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31"/>
  </p:notesMasterIdLst>
  <p:sldIdLst>
    <p:sldId id="287" r:id="rId2"/>
    <p:sldId id="257" r:id="rId3"/>
    <p:sldId id="258" r:id="rId4"/>
    <p:sldId id="259" r:id="rId5"/>
    <p:sldId id="260" r:id="rId6"/>
    <p:sldId id="261" r:id="rId7"/>
    <p:sldId id="292" r:id="rId8"/>
    <p:sldId id="262" r:id="rId9"/>
    <p:sldId id="281" r:id="rId10"/>
    <p:sldId id="291" r:id="rId11"/>
    <p:sldId id="263" r:id="rId12"/>
    <p:sldId id="283" r:id="rId13"/>
    <p:sldId id="284" r:id="rId14"/>
    <p:sldId id="264" r:id="rId15"/>
    <p:sldId id="267" r:id="rId16"/>
    <p:sldId id="293" r:id="rId17"/>
    <p:sldId id="268" r:id="rId18"/>
    <p:sldId id="269" r:id="rId19"/>
    <p:sldId id="285" r:id="rId20"/>
    <p:sldId id="280" r:id="rId21"/>
    <p:sldId id="289" r:id="rId22"/>
    <p:sldId id="290" r:id="rId23"/>
    <p:sldId id="270" r:id="rId24"/>
    <p:sldId id="271" r:id="rId25"/>
    <p:sldId id="273" r:id="rId26"/>
    <p:sldId id="274" r:id="rId27"/>
    <p:sldId id="278" r:id="rId28"/>
    <p:sldId id="279" r:id="rId29"/>
    <p:sldId id="282" r:id="rId30"/>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C692613-EBCF-4209-AD2B-05FAB7A5CD71}" type="datetimeFigureOut">
              <a:rPr lang="en-US" smtClean="0"/>
              <a:t>2/3/2019</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289C984-AA41-4098-A5F6-E2383B8B8F69}" type="slidenum">
              <a:rPr lang="en-US" smtClean="0"/>
              <a:t>‹#›</a:t>
            </a:fld>
            <a:endParaRPr lang="en-US"/>
          </a:p>
        </p:txBody>
      </p:sp>
    </p:spTree>
    <p:extLst>
      <p:ext uri="{BB962C8B-B14F-4D97-AF65-F5344CB8AC3E}">
        <p14:creationId xmlns:p14="http://schemas.microsoft.com/office/powerpoint/2010/main" val="286802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89C984-AA41-4098-A5F6-E2383B8B8F69}" type="slidenum">
              <a:rPr lang="en-US" smtClean="0"/>
              <a:t>21</a:t>
            </a:fld>
            <a:endParaRPr lang="en-US"/>
          </a:p>
        </p:txBody>
      </p:sp>
    </p:spTree>
    <p:extLst>
      <p:ext uri="{BB962C8B-B14F-4D97-AF65-F5344CB8AC3E}">
        <p14:creationId xmlns:p14="http://schemas.microsoft.com/office/powerpoint/2010/main" val="447850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89C984-AA41-4098-A5F6-E2383B8B8F69}" type="slidenum">
              <a:rPr lang="en-US" smtClean="0"/>
              <a:t>22</a:t>
            </a:fld>
            <a:endParaRPr lang="en-US"/>
          </a:p>
        </p:txBody>
      </p:sp>
    </p:spTree>
    <p:extLst>
      <p:ext uri="{BB962C8B-B14F-4D97-AF65-F5344CB8AC3E}">
        <p14:creationId xmlns:p14="http://schemas.microsoft.com/office/powerpoint/2010/main" val="241272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500" spc="-2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9" y="4455621"/>
            <a:ext cx="7543800" cy="1143000"/>
          </a:xfrm>
        </p:spPr>
        <p:txBody>
          <a:bodyPr lIns="91440" rIns="91440">
            <a:normAutofit/>
          </a:bodyPr>
          <a:lstStyle>
            <a:lvl1pPr marL="0" indent="0" algn="l">
              <a:buNone/>
              <a:defRPr sz="1350" cap="all" spc="113" baseline="0">
                <a:solidFill>
                  <a:schemeClr val="tx2"/>
                </a:solidFill>
                <a:latin typeface="+mj-lt"/>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2979D63-D466-417C-806C-68396F1E56BA}"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0421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28983B31-8FD2-4E35-B113-0EC75D912255}" type="slidenum">
              <a:rPr lang="en-US" altLang="en-US" smtClean="0"/>
              <a:pPr>
                <a:defRPr/>
              </a:pPr>
              <a:t>‹#›</a:t>
            </a:fld>
            <a:endParaRPr lang="en-US" altLang="en-US"/>
          </a:p>
        </p:txBody>
      </p:sp>
    </p:spTree>
    <p:extLst>
      <p:ext uri="{BB962C8B-B14F-4D97-AF65-F5344CB8AC3E}">
        <p14:creationId xmlns:p14="http://schemas.microsoft.com/office/powerpoint/2010/main" val="19343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1"/>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13F9E00-279D-4950-8D9C-C4C132233E6F}" type="slidenum">
              <a:rPr lang="en-US" altLang="en-US" smtClean="0"/>
              <a:pPr>
                <a:defRPr/>
              </a:pPr>
              <a:t>‹#›</a:t>
            </a:fld>
            <a:endParaRPr lang="en-US" altLang="en-US"/>
          </a:p>
        </p:txBody>
      </p:sp>
    </p:spTree>
    <p:extLst>
      <p:ext uri="{BB962C8B-B14F-4D97-AF65-F5344CB8AC3E}">
        <p14:creationId xmlns:p14="http://schemas.microsoft.com/office/powerpoint/2010/main" val="2945142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418"/>
            <a:ext cx="8229600" cy="114061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1"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B5FCB27-0D8D-400A-BFF8-C14D8F299680}" type="slidenum">
              <a:rPr lang="en-US" altLang="en-US" smtClean="0"/>
              <a:pPr>
                <a:defRPr/>
              </a:pPr>
              <a:t>‹#›</a:t>
            </a:fld>
            <a:endParaRPr lang="en-US" altLang="en-US"/>
          </a:p>
        </p:txBody>
      </p:sp>
    </p:spTree>
    <p:extLst>
      <p:ext uri="{BB962C8B-B14F-4D97-AF65-F5344CB8AC3E}">
        <p14:creationId xmlns:p14="http://schemas.microsoft.com/office/powerpoint/2010/main" val="2348629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232C15AC-9398-4A3E-93B9-0AA102B2797E}" type="slidenum">
              <a:rPr lang="en-US" altLang="en-US" smtClean="0"/>
              <a:pPr>
                <a:defRPr/>
              </a:pPr>
              <a:t>‹#›</a:t>
            </a:fld>
            <a:endParaRPr lang="en-US" altLang="en-US"/>
          </a:p>
        </p:txBody>
      </p:sp>
    </p:spTree>
    <p:extLst>
      <p:ext uri="{BB962C8B-B14F-4D97-AF65-F5344CB8AC3E}">
        <p14:creationId xmlns:p14="http://schemas.microsoft.com/office/powerpoint/2010/main" val="86435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5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13" baseline="0">
                <a:solidFill>
                  <a:schemeClr val="tx2"/>
                </a:solidFill>
                <a:latin typeface="+mj-lt"/>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65E177E-033B-4CA0-BF33-3CA1ED423BF7}"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5280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2E810097-437F-42B9-B498-22F6E21DD1E1}" type="slidenum">
              <a:rPr lang="en-US" altLang="en-US" smtClean="0"/>
              <a:pPr>
                <a:defRPr/>
              </a:pPr>
              <a:t>‹#›</a:t>
            </a:fld>
            <a:endParaRPr lang="en-US" altLang="en-US"/>
          </a:p>
        </p:txBody>
      </p:sp>
    </p:spTree>
    <p:extLst>
      <p:ext uri="{BB962C8B-B14F-4D97-AF65-F5344CB8AC3E}">
        <p14:creationId xmlns:p14="http://schemas.microsoft.com/office/powerpoint/2010/main" val="88098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6" name="Content Placeholder 5"/>
          <p:cNvSpPr>
            <a:spLocks noGrp="1"/>
          </p:cNvSpPr>
          <p:nvPr>
            <p:ph sz="quarter" idx="4"/>
          </p:nvPr>
        </p:nvSpPr>
        <p:spPr>
          <a:xfrm>
            <a:off x="466344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DF99AC26-70C8-47DB-860B-B66AD8B7E7D1}" type="slidenum">
              <a:rPr lang="en-US" altLang="en-US" smtClean="0"/>
              <a:pPr>
                <a:defRPr/>
              </a:pPr>
              <a:t>‹#›</a:t>
            </a:fld>
            <a:endParaRPr lang="en-US" altLang="en-US"/>
          </a:p>
        </p:txBody>
      </p:sp>
    </p:spTree>
    <p:extLst>
      <p:ext uri="{BB962C8B-B14F-4D97-AF65-F5344CB8AC3E}">
        <p14:creationId xmlns:p14="http://schemas.microsoft.com/office/powerpoint/2010/main" val="3845444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9599AA3B-8B09-4F9B-8EA8-8724AB6B3542}" type="slidenum">
              <a:rPr lang="en-US" altLang="en-US" smtClean="0"/>
              <a:pPr>
                <a:defRPr/>
              </a:pPr>
              <a:t>‹#›</a:t>
            </a:fld>
            <a:endParaRPr lang="en-US" altLang="en-US"/>
          </a:p>
        </p:txBody>
      </p:sp>
    </p:spTree>
    <p:extLst>
      <p:ext uri="{BB962C8B-B14F-4D97-AF65-F5344CB8AC3E}">
        <p14:creationId xmlns:p14="http://schemas.microsoft.com/office/powerpoint/2010/main" val="187251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01F4C685-9B77-4F71-A3A9-9765234918AD}" type="slidenum">
              <a:rPr lang="en-US" altLang="en-US" smtClean="0"/>
              <a:pPr>
                <a:defRPr/>
              </a:pPr>
              <a:t>‹#›</a:t>
            </a:fld>
            <a:endParaRPr lang="en-US" altLang="en-US"/>
          </a:p>
        </p:txBody>
      </p:sp>
    </p:spTree>
    <p:extLst>
      <p:ext uri="{BB962C8B-B14F-4D97-AF65-F5344CB8AC3E}">
        <p14:creationId xmlns:p14="http://schemas.microsoft.com/office/powerpoint/2010/main" val="394529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4" y="0"/>
            <a:ext cx="48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1" y="594359"/>
            <a:ext cx="2400300" cy="2286000"/>
          </a:xfrm>
        </p:spPr>
        <p:txBody>
          <a:bodyPr anchor="b">
            <a:normAutofit/>
          </a:bodyPr>
          <a:lstStyle>
            <a:lvl1pPr>
              <a:defRPr sz="2025"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40"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1" y="2926081"/>
            <a:ext cx="2400300" cy="3379124"/>
          </a:xfrm>
        </p:spPr>
        <p:txBody>
          <a:bodyPr lIns="91440" rIns="91440">
            <a:normAutofit/>
          </a:bodyPr>
          <a:lstStyle>
            <a:lvl1pPr marL="0" indent="0">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a:xfrm>
            <a:off x="349136" y="6459787"/>
            <a:ext cx="1963883" cy="365126"/>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7"/>
            <a:ext cx="3486151" cy="365126"/>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4BC043B9-26BB-4AF9-BAAF-C73EB57E9BB5}" type="slidenum">
              <a:rPr lang="en-US" altLang="en-US" smtClean="0"/>
              <a:pPr>
                <a:defRPr/>
              </a:pPr>
              <a:t>‹#›</a:t>
            </a:fld>
            <a:endParaRPr lang="en-US" altLang="en-US"/>
          </a:p>
        </p:txBody>
      </p:sp>
    </p:spTree>
    <p:extLst>
      <p:ext uri="{BB962C8B-B14F-4D97-AF65-F5344CB8AC3E}">
        <p14:creationId xmlns:p14="http://schemas.microsoft.com/office/powerpoint/2010/main" val="139460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2025"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1"/>
            <a:ext cx="9143989" cy="4915076"/>
          </a:xfrm>
          <a:blipFill>
            <a:blip r:embed="rId2"/>
            <a:stretch>
              <a:fillRect/>
            </a:stretch>
          </a:blipFill>
        </p:spPr>
        <p:txBody>
          <a:bodyPr lIns="457200" tIns="457200" anchor="t"/>
          <a:lstStyle>
            <a:lvl1pPr marL="0" indent="0">
              <a:buNone/>
              <a:defRPr sz="1800">
                <a:solidFill>
                  <a:schemeClr val="bg1"/>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5"/>
            <a:ext cx="7589520"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909C211B-0DC9-4487-A479-E9F7185FE6E6}" type="slidenum">
              <a:rPr lang="en-US" altLang="en-US" smtClean="0"/>
              <a:pPr>
                <a:defRPr/>
              </a:pPr>
              <a:t>‹#›</a:t>
            </a:fld>
            <a:endParaRPr lang="en-US" altLang="en-US"/>
          </a:p>
        </p:txBody>
      </p:sp>
    </p:spTree>
    <p:extLst>
      <p:ext uri="{BB962C8B-B14F-4D97-AF65-F5344CB8AC3E}">
        <p14:creationId xmlns:p14="http://schemas.microsoft.com/office/powerpoint/2010/main" val="977228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6"/>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7"/>
            <a:ext cx="1854203" cy="365126"/>
          </a:xfrm>
          <a:prstGeom prst="rect">
            <a:avLst/>
          </a:prstGeom>
        </p:spPr>
        <p:txBody>
          <a:bodyPr vert="horz" lIns="91440" tIns="45720" rIns="91440" bIns="45720" rtlCol="0" anchor="ctr"/>
          <a:lstStyle>
            <a:lvl1pPr algn="l">
              <a:defRPr sz="506">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42" y="6459787"/>
            <a:ext cx="3617103" cy="365126"/>
          </a:xfrm>
          <a:prstGeom prst="rect">
            <a:avLst/>
          </a:prstGeom>
        </p:spPr>
        <p:txBody>
          <a:bodyPr vert="horz" lIns="91440" tIns="45720" rIns="91440" bIns="45720" rtlCol="0" anchor="ctr"/>
          <a:lstStyle>
            <a:lvl1pPr algn="ctr">
              <a:defRPr sz="506"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5" y="6459787"/>
            <a:ext cx="984019" cy="365126"/>
          </a:xfrm>
          <a:prstGeom prst="rect">
            <a:avLst/>
          </a:prstGeom>
        </p:spPr>
        <p:txBody>
          <a:bodyPr vert="horz" lIns="91440" tIns="45720" rIns="91440" bIns="45720" rtlCol="0" anchor="ctr"/>
          <a:lstStyle>
            <a:lvl1pPr algn="r">
              <a:defRPr sz="591">
                <a:solidFill>
                  <a:srgbClr val="FFFFFF"/>
                </a:solidFill>
              </a:defRPr>
            </a:lvl1pPr>
          </a:lstStyle>
          <a:p>
            <a:pPr>
              <a:defRPr/>
            </a:pPr>
            <a:fld id="{DB5FCB27-0D8D-400A-BFF8-C14D8F299680}" type="slidenum">
              <a:rPr lang="en-US" altLang="en-US" smtClean="0"/>
              <a:pPr>
                <a:defRPr/>
              </a:pPr>
              <a:t>‹#›</a:t>
            </a:fld>
            <a:endParaRPr lang="en-US"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618701"/>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xStyles>
    <p:titleStyle>
      <a:lvl1pPr algn="l" defTabSz="514350" rtl="0" eaLnBrk="1" latinLnBrk="0" hangingPunct="1">
        <a:lnSpc>
          <a:spcPct val="85000"/>
        </a:lnSpc>
        <a:spcBef>
          <a:spcPct val="0"/>
        </a:spcBef>
        <a:buNone/>
        <a:defRPr sz="2700" kern="1200" spc="-28" baseline="0">
          <a:solidFill>
            <a:schemeClr val="tx1">
              <a:lumMod val="75000"/>
              <a:lumOff val="25000"/>
            </a:schemeClr>
          </a:solidFill>
          <a:latin typeface="+mj-lt"/>
          <a:ea typeface="+mj-ea"/>
          <a:cs typeface="+mj-cs"/>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rand.org/pubs/research_reports/RR2242.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credo.stanford.edu/research-report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ytimes.com/2015/11/22/upshot/a-suburban-urban-divide-in-charter-school-success-rates.html?_r=0" TargetMode="External"/><Relationship Id="rId2" Type="http://schemas.openxmlformats.org/officeDocument/2006/relationships/hyperlink" Target="http://www.mathematica-mpr.com/newsroom/releases/2013/KIPP_2_13.as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nytimes.com/2017/02/23/upshot/dismal-results-from-vouchers-surprise-researchers-as-devos-era-begins.html?rref=collection/sectioncollection/upsho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ytimes.com/2016/12/12/nyregion/it-turns-out-spending-more-probably-does-improve-education.html?_r=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705628" y="699796"/>
            <a:ext cx="7785230" cy="944724"/>
          </a:xfrm>
          <a:solidFill>
            <a:srgbClr val="FBE6CE"/>
          </a:solidFill>
        </p:spPr>
        <p:txBody>
          <a:bodyPr>
            <a:normAutofit fontScale="90000"/>
          </a:bodyPr>
          <a:lstStyle/>
          <a:p>
            <a:pPr algn="ctr"/>
            <a:r>
              <a:rPr lang="en-US" sz="2625" b="1" dirty="0">
                <a:solidFill>
                  <a:srgbClr val="637052"/>
                </a:solidFill>
              </a:rPr>
              <a:t>State and Local Public Finance</a:t>
            </a:r>
            <a:r>
              <a:rPr lang="en-US" sz="2250" b="1" dirty="0">
                <a:solidFill>
                  <a:srgbClr val="637052"/>
                </a:solidFill>
              </a:rPr>
              <a:t/>
            </a:r>
            <a:br>
              <a:rPr lang="en-US" sz="2250" b="1" dirty="0">
                <a:solidFill>
                  <a:srgbClr val="637052"/>
                </a:solidFill>
              </a:rPr>
            </a:br>
            <a:r>
              <a:rPr lang="en-US" sz="2063" b="1" dirty="0">
                <a:solidFill>
                  <a:srgbClr val="637052"/>
                </a:solidFill>
              </a:rPr>
              <a:t>Professor Yinger</a:t>
            </a:r>
            <a:br>
              <a:rPr lang="en-US" sz="2063" b="1" dirty="0">
                <a:solidFill>
                  <a:srgbClr val="637052"/>
                </a:solidFill>
              </a:rPr>
            </a:br>
            <a:r>
              <a:rPr lang="en-US" sz="2063" b="1">
                <a:solidFill>
                  <a:srgbClr val="637052"/>
                </a:solidFill>
              </a:rPr>
              <a:t>Spring </a:t>
            </a:r>
            <a:r>
              <a:rPr lang="en-US" sz="2063" b="1" smtClean="0">
                <a:solidFill>
                  <a:srgbClr val="637052"/>
                </a:solidFill>
              </a:rPr>
              <a:t>2019</a:t>
            </a:r>
            <a:endParaRPr lang="en-US" sz="2063" b="1" dirty="0">
              <a:solidFill>
                <a:srgbClr val="637052"/>
              </a:solidFill>
            </a:endParaRPr>
          </a:p>
        </p:txBody>
      </p:sp>
      <p:sp>
        <p:nvSpPr>
          <p:cNvPr id="6" name="Rectangle 3"/>
          <p:cNvSpPr>
            <a:spLocks noGrp="1" noChangeArrowheads="1"/>
          </p:cNvSpPr>
          <p:nvPr>
            <p:ph type="subTitle" idx="1"/>
          </p:nvPr>
        </p:nvSpPr>
        <p:spPr>
          <a:xfrm>
            <a:off x="3124200" y="3962400"/>
            <a:ext cx="5366658" cy="1447800"/>
          </a:xfrm>
        </p:spPr>
        <p:txBody>
          <a:bodyPr>
            <a:normAutofit/>
          </a:bodyPr>
          <a:lstStyle/>
          <a:p>
            <a:pPr eaLnBrk="1" hangingPunct="1"/>
            <a:r>
              <a:rPr lang="en-US" sz="2700" dirty="0"/>
              <a:t>Lecture </a:t>
            </a:r>
            <a:r>
              <a:rPr lang="en-US" sz="2700" dirty="0" smtClean="0"/>
              <a:t>19</a:t>
            </a:r>
            <a:endParaRPr lang="en-US" sz="2700" dirty="0"/>
          </a:p>
          <a:p>
            <a:r>
              <a:rPr lang="en-US" sz="2700" dirty="0" smtClean="0"/>
              <a:t>State Policies Related to Education Aid</a:t>
            </a:r>
            <a:endParaRPr lang="en-US" sz="2700" dirty="0"/>
          </a:p>
        </p:txBody>
      </p:sp>
    </p:spTree>
    <p:extLst>
      <p:ext uri="{BB962C8B-B14F-4D97-AF65-F5344CB8AC3E}">
        <p14:creationId xmlns:p14="http://schemas.microsoft.com/office/powerpoint/2010/main" val="1686113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864327" y="1752600"/>
            <a:ext cx="7790167" cy="4191000"/>
          </a:xfrm>
        </p:spPr>
        <p:txBody>
          <a:bodyPr>
            <a:noAutofit/>
          </a:bodyPr>
          <a:lstStyle/>
          <a:p>
            <a:pPr marL="227013" indent="-227013" eaLnBrk="1" hangingPunct="1">
              <a:lnSpc>
                <a:spcPct val="100000"/>
              </a:lnSpc>
              <a:spcBef>
                <a:spcPts val="0"/>
              </a:spcBef>
              <a:spcAft>
                <a:spcPts val="1200"/>
              </a:spcAft>
              <a:buFont typeface="Wingdings" panose="05000000000000000000" pitchFamily="2" charset="2"/>
              <a:buChar char="§"/>
            </a:pPr>
            <a:r>
              <a:rPr lang="en-US" altLang="zh-CN" sz="2000" dirty="0" smtClean="0">
                <a:ea typeface="SimSun" pitchFamily="2" charset="-122"/>
              </a:rPr>
              <a:t>NCLB required all states to have 100% passing rates on state tests by 2014.  </a:t>
            </a:r>
          </a:p>
          <a:p>
            <a:pPr marL="457200" lvl="1" indent="-228600">
              <a:lnSpc>
                <a:spcPct val="100000"/>
              </a:lnSpc>
              <a:spcBef>
                <a:spcPts val="0"/>
              </a:spcBef>
              <a:spcAft>
                <a:spcPts val="1200"/>
              </a:spcAft>
              <a:buFont typeface="Courier New" panose="02070309020205020404" pitchFamily="49" charset="0"/>
              <a:buChar char="o"/>
            </a:pPr>
            <a:r>
              <a:rPr lang="en-US" altLang="zh-CN" sz="1888" dirty="0" smtClean="0">
                <a:ea typeface="SimSun" pitchFamily="2" charset="-122"/>
              </a:rPr>
              <a:t>This totally unreasonable standard (and other aspects of NCLB) led many states to ask for waivers of NCLB requirements—and replacement with state-determined requirements.</a:t>
            </a:r>
          </a:p>
          <a:p>
            <a:pPr marL="457200" lvl="1" indent="-228600">
              <a:lnSpc>
                <a:spcPct val="100000"/>
              </a:lnSpc>
              <a:spcBef>
                <a:spcPts val="0"/>
              </a:spcBef>
              <a:spcAft>
                <a:spcPts val="1200"/>
              </a:spcAft>
              <a:buFont typeface="Courier New" panose="02070309020205020404" pitchFamily="49" charset="0"/>
              <a:buChar char="o"/>
            </a:pPr>
            <a:r>
              <a:rPr lang="en-US" altLang="zh-CN" sz="1888" dirty="0" smtClean="0">
                <a:ea typeface="SimSun" pitchFamily="2" charset="-122"/>
              </a:rPr>
              <a:t>By 2015, 42 states plus D.C. had been granted waivers.</a:t>
            </a:r>
          </a:p>
          <a:p>
            <a:pPr marL="227013" indent="-227013">
              <a:lnSpc>
                <a:spcPct val="100000"/>
              </a:lnSpc>
              <a:spcBef>
                <a:spcPts val="0"/>
              </a:spcBef>
              <a:spcAft>
                <a:spcPts val="1200"/>
              </a:spcAft>
              <a:buFont typeface="Wingdings" panose="05000000000000000000" pitchFamily="2" charset="2"/>
              <a:buChar char="§"/>
            </a:pPr>
            <a:r>
              <a:rPr lang="en-US" altLang="zh-CN" sz="2000" dirty="0" smtClean="0">
                <a:ea typeface="SimSun" pitchFamily="2" charset="-122"/>
              </a:rPr>
              <a:t>NCLB was replaced with the Every Student Succeeds Act (ESSA) at the end of 2015.</a:t>
            </a:r>
          </a:p>
          <a:p>
            <a:pPr marL="457200" lvl="1" indent="-228600">
              <a:lnSpc>
                <a:spcPct val="100000"/>
              </a:lnSpc>
              <a:spcBef>
                <a:spcPts val="0"/>
              </a:spcBef>
              <a:spcAft>
                <a:spcPts val="1200"/>
              </a:spcAft>
              <a:buFont typeface="Courier New" panose="02070309020205020404" pitchFamily="49" charset="0"/>
              <a:buChar char="o"/>
            </a:pPr>
            <a:r>
              <a:rPr lang="en-US" altLang="zh-CN" sz="1888" dirty="0" smtClean="0">
                <a:ea typeface="SimSun" pitchFamily="2" charset="-122"/>
              </a:rPr>
              <a:t>ESSA places the 100% passing rate in its title, but removes it from its requirements.</a:t>
            </a:r>
          </a:p>
          <a:p>
            <a:pPr marL="457200" lvl="1" indent="-228600">
              <a:lnSpc>
                <a:spcPct val="100000"/>
              </a:lnSpc>
              <a:spcBef>
                <a:spcPts val="0"/>
              </a:spcBef>
              <a:spcAft>
                <a:spcPts val="1200"/>
              </a:spcAft>
              <a:buFont typeface="Courier New" panose="02070309020205020404" pitchFamily="49" charset="0"/>
              <a:buChar char="o"/>
            </a:pPr>
            <a:r>
              <a:rPr lang="en-US" altLang="zh-CN" sz="1888" dirty="0" smtClean="0">
                <a:ea typeface="SimSun" pitchFamily="2" charset="-122"/>
              </a:rPr>
              <a:t>In effect, ESSA gives a waiver to every state to set up its own accountability system.</a:t>
            </a:r>
            <a:endParaRPr lang="en-US" sz="200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20432" y="1352490"/>
            <a:ext cx="3357650"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Accountable for What?, 3</a:t>
            </a:r>
            <a:endParaRPr lang="en-US" altLang="zh-CN" sz="2400" dirty="0">
              <a:solidFill>
                <a:srgbClr val="BD582C"/>
              </a:solidFill>
              <a:latin typeface="+mn-lt"/>
              <a:ea typeface="SimSun" pitchFamily="2" charset="-122"/>
            </a:endParaRPr>
          </a:p>
        </p:txBody>
      </p:sp>
    </p:spTree>
    <p:extLst>
      <p:ext uri="{BB962C8B-B14F-4D97-AF65-F5344CB8AC3E}">
        <p14:creationId xmlns:p14="http://schemas.microsoft.com/office/powerpoint/2010/main" val="229253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838200" y="1600200"/>
            <a:ext cx="7848600" cy="4648200"/>
          </a:xfrm>
        </p:spPr>
        <p:txBody>
          <a:bodyPr>
            <a:normAutofit lnSpcReduction="10000"/>
          </a:bodyPr>
          <a:lstStyle/>
          <a:p>
            <a:pPr eaLnBrk="1" hangingPunct="1">
              <a:lnSpc>
                <a:spcPct val="20000"/>
              </a:lnSpc>
              <a:buFont typeface="Wingdings" pitchFamily="2" charset="2"/>
              <a:buNone/>
            </a:pPr>
            <a:endParaRPr lang="en-US" altLang="zh-CN" sz="1500" dirty="0">
              <a:ea typeface="SimSun" pitchFamily="2" charset="-122"/>
            </a:endParaRPr>
          </a:p>
          <a:p>
            <a:pPr marL="227013" indent="-223838" eaLnBrk="1" hangingPunct="1">
              <a:lnSpc>
                <a:spcPct val="110000"/>
              </a:lnSpc>
              <a:spcAft>
                <a:spcPts val="1200"/>
              </a:spcAft>
              <a:buFont typeface="Wingdings" panose="05000000000000000000" pitchFamily="2" charset="2"/>
              <a:buChar char="§"/>
            </a:pPr>
            <a:r>
              <a:rPr lang="en-US" altLang="zh-CN" sz="1900" dirty="0">
                <a:ea typeface="SimSun" pitchFamily="2" charset="-122"/>
              </a:rPr>
              <a:t>Some people claim that using test score </a:t>
            </a:r>
            <a:r>
              <a:rPr lang="en-US" altLang="zh-CN" sz="1900" b="1" dirty="0">
                <a:ea typeface="SimSun" pitchFamily="2" charset="-122"/>
              </a:rPr>
              <a:t>gains</a:t>
            </a:r>
            <a:r>
              <a:rPr lang="en-US" altLang="zh-CN" sz="1900" dirty="0">
                <a:ea typeface="SimSun" pitchFamily="2" charset="-122"/>
              </a:rPr>
              <a:t> not levels solves these problems by adjusting for a district’s starting point.  This is not true.</a:t>
            </a:r>
          </a:p>
          <a:p>
            <a:pPr marL="227013" indent="-223838" eaLnBrk="1" hangingPunct="1">
              <a:lnSpc>
                <a:spcPct val="110000"/>
              </a:lnSpc>
              <a:spcAft>
                <a:spcPts val="1200"/>
              </a:spcAft>
              <a:buFont typeface="Wingdings" panose="05000000000000000000" pitchFamily="2" charset="2"/>
              <a:buChar char="§"/>
            </a:pPr>
            <a:r>
              <a:rPr lang="en-US" altLang="zh-CN" sz="1900" b="1" dirty="0" smtClean="0">
                <a:ea typeface="SimSun" pitchFamily="2" charset="-122"/>
              </a:rPr>
              <a:t>First</a:t>
            </a:r>
            <a:r>
              <a:rPr lang="en-US" altLang="zh-CN" sz="1900" b="1" dirty="0">
                <a:ea typeface="SimSun" pitchFamily="2" charset="-122"/>
              </a:rPr>
              <a:t>,</a:t>
            </a:r>
            <a:r>
              <a:rPr lang="en-US" altLang="zh-CN" sz="1900" dirty="0">
                <a:ea typeface="SimSun" pitchFamily="2" charset="-122"/>
              </a:rPr>
              <a:t> test score gains have a random element, reflecting differences in ability across cohorts.</a:t>
            </a:r>
          </a:p>
          <a:p>
            <a:pPr marL="461963" lvl="2" indent="-246063">
              <a:lnSpc>
                <a:spcPct val="110000"/>
              </a:lnSpc>
              <a:spcAft>
                <a:spcPts val="1200"/>
              </a:spcAft>
              <a:buClr>
                <a:srgbClr val="E48312"/>
              </a:buClr>
              <a:buFont typeface="Courier New" panose="02070309020205020404" pitchFamily="49" charset="0"/>
              <a:buChar char="o"/>
            </a:pPr>
            <a:r>
              <a:rPr lang="en-US" altLang="zh-CN" sz="1900" dirty="0" smtClean="0">
                <a:ea typeface="SimSun" pitchFamily="2" charset="-122"/>
              </a:rPr>
              <a:t>In </a:t>
            </a:r>
            <a:r>
              <a:rPr lang="en-US" altLang="zh-CN" sz="1900" dirty="0">
                <a:ea typeface="SimSun" pitchFamily="2" charset="-122"/>
              </a:rPr>
              <a:t>small schools a few high (or low) ability students have a large impact on scores</a:t>
            </a:r>
            <a:r>
              <a:rPr lang="en-US" altLang="zh-CN" sz="1900" dirty="0" smtClean="0">
                <a:ea typeface="SimSun" pitchFamily="2" charset="-122"/>
              </a:rPr>
              <a:t>.</a:t>
            </a:r>
          </a:p>
          <a:p>
            <a:pPr marL="461963" lvl="2" indent="-246063">
              <a:lnSpc>
                <a:spcPct val="110000"/>
              </a:lnSpc>
              <a:spcAft>
                <a:spcPts val="1200"/>
              </a:spcAft>
              <a:buClr>
                <a:srgbClr val="E48312"/>
              </a:buClr>
              <a:buFont typeface="Courier New" panose="02070309020205020404" pitchFamily="49" charset="0"/>
              <a:buChar char="o"/>
            </a:pPr>
            <a:r>
              <a:rPr lang="en-US" altLang="zh-CN" sz="1900" dirty="0" smtClean="0">
                <a:ea typeface="SimSun" pitchFamily="2" charset="-122"/>
              </a:rPr>
              <a:t>Small </a:t>
            </a:r>
            <a:r>
              <a:rPr lang="en-US" altLang="zh-CN" sz="1900" dirty="0">
                <a:ea typeface="SimSun" pitchFamily="2" charset="-122"/>
              </a:rPr>
              <a:t>schools dominate the good and bad categories in states that </a:t>
            </a:r>
            <a:r>
              <a:rPr lang="en-US" altLang="zh-CN" sz="1900" dirty="0" smtClean="0">
                <a:ea typeface="SimSun" pitchFamily="2" charset="-122"/>
              </a:rPr>
              <a:t>use </a:t>
            </a:r>
            <a:r>
              <a:rPr lang="en-US" altLang="zh-CN" sz="1900" dirty="0">
                <a:ea typeface="SimSun" pitchFamily="2" charset="-122"/>
              </a:rPr>
              <a:t>test score gains.</a:t>
            </a:r>
          </a:p>
          <a:p>
            <a:pPr marL="227013" indent="-227013" eaLnBrk="1" hangingPunct="1">
              <a:lnSpc>
                <a:spcPct val="110000"/>
              </a:lnSpc>
              <a:spcAft>
                <a:spcPts val="1200"/>
              </a:spcAft>
              <a:buFont typeface="Wingdings" panose="05000000000000000000" pitchFamily="2" charset="2"/>
              <a:buChar char="§"/>
            </a:pPr>
            <a:r>
              <a:rPr lang="en-US" altLang="zh-CN" sz="1900" b="1" dirty="0" smtClean="0">
                <a:ea typeface="SimSun" pitchFamily="2" charset="-122"/>
              </a:rPr>
              <a:t>Second</a:t>
            </a:r>
            <a:r>
              <a:rPr lang="en-US" altLang="zh-CN" sz="1900" dirty="0">
                <a:ea typeface="SimSun" pitchFamily="2" charset="-122"/>
              </a:rPr>
              <a:t>, school districts facing relatively high costs also must pay more to achieve any given test score gain.</a:t>
            </a:r>
          </a:p>
          <a:p>
            <a:pPr marL="227013" indent="-227013" eaLnBrk="1" hangingPunct="1">
              <a:lnSpc>
                <a:spcPct val="110000"/>
              </a:lnSpc>
              <a:spcAft>
                <a:spcPts val="1200"/>
              </a:spcAft>
              <a:buFont typeface="Wingdings" panose="05000000000000000000" pitchFamily="2" charset="2"/>
              <a:buChar char="§"/>
            </a:pPr>
            <a:r>
              <a:rPr lang="en-US" altLang="zh-CN" sz="1900" b="1" dirty="0" smtClean="0">
                <a:ea typeface="SimSun" pitchFamily="2" charset="-122"/>
              </a:rPr>
              <a:t>Third</a:t>
            </a:r>
            <a:r>
              <a:rPr lang="en-US" altLang="zh-CN" sz="1900" dirty="0">
                <a:ea typeface="SimSun" pitchFamily="2" charset="-122"/>
              </a:rPr>
              <a:t>, using test score gains is unfair to districts that did a good job in the past.</a:t>
            </a:r>
            <a:endParaRPr lang="en-US" sz="1900" dirty="0">
              <a:ea typeface="SimSun" pitchFamily="2" charset="-122"/>
            </a:endParaRP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3846" y="1406301"/>
            <a:ext cx="3406382" cy="387798"/>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Accountable For What?, 4</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914400" y="1752600"/>
            <a:ext cx="8077200" cy="4781550"/>
          </a:xfrm>
        </p:spPr>
        <p:txBody>
          <a:bodyPr>
            <a:normAutofit/>
          </a:bodyPr>
          <a:lstStyle/>
          <a:p>
            <a:pPr marL="227013" indent="-227013" eaLnBrk="1" hangingPunct="1">
              <a:lnSpc>
                <a:spcPct val="100000"/>
              </a:lnSpc>
              <a:spcAft>
                <a:spcPts val="600"/>
              </a:spcAft>
              <a:buClr>
                <a:srgbClr val="E48312"/>
              </a:buClr>
              <a:buFont typeface="Wingdings" panose="05000000000000000000" pitchFamily="2" charset="2"/>
              <a:buChar char="§"/>
            </a:pPr>
            <a:r>
              <a:rPr lang="en-US" altLang="zh-CN" sz="2000" dirty="0" smtClean="0">
                <a:ea typeface="SimSun" pitchFamily="2" charset="-122"/>
              </a:rPr>
              <a:t>The </a:t>
            </a:r>
            <a:r>
              <a:rPr lang="en-US" altLang="zh-CN" sz="2000" dirty="0">
                <a:ea typeface="SimSun" pitchFamily="2" charset="-122"/>
              </a:rPr>
              <a:t>latest effort is to </a:t>
            </a:r>
            <a:r>
              <a:rPr lang="en-US" altLang="zh-CN" sz="2000" u="sng" dirty="0">
                <a:ea typeface="SimSun" pitchFamily="2" charset="-122"/>
              </a:rPr>
              <a:t>hold teachers accountable </a:t>
            </a:r>
            <a:r>
              <a:rPr lang="en-US" altLang="zh-CN" sz="2000" dirty="0">
                <a:ea typeface="SimSun" pitchFamily="2" charset="-122"/>
              </a:rPr>
              <a:t>using estimates of a teacher’s average contribution to test-score gains of his/her students</a:t>
            </a:r>
            <a:r>
              <a:rPr lang="en-US" altLang="zh-CN" sz="2000" dirty="0" smtClean="0">
                <a:ea typeface="SimSun" pitchFamily="2" charset="-122"/>
              </a:rPr>
              <a:t>.</a:t>
            </a:r>
            <a:endParaRPr lang="en-US" altLang="zh-CN" sz="2000" dirty="0">
              <a:ea typeface="SimSun" pitchFamily="2" charset="-122"/>
            </a:endParaRPr>
          </a:p>
          <a:p>
            <a:pPr marL="461963" lvl="4" indent="-234950">
              <a:lnSpc>
                <a:spcPct val="100000"/>
              </a:lnSpc>
              <a:spcAft>
                <a:spcPts val="600"/>
              </a:spcAft>
              <a:buClr>
                <a:srgbClr val="E48312"/>
              </a:buClr>
              <a:buSzPct val="65000"/>
              <a:buFont typeface="Courier New" panose="02070309020205020404" pitchFamily="49" charset="0"/>
              <a:buChar char="o"/>
            </a:pPr>
            <a:r>
              <a:rPr lang="en-US" altLang="zh-CN" sz="2000" dirty="0">
                <a:ea typeface="SimSun" pitchFamily="2" charset="-122"/>
              </a:rPr>
              <a:t>Many scholars think this is a promising approach for identifying the worst teachers</a:t>
            </a:r>
            <a:r>
              <a:rPr lang="en-US" altLang="zh-CN" sz="2000" dirty="0" smtClean="0">
                <a:ea typeface="SimSun" pitchFamily="2" charset="-122"/>
              </a:rPr>
              <a:t>.</a:t>
            </a:r>
            <a:endParaRPr lang="en-US" altLang="zh-CN" sz="2000" dirty="0">
              <a:ea typeface="SimSun" pitchFamily="2" charset="-122"/>
            </a:endParaRPr>
          </a:p>
          <a:p>
            <a:pPr marL="227013" indent="-227013" eaLnBrk="1" hangingPunct="1">
              <a:lnSpc>
                <a:spcPct val="100000"/>
              </a:lnSpc>
              <a:spcAft>
                <a:spcPts val="600"/>
              </a:spcAft>
              <a:buClr>
                <a:srgbClr val="E48312"/>
              </a:buClr>
              <a:buFont typeface="Wingdings" panose="05000000000000000000" pitchFamily="2" charset="2"/>
              <a:buChar char="§"/>
            </a:pPr>
            <a:r>
              <a:rPr lang="en-US" altLang="zh-CN" sz="2000" dirty="0">
                <a:ea typeface="SimSun" pitchFamily="2" charset="-122"/>
              </a:rPr>
              <a:t>However, test score gains for an individual teacher are difficult to estimate because one must control for student traits in his/her classroom, such as the share of students in poverty</a:t>
            </a:r>
            <a:r>
              <a:rPr lang="en-US" altLang="zh-CN" sz="2000" dirty="0" smtClean="0">
                <a:ea typeface="SimSun" pitchFamily="2" charset="-122"/>
              </a:rPr>
              <a:t>.</a:t>
            </a:r>
            <a:endParaRPr lang="en-US" altLang="zh-CN" sz="2000" dirty="0">
              <a:ea typeface="SimSun" pitchFamily="2" charset="-122"/>
            </a:endParaRPr>
          </a:p>
          <a:p>
            <a:pPr marL="227013" indent="-227013">
              <a:lnSpc>
                <a:spcPct val="100000"/>
              </a:lnSpc>
              <a:spcAft>
                <a:spcPts val="600"/>
              </a:spcAft>
              <a:buClr>
                <a:srgbClr val="E48312"/>
              </a:buClr>
              <a:buFont typeface="Wingdings" panose="05000000000000000000" pitchFamily="2" charset="2"/>
              <a:buChar char="§"/>
            </a:pPr>
            <a:r>
              <a:rPr lang="en-US" altLang="zh-CN" sz="2000" dirty="0" smtClean="0">
                <a:ea typeface="SimSun" pitchFamily="2" charset="-122"/>
              </a:rPr>
              <a:t>The latest evidence indicates that basing </a:t>
            </a:r>
            <a:r>
              <a:rPr lang="en-US" altLang="zh-CN" sz="2000" dirty="0">
                <a:ea typeface="SimSun" pitchFamily="2" charset="-122"/>
              </a:rPr>
              <a:t>teacher rewards on test-score gains will </a:t>
            </a:r>
            <a:r>
              <a:rPr lang="en-US" altLang="zh-CN" sz="2000" dirty="0" smtClean="0">
                <a:ea typeface="SimSun" pitchFamily="2" charset="-122"/>
              </a:rPr>
              <a:t>not boost </a:t>
            </a:r>
            <a:r>
              <a:rPr lang="en-US" altLang="zh-CN" sz="2000" dirty="0">
                <a:ea typeface="SimSun" pitchFamily="2" charset="-122"/>
              </a:rPr>
              <a:t>student </a:t>
            </a:r>
            <a:r>
              <a:rPr lang="en-US" altLang="zh-CN" sz="2000" dirty="0" smtClean="0">
                <a:ea typeface="SimSun" pitchFamily="2" charset="-122"/>
              </a:rPr>
              <a:t>achievement</a:t>
            </a:r>
            <a:r>
              <a:rPr lang="en-US" altLang="zh-CN" sz="2000" dirty="0">
                <a:ea typeface="SimSun" pitchFamily="2" charset="-122"/>
              </a:rPr>
              <a:t>: </a:t>
            </a:r>
            <a:r>
              <a:rPr lang="en-US" altLang="zh-CN" sz="2000" dirty="0">
                <a:ea typeface="SimSun" pitchFamily="2" charset="-122"/>
                <a:hlinkClick r:id="rId2"/>
              </a:rPr>
              <a:t>https://</a:t>
            </a:r>
            <a:r>
              <a:rPr lang="en-US" altLang="zh-CN" sz="2000" dirty="0" smtClean="0">
                <a:ea typeface="SimSun" pitchFamily="2" charset="-122"/>
                <a:hlinkClick r:id="rId2"/>
              </a:rPr>
              <a:t>www.rand.org/pubs/research_reports/RR2242.html</a:t>
            </a:r>
            <a:r>
              <a:rPr lang="en-US" altLang="zh-CN" sz="2000" dirty="0" smtClean="0">
                <a:ea typeface="SimSun" pitchFamily="2" charset="-122"/>
              </a:rPr>
              <a:t> </a:t>
            </a:r>
            <a:endParaRPr lang="en-US" altLang="zh-CN" sz="2000" dirty="0">
              <a:ea typeface="SimSun" pitchFamily="2" charset="-122"/>
            </a:endParaRPr>
          </a:p>
          <a:p>
            <a:pPr marL="227013" indent="-227013" eaLnBrk="1" hangingPunct="1">
              <a:lnSpc>
                <a:spcPct val="100000"/>
              </a:lnSpc>
              <a:spcAft>
                <a:spcPts val="600"/>
              </a:spcAft>
              <a:buClr>
                <a:srgbClr val="E48312"/>
              </a:buClr>
              <a:buFont typeface="Wingdings" panose="05000000000000000000" pitchFamily="2" charset="2"/>
              <a:buChar char="§"/>
            </a:pPr>
            <a:r>
              <a:rPr lang="en-US" altLang="zh-CN" sz="2000" dirty="0" smtClean="0">
                <a:ea typeface="SimSun" pitchFamily="2" charset="-122"/>
              </a:rPr>
              <a:t>NCLB required states to do this; ESSA removed this requirement</a:t>
            </a:r>
            <a:r>
              <a:rPr lang="en-US" altLang="zh-CN" sz="1800" dirty="0">
                <a:ea typeface="SimSun" pitchFamily="2" charset="-122"/>
              </a:rPr>
              <a:t>.</a:t>
            </a:r>
            <a:endParaRPr lang="en-US" altLang="zh-CN" sz="2000" dirty="0">
              <a:ea typeface="SimSun" pitchFamily="2" charset="-122"/>
            </a:endParaRP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447800"/>
            <a:ext cx="3695050" cy="387798"/>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Hold Teachers Accountable?</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912858" y="1804300"/>
            <a:ext cx="7773942" cy="4520300"/>
          </a:xfrm>
        </p:spPr>
        <p:txBody>
          <a:bodyPr>
            <a:normAutofit/>
          </a:bodyPr>
          <a:lstStyle/>
          <a:p>
            <a:pPr marL="227013" indent="-227013">
              <a:lnSpc>
                <a:spcPct val="100000"/>
              </a:lnSpc>
              <a:spcAft>
                <a:spcPts val="1200"/>
              </a:spcAft>
              <a:buFont typeface="Wingdings" panose="05000000000000000000" pitchFamily="2" charset="2"/>
              <a:buChar char="§"/>
            </a:pPr>
            <a:r>
              <a:rPr lang="en-US" altLang="zh-CN" sz="2000" dirty="0" smtClean="0">
                <a:ea typeface="SimSun" pitchFamily="2" charset="-122"/>
              </a:rPr>
              <a:t>Finally</a:t>
            </a:r>
            <a:r>
              <a:rPr lang="en-US" altLang="zh-CN" sz="2000" dirty="0">
                <a:ea typeface="SimSun" pitchFamily="2" charset="-122"/>
              </a:rPr>
              <a:t>, some states hold students accountable by turning their tests into “high stakes” tests.</a:t>
            </a:r>
          </a:p>
          <a:p>
            <a:pPr marL="461963" lvl="4" indent="-234950">
              <a:lnSpc>
                <a:spcPct val="100000"/>
              </a:lnSpc>
              <a:spcAft>
                <a:spcPts val="1200"/>
              </a:spcAft>
              <a:buClr>
                <a:srgbClr val="BD582C"/>
              </a:buClr>
              <a:buSzPct val="65000"/>
              <a:buFont typeface="Courier New" panose="02070309020205020404" pitchFamily="49" charset="0"/>
              <a:buChar char="o"/>
            </a:pPr>
            <a:r>
              <a:rPr lang="en-US" altLang="zh-CN" sz="2000" dirty="0" smtClean="0">
                <a:ea typeface="SimSun" pitchFamily="2" charset="-122"/>
              </a:rPr>
              <a:t>Some </a:t>
            </a:r>
            <a:r>
              <a:rPr lang="en-US" altLang="zh-CN" sz="2000" dirty="0">
                <a:ea typeface="SimSun" pitchFamily="2" charset="-122"/>
              </a:rPr>
              <a:t>states will not let a student graduate unless he or she passes certain tests.</a:t>
            </a:r>
          </a:p>
          <a:p>
            <a:pPr marL="461963" lvl="4" indent="-234950">
              <a:lnSpc>
                <a:spcPct val="100000"/>
              </a:lnSpc>
              <a:spcAft>
                <a:spcPts val="1200"/>
              </a:spcAft>
              <a:buClr>
                <a:srgbClr val="BD582C"/>
              </a:buClr>
              <a:buSzPct val="65000"/>
              <a:buFont typeface="Courier New" panose="02070309020205020404" pitchFamily="49" charset="0"/>
              <a:buChar char="o"/>
            </a:pPr>
            <a:r>
              <a:rPr lang="en-US" altLang="zh-CN" sz="2000" dirty="0" smtClean="0">
                <a:ea typeface="SimSun" pitchFamily="2" charset="-122"/>
              </a:rPr>
              <a:t>Other </a:t>
            </a:r>
            <a:r>
              <a:rPr lang="en-US" altLang="zh-CN" sz="2000" dirty="0">
                <a:ea typeface="SimSun" pitchFamily="2" charset="-122"/>
              </a:rPr>
              <a:t>states give different diplomas to students who pass all the tests than to those who do not.</a:t>
            </a:r>
          </a:p>
          <a:p>
            <a:pPr marL="227013" indent="-227013" eaLnBrk="1" hangingPunct="1">
              <a:lnSpc>
                <a:spcPct val="100000"/>
              </a:lnSpc>
              <a:spcAft>
                <a:spcPts val="1200"/>
              </a:spcAft>
              <a:buFont typeface="Wingdings" panose="05000000000000000000" pitchFamily="2" charset="2"/>
              <a:buChar char="§"/>
            </a:pPr>
            <a:r>
              <a:rPr lang="en-US" altLang="zh-CN" sz="2000" dirty="0" smtClean="0">
                <a:ea typeface="SimSun" pitchFamily="2" charset="-122"/>
              </a:rPr>
              <a:t>The </a:t>
            </a:r>
            <a:r>
              <a:rPr lang="en-US" altLang="zh-CN" sz="2000" dirty="0">
                <a:ea typeface="SimSun" pitchFamily="2" charset="-122"/>
              </a:rPr>
              <a:t>impacts of this approach on student achievement and graduation are also not known.</a:t>
            </a:r>
          </a:p>
          <a:p>
            <a:pPr marL="227013" indent="-227013" eaLnBrk="1" hangingPunct="1">
              <a:lnSpc>
                <a:spcPct val="100000"/>
              </a:lnSpc>
              <a:spcAft>
                <a:spcPts val="1200"/>
              </a:spcAft>
              <a:buFont typeface="Wingdings" panose="05000000000000000000" pitchFamily="2" charset="2"/>
              <a:buChar char="§"/>
            </a:pPr>
            <a:r>
              <a:rPr lang="en-US" altLang="zh-CN" sz="2000" dirty="0" smtClean="0">
                <a:ea typeface="SimSun" pitchFamily="2" charset="-122"/>
              </a:rPr>
              <a:t>And </a:t>
            </a:r>
            <a:r>
              <a:rPr lang="en-US" altLang="zh-CN" sz="2000" dirty="0">
                <a:ea typeface="SimSun" pitchFamily="2" charset="-122"/>
              </a:rPr>
              <a:t>I find it ironic (and unfair!) that a state would punish a student because the state failed to help him or her pass state tests.</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29491" y="1430900"/>
            <a:ext cx="3705566" cy="395173"/>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Hold Students Accountable?</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914400" y="1828800"/>
            <a:ext cx="7543800" cy="4419600"/>
          </a:xfrm>
        </p:spPr>
        <p:txBody>
          <a:bodyPr>
            <a:noAutofit/>
          </a:bodyPr>
          <a:lstStyle/>
          <a:p>
            <a:pPr marL="227013" indent="-227013" eaLnBrk="1" hangingPunct="1">
              <a:lnSpc>
                <a:spcPct val="100000"/>
              </a:lnSpc>
              <a:buFont typeface="Wingdings" panose="05000000000000000000" pitchFamily="2" charset="2"/>
              <a:buChar char="§"/>
            </a:pPr>
            <a:r>
              <a:rPr lang="en-US" altLang="zh-CN" sz="2000" dirty="0" smtClean="0">
                <a:ea typeface="SimSun" pitchFamily="2" charset="-122"/>
              </a:rPr>
              <a:t>An </a:t>
            </a:r>
            <a:r>
              <a:rPr lang="en-US" altLang="zh-CN" sz="2000" dirty="0">
                <a:ea typeface="SimSun" pitchFamily="2" charset="-122"/>
              </a:rPr>
              <a:t>alternative approach is to shift the focus of accountability programs to states</a:t>
            </a:r>
            <a:r>
              <a:rPr lang="en-US" altLang="zh-CN" sz="2000" dirty="0" smtClean="0">
                <a:ea typeface="SimSun" pitchFamily="2" charset="-122"/>
              </a:rPr>
              <a:t>.</a:t>
            </a:r>
          </a:p>
          <a:p>
            <a:pPr marL="227013" indent="-227013" eaLnBrk="1" hangingPunct="1">
              <a:lnSpc>
                <a:spcPct val="5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00000"/>
              </a:lnSpc>
              <a:spcAft>
                <a:spcPts val="1800"/>
              </a:spcAft>
              <a:buFont typeface="Wingdings" panose="05000000000000000000" pitchFamily="2" charset="2"/>
              <a:buChar char="§"/>
            </a:pPr>
            <a:r>
              <a:rPr lang="en-US" altLang="zh-CN" sz="2000" dirty="0">
                <a:ea typeface="SimSun" pitchFamily="2" charset="-122"/>
              </a:rPr>
              <a:t>If a school is not performing, the state should provide the needed resources and expertise</a:t>
            </a:r>
            <a:r>
              <a:rPr lang="en-US" altLang="zh-CN" sz="2000" dirty="0" smtClean="0">
                <a:ea typeface="SimSun" pitchFamily="2" charset="-122"/>
              </a:rPr>
              <a:t>.</a:t>
            </a:r>
            <a:endParaRPr lang="en-US" altLang="zh-CN" sz="2000" dirty="0">
              <a:ea typeface="SimSun" pitchFamily="2" charset="-122"/>
            </a:endParaRPr>
          </a:p>
          <a:p>
            <a:pPr marL="461963" lvl="4" indent="-234950">
              <a:lnSpc>
                <a:spcPct val="100000"/>
              </a:lnSpc>
              <a:buClr>
                <a:srgbClr val="BD582C"/>
              </a:buClr>
              <a:buSzPct val="65000"/>
              <a:buFont typeface="Courier New" panose="02070309020205020404" pitchFamily="49" charset="0"/>
              <a:buChar char="o"/>
            </a:pPr>
            <a:r>
              <a:rPr lang="en-US" altLang="zh-CN" sz="2000" dirty="0">
                <a:ea typeface="SimSun" pitchFamily="2" charset="-122"/>
              </a:rPr>
              <a:t>The education finance system should be fair</a:t>
            </a:r>
            <a:r>
              <a:rPr lang="en-US" altLang="zh-CN" sz="2000" dirty="0" smtClean="0">
                <a:ea typeface="SimSun" pitchFamily="2" charset="-122"/>
              </a:rPr>
              <a:t>.</a:t>
            </a:r>
          </a:p>
          <a:p>
            <a:pPr marL="461963" lvl="4" indent="-234950">
              <a:lnSpc>
                <a:spcPct val="50000"/>
              </a:lnSpc>
              <a:buClr>
                <a:srgbClr val="BD582C"/>
              </a:buClr>
              <a:buSzPct val="65000"/>
              <a:buFont typeface="Courier New" panose="02070309020205020404" pitchFamily="49" charset="0"/>
              <a:buChar char="o"/>
            </a:pPr>
            <a:endParaRPr lang="en-US" altLang="zh-CN" sz="2000" dirty="0">
              <a:ea typeface="SimSun" pitchFamily="2" charset="-122"/>
            </a:endParaRPr>
          </a:p>
          <a:p>
            <a:pPr marL="461963" lvl="4" indent="-234950">
              <a:lnSpc>
                <a:spcPct val="100000"/>
              </a:lnSpc>
              <a:spcAft>
                <a:spcPts val="1800"/>
              </a:spcAft>
              <a:buClr>
                <a:srgbClr val="BD582C"/>
              </a:buClr>
              <a:buSzPct val="65000"/>
              <a:buFont typeface="Courier New" panose="02070309020205020404" pitchFamily="49" charset="0"/>
              <a:buChar char="o"/>
            </a:pPr>
            <a:r>
              <a:rPr lang="en-US" altLang="zh-CN" sz="2000" dirty="0">
                <a:ea typeface="SimSun" pitchFamily="2" charset="-122"/>
              </a:rPr>
              <a:t>The state should have a research and analysis department to determine what programs work under various circumstances.</a:t>
            </a:r>
          </a:p>
          <a:p>
            <a:pPr marL="227013" indent="-223838" eaLnBrk="1" hangingPunct="1">
              <a:lnSpc>
                <a:spcPct val="100000"/>
              </a:lnSpc>
              <a:buFont typeface="Wingdings" panose="05000000000000000000" pitchFamily="2" charset="2"/>
              <a:buChar char="§"/>
            </a:pPr>
            <a:r>
              <a:rPr lang="en-US" altLang="zh-CN" sz="2000" dirty="0" smtClean="0">
                <a:ea typeface="SimSun" pitchFamily="2" charset="-122"/>
              </a:rPr>
              <a:t>If </a:t>
            </a:r>
            <a:r>
              <a:rPr lang="en-US" altLang="zh-CN" sz="2000" dirty="0">
                <a:ea typeface="SimSun" pitchFamily="2" charset="-122"/>
              </a:rPr>
              <a:t>a school district has sufficient funding and does not implement the appropriate programs in a responsible way, then its teachers and administrators should be held accountable. </a:t>
            </a:r>
            <a:endParaRPr lang="en-US" sz="200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6023" y="1433627"/>
            <a:ext cx="3360215" cy="395173"/>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Hold States Accountable?</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914400" y="1752600"/>
            <a:ext cx="7924800" cy="4495800"/>
          </a:xfrm>
        </p:spPr>
        <p:txBody>
          <a:bodyPr>
            <a:normAutofit fontScale="92500"/>
          </a:bodyPr>
          <a:lstStyle/>
          <a:p>
            <a:pPr marL="227013" indent="-227013" eaLnBrk="1" hangingPunct="1">
              <a:lnSpc>
                <a:spcPct val="110000"/>
              </a:lnSpc>
              <a:buFont typeface="Wingdings" panose="05000000000000000000" pitchFamily="2" charset="2"/>
              <a:buChar char="§"/>
            </a:pPr>
            <a:r>
              <a:rPr lang="en-US" altLang="zh-CN" sz="2400" dirty="0" smtClean="0">
                <a:ea typeface="SimSun" pitchFamily="2" charset="-122"/>
              </a:rPr>
              <a:t>Expanded </a:t>
            </a:r>
            <a:r>
              <a:rPr lang="en-US" altLang="zh-CN" sz="2400" dirty="0">
                <a:ea typeface="SimSun" pitchFamily="2" charset="-122"/>
              </a:rPr>
              <a:t>school choice is linked to education finance reform in some </a:t>
            </a:r>
            <a:r>
              <a:rPr lang="en-US" altLang="zh-CN" sz="2400" dirty="0" smtClean="0">
                <a:ea typeface="SimSun" pitchFamily="2" charset="-122"/>
              </a:rPr>
              <a:t>states, and is likely to become an emphasis of federal policy.</a:t>
            </a:r>
            <a:endParaRPr lang="en-US" altLang="zh-CN" sz="2400" dirty="0">
              <a:ea typeface="SimSun" pitchFamily="2" charset="-122"/>
            </a:endParaRPr>
          </a:p>
          <a:p>
            <a:pPr marL="227013" indent="-227013" eaLnBrk="1" hangingPunct="1">
              <a:lnSpc>
                <a:spcPct val="70000"/>
              </a:lnSpc>
              <a:spcBef>
                <a:spcPts val="0"/>
              </a:spcBef>
              <a:buFont typeface="Wingdings" panose="05000000000000000000" pitchFamily="2" charset="2"/>
              <a:buChar char="§"/>
            </a:pPr>
            <a:endParaRPr lang="en-US" altLang="zh-CN" sz="24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400" dirty="0">
                <a:ea typeface="SimSun" pitchFamily="2" charset="-122"/>
              </a:rPr>
              <a:t>School choice plans allow parents to send their children to public schools outside their attendance zone or even outside their district.</a:t>
            </a:r>
          </a:p>
          <a:p>
            <a:pPr marL="227013" indent="-227013" eaLnBrk="1" hangingPunct="1">
              <a:lnSpc>
                <a:spcPct val="70000"/>
              </a:lnSpc>
              <a:spcBef>
                <a:spcPts val="0"/>
              </a:spcBef>
              <a:buFont typeface="Wingdings" panose="05000000000000000000" pitchFamily="2" charset="2"/>
              <a:buChar char="§"/>
            </a:pPr>
            <a:endParaRPr lang="en-US" altLang="zh-CN" sz="24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400" dirty="0">
                <a:ea typeface="SimSun" pitchFamily="2" charset="-122"/>
              </a:rPr>
              <a:t>Charter schools, public schools subject to fewer restrictions than existing public schools, now exist in most states.</a:t>
            </a:r>
          </a:p>
          <a:p>
            <a:pPr marL="227013" indent="-227013" eaLnBrk="1" hangingPunct="1">
              <a:lnSpc>
                <a:spcPct val="70000"/>
              </a:lnSpc>
              <a:spcBef>
                <a:spcPts val="0"/>
              </a:spcBef>
              <a:buFont typeface="Wingdings" panose="05000000000000000000" pitchFamily="2" charset="2"/>
              <a:buChar char="§"/>
            </a:pPr>
            <a:endParaRPr lang="en-US" altLang="zh-CN" sz="24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400" dirty="0">
                <a:ea typeface="SimSun" pitchFamily="2" charset="-122"/>
              </a:rPr>
              <a:t>Vouchers are payments, usually to parents in low-performing schools, that can be used to send children to other public or even to private schools. </a:t>
            </a:r>
          </a:p>
          <a:p>
            <a:pPr marL="227013" indent="-227013" eaLnBrk="1" hangingPunct="1">
              <a:lnSpc>
                <a:spcPct val="70000"/>
              </a:lnSpc>
              <a:spcBef>
                <a:spcPts val="0"/>
              </a:spcBef>
              <a:buFont typeface="Wingdings" panose="05000000000000000000" pitchFamily="2" charset="2"/>
              <a:buChar char="§"/>
            </a:pPr>
            <a:endParaRPr lang="en-US" altLang="zh-CN" sz="2400" dirty="0">
              <a:ea typeface="SimSun" pitchFamily="2" charset="-122"/>
            </a:endParaRP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447800"/>
            <a:ext cx="1922321" cy="395173"/>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School Choice</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914400" y="1752600"/>
            <a:ext cx="7924800" cy="4495800"/>
          </a:xfrm>
        </p:spPr>
        <p:txBody>
          <a:bodyPr>
            <a:normAutofit/>
          </a:bodyPr>
          <a:lstStyle/>
          <a:p>
            <a:pPr marL="227013" indent="-227013" eaLnBrk="1" hangingPunct="1">
              <a:lnSpc>
                <a:spcPct val="110000"/>
              </a:lnSpc>
              <a:spcAft>
                <a:spcPts val="1200"/>
              </a:spcAft>
              <a:buFont typeface="Wingdings" panose="05000000000000000000" pitchFamily="2" charset="2"/>
              <a:buChar char="§"/>
            </a:pPr>
            <a:r>
              <a:rPr lang="en-US" altLang="zh-CN" sz="2400" dirty="0" smtClean="0">
                <a:ea typeface="SimSun" pitchFamily="2" charset="-122"/>
              </a:rPr>
              <a:t>These </a:t>
            </a:r>
            <a:r>
              <a:rPr lang="en-US" altLang="zh-CN" sz="2400" dirty="0">
                <a:ea typeface="SimSun" pitchFamily="2" charset="-122"/>
              </a:rPr>
              <a:t>plans provide </a:t>
            </a:r>
            <a:r>
              <a:rPr lang="en-US" altLang="zh-CN" sz="2400" dirty="0" smtClean="0">
                <a:ea typeface="SimSun" pitchFamily="2" charset="-122"/>
              </a:rPr>
              <a:t>new choices </a:t>
            </a:r>
            <a:r>
              <a:rPr lang="en-US" altLang="zh-CN" sz="2400" dirty="0">
                <a:ea typeface="SimSun" pitchFamily="2" charset="-122"/>
              </a:rPr>
              <a:t>for </a:t>
            </a:r>
            <a:r>
              <a:rPr lang="en-US" altLang="zh-CN" sz="2400" dirty="0" smtClean="0">
                <a:ea typeface="SimSun" pitchFamily="2" charset="-122"/>
              </a:rPr>
              <a:t>parents.</a:t>
            </a:r>
          </a:p>
          <a:p>
            <a:pPr marL="227013" indent="-227013" eaLnBrk="1" hangingPunct="1">
              <a:lnSpc>
                <a:spcPct val="110000"/>
              </a:lnSpc>
              <a:spcAft>
                <a:spcPts val="1200"/>
              </a:spcAft>
              <a:buFont typeface="Wingdings" panose="05000000000000000000" pitchFamily="2" charset="2"/>
              <a:buChar char="§"/>
            </a:pPr>
            <a:r>
              <a:rPr lang="en-US" altLang="zh-CN" sz="2400" dirty="0" smtClean="0">
                <a:ea typeface="SimSun" pitchFamily="2" charset="-122"/>
              </a:rPr>
              <a:t>In theory, this choice might lead to innovation and increased effort in the competition to attract students.</a:t>
            </a:r>
          </a:p>
          <a:p>
            <a:pPr marL="457200" lvl="1" indent="-228600">
              <a:lnSpc>
                <a:spcPct val="110000"/>
              </a:lnSpc>
              <a:spcAft>
                <a:spcPts val="1200"/>
              </a:spcAft>
              <a:buFont typeface="Wingdings" panose="05000000000000000000" pitchFamily="2" charset="2"/>
              <a:buChar char="§"/>
            </a:pPr>
            <a:r>
              <a:rPr lang="en-US" altLang="zh-CN" sz="2288" dirty="0" smtClean="0">
                <a:ea typeface="SimSun" pitchFamily="2" charset="-122"/>
              </a:rPr>
              <a:t>New schools might come up with innovative methods that improve student performance and that regular public schools (or teacher unions) have been unwilling to try.</a:t>
            </a:r>
          </a:p>
          <a:p>
            <a:pPr marL="457200" lvl="1" indent="-228600">
              <a:lnSpc>
                <a:spcPct val="110000"/>
              </a:lnSpc>
              <a:spcAft>
                <a:spcPts val="1200"/>
              </a:spcAft>
              <a:buFont typeface="Wingdings" panose="05000000000000000000" pitchFamily="2" charset="2"/>
              <a:buChar char="§"/>
            </a:pPr>
            <a:r>
              <a:rPr lang="en-US" altLang="zh-CN" sz="2288" dirty="0" smtClean="0">
                <a:ea typeface="SimSun" pitchFamily="2" charset="-122"/>
              </a:rPr>
              <a:t>Existing schools might improve their practices (or copy successful alternative schools) in order to retain their students.</a:t>
            </a:r>
          </a:p>
          <a:p>
            <a:pPr eaLnBrk="1" hangingPunct="1">
              <a:lnSpc>
                <a:spcPct val="80000"/>
              </a:lnSpc>
              <a:spcAft>
                <a:spcPts val="1200"/>
              </a:spcAft>
            </a:pPr>
            <a:endParaRPr lang="en-US" sz="180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447800"/>
            <a:ext cx="2223686" cy="395173"/>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School Choice, 2</a:t>
            </a:r>
            <a:endParaRPr lang="en-US" altLang="zh-CN" sz="2400" dirty="0">
              <a:solidFill>
                <a:srgbClr val="BD582C"/>
              </a:solidFill>
              <a:latin typeface="+mn-lt"/>
              <a:ea typeface="SimSun" pitchFamily="2" charset="-122"/>
            </a:endParaRPr>
          </a:p>
        </p:txBody>
      </p:sp>
    </p:spTree>
    <p:extLst>
      <p:ext uri="{BB962C8B-B14F-4D97-AF65-F5344CB8AC3E}">
        <p14:creationId xmlns:p14="http://schemas.microsoft.com/office/powerpoint/2010/main" val="1557100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914400" y="1796143"/>
            <a:ext cx="7391400" cy="4495800"/>
          </a:xfrm>
        </p:spPr>
        <p:txBody>
          <a:bodyPr>
            <a:normAutofit/>
          </a:bodyPr>
          <a:lstStyle/>
          <a:p>
            <a:pPr marL="227013" indent="-227013">
              <a:lnSpc>
                <a:spcPct val="100000"/>
              </a:lnSpc>
              <a:spcAft>
                <a:spcPts val="1200"/>
              </a:spcAft>
              <a:buFont typeface="Wingdings" panose="05000000000000000000" pitchFamily="2" charset="2"/>
              <a:buChar char="§"/>
            </a:pPr>
            <a:r>
              <a:rPr lang="en-US" altLang="zh-CN" sz="2000" dirty="0">
                <a:ea typeface="SimSun" pitchFamily="2" charset="-122"/>
              </a:rPr>
              <a:t>B</a:t>
            </a:r>
            <a:r>
              <a:rPr lang="en-US" altLang="zh-CN" sz="2000" dirty="0" smtClean="0">
                <a:ea typeface="SimSun" pitchFamily="2" charset="-122"/>
              </a:rPr>
              <a:t>ut </a:t>
            </a:r>
            <a:r>
              <a:rPr lang="en-US" altLang="zh-CN" sz="2000" dirty="0">
                <a:ea typeface="SimSun" pitchFamily="2" charset="-122"/>
              </a:rPr>
              <a:t>enhanced choice does not guarantee improvements in school </a:t>
            </a:r>
            <a:r>
              <a:rPr lang="en-US" altLang="zh-CN" sz="2000" dirty="0" smtClean="0">
                <a:ea typeface="SimSun" pitchFamily="2" charset="-122"/>
              </a:rPr>
              <a:t>performance because school choice plans face several major limits:</a:t>
            </a:r>
          </a:p>
          <a:p>
            <a:pPr marL="461963" indent="-234950" eaLnBrk="1" hangingPunct="1">
              <a:lnSpc>
                <a:spcPct val="100000"/>
              </a:lnSpc>
              <a:spcBef>
                <a:spcPts val="0"/>
              </a:spcBef>
              <a:spcAft>
                <a:spcPts val="1200"/>
              </a:spcAft>
              <a:buFont typeface="Courier New" panose="02070309020205020404" pitchFamily="49" charset="0"/>
              <a:buChar char="o"/>
            </a:pPr>
            <a:r>
              <a:rPr lang="en-US" altLang="zh-CN" sz="2000" dirty="0" smtClean="0">
                <a:ea typeface="SimSun" pitchFamily="2" charset="-122"/>
              </a:rPr>
              <a:t>They are subject to capacity restrictions—and all schools can give preference to students in their attendance zone.</a:t>
            </a:r>
          </a:p>
          <a:p>
            <a:pPr marL="461963" indent="-234950" eaLnBrk="1" hangingPunct="1">
              <a:lnSpc>
                <a:spcPct val="100000"/>
              </a:lnSpc>
              <a:spcBef>
                <a:spcPts val="0"/>
              </a:spcBef>
              <a:spcAft>
                <a:spcPts val="1200"/>
              </a:spcAft>
              <a:buFont typeface="Courier New" panose="02070309020205020404" pitchFamily="49" charset="0"/>
              <a:buChar char="o"/>
            </a:pPr>
            <a:r>
              <a:rPr lang="en-US" altLang="zh-CN" sz="2000" dirty="0" smtClean="0">
                <a:ea typeface="SimSun" pitchFamily="2" charset="-122"/>
              </a:rPr>
              <a:t>Politics usually prevents them from working across district lines, except on a small scale.</a:t>
            </a:r>
          </a:p>
          <a:p>
            <a:pPr marL="461963" indent="-234950" eaLnBrk="1" hangingPunct="1">
              <a:lnSpc>
                <a:spcPct val="100000"/>
              </a:lnSpc>
              <a:spcBef>
                <a:spcPts val="0"/>
              </a:spcBef>
              <a:spcAft>
                <a:spcPts val="1200"/>
              </a:spcAft>
              <a:buFont typeface="Courier New" panose="02070309020205020404" pitchFamily="49" charset="0"/>
              <a:buChar char="o"/>
            </a:pPr>
            <a:r>
              <a:rPr lang="en-US" altLang="zh-CN" sz="2000" dirty="0">
                <a:ea typeface="SimSun" pitchFamily="2" charset="-122"/>
              </a:rPr>
              <a:t>L</a:t>
            </a:r>
            <a:r>
              <a:rPr lang="en-US" altLang="zh-CN" sz="2000" dirty="0" smtClean="0">
                <a:ea typeface="SimSun" pitchFamily="2" charset="-122"/>
              </a:rPr>
              <a:t>ow-income families may not be able to afford the transportation costs to send their children to the best schools.</a:t>
            </a:r>
          </a:p>
          <a:p>
            <a:pPr marL="461963" indent="-234950" eaLnBrk="1" hangingPunct="1">
              <a:lnSpc>
                <a:spcPct val="100000"/>
              </a:lnSpc>
              <a:spcBef>
                <a:spcPts val="0"/>
              </a:spcBef>
              <a:spcAft>
                <a:spcPts val="1200"/>
              </a:spcAft>
              <a:buFont typeface="Courier New" panose="02070309020205020404" pitchFamily="49" charset="0"/>
              <a:buChar char="o"/>
            </a:pPr>
            <a:r>
              <a:rPr lang="en-US" altLang="zh-CN" sz="2000" dirty="0" smtClean="0">
                <a:ea typeface="SimSun" pitchFamily="2" charset="-122"/>
              </a:rPr>
              <a:t>New choice schools may shut down, causing disruption in the education of the children who attend them.</a:t>
            </a:r>
          </a:p>
          <a:p>
            <a:pPr marL="461963" indent="-234950" eaLnBrk="1" hangingPunct="1">
              <a:lnSpc>
                <a:spcPct val="100000"/>
              </a:lnSpc>
              <a:buFont typeface="Courier New" panose="02070309020205020404" pitchFamily="49" charset="0"/>
              <a:buChar char="o"/>
            </a:pPr>
            <a:endParaRPr lang="en-US" sz="2000" dirty="0" smtClean="0"/>
          </a:p>
          <a:p>
            <a:pPr eaLnBrk="1" hangingPunct="1">
              <a:lnSpc>
                <a:spcPct val="10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6" name="Rectangle 5"/>
          <p:cNvSpPr/>
          <p:nvPr/>
        </p:nvSpPr>
        <p:spPr>
          <a:xfrm>
            <a:off x="838200" y="1447800"/>
            <a:ext cx="2223686" cy="395173"/>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School Choice, 3</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914400" y="1826692"/>
            <a:ext cx="7391400" cy="4040708"/>
          </a:xfrm>
        </p:spPr>
        <p:txBody>
          <a:bodyPr>
            <a:normAutofit/>
          </a:bodyPr>
          <a:lstStyle/>
          <a:p>
            <a:pPr marL="227013" indent="-227013" eaLnBrk="1" hangingPunct="1">
              <a:lnSpc>
                <a:spcPct val="100000"/>
              </a:lnSpc>
              <a:spcAft>
                <a:spcPts val="600"/>
              </a:spcAft>
              <a:buFont typeface="Wingdings" panose="05000000000000000000" pitchFamily="2" charset="2"/>
              <a:buChar char="§"/>
            </a:pPr>
            <a:r>
              <a:rPr lang="en-US" altLang="zh-CN" sz="2000" dirty="0" smtClean="0">
                <a:ea typeface="SimSun" pitchFamily="2" charset="-122"/>
              </a:rPr>
              <a:t>Some school districts have dozens of charter schools, others have none.</a:t>
            </a:r>
            <a:endParaRPr lang="en-US" altLang="zh-CN" sz="2000" dirty="0">
              <a:ea typeface="SimSun" pitchFamily="2" charset="-122"/>
            </a:endParaRPr>
          </a:p>
          <a:p>
            <a:pPr marL="227013" indent="-227013" eaLnBrk="1" hangingPunct="1">
              <a:lnSpc>
                <a:spcPct val="100000"/>
              </a:lnSpc>
              <a:spcAft>
                <a:spcPts val="600"/>
              </a:spcAft>
              <a:buFont typeface="Wingdings" panose="05000000000000000000" pitchFamily="2" charset="2"/>
              <a:buChar char="§"/>
            </a:pPr>
            <a:r>
              <a:rPr lang="en-US" altLang="zh-CN" sz="2000" dirty="0" smtClean="0">
                <a:ea typeface="SimSun" pitchFamily="2" charset="-122"/>
              </a:rPr>
              <a:t>Some states allow out-of-district students to attend charter schools, which are concentrated in big cities.</a:t>
            </a:r>
          </a:p>
          <a:p>
            <a:pPr marL="227013" indent="-227013" eaLnBrk="1" hangingPunct="1">
              <a:lnSpc>
                <a:spcPct val="100000"/>
              </a:lnSpc>
              <a:spcAft>
                <a:spcPts val="600"/>
              </a:spcAft>
              <a:buFont typeface="Wingdings" panose="05000000000000000000" pitchFamily="2" charset="2"/>
              <a:buChar char="§"/>
            </a:pPr>
            <a:r>
              <a:rPr lang="en-US" altLang="zh-CN" sz="2000" dirty="0" smtClean="0">
                <a:ea typeface="SimSun" pitchFamily="2" charset="-122"/>
              </a:rPr>
              <a:t>Charter schools are difficult to evaluate because they are so heterogeneous.</a:t>
            </a:r>
          </a:p>
          <a:p>
            <a:pPr marL="227013" indent="-227013" eaLnBrk="1" hangingPunct="1">
              <a:lnSpc>
                <a:spcPct val="100000"/>
              </a:lnSpc>
              <a:spcAft>
                <a:spcPts val="600"/>
              </a:spcAft>
              <a:buFont typeface="Wingdings" panose="05000000000000000000" pitchFamily="2" charset="2"/>
              <a:buChar char="§"/>
            </a:pPr>
            <a:r>
              <a:rPr lang="en-US" altLang="zh-CN" sz="2000" dirty="0" smtClean="0">
                <a:ea typeface="SimSun" pitchFamily="2" charset="-122"/>
              </a:rPr>
              <a:t>One can find examples of terrific charter schools and of terrible ones—and of ones that fail.</a:t>
            </a:r>
          </a:p>
          <a:p>
            <a:pPr eaLnBrk="1" hangingPunct="1">
              <a:lnSpc>
                <a:spcPct val="110000"/>
              </a:lnSpc>
              <a:spcAft>
                <a:spcPts val="600"/>
              </a:spcAft>
            </a:pPr>
            <a:endParaRPr lang="en-US" sz="2000" dirty="0" smtClean="0"/>
          </a:p>
          <a:p>
            <a:pPr eaLnBrk="1" hangingPunct="1">
              <a:lnSpc>
                <a:spcPct val="11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27310" y="1371600"/>
            <a:ext cx="2141805"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Charter Schools</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914400" y="1828800"/>
            <a:ext cx="7391400" cy="4114800"/>
          </a:xfrm>
        </p:spPr>
        <p:txBody>
          <a:bodyPr>
            <a:normAutofit/>
          </a:bodyPr>
          <a:lstStyle/>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A recent report found that 17% of charter schools boosted student test scores year after year.</a:t>
            </a:r>
            <a:br>
              <a:rPr lang="en-US" altLang="zh-CN" sz="2000" dirty="0" smtClean="0">
                <a:ea typeface="SimSun" pitchFamily="2" charset="-122"/>
              </a:rPr>
            </a:br>
            <a:r>
              <a:rPr lang="en-US" altLang="zh-CN" sz="2000" dirty="0" smtClean="0">
                <a:ea typeface="SimSun" pitchFamily="2" charset="-122"/>
              </a:rPr>
              <a:t> (</a:t>
            </a:r>
            <a:r>
              <a:rPr lang="en-US" altLang="zh-CN" sz="2000" dirty="0" smtClean="0">
                <a:ea typeface="SimSun" pitchFamily="2" charset="-122"/>
                <a:hlinkClick r:id="rId2"/>
              </a:rPr>
              <a:t>http://credo.stanford.edu/research-reports.html</a:t>
            </a:r>
            <a:r>
              <a:rPr lang="en-US" altLang="zh-CN" sz="2000" dirty="0" smtClean="0">
                <a:ea typeface="SimSun" pitchFamily="2" charset="-122"/>
              </a:rPr>
              <a:t> )</a:t>
            </a:r>
          </a:p>
          <a:p>
            <a:pPr marL="227013" indent="-227013">
              <a:lnSpc>
                <a:spcPct val="110000"/>
              </a:lnSpc>
              <a:spcBef>
                <a:spcPts val="0"/>
              </a:spcBef>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Most charter schools lead to lower scores and do not improve over time.</a:t>
            </a:r>
          </a:p>
          <a:p>
            <a:pPr marL="227013" indent="-227013">
              <a:lnSpc>
                <a:spcPct val="110000"/>
              </a:lnSpc>
              <a:spcBef>
                <a:spcPts val="0"/>
              </a:spcBef>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It seems unlikely that successful charter schools can be replicated on a large scale.</a:t>
            </a: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371600"/>
            <a:ext cx="2443169"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Charter Schools, 2</a:t>
            </a:r>
            <a:endParaRPr lang="en-US" altLang="zh-CN" sz="2400" dirty="0">
              <a:solidFill>
                <a:srgbClr val="BD582C"/>
              </a:solidFill>
              <a:latin typeface="+mn-lt"/>
              <a:ea typeface="SimSun" pitchFamily="2" charset="-122"/>
            </a:endParaRPr>
          </a:p>
        </p:txBody>
      </p:sp>
    </p:spTree>
    <p:extLst>
      <p:ext uri="{BB962C8B-B14F-4D97-AF65-F5344CB8AC3E}">
        <p14:creationId xmlns:p14="http://schemas.microsoft.com/office/powerpoint/2010/main" val="1927459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966651" y="1828800"/>
            <a:ext cx="7010400" cy="3276600"/>
          </a:xfrm>
        </p:spPr>
        <p:txBody>
          <a:bodyPr>
            <a:normAutofit/>
          </a:bodyPr>
          <a:lstStyle/>
          <a:p>
            <a:pPr marL="227013" indent="-227013" eaLnBrk="1" hangingPunct="1">
              <a:buClr>
                <a:srgbClr val="E48312"/>
              </a:buClr>
              <a:buFont typeface="Wingdings" panose="05000000000000000000" pitchFamily="2" charset="2"/>
              <a:buChar char="§"/>
            </a:pPr>
            <a:r>
              <a:rPr lang="en-US" sz="2000" dirty="0" smtClean="0"/>
              <a:t>State Aid Reform and Accountability</a:t>
            </a:r>
          </a:p>
          <a:p>
            <a:pPr marL="227013" indent="-227013" eaLnBrk="1" hangingPunct="1">
              <a:buClr>
                <a:srgbClr val="E48312"/>
              </a:buClr>
              <a:buFont typeface="Wingdings" panose="05000000000000000000" pitchFamily="2" charset="2"/>
              <a:buChar char="§"/>
            </a:pPr>
            <a:endParaRPr lang="en-US" sz="2000" dirty="0" smtClean="0"/>
          </a:p>
          <a:p>
            <a:pPr marL="227013" indent="-227013" eaLnBrk="1" hangingPunct="1">
              <a:buClr>
                <a:srgbClr val="E48312"/>
              </a:buClr>
              <a:buFont typeface="Wingdings" panose="05000000000000000000" pitchFamily="2" charset="2"/>
              <a:buChar char="§"/>
            </a:pPr>
            <a:r>
              <a:rPr lang="en-US" sz="2000" dirty="0" smtClean="0"/>
              <a:t>State Aid Reform and School Choice</a:t>
            </a:r>
          </a:p>
          <a:p>
            <a:pPr marL="227013" indent="-227013" eaLnBrk="1" hangingPunct="1">
              <a:buClr>
                <a:srgbClr val="E48312"/>
              </a:buClr>
              <a:buFont typeface="Wingdings" panose="05000000000000000000" pitchFamily="2" charset="2"/>
              <a:buChar char="§"/>
            </a:pPr>
            <a:endParaRPr lang="en-US" sz="2000" dirty="0" smtClean="0"/>
          </a:p>
          <a:p>
            <a:pPr marL="227013" indent="-227013" eaLnBrk="1" hangingPunct="1">
              <a:buClr>
                <a:srgbClr val="E48312"/>
              </a:buClr>
              <a:buFont typeface="Wingdings" panose="05000000000000000000" pitchFamily="2" charset="2"/>
              <a:buChar char="§"/>
            </a:pPr>
            <a:r>
              <a:rPr lang="en-US" sz="2000" dirty="0" smtClean="0"/>
              <a:t>State Aid Reform and Capital Spending</a:t>
            </a:r>
          </a:p>
          <a:p>
            <a:pPr eaLnBrk="1" hangingPunct="1"/>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2" name="Rectangle 1"/>
          <p:cNvSpPr/>
          <p:nvPr/>
        </p:nvSpPr>
        <p:spPr>
          <a:xfrm>
            <a:off x="846909" y="1397727"/>
            <a:ext cx="1800493"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Class Outline</a:t>
            </a:r>
            <a:endParaRPr lang="en-US" sz="2400" dirty="0">
              <a:solidFill>
                <a:srgbClr val="BD582C"/>
              </a:solidFill>
              <a:latin typeface="+mn-lt"/>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914400" y="1905000"/>
            <a:ext cx="7391400" cy="4267200"/>
          </a:xfrm>
        </p:spPr>
        <p:txBody>
          <a:bodyPr>
            <a:normAutofit lnSpcReduction="10000"/>
          </a:bodyPr>
          <a:lstStyle/>
          <a:p>
            <a:pPr marL="227013" indent="-227013">
              <a:buFont typeface="Wingdings" panose="05000000000000000000" pitchFamily="2" charset="2"/>
              <a:buChar char="§"/>
            </a:pPr>
            <a:r>
              <a:rPr lang="en-US" altLang="zh-CN" sz="2000" dirty="0" smtClean="0">
                <a:ea typeface="SimSun" pitchFamily="2" charset="-122"/>
              </a:rPr>
              <a:t>Some evidence indicates that certain comprehensive charter schools, such as the 183 KIPP (Knowledge Is Power Program) charter schools, boost scores in poor cities. See, e.g.:</a:t>
            </a:r>
            <a:endParaRPr lang="en-US" altLang="zh-CN" sz="2000" dirty="0">
              <a:ea typeface="SimSun" pitchFamily="2" charset="-122"/>
            </a:endParaRPr>
          </a:p>
          <a:p>
            <a:pPr marL="227013" lvl="1" indent="0">
              <a:buNone/>
            </a:pPr>
            <a:r>
              <a:rPr lang="en-US" altLang="zh-CN" sz="1900" dirty="0">
                <a:ea typeface="SimSun" pitchFamily="2" charset="-122"/>
                <a:hlinkClick r:id="rId2"/>
              </a:rPr>
              <a:t>http://www.mathematica-mpr.com/newsroom/releases/2013/KIPP_2_13.asp</a:t>
            </a:r>
            <a:r>
              <a:rPr lang="en-US" altLang="zh-CN" sz="1900" dirty="0">
                <a:ea typeface="SimSun" pitchFamily="2" charset="-122"/>
              </a:rPr>
              <a:t> </a:t>
            </a:r>
            <a:endParaRPr lang="en-US" sz="1900" dirty="0"/>
          </a:p>
          <a:p>
            <a:pPr marL="227013" indent="-227013">
              <a:lnSpc>
                <a:spcPct val="110000"/>
              </a:lnSpc>
              <a:buFont typeface="Wingdings" panose="05000000000000000000" pitchFamily="2" charset="2"/>
              <a:buChar char="§"/>
            </a:pPr>
            <a:endParaRPr lang="en-US" altLang="zh-CN" sz="2000" dirty="0" smtClean="0">
              <a:ea typeface="SimSun" pitchFamily="2" charset="-122"/>
            </a:endParaRPr>
          </a:p>
          <a:p>
            <a:pPr marL="227013" indent="-227013">
              <a:buFont typeface="Wingdings" panose="05000000000000000000" pitchFamily="2" charset="2"/>
              <a:buChar char="§"/>
            </a:pPr>
            <a:r>
              <a:rPr lang="en-US" altLang="zh-CN" sz="2000" dirty="0" smtClean="0">
                <a:ea typeface="SimSun" pitchFamily="2" charset="-122"/>
              </a:rPr>
              <a:t>Charter schools in suburbs do not seem to make much difference.</a:t>
            </a:r>
            <a:r>
              <a:rPr lang="en-US" sz="2000" dirty="0"/>
              <a:t>  </a:t>
            </a:r>
          </a:p>
          <a:p>
            <a:pPr marL="227013" indent="-227013"/>
            <a:r>
              <a:rPr lang="en-US" sz="2000" u="sng" dirty="0">
                <a:hlinkClick r:id="rId3"/>
              </a:rPr>
              <a:t>http://www.nytimes.com/2015/11/22/upshot/a-suburban-urban-divide-in-charter-school-success-rates.html?_r=0</a:t>
            </a:r>
            <a:endParaRPr lang="en-US" altLang="zh-CN" sz="2000" dirty="0" smtClean="0">
              <a:ea typeface="SimSun" pitchFamily="2" charset="-122"/>
            </a:endParaRPr>
          </a:p>
          <a:p>
            <a:pPr marL="227013" indent="-227013">
              <a:lnSpc>
                <a:spcPct val="110000"/>
              </a:lnSpc>
              <a:buFont typeface="Wingdings" panose="05000000000000000000" pitchFamily="2" charset="2"/>
              <a:buChar char="§"/>
            </a:pPr>
            <a:endParaRPr lang="en-US" altLang="zh-CN" sz="2000" dirty="0" smtClean="0">
              <a:ea typeface="SimSun" pitchFamily="2" charset="-122"/>
            </a:endParaRPr>
          </a:p>
          <a:p>
            <a:pPr marL="227013" indent="-227013">
              <a:lnSpc>
                <a:spcPct val="110000"/>
              </a:lnSpc>
              <a:buFont typeface="Wingdings" panose="05000000000000000000" pitchFamily="2" charset="2"/>
              <a:buChar char="§"/>
            </a:pPr>
            <a:r>
              <a:rPr lang="en-US" altLang="zh-CN" sz="2000" dirty="0" smtClean="0">
                <a:ea typeface="SimSun" pitchFamily="2" charset="-122"/>
              </a:rPr>
              <a:t>There is also some evidence that charter schools lead to more separation of students by race and income.  See </a:t>
            </a:r>
            <a:r>
              <a:rPr lang="en-US" altLang="zh-CN" sz="2000" dirty="0" err="1" smtClean="0">
                <a:ea typeface="SimSun" pitchFamily="2" charset="-122"/>
              </a:rPr>
              <a:t>Bifulco</a:t>
            </a:r>
            <a:r>
              <a:rPr lang="en-US" altLang="zh-CN" sz="2000" dirty="0" smtClean="0">
                <a:ea typeface="SimSun" pitchFamily="2" charset="-122"/>
              </a:rPr>
              <a:t> and Ladd (</a:t>
            </a:r>
            <a:r>
              <a:rPr lang="en-US" altLang="zh-CN" sz="2000" i="1" dirty="0" smtClean="0">
                <a:ea typeface="SimSun" pitchFamily="2" charset="-122"/>
              </a:rPr>
              <a:t>JPAM</a:t>
            </a:r>
            <a:r>
              <a:rPr lang="en-US" altLang="zh-CN" sz="2000" dirty="0" smtClean="0">
                <a:ea typeface="SimSun" pitchFamily="2" charset="-122"/>
              </a:rPr>
              <a:t> 2007)</a:t>
            </a:r>
          </a:p>
          <a:p>
            <a:pPr>
              <a:lnSpc>
                <a:spcPct val="110000"/>
              </a:lnSpc>
              <a:buFont typeface="Wingdings" panose="05000000000000000000" pitchFamily="2" charset="2"/>
              <a:buChar char="§"/>
            </a:pPr>
            <a:endParaRPr lang="en-US" sz="2000" dirty="0" smtClean="0"/>
          </a:p>
          <a:p>
            <a:pPr eaLnBrk="1" hangingPunct="1">
              <a:lnSpc>
                <a:spcPct val="11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796836" y="1380198"/>
            <a:ext cx="2443169"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Charter Schools, </a:t>
            </a:r>
            <a:r>
              <a:rPr lang="en-US" altLang="zh-CN" sz="2400" dirty="0">
                <a:solidFill>
                  <a:srgbClr val="BD582C"/>
                </a:solidFill>
                <a:latin typeface="+mn-lt"/>
                <a:ea typeface="SimSun" pitchFamily="2" charset="-122"/>
              </a:rPr>
              <a:t>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914400" y="1905000"/>
            <a:ext cx="7391400" cy="4267200"/>
          </a:xfrm>
        </p:spPr>
        <p:txBody>
          <a:bodyPr>
            <a:normAutofit/>
          </a:bodyPr>
          <a:lstStyle/>
          <a:p>
            <a:pPr marL="233363" indent="-233363">
              <a:buFont typeface="Wingdings" panose="05000000000000000000" pitchFamily="2" charset="2"/>
              <a:buChar char="§"/>
            </a:pPr>
            <a:r>
              <a:rPr lang="en-US" altLang="zh-CN" sz="2000" dirty="0" smtClean="0">
                <a:ea typeface="SimSun" pitchFamily="2" charset="-122"/>
              </a:rPr>
              <a:t>The best evidence (e.g. on KIPP) comes from comparing the winners with the losers of a lottery to get into an over-subscribed charter school.</a:t>
            </a:r>
          </a:p>
          <a:p>
            <a:pPr marL="233363" indent="-233363">
              <a:lnSpc>
                <a:spcPct val="50000"/>
              </a:lnSpc>
              <a:spcBef>
                <a:spcPts val="0"/>
              </a:spcBef>
              <a:spcAft>
                <a:spcPts val="0"/>
              </a:spcAft>
              <a:buFont typeface="Wingdings" panose="05000000000000000000" pitchFamily="2" charset="2"/>
              <a:buChar char="§"/>
            </a:pPr>
            <a:endParaRPr lang="en-US" altLang="zh-CN" sz="2000" dirty="0">
              <a:ea typeface="SimSun" pitchFamily="2" charset="-122"/>
            </a:endParaRPr>
          </a:p>
          <a:p>
            <a:pPr marL="233363" lvl="1" indent="-233363">
              <a:buFont typeface="Wingdings" panose="05000000000000000000" pitchFamily="2" charset="2"/>
              <a:buChar char="§"/>
            </a:pPr>
            <a:r>
              <a:rPr lang="en-US" altLang="zh-CN" sz="1888" dirty="0" smtClean="0">
                <a:ea typeface="SimSun" pitchFamily="2" charset="-122"/>
              </a:rPr>
              <a:t>This lottery is a type of random assignment, so this approach gives a precise answer for the difference in performance between lottery winners and losers.</a:t>
            </a:r>
          </a:p>
          <a:p>
            <a:pPr marL="233363" lvl="1" indent="-233363">
              <a:lnSpc>
                <a:spcPct val="50000"/>
              </a:lnSpc>
              <a:spcBef>
                <a:spcPts val="0"/>
              </a:spcBef>
              <a:spcAft>
                <a:spcPts val="0"/>
              </a:spcAft>
              <a:buFont typeface="Wingdings" panose="05000000000000000000" pitchFamily="2" charset="2"/>
              <a:buChar char="§"/>
            </a:pPr>
            <a:endParaRPr lang="en-US" altLang="zh-CN" sz="1888" dirty="0">
              <a:ea typeface="SimSun" pitchFamily="2" charset="-122"/>
            </a:endParaRPr>
          </a:p>
          <a:p>
            <a:pPr marL="233363" lvl="1" indent="-233363">
              <a:buFont typeface="Wingdings" panose="05000000000000000000" pitchFamily="2" charset="2"/>
              <a:buChar char="§"/>
            </a:pPr>
            <a:r>
              <a:rPr lang="en-US" altLang="zh-CN" sz="1888" dirty="0" smtClean="0">
                <a:ea typeface="SimSun" pitchFamily="2" charset="-122"/>
              </a:rPr>
              <a:t>But the answer may depend on what options are available for losers and whether the charter school induces changes in nearby public schools.</a:t>
            </a:r>
          </a:p>
          <a:p>
            <a:pPr marL="233363" lvl="1" indent="-233363">
              <a:lnSpc>
                <a:spcPct val="50000"/>
              </a:lnSpc>
              <a:spcBef>
                <a:spcPts val="0"/>
              </a:spcBef>
              <a:spcAft>
                <a:spcPts val="0"/>
              </a:spcAft>
              <a:buFont typeface="Wingdings" panose="05000000000000000000" pitchFamily="2" charset="2"/>
              <a:buChar char="§"/>
            </a:pPr>
            <a:endParaRPr lang="en-US" altLang="zh-CN" sz="1888" dirty="0">
              <a:ea typeface="SimSun" pitchFamily="2" charset="-122"/>
            </a:endParaRPr>
          </a:p>
          <a:p>
            <a:pPr marL="457200" lvl="2" indent="-223838">
              <a:buFont typeface="Courier New" panose="02070309020205020404" pitchFamily="49" charset="0"/>
              <a:buChar char="o"/>
            </a:pPr>
            <a:r>
              <a:rPr lang="en-US" altLang="zh-CN" sz="1800" dirty="0" smtClean="0">
                <a:ea typeface="SimSun" pitchFamily="2" charset="-122"/>
              </a:rPr>
              <a:t>If public schools respond to the competition by improving, the study will understate the impact of charter schools.</a:t>
            </a:r>
          </a:p>
          <a:p>
            <a:pPr marL="457200" lvl="2" indent="-223838">
              <a:lnSpc>
                <a:spcPct val="50000"/>
              </a:lnSpc>
              <a:spcBef>
                <a:spcPts val="0"/>
              </a:spcBef>
              <a:spcAft>
                <a:spcPts val="0"/>
              </a:spcAft>
              <a:buFont typeface="Courier New" panose="02070309020205020404" pitchFamily="49" charset="0"/>
              <a:buChar char="o"/>
            </a:pPr>
            <a:endParaRPr lang="en-US" altLang="zh-CN" sz="1800" dirty="0" smtClean="0">
              <a:ea typeface="SimSun" pitchFamily="2" charset="-122"/>
            </a:endParaRPr>
          </a:p>
          <a:p>
            <a:pPr marL="457200" lvl="2" indent="-223838">
              <a:buFont typeface="Courier New" panose="02070309020205020404" pitchFamily="49" charset="0"/>
              <a:buChar char="o"/>
            </a:pPr>
            <a:r>
              <a:rPr lang="en-US" altLang="zh-CN" sz="1800" dirty="0" smtClean="0">
                <a:ea typeface="SimSun" pitchFamily="2" charset="-122"/>
              </a:rPr>
              <a:t>If performance in public schools declines because many of the most motivated students have left, the study will overstate the impact of charter schools.</a:t>
            </a:r>
          </a:p>
          <a:p>
            <a:pPr marL="391605" lvl="1" indent="-227013">
              <a:buFont typeface="Wingdings" panose="05000000000000000000" pitchFamily="2" charset="2"/>
              <a:buChar char="§"/>
            </a:pPr>
            <a:endParaRPr lang="en-US" altLang="zh-CN" sz="1888" dirty="0">
              <a:ea typeface="SimSun" pitchFamily="2" charset="-122"/>
            </a:endParaRPr>
          </a:p>
          <a:p>
            <a:pPr eaLnBrk="1" hangingPunct="1">
              <a:lnSpc>
                <a:spcPct val="11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796836" y="1380198"/>
            <a:ext cx="2443169"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Charter Schools, 4</a:t>
            </a:r>
            <a:endParaRPr lang="en-US" altLang="zh-CN" sz="2400" dirty="0">
              <a:solidFill>
                <a:srgbClr val="BD582C"/>
              </a:solidFill>
              <a:latin typeface="+mn-lt"/>
              <a:ea typeface="SimSun" pitchFamily="2" charset="-122"/>
            </a:endParaRPr>
          </a:p>
        </p:txBody>
      </p:sp>
    </p:spTree>
    <p:extLst>
      <p:ext uri="{BB962C8B-B14F-4D97-AF65-F5344CB8AC3E}">
        <p14:creationId xmlns:p14="http://schemas.microsoft.com/office/powerpoint/2010/main" val="7393587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914400" y="1905000"/>
            <a:ext cx="7391400" cy="4267200"/>
          </a:xfrm>
        </p:spPr>
        <p:txBody>
          <a:bodyPr>
            <a:normAutofit/>
          </a:bodyPr>
          <a:lstStyle/>
          <a:p>
            <a:pPr marL="227013" indent="-227013">
              <a:buFont typeface="Wingdings" panose="05000000000000000000" pitchFamily="2" charset="2"/>
              <a:buChar char="§"/>
            </a:pPr>
            <a:r>
              <a:rPr lang="en-US" altLang="zh-CN" sz="2000" dirty="0" smtClean="0">
                <a:ea typeface="SimSun" pitchFamily="2" charset="-122"/>
              </a:rPr>
              <a:t>Moreover, this evidence does not reveal either whether charter schools in general boost performance or whether placing more students in charter school would improve test scores:</a:t>
            </a:r>
          </a:p>
          <a:p>
            <a:pPr marL="227013" indent="-227013">
              <a:lnSpc>
                <a:spcPct val="50000"/>
              </a:lnSpc>
              <a:buFont typeface="Wingdings" panose="05000000000000000000" pitchFamily="2" charset="2"/>
              <a:buChar char="§"/>
            </a:pPr>
            <a:endParaRPr lang="en-US" altLang="zh-CN" sz="2000" dirty="0">
              <a:ea typeface="SimSun" pitchFamily="2" charset="-122"/>
            </a:endParaRPr>
          </a:p>
          <a:p>
            <a:pPr marL="457200" lvl="1" indent="-223838">
              <a:buFont typeface="Courier New" panose="02070309020205020404" pitchFamily="49" charset="0"/>
              <a:buChar char="o"/>
            </a:pPr>
            <a:r>
              <a:rPr lang="en-US" altLang="zh-CN" sz="1888" dirty="0" smtClean="0">
                <a:ea typeface="SimSun" pitchFamily="2" charset="-122"/>
              </a:rPr>
              <a:t>Lottery-based studies only look at the impacts on students whose parents support their entrance into a charter school—not the impacts on any type of student.</a:t>
            </a:r>
          </a:p>
          <a:p>
            <a:pPr marL="457200" lvl="1" indent="-223838">
              <a:lnSpc>
                <a:spcPct val="50000"/>
              </a:lnSpc>
              <a:buFont typeface="Courier New" panose="02070309020205020404" pitchFamily="49" charset="0"/>
              <a:buChar char="o"/>
            </a:pPr>
            <a:endParaRPr lang="en-US" sz="1888" dirty="0">
              <a:ea typeface="SimSun" pitchFamily="2" charset="-122"/>
            </a:endParaRPr>
          </a:p>
          <a:p>
            <a:pPr marL="457200" lvl="1" indent="-223838">
              <a:buFont typeface="Courier New" panose="02070309020205020404" pitchFamily="49" charset="0"/>
              <a:buChar char="o"/>
            </a:pPr>
            <a:r>
              <a:rPr lang="en-US" sz="1888" dirty="0" smtClean="0">
                <a:ea typeface="SimSun" pitchFamily="2" charset="-122"/>
              </a:rPr>
              <a:t>Lottery-based studies cannot examine the impacts of charter schools that are not over-subscribed (and are therefore probably relatively low in quality).</a:t>
            </a:r>
          </a:p>
          <a:p>
            <a:pPr marL="457200" lvl="1" indent="-223838">
              <a:lnSpc>
                <a:spcPct val="50000"/>
              </a:lnSpc>
              <a:buFont typeface="Courier New" panose="02070309020205020404" pitchFamily="49" charset="0"/>
              <a:buChar char="o"/>
            </a:pPr>
            <a:endParaRPr lang="en-US" sz="1888" dirty="0">
              <a:ea typeface="SimSun" pitchFamily="2" charset="-122"/>
            </a:endParaRPr>
          </a:p>
          <a:p>
            <a:pPr marL="457200" lvl="1" indent="-223838">
              <a:buFont typeface="Courier New" panose="02070309020205020404" pitchFamily="49" charset="0"/>
              <a:buChar char="o"/>
            </a:pPr>
            <a:r>
              <a:rPr lang="en-US" sz="1888" dirty="0" smtClean="0">
                <a:ea typeface="SimSun" pitchFamily="2" charset="-122"/>
              </a:rPr>
              <a:t>Lottery-based studies cannot determine what would happen in the teacher labor market if the number of charter schools increased.</a:t>
            </a:r>
            <a:endParaRPr lang="en-US" sz="2000" dirty="0" smtClean="0"/>
          </a:p>
          <a:p>
            <a:pPr marL="457200" indent="-223838" eaLnBrk="1" hangingPunct="1">
              <a:lnSpc>
                <a:spcPct val="110000"/>
              </a:lnSpc>
              <a:buFont typeface="Courier New" panose="02070309020205020404" pitchFamily="49" charset="0"/>
              <a:buChar char="o"/>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796836" y="1380198"/>
            <a:ext cx="2443169"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Charter Schools, </a:t>
            </a:r>
            <a:r>
              <a:rPr lang="en-US" altLang="zh-CN" sz="2400" dirty="0">
                <a:solidFill>
                  <a:srgbClr val="BD582C"/>
                </a:solidFill>
                <a:latin typeface="+mn-lt"/>
                <a:ea typeface="SimSun" pitchFamily="2" charset="-122"/>
              </a:rPr>
              <a:t>5</a:t>
            </a:r>
          </a:p>
        </p:txBody>
      </p:sp>
    </p:spTree>
    <p:extLst>
      <p:ext uri="{BB962C8B-B14F-4D97-AF65-F5344CB8AC3E}">
        <p14:creationId xmlns:p14="http://schemas.microsoft.com/office/powerpoint/2010/main" val="729958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914400" y="1828800"/>
            <a:ext cx="7330440" cy="4343400"/>
          </a:xfrm>
        </p:spPr>
        <p:txBody>
          <a:bodyPr>
            <a:normAutofit lnSpcReduction="10000"/>
          </a:bodyPr>
          <a:lstStyle/>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The </a:t>
            </a:r>
            <a:r>
              <a:rPr lang="en-US" altLang="zh-CN" sz="2000" dirty="0">
                <a:ea typeface="SimSun" pitchFamily="2" charset="-122"/>
              </a:rPr>
              <a:t>constitutionality of vouchers, even if parents decide to use them for parochial schools, was upheld by the U.S. Supreme Court in 2002.</a:t>
            </a:r>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a:ea typeface="SimSun" pitchFamily="2" charset="-122"/>
              </a:rPr>
              <a:t>The Florida accountability system gave vouchers to children in failing schools, but this provision was thrown out by the Florida courts.</a:t>
            </a:r>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Recent random assignments studies in Indiana, Louisiana, and Ohio find that voucher recipients have lower performance than other students, especially in math. See:</a:t>
            </a:r>
          </a:p>
          <a:p>
            <a:pPr marL="228600" indent="0" eaLnBrk="1" hangingPunct="1">
              <a:lnSpc>
                <a:spcPct val="110000"/>
              </a:lnSpc>
              <a:buNone/>
            </a:pPr>
            <a:r>
              <a:rPr lang="en-US" sz="2000" dirty="0" smtClean="0">
                <a:hlinkClick r:id="rId2"/>
              </a:rPr>
              <a:t>https</a:t>
            </a:r>
            <a:r>
              <a:rPr lang="en-US" sz="2000" dirty="0">
                <a:hlinkClick r:id="rId2"/>
              </a:rPr>
              <a:t>://</a:t>
            </a:r>
            <a:r>
              <a:rPr lang="en-US" sz="2000" dirty="0" smtClean="0">
                <a:hlinkClick r:id="rId2"/>
              </a:rPr>
              <a:t>www.nytimes.com/2017/02/23/upshot/dismal-results-from-vouchers-surprise-researchers-as-devos-era-begins.html?rref=collection%2Fsectioncollection%2Fupshot</a:t>
            </a:r>
            <a:r>
              <a:rPr lang="en-US" sz="2000" dirty="0" smtClean="0"/>
              <a:t> </a:t>
            </a:r>
            <a:endParaRPr lang="en-US" sz="200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404068"/>
            <a:ext cx="2234330" cy="424732"/>
          </a:xfrm>
          <a:prstGeom prst="rect">
            <a:avLst/>
          </a:prstGeom>
        </p:spPr>
        <p:txBody>
          <a:bodyPr wrap="none">
            <a:spAutoFit/>
          </a:bodyPr>
          <a:lstStyle/>
          <a:p>
            <a:pPr eaLnBrk="1" hangingPunct="1">
              <a:lnSpc>
                <a:spcPct val="90000"/>
              </a:lnSpc>
              <a:buFont typeface="Wingdings" pitchFamily="2" charset="2"/>
              <a:buNone/>
            </a:pPr>
            <a:r>
              <a:rPr lang="en-US" altLang="zh-CN" sz="2400" dirty="0" smtClean="0">
                <a:solidFill>
                  <a:srgbClr val="BD582C"/>
                </a:solidFill>
                <a:latin typeface="+mn-lt"/>
                <a:ea typeface="SimSun" pitchFamily="2" charset="-122"/>
              </a:rPr>
              <a:t>School Vouchers</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914400" y="1752600"/>
            <a:ext cx="7620000" cy="4419600"/>
          </a:xfrm>
        </p:spPr>
        <p:txBody>
          <a:bodyPr>
            <a:normAutofit/>
          </a:bodyPr>
          <a:lstStyle/>
          <a:p>
            <a:pPr marL="227013" indent="-227013" eaLnBrk="1" hangingPunct="1">
              <a:lnSpc>
                <a:spcPct val="100000"/>
              </a:lnSpc>
              <a:spcAft>
                <a:spcPts val="600"/>
              </a:spcAft>
              <a:buFont typeface="Wingdings" panose="05000000000000000000" pitchFamily="2" charset="2"/>
              <a:buChar char="§"/>
            </a:pPr>
            <a:r>
              <a:rPr lang="en-US" altLang="zh-CN" sz="2000" dirty="0" smtClean="0">
                <a:ea typeface="SimSun" pitchFamily="2" charset="-122"/>
              </a:rPr>
              <a:t>Even </a:t>
            </a:r>
            <a:r>
              <a:rPr lang="en-US" altLang="zh-CN" sz="2000" dirty="0">
                <a:ea typeface="SimSun" pitchFamily="2" charset="-122"/>
              </a:rPr>
              <a:t>if </a:t>
            </a:r>
            <a:r>
              <a:rPr lang="en-US" altLang="zh-CN" sz="2000" dirty="0" smtClean="0">
                <a:ea typeface="SimSun" pitchFamily="2" charset="-122"/>
              </a:rPr>
              <a:t>one could design a voucher program that boosted </a:t>
            </a:r>
            <a:r>
              <a:rPr lang="en-US" altLang="zh-CN" sz="2000" dirty="0">
                <a:ea typeface="SimSun" pitchFamily="2" charset="-122"/>
              </a:rPr>
              <a:t>student performance, a large-scale </a:t>
            </a:r>
            <a:r>
              <a:rPr lang="en-US" altLang="zh-CN" sz="2000" dirty="0" smtClean="0">
                <a:ea typeface="SimSun" pitchFamily="2" charset="-122"/>
              </a:rPr>
              <a:t>version </a:t>
            </a:r>
            <a:r>
              <a:rPr lang="en-US" altLang="zh-CN" sz="2000" dirty="0">
                <a:ea typeface="SimSun" pitchFamily="2" charset="-122"/>
              </a:rPr>
              <a:t>still might not boost the performance of students in poor, urban school districts.</a:t>
            </a:r>
            <a:endParaRPr lang="en-US" sz="2000" dirty="0"/>
          </a:p>
          <a:p>
            <a:pPr marL="227013" indent="-227013" eaLnBrk="1" hangingPunct="1">
              <a:lnSpc>
                <a:spcPct val="100000"/>
              </a:lnSpc>
              <a:spcAft>
                <a:spcPts val="600"/>
              </a:spcAft>
              <a:buFont typeface="Wingdings" panose="05000000000000000000" pitchFamily="2" charset="2"/>
              <a:buChar char="§"/>
            </a:pPr>
            <a:r>
              <a:rPr lang="en-US" altLang="zh-CN" sz="2000" dirty="0" smtClean="0">
                <a:ea typeface="SimSun" pitchFamily="2" charset="-122"/>
              </a:rPr>
              <a:t>Higher </a:t>
            </a:r>
            <a:r>
              <a:rPr lang="en-US" altLang="zh-CN" sz="2000" dirty="0">
                <a:ea typeface="SimSun" pitchFamily="2" charset="-122"/>
              </a:rPr>
              <a:t>performance might indicate that voucher recipients are taken from the high-poverty environment of a public school to the low-poverty environment of a private school.  This cannot be done on a large </a:t>
            </a:r>
            <a:r>
              <a:rPr lang="en-US" altLang="zh-CN" sz="2000" dirty="0" smtClean="0">
                <a:ea typeface="SimSun" pitchFamily="2" charset="-122"/>
              </a:rPr>
              <a:t>scale (without eliminating poverty!).</a:t>
            </a:r>
            <a:endParaRPr lang="en-US" altLang="zh-CN" sz="2000" dirty="0">
              <a:ea typeface="SimSun" pitchFamily="2" charset="-122"/>
            </a:endParaRPr>
          </a:p>
          <a:p>
            <a:pPr marL="227013" indent="-227013" eaLnBrk="1" hangingPunct="1">
              <a:lnSpc>
                <a:spcPct val="100000"/>
              </a:lnSpc>
              <a:spcAft>
                <a:spcPts val="600"/>
              </a:spcAft>
              <a:buFont typeface="Wingdings" panose="05000000000000000000" pitchFamily="2" charset="2"/>
              <a:buChar char="§"/>
            </a:pPr>
            <a:r>
              <a:rPr lang="en-US" altLang="zh-CN" sz="2000" dirty="0" smtClean="0">
                <a:ea typeface="SimSun" pitchFamily="2" charset="-122"/>
              </a:rPr>
              <a:t>Children </a:t>
            </a:r>
            <a:r>
              <a:rPr lang="en-US" altLang="zh-CN" sz="2000" dirty="0">
                <a:ea typeface="SimSun" pitchFamily="2" charset="-122"/>
              </a:rPr>
              <a:t>in the Cleveland program primarily go to Catholic schools because subsidies to these schools from the Catholic Church keep tuition low enough that the voucher can cover it. Subsidies of this type would not be available in a large voucher program.</a:t>
            </a:r>
            <a:endParaRPr lang="en-US" sz="2000" dirty="0"/>
          </a:p>
          <a:p>
            <a:pPr eaLnBrk="1" hangingPunct="1">
              <a:lnSpc>
                <a:spcPct val="80000"/>
              </a:lnSpc>
            </a:pPr>
            <a:endParaRPr lang="en-US" sz="1875" u="sng" dirty="0"/>
          </a:p>
          <a:p>
            <a:pPr eaLnBrk="1" hangingPunct="1">
              <a:lnSpc>
                <a:spcPct val="80000"/>
              </a:lnSpc>
            </a:pPr>
            <a:endParaRPr lang="en-US" sz="1875"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441002"/>
            <a:ext cx="2535694" cy="387798"/>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School Vouchers, 2</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914400" y="1828800"/>
            <a:ext cx="7467600" cy="3886199"/>
          </a:xfrm>
        </p:spPr>
        <p:txBody>
          <a:bodyPr>
            <a:normAutofit/>
          </a:bodyPr>
          <a:lstStyle/>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Most of the education finance court cases have focused on the equity of operating spending in the state, not of capital spending.</a:t>
            </a:r>
          </a:p>
          <a:p>
            <a:pPr marL="227013" indent="-227013" eaLnBrk="1" hangingPunct="1">
              <a:lnSpc>
                <a:spcPct val="110000"/>
              </a:lnSpc>
              <a:buFont typeface="Wingdings" panose="05000000000000000000" pitchFamily="2" charset="2"/>
              <a:buChar char="§"/>
            </a:pPr>
            <a:endParaRPr lang="en-US" altLang="zh-CN" sz="2000" dirty="0" smtClean="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Exceptions include the cases in New Jersey, Texas, and Arizona.</a:t>
            </a:r>
          </a:p>
          <a:p>
            <a:pPr marL="227013" indent="-227013" eaLnBrk="1" hangingPunct="1">
              <a:lnSpc>
                <a:spcPct val="110000"/>
              </a:lnSpc>
              <a:buFont typeface="Wingdings" panose="05000000000000000000" pitchFamily="2" charset="2"/>
              <a:buChar char="§"/>
            </a:pPr>
            <a:endParaRPr lang="en-US" altLang="zh-CN" sz="2000" dirty="0" smtClean="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The CFE case resulted in almost $10 billion in new capital spending in New York City.</a:t>
            </a:r>
            <a:endParaRPr lang="en-US" sz="2000" dirty="0" smtClean="0"/>
          </a:p>
          <a:p>
            <a:pPr eaLnBrk="1" hangingPunct="1">
              <a:lnSpc>
                <a:spcPct val="11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55615" y="1404068"/>
            <a:ext cx="4879284" cy="424732"/>
          </a:xfrm>
          <a:prstGeom prst="rect">
            <a:avLst/>
          </a:prstGeom>
        </p:spPr>
        <p:txBody>
          <a:bodyPr wrap="none">
            <a:spAutoFit/>
          </a:bodyPr>
          <a:lstStyle/>
          <a:p>
            <a:pPr eaLnBrk="1" hangingPunct="1">
              <a:lnSpc>
                <a:spcPct val="90000"/>
              </a:lnSpc>
              <a:buFont typeface="Wingdings" pitchFamily="2" charset="2"/>
              <a:buNone/>
            </a:pPr>
            <a:r>
              <a:rPr lang="en-US" altLang="zh-CN" sz="2400" dirty="0" smtClean="0">
                <a:solidFill>
                  <a:srgbClr val="BD582C"/>
                </a:solidFill>
                <a:latin typeface="+mn-lt"/>
                <a:ea typeface="SimSun" pitchFamily="2" charset="-122"/>
              </a:rPr>
              <a:t>Should Capital Spending be Included?</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914400" y="1828800"/>
            <a:ext cx="7391400" cy="4343400"/>
          </a:xfrm>
        </p:spPr>
        <p:txBody>
          <a:bodyPr/>
          <a:lstStyle/>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It </a:t>
            </a:r>
            <a:r>
              <a:rPr lang="en-US" altLang="zh-CN" sz="2000" dirty="0">
                <a:ea typeface="SimSun" pitchFamily="2" charset="-122"/>
              </a:rPr>
              <a:t>seems odd to eliminate inequities in operating spending but to allow them in capital spending; after all, both types of spending are crucial for providing education.</a:t>
            </a:r>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a:ea typeface="SimSun" pitchFamily="2" charset="-122"/>
              </a:rPr>
              <a:t>But capital spending is difficult to study and its link to student performance has not been established.</a:t>
            </a:r>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a:ea typeface="SimSun" pitchFamily="2" charset="-122"/>
              </a:rPr>
              <a:t>Capital spending is lumpy, for example, so there is no link to performance in annual data.</a:t>
            </a:r>
            <a:endParaRPr lang="en-US" sz="2000" dirty="0"/>
          </a:p>
          <a:p>
            <a:pPr eaLnBrk="1" hangingPunct="1">
              <a:lnSpc>
                <a:spcPct val="90000"/>
              </a:lnSpc>
            </a:pPr>
            <a:endParaRPr lang="en-US" sz="1950" dirty="0"/>
          </a:p>
          <a:p>
            <a:pPr eaLnBrk="1" hangingPunct="1">
              <a:lnSpc>
                <a:spcPct val="90000"/>
              </a:lnSpc>
            </a:pPr>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430382"/>
            <a:ext cx="5257800" cy="424732"/>
          </a:xfrm>
          <a:prstGeom prst="rect">
            <a:avLst/>
          </a:prstGeom>
        </p:spPr>
        <p:txBody>
          <a:bodyPr wrap="square">
            <a:spAutoFit/>
          </a:bodyPr>
          <a:lstStyle/>
          <a:p>
            <a:pPr eaLnBrk="1" hangingPunct="1">
              <a:lnSpc>
                <a:spcPct val="90000"/>
              </a:lnSpc>
              <a:buFont typeface="Wingdings" pitchFamily="2" charset="2"/>
              <a:buNone/>
            </a:pPr>
            <a:r>
              <a:rPr lang="en-US" altLang="zh-CN" sz="2400" dirty="0" smtClean="0">
                <a:solidFill>
                  <a:srgbClr val="BD582C"/>
                </a:solidFill>
                <a:latin typeface="+mn-lt"/>
                <a:ea typeface="SimSun" pitchFamily="2" charset="-122"/>
              </a:rPr>
              <a:t>Should Capital Spending Be Included? 2</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914400" y="1758349"/>
            <a:ext cx="7924800" cy="4343400"/>
          </a:xfrm>
        </p:spPr>
        <p:txBody>
          <a:bodyPr>
            <a:noAutofit/>
          </a:bodyPr>
          <a:lstStyle/>
          <a:p>
            <a:pPr marL="227013" indent="-227013" eaLnBrk="1" hangingPunct="1">
              <a:lnSpc>
                <a:spcPct val="100000"/>
              </a:lnSpc>
              <a:spcAft>
                <a:spcPts val="1200"/>
              </a:spcAft>
              <a:buFont typeface="Wingdings" panose="05000000000000000000" pitchFamily="2" charset="2"/>
              <a:buChar char="§"/>
            </a:pPr>
            <a:r>
              <a:rPr lang="en-US" altLang="zh-CN" sz="2000" dirty="0" smtClean="0">
                <a:ea typeface="SimSun" pitchFamily="2" charset="-122"/>
              </a:rPr>
              <a:t>Moreover, state formulas for building and operating aid tend to be different from one another.</a:t>
            </a:r>
          </a:p>
          <a:p>
            <a:pPr marL="461963" lvl="2" indent="-246063">
              <a:lnSpc>
                <a:spcPct val="100000"/>
              </a:lnSpc>
              <a:spcAft>
                <a:spcPts val="1200"/>
              </a:spcAft>
              <a:buClr>
                <a:srgbClr val="E48312"/>
              </a:buClr>
              <a:buFont typeface="Courier New" panose="02070309020205020404" pitchFamily="49" charset="0"/>
              <a:buChar char="o"/>
            </a:pPr>
            <a:r>
              <a:rPr lang="en-US" sz="2000" dirty="0" smtClean="0"/>
              <a:t>Building aid, unlike operating aid, often takes the form of a matching grant.</a:t>
            </a:r>
          </a:p>
          <a:p>
            <a:pPr marL="461963" lvl="2" indent="-246063">
              <a:lnSpc>
                <a:spcPct val="100000"/>
              </a:lnSpc>
              <a:spcAft>
                <a:spcPts val="1200"/>
              </a:spcAft>
              <a:buClr>
                <a:srgbClr val="E48312"/>
              </a:buClr>
              <a:buFont typeface="Courier New" panose="02070309020205020404" pitchFamily="49" charset="0"/>
              <a:buChar char="o"/>
            </a:pPr>
            <a:r>
              <a:rPr lang="en-US" sz="2000" dirty="0" smtClean="0"/>
              <a:t>Building aid, unlike operating aid, is usually linked to projects.</a:t>
            </a:r>
          </a:p>
          <a:p>
            <a:pPr marL="461963" lvl="2" indent="-246063">
              <a:lnSpc>
                <a:spcPct val="100000"/>
              </a:lnSpc>
              <a:spcAft>
                <a:spcPts val="1200"/>
              </a:spcAft>
              <a:buClr>
                <a:srgbClr val="E48312"/>
              </a:buClr>
              <a:buFont typeface="Courier New" panose="02070309020205020404" pitchFamily="49" charset="0"/>
              <a:buChar char="o"/>
            </a:pPr>
            <a:r>
              <a:rPr lang="en-US" sz="2000" dirty="0" smtClean="0"/>
              <a:t>Eleven states do not give any building aid.</a:t>
            </a:r>
          </a:p>
          <a:p>
            <a:pPr marL="461963" lvl="2" indent="-246063">
              <a:lnSpc>
                <a:spcPct val="100000"/>
              </a:lnSpc>
              <a:spcAft>
                <a:spcPts val="1200"/>
              </a:spcAft>
              <a:buClr>
                <a:srgbClr val="E48312"/>
              </a:buClr>
              <a:buFont typeface="Courier New" panose="02070309020205020404" pitchFamily="49" charset="0"/>
              <a:buChar char="o"/>
            </a:pPr>
            <a:r>
              <a:rPr lang="en-US" sz="2000" dirty="0" smtClean="0"/>
              <a:t>Building aid does not have a strong equalizing tradition.</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6021" y="1407642"/>
            <a:ext cx="5105400" cy="424732"/>
          </a:xfrm>
          <a:prstGeom prst="rect">
            <a:avLst/>
          </a:prstGeom>
        </p:spPr>
        <p:txBody>
          <a:bodyPr wrap="square">
            <a:spAutoFit/>
          </a:bodyPr>
          <a:lstStyle/>
          <a:p>
            <a:pPr eaLnBrk="1" hangingPunct="1">
              <a:lnSpc>
                <a:spcPct val="90000"/>
              </a:lnSpc>
              <a:buFont typeface="Wingdings" pitchFamily="2" charset="2"/>
              <a:buNone/>
            </a:pPr>
            <a:r>
              <a:rPr lang="en-US" altLang="zh-CN" sz="2400" dirty="0" smtClean="0">
                <a:solidFill>
                  <a:srgbClr val="BD582C"/>
                </a:solidFill>
                <a:latin typeface="+mn-lt"/>
                <a:ea typeface="SimSun" pitchFamily="2" charset="-122"/>
              </a:rPr>
              <a:t>Should Capital Spending Be Included? 3</a:t>
            </a:r>
            <a:endParaRPr lang="en-US" altLang="zh-CN" sz="2400" dirty="0">
              <a:solidFill>
                <a:srgbClr val="BD582C"/>
              </a:solidFill>
              <a:latin typeface="+mn-lt"/>
              <a:ea typeface="SimSun"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952500" y="1837509"/>
            <a:ext cx="7620000" cy="4648200"/>
          </a:xfrm>
        </p:spPr>
        <p:txBody>
          <a:bodyPr/>
          <a:lstStyle/>
          <a:p>
            <a:pPr marL="227013" indent="-227013" eaLnBrk="1" hangingPunct="1">
              <a:lnSpc>
                <a:spcPct val="110000"/>
              </a:lnSpc>
              <a:buFont typeface="Wingdings" panose="05000000000000000000" pitchFamily="2" charset="2"/>
              <a:buChar char="§"/>
            </a:pPr>
            <a:r>
              <a:rPr lang="en-US" altLang="zh-CN" sz="2000" dirty="0" smtClean="0">
                <a:ea typeface="SimSun" pitchFamily="2" charset="-122"/>
              </a:rPr>
              <a:t>The </a:t>
            </a:r>
            <a:r>
              <a:rPr lang="en-US" altLang="zh-CN" sz="2000" dirty="0">
                <a:ea typeface="SimSun" pitchFamily="2" charset="-122"/>
              </a:rPr>
              <a:t>punchline is that building aid is obviously important.</a:t>
            </a:r>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a:ea typeface="SimSun" pitchFamily="2" charset="-122"/>
              </a:rPr>
              <a:t>But scholars need to know a lot more before they can give meaningful advice on the subject.</a:t>
            </a:r>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a:ea typeface="SimSun" pitchFamily="2" charset="-122"/>
              </a:rPr>
              <a:t>One key issue is whether matching grants can boost capital spending.</a:t>
            </a:r>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461963" lvl="3" indent="-173038">
              <a:lnSpc>
                <a:spcPct val="110000"/>
              </a:lnSpc>
              <a:buClr>
                <a:srgbClr val="BD582C"/>
              </a:buClr>
              <a:buSzPct val="65000"/>
              <a:buFont typeface="Courier New" panose="02070309020205020404" pitchFamily="49" charset="0"/>
              <a:buChar char="o"/>
            </a:pPr>
            <a:r>
              <a:rPr lang="en-US" altLang="zh-CN" sz="2000" dirty="0">
                <a:ea typeface="SimSun" pitchFamily="2" charset="-122"/>
              </a:rPr>
              <a:t>As discussed in an earlier </a:t>
            </a:r>
            <a:r>
              <a:rPr lang="en-US" altLang="zh-CN" sz="2000" dirty="0" smtClean="0">
                <a:ea typeface="SimSun" pitchFamily="2" charset="-122"/>
              </a:rPr>
              <a:t>class, </a:t>
            </a:r>
            <a:r>
              <a:rPr lang="en-US" altLang="zh-CN" sz="2000" dirty="0">
                <a:ea typeface="SimSun" pitchFamily="2" charset="-122"/>
              </a:rPr>
              <a:t>a paper in the </a:t>
            </a:r>
            <a:r>
              <a:rPr lang="en-US" altLang="zh-CN" sz="2000" i="1" dirty="0" smtClean="0">
                <a:ea typeface="SimSun" pitchFamily="2" charset="-122"/>
              </a:rPr>
              <a:t>National Tax J.</a:t>
            </a:r>
            <a:r>
              <a:rPr lang="en-US" altLang="zh-CN" sz="2000" dirty="0" smtClean="0">
                <a:ea typeface="SimSun" pitchFamily="2" charset="-122"/>
              </a:rPr>
              <a:t> </a:t>
            </a:r>
            <a:r>
              <a:rPr lang="en-US" altLang="zh-CN" sz="2000" dirty="0">
                <a:ea typeface="SimSun" pitchFamily="2" charset="-122"/>
              </a:rPr>
              <a:t>by Wang, Duncombe and Yinger provides some evidence:</a:t>
            </a:r>
          </a:p>
          <a:p>
            <a:pPr lvl="1" eaLnBrk="1" hangingPunct="1">
              <a:lnSpc>
                <a:spcPct val="110000"/>
              </a:lnSpc>
              <a:buClr>
                <a:srgbClr val="BD582C"/>
              </a:buClr>
              <a:buSzPct val="65000"/>
              <a:buFont typeface="Courier New" panose="02070309020205020404" pitchFamily="49" charset="0"/>
              <a:buChar char="o"/>
            </a:pPr>
            <a:endParaRPr lang="en-US" altLang="zh-CN" sz="2000" dirty="0">
              <a:ea typeface="SimSun" pitchFamily="2" charset="-122"/>
            </a:endParaRPr>
          </a:p>
          <a:p>
            <a:pPr eaLnBrk="1" hangingPunct="1">
              <a:buFont typeface="Wingdings" pitchFamily="2" charset="2"/>
              <a:buNone/>
            </a:pPr>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51263" y="1375844"/>
            <a:ext cx="5103705"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Should Capital Spending Be Included 4?</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914400" y="1752600"/>
            <a:ext cx="7467600" cy="4495800"/>
          </a:xfrm>
        </p:spPr>
        <p:txBody>
          <a:bodyPr/>
          <a:lstStyle/>
          <a:p>
            <a:pPr marL="227013" indent="-227013" eaLnBrk="1" hangingPunct="1">
              <a:lnSpc>
                <a:spcPct val="110000"/>
              </a:lnSpc>
              <a:buFont typeface="Wingdings" panose="05000000000000000000" pitchFamily="2" charset="2"/>
              <a:buChar char="§"/>
            </a:pPr>
            <a:r>
              <a:rPr lang="en-US" sz="2000" dirty="0" smtClean="0"/>
              <a:t>The </a:t>
            </a:r>
            <a:r>
              <a:rPr lang="en-US" sz="2000" dirty="0"/>
              <a:t>price elasticity in response to the matching rate in NY’s building aid is -0.42 for most districts, </a:t>
            </a:r>
          </a:p>
          <a:p>
            <a:pPr marL="227013" indent="-227013" eaLnBrk="1" hangingPunct="1">
              <a:lnSpc>
                <a:spcPct val="110000"/>
              </a:lnSpc>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But this elasticity drops to approximately zero (-0.023) for high-need urban </a:t>
            </a:r>
            <a:r>
              <a:rPr lang="en-US" sz="2000" dirty="0" smtClean="0"/>
              <a:t>districts; because their other needs are so great, they do not spend more on infrastructure even with a very strong price incentive.</a:t>
            </a:r>
            <a:endParaRPr lang="en-US" sz="2000" dirty="0"/>
          </a:p>
          <a:p>
            <a:pPr marL="227013" indent="-227013" eaLnBrk="1" hangingPunct="1">
              <a:lnSpc>
                <a:spcPct val="11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110000"/>
              </a:lnSpc>
              <a:buFont typeface="Wingdings" panose="05000000000000000000" pitchFamily="2" charset="2"/>
              <a:buChar char="§"/>
            </a:pPr>
            <a:r>
              <a:rPr lang="en-US" altLang="zh-CN" sz="2000" dirty="0">
                <a:ea typeface="SimSun" pitchFamily="2" charset="-122"/>
              </a:rPr>
              <a:t>Extensive lump-sum aid or full state funding may be needed to ensure adequate school </a:t>
            </a:r>
            <a:r>
              <a:rPr lang="en-US" altLang="zh-CN" sz="2000" dirty="0" smtClean="0">
                <a:ea typeface="SimSun" pitchFamily="2" charset="-122"/>
              </a:rPr>
              <a:t>infrastructure in these districts.</a:t>
            </a:r>
            <a:endParaRPr lang="en-US" altLang="zh-CN" sz="2000" dirty="0">
              <a:ea typeface="SimSun" pitchFamily="2" charset="-122"/>
            </a:endParaRPr>
          </a:p>
          <a:p>
            <a:pPr eaLnBrk="1" hangingPunct="1">
              <a:lnSpc>
                <a:spcPct val="110000"/>
              </a:lnSpc>
            </a:pPr>
            <a:endParaRPr lang="en-US" sz="2000" dirty="0">
              <a:ea typeface="SimSun" pitchFamily="2" charset="-122"/>
            </a:endParaRPr>
          </a:p>
          <a:p>
            <a:pPr eaLnBrk="1" hangingPunct="1"/>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05545" y="1371600"/>
            <a:ext cx="5103705"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Should Capital Spending Be Included 5?</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918758" y="1808967"/>
            <a:ext cx="7620000" cy="4363233"/>
          </a:xfrm>
        </p:spPr>
        <p:txBody>
          <a:bodyPr/>
          <a:lstStyle/>
          <a:p>
            <a:pPr marL="227013" indent="-227013">
              <a:buClr>
                <a:srgbClr val="E48312"/>
              </a:buClr>
              <a:buFont typeface="Wingdings" panose="05000000000000000000" pitchFamily="2" charset="2"/>
              <a:buChar char="§"/>
            </a:pPr>
            <a:r>
              <a:rPr lang="en-US" altLang="zh-CN" sz="2000" dirty="0" smtClean="0">
                <a:ea typeface="SimSun" pitchFamily="2" charset="-122"/>
              </a:rPr>
              <a:t>Policy makers must decide whether reforms in an education aid formula should be linked to an accountability program.</a:t>
            </a:r>
          </a:p>
          <a:p>
            <a:pPr marL="227013" indent="-227013">
              <a:lnSpc>
                <a:spcPct val="50000"/>
              </a:lnSpc>
              <a:buClr>
                <a:srgbClr val="E48312"/>
              </a:buClr>
              <a:buFont typeface="Wingdings" panose="05000000000000000000" pitchFamily="2" charset="2"/>
              <a:buChar char="§"/>
            </a:pPr>
            <a:endParaRPr lang="en-US" altLang="zh-CN" sz="2000" dirty="0" smtClean="0">
              <a:ea typeface="SimSun" pitchFamily="2" charset="-122"/>
            </a:endParaRPr>
          </a:p>
          <a:p>
            <a:pPr marL="227013" indent="-227013">
              <a:buClr>
                <a:srgbClr val="E48312"/>
              </a:buClr>
              <a:buFont typeface="Wingdings" panose="05000000000000000000" pitchFamily="2" charset="2"/>
              <a:buChar char="§"/>
            </a:pPr>
            <a:r>
              <a:rPr lang="en-US" altLang="zh-CN" sz="2000" dirty="0">
                <a:ea typeface="SimSun" pitchFamily="2" charset="-122"/>
              </a:rPr>
              <a:t>A</a:t>
            </a:r>
            <a:r>
              <a:rPr lang="en-US" altLang="zh-CN" sz="2000" dirty="0" smtClean="0">
                <a:ea typeface="SimSun" pitchFamily="2" charset="-122"/>
              </a:rPr>
              <a:t>ll states already have some type of accountability program.</a:t>
            </a:r>
          </a:p>
          <a:p>
            <a:pPr eaLnBrk="1" hangingPunct="1">
              <a:lnSpc>
                <a:spcPct val="50000"/>
              </a:lnSpc>
            </a:pPr>
            <a:endParaRPr lang="en-US" altLang="zh-CN" sz="2000" dirty="0" smtClean="0">
              <a:ea typeface="SimSun" pitchFamily="2" charset="-122"/>
            </a:endParaRPr>
          </a:p>
          <a:p>
            <a:pPr marL="461963" lvl="3" indent="-234950">
              <a:lnSpc>
                <a:spcPct val="120000"/>
              </a:lnSpc>
              <a:buClr>
                <a:srgbClr val="BD582C"/>
              </a:buClr>
              <a:buSzPct val="65000"/>
              <a:buFont typeface="Courier New" panose="02070309020205020404" pitchFamily="49" charset="0"/>
              <a:buChar char="o"/>
            </a:pPr>
            <a:r>
              <a:rPr lang="en-US" altLang="zh-CN" sz="2000" dirty="0">
                <a:ea typeface="SimSun" pitchFamily="2" charset="-122"/>
              </a:rPr>
              <a:t>A</a:t>
            </a:r>
            <a:r>
              <a:rPr lang="en-US" altLang="zh-CN" sz="2000" dirty="0" smtClean="0">
                <a:ea typeface="SimSun" pitchFamily="2" charset="-122"/>
              </a:rPr>
              <a:t>nd a majority of states have a program that imposes some type of financial rewards and punishments.</a:t>
            </a:r>
            <a:endParaRPr lang="en-US" sz="2000" dirty="0" smtClean="0"/>
          </a:p>
          <a:p>
            <a:pPr eaLnBrk="1" hangingPunct="1"/>
            <a:endParaRPr lang="en-US" sz="2000" dirty="0" smtClean="0"/>
          </a:p>
          <a:p>
            <a:pPr eaLnBrk="1" hangingPunct="1"/>
            <a:endParaRPr lang="en-US"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2" name="Rectangle 1"/>
          <p:cNvSpPr/>
          <p:nvPr/>
        </p:nvSpPr>
        <p:spPr>
          <a:xfrm>
            <a:off x="870855" y="1409155"/>
            <a:ext cx="396800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altLang="zh-CN" sz="2400" dirty="0" smtClean="0">
                <a:solidFill>
                  <a:srgbClr val="BD582C"/>
                </a:solidFill>
                <a:latin typeface="+mn-lt"/>
                <a:ea typeface="SimSun" pitchFamily="2" charset="-122"/>
                <a:cs typeface="+mn-cs"/>
              </a:rPr>
              <a:t>Aid Reform and Accountability</a:t>
            </a:r>
            <a:endParaRPr lang="en-US" altLang="zh-CN" sz="2400" dirty="0">
              <a:solidFill>
                <a:srgbClr val="BD582C"/>
              </a:solidFill>
              <a:latin typeface="+mn-lt"/>
              <a:ea typeface="SimSun" pitchFamily="2" charset="-122"/>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914400" y="1752600"/>
            <a:ext cx="7848600" cy="48768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altLang="zh-CN" sz="2000" dirty="0" smtClean="0">
                <a:ea typeface="SimSun" pitchFamily="2" charset="-122"/>
              </a:rPr>
              <a:t>The </a:t>
            </a:r>
            <a:r>
              <a:rPr lang="en-US" altLang="zh-CN" sz="2000" dirty="0">
                <a:ea typeface="SimSun" pitchFamily="2" charset="-122"/>
              </a:rPr>
              <a:t>courts did not link accountability to state aid reform until recently</a:t>
            </a:r>
            <a:r>
              <a:rPr lang="en-US" altLang="zh-CN" sz="2000" dirty="0" smtClean="0">
                <a:ea typeface="SimSun" pitchFamily="2" charset="-122"/>
              </a:rPr>
              <a:t>.</a:t>
            </a:r>
            <a:endParaRPr lang="en-US" altLang="zh-CN" sz="2000" dirty="0">
              <a:ea typeface="SimSun" pitchFamily="2" charset="-122"/>
            </a:endParaRPr>
          </a:p>
          <a:p>
            <a:pPr marL="227013" indent="-227013" eaLnBrk="1" hangingPunct="1">
              <a:lnSpc>
                <a:spcPct val="120000"/>
              </a:lnSpc>
              <a:spcAft>
                <a:spcPts val="1200"/>
              </a:spcAft>
              <a:buFont typeface="Wingdings" panose="05000000000000000000" pitchFamily="2" charset="2"/>
              <a:buChar char="§"/>
            </a:pPr>
            <a:r>
              <a:rPr lang="en-US" altLang="zh-CN" sz="2000" dirty="0">
                <a:ea typeface="SimSun" pitchFamily="2" charset="-122"/>
              </a:rPr>
              <a:t>In 1989, the Kentucky Supreme Court’s Rose decision threw out the state’s system of school governance and brought new visibility to accountability programs</a:t>
            </a:r>
            <a:r>
              <a:rPr lang="en-US" altLang="zh-CN" sz="2000" dirty="0" smtClean="0">
                <a:ea typeface="SimSun" pitchFamily="2" charset="-122"/>
              </a:rPr>
              <a:t>.</a:t>
            </a:r>
            <a:endParaRPr lang="en-US" altLang="zh-CN" sz="2000" dirty="0">
              <a:ea typeface="SimSun" pitchFamily="2" charset="-122"/>
            </a:endParaRPr>
          </a:p>
          <a:p>
            <a:pPr marL="227013" indent="-227013" eaLnBrk="1" hangingPunct="1">
              <a:lnSpc>
                <a:spcPct val="120000"/>
              </a:lnSpc>
              <a:buFont typeface="Wingdings" panose="05000000000000000000" pitchFamily="2" charset="2"/>
              <a:buChar char="§"/>
            </a:pPr>
            <a:r>
              <a:rPr lang="en-US" altLang="zh-CN" sz="2000" dirty="0">
                <a:ea typeface="SimSun" pitchFamily="2" charset="-122"/>
              </a:rPr>
              <a:t>Moreover, the recent state aid reforms in Kentucky, Michigan, and Texas have all been accompanied by accountability programs that include district-level rewards and sanctions.</a:t>
            </a:r>
            <a:endParaRPr lang="en-US" sz="2000" dirty="0"/>
          </a:p>
          <a:p>
            <a:pPr eaLnBrk="1" hangingPunct="1">
              <a:lnSpc>
                <a:spcPct val="90000"/>
              </a:lnSpc>
            </a:pPr>
            <a:endParaRPr lang="en-US" sz="1950" dirty="0"/>
          </a:p>
          <a:p>
            <a:pPr eaLnBrk="1" hangingPunct="1">
              <a:lnSpc>
                <a:spcPct val="90000"/>
              </a:lnSpc>
            </a:pPr>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2" name="Rectangle 1"/>
          <p:cNvSpPr/>
          <p:nvPr/>
        </p:nvSpPr>
        <p:spPr>
          <a:xfrm>
            <a:off x="833845" y="1408617"/>
            <a:ext cx="392645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altLang="zh-CN" sz="2400" dirty="0" smtClean="0">
                <a:solidFill>
                  <a:srgbClr val="BD582C"/>
                </a:solidFill>
                <a:latin typeface="+mn-lt"/>
                <a:ea typeface="SimSun" pitchFamily="2" charset="-122"/>
                <a:cs typeface="+mn-cs"/>
              </a:rPr>
              <a:t>The Courts and Accountability</a:t>
            </a:r>
            <a:endParaRPr lang="en-US" altLang="zh-CN" sz="2400" dirty="0">
              <a:solidFill>
                <a:srgbClr val="BD582C"/>
              </a:solidFill>
              <a:latin typeface="+mn-lt"/>
              <a:ea typeface="SimSun" pitchFamily="2" charset="-122"/>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838200" y="1752600"/>
            <a:ext cx="7620000" cy="48006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altLang="zh-CN" sz="2000" dirty="0" smtClean="0">
                <a:ea typeface="SimSun" pitchFamily="2" charset="-122"/>
              </a:rPr>
              <a:t>State </a:t>
            </a:r>
            <a:r>
              <a:rPr lang="en-US" altLang="zh-CN" sz="2000" dirty="0">
                <a:ea typeface="SimSun" pitchFamily="2" charset="-122"/>
              </a:rPr>
              <a:t>officials are reluctant to give more money to schools without assurances that the money will be well spent</a:t>
            </a:r>
            <a:r>
              <a:rPr lang="en-US" altLang="zh-CN" sz="2000" dirty="0" smtClean="0">
                <a:ea typeface="SimSun" pitchFamily="2" charset="-122"/>
              </a:rPr>
              <a:t>.</a:t>
            </a:r>
            <a:endParaRPr lang="en-US" altLang="zh-CN" sz="2000" dirty="0">
              <a:ea typeface="SimSun" pitchFamily="2" charset="-122"/>
            </a:endParaRPr>
          </a:p>
          <a:p>
            <a:pPr marL="227013" indent="-227013" eaLnBrk="1" hangingPunct="1">
              <a:lnSpc>
                <a:spcPct val="120000"/>
              </a:lnSpc>
              <a:spcAft>
                <a:spcPts val="1800"/>
              </a:spcAft>
              <a:buFont typeface="Wingdings" panose="05000000000000000000" pitchFamily="2" charset="2"/>
              <a:buChar char="§"/>
            </a:pPr>
            <a:r>
              <a:rPr lang="en-US" altLang="zh-CN" sz="2000" dirty="0">
                <a:ea typeface="SimSun" pitchFamily="2" charset="-122"/>
              </a:rPr>
              <a:t>Some scholars, including Bill Duncombe and me, have found that increases in state aid may lower school district efficiency. </a:t>
            </a:r>
          </a:p>
          <a:p>
            <a:pPr marL="227013" indent="-227013" eaLnBrk="1" hangingPunct="1">
              <a:lnSpc>
                <a:spcPct val="120000"/>
              </a:lnSpc>
              <a:buFont typeface="Wingdings" panose="05000000000000000000" pitchFamily="2" charset="2"/>
              <a:buChar char="§"/>
            </a:pPr>
            <a:r>
              <a:rPr lang="en-US" altLang="zh-CN" sz="2000" dirty="0">
                <a:ea typeface="SimSun" pitchFamily="2" charset="-122"/>
              </a:rPr>
              <a:t>In this context, efficiency measures a school district’s success in translating inputs into student performance (as specified in the accountability system), after accounting for factors outside the district’s control, such as concentrated poverty among its students.</a:t>
            </a:r>
            <a:endParaRPr lang="en-US" sz="2000" dirty="0"/>
          </a:p>
          <a:p>
            <a:pPr eaLnBrk="1" hangingPunct="1">
              <a:lnSpc>
                <a:spcPct val="120000"/>
              </a:lnSpc>
            </a:pPr>
            <a:endParaRPr lang="en-US" sz="200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2" name="Rectangle 1"/>
          <p:cNvSpPr/>
          <p:nvPr/>
        </p:nvSpPr>
        <p:spPr>
          <a:xfrm>
            <a:off x="825136" y="1447539"/>
            <a:ext cx="3440878" cy="387798"/>
          </a:xfrm>
          <a:prstGeom prst="rect">
            <a:avLst/>
          </a:prstGeom>
        </p:spPr>
        <p:txBody>
          <a:bodyPr wrap="none">
            <a:spAutoFit/>
          </a:bodyPr>
          <a:lstStyle/>
          <a:p>
            <a:pPr marL="51435" lvl="0" indent="-51435" defTabSz="514350" fontAlgn="auto">
              <a:lnSpc>
                <a:spcPct val="80000"/>
              </a:lnSpc>
              <a:spcBef>
                <a:spcPts val="675"/>
              </a:spcBef>
              <a:spcAft>
                <a:spcPts val="0"/>
              </a:spcAft>
              <a:buClr>
                <a:srgbClr val="E48312"/>
              </a:buClr>
              <a:buSzPct val="100000"/>
            </a:pPr>
            <a:r>
              <a:rPr lang="en-US" altLang="zh-CN" sz="2400" dirty="0" smtClean="0">
                <a:solidFill>
                  <a:srgbClr val="BD582C"/>
                </a:solidFill>
                <a:latin typeface="+mn-lt"/>
                <a:ea typeface="SimSun" pitchFamily="2" charset="-122"/>
                <a:cs typeface="+mn-cs"/>
              </a:rPr>
              <a:t>The Role of Accountability</a:t>
            </a:r>
            <a:endParaRPr lang="en-US" altLang="zh-CN" sz="2400" dirty="0">
              <a:solidFill>
                <a:srgbClr val="BD582C"/>
              </a:solidFill>
              <a:latin typeface="+mn-lt"/>
              <a:ea typeface="SimSun" pitchFamily="2" charset="-122"/>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14400" y="1752601"/>
            <a:ext cx="7467600" cy="4724400"/>
          </a:xfrm>
        </p:spPr>
        <p:txBody>
          <a:bodyPr>
            <a:normAutofit fontScale="92500" lnSpcReduction="20000"/>
          </a:bodyPr>
          <a:lstStyle/>
          <a:p>
            <a:pPr marL="227013" indent="-227013" eaLnBrk="1" hangingPunct="1">
              <a:lnSpc>
                <a:spcPct val="120000"/>
              </a:lnSpc>
              <a:spcAft>
                <a:spcPts val="1800"/>
              </a:spcAft>
              <a:buFont typeface="Wingdings" panose="05000000000000000000" pitchFamily="2" charset="2"/>
              <a:buChar char="§"/>
            </a:pPr>
            <a:r>
              <a:rPr lang="en-US" altLang="zh-CN" sz="2000" dirty="0" smtClean="0">
                <a:ea typeface="SimSun" pitchFamily="2" charset="-122"/>
              </a:rPr>
              <a:t>Some </a:t>
            </a:r>
            <a:r>
              <a:rPr lang="en-US" altLang="zh-CN" sz="2000" dirty="0">
                <a:ea typeface="SimSun" pitchFamily="2" charset="-122"/>
              </a:rPr>
              <a:t>scholars, especially Eric </a:t>
            </a:r>
            <a:r>
              <a:rPr lang="en-US" altLang="zh-CN" sz="2000" dirty="0" err="1">
                <a:ea typeface="SimSun" pitchFamily="2" charset="-122"/>
              </a:rPr>
              <a:t>Hanushek</a:t>
            </a:r>
            <a:r>
              <a:rPr lang="en-US" altLang="zh-CN" sz="2000" dirty="0">
                <a:ea typeface="SimSun" pitchFamily="2" charset="-122"/>
              </a:rPr>
              <a:t>, have argued that aid increases are unlikely to boost student performance at all.</a:t>
            </a:r>
          </a:p>
          <a:p>
            <a:pPr marL="227013" indent="-227013" eaLnBrk="1" hangingPunct="1">
              <a:lnSpc>
                <a:spcPct val="60000"/>
              </a:lnSpc>
              <a:spcAft>
                <a:spcPts val="1800"/>
              </a:spcAft>
              <a:buFont typeface="Wingdings" panose="05000000000000000000" pitchFamily="2" charset="2"/>
              <a:buChar char="§"/>
            </a:pPr>
            <a:r>
              <a:rPr lang="en-US" altLang="zh-CN" sz="2000" dirty="0" smtClean="0">
                <a:ea typeface="SimSun" pitchFamily="2" charset="-122"/>
              </a:rPr>
              <a:t>Extensive evidence rejects this position:</a:t>
            </a:r>
          </a:p>
          <a:p>
            <a:pPr marL="391605" lvl="1" indent="-227013">
              <a:lnSpc>
                <a:spcPct val="120000"/>
              </a:lnSpc>
              <a:spcAft>
                <a:spcPts val="1800"/>
              </a:spcAft>
              <a:buFont typeface="Wingdings" panose="05000000000000000000" pitchFamily="2" charset="2"/>
              <a:buChar char="§"/>
            </a:pPr>
            <a:r>
              <a:rPr lang="en-US" altLang="zh-CN" sz="1888" dirty="0" err="1" smtClean="0">
                <a:ea typeface="SimSun" pitchFamily="2" charset="-122"/>
              </a:rPr>
              <a:t>Lafortune</a:t>
            </a:r>
            <a:r>
              <a:rPr lang="en-US" altLang="zh-CN" sz="1888" dirty="0" smtClean="0">
                <a:ea typeface="SimSun" pitchFamily="2" charset="-122"/>
              </a:rPr>
              <a:t>, Rothstein, and </a:t>
            </a:r>
            <a:r>
              <a:rPr lang="en-US" altLang="zh-CN" sz="1888" dirty="0" err="1" smtClean="0">
                <a:ea typeface="SimSun" pitchFamily="2" charset="-122"/>
              </a:rPr>
              <a:t>Schanzenbach</a:t>
            </a:r>
            <a:r>
              <a:rPr lang="en-US" altLang="zh-CN" sz="1888" dirty="0" smtClean="0">
                <a:ea typeface="SimSun" pitchFamily="2" charset="-122"/>
              </a:rPr>
              <a:t> (NBER working paper, 2016) find that “In </a:t>
            </a:r>
            <a:r>
              <a:rPr lang="en-US" altLang="zh-CN" sz="1888" dirty="0">
                <a:ea typeface="SimSun" pitchFamily="2" charset="-122"/>
              </a:rPr>
              <a:t>the long run, over comparable time frames, states that send additional money to their lowest-income school districts see more academic improvement in those districts than states that don’t</a:t>
            </a:r>
            <a:r>
              <a:rPr lang="en-US" altLang="zh-CN" sz="1888" dirty="0" smtClean="0">
                <a:ea typeface="SimSun" pitchFamily="2" charset="-122"/>
              </a:rPr>
              <a:t>.”</a:t>
            </a:r>
          </a:p>
          <a:p>
            <a:pPr marL="391605" lvl="1" indent="-227013">
              <a:lnSpc>
                <a:spcPct val="120000"/>
              </a:lnSpc>
              <a:spcAft>
                <a:spcPts val="1800"/>
              </a:spcAft>
              <a:buFont typeface="Wingdings" panose="05000000000000000000" pitchFamily="2" charset="2"/>
              <a:buChar char="§"/>
            </a:pPr>
            <a:r>
              <a:rPr lang="en-US" altLang="zh-CN" sz="1888" dirty="0" smtClean="0">
                <a:ea typeface="SimSun" pitchFamily="2" charset="-122"/>
              </a:rPr>
              <a:t>Jackson, Johnson, and </a:t>
            </a:r>
            <a:r>
              <a:rPr lang="en-US" altLang="zh-CN" sz="1888" dirty="0" err="1" smtClean="0">
                <a:ea typeface="SimSun" pitchFamily="2" charset="-122"/>
              </a:rPr>
              <a:t>Persico</a:t>
            </a:r>
            <a:r>
              <a:rPr lang="en-US" altLang="zh-CN" sz="1888" dirty="0" smtClean="0">
                <a:ea typeface="SimSun" pitchFamily="2" charset="-122"/>
              </a:rPr>
              <a:t> (Quart. J. Econ., 2016), found </a:t>
            </a:r>
            <a:r>
              <a:rPr lang="en-US" altLang="zh-CN" sz="1888" dirty="0">
                <a:ea typeface="SimSun" pitchFamily="2" charset="-122"/>
              </a:rPr>
              <a:t>that </a:t>
            </a:r>
            <a:r>
              <a:rPr lang="en-US" altLang="zh-CN" sz="1888" dirty="0" smtClean="0">
                <a:ea typeface="SimSun" pitchFamily="2" charset="-122"/>
              </a:rPr>
              <a:t>“for </a:t>
            </a:r>
            <a:r>
              <a:rPr lang="en-US" altLang="zh-CN" sz="1888" dirty="0">
                <a:ea typeface="SimSun" pitchFamily="2" charset="-122"/>
              </a:rPr>
              <a:t>poor children, a 10 percent increase in per-pupil spending each year of elementary and secondary school was associated with wages that were nearly 10 percent higher, a drop in the incidence of adult poverty and roughly six additional months of schooling</a:t>
            </a:r>
            <a:r>
              <a:rPr lang="en-US" altLang="zh-CN" sz="1888" dirty="0" smtClean="0">
                <a:ea typeface="SimSun" pitchFamily="2" charset="-122"/>
              </a:rPr>
              <a:t>.”</a:t>
            </a:r>
            <a:endParaRPr lang="en-US" altLang="zh-CN" sz="1888" dirty="0">
              <a:ea typeface="SimSun" pitchFamily="2" charset="-122"/>
            </a:endParaRPr>
          </a:p>
          <a:p>
            <a:pPr marL="391605" lvl="1" indent="-227013">
              <a:lnSpc>
                <a:spcPct val="120000"/>
              </a:lnSpc>
              <a:buFont typeface="Wingdings" panose="05000000000000000000" pitchFamily="2" charset="2"/>
              <a:buChar char="§"/>
            </a:pPr>
            <a:r>
              <a:rPr lang="en-US" altLang="zh-CN" sz="1888" dirty="0" smtClean="0">
                <a:ea typeface="SimSun" pitchFamily="2" charset="-122"/>
              </a:rPr>
              <a:t>Quotes </a:t>
            </a:r>
            <a:r>
              <a:rPr lang="en-US" altLang="zh-CN" sz="1888" dirty="0">
                <a:ea typeface="SimSun" pitchFamily="2" charset="-122"/>
              </a:rPr>
              <a:t>from: </a:t>
            </a:r>
            <a:r>
              <a:rPr lang="en-US" altLang="zh-CN" sz="1888" dirty="0">
                <a:ea typeface="SimSun" pitchFamily="2" charset="-122"/>
                <a:hlinkClick r:id="rId2"/>
              </a:rPr>
              <a:t>http://www.nytimes.com/2016/12/12/nyregion/it-turns-out-spending-more-probably-does-improve-education.html?_</a:t>
            </a:r>
            <a:r>
              <a:rPr lang="en-US" altLang="zh-CN" sz="1888" dirty="0" smtClean="0">
                <a:ea typeface="SimSun" pitchFamily="2" charset="-122"/>
                <a:hlinkClick r:id="rId2"/>
              </a:rPr>
              <a:t>r=0</a:t>
            </a:r>
            <a:r>
              <a:rPr lang="en-US" altLang="zh-CN" sz="1888" dirty="0" smtClean="0">
                <a:ea typeface="SimSun" pitchFamily="2" charset="-122"/>
              </a:rPr>
              <a:t> .</a:t>
            </a:r>
            <a:endParaRPr lang="en-US" sz="1838"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2" name="Rectangle 1"/>
          <p:cNvSpPr/>
          <p:nvPr/>
        </p:nvSpPr>
        <p:spPr>
          <a:xfrm>
            <a:off x="844728" y="1417326"/>
            <a:ext cx="2834750" cy="424732"/>
          </a:xfrm>
          <a:prstGeom prst="rect">
            <a:avLst/>
          </a:prstGeom>
        </p:spPr>
        <p:txBody>
          <a:bodyPr wrap="none">
            <a:spAutoFit/>
          </a:bodyPr>
          <a:lstStyle/>
          <a:p>
            <a:pPr marL="51435" lvl="0" indent="-51435" defTabSz="514350" fontAlgn="auto">
              <a:lnSpc>
                <a:spcPct val="90000"/>
              </a:lnSpc>
              <a:spcBef>
                <a:spcPts val="675"/>
              </a:spcBef>
              <a:spcAft>
                <a:spcPts val="1800"/>
              </a:spcAft>
              <a:buClr>
                <a:srgbClr val="E48312"/>
              </a:buClr>
              <a:buSzPct val="100000"/>
            </a:pPr>
            <a:r>
              <a:rPr lang="en-US" altLang="zh-CN" sz="2400" dirty="0" smtClean="0">
                <a:solidFill>
                  <a:srgbClr val="BD582C"/>
                </a:solidFill>
                <a:latin typeface="+mn-lt"/>
                <a:ea typeface="SimSun" pitchFamily="2" charset="-122"/>
                <a:cs typeface="+mn-cs"/>
              </a:rPr>
              <a:t>Does Money Matter?</a:t>
            </a:r>
            <a:endParaRPr lang="en-US" altLang="zh-CN" sz="2400" dirty="0">
              <a:solidFill>
                <a:srgbClr val="BD582C"/>
              </a:solidFill>
              <a:latin typeface="+mn-lt"/>
              <a:ea typeface="SimSun" pitchFamily="2" charset="-122"/>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14400" y="1752600"/>
            <a:ext cx="7467600" cy="5044679"/>
          </a:xfrm>
        </p:spPr>
        <p:txBody>
          <a:bodyPr/>
          <a:lstStyle/>
          <a:p>
            <a:pPr marL="227013" indent="-227013" eaLnBrk="1" hangingPunct="1">
              <a:lnSpc>
                <a:spcPct val="120000"/>
              </a:lnSpc>
              <a:buFont typeface="Wingdings" panose="05000000000000000000" pitchFamily="2" charset="2"/>
              <a:buChar char="§"/>
            </a:pPr>
            <a:r>
              <a:rPr lang="en-US" altLang="zh-CN" sz="2000" dirty="0" smtClean="0">
                <a:ea typeface="SimSun" pitchFamily="2" charset="-122"/>
              </a:rPr>
              <a:t>So </a:t>
            </a:r>
            <a:r>
              <a:rPr lang="en-US" altLang="zh-CN" sz="2000" dirty="0">
                <a:ea typeface="SimSun" pitchFamily="2" charset="-122"/>
              </a:rPr>
              <a:t>the question is:  How can a state maximize the impact of aid increases on student performance</a:t>
            </a:r>
            <a:r>
              <a:rPr lang="en-US" altLang="zh-CN" sz="1950" dirty="0" smtClean="0">
                <a:ea typeface="SimSun" pitchFamily="2" charset="-122"/>
              </a:rPr>
              <a:t>?</a:t>
            </a:r>
          </a:p>
          <a:p>
            <a:pPr marL="227013" indent="-227013" eaLnBrk="1" hangingPunct="1">
              <a:lnSpc>
                <a:spcPct val="120000"/>
              </a:lnSpc>
              <a:buFont typeface="Wingdings" panose="05000000000000000000" pitchFamily="2" charset="2"/>
              <a:buChar char="§"/>
            </a:pPr>
            <a:endParaRPr lang="en-US" sz="1950" dirty="0">
              <a:ea typeface="SimSun" pitchFamily="2" charset="-122"/>
            </a:endParaRPr>
          </a:p>
          <a:p>
            <a:pPr marL="391605" lvl="1" indent="-227013">
              <a:lnSpc>
                <a:spcPct val="120000"/>
              </a:lnSpc>
              <a:buFont typeface="Wingdings" panose="05000000000000000000" pitchFamily="2" charset="2"/>
              <a:buChar char="§"/>
            </a:pPr>
            <a:r>
              <a:rPr lang="en-US" sz="1838" dirty="0" smtClean="0">
                <a:ea typeface="SimSun" pitchFamily="2" charset="-122"/>
              </a:rPr>
              <a:t>Give aid to the districts that really need it (based on high costs or low revenue-raising capacity).</a:t>
            </a:r>
          </a:p>
          <a:p>
            <a:pPr marL="391605" lvl="1" indent="-227013">
              <a:lnSpc>
                <a:spcPct val="120000"/>
              </a:lnSpc>
              <a:buFont typeface="Wingdings" panose="05000000000000000000" pitchFamily="2" charset="2"/>
              <a:buChar char="§"/>
            </a:pPr>
            <a:endParaRPr lang="en-US" sz="1838" dirty="0">
              <a:ea typeface="SimSun" pitchFamily="2" charset="-122"/>
            </a:endParaRPr>
          </a:p>
          <a:p>
            <a:pPr marL="391605" lvl="1" indent="-227013">
              <a:lnSpc>
                <a:spcPct val="120000"/>
              </a:lnSpc>
              <a:buFont typeface="Wingdings" panose="05000000000000000000" pitchFamily="2" charset="2"/>
              <a:buChar char="§"/>
            </a:pPr>
            <a:r>
              <a:rPr lang="en-US" sz="1838" dirty="0" smtClean="0">
                <a:ea typeface="SimSun" pitchFamily="2" charset="-122"/>
              </a:rPr>
              <a:t>Provide data, identify good programs, run experiments to help districts figure out best practices for their circumstances.</a:t>
            </a:r>
          </a:p>
          <a:p>
            <a:pPr marL="391605" lvl="1" indent="-227013">
              <a:lnSpc>
                <a:spcPct val="120000"/>
              </a:lnSpc>
              <a:buFont typeface="Wingdings" panose="05000000000000000000" pitchFamily="2" charset="2"/>
              <a:buChar char="§"/>
            </a:pPr>
            <a:endParaRPr lang="en-US" sz="1838" dirty="0">
              <a:ea typeface="SimSun" pitchFamily="2" charset="-122"/>
            </a:endParaRPr>
          </a:p>
          <a:p>
            <a:pPr marL="391605" lvl="1" indent="-227013">
              <a:lnSpc>
                <a:spcPct val="120000"/>
              </a:lnSpc>
              <a:buFont typeface="Wingdings" panose="05000000000000000000" pitchFamily="2" charset="2"/>
              <a:buChar char="§"/>
            </a:pPr>
            <a:r>
              <a:rPr lang="en-US" sz="1838" dirty="0" smtClean="0">
                <a:ea typeface="SimSun" pitchFamily="2" charset="-122"/>
              </a:rPr>
              <a:t>Hold districts accountable if they fail to improve despite adequate funding and good program information.</a:t>
            </a:r>
            <a:endParaRPr lang="en-US" sz="1838" dirty="0"/>
          </a:p>
          <a:p>
            <a:pPr eaLnBrk="1" hangingPunct="1"/>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2" name="Rectangle 1"/>
          <p:cNvSpPr/>
          <p:nvPr/>
        </p:nvSpPr>
        <p:spPr>
          <a:xfrm>
            <a:off x="844728" y="1417326"/>
            <a:ext cx="3136115" cy="424732"/>
          </a:xfrm>
          <a:prstGeom prst="rect">
            <a:avLst/>
          </a:prstGeom>
        </p:spPr>
        <p:txBody>
          <a:bodyPr wrap="none">
            <a:spAutoFit/>
          </a:bodyPr>
          <a:lstStyle/>
          <a:p>
            <a:pPr marL="51435" lvl="0" indent="-51435" defTabSz="514350" fontAlgn="auto">
              <a:lnSpc>
                <a:spcPct val="90000"/>
              </a:lnSpc>
              <a:spcBef>
                <a:spcPts val="675"/>
              </a:spcBef>
              <a:spcAft>
                <a:spcPts val="1800"/>
              </a:spcAft>
              <a:buClr>
                <a:srgbClr val="E48312"/>
              </a:buClr>
              <a:buSzPct val="100000"/>
            </a:pPr>
            <a:r>
              <a:rPr lang="en-US" altLang="zh-CN" sz="2400" dirty="0" smtClean="0">
                <a:solidFill>
                  <a:srgbClr val="BD582C"/>
                </a:solidFill>
                <a:latin typeface="+mn-lt"/>
                <a:ea typeface="SimSun" pitchFamily="2" charset="-122"/>
                <a:cs typeface="+mn-cs"/>
              </a:rPr>
              <a:t>Does Money Matter?, 2</a:t>
            </a:r>
            <a:endParaRPr lang="en-US" altLang="zh-CN" sz="2400" dirty="0">
              <a:solidFill>
                <a:srgbClr val="BD582C"/>
              </a:solidFill>
              <a:latin typeface="+mn-lt"/>
              <a:ea typeface="SimSun" pitchFamily="2" charset="-122"/>
              <a:cs typeface="+mn-cs"/>
            </a:endParaRPr>
          </a:p>
        </p:txBody>
      </p:sp>
    </p:spTree>
    <p:extLst>
      <p:ext uri="{BB962C8B-B14F-4D97-AF65-F5344CB8AC3E}">
        <p14:creationId xmlns:p14="http://schemas.microsoft.com/office/powerpoint/2010/main" val="2457042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914400" y="1804021"/>
            <a:ext cx="7467600" cy="4447882"/>
          </a:xfrm>
        </p:spPr>
        <p:txBody>
          <a:bodyPr/>
          <a:lstStyle/>
          <a:p>
            <a:pPr marL="227013" indent="-227013" eaLnBrk="1" hangingPunct="1">
              <a:lnSpc>
                <a:spcPct val="80000"/>
              </a:lnSpc>
              <a:buFont typeface="Wingdings" panose="05000000000000000000" pitchFamily="2" charset="2"/>
              <a:buChar char="§"/>
            </a:pPr>
            <a:r>
              <a:rPr lang="en-US" altLang="zh-CN" sz="2000" dirty="0" smtClean="0">
                <a:ea typeface="SimSun" pitchFamily="2" charset="-122"/>
              </a:rPr>
              <a:t>An </a:t>
            </a:r>
            <a:r>
              <a:rPr lang="en-US" altLang="zh-CN" sz="2000" dirty="0">
                <a:ea typeface="SimSun" pitchFamily="2" charset="-122"/>
              </a:rPr>
              <a:t>accountability program should hold schools responsible for things they control.</a:t>
            </a:r>
          </a:p>
          <a:p>
            <a:pPr marL="227013" indent="-227013" eaLnBrk="1" hangingPunct="1">
              <a:lnSpc>
                <a:spcPct val="8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80000"/>
              </a:lnSpc>
              <a:buFont typeface="Wingdings" panose="05000000000000000000" pitchFamily="2" charset="2"/>
              <a:buChar char="§"/>
            </a:pPr>
            <a:r>
              <a:rPr lang="en-US" altLang="zh-CN" sz="2000" dirty="0">
                <a:ea typeface="SimSun" pitchFamily="2" charset="-122"/>
              </a:rPr>
              <a:t>Student performance depends not only on a district’s efficiency but also on its wage environment and disadvantages of its students.</a:t>
            </a:r>
          </a:p>
          <a:p>
            <a:pPr marL="227013" indent="-227013" eaLnBrk="1" hangingPunct="1">
              <a:lnSpc>
                <a:spcPct val="50000"/>
              </a:lnSpc>
              <a:buFont typeface="Wingdings" panose="05000000000000000000" pitchFamily="2" charset="2"/>
              <a:buChar char="§"/>
            </a:pPr>
            <a:endParaRPr lang="en-US" altLang="zh-CN" sz="2000" dirty="0">
              <a:ea typeface="SimSun" pitchFamily="2" charset="-122"/>
            </a:endParaRPr>
          </a:p>
          <a:p>
            <a:pPr marL="227013" indent="-227013" eaLnBrk="1" hangingPunct="1">
              <a:lnSpc>
                <a:spcPct val="80000"/>
              </a:lnSpc>
              <a:spcAft>
                <a:spcPts val="1200"/>
              </a:spcAft>
              <a:buFont typeface="Wingdings" panose="05000000000000000000" pitchFamily="2" charset="2"/>
              <a:buChar char="§"/>
            </a:pPr>
            <a:r>
              <a:rPr lang="en-US" altLang="zh-CN" sz="2000" dirty="0">
                <a:ea typeface="SimSun" pitchFamily="2" charset="-122"/>
              </a:rPr>
              <a:t>It makes no sense to punish a district because it  is located in a high-wage environment or has a high concentration of disadvantaged students.</a:t>
            </a:r>
          </a:p>
          <a:p>
            <a:pPr marL="227013" lvl="2" indent="-227013">
              <a:lnSpc>
                <a:spcPct val="50000"/>
              </a:lnSpc>
            </a:pPr>
            <a:endParaRPr lang="en-US" altLang="zh-CN" sz="2000" dirty="0">
              <a:ea typeface="SimSun" pitchFamily="2" charset="-122"/>
            </a:endParaRPr>
          </a:p>
          <a:p>
            <a:pPr marL="461963" lvl="5" indent="-234950">
              <a:lnSpc>
                <a:spcPct val="80000"/>
              </a:lnSpc>
              <a:buClr>
                <a:srgbClr val="BD582C"/>
              </a:buClr>
              <a:buSzPct val="65000"/>
              <a:buFont typeface="Courier New" panose="02070309020205020404" pitchFamily="49" charset="0"/>
              <a:buChar char="o"/>
            </a:pPr>
            <a:r>
              <a:rPr lang="en-US" altLang="zh-CN" sz="2000" dirty="0">
                <a:ea typeface="SimSun" pitchFamily="2" charset="-122"/>
              </a:rPr>
              <a:t>But that is what is done by any program that bases rewards and sanctions on student performance alone.</a:t>
            </a:r>
          </a:p>
          <a:p>
            <a:pPr marL="461963" lvl="5" indent="-234950">
              <a:lnSpc>
                <a:spcPct val="80000"/>
              </a:lnSpc>
              <a:buClr>
                <a:srgbClr val="BD582C"/>
              </a:buClr>
              <a:buSzPct val="65000"/>
              <a:buFont typeface="Courier New" panose="02070309020205020404" pitchFamily="49" charset="0"/>
              <a:buChar char="o"/>
            </a:pPr>
            <a:endParaRPr lang="en-US" altLang="zh-CN" sz="2000" dirty="0">
              <a:ea typeface="SimSun" pitchFamily="2" charset="-122"/>
            </a:endParaRPr>
          </a:p>
          <a:p>
            <a:pPr marL="461963" lvl="5" indent="-234950">
              <a:lnSpc>
                <a:spcPct val="80000"/>
              </a:lnSpc>
              <a:buClr>
                <a:srgbClr val="BD582C"/>
              </a:buClr>
              <a:buSzPct val="65000"/>
              <a:buFont typeface="Courier New" panose="02070309020205020404" pitchFamily="49" charset="0"/>
              <a:buChar char="o"/>
            </a:pPr>
            <a:r>
              <a:rPr lang="en-US" altLang="zh-CN" sz="2000" dirty="0">
                <a:ea typeface="SimSun" pitchFamily="2" charset="-122"/>
              </a:rPr>
              <a:t>Many state programs and the </a:t>
            </a:r>
            <a:r>
              <a:rPr lang="en-US" altLang="zh-CN" sz="2000" dirty="0" smtClean="0">
                <a:ea typeface="SimSun" pitchFamily="2" charset="-122"/>
              </a:rPr>
              <a:t>original federal </a:t>
            </a:r>
            <a:r>
              <a:rPr lang="en-US" altLang="zh-CN" sz="2000" dirty="0">
                <a:ea typeface="SimSun" pitchFamily="2" charset="-122"/>
              </a:rPr>
              <a:t>No Child Left Behind Act fall into this category. </a:t>
            </a:r>
          </a:p>
          <a:p>
            <a:pPr lvl="1" eaLnBrk="1" hangingPunct="1">
              <a:lnSpc>
                <a:spcPct val="50000"/>
              </a:lnSpc>
              <a:buFont typeface="Wingdings" pitchFamily="2" charset="2"/>
              <a:buNone/>
            </a:pPr>
            <a:endParaRPr lang="en-US" altLang="zh-CN" sz="1575" dirty="0">
              <a:ea typeface="SimSun" pitchFamily="2" charset="-122"/>
            </a:endParaRP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38200" y="1440173"/>
            <a:ext cx="3056286" cy="387798"/>
          </a:xfrm>
          <a:prstGeom prst="rect">
            <a:avLst/>
          </a:prstGeom>
        </p:spPr>
        <p:txBody>
          <a:bodyPr wrap="none">
            <a:spAutoFit/>
          </a:bodyPr>
          <a:lstStyle/>
          <a:p>
            <a:pPr eaLnBrk="1" hangingPunct="1">
              <a:lnSpc>
                <a:spcPct val="80000"/>
              </a:lnSpc>
              <a:buFont typeface="Wingdings" pitchFamily="2" charset="2"/>
              <a:buNone/>
            </a:pPr>
            <a:r>
              <a:rPr lang="en-US" altLang="zh-CN" sz="2400" dirty="0" smtClean="0">
                <a:solidFill>
                  <a:srgbClr val="BD582C"/>
                </a:solidFill>
                <a:latin typeface="+mn-lt"/>
                <a:ea typeface="SimSun" pitchFamily="2" charset="-122"/>
              </a:rPr>
              <a:t>Accountable for What?</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864327" y="1752600"/>
            <a:ext cx="7790167" cy="4191000"/>
          </a:xfrm>
        </p:spPr>
        <p:txBody>
          <a:bodyPr>
            <a:noAutofit/>
          </a:bodyPr>
          <a:lstStyle/>
          <a:p>
            <a:pPr marL="227013" indent="-227013" eaLnBrk="1" hangingPunct="1">
              <a:lnSpc>
                <a:spcPct val="100000"/>
              </a:lnSpc>
              <a:spcBef>
                <a:spcPts val="0"/>
              </a:spcBef>
              <a:spcAft>
                <a:spcPts val="1200"/>
              </a:spcAft>
              <a:buFont typeface="Wingdings" panose="05000000000000000000" pitchFamily="2" charset="2"/>
              <a:buChar char="§"/>
            </a:pPr>
            <a:r>
              <a:rPr lang="en-US" altLang="zh-CN" sz="2000" dirty="0" smtClean="0">
                <a:ea typeface="SimSun" pitchFamily="2" charset="-122"/>
              </a:rPr>
              <a:t>Some </a:t>
            </a:r>
            <a:r>
              <a:rPr lang="en-US" altLang="zh-CN" sz="2000" dirty="0">
                <a:ea typeface="SimSun" pitchFamily="2" charset="-122"/>
              </a:rPr>
              <a:t>states were trying to build accountability systems that focused on a district’s role by comparing its performance to others with the same wealth and student poverty.</a:t>
            </a:r>
          </a:p>
          <a:p>
            <a:pPr marL="398463" lvl="6" indent="-171450">
              <a:lnSpc>
                <a:spcPct val="100000"/>
              </a:lnSpc>
              <a:spcAft>
                <a:spcPts val="1800"/>
              </a:spcAft>
              <a:buClr>
                <a:srgbClr val="BD582C"/>
              </a:buClr>
              <a:buSzPct val="65000"/>
              <a:buFont typeface="Courier New" panose="02070309020205020404" pitchFamily="49" charset="0"/>
              <a:buChar char="o"/>
            </a:pPr>
            <a:r>
              <a:rPr lang="en-US" altLang="zh-CN" sz="2000" dirty="0" smtClean="0">
                <a:ea typeface="SimSun" pitchFamily="2" charset="-122"/>
              </a:rPr>
              <a:t>This </a:t>
            </a:r>
            <a:r>
              <a:rPr lang="en-US" altLang="zh-CN" sz="2000" dirty="0">
                <a:ea typeface="SimSun" pitchFamily="2" charset="-122"/>
              </a:rPr>
              <a:t>experimentation was cut off by NCLB.</a:t>
            </a:r>
          </a:p>
          <a:p>
            <a:pPr marL="227013" indent="-227013" eaLnBrk="1" hangingPunct="1">
              <a:lnSpc>
                <a:spcPct val="100000"/>
              </a:lnSpc>
              <a:spcAft>
                <a:spcPts val="1800"/>
              </a:spcAft>
              <a:buClr>
                <a:srgbClr val="E48312"/>
              </a:buClr>
              <a:buFont typeface="Wingdings" panose="05000000000000000000" pitchFamily="2" charset="2"/>
              <a:buChar char="§"/>
            </a:pPr>
            <a:r>
              <a:rPr lang="en-US" sz="2000" dirty="0" smtClean="0"/>
              <a:t>The original NCLB let </a:t>
            </a:r>
            <a:r>
              <a:rPr lang="en-US" sz="2000" dirty="0"/>
              <a:t>states set the standards but then </a:t>
            </a:r>
            <a:r>
              <a:rPr lang="en-US" sz="2000" dirty="0" smtClean="0"/>
              <a:t>imposed </a:t>
            </a:r>
            <a:r>
              <a:rPr lang="en-US" sz="2000" dirty="0"/>
              <a:t>severe sanctions if they are not met</a:t>
            </a:r>
            <a:r>
              <a:rPr lang="en-US" sz="2000" dirty="0" smtClean="0"/>
              <a:t>.</a:t>
            </a:r>
            <a:endParaRPr lang="en-US" sz="2000" dirty="0"/>
          </a:p>
          <a:p>
            <a:pPr marL="461963" lvl="6" indent="-234950">
              <a:lnSpc>
                <a:spcPct val="100000"/>
              </a:lnSpc>
              <a:buClr>
                <a:srgbClr val="BD582C"/>
              </a:buClr>
              <a:buSzPct val="65000"/>
              <a:buFont typeface="Courier New" panose="02070309020205020404" pitchFamily="49" charset="0"/>
              <a:buChar char="o"/>
            </a:pPr>
            <a:r>
              <a:rPr lang="en-US" sz="2000" dirty="0"/>
              <a:t>This </a:t>
            </a:r>
            <a:r>
              <a:rPr lang="en-US" sz="2000" dirty="0" smtClean="0"/>
              <a:t>led </a:t>
            </a:r>
            <a:r>
              <a:rPr lang="en-US" sz="2000" dirty="0"/>
              <a:t>many states to lower their standards.</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19: State Policies Related to Education Aid</a:t>
            </a:r>
            <a:endParaRPr lang="en-US" sz="1800" b="1" spc="100" dirty="0">
              <a:solidFill>
                <a:srgbClr val="637052"/>
              </a:solidFill>
            </a:endParaRPr>
          </a:p>
        </p:txBody>
      </p:sp>
      <p:sp>
        <p:nvSpPr>
          <p:cNvPr id="3" name="Rectangle 2"/>
          <p:cNvSpPr/>
          <p:nvPr/>
        </p:nvSpPr>
        <p:spPr>
          <a:xfrm>
            <a:off x="820432" y="1352490"/>
            <a:ext cx="3357650" cy="461665"/>
          </a:xfrm>
          <a:prstGeom prst="rect">
            <a:avLst/>
          </a:prstGeom>
        </p:spPr>
        <p:txBody>
          <a:bodyPr wrap="none">
            <a:spAutoFit/>
          </a:bodyPr>
          <a:lstStyle/>
          <a:p>
            <a:pPr eaLnBrk="1" hangingPunct="1">
              <a:buFont typeface="Wingdings" pitchFamily="2" charset="2"/>
              <a:buNone/>
            </a:pPr>
            <a:r>
              <a:rPr lang="en-US" altLang="zh-CN" sz="2400" dirty="0" smtClean="0">
                <a:solidFill>
                  <a:srgbClr val="BD582C"/>
                </a:solidFill>
                <a:latin typeface="+mn-lt"/>
                <a:ea typeface="SimSun" pitchFamily="2" charset="-122"/>
              </a:rPr>
              <a:t>Accountable for What?, 2</a:t>
            </a:r>
            <a:endParaRPr lang="en-US" altLang="zh-CN" sz="2400" dirty="0">
              <a:solidFill>
                <a:srgbClr val="BD582C"/>
              </a:solidFill>
              <a:latin typeface="+mn-lt"/>
              <a:ea typeface="SimSun"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0CF888E1-3DEF-4C87-8FF5-623334404736}" vid="{ACB0FA75-0D73-42A8-801E-281AAAF314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43830</TotalTime>
  <Words>2510</Words>
  <Application>Microsoft Office PowerPoint</Application>
  <PresentationFormat>On-screen Show (4:3)</PresentationFormat>
  <Paragraphs>216</Paragraphs>
  <Slides>29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SimSun</vt:lpstr>
      <vt:lpstr>Arial</vt:lpstr>
      <vt:lpstr>Calibri</vt:lpstr>
      <vt:lpstr>Calibri Light</vt:lpstr>
      <vt:lpstr>Courier New</vt:lpstr>
      <vt:lpstr>Wingdings</vt:lpstr>
      <vt:lpstr>Theme1</vt:lpstr>
      <vt:lpstr>State and Local Public Finance Professor Yinger Spring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Maxwell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and Local Public Finance Spring 2006, Professor Yinger</dc:title>
  <dc:creator>joyinger</dc:creator>
  <cp:lastModifiedBy>John McHenry Yinger</cp:lastModifiedBy>
  <cp:revision>136</cp:revision>
  <dcterms:created xsi:type="dcterms:W3CDTF">2005-12-18T15:49:22Z</dcterms:created>
  <dcterms:modified xsi:type="dcterms:W3CDTF">2019-02-03T15:22:41Z</dcterms:modified>
</cp:coreProperties>
</file>