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7" r:id="rId1"/>
  </p:sldMasterIdLst>
  <p:sldIdLst>
    <p:sldId id="256" r:id="rId2"/>
    <p:sldId id="257" r:id="rId3"/>
    <p:sldId id="267" r:id="rId4"/>
    <p:sldId id="268" r:id="rId5"/>
    <p:sldId id="269" r:id="rId6"/>
    <p:sldId id="258" r:id="rId7"/>
    <p:sldId id="259" r:id="rId8"/>
    <p:sldId id="260" r:id="rId9"/>
    <p:sldId id="270" r:id="rId10"/>
    <p:sldId id="285" r:id="rId11"/>
    <p:sldId id="288" r:id="rId12"/>
    <p:sldId id="261" r:id="rId13"/>
    <p:sldId id="262" r:id="rId14"/>
    <p:sldId id="263" r:id="rId15"/>
    <p:sldId id="293" r:id="rId16"/>
    <p:sldId id="264" r:id="rId17"/>
    <p:sldId id="265" r:id="rId18"/>
    <p:sldId id="266" r:id="rId19"/>
    <p:sldId id="271" r:id="rId20"/>
    <p:sldId id="272" r:id="rId21"/>
    <p:sldId id="290" r:id="rId22"/>
    <p:sldId id="274" r:id="rId23"/>
    <p:sldId id="281" r:id="rId24"/>
    <p:sldId id="282" r:id="rId25"/>
    <p:sldId id="275" r:id="rId26"/>
    <p:sldId id="283" r:id="rId27"/>
    <p:sldId id="284" r:id="rId28"/>
    <p:sldId id="276" r:id="rId29"/>
    <p:sldId id="277" r:id="rId30"/>
    <p:sldId id="291" r:id="rId31"/>
    <p:sldId id="286" r:id="rId32"/>
    <p:sldId id="287" r:id="rId33"/>
    <p:sldId id="292" r:id="rId34"/>
    <p:sldId id="289" r:id="rId3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582C"/>
    <a:srgbClr val="868A7B"/>
    <a:srgbClr val="81886B"/>
    <a:srgbClr val="FBE6CE"/>
    <a:srgbClr val="C3B9AD"/>
    <a:srgbClr val="006699"/>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4660"/>
  </p:normalViewPr>
  <p:slideViewPr>
    <p:cSldViewPr>
      <p:cViewPr varScale="1">
        <p:scale>
          <a:sx n="99" d="100"/>
          <a:sy n="99" d="100"/>
        </p:scale>
        <p:origin x="9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4500" spc="-28"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9" y="4455621"/>
            <a:ext cx="7543800" cy="1143000"/>
          </a:xfrm>
        </p:spPr>
        <p:txBody>
          <a:bodyPr lIns="91440" rIns="91440">
            <a:normAutofit/>
          </a:bodyPr>
          <a:lstStyle>
            <a:lvl1pPr marL="0" indent="0" algn="l">
              <a:buNone/>
              <a:defRPr sz="1350" cap="all" spc="113" baseline="0">
                <a:solidFill>
                  <a:schemeClr val="tx2"/>
                </a:solidFill>
                <a:latin typeface="+mj-lt"/>
              </a:defRPr>
            </a:lvl1pPr>
            <a:lvl2pPr marL="257175" indent="0" algn="ctr">
              <a:buNone/>
              <a:defRPr sz="1350"/>
            </a:lvl2pPr>
            <a:lvl3pPr marL="514350" indent="0" algn="ctr">
              <a:buNone/>
              <a:defRPr sz="1350"/>
            </a:lvl3pPr>
            <a:lvl4pPr marL="771525" indent="0" algn="ctr">
              <a:buNone/>
              <a:defRPr sz="1125"/>
            </a:lvl4pPr>
            <a:lvl5pPr marL="1028700" indent="0" algn="ctr">
              <a:buNone/>
              <a:defRPr sz="1125"/>
            </a:lvl5pPr>
            <a:lvl6pPr marL="1285875" indent="0" algn="ctr">
              <a:buNone/>
              <a:defRPr sz="1125"/>
            </a:lvl6pPr>
            <a:lvl7pPr marL="1543050" indent="0" algn="ctr">
              <a:buNone/>
              <a:defRPr sz="1125"/>
            </a:lvl7pPr>
            <a:lvl8pPr marL="1800225" indent="0" algn="ctr">
              <a:buNone/>
              <a:defRPr sz="1125"/>
            </a:lvl8pPr>
            <a:lvl9pPr marL="2057400" indent="0" algn="ctr">
              <a:buNone/>
              <a:defRPr sz="1125"/>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33D434C2-1C0E-49BC-8C95-6637FF7BDE46}" type="slidenum">
              <a:rPr lang="en-US" altLang="en-US" smtClean="0"/>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9755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6479D3BF-54AA-4478-AB43-74A42BAD710E}" type="slidenum">
              <a:rPr lang="en-US" altLang="en-US" smtClean="0"/>
              <a:pPr/>
              <a:t>‹#›</a:t>
            </a:fld>
            <a:endParaRPr lang="en-US" altLang="en-US"/>
          </a:p>
        </p:txBody>
      </p:sp>
    </p:spTree>
    <p:extLst>
      <p:ext uri="{BB962C8B-B14F-4D97-AF65-F5344CB8AC3E}">
        <p14:creationId xmlns:p14="http://schemas.microsoft.com/office/powerpoint/2010/main" val="3921420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7" y="414781"/>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2"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1DE27F1E-E3F9-4CFF-A62B-8150B0B96176}" type="slidenum">
              <a:rPr lang="en-US" altLang="en-US" smtClean="0"/>
              <a:pPr/>
              <a:t>‹#›</a:t>
            </a:fld>
            <a:endParaRPr lang="en-US" altLang="en-US"/>
          </a:p>
        </p:txBody>
      </p:sp>
    </p:spTree>
    <p:extLst>
      <p:ext uri="{BB962C8B-B14F-4D97-AF65-F5344CB8AC3E}">
        <p14:creationId xmlns:p14="http://schemas.microsoft.com/office/powerpoint/2010/main" val="1695110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418"/>
            <a:ext cx="8229600" cy="1140619"/>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13200" cy="4530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3601" y="1600200"/>
            <a:ext cx="4013200" cy="4530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F2A70208-5B93-4D40-9C4B-3EE1E1B6F18E}" type="slidenum">
              <a:rPr lang="en-US" altLang="en-US" smtClean="0"/>
              <a:pPr/>
              <a:t>‹#›</a:t>
            </a:fld>
            <a:endParaRPr lang="en-US" altLang="en-US"/>
          </a:p>
        </p:txBody>
      </p:sp>
    </p:spTree>
    <p:extLst>
      <p:ext uri="{BB962C8B-B14F-4D97-AF65-F5344CB8AC3E}">
        <p14:creationId xmlns:p14="http://schemas.microsoft.com/office/powerpoint/2010/main" val="207050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21D9109F-C68A-40FE-88F9-4E939386DFDD}" type="slidenum">
              <a:rPr lang="en-US" altLang="en-US" smtClean="0"/>
              <a:pPr/>
              <a:t>‹#›</a:t>
            </a:fld>
            <a:endParaRPr lang="en-US" altLang="en-US"/>
          </a:p>
        </p:txBody>
      </p:sp>
    </p:spTree>
    <p:extLst>
      <p:ext uri="{BB962C8B-B14F-4D97-AF65-F5344CB8AC3E}">
        <p14:creationId xmlns:p14="http://schemas.microsoft.com/office/powerpoint/2010/main" val="1228854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45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1350" cap="all" spc="113" baseline="0">
                <a:solidFill>
                  <a:schemeClr val="tx2"/>
                </a:solidFill>
                <a:latin typeface="+mj-lt"/>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6A6DE431-35E1-4269-A64A-572927443DA0}" type="slidenum">
              <a:rPr lang="en-US" altLang="en-US" smtClean="0"/>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7478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6"/>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8"/>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fld id="{0798924B-1048-440E-962E-A1B133658367}" type="slidenum">
              <a:rPr lang="en-US" altLang="en-US" smtClean="0"/>
              <a:pPr/>
              <a:t>‹#›</a:t>
            </a:fld>
            <a:endParaRPr lang="en-US" altLang="en-US"/>
          </a:p>
        </p:txBody>
      </p:sp>
    </p:spTree>
    <p:extLst>
      <p:ext uri="{BB962C8B-B14F-4D97-AF65-F5344CB8AC3E}">
        <p14:creationId xmlns:p14="http://schemas.microsoft.com/office/powerpoint/2010/main" val="3094191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6"/>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3"/>
            <a:ext cx="3703320" cy="736282"/>
          </a:xfrm>
        </p:spPr>
        <p:txBody>
          <a:bodyPr lIns="91440" rIns="91440" anchor="ctr">
            <a:normAutofit/>
          </a:bodyPr>
          <a:lstStyle>
            <a:lvl1pPr marL="0" indent="0">
              <a:buNone/>
              <a:defRPr sz="1125" b="0" cap="all"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smtClean="0"/>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3"/>
            <a:ext cx="3703320" cy="736282"/>
          </a:xfrm>
        </p:spPr>
        <p:txBody>
          <a:bodyPr lIns="91440" rIns="91440" anchor="ctr">
            <a:normAutofit/>
          </a:bodyPr>
          <a:lstStyle>
            <a:lvl1pPr marL="0" indent="0">
              <a:buNone/>
              <a:defRPr sz="1125" b="0" cap="all"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smtClean="0"/>
              <a:t>Click to edit Master text styles</a:t>
            </a:r>
          </a:p>
        </p:txBody>
      </p:sp>
      <p:sp>
        <p:nvSpPr>
          <p:cNvPr id="6" name="Content Placeholder 5"/>
          <p:cNvSpPr>
            <a:spLocks noGrp="1"/>
          </p:cNvSpPr>
          <p:nvPr>
            <p:ph sz="quarter" idx="4"/>
          </p:nvPr>
        </p:nvSpPr>
        <p:spPr>
          <a:xfrm>
            <a:off x="466344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fld id="{25D854C1-0701-4A1A-858A-D5C0DC7928E9}" type="slidenum">
              <a:rPr lang="en-US" altLang="en-US" smtClean="0"/>
              <a:pPr/>
              <a:t>‹#›</a:t>
            </a:fld>
            <a:endParaRPr lang="en-US" altLang="en-US"/>
          </a:p>
        </p:txBody>
      </p:sp>
    </p:spTree>
    <p:extLst>
      <p:ext uri="{BB962C8B-B14F-4D97-AF65-F5344CB8AC3E}">
        <p14:creationId xmlns:p14="http://schemas.microsoft.com/office/powerpoint/2010/main" val="3253618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fld id="{0BD7EAAE-6661-444A-B631-925E23C6B9F6}" type="slidenum">
              <a:rPr lang="en-US" altLang="en-US" smtClean="0"/>
              <a:pPr/>
              <a:t>‹#›</a:t>
            </a:fld>
            <a:endParaRPr lang="en-US" altLang="en-US"/>
          </a:p>
        </p:txBody>
      </p:sp>
    </p:spTree>
    <p:extLst>
      <p:ext uri="{BB962C8B-B14F-4D97-AF65-F5344CB8AC3E}">
        <p14:creationId xmlns:p14="http://schemas.microsoft.com/office/powerpoint/2010/main" val="2335778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ltLang="en-US"/>
          </a:p>
        </p:txBody>
      </p:sp>
      <p:sp>
        <p:nvSpPr>
          <p:cNvPr id="9" name="Slide Number Placeholder 8"/>
          <p:cNvSpPr>
            <a:spLocks noGrp="1"/>
          </p:cNvSpPr>
          <p:nvPr>
            <p:ph type="sldNum" sz="quarter" idx="12"/>
          </p:nvPr>
        </p:nvSpPr>
        <p:spPr/>
        <p:txBody>
          <a:bodyPr/>
          <a:lstStyle/>
          <a:p>
            <a:fld id="{F3F63E03-0783-47CA-88B0-627A6C528097}" type="slidenum">
              <a:rPr lang="en-US" altLang="en-US" smtClean="0"/>
              <a:pPr/>
              <a:t>‹#›</a:t>
            </a:fld>
            <a:endParaRPr lang="en-US" altLang="en-US"/>
          </a:p>
        </p:txBody>
      </p:sp>
    </p:spTree>
    <p:extLst>
      <p:ext uri="{BB962C8B-B14F-4D97-AF65-F5344CB8AC3E}">
        <p14:creationId xmlns:p14="http://schemas.microsoft.com/office/powerpoint/2010/main" val="3479565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5"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4" y="0"/>
            <a:ext cx="4800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1" y="594359"/>
            <a:ext cx="2400300" cy="2286000"/>
          </a:xfrm>
        </p:spPr>
        <p:txBody>
          <a:bodyPr anchor="b">
            <a:normAutofit/>
          </a:bodyPr>
          <a:lstStyle>
            <a:lvl1pPr>
              <a:defRPr sz="2025"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40"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1" y="2926081"/>
            <a:ext cx="2400300" cy="3379124"/>
          </a:xfrm>
        </p:spPr>
        <p:txBody>
          <a:bodyPr lIns="91440" rIns="91440">
            <a:normAutofit/>
          </a:bodyPr>
          <a:lstStyle>
            <a:lvl1pPr marL="0" indent="0">
              <a:buNone/>
              <a:defRPr sz="844">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smtClean="0"/>
              <a:t>Click to edit Master text styles</a:t>
            </a:r>
          </a:p>
        </p:txBody>
      </p:sp>
      <p:sp>
        <p:nvSpPr>
          <p:cNvPr id="5" name="Date Placeholder 4"/>
          <p:cNvSpPr>
            <a:spLocks noGrp="1"/>
          </p:cNvSpPr>
          <p:nvPr>
            <p:ph type="dt" sz="half" idx="10"/>
          </p:nvPr>
        </p:nvSpPr>
        <p:spPr>
          <a:xfrm>
            <a:off x="349136" y="6459787"/>
            <a:ext cx="1963883" cy="365126"/>
          </a:xfrm>
        </p:spPr>
        <p:txBody>
          <a:bodyPr/>
          <a:lstStyle>
            <a:lvl1pPr algn="l">
              <a:defRPr/>
            </a:lvl1pPr>
          </a:lstStyle>
          <a:p>
            <a:pPr>
              <a:defRPr/>
            </a:pPr>
            <a:endParaRPr lang="en-US" altLang="en-US"/>
          </a:p>
        </p:txBody>
      </p:sp>
      <p:sp>
        <p:nvSpPr>
          <p:cNvPr id="6" name="Footer Placeholder 5"/>
          <p:cNvSpPr>
            <a:spLocks noGrp="1"/>
          </p:cNvSpPr>
          <p:nvPr>
            <p:ph type="ftr" sz="quarter" idx="11"/>
          </p:nvPr>
        </p:nvSpPr>
        <p:spPr>
          <a:xfrm>
            <a:off x="3600450" y="6459787"/>
            <a:ext cx="3486151" cy="365126"/>
          </a:xfrm>
        </p:spPr>
        <p:txBody>
          <a:bodyPr/>
          <a:lstStyle>
            <a:lvl1pPr algn="l">
              <a:defRPr>
                <a:solidFill>
                  <a:schemeClr val="tx2"/>
                </a:solidFill>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F8A891A-C52B-4778-AA0A-427F53A20527}" type="slidenum">
              <a:rPr lang="en-US" altLang="en-US" smtClean="0"/>
              <a:pPr/>
              <a:t>‹#›</a:t>
            </a:fld>
            <a:endParaRPr lang="en-US" altLang="en-US"/>
          </a:p>
        </p:txBody>
      </p:sp>
    </p:spTree>
    <p:extLst>
      <p:ext uri="{BB962C8B-B14F-4D97-AF65-F5344CB8AC3E}">
        <p14:creationId xmlns:p14="http://schemas.microsoft.com/office/powerpoint/2010/main" val="559019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3" y="491507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2025"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4" y="1"/>
            <a:ext cx="9143989" cy="4915076"/>
          </a:xfrm>
          <a:blipFill>
            <a:blip r:embed="rId2"/>
            <a:stretch>
              <a:fillRect/>
            </a:stretch>
          </a:blipFill>
        </p:spPr>
        <p:txBody>
          <a:bodyPr lIns="457200" tIns="457200" anchor="t"/>
          <a:lstStyle>
            <a:lvl1pPr marL="0" indent="0">
              <a:buNone/>
              <a:defRPr sz="1800">
                <a:solidFill>
                  <a:schemeClr val="bg1"/>
                </a:solidFill>
              </a:defRPr>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5"/>
            <a:ext cx="7589520" cy="594360"/>
          </a:xfrm>
        </p:spPr>
        <p:txBody>
          <a:bodyPr lIns="91440" tIns="0" rIns="91440" bIns="0">
            <a:normAutofit/>
          </a:bodyPr>
          <a:lstStyle>
            <a:lvl1pPr marL="0" indent="0">
              <a:spcBef>
                <a:spcPts val="0"/>
              </a:spcBef>
              <a:spcAft>
                <a:spcPts val="338"/>
              </a:spcAft>
              <a:buNone/>
              <a:defRPr sz="844">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fld id="{9060FBB1-121E-45BF-87D7-8F198A660795}" type="slidenum">
              <a:rPr lang="en-US" altLang="en-US" smtClean="0"/>
              <a:pPr/>
              <a:t>‹#›</a:t>
            </a:fld>
            <a:endParaRPr lang="en-US" altLang="en-US"/>
          </a:p>
        </p:txBody>
      </p:sp>
    </p:spTree>
    <p:extLst>
      <p:ext uri="{BB962C8B-B14F-4D97-AF65-F5344CB8AC3E}">
        <p14:creationId xmlns:p14="http://schemas.microsoft.com/office/powerpoint/2010/main" val="2456465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7" name="Rectangle 6"/>
          <p:cNvSpPr/>
          <p:nvPr/>
        </p:nvSpPr>
        <p:spPr>
          <a:xfrm>
            <a:off x="2"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 y="6334316"/>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6"/>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3" y="6459787"/>
            <a:ext cx="1854203" cy="365126"/>
          </a:xfrm>
          <a:prstGeom prst="rect">
            <a:avLst/>
          </a:prstGeom>
        </p:spPr>
        <p:txBody>
          <a:bodyPr vert="horz" lIns="91440" tIns="45720" rIns="91440" bIns="45720" rtlCol="0" anchor="ctr"/>
          <a:lstStyle>
            <a:lvl1pPr algn="l">
              <a:defRPr sz="506">
                <a:solidFill>
                  <a:srgbClr val="FFFFFF"/>
                </a:solidFill>
              </a:defRPr>
            </a:lvl1pPr>
          </a:lstStyle>
          <a:p>
            <a:pPr>
              <a:defRPr/>
            </a:pPr>
            <a:endParaRPr lang="en-US" altLang="en-US"/>
          </a:p>
        </p:txBody>
      </p:sp>
      <p:sp>
        <p:nvSpPr>
          <p:cNvPr id="5" name="Footer Placeholder 4"/>
          <p:cNvSpPr>
            <a:spLocks noGrp="1"/>
          </p:cNvSpPr>
          <p:nvPr>
            <p:ph type="ftr" sz="quarter" idx="3"/>
          </p:nvPr>
        </p:nvSpPr>
        <p:spPr>
          <a:xfrm>
            <a:off x="2764642" y="6459787"/>
            <a:ext cx="3617103" cy="365126"/>
          </a:xfrm>
          <a:prstGeom prst="rect">
            <a:avLst/>
          </a:prstGeom>
        </p:spPr>
        <p:txBody>
          <a:bodyPr vert="horz" lIns="91440" tIns="45720" rIns="91440" bIns="45720" rtlCol="0" anchor="ctr"/>
          <a:lstStyle>
            <a:lvl1pPr algn="ctr">
              <a:defRPr sz="506" cap="all" baseline="0">
                <a:solidFill>
                  <a:srgbClr val="FFFFFF"/>
                </a:solidFill>
              </a:defRPr>
            </a:lvl1pPr>
          </a:lstStyle>
          <a:p>
            <a:pPr>
              <a:defRPr/>
            </a:pPr>
            <a:endParaRPr lang="en-US" altLang="en-US"/>
          </a:p>
        </p:txBody>
      </p:sp>
      <p:sp>
        <p:nvSpPr>
          <p:cNvPr id="6" name="Slide Number Placeholder 5"/>
          <p:cNvSpPr>
            <a:spLocks noGrp="1"/>
          </p:cNvSpPr>
          <p:nvPr>
            <p:ph type="sldNum" sz="quarter" idx="4"/>
          </p:nvPr>
        </p:nvSpPr>
        <p:spPr>
          <a:xfrm>
            <a:off x="7425345" y="6459787"/>
            <a:ext cx="984019" cy="365126"/>
          </a:xfrm>
          <a:prstGeom prst="rect">
            <a:avLst/>
          </a:prstGeom>
        </p:spPr>
        <p:txBody>
          <a:bodyPr vert="horz" lIns="91440" tIns="45720" rIns="91440" bIns="45720" rtlCol="0" anchor="ctr"/>
          <a:lstStyle>
            <a:lvl1pPr algn="r">
              <a:defRPr sz="591">
                <a:solidFill>
                  <a:srgbClr val="FFFFFF"/>
                </a:solidFill>
              </a:defRPr>
            </a:lvl1pPr>
          </a:lstStyle>
          <a:p>
            <a:fld id="{F2A70208-5B93-4D40-9C4B-3EE1E1B6F18E}" type="slidenum">
              <a:rPr lang="en-US" altLang="en-US" smtClean="0"/>
              <a:pPr/>
              <a:t>‹#›</a:t>
            </a:fld>
            <a:endParaRPr lang="en-US" altLang="en-US"/>
          </a:p>
        </p:txBody>
      </p:sp>
      <p:cxnSp>
        <p:nvCxnSpPr>
          <p:cNvPr id="10" name="Straight Connector 9"/>
          <p:cNvCxnSpPr/>
          <p:nvPr/>
        </p:nvCxnSpPr>
        <p:spPr>
          <a:xfrm>
            <a:off x="895150"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8831436"/>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Lst>
  <p:txStyles>
    <p:titleStyle>
      <a:lvl1pPr algn="l" defTabSz="514350" rtl="0" eaLnBrk="1" latinLnBrk="0" hangingPunct="1">
        <a:lnSpc>
          <a:spcPct val="85000"/>
        </a:lnSpc>
        <a:spcBef>
          <a:spcPct val="0"/>
        </a:spcBef>
        <a:buNone/>
        <a:defRPr sz="2700" kern="1200" spc="-28" baseline="0">
          <a:solidFill>
            <a:schemeClr val="tx1">
              <a:lumMod val="75000"/>
              <a:lumOff val="25000"/>
            </a:schemeClr>
          </a:solidFill>
          <a:latin typeface="+mj-lt"/>
          <a:ea typeface="+mj-ea"/>
          <a:cs typeface="+mj-cs"/>
        </a:defRPr>
      </a:lvl1pPr>
    </p:titleStyle>
    <p:bodyStyle>
      <a:lvl1pPr marL="51435" indent="-51435" algn="l" defTabSz="514350" rtl="0" eaLnBrk="1" latinLnBrk="0" hangingPunct="1">
        <a:lnSpc>
          <a:spcPct val="90000"/>
        </a:lnSpc>
        <a:spcBef>
          <a:spcPts val="675"/>
        </a:spcBef>
        <a:spcAft>
          <a:spcPts val="113"/>
        </a:spcAft>
        <a:buClr>
          <a:schemeClr val="accent1"/>
        </a:buClr>
        <a:buSzPct val="100000"/>
        <a:buFont typeface="Calibri" panose="020F0502020204030204" pitchFamily="34" charset="0"/>
        <a:buChar char=" "/>
        <a:defRPr sz="1125" kern="1200">
          <a:solidFill>
            <a:schemeClr val="tx1">
              <a:lumMod val="75000"/>
              <a:lumOff val="25000"/>
            </a:schemeClr>
          </a:solidFill>
          <a:latin typeface="+mn-lt"/>
          <a:ea typeface="+mn-ea"/>
          <a:cs typeface="+mn-cs"/>
        </a:defRPr>
      </a:lvl1pPr>
      <a:lvl2pPr marL="216027" indent="-102870" algn="l" defTabSz="514350" rtl="0" eaLnBrk="1" latinLnBrk="0" hangingPunct="1">
        <a:lnSpc>
          <a:spcPct val="90000"/>
        </a:lnSpc>
        <a:spcBef>
          <a:spcPts val="113"/>
        </a:spcBef>
        <a:spcAft>
          <a:spcPts val="225"/>
        </a:spcAft>
        <a:buClr>
          <a:schemeClr val="accent1"/>
        </a:buClr>
        <a:buFont typeface="Calibri" pitchFamily="34" charset="0"/>
        <a:buChar char="◦"/>
        <a:defRPr sz="1013" kern="1200">
          <a:solidFill>
            <a:schemeClr val="tx1">
              <a:lumMod val="75000"/>
              <a:lumOff val="25000"/>
            </a:schemeClr>
          </a:solidFill>
          <a:latin typeface="+mn-lt"/>
          <a:ea typeface="+mn-ea"/>
          <a:cs typeface="+mn-cs"/>
        </a:defRPr>
      </a:lvl2pPr>
      <a:lvl3pPr marL="31889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3pPr>
      <a:lvl4pPr marL="42176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4pPr>
      <a:lvl5pPr marL="52463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5pPr>
      <a:lvl6pPr marL="618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6pPr>
      <a:lvl7pPr marL="731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7pPr>
      <a:lvl8pPr marL="843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8pPr>
      <a:lvl9pPr marL="956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nytimes.com/2015/12/20/upshot/three-reasons-for-those-hefty-college-tuition-bills.html?hpw&amp;rref=upshot&amp;action=click&amp;pgtype=Homepage&amp;module=well-region&amp;region=bottom-well&amp;WT.nav=bottom-well&amp;_r=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routefifty.com/2017/01/key-findings-50-state-assessment-evidence-based-policymaking/135042/?oref=rf-home-latest-top" TargetMode="External"/><Relationship Id="rId2" Type="http://schemas.openxmlformats.org/officeDocument/2006/relationships/hyperlink" Target="https://www.cep.gov/content/dam/cep/report/cep-final-report.pdf" TargetMode="External"/><Relationship Id="rId1" Type="http://schemas.openxmlformats.org/officeDocument/2006/relationships/slideLayout" Target="../slideLayouts/slideLayout2.xml"/><Relationship Id="rId4" Type="http://schemas.openxmlformats.org/officeDocument/2006/relationships/hyperlink" Target="https://www.mdrc.org/sites/default/files/CEP_comments_MDRC_111416.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lawreview.richmond.edu/wp/wp-content/uploads/2013/01/Titolo-472.pdf"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nytimes.com/2018/04/10/us/private-prisons-escapes-riots.html?hp&amp;action=click&amp;pgtype=Homepage&amp;clickSource=story-heading&amp;module=first-column-region&amp;region=top-news&amp;WT.nav=top-news" TargetMode="External"/><Relationship Id="rId2" Type="http://schemas.openxmlformats.org/officeDocument/2006/relationships/hyperlink" Target="http://www.nytimes.com/2013/01/16/business/when-privatization-works-and-why-it-doesnt-always.html?_r=0" TargetMode="External"/><Relationship Id="rId1" Type="http://schemas.openxmlformats.org/officeDocument/2006/relationships/slideLayout" Target="../slideLayouts/slideLayout2.xml"/><Relationship Id="rId5" Type="http://schemas.openxmlformats.org/officeDocument/2006/relationships/hyperlink" Target="http://www.washingtonpost.com/local/trafficandcommuting/how-virginia-paid-more-than-250-million-for-a-road-that-never-got-built/2015/05/30/39a1a222-062d-11e5-a428-c984eb077d4e_story.html?tid=hpModule_13097a0c-868e-11e2-9d71-f0feafdd1394&amp;hpid=z12" TargetMode="External"/><Relationship Id="rId4" Type="http://schemas.openxmlformats.org/officeDocument/2006/relationships/hyperlink" Target="http://www.thenation.com/article/end-abuse-in-our-privatized-immigrant-only-prison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3048000" y="3962400"/>
            <a:ext cx="5442858" cy="1809750"/>
          </a:xfrm>
        </p:spPr>
        <p:txBody>
          <a:bodyPr/>
          <a:lstStyle/>
          <a:p>
            <a:pPr eaLnBrk="1" hangingPunct="1"/>
            <a:r>
              <a:rPr lang="en-US" sz="2700" dirty="0"/>
              <a:t>Lecture 5</a:t>
            </a:r>
          </a:p>
          <a:p>
            <a:pPr eaLnBrk="1" hangingPunct="1"/>
            <a:r>
              <a:rPr lang="en-US" sz="2700" dirty="0"/>
              <a:t>Public Sector </a:t>
            </a:r>
            <a:r>
              <a:rPr lang="en-US" sz="2700" dirty="0" smtClean="0"/>
              <a:t>Costs: Policy</a:t>
            </a:r>
            <a:endParaRPr lang="en-US" sz="2700" dirty="0"/>
          </a:p>
          <a:p>
            <a:pPr eaLnBrk="1" hangingPunct="1"/>
            <a:endParaRPr lang="en-US" dirty="0" smtClean="0">
              <a:solidFill>
                <a:schemeClr val="tx2"/>
              </a:solidFill>
            </a:endParaRPr>
          </a:p>
        </p:txBody>
      </p:sp>
      <p:sp>
        <p:nvSpPr>
          <p:cNvPr id="5" name="Rectangle 2"/>
          <p:cNvSpPr>
            <a:spLocks noGrp="1" noChangeArrowheads="1"/>
          </p:cNvSpPr>
          <p:nvPr>
            <p:ph type="ctrTitle"/>
          </p:nvPr>
        </p:nvSpPr>
        <p:spPr>
          <a:xfrm>
            <a:off x="705628" y="699796"/>
            <a:ext cx="7785230" cy="944724"/>
          </a:xfrm>
          <a:solidFill>
            <a:srgbClr val="FBE6CE"/>
          </a:solidFill>
        </p:spPr>
        <p:txBody>
          <a:bodyPr>
            <a:normAutofit fontScale="90000"/>
          </a:bodyPr>
          <a:lstStyle/>
          <a:p>
            <a:pPr algn="ctr"/>
            <a:r>
              <a:rPr lang="en-US" sz="2625" b="1" dirty="0">
                <a:solidFill>
                  <a:srgbClr val="637052"/>
                </a:solidFill>
              </a:rPr>
              <a:t>State and Local Public Finance</a:t>
            </a:r>
            <a:r>
              <a:rPr lang="en-US" sz="2250" b="1" dirty="0">
                <a:solidFill>
                  <a:srgbClr val="637052"/>
                </a:solidFill>
              </a:rPr>
              <a:t/>
            </a:r>
            <a:br>
              <a:rPr lang="en-US" sz="2250" b="1" dirty="0">
                <a:solidFill>
                  <a:srgbClr val="637052"/>
                </a:solidFill>
              </a:rPr>
            </a:br>
            <a:r>
              <a:rPr lang="en-US" sz="2063" b="1" dirty="0">
                <a:solidFill>
                  <a:srgbClr val="637052"/>
                </a:solidFill>
              </a:rPr>
              <a:t>Professor Yinger</a:t>
            </a:r>
            <a:br>
              <a:rPr lang="en-US" sz="2063" b="1" dirty="0">
                <a:solidFill>
                  <a:srgbClr val="637052"/>
                </a:solidFill>
              </a:rPr>
            </a:br>
            <a:r>
              <a:rPr lang="en-US" sz="2063" b="1" dirty="0">
                <a:solidFill>
                  <a:srgbClr val="637052"/>
                </a:solidFill>
              </a:rPr>
              <a:t>Spring </a:t>
            </a:r>
            <a:r>
              <a:rPr lang="en-US" sz="2063" b="1" dirty="0" smtClean="0">
                <a:solidFill>
                  <a:srgbClr val="637052"/>
                </a:solidFill>
              </a:rPr>
              <a:t>2019</a:t>
            </a:r>
            <a:endParaRPr lang="en-US" sz="2063" b="1" dirty="0">
              <a:solidFill>
                <a:srgbClr val="63705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822960" y="1752601"/>
            <a:ext cx="7543800" cy="4419600"/>
          </a:xfrm>
        </p:spPr>
        <p:txBody>
          <a:bodyPr>
            <a:normAutofit/>
          </a:bodyPr>
          <a:lstStyle/>
          <a:p>
            <a:pPr marL="227013" indent="-227013" eaLnBrk="1" hangingPunct="1">
              <a:lnSpc>
                <a:spcPct val="100000"/>
              </a:lnSpc>
              <a:spcAft>
                <a:spcPts val="1800"/>
              </a:spcAft>
              <a:buFont typeface="Wingdings" panose="05000000000000000000" pitchFamily="2" charset="2"/>
              <a:buChar char="§"/>
            </a:pPr>
            <a:r>
              <a:rPr lang="en-US" sz="2000" dirty="0" smtClean="0"/>
              <a:t>But a more likely explanation is that these trends reflect “</a:t>
            </a:r>
            <a:r>
              <a:rPr lang="en-US" sz="2000" dirty="0" err="1" smtClean="0"/>
              <a:t>Baumol’s</a:t>
            </a:r>
            <a:r>
              <a:rPr lang="en-US" sz="2000" dirty="0" smtClean="0"/>
              <a:t> </a:t>
            </a:r>
            <a:br>
              <a:rPr lang="en-US" sz="2000" dirty="0" smtClean="0"/>
            </a:br>
            <a:r>
              <a:rPr lang="en-US" sz="2000" dirty="0" smtClean="0"/>
              <a:t> Disease,”</a:t>
            </a:r>
          </a:p>
          <a:p>
            <a:pPr marL="546126" lvl="7" indent="-227013">
              <a:lnSpc>
                <a:spcPct val="100000"/>
              </a:lnSpc>
              <a:spcAft>
                <a:spcPts val="1800"/>
              </a:spcAft>
              <a:buFont typeface="Courier New" panose="02070309020205020404" pitchFamily="49" charset="0"/>
              <a:buChar char="o"/>
            </a:pPr>
            <a:r>
              <a:rPr lang="en-US" sz="1775" dirty="0" smtClean="0"/>
              <a:t> </a:t>
            </a:r>
            <a:r>
              <a:rPr lang="en-US" sz="2000" dirty="0" smtClean="0"/>
              <a:t>Which is nothing more than an inter-sector shift as productivity </a:t>
            </a:r>
            <a:br>
              <a:rPr lang="en-US" sz="2000" dirty="0" smtClean="0"/>
            </a:br>
            <a:r>
              <a:rPr lang="en-US" sz="2000" dirty="0" smtClean="0"/>
              <a:t> gains make a society richer.</a:t>
            </a:r>
          </a:p>
          <a:p>
            <a:pPr marL="227013" indent="-227013" eaLnBrk="1" hangingPunct="1">
              <a:lnSpc>
                <a:spcPct val="100000"/>
              </a:lnSpc>
              <a:buFont typeface="Wingdings" panose="05000000000000000000" pitchFamily="2" charset="2"/>
              <a:buChar char="§"/>
            </a:pPr>
            <a:r>
              <a:rPr lang="en-US" sz="2000" dirty="0" smtClean="0"/>
              <a:t>In this view, the cost of the public sector does increase over time, but </a:t>
            </a:r>
            <a:br>
              <a:rPr lang="en-US" sz="2000" dirty="0" smtClean="0"/>
            </a:br>
            <a:r>
              <a:rPr lang="en-US" sz="2000" dirty="0" smtClean="0"/>
              <a:t> this trend just preserves levels of local public services—and we can </a:t>
            </a:r>
            <a:br>
              <a:rPr lang="en-US" sz="2000" dirty="0" smtClean="0"/>
            </a:br>
            <a:r>
              <a:rPr lang="en-US" sz="2000" dirty="0" smtClean="0"/>
              <a:t> afford it!</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838200" y="1295400"/>
            <a:ext cx="3999108"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Interpreting </a:t>
            </a:r>
            <a:r>
              <a:rPr lang="en-US" sz="2400" dirty="0" err="1" smtClean="0">
                <a:solidFill>
                  <a:srgbClr val="BD582C"/>
                </a:solidFill>
                <a:latin typeface="+mn-lt"/>
              </a:rPr>
              <a:t>Baumol’s</a:t>
            </a:r>
            <a:r>
              <a:rPr lang="en-US" sz="2400" dirty="0" smtClean="0">
                <a:solidFill>
                  <a:srgbClr val="BD582C"/>
                </a:solidFill>
                <a:latin typeface="+mn-lt"/>
              </a:rPr>
              <a:t> Disease</a:t>
            </a:r>
            <a:endParaRPr lang="en-US" sz="2400" dirty="0">
              <a:solidFill>
                <a:srgbClr val="BD582C"/>
              </a:solidFill>
              <a:latin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822960" y="1752601"/>
            <a:ext cx="7543800" cy="4419600"/>
          </a:xfrm>
        </p:spPr>
        <p:txBody>
          <a:bodyPr>
            <a:normAutofit fontScale="92500" lnSpcReduction="10000"/>
          </a:bodyPr>
          <a:lstStyle/>
          <a:p>
            <a:pPr marL="227013" indent="-227013" eaLnBrk="1" hangingPunct="1">
              <a:lnSpc>
                <a:spcPct val="150000"/>
              </a:lnSpc>
              <a:spcAft>
                <a:spcPts val="1800"/>
              </a:spcAft>
              <a:buFont typeface="Wingdings" panose="05000000000000000000" pitchFamily="2" charset="2"/>
              <a:buChar char="§"/>
            </a:pPr>
            <a:r>
              <a:rPr lang="en-US" sz="2000" dirty="0" err="1" smtClean="0"/>
              <a:t>Baumol’s</a:t>
            </a:r>
            <a:r>
              <a:rPr lang="en-US" sz="2000" dirty="0" smtClean="0"/>
              <a:t> disease does not apply only to public services.</a:t>
            </a:r>
          </a:p>
          <a:p>
            <a:pPr marL="227013" indent="-227013" eaLnBrk="1" hangingPunct="1">
              <a:lnSpc>
                <a:spcPct val="150000"/>
              </a:lnSpc>
              <a:spcAft>
                <a:spcPts val="1800"/>
              </a:spcAft>
              <a:buFont typeface="Wingdings" panose="05000000000000000000" pitchFamily="2" charset="2"/>
              <a:buChar char="§"/>
            </a:pPr>
            <a:r>
              <a:rPr lang="en-US" sz="2000" dirty="0" smtClean="0"/>
              <a:t>Several scholars have applied it to the arts:</a:t>
            </a:r>
          </a:p>
          <a:p>
            <a:pPr marL="460375" lvl="1" indent="-233363">
              <a:lnSpc>
                <a:spcPct val="150000"/>
              </a:lnSpc>
              <a:spcAft>
                <a:spcPts val="1800"/>
              </a:spcAft>
              <a:buFont typeface="Courier New" panose="02070309020205020404" pitchFamily="49" charset="0"/>
              <a:buChar char="o"/>
            </a:pPr>
            <a:r>
              <a:rPr lang="en-US" sz="1888" dirty="0" smtClean="0"/>
              <a:t>Technology cannot replace the actors in one of Shakespeare’s plays.</a:t>
            </a:r>
          </a:p>
          <a:p>
            <a:pPr marL="227013" indent="-227013">
              <a:lnSpc>
                <a:spcPct val="150000"/>
              </a:lnSpc>
              <a:spcAft>
                <a:spcPts val="1800"/>
              </a:spcAft>
              <a:buFont typeface="Wingdings" panose="05000000000000000000" pitchFamily="2" charset="2"/>
              <a:buChar char="§"/>
            </a:pPr>
            <a:r>
              <a:rPr lang="en-US" sz="2000" dirty="0" smtClean="0"/>
              <a:t>A column in the </a:t>
            </a:r>
            <a:r>
              <a:rPr lang="en-US" sz="2000" i="1" dirty="0" smtClean="0"/>
              <a:t>New York Times </a:t>
            </a:r>
            <a:r>
              <a:rPr lang="en-US" sz="2000" dirty="0" smtClean="0"/>
              <a:t>applies it to higher education:</a:t>
            </a:r>
          </a:p>
          <a:p>
            <a:pPr marL="569912" lvl="1" indent="-342900">
              <a:lnSpc>
                <a:spcPct val="150000"/>
              </a:lnSpc>
              <a:spcAft>
                <a:spcPts val="1800"/>
              </a:spcAft>
              <a:buFont typeface="Courier New" panose="02070309020205020404" pitchFamily="49" charset="0"/>
              <a:buChar char="o"/>
            </a:pPr>
            <a:r>
              <a:rPr lang="en-US" sz="1888" dirty="0" smtClean="0"/>
              <a:t>Mankiw, “Three Reasons for those Hefty </a:t>
            </a:r>
            <a:r>
              <a:rPr lang="en-US" sz="1888" dirty="0"/>
              <a:t>College </a:t>
            </a:r>
            <a:r>
              <a:rPr lang="en-US" sz="1888" dirty="0" smtClean="0"/>
              <a:t>Bills” </a:t>
            </a:r>
            <a:r>
              <a:rPr lang="en-US" sz="1600" dirty="0" smtClean="0">
                <a:hlinkClick r:id="rId2"/>
              </a:rPr>
              <a:t>http</a:t>
            </a:r>
            <a:r>
              <a:rPr lang="en-US" sz="1600" dirty="0">
                <a:hlinkClick r:id="rId2"/>
              </a:rPr>
              <a:t>://www.nytimes.com/2015/12/20/upshot/three-reasons-for-those-hefty-college-tuition-bills.html?hpw&amp;rref=upshot&amp;action=click&amp;pgtype=Homepage&amp;module=well-region&amp;region=bottom-well&amp;WT.nav=bottom-well&amp;_</a:t>
            </a:r>
            <a:r>
              <a:rPr lang="en-US" sz="1600" dirty="0" smtClean="0">
                <a:hlinkClick r:id="rId2"/>
              </a:rPr>
              <a:t>r=0</a:t>
            </a:r>
            <a:r>
              <a:rPr lang="en-US" sz="1600" dirty="0" smtClean="0"/>
              <a:t> </a:t>
            </a:r>
          </a:p>
          <a:p>
            <a:pPr marL="227013" indent="-227013">
              <a:lnSpc>
                <a:spcPct val="150000"/>
              </a:lnSpc>
              <a:spcAft>
                <a:spcPts val="1800"/>
              </a:spcAft>
              <a:buFont typeface="Wingdings" panose="05000000000000000000" pitchFamily="2" charset="2"/>
              <a:buChar char="§"/>
            </a:pPr>
            <a:endParaRPr lang="en-US" sz="2000" dirty="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851374" y="1295400"/>
            <a:ext cx="4711226"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Other Examples of </a:t>
            </a:r>
            <a:r>
              <a:rPr lang="en-US" sz="2400" dirty="0" err="1" smtClean="0">
                <a:solidFill>
                  <a:srgbClr val="BD582C"/>
                </a:solidFill>
                <a:latin typeface="+mn-lt"/>
              </a:rPr>
              <a:t>Baumol’s</a:t>
            </a:r>
            <a:r>
              <a:rPr lang="en-US" sz="2400" dirty="0" smtClean="0">
                <a:solidFill>
                  <a:srgbClr val="BD582C"/>
                </a:solidFill>
                <a:latin typeface="+mn-lt"/>
              </a:rPr>
              <a:t> Disease</a:t>
            </a:r>
            <a:endParaRPr lang="en-US" sz="2400" dirty="0">
              <a:solidFill>
                <a:srgbClr val="BD582C"/>
              </a:solidFill>
              <a:latin typeface="+mn-lt"/>
            </a:endParaRPr>
          </a:p>
        </p:txBody>
      </p:sp>
    </p:spTree>
    <p:extLst>
      <p:ext uri="{BB962C8B-B14F-4D97-AF65-F5344CB8AC3E}">
        <p14:creationId xmlns:p14="http://schemas.microsoft.com/office/powerpoint/2010/main" val="3978918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822960" y="1752601"/>
            <a:ext cx="7543800" cy="4419600"/>
          </a:xfrm>
        </p:spPr>
        <p:txBody>
          <a:bodyPr>
            <a:noAutofit/>
          </a:bodyPr>
          <a:lstStyle/>
          <a:p>
            <a:pPr marL="227013" indent="-227013" eaLnBrk="1" hangingPunct="1">
              <a:lnSpc>
                <a:spcPct val="100000"/>
              </a:lnSpc>
              <a:spcAft>
                <a:spcPts val="1200"/>
              </a:spcAft>
              <a:buFont typeface="Wingdings" panose="05000000000000000000" pitchFamily="2" charset="2"/>
              <a:buChar char="§"/>
            </a:pPr>
            <a:r>
              <a:rPr lang="en-US" sz="2000" dirty="0" smtClean="0"/>
              <a:t>Regardless of the role played by “</a:t>
            </a:r>
            <a:r>
              <a:rPr lang="en-US" sz="2000" dirty="0" err="1" smtClean="0"/>
              <a:t>Baumol’s</a:t>
            </a:r>
            <a:r>
              <a:rPr lang="en-US" sz="2000" dirty="0" smtClean="0"/>
              <a:t> Disease,” productive efficiency is a good thing.</a:t>
            </a:r>
          </a:p>
          <a:p>
            <a:pPr marL="227013" indent="-227013" eaLnBrk="1" hangingPunct="1">
              <a:lnSpc>
                <a:spcPct val="100000"/>
              </a:lnSpc>
              <a:spcAft>
                <a:spcPts val="1200"/>
              </a:spcAft>
              <a:buFont typeface="Wingdings" panose="05000000000000000000" pitchFamily="2" charset="2"/>
              <a:buChar char="§"/>
            </a:pPr>
            <a:r>
              <a:rPr lang="en-US" sz="2000" dirty="0" smtClean="0"/>
              <a:t>So how can public officials lower costs and hence cut taxes (or raise</a:t>
            </a:r>
            <a:br>
              <a:rPr lang="en-US" sz="2000" dirty="0" smtClean="0"/>
            </a:br>
            <a:r>
              <a:rPr lang="en-US" sz="2000" dirty="0" smtClean="0"/>
              <a:t> service quality without raising costs)?</a:t>
            </a:r>
          </a:p>
          <a:p>
            <a:pPr marL="227013" indent="-227013" eaLnBrk="1" hangingPunct="1">
              <a:lnSpc>
                <a:spcPct val="150000"/>
              </a:lnSpc>
              <a:spcAft>
                <a:spcPts val="1200"/>
              </a:spcAft>
              <a:buFont typeface="Wingdings" panose="05000000000000000000" pitchFamily="2" charset="2"/>
              <a:buChar char="§"/>
            </a:pPr>
            <a:r>
              <a:rPr lang="en-US" sz="2000" dirty="0" smtClean="0"/>
              <a:t>The answer:</a:t>
            </a:r>
          </a:p>
          <a:p>
            <a:pPr lvl="3">
              <a:lnSpc>
                <a:spcPct val="150000"/>
              </a:lnSpc>
              <a:spcAft>
                <a:spcPts val="1200"/>
              </a:spcAft>
              <a:buFont typeface="Courier New" panose="02070309020205020404" pitchFamily="49" charset="0"/>
              <a:buChar char="o"/>
            </a:pPr>
            <a:r>
              <a:rPr lang="en-US" sz="2000" dirty="0" smtClean="0">
                <a:solidFill>
                  <a:srgbClr val="CC3300"/>
                </a:solidFill>
              </a:rPr>
              <a:t> </a:t>
            </a:r>
            <a:r>
              <a:rPr lang="en-US" sz="2000" b="1" dirty="0" smtClean="0">
                <a:solidFill>
                  <a:schemeClr val="accent1"/>
                </a:solidFill>
              </a:rPr>
              <a:t>Observe</a:t>
            </a:r>
          </a:p>
          <a:p>
            <a:pPr lvl="3">
              <a:lnSpc>
                <a:spcPct val="150000"/>
              </a:lnSpc>
              <a:spcAft>
                <a:spcPts val="1200"/>
              </a:spcAft>
              <a:buFont typeface="Courier New" panose="02070309020205020404" pitchFamily="49" charset="0"/>
              <a:buChar char="o"/>
            </a:pPr>
            <a:r>
              <a:rPr lang="en-US" sz="2000" b="1" dirty="0" smtClean="0">
                <a:solidFill>
                  <a:schemeClr val="accent1"/>
                </a:solidFill>
              </a:rPr>
              <a:t> Experiment</a:t>
            </a:r>
          </a:p>
          <a:p>
            <a:pPr lvl="3">
              <a:lnSpc>
                <a:spcPct val="150000"/>
              </a:lnSpc>
              <a:spcAft>
                <a:spcPts val="1200"/>
              </a:spcAft>
              <a:buFont typeface="Courier New" panose="02070309020205020404" pitchFamily="49" charset="0"/>
              <a:buChar char="o"/>
            </a:pPr>
            <a:r>
              <a:rPr lang="en-US" sz="2000" b="1" dirty="0" smtClean="0">
                <a:solidFill>
                  <a:schemeClr val="accent1"/>
                </a:solidFill>
              </a:rPr>
              <a:t> Evaluate!</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775908" y="1295400"/>
            <a:ext cx="4024692"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Boosting Productive Efficiency</a:t>
            </a:r>
            <a:endParaRPr lang="en-US" sz="2400" dirty="0">
              <a:solidFill>
                <a:srgbClr val="BD582C"/>
              </a:solidFill>
              <a:latin typeface="+mn-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822960" y="1752601"/>
            <a:ext cx="7543800" cy="4191000"/>
          </a:xfrm>
        </p:spPr>
        <p:txBody>
          <a:bodyPr>
            <a:noAutofit/>
          </a:bodyPr>
          <a:lstStyle/>
          <a:p>
            <a:pPr marL="227013" indent="-227013" eaLnBrk="1" hangingPunct="1">
              <a:lnSpc>
                <a:spcPct val="100000"/>
              </a:lnSpc>
              <a:buFont typeface="Wingdings" panose="05000000000000000000" pitchFamily="2" charset="2"/>
              <a:buChar char="§"/>
            </a:pPr>
            <a:r>
              <a:rPr lang="en-US" sz="2000" dirty="0" smtClean="0"/>
              <a:t>Formal evaluation of programs or management reforms are usually not available.</a:t>
            </a:r>
          </a:p>
          <a:p>
            <a:pPr marL="227013" indent="-227013" eaLnBrk="1" hangingPunct="1">
              <a:lnSpc>
                <a:spcPct val="100000"/>
              </a:lnSpc>
              <a:buFont typeface="Wingdings" panose="05000000000000000000" pitchFamily="2" charset="2"/>
              <a:buChar char="§"/>
            </a:pPr>
            <a:endParaRPr lang="en-US" sz="2000" dirty="0" smtClean="0"/>
          </a:p>
          <a:p>
            <a:pPr marL="227013" indent="-227013" eaLnBrk="1" hangingPunct="1">
              <a:lnSpc>
                <a:spcPct val="100000"/>
              </a:lnSpc>
              <a:buFont typeface="Wingdings" panose="05000000000000000000" pitchFamily="2" charset="2"/>
              <a:buChar char="§"/>
            </a:pPr>
            <a:r>
              <a:rPr lang="en-US" sz="2000" dirty="0" smtClean="0"/>
              <a:t>Thus, it is appropriate for you (when you become public officials!) to</a:t>
            </a:r>
            <a:br>
              <a:rPr lang="en-US" sz="2000" dirty="0" smtClean="0"/>
            </a:br>
            <a:r>
              <a:rPr lang="en-US" sz="2000" dirty="0" smtClean="0"/>
              <a:t> </a:t>
            </a:r>
            <a:r>
              <a:rPr lang="en-US" sz="2000" b="1" dirty="0" smtClean="0"/>
              <a:t>use your own judgment</a:t>
            </a:r>
            <a:r>
              <a:rPr lang="en-US" sz="2000" dirty="0" smtClean="0"/>
              <a:t>: </a:t>
            </a:r>
          </a:p>
          <a:p>
            <a:pPr eaLnBrk="1" hangingPunct="1">
              <a:lnSpc>
                <a:spcPct val="100000"/>
              </a:lnSpc>
            </a:pPr>
            <a:endParaRPr lang="en-US" sz="2000" dirty="0" smtClean="0"/>
          </a:p>
          <a:p>
            <a:pPr lvl="3">
              <a:lnSpc>
                <a:spcPct val="100000"/>
              </a:lnSpc>
              <a:buFont typeface="Courier New" panose="02070309020205020404" pitchFamily="49" charset="0"/>
              <a:buChar char="o"/>
            </a:pPr>
            <a:r>
              <a:rPr lang="en-US" sz="2000" dirty="0" smtClean="0"/>
              <a:t> to select programs and reforms that appear to have worked in </a:t>
            </a:r>
            <a:br>
              <a:rPr lang="en-US" sz="2000" dirty="0" smtClean="0"/>
            </a:br>
            <a:r>
              <a:rPr lang="en-US" sz="2000" dirty="0" smtClean="0"/>
              <a:t>  other places;</a:t>
            </a:r>
          </a:p>
          <a:p>
            <a:pPr lvl="3">
              <a:lnSpc>
                <a:spcPct val="100000"/>
              </a:lnSpc>
              <a:buFont typeface="Courier New" panose="02070309020205020404" pitchFamily="49" charset="0"/>
              <a:buChar char="o"/>
            </a:pPr>
            <a:endParaRPr lang="en-US" sz="2000" dirty="0" smtClean="0"/>
          </a:p>
          <a:p>
            <a:pPr lvl="3">
              <a:lnSpc>
                <a:spcPct val="100000"/>
              </a:lnSpc>
              <a:buFont typeface="Courier New" panose="02070309020205020404" pitchFamily="49" charset="0"/>
              <a:buChar char="o"/>
            </a:pPr>
            <a:r>
              <a:rPr lang="en-US" sz="2000" dirty="0" smtClean="0"/>
              <a:t> to design new programs and reforms.</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762000" y="1327869"/>
            <a:ext cx="3578800"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Step 1: Use Your Judgment</a:t>
            </a:r>
            <a:endParaRPr lang="en-US" sz="2400" dirty="0">
              <a:solidFill>
                <a:srgbClr val="BD582C"/>
              </a:solidFill>
              <a:latin typeface="+mn-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822960" y="1752600"/>
            <a:ext cx="7543800" cy="4495800"/>
          </a:xfrm>
        </p:spPr>
        <p:txBody>
          <a:bodyPr>
            <a:normAutofit/>
          </a:bodyPr>
          <a:lstStyle/>
          <a:p>
            <a:pPr eaLnBrk="1" hangingPunct="1">
              <a:lnSpc>
                <a:spcPct val="90000"/>
              </a:lnSpc>
              <a:buFont typeface="Wingdings" panose="05000000000000000000" pitchFamily="2" charset="2"/>
              <a:buChar char="§"/>
            </a:pPr>
            <a:r>
              <a:rPr lang="en-US" sz="2000" dirty="0" smtClean="0"/>
              <a:t> But evaluation should always be in the back of your mind.</a:t>
            </a:r>
          </a:p>
          <a:p>
            <a:pPr eaLnBrk="1" hangingPunct="1">
              <a:lnSpc>
                <a:spcPct val="90000"/>
              </a:lnSpc>
            </a:pPr>
            <a:endParaRPr lang="en-US" sz="2000" dirty="0" smtClean="0"/>
          </a:p>
          <a:p>
            <a:pPr lvl="6">
              <a:buFont typeface="Courier New" panose="02070309020205020404" pitchFamily="49" charset="0"/>
              <a:buChar char="o"/>
            </a:pPr>
            <a:r>
              <a:rPr lang="en-US" sz="2000" dirty="0" smtClean="0"/>
              <a:t> Search for evaluations of the programs or reforms you are</a:t>
            </a:r>
            <a:br>
              <a:rPr lang="en-US" sz="2000" dirty="0" smtClean="0"/>
            </a:br>
            <a:r>
              <a:rPr lang="en-US" sz="2000" dirty="0" smtClean="0"/>
              <a:t> interested in.</a:t>
            </a:r>
          </a:p>
          <a:p>
            <a:pPr lvl="6">
              <a:buFont typeface="Courier New" panose="02070309020205020404" pitchFamily="49" charset="0"/>
              <a:buChar char="o"/>
            </a:pPr>
            <a:endParaRPr lang="en-US" sz="2000" dirty="0" smtClean="0"/>
          </a:p>
          <a:p>
            <a:pPr lvl="6">
              <a:buFont typeface="Courier New" panose="02070309020205020404" pitchFamily="49" charset="0"/>
              <a:buChar char="o"/>
            </a:pPr>
            <a:r>
              <a:rPr lang="en-US" sz="2000" dirty="0" smtClean="0"/>
              <a:t> Make an honest judgment about the quality of existing </a:t>
            </a:r>
            <a:br>
              <a:rPr lang="en-US" sz="2000" dirty="0" smtClean="0"/>
            </a:br>
            <a:r>
              <a:rPr lang="en-US" sz="2000" dirty="0" smtClean="0"/>
              <a:t> evaluations.</a:t>
            </a:r>
          </a:p>
          <a:p>
            <a:pPr lvl="6">
              <a:buFont typeface="Courier New" panose="02070309020205020404" pitchFamily="49" charset="0"/>
              <a:buChar char="o"/>
            </a:pPr>
            <a:endParaRPr lang="en-US" sz="2000" dirty="0" smtClean="0"/>
          </a:p>
          <a:p>
            <a:pPr lvl="6">
              <a:buFont typeface="Courier New" panose="02070309020205020404" pitchFamily="49" charset="0"/>
              <a:buChar char="o"/>
            </a:pPr>
            <a:r>
              <a:rPr lang="en-US" sz="2000" dirty="0" smtClean="0"/>
              <a:t> Informally apply basic evaluation principles to programs and </a:t>
            </a:r>
            <a:br>
              <a:rPr lang="en-US" sz="2000" dirty="0" smtClean="0"/>
            </a:br>
            <a:r>
              <a:rPr lang="en-US" sz="2000" dirty="0" smtClean="0"/>
              <a:t> reforms you are considering.</a:t>
            </a:r>
          </a:p>
          <a:p>
            <a:pPr lvl="6">
              <a:buFont typeface="Courier New" panose="02070309020205020404" pitchFamily="49" charset="0"/>
              <a:buChar char="o"/>
            </a:pPr>
            <a:endParaRPr lang="en-US" sz="2000" dirty="0" smtClean="0"/>
          </a:p>
          <a:p>
            <a:pPr lvl="6">
              <a:buFont typeface="Courier New" panose="02070309020205020404" pitchFamily="49" charset="0"/>
              <a:buChar char="o"/>
            </a:pPr>
            <a:r>
              <a:rPr lang="en-US" sz="2000" dirty="0" smtClean="0"/>
              <a:t> Implement formal evaluations whenever possible!</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spc="100" dirty="0" smtClean="0">
                <a:solidFill>
                  <a:srgbClr val="637052"/>
                </a:solidFill>
              </a:rPr>
              <a:t>State and Local Public Finance</a:t>
            </a:r>
            <a:br>
              <a:rPr lang="en-US" sz="1800" spc="100" dirty="0" smtClean="0">
                <a:solidFill>
                  <a:srgbClr val="637052"/>
                </a:solidFill>
              </a:rPr>
            </a:br>
            <a:r>
              <a:rPr lang="en-US" sz="1800" spc="100" dirty="0" smtClean="0">
                <a:solidFill>
                  <a:srgbClr val="637052"/>
                </a:solidFill>
              </a:rPr>
              <a:t>Lecture 5:  Public Sector Costs: Policy</a:t>
            </a:r>
            <a:endParaRPr lang="en-US" sz="1800" spc="100" dirty="0">
              <a:solidFill>
                <a:srgbClr val="637052"/>
              </a:solidFill>
            </a:endParaRPr>
          </a:p>
        </p:txBody>
      </p:sp>
      <p:sp>
        <p:nvSpPr>
          <p:cNvPr id="4" name="Rectangle 3"/>
          <p:cNvSpPr/>
          <p:nvPr/>
        </p:nvSpPr>
        <p:spPr>
          <a:xfrm>
            <a:off x="762000" y="1327868"/>
            <a:ext cx="5883470"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Step 2: Use Evaluation Studies and Principles</a:t>
            </a:r>
            <a:endParaRPr lang="en-US" sz="2400" dirty="0">
              <a:solidFill>
                <a:srgbClr val="BD582C"/>
              </a:solidFill>
              <a:latin typeface="+mn-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822960" y="1752600"/>
            <a:ext cx="7787640" cy="4648200"/>
          </a:xfrm>
        </p:spPr>
        <p:txBody>
          <a:bodyPr>
            <a:noAutofit/>
          </a:bodyPr>
          <a:lstStyle/>
          <a:p>
            <a:pPr marL="227013" indent="-227013" eaLnBrk="1" hangingPunct="1">
              <a:lnSpc>
                <a:spcPct val="100000"/>
              </a:lnSpc>
              <a:buFont typeface="Wingdings" panose="05000000000000000000" pitchFamily="2" charset="2"/>
              <a:buChar char="§"/>
            </a:pPr>
            <a:r>
              <a:rPr lang="en-US" sz="1800" dirty="0" smtClean="0"/>
              <a:t>For more on evidence-based policy making, see</a:t>
            </a:r>
          </a:p>
          <a:p>
            <a:pPr marL="227013" indent="-227013" eaLnBrk="1" hangingPunct="1">
              <a:lnSpc>
                <a:spcPct val="100000"/>
              </a:lnSpc>
              <a:buFont typeface="Wingdings" panose="05000000000000000000" pitchFamily="2" charset="2"/>
              <a:buChar char="§"/>
            </a:pPr>
            <a:endParaRPr lang="en-US" sz="1800" dirty="0"/>
          </a:p>
          <a:p>
            <a:pPr marL="391605" lvl="1" indent="-227013">
              <a:lnSpc>
                <a:spcPct val="100000"/>
              </a:lnSpc>
              <a:buFont typeface="Wingdings" panose="05000000000000000000" pitchFamily="2" charset="2"/>
              <a:buChar char="§"/>
            </a:pPr>
            <a:r>
              <a:rPr lang="en-US" sz="1800" dirty="0" smtClean="0"/>
              <a:t>Commission on Evidence-Based Policy Making, “The Promise of Evidence-based </a:t>
            </a:r>
            <a:r>
              <a:rPr lang="en-US" sz="1800" dirty="0"/>
              <a:t>Policy Making.” </a:t>
            </a:r>
            <a:r>
              <a:rPr lang="en-US" sz="1800" dirty="0">
                <a:hlinkClick r:id="rId2"/>
              </a:rPr>
              <a:t>https://</a:t>
            </a:r>
            <a:r>
              <a:rPr lang="en-US" sz="1800" dirty="0" smtClean="0">
                <a:hlinkClick r:id="rId2"/>
              </a:rPr>
              <a:t>www.cep.gov/content/dam/cep/report/cep-final-report.pdf</a:t>
            </a:r>
            <a:r>
              <a:rPr lang="en-US" sz="1800" dirty="0" smtClean="0"/>
              <a:t> .</a:t>
            </a:r>
          </a:p>
          <a:p>
            <a:pPr marL="391605" lvl="1" indent="-227013">
              <a:lnSpc>
                <a:spcPct val="100000"/>
              </a:lnSpc>
              <a:buFont typeface="Wingdings" panose="05000000000000000000" pitchFamily="2" charset="2"/>
              <a:buChar char="§"/>
            </a:pPr>
            <a:endParaRPr lang="en-US" sz="1800" dirty="0" smtClean="0"/>
          </a:p>
          <a:p>
            <a:pPr marL="391605" lvl="1" indent="-227013">
              <a:lnSpc>
                <a:spcPct val="100000"/>
              </a:lnSpc>
              <a:buFont typeface="Wingdings" panose="05000000000000000000" pitchFamily="2" charset="2"/>
              <a:buChar char="§"/>
            </a:pPr>
            <a:r>
              <a:rPr lang="en-US" sz="1800" dirty="0" smtClean="0"/>
              <a:t>Sara </a:t>
            </a:r>
            <a:r>
              <a:rPr lang="en-US" sz="1800" dirty="0" err="1" smtClean="0"/>
              <a:t>Dube</a:t>
            </a:r>
            <a:r>
              <a:rPr lang="en-US" sz="1800" dirty="0" smtClean="0"/>
              <a:t> and Darcy White, “ Key Findings from  50-State Assessment of Evidence-Based Policy Making.” </a:t>
            </a:r>
            <a:r>
              <a:rPr lang="en-US" sz="1800" u="sng" dirty="0">
                <a:hlinkClick r:id="rId3"/>
              </a:rPr>
              <a:t>http://www.routefifty.com/2017/01/key-findings-50-state-assessment-evidence-based-policymaking/135042/?</a:t>
            </a:r>
            <a:r>
              <a:rPr lang="en-US" sz="1800" u="sng" dirty="0" smtClean="0">
                <a:hlinkClick r:id="rId3"/>
              </a:rPr>
              <a:t>oref=rf-home-latest-top</a:t>
            </a:r>
            <a:r>
              <a:rPr lang="en-US" sz="1800" u="sng" dirty="0" smtClean="0"/>
              <a:t> .</a:t>
            </a:r>
          </a:p>
          <a:p>
            <a:pPr marL="391605" lvl="1" indent="-227013">
              <a:lnSpc>
                <a:spcPct val="100000"/>
              </a:lnSpc>
              <a:buFont typeface="Wingdings" panose="05000000000000000000" pitchFamily="2" charset="2"/>
              <a:buChar char="§"/>
            </a:pPr>
            <a:endParaRPr lang="en-US" sz="1800" dirty="0" smtClean="0"/>
          </a:p>
          <a:p>
            <a:pPr marL="391605" lvl="1" indent="-227013">
              <a:lnSpc>
                <a:spcPct val="100000"/>
              </a:lnSpc>
              <a:buFont typeface="Wingdings" panose="05000000000000000000" pitchFamily="2" charset="2"/>
              <a:buChar char="§"/>
            </a:pPr>
            <a:r>
              <a:rPr lang="en-US" sz="1800" dirty="0" smtClean="0"/>
              <a:t>Gordon Berlin, “Comments </a:t>
            </a:r>
            <a:r>
              <a:rPr lang="en-US" sz="1800" dirty="0"/>
              <a:t>to the Commission on Evidence-Based </a:t>
            </a:r>
            <a:r>
              <a:rPr lang="en-US" sz="1800" dirty="0" smtClean="0"/>
              <a:t>Policymaking</a:t>
            </a:r>
            <a:r>
              <a:rPr lang="en-US" sz="1800" dirty="0"/>
              <a:t>.”</a:t>
            </a:r>
            <a:r>
              <a:rPr lang="en-US" sz="1800" b="1" dirty="0"/>
              <a:t> </a:t>
            </a:r>
            <a:r>
              <a:rPr lang="en-US" sz="1800" dirty="0">
                <a:hlinkClick r:id="rId4"/>
              </a:rPr>
              <a:t>https://</a:t>
            </a:r>
            <a:r>
              <a:rPr lang="en-US" sz="1800" dirty="0" smtClean="0">
                <a:hlinkClick r:id="rId4"/>
              </a:rPr>
              <a:t>www.mdrc.org/sites/default/files/CEP_comments_MDRC_111416.pdf</a:t>
            </a:r>
            <a:r>
              <a:rPr lang="en-US" sz="1800" dirty="0" smtClean="0"/>
              <a:t>  </a:t>
            </a:r>
            <a:r>
              <a:rPr lang="en-US" sz="1800" b="1" dirty="0" smtClean="0"/>
              <a:t>. </a:t>
            </a:r>
            <a:endParaRPr lang="en-US" sz="1800" dirty="0" smtClean="0"/>
          </a:p>
          <a:p>
            <a:pPr marL="391605" lvl="1" indent="-227013">
              <a:lnSpc>
                <a:spcPct val="100000"/>
              </a:lnSpc>
              <a:buFont typeface="Wingdings" panose="05000000000000000000" pitchFamily="2" charset="2"/>
              <a:buChar char="§"/>
            </a:pPr>
            <a:endParaRPr lang="en-US" sz="1800" dirty="0"/>
          </a:p>
          <a:p>
            <a:pPr marL="391605" lvl="1" indent="-227013">
              <a:lnSpc>
                <a:spcPct val="100000"/>
              </a:lnSpc>
              <a:buFont typeface="Wingdings" panose="05000000000000000000" pitchFamily="2" charset="2"/>
              <a:buChar char="§"/>
            </a:pPr>
            <a:endParaRPr lang="en-US" sz="1800" dirty="0" smtClean="0"/>
          </a:p>
          <a:p>
            <a:pPr marL="164592" lvl="1" indent="0">
              <a:lnSpc>
                <a:spcPct val="100000"/>
              </a:lnSpc>
              <a:buNone/>
            </a:pPr>
            <a:endParaRPr lang="en-US" sz="1800" dirty="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844731" y="1344197"/>
            <a:ext cx="2191049"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Further Reading</a:t>
            </a:r>
            <a:endParaRPr lang="en-US" sz="2400" dirty="0">
              <a:solidFill>
                <a:srgbClr val="BD582C"/>
              </a:solidFill>
              <a:latin typeface="+mn-lt"/>
            </a:endParaRPr>
          </a:p>
        </p:txBody>
      </p:sp>
    </p:spTree>
    <p:extLst>
      <p:ext uri="{BB962C8B-B14F-4D97-AF65-F5344CB8AC3E}">
        <p14:creationId xmlns:p14="http://schemas.microsoft.com/office/powerpoint/2010/main" val="4219648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822960" y="1752600"/>
            <a:ext cx="7543800" cy="4648200"/>
          </a:xfrm>
        </p:spPr>
        <p:txBody>
          <a:bodyPr>
            <a:noAutofit/>
          </a:bodyPr>
          <a:lstStyle/>
          <a:p>
            <a:pPr marL="227013" indent="-227013" eaLnBrk="1" hangingPunct="1">
              <a:lnSpc>
                <a:spcPct val="100000"/>
              </a:lnSpc>
              <a:buFont typeface="Wingdings" panose="05000000000000000000" pitchFamily="2" charset="2"/>
              <a:buChar char="§"/>
            </a:pPr>
            <a:r>
              <a:rPr lang="en-US" sz="2000" dirty="0"/>
              <a:t>What is the basic problem facing someone wanting to evaluate any </a:t>
            </a:r>
            <a:r>
              <a:rPr lang="en-US" sz="2000" dirty="0" smtClean="0"/>
              <a:t/>
            </a:r>
            <a:br>
              <a:rPr lang="en-US" sz="2000" dirty="0" smtClean="0"/>
            </a:br>
            <a:r>
              <a:rPr lang="en-US" sz="2000" dirty="0" smtClean="0"/>
              <a:t> public </a:t>
            </a:r>
            <a:r>
              <a:rPr lang="en-US" sz="2000" dirty="0"/>
              <a:t>program?</a:t>
            </a:r>
            <a:endParaRPr lang="en-US" sz="900" dirty="0"/>
          </a:p>
          <a:p>
            <a:pPr eaLnBrk="1" hangingPunct="1">
              <a:lnSpc>
                <a:spcPct val="100000"/>
              </a:lnSpc>
            </a:pPr>
            <a:endParaRPr lang="en-US" sz="900" dirty="0"/>
          </a:p>
          <a:p>
            <a:pPr lvl="6">
              <a:lnSpc>
                <a:spcPct val="100000"/>
              </a:lnSpc>
              <a:spcAft>
                <a:spcPts val="1800"/>
              </a:spcAft>
              <a:buFont typeface="Courier New" panose="02070309020205020404" pitchFamily="49" charset="0"/>
              <a:buChar char="o"/>
            </a:pPr>
            <a:r>
              <a:rPr lang="en-US" sz="2000" dirty="0"/>
              <a:t>What you want is to know how one place differs with and without the program</a:t>
            </a:r>
            <a:r>
              <a:rPr lang="en-US" sz="2000" dirty="0" smtClean="0"/>
              <a:t>.</a:t>
            </a:r>
            <a:endParaRPr lang="en-US" sz="2000" dirty="0"/>
          </a:p>
          <a:p>
            <a:pPr lvl="6">
              <a:lnSpc>
                <a:spcPct val="100000"/>
              </a:lnSpc>
              <a:spcAft>
                <a:spcPts val="1800"/>
              </a:spcAft>
              <a:buFont typeface="Courier New" panose="02070309020205020404" pitchFamily="49" charset="0"/>
              <a:buChar char="o"/>
            </a:pPr>
            <a:r>
              <a:rPr lang="en-US" sz="2000" dirty="0"/>
              <a:t>What you observe is either (a) what the world is like after and before the program or (b) what one place is like with the program and another is without it</a:t>
            </a:r>
            <a:r>
              <a:rPr lang="en-US" sz="2000" dirty="0" smtClean="0"/>
              <a:t>.</a:t>
            </a:r>
            <a:endParaRPr lang="en-US" sz="2000" dirty="0"/>
          </a:p>
          <a:p>
            <a:pPr lvl="6">
              <a:lnSpc>
                <a:spcPct val="100000"/>
              </a:lnSpc>
              <a:buFont typeface="Courier New" panose="02070309020205020404" pitchFamily="49" charset="0"/>
              <a:buChar char="o"/>
            </a:pPr>
            <a:r>
              <a:rPr lang="en-US" sz="2000" dirty="0"/>
              <a:t>Thus, you cannot be sure that the effects you observe are not due to non-program differences over time or across places.</a:t>
            </a:r>
          </a:p>
          <a:p>
            <a:pPr eaLnBrk="1" hangingPunct="1"/>
            <a:endParaRPr lang="en-US" sz="2000" dirty="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802160" y="1371600"/>
            <a:ext cx="3693640"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The With-Without Principle</a:t>
            </a:r>
            <a:endParaRPr lang="en-US" sz="2400" dirty="0">
              <a:solidFill>
                <a:srgbClr val="BD582C"/>
              </a:solidFill>
              <a:latin typeface="+mn-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853440" y="1752600"/>
            <a:ext cx="7604760" cy="4495800"/>
          </a:xfrm>
        </p:spPr>
        <p:txBody>
          <a:bodyPr>
            <a:normAutofit/>
          </a:bodyPr>
          <a:lstStyle/>
          <a:p>
            <a:pPr marL="227013" indent="-227013" eaLnBrk="1" hangingPunct="1">
              <a:buFont typeface="Wingdings" panose="05000000000000000000" pitchFamily="2" charset="2"/>
              <a:buChar char="§"/>
            </a:pPr>
            <a:r>
              <a:rPr lang="en-US" sz="2000" dirty="0" smtClean="0"/>
              <a:t>The two ways to solve this problem are:</a:t>
            </a:r>
          </a:p>
          <a:p>
            <a:pPr lvl="4">
              <a:lnSpc>
                <a:spcPct val="150000"/>
              </a:lnSpc>
              <a:buFont typeface="Courier New" panose="02070309020205020404" pitchFamily="49" charset="0"/>
              <a:buChar char="o"/>
            </a:pPr>
            <a:r>
              <a:rPr lang="en-US" sz="2000" dirty="0" smtClean="0"/>
              <a:t> random assignment</a:t>
            </a:r>
          </a:p>
          <a:p>
            <a:pPr lvl="4">
              <a:lnSpc>
                <a:spcPct val="150000"/>
              </a:lnSpc>
              <a:buFont typeface="Courier New" panose="02070309020205020404" pitchFamily="49" charset="0"/>
              <a:buChar char="o"/>
            </a:pPr>
            <a:r>
              <a:rPr lang="en-US" sz="2000" dirty="0" smtClean="0"/>
              <a:t> statistical control</a:t>
            </a:r>
          </a:p>
          <a:p>
            <a:pPr lvl="1" eaLnBrk="1" hangingPunct="1">
              <a:lnSpc>
                <a:spcPct val="50000"/>
              </a:lnSpc>
            </a:pPr>
            <a:endParaRPr lang="en-US" sz="2000" dirty="0" smtClean="0"/>
          </a:p>
          <a:p>
            <a:pPr marL="227013" indent="-227013" eaLnBrk="1" hangingPunct="1">
              <a:lnSpc>
                <a:spcPct val="100000"/>
              </a:lnSpc>
              <a:spcAft>
                <a:spcPts val="1800"/>
              </a:spcAft>
              <a:buFont typeface="Wingdings" panose="05000000000000000000" pitchFamily="2" charset="2"/>
              <a:buChar char="§"/>
            </a:pPr>
            <a:r>
              <a:rPr lang="en-US" sz="2000" dirty="0" smtClean="0"/>
              <a:t>Random assignment insures that differences across time and place are</a:t>
            </a:r>
            <a:br>
              <a:rPr lang="en-US" sz="2000" dirty="0" smtClean="0"/>
            </a:br>
            <a:r>
              <a:rPr lang="en-US" sz="2000" dirty="0" smtClean="0"/>
              <a:t> not correlated with program.</a:t>
            </a:r>
          </a:p>
          <a:p>
            <a:pPr marL="227013" indent="-227013" eaLnBrk="1" hangingPunct="1">
              <a:lnSpc>
                <a:spcPct val="100000"/>
              </a:lnSpc>
              <a:buFont typeface="Wingdings" panose="05000000000000000000" pitchFamily="2" charset="2"/>
              <a:buChar char="§"/>
            </a:pPr>
            <a:r>
              <a:rPr lang="en-US" sz="2000" dirty="0" smtClean="0"/>
              <a:t>Statistical controls can account for observable (and some unobservable!) differences across place or time.</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814647" y="1371600"/>
            <a:ext cx="4595553"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Approaches to Program Evaluation</a:t>
            </a:r>
            <a:endParaRPr lang="en-US" sz="2400" dirty="0">
              <a:solidFill>
                <a:srgbClr val="BD582C"/>
              </a:solidFill>
              <a:latin typeface="+mn-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822959" y="1752600"/>
            <a:ext cx="7543801" cy="4495800"/>
          </a:xfrm>
        </p:spPr>
        <p:txBody>
          <a:bodyPr>
            <a:normAutofit/>
          </a:bodyPr>
          <a:lstStyle/>
          <a:p>
            <a:pPr eaLnBrk="1" hangingPunct="1">
              <a:buFont typeface="Wingdings" panose="05000000000000000000" pitchFamily="2" charset="2"/>
              <a:buChar char="§"/>
            </a:pPr>
            <a:r>
              <a:rPr lang="en-US" sz="2000" dirty="0" smtClean="0"/>
              <a:t> Random assignment is the preferred method in most cases. </a:t>
            </a:r>
          </a:p>
          <a:p>
            <a:pPr marL="0" indent="0" eaLnBrk="1" hangingPunct="1">
              <a:buNone/>
            </a:pPr>
            <a:r>
              <a:rPr lang="en-US" sz="2000" dirty="0" smtClean="0"/>
              <a:t> </a:t>
            </a:r>
          </a:p>
          <a:p>
            <a:pPr marL="569913" lvl="3" indent="-225425">
              <a:lnSpc>
                <a:spcPct val="100000"/>
              </a:lnSpc>
              <a:spcAft>
                <a:spcPts val="1200"/>
              </a:spcAft>
              <a:buFont typeface="Courier New" panose="02070309020205020404" pitchFamily="49" charset="0"/>
              <a:buChar char="o"/>
            </a:pPr>
            <a:r>
              <a:rPr lang="en-US" sz="1775" dirty="0" smtClean="0"/>
              <a:t>It provides results that are intuitively compelling and scientifically sound.</a:t>
            </a:r>
          </a:p>
          <a:p>
            <a:pPr marL="569913" lvl="3" indent="-225425">
              <a:lnSpc>
                <a:spcPct val="100000"/>
              </a:lnSpc>
              <a:spcAft>
                <a:spcPts val="1200"/>
              </a:spcAft>
              <a:buFont typeface="Courier New" panose="02070309020205020404" pitchFamily="49" charset="0"/>
              <a:buChar char="o"/>
            </a:pPr>
            <a:r>
              <a:rPr lang="en-US" sz="1775" dirty="0" smtClean="0"/>
              <a:t>If you believe in cutting costs, become an advocate for evaluation using random assignment!</a:t>
            </a:r>
          </a:p>
          <a:p>
            <a:pPr marL="569913" lvl="3" indent="-225425">
              <a:lnSpc>
                <a:spcPct val="100000"/>
              </a:lnSpc>
              <a:spcAft>
                <a:spcPts val="1200"/>
              </a:spcAft>
              <a:buFont typeface="Courier New" panose="02070309020205020404" pitchFamily="49" charset="0"/>
              <a:buChar char="o"/>
            </a:pPr>
            <a:r>
              <a:rPr lang="en-US" sz="1775" dirty="0" smtClean="0"/>
              <a:t>However, results from a random assignment study may not apply to different circumstances.</a:t>
            </a:r>
          </a:p>
          <a:p>
            <a:pPr marL="914400" lvl="4" indent="-339725">
              <a:lnSpc>
                <a:spcPct val="100000"/>
              </a:lnSpc>
              <a:spcAft>
                <a:spcPts val="1200"/>
              </a:spcAft>
              <a:buFont typeface="Courier New" panose="02070309020205020404" pitchFamily="49" charset="0"/>
              <a:buChar char="o"/>
            </a:pPr>
            <a:r>
              <a:rPr lang="en-US" sz="1775" dirty="0" smtClean="0"/>
              <a:t>A random-assignment finding that lower class size boosts student performance (holding teacher quality constant) does not imply that student performance will improve if low-quality teachers are hired to bring class sizes down.</a:t>
            </a:r>
          </a:p>
          <a:p>
            <a:pPr lvl="1" eaLnBrk="1" hangingPunct="1"/>
            <a:endParaRPr lang="en-US" sz="2000" dirty="0"/>
          </a:p>
          <a:p>
            <a:pPr lvl="1" eaLnBrk="1" hangingPunct="1"/>
            <a:endParaRPr lang="en-US" sz="2000" dirty="0" smtClean="0"/>
          </a:p>
          <a:p>
            <a:pPr eaLnBrk="1" hangingPunct="1"/>
            <a:endParaRPr lang="en-US" sz="2000" dirty="0" smtClean="0"/>
          </a:p>
          <a:p>
            <a:pPr eaLnBrk="1" hangingPunct="1"/>
            <a:endParaRPr lang="en-US" sz="2000" dirty="0" smtClean="0"/>
          </a:p>
          <a:p>
            <a:pPr eaLnBrk="1" hangingPunct="1"/>
            <a:endParaRPr lang="en-US" sz="2000" dirty="0" smtClean="0"/>
          </a:p>
          <a:p>
            <a:pPr eaLnBrk="1" hangingPunct="1"/>
            <a:endParaRPr lang="en-US" sz="2000" dirty="0" smtClean="0"/>
          </a:p>
          <a:p>
            <a:pPr eaLnBrk="1" hangingPunct="1"/>
            <a:endParaRPr lang="en-US" sz="2000"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811985" y="1371600"/>
            <a:ext cx="2818721"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Random Assignment</a:t>
            </a:r>
            <a:endParaRPr lang="en-US" sz="2400" dirty="0">
              <a:solidFill>
                <a:srgbClr val="BD582C"/>
              </a:solidFill>
              <a:latin typeface="+mn-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822960" y="1752600"/>
            <a:ext cx="7543800" cy="4495800"/>
          </a:xfrm>
        </p:spPr>
        <p:txBody>
          <a:bodyPr>
            <a:noAutofit/>
          </a:bodyPr>
          <a:lstStyle/>
          <a:p>
            <a:pPr eaLnBrk="1" hangingPunct="1">
              <a:spcAft>
                <a:spcPts val="600"/>
              </a:spcAft>
              <a:buFont typeface="Wingdings" panose="05000000000000000000" pitchFamily="2" charset="2"/>
              <a:buChar char="§"/>
            </a:pPr>
            <a:r>
              <a:rPr lang="en-US" sz="2000" dirty="0" smtClean="0"/>
              <a:t> Random assignment has been used to study (among other things):</a:t>
            </a:r>
          </a:p>
          <a:p>
            <a:pPr lvl="3">
              <a:lnSpc>
                <a:spcPts val="3000"/>
              </a:lnSpc>
              <a:buFont typeface="Courier New" panose="02070309020205020404" pitchFamily="49" charset="0"/>
              <a:buChar char="o"/>
            </a:pPr>
            <a:r>
              <a:rPr lang="en-US" sz="1775" dirty="0" smtClean="0"/>
              <a:t> </a:t>
            </a:r>
            <a:r>
              <a:rPr lang="en-US" sz="2000" dirty="0" smtClean="0"/>
              <a:t>Welfare-to-work programs</a:t>
            </a:r>
          </a:p>
          <a:p>
            <a:pPr lvl="3">
              <a:lnSpc>
                <a:spcPts val="3000"/>
              </a:lnSpc>
              <a:buFont typeface="Courier New" panose="02070309020205020404" pitchFamily="49" charset="0"/>
              <a:buChar char="o"/>
            </a:pPr>
            <a:r>
              <a:rPr lang="en-US" sz="2000" dirty="0" smtClean="0"/>
              <a:t> Unemployment insurance</a:t>
            </a:r>
          </a:p>
          <a:p>
            <a:pPr lvl="3">
              <a:lnSpc>
                <a:spcPts val="3000"/>
              </a:lnSpc>
              <a:buFont typeface="Courier New" panose="02070309020205020404" pitchFamily="49" charset="0"/>
              <a:buChar char="o"/>
            </a:pPr>
            <a:r>
              <a:rPr lang="en-US" sz="2000" dirty="0" smtClean="0"/>
              <a:t> Job training</a:t>
            </a:r>
          </a:p>
          <a:p>
            <a:pPr lvl="3">
              <a:lnSpc>
                <a:spcPts val="3000"/>
              </a:lnSpc>
              <a:buFont typeface="Courier New" panose="02070309020205020404" pitchFamily="49" charset="0"/>
              <a:buChar char="o"/>
            </a:pPr>
            <a:r>
              <a:rPr lang="en-US" sz="2000" dirty="0" smtClean="0"/>
              <a:t> Income maintenance</a:t>
            </a:r>
          </a:p>
          <a:p>
            <a:pPr lvl="3">
              <a:lnSpc>
                <a:spcPts val="3000"/>
              </a:lnSpc>
              <a:buFont typeface="Courier New" panose="02070309020205020404" pitchFamily="49" charset="0"/>
              <a:buChar char="o"/>
            </a:pPr>
            <a:r>
              <a:rPr lang="en-US" sz="2000" dirty="0" smtClean="0"/>
              <a:t> Housing assistance</a:t>
            </a:r>
          </a:p>
          <a:p>
            <a:pPr lvl="3">
              <a:lnSpc>
                <a:spcPts val="3000"/>
              </a:lnSpc>
              <a:buFont typeface="Courier New" panose="02070309020205020404" pitchFamily="49" charset="0"/>
              <a:buChar char="o"/>
            </a:pPr>
            <a:r>
              <a:rPr lang="en-US" sz="2000" dirty="0" smtClean="0"/>
              <a:t> Electricity pricing</a:t>
            </a:r>
          </a:p>
          <a:p>
            <a:pPr lvl="3">
              <a:lnSpc>
                <a:spcPts val="3000"/>
              </a:lnSpc>
              <a:buFont typeface="Courier New" panose="02070309020205020404" pitchFamily="49" charset="0"/>
              <a:buChar char="o"/>
            </a:pPr>
            <a:r>
              <a:rPr lang="en-US" sz="2000" dirty="0" smtClean="0"/>
              <a:t> Education (e.g. Charter Schools)</a:t>
            </a:r>
          </a:p>
          <a:p>
            <a:pPr lvl="3">
              <a:lnSpc>
                <a:spcPts val="3000"/>
              </a:lnSpc>
              <a:buFont typeface="Courier New" panose="02070309020205020404" pitchFamily="49" charset="0"/>
              <a:buChar char="o"/>
            </a:pPr>
            <a:r>
              <a:rPr lang="en-US" sz="2000" dirty="0" smtClean="0"/>
              <a:t> Early childhood development</a:t>
            </a:r>
          </a:p>
          <a:p>
            <a:pPr lvl="3">
              <a:lnSpc>
                <a:spcPts val="3000"/>
              </a:lnSpc>
              <a:buFont typeface="Courier New" panose="02070309020205020404" pitchFamily="49" charset="0"/>
              <a:buChar char="o"/>
            </a:pPr>
            <a:r>
              <a:rPr lang="en-US" sz="2000" dirty="0" smtClean="0"/>
              <a:t> Criminal justice policy</a:t>
            </a:r>
          </a:p>
          <a:p>
            <a:pPr lvl="3">
              <a:lnSpc>
                <a:spcPts val="3000"/>
              </a:lnSpc>
              <a:buFont typeface="Courier New" panose="02070309020205020404" pitchFamily="49" charset="0"/>
              <a:buChar char="o"/>
            </a:pPr>
            <a:r>
              <a:rPr lang="en-US" sz="2000" dirty="0" smtClean="0"/>
              <a:t> Child health and nutrition</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809897" y="1327868"/>
            <a:ext cx="4096314"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Random Assignment Examples</a:t>
            </a:r>
            <a:endParaRPr lang="en-US" sz="2400" dirty="0">
              <a:solidFill>
                <a:srgbClr val="BD582C"/>
              </a:solidFill>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822959" y="1752600"/>
            <a:ext cx="7543801" cy="4023360"/>
          </a:xfrm>
        </p:spPr>
        <p:txBody>
          <a:bodyPr>
            <a:normAutofit/>
          </a:bodyPr>
          <a:lstStyle/>
          <a:p>
            <a:pPr eaLnBrk="1" hangingPunct="1"/>
            <a:endParaRPr lang="en-US" sz="2000" dirty="0" smtClean="0"/>
          </a:p>
          <a:p>
            <a:pPr eaLnBrk="1" hangingPunct="1">
              <a:buFont typeface="Wingdings" panose="05000000000000000000" pitchFamily="2" charset="2"/>
              <a:buChar char="§"/>
            </a:pPr>
            <a:r>
              <a:rPr lang="en-US" sz="2000" dirty="0" smtClean="0"/>
              <a:t> </a:t>
            </a:r>
            <a:r>
              <a:rPr lang="en-US" sz="2000" dirty="0" err="1" smtClean="0"/>
              <a:t>Baumol’s</a:t>
            </a:r>
            <a:r>
              <a:rPr lang="en-US" sz="2000" dirty="0" smtClean="0"/>
              <a:t> Disease</a:t>
            </a:r>
          </a:p>
          <a:p>
            <a:pPr eaLnBrk="1" hangingPunct="1">
              <a:buFont typeface="Wingdings" panose="05000000000000000000" pitchFamily="2" charset="2"/>
              <a:buChar char="§"/>
            </a:pPr>
            <a:endParaRPr lang="en-US" sz="2000" dirty="0" smtClean="0"/>
          </a:p>
          <a:p>
            <a:pPr eaLnBrk="1" hangingPunct="1">
              <a:buFont typeface="Wingdings" panose="05000000000000000000" pitchFamily="2" charset="2"/>
              <a:buChar char="§"/>
            </a:pPr>
            <a:r>
              <a:rPr lang="en-US" sz="2000" dirty="0" smtClean="0"/>
              <a:t> Evaluating Policies to Promote Productive Efficiency</a:t>
            </a:r>
          </a:p>
          <a:p>
            <a:pPr eaLnBrk="1" hangingPunct="1">
              <a:buFont typeface="Wingdings" panose="05000000000000000000" pitchFamily="2" charset="2"/>
              <a:buChar char="§"/>
            </a:pPr>
            <a:endParaRPr lang="en-US" sz="2000" dirty="0" smtClean="0"/>
          </a:p>
          <a:p>
            <a:pPr eaLnBrk="1" hangingPunct="1">
              <a:buFont typeface="Wingdings" panose="05000000000000000000" pitchFamily="2" charset="2"/>
              <a:buChar char="§"/>
            </a:pPr>
            <a:r>
              <a:rPr lang="en-US" sz="2000" dirty="0" smtClean="0"/>
              <a:t> The Role of Competition</a:t>
            </a:r>
          </a:p>
          <a:p>
            <a:pPr eaLnBrk="1" hangingPunct="1"/>
            <a:endParaRPr lang="en-US" sz="2000" dirty="0" smtClean="0"/>
          </a:p>
          <a:p>
            <a:pPr eaLnBrk="1" hangingPunct="1"/>
            <a:endParaRPr lang="en-US" sz="2000" dirty="0" smtClean="0"/>
          </a:p>
        </p:txBody>
      </p:sp>
      <p:sp>
        <p:nvSpPr>
          <p:cNvPr id="4"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2" name="Rectangle 1"/>
          <p:cNvSpPr/>
          <p:nvPr/>
        </p:nvSpPr>
        <p:spPr>
          <a:xfrm>
            <a:off x="768666" y="1295400"/>
            <a:ext cx="1843774" cy="461665"/>
          </a:xfrm>
          <a:prstGeom prst="rect">
            <a:avLst/>
          </a:prstGeom>
        </p:spPr>
        <p:txBody>
          <a:bodyPr wrap="none">
            <a:spAutoFit/>
          </a:bodyPr>
          <a:lstStyle/>
          <a:p>
            <a:pPr algn="ctr" eaLnBrk="1" hangingPunct="1">
              <a:buFont typeface="Wingdings" panose="05000000000000000000" pitchFamily="2" charset="2"/>
              <a:buNone/>
            </a:pPr>
            <a:r>
              <a:rPr lang="en-US" sz="2400" dirty="0">
                <a:solidFill>
                  <a:srgbClr val="BD582C"/>
                </a:solidFill>
                <a:latin typeface="+mn-lt"/>
              </a:rPr>
              <a:t>Class Outline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822960" y="1828800"/>
            <a:ext cx="7543800" cy="4495799"/>
          </a:xfrm>
        </p:spPr>
        <p:txBody>
          <a:bodyPr>
            <a:noAutofit/>
          </a:bodyPr>
          <a:lstStyle/>
          <a:p>
            <a:pPr marL="227013" indent="-227013" eaLnBrk="1" hangingPunct="1">
              <a:buFont typeface="Wingdings" panose="05000000000000000000" pitchFamily="2" charset="2"/>
              <a:buChar char="§"/>
            </a:pPr>
            <a:r>
              <a:rPr lang="en-US" sz="2000" dirty="0" smtClean="0"/>
              <a:t>Random assignment is not always feasible.</a:t>
            </a:r>
          </a:p>
          <a:p>
            <a:pPr marL="227013" indent="-227013" eaLnBrk="1" hangingPunct="1">
              <a:lnSpc>
                <a:spcPct val="50000"/>
              </a:lnSpc>
            </a:pPr>
            <a:endParaRPr lang="en-US" sz="2000" dirty="0" smtClean="0"/>
          </a:p>
          <a:p>
            <a:pPr marL="227013" indent="-227013" eaLnBrk="1" hangingPunct="1">
              <a:spcAft>
                <a:spcPts val="1200"/>
              </a:spcAft>
              <a:buFont typeface="Wingdings" panose="05000000000000000000" pitchFamily="2" charset="2"/>
              <a:buChar char="§"/>
            </a:pPr>
            <a:r>
              <a:rPr lang="en-US" sz="2000" dirty="0" smtClean="0"/>
              <a:t>The best statistical studies:</a:t>
            </a:r>
          </a:p>
          <a:p>
            <a:pPr marL="687388" lvl="4" indent="-227013">
              <a:lnSpc>
                <a:spcPct val="100000"/>
              </a:lnSpc>
              <a:spcBef>
                <a:spcPts val="0"/>
              </a:spcBef>
              <a:spcAft>
                <a:spcPts val="0"/>
              </a:spcAft>
              <a:buFont typeface="Courier New" panose="02070309020205020404" pitchFamily="49" charset="0"/>
              <a:buChar char="o"/>
            </a:pPr>
            <a:r>
              <a:rPr lang="en-US" sz="2000" dirty="0" smtClean="0"/>
              <a:t>Must have extensive data to ensure that differences aren’t due to unobservable factors.</a:t>
            </a:r>
          </a:p>
          <a:p>
            <a:pPr marL="687388" lvl="4" indent="-227013">
              <a:lnSpc>
                <a:spcPct val="100000"/>
              </a:lnSpc>
              <a:spcBef>
                <a:spcPts val="0"/>
              </a:spcBef>
              <a:spcAft>
                <a:spcPts val="0"/>
              </a:spcAft>
              <a:buFont typeface="Courier New" panose="02070309020205020404" pitchFamily="49" charset="0"/>
              <a:buChar char="o"/>
            </a:pPr>
            <a:endParaRPr lang="en-US" sz="2000" dirty="0" smtClean="0"/>
          </a:p>
          <a:p>
            <a:pPr marL="687388" lvl="4" indent="-227013">
              <a:lnSpc>
                <a:spcPct val="100000"/>
              </a:lnSpc>
              <a:spcBef>
                <a:spcPts val="0"/>
              </a:spcBef>
              <a:spcAft>
                <a:spcPts val="0"/>
              </a:spcAft>
              <a:buFont typeface="Courier New" panose="02070309020205020404" pitchFamily="49" charset="0"/>
              <a:buChar char="o"/>
            </a:pPr>
            <a:r>
              <a:rPr lang="en-US" sz="2000" dirty="0" smtClean="0"/>
              <a:t>Must have comparable treatment and control groups based on observable factors, which often requires new “matching” methods.</a:t>
            </a:r>
          </a:p>
          <a:p>
            <a:pPr marL="687388" lvl="4" indent="-227013">
              <a:lnSpc>
                <a:spcPct val="100000"/>
              </a:lnSpc>
              <a:spcBef>
                <a:spcPts val="0"/>
              </a:spcBef>
              <a:spcAft>
                <a:spcPts val="0"/>
              </a:spcAft>
              <a:buFont typeface="Courier New" panose="02070309020205020404" pitchFamily="49" charset="0"/>
              <a:buChar char="o"/>
            </a:pPr>
            <a:endParaRPr lang="en-US" sz="2000" dirty="0" smtClean="0"/>
          </a:p>
          <a:p>
            <a:pPr marL="687388" lvl="4" indent="-227013">
              <a:lnSpc>
                <a:spcPct val="100000"/>
              </a:lnSpc>
              <a:buFont typeface="Courier New" panose="02070309020205020404" pitchFamily="49" charset="0"/>
              <a:buChar char="o"/>
            </a:pPr>
            <a:r>
              <a:rPr lang="en-US" sz="2000" dirty="0" smtClean="0"/>
              <a:t>May have multiple observations over time so they can “difference out” unobservable factors.</a:t>
            </a:r>
          </a:p>
          <a:p>
            <a:pPr eaLnBrk="1" hangingPunct="1"/>
            <a:endParaRPr lang="en-US" sz="2000"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846063" y="1371600"/>
            <a:ext cx="2430537"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Statistical Studies</a:t>
            </a:r>
            <a:endParaRPr lang="en-US" sz="2400" dirty="0">
              <a:solidFill>
                <a:srgbClr val="BD582C"/>
              </a:solidFill>
              <a:latin typeface="+mn-l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822960" y="1828800"/>
            <a:ext cx="7543800" cy="4495799"/>
          </a:xfrm>
        </p:spPr>
        <p:txBody>
          <a:bodyPr>
            <a:noAutofit/>
          </a:bodyPr>
          <a:lstStyle/>
          <a:p>
            <a:pPr marL="227013" indent="-227013" eaLnBrk="1" hangingPunct="1">
              <a:buFont typeface="Wingdings" panose="05000000000000000000" pitchFamily="2" charset="2"/>
              <a:buChar char="§"/>
            </a:pPr>
            <a:r>
              <a:rPr lang="en-US" sz="2000" dirty="0" smtClean="0"/>
              <a:t>High quality research designs include:</a:t>
            </a:r>
          </a:p>
          <a:p>
            <a:pPr marL="227013" indent="-227013" eaLnBrk="1" hangingPunct="1">
              <a:buFont typeface="Wingdings" panose="05000000000000000000" pitchFamily="2" charset="2"/>
              <a:buChar char="§"/>
            </a:pPr>
            <a:endParaRPr lang="en-US" sz="2000" dirty="0"/>
          </a:p>
          <a:p>
            <a:pPr marL="687388" lvl="4" indent="-227013">
              <a:lnSpc>
                <a:spcPct val="100000"/>
              </a:lnSpc>
              <a:spcBef>
                <a:spcPts val="0"/>
              </a:spcBef>
              <a:spcAft>
                <a:spcPts val="0"/>
              </a:spcAft>
              <a:buFont typeface="Courier New" panose="02070309020205020404" pitchFamily="49" charset="0"/>
              <a:buChar char="o"/>
            </a:pPr>
            <a:r>
              <a:rPr lang="en-US" sz="2000" b="1" dirty="0" smtClean="0"/>
              <a:t>Difference in differences</a:t>
            </a:r>
            <a:r>
              <a:rPr lang="en-US" sz="2000" dirty="0" smtClean="0"/>
              <a:t>: Is the change over time in a key outcome greater in the treated location than in a comparable location where the program was not implemented.</a:t>
            </a:r>
          </a:p>
          <a:p>
            <a:pPr marL="687388" lvl="4" indent="-227013">
              <a:lnSpc>
                <a:spcPct val="100000"/>
              </a:lnSpc>
              <a:spcBef>
                <a:spcPts val="0"/>
              </a:spcBef>
              <a:spcAft>
                <a:spcPts val="0"/>
              </a:spcAft>
              <a:buFont typeface="Courier New" panose="02070309020205020404" pitchFamily="49" charset="0"/>
              <a:buChar char="o"/>
            </a:pPr>
            <a:endParaRPr lang="en-US" sz="2000" dirty="0"/>
          </a:p>
          <a:p>
            <a:pPr marL="687388" lvl="4" indent="-227013">
              <a:lnSpc>
                <a:spcPct val="100000"/>
              </a:lnSpc>
              <a:spcBef>
                <a:spcPts val="0"/>
              </a:spcBef>
              <a:spcAft>
                <a:spcPts val="0"/>
              </a:spcAft>
              <a:buFont typeface="Courier New" panose="02070309020205020404" pitchFamily="49" charset="0"/>
              <a:buChar char="o"/>
            </a:pPr>
            <a:r>
              <a:rPr lang="en-US" sz="2000" b="1" dirty="0" smtClean="0"/>
              <a:t>Regression discontinuity</a:t>
            </a:r>
            <a:r>
              <a:rPr lang="en-US" sz="2000" dirty="0" smtClean="0"/>
              <a:t>:  Were outcomes significantly different for people who were just above an eligibility cut-off (and hence participated in the program) than for those who were just below the cut-off (and hence did not get in).</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731417" y="1371600"/>
            <a:ext cx="2659831"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Statistical Studies, 2</a:t>
            </a:r>
            <a:endParaRPr lang="en-US" sz="2400" dirty="0">
              <a:solidFill>
                <a:srgbClr val="BD582C"/>
              </a:solidFill>
              <a:latin typeface="+mn-lt"/>
            </a:endParaRPr>
          </a:p>
        </p:txBody>
      </p:sp>
    </p:spTree>
    <p:extLst>
      <p:ext uri="{BB962C8B-B14F-4D97-AF65-F5344CB8AC3E}">
        <p14:creationId xmlns:p14="http://schemas.microsoft.com/office/powerpoint/2010/main" val="12815286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822960" y="1752601"/>
            <a:ext cx="7543800" cy="4343400"/>
          </a:xfrm>
        </p:spPr>
        <p:txBody>
          <a:bodyPr>
            <a:normAutofit/>
          </a:bodyPr>
          <a:lstStyle/>
          <a:p>
            <a:pPr eaLnBrk="1" hangingPunct="1">
              <a:lnSpc>
                <a:spcPct val="90000"/>
              </a:lnSpc>
            </a:pPr>
            <a:endParaRPr lang="en-US" sz="2000" b="1" dirty="0" smtClean="0"/>
          </a:p>
          <a:p>
            <a:pPr marL="227013" indent="-227013" eaLnBrk="1" hangingPunct="1">
              <a:lnSpc>
                <a:spcPct val="100000"/>
              </a:lnSpc>
              <a:spcAft>
                <a:spcPts val="1800"/>
              </a:spcAft>
              <a:buFont typeface="Wingdings" panose="05000000000000000000" pitchFamily="2" charset="2"/>
              <a:buChar char="§"/>
            </a:pPr>
            <a:r>
              <a:rPr lang="en-US" sz="2000" dirty="0" smtClean="0"/>
              <a:t>You all learned in micro-economics how private prices are driven down</a:t>
            </a:r>
            <a:br>
              <a:rPr lang="en-US" sz="2000" dirty="0" smtClean="0"/>
            </a:br>
            <a:r>
              <a:rPr lang="en-US" sz="2000" dirty="0" smtClean="0"/>
              <a:t> by competition.</a:t>
            </a:r>
          </a:p>
          <a:p>
            <a:pPr marL="227013" indent="-227013" eaLnBrk="1" hangingPunct="1">
              <a:lnSpc>
                <a:spcPct val="100000"/>
              </a:lnSpc>
              <a:spcAft>
                <a:spcPts val="1800"/>
              </a:spcAft>
              <a:buFont typeface="Wingdings" panose="05000000000000000000" pitchFamily="2" charset="2"/>
              <a:buChar char="§"/>
            </a:pPr>
            <a:r>
              <a:rPr lang="en-US" sz="2000" dirty="0" smtClean="0"/>
              <a:t>With some important qualifications, the same lesson applies in the </a:t>
            </a:r>
            <a:br>
              <a:rPr lang="en-US" sz="2000" dirty="0" smtClean="0"/>
            </a:br>
            <a:r>
              <a:rPr lang="en-US" sz="2000" dirty="0" smtClean="0"/>
              <a:t> public sector.</a:t>
            </a:r>
          </a:p>
          <a:p>
            <a:pPr marL="227013" indent="-227013" eaLnBrk="1" hangingPunct="1">
              <a:lnSpc>
                <a:spcPct val="150000"/>
              </a:lnSpc>
              <a:spcAft>
                <a:spcPts val="1800"/>
              </a:spcAft>
              <a:buFont typeface="Wingdings" panose="05000000000000000000" pitchFamily="2" charset="2"/>
              <a:buChar char="§"/>
            </a:pPr>
            <a:r>
              <a:rPr lang="en-US" sz="2000" dirty="0" smtClean="0"/>
              <a:t>Three issues are particularly important.</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2" name="Rectangle 1"/>
          <p:cNvSpPr/>
          <p:nvPr/>
        </p:nvSpPr>
        <p:spPr>
          <a:xfrm>
            <a:off x="760915" y="1371600"/>
            <a:ext cx="3077317"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a:solidFill>
                  <a:srgbClr val="BD582C"/>
                </a:solidFill>
                <a:latin typeface="+mn-lt"/>
              </a:rPr>
              <a:t>Competition and Costs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825137" y="1752600"/>
            <a:ext cx="7543800" cy="4495800"/>
          </a:xfrm>
        </p:spPr>
        <p:txBody>
          <a:bodyPr>
            <a:normAutofit/>
          </a:bodyPr>
          <a:lstStyle/>
          <a:p>
            <a:pPr eaLnBrk="1" hangingPunct="1"/>
            <a:r>
              <a:rPr lang="en-US" sz="2000" b="1" dirty="0" smtClean="0"/>
              <a:t>Issue 1:  </a:t>
            </a:r>
            <a:r>
              <a:rPr lang="en-US" sz="2000" dirty="0" smtClean="0"/>
              <a:t>The distinction between provision and production</a:t>
            </a:r>
          </a:p>
          <a:p>
            <a:pPr eaLnBrk="1" hangingPunct="1"/>
            <a:endParaRPr lang="en-US" sz="2000" dirty="0" smtClean="0"/>
          </a:p>
          <a:p>
            <a:pPr lvl="1">
              <a:lnSpc>
                <a:spcPct val="100000"/>
              </a:lnSpc>
              <a:buFont typeface="Wingdings" panose="05000000000000000000" pitchFamily="2" charset="2"/>
              <a:buChar char="§"/>
            </a:pPr>
            <a:r>
              <a:rPr lang="en-US" sz="2225" dirty="0" smtClean="0"/>
              <a:t> </a:t>
            </a:r>
            <a:r>
              <a:rPr lang="en-US" sz="2000" dirty="0" smtClean="0"/>
              <a:t>Each unit of government is legally obligated to provide certain </a:t>
            </a:r>
            <a:br>
              <a:rPr lang="en-US" sz="2000" dirty="0" smtClean="0"/>
            </a:br>
            <a:r>
              <a:rPr lang="en-US" sz="2000" dirty="0" smtClean="0"/>
              <a:t>  services, i.e. to ensure that these services are available.</a:t>
            </a:r>
          </a:p>
          <a:p>
            <a:pPr marL="113157" lvl="1" indent="0">
              <a:lnSpc>
                <a:spcPct val="100000"/>
              </a:lnSpc>
              <a:buNone/>
            </a:pPr>
            <a:endParaRPr lang="en-US" sz="2000" dirty="0" smtClean="0"/>
          </a:p>
          <a:p>
            <a:pPr lvl="1">
              <a:lnSpc>
                <a:spcPct val="100000"/>
              </a:lnSpc>
              <a:buFont typeface="Wingdings" panose="05000000000000000000" pitchFamily="2" charset="2"/>
              <a:buChar char="§"/>
            </a:pPr>
            <a:r>
              <a:rPr lang="en-US" sz="2000" dirty="0" smtClean="0"/>
              <a:t> In many cases, however, the unit of government responsible for</a:t>
            </a:r>
            <a:br>
              <a:rPr lang="en-US" sz="2000" dirty="0" smtClean="0"/>
            </a:br>
            <a:r>
              <a:rPr lang="en-US" sz="2000" dirty="0" smtClean="0"/>
              <a:t> provision does not actually have to produce the service itself.</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788399" y="1371600"/>
            <a:ext cx="3261086"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Provision vs. Production</a:t>
            </a:r>
            <a:endParaRPr lang="en-US" sz="2400" dirty="0">
              <a:solidFill>
                <a:srgbClr val="BD582C"/>
              </a:solidFill>
              <a:latin typeface="+mn-l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822960" y="1752601"/>
            <a:ext cx="7543800" cy="4419600"/>
          </a:xfrm>
        </p:spPr>
        <p:txBody>
          <a:bodyPr>
            <a:normAutofit/>
          </a:bodyPr>
          <a:lstStyle/>
          <a:p>
            <a:pPr eaLnBrk="1" hangingPunct="1">
              <a:lnSpc>
                <a:spcPct val="90000"/>
              </a:lnSpc>
              <a:buFont typeface="Wingdings" panose="05000000000000000000" pitchFamily="2" charset="2"/>
              <a:buChar char="§"/>
            </a:pPr>
            <a:r>
              <a:rPr lang="en-US" sz="2000" dirty="0" smtClean="0"/>
              <a:t>  Production Arrangements Include:</a:t>
            </a:r>
          </a:p>
          <a:p>
            <a:pPr lvl="2"/>
            <a:endParaRPr lang="en-US" sz="2000" dirty="0" smtClean="0"/>
          </a:p>
          <a:p>
            <a:pPr marL="687388" lvl="1" indent="-227013">
              <a:buFont typeface="Courier New" panose="02070309020205020404" pitchFamily="49" charset="0"/>
              <a:buChar char="o"/>
            </a:pPr>
            <a:r>
              <a:rPr lang="en-US" sz="2225" dirty="0" smtClean="0">
                <a:solidFill>
                  <a:srgbClr val="BD582C"/>
                </a:solidFill>
              </a:rPr>
              <a:t> </a:t>
            </a:r>
            <a:r>
              <a:rPr lang="en-US" sz="2000" dirty="0" smtClean="0"/>
              <a:t>Contracting out to a private firm</a:t>
            </a:r>
          </a:p>
          <a:p>
            <a:pPr marL="687388" lvl="1" indent="-227013">
              <a:buFont typeface="Courier New" panose="02070309020205020404" pitchFamily="49" charset="0"/>
              <a:buChar char="o"/>
            </a:pPr>
            <a:endParaRPr lang="en-US" sz="2000" dirty="0" smtClean="0"/>
          </a:p>
          <a:p>
            <a:pPr marL="687388" lvl="1" indent="-227013">
              <a:buFont typeface="Courier New" panose="02070309020205020404" pitchFamily="49" charset="0"/>
              <a:buChar char="o"/>
            </a:pPr>
            <a:r>
              <a:rPr lang="en-US" sz="2000" dirty="0" smtClean="0"/>
              <a:t> Contracting out to another government agency</a:t>
            </a:r>
          </a:p>
          <a:p>
            <a:pPr marL="687388" lvl="1" indent="-227013">
              <a:buFont typeface="Courier New" panose="02070309020205020404" pitchFamily="49" charset="0"/>
              <a:buChar char="o"/>
            </a:pPr>
            <a:endParaRPr lang="en-US" sz="2000" dirty="0" smtClean="0"/>
          </a:p>
          <a:p>
            <a:pPr marL="687388" lvl="1" indent="-227013">
              <a:buFont typeface="Courier New" panose="02070309020205020404" pitchFamily="49" charset="0"/>
              <a:buChar char="o"/>
            </a:pPr>
            <a:r>
              <a:rPr lang="en-US" sz="2000" dirty="0" smtClean="0"/>
              <a:t> Outsourcing, i.e. purchasing from a private company</a:t>
            </a:r>
          </a:p>
          <a:p>
            <a:pPr marL="687388" lvl="1" indent="-227013">
              <a:buFont typeface="Courier New" panose="02070309020205020404" pitchFamily="49" charset="0"/>
              <a:buChar char="o"/>
            </a:pPr>
            <a:endParaRPr lang="en-US" sz="2000" dirty="0" smtClean="0"/>
          </a:p>
          <a:p>
            <a:pPr marL="687388" lvl="1" indent="-227013">
              <a:buFont typeface="Courier New" panose="02070309020205020404" pitchFamily="49" charset="0"/>
              <a:buChar char="o"/>
            </a:pPr>
            <a:r>
              <a:rPr lang="en-US" sz="2000" dirty="0" smtClean="0"/>
              <a:t> Use of vouchers to finance private production</a:t>
            </a:r>
          </a:p>
          <a:p>
            <a:pPr marL="687388" lvl="1" indent="-227013">
              <a:buFont typeface="Courier New" panose="02070309020205020404" pitchFamily="49" charset="0"/>
              <a:buChar char="o"/>
            </a:pPr>
            <a:endParaRPr lang="en-US" sz="2000" dirty="0" smtClean="0"/>
          </a:p>
          <a:p>
            <a:pPr marL="687388" lvl="1" indent="-227013">
              <a:buFont typeface="Courier New" panose="02070309020205020404" pitchFamily="49" charset="0"/>
              <a:buChar char="o"/>
            </a:pPr>
            <a:r>
              <a:rPr lang="en-US" sz="2000" dirty="0"/>
              <a:t> </a:t>
            </a:r>
            <a:r>
              <a:rPr lang="en-US" sz="2000" dirty="0" smtClean="0"/>
              <a:t>Intergovernmental cooperation (to gain economies of scale)</a:t>
            </a:r>
          </a:p>
          <a:p>
            <a:pPr marL="687388" lvl="3" indent="-227013">
              <a:buFont typeface="Courier New" panose="02070309020205020404" pitchFamily="49" charset="0"/>
              <a:buChar char="o"/>
            </a:pPr>
            <a:endParaRPr lang="en-US" sz="2000"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790084" y="1371600"/>
            <a:ext cx="2867516"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Production Examples</a:t>
            </a:r>
            <a:endParaRPr lang="en-US" sz="2400" dirty="0">
              <a:solidFill>
                <a:srgbClr val="BD582C"/>
              </a:solidFill>
              <a:latin typeface="+mn-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883920" y="1752600"/>
            <a:ext cx="7482840" cy="4495800"/>
          </a:xfrm>
        </p:spPr>
        <p:txBody>
          <a:bodyPr>
            <a:normAutofit/>
          </a:bodyPr>
          <a:lstStyle/>
          <a:p>
            <a:pPr eaLnBrk="1" hangingPunct="1"/>
            <a:r>
              <a:rPr lang="en-US" sz="2000" b="1" dirty="0" smtClean="0"/>
              <a:t>Issue 2:  </a:t>
            </a:r>
            <a:r>
              <a:rPr lang="en-US" sz="2000" dirty="0" smtClean="0"/>
              <a:t>The Distinction Between Competition and Privatization</a:t>
            </a:r>
          </a:p>
          <a:p>
            <a:pPr eaLnBrk="1" hangingPunct="1"/>
            <a:endParaRPr lang="en-US" sz="2000" dirty="0" smtClean="0"/>
          </a:p>
          <a:p>
            <a:pPr marL="227013" lvl="1" indent="-227013">
              <a:lnSpc>
                <a:spcPct val="100000"/>
              </a:lnSpc>
              <a:buFont typeface="Wingdings" panose="05000000000000000000" pitchFamily="2" charset="2"/>
              <a:buChar char="§"/>
            </a:pPr>
            <a:r>
              <a:rPr lang="en-US" sz="2000" dirty="0" smtClean="0"/>
              <a:t>Competition generates incentives to cut costs so as to maintain business, funding, or reputation.</a:t>
            </a:r>
          </a:p>
          <a:p>
            <a:pPr marL="227013" lvl="1" indent="-227013">
              <a:lnSpc>
                <a:spcPct val="100000"/>
              </a:lnSpc>
              <a:buFont typeface="Wingdings" panose="05000000000000000000" pitchFamily="2" charset="2"/>
              <a:buChar char="§"/>
            </a:pPr>
            <a:endParaRPr lang="en-US" sz="2000" dirty="0" smtClean="0"/>
          </a:p>
          <a:p>
            <a:pPr marL="227013" lvl="1" indent="-227013">
              <a:lnSpc>
                <a:spcPct val="100000"/>
              </a:lnSpc>
              <a:buFont typeface="Wingdings" panose="05000000000000000000" pitchFamily="2" charset="2"/>
              <a:buChar char="§"/>
            </a:pPr>
            <a:r>
              <a:rPr lang="en-US" sz="2000" dirty="0" smtClean="0"/>
              <a:t>Privatization substitutes private incentives (profit) for public incentives (public service).</a:t>
            </a:r>
          </a:p>
          <a:p>
            <a:pPr marL="227013" lvl="1" indent="-227013">
              <a:lnSpc>
                <a:spcPct val="100000"/>
              </a:lnSpc>
              <a:buFont typeface="Wingdings" panose="05000000000000000000" pitchFamily="2" charset="2"/>
              <a:buChar char="§"/>
            </a:pPr>
            <a:endParaRPr lang="en-US" sz="2000" dirty="0" smtClean="0"/>
          </a:p>
          <a:p>
            <a:pPr marL="227013" lvl="1" indent="-227013">
              <a:lnSpc>
                <a:spcPct val="150000"/>
              </a:lnSpc>
              <a:buFont typeface="Wingdings" panose="05000000000000000000" pitchFamily="2" charset="2"/>
              <a:buChar char="§"/>
            </a:pPr>
            <a:r>
              <a:rPr lang="en-US" sz="2000" dirty="0" smtClean="0"/>
              <a:t>They do not necessarily go together</a:t>
            </a:r>
            <a:r>
              <a:rPr lang="en-US" sz="2225" dirty="0" smtClean="0"/>
              <a:t>.</a:t>
            </a:r>
          </a:p>
          <a:p>
            <a:pPr lvl="1" eaLnBrk="1" hangingPunct="1"/>
            <a:endParaRPr lang="en-US" sz="2000" b="1" dirty="0" smtClean="0">
              <a:solidFill>
                <a:schemeClr val="tx2"/>
              </a:solidFill>
            </a:endParaRP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780987" y="1371600"/>
            <a:ext cx="3867213"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Competition vs. Privatization</a:t>
            </a:r>
            <a:endParaRPr lang="en-US" sz="2400" dirty="0">
              <a:solidFill>
                <a:srgbClr val="BD582C"/>
              </a:solidFill>
              <a:latin typeface="+mn-l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842763" y="1783871"/>
            <a:ext cx="7537269" cy="1036035"/>
          </a:xfrm>
        </p:spPr>
        <p:txBody>
          <a:bodyPr>
            <a:normAutofit/>
          </a:bodyPr>
          <a:lstStyle/>
          <a:p>
            <a:pPr eaLnBrk="1" hangingPunct="1">
              <a:buFont typeface="Wingdings" panose="05000000000000000000" pitchFamily="2" charset="2"/>
              <a:buChar char="§"/>
            </a:pPr>
            <a:r>
              <a:rPr lang="en-US" sz="2000" dirty="0" smtClean="0"/>
              <a:t>Consider the following ways to move away from delivery by a single </a:t>
            </a:r>
            <a:br>
              <a:rPr lang="en-US" sz="2000" dirty="0" smtClean="0"/>
            </a:br>
            <a:r>
              <a:rPr lang="en-US" sz="2000" dirty="0" smtClean="0"/>
              <a:t> public agency:</a:t>
            </a:r>
          </a:p>
        </p:txBody>
      </p:sp>
      <p:grpSp>
        <p:nvGrpSpPr>
          <p:cNvPr id="25604" name="Group 32"/>
          <p:cNvGrpSpPr>
            <a:grpSpLocks noChangeAspect="1"/>
          </p:cNvGrpSpPr>
          <p:nvPr/>
        </p:nvGrpSpPr>
        <p:grpSpPr bwMode="auto">
          <a:xfrm>
            <a:off x="533400" y="2362200"/>
            <a:ext cx="8816838" cy="4961875"/>
            <a:chOff x="2230" y="2660"/>
            <a:chExt cx="8550" cy="4629"/>
          </a:xfrm>
        </p:grpSpPr>
        <p:sp>
          <p:nvSpPr>
            <p:cNvPr id="25605" name="AutoShape 33"/>
            <p:cNvSpPr>
              <a:spLocks noChangeAspect="1" noChangeArrowheads="1"/>
            </p:cNvSpPr>
            <p:nvPr/>
          </p:nvSpPr>
          <p:spPr bwMode="auto">
            <a:xfrm>
              <a:off x="2230" y="2660"/>
              <a:ext cx="8550" cy="4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atin typeface="+mn-lt"/>
              </a:endParaRPr>
            </a:p>
          </p:txBody>
        </p:sp>
        <p:sp>
          <p:nvSpPr>
            <p:cNvPr id="25606" name="Rectangle 34"/>
            <p:cNvSpPr>
              <a:spLocks noChangeArrowheads="1"/>
            </p:cNvSpPr>
            <p:nvPr/>
          </p:nvSpPr>
          <p:spPr bwMode="auto">
            <a:xfrm>
              <a:off x="2530" y="2814"/>
              <a:ext cx="2400" cy="1080"/>
            </a:xfrm>
            <a:prstGeom prst="rect">
              <a:avLst/>
            </a:prstGeom>
            <a:solidFill>
              <a:srgbClr val="FFFFFF"/>
            </a:solidFill>
            <a:ln w="9525" algn="ctr">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atin typeface="+mn-lt"/>
              </a:endParaRPr>
            </a:p>
          </p:txBody>
        </p:sp>
        <p:sp>
          <p:nvSpPr>
            <p:cNvPr id="25607" name="Rectangle 35"/>
            <p:cNvSpPr>
              <a:spLocks noChangeArrowheads="1"/>
            </p:cNvSpPr>
            <p:nvPr/>
          </p:nvSpPr>
          <p:spPr bwMode="auto">
            <a:xfrm>
              <a:off x="4930" y="4975"/>
              <a:ext cx="2400" cy="1080"/>
            </a:xfrm>
            <a:prstGeom prst="rect">
              <a:avLst/>
            </a:prstGeom>
            <a:solidFill>
              <a:srgbClr val="FFFFFF">
                <a:alpha val="0"/>
              </a:srgbClr>
            </a:solidFill>
            <a:ln w="9525" algn="ctr">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sz="1200" b="1" dirty="0" smtClean="0">
                <a:solidFill>
                  <a:srgbClr val="003366"/>
                </a:solidFill>
                <a:latin typeface="+mn-lt"/>
              </a:endParaRPr>
            </a:p>
            <a:p>
              <a:pPr algn="ctr" eaLnBrk="1" hangingPunct="1"/>
              <a:r>
                <a:rPr lang="en-US" b="1" dirty="0" smtClean="0">
                  <a:solidFill>
                    <a:srgbClr val="003366"/>
                  </a:solidFill>
                  <a:latin typeface="+mn-lt"/>
                </a:rPr>
                <a:t>    Charter Schools</a:t>
              </a:r>
            </a:p>
            <a:p>
              <a:pPr algn="ctr" eaLnBrk="1" hangingPunct="1"/>
              <a:r>
                <a:rPr lang="en-US" b="1" dirty="0" smtClean="0">
                  <a:solidFill>
                    <a:srgbClr val="003366"/>
                  </a:solidFill>
                  <a:latin typeface="+mn-lt"/>
                </a:rPr>
                <a:t>Public </a:t>
              </a:r>
              <a:r>
                <a:rPr lang="en-US" b="1" dirty="0">
                  <a:solidFill>
                    <a:srgbClr val="003366"/>
                  </a:solidFill>
                  <a:latin typeface="+mn-lt"/>
                </a:rPr>
                <a:t>School</a:t>
              </a:r>
            </a:p>
            <a:p>
              <a:pPr algn="ctr" eaLnBrk="1" hangingPunct="1"/>
              <a:r>
                <a:rPr lang="en-US" b="1" dirty="0">
                  <a:solidFill>
                    <a:srgbClr val="003366"/>
                  </a:solidFill>
                  <a:latin typeface="+mn-lt"/>
                </a:rPr>
                <a:t>    Vouchers</a:t>
              </a:r>
            </a:p>
            <a:p>
              <a:pPr eaLnBrk="1" hangingPunct="1"/>
              <a:endParaRPr lang="en-US" sz="900" dirty="0">
                <a:latin typeface="+mn-lt"/>
              </a:endParaRPr>
            </a:p>
            <a:p>
              <a:pPr eaLnBrk="1" hangingPunct="1"/>
              <a:endParaRPr lang="en-US" dirty="0">
                <a:latin typeface="+mn-lt"/>
              </a:endParaRPr>
            </a:p>
          </p:txBody>
        </p:sp>
        <p:sp>
          <p:nvSpPr>
            <p:cNvPr id="25608" name="Rectangle 36"/>
            <p:cNvSpPr>
              <a:spLocks noChangeArrowheads="1"/>
            </p:cNvSpPr>
            <p:nvPr/>
          </p:nvSpPr>
          <p:spPr bwMode="auto">
            <a:xfrm>
              <a:off x="7330" y="3894"/>
              <a:ext cx="2400" cy="1080"/>
            </a:xfrm>
            <a:prstGeom prst="rect">
              <a:avLst/>
            </a:prstGeom>
            <a:solidFill>
              <a:srgbClr val="FFFFFF">
                <a:alpha val="0"/>
              </a:srgbClr>
            </a:solidFill>
            <a:ln w="9525" algn="ctr">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sz="900" b="1" dirty="0" smtClean="0">
                <a:solidFill>
                  <a:srgbClr val="008000"/>
                </a:solidFill>
                <a:latin typeface="+mn-lt"/>
              </a:endParaRPr>
            </a:p>
            <a:p>
              <a:pPr algn="ctr" eaLnBrk="1" hangingPunct="1"/>
              <a:r>
                <a:rPr lang="en-US" b="1" dirty="0" smtClean="0">
                  <a:solidFill>
                    <a:srgbClr val="008000"/>
                  </a:solidFill>
                  <a:latin typeface="+mn-lt"/>
                </a:rPr>
                <a:t>Private </a:t>
              </a:r>
              <a:r>
                <a:rPr lang="en-US" b="1" dirty="0">
                  <a:solidFill>
                    <a:srgbClr val="008000"/>
                  </a:solidFill>
                  <a:latin typeface="+mn-lt"/>
                </a:rPr>
                <a:t>Electric</a:t>
              </a:r>
            </a:p>
            <a:p>
              <a:pPr algn="ctr" eaLnBrk="1" hangingPunct="1"/>
              <a:r>
                <a:rPr lang="en-US" b="1" dirty="0">
                  <a:solidFill>
                    <a:srgbClr val="008000"/>
                  </a:solidFill>
                  <a:latin typeface="+mn-lt"/>
                </a:rPr>
                <a:t>   Company</a:t>
              </a:r>
            </a:p>
            <a:p>
              <a:pPr algn="ctr" eaLnBrk="1" hangingPunct="1"/>
              <a:r>
                <a:rPr lang="en-US" b="1" dirty="0">
                  <a:solidFill>
                    <a:srgbClr val="008000"/>
                  </a:solidFill>
                  <a:latin typeface="+mn-lt"/>
                </a:rPr>
                <a:t>No-bid Contract</a:t>
              </a:r>
              <a:endParaRPr lang="en-US" dirty="0">
                <a:latin typeface="+mn-lt"/>
              </a:endParaRPr>
            </a:p>
          </p:txBody>
        </p:sp>
        <p:sp>
          <p:nvSpPr>
            <p:cNvPr id="25609" name="Rectangle 37"/>
            <p:cNvSpPr>
              <a:spLocks noChangeArrowheads="1"/>
            </p:cNvSpPr>
            <p:nvPr/>
          </p:nvSpPr>
          <p:spPr bwMode="auto">
            <a:xfrm>
              <a:off x="7330" y="2814"/>
              <a:ext cx="2400" cy="1080"/>
            </a:xfrm>
            <a:prstGeom prst="rect">
              <a:avLst/>
            </a:prstGeom>
            <a:solidFill>
              <a:srgbClr val="FFFFFF"/>
            </a:solidFill>
            <a:ln w="9525" algn="ctr">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dirty="0" smtClean="0">
                <a:latin typeface="+mn-lt"/>
              </a:endParaRPr>
            </a:p>
            <a:p>
              <a:pPr algn="ctr" eaLnBrk="1" hangingPunct="1"/>
              <a:r>
                <a:rPr lang="en-US" dirty="0" smtClean="0">
                  <a:latin typeface="+mn-lt"/>
                </a:rPr>
                <a:t>Private</a:t>
              </a:r>
              <a:endParaRPr lang="en-US" dirty="0">
                <a:latin typeface="+mn-lt"/>
              </a:endParaRPr>
            </a:p>
          </p:txBody>
        </p:sp>
        <p:sp>
          <p:nvSpPr>
            <p:cNvPr id="25610" name="Rectangle 38"/>
            <p:cNvSpPr>
              <a:spLocks noChangeArrowheads="1"/>
            </p:cNvSpPr>
            <p:nvPr/>
          </p:nvSpPr>
          <p:spPr bwMode="auto">
            <a:xfrm>
              <a:off x="4930" y="2814"/>
              <a:ext cx="2400" cy="1080"/>
            </a:xfrm>
            <a:prstGeom prst="rect">
              <a:avLst/>
            </a:prstGeom>
            <a:solidFill>
              <a:srgbClr val="FFFFFF"/>
            </a:solidFill>
            <a:ln w="9525" algn="ctr">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dirty="0" smtClean="0">
                <a:latin typeface="+mn-lt"/>
              </a:endParaRPr>
            </a:p>
            <a:p>
              <a:pPr algn="ctr" eaLnBrk="1" hangingPunct="1"/>
              <a:r>
                <a:rPr lang="en-US" dirty="0" smtClean="0">
                  <a:latin typeface="+mn-lt"/>
                </a:rPr>
                <a:t>Public</a:t>
              </a:r>
              <a:endParaRPr lang="en-US" dirty="0">
                <a:latin typeface="+mn-lt"/>
              </a:endParaRPr>
            </a:p>
          </p:txBody>
        </p:sp>
        <p:sp>
          <p:nvSpPr>
            <p:cNvPr id="25611" name="Rectangle 39"/>
            <p:cNvSpPr>
              <a:spLocks noChangeArrowheads="1"/>
            </p:cNvSpPr>
            <p:nvPr/>
          </p:nvSpPr>
          <p:spPr bwMode="auto">
            <a:xfrm>
              <a:off x="4930" y="3894"/>
              <a:ext cx="2400" cy="1080"/>
            </a:xfrm>
            <a:prstGeom prst="rect">
              <a:avLst/>
            </a:prstGeom>
            <a:solidFill>
              <a:srgbClr val="FFFFFF">
                <a:alpha val="0"/>
              </a:srgbClr>
            </a:solidFill>
            <a:ln w="9525" algn="ctr">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sz="1400" b="1" dirty="0" smtClean="0">
                <a:latin typeface="+mn-lt"/>
              </a:endParaRPr>
            </a:p>
            <a:p>
              <a:pPr algn="ctr" eaLnBrk="1" hangingPunct="1"/>
              <a:r>
                <a:rPr lang="en-US" b="1" dirty="0" smtClean="0">
                  <a:latin typeface="+mn-lt"/>
                </a:rPr>
                <a:t>Public </a:t>
              </a:r>
              <a:r>
                <a:rPr lang="en-US" b="1" dirty="0">
                  <a:latin typeface="+mn-lt"/>
                </a:rPr>
                <a:t>Agency</a:t>
              </a:r>
              <a:endParaRPr lang="en-US" dirty="0">
                <a:latin typeface="+mn-lt"/>
              </a:endParaRPr>
            </a:p>
          </p:txBody>
        </p:sp>
        <p:sp>
          <p:nvSpPr>
            <p:cNvPr id="25612" name="Line 40"/>
            <p:cNvSpPr>
              <a:spLocks noChangeShapeType="1"/>
            </p:cNvSpPr>
            <p:nvPr/>
          </p:nvSpPr>
          <p:spPr bwMode="auto">
            <a:xfrm>
              <a:off x="6293" y="4510"/>
              <a:ext cx="1500" cy="772"/>
            </a:xfrm>
            <a:prstGeom prst="line">
              <a:avLst/>
            </a:prstGeom>
            <a:noFill/>
            <a:ln w="28575">
              <a:solidFill>
                <a:srgbClr val="800000"/>
              </a:solidFill>
              <a:round/>
              <a:headEnd/>
              <a:tailEnd type="triangle" w="med" len="me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25613" name="Line 41"/>
            <p:cNvSpPr>
              <a:spLocks noChangeShapeType="1"/>
            </p:cNvSpPr>
            <p:nvPr/>
          </p:nvSpPr>
          <p:spPr bwMode="auto">
            <a:xfrm flipH="1">
              <a:off x="6280" y="4510"/>
              <a:ext cx="13" cy="738"/>
            </a:xfrm>
            <a:prstGeom prst="line">
              <a:avLst/>
            </a:prstGeom>
            <a:noFill/>
            <a:ln w="28575">
              <a:solidFill>
                <a:srgbClr val="003366"/>
              </a:solidFill>
              <a:round/>
              <a:headEnd/>
              <a:tailEnd type="triangle" w="med" len="me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25614" name="Line 42"/>
            <p:cNvSpPr>
              <a:spLocks noChangeShapeType="1"/>
            </p:cNvSpPr>
            <p:nvPr/>
          </p:nvSpPr>
          <p:spPr bwMode="auto">
            <a:xfrm>
              <a:off x="6295" y="4509"/>
              <a:ext cx="1260" cy="1"/>
            </a:xfrm>
            <a:prstGeom prst="line">
              <a:avLst/>
            </a:prstGeom>
            <a:noFill/>
            <a:ln w="2857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25615" name="Rectangle 43"/>
            <p:cNvSpPr>
              <a:spLocks noChangeArrowheads="1"/>
            </p:cNvSpPr>
            <p:nvPr/>
          </p:nvSpPr>
          <p:spPr bwMode="auto">
            <a:xfrm>
              <a:off x="2530" y="3894"/>
              <a:ext cx="2400" cy="1081"/>
            </a:xfrm>
            <a:prstGeom prst="rect">
              <a:avLst/>
            </a:prstGeom>
            <a:solidFill>
              <a:srgbClr val="FFFFFF"/>
            </a:solidFill>
            <a:ln w="9525" algn="ctr">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dirty="0" smtClean="0">
                <a:latin typeface="+mn-lt"/>
              </a:endParaRPr>
            </a:p>
            <a:p>
              <a:pPr algn="ctr" eaLnBrk="1" hangingPunct="1"/>
              <a:r>
                <a:rPr lang="en-US" dirty="0" smtClean="0">
                  <a:latin typeface="+mn-lt"/>
                </a:rPr>
                <a:t>Monopoly</a:t>
              </a:r>
              <a:endParaRPr lang="en-US" dirty="0">
                <a:latin typeface="+mn-lt"/>
              </a:endParaRPr>
            </a:p>
          </p:txBody>
        </p:sp>
        <p:sp>
          <p:nvSpPr>
            <p:cNvPr id="25616" name="Rectangle 44"/>
            <p:cNvSpPr>
              <a:spLocks noChangeArrowheads="1"/>
            </p:cNvSpPr>
            <p:nvPr/>
          </p:nvSpPr>
          <p:spPr bwMode="auto">
            <a:xfrm>
              <a:off x="2530" y="4975"/>
              <a:ext cx="2400" cy="1080"/>
            </a:xfrm>
            <a:prstGeom prst="rect">
              <a:avLst/>
            </a:prstGeom>
            <a:solidFill>
              <a:srgbClr val="FFFFFF"/>
            </a:solidFill>
            <a:ln w="9525" algn="ctr">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dirty="0" smtClean="0">
                <a:latin typeface="+mn-lt"/>
              </a:endParaRPr>
            </a:p>
            <a:p>
              <a:pPr algn="ctr" eaLnBrk="1" hangingPunct="1"/>
              <a:r>
                <a:rPr lang="en-US" dirty="0" smtClean="0">
                  <a:latin typeface="+mn-lt"/>
                </a:rPr>
                <a:t>Competition</a:t>
              </a:r>
              <a:endParaRPr lang="en-US" dirty="0">
                <a:latin typeface="+mn-lt"/>
              </a:endParaRPr>
            </a:p>
          </p:txBody>
        </p:sp>
        <p:sp>
          <p:nvSpPr>
            <p:cNvPr id="25617" name="Rectangle 45"/>
            <p:cNvSpPr>
              <a:spLocks noChangeArrowheads="1"/>
            </p:cNvSpPr>
            <p:nvPr/>
          </p:nvSpPr>
          <p:spPr bwMode="auto">
            <a:xfrm>
              <a:off x="7330" y="4975"/>
              <a:ext cx="2400" cy="1080"/>
            </a:xfrm>
            <a:prstGeom prst="rect">
              <a:avLst/>
            </a:prstGeom>
            <a:solidFill>
              <a:srgbClr val="FFFFFF">
                <a:alpha val="0"/>
              </a:srgbClr>
            </a:solidFill>
            <a:ln w="9525" algn="ctr">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900" b="1" dirty="0" smtClean="0">
                  <a:solidFill>
                    <a:srgbClr val="800000"/>
                  </a:solidFill>
                  <a:latin typeface="+mn-lt"/>
                </a:rPr>
                <a:t/>
              </a:r>
              <a:br>
                <a:rPr lang="en-US" sz="900" b="1" dirty="0" smtClean="0">
                  <a:solidFill>
                    <a:srgbClr val="800000"/>
                  </a:solidFill>
                  <a:latin typeface="+mn-lt"/>
                </a:rPr>
              </a:br>
              <a:r>
                <a:rPr lang="en-US" b="1" dirty="0" smtClean="0">
                  <a:solidFill>
                    <a:srgbClr val="800000"/>
                  </a:solidFill>
                  <a:latin typeface="+mn-lt"/>
                </a:rPr>
                <a:t>Private </a:t>
              </a:r>
              <a:r>
                <a:rPr lang="en-US" b="1" dirty="0">
                  <a:solidFill>
                    <a:srgbClr val="800000"/>
                  </a:solidFill>
                  <a:latin typeface="+mn-lt"/>
                </a:rPr>
                <a:t>School</a:t>
              </a:r>
            </a:p>
            <a:p>
              <a:pPr algn="ctr" eaLnBrk="1" hangingPunct="1"/>
              <a:r>
                <a:rPr lang="en-US" b="1" dirty="0">
                  <a:solidFill>
                    <a:srgbClr val="800000"/>
                  </a:solidFill>
                  <a:latin typeface="+mn-lt"/>
                </a:rPr>
                <a:t>   Vouchers</a:t>
              </a:r>
            </a:p>
            <a:p>
              <a:pPr algn="ctr" eaLnBrk="1" hangingPunct="1"/>
              <a:r>
                <a:rPr lang="en-US" b="1" dirty="0">
                  <a:solidFill>
                    <a:srgbClr val="800000"/>
                  </a:solidFill>
                  <a:latin typeface="+mn-lt"/>
                </a:rPr>
                <a:t>Bids &amp; </a:t>
              </a:r>
              <a:r>
                <a:rPr lang="en-US" b="1" dirty="0" smtClean="0">
                  <a:solidFill>
                    <a:srgbClr val="800000"/>
                  </a:solidFill>
                  <a:latin typeface="+mn-lt"/>
                </a:rPr>
                <a:t>Contracts</a:t>
              </a:r>
              <a:endParaRPr lang="en-US" dirty="0">
                <a:latin typeface="+mn-lt"/>
              </a:endParaRPr>
            </a:p>
          </p:txBody>
        </p:sp>
        <p:sp>
          <p:nvSpPr>
            <p:cNvPr id="25618" name="Line 46"/>
            <p:cNvSpPr>
              <a:spLocks noChangeShapeType="1"/>
            </p:cNvSpPr>
            <p:nvPr/>
          </p:nvSpPr>
          <p:spPr bwMode="auto">
            <a:xfrm>
              <a:off x="4930" y="2814"/>
              <a:ext cx="0" cy="324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25619" name="Line 47"/>
            <p:cNvSpPr>
              <a:spLocks noChangeShapeType="1"/>
            </p:cNvSpPr>
            <p:nvPr/>
          </p:nvSpPr>
          <p:spPr bwMode="auto">
            <a:xfrm>
              <a:off x="4930" y="2814"/>
              <a:ext cx="0" cy="3241"/>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25620" name="Line 48"/>
            <p:cNvSpPr>
              <a:spLocks noChangeShapeType="1"/>
            </p:cNvSpPr>
            <p:nvPr/>
          </p:nvSpPr>
          <p:spPr bwMode="auto">
            <a:xfrm>
              <a:off x="2530" y="3894"/>
              <a:ext cx="7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grpSp>
      <p:sp>
        <p:nvSpPr>
          <p:cNvPr id="22"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21" name="Rectangle 20"/>
          <p:cNvSpPr/>
          <p:nvPr/>
        </p:nvSpPr>
        <p:spPr>
          <a:xfrm>
            <a:off x="762000" y="1336039"/>
            <a:ext cx="6005298"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Alternatives to Public Delivery by One Agency</a:t>
            </a:r>
            <a:endParaRPr lang="en-US" sz="2400" dirty="0">
              <a:solidFill>
                <a:srgbClr val="BD582C"/>
              </a:solidFill>
              <a:latin typeface="+mn-l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822960" y="1752600"/>
            <a:ext cx="7711440" cy="4495800"/>
          </a:xfrm>
        </p:spPr>
        <p:txBody>
          <a:bodyPr>
            <a:noAutofit/>
          </a:bodyPr>
          <a:lstStyle/>
          <a:p>
            <a:pPr marL="227013" indent="-227013" eaLnBrk="1" hangingPunct="1">
              <a:lnSpc>
                <a:spcPct val="100000"/>
              </a:lnSpc>
              <a:spcAft>
                <a:spcPts val="1800"/>
              </a:spcAft>
              <a:buFont typeface="Wingdings" panose="05000000000000000000" pitchFamily="2" charset="2"/>
              <a:buChar char="§"/>
            </a:pPr>
            <a:r>
              <a:rPr lang="en-US" sz="2000" dirty="0" smtClean="0"/>
              <a:t>Although competition is likely to cut costs, the impact of privatization on costs is not so clear:</a:t>
            </a:r>
            <a:endParaRPr lang="en-US" sz="2000" dirty="0" smtClean="0">
              <a:solidFill>
                <a:srgbClr val="006699"/>
              </a:solidFill>
            </a:endParaRPr>
          </a:p>
          <a:p>
            <a:pPr marL="687388" indent="-227013">
              <a:lnSpc>
                <a:spcPct val="100000"/>
              </a:lnSpc>
              <a:buFont typeface="Courier New" panose="02070309020205020404" pitchFamily="49" charset="0"/>
              <a:buChar char="o"/>
            </a:pPr>
            <a:r>
              <a:rPr lang="en-US" sz="2000" dirty="0" smtClean="0"/>
              <a:t> Private firms are probably more likely to innovate because it boosts their profits.</a:t>
            </a:r>
          </a:p>
          <a:p>
            <a:pPr marL="687388" indent="-227013">
              <a:lnSpc>
                <a:spcPct val="100000"/>
              </a:lnSpc>
              <a:spcBef>
                <a:spcPts val="0"/>
              </a:spcBef>
              <a:spcAft>
                <a:spcPts val="0"/>
              </a:spcAft>
              <a:buFont typeface="Courier New" panose="02070309020205020404" pitchFamily="49" charset="0"/>
              <a:buChar char="o"/>
            </a:pPr>
            <a:endParaRPr lang="en-US" sz="2000" dirty="0" smtClean="0"/>
          </a:p>
          <a:p>
            <a:pPr marL="687388" indent="-227013">
              <a:lnSpc>
                <a:spcPct val="100000"/>
              </a:lnSpc>
              <a:buFont typeface="Courier New" panose="02070309020205020404" pitchFamily="49" charset="0"/>
              <a:buChar char="o"/>
            </a:pPr>
            <a:r>
              <a:rPr lang="en-US" sz="2000" dirty="0" smtClean="0"/>
              <a:t> But private firms are also more likely to cut corners or to neglect </a:t>
            </a:r>
            <a:br>
              <a:rPr lang="en-US" sz="2000" dirty="0" smtClean="0"/>
            </a:br>
            <a:r>
              <a:rPr lang="en-US" sz="2000" dirty="0" smtClean="0"/>
              <a:t>  social concerns—if their contract allows—in order to boost profits.</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805031" y="1336833"/>
            <a:ext cx="5079596"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The Benefits and Costs of Privatization</a:t>
            </a:r>
            <a:endParaRPr lang="en-US" sz="2400" dirty="0">
              <a:solidFill>
                <a:srgbClr val="BD582C"/>
              </a:solidFill>
              <a:latin typeface="+mn-l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836023" y="1752600"/>
            <a:ext cx="7543800" cy="4191000"/>
          </a:xfrm>
        </p:spPr>
        <p:txBody>
          <a:bodyPr>
            <a:normAutofit/>
          </a:bodyPr>
          <a:lstStyle/>
          <a:p>
            <a:pPr eaLnBrk="1" hangingPunct="1"/>
            <a:r>
              <a:rPr lang="en-US" sz="2000" b="1" dirty="0" smtClean="0"/>
              <a:t>Issue 3:  </a:t>
            </a:r>
            <a:r>
              <a:rPr lang="en-US" sz="2000" dirty="0" smtClean="0"/>
              <a:t>The Need for a Clear Definition of Performance</a:t>
            </a:r>
          </a:p>
          <a:p>
            <a:pPr eaLnBrk="1" hangingPunct="1"/>
            <a:endParaRPr lang="en-US" sz="2000" dirty="0" smtClean="0"/>
          </a:p>
          <a:p>
            <a:pPr marL="227013" indent="-227013" eaLnBrk="1" hangingPunct="1">
              <a:lnSpc>
                <a:spcPct val="100000"/>
              </a:lnSpc>
              <a:buFont typeface="Wingdings" panose="05000000000000000000" pitchFamily="2" charset="2"/>
              <a:buChar char="§"/>
            </a:pPr>
            <a:r>
              <a:rPr lang="en-US" sz="2000" dirty="0" smtClean="0"/>
              <a:t>The key to harnessing competition and private firms’ desire for profits is to write a contract that:</a:t>
            </a:r>
          </a:p>
          <a:p>
            <a:pPr eaLnBrk="1" hangingPunct="1"/>
            <a:endParaRPr lang="en-US" sz="2000" dirty="0" smtClean="0"/>
          </a:p>
          <a:p>
            <a:pPr lvl="6">
              <a:buFont typeface="Courier New" panose="02070309020205020404" pitchFamily="49" charset="0"/>
              <a:buChar char="o"/>
            </a:pPr>
            <a:r>
              <a:rPr lang="en-US" sz="2000" dirty="0" smtClean="0">
                <a:solidFill>
                  <a:srgbClr val="CC3300"/>
                </a:solidFill>
              </a:rPr>
              <a:t> </a:t>
            </a:r>
            <a:r>
              <a:rPr lang="en-US" sz="2000" dirty="0" smtClean="0"/>
              <a:t>Specifies performance standards</a:t>
            </a:r>
          </a:p>
          <a:p>
            <a:pPr lvl="6">
              <a:buFont typeface="Courier New" panose="02070309020205020404" pitchFamily="49" charset="0"/>
              <a:buChar char="o"/>
            </a:pPr>
            <a:endParaRPr lang="en-US" sz="2000" dirty="0" smtClean="0"/>
          </a:p>
          <a:p>
            <a:pPr lvl="6">
              <a:buFont typeface="Courier New" panose="02070309020205020404" pitchFamily="49" charset="0"/>
              <a:buChar char="o"/>
            </a:pPr>
            <a:r>
              <a:rPr lang="en-US" sz="2000" dirty="0" smtClean="0"/>
              <a:t> Provides clear incentives to meet those standards </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822960" y="1327868"/>
            <a:ext cx="2966839"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Defining Performance</a:t>
            </a:r>
            <a:endParaRPr lang="en-US" sz="2400" dirty="0">
              <a:solidFill>
                <a:srgbClr val="BD582C"/>
              </a:solidFill>
              <a:latin typeface="+mn-l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822960" y="1752600"/>
            <a:ext cx="7635240" cy="4495800"/>
          </a:xfrm>
        </p:spPr>
        <p:txBody>
          <a:bodyPr>
            <a:normAutofit/>
          </a:bodyPr>
          <a:lstStyle/>
          <a:p>
            <a:pPr marL="227013" indent="-227013" eaLnBrk="1" hangingPunct="1">
              <a:buFont typeface="Wingdings" panose="05000000000000000000" pitchFamily="2" charset="2"/>
              <a:buChar char="§"/>
            </a:pPr>
            <a:r>
              <a:rPr lang="en-US" sz="2000" dirty="0" smtClean="0"/>
              <a:t>Contracting out to private firms can work well if:</a:t>
            </a:r>
          </a:p>
          <a:p>
            <a:pPr eaLnBrk="1" hangingPunct="1"/>
            <a:endParaRPr lang="en-US" sz="2000" dirty="0" smtClean="0"/>
          </a:p>
          <a:p>
            <a:pPr marL="460375" lvl="1" indent="-233363">
              <a:buFont typeface="Courier New" panose="02070309020205020404" pitchFamily="49" charset="0"/>
              <a:buChar char="o"/>
            </a:pPr>
            <a:r>
              <a:rPr lang="en-US" sz="2000" dirty="0" smtClean="0"/>
              <a:t> The relevant market is competitive and bidding is possible</a:t>
            </a:r>
          </a:p>
          <a:p>
            <a:pPr marL="460375" lvl="1" indent="-233363">
              <a:buFont typeface="Courier New" panose="02070309020205020404" pitchFamily="49" charset="0"/>
              <a:buChar char="o"/>
            </a:pPr>
            <a:endParaRPr lang="en-US" sz="2000" dirty="0" smtClean="0"/>
          </a:p>
          <a:p>
            <a:pPr marL="460375" lvl="1" indent="-233363">
              <a:buFont typeface="Courier New" panose="02070309020205020404" pitchFamily="49" charset="0"/>
              <a:buChar char="o"/>
            </a:pPr>
            <a:r>
              <a:rPr lang="en-US" sz="2000" dirty="0" smtClean="0"/>
              <a:t> The performance objectives can be clearly specified in the contract</a:t>
            </a:r>
          </a:p>
          <a:p>
            <a:pPr marL="460375" lvl="1" indent="-233363">
              <a:buFont typeface="Courier New" panose="02070309020205020404" pitchFamily="49" charset="0"/>
              <a:buChar char="o"/>
            </a:pPr>
            <a:endParaRPr lang="en-US" sz="2000" dirty="0" smtClean="0"/>
          </a:p>
          <a:p>
            <a:pPr marL="460375" lvl="1" indent="-233363">
              <a:buFont typeface="Courier New" panose="02070309020205020404" pitchFamily="49" charset="0"/>
              <a:buChar char="o"/>
            </a:pPr>
            <a:r>
              <a:rPr lang="en-US" sz="2000" dirty="0" smtClean="0"/>
              <a:t> A firm’s performance can be monitored</a:t>
            </a:r>
          </a:p>
          <a:p>
            <a:pPr marL="460375" lvl="1" indent="-233363">
              <a:buFont typeface="Courier New" panose="02070309020205020404" pitchFamily="49" charset="0"/>
              <a:buChar char="o"/>
            </a:pPr>
            <a:endParaRPr lang="en-US" sz="2000" dirty="0" smtClean="0"/>
          </a:p>
          <a:p>
            <a:pPr marL="460375" lvl="1" indent="-233363">
              <a:buFont typeface="Courier New" panose="02070309020205020404" pitchFamily="49" charset="0"/>
              <a:buChar char="o"/>
            </a:pPr>
            <a:r>
              <a:rPr lang="en-US" sz="2000" dirty="0" smtClean="0"/>
              <a:t> Financial rewards and/or penalties can be written into the contract,</a:t>
            </a:r>
            <a:br>
              <a:rPr lang="en-US" sz="2000" dirty="0" smtClean="0"/>
            </a:br>
            <a:r>
              <a:rPr lang="en-US" sz="2000" dirty="0" smtClean="0"/>
              <a:t> too.</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796066" y="1327868"/>
            <a:ext cx="5996963"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The Requirements for Successful Privatization</a:t>
            </a:r>
            <a:endParaRPr lang="en-US" sz="2400" dirty="0">
              <a:solidFill>
                <a:srgbClr val="BD582C"/>
              </a:solidFill>
              <a:latin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859971" y="1844040"/>
            <a:ext cx="7506789" cy="4023360"/>
          </a:xfrm>
        </p:spPr>
        <p:txBody>
          <a:bodyPr>
            <a:normAutofit/>
          </a:bodyPr>
          <a:lstStyle/>
          <a:p>
            <a:pPr eaLnBrk="1" hangingPunct="1">
              <a:lnSpc>
                <a:spcPct val="100000"/>
              </a:lnSpc>
              <a:buFont typeface="Wingdings" panose="05000000000000000000" pitchFamily="2" charset="2"/>
              <a:buChar char="§"/>
            </a:pPr>
            <a:r>
              <a:rPr lang="en-US" sz="2000" dirty="0" smtClean="0"/>
              <a:t> Today we will discuss ways to promote productive efficiency in the </a:t>
            </a:r>
            <a:br>
              <a:rPr lang="en-US" sz="2000" dirty="0" smtClean="0"/>
            </a:br>
            <a:r>
              <a:rPr lang="en-US" sz="2000" dirty="0" smtClean="0"/>
              <a:t>  public sector.</a:t>
            </a:r>
          </a:p>
          <a:p>
            <a:pPr eaLnBrk="1" hangingPunct="1">
              <a:lnSpc>
                <a:spcPct val="100000"/>
              </a:lnSpc>
              <a:buFont typeface="Wingdings" panose="05000000000000000000" pitchFamily="2" charset="2"/>
              <a:buChar char="§"/>
            </a:pPr>
            <a:endParaRPr lang="en-US" sz="2000" dirty="0" smtClean="0"/>
          </a:p>
          <a:p>
            <a:pPr eaLnBrk="1" hangingPunct="1">
              <a:lnSpc>
                <a:spcPct val="100000"/>
              </a:lnSpc>
              <a:buFont typeface="Wingdings" panose="05000000000000000000" pitchFamily="2" charset="2"/>
              <a:buChar char="§"/>
            </a:pPr>
            <a:r>
              <a:rPr lang="en-US" sz="2000" dirty="0" smtClean="0"/>
              <a:t> Before turning to this topic, however, we will gain some perspective on</a:t>
            </a:r>
            <a:br>
              <a:rPr lang="en-US" sz="2000" dirty="0" smtClean="0"/>
            </a:br>
            <a:r>
              <a:rPr lang="en-US" sz="2000" dirty="0" smtClean="0"/>
              <a:t> it by discussing something called </a:t>
            </a:r>
            <a:r>
              <a:rPr lang="en-US" sz="2000" b="1" dirty="0" smtClean="0">
                <a:solidFill>
                  <a:schemeClr val="tx1"/>
                </a:solidFill>
              </a:rPr>
              <a:t>“</a:t>
            </a:r>
            <a:r>
              <a:rPr lang="en-US" sz="2000" b="1" dirty="0" err="1" smtClean="0">
                <a:solidFill>
                  <a:schemeClr val="tx1"/>
                </a:solidFill>
              </a:rPr>
              <a:t>Baumol’s</a:t>
            </a:r>
            <a:r>
              <a:rPr lang="en-US" sz="2000" b="1" dirty="0" smtClean="0">
                <a:solidFill>
                  <a:schemeClr val="tx1"/>
                </a:solidFill>
              </a:rPr>
              <a:t> Disease.”</a:t>
            </a:r>
          </a:p>
          <a:p>
            <a:pPr eaLnBrk="1" hangingPunct="1"/>
            <a:endParaRPr lang="en-US" sz="2000" dirty="0" smtClean="0"/>
          </a:p>
          <a:p>
            <a:pPr lvl="4">
              <a:buFont typeface="Courier New" panose="02070309020205020404" pitchFamily="49" charset="0"/>
              <a:buChar char="o"/>
            </a:pPr>
            <a:r>
              <a:rPr lang="en-US" sz="2000" dirty="0" smtClean="0"/>
              <a:t> This is a misnomer—it’s not really such a bad thing!</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2" name="Rectangle 1"/>
          <p:cNvSpPr/>
          <p:nvPr/>
        </p:nvSpPr>
        <p:spPr>
          <a:xfrm>
            <a:off x="822960" y="1295400"/>
            <a:ext cx="2400337"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err="1" smtClean="0">
                <a:solidFill>
                  <a:srgbClr val="BD582C"/>
                </a:solidFill>
                <a:latin typeface="+mn-lt"/>
              </a:rPr>
              <a:t>Baumol’s</a:t>
            </a:r>
            <a:r>
              <a:rPr lang="en-US" sz="2400" dirty="0" smtClean="0">
                <a:solidFill>
                  <a:srgbClr val="BD582C"/>
                </a:solidFill>
                <a:latin typeface="+mn-lt"/>
              </a:rPr>
              <a:t> Disease</a:t>
            </a:r>
            <a:endParaRPr lang="en-US" sz="2400" dirty="0">
              <a:solidFill>
                <a:srgbClr val="BD582C"/>
              </a:solidFill>
              <a:latin typeface="+mn-l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822960" y="1752600"/>
            <a:ext cx="7635240" cy="4495800"/>
          </a:xfrm>
        </p:spPr>
        <p:txBody>
          <a:bodyPr>
            <a:normAutofit fontScale="92500" lnSpcReduction="20000"/>
          </a:bodyPr>
          <a:lstStyle/>
          <a:p>
            <a:pPr marL="227013" indent="-227013" eaLnBrk="1" hangingPunct="1">
              <a:lnSpc>
                <a:spcPct val="110000"/>
              </a:lnSpc>
              <a:spcBef>
                <a:spcPts val="0"/>
              </a:spcBef>
              <a:spcAft>
                <a:spcPts val="1200"/>
              </a:spcAft>
              <a:buFont typeface="Wingdings" panose="05000000000000000000" pitchFamily="2" charset="2"/>
              <a:buChar char="§"/>
            </a:pPr>
            <a:r>
              <a:rPr lang="en-US" sz="2000" dirty="0" smtClean="0"/>
              <a:t>The2016  Nobel prize in economics was awarded to Oliver Hart (my graduate school classmate!) for his work on contracts.</a:t>
            </a:r>
          </a:p>
          <a:p>
            <a:pPr marL="227013" indent="-227013" eaLnBrk="1" hangingPunct="1">
              <a:buFont typeface="Wingdings" panose="05000000000000000000" pitchFamily="2" charset="2"/>
              <a:buChar char="§"/>
            </a:pPr>
            <a:r>
              <a:rPr lang="en-US" sz="2000" dirty="0" smtClean="0"/>
              <a:t>A key concept in his work is the notion of incomplete contracts. </a:t>
            </a:r>
          </a:p>
          <a:p>
            <a:pPr eaLnBrk="1" hangingPunct="1"/>
            <a:endParaRPr lang="en-US" sz="2000" dirty="0" smtClean="0"/>
          </a:p>
          <a:p>
            <a:pPr marL="460375" lvl="1" indent="-233363">
              <a:buFont typeface="Courier New" panose="02070309020205020404" pitchFamily="49" charset="0"/>
              <a:buChar char="o"/>
            </a:pPr>
            <a:r>
              <a:rPr lang="en-US" sz="2000" dirty="0" smtClean="0"/>
              <a:t> If the contract cannot be fully specified, particularly with respect to the quality of service, then it matters who controls decisions that impact production costs.</a:t>
            </a:r>
          </a:p>
          <a:p>
            <a:pPr marL="460375" lvl="1" indent="-233363">
              <a:buFont typeface="Courier New" panose="02070309020205020404" pitchFamily="49" charset="0"/>
              <a:buChar char="o"/>
            </a:pPr>
            <a:endParaRPr lang="en-US" sz="2000" dirty="0"/>
          </a:p>
          <a:p>
            <a:pPr marL="460375" lvl="1" indent="-233363">
              <a:buFont typeface="Courier New" panose="02070309020205020404" pitchFamily="49" charset="0"/>
              <a:buChar char="o"/>
            </a:pPr>
            <a:r>
              <a:rPr lang="en-US" sz="2000" dirty="0" smtClean="0"/>
              <a:t>If the government is the provider contracting with a private producer, then the government can approve or deny a money-saving policy, based on its impact on service quality.</a:t>
            </a:r>
          </a:p>
          <a:p>
            <a:pPr marL="460375" lvl="1" indent="-233363">
              <a:buFont typeface="Courier New" panose="02070309020205020404" pitchFamily="49" charset="0"/>
              <a:buChar char="o"/>
            </a:pPr>
            <a:endParaRPr lang="en-US" sz="2000" dirty="0"/>
          </a:p>
          <a:p>
            <a:pPr marL="460375" lvl="1" indent="-233363">
              <a:buFont typeface="Courier New" panose="02070309020205020404" pitchFamily="49" charset="0"/>
              <a:buChar char="o"/>
            </a:pPr>
            <a:r>
              <a:rPr lang="en-US" sz="2000" dirty="0" smtClean="0"/>
              <a:t>With privatization, the firm has the control rights and can implement money-saving policies even if they damage service quality (at least service quality that is not completely specified in the contract).</a:t>
            </a:r>
          </a:p>
          <a:p>
            <a:pPr marL="460375" lvl="1" indent="-233363">
              <a:buFont typeface="Courier New" panose="02070309020205020404" pitchFamily="49" charset="0"/>
              <a:buChar char="o"/>
            </a:pPr>
            <a:endParaRPr lang="en-US" sz="2000" dirty="0"/>
          </a:p>
          <a:p>
            <a:pPr marL="460375" lvl="1" indent="-233363">
              <a:buFont typeface="Courier New" panose="02070309020205020404" pitchFamily="49" charset="0"/>
              <a:buChar char="o"/>
            </a:pPr>
            <a:r>
              <a:rPr lang="en-US" sz="2000" dirty="0" smtClean="0"/>
              <a:t>Hart and his co-authors argue, for example, that privatization is not a good idea for prisons because contracts are inevitably incomplete.</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791429" y="1306847"/>
            <a:ext cx="2852960"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Incomplete Contracts</a:t>
            </a:r>
            <a:endParaRPr lang="en-US" sz="2400" dirty="0">
              <a:solidFill>
                <a:srgbClr val="BD582C"/>
              </a:solidFill>
              <a:latin typeface="+mn-lt"/>
            </a:endParaRPr>
          </a:p>
        </p:txBody>
      </p:sp>
    </p:spTree>
    <p:extLst>
      <p:ext uri="{BB962C8B-B14F-4D97-AF65-F5344CB8AC3E}">
        <p14:creationId xmlns:p14="http://schemas.microsoft.com/office/powerpoint/2010/main" val="32268104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822960" y="1752600"/>
            <a:ext cx="7543800" cy="4267199"/>
          </a:xfrm>
        </p:spPr>
        <p:txBody>
          <a:bodyPr>
            <a:normAutofit/>
          </a:bodyPr>
          <a:lstStyle/>
          <a:p>
            <a:pPr eaLnBrk="1" hangingPunct="1"/>
            <a:r>
              <a:rPr lang="en-US" sz="2000" b="1" dirty="0" smtClean="0">
                <a:solidFill>
                  <a:schemeClr val="tx1"/>
                </a:solidFill>
              </a:rPr>
              <a:t>Big Problem Number 1:</a:t>
            </a:r>
          </a:p>
          <a:p>
            <a:pPr eaLnBrk="1" hangingPunct="1"/>
            <a:endParaRPr lang="en-US" sz="2000" dirty="0" smtClean="0"/>
          </a:p>
          <a:p>
            <a:pPr marL="215900" lvl="1" indent="-215900">
              <a:buFont typeface="Wingdings" panose="05000000000000000000" pitchFamily="2" charset="2"/>
              <a:buChar char="§"/>
            </a:pPr>
            <a:r>
              <a:rPr lang="en-US" sz="2000" dirty="0" smtClean="0"/>
              <a:t>Cost savings are almost impossible to document.</a:t>
            </a:r>
          </a:p>
          <a:p>
            <a:pPr marL="215900" lvl="1" indent="-215900">
              <a:buNone/>
            </a:pPr>
            <a:endParaRPr lang="en-US" sz="2000" dirty="0"/>
          </a:p>
          <a:p>
            <a:pPr marL="215900" lvl="1" indent="-215900">
              <a:buFont typeface="Wingdings" panose="05000000000000000000" pitchFamily="2" charset="2"/>
              <a:buChar char="§"/>
            </a:pPr>
            <a:r>
              <a:rPr lang="en-US" sz="2000" dirty="0" smtClean="0"/>
              <a:t>Cost savings only exist when full costs are lower, </a:t>
            </a:r>
            <a:r>
              <a:rPr lang="en-US" sz="2000" b="1" dirty="0" smtClean="0">
                <a:solidFill>
                  <a:schemeClr val="tx1"/>
                </a:solidFill>
              </a:rPr>
              <a:t>holding performance constant.  </a:t>
            </a:r>
          </a:p>
          <a:p>
            <a:pPr lvl="1" eaLnBrk="1" hangingPunct="1">
              <a:lnSpc>
                <a:spcPct val="50000"/>
              </a:lnSpc>
            </a:pPr>
            <a:endParaRPr lang="en-US" sz="2000" dirty="0"/>
          </a:p>
          <a:p>
            <a:pPr lvl="8">
              <a:buFont typeface="Courier New" panose="02070309020205020404" pitchFamily="49" charset="0"/>
              <a:buChar char="o"/>
            </a:pPr>
            <a:r>
              <a:rPr lang="en-US" sz="2000" dirty="0" smtClean="0"/>
              <a:t> But many costs are hidden.</a:t>
            </a:r>
          </a:p>
          <a:p>
            <a:pPr lvl="8">
              <a:lnSpc>
                <a:spcPct val="50000"/>
              </a:lnSpc>
              <a:buFont typeface="Courier New" panose="02070309020205020404" pitchFamily="49" charset="0"/>
              <a:buChar char="o"/>
            </a:pPr>
            <a:endParaRPr lang="en-US" sz="2000" dirty="0"/>
          </a:p>
          <a:p>
            <a:pPr lvl="8">
              <a:buFont typeface="Courier New" panose="02070309020205020404" pitchFamily="49" charset="0"/>
              <a:buChar char="o"/>
            </a:pPr>
            <a:r>
              <a:rPr lang="en-US" sz="2000" dirty="0" smtClean="0"/>
              <a:t> And performance usually cannot be measured.</a:t>
            </a:r>
          </a:p>
          <a:p>
            <a:pPr lvl="8">
              <a:buFont typeface="Courier New" panose="02070309020205020404" pitchFamily="49" charset="0"/>
              <a:buChar char="o"/>
            </a:pPr>
            <a:endParaRPr lang="en-US" sz="2000" dirty="0"/>
          </a:p>
          <a:p>
            <a:pPr marL="113157" lvl="1" indent="0">
              <a:lnSpc>
                <a:spcPct val="50000"/>
              </a:lnSpc>
              <a:spcBef>
                <a:spcPts val="0"/>
              </a:spcBef>
              <a:spcAft>
                <a:spcPts val="0"/>
              </a:spcAft>
              <a:buNone/>
            </a:pPr>
            <a:endParaRPr lang="en-US" sz="2400" dirty="0"/>
          </a:p>
          <a:p>
            <a:pPr lvl="1">
              <a:buFont typeface="Wingdings" panose="05000000000000000000" pitchFamily="2" charset="2"/>
              <a:buChar char="§"/>
            </a:pPr>
            <a:r>
              <a:rPr lang="en-US" sz="2400" dirty="0"/>
              <a:t> </a:t>
            </a:r>
            <a:r>
              <a:rPr lang="en-US" sz="2000" b="1" dirty="0" smtClean="0">
                <a:solidFill>
                  <a:schemeClr val="accent1"/>
                </a:solidFill>
              </a:rPr>
              <a:t>Beware of cost-savings claims!</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762000" y="1319569"/>
            <a:ext cx="3541867"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Documenting Cost Savings</a:t>
            </a:r>
            <a:endParaRPr lang="en-US" sz="2400" dirty="0">
              <a:solidFill>
                <a:srgbClr val="BD582C"/>
              </a:solidFill>
              <a:latin typeface="+mn-l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846908" y="1752600"/>
            <a:ext cx="7543800" cy="4419600"/>
          </a:xfrm>
        </p:spPr>
        <p:txBody>
          <a:bodyPr>
            <a:normAutofit lnSpcReduction="10000"/>
          </a:bodyPr>
          <a:lstStyle/>
          <a:p>
            <a:pPr eaLnBrk="1" hangingPunct="1"/>
            <a:r>
              <a:rPr lang="en-US" sz="2000" b="1" dirty="0" smtClean="0">
                <a:solidFill>
                  <a:schemeClr val="tx1"/>
                </a:solidFill>
              </a:rPr>
              <a:t>Big Problem Number 2:</a:t>
            </a:r>
            <a:r>
              <a:rPr lang="en-US" sz="2000" dirty="0" smtClean="0"/>
              <a:t/>
            </a:r>
            <a:br>
              <a:rPr lang="en-US" sz="2000" dirty="0" smtClean="0"/>
            </a:br>
            <a:endParaRPr lang="en-US" sz="2000" dirty="0" smtClean="0"/>
          </a:p>
          <a:p>
            <a:pPr marL="215900" lvl="1" indent="-215900">
              <a:lnSpc>
                <a:spcPct val="150000"/>
              </a:lnSpc>
              <a:buFont typeface="Wingdings" panose="05000000000000000000" pitchFamily="2" charset="2"/>
              <a:buChar char="§"/>
            </a:pPr>
            <a:r>
              <a:rPr lang="en-US" sz="2000" dirty="0" smtClean="0"/>
              <a:t>Contracting to private firms often yields political benefits (i.e., campaign contributions from the firms in the industry) even when it does not boost efficiency.</a:t>
            </a:r>
          </a:p>
          <a:p>
            <a:pPr marL="215900" lvl="1" indent="-215900">
              <a:lnSpc>
                <a:spcPct val="150000"/>
              </a:lnSpc>
              <a:buNone/>
            </a:pPr>
            <a:endParaRPr lang="en-US" sz="2000" dirty="0" smtClean="0"/>
          </a:p>
          <a:p>
            <a:pPr marL="215900" lvl="1" indent="-215900">
              <a:lnSpc>
                <a:spcPct val="150000"/>
              </a:lnSpc>
              <a:buFont typeface="Wingdings" panose="05000000000000000000" pitchFamily="2" charset="2"/>
              <a:buChar char="§"/>
            </a:pPr>
            <a:r>
              <a:rPr lang="en-US" sz="2000" dirty="0" smtClean="0"/>
              <a:t>In the case of services with well-funded lobbying activities and/or voiceless beneficiaries, contracting is likely to go too far.</a:t>
            </a:r>
          </a:p>
          <a:p>
            <a:pPr marL="215900" lvl="1" indent="-215900">
              <a:lnSpc>
                <a:spcPct val="150000"/>
              </a:lnSpc>
              <a:buFont typeface="Wingdings" panose="05000000000000000000" pitchFamily="2" charset="2"/>
              <a:buChar char="§"/>
            </a:pPr>
            <a:endParaRPr lang="en-US" sz="2000" dirty="0"/>
          </a:p>
          <a:p>
            <a:pPr marL="215900" lvl="1" indent="-215900">
              <a:lnSpc>
                <a:spcPct val="150000"/>
              </a:lnSpc>
              <a:buFont typeface="Wingdings" panose="05000000000000000000" pitchFamily="2" charset="2"/>
              <a:buChar char="§"/>
            </a:pPr>
            <a:r>
              <a:rPr lang="en-US" sz="2000" b="1" dirty="0" smtClean="0">
                <a:solidFill>
                  <a:schemeClr val="accent1"/>
                </a:solidFill>
              </a:rPr>
              <a:t>Be careful with this tool!</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794657" y="1327868"/>
            <a:ext cx="2599686"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The Role of Politics</a:t>
            </a:r>
            <a:endParaRPr lang="en-US" sz="2400" dirty="0">
              <a:solidFill>
                <a:srgbClr val="BD582C"/>
              </a:solidFill>
              <a:latin typeface="+mn-lt"/>
            </a:endParaRPr>
          </a:p>
        </p:txBody>
      </p:sp>
    </p:spTree>
    <p:extLst>
      <p:ext uri="{BB962C8B-B14F-4D97-AF65-F5344CB8AC3E}">
        <p14:creationId xmlns:p14="http://schemas.microsoft.com/office/powerpoint/2010/main" val="14271831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846908" y="1752600"/>
            <a:ext cx="7543800" cy="4419600"/>
          </a:xfrm>
        </p:spPr>
        <p:txBody>
          <a:bodyPr>
            <a:normAutofit fontScale="92500" lnSpcReduction="20000"/>
          </a:bodyPr>
          <a:lstStyle/>
          <a:p>
            <a:pPr eaLnBrk="1" hangingPunct="1"/>
            <a:r>
              <a:rPr lang="en-US" sz="2000" b="1" dirty="0" smtClean="0">
                <a:solidFill>
                  <a:schemeClr val="tx1"/>
                </a:solidFill>
              </a:rPr>
              <a:t>Loss of Sovereignty</a:t>
            </a:r>
            <a:r>
              <a:rPr lang="en-US" sz="2000" dirty="0" smtClean="0"/>
              <a:t/>
            </a:r>
            <a:br>
              <a:rPr lang="en-US" sz="2000" dirty="0" smtClean="0"/>
            </a:br>
            <a:endParaRPr lang="en-US" sz="2000" dirty="0" smtClean="0"/>
          </a:p>
          <a:p>
            <a:pPr marL="215900" lvl="1" indent="-215900">
              <a:lnSpc>
                <a:spcPct val="150000"/>
              </a:lnSpc>
              <a:buFont typeface="Wingdings" panose="05000000000000000000" pitchFamily="2" charset="2"/>
              <a:buChar char="§"/>
            </a:pPr>
            <a:r>
              <a:rPr lang="en-US" sz="2000" dirty="0" smtClean="0"/>
              <a:t>Politicians desperate for short-term savings may go too far.</a:t>
            </a:r>
          </a:p>
          <a:p>
            <a:pPr>
              <a:lnSpc>
                <a:spcPct val="50000"/>
              </a:lnSpc>
            </a:pPr>
            <a:endParaRPr lang="en-US" sz="2000" dirty="0"/>
          </a:p>
          <a:p>
            <a:pPr marL="460375" lvl="1" indent="-233363">
              <a:buFont typeface="Courier New" panose="02070309020205020404" pitchFamily="49" charset="0"/>
              <a:buChar char="o"/>
            </a:pPr>
            <a:r>
              <a:rPr lang="en-US" sz="2000" dirty="0" smtClean="0"/>
              <a:t>“First</a:t>
            </a:r>
            <a:r>
              <a:rPr lang="en-US" sz="2000" dirty="0"/>
              <a:t>, </a:t>
            </a:r>
            <a:r>
              <a:rPr lang="en-US" sz="2000" dirty="0" smtClean="0"/>
              <a:t>‘compensation event’ </a:t>
            </a:r>
            <a:r>
              <a:rPr lang="en-US" sz="2000" dirty="0"/>
              <a:t>clauses require the government to pay the contractor when certain triggering events occur, such as an emergency road </a:t>
            </a:r>
            <a:r>
              <a:rPr lang="en-US" sz="2000" dirty="0" smtClean="0"/>
              <a:t>closure.</a:t>
            </a:r>
          </a:p>
          <a:p>
            <a:pPr marL="460375" lvl="1" indent="-233363">
              <a:buFont typeface="Courier New" panose="02070309020205020404" pitchFamily="49" charset="0"/>
              <a:buChar char="o"/>
            </a:pPr>
            <a:endParaRPr lang="en-US" sz="2000" dirty="0" smtClean="0"/>
          </a:p>
          <a:p>
            <a:pPr marL="460375" lvl="1" indent="-233363">
              <a:buFont typeface="Courier New" panose="02070309020205020404" pitchFamily="49" charset="0"/>
              <a:buChar char="o"/>
            </a:pPr>
            <a:r>
              <a:rPr lang="en-US" sz="2000" dirty="0" smtClean="0"/>
              <a:t>Second</a:t>
            </a:r>
            <a:r>
              <a:rPr lang="en-US" sz="2000" dirty="0"/>
              <a:t>, non-compete clauses prevent the government from building or </a:t>
            </a:r>
            <a:r>
              <a:rPr lang="en-US" sz="2000" dirty="0" smtClean="0"/>
              <a:t>repairing </a:t>
            </a:r>
            <a:r>
              <a:rPr lang="en-US" sz="2000" dirty="0"/>
              <a:t>competing </a:t>
            </a:r>
            <a:r>
              <a:rPr lang="en-US" sz="2000" dirty="0" smtClean="0"/>
              <a:t>infrastructure.</a:t>
            </a:r>
          </a:p>
          <a:p>
            <a:pPr marL="460375" lvl="1" indent="-233363">
              <a:buFont typeface="Courier New" panose="02070309020205020404" pitchFamily="49" charset="0"/>
              <a:buChar char="o"/>
            </a:pPr>
            <a:endParaRPr lang="en-US" sz="2000" dirty="0" smtClean="0"/>
          </a:p>
          <a:p>
            <a:pPr marL="460375" lvl="1" indent="-233363">
              <a:buFont typeface="Courier New" panose="02070309020205020404" pitchFamily="49" charset="0"/>
              <a:buChar char="o"/>
            </a:pPr>
            <a:r>
              <a:rPr lang="en-US" sz="2000" dirty="0" smtClean="0"/>
              <a:t>Third</a:t>
            </a:r>
            <a:r>
              <a:rPr lang="en-US" sz="2000" dirty="0"/>
              <a:t>, adverse action clauses </a:t>
            </a:r>
            <a:r>
              <a:rPr lang="en-US" sz="2000" dirty="0" smtClean="0"/>
              <a:t>allow </a:t>
            </a:r>
            <a:r>
              <a:rPr lang="en-US" sz="2000" dirty="0"/>
              <a:t>the contractor to retain the right to object to government </a:t>
            </a:r>
            <a:r>
              <a:rPr lang="en-US" sz="2000" dirty="0" smtClean="0"/>
              <a:t>decisions </a:t>
            </a:r>
            <a:r>
              <a:rPr lang="en-US" sz="2000" dirty="0"/>
              <a:t>that affect the profitability of the contract</a:t>
            </a:r>
            <a:r>
              <a:rPr lang="en-US" sz="2000" dirty="0" smtClean="0"/>
              <a:t>.”</a:t>
            </a:r>
          </a:p>
          <a:p>
            <a:pPr marL="460375" lvl="1" indent="-233363">
              <a:buFont typeface="Courier New" panose="02070309020205020404" pitchFamily="49" charset="0"/>
              <a:buChar char="o"/>
            </a:pPr>
            <a:endParaRPr lang="en-US" sz="2000" dirty="0"/>
          </a:p>
          <a:p>
            <a:pPr marL="460375" lvl="1" indent="-233363">
              <a:buFont typeface="Courier New" panose="02070309020205020404" pitchFamily="49" charset="0"/>
              <a:buChar char="o"/>
            </a:pPr>
            <a:r>
              <a:rPr lang="en-US" sz="2000" dirty="0"/>
              <a:t>Source</a:t>
            </a:r>
            <a:r>
              <a:rPr lang="en-US" sz="2000" dirty="0" smtClean="0"/>
              <a:t>: </a:t>
            </a:r>
            <a:r>
              <a:rPr lang="en-US" sz="2000" dirty="0"/>
              <a:t>Matthew </a:t>
            </a:r>
            <a:r>
              <a:rPr lang="en-US" sz="2000" dirty="0" err="1" smtClean="0"/>
              <a:t>Titolo</a:t>
            </a:r>
            <a:r>
              <a:rPr lang="en-US" sz="2000" dirty="0" smtClean="0"/>
              <a:t>, “Leasing Sovereignty: On State Infrastructure </a:t>
            </a:r>
            <a:r>
              <a:rPr lang="en-US" sz="2000" dirty="0"/>
              <a:t>Contracts,” </a:t>
            </a:r>
            <a:r>
              <a:rPr lang="en-US" sz="2000" i="1" dirty="0" smtClean="0"/>
              <a:t>University of Richmond Law Review</a:t>
            </a:r>
            <a:r>
              <a:rPr lang="en-US" sz="2000" dirty="0" smtClean="0"/>
              <a:t>, 2013, pp. </a:t>
            </a:r>
            <a:r>
              <a:rPr lang="en-US" sz="2000" dirty="0"/>
              <a:t>631-693. </a:t>
            </a:r>
            <a:r>
              <a:rPr lang="en-US" sz="2000" dirty="0">
                <a:hlinkClick r:id="rId2"/>
              </a:rPr>
              <a:t>http://</a:t>
            </a:r>
            <a:r>
              <a:rPr lang="en-US" sz="2000" dirty="0" smtClean="0">
                <a:hlinkClick r:id="rId2"/>
              </a:rPr>
              <a:t>lawreview.richmond.edu/wp/wp-content/uploads/2013/01/Titolo-472.pdf</a:t>
            </a:r>
            <a:r>
              <a:rPr lang="en-US" sz="2000" dirty="0" smtClean="0"/>
              <a:t> </a:t>
            </a:r>
          </a:p>
          <a:p>
            <a:pPr marL="460375" lvl="1" indent="-233363">
              <a:buFont typeface="Courier New" panose="02070309020205020404" pitchFamily="49" charset="0"/>
              <a:buChar char="o"/>
            </a:pPr>
            <a:endParaRPr lang="en-US" dirty="0" smtClean="0"/>
          </a:p>
          <a:p>
            <a:pPr marL="460375" lvl="1" indent="-233363">
              <a:buFont typeface="Courier New" panose="02070309020205020404" pitchFamily="49" charset="0"/>
              <a:buChar char="o"/>
            </a:pPr>
            <a:endParaRPr lang="en-US" dirty="0" smtClean="0"/>
          </a:p>
          <a:p>
            <a:pPr marL="460375" lvl="1" indent="-233363">
              <a:buFont typeface="Courier New" panose="02070309020205020404" pitchFamily="49" charset="0"/>
              <a:buChar char="o"/>
            </a:pPr>
            <a:endParaRPr lang="en-US" dirty="0" smtClean="0"/>
          </a:p>
          <a:p>
            <a:pPr marL="460375" lvl="1" indent="-233363">
              <a:buFont typeface="Courier New" panose="02070309020205020404" pitchFamily="49" charset="0"/>
              <a:buChar char="o"/>
            </a:pPr>
            <a:endParaRPr lang="en-US" sz="1775"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762000" y="1371600"/>
            <a:ext cx="3982885"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The Role of Politics, Continued</a:t>
            </a:r>
            <a:endParaRPr lang="en-US" sz="2400" dirty="0">
              <a:solidFill>
                <a:srgbClr val="BD582C"/>
              </a:solidFill>
              <a:latin typeface="+mn-lt"/>
            </a:endParaRPr>
          </a:p>
        </p:txBody>
      </p:sp>
    </p:spTree>
    <p:extLst>
      <p:ext uri="{BB962C8B-B14F-4D97-AF65-F5344CB8AC3E}">
        <p14:creationId xmlns:p14="http://schemas.microsoft.com/office/powerpoint/2010/main" val="29005112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846908" y="1752600"/>
            <a:ext cx="7543800" cy="4419600"/>
          </a:xfrm>
        </p:spPr>
        <p:txBody>
          <a:bodyPr>
            <a:normAutofit fontScale="92500" lnSpcReduction="20000"/>
          </a:bodyPr>
          <a:lstStyle/>
          <a:p>
            <a:pPr marL="318770" lvl="2" indent="-215900">
              <a:lnSpc>
                <a:spcPct val="150000"/>
              </a:lnSpc>
              <a:buFont typeface="Wingdings" panose="05000000000000000000" pitchFamily="2" charset="2"/>
              <a:buChar char="§"/>
            </a:pPr>
            <a:r>
              <a:rPr lang="en-US" sz="1775" dirty="0" smtClean="0"/>
              <a:t>A Nice Overview</a:t>
            </a:r>
            <a:r>
              <a:rPr lang="en-US" sz="1775" dirty="0"/>
              <a:t>: </a:t>
            </a:r>
          </a:p>
          <a:p>
            <a:pPr marL="491490" lvl="3" indent="-285750">
              <a:lnSpc>
                <a:spcPct val="110000"/>
              </a:lnSpc>
              <a:spcBef>
                <a:spcPts val="600"/>
              </a:spcBef>
              <a:spcAft>
                <a:spcPts val="0"/>
              </a:spcAft>
              <a:buFont typeface="Courier New" panose="02070309020205020404" pitchFamily="49" charset="0"/>
              <a:buChar char="o"/>
            </a:pPr>
            <a:r>
              <a:rPr lang="en-US" sz="1775" dirty="0">
                <a:hlinkClick r:id="rId2"/>
              </a:rPr>
              <a:t>http://www.nytimes.com/2013/01/16/business/when-privatization-works-and-why-it-doesnt-always.html?_r=0</a:t>
            </a:r>
            <a:r>
              <a:rPr lang="en-US" sz="1775" dirty="0"/>
              <a:t> </a:t>
            </a:r>
            <a:endParaRPr lang="en-US" sz="1775" dirty="0" smtClean="0"/>
          </a:p>
          <a:p>
            <a:pPr marL="421640" lvl="3" indent="-215900">
              <a:lnSpc>
                <a:spcPct val="60000"/>
              </a:lnSpc>
              <a:buFont typeface="Wingdings" panose="05000000000000000000" pitchFamily="2" charset="2"/>
              <a:buChar char="§"/>
            </a:pPr>
            <a:endParaRPr lang="en-US" sz="1775" dirty="0"/>
          </a:p>
          <a:p>
            <a:pPr eaLnBrk="1" hangingPunct="1">
              <a:lnSpc>
                <a:spcPct val="70000"/>
              </a:lnSpc>
              <a:buFont typeface="Wingdings" panose="05000000000000000000" pitchFamily="2" charset="2"/>
              <a:buChar char="§"/>
            </a:pPr>
            <a:r>
              <a:rPr lang="en-US" sz="2000" dirty="0" smtClean="0"/>
              <a:t> Examples of Privatization that Went Wrong</a:t>
            </a:r>
            <a:br>
              <a:rPr lang="en-US" sz="2000" dirty="0" smtClean="0"/>
            </a:br>
            <a:endParaRPr lang="en-US" sz="2000" dirty="0" smtClean="0"/>
          </a:p>
          <a:p>
            <a:pPr marL="461963" lvl="2" indent="-234950">
              <a:lnSpc>
                <a:spcPct val="110000"/>
              </a:lnSpc>
              <a:spcBef>
                <a:spcPts val="0"/>
              </a:spcBef>
              <a:spcAft>
                <a:spcPts val="0"/>
              </a:spcAft>
              <a:buFont typeface="Courier New" panose="02070309020205020404" pitchFamily="49" charset="0"/>
              <a:buChar char="o"/>
            </a:pPr>
            <a:r>
              <a:rPr lang="en-US" sz="1800" dirty="0" smtClean="0"/>
              <a:t>Private Prisons:</a:t>
            </a:r>
          </a:p>
          <a:p>
            <a:pPr marL="461963" lvl="2" indent="-234950">
              <a:lnSpc>
                <a:spcPct val="110000"/>
              </a:lnSpc>
              <a:spcBef>
                <a:spcPts val="0"/>
              </a:spcBef>
              <a:spcAft>
                <a:spcPts val="0"/>
              </a:spcAft>
              <a:buFont typeface="Courier New" panose="02070309020205020404" pitchFamily="49" charset="0"/>
              <a:buChar char="o"/>
            </a:pPr>
            <a:r>
              <a:rPr lang="en-US" sz="1800" dirty="0">
                <a:hlinkClick r:id="rId3"/>
              </a:rPr>
              <a:t>https://</a:t>
            </a:r>
            <a:r>
              <a:rPr lang="en-US" sz="1800" dirty="0" smtClean="0">
                <a:hlinkClick r:id="rId3"/>
              </a:rPr>
              <a:t>www.nytimes.com/2018/04/10/us/private-prisons-escapes-riots.html?hp&amp;action=click&amp;pgtype=Homepage&amp;clickSource=story-heading&amp;module=first-column-region&amp;region=top-news&amp;WT.nav=top-news</a:t>
            </a:r>
            <a:r>
              <a:rPr lang="en-US" sz="1800" dirty="0" smtClean="0"/>
              <a:t> </a:t>
            </a:r>
          </a:p>
          <a:p>
            <a:pPr marL="461963" lvl="2" indent="-234950">
              <a:lnSpc>
                <a:spcPct val="60000"/>
              </a:lnSpc>
              <a:spcBef>
                <a:spcPts val="0"/>
              </a:spcBef>
              <a:spcAft>
                <a:spcPts val="0"/>
              </a:spcAft>
              <a:buFont typeface="Courier New" panose="02070309020205020404" pitchFamily="49" charset="0"/>
              <a:buChar char="o"/>
            </a:pPr>
            <a:endParaRPr lang="en-US" sz="1800" dirty="0" smtClean="0"/>
          </a:p>
          <a:p>
            <a:pPr marL="461963" lvl="2" indent="-234950">
              <a:lnSpc>
                <a:spcPct val="110000"/>
              </a:lnSpc>
              <a:spcBef>
                <a:spcPts val="0"/>
              </a:spcBef>
              <a:spcAft>
                <a:spcPts val="600"/>
              </a:spcAft>
              <a:buFont typeface="Courier New" panose="02070309020205020404" pitchFamily="49" charset="0"/>
              <a:buChar char="o"/>
            </a:pPr>
            <a:r>
              <a:rPr lang="en-US" sz="1800" dirty="0" smtClean="0">
                <a:hlinkClick r:id="rId4"/>
              </a:rPr>
              <a:t>http</a:t>
            </a:r>
            <a:r>
              <a:rPr lang="en-US" sz="1800" dirty="0">
                <a:hlinkClick r:id="rId4"/>
              </a:rPr>
              <a:t>://</a:t>
            </a:r>
            <a:r>
              <a:rPr lang="en-US" sz="1800" dirty="0" smtClean="0">
                <a:hlinkClick r:id="rId4"/>
              </a:rPr>
              <a:t>www.thenation.com/article/end-abuse-in-our-privatized-immigrant-only-prisons/</a:t>
            </a:r>
            <a:r>
              <a:rPr lang="en-US" sz="1800" dirty="0" smtClean="0"/>
              <a:t> </a:t>
            </a:r>
          </a:p>
          <a:p>
            <a:pPr marL="461963" lvl="2" indent="-234950">
              <a:lnSpc>
                <a:spcPct val="70000"/>
              </a:lnSpc>
              <a:spcBef>
                <a:spcPts val="0"/>
              </a:spcBef>
              <a:spcAft>
                <a:spcPts val="600"/>
              </a:spcAft>
              <a:buFont typeface="Courier New" panose="02070309020205020404" pitchFamily="49" charset="0"/>
              <a:buChar char="o"/>
            </a:pPr>
            <a:endParaRPr lang="en-US" sz="1800" dirty="0" smtClean="0"/>
          </a:p>
          <a:p>
            <a:pPr marL="491490" lvl="3" indent="-285750">
              <a:lnSpc>
                <a:spcPct val="100000"/>
              </a:lnSpc>
              <a:spcBef>
                <a:spcPts val="0"/>
              </a:spcBef>
              <a:spcAft>
                <a:spcPts val="0"/>
              </a:spcAft>
              <a:buFont typeface="Courier New" panose="02070309020205020404" pitchFamily="49" charset="0"/>
              <a:buChar char="o"/>
            </a:pPr>
            <a:r>
              <a:rPr lang="en-US" sz="1800" dirty="0" smtClean="0"/>
              <a:t>Private Highway:</a:t>
            </a:r>
          </a:p>
          <a:p>
            <a:pPr marL="491490" lvl="3" indent="-285750">
              <a:lnSpc>
                <a:spcPct val="100000"/>
              </a:lnSpc>
              <a:spcBef>
                <a:spcPts val="0"/>
              </a:spcBef>
              <a:spcAft>
                <a:spcPts val="0"/>
              </a:spcAft>
              <a:buFont typeface="Courier New" panose="02070309020205020404" pitchFamily="49" charset="0"/>
              <a:buChar char="o"/>
            </a:pPr>
            <a:r>
              <a:rPr lang="en-US" sz="1800" u="sng" dirty="0">
                <a:hlinkClick r:id="rId5"/>
              </a:rPr>
              <a:t>http://www.washingtonpost.com/local/trafficandcommuting/how-virginia-paid-more-than-250-million-for-a-road-that-never-got-built/2015/05/30/39a1a222-062d-11e5-a428-c984eb077d4e_story.html?tid=hpModule_13097a0c-868e-11e2-9d71-f0feafdd1394&amp;hpid=z12</a:t>
            </a:r>
            <a:r>
              <a:rPr lang="en-US" sz="1800" dirty="0"/>
              <a:t> </a:t>
            </a:r>
          </a:p>
          <a:p>
            <a:pPr marL="491490" lvl="3" indent="-285750">
              <a:lnSpc>
                <a:spcPct val="150000"/>
              </a:lnSpc>
              <a:buFont typeface="Courier New" panose="02070309020205020404" pitchFamily="49" charset="0"/>
              <a:buChar char="o"/>
            </a:pPr>
            <a:endParaRPr lang="en-US" sz="1775" dirty="0" smtClean="0"/>
          </a:p>
          <a:p>
            <a:pPr marL="491490" lvl="3" indent="-285750">
              <a:lnSpc>
                <a:spcPct val="150000"/>
              </a:lnSpc>
              <a:buFont typeface="Courier New" panose="02070309020205020404" pitchFamily="49" charset="0"/>
              <a:buChar char="o"/>
            </a:pPr>
            <a:endParaRPr lang="en-US" sz="1775" dirty="0" smtClean="0"/>
          </a:p>
          <a:p>
            <a:pPr marL="318770" lvl="2" indent="-215900">
              <a:lnSpc>
                <a:spcPct val="150000"/>
              </a:lnSpc>
              <a:buFont typeface="Wingdings" panose="05000000000000000000" pitchFamily="2" charset="2"/>
              <a:buChar char="§"/>
            </a:pPr>
            <a:endParaRPr lang="en-US" sz="1775" dirty="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838200" y="1327868"/>
            <a:ext cx="2191049"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Further Reading</a:t>
            </a:r>
            <a:endParaRPr lang="en-US" sz="2400" dirty="0">
              <a:solidFill>
                <a:srgbClr val="BD582C"/>
              </a:solidFill>
              <a:latin typeface="+mn-lt"/>
            </a:endParaRPr>
          </a:p>
        </p:txBody>
      </p:sp>
    </p:spTree>
    <p:extLst>
      <p:ext uri="{BB962C8B-B14F-4D97-AF65-F5344CB8AC3E}">
        <p14:creationId xmlns:p14="http://schemas.microsoft.com/office/powerpoint/2010/main" val="2191614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822960" y="1752600"/>
            <a:ext cx="7543800" cy="4495800"/>
          </a:xfrm>
        </p:spPr>
        <p:txBody>
          <a:bodyPr>
            <a:noAutofit/>
          </a:bodyPr>
          <a:lstStyle/>
          <a:p>
            <a:pPr marL="227013" indent="-227013" eaLnBrk="1" hangingPunct="1">
              <a:lnSpc>
                <a:spcPct val="90000"/>
              </a:lnSpc>
              <a:buFont typeface="Wingdings" panose="05000000000000000000" pitchFamily="2" charset="2"/>
              <a:buChar char="§"/>
            </a:pPr>
            <a:r>
              <a:rPr lang="en-US" sz="2000" dirty="0" smtClean="0"/>
              <a:t>In 1967, an economist named </a:t>
            </a:r>
            <a:r>
              <a:rPr lang="en-US" sz="2000" dirty="0" err="1" smtClean="0"/>
              <a:t>Baumol</a:t>
            </a:r>
            <a:r>
              <a:rPr lang="en-US" sz="2000" dirty="0" smtClean="0"/>
              <a:t> (my micro professor) analyzed a 2-sector economy.</a:t>
            </a:r>
          </a:p>
          <a:p>
            <a:pPr eaLnBrk="1" hangingPunct="1">
              <a:lnSpc>
                <a:spcPct val="90000"/>
              </a:lnSpc>
              <a:buFont typeface="Wingdings" panose="05000000000000000000" pitchFamily="2" charset="2"/>
              <a:buChar char="§"/>
            </a:pPr>
            <a:endParaRPr lang="en-US" sz="2000" dirty="0" smtClean="0"/>
          </a:p>
          <a:p>
            <a:pPr marL="227013" indent="-227013" eaLnBrk="1" hangingPunct="1">
              <a:lnSpc>
                <a:spcPct val="90000"/>
              </a:lnSpc>
              <a:spcAft>
                <a:spcPts val="1800"/>
              </a:spcAft>
              <a:buFont typeface="Wingdings" panose="05000000000000000000" pitchFamily="2" charset="2"/>
              <a:buChar char="§"/>
            </a:pPr>
            <a:r>
              <a:rPr lang="en-US" sz="2000" dirty="0" smtClean="0"/>
              <a:t>His model has </a:t>
            </a:r>
            <a:r>
              <a:rPr lang="en-US" sz="2000" b="1" dirty="0" smtClean="0"/>
              <a:t>four</a:t>
            </a:r>
            <a:r>
              <a:rPr lang="en-US" sz="2000" dirty="0" smtClean="0"/>
              <a:t> key assumptions:</a:t>
            </a:r>
          </a:p>
          <a:p>
            <a:pPr marL="833062" lvl="5" indent="-342900">
              <a:lnSpc>
                <a:spcPct val="150000"/>
              </a:lnSpc>
              <a:buFont typeface="+mj-lt"/>
              <a:buAutoNum type="arabicPeriod"/>
            </a:pPr>
            <a:r>
              <a:rPr lang="en-US" sz="2000" dirty="0" smtClean="0"/>
              <a:t>One sector has productivity gains, the other does not</a:t>
            </a:r>
          </a:p>
          <a:p>
            <a:pPr marL="833062" lvl="5" indent="-342900">
              <a:lnSpc>
                <a:spcPct val="150000"/>
              </a:lnSpc>
              <a:buFont typeface="+mj-lt"/>
              <a:buAutoNum type="arabicPeriod"/>
            </a:pPr>
            <a:r>
              <a:rPr lang="en-US" sz="2000" dirty="0" smtClean="0"/>
              <a:t>The labor market is competitive, so the wage in each sector must equal MRP (also called VMP).</a:t>
            </a:r>
          </a:p>
          <a:p>
            <a:pPr marL="833062" lvl="5" indent="-342900">
              <a:lnSpc>
                <a:spcPct val="150000"/>
              </a:lnSpc>
              <a:buFont typeface="+mj-lt"/>
              <a:buAutoNum type="arabicPeriod"/>
            </a:pPr>
            <a:r>
              <a:rPr lang="en-US" sz="2000" dirty="0" smtClean="0"/>
              <a:t>Labor is mobile between sectors.</a:t>
            </a:r>
          </a:p>
          <a:p>
            <a:pPr marL="833062" lvl="5" indent="-342900">
              <a:lnSpc>
                <a:spcPct val="150000"/>
              </a:lnSpc>
              <a:buFont typeface="+mj-lt"/>
              <a:buAutoNum type="arabicPeriod"/>
            </a:pPr>
            <a:r>
              <a:rPr lang="en-US" sz="2000" dirty="0" smtClean="0"/>
              <a:t>The demand for goods in the unproductive sector is inelastic (as estimated for local governments!)</a:t>
            </a:r>
          </a:p>
          <a:p>
            <a:pPr lvl="1" eaLnBrk="1" hangingPunct="1">
              <a:lnSpc>
                <a:spcPct val="90000"/>
              </a:lnSpc>
              <a:buFont typeface="Wingdings" panose="05000000000000000000" pitchFamily="2" charset="2"/>
              <a:buNone/>
            </a:pPr>
            <a:endParaRPr lang="en-US" sz="2000"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7" name="Rectangle 6"/>
          <p:cNvSpPr/>
          <p:nvPr/>
        </p:nvSpPr>
        <p:spPr>
          <a:xfrm>
            <a:off x="839746" y="1295400"/>
            <a:ext cx="2989023"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err="1" smtClean="0">
                <a:solidFill>
                  <a:srgbClr val="BD582C"/>
                </a:solidFill>
                <a:latin typeface="+mn-lt"/>
              </a:rPr>
              <a:t>Baumol’s</a:t>
            </a:r>
            <a:r>
              <a:rPr lang="en-US" sz="2400" dirty="0" smtClean="0">
                <a:solidFill>
                  <a:srgbClr val="BD582C"/>
                </a:solidFill>
                <a:latin typeface="+mn-lt"/>
              </a:rPr>
              <a:t> Assumptions</a:t>
            </a:r>
            <a:endParaRPr lang="en-US" sz="2400" dirty="0">
              <a:solidFill>
                <a:srgbClr val="BD582C"/>
              </a:solidFill>
              <a:latin typeface="+mn-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840377" y="1752600"/>
            <a:ext cx="7526383" cy="4495800"/>
          </a:xfrm>
        </p:spPr>
        <p:txBody>
          <a:bodyPr>
            <a:normAutofit/>
          </a:bodyPr>
          <a:lstStyle/>
          <a:p>
            <a:pPr marL="227013" indent="-227013" eaLnBrk="1" hangingPunct="1">
              <a:buFont typeface="Wingdings" panose="05000000000000000000" pitchFamily="2" charset="2"/>
              <a:buChar char="§"/>
            </a:pPr>
            <a:r>
              <a:rPr lang="en-US" sz="2000" dirty="0" smtClean="0"/>
              <a:t>Wages rise with labor productivity in the productive sector</a:t>
            </a:r>
            <a:br>
              <a:rPr lang="en-US" sz="2000" dirty="0" smtClean="0"/>
            </a:br>
            <a:endParaRPr lang="en-US" sz="2000" dirty="0" smtClean="0"/>
          </a:p>
          <a:p>
            <a:pPr marL="227013" indent="-227013" eaLnBrk="1" hangingPunct="1">
              <a:buFont typeface="Wingdings" panose="05000000000000000000" pitchFamily="2" charset="2"/>
              <a:buChar char="§"/>
            </a:pPr>
            <a:r>
              <a:rPr lang="en-US" sz="2000" dirty="0" smtClean="0"/>
              <a:t>but also must rise in the unproductive sector because of labor mobility.</a:t>
            </a:r>
          </a:p>
          <a:p>
            <a:pPr marL="227013" indent="-227013" eaLnBrk="1" hangingPunct="1">
              <a:buFont typeface="Wingdings" panose="05000000000000000000" pitchFamily="2" charset="2"/>
              <a:buChar char="§"/>
            </a:pPr>
            <a:endParaRPr lang="en-US" sz="2000" dirty="0" smtClean="0"/>
          </a:p>
          <a:p>
            <a:pPr marL="227013" indent="-227013" eaLnBrk="1" hangingPunct="1">
              <a:buFont typeface="Wingdings" panose="05000000000000000000" pitchFamily="2" charset="2"/>
              <a:buChar char="§"/>
            </a:pPr>
            <a:r>
              <a:rPr lang="en-US" sz="2000" dirty="0" smtClean="0"/>
              <a:t>This leads to some startling conclusions:</a:t>
            </a:r>
          </a:p>
          <a:p>
            <a:pPr marL="227013" indent="-227013" eaLnBrk="1" hangingPunct="1">
              <a:lnSpc>
                <a:spcPct val="50000"/>
              </a:lnSpc>
              <a:buFont typeface="Wingdings" panose="05000000000000000000" pitchFamily="2" charset="2"/>
              <a:buChar char="§"/>
            </a:pPr>
            <a:endParaRPr lang="en-US" sz="2000" dirty="0" smtClean="0"/>
          </a:p>
          <a:p>
            <a:pPr lvl="4">
              <a:lnSpc>
                <a:spcPct val="150000"/>
              </a:lnSpc>
              <a:spcAft>
                <a:spcPts val="1800"/>
              </a:spcAft>
              <a:buFont typeface="Courier New" panose="02070309020205020404" pitchFamily="49" charset="0"/>
              <a:buChar char="o"/>
            </a:pPr>
            <a:r>
              <a:rPr lang="en-US" sz="2000" dirty="0" smtClean="0"/>
              <a:t> The relative cost of goods in the unproductive sector steadily rises.</a:t>
            </a:r>
          </a:p>
          <a:p>
            <a:pPr lvl="4">
              <a:lnSpc>
                <a:spcPct val="150000"/>
              </a:lnSpc>
              <a:buFont typeface="Courier New" panose="02070309020205020404" pitchFamily="49" charset="0"/>
              <a:buChar char="o"/>
            </a:pPr>
            <a:r>
              <a:rPr lang="en-US" sz="2000" dirty="0" smtClean="0"/>
              <a:t> Employment steadily shifts into the unproductive sector.</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840377" y="1327868"/>
            <a:ext cx="2935740"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err="1" smtClean="0">
                <a:solidFill>
                  <a:srgbClr val="BD582C"/>
                </a:solidFill>
                <a:latin typeface="+mn-lt"/>
              </a:rPr>
              <a:t>Baumol’s</a:t>
            </a:r>
            <a:r>
              <a:rPr lang="en-US" sz="2400" dirty="0" smtClean="0">
                <a:solidFill>
                  <a:srgbClr val="BD582C"/>
                </a:solidFill>
                <a:latin typeface="+mn-lt"/>
              </a:rPr>
              <a:t> Conclusions</a:t>
            </a:r>
            <a:endParaRPr lang="en-US" sz="2400" dirty="0">
              <a:solidFill>
                <a:srgbClr val="BD582C"/>
              </a:solidFill>
              <a:latin typeface="+mn-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859097" y="1688157"/>
            <a:ext cx="7543800" cy="892730"/>
          </a:xfrm>
        </p:spPr>
        <p:txBody>
          <a:bodyPr>
            <a:normAutofit fontScale="92500" lnSpcReduction="20000"/>
          </a:bodyPr>
          <a:lstStyle/>
          <a:p>
            <a:pPr marL="227013" indent="-227013" eaLnBrk="1" hangingPunct="1">
              <a:lnSpc>
                <a:spcPct val="150000"/>
              </a:lnSpc>
              <a:buFont typeface="Wingdings" panose="05000000000000000000" pitchFamily="2" charset="2"/>
              <a:buChar char="§"/>
            </a:pPr>
            <a:r>
              <a:rPr lang="en-US" sz="2000" dirty="0" smtClean="0"/>
              <a:t>First, what happens in the labor market when productivity rises [MRP=(P</a:t>
            </a:r>
            <a:r>
              <a:rPr lang="en-US" sz="2000" baseline="-25000" dirty="0" smtClean="0"/>
              <a:t>Q</a:t>
            </a:r>
            <a:r>
              <a:rPr lang="en-US" sz="2000" dirty="0" smtClean="0"/>
              <a:t>)(MP</a:t>
            </a:r>
            <a:r>
              <a:rPr lang="en-US" sz="2000" baseline="-25000" dirty="0" smtClean="0"/>
              <a:t>L</a:t>
            </a:r>
            <a:r>
              <a:rPr lang="en-US" sz="2000" dirty="0" smtClean="0"/>
              <a:t>)]:  </a:t>
            </a:r>
          </a:p>
        </p:txBody>
      </p:sp>
      <p:grpSp>
        <p:nvGrpSpPr>
          <p:cNvPr id="8196" name="Group 4"/>
          <p:cNvGrpSpPr>
            <a:grpSpLocks noChangeAspect="1"/>
          </p:cNvGrpSpPr>
          <p:nvPr/>
        </p:nvGrpSpPr>
        <p:grpSpPr bwMode="auto">
          <a:xfrm>
            <a:off x="1066799" y="2468135"/>
            <a:ext cx="7086601" cy="3814795"/>
            <a:chOff x="1477" y="1852"/>
            <a:chExt cx="8344" cy="4320"/>
          </a:xfrm>
        </p:grpSpPr>
        <p:sp>
          <p:nvSpPr>
            <p:cNvPr id="8197" name="AutoShape 5"/>
            <p:cNvSpPr>
              <a:spLocks noChangeAspect="1" noChangeArrowheads="1"/>
            </p:cNvSpPr>
            <p:nvPr/>
          </p:nvSpPr>
          <p:spPr bwMode="auto">
            <a:xfrm>
              <a:off x="1477" y="1852"/>
              <a:ext cx="8250"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8198" name="Line 6"/>
            <p:cNvSpPr>
              <a:spLocks noChangeShapeType="1"/>
            </p:cNvSpPr>
            <p:nvPr/>
          </p:nvSpPr>
          <p:spPr bwMode="auto">
            <a:xfrm>
              <a:off x="2527" y="2006"/>
              <a:ext cx="0" cy="24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9" name="Line 7"/>
            <p:cNvSpPr>
              <a:spLocks noChangeShapeType="1"/>
            </p:cNvSpPr>
            <p:nvPr/>
          </p:nvSpPr>
          <p:spPr bwMode="auto">
            <a:xfrm>
              <a:off x="2527" y="4475"/>
              <a:ext cx="330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0" name="Line 8"/>
            <p:cNvSpPr>
              <a:spLocks noChangeShapeType="1"/>
            </p:cNvSpPr>
            <p:nvPr/>
          </p:nvSpPr>
          <p:spPr bwMode="auto">
            <a:xfrm>
              <a:off x="6277" y="2006"/>
              <a:ext cx="1" cy="24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1" name="Line 9"/>
            <p:cNvSpPr>
              <a:spLocks noChangeShapeType="1"/>
            </p:cNvSpPr>
            <p:nvPr/>
          </p:nvSpPr>
          <p:spPr bwMode="auto">
            <a:xfrm>
              <a:off x="6277" y="4475"/>
              <a:ext cx="300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2" name="Line 10"/>
            <p:cNvSpPr>
              <a:spLocks noChangeShapeType="1"/>
            </p:cNvSpPr>
            <p:nvPr/>
          </p:nvSpPr>
          <p:spPr bwMode="auto">
            <a:xfrm flipV="1">
              <a:off x="2977" y="2469"/>
              <a:ext cx="1800" cy="123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3" name="Line 11"/>
            <p:cNvSpPr>
              <a:spLocks noChangeShapeType="1"/>
            </p:cNvSpPr>
            <p:nvPr/>
          </p:nvSpPr>
          <p:spPr bwMode="auto">
            <a:xfrm>
              <a:off x="2677" y="2778"/>
              <a:ext cx="1350" cy="10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4" name="Line 12"/>
            <p:cNvSpPr>
              <a:spLocks noChangeShapeType="1"/>
            </p:cNvSpPr>
            <p:nvPr/>
          </p:nvSpPr>
          <p:spPr bwMode="auto">
            <a:xfrm>
              <a:off x="3727" y="2623"/>
              <a:ext cx="1350" cy="10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5" name="Line 13"/>
            <p:cNvSpPr>
              <a:spLocks noChangeShapeType="1"/>
            </p:cNvSpPr>
            <p:nvPr/>
          </p:nvSpPr>
          <p:spPr bwMode="auto">
            <a:xfrm>
              <a:off x="6877" y="2315"/>
              <a:ext cx="1050" cy="154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6" name="Line 14"/>
            <p:cNvSpPr>
              <a:spLocks noChangeShapeType="1"/>
            </p:cNvSpPr>
            <p:nvPr/>
          </p:nvSpPr>
          <p:spPr bwMode="auto">
            <a:xfrm flipH="1">
              <a:off x="7027" y="2778"/>
              <a:ext cx="1050" cy="154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7" name="Line 15"/>
            <p:cNvSpPr>
              <a:spLocks noChangeShapeType="1"/>
            </p:cNvSpPr>
            <p:nvPr/>
          </p:nvSpPr>
          <p:spPr bwMode="auto">
            <a:xfrm flipH="1">
              <a:off x="6577" y="2469"/>
              <a:ext cx="1050" cy="154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8" name="Line 16"/>
            <p:cNvSpPr>
              <a:spLocks noChangeShapeType="1"/>
            </p:cNvSpPr>
            <p:nvPr/>
          </p:nvSpPr>
          <p:spPr bwMode="auto">
            <a:xfrm>
              <a:off x="2527" y="3395"/>
              <a:ext cx="5100" cy="0"/>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209" name="Line 17"/>
            <p:cNvSpPr>
              <a:spLocks noChangeShapeType="1"/>
            </p:cNvSpPr>
            <p:nvPr/>
          </p:nvSpPr>
          <p:spPr bwMode="auto">
            <a:xfrm>
              <a:off x="2527" y="2932"/>
              <a:ext cx="4800" cy="0"/>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210" name="Rectangle 18"/>
            <p:cNvSpPr>
              <a:spLocks noChangeArrowheads="1"/>
            </p:cNvSpPr>
            <p:nvPr/>
          </p:nvSpPr>
          <p:spPr bwMode="auto">
            <a:xfrm>
              <a:off x="5227" y="3549"/>
              <a:ext cx="900" cy="463"/>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200" dirty="0"/>
                <a:t>MRP</a:t>
              </a:r>
              <a:r>
                <a:rPr lang="en-US" sz="1200" baseline="-25000" dirty="0"/>
                <a:t>1</a:t>
              </a:r>
              <a:endParaRPr lang="en-US" sz="1200" dirty="0"/>
            </a:p>
          </p:txBody>
        </p:sp>
        <p:sp>
          <p:nvSpPr>
            <p:cNvPr id="8211" name="Rectangle 19"/>
            <p:cNvSpPr>
              <a:spLocks noChangeArrowheads="1"/>
            </p:cNvSpPr>
            <p:nvPr/>
          </p:nvSpPr>
          <p:spPr bwMode="auto">
            <a:xfrm>
              <a:off x="4218" y="3858"/>
              <a:ext cx="900" cy="462"/>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200" dirty="0"/>
                <a:t>MRP</a:t>
              </a:r>
              <a:r>
                <a:rPr lang="en-US" sz="1200" baseline="-25000" dirty="0"/>
                <a:t>0</a:t>
              </a:r>
              <a:endParaRPr lang="en-US" sz="1200" dirty="0"/>
            </a:p>
          </p:txBody>
        </p:sp>
        <p:sp>
          <p:nvSpPr>
            <p:cNvPr id="8212" name="Rectangle 20"/>
            <p:cNvSpPr>
              <a:spLocks noChangeArrowheads="1"/>
            </p:cNvSpPr>
            <p:nvPr/>
          </p:nvSpPr>
          <p:spPr bwMode="auto">
            <a:xfrm>
              <a:off x="1627" y="2161"/>
              <a:ext cx="750" cy="462"/>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200" b="1" dirty="0"/>
                <a:t>Wage</a:t>
              </a:r>
              <a:endParaRPr lang="en-US" sz="1200" dirty="0"/>
            </a:p>
          </p:txBody>
        </p:sp>
        <p:sp>
          <p:nvSpPr>
            <p:cNvPr id="8213" name="Rectangle 21"/>
            <p:cNvSpPr>
              <a:spLocks noChangeArrowheads="1"/>
            </p:cNvSpPr>
            <p:nvPr/>
          </p:nvSpPr>
          <p:spPr bwMode="auto">
            <a:xfrm>
              <a:off x="8227" y="2623"/>
              <a:ext cx="750" cy="462"/>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200" dirty="0"/>
                <a:t>S</a:t>
              </a:r>
              <a:r>
                <a:rPr lang="en-US" sz="1200" baseline="-25000" dirty="0"/>
                <a:t>0</a:t>
              </a:r>
              <a:endParaRPr lang="en-US" sz="1200" dirty="0"/>
            </a:p>
          </p:txBody>
        </p:sp>
        <p:sp>
          <p:nvSpPr>
            <p:cNvPr id="8214" name="Rectangle 22"/>
            <p:cNvSpPr>
              <a:spLocks noChangeArrowheads="1"/>
            </p:cNvSpPr>
            <p:nvPr/>
          </p:nvSpPr>
          <p:spPr bwMode="auto">
            <a:xfrm>
              <a:off x="4927" y="2161"/>
              <a:ext cx="600" cy="462"/>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200" dirty="0"/>
                <a:t>S</a:t>
              </a:r>
            </a:p>
          </p:txBody>
        </p:sp>
        <p:sp>
          <p:nvSpPr>
            <p:cNvPr id="8215" name="Rectangle 23"/>
            <p:cNvSpPr>
              <a:spLocks noChangeArrowheads="1"/>
            </p:cNvSpPr>
            <p:nvPr/>
          </p:nvSpPr>
          <p:spPr bwMode="auto">
            <a:xfrm>
              <a:off x="8077" y="3703"/>
              <a:ext cx="750" cy="462"/>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200" dirty="0"/>
                <a:t>MRP</a:t>
              </a:r>
            </a:p>
          </p:txBody>
        </p:sp>
        <p:sp>
          <p:nvSpPr>
            <p:cNvPr id="8216" name="Rectangle 24"/>
            <p:cNvSpPr>
              <a:spLocks noChangeArrowheads="1"/>
            </p:cNvSpPr>
            <p:nvPr/>
          </p:nvSpPr>
          <p:spPr bwMode="auto">
            <a:xfrm>
              <a:off x="7777" y="2006"/>
              <a:ext cx="750" cy="462"/>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200" dirty="0"/>
                <a:t>S</a:t>
              </a:r>
              <a:r>
                <a:rPr lang="en-US" sz="1200" baseline="-25000" dirty="0"/>
                <a:t>1</a:t>
              </a:r>
              <a:endParaRPr lang="en-US" sz="1200" dirty="0"/>
            </a:p>
          </p:txBody>
        </p:sp>
        <p:sp>
          <p:nvSpPr>
            <p:cNvPr id="8217" name="Line 25"/>
            <p:cNvSpPr>
              <a:spLocks noChangeShapeType="1"/>
            </p:cNvSpPr>
            <p:nvPr/>
          </p:nvSpPr>
          <p:spPr bwMode="auto">
            <a:xfrm>
              <a:off x="3427" y="339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8" name="Line 26"/>
            <p:cNvSpPr>
              <a:spLocks noChangeShapeType="1"/>
            </p:cNvSpPr>
            <p:nvPr/>
          </p:nvSpPr>
          <p:spPr bwMode="auto">
            <a:xfrm>
              <a:off x="3427" y="339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9" name="Line 27"/>
            <p:cNvSpPr>
              <a:spLocks noChangeShapeType="1"/>
            </p:cNvSpPr>
            <p:nvPr/>
          </p:nvSpPr>
          <p:spPr bwMode="auto">
            <a:xfrm>
              <a:off x="7627" y="3395"/>
              <a:ext cx="1" cy="1080"/>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220" name="Line 28"/>
            <p:cNvSpPr>
              <a:spLocks noChangeShapeType="1"/>
            </p:cNvSpPr>
            <p:nvPr/>
          </p:nvSpPr>
          <p:spPr bwMode="auto">
            <a:xfrm>
              <a:off x="7309" y="2932"/>
              <a:ext cx="1" cy="1543"/>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221" name="Line 29"/>
            <p:cNvSpPr>
              <a:spLocks noChangeShapeType="1"/>
            </p:cNvSpPr>
            <p:nvPr/>
          </p:nvSpPr>
          <p:spPr bwMode="auto">
            <a:xfrm>
              <a:off x="3440" y="3395"/>
              <a:ext cx="1" cy="1080"/>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222" name="Line 30"/>
            <p:cNvSpPr>
              <a:spLocks noChangeShapeType="1"/>
            </p:cNvSpPr>
            <p:nvPr/>
          </p:nvSpPr>
          <p:spPr bwMode="auto">
            <a:xfrm>
              <a:off x="4117" y="2932"/>
              <a:ext cx="1" cy="1544"/>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223" name="Rectangle 31"/>
            <p:cNvSpPr>
              <a:spLocks noChangeArrowheads="1"/>
            </p:cNvSpPr>
            <p:nvPr/>
          </p:nvSpPr>
          <p:spPr bwMode="auto">
            <a:xfrm>
              <a:off x="6277" y="4567"/>
              <a:ext cx="3150" cy="463"/>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200" dirty="0"/>
                <a:t>                L</a:t>
              </a:r>
              <a:r>
                <a:rPr lang="en-US" sz="1200" baseline="-25000" dirty="0"/>
                <a:t>1</a:t>
              </a:r>
              <a:r>
                <a:rPr lang="en-US" sz="1200" dirty="0"/>
                <a:t>   L</a:t>
              </a:r>
              <a:r>
                <a:rPr lang="en-US" sz="1200" baseline="-25000" dirty="0"/>
                <a:t>0</a:t>
              </a:r>
              <a:r>
                <a:rPr lang="en-US" sz="1200" dirty="0"/>
                <a:t>                  </a:t>
              </a:r>
              <a:r>
                <a:rPr lang="en-US" sz="1200" b="1" dirty="0"/>
                <a:t>Labor</a:t>
              </a:r>
              <a:endParaRPr lang="en-US" sz="1200" dirty="0"/>
            </a:p>
          </p:txBody>
        </p:sp>
        <p:sp>
          <p:nvSpPr>
            <p:cNvPr id="8224" name="Rectangle 32"/>
            <p:cNvSpPr>
              <a:spLocks noChangeArrowheads="1"/>
            </p:cNvSpPr>
            <p:nvPr/>
          </p:nvSpPr>
          <p:spPr bwMode="auto">
            <a:xfrm>
              <a:off x="2527" y="4567"/>
              <a:ext cx="3150" cy="462"/>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200" dirty="0"/>
                <a:t>             L</a:t>
              </a:r>
              <a:r>
                <a:rPr lang="en-US" sz="1200" baseline="-25000" dirty="0"/>
                <a:t>0</a:t>
              </a:r>
              <a:r>
                <a:rPr lang="en-US" sz="1200" dirty="0"/>
                <a:t>           L</a:t>
              </a:r>
              <a:r>
                <a:rPr lang="en-US" sz="1200" baseline="-25000" dirty="0"/>
                <a:t>1</a:t>
              </a:r>
              <a:r>
                <a:rPr lang="en-US" sz="1200" dirty="0"/>
                <a:t>             </a:t>
              </a:r>
              <a:r>
                <a:rPr lang="en-US" sz="1200" b="1" dirty="0"/>
                <a:t>Labor</a:t>
              </a:r>
              <a:endParaRPr lang="en-US" sz="1200" dirty="0"/>
            </a:p>
          </p:txBody>
        </p:sp>
        <p:sp>
          <p:nvSpPr>
            <p:cNvPr id="8225" name="Rectangle 33"/>
            <p:cNvSpPr>
              <a:spLocks noChangeArrowheads="1"/>
            </p:cNvSpPr>
            <p:nvPr/>
          </p:nvSpPr>
          <p:spPr bwMode="auto">
            <a:xfrm>
              <a:off x="2205" y="5246"/>
              <a:ext cx="3472" cy="462"/>
            </a:xfrm>
            <a:prstGeom prst="rect">
              <a:avLst/>
            </a:prstGeom>
            <a:solidFill>
              <a:srgbClr val="FBE6CE"/>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600" b="1" dirty="0">
                  <a:latin typeface="+mn-lt"/>
                </a:rPr>
                <a:t>Sector with Productivity Gain</a:t>
              </a:r>
              <a:endParaRPr lang="en-US" sz="1600" dirty="0">
                <a:latin typeface="+mn-lt"/>
              </a:endParaRPr>
            </a:p>
          </p:txBody>
        </p:sp>
        <p:sp>
          <p:nvSpPr>
            <p:cNvPr id="8226" name="Rectangle 34"/>
            <p:cNvSpPr>
              <a:spLocks noChangeArrowheads="1"/>
            </p:cNvSpPr>
            <p:nvPr/>
          </p:nvSpPr>
          <p:spPr bwMode="auto">
            <a:xfrm>
              <a:off x="6277" y="5246"/>
              <a:ext cx="3544" cy="462"/>
            </a:xfrm>
            <a:prstGeom prst="rect">
              <a:avLst/>
            </a:prstGeom>
            <a:solidFill>
              <a:srgbClr val="FBE6CE"/>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600" b="1" dirty="0">
                  <a:latin typeface="+mn-lt"/>
                </a:rPr>
                <a:t>Sector without Productivity Gain</a:t>
              </a:r>
              <a:endParaRPr lang="en-US" sz="1600" dirty="0">
                <a:latin typeface="+mn-lt"/>
              </a:endParaRPr>
            </a:p>
          </p:txBody>
        </p:sp>
        <p:sp>
          <p:nvSpPr>
            <p:cNvPr id="8227" name="Rectangle 35"/>
            <p:cNvSpPr>
              <a:spLocks noChangeArrowheads="1"/>
            </p:cNvSpPr>
            <p:nvPr/>
          </p:nvSpPr>
          <p:spPr bwMode="auto">
            <a:xfrm>
              <a:off x="1777" y="3241"/>
              <a:ext cx="600" cy="462"/>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200" dirty="0"/>
                <a:t>W</a:t>
              </a:r>
              <a:r>
                <a:rPr lang="en-US" sz="1200" baseline="-25000" dirty="0"/>
                <a:t>0</a:t>
              </a:r>
              <a:endParaRPr lang="en-US" sz="1200" dirty="0"/>
            </a:p>
          </p:txBody>
        </p:sp>
        <p:sp>
          <p:nvSpPr>
            <p:cNvPr id="8228" name="Rectangle 36"/>
            <p:cNvSpPr>
              <a:spLocks noChangeArrowheads="1"/>
            </p:cNvSpPr>
            <p:nvPr/>
          </p:nvSpPr>
          <p:spPr bwMode="auto">
            <a:xfrm>
              <a:off x="1777" y="2778"/>
              <a:ext cx="600" cy="463"/>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200" dirty="0"/>
                <a:t>W</a:t>
              </a:r>
              <a:r>
                <a:rPr lang="en-US" sz="1200" baseline="-25000" dirty="0"/>
                <a:t>1</a:t>
              </a:r>
              <a:endParaRPr lang="en-US" sz="1200" dirty="0"/>
            </a:p>
          </p:txBody>
        </p:sp>
        <p:sp>
          <p:nvSpPr>
            <p:cNvPr id="8229" name="Line 37"/>
            <p:cNvSpPr>
              <a:spLocks noChangeShapeType="1"/>
            </p:cNvSpPr>
            <p:nvPr/>
          </p:nvSpPr>
          <p:spPr bwMode="auto">
            <a:xfrm flipV="1">
              <a:off x="3877" y="3241"/>
              <a:ext cx="450" cy="308"/>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30" name="Line 38"/>
            <p:cNvSpPr>
              <a:spLocks noChangeShapeType="1"/>
            </p:cNvSpPr>
            <p:nvPr/>
          </p:nvSpPr>
          <p:spPr bwMode="auto">
            <a:xfrm flipH="1" flipV="1">
              <a:off x="7177" y="3241"/>
              <a:ext cx="300" cy="308"/>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40"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39" name="Rectangle 38"/>
          <p:cNvSpPr/>
          <p:nvPr/>
        </p:nvSpPr>
        <p:spPr>
          <a:xfrm>
            <a:off x="811933" y="1301706"/>
            <a:ext cx="3465885"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Mobility Between Sectors</a:t>
            </a:r>
            <a:endParaRPr lang="en-US" sz="2400" dirty="0">
              <a:solidFill>
                <a:srgbClr val="BD582C"/>
              </a:solidFill>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899853" y="1696691"/>
            <a:ext cx="7543800" cy="676335"/>
          </a:xfrm>
        </p:spPr>
        <p:txBody>
          <a:bodyPr>
            <a:noAutofit/>
          </a:bodyPr>
          <a:lstStyle/>
          <a:p>
            <a:pPr marL="227013" indent="-227013" eaLnBrk="1" hangingPunct="1">
              <a:buFont typeface="Wingdings" panose="05000000000000000000" pitchFamily="2" charset="2"/>
              <a:buChar char="§"/>
            </a:pPr>
            <a:r>
              <a:rPr lang="en-US" sz="2000" dirty="0" smtClean="0"/>
              <a:t>Second, consider what happens in </a:t>
            </a:r>
            <a:r>
              <a:rPr lang="en-US" sz="2000" b="1" dirty="0" smtClean="0">
                <a:solidFill>
                  <a:schemeClr val="tx1"/>
                </a:solidFill>
              </a:rPr>
              <a:t>product markets </a:t>
            </a:r>
            <a:r>
              <a:rPr lang="en-US" sz="2000" dirty="0" smtClean="0"/>
              <a:t>when labor costs </a:t>
            </a:r>
            <a:br>
              <a:rPr lang="en-US" sz="2000" dirty="0" smtClean="0"/>
            </a:br>
            <a:r>
              <a:rPr lang="en-US" sz="2000" dirty="0" smtClean="0"/>
              <a:t> rise:</a:t>
            </a:r>
          </a:p>
        </p:txBody>
      </p:sp>
      <p:grpSp>
        <p:nvGrpSpPr>
          <p:cNvPr id="9220" name="Group 44"/>
          <p:cNvGrpSpPr>
            <a:grpSpLocks noChangeAspect="1"/>
          </p:cNvGrpSpPr>
          <p:nvPr/>
        </p:nvGrpSpPr>
        <p:grpSpPr bwMode="auto">
          <a:xfrm>
            <a:off x="822960" y="2378696"/>
            <a:ext cx="7224453" cy="3836206"/>
            <a:chOff x="1800" y="1440"/>
            <a:chExt cx="9900" cy="5040"/>
          </a:xfrm>
        </p:grpSpPr>
        <p:sp>
          <p:nvSpPr>
            <p:cNvPr id="9221" name="AutoShape 45"/>
            <p:cNvSpPr>
              <a:spLocks noChangeAspect="1" noChangeArrowheads="1"/>
            </p:cNvSpPr>
            <p:nvPr/>
          </p:nvSpPr>
          <p:spPr bwMode="auto">
            <a:xfrm>
              <a:off x="1800" y="1440"/>
              <a:ext cx="9900" cy="5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sz="2000"/>
            </a:p>
          </p:txBody>
        </p:sp>
        <p:sp>
          <p:nvSpPr>
            <p:cNvPr id="9222" name="Line 46"/>
            <p:cNvSpPr>
              <a:spLocks noChangeShapeType="1"/>
            </p:cNvSpPr>
            <p:nvPr/>
          </p:nvSpPr>
          <p:spPr bwMode="auto">
            <a:xfrm>
              <a:off x="3240" y="1620"/>
              <a:ext cx="1" cy="28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9223" name="Line 47"/>
            <p:cNvSpPr>
              <a:spLocks noChangeShapeType="1"/>
            </p:cNvSpPr>
            <p:nvPr/>
          </p:nvSpPr>
          <p:spPr bwMode="auto">
            <a:xfrm>
              <a:off x="3240" y="4500"/>
              <a:ext cx="378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9224" name="Line 48"/>
            <p:cNvSpPr>
              <a:spLocks noChangeShapeType="1"/>
            </p:cNvSpPr>
            <p:nvPr/>
          </p:nvSpPr>
          <p:spPr bwMode="auto">
            <a:xfrm>
              <a:off x="7560" y="1620"/>
              <a:ext cx="1" cy="28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9225" name="Line 49"/>
            <p:cNvSpPr>
              <a:spLocks noChangeShapeType="1"/>
            </p:cNvSpPr>
            <p:nvPr/>
          </p:nvSpPr>
          <p:spPr bwMode="auto">
            <a:xfrm>
              <a:off x="7560" y="4500"/>
              <a:ext cx="360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9226" name="Line 50"/>
            <p:cNvSpPr>
              <a:spLocks noChangeShapeType="1"/>
            </p:cNvSpPr>
            <p:nvPr/>
          </p:nvSpPr>
          <p:spPr bwMode="auto">
            <a:xfrm flipV="1">
              <a:off x="4320" y="2340"/>
              <a:ext cx="1260" cy="18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9227" name="Line 51"/>
            <p:cNvSpPr>
              <a:spLocks noChangeShapeType="1"/>
            </p:cNvSpPr>
            <p:nvPr/>
          </p:nvSpPr>
          <p:spPr bwMode="auto">
            <a:xfrm>
              <a:off x="3420" y="2327"/>
              <a:ext cx="2700" cy="12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9228" name="Line 52"/>
            <p:cNvSpPr>
              <a:spLocks noChangeShapeType="1"/>
            </p:cNvSpPr>
            <p:nvPr/>
          </p:nvSpPr>
          <p:spPr bwMode="auto">
            <a:xfrm>
              <a:off x="8640" y="1800"/>
              <a:ext cx="900" cy="23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9229" name="Line 53"/>
            <p:cNvSpPr>
              <a:spLocks noChangeShapeType="1"/>
            </p:cNvSpPr>
            <p:nvPr/>
          </p:nvSpPr>
          <p:spPr bwMode="auto">
            <a:xfrm flipH="1">
              <a:off x="8460" y="2494"/>
              <a:ext cx="1260" cy="180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9230" name="Line 54"/>
            <p:cNvSpPr>
              <a:spLocks noChangeShapeType="1"/>
            </p:cNvSpPr>
            <p:nvPr/>
          </p:nvSpPr>
          <p:spPr bwMode="auto">
            <a:xfrm flipH="1">
              <a:off x="8100" y="2160"/>
              <a:ext cx="1260" cy="17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9231" name="Line 55"/>
            <p:cNvSpPr>
              <a:spLocks noChangeShapeType="1"/>
            </p:cNvSpPr>
            <p:nvPr/>
          </p:nvSpPr>
          <p:spPr bwMode="auto">
            <a:xfrm>
              <a:off x="3240" y="3060"/>
              <a:ext cx="1800" cy="1"/>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9232" name="Line 56"/>
            <p:cNvSpPr>
              <a:spLocks noChangeShapeType="1"/>
            </p:cNvSpPr>
            <p:nvPr/>
          </p:nvSpPr>
          <p:spPr bwMode="auto">
            <a:xfrm>
              <a:off x="3240" y="2880"/>
              <a:ext cx="1440" cy="1"/>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9233" name="Rectangle 57"/>
            <p:cNvSpPr>
              <a:spLocks noChangeArrowheads="1"/>
            </p:cNvSpPr>
            <p:nvPr/>
          </p:nvSpPr>
          <p:spPr bwMode="auto">
            <a:xfrm>
              <a:off x="5760" y="3577"/>
              <a:ext cx="1620" cy="540"/>
            </a:xfrm>
            <a:prstGeom prst="rect">
              <a:avLst/>
            </a:prstGeom>
            <a:solidFill>
              <a:srgbClr val="FBE6CE">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t>Demand</a:t>
              </a:r>
            </a:p>
          </p:txBody>
        </p:sp>
        <p:sp>
          <p:nvSpPr>
            <p:cNvPr id="9234" name="Rectangle 58"/>
            <p:cNvSpPr>
              <a:spLocks noChangeArrowheads="1"/>
            </p:cNvSpPr>
            <p:nvPr/>
          </p:nvSpPr>
          <p:spPr bwMode="auto">
            <a:xfrm>
              <a:off x="4860" y="1620"/>
              <a:ext cx="1080" cy="539"/>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t>MC</a:t>
              </a:r>
              <a:r>
                <a:rPr lang="en-US" sz="2000" baseline="-25000" dirty="0"/>
                <a:t>1</a:t>
              </a:r>
              <a:endParaRPr lang="en-US" sz="2000" dirty="0"/>
            </a:p>
          </p:txBody>
        </p:sp>
        <p:sp>
          <p:nvSpPr>
            <p:cNvPr id="9235" name="Rectangle 59"/>
            <p:cNvSpPr>
              <a:spLocks noChangeArrowheads="1"/>
            </p:cNvSpPr>
            <p:nvPr/>
          </p:nvSpPr>
          <p:spPr bwMode="auto">
            <a:xfrm>
              <a:off x="2160" y="1800"/>
              <a:ext cx="720" cy="539"/>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b="1" dirty="0"/>
                <a:t>$</a:t>
              </a:r>
              <a:endParaRPr lang="en-US" sz="2000" dirty="0"/>
            </a:p>
          </p:txBody>
        </p:sp>
        <p:sp>
          <p:nvSpPr>
            <p:cNvPr id="9236" name="Rectangle 60"/>
            <p:cNvSpPr>
              <a:spLocks noChangeArrowheads="1"/>
            </p:cNvSpPr>
            <p:nvPr/>
          </p:nvSpPr>
          <p:spPr bwMode="auto">
            <a:xfrm>
              <a:off x="9900" y="2340"/>
              <a:ext cx="1079" cy="539"/>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t>MC</a:t>
              </a:r>
              <a:r>
                <a:rPr lang="en-US" sz="2000" baseline="-25000" dirty="0"/>
                <a:t>0</a:t>
              </a:r>
              <a:endParaRPr lang="en-US" sz="2000" dirty="0"/>
            </a:p>
          </p:txBody>
        </p:sp>
        <p:sp>
          <p:nvSpPr>
            <p:cNvPr id="9237" name="Rectangle 61"/>
            <p:cNvSpPr>
              <a:spLocks noChangeArrowheads="1"/>
            </p:cNvSpPr>
            <p:nvPr/>
          </p:nvSpPr>
          <p:spPr bwMode="auto">
            <a:xfrm>
              <a:off x="5760" y="1800"/>
              <a:ext cx="1080" cy="539"/>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t>MC</a:t>
              </a:r>
              <a:r>
                <a:rPr lang="en-US" sz="2000" baseline="-25000" dirty="0"/>
                <a:t>0</a:t>
              </a:r>
              <a:endParaRPr lang="en-US" sz="2000" dirty="0"/>
            </a:p>
          </p:txBody>
        </p:sp>
        <p:sp>
          <p:nvSpPr>
            <p:cNvPr id="9238" name="Rectangle 62"/>
            <p:cNvSpPr>
              <a:spLocks noChangeArrowheads="1"/>
            </p:cNvSpPr>
            <p:nvPr/>
          </p:nvSpPr>
          <p:spPr bwMode="auto">
            <a:xfrm>
              <a:off x="9540" y="3960"/>
              <a:ext cx="1620" cy="360"/>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t>Demand</a:t>
              </a:r>
            </a:p>
          </p:txBody>
        </p:sp>
        <p:sp>
          <p:nvSpPr>
            <p:cNvPr id="9239" name="Rectangle 63"/>
            <p:cNvSpPr>
              <a:spLocks noChangeArrowheads="1"/>
            </p:cNvSpPr>
            <p:nvPr/>
          </p:nvSpPr>
          <p:spPr bwMode="auto">
            <a:xfrm>
              <a:off x="9360" y="1620"/>
              <a:ext cx="995" cy="539"/>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t>MC</a:t>
              </a:r>
              <a:r>
                <a:rPr lang="en-US" sz="2000" baseline="-25000" dirty="0"/>
                <a:t>1</a:t>
              </a:r>
              <a:endParaRPr lang="en-US" sz="2000" dirty="0"/>
            </a:p>
          </p:txBody>
        </p:sp>
        <p:sp>
          <p:nvSpPr>
            <p:cNvPr id="9240" name="Line 64"/>
            <p:cNvSpPr>
              <a:spLocks noChangeShapeType="1"/>
            </p:cNvSpPr>
            <p:nvPr/>
          </p:nvSpPr>
          <p:spPr bwMode="auto">
            <a:xfrm>
              <a:off x="4140" y="3240"/>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9241" name="Line 65"/>
            <p:cNvSpPr>
              <a:spLocks noChangeShapeType="1"/>
            </p:cNvSpPr>
            <p:nvPr/>
          </p:nvSpPr>
          <p:spPr bwMode="auto">
            <a:xfrm>
              <a:off x="4140" y="3240"/>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9242" name="Line 66"/>
            <p:cNvSpPr>
              <a:spLocks noChangeShapeType="1"/>
            </p:cNvSpPr>
            <p:nvPr/>
          </p:nvSpPr>
          <p:spPr bwMode="auto">
            <a:xfrm>
              <a:off x="9180" y="3240"/>
              <a:ext cx="1" cy="1260"/>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9243" name="Line 67"/>
            <p:cNvSpPr>
              <a:spLocks noChangeShapeType="1"/>
            </p:cNvSpPr>
            <p:nvPr/>
          </p:nvSpPr>
          <p:spPr bwMode="auto">
            <a:xfrm>
              <a:off x="9000" y="2700"/>
              <a:ext cx="2" cy="1800"/>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9244" name="Line 68"/>
            <p:cNvSpPr>
              <a:spLocks noChangeShapeType="1"/>
            </p:cNvSpPr>
            <p:nvPr/>
          </p:nvSpPr>
          <p:spPr bwMode="auto">
            <a:xfrm>
              <a:off x="5040" y="3060"/>
              <a:ext cx="1" cy="1440"/>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9245" name="Line 69"/>
            <p:cNvSpPr>
              <a:spLocks noChangeShapeType="1"/>
            </p:cNvSpPr>
            <p:nvPr/>
          </p:nvSpPr>
          <p:spPr bwMode="auto">
            <a:xfrm>
              <a:off x="4680" y="2880"/>
              <a:ext cx="1" cy="1621"/>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9246" name="Rectangle 70"/>
            <p:cNvSpPr>
              <a:spLocks noChangeArrowheads="1"/>
            </p:cNvSpPr>
            <p:nvPr/>
          </p:nvSpPr>
          <p:spPr bwMode="auto">
            <a:xfrm>
              <a:off x="7560" y="4608"/>
              <a:ext cx="3780" cy="540"/>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t>           </a:t>
              </a:r>
              <a:r>
                <a:rPr lang="en-US" sz="2000" dirty="0" smtClean="0"/>
                <a:t>S</a:t>
              </a:r>
              <a:r>
                <a:rPr lang="en-US" sz="2000" baseline="-25000" dirty="0" smtClean="0"/>
                <a:t>1</a:t>
              </a:r>
              <a:r>
                <a:rPr lang="en-US" sz="2000" dirty="0" smtClean="0"/>
                <a:t> </a:t>
              </a:r>
              <a:r>
                <a:rPr lang="en-US" sz="2000" dirty="0"/>
                <a:t>S</a:t>
              </a:r>
              <a:r>
                <a:rPr lang="en-US" sz="2000" baseline="-25000" dirty="0"/>
                <a:t>0</a:t>
              </a:r>
              <a:r>
                <a:rPr lang="en-US" sz="2000" dirty="0"/>
                <a:t>                  </a:t>
              </a:r>
              <a:r>
                <a:rPr lang="en-US" sz="2000" b="1" dirty="0"/>
                <a:t>S</a:t>
              </a:r>
              <a:endParaRPr lang="en-US" sz="2000" dirty="0"/>
            </a:p>
          </p:txBody>
        </p:sp>
        <p:sp>
          <p:nvSpPr>
            <p:cNvPr id="9247" name="Rectangle 71"/>
            <p:cNvSpPr>
              <a:spLocks noChangeArrowheads="1"/>
            </p:cNvSpPr>
            <p:nvPr/>
          </p:nvSpPr>
          <p:spPr bwMode="auto">
            <a:xfrm>
              <a:off x="3060" y="4608"/>
              <a:ext cx="3780" cy="539"/>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t>             </a:t>
              </a:r>
              <a:r>
                <a:rPr lang="en-US" sz="2000" dirty="0" smtClean="0"/>
                <a:t>Q</a:t>
              </a:r>
              <a:r>
                <a:rPr lang="en-US" sz="2000" baseline="-25000" dirty="0" smtClean="0"/>
                <a:t>1</a:t>
              </a:r>
              <a:r>
                <a:rPr lang="en-US" sz="2000" dirty="0" smtClean="0"/>
                <a:t>  Q</a:t>
              </a:r>
              <a:r>
                <a:rPr lang="en-US" sz="2000" baseline="-25000" dirty="0" smtClean="0"/>
                <a:t>0</a:t>
              </a:r>
              <a:r>
                <a:rPr lang="en-US" sz="2000" dirty="0" smtClean="0"/>
                <a:t>             </a:t>
              </a:r>
              <a:r>
                <a:rPr lang="en-US" sz="2000" b="1" dirty="0"/>
                <a:t>Q</a:t>
              </a:r>
              <a:endParaRPr lang="en-US" sz="2000" dirty="0"/>
            </a:p>
          </p:txBody>
        </p:sp>
        <p:sp>
          <p:nvSpPr>
            <p:cNvPr id="9248" name="Rectangle 72"/>
            <p:cNvSpPr>
              <a:spLocks noChangeArrowheads="1"/>
            </p:cNvSpPr>
            <p:nvPr/>
          </p:nvSpPr>
          <p:spPr bwMode="auto">
            <a:xfrm>
              <a:off x="2676" y="5741"/>
              <a:ext cx="4164" cy="539"/>
            </a:xfrm>
            <a:prstGeom prst="rect">
              <a:avLst/>
            </a:prstGeom>
            <a:solidFill>
              <a:srgbClr val="FBE6CE"/>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600" b="1" dirty="0">
                  <a:latin typeface="+mn-lt"/>
                </a:rPr>
                <a:t>Sector with Productivity Gain</a:t>
              </a:r>
              <a:endParaRPr lang="en-US" sz="1600" dirty="0">
                <a:latin typeface="+mn-lt"/>
              </a:endParaRPr>
            </a:p>
          </p:txBody>
        </p:sp>
        <p:sp>
          <p:nvSpPr>
            <p:cNvPr id="9249" name="Rectangle 73"/>
            <p:cNvSpPr>
              <a:spLocks noChangeArrowheads="1"/>
            </p:cNvSpPr>
            <p:nvPr/>
          </p:nvSpPr>
          <p:spPr bwMode="auto">
            <a:xfrm>
              <a:off x="7560" y="5741"/>
              <a:ext cx="4140" cy="539"/>
            </a:xfrm>
            <a:prstGeom prst="rect">
              <a:avLst/>
            </a:prstGeom>
            <a:solidFill>
              <a:srgbClr val="FBE6CE"/>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600" b="1" dirty="0">
                  <a:latin typeface="+mn-lt"/>
                </a:rPr>
                <a:t>Sector without Productivity Gain</a:t>
              </a:r>
              <a:endParaRPr lang="en-US" sz="1600" dirty="0">
                <a:latin typeface="+mn-lt"/>
              </a:endParaRPr>
            </a:p>
          </p:txBody>
        </p:sp>
        <p:sp>
          <p:nvSpPr>
            <p:cNvPr id="9250" name="Rectangle 74"/>
            <p:cNvSpPr>
              <a:spLocks noChangeArrowheads="1"/>
            </p:cNvSpPr>
            <p:nvPr/>
          </p:nvSpPr>
          <p:spPr bwMode="auto">
            <a:xfrm>
              <a:off x="2520" y="3060"/>
              <a:ext cx="694" cy="539"/>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t>P</a:t>
              </a:r>
              <a:r>
                <a:rPr lang="en-US" sz="2000" baseline="-25000" dirty="0"/>
                <a:t>0</a:t>
              </a:r>
              <a:endParaRPr lang="en-US" sz="2000" dirty="0"/>
            </a:p>
          </p:txBody>
        </p:sp>
        <p:sp>
          <p:nvSpPr>
            <p:cNvPr id="9251" name="Rectangle 75"/>
            <p:cNvSpPr>
              <a:spLocks noChangeArrowheads="1"/>
            </p:cNvSpPr>
            <p:nvPr/>
          </p:nvSpPr>
          <p:spPr bwMode="auto">
            <a:xfrm>
              <a:off x="2520" y="2520"/>
              <a:ext cx="747" cy="541"/>
            </a:xfrm>
            <a:prstGeom prst="rect">
              <a:avLst/>
            </a:prstGeom>
            <a:solidFill>
              <a:srgbClr val="FBE6CE">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t>P</a:t>
              </a:r>
              <a:r>
                <a:rPr lang="en-US" sz="2000" baseline="-25000" dirty="0"/>
                <a:t>1</a:t>
              </a:r>
              <a:endParaRPr lang="en-US" sz="2000" dirty="0"/>
            </a:p>
          </p:txBody>
        </p:sp>
        <p:sp>
          <p:nvSpPr>
            <p:cNvPr id="9252" name="Line 76"/>
            <p:cNvSpPr>
              <a:spLocks noChangeShapeType="1"/>
            </p:cNvSpPr>
            <p:nvPr/>
          </p:nvSpPr>
          <p:spPr bwMode="auto">
            <a:xfrm flipH="1" flipV="1">
              <a:off x="9180" y="2520"/>
              <a:ext cx="180" cy="18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000"/>
            </a:p>
          </p:txBody>
        </p:sp>
        <p:sp>
          <p:nvSpPr>
            <p:cNvPr id="9253" name="Line 77"/>
            <p:cNvSpPr>
              <a:spLocks noChangeShapeType="1"/>
            </p:cNvSpPr>
            <p:nvPr/>
          </p:nvSpPr>
          <p:spPr bwMode="auto">
            <a:xfrm flipV="1">
              <a:off x="3934" y="2160"/>
              <a:ext cx="1260" cy="17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9254" name="Line 78"/>
            <p:cNvSpPr>
              <a:spLocks noChangeShapeType="1"/>
            </p:cNvSpPr>
            <p:nvPr/>
          </p:nvSpPr>
          <p:spPr bwMode="auto">
            <a:xfrm flipH="1" flipV="1">
              <a:off x="5040" y="2520"/>
              <a:ext cx="180" cy="18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000"/>
            </a:p>
          </p:txBody>
        </p:sp>
        <p:sp>
          <p:nvSpPr>
            <p:cNvPr id="9255" name="Line 79"/>
            <p:cNvSpPr>
              <a:spLocks noChangeShapeType="1"/>
            </p:cNvSpPr>
            <p:nvPr/>
          </p:nvSpPr>
          <p:spPr bwMode="auto">
            <a:xfrm flipH="1">
              <a:off x="7560" y="2700"/>
              <a:ext cx="1440" cy="0"/>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9256" name="Line 80"/>
            <p:cNvSpPr>
              <a:spLocks noChangeShapeType="1"/>
            </p:cNvSpPr>
            <p:nvPr/>
          </p:nvSpPr>
          <p:spPr bwMode="auto">
            <a:xfrm flipH="1">
              <a:off x="7560" y="3240"/>
              <a:ext cx="1620" cy="0"/>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9257" name="Rectangle 81"/>
            <p:cNvSpPr>
              <a:spLocks noChangeArrowheads="1"/>
            </p:cNvSpPr>
            <p:nvPr/>
          </p:nvSpPr>
          <p:spPr bwMode="auto">
            <a:xfrm>
              <a:off x="6660" y="1800"/>
              <a:ext cx="720" cy="539"/>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b="1" dirty="0"/>
                <a:t>$</a:t>
              </a:r>
              <a:endParaRPr lang="en-US" sz="2000" dirty="0"/>
            </a:p>
          </p:txBody>
        </p:sp>
        <p:sp>
          <p:nvSpPr>
            <p:cNvPr id="9258" name="Rectangle 82"/>
            <p:cNvSpPr>
              <a:spLocks noChangeArrowheads="1"/>
            </p:cNvSpPr>
            <p:nvPr/>
          </p:nvSpPr>
          <p:spPr bwMode="auto">
            <a:xfrm>
              <a:off x="6840" y="2340"/>
              <a:ext cx="873" cy="541"/>
            </a:xfrm>
            <a:prstGeom prst="rect">
              <a:avLst/>
            </a:prstGeom>
            <a:solidFill>
              <a:srgbClr val="FBE6CE">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t>P</a:t>
              </a:r>
              <a:r>
                <a:rPr lang="en-US" sz="2000" baseline="-25000" dirty="0"/>
                <a:t>1</a:t>
              </a:r>
              <a:endParaRPr lang="en-US" sz="2000" dirty="0"/>
            </a:p>
          </p:txBody>
        </p:sp>
        <p:sp>
          <p:nvSpPr>
            <p:cNvPr id="9259" name="Rectangle 83"/>
            <p:cNvSpPr>
              <a:spLocks noChangeArrowheads="1"/>
            </p:cNvSpPr>
            <p:nvPr/>
          </p:nvSpPr>
          <p:spPr bwMode="auto">
            <a:xfrm>
              <a:off x="6840" y="3060"/>
              <a:ext cx="719" cy="540"/>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t>P</a:t>
              </a:r>
              <a:r>
                <a:rPr lang="en-US" sz="2000" baseline="-25000" dirty="0"/>
                <a:t>0</a:t>
              </a:r>
              <a:endParaRPr lang="en-US" sz="2000" dirty="0"/>
            </a:p>
          </p:txBody>
        </p:sp>
      </p:grpSp>
      <p:sp>
        <p:nvSpPr>
          <p:cNvPr id="4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4" name="Rectangle 43"/>
          <p:cNvSpPr/>
          <p:nvPr/>
        </p:nvSpPr>
        <p:spPr>
          <a:xfrm>
            <a:off x="822960" y="1347318"/>
            <a:ext cx="3828549"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Responses to Price Increases</a:t>
            </a:r>
            <a:endParaRPr lang="en-US" sz="2400" dirty="0">
              <a:solidFill>
                <a:srgbClr val="BD582C"/>
              </a:solidFill>
              <a:latin typeface="+mn-lt"/>
            </a:endParaRPr>
          </a:p>
        </p:txBody>
      </p:sp>
      <p:sp>
        <p:nvSpPr>
          <p:cNvPr id="2" name="TextBox 1"/>
          <p:cNvSpPr txBox="1"/>
          <p:nvPr/>
        </p:nvSpPr>
        <p:spPr>
          <a:xfrm>
            <a:off x="152401" y="3096470"/>
            <a:ext cx="934416" cy="1200329"/>
          </a:xfrm>
          <a:prstGeom prst="rect">
            <a:avLst/>
          </a:prstGeom>
          <a:noFill/>
        </p:spPr>
        <p:txBody>
          <a:bodyPr wrap="square" rtlCol="0">
            <a:spAutoFit/>
          </a:bodyPr>
          <a:lstStyle/>
          <a:p>
            <a:r>
              <a:rPr lang="en-US" dirty="0" smtClean="0"/>
              <a:t>Little or no change in P</a:t>
            </a:r>
            <a:endParaRPr lang="en-US" dirty="0"/>
          </a:p>
        </p:txBody>
      </p:sp>
      <p:sp>
        <p:nvSpPr>
          <p:cNvPr id="46" name="TextBox 45"/>
          <p:cNvSpPr txBox="1"/>
          <p:nvPr/>
        </p:nvSpPr>
        <p:spPr>
          <a:xfrm>
            <a:off x="7659263" y="2936726"/>
            <a:ext cx="934416" cy="923330"/>
          </a:xfrm>
          <a:prstGeom prst="rect">
            <a:avLst/>
          </a:prstGeom>
          <a:noFill/>
        </p:spPr>
        <p:txBody>
          <a:bodyPr wrap="square" rtlCol="0">
            <a:spAutoFit/>
          </a:bodyPr>
          <a:lstStyle/>
          <a:p>
            <a:r>
              <a:rPr lang="en-US" dirty="0" smtClean="0"/>
              <a:t>Big change in P</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918330" y="1750509"/>
            <a:ext cx="7997070" cy="658304"/>
          </a:xfrm>
        </p:spPr>
        <p:txBody>
          <a:bodyPr>
            <a:noAutofit/>
          </a:bodyPr>
          <a:lstStyle/>
          <a:p>
            <a:pPr eaLnBrk="1" hangingPunct="1">
              <a:buFont typeface="Wingdings" panose="05000000000000000000" pitchFamily="2" charset="2"/>
              <a:buChar char="§"/>
            </a:pPr>
            <a:r>
              <a:rPr lang="en-US" sz="2000" dirty="0" smtClean="0"/>
              <a:t>Third, go back to </a:t>
            </a:r>
            <a:r>
              <a:rPr lang="en-US" sz="2000" b="1" dirty="0" smtClean="0">
                <a:solidFill>
                  <a:schemeClr val="tx1"/>
                </a:solidFill>
              </a:rPr>
              <a:t>labor markets </a:t>
            </a:r>
            <a:r>
              <a:rPr lang="en-US" sz="2000" dirty="0" smtClean="0"/>
              <a:t>to consider price increases MRP=(P</a:t>
            </a:r>
            <a:r>
              <a:rPr lang="en-US" sz="2000" baseline="-25000" dirty="0" smtClean="0"/>
              <a:t>Q</a:t>
            </a:r>
            <a:r>
              <a:rPr lang="en-US" sz="2000" dirty="0" smtClean="0"/>
              <a:t>)(MP</a:t>
            </a:r>
            <a:r>
              <a:rPr lang="en-US" sz="2000" baseline="-25000" dirty="0" smtClean="0"/>
              <a:t>L</a:t>
            </a:r>
            <a:r>
              <a:rPr lang="en-US" sz="2000" dirty="0" smtClean="0"/>
              <a:t>)]:</a:t>
            </a:r>
          </a:p>
        </p:txBody>
      </p:sp>
      <p:grpSp>
        <p:nvGrpSpPr>
          <p:cNvPr id="10244" name="Group 4"/>
          <p:cNvGrpSpPr>
            <a:grpSpLocks noChangeAspect="1"/>
          </p:cNvGrpSpPr>
          <p:nvPr/>
        </p:nvGrpSpPr>
        <p:grpSpPr bwMode="auto">
          <a:xfrm>
            <a:off x="800153" y="2057400"/>
            <a:ext cx="7379899" cy="4496035"/>
            <a:chOff x="1376" y="1360"/>
            <a:chExt cx="8250" cy="4812"/>
          </a:xfrm>
        </p:grpSpPr>
        <p:sp>
          <p:nvSpPr>
            <p:cNvPr id="10245" name="AutoShape 5"/>
            <p:cNvSpPr>
              <a:spLocks noChangeAspect="1" noChangeArrowheads="1"/>
            </p:cNvSpPr>
            <p:nvPr/>
          </p:nvSpPr>
          <p:spPr bwMode="auto">
            <a:xfrm>
              <a:off x="1376" y="1389"/>
              <a:ext cx="8250" cy="4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sz="2000">
                <a:latin typeface="+mn-lt"/>
              </a:endParaRPr>
            </a:p>
          </p:txBody>
        </p:sp>
        <p:sp>
          <p:nvSpPr>
            <p:cNvPr id="10246" name="Line 6"/>
            <p:cNvSpPr>
              <a:spLocks noChangeShapeType="1"/>
            </p:cNvSpPr>
            <p:nvPr/>
          </p:nvSpPr>
          <p:spPr bwMode="auto">
            <a:xfrm>
              <a:off x="2527" y="2006"/>
              <a:ext cx="0" cy="24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47" name="Line 7"/>
            <p:cNvSpPr>
              <a:spLocks noChangeShapeType="1"/>
            </p:cNvSpPr>
            <p:nvPr/>
          </p:nvSpPr>
          <p:spPr bwMode="auto">
            <a:xfrm>
              <a:off x="2527" y="4475"/>
              <a:ext cx="330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48" name="Line 8"/>
            <p:cNvSpPr>
              <a:spLocks noChangeShapeType="1"/>
            </p:cNvSpPr>
            <p:nvPr/>
          </p:nvSpPr>
          <p:spPr bwMode="auto">
            <a:xfrm>
              <a:off x="6277" y="2006"/>
              <a:ext cx="1" cy="246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49" name="Line 9"/>
            <p:cNvSpPr>
              <a:spLocks noChangeShapeType="1"/>
            </p:cNvSpPr>
            <p:nvPr/>
          </p:nvSpPr>
          <p:spPr bwMode="auto">
            <a:xfrm>
              <a:off x="6277" y="4475"/>
              <a:ext cx="300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50" name="Line 10"/>
            <p:cNvSpPr>
              <a:spLocks noChangeShapeType="1"/>
            </p:cNvSpPr>
            <p:nvPr/>
          </p:nvSpPr>
          <p:spPr bwMode="auto">
            <a:xfrm flipV="1">
              <a:off x="2527" y="1360"/>
              <a:ext cx="2250" cy="1542"/>
            </a:xfrm>
            <a:prstGeom prst="line">
              <a:avLst/>
            </a:prstGeom>
            <a:noFill/>
            <a:ln w="9525">
              <a:solidFill>
                <a:srgbClr val="800000"/>
              </a:solidFill>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51" name="Line 11"/>
            <p:cNvSpPr>
              <a:spLocks noChangeShapeType="1"/>
            </p:cNvSpPr>
            <p:nvPr/>
          </p:nvSpPr>
          <p:spPr bwMode="auto">
            <a:xfrm>
              <a:off x="2716" y="2389"/>
              <a:ext cx="1126" cy="158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52" name="Line 12"/>
            <p:cNvSpPr>
              <a:spLocks noChangeShapeType="1"/>
            </p:cNvSpPr>
            <p:nvPr/>
          </p:nvSpPr>
          <p:spPr bwMode="auto">
            <a:xfrm>
              <a:off x="3216" y="1634"/>
              <a:ext cx="1506" cy="217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53" name="Line 13"/>
            <p:cNvSpPr>
              <a:spLocks noChangeShapeType="1"/>
            </p:cNvSpPr>
            <p:nvPr/>
          </p:nvSpPr>
          <p:spPr bwMode="auto">
            <a:xfrm>
              <a:off x="7484" y="1634"/>
              <a:ext cx="1050" cy="1543"/>
            </a:xfrm>
            <a:prstGeom prst="line">
              <a:avLst/>
            </a:prstGeom>
            <a:noFill/>
            <a:ln w="9525">
              <a:solidFill>
                <a:srgbClr val="800000"/>
              </a:solidFill>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54" name="Line 14"/>
            <p:cNvSpPr>
              <a:spLocks noChangeShapeType="1"/>
            </p:cNvSpPr>
            <p:nvPr/>
          </p:nvSpPr>
          <p:spPr bwMode="auto">
            <a:xfrm flipH="1">
              <a:off x="7180" y="2368"/>
              <a:ext cx="1099" cy="162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55" name="Line 15"/>
            <p:cNvSpPr>
              <a:spLocks noChangeShapeType="1"/>
            </p:cNvSpPr>
            <p:nvPr/>
          </p:nvSpPr>
          <p:spPr bwMode="auto">
            <a:xfrm flipH="1">
              <a:off x="6773" y="1960"/>
              <a:ext cx="1250" cy="177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56" name="Line 16"/>
            <p:cNvSpPr>
              <a:spLocks noChangeShapeType="1"/>
            </p:cNvSpPr>
            <p:nvPr/>
          </p:nvSpPr>
          <p:spPr bwMode="auto">
            <a:xfrm>
              <a:off x="2514" y="3374"/>
              <a:ext cx="5100" cy="0"/>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57" name="Line 17"/>
            <p:cNvSpPr>
              <a:spLocks noChangeShapeType="1"/>
            </p:cNvSpPr>
            <p:nvPr/>
          </p:nvSpPr>
          <p:spPr bwMode="auto">
            <a:xfrm>
              <a:off x="2527" y="2941"/>
              <a:ext cx="4800" cy="0"/>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58" name="Rectangle 18"/>
            <p:cNvSpPr>
              <a:spLocks noChangeArrowheads="1"/>
            </p:cNvSpPr>
            <p:nvPr/>
          </p:nvSpPr>
          <p:spPr bwMode="auto">
            <a:xfrm>
              <a:off x="4710" y="3670"/>
              <a:ext cx="900" cy="463"/>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latin typeface="+mn-lt"/>
                </a:rPr>
                <a:t>MRP</a:t>
              </a:r>
              <a:r>
                <a:rPr lang="en-US" sz="2000" baseline="-25000" dirty="0">
                  <a:latin typeface="+mn-lt"/>
                </a:rPr>
                <a:t>1</a:t>
              </a:r>
              <a:endParaRPr lang="en-US" sz="2000" dirty="0">
                <a:latin typeface="+mn-lt"/>
              </a:endParaRPr>
            </a:p>
          </p:txBody>
        </p:sp>
        <p:sp>
          <p:nvSpPr>
            <p:cNvPr id="10259" name="Rectangle 19"/>
            <p:cNvSpPr>
              <a:spLocks noChangeArrowheads="1"/>
            </p:cNvSpPr>
            <p:nvPr/>
          </p:nvSpPr>
          <p:spPr bwMode="auto">
            <a:xfrm>
              <a:off x="3773" y="3858"/>
              <a:ext cx="900" cy="462"/>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latin typeface="+mn-lt"/>
                </a:rPr>
                <a:t>MRP</a:t>
              </a:r>
              <a:r>
                <a:rPr lang="en-US" sz="2000" baseline="-25000" dirty="0">
                  <a:latin typeface="+mn-lt"/>
                </a:rPr>
                <a:t>0</a:t>
              </a:r>
              <a:endParaRPr lang="en-US" sz="2000" dirty="0">
                <a:latin typeface="+mn-lt"/>
              </a:endParaRPr>
            </a:p>
          </p:txBody>
        </p:sp>
        <p:sp>
          <p:nvSpPr>
            <p:cNvPr id="10260" name="Rectangle 20"/>
            <p:cNvSpPr>
              <a:spLocks noChangeArrowheads="1"/>
            </p:cNvSpPr>
            <p:nvPr/>
          </p:nvSpPr>
          <p:spPr bwMode="auto">
            <a:xfrm>
              <a:off x="1447" y="2161"/>
              <a:ext cx="930" cy="462"/>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b="1" dirty="0">
                  <a:latin typeface="+mn-lt"/>
                </a:rPr>
                <a:t>Wage</a:t>
              </a:r>
              <a:endParaRPr lang="en-US" sz="2000" dirty="0">
                <a:latin typeface="+mn-lt"/>
              </a:endParaRPr>
            </a:p>
          </p:txBody>
        </p:sp>
        <p:sp>
          <p:nvSpPr>
            <p:cNvPr id="10261" name="Rectangle 21"/>
            <p:cNvSpPr>
              <a:spLocks noChangeArrowheads="1"/>
            </p:cNvSpPr>
            <p:nvPr/>
          </p:nvSpPr>
          <p:spPr bwMode="auto">
            <a:xfrm>
              <a:off x="8287" y="2013"/>
              <a:ext cx="750" cy="462"/>
            </a:xfrm>
            <a:prstGeom prst="rect">
              <a:avLst/>
            </a:prstGeom>
            <a:solidFill>
              <a:srgbClr val="FBE6CE">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latin typeface="+mn-lt"/>
                </a:rPr>
                <a:t>S</a:t>
              </a:r>
              <a:r>
                <a:rPr lang="en-US" sz="2000" baseline="-25000" dirty="0">
                  <a:latin typeface="+mn-lt"/>
                </a:rPr>
                <a:t>0</a:t>
              </a:r>
              <a:endParaRPr lang="en-US" sz="2000" dirty="0">
                <a:latin typeface="+mn-lt"/>
              </a:endParaRPr>
            </a:p>
          </p:txBody>
        </p:sp>
        <p:sp>
          <p:nvSpPr>
            <p:cNvPr id="10262" name="Rectangle 22"/>
            <p:cNvSpPr>
              <a:spLocks noChangeArrowheads="1"/>
            </p:cNvSpPr>
            <p:nvPr/>
          </p:nvSpPr>
          <p:spPr bwMode="auto">
            <a:xfrm>
              <a:off x="5306" y="1768"/>
              <a:ext cx="600" cy="462"/>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latin typeface="+mn-lt"/>
                </a:rPr>
                <a:t>S</a:t>
              </a:r>
              <a:r>
                <a:rPr lang="en-US" sz="2000" baseline="-25000" dirty="0">
                  <a:latin typeface="+mn-lt"/>
                </a:rPr>
                <a:t>1</a:t>
              </a:r>
              <a:endParaRPr lang="en-US" sz="2000" dirty="0">
                <a:latin typeface="+mn-lt"/>
              </a:endParaRPr>
            </a:p>
          </p:txBody>
        </p:sp>
        <p:sp>
          <p:nvSpPr>
            <p:cNvPr id="10263" name="Rectangle 23"/>
            <p:cNvSpPr>
              <a:spLocks noChangeArrowheads="1"/>
            </p:cNvSpPr>
            <p:nvPr/>
          </p:nvSpPr>
          <p:spPr bwMode="auto">
            <a:xfrm>
              <a:off x="7927" y="3858"/>
              <a:ext cx="900" cy="462"/>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latin typeface="+mn-lt"/>
                </a:rPr>
                <a:t>MRP</a:t>
              </a:r>
              <a:r>
                <a:rPr lang="en-US" sz="2000" baseline="-25000" dirty="0">
                  <a:latin typeface="+mn-lt"/>
                </a:rPr>
                <a:t>1</a:t>
              </a:r>
              <a:endParaRPr lang="en-US" sz="2000" dirty="0">
                <a:latin typeface="+mn-lt"/>
              </a:endParaRPr>
            </a:p>
          </p:txBody>
        </p:sp>
        <p:sp>
          <p:nvSpPr>
            <p:cNvPr id="10264" name="Rectangle 24"/>
            <p:cNvSpPr>
              <a:spLocks noChangeArrowheads="1"/>
            </p:cNvSpPr>
            <p:nvPr/>
          </p:nvSpPr>
          <p:spPr bwMode="auto">
            <a:xfrm>
              <a:off x="8040" y="1605"/>
              <a:ext cx="750" cy="462"/>
            </a:xfrm>
            <a:prstGeom prst="rect">
              <a:avLst/>
            </a:prstGeom>
            <a:solidFill>
              <a:srgbClr val="FBE6CE">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latin typeface="+mn-lt"/>
                </a:rPr>
                <a:t>S</a:t>
              </a:r>
              <a:r>
                <a:rPr lang="en-US" sz="2000" baseline="-25000" dirty="0">
                  <a:latin typeface="+mn-lt"/>
                </a:rPr>
                <a:t>1</a:t>
              </a:r>
              <a:endParaRPr lang="en-US" sz="2000" dirty="0">
                <a:latin typeface="+mn-lt"/>
              </a:endParaRPr>
            </a:p>
          </p:txBody>
        </p:sp>
        <p:sp>
          <p:nvSpPr>
            <p:cNvPr id="10265" name="Line 25"/>
            <p:cNvSpPr>
              <a:spLocks noChangeShapeType="1"/>
            </p:cNvSpPr>
            <p:nvPr/>
          </p:nvSpPr>
          <p:spPr bwMode="auto">
            <a:xfrm>
              <a:off x="3427" y="339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66" name="Line 26"/>
            <p:cNvSpPr>
              <a:spLocks noChangeShapeType="1"/>
            </p:cNvSpPr>
            <p:nvPr/>
          </p:nvSpPr>
          <p:spPr bwMode="auto">
            <a:xfrm>
              <a:off x="3427" y="339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67" name="Line 27"/>
            <p:cNvSpPr>
              <a:spLocks noChangeShapeType="1"/>
            </p:cNvSpPr>
            <p:nvPr/>
          </p:nvSpPr>
          <p:spPr bwMode="auto">
            <a:xfrm>
              <a:off x="7598" y="3395"/>
              <a:ext cx="1" cy="1080"/>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68" name="Line 28"/>
            <p:cNvSpPr>
              <a:spLocks noChangeShapeType="1"/>
            </p:cNvSpPr>
            <p:nvPr/>
          </p:nvSpPr>
          <p:spPr bwMode="auto">
            <a:xfrm>
              <a:off x="7309" y="2932"/>
              <a:ext cx="1" cy="1543"/>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69" name="Line 29"/>
            <p:cNvSpPr>
              <a:spLocks noChangeShapeType="1"/>
            </p:cNvSpPr>
            <p:nvPr/>
          </p:nvSpPr>
          <p:spPr bwMode="auto">
            <a:xfrm>
              <a:off x="3446" y="3395"/>
              <a:ext cx="1" cy="1080"/>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70" name="Line 30"/>
            <p:cNvSpPr>
              <a:spLocks noChangeShapeType="1"/>
            </p:cNvSpPr>
            <p:nvPr/>
          </p:nvSpPr>
          <p:spPr bwMode="auto">
            <a:xfrm>
              <a:off x="4107" y="2932"/>
              <a:ext cx="1" cy="1544"/>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71" name="Rectangle 31"/>
            <p:cNvSpPr>
              <a:spLocks noChangeArrowheads="1"/>
            </p:cNvSpPr>
            <p:nvPr/>
          </p:nvSpPr>
          <p:spPr bwMode="auto">
            <a:xfrm>
              <a:off x="6064" y="4567"/>
              <a:ext cx="3150" cy="463"/>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latin typeface="+mn-lt"/>
                </a:rPr>
                <a:t>                L</a:t>
              </a:r>
              <a:r>
                <a:rPr lang="en-US" sz="2000" baseline="-25000" dirty="0">
                  <a:latin typeface="+mn-lt"/>
                </a:rPr>
                <a:t>1</a:t>
              </a:r>
              <a:r>
                <a:rPr lang="en-US" sz="2000" dirty="0">
                  <a:latin typeface="+mn-lt"/>
                </a:rPr>
                <a:t>  L</a:t>
              </a:r>
              <a:r>
                <a:rPr lang="en-US" sz="2000" baseline="-25000" dirty="0">
                  <a:latin typeface="+mn-lt"/>
                </a:rPr>
                <a:t>0</a:t>
              </a:r>
              <a:r>
                <a:rPr lang="en-US" sz="2000" dirty="0">
                  <a:latin typeface="+mn-lt"/>
                </a:rPr>
                <a:t> </a:t>
              </a:r>
              <a:r>
                <a:rPr lang="en-US" sz="2000" b="1" dirty="0">
                  <a:solidFill>
                    <a:srgbClr val="800000"/>
                  </a:solidFill>
                  <a:latin typeface="+mn-lt"/>
                </a:rPr>
                <a:t>L</a:t>
              </a:r>
              <a:r>
                <a:rPr lang="en-US" sz="2000" b="1" baseline="-25000" dirty="0">
                  <a:solidFill>
                    <a:srgbClr val="800000"/>
                  </a:solidFill>
                  <a:latin typeface="+mn-lt"/>
                </a:rPr>
                <a:t>2</a:t>
              </a:r>
              <a:r>
                <a:rPr lang="en-US" sz="2000" dirty="0">
                  <a:latin typeface="+mn-lt"/>
                </a:rPr>
                <a:t>                </a:t>
              </a:r>
              <a:r>
                <a:rPr lang="en-US" sz="2000" b="1" dirty="0">
                  <a:latin typeface="+mn-lt"/>
                </a:rPr>
                <a:t>Labor</a:t>
              </a:r>
              <a:endParaRPr lang="en-US" sz="2000" dirty="0">
                <a:latin typeface="+mn-lt"/>
              </a:endParaRPr>
            </a:p>
          </p:txBody>
        </p:sp>
        <p:sp>
          <p:nvSpPr>
            <p:cNvPr id="10272" name="Rectangle 32"/>
            <p:cNvSpPr>
              <a:spLocks noChangeArrowheads="1"/>
            </p:cNvSpPr>
            <p:nvPr/>
          </p:nvSpPr>
          <p:spPr bwMode="auto">
            <a:xfrm>
              <a:off x="2316" y="4567"/>
              <a:ext cx="3150" cy="462"/>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latin typeface="+mn-lt"/>
                </a:rPr>
                <a:t>             L</a:t>
              </a:r>
              <a:r>
                <a:rPr lang="en-US" sz="2000" baseline="-25000" dirty="0">
                  <a:latin typeface="+mn-lt"/>
                </a:rPr>
                <a:t>0</a:t>
              </a:r>
              <a:r>
                <a:rPr lang="en-US" sz="2000" dirty="0">
                  <a:latin typeface="+mn-lt"/>
                </a:rPr>
                <a:t> </a:t>
              </a:r>
              <a:r>
                <a:rPr lang="en-US" sz="2000" b="1" dirty="0">
                  <a:solidFill>
                    <a:srgbClr val="800000"/>
                  </a:solidFill>
                  <a:latin typeface="+mn-lt"/>
                </a:rPr>
                <a:t>L</a:t>
              </a:r>
              <a:r>
                <a:rPr lang="en-US" sz="2000" b="1" baseline="-25000" dirty="0">
                  <a:solidFill>
                    <a:srgbClr val="800000"/>
                  </a:solidFill>
                  <a:latin typeface="+mn-lt"/>
                </a:rPr>
                <a:t>2</a:t>
              </a:r>
              <a:r>
                <a:rPr lang="en-US" sz="2000" dirty="0">
                  <a:latin typeface="+mn-lt"/>
                </a:rPr>
                <a:t>     </a:t>
              </a:r>
              <a:r>
                <a:rPr lang="en-US" sz="2000" dirty="0" smtClean="0">
                  <a:latin typeface="+mn-lt"/>
                </a:rPr>
                <a:t> </a:t>
              </a:r>
              <a:r>
                <a:rPr lang="en-US" sz="2000" dirty="0">
                  <a:latin typeface="+mn-lt"/>
                </a:rPr>
                <a:t>L</a:t>
              </a:r>
              <a:r>
                <a:rPr lang="en-US" sz="2000" baseline="-25000" dirty="0">
                  <a:latin typeface="+mn-lt"/>
                </a:rPr>
                <a:t>1</a:t>
              </a:r>
              <a:r>
                <a:rPr lang="en-US" sz="2000" dirty="0">
                  <a:latin typeface="+mn-lt"/>
                </a:rPr>
                <a:t>             </a:t>
              </a:r>
              <a:r>
                <a:rPr lang="en-US" sz="2000" b="1" dirty="0">
                  <a:latin typeface="+mn-lt"/>
                </a:rPr>
                <a:t>Labor</a:t>
              </a:r>
              <a:endParaRPr lang="en-US" sz="2000" dirty="0">
                <a:latin typeface="+mn-lt"/>
              </a:endParaRPr>
            </a:p>
          </p:txBody>
        </p:sp>
        <p:sp>
          <p:nvSpPr>
            <p:cNvPr id="10273" name="Rectangle 33"/>
            <p:cNvSpPr>
              <a:spLocks noChangeArrowheads="1"/>
            </p:cNvSpPr>
            <p:nvPr/>
          </p:nvSpPr>
          <p:spPr bwMode="auto">
            <a:xfrm>
              <a:off x="2527" y="5246"/>
              <a:ext cx="3150" cy="462"/>
            </a:xfrm>
            <a:prstGeom prst="rect">
              <a:avLst/>
            </a:prstGeom>
            <a:solidFill>
              <a:srgbClr val="FBE6CE"/>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600" b="1" dirty="0">
                  <a:latin typeface="+mn-lt"/>
                </a:rPr>
                <a:t>Sector with Productivity Gain</a:t>
              </a:r>
              <a:endParaRPr lang="en-US" sz="1600" dirty="0">
                <a:latin typeface="+mn-lt"/>
              </a:endParaRPr>
            </a:p>
          </p:txBody>
        </p:sp>
        <p:sp>
          <p:nvSpPr>
            <p:cNvPr id="10274" name="Rectangle 34"/>
            <p:cNvSpPr>
              <a:spLocks noChangeArrowheads="1"/>
            </p:cNvSpPr>
            <p:nvPr/>
          </p:nvSpPr>
          <p:spPr bwMode="auto">
            <a:xfrm>
              <a:off x="6277" y="5225"/>
              <a:ext cx="3301" cy="483"/>
            </a:xfrm>
            <a:prstGeom prst="rect">
              <a:avLst/>
            </a:prstGeom>
            <a:solidFill>
              <a:srgbClr val="FBE6CE"/>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600" b="1" dirty="0">
                  <a:latin typeface="+mn-lt"/>
                </a:rPr>
                <a:t>Sector without Productivity Gain</a:t>
              </a:r>
              <a:endParaRPr lang="en-US" sz="1600" dirty="0">
                <a:latin typeface="+mn-lt"/>
              </a:endParaRPr>
            </a:p>
          </p:txBody>
        </p:sp>
        <p:sp>
          <p:nvSpPr>
            <p:cNvPr id="10275" name="Rectangle 35"/>
            <p:cNvSpPr>
              <a:spLocks noChangeArrowheads="1"/>
            </p:cNvSpPr>
            <p:nvPr/>
          </p:nvSpPr>
          <p:spPr bwMode="auto">
            <a:xfrm>
              <a:off x="1777" y="3241"/>
              <a:ext cx="600" cy="462"/>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latin typeface="+mn-lt"/>
                </a:rPr>
                <a:t>W</a:t>
              </a:r>
              <a:r>
                <a:rPr lang="en-US" sz="2000" baseline="-25000" dirty="0">
                  <a:latin typeface="+mn-lt"/>
                </a:rPr>
                <a:t>0</a:t>
              </a:r>
              <a:endParaRPr lang="en-US" sz="2000" dirty="0">
                <a:latin typeface="+mn-lt"/>
              </a:endParaRPr>
            </a:p>
          </p:txBody>
        </p:sp>
        <p:sp>
          <p:nvSpPr>
            <p:cNvPr id="10276" name="Rectangle 36"/>
            <p:cNvSpPr>
              <a:spLocks noChangeArrowheads="1"/>
            </p:cNvSpPr>
            <p:nvPr/>
          </p:nvSpPr>
          <p:spPr bwMode="auto">
            <a:xfrm>
              <a:off x="1777" y="2778"/>
              <a:ext cx="600" cy="463"/>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latin typeface="+mn-lt"/>
                </a:rPr>
                <a:t>W</a:t>
              </a:r>
              <a:r>
                <a:rPr lang="en-US" sz="2000" baseline="-25000" dirty="0">
                  <a:latin typeface="+mn-lt"/>
                </a:rPr>
                <a:t>1</a:t>
              </a:r>
              <a:endParaRPr lang="en-US" sz="2000" dirty="0">
                <a:latin typeface="+mn-lt"/>
              </a:endParaRPr>
            </a:p>
          </p:txBody>
        </p:sp>
        <p:sp>
          <p:nvSpPr>
            <p:cNvPr id="10277" name="Line 37"/>
            <p:cNvSpPr>
              <a:spLocks noChangeShapeType="1"/>
            </p:cNvSpPr>
            <p:nvPr/>
          </p:nvSpPr>
          <p:spPr bwMode="auto">
            <a:xfrm flipV="1">
              <a:off x="3773" y="3254"/>
              <a:ext cx="450" cy="308"/>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78" name="Line 38"/>
            <p:cNvSpPr>
              <a:spLocks noChangeShapeType="1"/>
            </p:cNvSpPr>
            <p:nvPr/>
          </p:nvSpPr>
          <p:spPr bwMode="auto">
            <a:xfrm flipH="1" flipV="1">
              <a:off x="7135" y="3254"/>
              <a:ext cx="300" cy="308"/>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79" name="Line 39"/>
            <p:cNvSpPr>
              <a:spLocks noChangeShapeType="1"/>
            </p:cNvSpPr>
            <p:nvPr/>
          </p:nvSpPr>
          <p:spPr bwMode="auto">
            <a:xfrm>
              <a:off x="6897" y="2353"/>
              <a:ext cx="1050" cy="154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80" name="Rectangle 40"/>
            <p:cNvSpPr>
              <a:spLocks noChangeArrowheads="1"/>
            </p:cNvSpPr>
            <p:nvPr/>
          </p:nvSpPr>
          <p:spPr bwMode="auto">
            <a:xfrm>
              <a:off x="8486" y="3236"/>
              <a:ext cx="900" cy="462"/>
            </a:xfrm>
            <a:prstGeom prst="rect">
              <a:avLst/>
            </a:prstGeom>
            <a:solidFill>
              <a:srgbClr val="FBE6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b="1" dirty="0">
                  <a:solidFill>
                    <a:srgbClr val="800000"/>
                  </a:solidFill>
                  <a:latin typeface="+mn-lt"/>
                </a:rPr>
                <a:t>MRP</a:t>
              </a:r>
              <a:r>
                <a:rPr lang="en-US" sz="2000" b="1" baseline="-25000" dirty="0">
                  <a:solidFill>
                    <a:srgbClr val="800000"/>
                  </a:solidFill>
                  <a:latin typeface="+mn-lt"/>
                </a:rPr>
                <a:t>2</a:t>
              </a:r>
              <a:endParaRPr lang="en-US" sz="2000" dirty="0">
                <a:latin typeface="+mn-lt"/>
              </a:endParaRPr>
            </a:p>
          </p:txBody>
        </p:sp>
        <p:sp>
          <p:nvSpPr>
            <p:cNvPr id="10281" name="Line 41"/>
            <p:cNvSpPr>
              <a:spLocks noChangeShapeType="1"/>
            </p:cNvSpPr>
            <p:nvPr/>
          </p:nvSpPr>
          <p:spPr bwMode="auto">
            <a:xfrm flipH="1" flipV="1">
              <a:off x="2527" y="2166"/>
              <a:ext cx="5362" cy="10"/>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82" name="Line 42"/>
            <p:cNvSpPr>
              <a:spLocks noChangeShapeType="1"/>
            </p:cNvSpPr>
            <p:nvPr/>
          </p:nvSpPr>
          <p:spPr bwMode="auto">
            <a:xfrm>
              <a:off x="3577" y="2469"/>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83" name="Line 43"/>
            <p:cNvSpPr>
              <a:spLocks noChangeShapeType="1"/>
            </p:cNvSpPr>
            <p:nvPr/>
          </p:nvSpPr>
          <p:spPr bwMode="auto">
            <a:xfrm>
              <a:off x="3602" y="2161"/>
              <a:ext cx="5" cy="2314"/>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84" name="Line 44"/>
            <p:cNvSpPr>
              <a:spLocks noChangeShapeType="1"/>
            </p:cNvSpPr>
            <p:nvPr/>
          </p:nvSpPr>
          <p:spPr bwMode="auto">
            <a:xfrm flipV="1">
              <a:off x="3056" y="2094"/>
              <a:ext cx="2250" cy="154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85" name="Line 45"/>
            <p:cNvSpPr>
              <a:spLocks noChangeShapeType="1"/>
            </p:cNvSpPr>
            <p:nvPr/>
          </p:nvSpPr>
          <p:spPr bwMode="auto">
            <a:xfrm>
              <a:off x="7627" y="2469"/>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86" name="Line 46"/>
            <p:cNvSpPr>
              <a:spLocks noChangeShapeType="1"/>
            </p:cNvSpPr>
            <p:nvPr/>
          </p:nvSpPr>
          <p:spPr bwMode="auto">
            <a:xfrm flipH="1">
              <a:off x="7836" y="2176"/>
              <a:ext cx="31" cy="2299"/>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87" name="Line 47"/>
            <p:cNvSpPr>
              <a:spLocks noChangeShapeType="1"/>
            </p:cNvSpPr>
            <p:nvPr/>
          </p:nvSpPr>
          <p:spPr bwMode="auto">
            <a:xfrm flipV="1">
              <a:off x="7228" y="2019"/>
              <a:ext cx="378" cy="449"/>
            </a:xfrm>
            <a:prstGeom prst="line">
              <a:avLst/>
            </a:prstGeom>
            <a:noFill/>
            <a:ln w="28575">
              <a:solidFill>
                <a:srgbClr val="80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000">
                <a:latin typeface="+mn-lt"/>
              </a:endParaRPr>
            </a:p>
          </p:txBody>
        </p:sp>
        <p:sp>
          <p:nvSpPr>
            <p:cNvPr id="10288" name="Line 48"/>
            <p:cNvSpPr>
              <a:spLocks noChangeShapeType="1"/>
            </p:cNvSpPr>
            <p:nvPr/>
          </p:nvSpPr>
          <p:spPr bwMode="auto">
            <a:xfrm flipH="1" flipV="1">
              <a:off x="3992" y="2208"/>
              <a:ext cx="335" cy="415"/>
            </a:xfrm>
            <a:prstGeom prst="line">
              <a:avLst/>
            </a:prstGeom>
            <a:noFill/>
            <a:ln w="28575">
              <a:solidFill>
                <a:srgbClr val="80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000">
                <a:latin typeface="+mn-lt"/>
              </a:endParaRPr>
            </a:p>
          </p:txBody>
        </p:sp>
      </p:grpSp>
      <p:sp>
        <p:nvSpPr>
          <p:cNvPr id="50"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9" name="Rectangle 48"/>
          <p:cNvSpPr/>
          <p:nvPr/>
        </p:nvSpPr>
        <p:spPr>
          <a:xfrm>
            <a:off x="822960" y="1274661"/>
            <a:ext cx="3947106"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Net Impacts in Labor Markets</a:t>
            </a:r>
            <a:endParaRPr lang="en-US" sz="2400" dirty="0">
              <a:solidFill>
                <a:srgbClr val="BD582C"/>
              </a:solidFill>
              <a:latin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822960" y="1752600"/>
            <a:ext cx="7543800" cy="4495800"/>
          </a:xfrm>
        </p:spPr>
        <p:txBody>
          <a:bodyPr>
            <a:normAutofit/>
          </a:bodyPr>
          <a:lstStyle/>
          <a:p>
            <a:pPr marL="227013" indent="-227013" eaLnBrk="1" hangingPunct="1">
              <a:lnSpc>
                <a:spcPct val="100000"/>
              </a:lnSpc>
              <a:spcAft>
                <a:spcPts val="1800"/>
              </a:spcAft>
              <a:buFont typeface="Wingdings" panose="05000000000000000000" pitchFamily="2" charset="2"/>
              <a:buChar char="§"/>
            </a:pPr>
            <a:r>
              <a:rPr lang="en-US" sz="2000" dirty="0" smtClean="0"/>
              <a:t>Spending and employment in state and local government have been </a:t>
            </a:r>
            <a:br>
              <a:rPr lang="en-US" sz="2000" dirty="0" smtClean="0"/>
            </a:br>
            <a:r>
              <a:rPr lang="en-US" sz="2000" dirty="0" smtClean="0"/>
              <a:t> steadily rising for decades.</a:t>
            </a:r>
          </a:p>
          <a:p>
            <a:pPr marL="227013" indent="-227013" eaLnBrk="1" hangingPunct="1">
              <a:lnSpc>
                <a:spcPct val="100000"/>
              </a:lnSpc>
              <a:spcAft>
                <a:spcPts val="1800"/>
              </a:spcAft>
              <a:buFont typeface="Wingdings" panose="05000000000000000000" pitchFamily="2" charset="2"/>
              <a:buChar char="§"/>
            </a:pPr>
            <a:r>
              <a:rPr lang="en-US" sz="2000" dirty="0" smtClean="0"/>
              <a:t>Some commentators say this is evidence of </a:t>
            </a:r>
            <a:r>
              <a:rPr lang="en-US" sz="2000" b="1" dirty="0" smtClean="0">
                <a:solidFill>
                  <a:schemeClr val="tx1"/>
                </a:solidFill>
              </a:rPr>
              <a:t>leviathan</a:t>
            </a:r>
            <a:r>
              <a:rPr lang="en-US" sz="2000" dirty="0" smtClean="0"/>
              <a:t>—of increasing</a:t>
            </a:r>
            <a:br>
              <a:rPr lang="en-US" sz="2000" dirty="0" smtClean="0"/>
            </a:br>
            <a:r>
              <a:rPr lang="en-US" sz="2000" dirty="0" smtClean="0"/>
              <a:t>  inefficiency by bureaucrats.</a:t>
            </a:r>
          </a:p>
          <a:p>
            <a:pPr marL="227013" indent="-227013" eaLnBrk="1" hangingPunct="1">
              <a:lnSpc>
                <a:spcPct val="100000"/>
              </a:lnSpc>
              <a:buFont typeface="Wingdings" panose="05000000000000000000" pitchFamily="2" charset="2"/>
              <a:buChar char="§"/>
            </a:pPr>
            <a:r>
              <a:rPr lang="en-US" sz="2000" dirty="0" smtClean="0"/>
              <a:t>Their policy prescription is to boost accountability programs and </a:t>
            </a:r>
            <a:br>
              <a:rPr lang="en-US" sz="2000" dirty="0" smtClean="0"/>
            </a:br>
            <a:r>
              <a:rPr lang="en-US" sz="2000" dirty="0" smtClean="0"/>
              <a:t> privatization.</a:t>
            </a:r>
          </a:p>
          <a:p>
            <a:pPr eaLnBrk="1" hangingPunct="1"/>
            <a:endParaRPr lang="en-US" sz="2000"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5:  Public Sector Costs: Policy</a:t>
            </a:r>
            <a:endParaRPr lang="en-US" sz="1800" b="1" spc="100" dirty="0">
              <a:solidFill>
                <a:srgbClr val="637052"/>
              </a:solidFill>
            </a:endParaRPr>
          </a:p>
        </p:txBody>
      </p:sp>
      <p:sp>
        <p:nvSpPr>
          <p:cNvPr id="4" name="Rectangle 3"/>
          <p:cNvSpPr/>
          <p:nvPr/>
        </p:nvSpPr>
        <p:spPr>
          <a:xfrm>
            <a:off x="714288" y="1295400"/>
            <a:ext cx="1571712" cy="424732"/>
          </a:xfrm>
          <a:prstGeom prst="rect">
            <a:avLst/>
          </a:prstGeom>
        </p:spPr>
        <p:txBody>
          <a:bodyPr wrap="none">
            <a:spAutoFit/>
          </a:bodyPr>
          <a:lstStyle/>
          <a:p>
            <a:pPr algn="ctr" eaLnBrk="1" hangingPunct="1">
              <a:lnSpc>
                <a:spcPct val="90000"/>
              </a:lnSpc>
              <a:buFont typeface="Wingdings" panose="05000000000000000000" pitchFamily="2" charset="2"/>
              <a:buNone/>
            </a:pPr>
            <a:r>
              <a:rPr lang="en-US" sz="2400" dirty="0" smtClean="0">
                <a:solidFill>
                  <a:srgbClr val="BD582C"/>
                </a:solidFill>
                <a:latin typeface="+mn-lt"/>
              </a:rPr>
              <a:t>Leviathan?</a:t>
            </a:r>
            <a:endParaRPr lang="en-US" sz="2400" dirty="0">
              <a:solidFill>
                <a:srgbClr val="BD582C"/>
              </a:solidFill>
              <a:latin typeface="+mn-lt"/>
            </a:endParaRPr>
          </a:p>
        </p:txBody>
      </p:sp>
    </p:spTree>
  </p:cSld>
  <p:clrMapOvr>
    <a:masterClrMapping/>
  </p:clrMapOvr>
</p:sld>
</file>

<file path=ppt/theme/theme1.xml><?xml version="1.0" encoding="utf-8"?>
<a:theme xmlns:a="http://schemas.openxmlformats.org/drawingml/2006/main" name="Theme1">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heme1" id="{0CF888E1-3DEF-4C87-8FF5-623334404736}" vid="{ACB0FA75-0D73-42A8-801E-281AAAF314DB}"/>
    </a:ext>
  </a:extLst>
</a:theme>
</file>

<file path=docProps/app.xml><?xml version="1.0" encoding="utf-8"?>
<Properties xmlns="http://schemas.openxmlformats.org/officeDocument/2006/extended-properties" xmlns:vt="http://schemas.openxmlformats.org/officeDocument/2006/docPropsVTypes">
  <Template>Theme1</Template>
  <TotalTime>45754</TotalTime>
  <Words>1610</Words>
  <Application>Microsoft Office PowerPoint</Application>
  <PresentationFormat>On-screen Show (4:3)</PresentationFormat>
  <Paragraphs>350</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Calibri Light</vt:lpstr>
      <vt:lpstr>Courier New</vt:lpstr>
      <vt:lpstr>Wingdings</vt:lpstr>
      <vt:lpstr>Theme1</vt:lpstr>
      <vt:lpstr>State and Local Public Finance Professor Yinger Spring 2019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Maxwell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and Local Public Finance Spring 2006, Professor Yinger</dc:title>
  <dc:creator>joyinger</dc:creator>
  <cp:lastModifiedBy>John McHenry Yinger</cp:lastModifiedBy>
  <cp:revision>170</cp:revision>
  <dcterms:created xsi:type="dcterms:W3CDTF">2005-12-18T15:49:22Z</dcterms:created>
  <dcterms:modified xsi:type="dcterms:W3CDTF">2019-02-03T15:19:01Z</dcterms:modified>
</cp:coreProperties>
</file>