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  <p:sldMasterId id="2147483806" r:id="rId2"/>
  </p:sldMasterIdLst>
  <p:sldIdLst>
    <p:sldId id="256" r:id="rId3"/>
    <p:sldId id="257" r:id="rId4"/>
    <p:sldId id="292" r:id="rId5"/>
    <p:sldId id="258" r:id="rId6"/>
    <p:sldId id="283" r:id="rId7"/>
    <p:sldId id="259" r:id="rId8"/>
    <p:sldId id="277" r:id="rId9"/>
    <p:sldId id="286" r:id="rId10"/>
    <p:sldId id="260" r:id="rId11"/>
    <p:sldId id="268" r:id="rId12"/>
    <p:sldId id="269" r:id="rId13"/>
    <p:sldId id="270" r:id="rId14"/>
    <p:sldId id="278" r:id="rId15"/>
    <p:sldId id="279" r:id="rId16"/>
    <p:sldId id="280" r:id="rId17"/>
    <p:sldId id="261" r:id="rId18"/>
    <p:sldId id="262" r:id="rId19"/>
    <p:sldId id="263" r:id="rId20"/>
    <p:sldId id="290" r:id="rId21"/>
    <p:sldId id="291" r:id="rId22"/>
    <p:sldId id="281" r:id="rId23"/>
    <p:sldId id="264" r:id="rId24"/>
    <p:sldId id="287" r:id="rId25"/>
    <p:sldId id="271" r:id="rId26"/>
    <p:sldId id="265" r:id="rId27"/>
    <p:sldId id="266" r:id="rId28"/>
    <p:sldId id="267" r:id="rId29"/>
    <p:sldId id="282" r:id="rId30"/>
    <p:sldId id="272" r:id="rId31"/>
    <p:sldId id="294" r:id="rId32"/>
    <p:sldId id="273" r:id="rId33"/>
    <p:sldId id="284" r:id="rId34"/>
    <p:sldId id="293" r:id="rId35"/>
    <p:sldId id="274" r:id="rId36"/>
    <p:sldId id="275" r:id="rId37"/>
    <p:sldId id="276" r:id="rId38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582C"/>
    <a:srgbClr val="81886B"/>
    <a:srgbClr val="CC3300"/>
    <a:srgbClr val="FBE6CE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76" autoAdjust="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500" spc="-2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9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350" cap="all" spc="113" baseline="0">
                <a:solidFill>
                  <a:schemeClr val="tx2"/>
                </a:solidFill>
                <a:latin typeface="+mj-lt"/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031D3-DBFA-413B-9EA2-AD3B1758ADD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68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DB6546-AF00-4FFC-8197-E23D64A656F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00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414781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80C4D3-B037-4712-A53F-4907C2967D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89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418"/>
            <a:ext cx="8229600" cy="1140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13200" cy="4530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1" y="1600200"/>
            <a:ext cx="4013200" cy="4530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8ECD9-2F29-4264-91F8-A16A2ADC67B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8162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02FB4-4377-45AF-B4BE-F0FF01DE39D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939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4C8E5C-21E9-4C8A-A222-F6B1CFF5B0B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848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DF7B5-1487-474C-ADB3-39310456C7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845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775809-1611-4E64-9161-A42639FF1E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952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817C9-646C-43C8-A0D8-806B0C93965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314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0FCAA-C324-4026-B6B0-278D9D594F1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38289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6A406C-888E-4FF5-BAFD-1AF0F3B2B0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80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2C79D-AAD3-48A6-AFC3-5F0CCF7EAD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6277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3342B8E-5F6C-4557-A370-A0AD92B64047}" type="slidenum">
              <a:rPr lang="en-US" altLang="en-US" smtClean="0">
                <a:solidFill>
                  <a:srgbClr val="637052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32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DBA236-C9DF-4A50-B496-98CD4B0518F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2080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6E908-6557-477D-80E9-988FAB18FC5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9175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C85A9-2750-43EE-A972-5515FABDB58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17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5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13" baseline="0">
                <a:solidFill>
                  <a:schemeClr val="tx2"/>
                </a:solidFill>
                <a:latin typeface="+mj-lt"/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52DD14-E417-4CD0-8B7D-5825D3F0191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52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8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53D2C-E168-4272-BAC3-D3C789FE40D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62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3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3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2B353-ECA3-45BB-A121-28FC5EC2D3B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437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CC620-8736-4771-8EFB-54BA5581982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18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DF7A3-60C8-4B8A-99D2-B9560A5A3E4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84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4" y="0"/>
            <a:ext cx="48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594359"/>
            <a:ext cx="2400300" cy="2286000"/>
          </a:xfrm>
        </p:spPr>
        <p:txBody>
          <a:bodyPr anchor="b">
            <a:norm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40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926081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6" y="6459787"/>
            <a:ext cx="1963883" cy="365126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7"/>
            <a:ext cx="3486151" cy="365126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FB9CFCA-1C13-410E-9E12-7A0C6CB022F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00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1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5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338"/>
              </a:spcAft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2CA0E-15A5-4F95-8622-22BE180D36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88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" y="6334316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3" y="6459787"/>
            <a:ext cx="1854203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2" y="6459787"/>
            <a:ext cx="3617103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5" y="6459787"/>
            <a:ext cx="984019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9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198ECD9-2F29-4264-91F8-A16A2ADC67B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50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87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txStyles>
    <p:titleStyle>
      <a:lvl1pPr algn="l" defTabSz="514350" rtl="0" eaLnBrk="1" latinLnBrk="0" hangingPunct="1">
        <a:lnSpc>
          <a:spcPct val="85000"/>
        </a:lnSpc>
        <a:spcBef>
          <a:spcPct val="0"/>
        </a:spcBef>
        <a:buNone/>
        <a:defRPr sz="2700" kern="1200" spc="-2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51435" indent="-51435" algn="l" defTabSz="514350" rtl="0" eaLnBrk="1" latinLnBrk="0" hangingPunct="1">
        <a:lnSpc>
          <a:spcPct val="90000"/>
        </a:lnSpc>
        <a:spcBef>
          <a:spcPts val="675"/>
        </a:spcBef>
        <a:spcAft>
          <a:spcPts val="11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1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1602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10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1889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2176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2463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618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31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843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956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1EB2632-30EB-404D-AAF4-83DEB88D2D5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31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x.ny.gov/research/property/reports/cod/2013mvs/index.ht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tax.ny.gov/research/property/reports/cod/2017mvs/index.htm" TargetMode="Externa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962400"/>
            <a:ext cx="6400800" cy="1809750"/>
          </a:xfrm>
        </p:spPr>
        <p:txBody>
          <a:bodyPr/>
          <a:lstStyle/>
          <a:p>
            <a:pPr eaLnBrk="1" hangingPunct="1"/>
            <a:r>
              <a:rPr lang="en-US" sz="2700" dirty="0"/>
              <a:t>Lecture 6</a:t>
            </a:r>
          </a:p>
          <a:p>
            <a:pPr eaLnBrk="1" hangingPunct="1"/>
            <a:r>
              <a:rPr lang="en-US" sz="2700" dirty="0"/>
              <a:t>State and Local Revenue:  Overview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5628" y="699796"/>
            <a:ext cx="7785230" cy="944724"/>
          </a:xfrm>
          <a:solidFill>
            <a:srgbClr val="FBE6CE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625" b="1" dirty="0">
                <a:solidFill>
                  <a:srgbClr val="637052"/>
                </a:solidFill>
              </a:rPr>
              <a:t>State and Local Public Finance</a:t>
            </a:r>
            <a:r>
              <a:rPr lang="en-US" sz="2250" b="1" dirty="0">
                <a:solidFill>
                  <a:srgbClr val="637052"/>
                </a:solidFill>
              </a:rPr>
              <a:t/>
            </a:r>
            <a:br>
              <a:rPr lang="en-US" sz="2250" b="1" dirty="0">
                <a:solidFill>
                  <a:srgbClr val="637052"/>
                </a:solidFill>
              </a:rPr>
            </a:br>
            <a:r>
              <a:rPr lang="en-US" sz="2063" b="1" dirty="0">
                <a:solidFill>
                  <a:srgbClr val="637052"/>
                </a:solidFill>
              </a:rPr>
              <a:t>Professor Yinger</a:t>
            </a:r>
            <a:br>
              <a:rPr lang="en-US" sz="2063" b="1" dirty="0">
                <a:solidFill>
                  <a:srgbClr val="637052"/>
                </a:solidFill>
              </a:rPr>
            </a:br>
            <a:r>
              <a:rPr lang="en-US" sz="2063" b="1">
                <a:solidFill>
                  <a:srgbClr val="637052"/>
                </a:solidFill>
              </a:rPr>
              <a:t>Spring </a:t>
            </a:r>
            <a:r>
              <a:rPr lang="en-US" sz="2063" b="1" smtClean="0">
                <a:solidFill>
                  <a:srgbClr val="637052"/>
                </a:solidFill>
              </a:rPr>
              <a:t>2019</a:t>
            </a:r>
            <a:endParaRPr lang="en-US" sz="2063" b="1" dirty="0">
              <a:solidFill>
                <a:srgbClr val="63705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20228" y="1760355"/>
            <a:ext cx="6224179" cy="723093"/>
          </a:xfrm>
        </p:spPr>
        <p:txBody>
          <a:bodyPr>
            <a:noAutofit/>
          </a:bodyPr>
          <a:lstStyle/>
          <a:p>
            <a:pPr marL="171450" indent="-1714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 some cases, the tax burden falls entirely on </a:t>
            </a:r>
            <a:r>
              <a:rPr lang="en-US" sz="2000" b="1" dirty="0" smtClean="0"/>
              <a:t>firms</a:t>
            </a:r>
            <a:r>
              <a:rPr lang="en-US" sz="2000" dirty="0" smtClean="0"/>
              <a:t>, because the price does not change:</a:t>
            </a:r>
          </a:p>
        </p:txBody>
      </p:sp>
      <p:grpSp>
        <p:nvGrpSpPr>
          <p:cNvPr id="10244" name="Group 36"/>
          <p:cNvGrpSpPr>
            <a:grpSpLocks noChangeAspect="1"/>
          </p:cNvGrpSpPr>
          <p:nvPr/>
        </p:nvGrpSpPr>
        <p:grpSpPr bwMode="auto">
          <a:xfrm>
            <a:off x="1394460" y="1760355"/>
            <a:ext cx="6400800" cy="4855780"/>
            <a:chOff x="1777" y="1852"/>
            <a:chExt cx="8700" cy="4320"/>
          </a:xfrm>
        </p:grpSpPr>
        <p:sp>
          <p:nvSpPr>
            <p:cNvPr id="10245" name="AutoShape 37"/>
            <p:cNvSpPr>
              <a:spLocks noChangeAspect="1" noChangeArrowheads="1"/>
            </p:cNvSpPr>
            <p:nvPr/>
          </p:nvSpPr>
          <p:spPr bwMode="auto">
            <a:xfrm>
              <a:off x="1777" y="1852"/>
              <a:ext cx="87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350"/>
            </a:p>
          </p:txBody>
        </p:sp>
        <p:sp>
          <p:nvSpPr>
            <p:cNvPr id="10246" name="Line 38"/>
            <p:cNvSpPr>
              <a:spLocks noChangeShapeType="1"/>
            </p:cNvSpPr>
            <p:nvPr/>
          </p:nvSpPr>
          <p:spPr bwMode="auto">
            <a:xfrm>
              <a:off x="3277" y="2932"/>
              <a:ext cx="1" cy="24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Line 39"/>
            <p:cNvSpPr>
              <a:spLocks noChangeShapeType="1"/>
            </p:cNvSpPr>
            <p:nvPr/>
          </p:nvSpPr>
          <p:spPr bwMode="auto">
            <a:xfrm>
              <a:off x="3277" y="5401"/>
              <a:ext cx="2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Line 40"/>
            <p:cNvSpPr>
              <a:spLocks noChangeShapeType="1"/>
            </p:cNvSpPr>
            <p:nvPr/>
          </p:nvSpPr>
          <p:spPr bwMode="auto">
            <a:xfrm>
              <a:off x="7477" y="2932"/>
              <a:ext cx="1" cy="24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Line 41"/>
            <p:cNvSpPr>
              <a:spLocks noChangeShapeType="1"/>
            </p:cNvSpPr>
            <p:nvPr/>
          </p:nvSpPr>
          <p:spPr bwMode="auto">
            <a:xfrm>
              <a:off x="7477" y="5401"/>
              <a:ext cx="25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Line 42"/>
            <p:cNvSpPr>
              <a:spLocks noChangeShapeType="1"/>
            </p:cNvSpPr>
            <p:nvPr/>
          </p:nvSpPr>
          <p:spPr bwMode="auto">
            <a:xfrm>
              <a:off x="3277" y="4166"/>
              <a:ext cx="21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Line 43"/>
            <p:cNvSpPr>
              <a:spLocks noChangeShapeType="1"/>
            </p:cNvSpPr>
            <p:nvPr/>
          </p:nvSpPr>
          <p:spPr bwMode="auto">
            <a:xfrm>
              <a:off x="8677" y="3395"/>
              <a:ext cx="1" cy="20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Line 44"/>
            <p:cNvSpPr>
              <a:spLocks noChangeShapeType="1"/>
            </p:cNvSpPr>
            <p:nvPr/>
          </p:nvSpPr>
          <p:spPr bwMode="auto">
            <a:xfrm>
              <a:off x="7977" y="3357"/>
              <a:ext cx="1700" cy="15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Rectangle 45"/>
            <p:cNvSpPr>
              <a:spLocks noChangeArrowheads="1"/>
            </p:cNvSpPr>
            <p:nvPr/>
          </p:nvSpPr>
          <p:spPr bwMode="auto">
            <a:xfrm>
              <a:off x="2677" y="2932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 dirty="0"/>
                <a:t>P</a:t>
              </a:r>
              <a:endParaRPr lang="en-US" sz="1350" dirty="0"/>
            </a:p>
          </p:txBody>
        </p:sp>
        <p:sp>
          <p:nvSpPr>
            <p:cNvPr id="10254" name="Rectangle 46"/>
            <p:cNvSpPr>
              <a:spLocks noChangeArrowheads="1"/>
            </p:cNvSpPr>
            <p:nvPr/>
          </p:nvSpPr>
          <p:spPr bwMode="auto">
            <a:xfrm>
              <a:off x="5527" y="5555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/>
                <a:t>Q</a:t>
              </a:r>
              <a:endParaRPr lang="en-US" sz="1350"/>
            </a:p>
          </p:txBody>
        </p:sp>
        <p:sp>
          <p:nvSpPr>
            <p:cNvPr id="10255" name="Rectangle 47"/>
            <p:cNvSpPr>
              <a:spLocks noChangeArrowheads="1"/>
            </p:cNvSpPr>
            <p:nvPr/>
          </p:nvSpPr>
          <p:spPr bwMode="auto">
            <a:xfrm>
              <a:off x="9727" y="5555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/>
                <a:t>Q</a:t>
              </a:r>
              <a:endParaRPr lang="en-US" sz="1350"/>
            </a:p>
          </p:txBody>
        </p:sp>
        <p:sp>
          <p:nvSpPr>
            <p:cNvPr id="10256" name="Rectangle 48"/>
            <p:cNvSpPr>
              <a:spLocks noChangeArrowheads="1"/>
            </p:cNvSpPr>
            <p:nvPr/>
          </p:nvSpPr>
          <p:spPr bwMode="auto">
            <a:xfrm>
              <a:off x="6877" y="2932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/>
                <a:t>P</a:t>
              </a:r>
              <a:endParaRPr lang="en-US" sz="1350"/>
            </a:p>
          </p:txBody>
        </p:sp>
        <p:sp>
          <p:nvSpPr>
            <p:cNvPr id="10257" name="Rectangle 49"/>
            <p:cNvSpPr>
              <a:spLocks noChangeArrowheads="1"/>
            </p:cNvSpPr>
            <p:nvPr/>
          </p:nvSpPr>
          <p:spPr bwMode="auto">
            <a:xfrm>
              <a:off x="5608" y="3130"/>
              <a:ext cx="750" cy="37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 dirty="0"/>
                <a:t>S</a:t>
              </a:r>
              <a:endParaRPr lang="en-US" sz="1350" dirty="0"/>
            </a:p>
          </p:txBody>
        </p:sp>
        <p:sp>
          <p:nvSpPr>
            <p:cNvPr id="10258" name="Rectangle 50"/>
            <p:cNvSpPr>
              <a:spLocks noChangeArrowheads="1"/>
            </p:cNvSpPr>
            <p:nvPr/>
          </p:nvSpPr>
          <p:spPr bwMode="auto">
            <a:xfrm>
              <a:off x="4627" y="3070"/>
              <a:ext cx="105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 smtClean="0">
                  <a:solidFill>
                    <a:srgbClr val="C00000"/>
                  </a:solidFill>
                </a:rPr>
                <a:t>S + tax</a:t>
              </a:r>
              <a:endParaRPr lang="en-US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10259" name="Rectangle 51"/>
            <p:cNvSpPr>
              <a:spLocks noChangeArrowheads="1"/>
            </p:cNvSpPr>
            <p:nvPr/>
          </p:nvSpPr>
          <p:spPr bwMode="auto">
            <a:xfrm>
              <a:off x="5426" y="4018"/>
              <a:ext cx="75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 dirty="0"/>
                <a:t>D</a:t>
              </a:r>
              <a:endParaRPr lang="en-US" sz="1350" dirty="0"/>
            </a:p>
          </p:txBody>
        </p:sp>
        <p:sp>
          <p:nvSpPr>
            <p:cNvPr id="10260" name="Rectangle 52"/>
            <p:cNvSpPr>
              <a:spLocks noChangeArrowheads="1"/>
            </p:cNvSpPr>
            <p:nvPr/>
          </p:nvSpPr>
          <p:spPr bwMode="auto">
            <a:xfrm>
              <a:off x="8458" y="3091"/>
              <a:ext cx="75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/>
                <a:t>S</a:t>
              </a:r>
              <a:endParaRPr lang="en-US" sz="1350"/>
            </a:p>
          </p:txBody>
        </p:sp>
        <p:sp>
          <p:nvSpPr>
            <p:cNvPr id="10261" name="Rectangle 53"/>
            <p:cNvSpPr>
              <a:spLocks noChangeArrowheads="1"/>
            </p:cNvSpPr>
            <p:nvPr/>
          </p:nvSpPr>
          <p:spPr bwMode="auto">
            <a:xfrm>
              <a:off x="9521" y="4901"/>
              <a:ext cx="75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 dirty="0"/>
                <a:t>  D</a:t>
              </a:r>
              <a:endParaRPr lang="en-US" sz="1350" dirty="0"/>
            </a:p>
          </p:txBody>
        </p:sp>
        <p:sp>
          <p:nvSpPr>
            <p:cNvPr id="10262" name="Rectangle 54"/>
            <p:cNvSpPr>
              <a:spLocks noChangeArrowheads="1"/>
            </p:cNvSpPr>
            <p:nvPr/>
          </p:nvSpPr>
          <p:spPr bwMode="auto">
            <a:xfrm>
              <a:off x="2827" y="4475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/>
                <a:t>P</a:t>
              </a:r>
              <a:r>
                <a:rPr lang="en-US" sz="1200" baseline="-25000"/>
                <a:t>3</a:t>
              </a:r>
              <a:endParaRPr lang="en-US" sz="1350"/>
            </a:p>
          </p:txBody>
        </p:sp>
        <p:sp>
          <p:nvSpPr>
            <p:cNvPr id="10263" name="Rectangle 55"/>
            <p:cNvSpPr>
              <a:spLocks noChangeArrowheads="1"/>
            </p:cNvSpPr>
            <p:nvPr/>
          </p:nvSpPr>
          <p:spPr bwMode="auto">
            <a:xfrm>
              <a:off x="2421" y="4010"/>
              <a:ext cx="150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 dirty="0"/>
                <a:t>P</a:t>
              </a:r>
              <a:r>
                <a:rPr lang="en-US" sz="1200" baseline="-25000" dirty="0"/>
                <a:t>1</a:t>
              </a:r>
              <a:r>
                <a:rPr lang="en-US" sz="1200" dirty="0"/>
                <a:t>=P</a:t>
              </a:r>
              <a:r>
                <a:rPr lang="en-US" sz="1200" baseline="-25000" dirty="0"/>
                <a:t>2</a:t>
              </a:r>
              <a:endParaRPr lang="en-US" sz="1350" dirty="0"/>
            </a:p>
          </p:txBody>
        </p:sp>
        <p:sp>
          <p:nvSpPr>
            <p:cNvPr id="10264" name="Rectangle 56"/>
            <p:cNvSpPr>
              <a:spLocks noChangeArrowheads="1"/>
            </p:cNvSpPr>
            <p:nvPr/>
          </p:nvSpPr>
          <p:spPr bwMode="auto">
            <a:xfrm>
              <a:off x="7027" y="4475"/>
              <a:ext cx="75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/>
                <a:t>P</a:t>
              </a:r>
              <a:r>
                <a:rPr lang="en-US" sz="1200" baseline="-25000"/>
                <a:t>3</a:t>
              </a:r>
              <a:endParaRPr lang="en-US" sz="1350"/>
            </a:p>
          </p:txBody>
        </p:sp>
        <p:sp>
          <p:nvSpPr>
            <p:cNvPr id="10265" name="Line 57"/>
            <p:cNvSpPr>
              <a:spLocks noChangeShapeType="1"/>
            </p:cNvSpPr>
            <p:nvPr/>
          </p:nvSpPr>
          <p:spPr bwMode="auto">
            <a:xfrm flipH="1">
              <a:off x="7477" y="4012"/>
              <a:ext cx="1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Line 58"/>
            <p:cNvSpPr>
              <a:spLocks noChangeShapeType="1"/>
            </p:cNvSpPr>
            <p:nvPr/>
          </p:nvSpPr>
          <p:spPr bwMode="auto">
            <a:xfrm flipH="1">
              <a:off x="7477" y="4629"/>
              <a:ext cx="120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Line 59"/>
            <p:cNvSpPr>
              <a:spLocks noChangeShapeType="1"/>
            </p:cNvSpPr>
            <p:nvPr/>
          </p:nvSpPr>
          <p:spPr bwMode="auto">
            <a:xfrm flipV="1">
              <a:off x="4027" y="3395"/>
              <a:ext cx="1650" cy="1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Rectangle 60"/>
            <p:cNvSpPr>
              <a:spLocks noChangeArrowheads="1"/>
            </p:cNvSpPr>
            <p:nvPr/>
          </p:nvSpPr>
          <p:spPr bwMode="auto">
            <a:xfrm>
              <a:off x="6674" y="3873"/>
              <a:ext cx="1500" cy="46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 dirty="0"/>
                <a:t>P</a:t>
              </a:r>
              <a:r>
                <a:rPr lang="en-US" sz="1200" baseline="-25000" dirty="0"/>
                <a:t>1</a:t>
              </a:r>
              <a:r>
                <a:rPr lang="en-US" sz="1200" dirty="0"/>
                <a:t>=P</a:t>
              </a:r>
              <a:r>
                <a:rPr lang="en-US" sz="1200" baseline="-25000" dirty="0"/>
                <a:t>2</a:t>
              </a:r>
              <a:endParaRPr lang="en-US" sz="1350" dirty="0"/>
            </a:p>
          </p:txBody>
        </p:sp>
        <p:sp>
          <p:nvSpPr>
            <p:cNvPr id="10269" name="Line 61"/>
            <p:cNvSpPr>
              <a:spLocks noChangeShapeType="1"/>
            </p:cNvSpPr>
            <p:nvPr/>
          </p:nvSpPr>
          <p:spPr bwMode="auto">
            <a:xfrm flipV="1">
              <a:off x="3427" y="3395"/>
              <a:ext cx="1650" cy="1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Line 62"/>
            <p:cNvSpPr>
              <a:spLocks noChangeShapeType="1"/>
            </p:cNvSpPr>
            <p:nvPr/>
          </p:nvSpPr>
          <p:spPr bwMode="auto">
            <a:xfrm flipH="1">
              <a:off x="3277" y="4629"/>
              <a:ext cx="90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Line 63"/>
            <p:cNvSpPr>
              <a:spLocks noChangeShapeType="1"/>
            </p:cNvSpPr>
            <p:nvPr/>
          </p:nvSpPr>
          <p:spPr bwMode="auto">
            <a:xfrm>
              <a:off x="3427" y="4166"/>
              <a:ext cx="0" cy="463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Line 64"/>
            <p:cNvSpPr>
              <a:spLocks noChangeShapeType="1"/>
            </p:cNvSpPr>
            <p:nvPr/>
          </p:nvSpPr>
          <p:spPr bwMode="auto">
            <a:xfrm>
              <a:off x="7627" y="4012"/>
              <a:ext cx="1" cy="617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Rectangle 65"/>
            <p:cNvSpPr>
              <a:spLocks noChangeArrowheads="1"/>
            </p:cNvSpPr>
            <p:nvPr/>
          </p:nvSpPr>
          <p:spPr bwMode="auto">
            <a:xfrm>
              <a:off x="3427" y="4166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900" b="1">
                  <a:solidFill>
                    <a:srgbClr val="800000"/>
                  </a:solidFill>
                </a:rPr>
                <a:t>tax</a:t>
              </a:r>
              <a:endParaRPr lang="en-US" sz="1350"/>
            </a:p>
          </p:txBody>
        </p:sp>
        <p:sp>
          <p:nvSpPr>
            <p:cNvPr id="10274" name="Rectangle 66"/>
            <p:cNvSpPr>
              <a:spLocks noChangeArrowheads="1"/>
            </p:cNvSpPr>
            <p:nvPr/>
          </p:nvSpPr>
          <p:spPr bwMode="auto">
            <a:xfrm>
              <a:off x="7627" y="4012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900" b="1">
                  <a:solidFill>
                    <a:srgbClr val="800000"/>
                  </a:solidFill>
                </a:rPr>
                <a:t>tax</a:t>
              </a:r>
              <a:endParaRPr lang="en-US" sz="1350"/>
            </a:p>
          </p:txBody>
        </p:sp>
        <p:sp>
          <p:nvSpPr>
            <p:cNvPr id="10275" name="Line 67"/>
            <p:cNvSpPr>
              <a:spLocks noChangeShapeType="1"/>
            </p:cNvSpPr>
            <p:nvPr/>
          </p:nvSpPr>
          <p:spPr bwMode="auto">
            <a:xfrm>
              <a:off x="4177" y="4166"/>
              <a:ext cx="0" cy="12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22960" y="1368831"/>
            <a:ext cx="4395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Case 2: No Shifting to Consumers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25388" y="1740068"/>
            <a:ext cx="4629150" cy="37025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 In other cases, the burden is </a:t>
            </a:r>
            <a:r>
              <a:rPr lang="en-US" sz="2000" b="1" dirty="0" smtClean="0"/>
              <a:t>shared</a:t>
            </a:r>
            <a:r>
              <a:rPr lang="en-US" sz="2000" dirty="0" smtClean="0"/>
              <a:t>:</a:t>
            </a:r>
          </a:p>
        </p:txBody>
      </p:sp>
      <p:grpSp>
        <p:nvGrpSpPr>
          <p:cNvPr id="11268" name="Group 5"/>
          <p:cNvGrpSpPr>
            <a:grpSpLocks noChangeAspect="1"/>
          </p:cNvGrpSpPr>
          <p:nvPr/>
        </p:nvGrpSpPr>
        <p:grpSpPr bwMode="auto">
          <a:xfrm>
            <a:off x="925388" y="1524000"/>
            <a:ext cx="7441372" cy="4798642"/>
            <a:chOff x="1777" y="1852"/>
            <a:chExt cx="8700" cy="4320"/>
          </a:xfrm>
        </p:grpSpPr>
        <p:sp>
          <p:nvSpPr>
            <p:cNvPr id="11269" name="AutoShape 6"/>
            <p:cNvSpPr>
              <a:spLocks noChangeAspect="1" noChangeArrowheads="1"/>
            </p:cNvSpPr>
            <p:nvPr/>
          </p:nvSpPr>
          <p:spPr bwMode="auto">
            <a:xfrm>
              <a:off x="1777" y="1852"/>
              <a:ext cx="87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350"/>
            </a:p>
          </p:txBody>
        </p:sp>
        <p:sp>
          <p:nvSpPr>
            <p:cNvPr id="11270" name="Line 7"/>
            <p:cNvSpPr>
              <a:spLocks noChangeShapeType="1"/>
            </p:cNvSpPr>
            <p:nvPr/>
          </p:nvSpPr>
          <p:spPr bwMode="auto">
            <a:xfrm>
              <a:off x="3277" y="2932"/>
              <a:ext cx="1" cy="24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Line 8"/>
            <p:cNvSpPr>
              <a:spLocks noChangeShapeType="1"/>
            </p:cNvSpPr>
            <p:nvPr/>
          </p:nvSpPr>
          <p:spPr bwMode="auto">
            <a:xfrm>
              <a:off x="3277" y="5401"/>
              <a:ext cx="2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Line 9"/>
            <p:cNvSpPr>
              <a:spLocks noChangeShapeType="1"/>
            </p:cNvSpPr>
            <p:nvPr/>
          </p:nvSpPr>
          <p:spPr bwMode="auto">
            <a:xfrm>
              <a:off x="3427" y="3703"/>
              <a:ext cx="1950" cy="13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Rectangle 10"/>
            <p:cNvSpPr>
              <a:spLocks noChangeArrowheads="1"/>
            </p:cNvSpPr>
            <p:nvPr/>
          </p:nvSpPr>
          <p:spPr bwMode="auto">
            <a:xfrm>
              <a:off x="2677" y="2932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/>
                <a:t>P</a:t>
              </a:r>
              <a:endParaRPr lang="en-US" sz="1350"/>
            </a:p>
          </p:txBody>
        </p:sp>
        <p:sp>
          <p:nvSpPr>
            <p:cNvPr id="11274" name="Rectangle 11"/>
            <p:cNvSpPr>
              <a:spLocks noChangeArrowheads="1"/>
            </p:cNvSpPr>
            <p:nvPr/>
          </p:nvSpPr>
          <p:spPr bwMode="auto">
            <a:xfrm>
              <a:off x="5527" y="5555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/>
                <a:t>Q</a:t>
              </a:r>
              <a:endParaRPr lang="en-US" sz="1350"/>
            </a:p>
          </p:txBody>
        </p:sp>
        <p:sp>
          <p:nvSpPr>
            <p:cNvPr id="11275" name="Rectangle 12"/>
            <p:cNvSpPr>
              <a:spLocks noChangeArrowheads="1"/>
            </p:cNvSpPr>
            <p:nvPr/>
          </p:nvSpPr>
          <p:spPr bwMode="auto">
            <a:xfrm>
              <a:off x="5592" y="3549"/>
              <a:ext cx="682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dirty="0"/>
                <a:t>S</a:t>
              </a:r>
            </a:p>
          </p:txBody>
        </p:sp>
        <p:sp>
          <p:nvSpPr>
            <p:cNvPr id="11276" name="Rectangle 13"/>
            <p:cNvSpPr>
              <a:spLocks noChangeArrowheads="1"/>
            </p:cNvSpPr>
            <p:nvPr/>
          </p:nvSpPr>
          <p:spPr bwMode="auto">
            <a:xfrm>
              <a:off x="4717" y="3297"/>
              <a:ext cx="1050" cy="4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 smtClean="0">
                  <a:solidFill>
                    <a:srgbClr val="C00000"/>
                  </a:solidFill>
                </a:rPr>
                <a:t>S + tax</a:t>
              </a:r>
              <a:endParaRPr lang="en-US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11277" name="Rectangle 14"/>
            <p:cNvSpPr>
              <a:spLocks noChangeArrowheads="1"/>
            </p:cNvSpPr>
            <p:nvPr/>
          </p:nvSpPr>
          <p:spPr bwMode="auto">
            <a:xfrm>
              <a:off x="5377" y="4938"/>
              <a:ext cx="75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/>
                <a:t>D</a:t>
              </a:r>
              <a:endParaRPr lang="en-US" sz="1350"/>
            </a:p>
          </p:txBody>
        </p:sp>
        <p:sp>
          <p:nvSpPr>
            <p:cNvPr id="11278" name="Rectangle 15"/>
            <p:cNvSpPr>
              <a:spLocks noChangeArrowheads="1"/>
            </p:cNvSpPr>
            <p:nvPr/>
          </p:nvSpPr>
          <p:spPr bwMode="auto">
            <a:xfrm>
              <a:off x="2827" y="4477"/>
              <a:ext cx="600" cy="4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/>
                <a:t>P</a:t>
              </a:r>
              <a:r>
                <a:rPr lang="en-US" sz="1200" baseline="-25000"/>
                <a:t>1</a:t>
              </a:r>
              <a:endParaRPr lang="en-US" sz="1350"/>
            </a:p>
          </p:txBody>
        </p:sp>
        <p:sp>
          <p:nvSpPr>
            <p:cNvPr id="11279" name="Rectangle 16"/>
            <p:cNvSpPr>
              <a:spLocks noChangeArrowheads="1"/>
            </p:cNvSpPr>
            <p:nvPr/>
          </p:nvSpPr>
          <p:spPr bwMode="auto">
            <a:xfrm>
              <a:off x="2827" y="4131"/>
              <a:ext cx="600" cy="46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 dirty="0"/>
                <a:t>P</a:t>
              </a:r>
              <a:r>
                <a:rPr lang="en-US" sz="1200" baseline="-25000" dirty="0"/>
                <a:t>2</a:t>
              </a:r>
              <a:endParaRPr lang="en-US" sz="1350" dirty="0"/>
            </a:p>
          </p:txBody>
        </p:sp>
        <p:sp>
          <p:nvSpPr>
            <p:cNvPr id="11280" name="Line 17"/>
            <p:cNvSpPr>
              <a:spLocks noChangeShapeType="1"/>
            </p:cNvSpPr>
            <p:nvPr/>
          </p:nvSpPr>
          <p:spPr bwMode="auto">
            <a:xfrm flipV="1">
              <a:off x="3427" y="3703"/>
              <a:ext cx="1650" cy="13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8"/>
            <p:cNvSpPr>
              <a:spLocks noChangeShapeType="1"/>
            </p:cNvSpPr>
            <p:nvPr/>
          </p:nvSpPr>
          <p:spPr bwMode="auto">
            <a:xfrm flipV="1">
              <a:off x="4027" y="3858"/>
              <a:ext cx="1650" cy="1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19"/>
            <p:cNvSpPr>
              <a:spLocks noChangeShapeType="1"/>
            </p:cNvSpPr>
            <p:nvPr/>
          </p:nvSpPr>
          <p:spPr bwMode="auto">
            <a:xfrm flipH="1">
              <a:off x="3277" y="4629"/>
              <a:ext cx="150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20"/>
            <p:cNvSpPr>
              <a:spLocks noChangeShapeType="1"/>
            </p:cNvSpPr>
            <p:nvPr/>
          </p:nvSpPr>
          <p:spPr bwMode="auto">
            <a:xfrm flipH="1">
              <a:off x="3277" y="4321"/>
              <a:ext cx="10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21"/>
            <p:cNvSpPr>
              <a:spLocks noChangeShapeType="1"/>
            </p:cNvSpPr>
            <p:nvPr/>
          </p:nvSpPr>
          <p:spPr bwMode="auto">
            <a:xfrm>
              <a:off x="4327" y="4321"/>
              <a:ext cx="0" cy="10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22"/>
            <p:cNvSpPr>
              <a:spLocks noChangeShapeType="1"/>
            </p:cNvSpPr>
            <p:nvPr/>
          </p:nvSpPr>
          <p:spPr bwMode="auto">
            <a:xfrm flipH="1">
              <a:off x="3277" y="4974"/>
              <a:ext cx="10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Rectangle 23"/>
            <p:cNvSpPr>
              <a:spLocks noChangeArrowheads="1"/>
            </p:cNvSpPr>
            <p:nvPr/>
          </p:nvSpPr>
          <p:spPr bwMode="auto">
            <a:xfrm>
              <a:off x="2827" y="4816"/>
              <a:ext cx="600" cy="46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 dirty="0"/>
                <a:t>P</a:t>
              </a:r>
              <a:r>
                <a:rPr lang="en-US" sz="1200" baseline="-25000" dirty="0"/>
                <a:t>3</a:t>
              </a:r>
              <a:endParaRPr lang="en-US" sz="1350" dirty="0"/>
            </a:p>
          </p:txBody>
        </p:sp>
        <p:sp>
          <p:nvSpPr>
            <p:cNvPr id="11287" name="Line 24"/>
            <p:cNvSpPr>
              <a:spLocks noChangeShapeType="1"/>
            </p:cNvSpPr>
            <p:nvPr/>
          </p:nvSpPr>
          <p:spPr bwMode="auto">
            <a:xfrm>
              <a:off x="3427" y="4348"/>
              <a:ext cx="0" cy="617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Rectangle 25"/>
            <p:cNvSpPr>
              <a:spLocks noChangeArrowheads="1"/>
            </p:cNvSpPr>
            <p:nvPr/>
          </p:nvSpPr>
          <p:spPr bwMode="auto">
            <a:xfrm>
              <a:off x="3427" y="4349"/>
              <a:ext cx="600" cy="55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rgbClr val="800000"/>
                  </a:solidFill>
                </a:rPr>
                <a:t>tax</a:t>
              </a:r>
              <a:endParaRPr lang="en-US" sz="1400" dirty="0"/>
            </a:p>
          </p:txBody>
        </p:sp>
        <p:sp>
          <p:nvSpPr>
            <p:cNvPr id="11289" name="Line 26"/>
            <p:cNvSpPr>
              <a:spLocks noChangeShapeType="1"/>
            </p:cNvSpPr>
            <p:nvPr/>
          </p:nvSpPr>
          <p:spPr bwMode="auto">
            <a:xfrm>
              <a:off x="4777" y="4629"/>
              <a:ext cx="0" cy="7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Rectangle 27"/>
            <p:cNvSpPr>
              <a:spLocks noChangeArrowheads="1"/>
            </p:cNvSpPr>
            <p:nvPr/>
          </p:nvSpPr>
          <p:spPr bwMode="auto">
            <a:xfrm>
              <a:off x="5377" y="4321"/>
              <a:ext cx="3069" cy="307"/>
            </a:xfrm>
            <a:prstGeom prst="rect">
              <a:avLst/>
            </a:prstGeom>
            <a:solidFill>
              <a:srgbClr val="FBE6CE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rgbClr val="800000"/>
                  </a:solidFill>
                </a:rPr>
                <a:t>Burden on consumers</a:t>
              </a:r>
              <a:endParaRPr lang="en-US" sz="1400" dirty="0"/>
            </a:p>
          </p:txBody>
        </p:sp>
        <p:sp>
          <p:nvSpPr>
            <p:cNvPr id="11291" name="Rectangle 28"/>
            <p:cNvSpPr>
              <a:spLocks noChangeArrowheads="1"/>
            </p:cNvSpPr>
            <p:nvPr/>
          </p:nvSpPr>
          <p:spPr bwMode="auto">
            <a:xfrm>
              <a:off x="5377" y="4629"/>
              <a:ext cx="2250" cy="308"/>
            </a:xfrm>
            <a:prstGeom prst="rect">
              <a:avLst/>
            </a:prstGeom>
            <a:solidFill>
              <a:srgbClr val="FBE6CE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rgbClr val="800000"/>
                  </a:solidFill>
                </a:rPr>
                <a:t>Burden on firms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350" dirty="0"/>
            </a:p>
          </p:txBody>
        </p:sp>
        <p:sp>
          <p:nvSpPr>
            <p:cNvPr id="11292" name="Line 29"/>
            <p:cNvSpPr>
              <a:spLocks noChangeShapeType="1"/>
            </p:cNvSpPr>
            <p:nvPr/>
          </p:nvSpPr>
          <p:spPr bwMode="auto">
            <a:xfrm>
              <a:off x="5227" y="4321"/>
              <a:ext cx="1" cy="307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30"/>
            <p:cNvSpPr>
              <a:spLocks noChangeShapeType="1"/>
            </p:cNvSpPr>
            <p:nvPr/>
          </p:nvSpPr>
          <p:spPr bwMode="auto">
            <a:xfrm>
              <a:off x="5227" y="4629"/>
              <a:ext cx="1" cy="308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22960" y="1368831"/>
            <a:ext cx="3335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Case 3: Shared Incidence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841817"/>
            <a:ext cx="7543800" cy="44958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Incidence is determined by </a:t>
            </a:r>
            <a:r>
              <a:rPr lang="en-US" sz="2000" b="1" dirty="0" smtClean="0">
                <a:solidFill>
                  <a:schemeClr val="tx1"/>
                </a:solidFill>
              </a:rPr>
              <a:t>responsiveness</a:t>
            </a:r>
            <a:r>
              <a:rPr lang="en-US" sz="2000" dirty="0" smtClean="0"/>
              <a:t> (= price elasticity).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Economic actors are responsive to price if they have good alternatives.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side of the market with better alternatives escapes more of the tax.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If one side of the market has poor alternatives, it cannot escape the tax.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3870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What Determines Incidence?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752601"/>
            <a:ext cx="7543800" cy="4419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 Two further points about incidence.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 smtClean="0"/>
              <a:t> First</a:t>
            </a:r>
            <a:r>
              <a:rPr lang="en-US" sz="2000" b="1" dirty="0" smtClean="0">
                <a:solidFill>
                  <a:schemeClr val="tx1"/>
                </a:solidFill>
              </a:rPr>
              <a:t>:  Legal incidence does not affect economic incidence.</a:t>
            </a:r>
          </a:p>
          <a:p>
            <a:pPr eaLnBrk="1" hangingPunct="1"/>
            <a:endParaRPr lang="en-US" sz="2000" dirty="0" smtClean="0"/>
          </a:p>
          <a:p>
            <a:pPr marL="461963" lvl="1" indent="-236538" eaLnBrk="1" hangingPunct="1">
              <a:buFont typeface="Courier New" panose="02070309020205020404" pitchFamily="49" charset="0"/>
              <a:buChar char="o"/>
            </a:pPr>
            <a:r>
              <a:rPr lang="en-US" sz="2000" dirty="0" smtClean="0"/>
              <a:t>Economic incidence is determined by supply and demand curves, not  by institutions.</a:t>
            </a:r>
          </a:p>
          <a:p>
            <a:pPr marL="461963" indent="-236538" eaLnBrk="1" hangingPunct="1"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marL="461963" lvl="1" indent="-236538" eaLnBrk="1" hangingPunct="1">
              <a:buFont typeface="Courier New" panose="02070309020205020404" pitchFamily="49" charset="0"/>
              <a:buChar char="o"/>
            </a:pPr>
            <a:r>
              <a:rPr lang="en-US" sz="2000" dirty="0" smtClean="0"/>
              <a:t> Legal incidence should be selected on administrative grounds (not </a:t>
            </a:r>
            <a:br>
              <a:rPr lang="en-US" sz="2000" dirty="0" smtClean="0"/>
            </a:br>
            <a:r>
              <a:rPr lang="en-US" sz="2000" dirty="0" smtClean="0"/>
              <a:t> based on misperceptions about economic incidence!)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4493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Irrelevance of Legal Incidence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91540" y="1750481"/>
            <a:ext cx="7406640" cy="457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 This result can be seen by comparing both forms of legal incidence:</a:t>
            </a:r>
          </a:p>
        </p:txBody>
      </p:sp>
      <p:grpSp>
        <p:nvGrpSpPr>
          <p:cNvPr id="14340" name="Group 33"/>
          <p:cNvGrpSpPr>
            <a:grpSpLocks noChangeAspect="1"/>
          </p:cNvGrpSpPr>
          <p:nvPr/>
        </p:nvGrpSpPr>
        <p:grpSpPr bwMode="auto">
          <a:xfrm>
            <a:off x="1063861" y="1295400"/>
            <a:ext cx="7140735" cy="5032688"/>
            <a:chOff x="1777" y="1852"/>
            <a:chExt cx="8797" cy="4320"/>
          </a:xfrm>
        </p:grpSpPr>
        <p:sp>
          <p:nvSpPr>
            <p:cNvPr id="14341" name="AutoShape 34"/>
            <p:cNvSpPr>
              <a:spLocks noChangeAspect="1" noChangeArrowheads="1"/>
            </p:cNvSpPr>
            <p:nvPr/>
          </p:nvSpPr>
          <p:spPr bwMode="auto">
            <a:xfrm>
              <a:off x="1777" y="1852"/>
              <a:ext cx="87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350"/>
            </a:p>
          </p:txBody>
        </p:sp>
        <p:sp>
          <p:nvSpPr>
            <p:cNvPr id="14342" name="Line 35"/>
            <p:cNvSpPr>
              <a:spLocks noChangeShapeType="1"/>
            </p:cNvSpPr>
            <p:nvPr/>
          </p:nvSpPr>
          <p:spPr bwMode="auto">
            <a:xfrm>
              <a:off x="3277" y="2932"/>
              <a:ext cx="1" cy="24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Line 36"/>
            <p:cNvSpPr>
              <a:spLocks noChangeShapeType="1"/>
            </p:cNvSpPr>
            <p:nvPr/>
          </p:nvSpPr>
          <p:spPr bwMode="auto">
            <a:xfrm>
              <a:off x="3277" y="5401"/>
              <a:ext cx="2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Line 37"/>
            <p:cNvSpPr>
              <a:spLocks noChangeShapeType="1"/>
            </p:cNvSpPr>
            <p:nvPr/>
          </p:nvSpPr>
          <p:spPr bwMode="auto">
            <a:xfrm>
              <a:off x="3427" y="3703"/>
              <a:ext cx="1959" cy="14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Rectangle 38"/>
            <p:cNvSpPr>
              <a:spLocks noChangeArrowheads="1"/>
            </p:cNvSpPr>
            <p:nvPr/>
          </p:nvSpPr>
          <p:spPr bwMode="auto">
            <a:xfrm>
              <a:off x="2677" y="2932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/>
                <a:t>P</a:t>
              </a:r>
              <a:endParaRPr lang="en-US" sz="1350"/>
            </a:p>
          </p:txBody>
        </p:sp>
        <p:sp>
          <p:nvSpPr>
            <p:cNvPr id="14346" name="Rectangle 39"/>
            <p:cNvSpPr>
              <a:spLocks noChangeArrowheads="1"/>
            </p:cNvSpPr>
            <p:nvPr/>
          </p:nvSpPr>
          <p:spPr bwMode="auto">
            <a:xfrm>
              <a:off x="5527" y="5555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/>
                <a:t>Q</a:t>
              </a:r>
              <a:endParaRPr lang="en-US" sz="1350"/>
            </a:p>
          </p:txBody>
        </p:sp>
        <p:sp>
          <p:nvSpPr>
            <p:cNvPr id="14347" name="Rectangle 40"/>
            <p:cNvSpPr>
              <a:spLocks noChangeArrowheads="1"/>
            </p:cNvSpPr>
            <p:nvPr/>
          </p:nvSpPr>
          <p:spPr bwMode="auto">
            <a:xfrm>
              <a:off x="5527" y="3549"/>
              <a:ext cx="75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/>
                <a:t>S</a:t>
              </a:r>
              <a:endParaRPr lang="en-US" sz="1350"/>
            </a:p>
          </p:txBody>
        </p:sp>
        <p:sp>
          <p:nvSpPr>
            <p:cNvPr id="14348" name="Rectangle 41"/>
            <p:cNvSpPr>
              <a:spLocks noChangeArrowheads="1"/>
            </p:cNvSpPr>
            <p:nvPr/>
          </p:nvSpPr>
          <p:spPr bwMode="auto">
            <a:xfrm>
              <a:off x="4027" y="3241"/>
              <a:ext cx="5335" cy="4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 b="1" dirty="0" smtClean="0">
                  <a:solidFill>
                    <a:schemeClr val="accent3"/>
                  </a:solidFill>
                </a:rPr>
                <a:t>S + tax (Legal Incidence on Firm)</a:t>
              </a:r>
              <a:endParaRPr lang="en-US" sz="1200" b="1" dirty="0">
                <a:solidFill>
                  <a:schemeClr val="accent3"/>
                </a:solidFill>
              </a:endParaRPr>
            </a:p>
          </p:txBody>
        </p:sp>
        <p:sp>
          <p:nvSpPr>
            <p:cNvPr id="14349" name="Rectangle 42"/>
            <p:cNvSpPr>
              <a:spLocks noChangeArrowheads="1"/>
            </p:cNvSpPr>
            <p:nvPr/>
          </p:nvSpPr>
          <p:spPr bwMode="auto">
            <a:xfrm>
              <a:off x="5377" y="4913"/>
              <a:ext cx="75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/>
                <a:t>D</a:t>
              </a:r>
              <a:endParaRPr lang="en-US" sz="1350"/>
            </a:p>
          </p:txBody>
        </p:sp>
        <p:sp>
          <p:nvSpPr>
            <p:cNvPr id="14350" name="Rectangle 43"/>
            <p:cNvSpPr>
              <a:spLocks noChangeArrowheads="1"/>
            </p:cNvSpPr>
            <p:nvPr/>
          </p:nvSpPr>
          <p:spPr bwMode="auto">
            <a:xfrm>
              <a:off x="2827" y="4382"/>
              <a:ext cx="600" cy="4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/>
                <a:t>P</a:t>
              </a:r>
              <a:r>
                <a:rPr lang="en-US" sz="1200" baseline="-25000"/>
                <a:t>1</a:t>
              </a:r>
              <a:endParaRPr lang="en-US" sz="1350"/>
            </a:p>
          </p:txBody>
        </p:sp>
        <p:sp>
          <p:nvSpPr>
            <p:cNvPr id="14351" name="Rectangle 44"/>
            <p:cNvSpPr>
              <a:spLocks noChangeArrowheads="1"/>
            </p:cNvSpPr>
            <p:nvPr/>
          </p:nvSpPr>
          <p:spPr bwMode="auto">
            <a:xfrm>
              <a:off x="2827" y="4012"/>
              <a:ext cx="600" cy="46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/>
                <a:t>P</a:t>
              </a:r>
              <a:r>
                <a:rPr lang="en-US" sz="1200" baseline="-25000"/>
                <a:t>2</a:t>
              </a:r>
              <a:endParaRPr lang="en-US" sz="1350"/>
            </a:p>
          </p:txBody>
        </p:sp>
        <p:sp>
          <p:nvSpPr>
            <p:cNvPr id="14352" name="Line 45"/>
            <p:cNvSpPr>
              <a:spLocks noChangeShapeType="1"/>
            </p:cNvSpPr>
            <p:nvPr/>
          </p:nvSpPr>
          <p:spPr bwMode="auto">
            <a:xfrm flipV="1">
              <a:off x="3419" y="3735"/>
              <a:ext cx="1667" cy="13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46"/>
            <p:cNvSpPr>
              <a:spLocks noChangeShapeType="1"/>
            </p:cNvSpPr>
            <p:nvPr/>
          </p:nvSpPr>
          <p:spPr bwMode="auto">
            <a:xfrm flipV="1">
              <a:off x="3913" y="3928"/>
              <a:ext cx="1773" cy="13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47"/>
            <p:cNvSpPr>
              <a:spLocks noChangeShapeType="1"/>
            </p:cNvSpPr>
            <p:nvPr/>
          </p:nvSpPr>
          <p:spPr bwMode="auto">
            <a:xfrm flipH="1" flipV="1">
              <a:off x="3277" y="4649"/>
              <a:ext cx="1445" cy="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Line 48"/>
            <p:cNvSpPr>
              <a:spLocks noChangeShapeType="1"/>
            </p:cNvSpPr>
            <p:nvPr/>
          </p:nvSpPr>
          <p:spPr bwMode="auto">
            <a:xfrm flipH="1">
              <a:off x="3277" y="4355"/>
              <a:ext cx="10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Line 49"/>
            <p:cNvSpPr>
              <a:spLocks noChangeShapeType="1"/>
            </p:cNvSpPr>
            <p:nvPr/>
          </p:nvSpPr>
          <p:spPr bwMode="auto">
            <a:xfrm flipH="1">
              <a:off x="4327" y="4341"/>
              <a:ext cx="9" cy="10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50"/>
            <p:cNvSpPr>
              <a:spLocks noChangeShapeType="1"/>
            </p:cNvSpPr>
            <p:nvPr/>
          </p:nvSpPr>
          <p:spPr bwMode="auto">
            <a:xfrm flipH="1">
              <a:off x="3277" y="4938"/>
              <a:ext cx="10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Rectangle 51"/>
            <p:cNvSpPr>
              <a:spLocks noChangeArrowheads="1"/>
            </p:cNvSpPr>
            <p:nvPr/>
          </p:nvSpPr>
          <p:spPr bwMode="auto">
            <a:xfrm>
              <a:off x="2827" y="4783"/>
              <a:ext cx="600" cy="46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/>
                <a:t>P</a:t>
              </a:r>
              <a:r>
                <a:rPr lang="en-US" sz="1200" baseline="-25000"/>
                <a:t>3</a:t>
              </a:r>
              <a:endParaRPr lang="en-US" sz="1350"/>
            </a:p>
          </p:txBody>
        </p:sp>
        <p:sp>
          <p:nvSpPr>
            <p:cNvPr id="14359" name="Line 52"/>
            <p:cNvSpPr>
              <a:spLocks noChangeShapeType="1"/>
            </p:cNvSpPr>
            <p:nvPr/>
          </p:nvSpPr>
          <p:spPr bwMode="auto">
            <a:xfrm>
              <a:off x="3427" y="4355"/>
              <a:ext cx="0" cy="583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Rectangle 53"/>
            <p:cNvSpPr>
              <a:spLocks noChangeArrowheads="1"/>
            </p:cNvSpPr>
            <p:nvPr/>
          </p:nvSpPr>
          <p:spPr bwMode="auto">
            <a:xfrm>
              <a:off x="3427" y="4321"/>
              <a:ext cx="600" cy="61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900" b="1">
                  <a:solidFill>
                    <a:srgbClr val="800000"/>
                  </a:solidFill>
                </a:rPr>
                <a:t>tax</a:t>
              </a:r>
              <a:endParaRPr lang="en-US" sz="1350"/>
            </a:p>
          </p:txBody>
        </p:sp>
        <p:sp>
          <p:nvSpPr>
            <p:cNvPr id="14361" name="Line 54"/>
            <p:cNvSpPr>
              <a:spLocks noChangeShapeType="1"/>
            </p:cNvSpPr>
            <p:nvPr/>
          </p:nvSpPr>
          <p:spPr bwMode="auto">
            <a:xfrm flipH="1">
              <a:off x="4722" y="4656"/>
              <a:ext cx="9" cy="7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Rectangle 55"/>
            <p:cNvSpPr>
              <a:spLocks noChangeArrowheads="1"/>
            </p:cNvSpPr>
            <p:nvPr/>
          </p:nvSpPr>
          <p:spPr bwMode="auto">
            <a:xfrm>
              <a:off x="5377" y="4321"/>
              <a:ext cx="2550" cy="306"/>
            </a:xfrm>
            <a:prstGeom prst="rect">
              <a:avLst/>
            </a:prstGeom>
            <a:solidFill>
              <a:srgbClr val="FBE6CE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900" b="1">
                  <a:solidFill>
                    <a:srgbClr val="800000"/>
                  </a:solidFill>
                </a:rPr>
                <a:t>Burden on consumers</a:t>
              </a:r>
              <a:endParaRPr lang="en-US" sz="1350"/>
            </a:p>
          </p:txBody>
        </p:sp>
        <p:sp>
          <p:nvSpPr>
            <p:cNvPr id="14363" name="Rectangle 56"/>
            <p:cNvSpPr>
              <a:spLocks noChangeArrowheads="1"/>
            </p:cNvSpPr>
            <p:nvPr/>
          </p:nvSpPr>
          <p:spPr bwMode="auto">
            <a:xfrm>
              <a:off x="5377" y="4629"/>
              <a:ext cx="2550" cy="309"/>
            </a:xfrm>
            <a:prstGeom prst="rect">
              <a:avLst/>
            </a:prstGeom>
            <a:solidFill>
              <a:srgbClr val="FBE6CE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900" b="1" dirty="0">
                  <a:solidFill>
                    <a:srgbClr val="800000"/>
                  </a:solidFill>
                </a:rPr>
                <a:t>Burden on firms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350" dirty="0"/>
            </a:p>
          </p:txBody>
        </p:sp>
        <p:sp>
          <p:nvSpPr>
            <p:cNvPr id="14364" name="Line 57"/>
            <p:cNvSpPr>
              <a:spLocks noChangeShapeType="1"/>
            </p:cNvSpPr>
            <p:nvPr/>
          </p:nvSpPr>
          <p:spPr bwMode="auto">
            <a:xfrm>
              <a:off x="5227" y="4321"/>
              <a:ext cx="1" cy="307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58"/>
            <p:cNvSpPr>
              <a:spLocks noChangeShapeType="1"/>
            </p:cNvSpPr>
            <p:nvPr/>
          </p:nvSpPr>
          <p:spPr bwMode="auto">
            <a:xfrm>
              <a:off x="5227" y="4629"/>
              <a:ext cx="1" cy="308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Line 59"/>
            <p:cNvSpPr>
              <a:spLocks noChangeShapeType="1"/>
            </p:cNvSpPr>
            <p:nvPr/>
          </p:nvSpPr>
          <p:spPr bwMode="auto">
            <a:xfrm>
              <a:off x="3277" y="4166"/>
              <a:ext cx="1650" cy="12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Rectangle 60"/>
            <p:cNvSpPr>
              <a:spLocks noChangeArrowheads="1"/>
            </p:cNvSpPr>
            <p:nvPr/>
          </p:nvSpPr>
          <p:spPr bwMode="auto">
            <a:xfrm>
              <a:off x="6286" y="5090"/>
              <a:ext cx="4288" cy="4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 b="1" dirty="0" smtClean="0">
                  <a:solidFill>
                    <a:srgbClr val="008000"/>
                  </a:solidFill>
                </a:rPr>
                <a:t>D – tax (Legal Incidence on Consumer)</a:t>
              </a:r>
              <a:endParaRPr lang="en-US" sz="1350" dirty="0"/>
            </a:p>
          </p:txBody>
        </p:sp>
        <p:sp>
          <p:nvSpPr>
            <p:cNvPr id="14368" name="Line 61"/>
            <p:cNvSpPr>
              <a:spLocks noChangeShapeType="1"/>
            </p:cNvSpPr>
            <p:nvPr/>
          </p:nvSpPr>
          <p:spPr bwMode="auto">
            <a:xfrm flipH="1">
              <a:off x="4670" y="5188"/>
              <a:ext cx="1500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61"/>
            <p:cNvSpPr>
              <a:spLocks noChangeShapeType="1"/>
            </p:cNvSpPr>
            <p:nvPr/>
          </p:nvSpPr>
          <p:spPr bwMode="auto">
            <a:xfrm>
              <a:off x="4762" y="3487"/>
              <a:ext cx="0" cy="47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22960" y="1368831"/>
            <a:ext cx="4990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Why Legal Incidence Does Not Matter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09801"/>
            <a:ext cx="7543800" cy="3581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marL="460375" lvl="1" indent="-171450">
              <a:buFont typeface="Courier New" panose="02070309020205020404" pitchFamily="49" charset="0"/>
              <a:buChar char="o"/>
            </a:pPr>
            <a:r>
              <a:rPr lang="en-US" sz="2000" dirty="0" smtClean="0"/>
              <a:t>They show the incidence of a tax on Beer A if other brands of beer are not taxed.</a:t>
            </a:r>
          </a:p>
          <a:p>
            <a:pPr marL="460375" indent="-171450">
              <a:buFont typeface="Courier New" panose="02070309020205020404" pitchFamily="49" charset="0"/>
              <a:buChar char="o"/>
            </a:pPr>
            <a:endParaRPr lang="en-US" sz="2112" dirty="0" smtClean="0"/>
          </a:p>
          <a:p>
            <a:pPr marL="460375" lvl="1" indent="-171450">
              <a:buFont typeface="Courier New" panose="02070309020205020404" pitchFamily="49" charset="0"/>
              <a:buChar char="o"/>
            </a:pPr>
            <a:r>
              <a:rPr lang="en-US" sz="2000" dirty="0" smtClean="0"/>
              <a:t>They show the incidence of a tax on beer of other forms of alcohol are not taxed.</a:t>
            </a:r>
          </a:p>
          <a:p>
            <a:pPr marL="460375" indent="-171450">
              <a:buFont typeface="Courier New" panose="02070309020205020404" pitchFamily="49" charset="0"/>
              <a:buChar char="o"/>
            </a:pPr>
            <a:endParaRPr lang="en-US" sz="2112" dirty="0" smtClean="0"/>
          </a:p>
          <a:p>
            <a:pPr marL="460375" lvl="1" indent="-171450">
              <a:buFont typeface="Courier New" panose="02070309020205020404" pitchFamily="49" charset="0"/>
              <a:buChar char="o"/>
            </a:pPr>
            <a:r>
              <a:rPr lang="en-US" sz="2000" dirty="0" smtClean="0"/>
              <a:t>They show the incidence of a tax on alcohol if non-alcoholic beverages are not taxed.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91941" y="1752600"/>
            <a:ext cx="8168640" cy="36140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51435" indent="-51435" algn="l" defTabSz="51435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113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12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101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1889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2176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52463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6187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312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8437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9562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 Second</a:t>
            </a:r>
            <a:r>
              <a:rPr lang="en-US" sz="2000" dirty="0"/>
              <a:t>, be careful: these figures only compare </a:t>
            </a:r>
            <a:r>
              <a:rPr lang="en-US" sz="2000" b="1" dirty="0">
                <a:solidFill>
                  <a:schemeClr val="tx1"/>
                </a:solidFill>
              </a:rPr>
              <a:t>taxed </a:t>
            </a:r>
            <a:r>
              <a:rPr lang="en-US" sz="2000" dirty="0"/>
              <a:t>and</a:t>
            </a:r>
            <a:r>
              <a:rPr lang="en-US" sz="2000" dirty="0">
                <a:solidFill>
                  <a:srgbClr val="BD582C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untaxed </a:t>
            </a:r>
            <a:r>
              <a:rPr lang="en-US" sz="2000" b="1" dirty="0">
                <a:solidFill>
                  <a:schemeClr val="tx1"/>
                </a:solidFill>
              </a:rPr>
              <a:t>markets.  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371600"/>
            <a:ext cx="4873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Need for an Untaxed Comparison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29640" y="2362200"/>
            <a:ext cx="7452360" cy="243816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sz="2000" dirty="0" smtClean="0"/>
          </a:p>
          <a:p>
            <a:pPr marL="569912" indent="-342900">
              <a:buFont typeface="Courier New" panose="02070309020205020404" pitchFamily="49" charset="0"/>
              <a:buChar char="o"/>
            </a:pPr>
            <a:r>
              <a:rPr lang="en-US" sz="2112" dirty="0" smtClean="0"/>
              <a:t>The supply side may represent rich (corporations) or poor (low-wage craftspeople)</a:t>
            </a:r>
          </a:p>
          <a:p>
            <a:pPr marL="569912" indent="-342900">
              <a:buFont typeface="Courier New" panose="02070309020205020404" pitchFamily="49" charset="0"/>
              <a:buChar char="o"/>
            </a:pPr>
            <a:endParaRPr lang="en-US" sz="2112" dirty="0" smtClean="0"/>
          </a:p>
          <a:p>
            <a:pPr marL="569912" indent="-342900">
              <a:buFont typeface="Courier New" panose="02070309020205020404" pitchFamily="49" charset="0"/>
              <a:buChar char="o"/>
            </a:pPr>
            <a:r>
              <a:rPr lang="en-US" sz="2112" dirty="0" smtClean="0"/>
              <a:t>The demand side may represent poor (buyers of necessities) or rich (buyers of fine crafts).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68680" y="1752600"/>
            <a:ext cx="8168640" cy="60913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51435" indent="-51435" algn="l" defTabSz="51435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113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12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101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1889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2176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52463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6187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312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8437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9562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dirty="0"/>
              <a:t>final step in positive analysis of tax equity is to translate the above incidence analysis into a </a:t>
            </a:r>
            <a:r>
              <a:rPr lang="en-US" sz="2000" b="1" dirty="0">
                <a:solidFill>
                  <a:schemeClr val="tx1"/>
                </a:solidFill>
              </a:rPr>
              <a:t>distributional impact.</a:t>
            </a:r>
          </a:p>
        </p:txBody>
      </p:sp>
      <p:sp>
        <p:nvSpPr>
          <p:cNvPr id="7" name="Rectangle 6"/>
          <p:cNvSpPr/>
          <p:nvPr/>
        </p:nvSpPr>
        <p:spPr>
          <a:xfrm>
            <a:off x="822960" y="1368831"/>
            <a:ext cx="2890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Distributional Impact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2" name="Group 16"/>
          <p:cNvGrpSpPr>
            <a:grpSpLocks noChangeAspect="1"/>
          </p:cNvGrpSpPr>
          <p:nvPr/>
        </p:nvGrpSpPr>
        <p:grpSpPr bwMode="auto">
          <a:xfrm>
            <a:off x="1169262" y="3048000"/>
            <a:ext cx="6851196" cy="3505200"/>
            <a:chOff x="2527" y="997"/>
            <a:chExt cx="7950" cy="4320"/>
          </a:xfrm>
        </p:grpSpPr>
        <p:sp>
          <p:nvSpPr>
            <p:cNvPr id="17413" name="AutoShape 17"/>
            <p:cNvSpPr>
              <a:spLocks noChangeAspect="1" noChangeArrowheads="1"/>
            </p:cNvSpPr>
            <p:nvPr/>
          </p:nvSpPr>
          <p:spPr bwMode="auto">
            <a:xfrm>
              <a:off x="2527" y="997"/>
              <a:ext cx="795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350"/>
            </a:p>
          </p:txBody>
        </p:sp>
        <p:sp>
          <p:nvSpPr>
            <p:cNvPr id="17414" name="Line 18"/>
            <p:cNvSpPr>
              <a:spLocks noChangeShapeType="1"/>
            </p:cNvSpPr>
            <p:nvPr/>
          </p:nvSpPr>
          <p:spPr bwMode="auto">
            <a:xfrm>
              <a:off x="3277" y="1460"/>
              <a:ext cx="0" cy="30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5" name="Line 19"/>
            <p:cNvSpPr>
              <a:spLocks noChangeShapeType="1"/>
            </p:cNvSpPr>
            <p:nvPr/>
          </p:nvSpPr>
          <p:spPr bwMode="auto">
            <a:xfrm>
              <a:off x="3277" y="4546"/>
              <a:ext cx="58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Line 20"/>
            <p:cNvSpPr>
              <a:spLocks noChangeShapeType="1"/>
            </p:cNvSpPr>
            <p:nvPr/>
          </p:nvSpPr>
          <p:spPr bwMode="auto">
            <a:xfrm>
              <a:off x="3277" y="3157"/>
              <a:ext cx="40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Line 21"/>
            <p:cNvSpPr>
              <a:spLocks noChangeShapeType="1"/>
            </p:cNvSpPr>
            <p:nvPr/>
          </p:nvSpPr>
          <p:spPr bwMode="auto">
            <a:xfrm flipV="1">
              <a:off x="3277" y="2694"/>
              <a:ext cx="4050" cy="9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Line 22"/>
            <p:cNvSpPr>
              <a:spLocks noChangeShapeType="1"/>
            </p:cNvSpPr>
            <p:nvPr/>
          </p:nvSpPr>
          <p:spPr bwMode="auto">
            <a:xfrm>
              <a:off x="3277" y="2694"/>
              <a:ext cx="4050" cy="9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Rectangle 23"/>
            <p:cNvSpPr>
              <a:spLocks noChangeArrowheads="1"/>
            </p:cNvSpPr>
            <p:nvPr/>
          </p:nvSpPr>
          <p:spPr bwMode="auto">
            <a:xfrm>
              <a:off x="8227" y="4700"/>
              <a:ext cx="90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/>
                <a:t>Y</a:t>
              </a:r>
              <a:endParaRPr lang="en-US" sz="1350"/>
            </a:p>
          </p:txBody>
        </p:sp>
        <p:sp>
          <p:nvSpPr>
            <p:cNvPr id="17420" name="Rectangle 24"/>
            <p:cNvSpPr>
              <a:spLocks noChangeArrowheads="1"/>
            </p:cNvSpPr>
            <p:nvPr/>
          </p:nvSpPr>
          <p:spPr bwMode="auto">
            <a:xfrm>
              <a:off x="2677" y="1437"/>
              <a:ext cx="600" cy="92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u="sng" dirty="0"/>
                <a:t>T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Y</a:t>
              </a:r>
            </a:p>
          </p:txBody>
        </p:sp>
        <p:sp>
          <p:nvSpPr>
            <p:cNvPr id="17421" name="Rectangle 25"/>
            <p:cNvSpPr>
              <a:spLocks noChangeArrowheads="1"/>
            </p:cNvSpPr>
            <p:nvPr/>
          </p:nvSpPr>
          <p:spPr bwMode="auto">
            <a:xfrm>
              <a:off x="7477" y="2386"/>
              <a:ext cx="2250" cy="4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BD582C"/>
                  </a:solidFill>
                  <a:latin typeface="+mn-lt"/>
                </a:rPr>
                <a:t>Progressive</a:t>
              </a:r>
              <a:endParaRPr lang="en-US" sz="2000" dirty="0">
                <a:solidFill>
                  <a:srgbClr val="BD582C"/>
                </a:solidFill>
                <a:latin typeface="+mn-lt"/>
              </a:endParaRPr>
            </a:p>
          </p:txBody>
        </p:sp>
        <p:sp>
          <p:nvSpPr>
            <p:cNvPr id="17422" name="Rectangle 26"/>
            <p:cNvSpPr>
              <a:spLocks noChangeArrowheads="1"/>
            </p:cNvSpPr>
            <p:nvPr/>
          </p:nvSpPr>
          <p:spPr bwMode="auto">
            <a:xfrm>
              <a:off x="7477" y="2972"/>
              <a:ext cx="2250" cy="4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BD582C"/>
                  </a:solidFill>
                  <a:latin typeface="+mn-lt"/>
                </a:rPr>
                <a:t>Proportional</a:t>
              </a:r>
              <a:endParaRPr lang="en-US" sz="2000" dirty="0">
                <a:solidFill>
                  <a:srgbClr val="BD582C"/>
                </a:solidFill>
                <a:latin typeface="+mn-lt"/>
              </a:endParaRPr>
            </a:p>
          </p:txBody>
        </p:sp>
        <p:sp>
          <p:nvSpPr>
            <p:cNvPr id="17423" name="Rectangle 27"/>
            <p:cNvSpPr>
              <a:spLocks noChangeArrowheads="1"/>
            </p:cNvSpPr>
            <p:nvPr/>
          </p:nvSpPr>
          <p:spPr bwMode="auto">
            <a:xfrm>
              <a:off x="7477" y="3466"/>
              <a:ext cx="2250" cy="4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BD582C"/>
                  </a:solidFill>
                  <a:latin typeface="+mn-lt"/>
                </a:rPr>
                <a:t>Regressive</a:t>
              </a:r>
              <a:endParaRPr lang="en-US" sz="2000" dirty="0">
                <a:solidFill>
                  <a:srgbClr val="BD582C"/>
                </a:solidFill>
                <a:latin typeface="+mn-lt"/>
              </a:endParaRPr>
            </a:p>
          </p:txBody>
        </p:sp>
      </p:grp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22960" y="1368831"/>
            <a:ext cx="42457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Progressive vs. Regressive Taxes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3100" y="1743132"/>
            <a:ext cx="7976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Clr>
                <a:srgbClr val="BD582C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+mn-lt"/>
              </a:rPr>
              <a:t>The </a:t>
            </a:r>
            <a:r>
              <a:rPr lang="en-US" sz="2000" dirty="0">
                <a:latin typeface="+mn-lt"/>
              </a:rPr>
              <a:t>end result is a distribution of tax burden by income:</a:t>
            </a:r>
          </a:p>
          <a:p>
            <a:pPr marL="342900" indent="-342900" eaLnBrk="1" hangingPunct="1">
              <a:buFont typeface="Wingdings" panose="05000000000000000000" pitchFamily="2" charset="2"/>
              <a:buChar char="§"/>
            </a:pPr>
            <a:endParaRPr lang="en-US" sz="2000" dirty="0">
              <a:latin typeface="+mn-lt"/>
            </a:endParaRPr>
          </a:p>
          <a:p>
            <a:pPr marL="342900" indent="-342900" eaLnBrk="1" hangingPunct="1">
              <a:buClr>
                <a:srgbClr val="BD582C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As shown in the figure, this distribution can be proportional, progressive, or regressive.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752601"/>
            <a:ext cx="7543800" cy="4343400"/>
          </a:xfrm>
        </p:spPr>
        <p:txBody>
          <a:bodyPr>
            <a:normAutofit/>
          </a:bodyPr>
          <a:lstStyle/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To compare the fairness of different taxes, incidence analysis must be combined with a value judgment.</a:t>
            </a:r>
          </a:p>
          <a:p>
            <a:pPr marL="227013" indent="-227013" eaLnBrk="1" hangingPunct="1">
              <a:lnSpc>
                <a:spcPct val="120000"/>
              </a:lnSpc>
            </a:pPr>
            <a:endParaRPr lang="en-US" sz="2000" dirty="0" smtClean="0"/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Most people rely on one or both of two well-known principles:</a:t>
            </a:r>
          </a:p>
          <a:p>
            <a:pPr eaLnBrk="1" hangingPunct="1">
              <a:lnSpc>
                <a:spcPct val="120000"/>
              </a:lnSpc>
            </a:pPr>
            <a:endParaRPr lang="en-US" sz="2000" dirty="0" smtClean="0"/>
          </a:p>
          <a:p>
            <a:pPr marL="687388" lvl="4" indent="-227013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chemeClr val="tx1"/>
                </a:solidFill>
              </a:rPr>
              <a:t>The Ability to Pay Principle</a:t>
            </a:r>
            <a:r>
              <a:rPr lang="en-US" sz="2000" dirty="0" smtClean="0"/>
              <a:t>: People with higher incomes should pay a larger share of their income in taxes.</a:t>
            </a:r>
          </a:p>
          <a:p>
            <a:pPr marL="687388" lvl="4" indent="-227013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marL="687388" lvl="4" indent="-227013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The Benefit Principle</a:t>
            </a:r>
            <a:r>
              <a:rPr lang="en-US" sz="2000" dirty="0" smtClean="0"/>
              <a:t>: People who receive more benefits from the </a:t>
            </a:r>
            <a:br>
              <a:rPr lang="en-US" sz="2000" dirty="0" smtClean="0"/>
            </a:br>
            <a:r>
              <a:rPr lang="en-US" sz="2000" dirty="0" smtClean="0"/>
              <a:t> public services funded by a tax should pay more in taxes.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2960" y="1368831"/>
            <a:ext cx="3346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Principles of Tax Fairness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752601"/>
            <a:ext cx="7543800" cy="4343400"/>
          </a:xfrm>
        </p:spPr>
        <p:txBody>
          <a:bodyPr>
            <a:normAutofit/>
          </a:bodyPr>
          <a:lstStyle/>
          <a:p>
            <a:pPr marL="215900" indent="-215900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ability to pay principle is linked to the notions of progressivity and </a:t>
            </a:r>
            <a:r>
              <a:rPr lang="en-US" sz="2000" dirty="0" err="1" smtClean="0"/>
              <a:t>regressivity</a:t>
            </a:r>
            <a:r>
              <a:rPr lang="en-US" sz="2000" dirty="0" smtClean="0"/>
              <a:t>.</a:t>
            </a:r>
          </a:p>
          <a:p>
            <a:pPr marL="215900" indent="-215900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15900" lvl="1" indent="-215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 strong version of this principle calls for a highly progressive tax.</a:t>
            </a:r>
          </a:p>
          <a:p>
            <a:pPr marL="215900" lvl="1" indent="-215900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15900" lvl="1" indent="-215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 regressive tax is not consistent with this principle.</a:t>
            </a:r>
          </a:p>
          <a:p>
            <a:pPr marL="514350" lvl="2" indent="-28575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1775" dirty="0" smtClean="0"/>
              <a:t>If your believe in this principle, therefore, you should not pick such a tax unless it has advantages over progressive alternatives. </a:t>
            </a:r>
          </a:p>
          <a:p>
            <a:pPr marL="215900" lvl="1" indent="-215900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15900" lvl="1" indent="-215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This principle is not incompatible with the benefit principle.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2960" y="1368831"/>
            <a:ext cx="3595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Ability to Pay Principle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35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813816" y="1981200"/>
            <a:ext cx="7543801" cy="4023360"/>
          </a:xfrm>
        </p:spPr>
        <p:txBody>
          <a:bodyPr>
            <a:normAutofit/>
          </a:bodyPr>
          <a:lstStyle/>
          <a:p>
            <a:pPr marL="231775" indent="-231775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This section on state and local revenue is made up of seven classes.</a:t>
            </a:r>
          </a:p>
          <a:p>
            <a:pPr marL="231775" indent="-231775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463550" indent="-231775" eaLnBrk="1" hangingPunct="1">
              <a:buFont typeface="Courier New" panose="02070309020205020404" pitchFamily="49" charset="0"/>
              <a:buChar char="o"/>
            </a:pPr>
            <a:r>
              <a:rPr lang="en-US" sz="2000" dirty="0" smtClean="0"/>
              <a:t>1. Overview of state and local revenue</a:t>
            </a:r>
          </a:p>
          <a:p>
            <a:pPr marL="463550" indent="-231775" eaLnBrk="1" hangingPunct="1">
              <a:buFont typeface="Courier New" panose="02070309020205020404" pitchFamily="49" charset="0"/>
              <a:buChar char="o"/>
            </a:pPr>
            <a:r>
              <a:rPr lang="en-US" sz="2000" dirty="0" smtClean="0"/>
              <a:t>2. Property tax capitalization</a:t>
            </a:r>
          </a:p>
          <a:p>
            <a:pPr marL="463550" indent="-231775" eaLnBrk="1" hangingPunct="1">
              <a:buFont typeface="Courier New" panose="02070309020205020404" pitchFamily="49" charset="0"/>
              <a:buChar char="o"/>
            </a:pPr>
            <a:r>
              <a:rPr lang="en-US" sz="2000" dirty="0" smtClean="0"/>
              <a:t>3. The incidence of the property tax</a:t>
            </a:r>
          </a:p>
          <a:p>
            <a:pPr marL="463550" indent="-231775" eaLnBrk="1" hangingPunct="1">
              <a:buFont typeface="Courier New" panose="02070309020205020404" pitchFamily="49" charset="0"/>
              <a:buChar char="o"/>
            </a:pPr>
            <a:r>
              <a:rPr lang="en-US" sz="2000" dirty="0" smtClean="0"/>
              <a:t>4. Property tax case study</a:t>
            </a:r>
          </a:p>
          <a:p>
            <a:pPr marL="463550" indent="-231775" eaLnBrk="1" hangingPunct="1">
              <a:buFont typeface="Courier New" panose="02070309020205020404" pitchFamily="49" charset="0"/>
              <a:buChar char="o"/>
            </a:pPr>
            <a:r>
              <a:rPr lang="en-US" sz="2000" dirty="0" smtClean="0"/>
              <a:t>5. State and local sales and income taxes</a:t>
            </a:r>
          </a:p>
          <a:p>
            <a:pPr marL="463550" indent="-231775" eaLnBrk="1" hangingPunct="1">
              <a:buFont typeface="Courier New" panose="02070309020205020404" pitchFamily="49" charset="0"/>
              <a:buChar char="o"/>
            </a:pPr>
            <a:r>
              <a:rPr lang="en-US" sz="2000" dirty="0" smtClean="0"/>
              <a:t>6. Revenue from government monopoly</a:t>
            </a:r>
          </a:p>
          <a:p>
            <a:pPr marL="463550" indent="-231775" eaLnBrk="1" hangingPunct="1">
              <a:buFont typeface="Courier New" panose="02070309020205020404" pitchFamily="49" charset="0"/>
              <a:buChar char="o"/>
            </a:pPr>
            <a:r>
              <a:rPr lang="en-US" sz="2000" dirty="0" smtClean="0"/>
              <a:t>7. User fees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311030"/>
            <a:ext cx="2100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Section </a:t>
            </a:r>
            <a:r>
              <a:rPr lang="en-US" sz="2400" dirty="0">
                <a:solidFill>
                  <a:srgbClr val="BD582C"/>
                </a:solidFill>
                <a:latin typeface="+mn-lt"/>
              </a:rPr>
              <a:t>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752601"/>
            <a:ext cx="7543800" cy="4343400"/>
          </a:xfrm>
        </p:spPr>
        <p:txBody>
          <a:bodyPr>
            <a:noAutofit/>
          </a:bodyPr>
          <a:lstStyle/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benefit principle leads to the taxation of a group of beneficiaries.</a:t>
            </a:r>
          </a:p>
          <a:p>
            <a:pPr eaLnBrk="1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461963" lvl="1" indent="-236538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Some people want to go farther and make tax payments proportional to benefits.</a:t>
            </a:r>
          </a:p>
          <a:p>
            <a:pPr marL="461963" lvl="1" indent="-236538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But this is impossible because an individual’s benefit from a public service cannot be measured.</a:t>
            </a:r>
          </a:p>
          <a:p>
            <a:pPr eaLnBrk="1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benefit principle is often used as a justification for </a:t>
            </a:r>
            <a:r>
              <a:rPr lang="en-US" sz="2000" b="1" dirty="0" smtClean="0">
                <a:solidFill>
                  <a:schemeClr val="tx1"/>
                </a:solidFill>
              </a:rPr>
              <a:t>earmarking</a:t>
            </a:r>
            <a:r>
              <a:rPr lang="en-US" sz="2000" dirty="0" smtClean="0"/>
              <a:t>, such as the use of the gasoline tax for road maintenance and repair.</a:t>
            </a:r>
          </a:p>
          <a:p>
            <a:pPr marL="227013" lvl="1" indent="-227013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benefit principle provides an argument for taxing suburban commuters, who benefit from city services but do not pay city income or property taxes.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2960" y="1290936"/>
            <a:ext cx="2835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Benefit Principle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6156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1"/>
            <a:ext cx="7543800" cy="44196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Taxes </a:t>
            </a:r>
            <a:r>
              <a:rPr lang="en-US" sz="2000" b="1" dirty="0" smtClean="0">
                <a:solidFill>
                  <a:schemeClr val="tx1"/>
                </a:solidFill>
              </a:rPr>
              <a:t>distort</a:t>
            </a:r>
            <a:r>
              <a:rPr lang="en-US" sz="2000" dirty="0" smtClean="0"/>
              <a:t> economic decisions because they lead people to make </a:t>
            </a:r>
            <a:br>
              <a:rPr lang="en-US" sz="2000" dirty="0" smtClean="0"/>
            </a:br>
            <a:r>
              <a:rPr lang="en-US" sz="2000" dirty="0" smtClean="0"/>
              <a:t> choices based on taxes instead of just on real resource costs.</a:t>
            </a:r>
          </a:p>
          <a:p>
            <a:pPr marL="227013" indent="-227013" eaLnBrk="1" hangingPunct="1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All else equal, the best tax is more neutral, i.e., less distortionary.</a:t>
            </a:r>
          </a:p>
          <a:p>
            <a:pPr marL="227013" indent="-227013" eaLnBrk="1" hangingPunct="1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Scholars measure tax distortions with a concept called </a:t>
            </a:r>
            <a:r>
              <a:rPr lang="en-US" sz="2000" b="1" dirty="0" smtClean="0">
                <a:solidFill>
                  <a:schemeClr val="tx1"/>
                </a:solidFill>
              </a:rPr>
              <a:t>excess burden</a:t>
            </a:r>
            <a:r>
              <a:rPr lang="en-US" sz="2000" dirty="0" smtClean="0"/>
              <a:t>, which is lost consumer surplus.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383269"/>
            <a:ext cx="2724015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514350" eaLnBrk="1" fontAlgn="auto" hangingPunct="1">
              <a:lnSpc>
                <a:spcPct val="90000"/>
              </a:lnSpc>
              <a:spcBef>
                <a:spcPts val="675"/>
              </a:spcBef>
              <a:spcAft>
                <a:spcPts val="113"/>
              </a:spcAft>
              <a:buClr>
                <a:srgbClr val="E48312"/>
              </a:buClr>
              <a:buSzPct val="100000"/>
              <a:defRPr/>
            </a:pPr>
            <a:r>
              <a:rPr lang="en-US" sz="2400" dirty="0" smtClean="0">
                <a:solidFill>
                  <a:srgbClr val="BD582C"/>
                </a:solidFill>
                <a:latin typeface="Calibri" panose="020F0502020204030204"/>
                <a:cs typeface="+mn-cs"/>
              </a:rPr>
              <a:t>Allocative Efficiency</a:t>
            </a:r>
            <a:endParaRPr lang="en-US" sz="2400" dirty="0">
              <a:solidFill>
                <a:srgbClr val="BD582C"/>
              </a:solidFill>
              <a:latin typeface="Calibri" panose="020F0502020204030204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69140" y="1748693"/>
            <a:ext cx="6063615" cy="4464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This figure shows the excess burden from a tax.</a:t>
            </a:r>
          </a:p>
        </p:txBody>
      </p:sp>
      <p:grpSp>
        <p:nvGrpSpPr>
          <p:cNvPr id="20484" name="Group 85"/>
          <p:cNvGrpSpPr>
            <a:grpSpLocks noChangeAspect="1"/>
          </p:cNvGrpSpPr>
          <p:nvPr/>
        </p:nvGrpSpPr>
        <p:grpSpPr bwMode="auto">
          <a:xfrm>
            <a:off x="914400" y="1676400"/>
            <a:ext cx="7360580" cy="4748761"/>
            <a:chOff x="1177" y="1852"/>
            <a:chExt cx="9300" cy="4320"/>
          </a:xfrm>
        </p:grpSpPr>
        <p:sp>
          <p:nvSpPr>
            <p:cNvPr id="20485" name="AutoShape 86"/>
            <p:cNvSpPr>
              <a:spLocks noChangeAspect="1" noChangeArrowheads="1"/>
            </p:cNvSpPr>
            <p:nvPr/>
          </p:nvSpPr>
          <p:spPr bwMode="auto">
            <a:xfrm>
              <a:off x="1177" y="1852"/>
              <a:ext cx="93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350"/>
            </a:p>
          </p:txBody>
        </p:sp>
        <p:sp>
          <p:nvSpPr>
            <p:cNvPr id="20486" name="Line 87"/>
            <p:cNvSpPr>
              <a:spLocks noChangeShapeType="1"/>
            </p:cNvSpPr>
            <p:nvPr/>
          </p:nvSpPr>
          <p:spPr bwMode="auto">
            <a:xfrm>
              <a:off x="3277" y="2469"/>
              <a:ext cx="1" cy="29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7" name="Line 88"/>
            <p:cNvSpPr>
              <a:spLocks noChangeShapeType="1"/>
            </p:cNvSpPr>
            <p:nvPr/>
          </p:nvSpPr>
          <p:spPr bwMode="auto">
            <a:xfrm flipV="1">
              <a:off x="3277" y="5401"/>
              <a:ext cx="3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Line 89"/>
            <p:cNvSpPr>
              <a:spLocks noChangeShapeType="1"/>
            </p:cNvSpPr>
            <p:nvPr/>
          </p:nvSpPr>
          <p:spPr bwMode="auto">
            <a:xfrm>
              <a:off x="3277" y="4629"/>
              <a:ext cx="28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Line 90"/>
            <p:cNvSpPr>
              <a:spLocks noChangeShapeType="1"/>
            </p:cNvSpPr>
            <p:nvPr/>
          </p:nvSpPr>
          <p:spPr bwMode="auto">
            <a:xfrm>
              <a:off x="3277" y="4012"/>
              <a:ext cx="28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Line 91"/>
            <p:cNvSpPr>
              <a:spLocks noChangeShapeType="1"/>
            </p:cNvSpPr>
            <p:nvPr/>
          </p:nvSpPr>
          <p:spPr bwMode="auto">
            <a:xfrm>
              <a:off x="3277" y="2932"/>
              <a:ext cx="300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Rectangle 92"/>
            <p:cNvSpPr>
              <a:spLocks noChangeArrowheads="1"/>
            </p:cNvSpPr>
            <p:nvPr/>
          </p:nvSpPr>
          <p:spPr bwMode="auto">
            <a:xfrm>
              <a:off x="2677" y="2623"/>
              <a:ext cx="450" cy="61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>
                  <a:solidFill>
                    <a:srgbClr val="BD582C"/>
                  </a:solidFill>
                </a:rPr>
                <a:t>P</a:t>
              </a:r>
            </a:p>
          </p:txBody>
        </p:sp>
        <p:sp>
          <p:nvSpPr>
            <p:cNvPr id="20492" name="Rectangle 93"/>
            <p:cNvSpPr>
              <a:spLocks noChangeArrowheads="1"/>
            </p:cNvSpPr>
            <p:nvPr/>
          </p:nvSpPr>
          <p:spPr bwMode="auto">
            <a:xfrm>
              <a:off x="6427" y="5555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>
                  <a:solidFill>
                    <a:srgbClr val="BD582C"/>
                  </a:solidFill>
                </a:rPr>
                <a:t>Q</a:t>
              </a:r>
            </a:p>
          </p:txBody>
        </p:sp>
        <p:sp>
          <p:nvSpPr>
            <p:cNvPr id="20493" name="Rectangle 94"/>
            <p:cNvSpPr>
              <a:spLocks noChangeArrowheads="1"/>
            </p:cNvSpPr>
            <p:nvPr/>
          </p:nvSpPr>
          <p:spPr bwMode="auto">
            <a:xfrm>
              <a:off x="9727" y="5555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>
                  <a:solidFill>
                    <a:srgbClr val="BD582C"/>
                  </a:solidFill>
                </a:rPr>
                <a:t>Q</a:t>
              </a:r>
            </a:p>
          </p:txBody>
        </p:sp>
        <p:sp>
          <p:nvSpPr>
            <p:cNvPr id="20494" name="Rectangle 95"/>
            <p:cNvSpPr>
              <a:spLocks noChangeArrowheads="1"/>
            </p:cNvSpPr>
            <p:nvPr/>
          </p:nvSpPr>
          <p:spPr bwMode="auto">
            <a:xfrm>
              <a:off x="6277" y="4475"/>
              <a:ext cx="75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>
                  <a:solidFill>
                    <a:srgbClr val="BD582C"/>
                  </a:solidFill>
                </a:rPr>
                <a:t>S</a:t>
              </a:r>
            </a:p>
          </p:txBody>
        </p:sp>
        <p:sp>
          <p:nvSpPr>
            <p:cNvPr id="20495" name="Rectangle 96"/>
            <p:cNvSpPr>
              <a:spLocks noChangeArrowheads="1"/>
            </p:cNvSpPr>
            <p:nvPr/>
          </p:nvSpPr>
          <p:spPr bwMode="auto">
            <a:xfrm>
              <a:off x="6127" y="3765"/>
              <a:ext cx="120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 err="1">
                  <a:solidFill>
                    <a:srgbClr val="BD582C"/>
                  </a:solidFill>
                  <a:latin typeface="+mn-lt"/>
                </a:rPr>
                <a:t>S+tax</a:t>
              </a:r>
              <a:endParaRPr lang="en-US" sz="2000" dirty="0">
                <a:solidFill>
                  <a:srgbClr val="BD582C"/>
                </a:solidFill>
                <a:latin typeface="+mn-lt"/>
              </a:endParaRPr>
            </a:p>
          </p:txBody>
        </p:sp>
        <p:sp>
          <p:nvSpPr>
            <p:cNvPr id="20496" name="Rectangle 97"/>
            <p:cNvSpPr>
              <a:spLocks noChangeArrowheads="1"/>
            </p:cNvSpPr>
            <p:nvPr/>
          </p:nvSpPr>
          <p:spPr bwMode="auto">
            <a:xfrm>
              <a:off x="6277" y="4938"/>
              <a:ext cx="75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>
                  <a:solidFill>
                    <a:srgbClr val="BD582C"/>
                  </a:solidFill>
                </a:rPr>
                <a:t>D</a:t>
              </a:r>
            </a:p>
          </p:txBody>
        </p:sp>
        <p:sp>
          <p:nvSpPr>
            <p:cNvPr id="20498" name="Rectangle 99"/>
            <p:cNvSpPr>
              <a:spLocks noChangeArrowheads="1"/>
            </p:cNvSpPr>
            <p:nvPr/>
          </p:nvSpPr>
          <p:spPr bwMode="auto">
            <a:xfrm>
              <a:off x="2697" y="3703"/>
              <a:ext cx="620" cy="46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 smtClean="0">
                  <a:solidFill>
                    <a:srgbClr val="BD582C"/>
                  </a:solidFill>
                </a:rPr>
                <a:t>P</a:t>
              </a:r>
              <a:r>
                <a:rPr lang="en-US" sz="2000" baseline="-25000" dirty="0">
                  <a:solidFill>
                    <a:srgbClr val="BD582C"/>
                  </a:solidFill>
                </a:rPr>
                <a:t>2</a:t>
              </a:r>
              <a:endParaRPr lang="en-US" sz="2000" dirty="0">
                <a:solidFill>
                  <a:srgbClr val="BD582C"/>
                </a:solidFill>
              </a:endParaRPr>
            </a:p>
          </p:txBody>
        </p:sp>
        <p:sp>
          <p:nvSpPr>
            <p:cNvPr id="20499" name="Line 100"/>
            <p:cNvSpPr>
              <a:spLocks noChangeShapeType="1"/>
            </p:cNvSpPr>
            <p:nvPr/>
          </p:nvSpPr>
          <p:spPr bwMode="auto">
            <a:xfrm>
              <a:off x="5677" y="4629"/>
              <a:ext cx="0" cy="7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Line 101"/>
            <p:cNvSpPr>
              <a:spLocks noChangeShapeType="1"/>
            </p:cNvSpPr>
            <p:nvPr/>
          </p:nvSpPr>
          <p:spPr bwMode="auto">
            <a:xfrm>
              <a:off x="4777" y="4012"/>
              <a:ext cx="0" cy="13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Rectangle 102"/>
            <p:cNvSpPr>
              <a:spLocks noChangeArrowheads="1"/>
            </p:cNvSpPr>
            <p:nvPr/>
          </p:nvSpPr>
          <p:spPr bwMode="auto">
            <a:xfrm>
              <a:off x="4477" y="5555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>
                  <a:solidFill>
                    <a:srgbClr val="BD582C"/>
                  </a:solidFill>
                </a:rPr>
                <a:t>Q</a:t>
              </a:r>
              <a:r>
                <a:rPr lang="en-US" sz="2000" baseline="-25000" dirty="0">
                  <a:solidFill>
                    <a:srgbClr val="BD582C"/>
                  </a:solidFill>
                </a:rPr>
                <a:t>2</a:t>
              </a:r>
              <a:endParaRPr lang="en-US" sz="2000" dirty="0">
                <a:solidFill>
                  <a:srgbClr val="BD582C"/>
                </a:solidFill>
              </a:endParaRPr>
            </a:p>
          </p:txBody>
        </p:sp>
        <p:sp>
          <p:nvSpPr>
            <p:cNvPr id="20502" name="Rectangle 103"/>
            <p:cNvSpPr>
              <a:spLocks noChangeArrowheads="1"/>
            </p:cNvSpPr>
            <p:nvPr/>
          </p:nvSpPr>
          <p:spPr bwMode="auto">
            <a:xfrm>
              <a:off x="5527" y="5555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>
                  <a:solidFill>
                    <a:srgbClr val="BD582C"/>
                  </a:solidFill>
                </a:rPr>
                <a:t>Q</a:t>
              </a:r>
              <a:r>
                <a:rPr lang="en-US" sz="2000" baseline="-25000" dirty="0">
                  <a:solidFill>
                    <a:srgbClr val="BD582C"/>
                  </a:solidFill>
                </a:rPr>
                <a:t>1</a:t>
              </a:r>
              <a:endParaRPr lang="en-US" sz="2000" dirty="0">
                <a:solidFill>
                  <a:srgbClr val="BD582C"/>
                </a:solidFill>
              </a:endParaRPr>
            </a:p>
          </p:txBody>
        </p:sp>
        <p:sp>
          <p:nvSpPr>
            <p:cNvPr id="20503" name="AutoShape 104"/>
            <p:cNvSpPr>
              <a:spLocks noChangeArrowheads="1"/>
            </p:cNvSpPr>
            <p:nvPr/>
          </p:nvSpPr>
          <p:spPr bwMode="auto">
            <a:xfrm>
              <a:off x="4777" y="4012"/>
              <a:ext cx="900" cy="617"/>
            </a:xfrm>
            <a:prstGeom prst="rtTriangle">
              <a:avLst/>
            </a:prstGeom>
            <a:solidFill>
              <a:srgbClr val="CC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350"/>
            </a:p>
          </p:txBody>
        </p:sp>
        <p:sp>
          <p:nvSpPr>
            <p:cNvPr id="20504" name="Rectangle 105"/>
            <p:cNvSpPr>
              <a:spLocks noChangeArrowheads="1"/>
            </p:cNvSpPr>
            <p:nvPr/>
          </p:nvSpPr>
          <p:spPr bwMode="auto">
            <a:xfrm>
              <a:off x="4927" y="3086"/>
              <a:ext cx="2587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BD582C"/>
                  </a:solidFill>
                  <a:latin typeface="+mn-lt"/>
                </a:rPr>
                <a:t>Excess Burden</a:t>
              </a:r>
              <a:endParaRPr lang="en-US" sz="2000" dirty="0">
                <a:solidFill>
                  <a:srgbClr val="BD582C"/>
                </a:solidFill>
                <a:latin typeface="+mn-lt"/>
              </a:endParaRPr>
            </a:p>
          </p:txBody>
        </p:sp>
        <p:sp>
          <p:nvSpPr>
            <p:cNvPr id="20505" name="Line 106"/>
            <p:cNvSpPr>
              <a:spLocks noChangeShapeType="1"/>
            </p:cNvSpPr>
            <p:nvPr/>
          </p:nvSpPr>
          <p:spPr bwMode="auto">
            <a:xfrm flipH="1">
              <a:off x="5227" y="3549"/>
              <a:ext cx="600" cy="772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Rectangle 107"/>
            <p:cNvSpPr>
              <a:spLocks noChangeArrowheads="1"/>
            </p:cNvSpPr>
            <p:nvPr/>
          </p:nvSpPr>
          <p:spPr bwMode="auto">
            <a:xfrm>
              <a:off x="3373" y="4074"/>
              <a:ext cx="12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>
                  <a:solidFill>
                    <a:srgbClr val="BD582C"/>
                  </a:solidFill>
                  <a:latin typeface="Times New Roman" panose="02020603050405020304" pitchFamily="18" charset="0"/>
                </a:rPr>
                <a:t>Δ</a:t>
              </a:r>
              <a:r>
                <a:rPr lang="en-US" sz="2000">
                  <a:solidFill>
                    <a:srgbClr val="BD582C"/>
                  </a:solidFill>
                </a:rPr>
                <a:t>P = t</a:t>
              </a:r>
            </a:p>
          </p:txBody>
        </p:sp>
        <p:sp>
          <p:nvSpPr>
            <p:cNvPr id="20507" name="Rectangle 108"/>
            <p:cNvSpPr>
              <a:spLocks noChangeArrowheads="1"/>
            </p:cNvSpPr>
            <p:nvPr/>
          </p:nvSpPr>
          <p:spPr bwMode="auto">
            <a:xfrm>
              <a:off x="4927" y="4876"/>
              <a:ext cx="135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>
                  <a:solidFill>
                    <a:srgbClr val="BD582C"/>
                  </a:solidFill>
                  <a:latin typeface="Times New Roman" panose="02020603050405020304" pitchFamily="18" charset="0"/>
                </a:rPr>
                <a:t>Δ</a:t>
              </a:r>
              <a:r>
                <a:rPr lang="en-US" sz="2000" dirty="0">
                  <a:solidFill>
                    <a:srgbClr val="BD582C"/>
                  </a:solidFill>
                </a:rPr>
                <a:t>Q</a:t>
              </a:r>
            </a:p>
          </p:txBody>
        </p:sp>
        <p:sp>
          <p:nvSpPr>
            <p:cNvPr id="20508" name="Line 109"/>
            <p:cNvSpPr>
              <a:spLocks noChangeShapeType="1"/>
            </p:cNvSpPr>
            <p:nvPr/>
          </p:nvSpPr>
          <p:spPr bwMode="auto">
            <a:xfrm>
              <a:off x="3427" y="4012"/>
              <a:ext cx="1" cy="6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Line 110"/>
            <p:cNvSpPr>
              <a:spLocks noChangeShapeType="1"/>
            </p:cNvSpPr>
            <p:nvPr/>
          </p:nvSpPr>
          <p:spPr bwMode="auto">
            <a:xfrm>
              <a:off x="4777" y="5246"/>
              <a:ext cx="9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Rectangle 111"/>
            <p:cNvSpPr>
              <a:spLocks noChangeArrowheads="1"/>
            </p:cNvSpPr>
            <p:nvPr/>
          </p:nvSpPr>
          <p:spPr bwMode="auto">
            <a:xfrm>
              <a:off x="3277" y="4012"/>
              <a:ext cx="150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857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350"/>
            </a:p>
          </p:txBody>
        </p:sp>
        <p:sp>
          <p:nvSpPr>
            <p:cNvPr id="20511" name="Rectangle 112"/>
            <p:cNvSpPr>
              <a:spLocks noChangeArrowheads="1"/>
            </p:cNvSpPr>
            <p:nvPr/>
          </p:nvSpPr>
          <p:spPr bwMode="auto">
            <a:xfrm>
              <a:off x="3577" y="2315"/>
              <a:ext cx="3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BD582C"/>
                  </a:solidFill>
                  <a:latin typeface="+mn-lt"/>
                </a:rPr>
                <a:t>Government Revenue</a:t>
              </a:r>
              <a:endParaRPr lang="en-US" sz="2000" dirty="0">
                <a:solidFill>
                  <a:srgbClr val="BD582C"/>
                </a:solidFill>
                <a:latin typeface="+mn-lt"/>
              </a:endParaRPr>
            </a:p>
          </p:txBody>
        </p:sp>
        <p:sp>
          <p:nvSpPr>
            <p:cNvPr id="20512" name="Line 113"/>
            <p:cNvSpPr>
              <a:spLocks noChangeShapeType="1"/>
            </p:cNvSpPr>
            <p:nvPr/>
          </p:nvSpPr>
          <p:spPr bwMode="auto">
            <a:xfrm flipH="1">
              <a:off x="4027" y="2778"/>
              <a:ext cx="900" cy="123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22960" y="1368831"/>
            <a:ext cx="1998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Excess Burden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  <p:sp>
        <p:nvSpPr>
          <p:cNvPr id="36" name="Rectangle 99"/>
          <p:cNvSpPr>
            <a:spLocks noChangeArrowheads="1"/>
          </p:cNvSpPr>
          <p:nvPr/>
        </p:nvSpPr>
        <p:spPr bwMode="auto">
          <a:xfrm>
            <a:off x="2133600" y="4620532"/>
            <a:ext cx="457200" cy="47625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smtClean="0">
                <a:solidFill>
                  <a:srgbClr val="BD582C"/>
                </a:solidFill>
              </a:rPr>
              <a:t>P</a:t>
            </a:r>
            <a:r>
              <a:rPr lang="en-US" sz="2000" baseline="-25000" dirty="0">
                <a:solidFill>
                  <a:srgbClr val="BD582C"/>
                </a:solidFill>
              </a:rPr>
              <a:t>1</a:t>
            </a:r>
            <a:endParaRPr lang="en-US" sz="2000" dirty="0">
              <a:solidFill>
                <a:srgbClr val="BD582C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42554" y="1839991"/>
            <a:ext cx="7524206" cy="4332209"/>
          </a:xfrm>
        </p:spPr>
        <p:txBody>
          <a:bodyPr>
            <a:normAutofit/>
          </a:bodyPr>
          <a:lstStyle/>
          <a:p>
            <a:pPr marL="215900" indent="-215900" eaLnBrk="1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tx1"/>
                </a:solidFill>
              </a:rPr>
              <a:t>Tax revenue </a:t>
            </a:r>
            <a:r>
              <a:rPr lang="en-US" sz="2000" dirty="0" smtClean="0"/>
              <a:t>(= t Q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 represents the choice to provide something </a:t>
            </a:r>
            <a:br>
              <a:rPr lang="en-US" sz="2000" dirty="0" smtClean="0"/>
            </a:br>
            <a:r>
              <a:rPr lang="en-US" sz="2000" dirty="0" smtClean="0"/>
              <a:t> through the public sector, not a distortion of private choices by a </a:t>
            </a:r>
            <a:br>
              <a:rPr lang="en-US" sz="2000" dirty="0" smtClean="0"/>
            </a:br>
            <a:r>
              <a:rPr lang="en-US" sz="2000" dirty="0" smtClean="0"/>
              <a:t> particular tax.</a:t>
            </a:r>
          </a:p>
          <a:p>
            <a:pPr marL="215900" lvl="1" indent="-2159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In this context, we need to raise the same revenue regardless of which</a:t>
            </a:r>
            <a:br>
              <a:rPr lang="en-US" sz="2000" dirty="0" smtClean="0"/>
            </a:br>
            <a:r>
              <a:rPr lang="en-US" sz="2000" dirty="0" smtClean="0"/>
              <a:t> tax we select, so we want the tax with the lowest excess burden, all </a:t>
            </a:r>
            <a:br>
              <a:rPr lang="en-US" sz="2000" dirty="0" smtClean="0"/>
            </a:br>
            <a:r>
              <a:rPr lang="en-US" sz="2000" dirty="0" smtClean="0"/>
              <a:t> else equal.</a:t>
            </a:r>
          </a:p>
          <a:p>
            <a:pPr marL="215900" lvl="1" indent="-2159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Selecting the right level of public services is a separate issue, not </a:t>
            </a:r>
            <a:br>
              <a:rPr lang="en-US" sz="2000" dirty="0" smtClean="0"/>
            </a:br>
            <a:r>
              <a:rPr lang="en-US" sz="2000" dirty="0" smtClean="0"/>
              <a:t> considered here.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2000251" y="-15004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2000251" y="3075363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sp>
        <p:nvSpPr>
          <p:cNvPr id="21510" name="Rectangle 9"/>
          <p:cNvSpPr>
            <a:spLocks noChangeArrowheads="1"/>
          </p:cNvSpPr>
          <p:nvPr/>
        </p:nvSpPr>
        <p:spPr bwMode="auto">
          <a:xfrm>
            <a:off x="2000251" y="-15004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2960" y="1368831"/>
            <a:ext cx="35319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Tax Revenue and Efficiency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3035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39559"/>
            <a:ext cx="7406640" cy="567149"/>
          </a:xfrm>
        </p:spPr>
        <p:txBody>
          <a:bodyPr>
            <a:noAutofit/>
          </a:bodyPr>
          <a:lstStyle/>
          <a:p>
            <a:pPr eaLnBrk="1" hangingPunct="1">
              <a:lnSpc>
                <a:spcPct val="50000"/>
              </a:lnSpc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 smtClean="0"/>
              <a:t>  Excess burden </a:t>
            </a:r>
            <a:r>
              <a:rPr lang="en-US" sz="2000" dirty="0" smtClean="0"/>
              <a:t>(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</a:t>
            </a:r>
            <a:r>
              <a:rPr lang="en-US" sz="2000" dirty="0" smtClean="0"/>
              <a:t>) is the shaded triangle.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2000251" y="-15004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2000251" y="3075363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sp>
        <p:nvSpPr>
          <p:cNvPr id="21510" name="Rectangle 9"/>
          <p:cNvSpPr>
            <a:spLocks noChangeArrowheads="1"/>
          </p:cNvSpPr>
          <p:nvPr/>
        </p:nvSpPr>
        <p:spPr bwMode="auto">
          <a:xfrm>
            <a:off x="2000251" y="-15004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graphicFrame>
        <p:nvGraphicFramePr>
          <p:cNvPr id="215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670214"/>
              </p:ext>
            </p:extLst>
          </p:nvPr>
        </p:nvGraphicFramePr>
        <p:xfrm>
          <a:off x="2000251" y="3220175"/>
          <a:ext cx="3943349" cy="3094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6" name="Equation" r:id="rId3" imgW="1422400" imgH="1117600" progId="Equation.DSMT4">
                  <p:embed/>
                </p:oleObj>
              </mc:Choice>
              <mc:Fallback>
                <p:oleObj name="Equation" r:id="rId3" imgW="1422400" imgH="1117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1" y="3220175"/>
                        <a:ext cx="3943349" cy="3094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899160" y="2307210"/>
            <a:ext cx="7406640" cy="840559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51435" indent="-51435" algn="l" defTabSz="51435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113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12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101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1889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2176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524637" indent="-102870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6187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7312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8437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956250" indent="-128588" algn="l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Char char="◦"/>
              <a:defRPr sz="78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236538" fontAlgn="auto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T</a:t>
            </a:r>
            <a:r>
              <a:rPr lang="en-US" sz="2000" dirty="0" smtClean="0"/>
              <a:t>he formula for a triangle yields following formula for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</a:t>
            </a:r>
            <a:r>
              <a:rPr lang="en-US" sz="2000" dirty="0" smtClean="0"/>
              <a:t>, where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/>
              <a:t> is the tax rate and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dirty="0" smtClean="0"/>
              <a:t> is the price elasticity of demand for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dirty="0" smtClean="0"/>
              <a:t>. </a:t>
            </a:r>
          </a:p>
          <a:p>
            <a:pPr fontAlgn="auto"/>
            <a:endParaRPr lang="en-US" sz="2000" dirty="0" smtClean="0"/>
          </a:p>
          <a:p>
            <a:pPr fontAlgn="auto"/>
            <a:endParaRPr lang="en-US" sz="2000" dirty="0" smtClean="0"/>
          </a:p>
          <a:p>
            <a:pPr fontAlgn="auto"/>
            <a:endParaRPr lang="en-US" sz="2000" dirty="0" smtClean="0"/>
          </a:p>
          <a:p>
            <a:pPr fontAlgn="auto"/>
            <a:endParaRPr lang="en-US" sz="2000" dirty="0" smtClean="0"/>
          </a:p>
          <a:p>
            <a:pPr fontAlgn="auto"/>
            <a:endParaRPr lang="en-US" sz="2000" dirty="0" smtClean="0"/>
          </a:p>
          <a:p>
            <a:pPr fontAlgn="auto"/>
            <a:endParaRPr lang="en-US" sz="20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822960" y="1368831"/>
            <a:ext cx="4150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Determinants of Excess Burden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53022" y="1713310"/>
            <a:ext cx="7076259" cy="37471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 Why excess burden increases with the square of the tax rate:</a:t>
            </a:r>
          </a:p>
        </p:txBody>
      </p:sp>
      <p:grpSp>
        <p:nvGrpSpPr>
          <p:cNvPr id="22532" name="Group 4"/>
          <p:cNvGrpSpPr>
            <a:grpSpLocks noChangeAspect="1"/>
          </p:cNvGrpSpPr>
          <p:nvPr/>
        </p:nvGrpSpPr>
        <p:grpSpPr bwMode="auto">
          <a:xfrm>
            <a:off x="1121460" y="1600200"/>
            <a:ext cx="6946800" cy="4556503"/>
            <a:chOff x="1177" y="1852"/>
            <a:chExt cx="9300" cy="4320"/>
          </a:xfrm>
        </p:grpSpPr>
        <p:sp>
          <p:nvSpPr>
            <p:cNvPr id="22533" name="AutoShape 5"/>
            <p:cNvSpPr>
              <a:spLocks noChangeAspect="1" noChangeArrowheads="1"/>
            </p:cNvSpPr>
            <p:nvPr/>
          </p:nvSpPr>
          <p:spPr bwMode="auto">
            <a:xfrm>
              <a:off x="1177" y="1852"/>
              <a:ext cx="93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000"/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3277" y="2469"/>
              <a:ext cx="1" cy="29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 flipV="1">
              <a:off x="3277" y="5401"/>
              <a:ext cx="3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>
              <a:off x="3277" y="4629"/>
              <a:ext cx="28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>
              <a:off x="3277" y="4012"/>
              <a:ext cx="28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>
              <a:off x="3277" y="2932"/>
              <a:ext cx="300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2677" y="2623"/>
              <a:ext cx="450" cy="61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6427" y="5555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9727" y="5555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6277" y="4475"/>
              <a:ext cx="75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S</a:t>
              </a:r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6127" y="3765"/>
              <a:ext cx="105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 err="1">
                  <a:solidFill>
                    <a:srgbClr val="BD582C"/>
                  </a:solidFill>
                  <a:latin typeface="+mn-lt"/>
                </a:rPr>
                <a:t>S+t</a:t>
              </a:r>
              <a:endParaRPr lang="en-US" sz="2000" dirty="0">
                <a:solidFill>
                  <a:srgbClr val="BD582C"/>
                </a:solidFill>
                <a:latin typeface="+mn-lt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6277" y="4938"/>
              <a:ext cx="75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D</a:t>
              </a:r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2736" y="4475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  <a:r>
                <a:rPr lang="en-US" sz="2000" baseline="-25000" dirty="0"/>
                <a:t>1</a:t>
              </a:r>
              <a:endParaRPr lang="en-US" sz="2000" dirty="0"/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2736" y="3703"/>
              <a:ext cx="750" cy="46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  <a:r>
                <a:rPr lang="en-US" sz="2000" baseline="-25000" dirty="0"/>
                <a:t>2</a:t>
              </a:r>
              <a:endParaRPr lang="en-US" sz="2000" dirty="0"/>
            </a:p>
          </p:txBody>
        </p:sp>
        <p:sp>
          <p:nvSpPr>
            <p:cNvPr id="22547" name="Line 19"/>
            <p:cNvSpPr>
              <a:spLocks noChangeShapeType="1"/>
            </p:cNvSpPr>
            <p:nvPr/>
          </p:nvSpPr>
          <p:spPr bwMode="auto">
            <a:xfrm>
              <a:off x="5677" y="4629"/>
              <a:ext cx="0" cy="7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48" name="Line 20"/>
            <p:cNvSpPr>
              <a:spLocks noChangeShapeType="1"/>
            </p:cNvSpPr>
            <p:nvPr/>
          </p:nvSpPr>
          <p:spPr bwMode="auto">
            <a:xfrm>
              <a:off x="4777" y="4012"/>
              <a:ext cx="0" cy="13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4477" y="5555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  <a:r>
                <a:rPr lang="en-US" sz="2000" baseline="-25000"/>
                <a:t>2</a:t>
              </a:r>
              <a:endParaRPr lang="en-US" sz="2000"/>
            </a:p>
          </p:txBody>
        </p:sp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5527" y="5555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  <a:r>
                <a:rPr lang="en-US" sz="2000" baseline="-25000"/>
                <a:t>1</a:t>
              </a:r>
              <a:endParaRPr lang="en-US" sz="2000"/>
            </a:p>
          </p:txBody>
        </p:sp>
        <p:sp>
          <p:nvSpPr>
            <p:cNvPr id="22551" name="AutoShape 23"/>
            <p:cNvSpPr>
              <a:spLocks noChangeArrowheads="1"/>
            </p:cNvSpPr>
            <p:nvPr/>
          </p:nvSpPr>
          <p:spPr bwMode="auto">
            <a:xfrm>
              <a:off x="4777" y="4012"/>
              <a:ext cx="900" cy="617"/>
            </a:xfrm>
            <a:prstGeom prst="rtTriangle">
              <a:avLst/>
            </a:prstGeom>
            <a:solidFill>
              <a:srgbClr val="CC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000"/>
            </a:p>
          </p:txBody>
        </p:sp>
        <p:sp>
          <p:nvSpPr>
            <p:cNvPr id="22552" name="Line 24"/>
            <p:cNvSpPr>
              <a:spLocks noChangeShapeType="1"/>
            </p:cNvSpPr>
            <p:nvPr/>
          </p:nvSpPr>
          <p:spPr bwMode="auto">
            <a:xfrm>
              <a:off x="3277" y="3395"/>
              <a:ext cx="28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6127" y="3086"/>
              <a:ext cx="1883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BD582C"/>
                  </a:solidFill>
                  <a:latin typeface="+mn-lt"/>
                </a:rPr>
                <a:t>S+(2×t)</a:t>
              </a:r>
              <a:endParaRPr lang="en-US" sz="2000" dirty="0">
                <a:solidFill>
                  <a:srgbClr val="BD582C"/>
                </a:solidFill>
                <a:latin typeface="+mn-lt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/>
          </p:nvSpPr>
          <p:spPr bwMode="auto">
            <a:xfrm>
              <a:off x="2736" y="3086"/>
              <a:ext cx="750" cy="46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  <a:r>
                <a:rPr lang="en-US" sz="2000" baseline="-25000" dirty="0"/>
                <a:t>3</a:t>
              </a:r>
              <a:endParaRPr lang="en-US" sz="2000" dirty="0"/>
            </a:p>
          </p:txBody>
        </p:sp>
        <p:sp>
          <p:nvSpPr>
            <p:cNvPr id="22555" name="Line 27"/>
            <p:cNvSpPr>
              <a:spLocks noChangeShapeType="1"/>
            </p:cNvSpPr>
            <p:nvPr/>
          </p:nvSpPr>
          <p:spPr bwMode="auto">
            <a:xfrm>
              <a:off x="3877" y="3395"/>
              <a:ext cx="0" cy="20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56" name="AutoShape 28"/>
            <p:cNvSpPr>
              <a:spLocks noChangeArrowheads="1"/>
            </p:cNvSpPr>
            <p:nvPr/>
          </p:nvSpPr>
          <p:spPr bwMode="auto">
            <a:xfrm>
              <a:off x="3877" y="3395"/>
              <a:ext cx="900" cy="617"/>
            </a:xfrm>
            <a:prstGeom prst="rtTriangle">
              <a:avLst/>
            </a:prstGeom>
            <a:solidFill>
              <a:srgbClr val="FFFFFF"/>
            </a:solidFill>
            <a:ln w="38100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000"/>
            </a:p>
          </p:txBody>
        </p:sp>
        <p:sp>
          <p:nvSpPr>
            <p:cNvPr id="22557" name="AutoShape 29"/>
            <p:cNvSpPr>
              <a:spLocks noChangeArrowheads="1"/>
            </p:cNvSpPr>
            <p:nvPr/>
          </p:nvSpPr>
          <p:spPr bwMode="auto">
            <a:xfrm>
              <a:off x="3877" y="4012"/>
              <a:ext cx="900" cy="617"/>
            </a:xfrm>
            <a:prstGeom prst="rtTriangle">
              <a:avLst/>
            </a:prstGeom>
            <a:solidFill>
              <a:srgbClr val="FFFFFF"/>
            </a:solidFill>
            <a:ln w="38100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000"/>
            </a:p>
          </p:txBody>
        </p:sp>
        <p:sp>
          <p:nvSpPr>
            <p:cNvPr id="22558" name="Rectangle 30"/>
            <p:cNvSpPr>
              <a:spLocks noChangeArrowheads="1"/>
            </p:cNvSpPr>
            <p:nvPr/>
          </p:nvSpPr>
          <p:spPr bwMode="auto">
            <a:xfrm>
              <a:off x="3577" y="5555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  <a:r>
                <a:rPr lang="en-US" sz="2000" baseline="-25000"/>
                <a:t>3</a:t>
              </a:r>
              <a:endParaRPr lang="en-US" sz="2000"/>
            </a:p>
          </p:txBody>
        </p:sp>
      </p:grp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22960" y="1368831"/>
            <a:ext cx="41853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Excess Burden and the Tax Rate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58253" y="1801151"/>
            <a:ext cx="8198029" cy="382277"/>
          </a:xfrm>
        </p:spPr>
        <p:txBody>
          <a:bodyPr>
            <a:noAutofit/>
          </a:bodyPr>
          <a:lstStyle/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Why excess burden increases with the absolute value of the demand elasticity:</a:t>
            </a:r>
          </a:p>
        </p:txBody>
      </p:sp>
      <p:grpSp>
        <p:nvGrpSpPr>
          <p:cNvPr id="23556" name="Group 82"/>
          <p:cNvGrpSpPr>
            <a:grpSpLocks noChangeAspect="1"/>
          </p:cNvGrpSpPr>
          <p:nvPr/>
        </p:nvGrpSpPr>
        <p:grpSpPr bwMode="auto">
          <a:xfrm>
            <a:off x="1371787" y="1768988"/>
            <a:ext cx="6537743" cy="4784211"/>
            <a:chOff x="843" y="1389"/>
            <a:chExt cx="9634" cy="6017"/>
          </a:xfrm>
        </p:grpSpPr>
        <p:sp>
          <p:nvSpPr>
            <p:cNvPr id="23557" name="AutoShape 83"/>
            <p:cNvSpPr>
              <a:spLocks noChangeAspect="1" noChangeArrowheads="1"/>
            </p:cNvSpPr>
            <p:nvPr/>
          </p:nvSpPr>
          <p:spPr bwMode="auto">
            <a:xfrm>
              <a:off x="1177" y="1389"/>
              <a:ext cx="9300" cy="6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000"/>
            </a:p>
          </p:txBody>
        </p:sp>
        <p:sp>
          <p:nvSpPr>
            <p:cNvPr id="23558" name="Line 84"/>
            <p:cNvSpPr>
              <a:spLocks noChangeShapeType="1"/>
            </p:cNvSpPr>
            <p:nvPr/>
          </p:nvSpPr>
          <p:spPr bwMode="auto">
            <a:xfrm>
              <a:off x="1777" y="2469"/>
              <a:ext cx="1" cy="29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59" name="Line 85"/>
            <p:cNvSpPr>
              <a:spLocks noChangeShapeType="1"/>
            </p:cNvSpPr>
            <p:nvPr/>
          </p:nvSpPr>
          <p:spPr bwMode="auto">
            <a:xfrm flipV="1">
              <a:off x="1777" y="5401"/>
              <a:ext cx="3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60" name="Line 86"/>
            <p:cNvSpPr>
              <a:spLocks noChangeShapeType="1"/>
            </p:cNvSpPr>
            <p:nvPr/>
          </p:nvSpPr>
          <p:spPr bwMode="auto">
            <a:xfrm>
              <a:off x="1777" y="4629"/>
              <a:ext cx="28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61" name="Line 87"/>
            <p:cNvSpPr>
              <a:spLocks noChangeShapeType="1"/>
            </p:cNvSpPr>
            <p:nvPr/>
          </p:nvSpPr>
          <p:spPr bwMode="auto">
            <a:xfrm>
              <a:off x="1777" y="4012"/>
              <a:ext cx="28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62" name="Line 88"/>
            <p:cNvSpPr>
              <a:spLocks noChangeShapeType="1"/>
            </p:cNvSpPr>
            <p:nvPr/>
          </p:nvSpPr>
          <p:spPr bwMode="auto">
            <a:xfrm>
              <a:off x="1777" y="3703"/>
              <a:ext cx="285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63" name="Rectangle 89"/>
            <p:cNvSpPr>
              <a:spLocks noChangeArrowheads="1"/>
            </p:cNvSpPr>
            <p:nvPr/>
          </p:nvSpPr>
          <p:spPr bwMode="auto">
            <a:xfrm>
              <a:off x="843" y="2623"/>
              <a:ext cx="450" cy="61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</a:p>
          </p:txBody>
        </p:sp>
        <p:sp>
          <p:nvSpPr>
            <p:cNvPr id="23564" name="Rectangle 90"/>
            <p:cNvSpPr>
              <a:spLocks noChangeArrowheads="1"/>
            </p:cNvSpPr>
            <p:nvPr/>
          </p:nvSpPr>
          <p:spPr bwMode="auto">
            <a:xfrm>
              <a:off x="4777" y="5555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</a:p>
          </p:txBody>
        </p:sp>
        <p:sp>
          <p:nvSpPr>
            <p:cNvPr id="23565" name="Rectangle 91"/>
            <p:cNvSpPr>
              <a:spLocks noChangeArrowheads="1"/>
            </p:cNvSpPr>
            <p:nvPr/>
          </p:nvSpPr>
          <p:spPr bwMode="auto">
            <a:xfrm>
              <a:off x="9727" y="5555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</a:p>
          </p:txBody>
        </p:sp>
        <p:sp>
          <p:nvSpPr>
            <p:cNvPr id="23566" name="Rectangle 92"/>
            <p:cNvSpPr>
              <a:spLocks noChangeArrowheads="1"/>
            </p:cNvSpPr>
            <p:nvPr/>
          </p:nvSpPr>
          <p:spPr bwMode="auto">
            <a:xfrm>
              <a:off x="4777" y="4321"/>
              <a:ext cx="750" cy="4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S</a:t>
              </a:r>
            </a:p>
          </p:txBody>
        </p:sp>
        <p:sp>
          <p:nvSpPr>
            <p:cNvPr id="23567" name="Rectangle 93"/>
            <p:cNvSpPr>
              <a:spLocks noChangeArrowheads="1"/>
            </p:cNvSpPr>
            <p:nvPr/>
          </p:nvSpPr>
          <p:spPr bwMode="auto">
            <a:xfrm>
              <a:off x="4777" y="3703"/>
              <a:ext cx="105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 err="1">
                  <a:solidFill>
                    <a:srgbClr val="BD582C"/>
                  </a:solidFill>
                  <a:latin typeface="+mn-lt"/>
                </a:rPr>
                <a:t>S+t</a:t>
              </a:r>
              <a:endParaRPr lang="en-US" sz="2000" dirty="0">
                <a:solidFill>
                  <a:srgbClr val="BD582C"/>
                </a:solidFill>
                <a:latin typeface="+mn-lt"/>
              </a:endParaRPr>
            </a:p>
          </p:txBody>
        </p:sp>
        <p:sp>
          <p:nvSpPr>
            <p:cNvPr id="23568" name="Rectangle 94"/>
            <p:cNvSpPr>
              <a:spLocks noChangeArrowheads="1"/>
            </p:cNvSpPr>
            <p:nvPr/>
          </p:nvSpPr>
          <p:spPr bwMode="auto">
            <a:xfrm>
              <a:off x="4777" y="4629"/>
              <a:ext cx="75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D</a:t>
              </a:r>
            </a:p>
          </p:txBody>
        </p:sp>
        <p:sp>
          <p:nvSpPr>
            <p:cNvPr id="23569" name="Rectangle 95"/>
            <p:cNvSpPr>
              <a:spLocks noChangeArrowheads="1"/>
            </p:cNvSpPr>
            <p:nvPr/>
          </p:nvSpPr>
          <p:spPr bwMode="auto">
            <a:xfrm>
              <a:off x="1180" y="4321"/>
              <a:ext cx="722" cy="4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  <a:r>
                <a:rPr lang="en-US" sz="2000" baseline="-25000" dirty="0"/>
                <a:t>1</a:t>
              </a:r>
              <a:endParaRPr lang="en-US" sz="2000" dirty="0"/>
            </a:p>
          </p:txBody>
        </p:sp>
        <p:sp>
          <p:nvSpPr>
            <p:cNvPr id="23570" name="Rectangle 96"/>
            <p:cNvSpPr>
              <a:spLocks noChangeArrowheads="1"/>
            </p:cNvSpPr>
            <p:nvPr/>
          </p:nvSpPr>
          <p:spPr bwMode="auto">
            <a:xfrm>
              <a:off x="1180" y="3703"/>
              <a:ext cx="750" cy="46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  <a:r>
                <a:rPr lang="en-US" sz="2000" baseline="-25000" dirty="0"/>
                <a:t>2</a:t>
              </a:r>
              <a:endParaRPr lang="en-US" sz="2000" dirty="0"/>
            </a:p>
          </p:txBody>
        </p:sp>
        <p:sp>
          <p:nvSpPr>
            <p:cNvPr id="23571" name="Line 97"/>
            <p:cNvSpPr>
              <a:spLocks noChangeShapeType="1"/>
            </p:cNvSpPr>
            <p:nvPr/>
          </p:nvSpPr>
          <p:spPr bwMode="auto">
            <a:xfrm>
              <a:off x="4177" y="4629"/>
              <a:ext cx="1" cy="7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72" name="Line 98"/>
            <p:cNvSpPr>
              <a:spLocks noChangeShapeType="1"/>
            </p:cNvSpPr>
            <p:nvPr/>
          </p:nvSpPr>
          <p:spPr bwMode="auto">
            <a:xfrm>
              <a:off x="2527" y="4012"/>
              <a:ext cx="1" cy="13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73" name="Rectangle 99"/>
            <p:cNvSpPr>
              <a:spLocks noChangeArrowheads="1"/>
            </p:cNvSpPr>
            <p:nvPr/>
          </p:nvSpPr>
          <p:spPr bwMode="auto">
            <a:xfrm>
              <a:off x="2227" y="5555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  <a:r>
                <a:rPr lang="en-US" sz="2000" baseline="-25000"/>
                <a:t>2</a:t>
              </a:r>
              <a:endParaRPr lang="en-US" sz="2000"/>
            </a:p>
          </p:txBody>
        </p:sp>
        <p:sp>
          <p:nvSpPr>
            <p:cNvPr id="23574" name="Rectangle 100"/>
            <p:cNvSpPr>
              <a:spLocks noChangeArrowheads="1"/>
            </p:cNvSpPr>
            <p:nvPr/>
          </p:nvSpPr>
          <p:spPr bwMode="auto">
            <a:xfrm>
              <a:off x="3877" y="5555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  <a:r>
                <a:rPr lang="en-US" sz="2000" baseline="-25000"/>
                <a:t>1</a:t>
              </a:r>
              <a:endParaRPr lang="en-US" sz="2000"/>
            </a:p>
          </p:txBody>
        </p:sp>
        <p:sp>
          <p:nvSpPr>
            <p:cNvPr id="23575" name="AutoShape 101"/>
            <p:cNvSpPr>
              <a:spLocks noChangeArrowheads="1"/>
            </p:cNvSpPr>
            <p:nvPr/>
          </p:nvSpPr>
          <p:spPr bwMode="auto">
            <a:xfrm>
              <a:off x="7657" y="4012"/>
              <a:ext cx="450" cy="617"/>
            </a:xfrm>
            <a:prstGeom prst="rtTriangle">
              <a:avLst/>
            </a:prstGeom>
            <a:solidFill>
              <a:srgbClr val="CC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000"/>
            </a:p>
          </p:txBody>
        </p:sp>
        <p:sp>
          <p:nvSpPr>
            <p:cNvPr id="23576" name="AutoShape 102"/>
            <p:cNvSpPr>
              <a:spLocks noChangeArrowheads="1"/>
            </p:cNvSpPr>
            <p:nvPr/>
          </p:nvSpPr>
          <p:spPr bwMode="auto">
            <a:xfrm>
              <a:off x="2555" y="4011"/>
              <a:ext cx="1622" cy="618"/>
            </a:xfrm>
            <a:prstGeom prst="rtTriangle">
              <a:avLst/>
            </a:prstGeom>
            <a:solidFill>
              <a:srgbClr val="CC33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2000"/>
            </a:p>
          </p:txBody>
        </p:sp>
        <p:sp>
          <p:nvSpPr>
            <p:cNvPr id="23577" name="Line 103"/>
            <p:cNvSpPr>
              <a:spLocks noChangeShapeType="1"/>
            </p:cNvSpPr>
            <p:nvPr/>
          </p:nvSpPr>
          <p:spPr bwMode="auto">
            <a:xfrm>
              <a:off x="6277" y="1852"/>
              <a:ext cx="1" cy="35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78" name="Line 104"/>
            <p:cNvSpPr>
              <a:spLocks noChangeShapeType="1"/>
            </p:cNvSpPr>
            <p:nvPr/>
          </p:nvSpPr>
          <p:spPr bwMode="auto">
            <a:xfrm flipV="1">
              <a:off x="6277" y="5401"/>
              <a:ext cx="28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79" name="Rectangle 105"/>
            <p:cNvSpPr>
              <a:spLocks noChangeArrowheads="1"/>
            </p:cNvSpPr>
            <p:nvPr/>
          </p:nvSpPr>
          <p:spPr bwMode="auto">
            <a:xfrm>
              <a:off x="8527" y="5555"/>
              <a:ext cx="450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</a:p>
          </p:txBody>
        </p:sp>
        <p:sp>
          <p:nvSpPr>
            <p:cNvPr id="23580" name="Line 106"/>
            <p:cNvSpPr>
              <a:spLocks noChangeShapeType="1"/>
            </p:cNvSpPr>
            <p:nvPr/>
          </p:nvSpPr>
          <p:spPr bwMode="auto">
            <a:xfrm>
              <a:off x="6277" y="4629"/>
              <a:ext cx="21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81" name="Line 107"/>
            <p:cNvSpPr>
              <a:spLocks noChangeShapeType="1"/>
            </p:cNvSpPr>
            <p:nvPr/>
          </p:nvSpPr>
          <p:spPr bwMode="auto">
            <a:xfrm>
              <a:off x="6277" y="4012"/>
              <a:ext cx="21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82" name="Line 108"/>
            <p:cNvSpPr>
              <a:spLocks noChangeShapeType="1"/>
            </p:cNvSpPr>
            <p:nvPr/>
          </p:nvSpPr>
          <p:spPr bwMode="auto">
            <a:xfrm>
              <a:off x="6277" y="2161"/>
              <a:ext cx="2100" cy="27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83" name="Line 109"/>
            <p:cNvSpPr>
              <a:spLocks noChangeShapeType="1"/>
            </p:cNvSpPr>
            <p:nvPr/>
          </p:nvSpPr>
          <p:spPr bwMode="auto">
            <a:xfrm>
              <a:off x="8137" y="4629"/>
              <a:ext cx="1" cy="7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84" name="Line 110"/>
            <p:cNvSpPr>
              <a:spLocks noChangeShapeType="1"/>
            </p:cNvSpPr>
            <p:nvPr/>
          </p:nvSpPr>
          <p:spPr bwMode="auto">
            <a:xfrm>
              <a:off x="7657" y="4012"/>
              <a:ext cx="1" cy="13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585" name="Rectangle 111"/>
            <p:cNvSpPr>
              <a:spLocks noChangeArrowheads="1"/>
            </p:cNvSpPr>
            <p:nvPr/>
          </p:nvSpPr>
          <p:spPr bwMode="auto">
            <a:xfrm>
              <a:off x="7927" y="5555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  <a:r>
                <a:rPr lang="en-US" sz="2000" baseline="-25000"/>
                <a:t>1</a:t>
              </a:r>
              <a:endParaRPr lang="en-US" sz="2000"/>
            </a:p>
          </p:txBody>
        </p:sp>
        <p:sp>
          <p:nvSpPr>
            <p:cNvPr id="23586" name="Rectangle 112"/>
            <p:cNvSpPr>
              <a:spLocks noChangeArrowheads="1"/>
            </p:cNvSpPr>
            <p:nvPr/>
          </p:nvSpPr>
          <p:spPr bwMode="auto">
            <a:xfrm>
              <a:off x="7327" y="5555"/>
              <a:ext cx="600" cy="4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  <a:r>
                <a:rPr lang="en-US" sz="2000" baseline="-25000"/>
                <a:t>2</a:t>
              </a:r>
              <a:endParaRPr lang="en-US" sz="2000"/>
            </a:p>
          </p:txBody>
        </p:sp>
        <p:sp>
          <p:nvSpPr>
            <p:cNvPr id="23587" name="Rectangle 113"/>
            <p:cNvSpPr>
              <a:spLocks noChangeArrowheads="1"/>
            </p:cNvSpPr>
            <p:nvPr/>
          </p:nvSpPr>
          <p:spPr bwMode="auto">
            <a:xfrm>
              <a:off x="5671" y="4321"/>
              <a:ext cx="687" cy="61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  <a:r>
                <a:rPr lang="en-US" sz="2000" baseline="-25000" dirty="0"/>
                <a:t>1</a:t>
              </a:r>
              <a:endParaRPr lang="en-US" sz="2000" dirty="0"/>
            </a:p>
          </p:txBody>
        </p:sp>
        <p:sp>
          <p:nvSpPr>
            <p:cNvPr id="23588" name="Rectangle 114"/>
            <p:cNvSpPr>
              <a:spLocks noChangeArrowheads="1"/>
            </p:cNvSpPr>
            <p:nvPr/>
          </p:nvSpPr>
          <p:spPr bwMode="auto">
            <a:xfrm>
              <a:off x="5671" y="3703"/>
              <a:ext cx="750" cy="46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  <a:r>
                <a:rPr lang="en-US" sz="2000" baseline="-25000" dirty="0"/>
                <a:t>2</a:t>
              </a:r>
              <a:endParaRPr lang="en-US" sz="2000" dirty="0"/>
            </a:p>
          </p:txBody>
        </p:sp>
        <p:sp>
          <p:nvSpPr>
            <p:cNvPr id="23589" name="Rectangle 115"/>
            <p:cNvSpPr>
              <a:spLocks noChangeArrowheads="1"/>
            </p:cNvSpPr>
            <p:nvPr/>
          </p:nvSpPr>
          <p:spPr bwMode="auto">
            <a:xfrm>
              <a:off x="8377" y="3703"/>
              <a:ext cx="105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 err="1">
                  <a:solidFill>
                    <a:srgbClr val="BD582C"/>
                  </a:solidFill>
                  <a:latin typeface="+mn-lt"/>
                </a:rPr>
                <a:t>S+t</a:t>
              </a:r>
              <a:endParaRPr lang="en-US" sz="2000" dirty="0">
                <a:solidFill>
                  <a:srgbClr val="BD582C"/>
                </a:solidFill>
                <a:latin typeface="+mn-lt"/>
              </a:endParaRPr>
            </a:p>
          </p:txBody>
        </p:sp>
        <p:sp>
          <p:nvSpPr>
            <p:cNvPr id="23590" name="Rectangle 116"/>
            <p:cNvSpPr>
              <a:spLocks noChangeArrowheads="1"/>
            </p:cNvSpPr>
            <p:nvPr/>
          </p:nvSpPr>
          <p:spPr bwMode="auto">
            <a:xfrm>
              <a:off x="8377" y="4321"/>
              <a:ext cx="750" cy="4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S</a:t>
              </a:r>
            </a:p>
          </p:txBody>
        </p:sp>
        <p:sp>
          <p:nvSpPr>
            <p:cNvPr id="23591" name="Rectangle 117"/>
            <p:cNvSpPr>
              <a:spLocks noChangeArrowheads="1"/>
            </p:cNvSpPr>
            <p:nvPr/>
          </p:nvSpPr>
          <p:spPr bwMode="auto">
            <a:xfrm>
              <a:off x="8377" y="4629"/>
              <a:ext cx="750" cy="46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D</a:t>
              </a:r>
            </a:p>
          </p:txBody>
        </p:sp>
        <p:sp>
          <p:nvSpPr>
            <p:cNvPr id="23592" name="Rectangle 118"/>
            <p:cNvSpPr>
              <a:spLocks noChangeArrowheads="1"/>
            </p:cNvSpPr>
            <p:nvPr/>
          </p:nvSpPr>
          <p:spPr bwMode="auto">
            <a:xfrm>
              <a:off x="1327" y="6172"/>
              <a:ext cx="3300" cy="9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dirty="0">
                  <a:solidFill>
                    <a:srgbClr val="BD582C"/>
                  </a:solidFill>
                </a:rPr>
                <a:t>   </a:t>
              </a:r>
              <a:r>
                <a:rPr lang="en-US" sz="1400" b="1" dirty="0">
                  <a:solidFill>
                    <a:srgbClr val="BD582C"/>
                  </a:solidFill>
                </a:rPr>
                <a:t>Large elasticity (│e│)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rgbClr val="BD582C"/>
                  </a:solidFill>
                </a:rPr>
                <a:t>= Responsive Demand</a:t>
              </a:r>
              <a:endParaRPr lang="en-US" sz="1400" dirty="0">
                <a:solidFill>
                  <a:srgbClr val="BD582C"/>
                </a:solidFill>
              </a:endParaRPr>
            </a:p>
          </p:txBody>
        </p:sp>
        <p:sp>
          <p:nvSpPr>
            <p:cNvPr id="23593" name="Rectangle 119"/>
            <p:cNvSpPr>
              <a:spLocks noChangeArrowheads="1"/>
            </p:cNvSpPr>
            <p:nvPr/>
          </p:nvSpPr>
          <p:spPr bwMode="auto">
            <a:xfrm>
              <a:off x="5677" y="6172"/>
              <a:ext cx="3750" cy="9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dirty="0">
                  <a:solidFill>
                    <a:srgbClr val="BD582C"/>
                  </a:solidFill>
                </a:rPr>
                <a:t>  </a:t>
              </a:r>
              <a:r>
                <a:rPr lang="en-US" sz="1400" b="1" dirty="0">
                  <a:solidFill>
                    <a:srgbClr val="BD582C"/>
                  </a:solidFill>
                </a:rPr>
                <a:t> Small Elasticity (│e│)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b="1" dirty="0">
                  <a:solidFill>
                    <a:srgbClr val="BD582C"/>
                  </a:solidFill>
                </a:rPr>
                <a:t>= Unresponsive Demand</a:t>
              </a:r>
              <a:endParaRPr lang="en-US" sz="1400" dirty="0">
                <a:solidFill>
                  <a:srgbClr val="BD582C"/>
                </a:solidFill>
              </a:endParaRPr>
            </a:p>
          </p:txBody>
        </p:sp>
        <p:sp>
          <p:nvSpPr>
            <p:cNvPr id="23594" name="Rectangle 120"/>
            <p:cNvSpPr>
              <a:spLocks noChangeArrowheads="1"/>
            </p:cNvSpPr>
            <p:nvPr/>
          </p:nvSpPr>
          <p:spPr bwMode="auto">
            <a:xfrm>
              <a:off x="5447" y="2623"/>
              <a:ext cx="450" cy="61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</a:p>
          </p:txBody>
        </p:sp>
      </p:grpSp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22960" y="1368831"/>
            <a:ext cx="6436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Excess Burden and the Price Elasticity of Demand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752601"/>
            <a:ext cx="75438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50000"/>
              </a:lnSpc>
              <a:spcBef>
                <a:spcPts val="0"/>
              </a:spcBef>
              <a:defRPr/>
            </a:pPr>
            <a:endParaRPr lang="en-US" sz="2000" dirty="0" smtClean="0"/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Because excess burden increases with the square of the tax rate, a </a:t>
            </a:r>
            <a:br>
              <a:rPr lang="en-US" sz="2000" dirty="0" smtClean="0"/>
            </a:br>
            <a:r>
              <a:rPr lang="en-US" sz="2000" dirty="0" smtClean="0"/>
              <a:t> balanced tax system is less distortionary than on relying on a single tax.</a:t>
            </a:r>
          </a:p>
          <a:p>
            <a:pPr marL="227013" indent="-227013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endParaRPr lang="en-US" sz="2000" dirty="0" smtClean="0"/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All else equal, taxes on unresponsive tax bases are less distortionary </a:t>
            </a:r>
            <a:br>
              <a:rPr lang="en-US" sz="2000" dirty="0" smtClean="0"/>
            </a:br>
            <a:r>
              <a:rPr lang="en-US" sz="2000" dirty="0" smtClean="0"/>
              <a:t> (but not necessarily more fair!) than taxes on responsive tax bases.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461963" indent="-234950" eaLnBrk="1" hangingPunct="1">
              <a:lnSpc>
                <a:spcPct val="12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E.g., consider a tax on medicine.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000251" y="-15004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371600"/>
            <a:ext cx="263084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" lvl="0" indent="-51435" defTabSz="514350" eaLnBrk="1" fontAlgn="auto" hangingPunct="1">
              <a:lnSpc>
                <a:spcPct val="90000"/>
              </a:lnSpc>
              <a:spcBef>
                <a:spcPts val="675"/>
              </a:spcBef>
              <a:spcAft>
                <a:spcPts val="113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en-US" sz="2400" dirty="0" smtClean="0">
                <a:solidFill>
                  <a:srgbClr val="BD582C"/>
                </a:solidFill>
                <a:latin typeface="Calibri" panose="020F0502020204030204"/>
                <a:cs typeface="+mn-cs"/>
              </a:rPr>
              <a:t>Policy Implications</a:t>
            </a:r>
            <a:endParaRPr lang="en-US" sz="2400" dirty="0">
              <a:solidFill>
                <a:srgbClr val="BD582C"/>
              </a:solidFill>
              <a:latin typeface="Calibri" panose="020F0502020204030204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905691" y="1905000"/>
            <a:ext cx="7476309" cy="41036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 The property tax is a tax on the </a:t>
            </a:r>
            <a:r>
              <a:rPr lang="en-US" sz="2000" b="1" dirty="0" smtClean="0">
                <a:solidFill>
                  <a:schemeClr val="tx1"/>
                </a:solidFill>
              </a:rPr>
              <a:t>market value </a:t>
            </a:r>
            <a:r>
              <a:rPr lang="en-US" sz="2000" dirty="0" smtClean="0"/>
              <a:t>of </a:t>
            </a:r>
            <a:r>
              <a:rPr lang="en-US" sz="2000" dirty="0" smtClean="0"/>
              <a:t>private property</a:t>
            </a:r>
            <a:r>
              <a:rPr lang="en-US" sz="2000" dirty="0" smtClean="0"/>
              <a:t>.</a:t>
            </a:r>
          </a:p>
          <a:p>
            <a:pPr>
              <a:lnSpc>
                <a:spcPct val="5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endParaRPr lang="en-US" sz="2000" dirty="0" smtClean="0"/>
          </a:p>
          <a:p>
            <a:pPr marL="461963" lvl="4" indent="-23495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It applies to real estate, unless owned by a non-profit.</a:t>
            </a:r>
          </a:p>
          <a:p>
            <a:pPr marL="461963" lvl="4" indent="-23495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It sometimes applies to business equipment.</a:t>
            </a:r>
          </a:p>
          <a:p>
            <a:pPr marL="461963" lvl="4" indent="-23495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It occasionally applies to personal property.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 Market value is widely accepted as an objective, fair tax base.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2000251" y="-15004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1371600"/>
            <a:ext cx="4353371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514350" eaLnBrk="1" fontAlgn="auto" hangingPunct="1">
              <a:lnSpc>
                <a:spcPct val="90000"/>
              </a:lnSpc>
              <a:spcBef>
                <a:spcPts val="675"/>
              </a:spcBef>
              <a:spcAft>
                <a:spcPts val="113"/>
              </a:spcAft>
              <a:buClr>
                <a:srgbClr val="E48312"/>
              </a:buClr>
              <a:buSzPct val="100000"/>
              <a:defRPr/>
            </a:pPr>
            <a:r>
              <a:rPr lang="en-US" sz="2400" dirty="0" smtClean="0">
                <a:solidFill>
                  <a:srgbClr val="BD582C"/>
                </a:solidFill>
                <a:latin typeface="Calibri" panose="020F0502020204030204"/>
                <a:cs typeface="+mn-cs"/>
              </a:rPr>
              <a:t>Introduction To The Property Tax</a:t>
            </a:r>
            <a:endParaRPr lang="en-US" sz="2400" dirty="0">
              <a:solidFill>
                <a:srgbClr val="BD582C"/>
              </a:solidFill>
              <a:latin typeface="Calibri" panose="020F0502020204030204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02116"/>
            <a:ext cx="7452360" cy="3933239"/>
          </a:xfrm>
        </p:spPr>
        <p:txBody>
          <a:bodyPr>
            <a:noAutofit/>
          </a:bodyPr>
          <a:lstStyle/>
          <a:p>
            <a:pPr marL="215900" lvl="1" indent="-215900">
              <a:buFont typeface="Wingdings" panose="05000000000000000000" pitchFamily="2" charset="2"/>
              <a:buChar char="§"/>
            </a:pPr>
            <a:r>
              <a:rPr lang="en-US" sz="2000" dirty="0" smtClean="0"/>
              <a:t>Two </a:t>
            </a:r>
            <a:r>
              <a:rPr lang="en-US" sz="2000" dirty="0"/>
              <a:t>institutions are involved in implementing the property </a:t>
            </a:r>
            <a:r>
              <a:rPr lang="en-US" sz="2000" dirty="0" smtClean="0"/>
              <a:t>tax:</a:t>
            </a:r>
            <a:endParaRPr lang="en-US" sz="2000" dirty="0"/>
          </a:p>
          <a:p>
            <a:pPr eaLnBrk="1" hangingPunct="1"/>
            <a:endParaRPr lang="en-US" sz="2000" dirty="0" smtClean="0"/>
          </a:p>
          <a:p>
            <a:pPr marL="460375" lvl="2" indent="-244475">
              <a:buFont typeface="Courier New" panose="02070309020205020404" pitchFamily="49" charset="0"/>
              <a:buChar char="o"/>
            </a:pPr>
            <a:r>
              <a:rPr lang="en-US" sz="2000" dirty="0" smtClean="0"/>
              <a:t>An assessor determines the </a:t>
            </a:r>
            <a:r>
              <a:rPr lang="en-US" sz="2000" b="1" dirty="0" smtClean="0">
                <a:solidFill>
                  <a:schemeClr val="tx1"/>
                </a:solidFill>
              </a:rPr>
              <a:t>assessed value </a:t>
            </a:r>
            <a:r>
              <a:rPr lang="en-US" sz="2000" dirty="0" smtClean="0"/>
              <a:t>of each property (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/>
              <a:t>), i.e., the value for tax purposes.</a:t>
            </a:r>
          </a:p>
          <a:p>
            <a:pPr marL="460375" lvl="1" indent="-244475" eaLnBrk="1" hangingPunct="1"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marL="460375" lvl="2" indent="-244475">
              <a:buFont typeface="Courier New" panose="02070309020205020404" pitchFamily="49" charset="0"/>
              <a:buChar char="o"/>
            </a:pPr>
            <a:r>
              <a:rPr lang="en-US" sz="2000" dirty="0" smtClean="0"/>
              <a:t>Elected officials select the </a:t>
            </a:r>
            <a:r>
              <a:rPr lang="en-US" sz="2000" b="1" dirty="0" smtClean="0">
                <a:solidFill>
                  <a:schemeClr val="tx1"/>
                </a:solidFill>
              </a:rPr>
              <a:t>nominal tax rate or “mill rate” </a:t>
            </a:r>
            <a:r>
              <a:rPr lang="en-US" sz="2000" dirty="0" smtClean="0"/>
              <a:t>(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smtClean="0"/>
              <a:t>) to be applied to assessed value.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15900" lvl="1" indent="-215900">
              <a:buFont typeface="Wingdings" panose="05000000000000000000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b="1" dirty="0" smtClean="0">
                <a:solidFill>
                  <a:schemeClr val="tx1"/>
                </a:solidFill>
              </a:rPr>
              <a:t>tax payment </a:t>
            </a:r>
            <a:r>
              <a:rPr lang="en-US" sz="2000" dirty="0" smtClean="0"/>
              <a:t>(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/>
              <a:t>) is:</a:t>
            </a:r>
          </a:p>
          <a:p>
            <a:pPr eaLnBrk="1" hangingPunct="1"/>
            <a:endParaRPr lang="en-US" sz="1800" dirty="0" smtClean="0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2000251" y="-15004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sp>
        <p:nvSpPr>
          <p:cNvPr id="26629" name="Rectangle 13"/>
          <p:cNvSpPr>
            <a:spLocks noChangeArrowheads="1"/>
          </p:cNvSpPr>
          <p:nvPr/>
        </p:nvSpPr>
        <p:spPr bwMode="auto">
          <a:xfrm>
            <a:off x="2000251" y="3007497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graphicFrame>
        <p:nvGraphicFramePr>
          <p:cNvPr id="2663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432677"/>
              </p:ext>
            </p:extLst>
          </p:nvPr>
        </p:nvGraphicFramePr>
        <p:xfrm>
          <a:off x="3124200" y="4800600"/>
          <a:ext cx="2667000" cy="1095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4" name="Equation" r:id="rId3" imgW="558800" imgH="228600" progId="Equation.DSMT4">
                  <p:embed/>
                </p:oleObj>
              </mc:Choice>
              <mc:Fallback>
                <p:oleObj name="Equation" r:id="rId3" imgW="5588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800600"/>
                        <a:ext cx="2667000" cy="10956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2960" y="1368831"/>
            <a:ext cx="47497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Implementation of the Property Tax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752600"/>
            <a:ext cx="7543801" cy="4023360"/>
          </a:xfrm>
        </p:spPr>
        <p:txBody>
          <a:bodyPr>
            <a:normAutofit/>
          </a:bodyPr>
          <a:lstStyle/>
          <a:p>
            <a:pPr eaLnBrk="1" hangingPunct="1"/>
            <a:endParaRPr lang="en-US" sz="2000" dirty="0" smtClean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Overview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Tax Equity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The Impact of Taxes on Allocative Efficiency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Introduction to the Property Tax</a:t>
            </a:r>
          </a:p>
          <a:p>
            <a:pPr eaLnBrk="1" hangingPunct="1"/>
            <a:endParaRPr lang="en-US" sz="20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30787" y="1383268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2400" dirty="0">
                <a:solidFill>
                  <a:srgbClr val="BD582C"/>
                </a:solidFill>
                <a:latin typeface="+mn-lt"/>
              </a:rPr>
              <a:t>Class Outline</a:t>
            </a:r>
          </a:p>
        </p:txBody>
      </p:sp>
    </p:spTree>
    <p:extLst>
      <p:ext uri="{BB962C8B-B14F-4D97-AF65-F5344CB8AC3E}">
        <p14:creationId xmlns:p14="http://schemas.microsoft.com/office/powerpoint/2010/main" val="355923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02116"/>
            <a:ext cx="7452360" cy="4370084"/>
          </a:xfrm>
        </p:spPr>
        <p:txBody>
          <a:bodyPr>
            <a:noAutofit/>
          </a:bodyPr>
          <a:lstStyle/>
          <a:p>
            <a:pPr marL="215900" lvl="1" indent="-215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Depending on the available data, assessors use one of three methods to assess property, that is, to estimate a property’s market value:</a:t>
            </a:r>
          </a:p>
          <a:p>
            <a:pPr marL="460375" lvl="2" indent="-244475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The market value method, which uses information on the sales price of properties that sell to estimate the value of properties that did not sell—an application of regression analysis!</a:t>
            </a:r>
          </a:p>
          <a:p>
            <a:pPr marL="460375" lvl="2" indent="-244475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The cost method, which estimates market value based on the cost of reproducing a building, minus depreciation.</a:t>
            </a:r>
          </a:p>
          <a:p>
            <a:pPr marL="460375" lvl="2" indent="-244475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The income method, which estimates value based on the present value of the flow of net income from a property.</a:t>
            </a:r>
          </a:p>
          <a:p>
            <a:pPr marL="455930" lvl="1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225" dirty="0"/>
              <a:t>See: </a:t>
            </a:r>
            <a:r>
              <a:rPr lang="en-US" sz="2225" dirty="0">
                <a:hlinkClick r:id="rId2"/>
              </a:rPr>
              <a:t>https://</a:t>
            </a:r>
            <a:r>
              <a:rPr lang="en-US" sz="2225" dirty="0" smtClean="0">
                <a:hlinkClick r:id="rId2"/>
              </a:rPr>
              <a:t>www.tax.ny.gov/research/property/reports/cod/2013mvs/index.htm</a:t>
            </a:r>
            <a:r>
              <a:rPr lang="en-US" sz="2225" dirty="0" smtClean="0"/>
              <a:t> </a:t>
            </a: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2000251" y="-150041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sp>
        <p:nvSpPr>
          <p:cNvPr id="26629" name="Rectangle 13"/>
          <p:cNvSpPr>
            <a:spLocks noChangeArrowheads="1"/>
          </p:cNvSpPr>
          <p:nvPr/>
        </p:nvSpPr>
        <p:spPr bwMode="auto">
          <a:xfrm>
            <a:off x="2000251" y="3007497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35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2960" y="1368831"/>
            <a:ext cx="28507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Assessment Methods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45713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1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299516"/>
              </p:ext>
            </p:extLst>
          </p:nvPr>
        </p:nvGraphicFramePr>
        <p:xfrm>
          <a:off x="1828800" y="3962400"/>
          <a:ext cx="5886450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6" name="Equation" r:id="rId3" imgW="1447172" imgH="482391" progId="Equation.DSMT4">
                  <p:embed/>
                </p:oleObj>
              </mc:Choice>
              <mc:Fallback>
                <p:oleObj name="Equation" r:id="rId3" imgW="1447172" imgH="482391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962400"/>
                        <a:ext cx="5886450" cy="196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Rectangle 8"/>
          <p:cNvSpPr>
            <a:spLocks noChangeArrowheads="1"/>
          </p:cNvSpPr>
          <p:nvPr/>
        </p:nvSpPr>
        <p:spPr bwMode="auto">
          <a:xfrm>
            <a:off x="822960" y="1676400"/>
            <a:ext cx="771144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Assessing practices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and assessing accuracy vary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across jurisdictions and even across property within a jurisdiction.</a:t>
            </a:r>
          </a:p>
          <a:p>
            <a:pPr eaLnBrk="1" hangingPunct="1">
              <a:lnSpc>
                <a:spcPct val="12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+mn-lt"/>
              </a:rPr>
              <a:t>Because </a:t>
            </a:r>
            <a:r>
              <a:rPr lang="en-US" sz="2000" dirty="0">
                <a:latin typeface="+mn-lt"/>
              </a:rPr>
              <a:t>market value is the intended tax base, a comparison of tax rates across houses must be based on an </a:t>
            </a:r>
            <a:r>
              <a:rPr lang="en-US" sz="2000" b="1" dirty="0">
                <a:latin typeface="+mn-lt"/>
              </a:rPr>
              <a:t>effective tax rate </a:t>
            </a:r>
            <a:r>
              <a:rPr lang="en-US" sz="2000" dirty="0">
                <a:latin typeface="+mn-lt"/>
              </a:rPr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>
                <a:latin typeface="+mn-lt"/>
              </a:rPr>
              <a:t>), not the nominal rate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>
                <a:latin typeface="+mn-lt"/>
              </a:rPr>
              <a:t>):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2960" y="1368831"/>
            <a:ext cx="4832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Accounting for Assessment Practices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8"/>
          <p:cNvSpPr>
            <a:spLocks noChangeArrowheads="1"/>
          </p:cNvSpPr>
          <p:nvPr/>
        </p:nvSpPr>
        <p:spPr bwMode="auto">
          <a:xfrm>
            <a:off x="822960" y="1828800"/>
            <a:ext cx="7543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27013" indent="-227013" eaLnBrk="1" hangingPunct="1">
              <a:lnSpc>
                <a:spcPct val="12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Assessment quality is measured by variation in the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assessment-sales</a:t>
            </a:r>
            <a:b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ratio, </a:t>
            </a:r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A/V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within a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jurisdiction.</a:t>
            </a:r>
            <a:b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227013" indent="-227013" eaLnBrk="1" hangingPunct="1">
              <a:lnSpc>
                <a:spcPct val="12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Assessing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has become more professional (and more data driven) over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time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and the quality if assessments has gradually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improved.</a:t>
            </a:r>
            <a:b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227013" indent="-227013" eaLnBrk="1" hangingPunct="1">
              <a:lnSpc>
                <a:spcPct val="12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The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following chart shows improvement in NY State, where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/>
            </a:r>
            <a:b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assessments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are not very regulated.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2960" y="1368831"/>
            <a:ext cx="4126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Measuring Assessment Quality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4:  Public Sector Costs: Concepts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5638800"/>
            <a:ext cx="6581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NY State Dept. of Taxation &amp; Finance, </a:t>
            </a:r>
            <a:r>
              <a:rPr lang="en-US" sz="1200" i="1" dirty="0" smtClean="0"/>
              <a:t>Assessment Equity in New York: Results from the 2017 </a:t>
            </a:r>
            <a:r>
              <a:rPr lang="en-US" sz="1200" i="1" dirty="0"/>
              <a:t>Market Value Survey. </a:t>
            </a:r>
            <a:endParaRPr lang="en-US" sz="1200" i="1" dirty="0" smtClean="0"/>
          </a:p>
          <a:p>
            <a:r>
              <a:rPr lang="en-US" sz="1200" u="sng" dirty="0">
                <a:hlinkClick r:id="rId2"/>
              </a:rPr>
              <a:t>https://www.tax.ny.gov/research/property/reports/cod/2017mvs/index.htm</a:t>
            </a:r>
            <a:endParaRPr lang="en-US" sz="1200" dirty="0"/>
          </a:p>
        </p:txBody>
      </p:sp>
      <p:pic>
        <p:nvPicPr>
          <p:cNvPr id="7" name="Picture 6"/>
          <p:cNvPicPr/>
          <p:nvPr/>
        </p:nvPicPr>
        <p:blipFill rotWithShape="1">
          <a:blip r:embed="rId3"/>
          <a:srcRect l="25086" t="19412" r="21611" b="27467"/>
          <a:stretch/>
        </p:blipFill>
        <p:spPr bwMode="auto">
          <a:xfrm>
            <a:off x="1295400" y="1600200"/>
            <a:ext cx="6248400" cy="40385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0200" y="1143000"/>
            <a:ext cx="571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Assessment Quality in New York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8146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752601"/>
            <a:ext cx="7543800" cy="43434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sz="2000" dirty="0" smtClean="0"/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 Suppose the </a:t>
            </a:r>
            <a:r>
              <a:rPr lang="en-US" sz="2000" b="1" dirty="0" smtClean="0"/>
              <a:t>nominal tax rates</a:t>
            </a:r>
            <a:r>
              <a:rPr lang="en-US" sz="2000" dirty="0" smtClean="0"/>
              <a:t> are the same in two communities, but</a:t>
            </a:r>
            <a:br>
              <a:rPr lang="en-US" sz="2000" dirty="0" smtClean="0"/>
            </a:br>
            <a:r>
              <a:rPr lang="en-US" sz="2000" dirty="0" smtClean="0"/>
              <a:t> the </a:t>
            </a:r>
            <a:r>
              <a:rPr lang="en-US" sz="2000" b="1" dirty="0" smtClean="0"/>
              <a:t>assessment/sales ratio</a:t>
            </a:r>
            <a:r>
              <a:rPr lang="en-US" sz="2000" i="1" dirty="0" smtClean="0"/>
              <a:t> </a:t>
            </a:r>
            <a:r>
              <a:rPr lang="en-US" sz="2000" dirty="0" smtClean="0"/>
              <a:t>equals 0.5 on one community and 1.0 in</a:t>
            </a:r>
          </a:p>
          <a:p>
            <a:pPr marL="113157" lvl="1" indent="0" eaLnBrk="1" hangingPunct="1">
              <a:lnSpc>
                <a:spcPct val="120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/>
              <a:t>  the other.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 Then the </a:t>
            </a:r>
            <a:r>
              <a:rPr lang="en-US" sz="2000" b="1" dirty="0" smtClean="0"/>
              <a:t>effective tax rate</a:t>
            </a:r>
            <a:r>
              <a:rPr lang="en-US" sz="2000" dirty="0" smtClean="0"/>
              <a:t> is only half as large in the first community </a:t>
            </a:r>
            <a:br>
              <a:rPr lang="en-US" sz="2000" dirty="0" smtClean="0"/>
            </a:br>
            <a:r>
              <a:rPr lang="en-US" sz="2000" dirty="0" smtClean="0"/>
              <a:t> (since it effectively applies to only half of property value).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6593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Comparing Property Tax Rates Across Jurisdictions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752601"/>
            <a:ext cx="7543800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marL="227013" lvl="1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 Suppose two houses have the same market value but one is assessed</a:t>
            </a:r>
            <a:br>
              <a:rPr lang="en-US" sz="2000" dirty="0" smtClean="0"/>
            </a:br>
            <a:r>
              <a:rPr lang="en-US" sz="2000" dirty="0" smtClean="0"/>
              <a:t> at twice the value of the other.</a:t>
            </a:r>
          </a:p>
          <a:p>
            <a:pPr marL="227013" lvl="1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lvl="1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Then the first house has an effective tax rate that is twice as high.</a:t>
            </a:r>
          </a:p>
          <a:p>
            <a:pPr marL="227013" lvl="1" indent="-227013" eaLnBrk="1" hangingPunct="1">
              <a:lnSpc>
                <a:spcPct val="120000"/>
              </a:lnSpc>
            </a:pPr>
            <a:endParaRPr lang="en-US" sz="2000" dirty="0" smtClean="0"/>
          </a:p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1"/>
                </a:solidFill>
              </a:rPr>
              <a:t>Poor assessments lead to unfair variation in effective taxes within the same jurisdiction!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2960" y="1368831"/>
            <a:ext cx="65457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BD582C"/>
                </a:solidFill>
                <a:latin typeface="+mn-lt"/>
              </a:rPr>
              <a:t>Comparing Property Tax Rates </a:t>
            </a: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Within a Jurisdiction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804512" y="1894735"/>
            <a:ext cx="7406640" cy="4125065"/>
          </a:xfrm>
        </p:spPr>
        <p:txBody>
          <a:bodyPr>
            <a:normAutofit/>
          </a:bodyPr>
          <a:lstStyle/>
          <a:p>
            <a:pPr marL="215900" lvl="1" indent="-215900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Some local governments are given the authority to charge different nominal (and hence different effective) tax rates for different types of property.</a:t>
            </a:r>
          </a:p>
          <a:p>
            <a:pPr marL="215900" lvl="1" indent="-215900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15900" lvl="1" indent="-215900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Typically, this “classification” option leads to a higher rate for commercial and industrial property than for residential property.</a:t>
            </a:r>
          </a:p>
          <a:p>
            <a:pPr marL="215900" lvl="1" indent="-215900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15900" lvl="1" indent="-215900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This type of classification works against standard economic-development arguments, which call for lower taxes on business.  We will return to this topic in a later class.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3387" y="1371600"/>
            <a:ext cx="1859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 dirty="0">
                <a:solidFill>
                  <a:srgbClr val="BD582C"/>
                </a:solidFill>
                <a:latin typeface="+mn-lt"/>
              </a:rPr>
              <a:t>Classification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543800" cy="4701779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When deciding on the best taxes to use, you should think about which tax (or set of taxes) is:</a:t>
            </a:r>
            <a:endParaRPr lang="en-US" sz="2000" dirty="0"/>
          </a:p>
          <a:p>
            <a:pPr marL="461963" lvl="2" indent="-23495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Fairest</a:t>
            </a:r>
          </a:p>
          <a:p>
            <a:pPr marL="461963" lvl="2" indent="-23495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Least distortionary</a:t>
            </a:r>
          </a:p>
          <a:p>
            <a:pPr marL="461963" lvl="2" indent="-23495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Able to raise sufficient revenue</a:t>
            </a:r>
          </a:p>
          <a:p>
            <a:pPr marL="461963" lvl="2" indent="-23495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Least costly to administer</a:t>
            </a:r>
          </a:p>
          <a:p>
            <a:pPr marL="461963" lvl="2" indent="-23495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Most transparent</a:t>
            </a:r>
          </a:p>
          <a:p>
            <a:endParaRPr lang="en-US" sz="2000" dirty="0"/>
          </a:p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Today we focus on the first two principles.</a:t>
            </a:r>
            <a:endParaRPr lang="en-US" sz="2000" b="1" u="sng" dirty="0" smtClean="0">
              <a:solidFill>
                <a:srgbClr val="CC33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2907" y="1380456"/>
            <a:ext cx="2726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Tax Policy Principles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83118" y="1905000"/>
            <a:ext cx="7482840" cy="4419600"/>
          </a:xfrm>
        </p:spPr>
        <p:txBody>
          <a:bodyPr>
            <a:normAutofit/>
          </a:bodyPr>
          <a:lstStyle/>
          <a:p>
            <a:pPr marL="231775" indent="-231775"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Any analysis of tax equity must address two questions, one positive </a:t>
            </a:r>
            <a:br>
              <a:rPr lang="en-US" sz="2000" dirty="0" smtClean="0"/>
            </a:br>
            <a:r>
              <a:rPr lang="en-US" sz="2000" dirty="0" smtClean="0"/>
              <a:t> and one normative.</a:t>
            </a:r>
          </a:p>
          <a:p>
            <a:pPr marL="231775" indent="-231775" eaLnBrk="1" hangingPunct="1">
              <a:buFont typeface="Wingdings" panose="05000000000000000000" pitchFamily="2" charset="2"/>
              <a:buChar char="§"/>
              <a:defRPr/>
            </a:pPr>
            <a:endParaRPr lang="en-US" sz="2000" dirty="0" smtClean="0"/>
          </a:p>
          <a:p>
            <a:pPr marL="231775" indent="-231775"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The positive question:  Who pays the tax?</a:t>
            </a:r>
          </a:p>
          <a:p>
            <a:pPr marL="231775" indent="-231775" eaLnBrk="1" hangingPunct="1">
              <a:buFont typeface="Wingdings" panose="05000000000000000000" pitchFamily="2" charset="2"/>
              <a:buChar char="§"/>
              <a:defRPr/>
            </a:pPr>
            <a:endParaRPr lang="en-US" sz="2000" dirty="0" smtClean="0"/>
          </a:p>
          <a:p>
            <a:pPr marL="231775" indent="-231775"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The normative question:  Is the distribution of the tax burden fair?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5291" y="1349581"/>
            <a:ext cx="1478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Tax Equity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30496"/>
            <a:ext cx="7543800" cy="4572000"/>
          </a:xfrm>
        </p:spPr>
        <p:txBody>
          <a:bodyPr>
            <a:normAutofit/>
          </a:bodyPr>
          <a:lstStyle/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b="1" dirty="0" smtClean="0">
                <a:solidFill>
                  <a:schemeClr val="tx1"/>
                </a:solidFill>
              </a:rPr>
              <a:t>positive</a:t>
            </a:r>
            <a:r>
              <a:rPr lang="en-US" sz="2000" dirty="0" smtClean="0"/>
              <a:t> analysis of tax equity must begin with a distinction between legal and economic incidence: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marL="460375" lvl="1" indent="-233363">
              <a:buFont typeface="Courier New" panose="02070309020205020404" pitchFamily="49" charset="0"/>
              <a:buChar char="o"/>
            </a:pPr>
            <a:r>
              <a:rPr lang="en-US" sz="1888" b="1" dirty="0" smtClean="0">
                <a:solidFill>
                  <a:schemeClr val="tx1"/>
                </a:solidFill>
              </a:rPr>
              <a:t>Legal incidence</a:t>
            </a:r>
            <a:r>
              <a:rPr lang="en-US" sz="1888" dirty="0" smtClean="0"/>
              <a:t>:  Who is responsible for writing the tax checks to the </a:t>
            </a:r>
            <a:br>
              <a:rPr lang="en-US" sz="1888" dirty="0" smtClean="0"/>
            </a:br>
            <a:r>
              <a:rPr lang="en-US" sz="1888" dirty="0" smtClean="0"/>
              <a:t>  government?</a:t>
            </a:r>
          </a:p>
          <a:p>
            <a:pPr marL="460375" indent="-233363"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marL="460375" lvl="1" indent="-233363">
              <a:buFont typeface="Courier New" panose="02070309020205020404" pitchFamily="49" charset="0"/>
              <a:buChar char="o"/>
            </a:pPr>
            <a:r>
              <a:rPr lang="en-US" sz="1888" b="1" dirty="0" smtClean="0">
                <a:solidFill>
                  <a:schemeClr val="tx1"/>
                </a:solidFill>
              </a:rPr>
              <a:t>Economic incidence</a:t>
            </a:r>
            <a:r>
              <a:rPr lang="en-US" sz="1888" dirty="0" smtClean="0"/>
              <a:t>:  Whose real income is diminished because of the</a:t>
            </a:r>
            <a:br>
              <a:rPr lang="en-US" sz="1888" dirty="0" smtClean="0"/>
            </a:br>
            <a:r>
              <a:rPr lang="en-US" sz="1888" dirty="0" smtClean="0"/>
              <a:t>  tax?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b="1" dirty="0"/>
          </a:p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1"/>
                </a:solidFill>
              </a:rPr>
              <a:t>Legal and economic incidence need not be the same!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368831"/>
            <a:ext cx="1892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Tax Incidence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30496"/>
            <a:ext cx="7543800" cy="4419600"/>
          </a:xfrm>
        </p:spPr>
        <p:txBody>
          <a:bodyPr>
            <a:normAutofit/>
          </a:bodyPr>
          <a:lstStyle/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A tax alters real incomes by changing market prices—and hence consumers’ opportunities.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following figures examine tax incidence with a variety of </a:t>
            </a:r>
            <a:br>
              <a:rPr lang="en-US" sz="2000" dirty="0" smtClean="0"/>
            </a:br>
            <a:r>
              <a:rPr lang="en-US" sz="2000" dirty="0" smtClean="0"/>
              <a:t> assumptions about the shapes of supply and demand curves.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These figures examine a tax in a single market with the legal incidence </a:t>
            </a:r>
            <a:br>
              <a:rPr lang="en-US" sz="2000" dirty="0" smtClean="0"/>
            </a:br>
            <a:r>
              <a:rPr lang="en-US" sz="2000" dirty="0" smtClean="0"/>
              <a:t> on suppliers.  Other cases are considered below.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2960" y="1368831"/>
            <a:ext cx="2696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Economic Incidence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752601"/>
            <a:ext cx="75438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b="1" dirty="0" smtClean="0"/>
              <a:t>Important Note:</a:t>
            </a:r>
          </a:p>
          <a:p>
            <a:pPr eaLnBrk="1" hangingPunct="1"/>
            <a:endParaRPr lang="en-US" sz="2000" dirty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The following pictures show the market for taxed goods.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In the background, there is a market for untaxed goods.  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If all markets were taxed, the agents bearing the legal incidence could not shift the tax to anyone else.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1371600"/>
            <a:ext cx="3359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Taxed vs. Untaxed Goods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5853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85825" y="1815403"/>
            <a:ext cx="6429375" cy="370567"/>
          </a:xfrm>
        </p:spPr>
        <p:txBody>
          <a:bodyPr>
            <a:no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2000" dirty="0" smtClean="0"/>
              <a:t>In some cases, the tax burden falls entirely on </a:t>
            </a:r>
            <a:r>
              <a:rPr lang="en-US" sz="2000" b="1" dirty="0" smtClean="0"/>
              <a:t>consumers</a:t>
            </a:r>
            <a:r>
              <a:rPr lang="en-US" sz="2000" dirty="0" smtClean="0"/>
              <a:t>, who pay the tax in the form of a higher price:</a:t>
            </a:r>
          </a:p>
        </p:txBody>
      </p:sp>
      <p:grpSp>
        <p:nvGrpSpPr>
          <p:cNvPr id="9220" name="Group 88"/>
          <p:cNvGrpSpPr>
            <a:grpSpLocks noChangeAspect="1"/>
          </p:cNvGrpSpPr>
          <p:nvPr/>
        </p:nvGrpSpPr>
        <p:grpSpPr bwMode="auto">
          <a:xfrm>
            <a:off x="928687" y="1905000"/>
            <a:ext cx="7261761" cy="4267200"/>
            <a:chOff x="1800" y="1440"/>
            <a:chExt cx="10619" cy="5040"/>
          </a:xfrm>
        </p:grpSpPr>
        <p:sp>
          <p:nvSpPr>
            <p:cNvPr id="9221" name="AutoShape 89"/>
            <p:cNvSpPr>
              <a:spLocks noChangeAspect="1" noChangeArrowheads="1"/>
            </p:cNvSpPr>
            <p:nvPr/>
          </p:nvSpPr>
          <p:spPr bwMode="auto">
            <a:xfrm>
              <a:off x="1800" y="1440"/>
              <a:ext cx="10440" cy="5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350"/>
            </a:p>
          </p:txBody>
        </p:sp>
        <p:sp>
          <p:nvSpPr>
            <p:cNvPr id="9222" name="Line 90"/>
            <p:cNvSpPr>
              <a:spLocks noChangeShapeType="1"/>
            </p:cNvSpPr>
            <p:nvPr/>
          </p:nvSpPr>
          <p:spPr bwMode="auto">
            <a:xfrm>
              <a:off x="3600" y="2700"/>
              <a:ext cx="1" cy="28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Line 91"/>
            <p:cNvSpPr>
              <a:spLocks noChangeShapeType="1"/>
            </p:cNvSpPr>
            <p:nvPr/>
          </p:nvSpPr>
          <p:spPr bwMode="auto">
            <a:xfrm>
              <a:off x="3600" y="5581"/>
              <a:ext cx="30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Line 92"/>
            <p:cNvSpPr>
              <a:spLocks noChangeShapeType="1"/>
            </p:cNvSpPr>
            <p:nvPr/>
          </p:nvSpPr>
          <p:spPr bwMode="auto">
            <a:xfrm>
              <a:off x="8640" y="2700"/>
              <a:ext cx="1" cy="28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Line 93"/>
            <p:cNvSpPr>
              <a:spLocks noChangeShapeType="1"/>
            </p:cNvSpPr>
            <p:nvPr/>
          </p:nvSpPr>
          <p:spPr bwMode="auto">
            <a:xfrm>
              <a:off x="8640" y="5581"/>
              <a:ext cx="30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94"/>
            <p:cNvSpPr>
              <a:spLocks noChangeShapeType="1"/>
            </p:cNvSpPr>
            <p:nvPr/>
          </p:nvSpPr>
          <p:spPr bwMode="auto">
            <a:xfrm>
              <a:off x="3600" y="4680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95"/>
            <p:cNvSpPr>
              <a:spLocks noChangeShapeType="1"/>
            </p:cNvSpPr>
            <p:nvPr/>
          </p:nvSpPr>
          <p:spPr bwMode="auto">
            <a:xfrm>
              <a:off x="3600" y="3960"/>
              <a:ext cx="25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96"/>
            <p:cNvSpPr>
              <a:spLocks noChangeShapeType="1"/>
            </p:cNvSpPr>
            <p:nvPr/>
          </p:nvSpPr>
          <p:spPr bwMode="auto">
            <a:xfrm>
              <a:off x="3780" y="3600"/>
              <a:ext cx="234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97"/>
            <p:cNvSpPr>
              <a:spLocks noChangeShapeType="1"/>
            </p:cNvSpPr>
            <p:nvPr/>
          </p:nvSpPr>
          <p:spPr bwMode="auto">
            <a:xfrm>
              <a:off x="10080" y="3240"/>
              <a:ext cx="1" cy="23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98"/>
            <p:cNvSpPr>
              <a:spLocks noChangeShapeType="1"/>
            </p:cNvSpPr>
            <p:nvPr/>
          </p:nvSpPr>
          <p:spPr bwMode="auto">
            <a:xfrm flipV="1">
              <a:off x="9000" y="3240"/>
              <a:ext cx="198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Rectangle 99"/>
            <p:cNvSpPr>
              <a:spLocks noChangeArrowheads="1"/>
            </p:cNvSpPr>
            <p:nvPr/>
          </p:nvSpPr>
          <p:spPr bwMode="auto">
            <a:xfrm>
              <a:off x="2880" y="2700"/>
              <a:ext cx="540" cy="7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</a:p>
          </p:txBody>
        </p:sp>
        <p:sp>
          <p:nvSpPr>
            <p:cNvPr id="9232" name="Rectangle 100"/>
            <p:cNvSpPr>
              <a:spLocks noChangeArrowheads="1"/>
            </p:cNvSpPr>
            <p:nvPr/>
          </p:nvSpPr>
          <p:spPr bwMode="auto">
            <a:xfrm>
              <a:off x="6300" y="5760"/>
              <a:ext cx="540" cy="7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Q</a:t>
              </a:r>
            </a:p>
          </p:txBody>
        </p:sp>
        <p:sp>
          <p:nvSpPr>
            <p:cNvPr id="9233" name="Rectangle 101"/>
            <p:cNvSpPr>
              <a:spLocks noChangeArrowheads="1"/>
            </p:cNvSpPr>
            <p:nvPr/>
          </p:nvSpPr>
          <p:spPr bwMode="auto">
            <a:xfrm>
              <a:off x="11340" y="5760"/>
              <a:ext cx="540" cy="7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Q</a:t>
              </a:r>
            </a:p>
          </p:txBody>
        </p:sp>
        <p:sp>
          <p:nvSpPr>
            <p:cNvPr id="9234" name="Rectangle 102"/>
            <p:cNvSpPr>
              <a:spLocks noChangeArrowheads="1"/>
            </p:cNvSpPr>
            <p:nvPr/>
          </p:nvSpPr>
          <p:spPr bwMode="auto">
            <a:xfrm>
              <a:off x="7920" y="2700"/>
              <a:ext cx="540" cy="7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</a:p>
          </p:txBody>
        </p:sp>
        <p:sp>
          <p:nvSpPr>
            <p:cNvPr id="9235" name="Rectangle 103"/>
            <p:cNvSpPr>
              <a:spLocks noChangeArrowheads="1"/>
            </p:cNvSpPr>
            <p:nvPr/>
          </p:nvSpPr>
          <p:spPr bwMode="auto">
            <a:xfrm>
              <a:off x="6120" y="4500"/>
              <a:ext cx="90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S</a:t>
              </a:r>
            </a:p>
          </p:txBody>
        </p:sp>
        <p:sp>
          <p:nvSpPr>
            <p:cNvPr id="9236" name="Rectangle 104"/>
            <p:cNvSpPr>
              <a:spLocks noChangeArrowheads="1"/>
            </p:cNvSpPr>
            <p:nvPr/>
          </p:nvSpPr>
          <p:spPr bwMode="auto">
            <a:xfrm>
              <a:off x="6120" y="3600"/>
              <a:ext cx="1439" cy="54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 smtClean="0">
                  <a:solidFill>
                    <a:srgbClr val="800000"/>
                  </a:solidFill>
                  <a:latin typeface="+mn-lt"/>
                </a:rPr>
                <a:t>S + tax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9237" name="Rectangle 105"/>
            <p:cNvSpPr>
              <a:spLocks noChangeArrowheads="1"/>
            </p:cNvSpPr>
            <p:nvPr/>
          </p:nvSpPr>
          <p:spPr bwMode="auto">
            <a:xfrm>
              <a:off x="6120" y="5040"/>
              <a:ext cx="900" cy="54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D</a:t>
              </a:r>
            </a:p>
          </p:txBody>
        </p:sp>
        <p:sp>
          <p:nvSpPr>
            <p:cNvPr id="9238" name="Rectangle 106"/>
            <p:cNvSpPr>
              <a:spLocks noChangeArrowheads="1"/>
            </p:cNvSpPr>
            <p:nvPr/>
          </p:nvSpPr>
          <p:spPr bwMode="auto">
            <a:xfrm>
              <a:off x="11160" y="3600"/>
              <a:ext cx="900" cy="54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S</a:t>
              </a:r>
            </a:p>
          </p:txBody>
        </p:sp>
        <p:sp>
          <p:nvSpPr>
            <p:cNvPr id="9239" name="Rectangle 107"/>
            <p:cNvSpPr>
              <a:spLocks noChangeArrowheads="1"/>
            </p:cNvSpPr>
            <p:nvPr/>
          </p:nvSpPr>
          <p:spPr bwMode="auto">
            <a:xfrm>
              <a:off x="9720" y="2700"/>
              <a:ext cx="900" cy="54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  D</a:t>
              </a:r>
            </a:p>
          </p:txBody>
        </p:sp>
        <p:sp>
          <p:nvSpPr>
            <p:cNvPr id="9240" name="Rectangle 108"/>
            <p:cNvSpPr>
              <a:spLocks noChangeArrowheads="1"/>
            </p:cNvSpPr>
            <p:nvPr/>
          </p:nvSpPr>
          <p:spPr bwMode="auto">
            <a:xfrm>
              <a:off x="2448" y="4400"/>
              <a:ext cx="144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  <a:r>
                <a:rPr lang="en-US" sz="2000" baseline="-25000" dirty="0"/>
                <a:t>1</a:t>
              </a:r>
              <a:r>
                <a:rPr lang="en-US" sz="2000" dirty="0"/>
                <a:t>=P</a:t>
              </a:r>
              <a:r>
                <a:rPr lang="en-US" sz="2000" baseline="-25000" dirty="0"/>
                <a:t>3</a:t>
              </a:r>
              <a:endParaRPr lang="en-US" sz="2000" dirty="0"/>
            </a:p>
          </p:txBody>
        </p:sp>
        <p:sp>
          <p:nvSpPr>
            <p:cNvPr id="9241" name="Rectangle 109"/>
            <p:cNvSpPr>
              <a:spLocks noChangeArrowheads="1"/>
            </p:cNvSpPr>
            <p:nvPr/>
          </p:nvSpPr>
          <p:spPr bwMode="auto">
            <a:xfrm>
              <a:off x="2880" y="3600"/>
              <a:ext cx="720" cy="54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  <a:r>
                <a:rPr lang="en-US" sz="2000" baseline="-25000" dirty="0"/>
                <a:t>2</a:t>
              </a:r>
              <a:endParaRPr lang="en-US" sz="2000" dirty="0"/>
            </a:p>
          </p:txBody>
        </p:sp>
        <p:sp>
          <p:nvSpPr>
            <p:cNvPr id="9242" name="Rectangle 110"/>
            <p:cNvSpPr>
              <a:spLocks noChangeArrowheads="1"/>
            </p:cNvSpPr>
            <p:nvPr/>
          </p:nvSpPr>
          <p:spPr bwMode="auto">
            <a:xfrm>
              <a:off x="7462" y="4380"/>
              <a:ext cx="1440" cy="54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  <a:r>
                <a:rPr lang="en-US" sz="2000" baseline="-25000" dirty="0"/>
                <a:t>1</a:t>
              </a:r>
              <a:r>
                <a:rPr lang="en-US" sz="2000" dirty="0"/>
                <a:t>=P</a:t>
              </a:r>
              <a:r>
                <a:rPr lang="en-US" sz="2000" baseline="-25000" dirty="0"/>
                <a:t>3</a:t>
              </a:r>
              <a:endParaRPr lang="en-US" sz="2000" dirty="0"/>
            </a:p>
          </p:txBody>
        </p:sp>
        <p:sp>
          <p:nvSpPr>
            <p:cNvPr id="9243" name="Line 111"/>
            <p:cNvSpPr>
              <a:spLocks noChangeShapeType="1"/>
            </p:cNvSpPr>
            <p:nvPr/>
          </p:nvSpPr>
          <p:spPr bwMode="auto">
            <a:xfrm flipH="1">
              <a:off x="8640" y="3960"/>
              <a:ext cx="14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Line 112"/>
            <p:cNvSpPr>
              <a:spLocks noChangeShapeType="1"/>
            </p:cNvSpPr>
            <p:nvPr/>
          </p:nvSpPr>
          <p:spPr bwMode="auto">
            <a:xfrm flipH="1">
              <a:off x="8640" y="4680"/>
              <a:ext cx="144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113"/>
            <p:cNvSpPr>
              <a:spLocks noChangeShapeType="1"/>
            </p:cNvSpPr>
            <p:nvPr/>
          </p:nvSpPr>
          <p:spPr bwMode="auto">
            <a:xfrm flipV="1">
              <a:off x="9180" y="3780"/>
              <a:ext cx="198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Rectangle 114"/>
            <p:cNvSpPr>
              <a:spLocks noChangeArrowheads="1"/>
            </p:cNvSpPr>
            <p:nvPr/>
          </p:nvSpPr>
          <p:spPr bwMode="auto">
            <a:xfrm>
              <a:off x="10980" y="2870"/>
              <a:ext cx="1439" cy="55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b="1" dirty="0" smtClean="0">
                  <a:solidFill>
                    <a:srgbClr val="800000"/>
                  </a:solidFill>
                  <a:latin typeface="+mn-lt"/>
                </a:rPr>
                <a:t>S + tax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9247" name="Rectangle 115"/>
            <p:cNvSpPr>
              <a:spLocks noChangeArrowheads="1"/>
            </p:cNvSpPr>
            <p:nvPr/>
          </p:nvSpPr>
          <p:spPr bwMode="auto">
            <a:xfrm>
              <a:off x="7920" y="3600"/>
              <a:ext cx="719" cy="60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/>
                <a:t>P</a:t>
              </a:r>
              <a:r>
                <a:rPr lang="en-US" sz="2000" baseline="-25000" dirty="0"/>
                <a:t>2</a:t>
              </a:r>
              <a:endParaRPr lang="en-US" sz="2000" dirty="0"/>
            </a:p>
          </p:txBody>
        </p:sp>
      </p:grp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6: S &amp; L Revenue Overview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22960" y="1368831"/>
            <a:ext cx="3959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Case 1: Shifting to Consumers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0CF888E1-3DEF-4C87-8FF5-623334404736}" vid="{ACB0FA75-0D73-42A8-801E-281AAAF314DB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19333</TotalTime>
  <Words>1794</Words>
  <Application>Microsoft Office PowerPoint</Application>
  <PresentationFormat>On-screen Show (4:3)</PresentationFormat>
  <Paragraphs>358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Times New Roman</vt:lpstr>
      <vt:lpstr>Wingdings</vt:lpstr>
      <vt:lpstr>Theme1</vt:lpstr>
      <vt:lpstr>Retrospect</vt:lpstr>
      <vt:lpstr>Equation</vt:lpstr>
      <vt:lpstr>State and Local Public Finance Professor Yinger Spring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Maxwell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and Local Public Finance Spring 2006, Professor Yinger</dc:title>
  <dc:creator>joyinger</dc:creator>
  <cp:lastModifiedBy>John McHenry Yinger</cp:lastModifiedBy>
  <cp:revision>160</cp:revision>
  <dcterms:created xsi:type="dcterms:W3CDTF">2005-12-18T15:49:22Z</dcterms:created>
  <dcterms:modified xsi:type="dcterms:W3CDTF">2019-02-11T17:25:24Z</dcterms:modified>
</cp:coreProperties>
</file>