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85" r:id="rId2"/>
    <p:sldId id="282" r:id="rId3"/>
    <p:sldId id="257" r:id="rId4"/>
    <p:sldId id="272" r:id="rId5"/>
    <p:sldId id="258" r:id="rId6"/>
    <p:sldId id="259" r:id="rId7"/>
    <p:sldId id="273" r:id="rId8"/>
    <p:sldId id="275" r:id="rId9"/>
    <p:sldId id="261" r:id="rId10"/>
    <p:sldId id="260" r:id="rId11"/>
    <p:sldId id="274" r:id="rId12"/>
    <p:sldId id="262" r:id="rId13"/>
    <p:sldId id="276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83" r:id="rId23"/>
    <p:sldId id="271" r:id="rId24"/>
    <p:sldId id="277" r:id="rId25"/>
    <p:sldId id="278" r:id="rId26"/>
    <p:sldId id="284" r:id="rId2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  <a:srgbClr val="81886B"/>
    <a:srgbClr val="00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105" d="100"/>
          <a:sy n="105" d="100"/>
        </p:scale>
        <p:origin x="175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2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9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17DE-03F5-4950-B6C4-A06A13F8465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51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F6D2-902C-4FC3-8918-9383E9918E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4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414781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7912-4E4E-4C46-AA99-5EEACD5779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79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18"/>
            <a:ext cx="8229600" cy="114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C0266-C752-4A99-9F42-E5BCE57B96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23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23BCA-9735-404C-A956-CA36225498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22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94A3-79AA-425C-B813-5125F192DE0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77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8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B614-DD7B-488E-AF89-5B2553F541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26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A63A-8271-4538-AFFF-62CA07874B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92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D67-CA50-4614-BD3F-DA7EAD7096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44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F867-A7B9-4D67-85FE-09417510A9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17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4" y="0"/>
            <a:ext cx="48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94359"/>
            <a:ext cx="24003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0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6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1" cy="36512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092D11-3A95-430D-BF84-CD0FE80410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02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1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5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B259-89E3-42B1-868C-033674D84E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56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2" y="6459787"/>
            <a:ext cx="36171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7"/>
            <a:ext cx="984019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rgbClr val="FFFFFF"/>
                </a:solidFill>
              </a:defRPr>
            </a:lvl1pPr>
          </a:lstStyle>
          <a:p>
            <a:fld id="{E0D39AB1-E2C9-41F8-9A1D-81FA832E810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13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2700" kern="1200" spc="-2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962400"/>
            <a:ext cx="5442858" cy="1809750"/>
          </a:xfrm>
        </p:spPr>
        <p:txBody>
          <a:bodyPr/>
          <a:lstStyle/>
          <a:p>
            <a:pPr eaLnBrk="1" hangingPunct="1"/>
            <a:r>
              <a:rPr lang="en-US" sz="2700" dirty="0"/>
              <a:t>Lecture </a:t>
            </a:r>
            <a:r>
              <a:rPr lang="en-US" sz="2700" dirty="0" smtClean="0"/>
              <a:t>7</a:t>
            </a:r>
            <a:endParaRPr lang="en-US" sz="2700" dirty="0"/>
          </a:p>
          <a:p>
            <a:pPr eaLnBrk="1" hangingPunct="1"/>
            <a:r>
              <a:rPr lang="en-US" sz="2700" dirty="0" smtClean="0"/>
              <a:t>PROPERTY TAX CAPITALIZATION </a:t>
            </a:r>
            <a:endParaRPr lang="en-US" sz="2700" dirty="0"/>
          </a:p>
          <a:p>
            <a:pPr eaLnBrk="1" hangingPunct="1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5628" y="699796"/>
            <a:ext cx="7785230" cy="944724"/>
          </a:xfrm>
          <a:solidFill>
            <a:srgbClr val="FBE6CE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625" b="1" dirty="0">
                <a:solidFill>
                  <a:srgbClr val="637052"/>
                </a:solidFill>
              </a:rPr>
              <a:t>State and Local Public Finance</a:t>
            </a:r>
            <a:r>
              <a:rPr lang="en-US" sz="2250" b="1" dirty="0">
                <a:solidFill>
                  <a:srgbClr val="637052"/>
                </a:solidFill>
              </a:rPr>
              <a:t/>
            </a:r>
            <a:br>
              <a:rPr lang="en-US" sz="2250" b="1" dirty="0">
                <a:solidFill>
                  <a:srgbClr val="637052"/>
                </a:solidFill>
              </a:rPr>
            </a:br>
            <a:r>
              <a:rPr lang="en-US" sz="2063" b="1" dirty="0">
                <a:solidFill>
                  <a:srgbClr val="637052"/>
                </a:solidFill>
              </a:rPr>
              <a:t>Professor Yinger</a:t>
            </a:r>
            <a:br>
              <a:rPr lang="en-US" sz="2063" b="1" dirty="0">
                <a:solidFill>
                  <a:srgbClr val="637052"/>
                </a:solidFill>
              </a:rPr>
            </a:br>
            <a:r>
              <a:rPr lang="en-US" sz="2063" b="1">
                <a:solidFill>
                  <a:srgbClr val="637052"/>
                </a:solidFill>
              </a:rPr>
              <a:t>Spring </a:t>
            </a:r>
            <a:r>
              <a:rPr lang="en-US" sz="2063" b="1" smtClean="0">
                <a:solidFill>
                  <a:srgbClr val="637052"/>
                </a:solidFill>
              </a:rPr>
              <a:t>2019</a:t>
            </a:r>
            <a:endParaRPr lang="en-US" sz="2063" b="1"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576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467599" cy="473987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 This </a:t>
            </a:r>
            <a:r>
              <a:rPr lang="en-US" altLang="zh-CN" sz="2000" dirty="0">
                <a:ea typeface="SimSun" panose="02010600030101010101" pitchFamily="2" charset="-122"/>
              </a:rPr>
              <a:t>equation assumes that property taxes are fully </a:t>
            </a:r>
            <a:r>
              <a:rPr lang="en-US" altLang="zh-CN" sz="2000" dirty="0" smtClean="0">
                <a:ea typeface="SimSun" panose="02010600030101010101" pitchFamily="2" charset="-122"/>
              </a:rPr>
              <a:t>capitalized.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461963" lvl="1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As </a:t>
            </a:r>
            <a:r>
              <a:rPr lang="en-US" altLang="zh-CN" sz="2000" dirty="0">
                <a:ea typeface="SimSun" panose="02010600030101010101" pitchFamily="2" charset="-122"/>
              </a:rPr>
              <a:t>we will see, this might not be the case, so a more general form </a:t>
            </a:r>
            <a:r>
              <a:rPr lang="en-US" altLang="zh-CN" sz="2000" dirty="0" smtClean="0">
                <a:ea typeface="SimSun" panose="02010600030101010101" pitchFamily="2" charset="-122"/>
              </a:rPr>
              <a:t>is: </a:t>
            </a:r>
          </a:p>
          <a:p>
            <a:pPr marL="461963" lvl="1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>
              <a:ea typeface="SimSun" panose="02010600030101010101" pitchFamily="2" charset="-122"/>
            </a:endParaRPr>
          </a:p>
          <a:p>
            <a:pPr marL="461963" lvl="1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 smtClean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 smtClean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 smtClean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 smtClean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zh-CN" sz="2000" i="1" dirty="0">
              <a:ea typeface="SimSun" panose="02010600030101010101" pitchFamily="2" charset="-122"/>
            </a:endParaRPr>
          </a:p>
          <a:p>
            <a:pPr marL="461963" lvl="2" indent="-2460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where</a:t>
            </a:r>
            <a:r>
              <a:rPr lang="en-US" altLang="zh-CN" sz="2000" i="1" dirty="0" smtClean="0">
                <a:ea typeface="SimSun" panose="02010600030101010101" pitchFamily="2" charset="-122"/>
              </a:rPr>
              <a:t> </a:t>
            </a:r>
            <a:r>
              <a:rPr lang="en-US" altLang="zh-CN" sz="20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β</a:t>
            </a: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ea typeface="SimSun" panose="02010600030101010101" pitchFamily="2" charset="-122"/>
              </a:rPr>
              <a:t>is the “degree of property tax capitalization;” i.e., the impact of a $1 increase in the present value of property taxes on the value of a house.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SimSun" panose="02010600030101010101" pitchFamily="2" charset="-122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716432"/>
              </p:ext>
            </p:extLst>
          </p:nvPr>
        </p:nvGraphicFramePr>
        <p:xfrm>
          <a:off x="2819400" y="2895600"/>
          <a:ext cx="3581400" cy="2098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" name="Equation" r:id="rId3" imgW="2070000" imgH="1206360" progId="Equation.DSMT4">
                  <p:embed/>
                </p:oleObj>
              </mc:Choice>
              <mc:Fallback>
                <p:oleObj name="Equation" r:id="rId3" imgW="2070000" imgH="1206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581400" cy="2098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5457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Degree of Property Tax Capitalization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13321"/>
            <a:ext cx="7391400" cy="413027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A value of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β</a:t>
            </a:r>
            <a:r>
              <a:rPr lang="en-US" altLang="zh-CN" sz="2000" dirty="0" smtClean="0">
                <a:ea typeface="SimSun" panose="02010600030101010101" pitchFamily="2" charset="-122"/>
              </a:rPr>
              <a:t> equal to 1.0 corresponds to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full capitalization.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A value of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β</a:t>
            </a:r>
            <a:r>
              <a:rPr lang="en-US" altLang="zh-CN" sz="2000" i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equal to 0.0 corresponds to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no capitalization. 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If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β</a:t>
            </a:r>
            <a:r>
              <a:rPr lang="en-US" altLang="zh-CN" sz="2000" i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equals 0.5 a $1 increase in the present value of property taxes 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 leads to a $0.50 decrease in the value of a house.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value of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β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need not be the same under all circumstances.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eaLnBrk="1" hangingPunct="1">
              <a:lnSpc>
                <a:spcPct val="120000"/>
              </a:lnSpc>
            </a:pP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2006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Interpreting </a:t>
            </a:r>
            <a:r>
              <a:rPr lang="en-US" altLang="zh-CN" sz="2400" i="1" dirty="0">
                <a:solidFill>
                  <a:schemeClr val="accent2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β</a:t>
            </a: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 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315200" cy="4267200"/>
          </a:xfrm>
        </p:spPr>
        <p:txBody>
          <a:bodyPr>
            <a:normAutofit/>
          </a:bodyPr>
          <a:lstStyle/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Solving the above for 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000" dirty="0" smtClean="0">
                <a:ea typeface="SimSun" panose="02010600030101010101" pitchFamily="2" charset="-122"/>
              </a:rPr>
              <a:t> yields the final capitalization equation:</a:t>
            </a: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>
              <a:lnSpc>
                <a:spcPct val="120000"/>
              </a:lnSpc>
              <a:buNone/>
            </a:pPr>
            <a:r>
              <a:rPr lang="en-US" altLang="zh-CN" sz="2000" dirty="0" smtClean="0">
                <a:ea typeface="SimSun" panose="02010600030101010101" pitchFamily="2" charset="-122"/>
              </a:rPr>
              <a:t/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Thus, houses with higher effective property tax rates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(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altLang="zh-CN" sz="2000" dirty="0" smtClean="0">
                <a:ea typeface="SimSun" panose="02010600030101010101" pitchFamily="2" charset="-122"/>
              </a:rPr>
              <a:t>) will have lower values (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V</a:t>
            </a:r>
            <a:r>
              <a:rPr lang="en-US" altLang="zh-CN" sz="2000" dirty="0" smtClean="0">
                <a:ea typeface="SimSun" panose="02010600030101010101" pitchFamily="2" charset="-122"/>
              </a:rPr>
              <a:t>).</a:t>
            </a: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strength of this relationship depends on </a:t>
            </a:r>
            <a:r>
              <a:rPr lang="el-GR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β</a:t>
            </a:r>
            <a:r>
              <a:rPr lang="en-US" altLang="zh-CN" sz="2000" i="1" dirty="0" smtClean="0">
                <a:ea typeface="SimSun" panose="02010600030101010101" pitchFamily="2" charset="-122"/>
              </a:rPr>
              <a:t>.</a:t>
            </a:r>
            <a:endParaRPr lang="en-US" sz="2000" i="1" dirty="0" smtClean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000250" y="291929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648307"/>
              </p:ext>
            </p:extLst>
          </p:nvPr>
        </p:nvGraphicFramePr>
        <p:xfrm>
          <a:off x="2971800" y="2376364"/>
          <a:ext cx="2442545" cy="133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" name="Equation" r:id="rId3" imgW="825500" imgH="457200" progId="Equation.DSMT4">
                  <p:embed/>
                </p:oleObj>
              </mc:Choice>
              <mc:Fallback>
                <p:oleObj name="Equation" r:id="rId3" imgW="8255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376364"/>
                        <a:ext cx="2442545" cy="1338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2000250" y="2873455"/>
            <a:ext cx="5143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60" y="1368831"/>
            <a:ext cx="367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Capitalization Equation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1"/>
            <a:ext cx="7467600" cy="4343400"/>
          </a:xfrm>
        </p:spPr>
        <p:txBody>
          <a:bodyPr>
            <a:noAutofit/>
          </a:bodyPr>
          <a:lstStyle/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One can also derive a change form of the capitalization equation:</a:t>
            </a: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 eaLnBrk="1" hangingPunct="1"/>
            <a:endParaRPr lang="en-US" altLang="zh-CN" sz="2000" dirty="0" smtClean="0">
              <a:ea typeface="SimSun" panose="02010600030101010101" pitchFamily="2" charset="-122"/>
            </a:endParaRPr>
          </a:p>
          <a:p>
            <a:pPr marL="687388" lvl="3" indent="-225425"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where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l-GR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stands for change and 1 and 2 indicate time periods.</a:t>
            </a:r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Thus, an increase in </a:t>
            </a:r>
            <a:r>
              <a:rPr lang="en-US" sz="2000" b="1" i="1" dirty="0" smtClean="0">
                <a:latin typeface="Times New Roman" panose="02020603050405020304" pitchFamily="18" charset="0"/>
              </a:rPr>
              <a:t>t</a:t>
            </a:r>
            <a:r>
              <a:rPr lang="en-US" sz="2000" dirty="0" smtClean="0"/>
              <a:t> (relative to other houses) will result in a decrease in </a:t>
            </a:r>
            <a:r>
              <a:rPr lang="en-US" sz="2000" b="1" i="1" dirty="0" smtClean="0">
                <a:latin typeface="Times New Roman" panose="02020603050405020304" pitchFamily="18" charset="0"/>
              </a:rPr>
              <a:t>V</a:t>
            </a:r>
            <a:r>
              <a:rPr lang="en-US" sz="2000" dirty="0" smtClean="0"/>
              <a:t>.</a:t>
            </a:r>
          </a:p>
        </p:txBody>
      </p:sp>
      <p:graphicFrame>
        <p:nvGraphicFramePr>
          <p:cNvPr id="153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294508"/>
              </p:ext>
            </p:extLst>
          </p:nvPr>
        </p:nvGraphicFramePr>
        <p:xfrm>
          <a:off x="2590800" y="2514600"/>
          <a:ext cx="3657600" cy="1570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" name="Equation" r:id="rId3" imgW="1054100" imgH="457200" progId="Equation.DSMT4">
                  <p:embed/>
                </p:oleObj>
              </mc:Choice>
              <mc:Fallback>
                <p:oleObj name="Equation" r:id="rId3" imgW="10541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14600"/>
                        <a:ext cx="3657600" cy="1570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822960" y="1368831"/>
            <a:ext cx="60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A Change Form for the Capitalization Equation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162800" cy="4377929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These equations apply </a:t>
            </a:r>
            <a:r>
              <a:rPr lang="en-US" altLang="zh-CN" sz="2000" b="1" dirty="0">
                <a:ea typeface="SimSun" panose="02010600030101010101" pitchFamily="2" charset="-122"/>
              </a:rPr>
              <a:t>within</a:t>
            </a:r>
            <a:r>
              <a:rPr lang="en-US" altLang="zh-CN" sz="2000" dirty="0">
                <a:ea typeface="SimSun" panose="02010600030101010101" pitchFamily="2" charset="-122"/>
              </a:rPr>
              <a:t> a community.</a:t>
            </a:r>
          </a:p>
          <a:p>
            <a:pPr marL="227013" indent="-227013"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804863" lvl="1" indent="-34290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Recall </a:t>
            </a:r>
            <a:r>
              <a:rPr lang="en-US" altLang="zh-CN" sz="2000" dirty="0" smtClean="0">
                <a:ea typeface="SimSun" panose="02010600030101010101" pitchFamily="2" charset="-122"/>
              </a:rPr>
              <a:t>that for homeowner 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sz="2000" dirty="0" smtClean="0">
                <a:ea typeface="SimSun" panose="02010600030101010101" pitchFamily="2" charset="-122"/>
              </a:rPr>
              <a:t>,</a:t>
            </a:r>
            <a:endParaRPr lang="en-US" altLang="zh-CN" sz="2000" dirty="0">
              <a:ea typeface="SimSun" panose="02010600030101010101" pitchFamily="2" charset="-122"/>
            </a:endParaRPr>
          </a:p>
          <a:p>
            <a:pPr marL="804863" lvl="1" indent="-34290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804863" lvl="1" indent="-34290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lvl="1" indent="0" eaLnBrk="1" hangingPunct="1">
              <a:lnSpc>
                <a:spcPct val="50000"/>
              </a:lnSpc>
              <a:buNone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lvl="1" indent="0" eaLnBrk="1" hangingPunct="1">
              <a:lnSpc>
                <a:spcPct val="50000"/>
              </a:lnSpc>
              <a:buNone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lvl="1" indent="0" eaLnBrk="1" hangingPunct="1">
              <a:lnSpc>
                <a:spcPct val="50000"/>
              </a:lnSpc>
              <a:buNone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747713" lvl="4" indent="-28575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775" b="1" dirty="0" smtClean="0">
                <a:ea typeface="SimSun" panose="02010600030101010101" pitchFamily="2" charset="-122"/>
              </a:rPr>
              <a:t>Poor </a:t>
            </a:r>
            <a:r>
              <a:rPr lang="en-US" altLang="zh-CN" sz="1775" b="1" dirty="0">
                <a:ea typeface="SimSun" panose="02010600030101010101" pitchFamily="2" charset="-122"/>
              </a:rPr>
              <a:t>assessments </a:t>
            </a:r>
            <a:r>
              <a:rPr lang="en-US" altLang="zh-CN" sz="1775" dirty="0">
                <a:ea typeface="SimSun" panose="02010600030101010101" pitchFamily="2" charset="-122"/>
              </a:rPr>
              <a:t>result in higher assessment-sales ratios, and hence higher effective tax rates, for some houses than for others.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These </a:t>
            </a:r>
            <a:r>
              <a:rPr lang="en-US" altLang="zh-CN" sz="2000" dirty="0">
                <a:ea typeface="SimSun" panose="02010600030101010101" pitchFamily="2" charset="-122"/>
              </a:rPr>
              <a:t>equations also apply </a:t>
            </a:r>
            <a:r>
              <a:rPr lang="en-US" altLang="zh-CN" sz="2000" b="1" dirty="0">
                <a:ea typeface="SimSun" panose="02010600030101010101" pitchFamily="2" charset="-122"/>
              </a:rPr>
              <a:t>across</a:t>
            </a:r>
            <a:r>
              <a:rPr lang="en-US" altLang="zh-CN" sz="2000" dirty="0">
                <a:ea typeface="SimSun" panose="02010600030101010101" pitchFamily="2" charset="-122"/>
              </a:rPr>
              <a:t> communities, which may have </a:t>
            </a:r>
            <a:r>
              <a:rPr lang="en-US" altLang="zh-CN" sz="2000" dirty="0" smtClean="0">
                <a:ea typeface="SimSun" panose="02010600030101010101" pitchFamily="2" charset="-122"/>
              </a:rPr>
              <a:t/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 very </a:t>
            </a:r>
            <a:r>
              <a:rPr lang="en-US" altLang="zh-CN" sz="2000" dirty="0">
                <a:ea typeface="SimSun" panose="02010600030101010101" pitchFamily="2" charset="-122"/>
              </a:rPr>
              <a:t>different effective tax </a:t>
            </a:r>
            <a:r>
              <a:rPr lang="en-US" altLang="zh-CN" sz="2000" dirty="0" smtClean="0">
                <a:ea typeface="SimSun" panose="02010600030101010101" pitchFamily="2" charset="-122"/>
              </a:rPr>
              <a:t>rates due, for example, to differences in commercial and industrial property.</a:t>
            </a:r>
            <a:endParaRPr lang="en-US" sz="2000" dirty="0"/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638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48256"/>
              </p:ext>
            </p:extLst>
          </p:nvPr>
        </p:nvGraphicFramePr>
        <p:xfrm>
          <a:off x="3200400" y="2832749"/>
          <a:ext cx="2011362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2" name="Equation" r:id="rId3" imgW="838080" imgH="482400" progId="Equation.DSMT4">
                  <p:embed/>
                </p:oleObj>
              </mc:Choice>
              <mc:Fallback>
                <p:oleObj name="Equation" r:id="rId3" imgW="83808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832749"/>
                        <a:ext cx="2011362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368831"/>
            <a:ext cx="3223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Sources of Variation in </a:t>
            </a:r>
            <a:r>
              <a:rPr lang="en-US" sz="2400" i="1" dirty="0" smtClean="0">
                <a:solidFill>
                  <a:srgbClr val="BD582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400" i="1" dirty="0">
              <a:solidFill>
                <a:srgbClr val="BD582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315200" cy="4419600"/>
          </a:xfrm>
        </p:spPr>
        <p:txBody>
          <a:bodyPr>
            <a:noAutofit/>
          </a:bodyPr>
          <a:lstStyle/>
          <a:p>
            <a:pPr marL="227013" indent="-2270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Real estate brokers indicate anticipated property tax payments so </a:t>
            </a:r>
            <a:br>
              <a:rPr lang="en-US" altLang="zh-CN" sz="2000" dirty="0" smtClean="0">
                <a:ea typeface="SimSun" pitchFamily="2" charset="-122"/>
              </a:rPr>
            </a:br>
            <a:r>
              <a:rPr lang="en-US" altLang="zh-CN" sz="2000" dirty="0" smtClean="0">
                <a:ea typeface="SimSun" pitchFamily="2" charset="-122"/>
              </a:rPr>
              <a:t>buyers can make comparisons across houses.</a:t>
            </a:r>
          </a:p>
          <a:p>
            <a:pPr marL="227013" indent="-2270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27013" indent="-2270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Lenders require mortgage plus tax payments to equal a fixed </a:t>
            </a:r>
            <a:br>
              <a:rPr lang="en-US" altLang="zh-CN" sz="2000" dirty="0" smtClean="0">
                <a:ea typeface="SimSun" pitchFamily="2" charset="-122"/>
              </a:rPr>
            </a:br>
            <a:r>
              <a:rPr lang="en-US" altLang="zh-CN" sz="2000" dirty="0" smtClean="0">
                <a:ea typeface="SimSun" pitchFamily="2" charset="-122"/>
              </a:rPr>
              <a:t>percentage of an applicant’s income.</a:t>
            </a:r>
            <a:br>
              <a:rPr lang="en-US" altLang="zh-CN" sz="2000" dirty="0" smtClean="0">
                <a:ea typeface="SimSun" pitchFamily="2" charset="-122"/>
              </a:rPr>
            </a:br>
            <a:endParaRPr lang="en-US" altLang="zh-CN" sz="2000" dirty="0" smtClean="0">
              <a:ea typeface="SimSun" pitchFamily="2" charset="-122"/>
            </a:endParaRPr>
          </a:p>
          <a:p>
            <a:pPr marL="569912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altLang="zh-CN" sz="1888" dirty="0" smtClean="0">
                <a:ea typeface="SimSun" pitchFamily="2" charset="-122"/>
              </a:rPr>
              <a:t>An </a:t>
            </a:r>
            <a:r>
              <a:rPr lang="en-US" altLang="zh-CN" sz="1888" dirty="0">
                <a:ea typeface="SimSun" pitchFamily="2" charset="-122"/>
              </a:rPr>
              <a:t>increase in </a:t>
            </a:r>
            <a:r>
              <a:rPr lang="en-US" altLang="zh-CN" sz="1888" b="1" i="1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1888" b="1" dirty="0">
                <a:ea typeface="SimSun" pitchFamily="2" charset="-122"/>
              </a:rPr>
              <a:t> </a:t>
            </a:r>
            <a:r>
              <a:rPr lang="en-US" altLang="zh-CN" sz="1888" dirty="0">
                <a:ea typeface="SimSun" pitchFamily="2" charset="-122"/>
              </a:rPr>
              <a:t>must be offset by a drop in the mortgage, and </a:t>
            </a:r>
            <a:r>
              <a:rPr lang="en-US" altLang="zh-CN" sz="1888" dirty="0" smtClean="0">
                <a:ea typeface="SimSun" pitchFamily="2" charset="-122"/>
              </a:rPr>
              <a:t>hence a </a:t>
            </a:r>
            <a:r>
              <a:rPr lang="en-US" altLang="zh-CN" sz="1888" dirty="0">
                <a:ea typeface="SimSun" pitchFamily="2" charset="-122"/>
              </a:rPr>
              <a:t>drop in how much the applicant can pay for the house, </a:t>
            </a:r>
            <a:r>
              <a:rPr lang="en-US" altLang="zh-CN" sz="1888" b="1" i="1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1888" dirty="0">
                <a:ea typeface="SimSun" pitchFamily="2" charset="-122"/>
              </a:rPr>
              <a:t>. </a:t>
            </a:r>
            <a:endParaRPr lang="en-US" sz="1888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371601"/>
            <a:ext cx="487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dirty="0">
                <a:solidFill>
                  <a:srgbClr val="BD582C"/>
                </a:solidFill>
                <a:latin typeface="+mn-lt"/>
                <a:ea typeface="SimSun" pitchFamily="2" charset="-122"/>
              </a:rPr>
              <a:t>How Does Tax </a:t>
            </a:r>
            <a:r>
              <a:rPr lang="en-US" altLang="zh-CN" sz="2400" dirty="0" smtClean="0">
                <a:solidFill>
                  <a:srgbClr val="BD582C"/>
                </a:solidFill>
                <a:latin typeface="+mn-lt"/>
                <a:ea typeface="SimSun" pitchFamily="2" charset="-122"/>
              </a:rPr>
              <a:t>Capitalization Arise?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419599"/>
          </a:xfrm>
        </p:spPr>
        <p:txBody>
          <a:bodyPr>
            <a:normAutofit/>
          </a:bodyPr>
          <a:lstStyle/>
          <a:p>
            <a:pPr marL="227013" lvl="1" indent="-2270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Every reasonable study of property tax capitalization finds a statistically significant negative impact of property taxes on house values.</a:t>
            </a:r>
          </a:p>
          <a:p>
            <a:pPr marL="227013" indent="-22701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27013" lvl="1" indent="-22701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Estimates of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β</a:t>
            </a:r>
            <a:r>
              <a:rPr lang="en-US" altLang="zh-CN" sz="2000" dirty="0" smtClean="0">
                <a:ea typeface="SimSun" pitchFamily="2" charset="-122"/>
              </a:rPr>
              <a:t> vary from 15 to 100 percent.</a:t>
            </a:r>
          </a:p>
          <a:p>
            <a:pPr marL="227013" lvl="1" indent="-22701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27013" lvl="1" indent="-22701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The main reason for this variation appears to involve </a:t>
            </a:r>
            <a:r>
              <a:rPr lang="en-US" altLang="zh-CN" sz="2000" b="1" dirty="0" smtClean="0">
                <a:solidFill>
                  <a:schemeClr val="tx1"/>
                </a:solidFill>
                <a:ea typeface="SimSun" pitchFamily="2" charset="-122"/>
              </a:rPr>
              <a:t>expectations</a:t>
            </a:r>
            <a:r>
              <a:rPr lang="en-US" altLang="zh-CN" sz="2000" dirty="0" smtClean="0">
                <a:ea typeface="SimSun" pitchFamily="2" charset="-122"/>
              </a:rPr>
              <a:t>.</a:t>
            </a: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23715" y="1295400"/>
            <a:ext cx="5080622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zh-CN" sz="2400" dirty="0">
                <a:solidFill>
                  <a:srgbClr val="BD582C"/>
                </a:solidFill>
                <a:latin typeface="+mn-lt"/>
                <a:ea typeface="SimSun" pitchFamily="2" charset="-122"/>
              </a:rPr>
              <a:t>Evidence on Property Tax Capitalization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13321"/>
            <a:ext cx="7543800" cy="451127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So far, current tax differences across houses are implicitly assumed to 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persist indefinitely.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But if tax differences are not expected to persist, the capitalization of 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b="1" i="1" dirty="0" smtClean="0">
                <a:ea typeface="SimSun" panose="02010600030101010101" pitchFamily="2" charset="-122"/>
              </a:rPr>
              <a:t>current</a:t>
            </a:r>
            <a:r>
              <a:rPr lang="en-US" altLang="zh-CN" sz="2000" dirty="0" smtClean="0">
                <a:ea typeface="SimSun" panose="02010600030101010101" pitchFamily="2" charset="-122"/>
              </a:rPr>
              <a:t> differences,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l-GR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zh-CN" sz="2000" dirty="0" smtClean="0">
                <a:ea typeface="SimSun" panose="02010600030101010101" pitchFamily="2" charset="-122"/>
              </a:rPr>
              <a:t>, declines.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687388" lvl="4" indent="-225425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A difference observed today that will disappear upon sale has no impact on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</a:p>
          <a:p>
            <a:pPr marL="687388" lvl="4" indent="-225425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A difference observed today that is expected to last one year will have only a </a:t>
            </a:r>
            <a:r>
              <a:rPr lang="en-US" altLang="zh-CN" sz="2000" dirty="0">
                <a:ea typeface="SimSun" panose="02010600030101010101" pitchFamily="2" charset="-122"/>
              </a:rPr>
              <a:t>s</a:t>
            </a:r>
            <a:r>
              <a:rPr lang="en-US" altLang="zh-CN" sz="2000" dirty="0" smtClean="0">
                <a:ea typeface="SimSun" panose="02010600030101010101" pitchFamily="2" charset="-122"/>
              </a:rPr>
              <a:t>mall impact on sales price.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3321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Role of Expectations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543800" cy="4495800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In Massachusetts, revaluations were required by the state supreme court, but enforcement was weak.</a:t>
            </a:r>
          </a:p>
          <a:p>
            <a:pPr lvl="4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 Communities </a:t>
            </a:r>
            <a:r>
              <a:rPr lang="en-US" altLang="zh-CN" sz="2000" dirty="0">
                <a:ea typeface="SimSun" panose="02010600030101010101" pitchFamily="2" charset="-122"/>
              </a:rPr>
              <a:t>knew they could avoid revaluation for many years.</a:t>
            </a:r>
          </a:p>
          <a:p>
            <a:pPr lvl="4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 Existing </a:t>
            </a:r>
            <a:r>
              <a:rPr lang="en-US" altLang="zh-CN" sz="2000" dirty="0">
                <a:ea typeface="SimSun" panose="02010600030101010101" pitchFamily="2" charset="-122"/>
              </a:rPr>
              <a:t>tax differences were expected to persist, but not forever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endParaRPr lang="en-US" altLang="zh-CN" sz="8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A </a:t>
            </a:r>
            <a:r>
              <a:rPr lang="en-US" altLang="zh-CN" sz="2000" dirty="0">
                <a:ea typeface="SimSun" panose="02010600030101010101" pitchFamily="2" charset="-122"/>
              </a:rPr>
              <a:t>study of capitalization in Massachusetts (by myself and three other scholars) found that current tax differences were capitalized at a rate of 32 </a:t>
            </a:r>
            <a:r>
              <a:rPr lang="en-US" altLang="zh-CN" sz="2000" dirty="0" smtClean="0">
                <a:ea typeface="SimSun" panose="02010600030101010101" pitchFamily="2" charset="-122"/>
              </a:rPr>
              <a:t>percent (Yinger et al., </a:t>
            </a:r>
            <a:r>
              <a:rPr lang="en-US" altLang="zh-CN" sz="2000" i="1" dirty="0" smtClean="0">
                <a:ea typeface="SimSun" panose="02010600030101010101" pitchFamily="2" charset="-122"/>
              </a:rPr>
              <a:t>Prop. Taxes &amp; House Values</a:t>
            </a:r>
            <a:r>
              <a:rPr lang="en-US" altLang="zh-CN" sz="2000" dirty="0" smtClean="0">
                <a:ea typeface="SimSun" panose="02010600030101010101" pitchFamily="2" charset="-122"/>
              </a:rPr>
              <a:t>, 1988).</a:t>
            </a: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This </a:t>
            </a:r>
            <a:r>
              <a:rPr lang="en-US" altLang="zh-CN" sz="2000" dirty="0">
                <a:ea typeface="SimSun" panose="02010600030101010101" pitchFamily="2" charset="-122"/>
              </a:rPr>
              <a:t>is consistent with the expectation that current tax differences would disappear in 13 years.</a:t>
            </a:r>
            <a:endParaRPr 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3612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Case of Massachusetts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543800" cy="441959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In Syracuse in the early 1990s, revaluation had not occurred for </a:t>
            </a:r>
            <a:r>
              <a:rPr lang="en-US" altLang="zh-CN" sz="2000" dirty="0" smtClean="0">
                <a:ea typeface="SimSun" panose="02010600030101010101" pitchFamily="2" charset="-122"/>
              </a:rPr>
              <a:t>decades and </a:t>
            </a:r>
            <a:r>
              <a:rPr lang="en-US" altLang="zh-CN" sz="2000" dirty="0">
                <a:ea typeface="SimSun" panose="02010600030101010101" pitchFamily="2" charset="-122"/>
              </a:rPr>
              <a:t>did not appear likely to happen any time soon.</a:t>
            </a:r>
            <a:endParaRPr lang="en-US" altLang="zh-CN" sz="9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9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But the city council unexpectedly decided to revalue.</a:t>
            </a:r>
            <a:endParaRPr lang="en-US" altLang="zh-CN" sz="9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9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A study of capitalization in Syracuse by Eisenberg </a:t>
            </a:r>
            <a:r>
              <a:rPr lang="en-US" altLang="zh-CN" sz="2000" dirty="0" smtClean="0">
                <a:ea typeface="SimSun" panose="02010600030101010101" pitchFamily="2" charset="-122"/>
              </a:rPr>
              <a:t>(in his PA </a:t>
            </a:r>
            <a:r>
              <a:rPr lang="en-US" altLang="zh-CN" sz="2000" dirty="0">
                <a:ea typeface="SimSun" panose="02010600030101010101" pitchFamily="2" charset="-122"/>
              </a:rPr>
              <a:t>Ph.D. </a:t>
            </a:r>
            <a:r>
              <a:rPr lang="en-US" altLang="zh-CN" sz="2000" dirty="0" smtClean="0">
                <a:ea typeface="SimSun" panose="02010600030101010101" pitchFamily="2" charset="-122"/>
              </a:rPr>
              <a:t>dissertation) </a:t>
            </a:r>
            <a:r>
              <a:rPr lang="en-US" altLang="zh-CN" sz="2000" dirty="0">
                <a:ea typeface="SimSun" panose="02010600030101010101" pitchFamily="2" charset="-122"/>
              </a:rPr>
              <a:t>found capitalization rates near </a:t>
            </a:r>
            <a:r>
              <a:rPr lang="en-US" altLang="zh-CN" sz="2000" dirty="0" smtClean="0">
                <a:ea typeface="SimSun" panose="02010600030101010101" pitchFamily="2" charset="-122"/>
              </a:rPr>
              <a:t>100%—exactly </a:t>
            </a:r>
            <a:r>
              <a:rPr lang="en-US" altLang="zh-CN" sz="2000" dirty="0">
                <a:ea typeface="SimSun" panose="02010600030101010101" pitchFamily="2" charset="-122"/>
              </a:rPr>
              <a:t>what the theory predicts when tax differences are expected to persist. </a:t>
            </a:r>
            <a:endParaRPr 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283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Case of Syracuse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61926" y="1876231"/>
            <a:ext cx="7596274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BD582C"/>
                </a:solidFill>
              </a:rPr>
              <a:t> </a:t>
            </a:r>
            <a:r>
              <a:rPr lang="en-US" sz="2000" dirty="0" smtClean="0"/>
              <a:t>What Is Property Tax Capitalization?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 How Does Property Tax Capitalization Arise?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 What Are the Implications of Property Tax Capitalization for Public </a:t>
            </a:r>
            <a:br>
              <a:rPr lang="en-US" sz="2000" dirty="0" smtClean="0"/>
            </a:br>
            <a:r>
              <a:rPr lang="en-US" sz="2000" dirty="0" smtClean="0"/>
              <a:t>  Policy?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23226" y="137160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Class Outline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391400" cy="42672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If property taxes are fully capitalized, then any tax changes show up in house values immediately and there is no way to escape them.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An owner with a tax increase must either stay and pay the higher tax or leave and suffer a capital loss.</a:t>
            </a:r>
          </a:p>
          <a:p>
            <a:pPr marL="461963" lvl="5" indent="-23495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An owner with a tax cut gets a capital gain.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Moreover, the loss is the full present value of the future increases in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taxes.      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3095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Capitalization Trap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467600" cy="4495799"/>
          </a:xfrm>
        </p:spPr>
        <p:txBody>
          <a:bodyPr>
            <a:normAutofit/>
          </a:bodyPr>
          <a:lstStyle/>
          <a:p>
            <a:pPr marL="215900" lvl="1" indent="-215900"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Because of these gains and losses, tax capitalization has bizarre implications for public policy.</a:t>
            </a:r>
          </a:p>
          <a:p>
            <a:pPr marL="215900" indent="-215900"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15900" lvl="1" indent="-215900"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Consider revaluation, which is a systematic revision of all assessed values.</a:t>
            </a:r>
          </a:p>
          <a:p>
            <a:pPr marL="215900" indent="-215900"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15900" lvl="1" indent="-215900"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Revaluation leads to capital gains for homeowners who were over-assessed and to capital losses for homeowners who were under-assessed.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1371600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en-US" altLang="zh-CN" sz="2400" dirty="0">
                <a:solidFill>
                  <a:srgbClr val="BD582C"/>
                </a:solidFill>
                <a:latin typeface="+mn-lt"/>
                <a:ea typeface="SimSun" pitchFamily="2" charset="-122"/>
              </a:rPr>
              <a:t>Property Tax Capitalization and Public Policy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1"/>
            <a:ext cx="7239000" cy="4267200"/>
          </a:xfrm>
        </p:spPr>
        <p:txBody>
          <a:bodyPr>
            <a:normAutofit/>
          </a:bodyPr>
          <a:lstStyle/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For long-term residents, these changes are fair.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A resident who has been </a:t>
            </a:r>
            <a:r>
              <a:rPr lang="en-US" altLang="zh-CN" sz="2000" dirty="0" smtClean="0">
                <a:ea typeface="SimSun" panose="02010600030101010101" pitchFamily="2" charset="-122"/>
              </a:rPr>
              <a:t>under-assessed </a:t>
            </a:r>
            <a:r>
              <a:rPr lang="en-US" altLang="zh-CN" sz="2000" dirty="0">
                <a:ea typeface="SimSun" panose="02010600030101010101" pitchFamily="2" charset="-122"/>
              </a:rPr>
              <a:t>for a long time has been given, in effect, a loan from the city and revaluation just claims back this “loan.”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But for new residents, these changes are not fair.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If someone bought an under-assessed house one day and the change is announced the next, this person has a capital loss even though she did not benefit from the poor assessment system.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3585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Capitalization and Fairness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391400" cy="4038600"/>
          </a:xfrm>
        </p:spPr>
        <p:txBody>
          <a:bodyPr>
            <a:normAutofit/>
          </a:bodyPr>
          <a:lstStyle/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Two ways to minimize this fairness problem: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57200" indent="-230188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2000" dirty="0" smtClean="0">
                <a:ea typeface="SimSun" panose="02010600030101010101" pitchFamily="2" charset="-122"/>
              </a:rPr>
              <a:t>First, introduce a long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lag</a:t>
            </a:r>
            <a:r>
              <a:rPr lang="en-US" altLang="zh-CN" sz="2000" dirty="0" smtClean="0">
                <a:ea typeface="SimSun" panose="02010600030101010101" pitchFamily="2" charset="-122"/>
              </a:rPr>
              <a:t> between announcement and implementation.  This lag allows owners at the time of announcement to escape some of the burden of the tax changes.</a:t>
            </a:r>
          </a:p>
          <a:p>
            <a:pPr marL="457200" indent="-230188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57200" indent="-230188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2000" dirty="0" smtClean="0">
                <a:ea typeface="SimSun" panose="02010600030101010101" pitchFamily="2" charset="-122"/>
              </a:rPr>
              <a:t>Second, make sure houses are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revalued upon re-sale</a:t>
            </a:r>
            <a:r>
              <a:rPr lang="en-US" altLang="zh-CN" sz="2000" dirty="0" smtClean="0">
                <a:ea typeface="SimSun" panose="02010600030101010101" pitchFamily="2" charset="-122"/>
              </a:rPr>
              <a:t>, which they were not in Massachusetts or Syracuse.</a:t>
            </a: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5198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Minimizing the Impact of Capitalization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924800" cy="464819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9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So a revaluation imposes some unfair gains and losses but restores fairness in the near term and boosts faith in local government.</a:t>
            </a:r>
          </a:p>
          <a:p>
            <a:pPr marL="461963" lvl="5" indent="-2349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This </a:t>
            </a:r>
            <a:r>
              <a:rPr lang="en-US" altLang="zh-CN" sz="2000" dirty="0">
                <a:ea typeface="SimSun" panose="02010600030101010101" pitchFamily="2" charset="-122"/>
              </a:rPr>
              <a:t>trade only makes sense if assessments are updated regularly.</a:t>
            </a:r>
          </a:p>
          <a:p>
            <a:pPr marL="461963" lvl="5" indent="-2349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Otherwise, gains and losses are handed out each year as assessment errors mount.</a:t>
            </a:r>
            <a:endParaRPr lang="en-US" altLang="zh-CN" sz="800" dirty="0">
              <a:ea typeface="SimSun" panose="02010600030101010101" pitchFamily="2" charset="-12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800" b="1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9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Poor assessments also lead to court cases, which the city usually loses.</a:t>
            </a:r>
          </a:p>
          <a:p>
            <a:pPr marL="461963" lvl="5" indent="-2349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People who buy over-assessed property pay low prices—and then can sue the city for a rebate because of unfairly high taxes.</a:t>
            </a:r>
          </a:p>
          <a:p>
            <a:pPr marL="461963" lvl="5" indent="-234950">
              <a:lnSpc>
                <a:spcPct val="124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This happened in Boston, to the tune of tens of millions of dollars.</a:t>
            </a:r>
          </a:p>
          <a:p>
            <a:pPr marL="461963" lvl="5" indent="-23495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The only way to avoid this crazy situation is to keep assessments up to date!</a:t>
            </a:r>
            <a:endParaRPr 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450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Case for Regular Assessments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077200" cy="4724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zh-CN" sz="2000" b="1" dirty="0" smtClean="0">
                <a:ea typeface="SimSun" panose="02010600030101010101" pitchFamily="2" charset="-122"/>
              </a:rPr>
              <a:t> Proposition </a:t>
            </a:r>
            <a:r>
              <a:rPr lang="en-US" altLang="zh-CN" sz="2000" b="1" dirty="0">
                <a:ea typeface="SimSun" panose="02010600030101010101" pitchFamily="2" charset="-122"/>
              </a:rPr>
              <a:t>13 </a:t>
            </a:r>
            <a:r>
              <a:rPr lang="en-US" altLang="zh-CN" sz="2000" dirty="0">
                <a:ea typeface="SimSun" panose="02010600030101010101" pitchFamily="2" charset="-122"/>
              </a:rPr>
              <a:t>in California represents another unusual case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  <a:endParaRPr lang="en-US" altLang="zh-CN" sz="2000" dirty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The proposition fixes assessment growth at 2%, so the </a:t>
            </a:r>
            <a:r>
              <a:rPr lang="en-US" altLang="zh-CN" sz="2000" dirty="0" smtClean="0">
                <a:ea typeface="SimSun" panose="02010600030101010101" pitchFamily="2" charset="-122"/>
              </a:rPr>
              <a:t>assessment/sales ratio</a:t>
            </a:r>
            <a:r>
              <a:rPr lang="en-US" altLang="zh-CN" sz="2000" dirty="0">
                <a:ea typeface="SimSun" panose="02010600030101010101" pitchFamily="2" charset="-122"/>
              </a:rPr>
              <a:t>, and hence </a:t>
            </a:r>
            <a:r>
              <a:rPr lang="en-US" altLang="zh-CN" sz="20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000" dirty="0">
                <a:ea typeface="SimSun" panose="02010600030101010101" pitchFamily="2" charset="-122"/>
              </a:rPr>
              <a:t>, declines over time for long-term owners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  <a:endParaRPr lang="en-US" altLang="zh-CN" sz="2000" dirty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This cannot be turned into a capital gain because houses are revalued </a:t>
            </a:r>
            <a:r>
              <a:rPr lang="en-US" altLang="zh-CN" sz="2000" dirty="0" smtClean="0">
                <a:ea typeface="SimSun" panose="02010600030101010101" pitchFamily="2" charset="-122"/>
              </a:rPr>
              <a:t>upon </a:t>
            </a:r>
            <a:r>
              <a:rPr lang="en-US" altLang="zh-CN" sz="2000" dirty="0">
                <a:ea typeface="SimSun" panose="02010600030101010101" pitchFamily="2" charset="-122"/>
              </a:rPr>
              <a:t>sale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  <a:endParaRPr lang="en-US" altLang="zh-CN" sz="2000" dirty="0">
              <a:ea typeface="SimSun" panose="02010600030101010101" pitchFamily="2" charset="-122"/>
            </a:endParaRPr>
          </a:p>
          <a:p>
            <a:pPr marL="461963" lvl="5" indent="-234950">
              <a:lnSpc>
                <a:spcPct val="120000"/>
              </a:lnSpc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SimSun" panose="02010600030101010101" pitchFamily="2" charset="-122"/>
              </a:rPr>
              <a:t>But it represents a gift to long-term owners and it discourages mobility.</a:t>
            </a:r>
          </a:p>
          <a:p>
            <a:pPr marL="461963" lvl="5" indent="-234950">
              <a:lnSpc>
                <a:spcPct val="120000"/>
              </a:lnSpc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The </a:t>
            </a:r>
            <a:r>
              <a:rPr lang="en-US" altLang="zh-CN" sz="2000" dirty="0">
                <a:ea typeface="SimSun" panose="02010600030101010101" pitchFamily="2" charset="-122"/>
              </a:rPr>
              <a:t>U.S. Supreme Court said this was legal.  Voters in California and a few </a:t>
            </a:r>
            <a:r>
              <a:rPr lang="en-US" altLang="zh-CN" sz="2000" dirty="0" smtClean="0">
                <a:ea typeface="SimSun" panose="02010600030101010101" pitchFamily="2" charset="-122"/>
              </a:rPr>
              <a:t>other </a:t>
            </a:r>
            <a:r>
              <a:rPr lang="en-US" altLang="zh-CN" sz="2000" dirty="0">
                <a:ea typeface="SimSun" panose="02010600030101010101" pitchFamily="2" charset="-122"/>
              </a:rPr>
              <a:t>states like this reward to long-term residents; I don’t.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2040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Proposition 13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153400" cy="4191000"/>
          </a:xfrm>
        </p:spPr>
        <p:txBody>
          <a:bodyPr>
            <a:normAutofit fontScale="85000" lnSpcReduction="10000"/>
          </a:bodyPr>
          <a:lstStyle/>
          <a:p>
            <a:pPr marL="215900" lvl="1" indent="-215900" eaLnBrk="1" hangingPunct="1">
              <a:lnSpc>
                <a:spcPct val="150000"/>
              </a:lnSpc>
              <a:spcAft>
                <a:spcPts val="24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400" dirty="0" smtClean="0">
                <a:ea typeface="SimSun" pitchFamily="2" charset="-122"/>
              </a:rPr>
              <a:t>Property </a:t>
            </a:r>
            <a:r>
              <a:rPr lang="en-US" altLang="zh-CN" sz="2400" dirty="0">
                <a:ea typeface="SimSun" pitchFamily="2" charset="-122"/>
              </a:rPr>
              <a:t>tax capitalization is a critical issue in economic development policy.</a:t>
            </a:r>
          </a:p>
          <a:p>
            <a:pPr marL="215900" lvl="1" indent="-215900" eaLnBrk="1" hangingPunct="1">
              <a:lnSpc>
                <a:spcPct val="150000"/>
              </a:lnSpc>
              <a:spcAft>
                <a:spcPts val="24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400" dirty="0" smtClean="0">
                <a:ea typeface="SimSun" pitchFamily="2" charset="-122"/>
              </a:rPr>
              <a:t>If </a:t>
            </a:r>
            <a:r>
              <a:rPr lang="en-US" altLang="zh-CN" sz="2400" dirty="0">
                <a:ea typeface="SimSun" pitchFamily="2" charset="-122"/>
              </a:rPr>
              <a:t>property tax breaks are capitalized into the price of business property, then owners of this property at the time a tax break is announced may receive all the benefits even if they do not change their behavior,</a:t>
            </a:r>
          </a:p>
          <a:p>
            <a:pPr marL="215900" lvl="1" indent="-215900" eaLnBrk="1" hangingPunct="1">
              <a:lnSpc>
                <a:spcPct val="150000"/>
              </a:lnSpc>
              <a:spcAft>
                <a:spcPts val="24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2400" dirty="0" smtClean="0">
                <a:ea typeface="SimSun" pitchFamily="2" charset="-122"/>
              </a:rPr>
              <a:t>And </a:t>
            </a:r>
            <a:r>
              <a:rPr lang="en-US" altLang="zh-CN" sz="2400" dirty="0">
                <a:ea typeface="SimSun" pitchFamily="2" charset="-122"/>
              </a:rPr>
              <a:t>future owners (exactly the people the policy is intended to attract) may receive no benefits at all.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altLang="zh-CN" sz="2000" dirty="0">
              <a:ea typeface="SimSun" pitchFamily="2" charset="-122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17815" y="1438669"/>
            <a:ext cx="2026517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altLang="zh-CN" sz="2400" dirty="0" smtClean="0">
                <a:solidFill>
                  <a:srgbClr val="BD582C"/>
                </a:solidFill>
                <a:latin typeface="+mn-lt"/>
                <a:ea typeface="SimSun" pitchFamily="2" charset="-122"/>
              </a:rPr>
              <a:t>Looking Ahead</a:t>
            </a:r>
            <a:endParaRPr lang="en-US" altLang="zh-CN" sz="2400" dirty="0">
              <a:solidFill>
                <a:srgbClr val="BD582C"/>
              </a:solidFill>
              <a:latin typeface="+mn-lt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543800" cy="43434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In 1969 an economist named Oates (my professor) tested </a:t>
            </a:r>
            <a:r>
              <a:rPr lang="en-US" altLang="zh-CN" sz="2000" dirty="0" err="1">
                <a:ea typeface="SimSun" panose="02010600030101010101" pitchFamily="2" charset="-122"/>
              </a:rPr>
              <a:t>Tiebout’s</a:t>
            </a:r>
            <a:r>
              <a:rPr lang="en-US" altLang="zh-CN" sz="2000" dirty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/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positive </a:t>
            </a:r>
            <a:r>
              <a:rPr lang="en-US" altLang="zh-CN" sz="2000" dirty="0">
                <a:ea typeface="SimSun" panose="02010600030101010101" pitchFamily="2" charset="-122"/>
              </a:rPr>
              <a:t>hypothesis that people care about services in their community.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err="1">
                <a:ea typeface="SimSun" panose="02010600030101010101" pitchFamily="2" charset="-122"/>
              </a:rPr>
              <a:t>Tiebout’s</a:t>
            </a:r>
            <a:r>
              <a:rPr lang="en-US" altLang="zh-CN" sz="2000" dirty="0">
                <a:ea typeface="SimSun" panose="02010600030101010101" pitchFamily="2" charset="-122"/>
              </a:rPr>
              <a:t> hypothesis implies, said Oates, that better public services </a:t>
            </a:r>
            <a:r>
              <a:rPr lang="en-US" altLang="zh-CN" sz="2000" dirty="0" smtClean="0">
                <a:ea typeface="SimSun" panose="02010600030101010101" pitchFamily="2" charset="-122"/>
              </a:rPr>
              <a:t>and lower </a:t>
            </a:r>
            <a:r>
              <a:rPr lang="en-US" altLang="zh-CN" sz="2000" dirty="0">
                <a:ea typeface="SimSun" panose="02010600030101010101" pitchFamily="2" charset="-122"/>
              </a:rPr>
              <a:t>property taxes will lead to higher property values.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This phenomenon </a:t>
            </a:r>
            <a:r>
              <a:rPr lang="en-US" altLang="zh-CN" sz="2000" dirty="0" smtClean="0">
                <a:ea typeface="SimSun" panose="02010600030101010101" pitchFamily="2" charset="-122"/>
              </a:rPr>
              <a:t>is known </a:t>
            </a:r>
            <a:r>
              <a:rPr lang="en-US" altLang="zh-CN" sz="2000" dirty="0">
                <a:ea typeface="SimSun" panose="02010600030101010101" pitchFamily="2" charset="-122"/>
              </a:rPr>
              <a:t>as </a:t>
            </a:r>
            <a:r>
              <a:rPr lang="en-US" altLang="zh-CN" sz="2000" b="1" dirty="0">
                <a:ea typeface="SimSun" panose="02010600030101010101" pitchFamily="2" charset="-122"/>
              </a:rPr>
              <a:t>capitalization</a:t>
            </a:r>
            <a:r>
              <a:rPr lang="en-US" altLang="zh-CN" sz="2000" dirty="0">
                <a:ea typeface="SimSun" panose="02010600030101010101" pitchFamily="2" charset="-122"/>
              </a:rPr>
              <a:t>. 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SimSun" panose="02010600030101010101" pitchFamily="2" charset="-122"/>
              </a:rPr>
              <a:t>Using data for suburbs in NJ, Oates found evidence of capitalization</a:t>
            </a:r>
            <a:r>
              <a:rPr lang="en-US" altLang="zh-CN" sz="2000" dirty="0" smtClean="0">
                <a:ea typeface="SimSun" panose="02010600030101010101" pitchFamily="2" charset="-122"/>
              </a:rPr>
              <a:t>—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and </a:t>
            </a:r>
            <a:r>
              <a:rPr lang="en-US" altLang="zh-CN" sz="2000" dirty="0">
                <a:ea typeface="SimSun" panose="02010600030101010101" pitchFamily="2" charset="-122"/>
              </a:rPr>
              <a:t>inspired a huge literature.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2531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Tiebout and Oates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12410"/>
            <a:ext cx="8153400" cy="42672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This class explains property tax capitalization and discusses its policy </a:t>
            </a:r>
            <a:br>
              <a:rPr lang="en-US" altLang="zh-CN" sz="2000" dirty="0" smtClean="0">
                <a:ea typeface="SimSun" pitchFamily="2" charset="-122"/>
              </a:rPr>
            </a:br>
            <a:r>
              <a:rPr lang="en-US" altLang="zh-CN" sz="2000" dirty="0" smtClean="0">
                <a:ea typeface="SimSun" pitchFamily="2" charset="-122"/>
              </a:rPr>
              <a:t> implications.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endParaRPr lang="en-US" altLang="zh-CN" sz="2000" dirty="0" smtClean="0">
              <a:ea typeface="SimSun" pitchFamily="2" charset="-122"/>
            </a:endParaRP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>
                <a:ea typeface="SimSun" pitchFamily="2" charset="-122"/>
              </a:rPr>
              <a:t>A more detailed discussion of property tax capitalization is available on the class Blackboard page and in</a:t>
            </a:r>
            <a:br>
              <a:rPr lang="en-US" altLang="zh-CN" sz="2000" dirty="0" smtClean="0">
                <a:ea typeface="SimSun" pitchFamily="2" charset="-122"/>
              </a:rPr>
            </a:br>
            <a:endParaRPr lang="en-US" altLang="zh-CN" sz="2000" dirty="0" smtClean="0">
              <a:ea typeface="SimSun" pitchFamily="2" charset="-122"/>
            </a:endParaRPr>
          </a:p>
          <a:p>
            <a:pPr marL="507492" lvl="1" indent="-342900"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888" dirty="0" smtClean="0">
                <a:ea typeface="SimSun" pitchFamily="2" charset="-122"/>
              </a:rPr>
              <a:t>Yinger, J. “Property Tax Capitalization,” Chapter 14 in </a:t>
            </a:r>
            <a:r>
              <a:rPr lang="en-US" sz="1888" i="1" dirty="0" smtClean="0">
                <a:ea typeface="SimSun" pitchFamily="2" charset="-122"/>
              </a:rPr>
              <a:t>Housing and Commuting: The Theory of Urban Residential Structu</a:t>
            </a:r>
            <a:r>
              <a:rPr lang="en-US" sz="1888" dirty="0" smtClean="0">
                <a:ea typeface="SimSun" pitchFamily="2" charset="-122"/>
              </a:rPr>
              <a:t>re (World Scientific, 2018).</a:t>
            </a:r>
            <a:endParaRPr lang="en-US" sz="1588" dirty="0" smtClean="0"/>
          </a:p>
          <a:p>
            <a:pPr eaLnBrk="1" hangingPunct="1">
              <a:lnSpc>
                <a:spcPct val="120000"/>
              </a:lnSpc>
              <a:defRPr/>
            </a:pP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350745"/>
            <a:ext cx="4789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defRPr/>
            </a:pPr>
            <a:r>
              <a:rPr lang="en-US" altLang="zh-CN" sz="2400" dirty="0">
                <a:solidFill>
                  <a:srgbClr val="BD582C"/>
                </a:solidFill>
                <a:latin typeface="+mn-lt"/>
                <a:ea typeface="SimSun" pitchFamily="2" charset="-122"/>
              </a:rPr>
              <a:t>What Is Property Tax Capitalization?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588329" cy="4259421"/>
          </a:xfrm>
        </p:spPr>
        <p:txBody>
          <a:bodyPr>
            <a:normAutofit fontScale="92500"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value of an asset equals the present value of the expected net benefits from owning it.  </a:t>
            </a:r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Without property taxes, the amount someone is willing to pay for a 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 house is the expected present value of the rental benefits, or </a:t>
            </a:r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0" eaLnBrk="1" hangingPunct="1">
              <a:lnSpc>
                <a:spcPct val="120000"/>
              </a:lnSpc>
              <a:buNone/>
            </a:pPr>
            <a:r>
              <a:rPr lang="en-US" altLang="zh-CN" sz="2000" dirty="0" smtClean="0">
                <a:ea typeface="SimSun" panose="02010600030101010101" pitchFamily="2" charset="-122"/>
              </a:rPr>
              <a:t>		</a:t>
            </a:r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altLang="zh-CN" sz="2000" dirty="0">
              <a:ea typeface="SimSun" panose="02010600030101010101" pitchFamily="2" charset="-122"/>
            </a:endParaRPr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altLang="zh-CN" sz="2000" dirty="0" smtClean="0">
                <a:ea typeface="SimSun" panose="02010600030101010101" pitchFamily="2" charset="-122"/>
              </a:rPr>
              <a:t>where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2000" dirty="0" smtClean="0">
                <a:ea typeface="SimSun" panose="02010600030101010101" pitchFamily="2" charset="-122"/>
              </a:rPr>
              <a:t> is the pre-tax price of housing services</a:t>
            </a:r>
            <a:r>
              <a:rPr lang="en-US" altLang="zh-CN" sz="2000" b="1" dirty="0" smtClean="0">
                <a:ea typeface="SimSun" panose="02010600030101010101" pitchFamily="2" charset="-122"/>
              </a:rPr>
              <a:t>,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is housing services,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is the real discount rate, and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L</a:t>
            </a:r>
            <a:r>
              <a:rPr lang="en-US" altLang="zh-CN" sz="2000" dirty="0" smtClean="0">
                <a:ea typeface="SimSun" panose="02010600030101010101" pitchFamily="2" charset="-122"/>
              </a:rPr>
              <a:t> is the expected lifetime of a house. </a:t>
            </a:r>
            <a:endParaRPr lang="en-US" sz="20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000250" y="-12753"/>
            <a:ext cx="110799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5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000250" y="850047"/>
            <a:ext cx="2055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600"/>
              <a:t> </a:t>
            </a:r>
            <a:endParaRPr lang="en-US"/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1964"/>
              </p:ext>
            </p:extLst>
          </p:nvPr>
        </p:nvGraphicFramePr>
        <p:xfrm>
          <a:off x="1052244" y="3581400"/>
          <a:ext cx="7056238" cy="1084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3" imgW="3530600" imgH="546100" progId="Equation.DSMT4">
                  <p:embed/>
                </p:oleObj>
              </mc:Choice>
              <mc:Fallback>
                <p:oleObj name="Equation" r:id="rId3" imgW="3530600" imgH="546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244" y="3581400"/>
                        <a:ext cx="7056238" cy="1084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22960" y="1368831"/>
            <a:ext cx="1809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Asset Pricing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620000" cy="4191000"/>
          </a:xfrm>
        </p:spPr>
        <p:txBody>
          <a:bodyPr>
            <a:normAutofit lnSpcReduction="10000"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If the expected real value of rental services is constant over time and 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2000" dirty="0" smtClean="0">
                <a:ea typeface="SimSun" panose="02010600030101010101" pitchFamily="2" charset="-122"/>
              </a:rPr>
              <a:t> is large, this equation reduces to: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value of a house equals its expected annual rental value divided by a discount rate.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solidFill>
                <a:srgbClr val="CC3300"/>
              </a:solidFill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Because housing lasts a long time, this is a reasonable—and obviously </a:t>
            </a:r>
            <a:br>
              <a:rPr lang="en-US" altLang="zh-CN" sz="2000" dirty="0" smtClean="0">
                <a:ea typeface="SimSun" panose="02010600030101010101" pitchFamily="2" charset="-122"/>
              </a:rPr>
            </a:br>
            <a:r>
              <a:rPr lang="en-US" altLang="zh-CN" sz="2000" dirty="0" smtClean="0">
                <a:ea typeface="SimSun" panose="02010600030101010101" pitchFamily="2" charset="-122"/>
              </a:rPr>
              <a:t> helpful—simplification.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137232"/>
              </p:ext>
            </p:extLst>
          </p:nvPr>
        </p:nvGraphicFramePr>
        <p:xfrm>
          <a:off x="3505200" y="2607310"/>
          <a:ext cx="1828800" cy="1112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3" imgW="685800" imgH="419100" progId="Equation.DSMT4">
                  <p:embed/>
                </p:oleObj>
              </mc:Choice>
              <mc:Fallback>
                <p:oleObj name="Equation" r:id="rId3" imgW="6858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607310"/>
                        <a:ext cx="1828800" cy="1112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4342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Pricing of a Long-Lived Asset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543800" cy="40386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 property tax payment, </a:t>
            </a:r>
            <a:r>
              <a:rPr lang="en-US" altLang="zh-CN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000" dirty="0" smtClean="0"/>
              <a:t>, is the product of a nominal tax rate, </a:t>
            </a:r>
            <a:r>
              <a:rPr lang="en-US" altLang="zh-CN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2000" dirty="0" smtClean="0"/>
              <a:t>, and </a:t>
            </a:r>
            <a:br>
              <a:rPr lang="en-US" sz="2000" dirty="0" smtClean="0"/>
            </a:br>
            <a:r>
              <a:rPr lang="en-US" sz="2000" dirty="0" smtClean="0"/>
              <a:t> an assessed value,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  <a:r>
              <a:rPr lang="en-US" altLang="zh-CN" sz="20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r>
              <a:rPr lang="en-US" sz="2000" dirty="0" smtClean="0"/>
              <a:t> 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It is also the product of an effective tax rate, </a:t>
            </a:r>
            <a:r>
              <a:rPr lang="en-US" altLang="zh-CN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altLang="zh-CN" sz="2000" dirty="0" smtClean="0">
                <a:ea typeface="SimSun" panose="02010600030101010101" pitchFamily="2" charset="-122"/>
              </a:rPr>
              <a:t>, and a market value, </a:t>
            </a:r>
            <a:r>
              <a:rPr lang="en-US" altLang="zh-CN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</a:t>
            </a:r>
            <a:r>
              <a:rPr lang="en-US" altLang="zh-CN" sz="2000" b="1" dirty="0" smtClean="0">
                <a:solidFill>
                  <a:srgbClr val="BD582C"/>
                </a:solidFill>
                <a:ea typeface="SimSun" panose="02010600030101010101" pitchFamily="2" charset="-122"/>
              </a:rPr>
              <a:t> </a:t>
            </a:r>
            <a:r>
              <a:rPr lang="en-US" sz="2000" b="1" dirty="0" smtClean="0">
                <a:solidFill>
                  <a:srgbClr val="BD582C"/>
                </a:solidFill>
              </a:rPr>
              <a:t> 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symbols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P</a:t>
            </a:r>
            <a:r>
              <a:rPr lang="en-US" sz="2000" dirty="0" smtClean="0"/>
              <a:t>roperty taxes represent an annual expense for a homeowner.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433961"/>
              </p:ext>
            </p:extLst>
          </p:nvPr>
        </p:nvGraphicFramePr>
        <p:xfrm>
          <a:off x="2971800" y="3943218"/>
          <a:ext cx="3505200" cy="722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3" imgW="990170" imgH="203112" progId="Equation.DSMT4">
                  <p:embed/>
                </p:oleObj>
              </mc:Choice>
              <mc:Fallback>
                <p:oleObj name="Equation" r:id="rId3" imgW="990170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43218"/>
                        <a:ext cx="3505200" cy="722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822960" y="1368831"/>
            <a:ext cx="2061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Property Taxes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467600" cy="4495800"/>
          </a:xfrm>
        </p:spPr>
        <p:txBody>
          <a:bodyPr>
            <a:normAutofit/>
          </a:bodyPr>
          <a:lstStyle/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Adding property taxes as an expense, the house value equation becomes:</a:t>
            </a:r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 smtClean="0"/>
          </a:p>
          <a:p>
            <a:pPr marL="227013" indent="-227013" eaLnBrk="1" hangingPunct="1"/>
            <a:endParaRPr lang="en-US" sz="2000" dirty="0"/>
          </a:p>
          <a:p>
            <a:pPr marL="227013" indent="-227013" eaLnBrk="1" hangingPunct="1"/>
            <a:endParaRPr lang="en-US" sz="2000" dirty="0" smtClean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Note that property taxes are added as a </a:t>
            </a:r>
            <a:r>
              <a:rPr lang="en-US" sz="2000" b="1" dirty="0" smtClean="0">
                <a:solidFill>
                  <a:schemeClr val="tx1"/>
                </a:solidFill>
              </a:rPr>
              <a:t>flow</a:t>
            </a:r>
            <a:r>
              <a:rPr lang="en-US" sz="2000" dirty="0" smtClean="0">
                <a:solidFill>
                  <a:srgbClr val="BD582C"/>
                </a:solidFill>
              </a:rPr>
              <a:t> </a:t>
            </a:r>
            <a:r>
              <a:rPr lang="en-US" sz="2000" dirty="0" smtClean="0"/>
              <a:t>because they must be paid every year.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000250" y="246566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16477"/>
              </p:ext>
            </p:extLst>
          </p:nvPr>
        </p:nvGraphicFramePr>
        <p:xfrm>
          <a:off x="2438400" y="2760133"/>
          <a:ext cx="4038600" cy="2366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3" imgW="2070100" imgH="1206500" progId="Equation.DSMT4">
                  <p:embed/>
                </p:oleObj>
              </mc:Choice>
              <mc:Fallback>
                <p:oleObj name="Equation" r:id="rId3" imgW="2070100" imgH="1206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60133"/>
                        <a:ext cx="4038600" cy="2366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49674" y="1368831"/>
            <a:ext cx="4485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House Values with Property Taxes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467600" cy="3962400"/>
          </a:xfrm>
        </p:spPr>
        <p:txBody>
          <a:bodyPr>
            <a:normAutofit/>
          </a:bodyPr>
          <a:lstStyle/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Now you can see the source of the term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“capitalization.”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annual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flow</a:t>
            </a:r>
            <a:r>
              <a:rPr lang="en-US" altLang="zh-CN" sz="2000" dirty="0" smtClean="0">
                <a:ea typeface="SimSun" panose="02010600030101010101" pitchFamily="2" charset="-122"/>
              </a:rPr>
              <a:t> of property tax payments shows up in a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“capital” or asset value</a:t>
            </a:r>
            <a:r>
              <a:rPr lang="en-US" altLang="zh-CN" sz="2000" dirty="0" smtClean="0">
                <a:ea typeface="SimSun" panose="02010600030101010101" pitchFamily="2" charset="-122"/>
              </a:rPr>
              <a:t>, namely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V</a:t>
            </a:r>
            <a:r>
              <a:rPr lang="en-US" altLang="zh-CN" sz="2000" dirty="0" smtClean="0">
                <a:ea typeface="SimSun" panose="02010600030101010101" pitchFamily="2" charset="-122"/>
              </a:rPr>
              <a:t>, using the logic of discounting.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zh-CN" sz="2000" dirty="0" smtClean="0">
              <a:ea typeface="SimSun" panose="02010600030101010101" pitchFamily="2" charset="-122"/>
            </a:endParaRP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SimSun" panose="02010600030101010101" pitchFamily="2" charset="-122"/>
              </a:rPr>
              <a:t>The denominator in an asset pricing expression,</a:t>
            </a:r>
            <a:r>
              <a:rPr lang="en-US" altLang="zh-CN" sz="2000" b="1" dirty="0" smtClean="0">
                <a:ea typeface="SimSun" panose="02010600030101010101" pitchFamily="2" charset="-122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r>
              <a:rPr lang="en-US" altLang="zh-CN" sz="2000" b="1" i="1" dirty="0" smtClean="0">
                <a:ea typeface="SimSun" panose="02010600030101010101" pitchFamily="2" charset="-122"/>
              </a:rPr>
              <a:t> </a:t>
            </a:r>
            <a:r>
              <a:rPr lang="en-US" altLang="zh-CN" sz="2000" dirty="0" smtClean="0">
                <a:ea typeface="SimSun" panose="02010600030101010101" pitchFamily="2" charset="-122"/>
              </a:rPr>
              <a:t>here, is often called the </a:t>
            </a:r>
            <a:r>
              <a:rPr lang="en-US" altLang="zh-CN" sz="2000" b="1" dirty="0" smtClean="0">
                <a:ea typeface="SimSun" panose="02010600030101010101" pitchFamily="2" charset="-122"/>
              </a:rPr>
              <a:t>capitalization rate</a:t>
            </a:r>
            <a:r>
              <a:rPr lang="en-US" altLang="zh-CN" sz="2000" dirty="0" smtClean="0">
                <a:ea typeface="SimSun" panose="02010600030101010101" pitchFamily="2" charset="-122"/>
              </a:rPr>
              <a:t>.</a:t>
            </a:r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594363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81886B"/>
                </a:solidFill>
              </a:rPr>
              <a:t>State and Local Public Finance</a:t>
            </a:r>
            <a:br>
              <a:rPr lang="en-US" sz="1800" b="1" dirty="0">
                <a:solidFill>
                  <a:srgbClr val="81886B"/>
                </a:solidFill>
              </a:rPr>
            </a:br>
            <a:r>
              <a:rPr lang="en-US" sz="1800" b="1" dirty="0">
                <a:solidFill>
                  <a:srgbClr val="81886B"/>
                </a:solidFill>
              </a:rPr>
              <a:t>Lecture 7:  Property Tax Capitalization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322623"/>
            <a:ext cx="310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What is Capitalization?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CF888E1-3DEF-4C87-8FF5-623334404736}" vid="{ACB0FA75-0D73-42A8-801E-281AAAF314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4565</TotalTime>
  <Words>1393</Words>
  <Application>Microsoft Office PowerPoint</Application>
  <PresentationFormat>On-screen Show (4:3)</PresentationFormat>
  <Paragraphs>222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SimSun</vt:lpstr>
      <vt:lpstr>SimSun</vt:lpstr>
      <vt:lpstr>Arial</vt:lpstr>
      <vt:lpstr>Calibri</vt:lpstr>
      <vt:lpstr>Calibri Light</vt:lpstr>
      <vt:lpstr>Courier New</vt:lpstr>
      <vt:lpstr>Times New Roman</vt:lpstr>
      <vt:lpstr>Wingdings</vt:lpstr>
      <vt:lpstr>Theme1</vt:lpstr>
      <vt:lpstr>Equation</vt:lpstr>
      <vt:lpstr>State and Local Public Finance Professor Yinger Spring 2019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  <vt:lpstr>State and Local Public Finance Lecture 7:  Property Tax Capitalization</vt:lpstr>
    </vt:vector>
  </TitlesOfParts>
  <Company>The Maxwell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Local Public Finance Spring 2006, Professor Yinger</dc:title>
  <dc:creator>joyinger</dc:creator>
  <cp:lastModifiedBy>John McHenry Yinger</cp:lastModifiedBy>
  <cp:revision>121</cp:revision>
  <dcterms:created xsi:type="dcterms:W3CDTF">2005-12-18T15:49:22Z</dcterms:created>
  <dcterms:modified xsi:type="dcterms:W3CDTF">2019-02-13T17:36:00Z</dcterms:modified>
</cp:coreProperties>
</file>