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sldIdLst>
    <p:sldId id="292" r:id="rId2"/>
    <p:sldId id="257" r:id="rId3"/>
    <p:sldId id="258" r:id="rId4"/>
    <p:sldId id="269" r:id="rId5"/>
    <p:sldId id="290" r:id="rId6"/>
    <p:sldId id="270" r:id="rId7"/>
    <p:sldId id="262" r:id="rId8"/>
    <p:sldId id="296" r:id="rId9"/>
    <p:sldId id="300" r:id="rId10"/>
    <p:sldId id="261" r:id="rId11"/>
    <p:sldId id="264" r:id="rId12"/>
    <p:sldId id="297" r:id="rId13"/>
    <p:sldId id="303" r:id="rId14"/>
    <p:sldId id="305" r:id="rId15"/>
    <p:sldId id="288" r:id="rId16"/>
    <p:sldId id="307" r:id="rId17"/>
    <p:sldId id="301" r:id="rId18"/>
    <p:sldId id="309" r:id="rId19"/>
    <p:sldId id="289" r:id="rId20"/>
    <p:sldId id="306" r:id="rId21"/>
    <p:sldId id="315" r:id="rId22"/>
    <p:sldId id="284" r:id="rId23"/>
    <p:sldId id="285" r:id="rId24"/>
    <p:sldId id="281" r:id="rId25"/>
    <p:sldId id="298" r:id="rId26"/>
    <p:sldId id="312" r:id="rId27"/>
    <p:sldId id="283" r:id="rId28"/>
    <p:sldId id="287" r:id="rId29"/>
    <p:sldId id="280" r:id="rId30"/>
    <p:sldId id="310" r:id="rId31"/>
    <p:sldId id="299" r:id="rId32"/>
    <p:sldId id="313" r:id="rId33"/>
    <p:sldId id="314" r:id="rId34"/>
    <p:sldId id="282" r:id="rId35"/>
    <p:sldId id="286" r:id="rId36"/>
    <p:sldId id="311" r:id="rId37"/>
    <p:sldId id="302" r:id="rId38"/>
  </p:sldIdLst>
  <p:sldSz cx="9144000" cy="6858000" type="screen4x3"/>
  <p:notesSz cx="9144000" cy="6858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582C"/>
    <a:srgbClr val="637052"/>
    <a:srgbClr val="006699"/>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125" autoAdjust="0"/>
  </p:normalViewPr>
  <p:slideViewPr>
    <p:cSldViewPr>
      <p:cViewPr varScale="1">
        <p:scale>
          <a:sx n="111" d="100"/>
          <a:sy n="111" d="100"/>
        </p:scale>
        <p:origin x="51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oleObject" Target="file:///\\shared.ad.syr.edu\drive\MAX-Filer\Collab\Research-joyinger-F07\Admin\Research\School\P&amp;P\Prop%20Tax%20Relief.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shared.ad.syr.edu\drive\MAX-Filer\Collab\Research-joyinger-F07\Admin\Research\School\P&amp;P\Prop%20Tax%20Relief.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shared.ad.syr.edu\drive\MAX-Filer\Collab\Research-joyinger-F07\Admin\Research\School\P&amp;P\Prop%20Tax%20Relief.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shared.ad.syr.edu\drive\MAX-Filer\Collab\Research-joyinger-F07\Admin\Research\School\P&amp;P\Prop%20Tax%20Relief.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shared.ad.syr.edu\drive\MAX-Filer\Collab\Research-joyinger-F07\Admin\Research\School\P&amp;P\Prop%20Tax%20Relief.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latin typeface="Times New Roman" panose="02020603050405020304" pitchFamily="18" charset="0"/>
                <a:cs typeface="Times New Roman" panose="02020603050405020304" pitchFamily="18" charset="0"/>
              </a:rPr>
              <a:t>Panel A: House Value as the Base</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2790481799796813"/>
          <c:y val="0.12578102162686355"/>
          <c:w val="0.81218232797153078"/>
          <c:h val="0.62868857656788191"/>
        </c:manualLayout>
      </c:layout>
      <c:scatterChart>
        <c:scatterStyle val="lineMarker"/>
        <c:varyColors val="0"/>
        <c:ser>
          <c:idx val="0"/>
          <c:order val="0"/>
          <c:tx>
            <c:strRef>
              <c:f>Sheet2!$I$7</c:f>
              <c:strCache>
                <c:ptCount val="1"/>
                <c:pt idx="0">
                  <c:v>Without Exemption</c:v>
                </c:pt>
              </c:strCache>
            </c:strRef>
          </c:tx>
          <c:spPr>
            <a:ln w="25400" cap="rnd">
              <a:solidFill>
                <a:schemeClr val="tx1"/>
              </a:solidFill>
              <a:round/>
            </a:ln>
            <a:effectLst/>
          </c:spPr>
          <c:marker>
            <c:symbol val="none"/>
          </c:marker>
          <c:xVal>
            <c:numRef>
              <c:f>Sheet2!$H$8:$H$112</c:f>
              <c:numCache>
                <c:formatCode>General</c:formatCode>
                <c:ptCount val="105"/>
                <c:pt idx="0">
                  <c:v>0</c:v>
                </c:pt>
                <c:pt idx="1">
                  <c:v>35000</c:v>
                </c:pt>
                <c:pt idx="2">
                  <c:v>38340.579025361629</c:v>
                </c:pt>
                <c:pt idx="3">
                  <c:v>41412.558481697313</c:v>
                </c:pt>
                <c:pt idx="4">
                  <c:v>44271.887242357312</c:v>
                </c:pt>
                <c:pt idx="5">
                  <c:v>46957.42752749558</c:v>
                </c:pt>
                <c:pt idx="6">
                  <c:v>49497.474683058332</c:v>
                </c:pt>
                <c:pt idx="7">
                  <c:v>60621.778264910703</c:v>
                </c:pt>
                <c:pt idx="8">
                  <c:v>70000</c:v>
                </c:pt>
                <c:pt idx="9">
                  <c:v>78262.37921249264</c:v>
                </c:pt>
                <c:pt idx="10">
                  <c:v>85732.140997411232</c:v>
                </c:pt>
                <c:pt idx="11">
                  <c:v>92601.295887260683</c:v>
                </c:pt>
                <c:pt idx="12">
                  <c:v>98994.949366116663</c:v>
                </c:pt>
                <c:pt idx="13">
                  <c:v>105000</c:v>
                </c:pt>
                <c:pt idx="14">
                  <c:v>110679.71810589329</c:v>
                </c:pt>
                <c:pt idx="15">
                  <c:v>116081.86766243901</c:v>
                </c:pt>
                <c:pt idx="16">
                  <c:v>121243.55652982141</c:v>
                </c:pt>
                <c:pt idx="17">
                  <c:v>126194.29464123963</c:v>
                </c:pt>
                <c:pt idx="18">
                  <c:v>130958.00853708794</c:v>
                </c:pt>
                <c:pt idx="19">
                  <c:v>135554.41711725958</c:v>
                </c:pt>
                <c:pt idx="20">
                  <c:v>140000</c:v>
                </c:pt>
                <c:pt idx="21">
                  <c:v>144308.69689661812</c:v>
                </c:pt>
                <c:pt idx="22">
                  <c:v>148492.424049175</c:v>
                </c:pt>
                <c:pt idx="23">
                  <c:v>152561.46302392357</c:v>
                </c:pt>
                <c:pt idx="24">
                  <c:v>156524.75842498528</c:v>
                </c:pt>
                <c:pt idx="25">
                  <c:v>160390.14932345439</c:v>
                </c:pt>
                <c:pt idx="26">
                  <c:v>164164.55159382004</c:v>
                </c:pt>
                <c:pt idx="27">
                  <c:v>167854.10331594519</c:v>
                </c:pt>
                <c:pt idx="28">
                  <c:v>171464.28199482246</c:v>
                </c:pt>
                <c:pt idx="29">
                  <c:v>175000</c:v>
                </c:pt>
                <c:pt idx="30">
                  <c:v>178465.68297574748</c:v>
                </c:pt>
                <c:pt idx="31">
                  <c:v>181865.33479473213</c:v>
                </c:pt>
                <c:pt idx="32">
                  <c:v>185202.59177452137</c:v>
                </c:pt>
                <c:pt idx="33">
                  <c:v>188480.76824970765</c:v>
                </c:pt>
                <c:pt idx="34">
                  <c:v>191702.89512680814</c:v>
                </c:pt>
                <c:pt idx="35">
                  <c:v>194871.75269905079</c:v>
                </c:pt>
                <c:pt idx="36">
                  <c:v>197989.89873223333</c:v>
                </c:pt>
                <c:pt idx="37">
                  <c:v>201059.69262883102</c:v>
                </c:pt>
                <c:pt idx="38">
                  <c:v>204083.31631958552</c:v>
                </c:pt>
                <c:pt idx="39">
                  <c:v>207062.79240848657</c:v>
                </c:pt>
                <c:pt idx="40">
                  <c:v>210000</c:v>
                </c:pt>
                <c:pt idx="41">
                  <c:v>212896.6885604377</c:v>
                </c:pt>
                <c:pt idx="42">
                  <c:v>215754.49010391417</c:v>
                </c:pt>
                <c:pt idx="43">
                  <c:v>218574.92994394395</c:v>
                </c:pt>
                <c:pt idx="44">
                  <c:v>221359.43621178658</c:v>
                </c:pt>
                <c:pt idx="45">
                  <c:v>224109.34831014971</c:v>
                </c:pt>
                <c:pt idx="46">
                  <c:v>226825.92444427512</c:v>
                </c:pt>
                <c:pt idx="47">
                  <c:v>229510.34835057001</c:v>
                </c:pt>
                <c:pt idx="48">
                  <c:v>232163.73532487801</c:v>
                </c:pt>
                <c:pt idx="49">
                  <c:v>234787.13763747792</c:v>
                </c:pt>
                <c:pt idx="50">
                  <c:v>237381.54940938437</c:v>
                </c:pt>
                <c:pt idx="51">
                  <c:v>239947.91101403654</c:v>
                </c:pt>
                <c:pt idx="52">
                  <c:v>242487.11305964281</c:v>
                </c:pt>
                <c:pt idx="53">
                  <c:v>245000</c:v>
                </c:pt>
                <c:pt idx="54">
                  <c:v>247487.37341529163</c:v>
                </c:pt>
                <c:pt idx="55">
                  <c:v>249949.99499899975</c:v>
                </c:pt>
                <c:pt idx="56">
                  <c:v>252388.58928247925</c:v>
                </c:pt>
                <c:pt idx="57">
                  <c:v>254803.84612481814</c:v>
                </c:pt>
                <c:pt idx="58">
                  <c:v>257196.42299223368</c:v>
                </c:pt>
                <c:pt idx="59">
                  <c:v>259566.9470483482</c:v>
                </c:pt>
                <c:pt idx="60">
                  <c:v>261916.01707417588</c:v>
                </c:pt>
                <c:pt idx="61">
                  <c:v>264244.20523447625</c:v>
                </c:pt>
                <c:pt idx="62">
                  <c:v>266552.05870523676</c:v>
                </c:pt>
                <c:pt idx="63">
                  <c:v>268840.10117540124</c:v>
                </c:pt>
                <c:pt idx="64">
                  <c:v>271108.83423451916</c:v>
                </c:pt>
                <c:pt idx="65">
                  <c:v>273358.73865673289</c:v>
                </c:pt>
                <c:pt idx="66">
                  <c:v>275590.27559041337</c:v>
                </c:pt>
                <c:pt idx="67">
                  <c:v>277803.88766178204</c:v>
                </c:pt>
                <c:pt idx="68">
                  <c:v>280000</c:v>
                </c:pt>
                <c:pt idx="69">
                  <c:v>282179.02119044925</c:v>
                </c:pt>
                <c:pt idx="70">
                  <c:v>284341.34416225861</c:v>
                </c:pt>
                <c:pt idx="71">
                  <c:v>286487.34701553575</c:v>
                </c:pt>
                <c:pt idx="72">
                  <c:v>288617.39379323623</c:v>
                </c:pt>
                <c:pt idx="73">
                  <c:v>290731.83520213264</c:v>
                </c:pt>
                <c:pt idx="74">
                  <c:v>292831.00928692642</c:v>
                </c:pt>
                <c:pt idx="75">
                  <c:v>294915.24206117255</c:v>
                </c:pt>
                <c:pt idx="76">
                  <c:v>296984.84809834999</c:v>
                </c:pt>
                <c:pt idx="77">
                  <c:v>299040.13108611357</c:v>
                </c:pt>
                <c:pt idx="78">
                  <c:v>301081.38434649195</c:v>
                </c:pt>
                <c:pt idx="79">
                  <c:v>303108.89132455352</c:v>
                </c:pt>
                <c:pt idx="80">
                  <c:v>305122.92604784714</c:v>
                </c:pt>
                <c:pt idx="81">
                  <c:v>307123.75355872425</c:v>
                </c:pt>
                <c:pt idx="82">
                  <c:v>309111.63032147463</c:v>
                </c:pt>
                <c:pt idx="83">
                  <c:v>311086.8046060456</c:v>
                </c:pt>
                <c:pt idx="84">
                  <c:v>313049.51684997056</c:v>
                </c:pt>
                <c:pt idx="85">
                  <c:v>315000</c:v>
                </c:pt>
                <c:pt idx="86">
                  <c:v>316938.47983480961</c:v>
                </c:pt>
                <c:pt idx="87">
                  <c:v>318865.17527005047</c:v>
                </c:pt>
                <c:pt idx="88">
                  <c:v>320780.29864690878</c:v>
                </c:pt>
                <c:pt idx="89">
                  <c:v>322684.05600525107</c:v>
                </c:pt>
                <c:pt idx="90">
                  <c:v>324576.64734234964</c:v>
                </c:pt>
                <c:pt idx="91">
                  <c:v>326458.26685810852</c:v>
                </c:pt>
                <c:pt idx="92">
                  <c:v>328329.10318764008</c:v>
                </c:pt>
                <c:pt idx="93">
                  <c:v>330189.33962198114</c:v>
                </c:pt>
                <c:pt idx="94">
                  <c:v>332039.15431767981</c:v>
                </c:pt>
                <c:pt idx="95">
                  <c:v>333878.72049593093</c:v>
                </c:pt>
                <c:pt idx="96">
                  <c:v>335708.20663189038</c:v>
                </c:pt>
                <c:pt idx="97">
                  <c:v>337527.77663475345</c:v>
                </c:pt>
                <c:pt idx="98">
                  <c:v>339337.59001914301</c:v>
                </c:pt>
                <c:pt idx="99">
                  <c:v>341137.8020683137</c:v>
                </c:pt>
                <c:pt idx="100">
                  <c:v>342928.56398964493</c:v>
                </c:pt>
                <c:pt idx="101">
                  <c:v>344710.02306286368</c:v>
                </c:pt>
                <c:pt idx="102">
                  <c:v>346482.32278140832</c:v>
                </c:pt>
                <c:pt idx="103">
                  <c:v>348245.60298731696</c:v>
                </c:pt>
                <c:pt idx="104">
                  <c:v>350000</c:v>
                </c:pt>
              </c:numCache>
            </c:numRef>
          </c:xVal>
          <c:yVal>
            <c:numRef>
              <c:f>Sheet2!$I$8:$I$112</c:f>
              <c:numCache>
                <c:formatCode>General</c:formatCode>
                <c:ptCount val="105"/>
                <c:pt idx="0">
                  <c:v>0.02</c:v>
                </c:pt>
                <c:pt idx="1">
                  <c:v>0.02</c:v>
                </c:pt>
                <c:pt idx="2">
                  <c:v>0.02</c:v>
                </c:pt>
                <c:pt idx="3">
                  <c:v>0.02</c:v>
                </c:pt>
                <c:pt idx="4">
                  <c:v>0.02</c:v>
                </c:pt>
                <c:pt idx="5">
                  <c:v>0.02</c:v>
                </c:pt>
                <c:pt idx="6">
                  <c:v>0.02</c:v>
                </c:pt>
                <c:pt idx="7">
                  <c:v>0.02</c:v>
                </c:pt>
                <c:pt idx="8">
                  <c:v>0.02</c:v>
                </c:pt>
                <c:pt idx="9">
                  <c:v>0.02</c:v>
                </c:pt>
                <c:pt idx="10">
                  <c:v>0.02</c:v>
                </c:pt>
                <c:pt idx="11">
                  <c:v>0.02</c:v>
                </c:pt>
                <c:pt idx="12">
                  <c:v>0.02</c:v>
                </c:pt>
                <c:pt idx="13">
                  <c:v>0.02</c:v>
                </c:pt>
                <c:pt idx="14">
                  <c:v>0.02</c:v>
                </c:pt>
                <c:pt idx="15">
                  <c:v>0.02</c:v>
                </c:pt>
                <c:pt idx="16">
                  <c:v>0.02</c:v>
                </c:pt>
                <c:pt idx="17">
                  <c:v>0.02</c:v>
                </c:pt>
                <c:pt idx="18">
                  <c:v>0.02</c:v>
                </c:pt>
                <c:pt idx="19">
                  <c:v>0.02</c:v>
                </c:pt>
                <c:pt idx="20">
                  <c:v>0.02</c:v>
                </c:pt>
                <c:pt idx="21">
                  <c:v>0.02</c:v>
                </c:pt>
                <c:pt idx="22">
                  <c:v>0.02</c:v>
                </c:pt>
                <c:pt idx="23">
                  <c:v>0.02</c:v>
                </c:pt>
                <c:pt idx="24">
                  <c:v>0.02</c:v>
                </c:pt>
                <c:pt idx="25">
                  <c:v>0.02</c:v>
                </c:pt>
                <c:pt idx="26">
                  <c:v>0.02</c:v>
                </c:pt>
                <c:pt idx="27">
                  <c:v>0.02</c:v>
                </c:pt>
                <c:pt idx="28">
                  <c:v>0.02</c:v>
                </c:pt>
                <c:pt idx="29">
                  <c:v>0.02</c:v>
                </c:pt>
                <c:pt idx="30">
                  <c:v>0.02</c:v>
                </c:pt>
                <c:pt idx="31">
                  <c:v>0.02</c:v>
                </c:pt>
                <c:pt idx="32">
                  <c:v>0.02</c:v>
                </c:pt>
                <c:pt idx="33">
                  <c:v>0.02</c:v>
                </c:pt>
                <c:pt idx="34">
                  <c:v>0.02</c:v>
                </c:pt>
                <c:pt idx="35">
                  <c:v>0.02</c:v>
                </c:pt>
                <c:pt idx="36">
                  <c:v>0.02</c:v>
                </c:pt>
                <c:pt idx="37">
                  <c:v>0.02</c:v>
                </c:pt>
                <c:pt idx="38">
                  <c:v>0.02</c:v>
                </c:pt>
                <c:pt idx="39">
                  <c:v>0.02</c:v>
                </c:pt>
                <c:pt idx="40">
                  <c:v>0.02</c:v>
                </c:pt>
                <c:pt idx="41">
                  <c:v>0.02</c:v>
                </c:pt>
                <c:pt idx="42">
                  <c:v>0.02</c:v>
                </c:pt>
                <c:pt idx="43">
                  <c:v>0.02</c:v>
                </c:pt>
                <c:pt idx="44">
                  <c:v>0.02</c:v>
                </c:pt>
                <c:pt idx="45">
                  <c:v>0.02</c:v>
                </c:pt>
                <c:pt idx="46">
                  <c:v>0.02</c:v>
                </c:pt>
                <c:pt idx="47">
                  <c:v>0.02</c:v>
                </c:pt>
                <c:pt idx="48">
                  <c:v>0.02</c:v>
                </c:pt>
                <c:pt idx="49">
                  <c:v>0.02</c:v>
                </c:pt>
                <c:pt idx="50">
                  <c:v>0.02</c:v>
                </c:pt>
                <c:pt idx="51">
                  <c:v>0.02</c:v>
                </c:pt>
                <c:pt idx="52">
                  <c:v>0.02</c:v>
                </c:pt>
                <c:pt idx="53">
                  <c:v>0.02</c:v>
                </c:pt>
                <c:pt idx="54">
                  <c:v>0.02</c:v>
                </c:pt>
                <c:pt idx="55">
                  <c:v>0.02</c:v>
                </c:pt>
                <c:pt idx="56">
                  <c:v>0.02</c:v>
                </c:pt>
                <c:pt idx="57">
                  <c:v>0.02</c:v>
                </c:pt>
                <c:pt idx="58">
                  <c:v>0.02</c:v>
                </c:pt>
                <c:pt idx="59">
                  <c:v>0.02</c:v>
                </c:pt>
                <c:pt idx="60">
                  <c:v>0.02</c:v>
                </c:pt>
                <c:pt idx="61">
                  <c:v>0.02</c:v>
                </c:pt>
                <c:pt idx="62">
                  <c:v>0.02</c:v>
                </c:pt>
                <c:pt idx="63">
                  <c:v>0.02</c:v>
                </c:pt>
                <c:pt idx="64">
                  <c:v>0.02</c:v>
                </c:pt>
                <c:pt idx="65">
                  <c:v>0.02</c:v>
                </c:pt>
                <c:pt idx="66">
                  <c:v>0.02</c:v>
                </c:pt>
                <c:pt idx="67">
                  <c:v>0.02</c:v>
                </c:pt>
                <c:pt idx="68">
                  <c:v>0.02</c:v>
                </c:pt>
                <c:pt idx="69">
                  <c:v>0.02</c:v>
                </c:pt>
                <c:pt idx="70">
                  <c:v>0.02</c:v>
                </c:pt>
                <c:pt idx="71">
                  <c:v>0.02</c:v>
                </c:pt>
                <c:pt idx="72">
                  <c:v>0.02</c:v>
                </c:pt>
                <c:pt idx="73">
                  <c:v>0.02</c:v>
                </c:pt>
                <c:pt idx="74">
                  <c:v>0.02</c:v>
                </c:pt>
                <c:pt idx="75">
                  <c:v>0.02</c:v>
                </c:pt>
                <c:pt idx="76">
                  <c:v>0.02</c:v>
                </c:pt>
                <c:pt idx="77">
                  <c:v>0.02</c:v>
                </c:pt>
                <c:pt idx="78">
                  <c:v>0.02</c:v>
                </c:pt>
                <c:pt idx="79">
                  <c:v>0.02</c:v>
                </c:pt>
                <c:pt idx="80">
                  <c:v>0.02</c:v>
                </c:pt>
                <c:pt idx="81">
                  <c:v>0.02</c:v>
                </c:pt>
                <c:pt idx="82">
                  <c:v>0.02</c:v>
                </c:pt>
                <c:pt idx="83">
                  <c:v>0.02</c:v>
                </c:pt>
                <c:pt idx="84">
                  <c:v>0.02</c:v>
                </c:pt>
                <c:pt idx="85">
                  <c:v>0.02</c:v>
                </c:pt>
                <c:pt idx="86">
                  <c:v>0.02</c:v>
                </c:pt>
                <c:pt idx="87">
                  <c:v>0.02</c:v>
                </c:pt>
                <c:pt idx="88">
                  <c:v>0.02</c:v>
                </c:pt>
                <c:pt idx="89">
                  <c:v>0.02</c:v>
                </c:pt>
                <c:pt idx="90">
                  <c:v>0.02</c:v>
                </c:pt>
                <c:pt idx="91">
                  <c:v>0.02</c:v>
                </c:pt>
                <c:pt idx="92">
                  <c:v>0.02</c:v>
                </c:pt>
                <c:pt idx="93">
                  <c:v>0.02</c:v>
                </c:pt>
                <c:pt idx="94">
                  <c:v>0.02</c:v>
                </c:pt>
                <c:pt idx="95">
                  <c:v>0.02</c:v>
                </c:pt>
                <c:pt idx="96">
                  <c:v>0.02</c:v>
                </c:pt>
                <c:pt idx="97">
                  <c:v>0.02</c:v>
                </c:pt>
                <c:pt idx="98">
                  <c:v>0.02</c:v>
                </c:pt>
                <c:pt idx="99">
                  <c:v>0.02</c:v>
                </c:pt>
                <c:pt idx="100">
                  <c:v>0.02</c:v>
                </c:pt>
                <c:pt idx="101">
                  <c:v>0.02</c:v>
                </c:pt>
                <c:pt idx="102">
                  <c:v>0.02</c:v>
                </c:pt>
                <c:pt idx="103">
                  <c:v>0.02</c:v>
                </c:pt>
                <c:pt idx="104">
                  <c:v>0.02</c:v>
                </c:pt>
              </c:numCache>
            </c:numRef>
          </c:yVal>
          <c:smooth val="0"/>
          <c:extLst>
            <c:ext xmlns:c16="http://schemas.microsoft.com/office/drawing/2014/chart" uri="{C3380CC4-5D6E-409C-BE32-E72D297353CC}">
              <c16:uniqueId val="{00000000-2FC5-4CB6-AF13-863DCEA1E98C}"/>
            </c:ext>
          </c:extLst>
        </c:ser>
        <c:ser>
          <c:idx val="1"/>
          <c:order val="1"/>
          <c:tx>
            <c:strRef>
              <c:f>Sheet2!$J$7</c:f>
              <c:strCache>
                <c:ptCount val="1"/>
                <c:pt idx="0">
                  <c:v>With Exemption</c:v>
                </c:pt>
              </c:strCache>
            </c:strRef>
          </c:tx>
          <c:spPr>
            <a:ln w="25400" cap="rnd">
              <a:solidFill>
                <a:schemeClr val="tx1"/>
              </a:solidFill>
              <a:prstDash val="sysDash"/>
              <a:round/>
            </a:ln>
            <a:effectLst/>
          </c:spPr>
          <c:marker>
            <c:symbol val="none"/>
          </c:marker>
          <c:xVal>
            <c:numRef>
              <c:f>Sheet2!$H$8:$H$112</c:f>
              <c:numCache>
                <c:formatCode>General</c:formatCode>
                <c:ptCount val="105"/>
                <c:pt idx="0">
                  <c:v>0</c:v>
                </c:pt>
                <c:pt idx="1">
                  <c:v>35000</c:v>
                </c:pt>
                <c:pt idx="2">
                  <c:v>38340.579025361629</c:v>
                </c:pt>
                <c:pt idx="3">
                  <c:v>41412.558481697313</c:v>
                </c:pt>
                <c:pt idx="4">
                  <c:v>44271.887242357312</c:v>
                </c:pt>
                <c:pt idx="5">
                  <c:v>46957.42752749558</c:v>
                </c:pt>
                <c:pt idx="6">
                  <c:v>49497.474683058332</c:v>
                </c:pt>
                <c:pt idx="7">
                  <c:v>60621.778264910703</c:v>
                </c:pt>
                <c:pt idx="8">
                  <c:v>70000</c:v>
                </c:pt>
                <c:pt idx="9">
                  <c:v>78262.37921249264</c:v>
                </c:pt>
                <c:pt idx="10">
                  <c:v>85732.140997411232</c:v>
                </c:pt>
                <c:pt idx="11">
                  <c:v>92601.295887260683</c:v>
                </c:pt>
                <c:pt idx="12">
                  <c:v>98994.949366116663</c:v>
                </c:pt>
                <c:pt idx="13">
                  <c:v>105000</c:v>
                </c:pt>
                <c:pt idx="14">
                  <c:v>110679.71810589329</c:v>
                </c:pt>
                <c:pt idx="15">
                  <c:v>116081.86766243901</c:v>
                </c:pt>
                <c:pt idx="16">
                  <c:v>121243.55652982141</c:v>
                </c:pt>
                <c:pt idx="17">
                  <c:v>126194.29464123963</c:v>
                </c:pt>
                <c:pt idx="18">
                  <c:v>130958.00853708794</c:v>
                </c:pt>
                <c:pt idx="19">
                  <c:v>135554.41711725958</c:v>
                </c:pt>
                <c:pt idx="20">
                  <c:v>140000</c:v>
                </c:pt>
                <c:pt idx="21">
                  <c:v>144308.69689661812</c:v>
                </c:pt>
                <c:pt idx="22">
                  <c:v>148492.424049175</c:v>
                </c:pt>
                <c:pt idx="23">
                  <c:v>152561.46302392357</c:v>
                </c:pt>
                <c:pt idx="24">
                  <c:v>156524.75842498528</c:v>
                </c:pt>
                <c:pt idx="25">
                  <c:v>160390.14932345439</c:v>
                </c:pt>
                <c:pt idx="26">
                  <c:v>164164.55159382004</c:v>
                </c:pt>
                <c:pt idx="27">
                  <c:v>167854.10331594519</c:v>
                </c:pt>
                <c:pt idx="28">
                  <c:v>171464.28199482246</c:v>
                </c:pt>
                <c:pt idx="29">
                  <c:v>175000</c:v>
                </c:pt>
                <c:pt idx="30">
                  <c:v>178465.68297574748</c:v>
                </c:pt>
                <c:pt idx="31">
                  <c:v>181865.33479473213</c:v>
                </c:pt>
                <c:pt idx="32">
                  <c:v>185202.59177452137</c:v>
                </c:pt>
                <c:pt idx="33">
                  <c:v>188480.76824970765</c:v>
                </c:pt>
                <c:pt idx="34">
                  <c:v>191702.89512680814</c:v>
                </c:pt>
                <c:pt idx="35">
                  <c:v>194871.75269905079</c:v>
                </c:pt>
                <c:pt idx="36">
                  <c:v>197989.89873223333</c:v>
                </c:pt>
                <c:pt idx="37">
                  <c:v>201059.69262883102</c:v>
                </c:pt>
                <c:pt idx="38">
                  <c:v>204083.31631958552</c:v>
                </c:pt>
                <c:pt idx="39">
                  <c:v>207062.79240848657</c:v>
                </c:pt>
                <c:pt idx="40">
                  <c:v>210000</c:v>
                </c:pt>
                <c:pt idx="41">
                  <c:v>212896.6885604377</c:v>
                </c:pt>
                <c:pt idx="42">
                  <c:v>215754.49010391417</c:v>
                </c:pt>
                <c:pt idx="43">
                  <c:v>218574.92994394395</c:v>
                </c:pt>
                <c:pt idx="44">
                  <c:v>221359.43621178658</c:v>
                </c:pt>
                <c:pt idx="45">
                  <c:v>224109.34831014971</c:v>
                </c:pt>
                <c:pt idx="46">
                  <c:v>226825.92444427512</c:v>
                </c:pt>
                <c:pt idx="47">
                  <c:v>229510.34835057001</c:v>
                </c:pt>
                <c:pt idx="48">
                  <c:v>232163.73532487801</c:v>
                </c:pt>
                <c:pt idx="49">
                  <c:v>234787.13763747792</c:v>
                </c:pt>
                <c:pt idx="50">
                  <c:v>237381.54940938437</c:v>
                </c:pt>
                <c:pt idx="51">
                  <c:v>239947.91101403654</c:v>
                </c:pt>
                <c:pt idx="52">
                  <c:v>242487.11305964281</c:v>
                </c:pt>
                <c:pt idx="53">
                  <c:v>245000</c:v>
                </c:pt>
                <c:pt idx="54">
                  <c:v>247487.37341529163</c:v>
                </c:pt>
                <c:pt idx="55">
                  <c:v>249949.99499899975</c:v>
                </c:pt>
                <c:pt idx="56">
                  <c:v>252388.58928247925</c:v>
                </c:pt>
                <c:pt idx="57">
                  <c:v>254803.84612481814</c:v>
                </c:pt>
                <c:pt idx="58">
                  <c:v>257196.42299223368</c:v>
                </c:pt>
                <c:pt idx="59">
                  <c:v>259566.9470483482</c:v>
                </c:pt>
                <c:pt idx="60">
                  <c:v>261916.01707417588</c:v>
                </c:pt>
                <c:pt idx="61">
                  <c:v>264244.20523447625</c:v>
                </c:pt>
                <c:pt idx="62">
                  <c:v>266552.05870523676</c:v>
                </c:pt>
                <c:pt idx="63">
                  <c:v>268840.10117540124</c:v>
                </c:pt>
                <c:pt idx="64">
                  <c:v>271108.83423451916</c:v>
                </c:pt>
                <c:pt idx="65">
                  <c:v>273358.73865673289</c:v>
                </c:pt>
                <c:pt idx="66">
                  <c:v>275590.27559041337</c:v>
                </c:pt>
                <c:pt idx="67">
                  <c:v>277803.88766178204</c:v>
                </c:pt>
                <c:pt idx="68">
                  <c:v>280000</c:v>
                </c:pt>
                <c:pt idx="69">
                  <c:v>282179.02119044925</c:v>
                </c:pt>
                <c:pt idx="70">
                  <c:v>284341.34416225861</c:v>
                </c:pt>
                <c:pt idx="71">
                  <c:v>286487.34701553575</c:v>
                </c:pt>
                <c:pt idx="72">
                  <c:v>288617.39379323623</c:v>
                </c:pt>
                <c:pt idx="73">
                  <c:v>290731.83520213264</c:v>
                </c:pt>
                <c:pt idx="74">
                  <c:v>292831.00928692642</c:v>
                </c:pt>
                <c:pt idx="75">
                  <c:v>294915.24206117255</c:v>
                </c:pt>
                <c:pt idx="76">
                  <c:v>296984.84809834999</c:v>
                </c:pt>
                <c:pt idx="77">
                  <c:v>299040.13108611357</c:v>
                </c:pt>
                <c:pt idx="78">
                  <c:v>301081.38434649195</c:v>
                </c:pt>
                <c:pt idx="79">
                  <c:v>303108.89132455352</c:v>
                </c:pt>
                <c:pt idx="80">
                  <c:v>305122.92604784714</c:v>
                </c:pt>
                <c:pt idx="81">
                  <c:v>307123.75355872425</c:v>
                </c:pt>
                <c:pt idx="82">
                  <c:v>309111.63032147463</c:v>
                </c:pt>
                <c:pt idx="83">
                  <c:v>311086.8046060456</c:v>
                </c:pt>
                <c:pt idx="84">
                  <c:v>313049.51684997056</c:v>
                </c:pt>
                <c:pt idx="85">
                  <c:v>315000</c:v>
                </c:pt>
                <c:pt idx="86">
                  <c:v>316938.47983480961</c:v>
                </c:pt>
                <c:pt idx="87">
                  <c:v>318865.17527005047</c:v>
                </c:pt>
                <c:pt idx="88">
                  <c:v>320780.29864690878</c:v>
                </c:pt>
                <c:pt idx="89">
                  <c:v>322684.05600525107</c:v>
                </c:pt>
                <c:pt idx="90">
                  <c:v>324576.64734234964</c:v>
                </c:pt>
                <c:pt idx="91">
                  <c:v>326458.26685810852</c:v>
                </c:pt>
                <c:pt idx="92">
                  <c:v>328329.10318764008</c:v>
                </c:pt>
                <c:pt idx="93">
                  <c:v>330189.33962198114</c:v>
                </c:pt>
                <c:pt idx="94">
                  <c:v>332039.15431767981</c:v>
                </c:pt>
                <c:pt idx="95">
                  <c:v>333878.72049593093</c:v>
                </c:pt>
                <c:pt idx="96">
                  <c:v>335708.20663189038</c:v>
                </c:pt>
                <c:pt idx="97">
                  <c:v>337527.77663475345</c:v>
                </c:pt>
                <c:pt idx="98">
                  <c:v>339337.59001914301</c:v>
                </c:pt>
                <c:pt idx="99">
                  <c:v>341137.8020683137</c:v>
                </c:pt>
                <c:pt idx="100">
                  <c:v>342928.56398964493</c:v>
                </c:pt>
                <c:pt idx="101">
                  <c:v>344710.02306286368</c:v>
                </c:pt>
                <c:pt idx="102">
                  <c:v>346482.32278140832</c:v>
                </c:pt>
                <c:pt idx="103">
                  <c:v>348245.60298731696</c:v>
                </c:pt>
                <c:pt idx="104">
                  <c:v>350000</c:v>
                </c:pt>
              </c:numCache>
            </c:numRef>
          </c:xVal>
          <c:yVal>
            <c:numRef>
              <c:f>Sheet2!$J$8:$J$112</c:f>
              <c:numCache>
                <c:formatCode>General</c:formatCode>
                <c:ptCount val="105"/>
                <c:pt idx="0">
                  <c:v>0</c:v>
                </c:pt>
                <c:pt idx="1">
                  <c:v>0</c:v>
                </c:pt>
                <c:pt idx="2">
                  <c:v>0</c:v>
                </c:pt>
                <c:pt idx="3">
                  <c:v>6.8218846334819295E-4</c:v>
                </c:pt>
                <c:pt idx="4">
                  <c:v>1.9298419418949759E-3</c:v>
                </c:pt>
                <c:pt idx="5">
                  <c:v>2.9632916000016008E-3</c:v>
                </c:pt>
                <c:pt idx="6">
                  <c:v>3.8375592871646297E-3</c:v>
                </c:pt>
                <c:pt idx="7">
                  <c:v>6.8034224185228387E-3</c:v>
                </c:pt>
                <c:pt idx="8">
                  <c:v>8.5714285714285719E-3</c:v>
                </c:pt>
                <c:pt idx="9">
                  <c:v>9.7779749600009624E-3</c:v>
                </c:pt>
                <c:pt idx="10">
                  <c:v>1.0668610503683132E-2</c:v>
                </c:pt>
                <c:pt idx="11">
                  <c:v>1.136081204550338E-2</c:v>
                </c:pt>
                <c:pt idx="12">
                  <c:v>1.1918779643582315E-2</c:v>
                </c:pt>
                <c:pt idx="13">
                  <c:v>1.2380952380952381E-2</c:v>
                </c:pt>
                <c:pt idx="14">
                  <c:v>1.2771936776757991E-2</c:v>
                </c:pt>
                <c:pt idx="15">
                  <c:v>1.3108312123936832E-2</c:v>
                </c:pt>
                <c:pt idx="16">
                  <c:v>1.3401711209261421E-2</c:v>
                </c:pt>
                <c:pt idx="17">
                  <c:v>1.3660569185997382E-2</c:v>
                </c:pt>
                <c:pt idx="18">
                  <c:v>1.3891171613430299E-2</c:v>
                </c:pt>
                <c:pt idx="19">
                  <c:v>1.4098311091493459E-2</c:v>
                </c:pt>
                <c:pt idx="20">
                  <c:v>1.4285714285714285E-2</c:v>
                </c:pt>
                <c:pt idx="21">
                  <c:v>1.4456328570598103E-2</c:v>
                </c:pt>
                <c:pt idx="22">
                  <c:v>1.4612519762388211E-2</c:v>
                </c:pt>
                <c:pt idx="23">
                  <c:v>1.4756211797244304E-2</c:v>
                </c:pt>
                <c:pt idx="24">
                  <c:v>1.4888987480000483E-2</c:v>
                </c:pt>
                <c:pt idx="25">
                  <c:v>1.5012162508891603E-2</c:v>
                </c:pt>
                <c:pt idx="26">
                  <c:v>1.5126840769014618E-2</c:v>
                </c:pt>
                <c:pt idx="27">
                  <c:v>1.5233956250124005E-2</c:v>
                </c:pt>
                <c:pt idx="28">
                  <c:v>1.5334305251841566E-2</c:v>
                </c:pt>
                <c:pt idx="29">
                  <c:v>1.5428571428571429E-2</c:v>
                </c:pt>
                <c:pt idx="30">
                  <c:v>1.5517345482555794E-2</c:v>
                </c:pt>
                <c:pt idx="31">
                  <c:v>1.5601140806174281E-2</c:v>
                </c:pt>
                <c:pt idx="32">
                  <c:v>1.568040602275169E-2</c:v>
                </c:pt>
                <c:pt idx="33">
                  <c:v>1.5755535127381672E-2</c:v>
                </c:pt>
                <c:pt idx="34">
                  <c:v>1.5826875752341592E-2</c:v>
                </c:pt>
                <c:pt idx="35">
                  <c:v>1.5894735953673716E-2</c:v>
                </c:pt>
                <c:pt idx="36">
                  <c:v>1.5959389821791157E-2</c:v>
                </c:pt>
                <c:pt idx="37">
                  <c:v>1.6021082149584049E-2</c:v>
                </c:pt>
                <c:pt idx="38">
                  <c:v>1.6080032339599797E-2</c:v>
                </c:pt>
                <c:pt idx="39">
                  <c:v>1.613643769266964E-2</c:v>
                </c:pt>
                <c:pt idx="40">
                  <c:v>1.6190476190476189E-2</c:v>
                </c:pt>
                <c:pt idx="41">
                  <c:v>1.6242308861591833E-2</c:v>
                </c:pt>
                <c:pt idx="42">
                  <c:v>1.6292081802725428E-2</c:v>
                </c:pt>
                <c:pt idx="43">
                  <c:v>1.6339927913026579E-2</c:v>
                </c:pt>
                <c:pt idx="44">
                  <c:v>1.6385968388378996E-2</c:v>
                </c:pt>
                <c:pt idx="45">
                  <c:v>1.6430314013974719E-2</c:v>
                </c:pt>
                <c:pt idx="46">
                  <c:v>1.6473066286580757E-2</c:v>
                </c:pt>
                <c:pt idx="47">
                  <c:v>1.6514318392397608E-2</c:v>
                </c:pt>
                <c:pt idx="48">
                  <c:v>1.6554156061968417E-2</c:v>
                </c:pt>
                <c:pt idx="49">
                  <c:v>1.6592658320000321E-2</c:v>
                </c:pt>
                <c:pt idx="50">
                  <c:v>1.6629898145030925E-2</c:v>
                </c:pt>
                <c:pt idx="51">
                  <c:v>1.6665943051476697E-2</c:v>
                </c:pt>
                <c:pt idx="52">
                  <c:v>1.6700855604630711E-2</c:v>
                </c:pt>
                <c:pt idx="53">
                  <c:v>1.673469387755102E-2</c:v>
                </c:pt>
                <c:pt idx="54">
                  <c:v>1.6767511857432926E-2</c:v>
                </c:pt>
                <c:pt idx="55">
                  <c:v>1.6799359807935978E-2</c:v>
                </c:pt>
                <c:pt idx="56">
                  <c:v>1.6830284592998693E-2</c:v>
                </c:pt>
                <c:pt idx="57">
                  <c:v>1.6860329966887109E-2</c:v>
                </c:pt>
                <c:pt idx="58">
                  <c:v>1.6889536834561045E-2</c:v>
                </c:pt>
                <c:pt idx="59">
                  <c:v>1.6917943485882322E-2</c:v>
                </c:pt>
                <c:pt idx="60">
                  <c:v>1.6945585806715152E-2</c:v>
                </c:pt>
                <c:pt idx="61">
                  <c:v>1.6972497469565615E-2</c:v>
                </c:pt>
                <c:pt idx="62">
                  <c:v>1.6998710106063485E-2</c:v>
                </c:pt>
                <c:pt idx="63">
                  <c:v>1.7024253463295454E-2</c:v>
                </c:pt>
                <c:pt idx="64">
                  <c:v>1.7049155545746732E-2</c:v>
                </c:pt>
                <c:pt idx="65">
                  <c:v>1.7073442744390949E-2</c:v>
                </c:pt>
                <c:pt idx="66">
                  <c:v>1.709713995428136E-2</c:v>
                </c:pt>
                <c:pt idx="67">
                  <c:v>1.712027068183446E-2</c:v>
                </c:pt>
                <c:pt idx="68">
                  <c:v>1.7142857142857144E-2</c:v>
                </c:pt>
                <c:pt idx="69">
                  <c:v>1.7164920352246663E-2</c:v>
                </c:pt>
                <c:pt idx="70">
                  <c:v>1.7186480206186679E-2</c:v>
                </c:pt>
                <c:pt idx="71">
                  <c:v>1.7207555557570166E-2</c:v>
                </c:pt>
                <c:pt idx="72">
                  <c:v>1.7228164285299049E-2</c:v>
                </c:pt>
                <c:pt idx="73">
                  <c:v>1.7248323358039563E-2</c:v>
                </c:pt>
                <c:pt idx="74">
                  <c:v>1.7268048892949958E-2</c:v>
                </c:pt>
                <c:pt idx="75">
                  <c:v>1.7287356209842623E-2</c:v>
                </c:pt>
                <c:pt idx="76">
                  <c:v>1.7306259881194105E-2</c:v>
                </c:pt>
                <c:pt idx="77">
                  <c:v>1.7324773778374158E-2</c:v>
                </c:pt>
                <c:pt idx="78">
                  <c:v>1.7342911114426988E-2</c:v>
                </c:pt>
                <c:pt idx="79">
                  <c:v>1.7360684483704571E-2</c:v>
                </c:pt>
                <c:pt idx="80">
                  <c:v>1.7378105898622154E-2</c:v>
                </c:pt>
                <c:pt idx="81">
                  <c:v>1.7395186823779704E-2</c:v>
                </c:pt>
                <c:pt idx="82">
                  <c:v>1.7411938207669498E-2</c:v>
                </c:pt>
                <c:pt idx="83">
                  <c:v>1.7428370512169087E-2</c:v>
                </c:pt>
                <c:pt idx="84">
                  <c:v>1.7444493740000244E-2</c:v>
                </c:pt>
                <c:pt idx="85">
                  <c:v>1.7460317460317461E-2</c:v>
                </c:pt>
                <c:pt idx="86">
                  <c:v>1.7475850832574937E-2</c:v>
                </c:pt>
                <c:pt idx="87">
                  <c:v>1.7491102628807077E-2</c:v>
                </c:pt>
                <c:pt idx="88">
                  <c:v>1.7506081254445801E-2</c:v>
                </c:pt>
                <c:pt idx="89">
                  <c:v>1.7520794767786788E-2</c:v>
                </c:pt>
                <c:pt idx="90">
                  <c:v>1.7535250898207122E-2</c:v>
                </c:pt>
                <c:pt idx="91">
                  <c:v>1.75494570632279E-2</c:v>
                </c:pt>
                <c:pt idx="92">
                  <c:v>1.7563420384507308E-2</c:v>
                </c:pt>
                <c:pt idx="93">
                  <c:v>1.7577147702842608E-2</c:v>
                </c:pt>
                <c:pt idx="94">
                  <c:v>1.7590645592252662E-2</c:v>
                </c:pt>
                <c:pt idx="95">
                  <c:v>1.7603920373207044E-2</c:v>
                </c:pt>
                <c:pt idx="96">
                  <c:v>1.7616978125062004E-2</c:v>
                </c:pt>
                <c:pt idx="97">
                  <c:v>1.7629824697759026E-2</c:v>
                </c:pt>
                <c:pt idx="98">
                  <c:v>1.7642465722837043E-2</c:v>
                </c:pt>
                <c:pt idx="99">
                  <c:v>1.7654906623805363E-2</c:v>
                </c:pt>
                <c:pt idx="100">
                  <c:v>1.7667152625920786E-2</c:v>
                </c:pt>
                <c:pt idx="101">
                  <c:v>1.767920876540887E-2</c:v>
                </c:pt>
                <c:pt idx="102">
                  <c:v>1.7691079898166377E-2</c:v>
                </c:pt>
                <c:pt idx="103">
                  <c:v>1.7702770707978946E-2</c:v>
                </c:pt>
                <c:pt idx="104">
                  <c:v>1.7714285714285714E-2</c:v>
                </c:pt>
              </c:numCache>
            </c:numRef>
          </c:yVal>
          <c:smooth val="0"/>
          <c:extLst>
            <c:ext xmlns:c16="http://schemas.microsoft.com/office/drawing/2014/chart" uri="{C3380CC4-5D6E-409C-BE32-E72D297353CC}">
              <c16:uniqueId val="{00000001-2FC5-4CB6-AF13-863DCEA1E98C}"/>
            </c:ext>
          </c:extLst>
        </c:ser>
        <c:dLbls>
          <c:showLegendKey val="0"/>
          <c:showVal val="0"/>
          <c:showCatName val="0"/>
          <c:showSerName val="0"/>
          <c:showPercent val="0"/>
          <c:showBubbleSize val="0"/>
        </c:dLbls>
        <c:axId val="547243472"/>
        <c:axId val="547240192"/>
      </c:scatterChart>
      <c:valAx>
        <c:axId val="547243472"/>
        <c:scaling>
          <c:orientation val="minMax"/>
          <c:max val="350000"/>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House Value</a:t>
                </a:r>
              </a:p>
            </c:rich>
          </c:tx>
          <c:layout>
            <c:manualLayout>
              <c:xMode val="edge"/>
              <c:yMode val="edge"/>
              <c:x val="0.46634625464845214"/>
              <c:y val="0.83412630399433108"/>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quot;$&quot;#,##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47240192"/>
        <c:crosses val="autoZero"/>
        <c:crossBetween val="midCat"/>
      </c:valAx>
      <c:valAx>
        <c:axId val="547240192"/>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000">
                    <a:latin typeface="Times New Roman" panose="02020603050405020304" pitchFamily="18" charset="0"/>
                    <a:cs typeface="Times New Roman" panose="02020603050405020304" pitchFamily="18" charset="0"/>
                  </a:rPr>
                  <a:t>Property Taxes as a Percentage of House Value</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0.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47243472"/>
        <c:crosses val="autoZero"/>
        <c:crossBetween val="midCat"/>
      </c:valAx>
      <c:spPr>
        <a:noFill/>
        <a:ln>
          <a:noFill/>
        </a:ln>
        <a:effectLst/>
      </c:spPr>
    </c:plotArea>
    <c:legend>
      <c:legendPos val="b"/>
      <c:layout>
        <c:manualLayout>
          <c:xMode val="edge"/>
          <c:yMode val="edge"/>
          <c:x val="0.15483581981446218"/>
          <c:y val="0.90796748997924559"/>
          <c:w val="0.69032836037107559"/>
          <c:h val="5.5449374846069981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latin typeface="Times New Roman" panose="02020603050405020304" pitchFamily="18" charset="0"/>
                <a:cs typeface="Times New Roman" panose="02020603050405020304" pitchFamily="18" charset="0"/>
              </a:rPr>
              <a:t>Panel B: Household Income as the Base</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scatterChart>
        <c:scatterStyle val="lineMarker"/>
        <c:varyColors val="0"/>
        <c:ser>
          <c:idx val="3"/>
          <c:order val="3"/>
          <c:tx>
            <c:strRef>
              <c:f>Sheet2!$E$7</c:f>
              <c:strCache>
                <c:ptCount val="1"/>
                <c:pt idx="0">
                  <c:v>Without Exemption</c:v>
                </c:pt>
              </c:strCache>
            </c:strRef>
          </c:tx>
          <c:spPr>
            <a:ln w="25400" cap="rnd">
              <a:solidFill>
                <a:schemeClr val="tx1"/>
              </a:solidFill>
              <a:round/>
            </a:ln>
            <a:effectLst/>
          </c:spPr>
          <c:marker>
            <c:symbol val="none"/>
          </c:marker>
          <c:xVal>
            <c:numRef>
              <c:f>Sheet2!$A$8:$A$112</c:f>
              <c:numCache>
                <c:formatCode>General</c:formatCode>
                <c:ptCount val="105"/>
                <c:pt idx="1">
                  <c:v>10000</c:v>
                </c:pt>
                <c:pt idx="2">
                  <c:v>12000</c:v>
                </c:pt>
                <c:pt idx="3">
                  <c:v>14000</c:v>
                </c:pt>
                <c:pt idx="4">
                  <c:v>16000</c:v>
                </c:pt>
                <c:pt idx="5">
                  <c:v>18000</c:v>
                </c:pt>
                <c:pt idx="6">
                  <c:v>20000</c:v>
                </c:pt>
                <c:pt idx="7">
                  <c:v>30000</c:v>
                </c:pt>
                <c:pt idx="8">
                  <c:v>40000</c:v>
                </c:pt>
                <c:pt idx="9">
                  <c:v>50000</c:v>
                </c:pt>
                <c:pt idx="10">
                  <c:v>60000</c:v>
                </c:pt>
                <c:pt idx="11">
                  <c:v>70000</c:v>
                </c:pt>
                <c:pt idx="12">
                  <c:v>80000</c:v>
                </c:pt>
                <c:pt idx="13">
                  <c:v>90000</c:v>
                </c:pt>
                <c:pt idx="14">
                  <c:v>100000</c:v>
                </c:pt>
                <c:pt idx="15">
                  <c:v>110000</c:v>
                </c:pt>
                <c:pt idx="16">
                  <c:v>120000</c:v>
                </c:pt>
                <c:pt idx="17">
                  <c:v>130000</c:v>
                </c:pt>
                <c:pt idx="18">
                  <c:v>140000</c:v>
                </c:pt>
                <c:pt idx="19">
                  <c:v>150000</c:v>
                </c:pt>
                <c:pt idx="20">
                  <c:v>160000</c:v>
                </c:pt>
                <c:pt idx="21">
                  <c:v>170000</c:v>
                </c:pt>
                <c:pt idx="22">
                  <c:v>180000</c:v>
                </c:pt>
                <c:pt idx="23">
                  <c:v>190000</c:v>
                </c:pt>
                <c:pt idx="24">
                  <c:v>200000</c:v>
                </c:pt>
                <c:pt idx="25">
                  <c:v>210000</c:v>
                </c:pt>
                <c:pt idx="26">
                  <c:v>220000</c:v>
                </c:pt>
                <c:pt idx="27">
                  <c:v>230000</c:v>
                </c:pt>
                <c:pt idx="28">
                  <c:v>240000</c:v>
                </c:pt>
                <c:pt idx="29">
                  <c:v>250000</c:v>
                </c:pt>
                <c:pt idx="30">
                  <c:v>260000</c:v>
                </c:pt>
                <c:pt idx="31">
                  <c:v>270000</c:v>
                </c:pt>
                <c:pt idx="32">
                  <c:v>280000</c:v>
                </c:pt>
                <c:pt idx="33">
                  <c:v>290000</c:v>
                </c:pt>
                <c:pt idx="34">
                  <c:v>300000</c:v>
                </c:pt>
                <c:pt idx="35">
                  <c:v>310000</c:v>
                </c:pt>
                <c:pt idx="36">
                  <c:v>320000</c:v>
                </c:pt>
                <c:pt idx="37">
                  <c:v>330000</c:v>
                </c:pt>
                <c:pt idx="38">
                  <c:v>340000</c:v>
                </c:pt>
                <c:pt idx="39">
                  <c:v>350000</c:v>
                </c:pt>
                <c:pt idx="40">
                  <c:v>360000</c:v>
                </c:pt>
                <c:pt idx="41">
                  <c:v>370000</c:v>
                </c:pt>
                <c:pt idx="42">
                  <c:v>380000</c:v>
                </c:pt>
                <c:pt idx="43">
                  <c:v>390000</c:v>
                </c:pt>
                <c:pt idx="44">
                  <c:v>400000</c:v>
                </c:pt>
                <c:pt idx="45">
                  <c:v>410000</c:v>
                </c:pt>
                <c:pt idx="46">
                  <c:v>420000</c:v>
                </c:pt>
                <c:pt idx="47">
                  <c:v>430000</c:v>
                </c:pt>
                <c:pt idx="48">
                  <c:v>440000</c:v>
                </c:pt>
                <c:pt idx="49">
                  <c:v>450000</c:v>
                </c:pt>
                <c:pt idx="50">
                  <c:v>460000</c:v>
                </c:pt>
                <c:pt idx="51">
                  <c:v>470000</c:v>
                </c:pt>
                <c:pt idx="52">
                  <c:v>480000</c:v>
                </c:pt>
                <c:pt idx="53">
                  <c:v>490000</c:v>
                </c:pt>
                <c:pt idx="54">
                  <c:v>500000</c:v>
                </c:pt>
                <c:pt idx="55">
                  <c:v>510000</c:v>
                </c:pt>
                <c:pt idx="56">
                  <c:v>520000</c:v>
                </c:pt>
                <c:pt idx="57">
                  <c:v>530000</c:v>
                </c:pt>
                <c:pt idx="58">
                  <c:v>540000</c:v>
                </c:pt>
                <c:pt idx="59">
                  <c:v>550000</c:v>
                </c:pt>
                <c:pt idx="60">
                  <c:v>560000</c:v>
                </c:pt>
                <c:pt idx="61">
                  <c:v>570000</c:v>
                </c:pt>
                <c:pt idx="62">
                  <c:v>580000</c:v>
                </c:pt>
                <c:pt idx="63">
                  <c:v>590000</c:v>
                </c:pt>
                <c:pt idx="64">
                  <c:v>600000</c:v>
                </c:pt>
                <c:pt idx="65">
                  <c:v>610000</c:v>
                </c:pt>
                <c:pt idx="66">
                  <c:v>620000</c:v>
                </c:pt>
                <c:pt idx="67">
                  <c:v>630000</c:v>
                </c:pt>
                <c:pt idx="68">
                  <c:v>640000</c:v>
                </c:pt>
                <c:pt idx="69">
                  <c:v>650000</c:v>
                </c:pt>
                <c:pt idx="70">
                  <c:v>660000</c:v>
                </c:pt>
                <c:pt idx="71">
                  <c:v>670000</c:v>
                </c:pt>
                <c:pt idx="72">
                  <c:v>680000</c:v>
                </c:pt>
                <c:pt idx="73">
                  <c:v>690000</c:v>
                </c:pt>
                <c:pt idx="74">
                  <c:v>700000</c:v>
                </c:pt>
                <c:pt idx="75">
                  <c:v>710000</c:v>
                </c:pt>
                <c:pt idx="76">
                  <c:v>720000</c:v>
                </c:pt>
                <c:pt idx="77">
                  <c:v>730000</c:v>
                </c:pt>
                <c:pt idx="78">
                  <c:v>740000</c:v>
                </c:pt>
                <c:pt idx="79">
                  <c:v>750000</c:v>
                </c:pt>
                <c:pt idx="80">
                  <c:v>760000</c:v>
                </c:pt>
                <c:pt idx="81">
                  <c:v>770000</c:v>
                </c:pt>
                <c:pt idx="82">
                  <c:v>780000</c:v>
                </c:pt>
                <c:pt idx="83">
                  <c:v>790000</c:v>
                </c:pt>
                <c:pt idx="84">
                  <c:v>800000</c:v>
                </c:pt>
                <c:pt idx="85">
                  <c:v>810000</c:v>
                </c:pt>
                <c:pt idx="86">
                  <c:v>820000</c:v>
                </c:pt>
                <c:pt idx="87">
                  <c:v>830000</c:v>
                </c:pt>
                <c:pt idx="88">
                  <c:v>840000</c:v>
                </c:pt>
                <c:pt idx="89">
                  <c:v>850000</c:v>
                </c:pt>
                <c:pt idx="90">
                  <c:v>860000</c:v>
                </c:pt>
                <c:pt idx="91">
                  <c:v>870000</c:v>
                </c:pt>
                <c:pt idx="92">
                  <c:v>880000</c:v>
                </c:pt>
                <c:pt idx="93">
                  <c:v>890000</c:v>
                </c:pt>
                <c:pt idx="94">
                  <c:v>900000</c:v>
                </c:pt>
                <c:pt idx="95">
                  <c:v>910000</c:v>
                </c:pt>
                <c:pt idx="96">
                  <c:v>920000</c:v>
                </c:pt>
                <c:pt idx="97">
                  <c:v>930000</c:v>
                </c:pt>
                <c:pt idx="98">
                  <c:v>940000</c:v>
                </c:pt>
                <c:pt idx="99">
                  <c:v>950000</c:v>
                </c:pt>
                <c:pt idx="100">
                  <c:v>960000</c:v>
                </c:pt>
                <c:pt idx="101">
                  <c:v>970000</c:v>
                </c:pt>
                <c:pt idx="102">
                  <c:v>980000</c:v>
                </c:pt>
                <c:pt idx="103">
                  <c:v>990000</c:v>
                </c:pt>
                <c:pt idx="104">
                  <c:v>1000000</c:v>
                </c:pt>
              </c:numCache>
            </c:numRef>
          </c:xVal>
          <c:yVal>
            <c:numRef>
              <c:f>Sheet2!$E$8:$E$112</c:f>
              <c:numCache>
                <c:formatCode>General</c:formatCode>
                <c:ptCount val="105"/>
                <c:pt idx="0">
                  <c:v>0</c:v>
                </c:pt>
                <c:pt idx="1">
                  <c:v>7.0000000000000007E-2</c:v>
                </c:pt>
                <c:pt idx="2">
                  <c:v>6.3900965042269386E-2</c:v>
                </c:pt>
                <c:pt idx="3">
                  <c:v>5.9160797830996162E-2</c:v>
                </c:pt>
                <c:pt idx="4">
                  <c:v>5.5339859052946645E-2</c:v>
                </c:pt>
                <c:pt idx="5">
                  <c:v>5.2174919474995092E-2</c:v>
                </c:pt>
                <c:pt idx="6">
                  <c:v>4.9497474683058332E-2</c:v>
                </c:pt>
                <c:pt idx="7">
                  <c:v>4.0414518843273801E-2</c:v>
                </c:pt>
                <c:pt idx="8">
                  <c:v>3.5000000000000003E-2</c:v>
                </c:pt>
                <c:pt idx="9">
                  <c:v>3.1304951684997057E-2</c:v>
                </c:pt>
                <c:pt idx="10">
                  <c:v>2.8577380332470412E-2</c:v>
                </c:pt>
                <c:pt idx="11">
                  <c:v>2.6457513110645911E-2</c:v>
                </c:pt>
                <c:pt idx="12">
                  <c:v>2.4748737341529166E-2</c:v>
                </c:pt>
                <c:pt idx="13">
                  <c:v>2.3333333333333334E-2</c:v>
                </c:pt>
                <c:pt idx="14">
                  <c:v>2.2135943621178659E-2</c:v>
                </c:pt>
                <c:pt idx="15">
                  <c:v>2.1105794120443454E-2</c:v>
                </c:pt>
                <c:pt idx="16">
                  <c:v>2.0207259421636901E-2</c:v>
                </c:pt>
                <c:pt idx="17">
                  <c:v>1.941450686788302E-2</c:v>
                </c:pt>
                <c:pt idx="18">
                  <c:v>1.8708286933869708E-2</c:v>
                </c:pt>
                <c:pt idx="19">
                  <c:v>1.8073922282301279E-2</c:v>
                </c:pt>
                <c:pt idx="20">
                  <c:v>1.7500000000000002E-2</c:v>
                </c:pt>
                <c:pt idx="21">
                  <c:v>1.6977493752543305E-2</c:v>
                </c:pt>
                <c:pt idx="22">
                  <c:v>1.6499158227686109E-2</c:v>
                </c:pt>
                <c:pt idx="23">
                  <c:v>1.6059101370939324E-2</c:v>
                </c:pt>
                <c:pt idx="24">
                  <c:v>1.5652475842498528E-2</c:v>
                </c:pt>
                <c:pt idx="25">
                  <c:v>1.5275252316519466E-2</c:v>
                </c:pt>
                <c:pt idx="26">
                  <c:v>1.4924050144892731E-2</c:v>
                </c:pt>
                <c:pt idx="27">
                  <c:v>1.4596008983995233E-2</c:v>
                </c:pt>
                <c:pt idx="28">
                  <c:v>1.4288690166235206E-2</c:v>
                </c:pt>
                <c:pt idx="29">
                  <c:v>1.4E-2</c:v>
                </c:pt>
                <c:pt idx="30">
                  <c:v>1.3728129459672882E-2</c:v>
                </c:pt>
                <c:pt idx="31">
                  <c:v>1.3471506281091269E-2</c:v>
                </c:pt>
                <c:pt idx="32">
                  <c:v>1.3228756555322956E-2</c:v>
                </c:pt>
                <c:pt idx="33">
                  <c:v>1.2998673672393631E-2</c:v>
                </c:pt>
                <c:pt idx="34">
                  <c:v>1.2780193008453877E-2</c:v>
                </c:pt>
                <c:pt idx="35">
                  <c:v>1.2572371141874244E-2</c:v>
                </c:pt>
                <c:pt idx="36">
                  <c:v>1.2374368670764583E-2</c:v>
                </c:pt>
                <c:pt idx="37">
                  <c:v>1.218543591689885E-2</c:v>
                </c:pt>
                <c:pt idx="38">
                  <c:v>1.2004900959975619E-2</c:v>
                </c:pt>
                <c:pt idx="39">
                  <c:v>1.1832159566199233E-2</c:v>
                </c:pt>
                <c:pt idx="40">
                  <c:v>1.1666666666666667E-2</c:v>
                </c:pt>
                <c:pt idx="41">
                  <c:v>1.1507929111375012E-2</c:v>
                </c:pt>
                <c:pt idx="42">
                  <c:v>1.1355499479153376E-2</c:v>
                </c:pt>
                <c:pt idx="43">
                  <c:v>1.12089707663561E-2</c:v>
                </c:pt>
                <c:pt idx="44">
                  <c:v>1.1067971810589329E-2</c:v>
                </c:pt>
                <c:pt idx="45">
                  <c:v>1.0932163332202424E-2</c:v>
                </c:pt>
                <c:pt idx="46">
                  <c:v>1.0801234497346435E-2</c:v>
                </c:pt>
                <c:pt idx="47">
                  <c:v>1.0674899923282327E-2</c:v>
                </c:pt>
                <c:pt idx="48">
                  <c:v>1.0552897060221727E-2</c:v>
                </c:pt>
                <c:pt idx="49">
                  <c:v>1.0434983894999018E-2</c:v>
                </c:pt>
                <c:pt idx="50">
                  <c:v>1.03209369308428E-2</c:v>
                </c:pt>
                <c:pt idx="51">
                  <c:v>1.0210549404852618E-2</c:v>
                </c:pt>
                <c:pt idx="52">
                  <c:v>1.010362971081845E-2</c:v>
                </c:pt>
                <c:pt idx="53">
                  <c:v>0.01</c:v>
                </c:pt>
                <c:pt idx="54">
                  <c:v>9.899494936611665E-3</c:v>
                </c:pt>
                <c:pt idx="55">
                  <c:v>9.8019605881960702E-3</c:v>
                </c:pt>
                <c:pt idx="56">
                  <c:v>9.7072534339415102E-3</c:v>
                </c:pt>
                <c:pt idx="57">
                  <c:v>9.6152394764082334E-3</c:v>
                </c:pt>
                <c:pt idx="58">
                  <c:v>9.5257934441568028E-3</c:v>
                </c:pt>
                <c:pt idx="59">
                  <c:v>9.4387980744853901E-3</c:v>
                </c:pt>
                <c:pt idx="60">
                  <c:v>9.3541434669348542E-3</c:v>
                </c:pt>
                <c:pt idx="61">
                  <c:v>9.2717264994553062E-3</c:v>
                </c:pt>
                <c:pt idx="62">
                  <c:v>9.1914503001805786E-3</c:v>
                </c:pt>
                <c:pt idx="63">
                  <c:v>9.1132237686576689E-3</c:v>
                </c:pt>
                <c:pt idx="64">
                  <c:v>9.0369611411506394E-3</c:v>
                </c:pt>
                <c:pt idx="65">
                  <c:v>8.9625815953027176E-3</c:v>
                </c:pt>
                <c:pt idx="66">
                  <c:v>8.8900088900133352E-3</c:v>
                </c:pt>
                <c:pt idx="67">
                  <c:v>8.8191710368819686E-3</c:v>
                </c:pt>
                <c:pt idx="68">
                  <c:v>8.7500000000000008E-3</c:v>
                </c:pt>
                <c:pt idx="69">
                  <c:v>8.6824314212445922E-3</c:v>
                </c:pt>
                <c:pt idx="70">
                  <c:v>8.6164043685532914E-3</c:v>
                </c:pt>
                <c:pt idx="71">
                  <c:v>8.5518611049413655E-3</c:v>
                </c:pt>
                <c:pt idx="72">
                  <c:v>8.4887468762716526E-3</c:v>
                </c:pt>
                <c:pt idx="73">
                  <c:v>8.4270097160038457E-3</c:v>
                </c:pt>
                <c:pt idx="74">
                  <c:v>8.3666002653407547E-3</c:v>
                </c:pt>
                <c:pt idx="75">
                  <c:v>8.307471607356974E-3</c:v>
                </c:pt>
                <c:pt idx="76">
                  <c:v>8.2495791138430547E-3</c:v>
                </c:pt>
                <c:pt idx="77">
                  <c:v>8.1928803037291387E-3</c:v>
                </c:pt>
                <c:pt idx="78">
                  <c:v>8.1373347120673508E-3</c:v>
                </c:pt>
                <c:pt idx="79">
                  <c:v>8.0829037686547603E-3</c:v>
                </c:pt>
                <c:pt idx="80">
                  <c:v>8.0295506854696618E-3</c:v>
                </c:pt>
                <c:pt idx="81">
                  <c:v>7.9772403521746558E-3</c:v>
                </c:pt>
                <c:pt idx="82">
                  <c:v>7.9259392390121711E-3</c:v>
                </c:pt>
                <c:pt idx="83">
                  <c:v>7.8756153064821668E-3</c:v>
                </c:pt>
                <c:pt idx="84">
                  <c:v>7.8262379212492642E-3</c:v>
                </c:pt>
                <c:pt idx="85">
                  <c:v>7.7777777777777776E-3</c:v>
                </c:pt>
                <c:pt idx="86">
                  <c:v>7.7302068252392588E-3</c:v>
                </c:pt>
                <c:pt idx="87">
                  <c:v>7.6834981992783252E-3</c:v>
                </c:pt>
                <c:pt idx="88">
                  <c:v>7.6376261582597332E-3</c:v>
                </c:pt>
                <c:pt idx="89">
                  <c:v>7.5925660236529661E-3</c:v>
                </c:pt>
                <c:pt idx="90">
                  <c:v>7.5482941242406894E-3</c:v>
                </c:pt>
                <c:pt idx="91">
                  <c:v>7.5047877438645634E-3</c:v>
                </c:pt>
                <c:pt idx="92">
                  <c:v>7.4620250724463655E-3</c:v>
                </c:pt>
                <c:pt idx="93">
                  <c:v>7.4199851600445206E-3</c:v>
                </c:pt>
                <c:pt idx="94">
                  <c:v>7.3786478737262184E-3</c:v>
                </c:pt>
                <c:pt idx="95">
                  <c:v>7.3379938570534266E-3</c:v>
                </c:pt>
                <c:pt idx="96">
                  <c:v>7.2980044919976166E-3</c:v>
                </c:pt>
                <c:pt idx="97">
                  <c:v>7.2586618631129774E-3</c:v>
                </c:pt>
                <c:pt idx="98">
                  <c:v>7.2199487238115536E-3</c:v>
                </c:pt>
                <c:pt idx="99">
                  <c:v>7.181848464596078E-3</c:v>
                </c:pt>
                <c:pt idx="100">
                  <c:v>7.1443450831176029E-3</c:v>
                </c:pt>
                <c:pt idx="101">
                  <c:v>7.107423155935334E-3</c:v>
                </c:pt>
                <c:pt idx="102">
                  <c:v>7.0710678118654753E-3</c:v>
                </c:pt>
                <c:pt idx="103">
                  <c:v>7.0352647068144848E-3</c:v>
                </c:pt>
                <c:pt idx="104">
                  <c:v>7.0000000000000001E-3</c:v>
                </c:pt>
              </c:numCache>
            </c:numRef>
          </c:yVal>
          <c:smooth val="0"/>
          <c:extLst>
            <c:ext xmlns:c16="http://schemas.microsoft.com/office/drawing/2014/chart" uri="{C3380CC4-5D6E-409C-BE32-E72D297353CC}">
              <c16:uniqueId val="{00000000-0D3A-4275-B0F9-1630EC7768E6}"/>
            </c:ext>
          </c:extLst>
        </c:ser>
        <c:ser>
          <c:idx val="4"/>
          <c:order val="4"/>
          <c:tx>
            <c:strRef>
              <c:f>Sheet2!$F$7</c:f>
              <c:strCache>
                <c:ptCount val="1"/>
                <c:pt idx="0">
                  <c:v>With Exemption</c:v>
                </c:pt>
              </c:strCache>
            </c:strRef>
          </c:tx>
          <c:spPr>
            <a:ln w="25400" cap="rnd">
              <a:solidFill>
                <a:schemeClr val="tx1"/>
              </a:solidFill>
              <a:prstDash val="sysDash"/>
              <a:round/>
            </a:ln>
            <a:effectLst/>
          </c:spPr>
          <c:marker>
            <c:symbol val="none"/>
          </c:marker>
          <c:xVal>
            <c:numRef>
              <c:f>Sheet2!$A$8:$A$112</c:f>
              <c:numCache>
                <c:formatCode>General</c:formatCode>
                <c:ptCount val="105"/>
                <c:pt idx="1">
                  <c:v>10000</c:v>
                </c:pt>
                <c:pt idx="2">
                  <c:v>12000</c:v>
                </c:pt>
                <c:pt idx="3">
                  <c:v>14000</c:v>
                </c:pt>
                <c:pt idx="4">
                  <c:v>16000</c:v>
                </c:pt>
                <c:pt idx="5">
                  <c:v>18000</c:v>
                </c:pt>
                <c:pt idx="6">
                  <c:v>20000</c:v>
                </c:pt>
                <c:pt idx="7">
                  <c:v>30000</c:v>
                </c:pt>
                <c:pt idx="8">
                  <c:v>40000</c:v>
                </c:pt>
                <c:pt idx="9">
                  <c:v>50000</c:v>
                </c:pt>
                <c:pt idx="10">
                  <c:v>60000</c:v>
                </c:pt>
                <c:pt idx="11">
                  <c:v>70000</c:v>
                </c:pt>
                <c:pt idx="12">
                  <c:v>80000</c:v>
                </c:pt>
                <c:pt idx="13">
                  <c:v>90000</c:v>
                </c:pt>
                <c:pt idx="14">
                  <c:v>100000</c:v>
                </c:pt>
                <c:pt idx="15">
                  <c:v>110000</c:v>
                </c:pt>
                <c:pt idx="16">
                  <c:v>120000</c:v>
                </c:pt>
                <c:pt idx="17">
                  <c:v>130000</c:v>
                </c:pt>
                <c:pt idx="18">
                  <c:v>140000</c:v>
                </c:pt>
                <c:pt idx="19">
                  <c:v>150000</c:v>
                </c:pt>
                <c:pt idx="20">
                  <c:v>160000</c:v>
                </c:pt>
                <c:pt idx="21">
                  <c:v>170000</c:v>
                </c:pt>
                <c:pt idx="22">
                  <c:v>180000</c:v>
                </c:pt>
                <c:pt idx="23">
                  <c:v>190000</c:v>
                </c:pt>
                <c:pt idx="24">
                  <c:v>200000</c:v>
                </c:pt>
                <c:pt idx="25">
                  <c:v>210000</c:v>
                </c:pt>
                <c:pt idx="26">
                  <c:v>220000</c:v>
                </c:pt>
                <c:pt idx="27">
                  <c:v>230000</c:v>
                </c:pt>
                <c:pt idx="28">
                  <c:v>240000</c:v>
                </c:pt>
                <c:pt idx="29">
                  <c:v>250000</c:v>
                </c:pt>
                <c:pt idx="30">
                  <c:v>260000</c:v>
                </c:pt>
                <c:pt idx="31">
                  <c:v>270000</c:v>
                </c:pt>
                <c:pt idx="32">
                  <c:v>280000</c:v>
                </c:pt>
                <c:pt idx="33">
                  <c:v>290000</c:v>
                </c:pt>
                <c:pt idx="34">
                  <c:v>300000</c:v>
                </c:pt>
                <c:pt idx="35">
                  <c:v>310000</c:v>
                </c:pt>
                <c:pt idx="36">
                  <c:v>320000</c:v>
                </c:pt>
                <c:pt idx="37">
                  <c:v>330000</c:v>
                </c:pt>
                <c:pt idx="38">
                  <c:v>340000</c:v>
                </c:pt>
                <c:pt idx="39">
                  <c:v>350000</c:v>
                </c:pt>
                <c:pt idx="40">
                  <c:v>360000</c:v>
                </c:pt>
                <c:pt idx="41">
                  <c:v>370000</c:v>
                </c:pt>
                <c:pt idx="42">
                  <c:v>380000</c:v>
                </c:pt>
                <c:pt idx="43">
                  <c:v>390000</c:v>
                </c:pt>
                <c:pt idx="44">
                  <c:v>400000</c:v>
                </c:pt>
                <c:pt idx="45">
                  <c:v>410000</c:v>
                </c:pt>
                <c:pt idx="46">
                  <c:v>420000</c:v>
                </c:pt>
                <c:pt idx="47">
                  <c:v>430000</c:v>
                </c:pt>
                <c:pt idx="48">
                  <c:v>440000</c:v>
                </c:pt>
                <c:pt idx="49">
                  <c:v>450000</c:v>
                </c:pt>
                <c:pt idx="50">
                  <c:v>460000</c:v>
                </c:pt>
                <c:pt idx="51">
                  <c:v>470000</c:v>
                </c:pt>
                <c:pt idx="52">
                  <c:v>480000</c:v>
                </c:pt>
                <c:pt idx="53">
                  <c:v>490000</c:v>
                </c:pt>
                <c:pt idx="54">
                  <c:v>500000</c:v>
                </c:pt>
                <c:pt idx="55">
                  <c:v>510000</c:v>
                </c:pt>
                <c:pt idx="56">
                  <c:v>520000</c:v>
                </c:pt>
                <c:pt idx="57">
                  <c:v>530000</c:v>
                </c:pt>
                <c:pt idx="58">
                  <c:v>540000</c:v>
                </c:pt>
                <c:pt idx="59">
                  <c:v>550000</c:v>
                </c:pt>
                <c:pt idx="60">
                  <c:v>560000</c:v>
                </c:pt>
                <c:pt idx="61">
                  <c:v>570000</c:v>
                </c:pt>
                <c:pt idx="62">
                  <c:v>580000</c:v>
                </c:pt>
                <c:pt idx="63">
                  <c:v>590000</c:v>
                </c:pt>
                <c:pt idx="64">
                  <c:v>600000</c:v>
                </c:pt>
                <c:pt idx="65">
                  <c:v>610000</c:v>
                </c:pt>
                <c:pt idx="66">
                  <c:v>620000</c:v>
                </c:pt>
                <c:pt idx="67">
                  <c:v>630000</c:v>
                </c:pt>
                <c:pt idx="68">
                  <c:v>640000</c:v>
                </c:pt>
                <c:pt idx="69">
                  <c:v>650000</c:v>
                </c:pt>
                <c:pt idx="70">
                  <c:v>660000</c:v>
                </c:pt>
                <c:pt idx="71">
                  <c:v>670000</c:v>
                </c:pt>
                <c:pt idx="72">
                  <c:v>680000</c:v>
                </c:pt>
                <c:pt idx="73">
                  <c:v>690000</c:v>
                </c:pt>
                <c:pt idx="74">
                  <c:v>700000</c:v>
                </c:pt>
                <c:pt idx="75">
                  <c:v>710000</c:v>
                </c:pt>
                <c:pt idx="76">
                  <c:v>720000</c:v>
                </c:pt>
                <c:pt idx="77">
                  <c:v>730000</c:v>
                </c:pt>
                <c:pt idx="78">
                  <c:v>740000</c:v>
                </c:pt>
                <c:pt idx="79">
                  <c:v>750000</c:v>
                </c:pt>
                <c:pt idx="80">
                  <c:v>760000</c:v>
                </c:pt>
                <c:pt idx="81">
                  <c:v>770000</c:v>
                </c:pt>
                <c:pt idx="82">
                  <c:v>780000</c:v>
                </c:pt>
                <c:pt idx="83">
                  <c:v>790000</c:v>
                </c:pt>
                <c:pt idx="84">
                  <c:v>800000</c:v>
                </c:pt>
                <c:pt idx="85">
                  <c:v>810000</c:v>
                </c:pt>
                <c:pt idx="86">
                  <c:v>820000</c:v>
                </c:pt>
                <c:pt idx="87">
                  <c:v>830000</c:v>
                </c:pt>
                <c:pt idx="88">
                  <c:v>840000</c:v>
                </c:pt>
                <c:pt idx="89">
                  <c:v>850000</c:v>
                </c:pt>
                <c:pt idx="90">
                  <c:v>860000</c:v>
                </c:pt>
                <c:pt idx="91">
                  <c:v>870000</c:v>
                </c:pt>
                <c:pt idx="92">
                  <c:v>880000</c:v>
                </c:pt>
                <c:pt idx="93">
                  <c:v>890000</c:v>
                </c:pt>
                <c:pt idx="94">
                  <c:v>900000</c:v>
                </c:pt>
                <c:pt idx="95">
                  <c:v>910000</c:v>
                </c:pt>
                <c:pt idx="96">
                  <c:v>920000</c:v>
                </c:pt>
                <c:pt idx="97">
                  <c:v>930000</c:v>
                </c:pt>
                <c:pt idx="98">
                  <c:v>940000</c:v>
                </c:pt>
                <c:pt idx="99">
                  <c:v>950000</c:v>
                </c:pt>
                <c:pt idx="100">
                  <c:v>960000</c:v>
                </c:pt>
                <c:pt idx="101">
                  <c:v>970000</c:v>
                </c:pt>
                <c:pt idx="102">
                  <c:v>980000</c:v>
                </c:pt>
                <c:pt idx="103">
                  <c:v>990000</c:v>
                </c:pt>
                <c:pt idx="104">
                  <c:v>1000000</c:v>
                </c:pt>
              </c:numCache>
            </c:numRef>
          </c:xVal>
          <c:yVal>
            <c:numRef>
              <c:f>Sheet2!$F$8:$F$112</c:f>
              <c:numCache>
                <c:formatCode>General</c:formatCode>
                <c:ptCount val="105"/>
                <c:pt idx="0">
                  <c:v>0</c:v>
                </c:pt>
                <c:pt idx="1">
                  <c:v>0</c:v>
                </c:pt>
                <c:pt idx="2">
                  <c:v>0</c:v>
                </c:pt>
                <c:pt idx="3">
                  <c:v>2.017940688139019E-3</c:v>
                </c:pt>
                <c:pt idx="4">
                  <c:v>5.3398590529466407E-3</c:v>
                </c:pt>
                <c:pt idx="5">
                  <c:v>7.7304750305506442E-3</c:v>
                </c:pt>
                <c:pt idx="6">
                  <c:v>9.4974746830583309E-3</c:v>
                </c:pt>
                <c:pt idx="7">
                  <c:v>1.3747852176607135E-2</c:v>
                </c:pt>
                <c:pt idx="8">
                  <c:v>1.4999999999999999E-2</c:v>
                </c:pt>
                <c:pt idx="9">
                  <c:v>1.5304951684997056E-2</c:v>
                </c:pt>
                <c:pt idx="10">
                  <c:v>1.5244046999137078E-2</c:v>
                </c:pt>
                <c:pt idx="11">
                  <c:v>1.5028941682074482E-2</c:v>
                </c:pt>
                <c:pt idx="12">
                  <c:v>1.4748737341529167E-2</c:v>
                </c:pt>
                <c:pt idx="13">
                  <c:v>1.4444444444444444E-2</c:v>
                </c:pt>
                <c:pt idx="14">
                  <c:v>1.4135943621178659E-2</c:v>
                </c:pt>
                <c:pt idx="15">
                  <c:v>1.3833066847716182E-2</c:v>
                </c:pt>
                <c:pt idx="16">
                  <c:v>1.3540592754970234E-2</c:v>
                </c:pt>
                <c:pt idx="17">
                  <c:v>1.3260660714036867E-2</c:v>
                </c:pt>
                <c:pt idx="18">
                  <c:v>1.2994001219583991E-2</c:v>
                </c:pt>
                <c:pt idx="19">
                  <c:v>1.2740588948967945E-2</c:v>
                </c:pt>
                <c:pt idx="20">
                  <c:v>1.2500000000000001E-2</c:v>
                </c:pt>
                <c:pt idx="21">
                  <c:v>1.2271611399602131E-2</c:v>
                </c:pt>
                <c:pt idx="22">
                  <c:v>1.2054713783241666E-2</c:v>
                </c:pt>
                <c:pt idx="23">
                  <c:v>1.184857505514985E-2</c:v>
                </c:pt>
                <c:pt idx="24">
                  <c:v>1.165247584249853E-2</c:v>
                </c:pt>
                <c:pt idx="25">
                  <c:v>1.1465728506995657E-2</c:v>
                </c:pt>
                <c:pt idx="26">
                  <c:v>1.1287686508529094E-2</c:v>
                </c:pt>
                <c:pt idx="27">
                  <c:v>1.1117748114430016E-2</c:v>
                </c:pt>
                <c:pt idx="28">
                  <c:v>1.0955356832901874E-2</c:v>
                </c:pt>
                <c:pt idx="29">
                  <c:v>1.0800000000000001E-2</c:v>
                </c:pt>
                <c:pt idx="30">
                  <c:v>1.0651206382749806E-2</c:v>
                </c:pt>
                <c:pt idx="31">
                  <c:v>1.0508543318128307E-2</c:v>
                </c:pt>
                <c:pt idx="32">
                  <c:v>1.0371613698180099E-2</c:v>
                </c:pt>
                <c:pt idx="33">
                  <c:v>1.0240052982738458E-2</c:v>
                </c:pt>
                <c:pt idx="34">
                  <c:v>1.0113526341787211E-2</c:v>
                </c:pt>
                <c:pt idx="35">
                  <c:v>9.9917259805839213E-3</c:v>
                </c:pt>
                <c:pt idx="36">
                  <c:v>9.8743686707645842E-3</c:v>
                </c:pt>
                <c:pt idx="37">
                  <c:v>9.7611934926564257E-3</c:v>
                </c:pt>
                <c:pt idx="38">
                  <c:v>9.6519597835050298E-3</c:v>
                </c:pt>
                <c:pt idx="39">
                  <c:v>9.5464452804849467E-3</c:v>
                </c:pt>
                <c:pt idx="40">
                  <c:v>9.4444444444444445E-3</c:v>
                </c:pt>
                <c:pt idx="41">
                  <c:v>9.3457669492128491E-3</c:v>
                </c:pt>
                <c:pt idx="42">
                  <c:v>9.2502363212586397E-3</c:v>
                </c:pt>
                <c:pt idx="43">
                  <c:v>9.1576887150740492E-3</c:v>
                </c:pt>
                <c:pt idx="44">
                  <c:v>9.0679718105893294E-3</c:v>
                </c:pt>
                <c:pt idx="45">
                  <c:v>8.9809438200073033E-3</c:v>
                </c:pt>
                <c:pt idx="46">
                  <c:v>8.8964725925845291E-3</c:v>
                </c:pt>
                <c:pt idx="47">
                  <c:v>8.8144348070032554E-3</c:v>
                </c:pt>
                <c:pt idx="48">
                  <c:v>8.7347152420399095E-3</c:v>
                </c:pt>
                <c:pt idx="49">
                  <c:v>8.6572061172212403E-3</c:v>
                </c:pt>
                <c:pt idx="50">
                  <c:v>8.5818064960601903E-3</c:v>
                </c:pt>
                <c:pt idx="51">
                  <c:v>8.5084217452781503E-3</c:v>
                </c:pt>
                <c:pt idx="52">
                  <c:v>8.4369630441517834E-3</c:v>
                </c:pt>
                <c:pt idx="53">
                  <c:v>8.3673469387755099E-3</c:v>
                </c:pt>
                <c:pt idx="54">
                  <c:v>8.299494936611666E-3</c:v>
                </c:pt>
                <c:pt idx="55">
                  <c:v>8.233333137215677E-3</c:v>
                </c:pt>
                <c:pt idx="56">
                  <c:v>8.1687918954799731E-3</c:v>
                </c:pt>
                <c:pt idx="57">
                  <c:v>8.1058055141440821E-3</c:v>
                </c:pt>
                <c:pt idx="58">
                  <c:v>8.0443119626753216E-3</c:v>
                </c:pt>
                <c:pt idx="59">
                  <c:v>7.9842526199399352E-3</c:v>
                </c:pt>
                <c:pt idx="60">
                  <c:v>7.9255720383634241E-3</c:v>
                </c:pt>
                <c:pt idx="61">
                  <c:v>7.8682177275254828E-3</c:v>
                </c:pt>
                <c:pt idx="62">
                  <c:v>7.8121399553529921E-3</c:v>
                </c:pt>
                <c:pt idx="63">
                  <c:v>7.757291565267839E-3</c:v>
                </c:pt>
                <c:pt idx="64">
                  <c:v>7.7036278078173063E-3</c:v>
                </c:pt>
                <c:pt idx="65">
                  <c:v>7.651106185466652E-3</c:v>
                </c:pt>
                <c:pt idx="66">
                  <c:v>7.599686309368173E-3</c:v>
                </c:pt>
                <c:pt idx="67">
                  <c:v>7.5493297670406996E-3</c:v>
                </c:pt>
                <c:pt idx="68">
                  <c:v>7.4999999999999997E-3</c:v>
                </c:pt>
                <c:pt idx="69">
                  <c:v>7.4516621904753616E-3</c:v>
                </c:pt>
                <c:pt idx="70">
                  <c:v>7.4042831564320793E-3</c:v>
                </c:pt>
                <c:pt idx="71">
                  <c:v>7.3578312541950977E-3</c:v>
                </c:pt>
                <c:pt idx="72">
                  <c:v>7.312276288036359E-3</c:v>
                </c:pt>
                <c:pt idx="73">
                  <c:v>7.2675894261487722E-3</c:v>
                </c:pt>
                <c:pt idx="74">
                  <c:v>7.2237431224836121E-3</c:v>
                </c:pt>
                <c:pt idx="75">
                  <c:v>7.1807110439766914E-3</c:v>
                </c:pt>
                <c:pt idx="76">
                  <c:v>7.1384680027319443E-3</c:v>
                </c:pt>
                <c:pt idx="77">
                  <c:v>7.0969898927702351E-3</c:v>
                </c:pt>
                <c:pt idx="78">
                  <c:v>7.0562536309862686E-3</c:v>
                </c:pt>
                <c:pt idx="79">
                  <c:v>7.0162371019880949E-3</c:v>
                </c:pt>
                <c:pt idx="80">
                  <c:v>6.9769191065222934E-3</c:v>
                </c:pt>
                <c:pt idx="81">
                  <c:v>6.938279313213616E-3</c:v>
                </c:pt>
                <c:pt idx="82">
                  <c:v>6.9002982133711446E-3</c:v>
                </c:pt>
                <c:pt idx="83">
                  <c:v>6.8629570786340657E-3</c:v>
                </c:pt>
                <c:pt idx="84">
                  <c:v>6.826237921249265E-3</c:v>
                </c:pt>
                <c:pt idx="85">
                  <c:v>6.7901234567901234E-3</c:v>
                </c:pt>
                <c:pt idx="86">
                  <c:v>6.7545970691416978E-3</c:v>
                </c:pt>
                <c:pt idx="87">
                  <c:v>6.7196427775915776E-3</c:v>
                </c:pt>
                <c:pt idx="88">
                  <c:v>6.6852452058787804E-3</c:v>
                </c:pt>
                <c:pt idx="89">
                  <c:v>6.6513895530647309E-3</c:v>
                </c:pt>
                <c:pt idx="90">
                  <c:v>6.6180615661011544E-3</c:v>
                </c:pt>
                <c:pt idx="91">
                  <c:v>6.5852475139795063E-3</c:v>
                </c:pt>
                <c:pt idx="92">
                  <c:v>6.5529341633554557E-3</c:v>
                </c:pt>
                <c:pt idx="93">
                  <c:v>6.5211087555501384E-3</c:v>
                </c:pt>
                <c:pt idx="94">
                  <c:v>6.4897589848373297E-3</c:v>
                </c:pt>
                <c:pt idx="95">
                  <c:v>6.4588729779325475E-3</c:v>
                </c:pt>
                <c:pt idx="96">
                  <c:v>6.4284392746063127E-3</c:v>
                </c:pt>
                <c:pt idx="97">
                  <c:v>6.3984468093495365E-3</c:v>
                </c:pt>
                <c:pt idx="98">
                  <c:v>6.368884894024319E-3</c:v>
                </c:pt>
                <c:pt idx="99">
                  <c:v>6.3397432014381831E-3</c:v>
                </c:pt>
                <c:pt idx="100">
                  <c:v>6.3110117497842694E-3</c:v>
                </c:pt>
                <c:pt idx="101">
                  <c:v>6.2826808878940965E-3</c:v>
                </c:pt>
                <c:pt idx="102">
                  <c:v>6.2547412812532311E-3</c:v>
                </c:pt>
                <c:pt idx="103">
                  <c:v>6.2271838987336767E-3</c:v>
                </c:pt>
                <c:pt idx="104">
                  <c:v>6.1999999999999998E-3</c:v>
                </c:pt>
              </c:numCache>
            </c:numRef>
          </c:yVal>
          <c:smooth val="0"/>
          <c:extLst>
            <c:ext xmlns:c16="http://schemas.microsoft.com/office/drawing/2014/chart" uri="{C3380CC4-5D6E-409C-BE32-E72D297353CC}">
              <c16:uniqueId val="{00000001-0D3A-4275-B0F9-1630EC7768E6}"/>
            </c:ext>
          </c:extLst>
        </c:ser>
        <c:dLbls>
          <c:showLegendKey val="0"/>
          <c:showVal val="0"/>
          <c:showCatName val="0"/>
          <c:showSerName val="0"/>
          <c:showPercent val="0"/>
          <c:showBubbleSize val="0"/>
        </c:dLbls>
        <c:axId val="434421240"/>
        <c:axId val="434415992"/>
        <c:extLst>
          <c:ext xmlns:c15="http://schemas.microsoft.com/office/drawing/2012/chart" uri="{02D57815-91ED-43cb-92C2-25804820EDAC}">
            <c15:filteredScatterSeries>
              <c15:ser>
                <c:idx val="0"/>
                <c:order val="0"/>
                <c:tx>
                  <c:strRef>
                    <c:extLst>
                      <c:ext uri="{02D57815-91ED-43cb-92C2-25804820EDAC}">
                        <c15:formulaRef>
                          <c15:sqref>Sheet2!$B$7</c15:sqref>
                        </c15:formulaRef>
                      </c:ext>
                    </c:extLst>
                    <c:strCache>
                      <c:ptCount val="1"/>
                      <c:pt idx="0">
                        <c:v>V</c:v>
                      </c:pt>
                    </c:strCache>
                  </c:strRef>
                </c:tx>
                <c:spPr>
                  <a:ln w="19050" cap="rnd">
                    <a:solidFill>
                      <a:schemeClr val="accent1"/>
                    </a:solidFill>
                    <a:round/>
                  </a:ln>
                  <a:effectLst/>
                </c:spPr>
                <c:marker>
                  <c:symbol val="none"/>
                </c:marker>
                <c:xVal>
                  <c:numRef>
                    <c:extLst>
                      <c:ext uri="{02D57815-91ED-43cb-92C2-25804820EDAC}">
                        <c15:formulaRef>
                          <c15:sqref>Sheet2!$A$8:$A$112</c15:sqref>
                        </c15:formulaRef>
                      </c:ext>
                    </c:extLst>
                    <c:numCache>
                      <c:formatCode>General</c:formatCode>
                      <c:ptCount val="105"/>
                      <c:pt idx="1">
                        <c:v>10000</c:v>
                      </c:pt>
                      <c:pt idx="2">
                        <c:v>12000</c:v>
                      </c:pt>
                      <c:pt idx="3">
                        <c:v>14000</c:v>
                      </c:pt>
                      <c:pt idx="4">
                        <c:v>16000</c:v>
                      </c:pt>
                      <c:pt idx="5">
                        <c:v>18000</c:v>
                      </c:pt>
                      <c:pt idx="6">
                        <c:v>20000</c:v>
                      </c:pt>
                      <c:pt idx="7">
                        <c:v>30000</c:v>
                      </c:pt>
                      <c:pt idx="8">
                        <c:v>40000</c:v>
                      </c:pt>
                      <c:pt idx="9">
                        <c:v>50000</c:v>
                      </c:pt>
                      <c:pt idx="10">
                        <c:v>60000</c:v>
                      </c:pt>
                      <c:pt idx="11">
                        <c:v>70000</c:v>
                      </c:pt>
                      <c:pt idx="12">
                        <c:v>80000</c:v>
                      </c:pt>
                      <c:pt idx="13">
                        <c:v>90000</c:v>
                      </c:pt>
                      <c:pt idx="14">
                        <c:v>100000</c:v>
                      </c:pt>
                      <c:pt idx="15">
                        <c:v>110000</c:v>
                      </c:pt>
                      <c:pt idx="16">
                        <c:v>120000</c:v>
                      </c:pt>
                      <c:pt idx="17">
                        <c:v>130000</c:v>
                      </c:pt>
                      <c:pt idx="18">
                        <c:v>140000</c:v>
                      </c:pt>
                      <c:pt idx="19">
                        <c:v>150000</c:v>
                      </c:pt>
                      <c:pt idx="20">
                        <c:v>160000</c:v>
                      </c:pt>
                      <c:pt idx="21">
                        <c:v>170000</c:v>
                      </c:pt>
                      <c:pt idx="22">
                        <c:v>180000</c:v>
                      </c:pt>
                      <c:pt idx="23">
                        <c:v>190000</c:v>
                      </c:pt>
                      <c:pt idx="24">
                        <c:v>200000</c:v>
                      </c:pt>
                      <c:pt idx="25">
                        <c:v>210000</c:v>
                      </c:pt>
                      <c:pt idx="26">
                        <c:v>220000</c:v>
                      </c:pt>
                      <c:pt idx="27">
                        <c:v>230000</c:v>
                      </c:pt>
                      <c:pt idx="28">
                        <c:v>240000</c:v>
                      </c:pt>
                      <c:pt idx="29">
                        <c:v>250000</c:v>
                      </c:pt>
                      <c:pt idx="30">
                        <c:v>260000</c:v>
                      </c:pt>
                      <c:pt idx="31">
                        <c:v>270000</c:v>
                      </c:pt>
                      <c:pt idx="32">
                        <c:v>280000</c:v>
                      </c:pt>
                      <c:pt idx="33">
                        <c:v>290000</c:v>
                      </c:pt>
                      <c:pt idx="34">
                        <c:v>300000</c:v>
                      </c:pt>
                      <c:pt idx="35">
                        <c:v>310000</c:v>
                      </c:pt>
                      <c:pt idx="36">
                        <c:v>320000</c:v>
                      </c:pt>
                      <c:pt idx="37">
                        <c:v>330000</c:v>
                      </c:pt>
                      <c:pt idx="38">
                        <c:v>340000</c:v>
                      </c:pt>
                      <c:pt idx="39">
                        <c:v>350000</c:v>
                      </c:pt>
                      <c:pt idx="40">
                        <c:v>360000</c:v>
                      </c:pt>
                      <c:pt idx="41">
                        <c:v>370000</c:v>
                      </c:pt>
                      <c:pt idx="42">
                        <c:v>380000</c:v>
                      </c:pt>
                      <c:pt idx="43">
                        <c:v>390000</c:v>
                      </c:pt>
                      <c:pt idx="44">
                        <c:v>400000</c:v>
                      </c:pt>
                      <c:pt idx="45">
                        <c:v>410000</c:v>
                      </c:pt>
                      <c:pt idx="46">
                        <c:v>420000</c:v>
                      </c:pt>
                      <c:pt idx="47">
                        <c:v>430000</c:v>
                      </c:pt>
                      <c:pt idx="48">
                        <c:v>440000</c:v>
                      </c:pt>
                      <c:pt idx="49">
                        <c:v>450000</c:v>
                      </c:pt>
                      <c:pt idx="50">
                        <c:v>460000</c:v>
                      </c:pt>
                      <c:pt idx="51">
                        <c:v>470000</c:v>
                      </c:pt>
                      <c:pt idx="52">
                        <c:v>480000</c:v>
                      </c:pt>
                      <c:pt idx="53">
                        <c:v>490000</c:v>
                      </c:pt>
                      <c:pt idx="54">
                        <c:v>500000</c:v>
                      </c:pt>
                      <c:pt idx="55">
                        <c:v>510000</c:v>
                      </c:pt>
                      <c:pt idx="56">
                        <c:v>520000</c:v>
                      </c:pt>
                      <c:pt idx="57">
                        <c:v>530000</c:v>
                      </c:pt>
                      <c:pt idx="58">
                        <c:v>540000</c:v>
                      </c:pt>
                      <c:pt idx="59">
                        <c:v>550000</c:v>
                      </c:pt>
                      <c:pt idx="60">
                        <c:v>560000</c:v>
                      </c:pt>
                      <c:pt idx="61">
                        <c:v>570000</c:v>
                      </c:pt>
                      <c:pt idx="62">
                        <c:v>580000</c:v>
                      </c:pt>
                      <c:pt idx="63">
                        <c:v>590000</c:v>
                      </c:pt>
                      <c:pt idx="64">
                        <c:v>600000</c:v>
                      </c:pt>
                      <c:pt idx="65">
                        <c:v>610000</c:v>
                      </c:pt>
                      <c:pt idx="66">
                        <c:v>620000</c:v>
                      </c:pt>
                      <c:pt idx="67">
                        <c:v>630000</c:v>
                      </c:pt>
                      <c:pt idx="68">
                        <c:v>640000</c:v>
                      </c:pt>
                      <c:pt idx="69">
                        <c:v>650000</c:v>
                      </c:pt>
                      <c:pt idx="70">
                        <c:v>660000</c:v>
                      </c:pt>
                      <c:pt idx="71">
                        <c:v>670000</c:v>
                      </c:pt>
                      <c:pt idx="72">
                        <c:v>680000</c:v>
                      </c:pt>
                      <c:pt idx="73">
                        <c:v>690000</c:v>
                      </c:pt>
                      <c:pt idx="74">
                        <c:v>700000</c:v>
                      </c:pt>
                      <c:pt idx="75">
                        <c:v>710000</c:v>
                      </c:pt>
                      <c:pt idx="76">
                        <c:v>720000</c:v>
                      </c:pt>
                      <c:pt idx="77">
                        <c:v>730000</c:v>
                      </c:pt>
                      <c:pt idx="78">
                        <c:v>740000</c:v>
                      </c:pt>
                      <c:pt idx="79">
                        <c:v>750000</c:v>
                      </c:pt>
                      <c:pt idx="80">
                        <c:v>760000</c:v>
                      </c:pt>
                      <c:pt idx="81">
                        <c:v>770000</c:v>
                      </c:pt>
                      <c:pt idx="82">
                        <c:v>780000</c:v>
                      </c:pt>
                      <c:pt idx="83">
                        <c:v>790000</c:v>
                      </c:pt>
                      <c:pt idx="84">
                        <c:v>800000</c:v>
                      </c:pt>
                      <c:pt idx="85">
                        <c:v>810000</c:v>
                      </c:pt>
                      <c:pt idx="86">
                        <c:v>820000</c:v>
                      </c:pt>
                      <c:pt idx="87">
                        <c:v>830000</c:v>
                      </c:pt>
                      <c:pt idx="88">
                        <c:v>840000</c:v>
                      </c:pt>
                      <c:pt idx="89">
                        <c:v>850000</c:v>
                      </c:pt>
                      <c:pt idx="90">
                        <c:v>860000</c:v>
                      </c:pt>
                      <c:pt idx="91">
                        <c:v>870000</c:v>
                      </c:pt>
                      <c:pt idx="92">
                        <c:v>880000</c:v>
                      </c:pt>
                      <c:pt idx="93">
                        <c:v>890000</c:v>
                      </c:pt>
                      <c:pt idx="94">
                        <c:v>900000</c:v>
                      </c:pt>
                      <c:pt idx="95">
                        <c:v>910000</c:v>
                      </c:pt>
                      <c:pt idx="96">
                        <c:v>920000</c:v>
                      </c:pt>
                      <c:pt idx="97">
                        <c:v>930000</c:v>
                      </c:pt>
                      <c:pt idx="98">
                        <c:v>940000</c:v>
                      </c:pt>
                      <c:pt idx="99">
                        <c:v>950000</c:v>
                      </c:pt>
                      <c:pt idx="100">
                        <c:v>960000</c:v>
                      </c:pt>
                      <c:pt idx="101">
                        <c:v>970000</c:v>
                      </c:pt>
                      <c:pt idx="102">
                        <c:v>980000</c:v>
                      </c:pt>
                      <c:pt idx="103">
                        <c:v>990000</c:v>
                      </c:pt>
                      <c:pt idx="104">
                        <c:v>1000000</c:v>
                      </c:pt>
                    </c:numCache>
                  </c:numRef>
                </c:xVal>
                <c:yVal>
                  <c:numRef>
                    <c:extLst>
                      <c:ext uri="{02D57815-91ED-43cb-92C2-25804820EDAC}">
                        <c15:formulaRef>
                          <c15:sqref>Sheet2!$B$8:$B$112</c15:sqref>
                        </c15:formulaRef>
                      </c:ext>
                    </c:extLst>
                    <c:numCache>
                      <c:formatCode>General</c:formatCode>
                      <c:ptCount val="105"/>
                      <c:pt idx="0">
                        <c:v>0</c:v>
                      </c:pt>
                      <c:pt idx="1">
                        <c:v>35000</c:v>
                      </c:pt>
                      <c:pt idx="2">
                        <c:v>38340.579025361629</c:v>
                      </c:pt>
                      <c:pt idx="3">
                        <c:v>41412.558481697313</c:v>
                      </c:pt>
                      <c:pt idx="4">
                        <c:v>44271.887242357312</c:v>
                      </c:pt>
                      <c:pt idx="5">
                        <c:v>46957.42752749558</c:v>
                      </c:pt>
                      <c:pt idx="6">
                        <c:v>49497.474683058332</c:v>
                      </c:pt>
                      <c:pt idx="7">
                        <c:v>60621.778264910703</c:v>
                      </c:pt>
                      <c:pt idx="8">
                        <c:v>70000</c:v>
                      </c:pt>
                      <c:pt idx="9">
                        <c:v>78262.37921249264</c:v>
                      </c:pt>
                      <c:pt idx="10">
                        <c:v>85732.140997411232</c:v>
                      </c:pt>
                      <c:pt idx="11">
                        <c:v>92601.295887260683</c:v>
                      </c:pt>
                      <c:pt idx="12">
                        <c:v>98994.949366116663</c:v>
                      </c:pt>
                      <c:pt idx="13">
                        <c:v>105000</c:v>
                      </c:pt>
                      <c:pt idx="14">
                        <c:v>110679.71810589329</c:v>
                      </c:pt>
                      <c:pt idx="15">
                        <c:v>116081.86766243901</c:v>
                      </c:pt>
                      <c:pt idx="16">
                        <c:v>121243.55652982141</c:v>
                      </c:pt>
                      <c:pt idx="17">
                        <c:v>126194.29464123963</c:v>
                      </c:pt>
                      <c:pt idx="18">
                        <c:v>130958.00853708794</c:v>
                      </c:pt>
                      <c:pt idx="19">
                        <c:v>135554.41711725958</c:v>
                      </c:pt>
                      <c:pt idx="20">
                        <c:v>140000</c:v>
                      </c:pt>
                      <c:pt idx="21">
                        <c:v>144308.69689661812</c:v>
                      </c:pt>
                      <c:pt idx="22">
                        <c:v>148492.424049175</c:v>
                      </c:pt>
                      <c:pt idx="23">
                        <c:v>152561.46302392357</c:v>
                      </c:pt>
                      <c:pt idx="24">
                        <c:v>156524.75842498528</c:v>
                      </c:pt>
                      <c:pt idx="25">
                        <c:v>160390.14932345439</c:v>
                      </c:pt>
                      <c:pt idx="26">
                        <c:v>164164.55159382004</c:v>
                      </c:pt>
                      <c:pt idx="27">
                        <c:v>167854.10331594519</c:v>
                      </c:pt>
                      <c:pt idx="28">
                        <c:v>171464.28199482246</c:v>
                      </c:pt>
                      <c:pt idx="29">
                        <c:v>175000</c:v>
                      </c:pt>
                      <c:pt idx="30">
                        <c:v>178465.68297574748</c:v>
                      </c:pt>
                      <c:pt idx="31">
                        <c:v>181865.33479473213</c:v>
                      </c:pt>
                      <c:pt idx="32">
                        <c:v>185202.59177452137</c:v>
                      </c:pt>
                      <c:pt idx="33">
                        <c:v>188480.76824970765</c:v>
                      </c:pt>
                      <c:pt idx="34">
                        <c:v>191702.89512680814</c:v>
                      </c:pt>
                      <c:pt idx="35">
                        <c:v>194871.75269905079</c:v>
                      </c:pt>
                      <c:pt idx="36">
                        <c:v>197989.89873223333</c:v>
                      </c:pt>
                      <c:pt idx="37">
                        <c:v>201059.69262883102</c:v>
                      </c:pt>
                      <c:pt idx="38">
                        <c:v>204083.31631958552</c:v>
                      </c:pt>
                      <c:pt idx="39">
                        <c:v>207062.79240848657</c:v>
                      </c:pt>
                      <c:pt idx="40">
                        <c:v>210000</c:v>
                      </c:pt>
                      <c:pt idx="41">
                        <c:v>212896.6885604377</c:v>
                      </c:pt>
                      <c:pt idx="42">
                        <c:v>215754.49010391417</c:v>
                      </c:pt>
                      <c:pt idx="43">
                        <c:v>218574.92994394395</c:v>
                      </c:pt>
                      <c:pt idx="44">
                        <c:v>221359.43621178658</c:v>
                      </c:pt>
                      <c:pt idx="45">
                        <c:v>224109.34831014971</c:v>
                      </c:pt>
                      <c:pt idx="46">
                        <c:v>226825.92444427512</c:v>
                      </c:pt>
                      <c:pt idx="47">
                        <c:v>229510.34835057001</c:v>
                      </c:pt>
                      <c:pt idx="48">
                        <c:v>232163.73532487801</c:v>
                      </c:pt>
                      <c:pt idx="49">
                        <c:v>234787.13763747792</c:v>
                      </c:pt>
                      <c:pt idx="50">
                        <c:v>237381.54940938437</c:v>
                      </c:pt>
                      <c:pt idx="51">
                        <c:v>239947.91101403654</c:v>
                      </c:pt>
                      <c:pt idx="52">
                        <c:v>242487.11305964281</c:v>
                      </c:pt>
                      <c:pt idx="53">
                        <c:v>245000</c:v>
                      </c:pt>
                      <c:pt idx="54">
                        <c:v>247487.37341529163</c:v>
                      </c:pt>
                      <c:pt idx="55">
                        <c:v>249949.99499899975</c:v>
                      </c:pt>
                      <c:pt idx="56">
                        <c:v>252388.58928247925</c:v>
                      </c:pt>
                      <c:pt idx="57">
                        <c:v>254803.84612481814</c:v>
                      </c:pt>
                      <c:pt idx="58">
                        <c:v>257196.42299223368</c:v>
                      </c:pt>
                      <c:pt idx="59">
                        <c:v>259566.9470483482</c:v>
                      </c:pt>
                      <c:pt idx="60">
                        <c:v>261916.01707417588</c:v>
                      </c:pt>
                      <c:pt idx="61">
                        <c:v>264244.20523447625</c:v>
                      </c:pt>
                      <c:pt idx="62">
                        <c:v>266552.05870523676</c:v>
                      </c:pt>
                      <c:pt idx="63">
                        <c:v>268840.10117540124</c:v>
                      </c:pt>
                      <c:pt idx="64">
                        <c:v>271108.83423451916</c:v>
                      </c:pt>
                      <c:pt idx="65">
                        <c:v>273358.73865673289</c:v>
                      </c:pt>
                      <c:pt idx="66">
                        <c:v>275590.27559041337</c:v>
                      </c:pt>
                      <c:pt idx="67">
                        <c:v>277803.88766178204</c:v>
                      </c:pt>
                      <c:pt idx="68">
                        <c:v>280000</c:v>
                      </c:pt>
                      <c:pt idx="69">
                        <c:v>282179.02119044925</c:v>
                      </c:pt>
                      <c:pt idx="70">
                        <c:v>284341.34416225861</c:v>
                      </c:pt>
                      <c:pt idx="71">
                        <c:v>286487.34701553575</c:v>
                      </c:pt>
                      <c:pt idx="72">
                        <c:v>288617.39379323623</c:v>
                      </c:pt>
                      <c:pt idx="73">
                        <c:v>290731.83520213264</c:v>
                      </c:pt>
                      <c:pt idx="74">
                        <c:v>292831.00928692642</c:v>
                      </c:pt>
                      <c:pt idx="75">
                        <c:v>294915.24206117255</c:v>
                      </c:pt>
                      <c:pt idx="76">
                        <c:v>296984.84809834999</c:v>
                      </c:pt>
                      <c:pt idx="77">
                        <c:v>299040.13108611357</c:v>
                      </c:pt>
                      <c:pt idx="78">
                        <c:v>301081.38434649195</c:v>
                      </c:pt>
                      <c:pt idx="79">
                        <c:v>303108.89132455352</c:v>
                      </c:pt>
                      <c:pt idx="80">
                        <c:v>305122.92604784714</c:v>
                      </c:pt>
                      <c:pt idx="81">
                        <c:v>307123.75355872425</c:v>
                      </c:pt>
                      <c:pt idx="82">
                        <c:v>309111.63032147463</c:v>
                      </c:pt>
                      <c:pt idx="83">
                        <c:v>311086.8046060456</c:v>
                      </c:pt>
                      <c:pt idx="84">
                        <c:v>313049.51684997056</c:v>
                      </c:pt>
                      <c:pt idx="85">
                        <c:v>315000</c:v>
                      </c:pt>
                      <c:pt idx="86">
                        <c:v>316938.47983480961</c:v>
                      </c:pt>
                      <c:pt idx="87">
                        <c:v>318865.17527005047</c:v>
                      </c:pt>
                      <c:pt idx="88">
                        <c:v>320780.29864690878</c:v>
                      </c:pt>
                      <c:pt idx="89">
                        <c:v>322684.05600525107</c:v>
                      </c:pt>
                      <c:pt idx="90">
                        <c:v>324576.64734234964</c:v>
                      </c:pt>
                      <c:pt idx="91">
                        <c:v>326458.26685810852</c:v>
                      </c:pt>
                      <c:pt idx="92">
                        <c:v>328329.10318764008</c:v>
                      </c:pt>
                      <c:pt idx="93">
                        <c:v>330189.33962198114</c:v>
                      </c:pt>
                      <c:pt idx="94">
                        <c:v>332039.15431767981</c:v>
                      </c:pt>
                      <c:pt idx="95">
                        <c:v>333878.72049593093</c:v>
                      </c:pt>
                      <c:pt idx="96">
                        <c:v>335708.20663189038</c:v>
                      </c:pt>
                      <c:pt idx="97">
                        <c:v>337527.77663475345</c:v>
                      </c:pt>
                      <c:pt idx="98">
                        <c:v>339337.59001914301</c:v>
                      </c:pt>
                      <c:pt idx="99">
                        <c:v>341137.8020683137</c:v>
                      </c:pt>
                      <c:pt idx="100">
                        <c:v>342928.56398964493</c:v>
                      </c:pt>
                      <c:pt idx="101">
                        <c:v>344710.02306286368</c:v>
                      </c:pt>
                      <c:pt idx="102">
                        <c:v>346482.32278140832</c:v>
                      </c:pt>
                      <c:pt idx="103">
                        <c:v>348245.60298731696</c:v>
                      </c:pt>
                      <c:pt idx="104">
                        <c:v>350000</c:v>
                      </c:pt>
                    </c:numCache>
                  </c:numRef>
                </c:yVal>
                <c:smooth val="0"/>
                <c:extLst>
                  <c:ext xmlns:c16="http://schemas.microsoft.com/office/drawing/2014/chart" uri="{C3380CC4-5D6E-409C-BE32-E72D297353CC}">
                    <c16:uniqueId val="{00000002-0D3A-4275-B0F9-1630EC7768E6}"/>
                  </c:ext>
                </c:extLst>
              </c15:ser>
            </c15:filteredScatterSeries>
            <c15:filteredScatterSeries>
              <c15:ser>
                <c:idx val="1"/>
                <c:order val="1"/>
                <c:tx>
                  <c:strRef>
                    <c:extLst xmlns:c15="http://schemas.microsoft.com/office/drawing/2012/chart">
                      <c:ext xmlns:c15="http://schemas.microsoft.com/office/drawing/2012/chart" uri="{02D57815-91ED-43cb-92C2-25804820EDAC}">
                        <c15:formulaRef>
                          <c15:sqref>Sheet2!$C$7</c15:sqref>
                        </c15:formulaRef>
                      </c:ext>
                    </c:extLst>
                    <c:strCache>
                      <c:ptCount val="1"/>
                      <c:pt idx="0">
                        <c:v>T</c:v>
                      </c:pt>
                    </c:strCache>
                  </c:strRef>
                </c:tx>
                <c:spPr>
                  <a:ln w="19050" cap="rnd">
                    <a:solidFill>
                      <a:schemeClr val="accent2"/>
                    </a:solidFill>
                    <a:round/>
                  </a:ln>
                  <a:effectLst/>
                </c:spPr>
                <c:marker>
                  <c:symbol val="none"/>
                </c:marker>
                <c:xVal>
                  <c:numRef>
                    <c:extLst xmlns:c15="http://schemas.microsoft.com/office/drawing/2012/chart">
                      <c:ext xmlns:c15="http://schemas.microsoft.com/office/drawing/2012/chart" uri="{02D57815-91ED-43cb-92C2-25804820EDAC}">
                        <c15:formulaRef>
                          <c15:sqref>Sheet2!$A$8:$A$112</c15:sqref>
                        </c15:formulaRef>
                      </c:ext>
                    </c:extLst>
                    <c:numCache>
                      <c:formatCode>General</c:formatCode>
                      <c:ptCount val="105"/>
                      <c:pt idx="1">
                        <c:v>10000</c:v>
                      </c:pt>
                      <c:pt idx="2">
                        <c:v>12000</c:v>
                      </c:pt>
                      <c:pt idx="3">
                        <c:v>14000</c:v>
                      </c:pt>
                      <c:pt idx="4">
                        <c:v>16000</c:v>
                      </c:pt>
                      <c:pt idx="5">
                        <c:v>18000</c:v>
                      </c:pt>
                      <c:pt idx="6">
                        <c:v>20000</c:v>
                      </c:pt>
                      <c:pt idx="7">
                        <c:v>30000</c:v>
                      </c:pt>
                      <c:pt idx="8">
                        <c:v>40000</c:v>
                      </c:pt>
                      <c:pt idx="9">
                        <c:v>50000</c:v>
                      </c:pt>
                      <c:pt idx="10">
                        <c:v>60000</c:v>
                      </c:pt>
                      <c:pt idx="11">
                        <c:v>70000</c:v>
                      </c:pt>
                      <c:pt idx="12">
                        <c:v>80000</c:v>
                      </c:pt>
                      <c:pt idx="13">
                        <c:v>90000</c:v>
                      </c:pt>
                      <c:pt idx="14">
                        <c:v>100000</c:v>
                      </c:pt>
                      <c:pt idx="15">
                        <c:v>110000</c:v>
                      </c:pt>
                      <c:pt idx="16">
                        <c:v>120000</c:v>
                      </c:pt>
                      <c:pt idx="17">
                        <c:v>130000</c:v>
                      </c:pt>
                      <c:pt idx="18">
                        <c:v>140000</c:v>
                      </c:pt>
                      <c:pt idx="19">
                        <c:v>150000</c:v>
                      </c:pt>
                      <c:pt idx="20">
                        <c:v>160000</c:v>
                      </c:pt>
                      <c:pt idx="21">
                        <c:v>170000</c:v>
                      </c:pt>
                      <c:pt idx="22">
                        <c:v>180000</c:v>
                      </c:pt>
                      <c:pt idx="23">
                        <c:v>190000</c:v>
                      </c:pt>
                      <c:pt idx="24">
                        <c:v>200000</c:v>
                      </c:pt>
                      <c:pt idx="25">
                        <c:v>210000</c:v>
                      </c:pt>
                      <c:pt idx="26">
                        <c:v>220000</c:v>
                      </c:pt>
                      <c:pt idx="27">
                        <c:v>230000</c:v>
                      </c:pt>
                      <c:pt idx="28">
                        <c:v>240000</c:v>
                      </c:pt>
                      <c:pt idx="29">
                        <c:v>250000</c:v>
                      </c:pt>
                      <c:pt idx="30">
                        <c:v>260000</c:v>
                      </c:pt>
                      <c:pt idx="31">
                        <c:v>270000</c:v>
                      </c:pt>
                      <c:pt idx="32">
                        <c:v>280000</c:v>
                      </c:pt>
                      <c:pt idx="33">
                        <c:v>290000</c:v>
                      </c:pt>
                      <c:pt idx="34">
                        <c:v>300000</c:v>
                      </c:pt>
                      <c:pt idx="35">
                        <c:v>310000</c:v>
                      </c:pt>
                      <c:pt idx="36">
                        <c:v>320000</c:v>
                      </c:pt>
                      <c:pt idx="37">
                        <c:v>330000</c:v>
                      </c:pt>
                      <c:pt idx="38">
                        <c:v>340000</c:v>
                      </c:pt>
                      <c:pt idx="39">
                        <c:v>350000</c:v>
                      </c:pt>
                      <c:pt idx="40">
                        <c:v>360000</c:v>
                      </c:pt>
                      <c:pt idx="41">
                        <c:v>370000</c:v>
                      </c:pt>
                      <c:pt idx="42">
                        <c:v>380000</c:v>
                      </c:pt>
                      <c:pt idx="43">
                        <c:v>390000</c:v>
                      </c:pt>
                      <c:pt idx="44">
                        <c:v>400000</c:v>
                      </c:pt>
                      <c:pt idx="45">
                        <c:v>410000</c:v>
                      </c:pt>
                      <c:pt idx="46">
                        <c:v>420000</c:v>
                      </c:pt>
                      <c:pt idx="47">
                        <c:v>430000</c:v>
                      </c:pt>
                      <c:pt idx="48">
                        <c:v>440000</c:v>
                      </c:pt>
                      <c:pt idx="49">
                        <c:v>450000</c:v>
                      </c:pt>
                      <c:pt idx="50">
                        <c:v>460000</c:v>
                      </c:pt>
                      <c:pt idx="51">
                        <c:v>470000</c:v>
                      </c:pt>
                      <c:pt idx="52">
                        <c:v>480000</c:v>
                      </c:pt>
                      <c:pt idx="53">
                        <c:v>490000</c:v>
                      </c:pt>
                      <c:pt idx="54">
                        <c:v>500000</c:v>
                      </c:pt>
                      <c:pt idx="55">
                        <c:v>510000</c:v>
                      </c:pt>
                      <c:pt idx="56">
                        <c:v>520000</c:v>
                      </c:pt>
                      <c:pt idx="57">
                        <c:v>530000</c:v>
                      </c:pt>
                      <c:pt idx="58">
                        <c:v>540000</c:v>
                      </c:pt>
                      <c:pt idx="59">
                        <c:v>550000</c:v>
                      </c:pt>
                      <c:pt idx="60">
                        <c:v>560000</c:v>
                      </c:pt>
                      <c:pt idx="61">
                        <c:v>570000</c:v>
                      </c:pt>
                      <c:pt idx="62">
                        <c:v>580000</c:v>
                      </c:pt>
                      <c:pt idx="63">
                        <c:v>590000</c:v>
                      </c:pt>
                      <c:pt idx="64">
                        <c:v>600000</c:v>
                      </c:pt>
                      <c:pt idx="65">
                        <c:v>610000</c:v>
                      </c:pt>
                      <c:pt idx="66">
                        <c:v>620000</c:v>
                      </c:pt>
                      <c:pt idx="67">
                        <c:v>630000</c:v>
                      </c:pt>
                      <c:pt idx="68">
                        <c:v>640000</c:v>
                      </c:pt>
                      <c:pt idx="69">
                        <c:v>650000</c:v>
                      </c:pt>
                      <c:pt idx="70">
                        <c:v>660000</c:v>
                      </c:pt>
                      <c:pt idx="71">
                        <c:v>670000</c:v>
                      </c:pt>
                      <c:pt idx="72">
                        <c:v>680000</c:v>
                      </c:pt>
                      <c:pt idx="73">
                        <c:v>690000</c:v>
                      </c:pt>
                      <c:pt idx="74">
                        <c:v>700000</c:v>
                      </c:pt>
                      <c:pt idx="75">
                        <c:v>710000</c:v>
                      </c:pt>
                      <c:pt idx="76">
                        <c:v>720000</c:v>
                      </c:pt>
                      <c:pt idx="77">
                        <c:v>730000</c:v>
                      </c:pt>
                      <c:pt idx="78">
                        <c:v>740000</c:v>
                      </c:pt>
                      <c:pt idx="79">
                        <c:v>750000</c:v>
                      </c:pt>
                      <c:pt idx="80">
                        <c:v>760000</c:v>
                      </c:pt>
                      <c:pt idx="81">
                        <c:v>770000</c:v>
                      </c:pt>
                      <c:pt idx="82">
                        <c:v>780000</c:v>
                      </c:pt>
                      <c:pt idx="83">
                        <c:v>790000</c:v>
                      </c:pt>
                      <c:pt idx="84">
                        <c:v>800000</c:v>
                      </c:pt>
                      <c:pt idx="85">
                        <c:v>810000</c:v>
                      </c:pt>
                      <c:pt idx="86">
                        <c:v>820000</c:v>
                      </c:pt>
                      <c:pt idx="87">
                        <c:v>830000</c:v>
                      </c:pt>
                      <c:pt idx="88">
                        <c:v>840000</c:v>
                      </c:pt>
                      <c:pt idx="89">
                        <c:v>850000</c:v>
                      </c:pt>
                      <c:pt idx="90">
                        <c:v>860000</c:v>
                      </c:pt>
                      <c:pt idx="91">
                        <c:v>870000</c:v>
                      </c:pt>
                      <c:pt idx="92">
                        <c:v>880000</c:v>
                      </c:pt>
                      <c:pt idx="93">
                        <c:v>890000</c:v>
                      </c:pt>
                      <c:pt idx="94">
                        <c:v>900000</c:v>
                      </c:pt>
                      <c:pt idx="95">
                        <c:v>910000</c:v>
                      </c:pt>
                      <c:pt idx="96">
                        <c:v>920000</c:v>
                      </c:pt>
                      <c:pt idx="97">
                        <c:v>930000</c:v>
                      </c:pt>
                      <c:pt idx="98">
                        <c:v>940000</c:v>
                      </c:pt>
                      <c:pt idx="99">
                        <c:v>950000</c:v>
                      </c:pt>
                      <c:pt idx="100">
                        <c:v>960000</c:v>
                      </c:pt>
                      <c:pt idx="101">
                        <c:v>970000</c:v>
                      </c:pt>
                      <c:pt idx="102">
                        <c:v>980000</c:v>
                      </c:pt>
                      <c:pt idx="103">
                        <c:v>990000</c:v>
                      </c:pt>
                      <c:pt idx="104">
                        <c:v>1000000</c:v>
                      </c:pt>
                    </c:numCache>
                  </c:numRef>
                </c:xVal>
                <c:yVal>
                  <c:numRef>
                    <c:extLst xmlns:c15="http://schemas.microsoft.com/office/drawing/2012/chart">
                      <c:ext xmlns:c15="http://schemas.microsoft.com/office/drawing/2012/chart" uri="{02D57815-91ED-43cb-92C2-25804820EDAC}">
                        <c15:formulaRef>
                          <c15:sqref>Sheet2!$C$8:$C$112</c15:sqref>
                        </c15:formulaRef>
                      </c:ext>
                    </c:extLst>
                    <c:numCache>
                      <c:formatCode>General</c:formatCode>
                      <c:ptCount val="105"/>
                      <c:pt idx="0">
                        <c:v>0</c:v>
                      </c:pt>
                      <c:pt idx="1">
                        <c:v>700</c:v>
                      </c:pt>
                      <c:pt idx="2">
                        <c:v>766.81158050723263</c:v>
                      </c:pt>
                      <c:pt idx="3">
                        <c:v>828.25116963394623</c:v>
                      </c:pt>
                      <c:pt idx="4">
                        <c:v>885.43774484714629</c:v>
                      </c:pt>
                      <c:pt idx="5">
                        <c:v>939.14855054991165</c:v>
                      </c:pt>
                      <c:pt idx="6">
                        <c:v>989.94949366116668</c:v>
                      </c:pt>
                      <c:pt idx="7">
                        <c:v>1212.435565298214</c:v>
                      </c:pt>
                      <c:pt idx="8">
                        <c:v>1400</c:v>
                      </c:pt>
                      <c:pt idx="9">
                        <c:v>1565.2475842498529</c:v>
                      </c:pt>
                      <c:pt idx="10">
                        <c:v>1714.6428199482248</c:v>
                      </c:pt>
                      <c:pt idx="11">
                        <c:v>1852.0259177452137</c:v>
                      </c:pt>
                      <c:pt idx="12">
                        <c:v>1979.8989873223334</c:v>
                      </c:pt>
                      <c:pt idx="13">
                        <c:v>2100</c:v>
                      </c:pt>
                      <c:pt idx="14">
                        <c:v>2213.5943621178658</c:v>
                      </c:pt>
                      <c:pt idx="15">
                        <c:v>2321.6373532487801</c:v>
                      </c:pt>
                      <c:pt idx="16">
                        <c:v>2424.871130596428</c:v>
                      </c:pt>
                      <c:pt idx="17">
                        <c:v>2523.8858928247928</c:v>
                      </c:pt>
                      <c:pt idx="18">
                        <c:v>2619.160170741759</c:v>
                      </c:pt>
                      <c:pt idx="19">
                        <c:v>2711.0883423451919</c:v>
                      </c:pt>
                      <c:pt idx="20">
                        <c:v>2800</c:v>
                      </c:pt>
                      <c:pt idx="21">
                        <c:v>2886.1739379323622</c:v>
                      </c:pt>
                      <c:pt idx="22">
                        <c:v>2969.8484809834999</c:v>
                      </c:pt>
                      <c:pt idx="23">
                        <c:v>3051.2292604784716</c:v>
                      </c:pt>
                      <c:pt idx="24">
                        <c:v>3130.4951684997059</c:v>
                      </c:pt>
                      <c:pt idx="25">
                        <c:v>3207.802986469088</c:v>
                      </c:pt>
                      <c:pt idx="26">
                        <c:v>3283.2910318764007</c:v>
                      </c:pt>
                      <c:pt idx="27">
                        <c:v>3357.0820663189038</c:v>
                      </c:pt>
                      <c:pt idx="28">
                        <c:v>3429.2856398964495</c:v>
                      </c:pt>
                      <c:pt idx="29">
                        <c:v>3500</c:v>
                      </c:pt>
                      <c:pt idx="30">
                        <c:v>3569.3136595149494</c:v>
                      </c:pt>
                      <c:pt idx="31">
                        <c:v>3637.3066958946429</c:v>
                      </c:pt>
                      <c:pt idx="32">
                        <c:v>3704.0518354904275</c:v>
                      </c:pt>
                      <c:pt idx="33">
                        <c:v>3769.615364994153</c:v>
                      </c:pt>
                      <c:pt idx="34">
                        <c:v>3834.0579025361631</c:v>
                      </c:pt>
                      <c:pt idx="35">
                        <c:v>3897.4350539810157</c:v>
                      </c:pt>
                      <c:pt idx="36">
                        <c:v>3959.7979746446667</c:v>
                      </c:pt>
                      <c:pt idx="37">
                        <c:v>4021.1938525766204</c:v>
                      </c:pt>
                      <c:pt idx="38">
                        <c:v>4081.6663263917103</c:v>
                      </c:pt>
                      <c:pt idx="39">
                        <c:v>4141.2558481697315</c:v>
                      </c:pt>
                      <c:pt idx="40">
                        <c:v>4200</c:v>
                      </c:pt>
                      <c:pt idx="41">
                        <c:v>4257.9337712087545</c:v>
                      </c:pt>
                      <c:pt idx="42">
                        <c:v>4315.0898020782834</c:v>
                      </c:pt>
                      <c:pt idx="43">
                        <c:v>4371.4985988788794</c:v>
                      </c:pt>
                      <c:pt idx="44">
                        <c:v>4427.1887242357316</c:v>
                      </c:pt>
                      <c:pt idx="45">
                        <c:v>4482.186966202994</c:v>
                      </c:pt>
                      <c:pt idx="46">
                        <c:v>4536.5184888855028</c:v>
                      </c:pt>
                      <c:pt idx="47">
                        <c:v>4590.2069670114006</c:v>
                      </c:pt>
                      <c:pt idx="48">
                        <c:v>4643.2747064975601</c:v>
                      </c:pt>
                      <c:pt idx="49">
                        <c:v>4695.7427527495583</c:v>
                      </c:pt>
                      <c:pt idx="50">
                        <c:v>4747.6309881876878</c:v>
                      </c:pt>
                      <c:pt idx="51">
                        <c:v>4798.9582202807305</c:v>
                      </c:pt>
                      <c:pt idx="52">
                        <c:v>4849.7422611928559</c:v>
                      </c:pt>
                      <c:pt idx="53">
                        <c:v>4900</c:v>
                      </c:pt>
                      <c:pt idx="54">
                        <c:v>4949.7474683058326</c:v>
                      </c:pt>
                      <c:pt idx="55">
                        <c:v>4998.9998999799955</c:v>
                      </c:pt>
                      <c:pt idx="56">
                        <c:v>5047.7717856495856</c:v>
                      </c:pt>
                      <c:pt idx="57">
                        <c:v>5096.0769224963633</c:v>
                      </c:pt>
                      <c:pt idx="58">
                        <c:v>5143.9284598446739</c:v>
                      </c:pt>
                      <c:pt idx="59">
                        <c:v>5191.3389409669644</c:v>
                      </c:pt>
                      <c:pt idx="60">
                        <c:v>5238.320341483518</c:v>
                      </c:pt>
                      <c:pt idx="61">
                        <c:v>5284.884104689525</c:v>
                      </c:pt>
                      <c:pt idx="62">
                        <c:v>5331.0411741047355</c:v>
                      </c:pt>
                      <c:pt idx="63">
                        <c:v>5376.8020235080248</c:v>
                      </c:pt>
                      <c:pt idx="64">
                        <c:v>5422.1766846903838</c:v>
                      </c:pt>
                      <c:pt idx="65">
                        <c:v>5467.1747731346577</c:v>
                      </c:pt>
                      <c:pt idx="66">
                        <c:v>5511.8055118082675</c:v>
                      </c:pt>
                      <c:pt idx="67">
                        <c:v>5556.0777532356406</c:v>
                      </c:pt>
                      <c:pt idx="68">
                        <c:v>5600</c:v>
                      </c:pt>
                      <c:pt idx="69">
                        <c:v>5643.580423808985</c:v>
                      </c:pt>
                      <c:pt idx="70">
                        <c:v>5686.8268832451722</c:v>
                      </c:pt>
                      <c:pt idx="71">
                        <c:v>5729.7469403107152</c:v>
                      </c:pt>
                      <c:pt idx="72">
                        <c:v>5772.3478758647243</c:v>
                      </c:pt>
                      <c:pt idx="73">
                        <c:v>5814.636704042653</c:v>
                      </c:pt>
                      <c:pt idx="74">
                        <c:v>5856.6201857385286</c:v>
                      </c:pt>
                      <c:pt idx="75">
                        <c:v>5898.3048412234511</c:v>
                      </c:pt>
                      <c:pt idx="76">
                        <c:v>5939.6969619669999</c:v>
                      </c:pt>
                      <c:pt idx="77">
                        <c:v>5980.8026217222714</c:v>
                      </c:pt>
                      <c:pt idx="78">
                        <c:v>6021.627686929839</c:v>
                      </c:pt>
                      <c:pt idx="79">
                        <c:v>6062.1778264910708</c:v>
                      </c:pt>
                      <c:pt idx="80">
                        <c:v>6102.4585209569432</c:v>
                      </c:pt>
                      <c:pt idx="81">
                        <c:v>6142.4750711744855</c:v>
                      </c:pt>
                      <c:pt idx="82">
                        <c:v>6182.232606429493</c:v>
                      </c:pt>
                      <c:pt idx="83">
                        <c:v>6221.736092120912</c:v>
                      </c:pt>
                      <c:pt idx="84">
                        <c:v>6260.9903369994117</c:v>
                      </c:pt>
                      <c:pt idx="85">
                        <c:v>6300</c:v>
                      </c:pt>
                      <c:pt idx="86">
                        <c:v>6338.7695966961919</c:v>
                      </c:pt>
                      <c:pt idx="87">
                        <c:v>6377.3035054010097</c:v>
                      </c:pt>
                      <c:pt idx="88">
                        <c:v>6415.6059729381759</c:v>
                      </c:pt>
                      <c:pt idx="89">
                        <c:v>6453.6811201050214</c:v>
                      </c:pt>
                      <c:pt idx="90">
                        <c:v>6491.5329468469927</c:v>
                      </c:pt>
                      <c:pt idx="91">
                        <c:v>6529.1653371621705</c:v>
                      </c:pt>
                      <c:pt idx="92">
                        <c:v>6566.5820637528013</c:v>
                      </c:pt>
                      <c:pt idx="93">
                        <c:v>6603.7867924396232</c:v>
                      </c:pt>
                      <c:pt idx="94">
                        <c:v>6640.7830863535964</c:v>
                      </c:pt>
                      <c:pt idx="95">
                        <c:v>6677.5744099186186</c:v>
                      </c:pt>
                      <c:pt idx="96">
                        <c:v>6714.1641326378076</c:v>
                      </c:pt>
                      <c:pt idx="97">
                        <c:v>6750.5555326950689</c:v>
                      </c:pt>
                      <c:pt idx="98">
                        <c:v>6786.75180038286</c:v>
                      </c:pt>
                      <c:pt idx="99">
                        <c:v>6822.7560413662741</c:v>
                      </c:pt>
                      <c:pt idx="100">
                        <c:v>6858.5712797928991</c:v>
                      </c:pt>
                      <c:pt idx="101">
                        <c:v>6894.2004612572737</c:v>
                      </c:pt>
                      <c:pt idx="102">
                        <c:v>6929.6464556281662</c:v>
                      </c:pt>
                      <c:pt idx="103">
                        <c:v>6964.9120597463398</c:v>
                      </c:pt>
                      <c:pt idx="104">
                        <c:v>7000</c:v>
                      </c:pt>
                    </c:numCache>
                  </c:numRef>
                </c:yVal>
                <c:smooth val="0"/>
                <c:extLst xmlns:c15="http://schemas.microsoft.com/office/drawing/2012/chart">
                  <c:ext xmlns:c16="http://schemas.microsoft.com/office/drawing/2014/chart" uri="{C3380CC4-5D6E-409C-BE32-E72D297353CC}">
                    <c16:uniqueId val="{00000003-0D3A-4275-B0F9-1630EC7768E6}"/>
                  </c:ext>
                </c:extLst>
              </c15:ser>
            </c15:filteredScatterSeries>
            <c15:filteredScatterSeries>
              <c15:ser>
                <c:idx val="2"/>
                <c:order val="2"/>
                <c:tx>
                  <c:strRef>
                    <c:extLst xmlns:c15="http://schemas.microsoft.com/office/drawing/2012/chart">
                      <c:ext xmlns:c15="http://schemas.microsoft.com/office/drawing/2012/chart" uri="{02D57815-91ED-43cb-92C2-25804820EDAC}">
                        <c15:formulaRef>
                          <c15:sqref>Sheet2!$D$7</c15:sqref>
                        </c15:formulaRef>
                      </c:ext>
                    </c:extLst>
                    <c:strCache>
                      <c:ptCount val="1"/>
                      <c:pt idx="0">
                        <c:v>t(V-X)</c:v>
                      </c:pt>
                    </c:strCache>
                  </c:strRef>
                </c:tx>
                <c:spPr>
                  <a:ln w="19050" cap="rnd">
                    <a:solidFill>
                      <a:schemeClr val="accent3"/>
                    </a:solidFill>
                    <a:round/>
                  </a:ln>
                  <a:effectLst/>
                </c:spPr>
                <c:marker>
                  <c:symbol val="none"/>
                </c:marker>
                <c:xVal>
                  <c:numRef>
                    <c:extLst xmlns:c15="http://schemas.microsoft.com/office/drawing/2012/chart">
                      <c:ext xmlns:c15="http://schemas.microsoft.com/office/drawing/2012/chart" uri="{02D57815-91ED-43cb-92C2-25804820EDAC}">
                        <c15:formulaRef>
                          <c15:sqref>Sheet2!$A$8:$A$112</c15:sqref>
                        </c15:formulaRef>
                      </c:ext>
                    </c:extLst>
                    <c:numCache>
                      <c:formatCode>General</c:formatCode>
                      <c:ptCount val="105"/>
                      <c:pt idx="1">
                        <c:v>10000</c:v>
                      </c:pt>
                      <c:pt idx="2">
                        <c:v>12000</c:v>
                      </c:pt>
                      <c:pt idx="3">
                        <c:v>14000</c:v>
                      </c:pt>
                      <c:pt idx="4">
                        <c:v>16000</c:v>
                      </c:pt>
                      <c:pt idx="5">
                        <c:v>18000</c:v>
                      </c:pt>
                      <c:pt idx="6">
                        <c:v>20000</c:v>
                      </c:pt>
                      <c:pt idx="7">
                        <c:v>30000</c:v>
                      </c:pt>
                      <c:pt idx="8">
                        <c:v>40000</c:v>
                      </c:pt>
                      <c:pt idx="9">
                        <c:v>50000</c:v>
                      </c:pt>
                      <c:pt idx="10">
                        <c:v>60000</c:v>
                      </c:pt>
                      <c:pt idx="11">
                        <c:v>70000</c:v>
                      </c:pt>
                      <c:pt idx="12">
                        <c:v>80000</c:v>
                      </c:pt>
                      <c:pt idx="13">
                        <c:v>90000</c:v>
                      </c:pt>
                      <c:pt idx="14">
                        <c:v>100000</c:v>
                      </c:pt>
                      <c:pt idx="15">
                        <c:v>110000</c:v>
                      </c:pt>
                      <c:pt idx="16">
                        <c:v>120000</c:v>
                      </c:pt>
                      <c:pt idx="17">
                        <c:v>130000</c:v>
                      </c:pt>
                      <c:pt idx="18">
                        <c:v>140000</c:v>
                      </c:pt>
                      <c:pt idx="19">
                        <c:v>150000</c:v>
                      </c:pt>
                      <c:pt idx="20">
                        <c:v>160000</c:v>
                      </c:pt>
                      <c:pt idx="21">
                        <c:v>170000</c:v>
                      </c:pt>
                      <c:pt idx="22">
                        <c:v>180000</c:v>
                      </c:pt>
                      <c:pt idx="23">
                        <c:v>190000</c:v>
                      </c:pt>
                      <c:pt idx="24">
                        <c:v>200000</c:v>
                      </c:pt>
                      <c:pt idx="25">
                        <c:v>210000</c:v>
                      </c:pt>
                      <c:pt idx="26">
                        <c:v>220000</c:v>
                      </c:pt>
                      <c:pt idx="27">
                        <c:v>230000</c:v>
                      </c:pt>
                      <c:pt idx="28">
                        <c:v>240000</c:v>
                      </c:pt>
                      <c:pt idx="29">
                        <c:v>250000</c:v>
                      </c:pt>
                      <c:pt idx="30">
                        <c:v>260000</c:v>
                      </c:pt>
                      <c:pt idx="31">
                        <c:v>270000</c:v>
                      </c:pt>
                      <c:pt idx="32">
                        <c:v>280000</c:v>
                      </c:pt>
                      <c:pt idx="33">
                        <c:v>290000</c:v>
                      </c:pt>
                      <c:pt idx="34">
                        <c:v>300000</c:v>
                      </c:pt>
                      <c:pt idx="35">
                        <c:v>310000</c:v>
                      </c:pt>
                      <c:pt idx="36">
                        <c:v>320000</c:v>
                      </c:pt>
                      <c:pt idx="37">
                        <c:v>330000</c:v>
                      </c:pt>
                      <c:pt idx="38">
                        <c:v>340000</c:v>
                      </c:pt>
                      <c:pt idx="39">
                        <c:v>350000</c:v>
                      </c:pt>
                      <c:pt idx="40">
                        <c:v>360000</c:v>
                      </c:pt>
                      <c:pt idx="41">
                        <c:v>370000</c:v>
                      </c:pt>
                      <c:pt idx="42">
                        <c:v>380000</c:v>
                      </c:pt>
                      <c:pt idx="43">
                        <c:v>390000</c:v>
                      </c:pt>
                      <c:pt idx="44">
                        <c:v>400000</c:v>
                      </c:pt>
                      <c:pt idx="45">
                        <c:v>410000</c:v>
                      </c:pt>
                      <c:pt idx="46">
                        <c:v>420000</c:v>
                      </c:pt>
                      <c:pt idx="47">
                        <c:v>430000</c:v>
                      </c:pt>
                      <c:pt idx="48">
                        <c:v>440000</c:v>
                      </c:pt>
                      <c:pt idx="49">
                        <c:v>450000</c:v>
                      </c:pt>
                      <c:pt idx="50">
                        <c:v>460000</c:v>
                      </c:pt>
                      <c:pt idx="51">
                        <c:v>470000</c:v>
                      </c:pt>
                      <c:pt idx="52">
                        <c:v>480000</c:v>
                      </c:pt>
                      <c:pt idx="53">
                        <c:v>490000</c:v>
                      </c:pt>
                      <c:pt idx="54">
                        <c:v>500000</c:v>
                      </c:pt>
                      <c:pt idx="55">
                        <c:v>510000</c:v>
                      </c:pt>
                      <c:pt idx="56">
                        <c:v>520000</c:v>
                      </c:pt>
                      <c:pt idx="57">
                        <c:v>530000</c:v>
                      </c:pt>
                      <c:pt idx="58">
                        <c:v>540000</c:v>
                      </c:pt>
                      <c:pt idx="59">
                        <c:v>550000</c:v>
                      </c:pt>
                      <c:pt idx="60">
                        <c:v>560000</c:v>
                      </c:pt>
                      <c:pt idx="61">
                        <c:v>570000</c:v>
                      </c:pt>
                      <c:pt idx="62">
                        <c:v>580000</c:v>
                      </c:pt>
                      <c:pt idx="63">
                        <c:v>590000</c:v>
                      </c:pt>
                      <c:pt idx="64">
                        <c:v>600000</c:v>
                      </c:pt>
                      <c:pt idx="65">
                        <c:v>610000</c:v>
                      </c:pt>
                      <c:pt idx="66">
                        <c:v>620000</c:v>
                      </c:pt>
                      <c:pt idx="67">
                        <c:v>630000</c:v>
                      </c:pt>
                      <c:pt idx="68">
                        <c:v>640000</c:v>
                      </c:pt>
                      <c:pt idx="69">
                        <c:v>650000</c:v>
                      </c:pt>
                      <c:pt idx="70">
                        <c:v>660000</c:v>
                      </c:pt>
                      <c:pt idx="71">
                        <c:v>670000</c:v>
                      </c:pt>
                      <c:pt idx="72">
                        <c:v>680000</c:v>
                      </c:pt>
                      <c:pt idx="73">
                        <c:v>690000</c:v>
                      </c:pt>
                      <c:pt idx="74">
                        <c:v>700000</c:v>
                      </c:pt>
                      <c:pt idx="75">
                        <c:v>710000</c:v>
                      </c:pt>
                      <c:pt idx="76">
                        <c:v>720000</c:v>
                      </c:pt>
                      <c:pt idx="77">
                        <c:v>730000</c:v>
                      </c:pt>
                      <c:pt idx="78">
                        <c:v>740000</c:v>
                      </c:pt>
                      <c:pt idx="79">
                        <c:v>750000</c:v>
                      </c:pt>
                      <c:pt idx="80">
                        <c:v>760000</c:v>
                      </c:pt>
                      <c:pt idx="81">
                        <c:v>770000</c:v>
                      </c:pt>
                      <c:pt idx="82">
                        <c:v>780000</c:v>
                      </c:pt>
                      <c:pt idx="83">
                        <c:v>790000</c:v>
                      </c:pt>
                      <c:pt idx="84">
                        <c:v>800000</c:v>
                      </c:pt>
                      <c:pt idx="85">
                        <c:v>810000</c:v>
                      </c:pt>
                      <c:pt idx="86">
                        <c:v>820000</c:v>
                      </c:pt>
                      <c:pt idx="87">
                        <c:v>830000</c:v>
                      </c:pt>
                      <c:pt idx="88">
                        <c:v>840000</c:v>
                      </c:pt>
                      <c:pt idx="89">
                        <c:v>850000</c:v>
                      </c:pt>
                      <c:pt idx="90">
                        <c:v>860000</c:v>
                      </c:pt>
                      <c:pt idx="91">
                        <c:v>870000</c:v>
                      </c:pt>
                      <c:pt idx="92">
                        <c:v>880000</c:v>
                      </c:pt>
                      <c:pt idx="93">
                        <c:v>890000</c:v>
                      </c:pt>
                      <c:pt idx="94">
                        <c:v>900000</c:v>
                      </c:pt>
                      <c:pt idx="95">
                        <c:v>910000</c:v>
                      </c:pt>
                      <c:pt idx="96">
                        <c:v>920000</c:v>
                      </c:pt>
                      <c:pt idx="97">
                        <c:v>930000</c:v>
                      </c:pt>
                      <c:pt idx="98">
                        <c:v>940000</c:v>
                      </c:pt>
                      <c:pt idx="99">
                        <c:v>950000</c:v>
                      </c:pt>
                      <c:pt idx="100">
                        <c:v>960000</c:v>
                      </c:pt>
                      <c:pt idx="101">
                        <c:v>970000</c:v>
                      </c:pt>
                      <c:pt idx="102">
                        <c:v>980000</c:v>
                      </c:pt>
                      <c:pt idx="103">
                        <c:v>990000</c:v>
                      </c:pt>
                      <c:pt idx="104">
                        <c:v>1000000</c:v>
                      </c:pt>
                    </c:numCache>
                  </c:numRef>
                </c:xVal>
                <c:yVal>
                  <c:numRef>
                    <c:extLst xmlns:c15="http://schemas.microsoft.com/office/drawing/2012/chart">
                      <c:ext xmlns:c15="http://schemas.microsoft.com/office/drawing/2012/chart" uri="{02D57815-91ED-43cb-92C2-25804820EDAC}">
                        <c15:formulaRef>
                          <c15:sqref>Sheet2!$D$8:$D$112</c15:sqref>
                        </c15:formulaRef>
                      </c:ext>
                    </c:extLst>
                    <c:numCache>
                      <c:formatCode>General</c:formatCode>
                      <c:ptCount val="105"/>
                      <c:pt idx="1">
                        <c:v>-100</c:v>
                      </c:pt>
                      <c:pt idx="2">
                        <c:v>-33.188419492767423</c:v>
                      </c:pt>
                      <c:pt idx="3">
                        <c:v>28.251169633946265</c:v>
                      </c:pt>
                      <c:pt idx="4">
                        <c:v>85.437744847146249</c:v>
                      </c:pt>
                      <c:pt idx="5">
                        <c:v>139.14855054991159</c:v>
                      </c:pt>
                      <c:pt idx="6">
                        <c:v>189.94949366116663</c:v>
                      </c:pt>
                      <c:pt idx="7">
                        <c:v>412.43556529821404</c:v>
                      </c:pt>
                      <c:pt idx="8">
                        <c:v>600</c:v>
                      </c:pt>
                      <c:pt idx="9">
                        <c:v>765.24758424985282</c:v>
                      </c:pt>
                      <c:pt idx="10">
                        <c:v>914.64281994822466</c:v>
                      </c:pt>
                      <c:pt idx="11">
                        <c:v>1052.0259177452137</c:v>
                      </c:pt>
                      <c:pt idx="12">
                        <c:v>1179.8989873223334</c:v>
                      </c:pt>
                      <c:pt idx="13">
                        <c:v>1300</c:v>
                      </c:pt>
                      <c:pt idx="14">
                        <c:v>1413.5943621178658</c:v>
                      </c:pt>
                      <c:pt idx="15">
                        <c:v>1521.6373532487801</c:v>
                      </c:pt>
                      <c:pt idx="16">
                        <c:v>1624.8711305964282</c:v>
                      </c:pt>
                      <c:pt idx="17">
                        <c:v>1723.8858928247926</c:v>
                      </c:pt>
                      <c:pt idx="18">
                        <c:v>1819.1601707417587</c:v>
                      </c:pt>
                      <c:pt idx="19">
                        <c:v>1911.0883423451917</c:v>
                      </c:pt>
                      <c:pt idx="20">
                        <c:v>2000</c:v>
                      </c:pt>
                      <c:pt idx="21">
                        <c:v>2086.1739379323622</c:v>
                      </c:pt>
                      <c:pt idx="22">
                        <c:v>2169.8484809834999</c:v>
                      </c:pt>
                      <c:pt idx="23">
                        <c:v>2251.2292604784716</c:v>
                      </c:pt>
                      <c:pt idx="24">
                        <c:v>2330.4951684997059</c:v>
                      </c:pt>
                      <c:pt idx="25">
                        <c:v>2407.802986469088</c:v>
                      </c:pt>
                      <c:pt idx="26">
                        <c:v>2483.2910318764007</c:v>
                      </c:pt>
                      <c:pt idx="27">
                        <c:v>2557.0820663189038</c:v>
                      </c:pt>
                      <c:pt idx="28">
                        <c:v>2629.2856398964495</c:v>
                      </c:pt>
                      <c:pt idx="29">
                        <c:v>2700</c:v>
                      </c:pt>
                      <c:pt idx="30">
                        <c:v>2769.3136595149494</c:v>
                      </c:pt>
                      <c:pt idx="31">
                        <c:v>2837.3066958946429</c:v>
                      </c:pt>
                      <c:pt idx="32">
                        <c:v>2904.0518354904275</c:v>
                      </c:pt>
                      <c:pt idx="33">
                        <c:v>2969.615364994153</c:v>
                      </c:pt>
                      <c:pt idx="34">
                        <c:v>3034.0579025361631</c:v>
                      </c:pt>
                      <c:pt idx="35">
                        <c:v>3097.4350539810157</c:v>
                      </c:pt>
                      <c:pt idx="36">
                        <c:v>3159.7979746446667</c:v>
                      </c:pt>
                      <c:pt idx="37">
                        <c:v>3221.1938525766204</c:v>
                      </c:pt>
                      <c:pt idx="38">
                        <c:v>3281.6663263917103</c:v>
                      </c:pt>
                      <c:pt idx="39">
                        <c:v>3341.2558481697315</c:v>
                      </c:pt>
                      <c:pt idx="40">
                        <c:v>3400</c:v>
                      </c:pt>
                      <c:pt idx="41">
                        <c:v>3457.933771208754</c:v>
                      </c:pt>
                      <c:pt idx="42">
                        <c:v>3515.0898020782834</c:v>
                      </c:pt>
                      <c:pt idx="43">
                        <c:v>3571.498598878879</c:v>
                      </c:pt>
                      <c:pt idx="44">
                        <c:v>3627.1887242357316</c:v>
                      </c:pt>
                      <c:pt idx="45">
                        <c:v>3682.1869662029944</c:v>
                      </c:pt>
                      <c:pt idx="46">
                        <c:v>3736.5184888855024</c:v>
                      </c:pt>
                      <c:pt idx="47">
                        <c:v>3790.2069670114001</c:v>
                      </c:pt>
                      <c:pt idx="48">
                        <c:v>3843.2747064975601</c:v>
                      </c:pt>
                      <c:pt idx="49">
                        <c:v>3895.7427527495583</c:v>
                      </c:pt>
                      <c:pt idx="50">
                        <c:v>3947.6309881876878</c:v>
                      </c:pt>
                      <c:pt idx="51">
                        <c:v>3998.958220280731</c:v>
                      </c:pt>
                      <c:pt idx="52">
                        <c:v>4049.7422611928564</c:v>
                      </c:pt>
                      <c:pt idx="53">
                        <c:v>4100</c:v>
                      </c:pt>
                      <c:pt idx="54">
                        <c:v>4149.7474683058326</c:v>
                      </c:pt>
                      <c:pt idx="55">
                        <c:v>4198.9998999799955</c:v>
                      </c:pt>
                      <c:pt idx="56">
                        <c:v>4247.7717856495856</c:v>
                      </c:pt>
                      <c:pt idx="57">
                        <c:v>4296.0769224963633</c:v>
                      </c:pt>
                      <c:pt idx="58">
                        <c:v>4343.9284598446739</c:v>
                      </c:pt>
                      <c:pt idx="59">
                        <c:v>4391.3389409669644</c:v>
                      </c:pt>
                      <c:pt idx="60">
                        <c:v>4438.320341483518</c:v>
                      </c:pt>
                      <c:pt idx="61">
                        <c:v>4484.884104689525</c:v>
                      </c:pt>
                      <c:pt idx="62">
                        <c:v>4531.0411741047355</c:v>
                      </c:pt>
                      <c:pt idx="63">
                        <c:v>4576.8020235080248</c:v>
                      </c:pt>
                      <c:pt idx="64">
                        <c:v>4622.1766846903838</c:v>
                      </c:pt>
                      <c:pt idx="65">
                        <c:v>4667.1747731346577</c:v>
                      </c:pt>
                      <c:pt idx="66">
                        <c:v>4711.8055118082675</c:v>
                      </c:pt>
                      <c:pt idx="67">
                        <c:v>4756.0777532356406</c:v>
                      </c:pt>
                      <c:pt idx="68">
                        <c:v>4800</c:v>
                      </c:pt>
                      <c:pt idx="69">
                        <c:v>4843.580423808985</c:v>
                      </c:pt>
                      <c:pt idx="70">
                        <c:v>4886.8268832451722</c:v>
                      </c:pt>
                      <c:pt idx="71">
                        <c:v>4929.7469403107152</c:v>
                      </c:pt>
                      <c:pt idx="72">
                        <c:v>4972.3478758647243</c:v>
                      </c:pt>
                      <c:pt idx="73">
                        <c:v>5014.636704042653</c:v>
                      </c:pt>
                      <c:pt idx="74">
                        <c:v>5056.6201857385286</c:v>
                      </c:pt>
                      <c:pt idx="75">
                        <c:v>5098.3048412234511</c:v>
                      </c:pt>
                      <c:pt idx="76">
                        <c:v>5139.6969619669999</c:v>
                      </c:pt>
                      <c:pt idx="77">
                        <c:v>5180.8026217222714</c:v>
                      </c:pt>
                      <c:pt idx="78">
                        <c:v>5221.627686929839</c:v>
                      </c:pt>
                      <c:pt idx="79">
                        <c:v>5262.1778264910708</c:v>
                      </c:pt>
                      <c:pt idx="80">
                        <c:v>5302.4585209569432</c:v>
                      </c:pt>
                      <c:pt idx="81">
                        <c:v>5342.4750711744846</c:v>
                      </c:pt>
                      <c:pt idx="82">
                        <c:v>5382.232606429493</c:v>
                      </c:pt>
                      <c:pt idx="83">
                        <c:v>5421.736092120912</c:v>
                      </c:pt>
                      <c:pt idx="84">
                        <c:v>5460.9903369994117</c:v>
                      </c:pt>
                      <c:pt idx="85">
                        <c:v>5500</c:v>
                      </c:pt>
                      <c:pt idx="86">
                        <c:v>5538.7695966961919</c:v>
                      </c:pt>
                      <c:pt idx="87">
                        <c:v>5577.3035054010097</c:v>
                      </c:pt>
                      <c:pt idx="88">
                        <c:v>5615.6059729381759</c:v>
                      </c:pt>
                      <c:pt idx="89">
                        <c:v>5653.6811201050214</c:v>
                      </c:pt>
                      <c:pt idx="90">
                        <c:v>5691.5329468469927</c:v>
                      </c:pt>
                      <c:pt idx="91">
                        <c:v>5729.1653371621705</c:v>
                      </c:pt>
                      <c:pt idx="92">
                        <c:v>5766.5820637528013</c:v>
                      </c:pt>
                      <c:pt idx="93">
                        <c:v>5803.7867924396232</c:v>
                      </c:pt>
                      <c:pt idx="94">
                        <c:v>5840.7830863535964</c:v>
                      </c:pt>
                      <c:pt idx="95">
                        <c:v>5877.5744099186186</c:v>
                      </c:pt>
                      <c:pt idx="96">
                        <c:v>5914.1641326378076</c:v>
                      </c:pt>
                      <c:pt idx="97">
                        <c:v>5950.5555326950689</c:v>
                      </c:pt>
                      <c:pt idx="98">
                        <c:v>5986.75180038286</c:v>
                      </c:pt>
                      <c:pt idx="99">
                        <c:v>6022.7560413662741</c:v>
                      </c:pt>
                      <c:pt idx="100">
                        <c:v>6058.5712797928991</c:v>
                      </c:pt>
                      <c:pt idx="101">
                        <c:v>6094.2004612572737</c:v>
                      </c:pt>
                      <c:pt idx="102">
                        <c:v>6129.6464556281662</c:v>
                      </c:pt>
                      <c:pt idx="103">
                        <c:v>6164.9120597463398</c:v>
                      </c:pt>
                      <c:pt idx="104">
                        <c:v>6200</c:v>
                      </c:pt>
                    </c:numCache>
                  </c:numRef>
                </c:yVal>
                <c:smooth val="0"/>
                <c:extLst xmlns:c15="http://schemas.microsoft.com/office/drawing/2012/chart">
                  <c:ext xmlns:c16="http://schemas.microsoft.com/office/drawing/2014/chart" uri="{C3380CC4-5D6E-409C-BE32-E72D297353CC}">
                    <c16:uniqueId val="{00000004-0D3A-4275-B0F9-1630EC7768E6}"/>
                  </c:ext>
                </c:extLst>
              </c15:ser>
            </c15:filteredScatterSeries>
          </c:ext>
        </c:extLst>
      </c:scatterChart>
      <c:valAx>
        <c:axId val="434421240"/>
        <c:scaling>
          <c:orientation val="minMax"/>
          <c:max val="1000000"/>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Household Income</a:t>
                </a:r>
              </a:p>
            </c:rich>
          </c:tx>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quot;$&quot;#,##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434415992"/>
        <c:crosses val="autoZero"/>
        <c:crossBetween val="midCat"/>
      </c:valAx>
      <c:valAx>
        <c:axId val="434415992"/>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000">
                    <a:latin typeface="Times New Roman" panose="02020603050405020304" pitchFamily="18" charset="0"/>
                    <a:cs typeface="Times New Roman" panose="02020603050405020304" pitchFamily="18" charset="0"/>
                  </a:rPr>
                  <a:t>Property Taxes as a Percentage of Household Income</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0.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434421240"/>
        <c:crosses val="autoZero"/>
        <c:crossBetween val="midCat"/>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latin typeface="Times New Roman" panose="02020603050405020304" pitchFamily="18" charset="0"/>
                <a:cs typeface="Times New Roman" panose="02020603050405020304" pitchFamily="18" charset="0"/>
              </a:rPr>
              <a:t>Panel A: House Value as the Base</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scatterChart>
        <c:scatterStyle val="lineMarker"/>
        <c:varyColors val="0"/>
        <c:ser>
          <c:idx val="0"/>
          <c:order val="0"/>
          <c:tx>
            <c:strRef>
              <c:f>Sheet1!$W$7</c:f>
              <c:strCache>
                <c:ptCount val="1"/>
                <c:pt idx="0">
                  <c:v>Without CB</c:v>
                </c:pt>
              </c:strCache>
            </c:strRef>
          </c:tx>
          <c:spPr>
            <a:ln w="38100" cap="rnd" cmpd="dbl">
              <a:solidFill>
                <a:schemeClr val="tx1"/>
              </a:solidFill>
              <a:round/>
            </a:ln>
            <a:effectLst/>
          </c:spPr>
          <c:marker>
            <c:symbol val="none"/>
          </c:marker>
          <c:xVal>
            <c:numRef>
              <c:f>Sheet1!$V$8:$V$59</c:f>
              <c:numCache>
                <c:formatCode>0.00</c:formatCode>
                <c:ptCount val="52"/>
                <c:pt idx="0" formatCode="General">
                  <c:v>10000</c:v>
                </c:pt>
                <c:pt idx="1">
                  <c:v>79803.398874989478</c:v>
                </c:pt>
                <c:pt idx="2">
                  <c:v>83803.398874989478</c:v>
                </c:pt>
                <c:pt idx="3">
                  <c:v>87803.398874989478</c:v>
                </c:pt>
                <c:pt idx="4">
                  <c:v>91803.398874989478</c:v>
                </c:pt>
                <c:pt idx="5">
                  <c:v>95803.398874989478</c:v>
                </c:pt>
                <c:pt idx="6">
                  <c:v>99803.398874989478</c:v>
                </c:pt>
                <c:pt idx="7">
                  <c:v>103803.39887498948</c:v>
                </c:pt>
                <c:pt idx="8">
                  <c:v>107803.39887498948</c:v>
                </c:pt>
                <c:pt idx="9">
                  <c:v>111803.39887498948</c:v>
                </c:pt>
                <c:pt idx="10">
                  <c:v>115803.39887498948</c:v>
                </c:pt>
                <c:pt idx="11">
                  <c:v>119803.39887498948</c:v>
                </c:pt>
                <c:pt idx="12">
                  <c:v>123803.39887498948</c:v>
                </c:pt>
                <c:pt idx="13">
                  <c:v>127803.39887498948</c:v>
                </c:pt>
                <c:pt idx="14">
                  <c:v>131803.39887498948</c:v>
                </c:pt>
                <c:pt idx="15">
                  <c:v>135803.39887498948</c:v>
                </c:pt>
                <c:pt idx="16">
                  <c:v>139803.39887498948</c:v>
                </c:pt>
                <c:pt idx="17">
                  <c:v>143803.39887498948</c:v>
                </c:pt>
                <c:pt idx="18">
                  <c:v>147803.39887498948</c:v>
                </c:pt>
                <c:pt idx="19">
                  <c:v>151803.39887498948</c:v>
                </c:pt>
                <c:pt idx="20">
                  <c:v>123113.88300841898</c:v>
                </c:pt>
                <c:pt idx="21">
                  <c:v>127113.88300841898</c:v>
                </c:pt>
                <c:pt idx="22">
                  <c:v>131113.88300841898</c:v>
                </c:pt>
                <c:pt idx="23">
                  <c:v>135113.88300841898</c:v>
                </c:pt>
                <c:pt idx="24">
                  <c:v>139113.88300841898</c:v>
                </c:pt>
                <c:pt idx="25">
                  <c:v>143113.88300841898</c:v>
                </c:pt>
                <c:pt idx="26">
                  <c:v>147113.88300841898</c:v>
                </c:pt>
                <c:pt idx="27">
                  <c:v>151113.88300841898</c:v>
                </c:pt>
                <c:pt idx="28">
                  <c:v>155113.88300841898</c:v>
                </c:pt>
                <c:pt idx="29">
                  <c:v>158113.88300841898</c:v>
                </c:pt>
                <c:pt idx="30">
                  <c:v>162113.88300841898</c:v>
                </c:pt>
                <c:pt idx="31">
                  <c:v>166113.88300841898</c:v>
                </c:pt>
                <c:pt idx="32">
                  <c:v>170113.88300841898</c:v>
                </c:pt>
                <c:pt idx="33">
                  <c:v>174113.88300841898</c:v>
                </c:pt>
                <c:pt idx="34">
                  <c:v>178113.88300841898</c:v>
                </c:pt>
                <c:pt idx="35">
                  <c:v>182113.88300841898</c:v>
                </c:pt>
                <c:pt idx="36">
                  <c:v>186113.88300841898</c:v>
                </c:pt>
                <c:pt idx="37">
                  <c:v>190113.88300841898</c:v>
                </c:pt>
                <c:pt idx="38">
                  <c:v>194113.88300841898</c:v>
                </c:pt>
                <c:pt idx="39">
                  <c:v>198113.88300841898</c:v>
                </c:pt>
                <c:pt idx="40">
                  <c:v>202113.88300841898</c:v>
                </c:pt>
                <c:pt idx="41">
                  <c:v>206113.88300841898</c:v>
                </c:pt>
                <c:pt idx="42">
                  <c:v>210113.88300841898</c:v>
                </c:pt>
                <c:pt idx="43">
                  <c:v>214113.88300841898</c:v>
                </c:pt>
                <c:pt idx="44">
                  <c:v>218113.88300841898</c:v>
                </c:pt>
                <c:pt idx="45">
                  <c:v>222113.88300841898</c:v>
                </c:pt>
                <c:pt idx="46">
                  <c:v>226113.88300841898</c:v>
                </c:pt>
                <c:pt idx="47">
                  <c:v>230113.88300841898</c:v>
                </c:pt>
                <c:pt idx="48">
                  <c:v>234113.88300841898</c:v>
                </c:pt>
                <c:pt idx="49">
                  <c:v>238113.88300841898</c:v>
                </c:pt>
                <c:pt idx="50">
                  <c:v>242113.88300841898</c:v>
                </c:pt>
                <c:pt idx="51">
                  <c:v>246113.88300841898</c:v>
                </c:pt>
              </c:numCache>
            </c:numRef>
          </c:xVal>
          <c:yVal>
            <c:numRef>
              <c:f>Sheet1!$W$8:$W$59</c:f>
              <c:numCache>
                <c:formatCode>General</c:formatCode>
                <c:ptCount val="52"/>
                <c:pt idx="0">
                  <c:v>0.02</c:v>
                </c:pt>
                <c:pt idx="1">
                  <c:v>0.02</c:v>
                </c:pt>
                <c:pt idx="2">
                  <c:v>0.02</c:v>
                </c:pt>
                <c:pt idx="3">
                  <c:v>0.02</c:v>
                </c:pt>
                <c:pt idx="4">
                  <c:v>0.02</c:v>
                </c:pt>
                <c:pt idx="5">
                  <c:v>0.02</c:v>
                </c:pt>
                <c:pt idx="6">
                  <c:v>0.02</c:v>
                </c:pt>
                <c:pt idx="7">
                  <c:v>0.02</c:v>
                </c:pt>
                <c:pt idx="8">
                  <c:v>0.02</c:v>
                </c:pt>
                <c:pt idx="9">
                  <c:v>0.02</c:v>
                </c:pt>
                <c:pt idx="10">
                  <c:v>0.02</c:v>
                </c:pt>
                <c:pt idx="11">
                  <c:v>0.02</c:v>
                </c:pt>
                <c:pt idx="12">
                  <c:v>0.02</c:v>
                </c:pt>
                <c:pt idx="13">
                  <c:v>0.02</c:v>
                </c:pt>
                <c:pt idx="14">
                  <c:v>0.02</c:v>
                </c:pt>
                <c:pt idx="15">
                  <c:v>0.02</c:v>
                </c:pt>
                <c:pt idx="16">
                  <c:v>0.02</c:v>
                </c:pt>
                <c:pt idx="17">
                  <c:v>0.02</c:v>
                </c:pt>
                <c:pt idx="18">
                  <c:v>0.02</c:v>
                </c:pt>
                <c:pt idx="19">
                  <c:v>0.02</c:v>
                </c:pt>
                <c:pt idx="20">
                  <c:v>0.02</c:v>
                </c:pt>
                <c:pt idx="21">
                  <c:v>0.02</c:v>
                </c:pt>
                <c:pt idx="22">
                  <c:v>0.02</c:v>
                </c:pt>
                <c:pt idx="23">
                  <c:v>0.02</c:v>
                </c:pt>
                <c:pt idx="24">
                  <c:v>0.02</c:v>
                </c:pt>
                <c:pt idx="25">
                  <c:v>0.02</c:v>
                </c:pt>
                <c:pt idx="26">
                  <c:v>0.02</c:v>
                </c:pt>
                <c:pt idx="27">
                  <c:v>0.02</c:v>
                </c:pt>
                <c:pt idx="28">
                  <c:v>0.02</c:v>
                </c:pt>
                <c:pt idx="29">
                  <c:v>0.02</c:v>
                </c:pt>
                <c:pt idx="30">
                  <c:v>0.02</c:v>
                </c:pt>
                <c:pt idx="31">
                  <c:v>0.02</c:v>
                </c:pt>
                <c:pt idx="32">
                  <c:v>0.02</c:v>
                </c:pt>
                <c:pt idx="33">
                  <c:v>0.02</c:v>
                </c:pt>
                <c:pt idx="34">
                  <c:v>0.02</c:v>
                </c:pt>
                <c:pt idx="35">
                  <c:v>0.02</c:v>
                </c:pt>
                <c:pt idx="36">
                  <c:v>0.02</c:v>
                </c:pt>
                <c:pt idx="37">
                  <c:v>0.02</c:v>
                </c:pt>
                <c:pt idx="38">
                  <c:v>0.02</c:v>
                </c:pt>
                <c:pt idx="39">
                  <c:v>0.02</c:v>
                </c:pt>
                <c:pt idx="40">
                  <c:v>0.02</c:v>
                </c:pt>
                <c:pt idx="41">
                  <c:v>0.02</c:v>
                </c:pt>
                <c:pt idx="42">
                  <c:v>0.02</c:v>
                </c:pt>
                <c:pt idx="43">
                  <c:v>0.02</c:v>
                </c:pt>
                <c:pt idx="44">
                  <c:v>0.02</c:v>
                </c:pt>
                <c:pt idx="45">
                  <c:v>0.02</c:v>
                </c:pt>
                <c:pt idx="46">
                  <c:v>0.02</c:v>
                </c:pt>
                <c:pt idx="47">
                  <c:v>0.02</c:v>
                </c:pt>
                <c:pt idx="48">
                  <c:v>0.02</c:v>
                </c:pt>
                <c:pt idx="49">
                  <c:v>0.02</c:v>
                </c:pt>
                <c:pt idx="50">
                  <c:v>0.02</c:v>
                </c:pt>
                <c:pt idx="51">
                  <c:v>0.02</c:v>
                </c:pt>
              </c:numCache>
            </c:numRef>
          </c:yVal>
          <c:smooth val="0"/>
          <c:extLst>
            <c:ext xmlns:c16="http://schemas.microsoft.com/office/drawing/2014/chart" uri="{C3380CC4-5D6E-409C-BE32-E72D297353CC}">
              <c16:uniqueId val="{00000000-993C-440B-9281-1F090F3552DD}"/>
            </c:ext>
          </c:extLst>
        </c:ser>
        <c:ser>
          <c:idx val="1"/>
          <c:order val="1"/>
          <c:tx>
            <c:strRef>
              <c:f>Sheet1!$X$7</c:f>
              <c:strCache>
                <c:ptCount val="1"/>
                <c:pt idx="0">
                  <c:v>With CB (Y=$50,000)</c:v>
                </c:pt>
              </c:strCache>
            </c:strRef>
          </c:tx>
          <c:spPr>
            <a:ln w="25400" cap="rnd">
              <a:solidFill>
                <a:schemeClr val="tx1"/>
              </a:solidFill>
              <a:prstDash val="sysDash"/>
              <a:round/>
            </a:ln>
            <a:effectLst/>
          </c:spPr>
          <c:marker>
            <c:symbol val="none"/>
          </c:marker>
          <c:xVal>
            <c:numRef>
              <c:f>Sheet1!$V$8:$V$59</c:f>
              <c:numCache>
                <c:formatCode>0.00</c:formatCode>
                <c:ptCount val="52"/>
                <c:pt idx="0" formatCode="General">
                  <c:v>10000</c:v>
                </c:pt>
                <c:pt idx="1">
                  <c:v>79803.398874989478</c:v>
                </c:pt>
                <c:pt idx="2">
                  <c:v>83803.398874989478</c:v>
                </c:pt>
                <c:pt idx="3">
                  <c:v>87803.398874989478</c:v>
                </c:pt>
                <c:pt idx="4">
                  <c:v>91803.398874989478</c:v>
                </c:pt>
                <c:pt idx="5">
                  <c:v>95803.398874989478</c:v>
                </c:pt>
                <c:pt idx="6">
                  <c:v>99803.398874989478</c:v>
                </c:pt>
                <c:pt idx="7">
                  <c:v>103803.39887498948</c:v>
                </c:pt>
                <c:pt idx="8">
                  <c:v>107803.39887498948</c:v>
                </c:pt>
                <c:pt idx="9">
                  <c:v>111803.39887498948</c:v>
                </c:pt>
                <c:pt idx="10">
                  <c:v>115803.39887498948</c:v>
                </c:pt>
                <c:pt idx="11">
                  <c:v>119803.39887498948</c:v>
                </c:pt>
                <c:pt idx="12">
                  <c:v>123803.39887498948</c:v>
                </c:pt>
                <c:pt idx="13">
                  <c:v>127803.39887498948</c:v>
                </c:pt>
                <c:pt idx="14">
                  <c:v>131803.39887498948</c:v>
                </c:pt>
                <c:pt idx="15">
                  <c:v>135803.39887498948</c:v>
                </c:pt>
                <c:pt idx="16">
                  <c:v>139803.39887498948</c:v>
                </c:pt>
                <c:pt idx="17">
                  <c:v>143803.39887498948</c:v>
                </c:pt>
                <c:pt idx="18">
                  <c:v>147803.39887498948</c:v>
                </c:pt>
                <c:pt idx="19">
                  <c:v>151803.39887498948</c:v>
                </c:pt>
                <c:pt idx="20">
                  <c:v>123113.88300841898</c:v>
                </c:pt>
                <c:pt idx="21">
                  <c:v>127113.88300841898</c:v>
                </c:pt>
                <c:pt idx="22">
                  <c:v>131113.88300841898</c:v>
                </c:pt>
                <c:pt idx="23">
                  <c:v>135113.88300841898</c:v>
                </c:pt>
                <c:pt idx="24">
                  <c:v>139113.88300841898</c:v>
                </c:pt>
                <c:pt idx="25">
                  <c:v>143113.88300841898</c:v>
                </c:pt>
                <c:pt idx="26">
                  <c:v>147113.88300841898</c:v>
                </c:pt>
                <c:pt idx="27">
                  <c:v>151113.88300841898</c:v>
                </c:pt>
                <c:pt idx="28">
                  <c:v>155113.88300841898</c:v>
                </c:pt>
                <c:pt idx="29">
                  <c:v>158113.88300841898</c:v>
                </c:pt>
                <c:pt idx="30">
                  <c:v>162113.88300841898</c:v>
                </c:pt>
                <c:pt idx="31">
                  <c:v>166113.88300841898</c:v>
                </c:pt>
                <c:pt idx="32">
                  <c:v>170113.88300841898</c:v>
                </c:pt>
                <c:pt idx="33">
                  <c:v>174113.88300841898</c:v>
                </c:pt>
                <c:pt idx="34">
                  <c:v>178113.88300841898</c:v>
                </c:pt>
                <c:pt idx="35">
                  <c:v>182113.88300841898</c:v>
                </c:pt>
                <c:pt idx="36">
                  <c:v>186113.88300841898</c:v>
                </c:pt>
                <c:pt idx="37">
                  <c:v>190113.88300841898</c:v>
                </c:pt>
                <c:pt idx="38">
                  <c:v>194113.88300841898</c:v>
                </c:pt>
                <c:pt idx="39">
                  <c:v>198113.88300841898</c:v>
                </c:pt>
                <c:pt idx="40">
                  <c:v>202113.88300841898</c:v>
                </c:pt>
                <c:pt idx="41">
                  <c:v>206113.88300841898</c:v>
                </c:pt>
                <c:pt idx="42">
                  <c:v>210113.88300841898</c:v>
                </c:pt>
                <c:pt idx="43">
                  <c:v>214113.88300841898</c:v>
                </c:pt>
                <c:pt idx="44">
                  <c:v>218113.88300841898</c:v>
                </c:pt>
                <c:pt idx="45">
                  <c:v>222113.88300841898</c:v>
                </c:pt>
                <c:pt idx="46">
                  <c:v>226113.88300841898</c:v>
                </c:pt>
                <c:pt idx="47">
                  <c:v>230113.88300841898</c:v>
                </c:pt>
                <c:pt idx="48">
                  <c:v>234113.88300841898</c:v>
                </c:pt>
                <c:pt idx="49">
                  <c:v>238113.88300841898</c:v>
                </c:pt>
                <c:pt idx="50">
                  <c:v>242113.88300841898</c:v>
                </c:pt>
                <c:pt idx="51">
                  <c:v>246113.88300841898</c:v>
                </c:pt>
              </c:numCache>
            </c:numRef>
          </c:xVal>
          <c:yVal>
            <c:numRef>
              <c:f>Sheet1!$X$8:$X$59</c:f>
              <c:numCache>
                <c:formatCode>General</c:formatCode>
                <c:ptCount val="52"/>
                <c:pt idx="1">
                  <c:v>0.02</c:v>
                </c:pt>
                <c:pt idx="2">
                  <c:v>0.02</c:v>
                </c:pt>
                <c:pt idx="3">
                  <c:v>1.9930891314259614E-2</c:v>
                </c:pt>
                <c:pt idx="4">
                  <c:v>1.9062475043903442E-2</c:v>
                </c:pt>
                <c:pt idx="5">
                  <c:v>1.8266575304739598E-2</c:v>
                </c:pt>
                <c:pt idx="6">
                  <c:v>1.7534472971125901E-2</c:v>
                </c:pt>
                <c:pt idx="7">
                  <c:v>1.6858792861951723E-2</c:v>
                </c:pt>
                <c:pt idx="8">
                  <c:v>1.6233254408140951E-2</c:v>
                </c:pt>
                <c:pt idx="9">
                  <c:v>1.5652475842498532E-2</c:v>
                </c:pt>
                <c:pt idx="10">
                  <c:v>1.511181897078113E-2</c:v>
                </c:pt>
                <c:pt idx="11">
                  <c:v>1.4607265039500775E-2</c:v>
                </c:pt>
                <c:pt idx="12">
                  <c:v>1.4135314667467759E-2</c:v>
                </c:pt>
                <c:pt idx="13">
                  <c:v>1.3692906569032312E-2</c:v>
                </c:pt>
                <c:pt idx="14">
                  <c:v>1.3277351076961291E-2</c:v>
                </c:pt>
                <c:pt idx="15">
                  <c:v>1.2886275413555151E-2</c:v>
                </c:pt>
                <c:pt idx="16">
                  <c:v>1.2517578357052887E-2</c:v>
                </c:pt>
                <c:pt idx="17">
                  <c:v>1.2169392473965809E-2</c:v>
                </c:pt>
                <c:pt idx="18">
                  <c:v>1.1840052484044235E-2</c:v>
                </c:pt>
                <c:pt idx="19">
                  <c:v>1.1528068626718497E-2</c:v>
                </c:pt>
              </c:numCache>
            </c:numRef>
          </c:yVal>
          <c:smooth val="0"/>
          <c:extLst>
            <c:ext xmlns:c16="http://schemas.microsoft.com/office/drawing/2014/chart" uri="{C3380CC4-5D6E-409C-BE32-E72D297353CC}">
              <c16:uniqueId val="{00000001-993C-440B-9281-1F090F3552DD}"/>
            </c:ext>
          </c:extLst>
        </c:ser>
        <c:ser>
          <c:idx val="2"/>
          <c:order val="2"/>
          <c:tx>
            <c:strRef>
              <c:f>Sheet1!$Y$7</c:f>
              <c:strCache>
                <c:ptCount val="1"/>
                <c:pt idx="0">
                  <c:v>With CB (Y=$100,000)</c:v>
                </c:pt>
              </c:strCache>
            </c:strRef>
          </c:tx>
          <c:spPr>
            <a:ln w="25400" cap="rnd">
              <a:solidFill>
                <a:schemeClr val="tx1"/>
              </a:solidFill>
              <a:prstDash val="dashDot"/>
              <a:round/>
            </a:ln>
            <a:effectLst/>
          </c:spPr>
          <c:marker>
            <c:symbol val="none"/>
          </c:marker>
          <c:xVal>
            <c:numRef>
              <c:f>Sheet1!$V$8:$V$59</c:f>
              <c:numCache>
                <c:formatCode>0.00</c:formatCode>
                <c:ptCount val="52"/>
                <c:pt idx="0" formatCode="General">
                  <c:v>10000</c:v>
                </c:pt>
                <c:pt idx="1">
                  <c:v>79803.398874989478</c:v>
                </c:pt>
                <c:pt idx="2">
                  <c:v>83803.398874989478</c:v>
                </c:pt>
                <c:pt idx="3">
                  <c:v>87803.398874989478</c:v>
                </c:pt>
                <c:pt idx="4">
                  <c:v>91803.398874989478</c:v>
                </c:pt>
                <c:pt idx="5">
                  <c:v>95803.398874989478</c:v>
                </c:pt>
                <c:pt idx="6">
                  <c:v>99803.398874989478</c:v>
                </c:pt>
                <c:pt idx="7">
                  <c:v>103803.39887498948</c:v>
                </c:pt>
                <c:pt idx="8">
                  <c:v>107803.39887498948</c:v>
                </c:pt>
                <c:pt idx="9">
                  <c:v>111803.39887498948</c:v>
                </c:pt>
                <c:pt idx="10">
                  <c:v>115803.39887498948</c:v>
                </c:pt>
                <c:pt idx="11">
                  <c:v>119803.39887498948</c:v>
                </c:pt>
                <c:pt idx="12">
                  <c:v>123803.39887498948</c:v>
                </c:pt>
                <c:pt idx="13">
                  <c:v>127803.39887498948</c:v>
                </c:pt>
                <c:pt idx="14">
                  <c:v>131803.39887498948</c:v>
                </c:pt>
                <c:pt idx="15">
                  <c:v>135803.39887498948</c:v>
                </c:pt>
                <c:pt idx="16">
                  <c:v>139803.39887498948</c:v>
                </c:pt>
                <c:pt idx="17">
                  <c:v>143803.39887498948</c:v>
                </c:pt>
                <c:pt idx="18">
                  <c:v>147803.39887498948</c:v>
                </c:pt>
                <c:pt idx="19">
                  <c:v>151803.39887498948</c:v>
                </c:pt>
                <c:pt idx="20">
                  <c:v>123113.88300841898</c:v>
                </c:pt>
                <c:pt idx="21">
                  <c:v>127113.88300841898</c:v>
                </c:pt>
                <c:pt idx="22">
                  <c:v>131113.88300841898</c:v>
                </c:pt>
                <c:pt idx="23">
                  <c:v>135113.88300841898</c:v>
                </c:pt>
                <c:pt idx="24">
                  <c:v>139113.88300841898</c:v>
                </c:pt>
                <c:pt idx="25">
                  <c:v>143113.88300841898</c:v>
                </c:pt>
                <c:pt idx="26">
                  <c:v>147113.88300841898</c:v>
                </c:pt>
                <c:pt idx="27">
                  <c:v>151113.88300841898</c:v>
                </c:pt>
                <c:pt idx="28">
                  <c:v>155113.88300841898</c:v>
                </c:pt>
                <c:pt idx="29">
                  <c:v>158113.88300841898</c:v>
                </c:pt>
                <c:pt idx="30">
                  <c:v>162113.88300841898</c:v>
                </c:pt>
                <c:pt idx="31">
                  <c:v>166113.88300841898</c:v>
                </c:pt>
                <c:pt idx="32">
                  <c:v>170113.88300841898</c:v>
                </c:pt>
                <c:pt idx="33">
                  <c:v>174113.88300841898</c:v>
                </c:pt>
                <c:pt idx="34">
                  <c:v>178113.88300841898</c:v>
                </c:pt>
                <c:pt idx="35">
                  <c:v>182113.88300841898</c:v>
                </c:pt>
                <c:pt idx="36">
                  <c:v>186113.88300841898</c:v>
                </c:pt>
                <c:pt idx="37">
                  <c:v>190113.88300841898</c:v>
                </c:pt>
                <c:pt idx="38">
                  <c:v>194113.88300841898</c:v>
                </c:pt>
                <c:pt idx="39">
                  <c:v>198113.88300841898</c:v>
                </c:pt>
                <c:pt idx="40">
                  <c:v>202113.88300841898</c:v>
                </c:pt>
                <c:pt idx="41">
                  <c:v>206113.88300841898</c:v>
                </c:pt>
                <c:pt idx="42">
                  <c:v>210113.88300841898</c:v>
                </c:pt>
                <c:pt idx="43">
                  <c:v>214113.88300841898</c:v>
                </c:pt>
                <c:pt idx="44">
                  <c:v>218113.88300841898</c:v>
                </c:pt>
                <c:pt idx="45">
                  <c:v>222113.88300841898</c:v>
                </c:pt>
                <c:pt idx="46">
                  <c:v>226113.88300841898</c:v>
                </c:pt>
                <c:pt idx="47">
                  <c:v>230113.88300841898</c:v>
                </c:pt>
                <c:pt idx="48">
                  <c:v>234113.88300841898</c:v>
                </c:pt>
                <c:pt idx="49">
                  <c:v>238113.88300841898</c:v>
                </c:pt>
                <c:pt idx="50">
                  <c:v>242113.88300841898</c:v>
                </c:pt>
                <c:pt idx="51">
                  <c:v>246113.88300841898</c:v>
                </c:pt>
              </c:numCache>
            </c:numRef>
          </c:xVal>
          <c:yVal>
            <c:numRef>
              <c:f>Sheet1!$Y$8:$Y$59</c:f>
              <c:numCache>
                <c:formatCode>General</c:formatCode>
                <c:ptCount val="52"/>
                <c:pt idx="20">
                  <c:v>1.9999999999999997E-2</c:v>
                </c:pt>
                <c:pt idx="21">
                  <c:v>0.02</c:v>
                </c:pt>
                <c:pt idx="22">
                  <c:v>0.02</c:v>
                </c:pt>
                <c:pt idx="23">
                  <c:v>0.02</c:v>
                </c:pt>
                <c:pt idx="24">
                  <c:v>0.02</c:v>
                </c:pt>
                <c:pt idx="25">
                  <c:v>0.02</c:v>
                </c:pt>
                <c:pt idx="26">
                  <c:v>0.02</c:v>
                </c:pt>
                <c:pt idx="27">
                  <c:v>0.02</c:v>
                </c:pt>
                <c:pt idx="28">
                  <c:v>0.02</c:v>
                </c:pt>
                <c:pt idx="29">
                  <c:v>0.02</c:v>
                </c:pt>
                <c:pt idx="30">
                  <c:v>0.02</c:v>
                </c:pt>
                <c:pt idx="31">
                  <c:v>0.02</c:v>
                </c:pt>
                <c:pt idx="32">
                  <c:v>0.02</c:v>
                </c:pt>
                <c:pt idx="33">
                  <c:v>0.02</c:v>
                </c:pt>
                <c:pt idx="34">
                  <c:v>1.9650349208514894E-2</c:v>
                </c:pt>
                <c:pt idx="35">
                  <c:v>1.9218743470744613E-2</c:v>
                </c:pt>
                <c:pt idx="36">
                  <c:v>1.8805690061507532E-2</c:v>
                </c:pt>
                <c:pt idx="37">
                  <c:v>1.8410017956684451E-2</c:v>
                </c:pt>
                <c:pt idx="38">
                  <c:v>1.8030652654803678E-2</c:v>
                </c:pt>
                <c:pt idx="39">
                  <c:v>1.7666606432883179E-2</c:v>
                </c:pt>
                <c:pt idx="40">
                  <c:v>1.7316969759342108E-2</c:v>
                </c:pt>
                <c:pt idx="41">
                  <c:v>1.6980903706797074E-2</c:v>
                </c:pt>
                <c:pt idx="42">
                  <c:v>1.6657633231497417E-2</c:v>
                </c:pt>
                <c:pt idx="43">
                  <c:v>1.6346441206067801E-2</c:v>
                </c:pt>
                <c:pt idx="44">
                  <c:v>1.6046663108853571E-2</c:v>
                </c:pt>
                <c:pt idx="45">
                  <c:v>1.5757682287096557E-2</c:v>
                </c:pt>
                <c:pt idx="46">
                  <c:v>1.5478925722883117E-2</c:v>
                </c:pt>
                <c:pt idx="47">
                  <c:v>1.5209860240687646E-2</c:v>
                </c:pt>
                <c:pt idx="48">
                  <c:v>1.4949989103696755E-2</c:v>
                </c:pt>
                <c:pt idx="49">
                  <c:v>1.4698848953197119E-2</c:v>
                </c:pt>
                <c:pt idx="50">
                  <c:v>1.4456007051352341E-2</c:v>
                </c:pt>
                <c:pt idx="51">
                  <c:v>1.4221058792852712E-2</c:v>
                </c:pt>
              </c:numCache>
            </c:numRef>
          </c:yVal>
          <c:smooth val="0"/>
          <c:extLst>
            <c:ext xmlns:c16="http://schemas.microsoft.com/office/drawing/2014/chart" uri="{C3380CC4-5D6E-409C-BE32-E72D297353CC}">
              <c16:uniqueId val="{00000002-993C-440B-9281-1F090F3552DD}"/>
            </c:ext>
          </c:extLst>
        </c:ser>
        <c:dLbls>
          <c:showLegendKey val="0"/>
          <c:showVal val="0"/>
          <c:showCatName val="0"/>
          <c:showSerName val="0"/>
          <c:showPercent val="0"/>
          <c:showBubbleSize val="0"/>
        </c:dLbls>
        <c:axId val="814186064"/>
        <c:axId val="814178848"/>
      </c:scatterChart>
      <c:valAx>
        <c:axId val="814186064"/>
        <c:scaling>
          <c:orientation val="minMax"/>
          <c:max val="250000"/>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House Value</a:t>
                </a:r>
              </a:p>
            </c:rich>
          </c:tx>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quot;$&quot;#,##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814178848"/>
        <c:crosses val="autoZero"/>
        <c:crossBetween val="midCat"/>
      </c:valAx>
      <c:valAx>
        <c:axId val="814178848"/>
        <c:scaling>
          <c:orientation val="minMax"/>
        </c:scaling>
        <c:delete val="0"/>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Property Tax as a Percentage of House Value</a:t>
                </a: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0.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814186064"/>
        <c:crosses val="autoZero"/>
        <c:crossBetween val="midCat"/>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latin typeface="Times New Roman" panose="02020603050405020304" pitchFamily="18" charset="0"/>
                <a:cs typeface="Times New Roman" panose="02020603050405020304" pitchFamily="18" charset="0"/>
              </a:rPr>
              <a:t>Panel B: Household Income as the Base</a:t>
            </a:r>
          </a:p>
        </c:rich>
      </c:tx>
      <c:layout>
        <c:manualLayout>
          <c:xMode val="edge"/>
          <c:yMode val="edge"/>
          <c:x val="0.33226243254652127"/>
          <c:y val="1.009870971887100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4862459671051148"/>
          <c:y val="7.693197063835934E-2"/>
          <c:w val="0.79464187893418747"/>
          <c:h val="0.67823261550137559"/>
        </c:manualLayout>
      </c:layout>
      <c:scatterChart>
        <c:scatterStyle val="lineMarker"/>
        <c:varyColors val="0"/>
        <c:ser>
          <c:idx val="0"/>
          <c:order val="0"/>
          <c:tx>
            <c:strRef>
              <c:f>Sheet1!$AL$7</c:f>
              <c:strCache>
                <c:ptCount val="1"/>
                <c:pt idx="0">
                  <c:v>Without CB (V=$75,000)</c:v>
                </c:pt>
              </c:strCache>
            </c:strRef>
          </c:tx>
          <c:spPr>
            <a:ln w="38100" cap="rnd" cmpd="dbl">
              <a:solidFill>
                <a:schemeClr val="tx1"/>
              </a:solidFill>
              <a:round/>
            </a:ln>
            <a:effectLst/>
          </c:spPr>
          <c:marker>
            <c:symbol val="none"/>
          </c:marker>
          <c:xVal>
            <c:numRef>
              <c:f>Sheet1!$AK$8:$AK$66</c:f>
              <c:numCache>
                <c:formatCode>General</c:formatCode>
                <c:ptCount val="59"/>
                <c:pt idx="0">
                  <c:v>18000</c:v>
                </c:pt>
                <c:pt idx="1">
                  <c:v>22000</c:v>
                </c:pt>
                <c:pt idx="2">
                  <c:v>26000</c:v>
                </c:pt>
                <c:pt idx="3">
                  <c:v>30000</c:v>
                </c:pt>
                <c:pt idx="4">
                  <c:v>34000</c:v>
                </c:pt>
                <c:pt idx="5">
                  <c:v>38000</c:v>
                </c:pt>
                <c:pt idx="6">
                  <c:v>42000</c:v>
                </c:pt>
                <c:pt idx="7">
                  <c:v>46000</c:v>
                </c:pt>
                <c:pt idx="8">
                  <c:v>50000</c:v>
                </c:pt>
                <c:pt idx="9">
                  <c:v>54000</c:v>
                </c:pt>
                <c:pt idx="10">
                  <c:v>58000</c:v>
                </c:pt>
                <c:pt idx="11">
                  <c:v>62000</c:v>
                </c:pt>
                <c:pt idx="12">
                  <c:v>66000</c:v>
                </c:pt>
                <c:pt idx="13">
                  <c:v>70000</c:v>
                </c:pt>
                <c:pt idx="14">
                  <c:v>74000</c:v>
                </c:pt>
                <c:pt idx="15">
                  <c:v>78000</c:v>
                </c:pt>
                <c:pt idx="16">
                  <c:v>82000</c:v>
                </c:pt>
                <c:pt idx="17">
                  <c:v>86000</c:v>
                </c:pt>
                <c:pt idx="18">
                  <c:v>90000</c:v>
                </c:pt>
                <c:pt idx="19">
                  <c:v>44000</c:v>
                </c:pt>
                <c:pt idx="20">
                  <c:v>48000</c:v>
                </c:pt>
                <c:pt idx="21">
                  <c:v>52000</c:v>
                </c:pt>
                <c:pt idx="22">
                  <c:v>56000</c:v>
                </c:pt>
                <c:pt idx="23">
                  <c:v>60000</c:v>
                </c:pt>
                <c:pt idx="24">
                  <c:v>64000</c:v>
                </c:pt>
                <c:pt idx="25">
                  <c:v>68000</c:v>
                </c:pt>
                <c:pt idx="26">
                  <c:v>72000</c:v>
                </c:pt>
                <c:pt idx="27">
                  <c:v>76000</c:v>
                </c:pt>
                <c:pt idx="28">
                  <c:v>80000</c:v>
                </c:pt>
                <c:pt idx="29">
                  <c:v>84000</c:v>
                </c:pt>
                <c:pt idx="30">
                  <c:v>88000</c:v>
                </c:pt>
                <c:pt idx="31">
                  <c:v>92000</c:v>
                </c:pt>
                <c:pt idx="32">
                  <c:v>96000</c:v>
                </c:pt>
                <c:pt idx="33">
                  <c:v>100000</c:v>
                </c:pt>
                <c:pt idx="34">
                  <c:v>104000</c:v>
                </c:pt>
                <c:pt idx="35">
                  <c:v>108000</c:v>
                </c:pt>
                <c:pt idx="36">
                  <c:v>112000</c:v>
                </c:pt>
                <c:pt idx="37">
                  <c:v>116000</c:v>
                </c:pt>
                <c:pt idx="38">
                  <c:v>120000</c:v>
                </c:pt>
                <c:pt idx="39">
                  <c:v>124000</c:v>
                </c:pt>
                <c:pt idx="40">
                  <c:v>128000</c:v>
                </c:pt>
                <c:pt idx="41">
                  <c:v>132000</c:v>
                </c:pt>
                <c:pt idx="42">
                  <c:v>136000</c:v>
                </c:pt>
                <c:pt idx="43">
                  <c:v>140000</c:v>
                </c:pt>
                <c:pt idx="44">
                  <c:v>144000</c:v>
                </c:pt>
                <c:pt idx="45">
                  <c:v>148000</c:v>
                </c:pt>
                <c:pt idx="46">
                  <c:v>152000</c:v>
                </c:pt>
                <c:pt idx="47">
                  <c:v>156000</c:v>
                </c:pt>
                <c:pt idx="48">
                  <c:v>160000</c:v>
                </c:pt>
                <c:pt idx="49">
                  <c:v>164000</c:v>
                </c:pt>
                <c:pt idx="50">
                  <c:v>168000</c:v>
                </c:pt>
                <c:pt idx="51">
                  <c:v>172000</c:v>
                </c:pt>
                <c:pt idx="52">
                  <c:v>176000</c:v>
                </c:pt>
                <c:pt idx="53">
                  <c:v>180000</c:v>
                </c:pt>
                <c:pt idx="54">
                  <c:v>184000</c:v>
                </c:pt>
                <c:pt idx="55">
                  <c:v>188000</c:v>
                </c:pt>
                <c:pt idx="56">
                  <c:v>192000</c:v>
                </c:pt>
                <c:pt idx="57">
                  <c:v>196000</c:v>
                </c:pt>
                <c:pt idx="58">
                  <c:v>200000</c:v>
                </c:pt>
              </c:numCache>
            </c:numRef>
          </c:xVal>
          <c:yVal>
            <c:numRef>
              <c:f>Sheet1!$AL$8:$AL$66</c:f>
              <c:numCache>
                <c:formatCode>General</c:formatCode>
                <c:ptCount val="59"/>
                <c:pt idx="0">
                  <c:v>8.3333333333333329E-2</c:v>
                </c:pt>
                <c:pt idx="1">
                  <c:v>6.8181818181818177E-2</c:v>
                </c:pt>
                <c:pt idx="2">
                  <c:v>5.7692307692307696E-2</c:v>
                </c:pt>
                <c:pt idx="3">
                  <c:v>0.05</c:v>
                </c:pt>
                <c:pt idx="4">
                  <c:v>4.4117647058823532E-2</c:v>
                </c:pt>
                <c:pt idx="5">
                  <c:v>3.9473684210526314E-2</c:v>
                </c:pt>
                <c:pt idx="6">
                  <c:v>3.5714285714285712E-2</c:v>
                </c:pt>
                <c:pt idx="7">
                  <c:v>3.2608695652173912E-2</c:v>
                </c:pt>
                <c:pt idx="8">
                  <c:v>0.03</c:v>
                </c:pt>
                <c:pt idx="9">
                  <c:v>2.7777777777777776E-2</c:v>
                </c:pt>
                <c:pt idx="10">
                  <c:v>2.5862068965517241E-2</c:v>
                </c:pt>
                <c:pt idx="11">
                  <c:v>2.4193548387096774E-2</c:v>
                </c:pt>
                <c:pt idx="12">
                  <c:v>2.2727272727272728E-2</c:v>
                </c:pt>
                <c:pt idx="13">
                  <c:v>2.1428571428571429E-2</c:v>
                </c:pt>
                <c:pt idx="14">
                  <c:v>2.0270270270270271E-2</c:v>
                </c:pt>
                <c:pt idx="15">
                  <c:v>1.9230769230769232E-2</c:v>
                </c:pt>
                <c:pt idx="16">
                  <c:v>1.8292682926829267E-2</c:v>
                </c:pt>
                <c:pt idx="17">
                  <c:v>1.7441860465116279E-2</c:v>
                </c:pt>
                <c:pt idx="18">
                  <c:v>1.6666666666666666E-2</c:v>
                </c:pt>
              </c:numCache>
            </c:numRef>
          </c:yVal>
          <c:smooth val="0"/>
          <c:extLst>
            <c:ext xmlns:c16="http://schemas.microsoft.com/office/drawing/2014/chart" uri="{C3380CC4-5D6E-409C-BE32-E72D297353CC}">
              <c16:uniqueId val="{00000000-36D1-4443-87DF-33AF9F7FB99F}"/>
            </c:ext>
          </c:extLst>
        </c:ser>
        <c:ser>
          <c:idx val="1"/>
          <c:order val="1"/>
          <c:tx>
            <c:strRef>
              <c:f>Sheet1!$AM$7</c:f>
              <c:strCache>
                <c:ptCount val="1"/>
                <c:pt idx="0">
                  <c:v>With CB (V=$75,000)</c:v>
                </c:pt>
              </c:strCache>
            </c:strRef>
          </c:tx>
          <c:spPr>
            <a:ln w="25400" cap="rnd">
              <a:solidFill>
                <a:schemeClr val="tx1"/>
              </a:solidFill>
              <a:prstDash val="sysDot"/>
              <a:round/>
            </a:ln>
            <a:effectLst/>
          </c:spPr>
          <c:marker>
            <c:symbol val="none"/>
          </c:marker>
          <c:xVal>
            <c:numRef>
              <c:f>Sheet1!$AK$8:$AK$66</c:f>
              <c:numCache>
                <c:formatCode>General</c:formatCode>
                <c:ptCount val="59"/>
                <c:pt idx="0">
                  <c:v>18000</c:v>
                </c:pt>
                <c:pt idx="1">
                  <c:v>22000</c:v>
                </c:pt>
                <c:pt idx="2">
                  <c:v>26000</c:v>
                </c:pt>
                <c:pt idx="3">
                  <c:v>30000</c:v>
                </c:pt>
                <c:pt idx="4">
                  <c:v>34000</c:v>
                </c:pt>
                <c:pt idx="5">
                  <c:v>38000</c:v>
                </c:pt>
                <c:pt idx="6">
                  <c:v>42000</c:v>
                </c:pt>
                <c:pt idx="7">
                  <c:v>46000</c:v>
                </c:pt>
                <c:pt idx="8">
                  <c:v>50000</c:v>
                </c:pt>
                <c:pt idx="9">
                  <c:v>54000</c:v>
                </c:pt>
                <c:pt idx="10">
                  <c:v>58000</c:v>
                </c:pt>
                <c:pt idx="11">
                  <c:v>62000</c:v>
                </c:pt>
                <c:pt idx="12">
                  <c:v>66000</c:v>
                </c:pt>
                <c:pt idx="13">
                  <c:v>70000</c:v>
                </c:pt>
                <c:pt idx="14">
                  <c:v>74000</c:v>
                </c:pt>
                <c:pt idx="15">
                  <c:v>78000</c:v>
                </c:pt>
                <c:pt idx="16">
                  <c:v>82000</c:v>
                </c:pt>
                <c:pt idx="17">
                  <c:v>86000</c:v>
                </c:pt>
                <c:pt idx="18">
                  <c:v>90000</c:v>
                </c:pt>
                <c:pt idx="19">
                  <c:v>44000</c:v>
                </c:pt>
                <c:pt idx="20">
                  <c:v>48000</c:v>
                </c:pt>
                <c:pt idx="21">
                  <c:v>52000</c:v>
                </c:pt>
                <c:pt idx="22">
                  <c:v>56000</c:v>
                </c:pt>
                <c:pt idx="23">
                  <c:v>60000</c:v>
                </c:pt>
                <c:pt idx="24">
                  <c:v>64000</c:v>
                </c:pt>
                <c:pt idx="25">
                  <c:v>68000</c:v>
                </c:pt>
                <c:pt idx="26">
                  <c:v>72000</c:v>
                </c:pt>
                <c:pt idx="27">
                  <c:v>76000</c:v>
                </c:pt>
                <c:pt idx="28">
                  <c:v>80000</c:v>
                </c:pt>
                <c:pt idx="29">
                  <c:v>84000</c:v>
                </c:pt>
                <c:pt idx="30">
                  <c:v>88000</c:v>
                </c:pt>
                <c:pt idx="31">
                  <c:v>92000</c:v>
                </c:pt>
                <c:pt idx="32">
                  <c:v>96000</c:v>
                </c:pt>
                <c:pt idx="33">
                  <c:v>100000</c:v>
                </c:pt>
                <c:pt idx="34">
                  <c:v>104000</c:v>
                </c:pt>
                <c:pt idx="35">
                  <c:v>108000</c:v>
                </c:pt>
                <c:pt idx="36">
                  <c:v>112000</c:v>
                </c:pt>
                <c:pt idx="37">
                  <c:v>116000</c:v>
                </c:pt>
                <c:pt idx="38">
                  <c:v>120000</c:v>
                </c:pt>
                <c:pt idx="39">
                  <c:v>124000</c:v>
                </c:pt>
                <c:pt idx="40">
                  <c:v>128000</c:v>
                </c:pt>
                <c:pt idx="41">
                  <c:v>132000</c:v>
                </c:pt>
                <c:pt idx="42">
                  <c:v>136000</c:v>
                </c:pt>
                <c:pt idx="43">
                  <c:v>140000</c:v>
                </c:pt>
                <c:pt idx="44">
                  <c:v>144000</c:v>
                </c:pt>
                <c:pt idx="45">
                  <c:v>148000</c:v>
                </c:pt>
                <c:pt idx="46">
                  <c:v>152000</c:v>
                </c:pt>
                <c:pt idx="47">
                  <c:v>156000</c:v>
                </c:pt>
                <c:pt idx="48">
                  <c:v>160000</c:v>
                </c:pt>
                <c:pt idx="49">
                  <c:v>164000</c:v>
                </c:pt>
                <c:pt idx="50">
                  <c:v>168000</c:v>
                </c:pt>
                <c:pt idx="51">
                  <c:v>172000</c:v>
                </c:pt>
                <c:pt idx="52">
                  <c:v>176000</c:v>
                </c:pt>
                <c:pt idx="53">
                  <c:v>180000</c:v>
                </c:pt>
                <c:pt idx="54">
                  <c:v>184000</c:v>
                </c:pt>
                <c:pt idx="55">
                  <c:v>188000</c:v>
                </c:pt>
                <c:pt idx="56">
                  <c:v>192000</c:v>
                </c:pt>
                <c:pt idx="57">
                  <c:v>196000</c:v>
                </c:pt>
                <c:pt idx="58">
                  <c:v>200000</c:v>
                </c:pt>
              </c:numCache>
            </c:numRef>
          </c:xVal>
          <c:yVal>
            <c:numRef>
              <c:f>Sheet1!$AM$8:$AM$66</c:f>
              <c:numCache>
                <c:formatCode>General</c:formatCode>
                <c:ptCount val="59"/>
                <c:pt idx="0">
                  <c:v>3.5000000000000003E-2</c:v>
                </c:pt>
                <c:pt idx="1">
                  <c:v>3.5000000000000003E-2</c:v>
                </c:pt>
                <c:pt idx="2">
                  <c:v>3.5000000000000003E-2</c:v>
                </c:pt>
                <c:pt idx="3">
                  <c:v>3.5000000000000003E-2</c:v>
                </c:pt>
                <c:pt idx="4">
                  <c:v>3.5000000000000003E-2</c:v>
                </c:pt>
                <c:pt idx="5">
                  <c:v>3.5000000000000003E-2</c:v>
                </c:pt>
                <c:pt idx="6">
                  <c:v>3.5000000000000003E-2</c:v>
                </c:pt>
                <c:pt idx="7">
                  <c:v>3.2608695652173912E-2</c:v>
                </c:pt>
                <c:pt idx="8">
                  <c:v>0.03</c:v>
                </c:pt>
                <c:pt idx="9">
                  <c:v>2.7777777777777776E-2</c:v>
                </c:pt>
                <c:pt idx="10">
                  <c:v>2.5862068965517241E-2</c:v>
                </c:pt>
                <c:pt idx="11">
                  <c:v>2.4193548387096774E-2</c:v>
                </c:pt>
                <c:pt idx="12">
                  <c:v>2.2727272727272728E-2</c:v>
                </c:pt>
                <c:pt idx="13">
                  <c:v>2.1428571428571429E-2</c:v>
                </c:pt>
                <c:pt idx="14">
                  <c:v>2.0270270270270271E-2</c:v>
                </c:pt>
                <c:pt idx="15">
                  <c:v>1.9230769230769232E-2</c:v>
                </c:pt>
                <c:pt idx="16">
                  <c:v>1.8292682926829267E-2</c:v>
                </c:pt>
                <c:pt idx="17">
                  <c:v>1.7441860465116279E-2</c:v>
                </c:pt>
                <c:pt idx="18">
                  <c:v>1.6666666666666666E-2</c:v>
                </c:pt>
              </c:numCache>
            </c:numRef>
          </c:yVal>
          <c:smooth val="0"/>
          <c:extLst>
            <c:ext xmlns:c16="http://schemas.microsoft.com/office/drawing/2014/chart" uri="{C3380CC4-5D6E-409C-BE32-E72D297353CC}">
              <c16:uniqueId val="{00000001-36D1-4443-87DF-33AF9F7FB99F}"/>
            </c:ext>
          </c:extLst>
        </c:ser>
        <c:ser>
          <c:idx val="2"/>
          <c:order val="2"/>
          <c:tx>
            <c:strRef>
              <c:f>Sheet1!$AN$7</c:f>
              <c:strCache>
                <c:ptCount val="1"/>
                <c:pt idx="0">
                  <c:v>Without CB (V=$200,000)</c:v>
                </c:pt>
              </c:strCache>
            </c:strRef>
          </c:tx>
          <c:spPr>
            <a:ln w="38100" cap="rnd">
              <a:solidFill>
                <a:schemeClr val="tx1"/>
              </a:solidFill>
              <a:prstDash val="dashDot"/>
              <a:round/>
            </a:ln>
            <a:effectLst/>
          </c:spPr>
          <c:marker>
            <c:symbol val="none"/>
          </c:marker>
          <c:xVal>
            <c:numRef>
              <c:f>Sheet1!$AK$8:$AK$66</c:f>
              <c:numCache>
                <c:formatCode>General</c:formatCode>
                <c:ptCount val="59"/>
                <c:pt idx="0">
                  <c:v>18000</c:v>
                </c:pt>
                <c:pt idx="1">
                  <c:v>22000</c:v>
                </c:pt>
                <c:pt idx="2">
                  <c:v>26000</c:v>
                </c:pt>
                <c:pt idx="3">
                  <c:v>30000</c:v>
                </c:pt>
                <c:pt idx="4">
                  <c:v>34000</c:v>
                </c:pt>
                <c:pt idx="5">
                  <c:v>38000</c:v>
                </c:pt>
                <c:pt idx="6">
                  <c:v>42000</c:v>
                </c:pt>
                <c:pt idx="7">
                  <c:v>46000</c:v>
                </c:pt>
                <c:pt idx="8">
                  <c:v>50000</c:v>
                </c:pt>
                <c:pt idx="9">
                  <c:v>54000</c:v>
                </c:pt>
                <c:pt idx="10">
                  <c:v>58000</c:v>
                </c:pt>
                <c:pt idx="11">
                  <c:v>62000</c:v>
                </c:pt>
                <c:pt idx="12">
                  <c:v>66000</c:v>
                </c:pt>
                <c:pt idx="13">
                  <c:v>70000</c:v>
                </c:pt>
                <c:pt idx="14">
                  <c:v>74000</c:v>
                </c:pt>
                <c:pt idx="15">
                  <c:v>78000</c:v>
                </c:pt>
                <c:pt idx="16">
                  <c:v>82000</c:v>
                </c:pt>
                <c:pt idx="17">
                  <c:v>86000</c:v>
                </c:pt>
                <c:pt idx="18">
                  <c:v>90000</c:v>
                </c:pt>
                <c:pt idx="19">
                  <c:v>44000</c:v>
                </c:pt>
                <c:pt idx="20">
                  <c:v>48000</c:v>
                </c:pt>
                <c:pt idx="21">
                  <c:v>52000</c:v>
                </c:pt>
                <c:pt idx="22">
                  <c:v>56000</c:v>
                </c:pt>
                <c:pt idx="23">
                  <c:v>60000</c:v>
                </c:pt>
                <c:pt idx="24">
                  <c:v>64000</c:v>
                </c:pt>
                <c:pt idx="25">
                  <c:v>68000</c:v>
                </c:pt>
                <c:pt idx="26">
                  <c:v>72000</c:v>
                </c:pt>
                <c:pt idx="27">
                  <c:v>76000</c:v>
                </c:pt>
                <c:pt idx="28">
                  <c:v>80000</c:v>
                </c:pt>
                <c:pt idx="29">
                  <c:v>84000</c:v>
                </c:pt>
                <c:pt idx="30">
                  <c:v>88000</c:v>
                </c:pt>
                <c:pt idx="31">
                  <c:v>92000</c:v>
                </c:pt>
                <c:pt idx="32">
                  <c:v>96000</c:v>
                </c:pt>
                <c:pt idx="33">
                  <c:v>100000</c:v>
                </c:pt>
                <c:pt idx="34">
                  <c:v>104000</c:v>
                </c:pt>
                <c:pt idx="35">
                  <c:v>108000</c:v>
                </c:pt>
                <c:pt idx="36">
                  <c:v>112000</c:v>
                </c:pt>
                <c:pt idx="37">
                  <c:v>116000</c:v>
                </c:pt>
                <c:pt idx="38">
                  <c:v>120000</c:v>
                </c:pt>
                <c:pt idx="39">
                  <c:v>124000</c:v>
                </c:pt>
                <c:pt idx="40">
                  <c:v>128000</c:v>
                </c:pt>
                <c:pt idx="41">
                  <c:v>132000</c:v>
                </c:pt>
                <c:pt idx="42">
                  <c:v>136000</c:v>
                </c:pt>
                <c:pt idx="43">
                  <c:v>140000</c:v>
                </c:pt>
                <c:pt idx="44">
                  <c:v>144000</c:v>
                </c:pt>
                <c:pt idx="45">
                  <c:v>148000</c:v>
                </c:pt>
                <c:pt idx="46">
                  <c:v>152000</c:v>
                </c:pt>
                <c:pt idx="47">
                  <c:v>156000</c:v>
                </c:pt>
                <c:pt idx="48">
                  <c:v>160000</c:v>
                </c:pt>
                <c:pt idx="49">
                  <c:v>164000</c:v>
                </c:pt>
                <c:pt idx="50">
                  <c:v>168000</c:v>
                </c:pt>
                <c:pt idx="51">
                  <c:v>172000</c:v>
                </c:pt>
                <c:pt idx="52">
                  <c:v>176000</c:v>
                </c:pt>
                <c:pt idx="53">
                  <c:v>180000</c:v>
                </c:pt>
                <c:pt idx="54">
                  <c:v>184000</c:v>
                </c:pt>
                <c:pt idx="55">
                  <c:v>188000</c:v>
                </c:pt>
                <c:pt idx="56">
                  <c:v>192000</c:v>
                </c:pt>
                <c:pt idx="57">
                  <c:v>196000</c:v>
                </c:pt>
                <c:pt idx="58">
                  <c:v>200000</c:v>
                </c:pt>
              </c:numCache>
            </c:numRef>
          </c:xVal>
          <c:yVal>
            <c:numRef>
              <c:f>Sheet1!$AN$8:$AN$66</c:f>
              <c:numCache>
                <c:formatCode>General</c:formatCode>
                <c:ptCount val="59"/>
                <c:pt idx="19">
                  <c:v>9.0909090909090912E-2</c:v>
                </c:pt>
                <c:pt idx="20">
                  <c:v>8.3333333333333329E-2</c:v>
                </c:pt>
                <c:pt idx="21">
                  <c:v>7.6923076923076927E-2</c:v>
                </c:pt>
                <c:pt idx="22">
                  <c:v>7.1428571428571425E-2</c:v>
                </c:pt>
                <c:pt idx="23">
                  <c:v>6.6666666666666666E-2</c:v>
                </c:pt>
                <c:pt idx="24">
                  <c:v>6.25E-2</c:v>
                </c:pt>
                <c:pt idx="25">
                  <c:v>5.8823529411764705E-2</c:v>
                </c:pt>
                <c:pt idx="26">
                  <c:v>5.5555555555555552E-2</c:v>
                </c:pt>
                <c:pt idx="27">
                  <c:v>5.2631578947368418E-2</c:v>
                </c:pt>
                <c:pt idx="28">
                  <c:v>0.05</c:v>
                </c:pt>
                <c:pt idx="29">
                  <c:v>4.7619047619047616E-2</c:v>
                </c:pt>
                <c:pt idx="30">
                  <c:v>4.5454545454545456E-2</c:v>
                </c:pt>
                <c:pt idx="31">
                  <c:v>4.3478260869565216E-2</c:v>
                </c:pt>
                <c:pt idx="32">
                  <c:v>4.1666666666666664E-2</c:v>
                </c:pt>
                <c:pt idx="33">
                  <c:v>0.04</c:v>
                </c:pt>
                <c:pt idx="34">
                  <c:v>3.8461538461538464E-2</c:v>
                </c:pt>
                <c:pt idx="35">
                  <c:v>3.7037037037037035E-2</c:v>
                </c:pt>
                <c:pt idx="36">
                  <c:v>3.5714285714285712E-2</c:v>
                </c:pt>
                <c:pt idx="37">
                  <c:v>3.4482758620689655E-2</c:v>
                </c:pt>
                <c:pt idx="38">
                  <c:v>3.3333333333333333E-2</c:v>
                </c:pt>
                <c:pt idx="39">
                  <c:v>3.2258064516129031E-2</c:v>
                </c:pt>
                <c:pt idx="40">
                  <c:v>3.125E-2</c:v>
                </c:pt>
                <c:pt idx="41">
                  <c:v>3.0303030303030304E-2</c:v>
                </c:pt>
                <c:pt idx="42">
                  <c:v>2.9411764705882353E-2</c:v>
                </c:pt>
                <c:pt idx="43">
                  <c:v>2.8571428571428571E-2</c:v>
                </c:pt>
                <c:pt idx="44">
                  <c:v>2.7777777777777776E-2</c:v>
                </c:pt>
                <c:pt idx="45">
                  <c:v>2.7027027027027029E-2</c:v>
                </c:pt>
                <c:pt idx="46">
                  <c:v>2.6315789473684209E-2</c:v>
                </c:pt>
                <c:pt idx="47">
                  <c:v>2.564102564102564E-2</c:v>
                </c:pt>
                <c:pt idx="48">
                  <c:v>2.5000000000000001E-2</c:v>
                </c:pt>
                <c:pt idx="49">
                  <c:v>2.4390243902439025E-2</c:v>
                </c:pt>
                <c:pt idx="50">
                  <c:v>2.3809523809523808E-2</c:v>
                </c:pt>
                <c:pt idx="51">
                  <c:v>2.3255813953488372E-2</c:v>
                </c:pt>
                <c:pt idx="52">
                  <c:v>2.2727272727272728E-2</c:v>
                </c:pt>
                <c:pt idx="53">
                  <c:v>2.2222222222222223E-2</c:v>
                </c:pt>
                <c:pt idx="54">
                  <c:v>2.1739130434782608E-2</c:v>
                </c:pt>
                <c:pt idx="55">
                  <c:v>2.1276595744680851E-2</c:v>
                </c:pt>
                <c:pt idx="56">
                  <c:v>2.0833333333333332E-2</c:v>
                </c:pt>
                <c:pt idx="57">
                  <c:v>2.0408163265306121E-2</c:v>
                </c:pt>
                <c:pt idx="58">
                  <c:v>0.02</c:v>
                </c:pt>
              </c:numCache>
            </c:numRef>
          </c:yVal>
          <c:smooth val="0"/>
          <c:extLst>
            <c:ext xmlns:c16="http://schemas.microsoft.com/office/drawing/2014/chart" uri="{C3380CC4-5D6E-409C-BE32-E72D297353CC}">
              <c16:uniqueId val="{00000002-36D1-4443-87DF-33AF9F7FB99F}"/>
            </c:ext>
          </c:extLst>
        </c:ser>
        <c:ser>
          <c:idx val="3"/>
          <c:order val="3"/>
          <c:tx>
            <c:strRef>
              <c:f>Sheet1!$AO$7</c:f>
              <c:strCache>
                <c:ptCount val="1"/>
                <c:pt idx="0">
                  <c:v>With CB (V=$200,000)</c:v>
                </c:pt>
              </c:strCache>
            </c:strRef>
          </c:tx>
          <c:spPr>
            <a:ln w="25400" cap="rnd">
              <a:solidFill>
                <a:schemeClr val="tx1"/>
              </a:solidFill>
              <a:prstDash val="dash"/>
              <a:round/>
            </a:ln>
            <a:effectLst/>
          </c:spPr>
          <c:marker>
            <c:symbol val="none"/>
          </c:marker>
          <c:xVal>
            <c:numRef>
              <c:f>Sheet1!$AK$8:$AK$66</c:f>
              <c:numCache>
                <c:formatCode>General</c:formatCode>
                <c:ptCount val="59"/>
                <c:pt idx="0">
                  <c:v>18000</c:v>
                </c:pt>
                <c:pt idx="1">
                  <c:v>22000</c:v>
                </c:pt>
                <c:pt idx="2">
                  <c:v>26000</c:v>
                </c:pt>
                <c:pt idx="3">
                  <c:v>30000</c:v>
                </c:pt>
                <c:pt idx="4">
                  <c:v>34000</c:v>
                </c:pt>
                <c:pt idx="5">
                  <c:v>38000</c:v>
                </c:pt>
                <c:pt idx="6">
                  <c:v>42000</c:v>
                </c:pt>
                <c:pt idx="7">
                  <c:v>46000</c:v>
                </c:pt>
                <c:pt idx="8">
                  <c:v>50000</c:v>
                </c:pt>
                <c:pt idx="9">
                  <c:v>54000</c:v>
                </c:pt>
                <c:pt idx="10">
                  <c:v>58000</c:v>
                </c:pt>
                <c:pt idx="11">
                  <c:v>62000</c:v>
                </c:pt>
                <c:pt idx="12">
                  <c:v>66000</c:v>
                </c:pt>
                <c:pt idx="13">
                  <c:v>70000</c:v>
                </c:pt>
                <c:pt idx="14">
                  <c:v>74000</c:v>
                </c:pt>
                <c:pt idx="15">
                  <c:v>78000</c:v>
                </c:pt>
                <c:pt idx="16">
                  <c:v>82000</c:v>
                </c:pt>
                <c:pt idx="17">
                  <c:v>86000</c:v>
                </c:pt>
                <c:pt idx="18">
                  <c:v>90000</c:v>
                </c:pt>
                <c:pt idx="19">
                  <c:v>44000</c:v>
                </c:pt>
                <c:pt idx="20">
                  <c:v>48000</c:v>
                </c:pt>
                <c:pt idx="21">
                  <c:v>52000</c:v>
                </c:pt>
                <c:pt idx="22">
                  <c:v>56000</c:v>
                </c:pt>
                <c:pt idx="23">
                  <c:v>60000</c:v>
                </c:pt>
                <c:pt idx="24">
                  <c:v>64000</c:v>
                </c:pt>
                <c:pt idx="25">
                  <c:v>68000</c:v>
                </c:pt>
                <c:pt idx="26">
                  <c:v>72000</c:v>
                </c:pt>
                <c:pt idx="27">
                  <c:v>76000</c:v>
                </c:pt>
                <c:pt idx="28">
                  <c:v>80000</c:v>
                </c:pt>
                <c:pt idx="29">
                  <c:v>84000</c:v>
                </c:pt>
                <c:pt idx="30">
                  <c:v>88000</c:v>
                </c:pt>
                <c:pt idx="31">
                  <c:v>92000</c:v>
                </c:pt>
                <c:pt idx="32">
                  <c:v>96000</c:v>
                </c:pt>
                <c:pt idx="33">
                  <c:v>100000</c:v>
                </c:pt>
                <c:pt idx="34">
                  <c:v>104000</c:v>
                </c:pt>
                <c:pt idx="35">
                  <c:v>108000</c:v>
                </c:pt>
                <c:pt idx="36">
                  <c:v>112000</c:v>
                </c:pt>
                <c:pt idx="37">
                  <c:v>116000</c:v>
                </c:pt>
                <c:pt idx="38">
                  <c:v>120000</c:v>
                </c:pt>
                <c:pt idx="39">
                  <c:v>124000</c:v>
                </c:pt>
                <c:pt idx="40">
                  <c:v>128000</c:v>
                </c:pt>
                <c:pt idx="41">
                  <c:v>132000</c:v>
                </c:pt>
                <c:pt idx="42">
                  <c:v>136000</c:v>
                </c:pt>
                <c:pt idx="43">
                  <c:v>140000</c:v>
                </c:pt>
                <c:pt idx="44">
                  <c:v>144000</c:v>
                </c:pt>
                <c:pt idx="45">
                  <c:v>148000</c:v>
                </c:pt>
                <c:pt idx="46">
                  <c:v>152000</c:v>
                </c:pt>
                <c:pt idx="47">
                  <c:v>156000</c:v>
                </c:pt>
                <c:pt idx="48">
                  <c:v>160000</c:v>
                </c:pt>
                <c:pt idx="49">
                  <c:v>164000</c:v>
                </c:pt>
                <c:pt idx="50">
                  <c:v>168000</c:v>
                </c:pt>
                <c:pt idx="51">
                  <c:v>172000</c:v>
                </c:pt>
                <c:pt idx="52">
                  <c:v>176000</c:v>
                </c:pt>
                <c:pt idx="53">
                  <c:v>180000</c:v>
                </c:pt>
                <c:pt idx="54">
                  <c:v>184000</c:v>
                </c:pt>
                <c:pt idx="55">
                  <c:v>188000</c:v>
                </c:pt>
                <c:pt idx="56">
                  <c:v>192000</c:v>
                </c:pt>
                <c:pt idx="57">
                  <c:v>196000</c:v>
                </c:pt>
                <c:pt idx="58">
                  <c:v>200000</c:v>
                </c:pt>
              </c:numCache>
            </c:numRef>
          </c:xVal>
          <c:yVal>
            <c:numRef>
              <c:f>Sheet1!$AO$8:$AO$66</c:f>
              <c:numCache>
                <c:formatCode>General</c:formatCode>
                <c:ptCount val="59"/>
                <c:pt idx="19">
                  <c:v>3.5000000000000003E-2</c:v>
                </c:pt>
                <c:pt idx="20">
                  <c:v>3.5000000000000003E-2</c:v>
                </c:pt>
                <c:pt idx="21">
                  <c:v>3.5000000000000003E-2</c:v>
                </c:pt>
                <c:pt idx="22">
                  <c:v>3.5000000000000003E-2</c:v>
                </c:pt>
                <c:pt idx="23">
                  <c:v>3.5000000000000003E-2</c:v>
                </c:pt>
                <c:pt idx="24">
                  <c:v>3.5000000000000003E-2</c:v>
                </c:pt>
                <c:pt idx="25">
                  <c:v>3.5000000000000003E-2</c:v>
                </c:pt>
                <c:pt idx="26">
                  <c:v>3.5000000000000003E-2</c:v>
                </c:pt>
                <c:pt idx="27">
                  <c:v>3.5000000000000003E-2</c:v>
                </c:pt>
                <c:pt idx="28">
                  <c:v>3.5000000000000003E-2</c:v>
                </c:pt>
                <c:pt idx="29">
                  <c:v>3.5000000000000003E-2</c:v>
                </c:pt>
                <c:pt idx="30">
                  <c:v>3.5000000000000003E-2</c:v>
                </c:pt>
                <c:pt idx="31">
                  <c:v>3.5000000000000003E-2</c:v>
                </c:pt>
                <c:pt idx="32">
                  <c:v>3.5000000000000003E-2</c:v>
                </c:pt>
                <c:pt idx="33">
                  <c:v>3.5000000000000003E-2</c:v>
                </c:pt>
                <c:pt idx="34">
                  <c:v>3.5000000000000003E-2</c:v>
                </c:pt>
                <c:pt idx="35">
                  <c:v>3.5000000000000003E-2</c:v>
                </c:pt>
                <c:pt idx="36">
                  <c:v>3.5000000000000003E-2</c:v>
                </c:pt>
                <c:pt idx="37">
                  <c:v>3.4482758620689655E-2</c:v>
                </c:pt>
                <c:pt idx="38">
                  <c:v>3.3333333333333333E-2</c:v>
                </c:pt>
                <c:pt idx="39">
                  <c:v>3.2258064516129031E-2</c:v>
                </c:pt>
                <c:pt idx="40">
                  <c:v>3.125E-2</c:v>
                </c:pt>
                <c:pt idx="41">
                  <c:v>3.0303030303030304E-2</c:v>
                </c:pt>
                <c:pt idx="42">
                  <c:v>2.9411764705882353E-2</c:v>
                </c:pt>
                <c:pt idx="43">
                  <c:v>2.8571428571428571E-2</c:v>
                </c:pt>
                <c:pt idx="44">
                  <c:v>2.7777777777777776E-2</c:v>
                </c:pt>
                <c:pt idx="45">
                  <c:v>2.7027027027027029E-2</c:v>
                </c:pt>
                <c:pt idx="46">
                  <c:v>2.6315789473684209E-2</c:v>
                </c:pt>
                <c:pt idx="47">
                  <c:v>2.564102564102564E-2</c:v>
                </c:pt>
                <c:pt idx="48">
                  <c:v>2.5000000000000001E-2</c:v>
                </c:pt>
                <c:pt idx="49">
                  <c:v>2.4390243902439025E-2</c:v>
                </c:pt>
                <c:pt idx="50">
                  <c:v>2.3809523809523808E-2</c:v>
                </c:pt>
                <c:pt idx="51">
                  <c:v>2.3255813953488372E-2</c:v>
                </c:pt>
                <c:pt idx="52">
                  <c:v>2.2727272727272728E-2</c:v>
                </c:pt>
                <c:pt idx="53">
                  <c:v>2.2222222222222223E-2</c:v>
                </c:pt>
                <c:pt idx="54">
                  <c:v>2.1739130434782608E-2</c:v>
                </c:pt>
                <c:pt idx="55">
                  <c:v>2.1276595744680851E-2</c:v>
                </c:pt>
                <c:pt idx="56">
                  <c:v>2.0833333333333332E-2</c:v>
                </c:pt>
                <c:pt idx="57">
                  <c:v>2.0408163265306121E-2</c:v>
                </c:pt>
                <c:pt idx="58">
                  <c:v>0.02</c:v>
                </c:pt>
              </c:numCache>
            </c:numRef>
          </c:yVal>
          <c:smooth val="0"/>
          <c:extLst>
            <c:ext xmlns:c16="http://schemas.microsoft.com/office/drawing/2014/chart" uri="{C3380CC4-5D6E-409C-BE32-E72D297353CC}">
              <c16:uniqueId val="{00000003-36D1-4443-87DF-33AF9F7FB99F}"/>
            </c:ext>
          </c:extLst>
        </c:ser>
        <c:dLbls>
          <c:showLegendKey val="0"/>
          <c:showVal val="0"/>
          <c:showCatName val="0"/>
          <c:showSerName val="0"/>
          <c:showPercent val="0"/>
          <c:showBubbleSize val="0"/>
        </c:dLbls>
        <c:axId val="496280432"/>
        <c:axId val="496282728"/>
      </c:scatterChart>
      <c:valAx>
        <c:axId val="496280432"/>
        <c:scaling>
          <c:orientation val="minMax"/>
          <c:max val="200000"/>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Household Income</a:t>
                </a:r>
              </a:p>
            </c:rich>
          </c:tx>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quot;$&quot;#,##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496282728"/>
        <c:crosses val="autoZero"/>
        <c:crossBetween val="midCat"/>
      </c:valAx>
      <c:valAx>
        <c:axId val="496282728"/>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000">
                    <a:latin typeface="Times New Roman" panose="02020603050405020304" pitchFamily="18" charset="0"/>
                    <a:cs typeface="Times New Roman" panose="02020603050405020304" pitchFamily="18" charset="0"/>
                  </a:rPr>
                  <a:t>Property Tax as a Percentage of Household Income</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0.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496280432"/>
        <c:crosses val="autoZero"/>
        <c:crossBetween val="midCat"/>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latin typeface="Times New Roman" panose="02020603050405020304" pitchFamily="18" charset="0"/>
                <a:cs typeface="Times New Roman" panose="02020603050405020304" pitchFamily="18" charset="0"/>
              </a:rPr>
              <a:t>            Panel C: Income as the Base; Varying</a:t>
            </a:r>
            <a:r>
              <a:rPr lang="en-US" baseline="0">
                <a:latin typeface="Times New Roman" panose="02020603050405020304" pitchFamily="18" charset="0"/>
                <a:cs typeface="Times New Roman" panose="02020603050405020304" pitchFamily="18" charset="0"/>
              </a:rPr>
              <a:t> House Values</a:t>
            </a:r>
            <a:endParaRPr lang="en-US">
              <a:latin typeface="Times New Roman" panose="02020603050405020304" pitchFamily="18"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877082900182501"/>
          <c:y val="7.2892486750810934E-2"/>
          <c:w val="0.7564352441726776"/>
          <c:h val="0.68873279512885388"/>
        </c:manualLayout>
      </c:layout>
      <c:scatterChart>
        <c:scatterStyle val="lineMarker"/>
        <c:varyColors val="0"/>
        <c:ser>
          <c:idx val="0"/>
          <c:order val="0"/>
          <c:tx>
            <c:strRef>
              <c:f>Sheet4!$B$5</c:f>
              <c:strCache>
                <c:ptCount val="1"/>
                <c:pt idx="0">
                  <c:v>Without CB (Y=$50000)</c:v>
                </c:pt>
              </c:strCache>
            </c:strRef>
          </c:tx>
          <c:spPr>
            <a:ln w="38100" cap="rnd" cmpd="dbl">
              <a:solidFill>
                <a:schemeClr val="tx1"/>
              </a:solidFill>
              <a:round/>
            </a:ln>
            <a:effectLst/>
          </c:spPr>
          <c:marker>
            <c:symbol val="none"/>
          </c:marker>
          <c:xVal>
            <c:numRef>
              <c:f>Sheet4!$A$6:$A$73</c:f>
              <c:numCache>
                <c:formatCode>0.00</c:formatCode>
                <c:ptCount val="68"/>
                <c:pt idx="0">
                  <c:v>39803.398874989478</c:v>
                </c:pt>
                <c:pt idx="1">
                  <c:v>49803.398874989478</c:v>
                </c:pt>
                <c:pt idx="2">
                  <c:v>59803.398874989478</c:v>
                </c:pt>
                <c:pt idx="3">
                  <c:v>69803.398874989478</c:v>
                </c:pt>
                <c:pt idx="4">
                  <c:v>79803.398874989478</c:v>
                </c:pt>
                <c:pt idx="5">
                  <c:v>83803.398874989478</c:v>
                </c:pt>
                <c:pt idx="6">
                  <c:v>87803.398874989478</c:v>
                </c:pt>
                <c:pt idx="7">
                  <c:v>91803.398874989478</c:v>
                </c:pt>
                <c:pt idx="8">
                  <c:v>95803.398874989478</c:v>
                </c:pt>
                <c:pt idx="9">
                  <c:v>99803.398874989478</c:v>
                </c:pt>
                <c:pt idx="10">
                  <c:v>103803.39887498948</c:v>
                </c:pt>
                <c:pt idx="11">
                  <c:v>107803.39887498948</c:v>
                </c:pt>
                <c:pt idx="12">
                  <c:v>111803.39887498948</c:v>
                </c:pt>
                <c:pt idx="13">
                  <c:v>115803.39887498948</c:v>
                </c:pt>
                <c:pt idx="14">
                  <c:v>119803.39887498948</c:v>
                </c:pt>
                <c:pt idx="15">
                  <c:v>123803.39887498948</c:v>
                </c:pt>
                <c:pt idx="16">
                  <c:v>127803.39887498948</c:v>
                </c:pt>
                <c:pt idx="17">
                  <c:v>131803.39887498948</c:v>
                </c:pt>
                <c:pt idx="18">
                  <c:v>135803.39887498948</c:v>
                </c:pt>
                <c:pt idx="19">
                  <c:v>139803.39887498948</c:v>
                </c:pt>
                <c:pt idx="20">
                  <c:v>143803.39887498948</c:v>
                </c:pt>
                <c:pt idx="21">
                  <c:v>147803.39887498948</c:v>
                </c:pt>
                <c:pt idx="22">
                  <c:v>151803.39887498948</c:v>
                </c:pt>
                <c:pt idx="23">
                  <c:v>123113.88300841898</c:v>
                </c:pt>
                <c:pt idx="24">
                  <c:v>127113.88300841898</c:v>
                </c:pt>
                <c:pt idx="25">
                  <c:v>131113.88300841898</c:v>
                </c:pt>
                <c:pt idx="26">
                  <c:v>135113.88300841898</c:v>
                </c:pt>
                <c:pt idx="27">
                  <c:v>139113.88300841898</c:v>
                </c:pt>
                <c:pt idx="28">
                  <c:v>143113.88300841898</c:v>
                </c:pt>
                <c:pt idx="29">
                  <c:v>147113.88300841898</c:v>
                </c:pt>
                <c:pt idx="30">
                  <c:v>151113.88300841898</c:v>
                </c:pt>
                <c:pt idx="31">
                  <c:v>155113.88300841898</c:v>
                </c:pt>
                <c:pt idx="32">
                  <c:v>158113.88300841898</c:v>
                </c:pt>
                <c:pt idx="33">
                  <c:v>162113.88300841898</c:v>
                </c:pt>
                <c:pt idx="34">
                  <c:v>166113.88300841898</c:v>
                </c:pt>
                <c:pt idx="35">
                  <c:v>170113.88300841898</c:v>
                </c:pt>
                <c:pt idx="36">
                  <c:v>174113.88300841898</c:v>
                </c:pt>
                <c:pt idx="37">
                  <c:v>178113.88300841898</c:v>
                </c:pt>
                <c:pt idx="38">
                  <c:v>182113.88300841898</c:v>
                </c:pt>
                <c:pt idx="39">
                  <c:v>186113.88300841898</c:v>
                </c:pt>
                <c:pt idx="40">
                  <c:v>190113.88300841898</c:v>
                </c:pt>
                <c:pt idx="41">
                  <c:v>194113.88300841898</c:v>
                </c:pt>
                <c:pt idx="42">
                  <c:v>198113.88300841898</c:v>
                </c:pt>
                <c:pt idx="43">
                  <c:v>202113.88300841898</c:v>
                </c:pt>
                <c:pt idx="44">
                  <c:v>206113.88300841898</c:v>
                </c:pt>
                <c:pt idx="45">
                  <c:v>210113.88300841898</c:v>
                </c:pt>
                <c:pt idx="46">
                  <c:v>214113.88300841898</c:v>
                </c:pt>
                <c:pt idx="47">
                  <c:v>218113.88300841898</c:v>
                </c:pt>
                <c:pt idx="48">
                  <c:v>222113.88300841898</c:v>
                </c:pt>
                <c:pt idx="49">
                  <c:v>226113.88300841898</c:v>
                </c:pt>
                <c:pt idx="50">
                  <c:v>230113.88300841898</c:v>
                </c:pt>
                <c:pt idx="51">
                  <c:v>234113.88300841898</c:v>
                </c:pt>
                <c:pt idx="52">
                  <c:v>238113.88300841898</c:v>
                </c:pt>
                <c:pt idx="53">
                  <c:v>242113.88300841898</c:v>
                </c:pt>
                <c:pt idx="54">
                  <c:v>246113.88300841898</c:v>
                </c:pt>
                <c:pt idx="55">
                  <c:v>250113.88300841898</c:v>
                </c:pt>
                <c:pt idx="56">
                  <c:v>254113.88300841898</c:v>
                </c:pt>
                <c:pt idx="57">
                  <c:v>258113.88300841898</c:v>
                </c:pt>
                <c:pt idx="58">
                  <c:v>262113.88300841898</c:v>
                </c:pt>
                <c:pt idx="59">
                  <c:v>266113.88300841895</c:v>
                </c:pt>
                <c:pt idx="60">
                  <c:v>270113.88300841895</c:v>
                </c:pt>
                <c:pt idx="61">
                  <c:v>274113.88300841895</c:v>
                </c:pt>
                <c:pt idx="62">
                  <c:v>278113.88300841895</c:v>
                </c:pt>
                <c:pt idx="63">
                  <c:v>282113.88300841895</c:v>
                </c:pt>
                <c:pt idx="64">
                  <c:v>286113.88300841895</c:v>
                </c:pt>
                <c:pt idx="65">
                  <c:v>290113.88300841895</c:v>
                </c:pt>
                <c:pt idx="66">
                  <c:v>294113.88300841895</c:v>
                </c:pt>
                <c:pt idx="67">
                  <c:v>298113.88300841895</c:v>
                </c:pt>
              </c:numCache>
            </c:numRef>
          </c:xVal>
          <c:yVal>
            <c:numRef>
              <c:f>Sheet4!$B$6:$B$73</c:f>
              <c:numCache>
                <c:formatCode>General</c:formatCode>
                <c:ptCount val="68"/>
                <c:pt idx="0">
                  <c:v>1.5921359549995791E-2</c:v>
                </c:pt>
                <c:pt idx="1">
                  <c:v>1.9921359549995792E-2</c:v>
                </c:pt>
                <c:pt idx="2">
                  <c:v>2.3921359549995792E-2</c:v>
                </c:pt>
                <c:pt idx="3">
                  <c:v>2.7921359549995792E-2</c:v>
                </c:pt>
                <c:pt idx="4">
                  <c:v>3.2421359549995789E-2</c:v>
                </c:pt>
                <c:pt idx="5">
                  <c:v>3.4021359549995793E-2</c:v>
                </c:pt>
                <c:pt idx="6">
                  <c:v>3.562135954999579E-2</c:v>
                </c:pt>
                <c:pt idx="7">
                  <c:v>3.7221359549995794E-2</c:v>
                </c:pt>
                <c:pt idx="8">
                  <c:v>3.8821359549995792E-2</c:v>
                </c:pt>
                <c:pt idx="9">
                  <c:v>4.0421359549995789E-2</c:v>
                </c:pt>
                <c:pt idx="10">
                  <c:v>4.2021359549995793E-2</c:v>
                </c:pt>
                <c:pt idx="11">
                  <c:v>4.3621359549995797E-2</c:v>
                </c:pt>
                <c:pt idx="12">
                  <c:v>4.5221359549995795E-2</c:v>
                </c:pt>
                <c:pt idx="13">
                  <c:v>4.6821359549995799E-2</c:v>
                </c:pt>
                <c:pt idx="14">
                  <c:v>4.8421359549995796E-2</c:v>
                </c:pt>
                <c:pt idx="15">
                  <c:v>5.0021359549995793E-2</c:v>
                </c:pt>
                <c:pt idx="16">
                  <c:v>5.1621359549995798E-2</c:v>
                </c:pt>
                <c:pt idx="17">
                  <c:v>5.3221359549995795E-2</c:v>
                </c:pt>
                <c:pt idx="18">
                  <c:v>5.4821359549995799E-2</c:v>
                </c:pt>
                <c:pt idx="19">
                  <c:v>5.6421359549995796E-2</c:v>
                </c:pt>
                <c:pt idx="20">
                  <c:v>5.8021359549995793E-2</c:v>
                </c:pt>
                <c:pt idx="21">
                  <c:v>5.9621359549995798E-2</c:v>
                </c:pt>
                <c:pt idx="22">
                  <c:v>6.1221359549995795E-2</c:v>
                </c:pt>
              </c:numCache>
            </c:numRef>
          </c:yVal>
          <c:smooth val="0"/>
          <c:extLst>
            <c:ext xmlns:c16="http://schemas.microsoft.com/office/drawing/2014/chart" uri="{C3380CC4-5D6E-409C-BE32-E72D297353CC}">
              <c16:uniqueId val="{00000000-8470-4DB0-B850-C5036FB6A9F5}"/>
            </c:ext>
          </c:extLst>
        </c:ser>
        <c:ser>
          <c:idx val="1"/>
          <c:order val="1"/>
          <c:tx>
            <c:strRef>
              <c:f>Sheet4!$C$5</c:f>
              <c:strCache>
                <c:ptCount val="1"/>
                <c:pt idx="0">
                  <c:v>With CB (Y=$50000)</c:v>
                </c:pt>
              </c:strCache>
            </c:strRef>
          </c:tx>
          <c:spPr>
            <a:ln w="25400" cap="rnd">
              <a:solidFill>
                <a:schemeClr val="tx1"/>
              </a:solidFill>
              <a:prstDash val="sysDash"/>
              <a:round/>
            </a:ln>
            <a:effectLst/>
          </c:spPr>
          <c:marker>
            <c:symbol val="none"/>
          </c:marker>
          <c:xVal>
            <c:numRef>
              <c:f>Sheet4!$A$6:$A$73</c:f>
              <c:numCache>
                <c:formatCode>0.00</c:formatCode>
                <c:ptCount val="68"/>
                <c:pt idx="0">
                  <c:v>39803.398874989478</c:v>
                </c:pt>
                <c:pt idx="1">
                  <c:v>49803.398874989478</c:v>
                </c:pt>
                <c:pt idx="2">
                  <c:v>59803.398874989478</c:v>
                </c:pt>
                <c:pt idx="3">
                  <c:v>69803.398874989478</c:v>
                </c:pt>
                <c:pt idx="4">
                  <c:v>79803.398874989478</c:v>
                </c:pt>
                <c:pt idx="5">
                  <c:v>83803.398874989478</c:v>
                </c:pt>
                <c:pt idx="6">
                  <c:v>87803.398874989478</c:v>
                </c:pt>
                <c:pt idx="7">
                  <c:v>91803.398874989478</c:v>
                </c:pt>
                <c:pt idx="8">
                  <c:v>95803.398874989478</c:v>
                </c:pt>
                <c:pt idx="9">
                  <c:v>99803.398874989478</c:v>
                </c:pt>
                <c:pt idx="10">
                  <c:v>103803.39887498948</c:v>
                </c:pt>
                <c:pt idx="11">
                  <c:v>107803.39887498948</c:v>
                </c:pt>
                <c:pt idx="12">
                  <c:v>111803.39887498948</c:v>
                </c:pt>
                <c:pt idx="13">
                  <c:v>115803.39887498948</c:v>
                </c:pt>
                <c:pt idx="14">
                  <c:v>119803.39887498948</c:v>
                </c:pt>
                <c:pt idx="15">
                  <c:v>123803.39887498948</c:v>
                </c:pt>
                <c:pt idx="16">
                  <c:v>127803.39887498948</c:v>
                </c:pt>
                <c:pt idx="17">
                  <c:v>131803.39887498948</c:v>
                </c:pt>
                <c:pt idx="18">
                  <c:v>135803.39887498948</c:v>
                </c:pt>
                <c:pt idx="19">
                  <c:v>139803.39887498948</c:v>
                </c:pt>
                <c:pt idx="20">
                  <c:v>143803.39887498948</c:v>
                </c:pt>
                <c:pt idx="21">
                  <c:v>147803.39887498948</c:v>
                </c:pt>
                <c:pt idx="22">
                  <c:v>151803.39887498948</c:v>
                </c:pt>
                <c:pt idx="23">
                  <c:v>123113.88300841898</c:v>
                </c:pt>
                <c:pt idx="24">
                  <c:v>127113.88300841898</c:v>
                </c:pt>
                <c:pt idx="25">
                  <c:v>131113.88300841898</c:v>
                </c:pt>
                <c:pt idx="26">
                  <c:v>135113.88300841898</c:v>
                </c:pt>
                <c:pt idx="27">
                  <c:v>139113.88300841898</c:v>
                </c:pt>
                <c:pt idx="28">
                  <c:v>143113.88300841898</c:v>
                </c:pt>
                <c:pt idx="29">
                  <c:v>147113.88300841898</c:v>
                </c:pt>
                <c:pt idx="30">
                  <c:v>151113.88300841898</c:v>
                </c:pt>
                <c:pt idx="31">
                  <c:v>155113.88300841898</c:v>
                </c:pt>
                <c:pt idx="32">
                  <c:v>158113.88300841898</c:v>
                </c:pt>
                <c:pt idx="33">
                  <c:v>162113.88300841898</c:v>
                </c:pt>
                <c:pt idx="34">
                  <c:v>166113.88300841898</c:v>
                </c:pt>
                <c:pt idx="35">
                  <c:v>170113.88300841898</c:v>
                </c:pt>
                <c:pt idx="36">
                  <c:v>174113.88300841898</c:v>
                </c:pt>
                <c:pt idx="37">
                  <c:v>178113.88300841898</c:v>
                </c:pt>
                <c:pt idx="38">
                  <c:v>182113.88300841898</c:v>
                </c:pt>
                <c:pt idx="39">
                  <c:v>186113.88300841898</c:v>
                </c:pt>
                <c:pt idx="40">
                  <c:v>190113.88300841898</c:v>
                </c:pt>
                <c:pt idx="41">
                  <c:v>194113.88300841898</c:v>
                </c:pt>
                <c:pt idx="42">
                  <c:v>198113.88300841898</c:v>
                </c:pt>
                <c:pt idx="43">
                  <c:v>202113.88300841898</c:v>
                </c:pt>
                <c:pt idx="44">
                  <c:v>206113.88300841898</c:v>
                </c:pt>
                <c:pt idx="45">
                  <c:v>210113.88300841898</c:v>
                </c:pt>
                <c:pt idx="46">
                  <c:v>214113.88300841898</c:v>
                </c:pt>
                <c:pt idx="47">
                  <c:v>218113.88300841898</c:v>
                </c:pt>
                <c:pt idx="48">
                  <c:v>222113.88300841898</c:v>
                </c:pt>
                <c:pt idx="49">
                  <c:v>226113.88300841898</c:v>
                </c:pt>
                <c:pt idx="50">
                  <c:v>230113.88300841898</c:v>
                </c:pt>
                <c:pt idx="51">
                  <c:v>234113.88300841898</c:v>
                </c:pt>
                <c:pt idx="52">
                  <c:v>238113.88300841898</c:v>
                </c:pt>
                <c:pt idx="53">
                  <c:v>242113.88300841898</c:v>
                </c:pt>
                <c:pt idx="54">
                  <c:v>246113.88300841898</c:v>
                </c:pt>
                <c:pt idx="55">
                  <c:v>250113.88300841898</c:v>
                </c:pt>
                <c:pt idx="56">
                  <c:v>254113.88300841898</c:v>
                </c:pt>
                <c:pt idx="57">
                  <c:v>258113.88300841898</c:v>
                </c:pt>
                <c:pt idx="58">
                  <c:v>262113.88300841898</c:v>
                </c:pt>
                <c:pt idx="59">
                  <c:v>266113.88300841895</c:v>
                </c:pt>
                <c:pt idx="60">
                  <c:v>270113.88300841895</c:v>
                </c:pt>
                <c:pt idx="61">
                  <c:v>274113.88300841895</c:v>
                </c:pt>
                <c:pt idx="62">
                  <c:v>278113.88300841895</c:v>
                </c:pt>
                <c:pt idx="63">
                  <c:v>282113.88300841895</c:v>
                </c:pt>
                <c:pt idx="64">
                  <c:v>286113.88300841895</c:v>
                </c:pt>
                <c:pt idx="65">
                  <c:v>290113.88300841895</c:v>
                </c:pt>
                <c:pt idx="66">
                  <c:v>294113.88300841895</c:v>
                </c:pt>
                <c:pt idx="67">
                  <c:v>298113.88300841895</c:v>
                </c:pt>
              </c:numCache>
            </c:numRef>
          </c:xVal>
          <c:yVal>
            <c:numRef>
              <c:f>Sheet4!$C$6:$C$73</c:f>
              <c:numCache>
                <c:formatCode>General</c:formatCode>
                <c:ptCount val="68"/>
                <c:pt idx="0">
                  <c:v>1.5921359549995791E-2</c:v>
                </c:pt>
                <c:pt idx="1">
                  <c:v>1.9921359549995792E-2</c:v>
                </c:pt>
                <c:pt idx="2">
                  <c:v>2.3921359549995792E-2</c:v>
                </c:pt>
                <c:pt idx="3">
                  <c:v>2.7921359549995792E-2</c:v>
                </c:pt>
                <c:pt idx="4">
                  <c:v>3.1921359549995788E-2</c:v>
                </c:pt>
                <c:pt idx="5">
                  <c:v>3.3521359549995793E-2</c:v>
                </c:pt>
                <c:pt idx="6">
                  <c:v>3.5000000000000003E-2</c:v>
                </c:pt>
                <c:pt idx="7">
                  <c:v>3.5000000000000003E-2</c:v>
                </c:pt>
                <c:pt idx="8">
                  <c:v>3.5000000000000003E-2</c:v>
                </c:pt>
                <c:pt idx="9">
                  <c:v>3.5000000000000003E-2</c:v>
                </c:pt>
                <c:pt idx="10">
                  <c:v>3.5000000000000003E-2</c:v>
                </c:pt>
                <c:pt idx="11">
                  <c:v>3.5000000000000003E-2</c:v>
                </c:pt>
                <c:pt idx="12">
                  <c:v>3.5000000000000003E-2</c:v>
                </c:pt>
                <c:pt idx="13">
                  <c:v>3.5000000000000003E-2</c:v>
                </c:pt>
                <c:pt idx="14">
                  <c:v>3.5000000000000003E-2</c:v>
                </c:pt>
                <c:pt idx="15">
                  <c:v>3.5000000000000003E-2</c:v>
                </c:pt>
                <c:pt idx="16">
                  <c:v>3.5000000000000003E-2</c:v>
                </c:pt>
                <c:pt idx="17">
                  <c:v>3.5000000000000003E-2</c:v>
                </c:pt>
                <c:pt idx="18">
                  <c:v>3.5000000000000003E-2</c:v>
                </c:pt>
                <c:pt idx="19">
                  <c:v>3.5000000000000003E-2</c:v>
                </c:pt>
                <c:pt idx="20">
                  <c:v>3.5000000000000003E-2</c:v>
                </c:pt>
                <c:pt idx="21">
                  <c:v>3.5000000000000003E-2</c:v>
                </c:pt>
                <c:pt idx="22">
                  <c:v>3.5000000000000003E-2</c:v>
                </c:pt>
                <c:pt idx="41">
                  <c:v>7.9999999999999516E-4</c:v>
                </c:pt>
              </c:numCache>
            </c:numRef>
          </c:yVal>
          <c:smooth val="0"/>
          <c:extLst>
            <c:ext xmlns:c16="http://schemas.microsoft.com/office/drawing/2014/chart" uri="{C3380CC4-5D6E-409C-BE32-E72D297353CC}">
              <c16:uniqueId val="{00000001-8470-4DB0-B850-C5036FB6A9F5}"/>
            </c:ext>
          </c:extLst>
        </c:ser>
        <c:ser>
          <c:idx val="2"/>
          <c:order val="2"/>
          <c:tx>
            <c:strRef>
              <c:f>Sheet4!$D$5</c:f>
              <c:strCache>
                <c:ptCount val="1"/>
                <c:pt idx="0">
                  <c:v>Without CB (Y=$100,000)</c:v>
                </c:pt>
              </c:strCache>
            </c:strRef>
          </c:tx>
          <c:spPr>
            <a:ln w="38100" cap="rnd" cmpd="sng">
              <a:solidFill>
                <a:schemeClr val="tx1"/>
              </a:solidFill>
              <a:prstDash val="lgDash"/>
              <a:round/>
            </a:ln>
            <a:effectLst/>
          </c:spPr>
          <c:marker>
            <c:symbol val="none"/>
          </c:marker>
          <c:xVal>
            <c:numRef>
              <c:f>Sheet4!$A$6:$A$73</c:f>
              <c:numCache>
                <c:formatCode>0.00</c:formatCode>
                <c:ptCount val="68"/>
                <c:pt idx="0">
                  <c:v>39803.398874989478</c:v>
                </c:pt>
                <c:pt idx="1">
                  <c:v>49803.398874989478</c:v>
                </c:pt>
                <c:pt idx="2">
                  <c:v>59803.398874989478</c:v>
                </c:pt>
                <c:pt idx="3">
                  <c:v>69803.398874989478</c:v>
                </c:pt>
                <c:pt idx="4">
                  <c:v>79803.398874989478</c:v>
                </c:pt>
                <c:pt idx="5">
                  <c:v>83803.398874989478</c:v>
                </c:pt>
                <c:pt idx="6">
                  <c:v>87803.398874989478</c:v>
                </c:pt>
                <c:pt idx="7">
                  <c:v>91803.398874989478</c:v>
                </c:pt>
                <c:pt idx="8">
                  <c:v>95803.398874989478</c:v>
                </c:pt>
                <c:pt idx="9">
                  <c:v>99803.398874989478</c:v>
                </c:pt>
                <c:pt idx="10">
                  <c:v>103803.39887498948</c:v>
                </c:pt>
                <c:pt idx="11">
                  <c:v>107803.39887498948</c:v>
                </c:pt>
                <c:pt idx="12">
                  <c:v>111803.39887498948</c:v>
                </c:pt>
                <c:pt idx="13">
                  <c:v>115803.39887498948</c:v>
                </c:pt>
                <c:pt idx="14">
                  <c:v>119803.39887498948</c:v>
                </c:pt>
                <c:pt idx="15">
                  <c:v>123803.39887498948</c:v>
                </c:pt>
                <c:pt idx="16">
                  <c:v>127803.39887498948</c:v>
                </c:pt>
                <c:pt idx="17">
                  <c:v>131803.39887498948</c:v>
                </c:pt>
                <c:pt idx="18">
                  <c:v>135803.39887498948</c:v>
                </c:pt>
                <c:pt idx="19">
                  <c:v>139803.39887498948</c:v>
                </c:pt>
                <c:pt idx="20">
                  <c:v>143803.39887498948</c:v>
                </c:pt>
                <c:pt idx="21">
                  <c:v>147803.39887498948</c:v>
                </c:pt>
                <c:pt idx="22">
                  <c:v>151803.39887498948</c:v>
                </c:pt>
                <c:pt idx="23">
                  <c:v>123113.88300841898</c:v>
                </c:pt>
                <c:pt idx="24">
                  <c:v>127113.88300841898</c:v>
                </c:pt>
                <c:pt idx="25">
                  <c:v>131113.88300841898</c:v>
                </c:pt>
                <c:pt idx="26">
                  <c:v>135113.88300841898</c:v>
                </c:pt>
                <c:pt idx="27">
                  <c:v>139113.88300841898</c:v>
                </c:pt>
                <c:pt idx="28">
                  <c:v>143113.88300841898</c:v>
                </c:pt>
                <c:pt idx="29">
                  <c:v>147113.88300841898</c:v>
                </c:pt>
                <c:pt idx="30">
                  <c:v>151113.88300841898</c:v>
                </c:pt>
                <c:pt idx="31">
                  <c:v>155113.88300841898</c:v>
                </c:pt>
                <c:pt idx="32">
                  <c:v>158113.88300841898</c:v>
                </c:pt>
                <c:pt idx="33">
                  <c:v>162113.88300841898</c:v>
                </c:pt>
                <c:pt idx="34">
                  <c:v>166113.88300841898</c:v>
                </c:pt>
                <c:pt idx="35">
                  <c:v>170113.88300841898</c:v>
                </c:pt>
                <c:pt idx="36">
                  <c:v>174113.88300841898</c:v>
                </c:pt>
                <c:pt idx="37">
                  <c:v>178113.88300841898</c:v>
                </c:pt>
                <c:pt idx="38">
                  <c:v>182113.88300841898</c:v>
                </c:pt>
                <c:pt idx="39">
                  <c:v>186113.88300841898</c:v>
                </c:pt>
                <c:pt idx="40">
                  <c:v>190113.88300841898</c:v>
                </c:pt>
                <c:pt idx="41">
                  <c:v>194113.88300841898</c:v>
                </c:pt>
                <c:pt idx="42">
                  <c:v>198113.88300841898</c:v>
                </c:pt>
                <c:pt idx="43">
                  <c:v>202113.88300841898</c:v>
                </c:pt>
                <c:pt idx="44">
                  <c:v>206113.88300841898</c:v>
                </c:pt>
                <c:pt idx="45">
                  <c:v>210113.88300841898</c:v>
                </c:pt>
                <c:pt idx="46">
                  <c:v>214113.88300841898</c:v>
                </c:pt>
                <c:pt idx="47">
                  <c:v>218113.88300841898</c:v>
                </c:pt>
                <c:pt idx="48">
                  <c:v>222113.88300841898</c:v>
                </c:pt>
                <c:pt idx="49">
                  <c:v>226113.88300841898</c:v>
                </c:pt>
                <c:pt idx="50">
                  <c:v>230113.88300841898</c:v>
                </c:pt>
                <c:pt idx="51">
                  <c:v>234113.88300841898</c:v>
                </c:pt>
                <c:pt idx="52">
                  <c:v>238113.88300841898</c:v>
                </c:pt>
                <c:pt idx="53">
                  <c:v>242113.88300841898</c:v>
                </c:pt>
                <c:pt idx="54">
                  <c:v>246113.88300841898</c:v>
                </c:pt>
                <c:pt idx="55">
                  <c:v>250113.88300841898</c:v>
                </c:pt>
                <c:pt idx="56">
                  <c:v>254113.88300841898</c:v>
                </c:pt>
                <c:pt idx="57">
                  <c:v>258113.88300841898</c:v>
                </c:pt>
                <c:pt idx="58">
                  <c:v>262113.88300841898</c:v>
                </c:pt>
                <c:pt idx="59">
                  <c:v>266113.88300841895</c:v>
                </c:pt>
                <c:pt idx="60">
                  <c:v>270113.88300841895</c:v>
                </c:pt>
                <c:pt idx="61">
                  <c:v>274113.88300841895</c:v>
                </c:pt>
                <c:pt idx="62">
                  <c:v>278113.88300841895</c:v>
                </c:pt>
                <c:pt idx="63">
                  <c:v>282113.88300841895</c:v>
                </c:pt>
                <c:pt idx="64">
                  <c:v>286113.88300841895</c:v>
                </c:pt>
                <c:pt idx="65">
                  <c:v>290113.88300841895</c:v>
                </c:pt>
                <c:pt idx="66">
                  <c:v>294113.88300841895</c:v>
                </c:pt>
                <c:pt idx="67">
                  <c:v>298113.88300841895</c:v>
                </c:pt>
              </c:numCache>
            </c:numRef>
          </c:xVal>
          <c:yVal>
            <c:numRef>
              <c:f>Sheet4!$D$6:$D$73</c:f>
              <c:numCache>
                <c:formatCode>General</c:formatCode>
                <c:ptCount val="68"/>
                <c:pt idx="23">
                  <c:v>2.5122776601683796E-2</c:v>
                </c:pt>
                <c:pt idx="24">
                  <c:v>2.5922776601683795E-2</c:v>
                </c:pt>
                <c:pt idx="25">
                  <c:v>2.6722776601683797E-2</c:v>
                </c:pt>
                <c:pt idx="26">
                  <c:v>2.7522776601683795E-2</c:v>
                </c:pt>
                <c:pt idx="27">
                  <c:v>2.8322776601683794E-2</c:v>
                </c:pt>
                <c:pt idx="28">
                  <c:v>2.9122776601683796E-2</c:v>
                </c:pt>
                <c:pt idx="29">
                  <c:v>2.9922776601683795E-2</c:v>
                </c:pt>
                <c:pt idx="30">
                  <c:v>3.0722776601683797E-2</c:v>
                </c:pt>
                <c:pt idx="31">
                  <c:v>3.1522776601683795E-2</c:v>
                </c:pt>
                <c:pt idx="32">
                  <c:v>3.2122776601683799E-2</c:v>
                </c:pt>
                <c:pt idx="33">
                  <c:v>3.2922776601683801E-2</c:v>
                </c:pt>
                <c:pt idx="34">
                  <c:v>3.3722776601683803E-2</c:v>
                </c:pt>
                <c:pt idx="35">
                  <c:v>3.4522776601683798E-2</c:v>
                </c:pt>
                <c:pt idx="36">
                  <c:v>3.53227766016838E-2</c:v>
                </c:pt>
                <c:pt idx="37">
                  <c:v>3.6122776601683802E-2</c:v>
                </c:pt>
                <c:pt idx="38">
                  <c:v>3.6922776601683797E-2</c:v>
                </c:pt>
                <c:pt idx="39">
                  <c:v>3.77227766016838E-2</c:v>
                </c:pt>
                <c:pt idx="40">
                  <c:v>3.8522776601683802E-2</c:v>
                </c:pt>
                <c:pt idx="41">
                  <c:v>3.9322776601683797E-2</c:v>
                </c:pt>
                <c:pt idx="42">
                  <c:v>4.0122776601683792E-2</c:v>
                </c:pt>
                <c:pt idx="43">
                  <c:v>4.0922776601683787E-2</c:v>
                </c:pt>
                <c:pt idx="44">
                  <c:v>4.1722776601683782E-2</c:v>
                </c:pt>
                <c:pt idx="45">
                  <c:v>4.2522776601683777E-2</c:v>
                </c:pt>
                <c:pt idx="46">
                  <c:v>4.3322776601683773E-2</c:v>
                </c:pt>
                <c:pt idx="47">
                  <c:v>4.4122776601683768E-2</c:v>
                </c:pt>
                <c:pt idx="48">
                  <c:v>4.4922776601683763E-2</c:v>
                </c:pt>
                <c:pt idx="49">
                  <c:v>4.5722776601683758E-2</c:v>
                </c:pt>
                <c:pt idx="50">
                  <c:v>4.6522776601683753E-2</c:v>
                </c:pt>
                <c:pt idx="51">
                  <c:v>4.7322776601683748E-2</c:v>
                </c:pt>
                <c:pt idx="52">
                  <c:v>4.8122776601683744E-2</c:v>
                </c:pt>
                <c:pt idx="53">
                  <c:v>4.8922776601683739E-2</c:v>
                </c:pt>
                <c:pt idx="54">
                  <c:v>4.9722776601683734E-2</c:v>
                </c:pt>
                <c:pt idx="55">
                  <c:v>5.0522776601683729E-2</c:v>
                </c:pt>
                <c:pt idx="56">
                  <c:v>5.1322776601683724E-2</c:v>
                </c:pt>
                <c:pt idx="57">
                  <c:v>5.2122776601683719E-2</c:v>
                </c:pt>
                <c:pt idx="58">
                  <c:v>5.2922776601683715E-2</c:v>
                </c:pt>
                <c:pt idx="59">
                  <c:v>5.372277660168371E-2</c:v>
                </c:pt>
                <c:pt idx="60">
                  <c:v>5.4522776601683705E-2</c:v>
                </c:pt>
                <c:pt idx="61">
                  <c:v>5.53227766016837E-2</c:v>
                </c:pt>
                <c:pt idx="62">
                  <c:v>5.6122776601683695E-2</c:v>
                </c:pt>
                <c:pt idx="63">
                  <c:v>5.692277660168369E-2</c:v>
                </c:pt>
                <c:pt idx="64">
                  <c:v>5.7722776601683685E-2</c:v>
                </c:pt>
                <c:pt idx="65">
                  <c:v>5.8522776601683681E-2</c:v>
                </c:pt>
                <c:pt idx="66">
                  <c:v>5.9322776601683676E-2</c:v>
                </c:pt>
                <c:pt idx="67">
                  <c:v>6.0122776601683671E-2</c:v>
                </c:pt>
              </c:numCache>
            </c:numRef>
          </c:yVal>
          <c:smooth val="0"/>
          <c:extLst>
            <c:ext xmlns:c16="http://schemas.microsoft.com/office/drawing/2014/chart" uri="{C3380CC4-5D6E-409C-BE32-E72D297353CC}">
              <c16:uniqueId val="{00000002-8470-4DB0-B850-C5036FB6A9F5}"/>
            </c:ext>
          </c:extLst>
        </c:ser>
        <c:ser>
          <c:idx val="3"/>
          <c:order val="3"/>
          <c:tx>
            <c:strRef>
              <c:f>Sheet4!$E$5</c:f>
              <c:strCache>
                <c:ptCount val="1"/>
                <c:pt idx="0">
                  <c:v>With CB (Y=$100,000)</c:v>
                </c:pt>
              </c:strCache>
            </c:strRef>
          </c:tx>
          <c:spPr>
            <a:ln w="25400" cap="rnd">
              <a:solidFill>
                <a:schemeClr val="tx1"/>
              </a:solidFill>
              <a:prstDash val="sysDot"/>
              <a:round/>
            </a:ln>
            <a:effectLst/>
          </c:spPr>
          <c:marker>
            <c:symbol val="none"/>
          </c:marker>
          <c:xVal>
            <c:numRef>
              <c:f>Sheet4!$A$6:$A$73</c:f>
              <c:numCache>
                <c:formatCode>0.00</c:formatCode>
                <c:ptCount val="68"/>
                <c:pt idx="0">
                  <c:v>39803.398874989478</c:v>
                </c:pt>
                <c:pt idx="1">
                  <c:v>49803.398874989478</c:v>
                </c:pt>
                <c:pt idx="2">
                  <c:v>59803.398874989478</c:v>
                </c:pt>
                <c:pt idx="3">
                  <c:v>69803.398874989478</c:v>
                </c:pt>
                <c:pt idx="4">
                  <c:v>79803.398874989478</c:v>
                </c:pt>
                <c:pt idx="5">
                  <c:v>83803.398874989478</c:v>
                </c:pt>
                <c:pt idx="6">
                  <c:v>87803.398874989478</c:v>
                </c:pt>
                <c:pt idx="7">
                  <c:v>91803.398874989478</c:v>
                </c:pt>
                <c:pt idx="8">
                  <c:v>95803.398874989478</c:v>
                </c:pt>
                <c:pt idx="9">
                  <c:v>99803.398874989478</c:v>
                </c:pt>
                <c:pt idx="10">
                  <c:v>103803.39887498948</c:v>
                </c:pt>
                <c:pt idx="11">
                  <c:v>107803.39887498948</c:v>
                </c:pt>
                <c:pt idx="12">
                  <c:v>111803.39887498948</c:v>
                </c:pt>
                <c:pt idx="13">
                  <c:v>115803.39887498948</c:v>
                </c:pt>
                <c:pt idx="14">
                  <c:v>119803.39887498948</c:v>
                </c:pt>
                <c:pt idx="15">
                  <c:v>123803.39887498948</c:v>
                </c:pt>
                <c:pt idx="16">
                  <c:v>127803.39887498948</c:v>
                </c:pt>
                <c:pt idx="17">
                  <c:v>131803.39887498948</c:v>
                </c:pt>
                <c:pt idx="18">
                  <c:v>135803.39887498948</c:v>
                </c:pt>
                <c:pt idx="19">
                  <c:v>139803.39887498948</c:v>
                </c:pt>
                <c:pt idx="20">
                  <c:v>143803.39887498948</c:v>
                </c:pt>
                <c:pt idx="21">
                  <c:v>147803.39887498948</c:v>
                </c:pt>
                <c:pt idx="22">
                  <c:v>151803.39887498948</c:v>
                </c:pt>
                <c:pt idx="23">
                  <c:v>123113.88300841898</c:v>
                </c:pt>
                <c:pt idx="24">
                  <c:v>127113.88300841898</c:v>
                </c:pt>
                <c:pt idx="25">
                  <c:v>131113.88300841898</c:v>
                </c:pt>
                <c:pt idx="26">
                  <c:v>135113.88300841898</c:v>
                </c:pt>
                <c:pt idx="27">
                  <c:v>139113.88300841898</c:v>
                </c:pt>
                <c:pt idx="28">
                  <c:v>143113.88300841898</c:v>
                </c:pt>
                <c:pt idx="29">
                  <c:v>147113.88300841898</c:v>
                </c:pt>
                <c:pt idx="30">
                  <c:v>151113.88300841898</c:v>
                </c:pt>
                <c:pt idx="31">
                  <c:v>155113.88300841898</c:v>
                </c:pt>
                <c:pt idx="32">
                  <c:v>158113.88300841898</c:v>
                </c:pt>
                <c:pt idx="33">
                  <c:v>162113.88300841898</c:v>
                </c:pt>
                <c:pt idx="34">
                  <c:v>166113.88300841898</c:v>
                </c:pt>
                <c:pt idx="35">
                  <c:v>170113.88300841898</c:v>
                </c:pt>
                <c:pt idx="36">
                  <c:v>174113.88300841898</c:v>
                </c:pt>
                <c:pt idx="37">
                  <c:v>178113.88300841898</c:v>
                </c:pt>
                <c:pt idx="38">
                  <c:v>182113.88300841898</c:v>
                </c:pt>
                <c:pt idx="39">
                  <c:v>186113.88300841898</c:v>
                </c:pt>
                <c:pt idx="40">
                  <c:v>190113.88300841898</c:v>
                </c:pt>
                <c:pt idx="41">
                  <c:v>194113.88300841898</c:v>
                </c:pt>
                <c:pt idx="42">
                  <c:v>198113.88300841898</c:v>
                </c:pt>
                <c:pt idx="43">
                  <c:v>202113.88300841898</c:v>
                </c:pt>
                <c:pt idx="44">
                  <c:v>206113.88300841898</c:v>
                </c:pt>
                <c:pt idx="45">
                  <c:v>210113.88300841898</c:v>
                </c:pt>
                <c:pt idx="46">
                  <c:v>214113.88300841898</c:v>
                </c:pt>
                <c:pt idx="47">
                  <c:v>218113.88300841898</c:v>
                </c:pt>
                <c:pt idx="48">
                  <c:v>222113.88300841898</c:v>
                </c:pt>
                <c:pt idx="49">
                  <c:v>226113.88300841898</c:v>
                </c:pt>
                <c:pt idx="50">
                  <c:v>230113.88300841898</c:v>
                </c:pt>
                <c:pt idx="51">
                  <c:v>234113.88300841898</c:v>
                </c:pt>
                <c:pt idx="52">
                  <c:v>238113.88300841898</c:v>
                </c:pt>
                <c:pt idx="53">
                  <c:v>242113.88300841898</c:v>
                </c:pt>
                <c:pt idx="54">
                  <c:v>246113.88300841898</c:v>
                </c:pt>
                <c:pt idx="55">
                  <c:v>250113.88300841898</c:v>
                </c:pt>
                <c:pt idx="56">
                  <c:v>254113.88300841898</c:v>
                </c:pt>
                <c:pt idx="57">
                  <c:v>258113.88300841898</c:v>
                </c:pt>
                <c:pt idx="58">
                  <c:v>262113.88300841898</c:v>
                </c:pt>
                <c:pt idx="59">
                  <c:v>266113.88300841895</c:v>
                </c:pt>
                <c:pt idx="60">
                  <c:v>270113.88300841895</c:v>
                </c:pt>
                <c:pt idx="61">
                  <c:v>274113.88300841895</c:v>
                </c:pt>
                <c:pt idx="62">
                  <c:v>278113.88300841895</c:v>
                </c:pt>
                <c:pt idx="63">
                  <c:v>282113.88300841895</c:v>
                </c:pt>
                <c:pt idx="64">
                  <c:v>286113.88300841895</c:v>
                </c:pt>
                <c:pt idx="65">
                  <c:v>290113.88300841895</c:v>
                </c:pt>
                <c:pt idx="66">
                  <c:v>294113.88300841895</c:v>
                </c:pt>
                <c:pt idx="67">
                  <c:v>298113.88300841895</c:v>
                </c:pt>
              </c:numCache>
            </c:numRef>
          </c:xVal>
          <c:yVal>
            <c:numRef>
              <c:f>Sheet4!$E$6:$E$73</c:f>
              <c:numCache>
                <c:formatCode>General</c:formatCode>
                <c:ptCount val="68"/>
                <c:pt idx="23">
                  <c:v>2.4622776601683796E-2</c:v>
                </c:pt>
                <c:pt idx="24">
                  <c:v>2.5422776601683794E-2</c:v>
                </c:pt>
                <c:pt idx="25">
                  <c:v>2.6222776601683796E-2</c:v>
                </c:pt>
                <c:pt idx="26">
                  <c:v>2.7022776601683795E-2</c:v>
                </c:pt>
                <c:pt idx="27">
                  <c:v>2.7822776601683794E-2</c:v>
                </c:pt>
                <c:pt idx="28">
                  <c:v>2.8622776601683796E-2</c:v>
                </c:pt>
                <c:pt idx="29">
                  <c:v>2.9422776601683794E-2</c:v>
                </c:pt>
                <c:pt idx="30">
                  <c:v>3.0222776601683796E-2</c:v>
                </c:pt>
                <c:pt idx="31">
                  <c:v>3.1022776601683798E-2</c:v>
                </c:pt>
                <c:pt idx="32">
                  <c:v>3.1622776601683798E-2</c:v>
                </c:pt>
                <c:pt idx="33">
                  <c:v>3.24227766016838E-2</c:v>
                </c:pt>
                <c:pt idx="34">
                  <c:v>3.3222776601683802E-2</c:v>
                </c:pt>
                <c:pt idx="35">
                  <c:v>3.4022776601683798E-2</c:v>
                </c:pt>
                <c:pt idx="36">
                  <c:v>3.48227766016838E-2</c:v>
                </c:pt>
                <c:pt idx="37">
                  <c:v>3.5000000000000003E-2</c:v>
                </c:pt>
                <c:pt idx="38">
                  <c:v>3.5000000000000003E-2</c:v>
                </c:pt>
                <c:pt idx="39">
                  <c:v>3.5000000000000003E-2</c:v>
                </c:pt>
                <c:pt idx="40">
                  <c:v>3.5000000000000003E-2</c:v>
                </c:pt>
                <c:pt idx="41">
                  <c:v>3.5000000000000003E-2</c:v>
                </c:pt>
                <c:pt idx="42">
                  <c:v>3.5000000000000003E-2</c:v>
                </c:pt>
                <c:pt idx="43">
                  <c:v>3.5000000000000003E-2</c:v>
                </c:pt>
                <c:pt idx="44">
                  <c:v>3.5000000000000003E-2</c:v>
                </c:pt>
                <c:pt idx="45">
                  <c:v>3.5000000000000003E-2</c:v>
                </c:pt>
                <c:pt idx="46">
                  <c:v>3.5000000000000003E-2</c:v>
                </c:pt>
                <c:pt idx="47">
                  <c:v>3.5000000000000003E-2</c:v>
                </c:pt>
                <c:pt idx="48">
                  <c:v>3.5000000000000003E-2</c:v>
                </c:pt>
                <c:pt idx="49">
                  <c:v>3.5000000000000003E-2</c:v>
                </c:pt>
                <c:pt idx="50">
                  <c:v>3.5000000000000003E-2</c:v>
                </c:pt>
                <c:pt idx="51">
                  <c:v>3.5000000000000003E-2</c:v>
                </c:pt>
                <c:pt idx="52">
                  <c:v>3.5000000000000003E-2</c:v>
                </c:pt>
                <c:pt idx="53">
                  <c:v>3.5000000000000003E-2</c:v>
                </c:pt>
                <c:pt idx="54">
                  <c:v>3.5000000000000003E-2</c:v>
                </c:pt>
                <c:pt idx="55">
                  <c:v>3.5000000000000003E-2</c:v>
                </c:pt>
                <c:pt idx="56">
                  <c:v>3.5000000000000003E-2</c:v>
                </c:pt>
                <c:pt idx="57">
                  <c:v>3.5000000000000003E-2</c:v>
                </c:pt>
                <c:pt idx="58">
                  <c:v>3.5000000000000003E-2</c:v>
                </c:pt>
                <c:pt idx="59">
                  <c:v>3.5000000000000003E-2</c:v>
                </c:pt>
                <c:pt idx="60">
                  <c:v>3.5000000000000003E-2</c:v>
                </c:pt>
                <c:pt idx="61">
                  <c:v>3.5000000000000003E-2</c:v>
                </c:pt>
                <c:pt idx="62">
                  <c:v>3.5000000000000003E-2</c:v>
                </c:pt>
                <c:pt idx="63">
                  <c:v>3.5000000000000003E-2</c:v>
                </c:pt>
                <c:pt idx="64">
                  <c:v>3.5000000000000003E-2</c:v>
                </c:pt>
                <c:pt idx="65">
                  <c:v>3.5000000000000003E-2</c:v>
                </c:pt>
                <c:pt idx="66">
                  <c:v>3.5000000000000003E-2</c:v>
                </c:pt>
                <c:pt idx="67">
                  <c:v>3.5000000000000003E-2</c:v>
                </c:pt>
              </c:numCache>
            </c:numRef>
          </c:yVal>
          <c:smooth val="0"/>
          <c:extLst>
            <c:ext xmlns:c16="http://schemas.microsoft.com/office/drawing/2014/chart" uri="{C3380CC4-5D6E-409C-BE32-E72D297353CC}">
              <c16:uniqueId val="{00000003-8470-4DB0-B850-C5036FB6A9F5}"/>
            </c:ext>
          </c:extLst>
        </c:ser>
        <c:dLbls>
          <c:showLegendKey val="0"/>
          <c:showVal val="0"/>
          <c:showCatName val="0"/>
          <c:showSerName val="0"/>
          <c:showPercent val="0"/>
          <c:showBubbleSize val="0"/>
        </c:dLbls>
        <c:axId val="878962856"/>
        <c:axId val="878956952"/>
      </c:scatterChart>
      <c:valAx>
        <c:axId val="878962856"/>
        <c:scaling>
          <c:orientation val="minMax"/>
          <c:max val="250000"/>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House Value</a:t>
                </a:r>
              </a:p>
            </c:rich>
          </c:tx>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quot;$&quot;#,##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878956952"/>
        <c:crosses val="autoZero"/>
        <c:crossBetween val="midCat"/>
      </c:valAx>
      <c:valAx>
        <c:axId val="878956952"/>
        <c:scaling>
          <c:orientation val="minMax"/>
        </c:scaling>
        <c:delete val="0"/>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Property Taxes as a Percentage of Income</a:t>
                </a: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0.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878962856"/>
        <c:crosses val="autoZero"/>
        <c:crossBetween val="midCat"/>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4500" spc="-28"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9" y="4455621"/>
            <a:ext cx="7543800" cy="1143000"/>
          </a:xfrm>
        </p:spPr>
        <p:txBody>
          <a:bodyPr lIns="91440" rIns="91440">
            <a:normAutofit/>
          </a:bodyPr>
          <a:lstStyle>
            <a:lvl1pPr marL="0" indent="0" algn="l">
              <a:buNone/>
              <a:defRPr sz="1350" cap="all" spc="113" baseline="0">
                <a:solidFill>
                  <a:schemeClr val="tx2"/>
                </a:solidFill>
                <a:latin typeface="+mj-lt"/>
              </a:defRPr>
            </a:lvl1pPr>
            <a:lvl2pPr marL="257175" indent="0" algn="ctr">
              <a:buNone/>
              <a:defRPr sz="1350"/>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B68EAE55-98F0-4B2F-8596-73F17727B5F8}" type="slidenum">
              <a:rPr lang="en-US" altLang="en-US" smtClean="0"/>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4560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60759120-16F1-493D-8519-55C40764A11B}" type="slidenum">
              <a:rPr lang="en-US" altLang="en-US" smtClean="0"/>
              <a:pPr/>
              <a:t>‹#›</a:t>
            </a:fld>
            <a:endParaRPr lang="en-US" altLang="en-US"/>
          </a:p>
        </p:txBody>
      </p:sp>
    </p:spTree>
    <p:extLst>
      <p:ext uri="{BB962C8B-B14F-4D97-AF65-F5344CB8AC3E}">
        <p14:creationId xmlns:p14="http://schemas.microsoft.com/office/powerpoint/2010/main" val="1458340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7" y="414781"/>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2"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9C9CCF7C-67AA-43AF-9CC9-8CDBABDDEF86}" type="slidenum">
              <a:rPr lang="en-US" altLang="en-US" smtClean="0"/>
              <a:pPr/>
              <a:t>‹#›</a:t>
            </a:fld>
            <a:endParaRPr lang="en-US" altLang="en-US"/>
          </a:p>
        </p:txBody>
      </p:sp>
    </p:spTree>
    <p:extLst>
      <p:ext uri="{BB962C8B-B14F-4D97-AF65-F5344CB8AC3E}">
        <p14:creationId xmlns:p14="http://schemas.microsoft.com/office/powerpoint/2010/main" val="974388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418"/>
            <a:ext cx="8229600" cy="1140619"/>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13200" cy="4530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3601" y="1600200"/>
            <a:ext cx="4013200" cy="4530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EE89A4C6-9443-4EEE-A443-BCFADEACC93B}" type="slidenum">
              <a:rPr lang="en-US" altLang="en-US" smtClean="0"/>
              <a:pPr/>
              <a:t>‹#›</a:t>
            </a:fld>
            <a:endParaRPr lang="en-US" altLang="en-US"/>
          </a:p>
        </p:txBody>
      </p:sp>
    </p:spTree>
    <p:extLst>
      <p:ext uri="{BB962C8B-B14F-4D97-AF65-F5344CB8AC3E}">
        <p14:creationId xmlns:p14="http://schemas.microsoft.com/office/powerpoint/2010/main" val="2122212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2A4010D8-917C-4B41-8C7F-DC3E0DEDD3CC}" type="slidenum">
              <a:rPr lang="en-US" altLang="en-US" smtClean="0"/>
              <a:pPr/>
              <a:t>‹#›</a:t>
            </a:fld>
            <a:endParaRPr lang="en-US" altLang="en-US"/>
          </a:p>
        </p:txBody>
      </p:sp>
    </p:spTree>
    <p:extLst>
      <p:ext uri="{BB962C8B-B14F-4D97-AF65-F5344CB8AC3E}">
        <p14:creationId xmlns:p14="http://schemas.microsoft.com/office/powerpoint/2010/main" val="232206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45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1350" cap="all" spc="113" baseline="0">
                <a:solidFill>
                  <a:schemeClr val="tx2"/>
                </a:solidFill>
                <a:latin typeface="+mj-lt"/>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CE2E4B63-9674-4915-AEDC-22181C4B0416}" type="slidenum">
              <a:rPr lang="en-US" altLang="en-US" smtClean="0"/>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781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6"/>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8"/>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fld id="{B9265F58-EBF4-478F-949C-58825FFFE882}" type="slidenum">
              <a:rPr lang="en-US" altLang="en-US" smtClean="0"/>
              <a:pPr/>
              <a:t>‹#›</a:t>
            </a:fld>
            <a:endParaRPr lang="en-US" altLang="en-US"/>
          </a:p>
        </p:txBody>
      </p:sp>
    </p:spTree>
    <p:extLst>
      <p:ext uri="{BB962C8B-B14F-4D97-AF65-F5344CB8AC3E}">
        <p14:creationId xmlns:p14="http://schemas.microsoft.com/office/powerpoint/2010/main" val="58856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6"/>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3"/>
            <a:ext cx="3703320" cy="736282"/>
          </a:xfrm>
        </p:spPr>
        <p:txBody>
          <a:bodyPr lIns="91440" rIns="91440" anchor="ctr">
            <a:normAutofit/>
          </a:bodyPr>
          <a:lstStyle>
            <a:lvl1pPr marL="0" indent="0">
              <a:buNone/>
              <a:defRPr sz="1125" b="0" cap="all"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3"/>
            <a:ext cx="3703320" cy="736282"/>
          </a:xfrm>
        </p:spPr>
        <p:txBody>
          <a:bodyPr lIns="91440" rIns="91440" anchor="ctr">
            <a:normAutofit/>
          </a:bodyPr>
          <a:lstStyle>
            <a:lvl1pPr marL="0" indent="0">
              <a:buNone/>
              <a:defRPr sz="1125" b="0" cap="all"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Click to edit Master text styles</a:t>
            </a:r>
          </a:p>
        </p:txBody>
      </p:sp>
      <p:sp>
        <p:nvSpPr>
          <p:cNvPr id="6" name="Content Placeholder 5"/>
          <p:cNvSpPr>
            <a:spLocks noGrp="1"/>
          </p:cNvSpPr>
          <p:nvPr>
            <p:ph sz="quarter" idx="4"/>
          </p:nvPr>
        </p:nvSpPr>
        <p:spPr>
          <a:xfrm>
            <a:off x="466344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fld id="{1D7AAA6B-5F07-4E1D-B5E7-CF427D63462E}" type="slidenum">
              <a:rPr lang="en-US" altLang="en-US" smtClean="0"/>
              <a:pPr/>
              <a:t>‹#›</a:t>
            </a:fld>
            <a:endParaRPr lang="en-US" altLang="en-US"/>
          </a:p>
        </p:txBody>
      </p:sp>
    </p:spTree>
    <p:extLst>
      <p:ext uri="{BB962C8B-B14F-4D97-AF65-F5344CB8AC3E}">
        <p14:creationId xmlns:p14="http://schemas.microsoft.com/office/powerpoint/2010/main" val="312364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fld id="{A3933E7B-3FC4-4BC3-BF08-00209FD33BC2}" type="slidenum">
              <a:rPr lang="en-US" altLang="en-US" smtClean="0"/>
              <a:pPr/>
              <a:t>‹#›</a:t>
            </a:fld>
            <a:endParaRPr lang="en-US" altLang="en-US"/>
          </a:p>
        </p:txBody>
      </p:sp>
    </p:spTree>
    <p:extLst>
      <p:ext uri="{BB962C8B-B14F-4D97-AF65-F5344CB8AC3E}">
        <p14:creationId xmlns:p14="http://schemas.microsoft.com/office/powerpoint/2010/main" val="2363042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ltLang="en-US"/>
          </a:p>
        </p:txBody>
      </p:sp>
      <p:sp>
        <p:nvSpPr>
          <p:cNvPr id="9" name="Slide Number Placeholder 8"/>
          <p:cNvSpPr>
            <a:spLocks noGrp="1"/>
          </p:cNvSpPr>
          <p:nvPr>
            <p:ph type="sldNum" sz="quarter" idx="12"/>
          </p:nvPr>
        </p:nvSpPr>
        <p:spPr/>
        <p:txBody>
          <a:bodyPr/>
          <a:lstStyle/>
          <a:p>
            <a:fld id="{23C06DD7-04CD-4F18-9ABE-C4151B43D6E9}" type="slidenum">
              <a:rPr lang="en-US" altLang="en-US" smtClean="0"/>
              <a:pPr/>
              <a:t>‹#›</a:t>
            </a:fld>
            <a:endParaRPr lang="en-US" altLang="en-US"/>
          </a:p>
        </p:txBody>
      </p:sp>
    </p:spTree>
    <p:extLst>
      <p:ext uri="{BB962C8B-B14F-4D97-AF65-F5344CB8AC3E}">
        <p14:creationId xmlns:p14="http://schemas.microsoft.com/office/powerpoint/2010/main" val="1482999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5"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4" y="0"/>
            <a:ext cx="4800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1" y="594359"/>
            <a:ext cx="2400300" cy="2286000"/>
          </a:xfrm>
        </p:spPr>
        <p:txBody>
          <a:bodyPr anchor="b">
            <a:normAutofit/>
          </a:bodyPr>
          <a:lstStyle>
            <a:lvl1pPr>
              <a:defRPr sz="2025"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40"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1" y="2926081"/>
            <a:ext cx="2400300" cy="3379124"/>
          </a:xfrm>
        </p:spPr>
        <p:txBody>
          <a:bodyPr lIns="91440" rIns="91440">
            <a:normAutofit/>
          </a:bodyPr>
          <a:lstStyle>
            <a:lvl1pPr marL="0" indent="0">
              <a:buNone/>
              <a:defRPr sz="844">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smtClean="0"/>
              <a:t>Click to edit Master text styles</a:t>
            </a:r>
          </a:p>
        </p:txBody>
      </p:sp>
      <p:sp>
        <p:nvSpPr>
          <p:cNvPr id="5" name="Date Placeholder 4"/>
          <p:cNvSpPr>
            <a:spLocks noGrp="1"/>
          </p:cNvSpPr>
          <p:nvPr>
            <p:ph type="dt" sz="half" idx="10"/>
          </p:nvPr>
        </p:nvSpPr>
        <p:spPr>
          <a:xfrm>
            <a:off x="349136" y="6459787"/>
            <a:ext cx="1963883" cy="365126"/>
          </a:xfrm>
        </p:spPr>
        <p:txBody>
          <a:bodyPr/>
          <a:lstStyle>
            <a:lvl1pPr algn="l">
              <a:defRPr/>
            </a:lvl1pPr>
          </a:lstStyle>
          <a:p>
            <a:pPr>
              <a:defRPr/>
            </a:pPr>
            <a:endParaRPr lang="en-US" altLang="en-US"/>
          </a:p>
        </p:txBody>
      </p:sp>
      <p:sp>
        <p:nvSpPr>
          <p:cNvPr id="6" name="Footer Placeholder 5"/>
          <p:cNvSpPr>
            <a:spLocks noGrp="1"/>
          </p:cNvSpPr>
          <p:nvPr>
            <p:ph type="ftr" sz="quarter" idx="11"/>
          </p:nvPr>
        </p:nvSpPr>
        <p:spPr>
          <a:xfrm>
            <a:off x="3600450" y="6459787"/>
            <a:ext cx="3486151" cy="365126"/>
          </a:xfrm>
        </p:spPr>
        <p:txBody>
          <a:bodyPr/>
          <a:lstStyle>
            <a:lvl1pPr algn="l">
              <a:defRPr>
                <a:solidFill>
                  <a:schemeClr val="tx2"/>
                </a:solidFill>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9AC02F0-01AA-4422-8F9F-988479841FC9}" type="slidenum">
              <a:rPr lang="en-US" altLang="en-US" smtClean="0"/>
              <a:pPr/>
              <a:t>‹#›</a:t>
            </a:fld>
            <a:endParaRPr lang="en-US" altLang="en-US"/>
          </a:p>
        </p:txBody>
      </p:sp>
    </p:spTree>
    <p:extLst>
      <p:ext uri="{BB962C8B-B14F-4D97-AF65-F5344CB8AC3E}">
        <p14:creationId xmlns:p14="http://schemas.microsoft.com/office/powerpoint/2010/main" val="2132131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3" y="491507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2025"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4" y="1"/>
            <a:ext cx="9143989" cy="4915076"/>
          </a:xfrm>
          <a:blipFill>
            <a:blip r:embed="rId2"/>
            <a:stretch>
              <a:fillRect/>
            </a:stretch>
          </a:blipFill>
        </p:spPr>
        <p:txBody>
          <a:bodyPr lIns="457200" tIns="457200" anchor="t"/>
          <a:lstStyle>
            <a:lvl1pPr marL="0" indent="0">
              <a:buNone/>
              <a:defRPr sz="1800">
                <a:solidFill>
                  <a:schemeClr val="bg1"/>
                </a:solidFill>
              </a:defRPr>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5"/>
            <a:ext cx="7589520" cy="594360"/>
          </a:xfrm>
        </p:spPr>
        <p:txBody>
          <a:bodyPr lIns="91440" tIns="0" rIns="91440" bIns="0">
            <a:normAutofit/>
          </a:bodyPr>
          <a:lstStyle>
            <a:lvl1pPr marL="0" indent="0">
              <a:spcBef>
                <a:spcPts val="0"/>
              </a:spcBef>
              <a:spcAft>
                <a:spcPts val="338"/>
              </a:spcAft>
              <a:buNone/>
              <a:defRPr sz="844">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fld id="{7B183B1A-D684-41F1-98ED-620397899212}" type="slidenum">
              <a:rPr lang="en-US" altLang="en-US" smtClean="0"/>
              <a:pPr/>
              <a:t>‹#›</a:t>
            </a:fld>
            <a:endParaRPr lang="en-US" altLang="en-US"/>
          </a:p>
        </p:txBody>
      </p:sp>
    </p:spTree>
    <p:extLst>
      <p:ext uri="{BB962C8B-B14F-4D97-AF65-F5344CB8AC3E}">
        <p14:creationId xmlns:p14="http://schemas.microsoft.com/office/powerpoint/2010/main" val="3927395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7" name="Rectangle 6"/>
          <p:cNvSpPr/>
          <p:nvPr/>
        </p:nvSpPr>
        <p:spPr>
          <a:xfrm>
            <a:off x="2"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 y="6334316"/>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6"/>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3" y="6459787"/>
            <a:ext cx="1854203" cy="365126"/>
          </a:xfrm>
          <a:prstGeom prst="rect">
            <a:avLst/>
          </a:prstGeom>
        </p:spPr>
        <p:txBody>
          <a:bodyPr vert="horz" lIns="91440" tIns="45720" rIns="91440" bIns="45720" rtlCol="0" anchor="ctr"/>
          <a:lstStyle>
            <a:lvl1pPr algn="l">
              <a:defRPr sz="506">
                <a:solidFill>
                  <a:srgbClr val="FFFFFF"/>
                </a:solidFill>
              </a:defRPr>
            </a:lvl1pPr>
          </a:lstStyle>
          <a:p>
            <a:pPr>
              <a:defRPr/>
            </a:pPr>
            <a:endParaRPr lang="en-US" altLang="en-US"/>
          </a:p>
        </p:txBody>
      </p:sp>
      <p:sp>
        <p:nvSpPr>
          <p:cNvPr id="5" name="Footer Placeholder 4"/>
          <p:cNvSpPr>
            <a:spLocks noGrp="1"/>
          </p:cNvSpPr>
          <p:nvPr>
            <p:ph type="ftr" sz="quarter" idx="3"/>
          </p:nvPr>
        </p:nvSpPr>
        <p:spPr>
          <a:xfrm>
            <a:off x="2764642" y="6459787"/>
            <a:ext cx="3617103" cy="365126"/>
          </a:xfrm>
          <a:prstGeom prst="rect">
            <a:avLst/>
          </a:prstGeom>
        </p:spPr>
        <p:txBody>
          <a:bodyPr vert="horz" lIns="91440" tIns="45720" rIns="91440" bIns="45720" rtlCol="0" anchor="ctr"/>
          <a:lstStyle>
            <a:lvl1pPr algn="ctr">
              <a:defRPr sz="506" cap="all" baseline="0">
                <a:solidFill>
                  <a:srgbClr val="FFFFFF"/>
                </a:solidFill>
              </a:defRPr>
            </a:lvl1pPr>
          </a:lstStyle>
          <a:p>
            <a:pPr>
              <a:defRPr/>
            </a:pPr>
            <a:endParaRPr lang="en-US" altLang="en-US"/>
          </a:p>
        </p:txBody>
      </p:sp>
      <p:sp>
        <p:nvSpPr>
          <p:cNvPr id="6" name="Slide Number Placeholder 5"/>
          <p:cNvSpPr>
            <a:spLocks noGrp="1"/>
          </p:cNvSpPr>
          <p:nvPr>
            <p:ph type="sldNum" sz="quarter" idx="4"/>
          </p:nvPr>
        </p:nvSpPr>
        <p:spPr>
          <a:xfrm>
            <a:off x="7425345" y="6459787"/>
            <a:ext cx="984019" cy="365126"/>
          </a:xfrm>
          <a:prstGeom prst="rect">
            <a:avLst/>
          </a:prstGeom>
        </p:spPr>
        <p:txBody>
          <a:bodyPr vert="horz" lIns="91440" tIns="45720" rIns="91440" bIns="45720" rtlCol="0" anchor="ctr"/>
          <a:lstStyle>
            <a:lvl1pPr algn="r">
              <a:defRPr sz="591">
                <a:solidFill>
                  <a:srgbClr val="FFFFFF"/>
                </a:solidFill>
              </a:defRPr>
            </a:lvl1pPr>
          </a:lstStyle>
          <a:p>
            <a:fld id="{EE89A4C6-9443-4EEE-A443-BCFADEACC93B}" type="slidenum">
              <a:rPr lang="en-US" altLang="en-US" smtClean="0"/>
              <a:pPr/>
              <a:t>‹#›</a:t>
            </a:fld>
            <a:endParaRPr lang="en-US" altLang="en-US"/>
          </a:p>
        </p:txBody>
      </p:sp>
      <p:cxnSp>
        <p:nvCxnSpPr>
          <p:cNvPr id="10" name="Straight Connector 9"/>
          <p:cNvCxnSpPr/>
          <p:nvPr/>
        </p:nvCxnSpPr>
        <p:spPr>
          <a:xfrm>
            <a:off x="895150"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6699139"/>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Lst>
  <p:txStyles>
    <p:titleStyle>
      <a:lvl1pPr algn="l" defTabSz="514350" rtl="0" eaLnBrk="1" latinLnBrk="0" hangingPunct="1">
        <a:lnSpc>
          <a:spcPct val="85000"/>
        </a:lnSpc>
        <a:spcBef>
          <a:spcPct val="0"/>
        </a:spcBef>
        <a:buNone/>
        <a:defRPr sz="2700" kern="1200" spc="-28" baseline="0">
          <a:solidFill>
            <a:schemeClr val="tx1">
              <a:lumMod val="75000"/>
              <a:lumOff val="25000"/>
            </a:schemeClr>
          </a:solidFill>
          <a:latin typeface="+mj-lt"/>
          <a:ea typeface="+mj-ea"/>
          <a:cs typeface="+mj-cs"/>
        </a:defRPr>
      </a:lvl1pPr>
    </p:titleStyle>
    <p:bodyStyle>
      <a:lvl1pPr marL="51435" indent="-51435" algn="l" defTabSz="514350" rtl="0" eaLnBrk="1" latinLnBrk="0" hangingPunct="1">
        <a:lnSpc>
          <a:spcPct val="90000"/>
        </a:lnSpc>
        <a:spcBef>
          <a:spcPts val="675"/>
        </a:spcBef>
        <a:spcAft>
          <a:spcPts val="113"/>
        </a:spcAft>
        <a:buClr>
          <a:schemeClr val="accent1"/>
        </a:buClr>
        <a:buSzPct val="100000"/>
        <a:buFont typeface="Calibri" panose="020F0502020204030204" pitchFamily="34" charset="0"/>
        <a:buChar char=" "/>
        <a:defRPr sz="1125" kern="1200">
          <a:solidFill>
            <a:schemeClr val="tx1">
              <a:lumMod val="75000"/>
              <a:lumOff val="25000"/>
            </a:schemeClr>
          </a:solidFill>
          <a:latin typeface="+mn-lt"/>
          <a:ea typeface="+mn-ea"/>
          <a:cs typeface="+mn-cs"/>
        </a:defRPr>
      </a:lvl1pPr>
      <a:lvl2pPr marL="216027" indent="-102870" algn="l" defTabSz="514350" rtl="0" eaLnBrk="1" latinLnBrk="0" hangingPunct="1">
        <a:lnSpc>
          <a:spcPct val="90000"/>
        </a:lnSpc>
        <a:spcBef>
          <a:spcPts val="113"/>
        </a:spcBef>
        <a:spcAft>
          <a:spcPts val="225"/>
        </a:spcAft>
        <a:buClr>
          <a:schemeClr val="accent1"/>
        </a:buClr>
        <a:buFont typeface="Calibri" pitchFamily="34" charset="0"/>
        <a:buChar char="◦"/>
        <a:defRPr sz="1013" kern="1200">
          <a:solidFill>
            <a:schemeClr val="tx1">
              <a:lumMod val="75000"/>
              <a:lumOff val="25000"/>
            </a:schemeClr>
          </a:solidFill>
          <a:latin typeface="+mn-lt"/>
          <a:ea typeface="+mn-ea"/>
          <a:cs typeface="+mn-cs"/>
        </a:defRPr>
      </a:lvl2pPr>
      <a:lvl3pPr marL="31889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3pPr>
      <a:lvl4pPr marL="42176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4pPr>
      <a:lvl5pPr marL="52463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5pPr>
      <a:lvl6pPr marL="618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6pPr>
      <a:lvl7pPr marL="731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7pPr>
      <a:lvl8pPr marL="843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8pPr>
      <a:lvl9pPr marL="956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lincolninst.edu/"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lincolninst.edu/"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3048000" y="3962400"/>
            <a:ext cx="5442858" cy="1809750"/>
          </a:xfrm>
        </p:spPr>
        <p:txBody>
          <a:bodyPr/>
          <a:lstStyle/>
          <a:p>
            <a:pPr eaLnBrk="1" hangingPunct="1"/>
            <a:r>
              <a:rPr lang="en-US" sz="2700" dirty="0"/>
              <a:t>Lecture </a:t>
            </a:r>
            <a:r>
              <a:rPr lang="en-US" sz="2700" dirty="0" smtClean="0"/>
              <a:t>8</a:t>
            </a:r>
            <a:endParaRPr lang="en-US" sz="2700" dirty="0"/>
          </a:p>
          <a:p>
            <a:pPr eaLnBrk="1" hangingPunct="1"/>
            <a:r>
              <a:rPr lang="en-US" sz="2700" dirty="0" smtClean="0"/>
              <a:t>PROPERTY TAX INCIDENCE</a:t>
            </a:r>
            <a:endParaRPr lang="en-US" sz="2700" dirty="0"/>
          </a:p>
          <a:p>
            <a:pPr eaLnBrk="1" hangingPunct="1"/>
            <a:endParaRPr lang="en-US" dirty="0" smtClean="0">
              <a:solidFill>
                <a:schemeClr val="tx2"/>
              </a:solidFill>
            </a:endParaRPr>
          </a:p>
        </p:txBody>
      </p:sp>
      <p:sp>
        <p:nvSpPr>
          <p:cNvPr id="5" name="Rectangle 2"/>
          <p:cNvSpPr>
            <a:spLocks noGrp="1" noChangeArrowheads="1"/>
          </p:cNvSpPr>
          <p:nvPr>
            <p:ph type="ctrTitle"/>
          </p:nvPr>
        </p:nvSpPr>
        <p:spPr>
          <a:xfrm>
            <a:off x="705628" y="699796"/>
            <a:ext cx="7785230" cy="944724"/>
          </a:xfrm>
          <a:solidFill>
            <a:srgbClr val="FBE6CE"/>
          </a:solidFill>
        </p:spPr>
        <p:txBody>
          <a:bodyPr>
            <a:normAutofit fontScale="90000"/>
          </a:bodyPr>
          <a:lstStyle/>
          <a:p>
            <a:pPr algn="ctr"/>
            <a:r>
              <a:rPr lang="en-US" sz="2625" b="1" dirty="0">
                <a:solidFill>
                  <a:srgbClr val="637052"/>
                </a:solidFill>
              </a:rPr>
              <a:t>State and Local Public Finance</a:t>
            </a:r>
            <a:r>
              <a:rPr lang="en-US" sz="2250" b="1" dirty="0">
                <a:solidFill>
                  <a:srgbClr val="637052"/>
                </a:solidFill>
              </a:rPr>
              <a:t/>
            </a:r>
            <a:br>
              <a:rPr lang="en-US" sz="2250" b="1" dirty="0">
                <a:solidFill>
                  <a:srgbClr val="637052"/>
                </a:solidFill>
              </a:rPr>
            </a:br>
            <a:r>
              <a:rPr lang="en-US" sz="2063" b="1" dirty="0">
                <a:solidFill>
                  <a:srgbClr val="637052"/>
                </a:solidFill>
              </a:rPr>
              <a:t>Professor Yinger</a:t>
            </a:r>
            <a:br>
              <a:rPr lang="en-US" sz="2063" b="1" dirty="0">
                <a:solidFill>
                  <a:srgbClr val="637052"/>
                </a:solidFill>
              </a:rPr>
            </a:br>
            <a:r>
              <a:rPr lang="en-US" sz="2063" b="1">
                <a:solidFill>
                  <a:srgbClr val="637052"/>
                </a:solidFill>
              </a:rPr>
              <a:t>Spring </a:t>
            </a:r>
            <a:r>
              <a:rPr lang="en-US" sz="2063" b="1" smtClean="0">
                <a:solidFill>
                  <a:srgbClr val="637052"/>
                </a:solidFill>
              </a:rPr>
              <a:t>2019</a:t>
            </a:r>
            <a:endParaRPr lang="en-US" sz="2063" b="1" dirty="0">
              <a:solidFill>
                <a:srgbClr val="637052"/>
              </a:solidFill>
            </a:endParaRPr>
          </a:p>
        </p:txBody>
      </p:sp>
    </p:spTree>
    <p:extLst>
      <p:ext uri="{BB962C8B-B14F-4D97-AF65-F5344CB8AC3E}">
        <p14:creationId xmlns:p14="http://schemas.microsoft.com/office/powerpoint/2010/main" val="918173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838200" y="1715456"/>
            <a:ext cx="7468797" cy="547473"/>
          </a:xfrm>
        </p:spPr>
        <p:txBody>
          <a:bodyPr>
            <a:noAutofit/>
          </a:bodyPr>
          <a:lstStyle/>
          <a:p>
            <a:pPr marL="231775" indent="-231775" eaLnBrk="1" hangingPunct="1">
              <a:buFont typeface="Wingdings" panose="05000000000000000000" pitchFamily="2" charset="2"/>
              <a:buChar char="§"/>
            </a:pPr>
            <a:r>
              <a:rPr lang="en-US" sz="2000" dirty="0">
                <a:solidFill>
                  <a:schemeClr val="tx1">
                    <a:lumMod val="65000"/>
                    <a:lumOff val="35000"/>
                  </a:schemeClr>
                </a:solidFill>
              </a:rPr>
              <a:t>H</a:t>
            </a:r>
            <a:r>
              <a:rPr lang="en-US" sz="2000" dirty="0" smtClean="0">
                <a:solidFill>
                  <a:schemeClr val="tx1">
                    <a:lumMod val="65000"/>
                    <a:lumOff val="35000"/>
                  </a:schemeClr>
                </a:solidFill>
              </a:rPr>
              <a:t>olding </a:t>
            </a:r>
            <a:r>
              <a:rPr lang="en-US" sz="2000" i="1" dirty="0" smtClean="0">
                <a:solidFill>
                  <a:schemeClr val="tx1">
                    <a:lumMod val="65000"/>
                    <a:lumOff val="35000"/>
                  </a:schemeClr>
                </a:solidFill>
                <a:latin typeface="Times New Roman" panose="02020603050405020304" pitchFamily="18" charset="0"/>
                <a:cs typeface="Times New Roman" panose="02020603050405020304" pitchFamily="18" charset="0"/>
              </a:rPr>
              <a:t>t/r </a:t>
            </a:r>
            <a:r>
              <a:rPr lang="en-US" sz="2000" dirty="0" smtClean="0">
                <a:solidFill>
                  <a:schemeClr val="tx1">
                    <a:lumMod val="65000"/>
                    <a:lumOff val="35000"/>
                  </a:schemeClr>
                </a:solidFill>
              </a:rPr>
              <a:t>constant at the national average, this formula implies that the change in </a:t>
            </a:r>
            <a:r>
              <a:rPr lang="en-US" sz="2000" i="1" dirty="0" smtClean="0">
                <a:solidFill>
                  <a:schemeClr val="tx1">
                    <a:lumMod val="65000"/>
                    <a:lumOff val="35000"/>
                  </a:schemeClr>
                </a:solidFill>
                <a:latin typeface="Times New Roman" panose="02020603050405020304" pitchFamily="18" charset="0"/>
                <a:cs typeface="Times New Roman" panose="02020603050405020304" pitchFamily="18" charset="0"/>
              </a:rPr>
              <a:t>T/Y</a:t>
            </a:r>
            <a:r>
              <a:rPr lang="en-US" sz="2000" dirty="0" smtClean="0">
                <a:solidFill>
                  <a:schemeClr val="tx1">
                    <a:lumMod val="65000"/>
                    <a:lumOff val="35000"/>
                  </a:schemeClr>
                </a:solidFill>
              </a:rPr>
              <a:t> depends on the change in </a:t>
            </a:r>
            <a:r>
              <a:rPr lang="en-US" sz="2000" i="1" dirty="0" smtClean="0">
                <a:solidFill>
                  <a:schemeClr val="tx1">
                    <a:lumMod val="65000"/>
                    <a:lumOff val="35000"/>
                  </a:schemeClr>
                </a:solidFill>
                <a:latin typeface="Times New Roman" panose="02020603050405020304" pitchFamily="18" charset="0"/>
                <a:cs typeface="Times New Roman" panose="02020603050405020304" pitchFamily="18" charset="0"/>
              </a:rPr>
              <a:t>R/Y</a:t>
            </a:r>
            <a:r>
              <a:rPr lang="en-US" sz="2000" dirty="0" smtClean="0">
                <a:solidFill>
                  <a:schemeClr val="tx1">
                    <a:lumMod val="65000"/>
                    <a:lumOff val="35000"/>
                  </a:schemeClr>
                </a:solidFill>
              </a:rPr>
              <a:t>, which is measured by the income elasticity of demand for housing</a:t>
            </a:r>
            <a:r>
              <a:rPr lang="en-US" sz="2000" dirty="0" smtClean="0"/>
              <a:t> (</a:t>
            </a:r>
            <a:r>
              <a:rPr lang="el-GR" sz="2000" i="1" dirty="0" smtClean="0">
                <a:latin typeface="Times New Roman" panose="02020603050405020304" pitchFamily="18" charset="0"/>
              </a:rPr>
              <a:t>θ</a:t>
            </a:r>
            <a:r>
              <a:rPr lang="en-US" sz="2000" dirty="0" smtClean="0"/>
              <a:t>):</a:t>
            </a:r>
          </a:p>
          <a:p>
            <a:pPr marL="231775" indent="-231775" eaLnBrk="1" hangingPunct="1">
              <a:buFont typeface="Wingdings" panose="05000000000000000000" pitchFamily="2" charset="2"/>
              <a:buChar char="§"/>
            </a:pPr>
            <a:endParaRPr lang="en-US" sz="2000" dirty="0"/>
          </a:p>
          <a:p>
            <a:pPr marL="231775" indent="-231775" eaLnBrk="1" hangingPunct="1">
              <a:buFont typeface="Wingdings" panose="05000000000000000000" pitchFamily="2" charset="2"/>
              <a:buChar char="§"/>
            </a:pPr>
            <a:endParaRPr lang="en-US" sz="2000" dirty="0" smtClean="0"/>
          </a:p>
          <a:p>
            <a:pPr marL="231775" indent="-231775" eaLnBrk="1" hangingPunct="1">
              <a:buFont typeface="Wingdings" panose="05000000000000000000" pitchFamily="2" charset="2"/>
              <a:buChar char="§"/>
            </a:pPr>
            <a:endParaRPr lang="en-US" sz="2000" dirty="0"/>
          </a:p>
          <a:p>
            <a:pPr marL="231775" indent="-231775" eaLnBrk="1" hangingPunct="1">
              <a:buFont typeface="Wingdings" panose="05000000000000000000" pitchFamily="2" charset="2"/>
              <a:buChar char="§"/>
            </a:pPr>
            <a:r>
              <a:rPr lang="en-US" sz="2000" dirty="0" smtClean="0"/>
              <a:t>These formulas imply that the change the average tax rate, </a:t>
            </a:r>
            <a:r>
              <a:rPr lang="en-US" sz="2000" i="1" dirty="0" smtClean="0">
                <a:latin typeface="Times New Roman" panose="02020603050405020304" pitchFamily="18" charset="0"/>
                <a:cs typeface="Times New Roman" panose="02020603050405020304" pitchFamily="18" charset="0"/>
              </a:rPr>
              <a:t>T/Y</a:t>
            </a:r>
            <a:r>
              <a:rPr lang="en-US" sz="2000" dirty="0" smtClean="0"/>
              <a:t>, in percentage terms is</a:t>
            </a:r>
          </a:p>
          <a:p>
            <a:pPr marL="231775" indent="-231775" eaLnBrk="1" hangingPunct="1">
              <a:buFont typeface="Wingdings" panose="05000000000000000000" pitchFamily="2" charset="2"/>
              <a:buChar char="§"/>
            </a:pPr>
            <a:endParaRPr lang="en-US" sz="2000" dirty="0" smtClean="0"/>
          </a:p>
          <a:p>
            <a:pPr marL="231775" indent="-231775" eaLnBrk="1" hangingPunct="1">
              <a:buFont typeface="Wingdings" panose="05000000000000000000" pitchFamily="2" charset="2"/>
              <a:buChar char="§"/>
            </a:pPr>
            <a:endParaRPr lang="en-US" sz="2000" dirty="0" smtClean="0"/>
          </a:p>
          <a:p>
            <a:pPr marL="231775" indent="-231775" eaLnBrk="1" hangingPunct="1">
              <a:buFont typeface="Wingdings" panose="05000000000000000000" pitchFamily="2" charset="2"/>
              <a:buChar char="§"/>
            </a:pPr>
            <a:endParaRPr lang="en-US" sz="2000" dirty="0" smtClean="0"/>
          </a:p>
          <a:p>
            <a:pPr eaLnBrk="1" hangingPunct="1"/>
            <a:endParaRPr lang="en-US" sz="2000" dirty="0" smtClean="0"/>
          </a:p>
          <a:p>
            <a:pPr eaLnBrk="1" hangingPunct="1"/>
            <a:endParaRPr lang="en-US" sz="2000" dirty="0" smtClean="0"/>
          </a:p>
          <a:p>
            <a:pPr marL="0" indent="0" eaLnBrk="1" hangingPunct="1">
              <a:buNone/>
            </a:pPr>
            <a:endParaRPr lang="en-US" sz="2000" dirty="0" smtClean="0"/>
          </a:p>
          <a:p>
            <a:pPr eaLnBrk="1" hangingPunct="1"/>
            <a:endParaRPr lang="en-US" sz="2000" dirty="0" smtClean="0"/>
          </a:p>
        </p:txBody>
      </p:sp>
      <p:sp>
        <p:nvSpPr>
          <p:cNvPr id="9220" name="Rectangle 5"/>
          <p:cNvSpPr>
            <a:spLocks noChangeArrowheads="1"/>
          </p:cNvSpPr>
          <p:nvPr/>
        </p:nvSpPr>
        <p:spPr bwMode="auto">
          <a:xfrm>
            <a:off x="200025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9221" name="Object 4"/>
          <p:cNvGraphicFramePr>
            <a:graphicFrameLocks noChangeAspect="1"/>
          </p:cNvGraphicFramePr>
          <p:nvPr>
            <p:extLst>
              <p:ext uri="{D42A27DB-BD31-4B8C-83A1-F6EECF244321}">
                <p14:modId xmlns:p14="http://schemas.microsoft.com/office/powerpoint/2010/main" val="3508020139"/>
              </p:ext>
            </p:extLst>
          </p:nvPr>
        </p:nvGraphicFramePr>
        <p:xfrm>
          <a:off x="2071688" y="4471988"/>
          <a:ext cx="5275262" cy="1395412"/>
        </p:xfrm>
        <a:graphic>
          <a:graphicData uri="http://schemas.openxmlformats.org/presentationml/2006/ole">
            <mc:AlternateContent xmlns:mc="http://schemas.openxmlformats.org/markup-compatibility/2006">
              <mc:Choice xmlns:v="urn:schemas-microsoft-com:vml" Requires="v">
                <p:oleObj spid="_x0000_s9512" name="Equation" r:id="rId3" imgW="1625400" imgH="431640" progId="Equation.DSMT4">
                  <p:embed/>
                </p:oleObj>
              </mc:Choice>
              <mc:Fallback>
                <p:oleObj name="Equation" r:id="rId3" imgW="1625400" imgH="431640" progId="Equation.DSMT4">
                  <p:embed/>
                  <p:pic>
                    <p:nvPicPr>
                      <p:cNvPr id="0" name="Object 4"/>
                      <p:cNvPicPr>
                        <a:picLocks noChangeAspect="1" noChangeArrowheads="1"/>
                      </p:cNvPicPr>
                      <p:nvPr/>
                    </p:nvPicPr>
                    <p:blipFill>
                      <a:blip r:embed="rId4"/>
                      <a:srcRect/>
                      <a:stretch>
                        <a:fillRect/>
                      </a:stretch>
                    </p:blipFill>
                    <p:spPr bwMode="auto">
                      <a:xfrm>
                        <a:off x="2071688" y="4471988"/>
                        <a:ext cx="5275262" cy="1395412"/>
                      </a:xfrm>
                      <a:prstGeom prst="rect">
                        <a:avLst/>
                      </a:prstGeom>
                      <a:noFill/>
                      <a:ln>
                        <a:noFill/>
                      </a:ln>
                      <a:extLst/>
                    </p:spPr>
                  </p:pic>
                </p:oleObj>
              </mc:Fallback>
            </mc:AlternateContent>
          </a:graphicData>
        </a:graphic>
      </p:graphicFrame>
      <p:sp>
        <p:nvSpPr>
          <p:cNvPr id="9222" name="Rectangle 7"/>
          <p:cNvSpPr>
            <a:spLocks noChangeArrowheads="1"/>
          </p:cNvSpPr>
          <p:nvPr/>
        </p:nvSpPr>
        <p:spPr bwMode="auto">
          <a:xfrm>
            <a:off x="2000250" y="2887147"/>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9223" name="Object 6"/>
          <p:cNvGraphicFramePr>
            <a:graphicFrameLocks noChangeAspect="1"/>
          </p:cNvGraphicFramePr>
          <p:nvPr>
            <p:extLst>
              <p:ext uri="{D42A27DB-BD31-4B8C-83A1-F6EECF244321}">
                <p14:modId xmlns:p14="http://schemas.microsoft.com/office/powerpoint/2010/main" val="1980538359"/>
              </p:ext>
            </p:extLst>
          </p:nvPr>
        </p:nvGraphicFramePr>
        <p:xfrm>
          <a:off x="1293813" y="2590800"/>
          <a:ext cx="6103937" cy="1177925"/>
        </p:xfrm>
        <a:graphic>
          <a:graphicData uri="http://schemas.openxmlformats.org/presentationml/2006/ole">
            <mc:AlternateContent xmlns:mc="http://schemas.openxmlformats.org/markup-compatibility/2006">
              <mc:Choice xmlns:v="urn:schemas-microsoft-com:vml" Requires="v">
                <p:oleObj spid="_x0000_s9513" name="Equation" r:id="rId5" imgW="2031840" imgH="393480" progId="Equation.DSMT4">
                  <p:embed/>
                </p:oleObj>
              </mc:Choice>
              <mc:Fallback>
                <p:oleObj name="Equation" r:id="rId5" imgW="2031840" imgH="393480" progId="Equation.DSMT4">
                  <p:embed/>
                  <p:pic>
                    <p:nvPicPr>
                      <p:cNvPr id="0" name="Object 6"/>
                      <p:cNvPicPr>
                        <a:picLocks noChangeAspect="1" noChangeArrowheads="1"/>
                      </p:cNvPicPr>
                      <p:nvPr/>
                    </p:nvPicPr>
                    <p:blipFill>
                      <a:blip r:embed="rId6"/>
                      <a:srcRect/>
                      <a:stretch>
                        <a:fillRect/>
                      </a:stretch>
                    </p:blipFill>
                    <p:spPr bwMode="auto">
                      <a:xfrm>
                        <a:off x="1293813" y="2590800"/>
                        <a:ext cx="6103937" cy="1177925"/>
                      </a:xfrm>
                      <a:prstGeom prst="rect">
                        <a:avLst/>
                      </a:prstGeom>
                      <a:noFill/>
                      <a:ln>
                        <a:noFill/>
                      </a:ln>
                      <a:extLst/>
                    </p:spPr>
                  </p:pic>
                </p:oleObj>
              </mc:Fallback>
            </mc:AlternateContent>
          </a:graphicData>
        </a:graphic>
      </p:graphicFrame>
      <p:sp>
        <p:nvSpPr>
          <p:cNvPr id="9"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11" name="Rectangle 10"/>
          <p:cNvSpPr/>
          <p:nvPr/>
        </p:nvSpPr>
        <p:spPr>
          <a:xfrm>
            <a:off x="814039" y="1288126"/>
            <a:ext cx="7375930" cy="461665"/>
          </a:xfrm>
          <a:prstGeom prst="rect">
            <a:avLst/>
          </a:prstGeom>
        </p:spPr>
        <p:txBody>
          <a:bodyPr wrap="none">
            <a:spAutoFit/>
          </a:bodyPr>
          <a:lstStyle/>
          <a:p>
            <a:pPr>
              <a:defRPr/>
            </a:pPr>
            <a:r>
              <a:rPr lang="en-US" sz="2400" dirty="0" smtClean="0">
                <a:solidFill>
                  <a:srgbClr val="BD582C"/>
                </a:solidFill>
                <a:latin typeface="+mn-lt"/>
              </a:rPr>
              <a:t>Approach 2: </a:t>
            </a:r>
            <a:r>
              <a:rPr lang="en-US" sz="2400" dirty="0">
                <a:solidFill>
                  <a:srgbClr val="BD582C"/>
                </a:solidFill>
                <a:latin typeface="+mn-lt"/>
              </a:rPr>
              <a:t>T</a:t>
            </a:r>
            <a:r>
              <a:rPr lang="en-US" sz="2400" dirty="0" smtClean="0">
                <a:solidFill>
                  <a:srgbClr val="BD582C"/>
                </a:solidFill>
                <a:latin typeface="+mn-lt"/>
              </a:rPr>
              <a:t>he Income Elasticity of Demand for Housing</a:t>
            </a:r>
            <a:endParaRPr lang="en-US" sz="2400" dirty="0">
              <a:solidFill>
                <a:srgbClr val="BD582C"/>
              </a:solidFill>
              <a:latin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914400" y="1828800"/>
            <a:ext cx="7429500" cy="4343400"/>
          </a:xfrm>
        </p:spPr>
        <p:txBody>
          <a:bodyPr>
            <a:normAutofit/>
          </a:bodyPr>
          <a:lstStyle/>
          <a:p>
            <a:pPr eaLnBrk="1" hangingPunct="1">
              <a:lnSpc>
                <a:spcPct val="100000"/>
              </a:lnSpc>
              <a:spcAft>
                <a:spcPts val="1200"/>
              </a:spcAft>
              <a:buFont typeface="Wingdings" panose="05000000000000000000" pitchFamily="2" charset="2"/>
              <a:buChar char="§"/>
            </a:pPr>
            <a:r>
              <a:rPr lang="en-US" sz="2000" dirty="0" smtClean="0"/>
              <a:t>  This result implies that</a:t>
            </a:r>
          </a:p>
          <a:p>
            <a:pPr lvl="6">
              <a:lnSpc>
                <a:spcPct val="100000"/>
              </a:lnSpc>
              <a:spcAft>
                <a:spcPts val="1200"/>
              </a:spcAft>
              <a:buFont typeface="Courier New" panose="02070309020205020404" pitchFamily="49" charset="0"/>
              <a:buChar char="o"/>
            </a:pPr>
            <a:r>
              <a:rPr lang="en-US" sz="2000" i="1" dirty="0" smtClean="0">
                <a:latin typeface="Times New Roman" panose="02020603050405020304" pitchFamily="18" charset="0"/>
              </a:rPr>
              <a:t> T/Y</a:t>
            </a:r>
            <a:r>
              <a:rPr lang="en-US" sz="2000" dirty="0" smtClean="0"/>
              <a:t> increases with income if </a:t>
            </a:r>
            <a:r>
              <a:rPr lang="el-GR" sz="2000" i="1" dirty="0" smtClean="0">
                <a:latin typeface="Times New Roman" panose="02020603050405020304" pitchFamily="18" charset="0"/>
              </a:rPr>
              <a:t>θ</a:t>
            </a:r>
            <a:r>
              <a:rPr lang="en-US" sz="2000" dirty="0" smtClean="0"/>
              <a:t>  &gt; 1;</a:t>
            </a:r>
          </a:p>
          <a:p>
            <a:pPr lvl="6">
              <a:lnSpc>
                <a:spcPct val="100000"/>
              </a:lnSpc>
              <a:spcAft>
                <a:spcPts val="1200"/>
              </a:spcAft>
              <a:buFont typeface="Courier New" panose="02070309020205020404" pitchFamily="49" charset="0"/>
              <a:buChar char="o"/>
            </a:pPr>
            <a:r>
              <a:rPr lang="en-US" sz="2000" i="1" dirty="0" smtClean="0">
                <a:latin typeface="Times New Roman" panose="02020603050405020304" pitchFamily="18" charset="0"/>
              </a:rPr>
              <a:t> T/Y</a:t>
            </a:r>
            <a:r>
              <a:rPr lang="en-US" sz="2000" dirty="0" smtClean="0"/>
              <a:t> is the same at all incomes if </a:t>
            </a:r>
            <a:r>
              <a:rPr lang="el-GR" sz="2000" i="1" dirty="0" smtClean="0">
                <a:latin typeface="Times New Roman" panose="02020603050405020304" pitchFamily="18" charset="0"/>
              </a:rPr>
              <a:t>θ</a:t>
            </a:r>
            <a:r>
              <a:rPr lang="en-US" sz="2000" dirty="0" smtClean="0"/>
              <a:t> = 1;</a:t>
            </a:r>
          </a:p>
          <a:p>
            <a:pPr lvl="6">
              <a:lnSpc>
                <a:spcPct val="100000"/>
              </a:lnSpc>
              <a:spcAft>
                <a:spcPts val="1200"/>
              </a:spcAft>
              <a:buFont typeface="Courier New" panose="02070309020205020404" pitchFamily="49" charset="0"/>
              <a:buChar char="o"/>
            </a:pPr>
            <a:r>
              <a:rPr lang="en-US" sz="2000" dirty="0"/>
              <a:t> </a:t>
            </a:r>
            <a:r>
              <a:rPr lang="en-US" sz="2000" i="1" dirty="0">
                <a:latin typeface="Times New Roman" panose="02020603050405020304" pitchFamily="18" charset="0"/>
              </a:rPr>
              <a:t>T/Y</a:t>
            </a:r>
            <a:r>
              <a:rPr lang="en-US" sz="2000" dirty="0"/>
              <a:t> decreases with income if </a:t>
            </a:r>
            <a:r>
              <a:rPr lang="el-GR" sz="2000" i="1" dirty="0">
                <a:latin typeface="Times New Roman" panose="02020603050405020304" pitchFamily="18" charset="0"/>
              </a:rPr>
              <a:t>θ</a:t>
            </a:r>
            <a:r>
              <a:rPr lang="en-US" sz="2000" dirty="0"/>
              <a:t> </a:t>
            </a:r>
            <a:r>
              <a:rPr lang="en-US" sz="2000" dirty="0" smtClean="0"/>
              <a:t> &lt; 1.</a:t>
            </a:r>
          </a:p>
          <a:p>
            <a:pPr marL="231775" indent="-231775" eaLnBrk="1" hangingPunct="1">
              <a:lnSpc>
                <a:spcPct val="100000"/>
              </a:lnSpc>
              <a:spcAft>
                <a:spcPts val="1200"/>
              </a:spcAft>
              <a:buFont typeface="Wingdings" panose="05000000000000000000" pitchFamily="2" charset="2"/>
              <a:buChar char="§"/>
            </a:pPr>
            <a:r>
              <a:rPr lang="en-US" sz="2000" dirty="0" smtClean="0"/>
              <a:t>There is a strong consensus that  </a:t>
            </a:r>
            <a:r>
              <a:rPr lang="el-GR" sz="2000" i="1" dirty="0" smtClean="0">
                <a:latin typeface="Times New Roman" panose="02020603050405020304" pitchFamily="18" charset="0"/>
              </a:rPr>
              <a:t>θ</a:t>
            </a:r>
            <a:r>
              <a:rPr lang="en-US" sz="2000" dirty="0" smtClean="0"/>
              <a:t> &lt; 1, so </a:t>
            </a:r>
            <a:r>
              <a:rPr lang="en-US" sz="2000" i="1" dirty="0" smtClean="0">
                <a:latin typeface="Times New Roman" panose="02020603050405020304" pitchFamily="18" charset="0"/>
              </a:rPr>
              <a:t>T/Y</a:t>
            </a:r>
            <a:r>
              <a:rPr lang="en-US" sz="2000" dirty="0" smtClean="0">
                <a:latin typeface="Times New Roman" panose="02020603050405020304" pitchFamily="18" charset="0"/>
              </a:rPr>
              <a:t> </a:t>
            </a:r>
            <a:r>
              <a:rPr lang="en-US" sz="2000" dirty="0" smtClean="0"/>
              <a:t>decreases with income and this portion of the tax is </a:t>
            </a:r>
            <a:r>
              <a:rPr lang="en-US" sz="2000" b="1" dirty="0" smtClean="0"/>
              <a:t>regressive</a:t>
            </a:r>
            <a:r>
              <a:rPr lang="en-US" sz="2000" dirty="0" smtClean="0"/>
              <a:t>.</a:t>
            </a:r>
          </a:p>
          <a:p>
            <a:pPr marL="231775" indent="-231775" eaLnBrk="1" hangingPunct="1">
              <a:lnSpc>
                <a:spcPct val="100000"/>
              </a:lnSpc>
              <a:spcAft>
                <a:spcPts val="1200"/>
              </a:spcAft>
              <a:buFont typeface="Wingdings" panose="05000000000000000000" pitchFamily="2" charset="2"/>
              <a:buChar char="§"/>
            </a:pPr>
            <a:r>
              <a:rPr lang="en-US" sz="2000" dirty="0" smtClean="0"/>
              <a:t>This analysis helps to explain why, as we will discuss later in the class, so many states have programs to lower property tax rates for lower-valued houses.</a:t>
            </a:r>
          </a:p>
          <a:p>
            <a:pPr eaLnBrk="1" hangingPunct="1">
              <a:buFont typeface="Wingdings" panose="05000000000000000000" pitchFamily="2" charset="2"/>
              <a:buChar char="§"/>
            </a:pPr>
            <a:endParaRPr lang="en-US" sz="2000" dirty="0" smtClean="0"/>
          </a:p>
          <a:p>
            <a:pPr eaLnBrk="1" hangingPunct="1"/>
            <a:endParaRPr lang="en-US" sz="2000" dirty="0" smtClean="0"/>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4" name="Rectangle 3"/>
          <p:cNvSpPr/>
          <p:nvPr/>
        </p:nvSpPr>
        <p:spPr>
          <a:xfrm>
            <a:off x="800100" y="1367135"/>
            <a:ext cx="5058885" cy="461665"/>
          </a:xfrm>
          <a:prstGeom prst="rect">
            <a:avLst/>
          </a:prstGeom>
        </p:spPr>
        <p:txBody>
          <a:bodyPr wrap="none">
            <a:spAutoFit/>
          </a:bodyPr>
          <a:lstStyle/>
          <a:p>
            <a:pPr>
              <a:defRPr/>
            </a:pPr>
            <a:r>
              <a:rPr lang="en-US" sz="2400" dirty="0" smtClean="0">
                <a:solidFill>
                  <a:srgbClr val="BD582C"/>
                </a:solidFill>
                <a:latin typeface="+mn-lt"/>
              </a:rPr>
              <a:t>Approach 2: Progressive or Regressive?</a:t>
            </a:r>
            <a:endParaRPr lang="en-US" sz="2400" dirty="0">
              <a:solidFill>
                <a:srgbClr val="BD582C"/>
              </a:solidFill>
              <a:latin typeface="+mn-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914400" y="1828800"/>
            <a:ext cx="7429500" cy="4343400"/>
          </a:xfrm>
        </p:spPr>
        <p:txBody>
          <a:bodyPr>
            <a:normAutofit/>
          </a:bodyPr>
          <a:lstStyle/>
          <a:p>
            <a:pPr marL="0" indent="0" eaLnBrk="1" hangingPunct="1">
              <a:buNone/>
            </a:pPr>
            <a:r>
              <a:rPr lang="en-US" sz="2000" dirty="0" smtClean="0"/>
              <a:t> </a:t>
            </a:r>
          </a:p>
          <a:p>
            <a:pPr eaLnBrk="1" hangingPunct="1"/>
            <a:endParaRPr lang="en-US" sz="2000" dirty="0" smtClean="0"/>
          </a:p>
        </p:txBody>
      </p:sp>
      <p:sp>
        <p:nvSpPr>
          <p:cNvPr id="5" name="Rectangle 2"/>
          <p:cNvSpPr>
            <a:spLocks noGrp="1" noChangeArrowheads="1"/>
          </p:cNvSpPr>
          <p:nvPr>
            <p:ph type="title"/>
          </p:nvPr>
        </p:nvSpPr>
        <p:spPr>
          <a:xfrm>
            <a:off x="800100" y="762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4" name="Rectangle 3"/>
          <p:cNvSpPr/>
          <p:nvPr/>
        </p:nvSpPr>
        <p:spPr>
          <a:xfrm>
            <a:off x="800100" y="1367135"/>
            <a:ext cx="253596" cy="461665"/>
          </a:xfrm>
          <a:prstGeom prst="rect">
            <a:avLst/>
          </a:prstGeom>
        </p:spPr>
        <p:txBody>
          <a:bodyPr wrap="none">
            <a:spAutoFit/>
          </a:bodyPr>
          <a:lstStyle/>
          <a:p>
            <a:pPr>
              <a:defRPr/>
            </a:pPr>
            <a:r>
              <a:rPr lang="en-US" sz="2400" dirty="0" smtClean="0">
                <a:solidFill>
                  <a:srgbClr val="BD582C"/>
                </a:solidFill>
                <a:latin typeface="+mn-lt"/>
              </a:rPr>
              <a:t> </a:t>
            </a:r>
            <a:endParaRPr lang="en-US" sz="2400" dirty="0">
              <a:solidFill>
                <a:srgbClr val="BD582C"/>
              </a:solidFill>
              <a:latin typeface="+mn-lt"/>
            </a:endParaRPr>
          </a:p>
        </p:txBody>
      </p:sp>
      <p:grpSp>
        <p:nvGrpSpPr>
          <p:cNvPr id="6" name="Group 5"/>
          <p:cNvGrpSpPr/>
          <p:nvPr/>
        </p:nvGrpSpPr>
        <p:grpSpPr>
          <a:xfrm>
            <a:off x="1462087" y="1008794"/>
            <a:ext cx="6219825" cy="3915631"/>
            <a:chOff x="0" y="0"/>
            <a:chExt cx="6219825" cy="2990850"/>
          </a:xfrm>
        </p:grpSpPr>
        <p:cxnSp>
          <p:nvCxnSpPr>
            <p:cNvPr id="7" name="Straight Connector 6"/>
            <p:cNvCxnSpPr/>
            <p:nvPr/>
          </p:nvCxnSpPr>
          <p:spPr>
            <a:xfrm>
              <a:off x="609600" y="485775"/>
              <a:ext cx="9525" cy="203835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619125" y="2524125"/>
              <a:ext cx="3943350" cy="9525"/>
            </a:xfrm>
            <a:prstGeom prst="line">
              <a:avLst/>
            </a:prstGeom>
          </p:spPr>
          <p:style>
            <a:lnRef idx="1">
              <a:schemeClr val="dk1"/>
            </a:lnRef>
            <a:fillRef idx="0">
              <a:schemeClr val="dk1"/>
            </a:fillRef>
            <a:effectRef idx="0">
              <a:schemeClr val="dk1"/>
            </a:effectRef>
            <a:fontRef idx="minor">
              <a:schemeClr val="tx1"/>
            </a:fontRef>
          </p:style>
        </p:cxnSp>
        <p:sp>
          <p:nvSpPr>
            <p:cNvPr id="9" name="Text Box 3"/>
            <p:cNvSpPr txBox="1"/>
            <p:nvPr/>
          </p:nvSpPr>
          <p:spPr>
            <a:xfrm>
              <a:off x="0" y="571500"/>
              <a:ext cx="523875" cy="3238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600" i="1">
                  <a:effectLst/>
                  <a:latin typeface="Times New Roman" panose="02020603050405020304" pitchFamily="18" charset="0"/>
                  <a:ea typeface="Calibri" panose="020F0502020204030204" pitchFamily="34" charset="0"/>
                  <a:cs typeface="Times New Roman" panose="02020603050405020304" pitchFamily="18" charset="0"/>
                </a:rPr>
                <a:t>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 Box 4"/>
            <p:cNvSpPr txBox="1"/>
            <p:nvPr/>
          </p:nvSpPr>
          <p:spPr>
            <a:xfrm>
              <a:off x="4029075" y="2667000"/>
              <a:ext cx="523875" cy="3238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600" i="1">
                  <a:effectLst/>
                  <a:latin typeface="Times New Roman" panose="02020603050405020304" pitchFamily="18" charset="0"/>
                  <a:ea typeface="Calibri" panose="020F0502020204030204" pitchFamily="34" charset="0"/>
                  <a:cs typeface="Times New Roman" panose="02020603050405020304" pitchFamily="18" charset="0"/>
                </a:rPr>
                <a: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Freeform 10"/>
            <p:cNvSpPr/>
            <p:nvPr/>
          </p:nvSpPr>
          <p:spPr>
            <a:xfrm>
              <a:off x="628650" y="1123950"/>
              <a:ext cx="3895725" cy="371475"/>
            </a:xfrm>
            <a:custGeom>
              <a:avLst/>
              <a:gdLst>
                <a:gd name="connsiteX0" fmla="*/ 0 w 4857750"/>
                <a:gd name="connsiteY0" fmla="*/ 371475 h 371475"/>
                <a:gd name="connsiteX1" fmla="*/ 2628900 w 4857750"/>
                <a:gd name="connsiteY1" fmla="*/ 257175 h 371475"/>
                <a:gd name="connsiteX2" fmla="*/ 4857750 w 4857750"/>
                <a:gd name="connsiteY2" fmla="*/ 0 h 371475"/>
              </a:gdLst>
              <a:ahLst/>
              <a:cxnLst>
                <a:cxn ang="0">
                  <a:pos x="connsiteX0" y="connsiteY0"/>
                </a:cxn>
                <a:cxn ang="0">
                  <a:pos x="connsiteX1" y="connsiteY1"/>
                </a:cxn>
                <a:cxn ang="0">
                  <a:pos x="connsiteX2" y="connsiteY2"/>
                </a:cxn>
              </a:cxnLst>
              <a:rect l="l" t="t" r="r" b="b"/>
              <a:pathLst>
                <a:path w="4857750" h="371475">
                  <a:moveTo>
                    <a:pt x="0" y="371475"/>
                  </a:moveTo>
                  <a:cubicBezTo>
                    <a:pt x="909637" y="345281"/>
                    <a:pt x="1819275" y="319087"/>
                    <a:pt x="2628900" y="257175"/>
                  </a:cubicBezTo>
                  <a:cubicBezTo>
                    <a:pt x="3438525" y="195263"/>
                    <a:pt x="4148137" y="97631"/>
                    <a:pt x="485775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Freeform 11"/>
            <p:cNvSpPr/>
            <p:nvPr/>
          </p:nvSpPr>
          <p:spPr>
            <a:xfrm flipV="1">
              <a:off x="609600" y="1504950"/>
              <a:ext cx="3924300" cy="371475"/>
            </a:xfrm>
            <a:custGeom>
              <a:avLst/>
              <a:gdLst>
                <a:gd name="connsiteX0" fmla="*/ 0 w 4857750"/>
                <a:gd name="connsiteY0" fmla="*/ 371475 h 371475"/>
                <a:gd name="connsiteX1" fmla="*/ 2628900 w 4857750"/>
                <a:gd name="connsiteY1" fmla="*/ 257175 h 371475"/>
                <a:gd name="connsiteX2" fmla="*/ 4857750 w 4857750"/>
                <a:gd name="connsiteY2" fmla="*/ 0 h 371475"/>
              </a:gdLst>
              <a:ahLst/>
              <a:cxnLst>
                <a:cxn ang="0">
                  <a:pos x="connsiteX0" y="connsiteY0"/>
                </a:cxn>
                <a:cxn ang="0">
                  <a:pos x="connsiteX1" y="connsiteY1"/>
                </a:cxn>
                <a:cxn ang="0">
                  <a:pos x="connsiteX2" y="connsiteY2"/>
                </a:cxn>
              </a:cxnLst>
              <a:rect l="l" t="t" r="r" b="b"/>
              <a:pathLst>
                <a:path w="4857750" h="371475">
                  <a:moveTo>
                    <a:pt x="0" y="371475"/>
                  </a:moveTo>
                  <a:cubicBezTo>
                    <a:pt x="909637" y="345281"/>
                    <a:pt x="1819275" y="319087"/>
                    <a:pt x="2628900" y="257175"/>
                  </a:cubicBezTo>
                  <a:cubicBezTo>
                    <a:pt x="3438525" y="195263"/>
                    <a:pt x="4148137" y="97631"/>
                    <a:pt x="485775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Text Box 7"/>
            <p:cNvSpPr txBox="1"/>
            <p:nvPr/>
          </p:nvSpPr>
          <p:spPr>
            <a:xfrm>
              <a:off x="4667250" y="809625"/>
              <a:ext cx="1533525" cy="69532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600" i="1" dirty="0">
                  <a:effectLst/>
                  <a:latin typeface="Times New Roman" panose="02020603050405020304" pitchFamily="18" charset="0"/>
                  <a:ea typeface="Calibri" panose="020F0502020204030204" pitchFamily="34" charset="0"/>
                  <a:cs typeface="Times New Roman" panose="02020603050405020304" pitchFamily="18" charset="0"/>
                </a:rPr>
                <a:t>θ</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&gt; 1</a:t>
              </a:r>
              <a:r>
                <a:rPr lang="en-US" sz="1600" dirty="0" smtClean="0">
                  <a:effectLst/>
                  <a:latin typeface="Times New Roman" panose="02020603050405020304" pitchFamily="18" charset="0"/>
                  <a:ea typeface="Calibri" panose="020F0502020204030204" pitchFamily="34" charset="0"/>
                  <a:cs typeface="Times New Roman" panose="02020603050405020304" pitchFamily="18" charset="0"/>
                </a:rPr>
                <a:t>; tax 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p</a:t>
              </a:r>
              <a:r>
                <a:rPr lang="en-US" sz="1600" dirty="0" smtClean="0">
                  <a:effectLst/>
                  <a:latin typeface="Times New Roman" panose="02020603050405020304" pitchFamily="18" charset="0"/>
                  <a:ea typeface="Calibri" panose="020F0502020204030204" pitchFamily="34" charset="0"/>
                  <a:cs typeface="Times New Roman" panose="02020603050405020304" pitchFamily="18" charset="0"/>
                </a:rPr>
                <a:t>rogressive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 Box 8"/>
            <p:cNvSpPr txBox="1"/>
            <p:nvPr/>
          </p:nvSpPr>
          <p:spPr>
            <a:xfrm>
              <a:off x="4686300" y="1638300"/>
              <a:ext cx="1533525" cy="69532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600" i="1" dirty="0">
                  <a:effectLst/>
                  <a:latin typeface="Times New Roman" panose="02020603050405020304" pitchFamily="18" charset="0"/>
                  <a:ea typeface="Calibri" panose="020F0502020204030204" pitchFamily="34" charset="0"/>
                  <a:cs typeface="Times New Roman" panose="02020603050405020304" pitchFamily="18" charset="0"/>
                </a:rPr>
                <a:t>θ</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&lt; 1</a:t>
              </a:r>
              <a:r>
                <a:rPr lang="en-US" sz="1600" dirty="0" smtClean="0">
                  <a:effectLst/>
                  <a:latin typeface="Times New Roman" panose="02020603050405020304" pitchFamily="18" charset="0"/>
                  <a:ea typeface="Calibri" panose="020F0502020204030204" pitchFamily="34" charset="0"/>
                  <a:cs typeface="Times New Roman" panose="02020603050405020304" pitchFamily="18" charset="0"/>
                </a:rPr>
                <a:t>; tax 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dirty="0">
                  <a:latin typeface="Times New Roman" panose="02020603050405020304" pitchFamily="18" charset="0"/>
                  <a:ea typeface="Calibri" panose="020F0502020204030204" pitchFamily="34" charset="0"/>
                  <a:cs typeface="Times New Roman" panose="02020603050405020304" pitchFamily="18" charset="0"/>
                </a:rPr>
                <a:t>r</a:t>
              </a:r>
              <a:r>
                <a:rPr lang="en-US" sz="1600" dirty="0" smtClean="0">
                  <a:effectLst/>
                  <a:latin typeface="Times New Roman" panose="02020603050405020304" pitchFamily="18" charset="0"/>
                  <a:ea typeface="Calibri" panose="020F0502020204030204" pitchFamily="34" charset="0"/>
                  <a:cs typeface="Times New Roman" panose="02020603050405020304" pitchFamily="18" charset="0"/>
                </a:rPr>
                <a:t>egressive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 Box 9"/>
            <p:cNvSpPr txBox="1"/>
            <p:nvPr/>
          </p:nvSpPr>
          <p:spPr>
            <a:xfrm>
              <a:off x="1009650" y="1743075"/>
              <a:ext cx="1533525" cy="69532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Evidence says that</a:t>
              </a:r>
              <a:r>
                <a:rPr lang="en-US" sz="1600" i="1" dirty="0">
                  <a:effectLst/>
                  <a:latin typeface="Times New Roman" panose="02020603050405020304" pitchFamily="18" charset="0"/>
                  <a:ea typeface="Calibri" panose="020F0502020204030204" pitchFamily="34" charset="0"/>
                  <a:cs typeface="Times New Roman" panose="02020603050405020304" pitchFamily="18" charset="0"/>
                </a:rPr>
                <a:t> θ</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&lt; </a:t>
              </a:r>
              <a:r>
                <a:rPr lang="en-US" sz="1600" dirty="0" smtClean="0">
                  <a:effectLst/>
                  <a:latin typeface="Times New Roman" panose="02020603050405020304" pitchFamily="18" charset="0"/>
                  <a:ea typeface="Calibri" panose="020F0502020204030204" pitchFamily="34" charset="0"/>
                  <a:cs typeface="Times New Roman" panose="02020603050405020304" pitchFamily="18" charset="0"/>
                </a:rPr>
                <a:t>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6" name="Straight Arrow Connector 15"/>
            <p:cNvCxnSpPr/>
            <p:nvPr/>
          </p:nvCxnSpPr>
          <p:spPr>
            <a:xfrm flipV="1">
              <a:off x="2562225" y="1733550"/>
              <a:ext cx="904875" cy="381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 Box 11"/>
            <p:cNvSpPr txBox="1"/>
            <p:nvPr/>
          </p:nvSpPr>
          <p:spPr>
            <a:xfrm>
              <a:off x="600075" y="0"/>
              <a:ext cx="5600700" cy="5524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The Income Elasticity of Demand for Housing, </a:t>
              </a:r>
              <a:r>
                <a:rPr lang="en-US" sz="1600" i="1">
                  <a:effectLst/>
                  <a:latin typeface="Times New Roman" panose="02020603050405020304" pitchFamily="18" charset="0"/>
                  <a:ea typeface="Calibri" panose="020F0502020204030204" pitchFamily="34" charset="0"/>
                  <a:cs typeface="Times New Roman" panose="02020603050405020304" pitchFamily="18" charset="0"/>
                </a:rPr>
                <a:t>θ, </a:t>
              </a:r>
              <a:r>
                <a:rPr lang="en-US" sz="1600">
                  <a:effectLst/>
                  <a:latin typeface="Times New Roman" panose="02020603050405020304" pitchFamily="18" charset="0"/>
                  <a:ea typeface="Calibri" panose="020F0502020204030204" pitchFamily="34" charset="0"/>
                  <a:cs typeface="Times New Roman" panose="02020603050405020304" pitchFamily="18" charset="0"/>
                </a:rPr>
                <a:t>and the Progressivity of the Property Tax on Owner-Occupied Housing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grpSp>
    </p:spTree>
    <p:extLst>
      <p:ext uri="{BB962C8B-B14F-4D97-AF65-F5344CB8AC3E}">
        <p14:creationId xmlns:p14="http://schemas.microsoft.com/office/powerpoint/2010/main" val="778502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914400" y="1828800"/>
            <a:ext cx="7429500" cy="4343400"/>
          </a:xfrm>
        </p:spPr>
        <p:txBody>
          <a:bodyPr>
            <a:normAutofit/>
          </a:bodyPr>
          <a:lstStyle/>
          <a:p>
            <a:pPr marL="233363" indent="-233363" eaLnBrk="1" hangingPunct="1">
              <a:lnSpc>
                <a:spcPct val="100000"/>
              </a:lnSpc>
              <a:spcAft>
                <a:spcPts val="1200"/>
              </a:spcAft>
              <a:buFont typeface="Wingdings" panose="05000000000000000000" pitchFamily="2" charset="2"/>
              <a:buChar char="§"/>
            </a:pPr>
            <a:r>
              <a:rPr lang="en-US" sz="2000" dirty="0" smtClean="0"/>
              <a:t>The property tax on owner-occupied housing is even more regressive when variation in tax bases across jurisdictions is considered.</a:t>
            </a:r>
          </a:p>
          <a:p>
            <a:pPr marL="233363" indent="-233363" eaLnBrk="1" hangingPunct="1">
              <a:lnSpc>
                <a:spcPct val="100000"/>
              </a:lnSpc>
              <a:spcAft>
                <a:spcPts val="1200"/>
              </a:spcAft>
              <a:buFont typeface="Wingdings" panose="05000000000000000000" pitchFamily="2" charset="2"/>
              <a:buChar char="§"/>
            </a:pPr>
            <a:r>
              <a:rPr lang="en-US" sz="2000" dirty="0" smtClean="0"/>
              <a:t>Some jurisdictions have high property values per household, while others do not.</a:t>
            </a:r>
          </a:p>
          <a:p>
            <a:pPr marL="457200" lvl="6" indent="-223838">
              <a:lnSpc>
                <a:spcPct val="100000"/>
              </a:lnSpc>
              <a:spcAft>
                <a:spcPts val="1200"/>
              </a:spcAft>
              <a:buFont typeface="Courier New" panose="02070309020205020404" pitchFamily="49" charset="0"/>
              <a:buChar char="o"/>
            </a:pPr>
            <a:r>
              <a:rPr lang="en-US" sz="2000" dirty="0" smtClean="0"/>
              <a:t>Hence, some jurisdictions can obtain any given amount of revenue at a much smaller burden on their homeowners than can other jurisdictions.</a:t>
            </a:r>
          </a:p>
          <a:p>
            <a:pPr marL="457200" lvl="6" indent="-223838">
              <a:lnSpc>
                <a:spcPct val="100000"/>
              </a:lnSpc>
              <a:spcAft>
                <a:spcPts val="1200"/>
              </a:spcAft>
              <a:buFont typeface="Courier New" panose="02070309020205020404" pitchFamily="49" charset="0"/>
              <a:buChar char="o"/>
            </a:pPr>
            <a:r>
              <a:rPr lang="en-US" sz="2000" dirty="0" smtClean="0"/>
              <a:t>These disparities are offset to some degree by state aid to local governments, which is considered in later classes.</a:t>
            </a:r>
          </a:p>
          <a:p>
            <a:pPr marL="233362" lvl="6" indent="0">
              <a:lnSpc>
                <a:spcPct val="100000"/>
              </a:lnSpc>
              <a:spcAft>
                <a:spcPts val="1200"/>
              </a:spcAft>
              <a:buNone/>
            </a:pPr>
            <a:endParaRPr lang="en-US" sz="2000" dirty="0" smtClean="0"/>
          </a:p>
          <a:p>
            <a:pPr eaLnBrk="1" hangingPunct="1"/>
            <a:endParaRPr lang="en-US" sz="2000" dirty="0" smtClean="0"/>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4" name="Rectangle 3"/>
          <p:cNvSpPr/>
          <p:nvPr/>
        </p:nvSpPr>
        <p:spPr>
          <a:xfrm>
            <a:off x="800100" y="1295400"/>
            <a:ext cx="7575151" cy="461665"/>
          </a:xfrm>
          <a:prstGeom prst="rect">
            <a:avLst/>
          </a:prstGeom>
        </p:spPr>
        <p:txBody>
          <a:bodyPr wrap="none">
            <a:spAutoFit/>
          </a:bodyPr>
          <a:lstStyle/>
          <a:p>
            <a:pPr>
              <a:defRPr/>
            </a:pPr>
            <a:r>
              <a:rPr lang="en-US" sz="2400" dirty="0" smtClean="0">
                <a:solidFill>
                  <a:srgbClr val="BD582C"/>
                </a:solidFill>
                <a:latin typeface="+mn-lt"/>
              </a:rPr>
              <a:t>Approach 2: Variation in Property Taxes Across Jurisdictions</a:t>
            </a:r>
            <a:endParaRPr lang="en-US" sz="2400" dirty="0">
              <a:solidFill>
                <a:srgbClr val="BD582C"/>
              </a:solidFill>
              <a:latin typeface="+mn-lt"/>
            </a:endParaRPr>
          </a:p>
        </p:txBody>
      </p:sp>
    </p:spTree>
    <p:extLst>
      <p:ext uri="{BB962C8B-B14F-4D97-AF65-F5344CB8AC3E}">
        <p14:creationId xmlns:p14="http://schemas.microsoft.com/office/powerpoint/2010/main" val="3918206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914400" y="1828800"/>
            <a:ext cx="7543800" cy="4343400"/>
          </a:xfrm>
        </p:spPr>
        <p:txBody>
          <a:bodyPr>
            <a:normAutofit/>
          </a:bodyPr>
          <a:lstStyle/>
          <a:p>
            <a:pPr marL="233363" indent="-233363">
              <a:lnSpc>
                <a:spcPct val="100000"/>
              </a:lnSpc>
              <a:spcAft>
                <a:spcPts val="1200"/>
              </a:spcAft>
              <a:buFont typeface="Wingdings" panose="05000000000000000000" pitchFamily="2" charset="2"/>
              <a:buChar char="§"/>
            </a:pPr>
            <a:r>
              <a:rPr lang="en-US" sz="2000" dirty="0" smtClean="0">
                <a:ea typeface="Calibri" panose="020F0502020204030204" pitchFamily="34" charset="0"/>
              </a:rPr>
              <a:t>Suppose </a:t>
            </a:r>
            <a:r>
              <a:rPr lang="en-US" sz="2000" dirty="0">
                <a:ea typeface="Calibri" panose="020F0502020204030204" pitchFamily="34" charset="0"/>
              </a:rPr>
              <a:t>school districts are expected to raise half of </a:t>
            </a:r>
            <a:r>
              <a:rPr lang="en-US" sz="2000" dirty="0" smtClean="0">
                <a:ea typeface="Calibri" panose="020F0502020204030204" pitchFamily="34" charset="0"/>
              </a:rPr>
              <a:t>the state-wide average revenue </a:t>
            </a:r>
            <a:r>
              <a:rPr lang="en-US" sz="2000" dirty="0">
                <a:ea typeface="Calibri" panose="020F0502020204030204" pitchFamily="34" charset="0"/>
              </a:rPr>
              <a:t>for K-12 schools</a:t>
            </a:r>
            <a:r>
              <a:rPr lang="en-US" sz="2000" dirty="0" smtClean="0">
                <a:ea typeface="Calibri" panose="020F0502020204030204" pitchFamily="34" charset="0"/>
              </a:rPr>
              <a:t>.</a:t>
            </a:r>
          </a:p>
          <a:p>
            <a:pPr marL="457200" lvl="1" indent="-223838">
              <a:lnSpc>
                <a:spcPct val="100000"/>
              </a:lnSpc>
              <a:spcAft>
                <a:spcPts val="1200"/>
              </a:spcAft>
              <a:buFont typeface="Courier New" panose="02070309020205020404" pitchFamily="49" charset="0"/>
              <a:buChar char="o"/>
            </a:pPr>
            <a:r>
              <a:rPr lang="en-US" sz="1888" dirty="0" smtClean="0">
                <a:ea typeface="Calibri" panose="020F0502020204030204" pitchFamily="34" charset="0"/>
              </a:rPr>
              <a:t>In New York State this amount is $</a:t>
            </a:r>
            <a:r>
              <a:rPr lang="en-US" sz="1888" dirty="0">
                <a:ea typeface="Calibri" panose="020F0502020204030204" pitchFamily="34" charset="0"/>
              </a:rPr>
              <a:t>9,443 per </a:t>
            </a:r>
            <a:r>
              <a:rPr lang="en-US" sz="1888" dirty="0" smtClean="0">
                <a:ea typeface="Calibri" panose="020F0502020204030204" pitchFamily="34" charset="0"/>
              </a:rPr>
              <a:t>pupil (2014-15 school year, without NYC). (Source: NY State Education Department)</a:t>
            </a:r>
          </a:p>
          <a:p>
            <a:pPr marL="233363" indent="-233363">
              <a:lnSpc>
                <a:spcPct val="100000"/>
              </a:lnSpc>
              <a:spcAft>
                <a:spcPts val="1200"/>
              </a:spcAft>
              <a:buFont typeface="Wingdings" panose="05000000000000000000" pitchFamily="2" charset="2"/>
              <a:buChar char="§"/>
            </a:pPr>
            <a:r>
              <a:rPr lang="en-US" sz="2000" dirty="0" smtClean="0">
                <a:ea typeface="Calibri" panose="020F0502020204030204" pitchFamily="34" charset="0"/>
              </a:rPr>
              <a:t>Property value pupil in New York State is $182,948 in the least wealthy decile </a:t>
            </a:r>
            <a:r>
              <a:rPr lang="en-US" sz="2000" dirty="0">
                <a:ea typeface="Calibri" panose="020F0502020204030204" pitchFamily="34" charset="0"/>
              </a:rPr>
              <a:t>of districts and </a:t>
            </a:r>
            <a:r>
              <a:rPr lang="en-US" sz="2000" dirty="0" smtClean="0">
                <a:ea typeface="Calibri" panose="020F0502020204030204" pitchFamily="34" charset="0"/>
              </a:rPr>
              <a:t>$1,491,480 </a:t>
            </a:r>
            <a:r>
              <a:rPr lang="en-US" sz="2000" dirty="0">
                <a:ea typeface="Calibri" panose="020F0502020204030204" pitchFamily="34" charset="0"/>
              </a:rPr>
              <a:t>in the </a:t>
            </a:r>
            <a:r>
              <a:rPr lang="en-US" sz="2000" dirty="0" smtClean="0">
                <a:ea typeface="Calibri" panose="020F0502020204030204" pitchFamily="34" charset="0"/>
              </a:rPr>
              <a:t>wealthiest. </a:t>
            </a:r>
          </a:p>
          <a:p>
            <a:pPr marL="397955" lvl="1" indent="-233363">
              <a:lnSpc>
                <a:spcPct val="100000"/>
              </a:lnSpc>
              <a:spcAft>
                <a:spcPts val="1200"/>
              </a:spcAft>
              <a:buFont typeface="Wingdings" panose="05000000000000000000" pitchFamily="2" charset="2"/>
              <a:buChar char="§"/>
            </a:pPr>
            <a:r>
              <a:rPr lang="en-US" sz="1888" dirty="0" smtClean="0">
                <a:ea typeface="Calibri" panose="020F0502020204030204" pitchFamily="34" charset="0"/>
              </a:rPr>
              <a:t>As </a:t>
            </a:r>
            <a:r>
              <a:rPr lang="en-US" sz="1888" dirty="0">
                <a:ea typeface="Calibri" panose="020F0502020204030204" pitchFamily="34" charset="0"/>
              </a:rPr>
              <a:t>a result, the </a:t>
            </a:r>
            <a:r>
              <a:rPr lang="en-US" sz="1888" dirty="0" smtClean="0">
                <a:ea typeface="Calibri" panose="020F0502020204030204" pitchFamily="34" charset="0"/>
              </a:rPr>
              <a:t>least wealthy </a:t>
            </a:r>
            <a:r>
              <a:rPr lang="en-US" sz="1888" dirty="0">
                <a:ea typeface="Calibri" panose="020F0502020204030204" pitchFamily="34" charset="0"/>
              </a:rPr>
              <a:t>districts would have to pay </a:t>
            </a:r>
            <a:r>
              <a:rPr lang="en-US" sz="1888" dirty="0" smtClean="0">
                <a:ea typeface="Calibri" panose="020F0502020204030204" pitchFamily="34" charset="0"/>
              </a:rPr>
              <a:t>a property tax rate of 5.2% to </a:t>
            </a:r>
            <a:r>
              <a:rPr lang="en-US" sz="1888" dirty="0">
                <a:ea typeface="Calibri" panose="020F0502020204030204" pitchFamily="34" charset="0"/>
              </a:rPr>
              <a:t>reach </a:t>
            </a:r>
            <a:r>
              <a:rPr lang="en-US" sz="1888" dirty="0" smtClean="0">
                <a:ea typeface="Calibri" panose="020F0502020204030204" pitchFamily="34" charset="0"/>
              </a:rPr>
              <a:t>this spending target, </a:t>
            </a:r>
            <a:r>
              <a:rPr lang="en-US" sz="1888" dirty="0">
                <a:ea typeface="Calibri" panose="020F0502020204030204" pitchFamily="34" charset="0"/>
              </a:rPr>
              <a:t>but </a:t>
            </a:r>
            <a:r>
              <a:rPr lang="en-US" sz="1888" dirty="0" smtClean="0">
                <a:ea typeface="Calibri" panose="020F0502020204030204" pitchFamily="34" charset="0"/>
              </a:rPr>
              <a:t>the wealthiest </a:t>
            </a:r>
            <a:r>
              <a:rPr lang="en-US" sz="1888" dirty="0">
                <a:ea typeface="Calibri" panose="020F0502020204030204" pitchFamily="34" charset="0"/>
              </a:rPr>
              <a:t>districts would only </a:t>
            </a:r>
            <a:r>
              <a:rPr lang="en-US" sz="1888" dirty="0" smtClean="0">
                <a:ea typeface="Calibri" panose="020F0502020204030204" pitchFamily="34" charset="0"/>
              </a:rPr>
              <a:t>need a rate of 0.6%. </a:t>
            </a:r>
          </a:p>
          <a:p>
            <a:pPr marL="397955" lvl="1" indent="-233363">
              <a:lnSpc>
                <a:spcPct val="100000"/>
              </a:lnSpc>
              <a:spcAft>
                <a:spcPts val="1200"/>
              </a:spcAft>
              <a:buFont typeface="Wingdings" panose="05000000000000000000" pitchFamily="2" charset="2"/>
              <a:buChar char="§"/>
            </a:pPr>
            <a:r>
              <a:rPr lang="en-US" sz="1888" dirty="0" smtClean="0"/>
              <a:t>This is obviously a very regressive outcome, but it may be offset to some degree by state aid formulas that give more aid to lower-wealth districts.</a:t>
            </a:r>
            <a:endParaRPr lang="en-US" sz="2000" dirty="0" smtClean="0"/>
          </a:p>
          <a:p>
            <a:pPr marL="233362" lvl="6" indent="0">
              <a:lnSpc>
                <a:spcPct val="100000"/>
              </a:lnSpc>
              <a:spcAft>
                <a:spcPts val="1200"/>
              </a:spcAft>
              <a:buNone/>
            </a:pPr>
            <a:endParaRPr lang="en-US" sz="2000" dirty="0" smtClean="0"/>
          </a:p>
          <a:p>
            <a:pPr eaLnBrk="1" hangingPunct="1"/>
            <a:endParaRPr lang="en-US" sz="2000" dirty="0" smtClean="0"/>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4" name="Rectangle 3"/>
          <p:cNvSpPr/>
          <p:nvPr/>
        </p:nvSpPr>
        <p:spPr>
          <a:xfrm>
            <a:off x="800100" y="1295400"/>
            <a:ext cx="7876515" cy="461665"/>
          </a:xfrm>
          <a:prstGeom prst="rect">
            <a:avLst/>
          </a:prstGeom>
        </p:spPr>
        <p:txBody>
          <a:bodyPr wrap="none">
            <a:spAutoFit/>
          </a:bodyPr>
          <a:lstStyle/>
          <a:p>
            <a:pPr>
              <a:defRPr/>
            </a:pPr>
            <a:r>
              <a:rPr lang="en-US" sz="2400" dirty="0" smtClean="0">
                <a:solidFill>
                  <a:srgbClr val="BD582C"/>
                </a:solidFill>
                <a:latin typeface="+mn-lt"/>
              </a:rPr>
              <a:t>Approach 2: Variation in Property Taxes Across Jurisdictions, 2</a:t>
            </a:r>
            <a:endParaRPr lang="en-US" sz="2400" dirty="0">
              <a:solidFill>
                <a:srgbClr val="BD582C"/>
              </a:solidFill>
              <a:latin typeface="+mn-lt"/>
            </a:endParaRPr>
          </a:p>
        </p:txBody>
      </p:sp>
    </p:spTree>
    <p:extLst>
      <p:ext uri="{BB962C8B-B14F-4D97-AF65-F5344CB8AC3E}">
        <p14:creationId xmlns:p14="http://schemas.microsoft.com/office/powerpoint/2010/main" val="3268015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838718" y="1749876"/>
            <a:ext cx="7534656" cy="4267200"/>
          </a:xfrm>
        </p:spPr>
        <p:txBody>
          <a:bodyPr>
            <a:noAutofit/>
          </a:bodyPr>
          <a:lstStyle/>
          <a:p>
            <a:pPr marL="233363" indent="-233363" eaLnBrk="1" hangingPunct="1">
              <a:spcAft>
                <a:spcPts val="1200"/>
              </a:spcAft>
              <a:buFont typeface="Wingdings" panose="05000000000000000000" pitchFamily="2" charset="2"/>
              <a:buChar char="§"/>
              <a:defRPr/>
            </a:pPr>
            <a:r>
              <a:rPr lang="en-US" sz="2000" dirty="0" smtClean="0"/>
              <a:t>A 3</a:t>
            </a:r>
            <a:r>
              <a:rPr lang="en-US" sz="2000" baseline="30000" dirty="0" smtClean="0"/>
              <a:t>rd</a:t>
            </a:r>
            <a:r>
              <a:rPr lang="en-US" sz="2000" dirty="0" smtClean="0"/>
              <a:t> approach to property tax incidence is to consider the role of property tax capitalization. </a:t>
            </a:r>
          </a:p>
          <a:p>
            <a:pPr marL="233363" indent="-233363" eaLnBrk="1" hangingPunct="1">
              <a:spcAft>
                <a:spcPts val="1200"/>
              </a:spcAft>
              <a:buFont typeface="Wingdings" panose="05000000000000000000" pitchFamily="2" charset="2"/>
              <a:buChar char="§"/>
              <a:defRPr/>
            </a:pPr>
            <a:r>
              <a:rPr lang="en-US" sz="2000" dirty="0" smtClean="0"/>
              <a:t>This capitalization </a:t>
            </a:r>
            <a:r>
              <a:rPr lang="en-US" sz="2000" dirty="0"/>
              <a:t>shifts the </a:t>
            </a:r>
            <a:r>
              <a:rPr lang="en-US" sz="2000" dirty="0" smtClean="0"/>
              <a:t>focus </a:t>
            </a:r>
            <a:r>
              <a:rPr lang="en-US" sz="2000" dirty="0"/>
              <a:t>to property owners at the time a tax increase (or decrease) is passed</a:t>
            </a:r>
            <a:r>
              <a:rPr lang="en-US" sz="2000" dirty="0" smtClean="0"/>
              <a:t>.</a:t>
            </a:r>
          </a:p>
          <a:p>
            <a:pPr marL="449263" lvl="1" indent="-215900">
              <a:spcAft>
                <a:spcPts val="1200"/>
              </a:spcAft>
              <a:buFont typeface="Courier New" panose="02070309020205020404" pitchFamily="49" charset="0"/>
              <a:buChar char="o"/>
              <a:defRPr/>
            </a:pPr>
            <a:r>
              <a:rPr lang="en-US" sz="1800" dirty="0" smtClean="0"/>
              <a:t>Owners </a:t>
            </a:r>
            <a:r>
              <a:rPr lang="en-US" sz="1800" dirty="0"/>
              <a:t>at that time cannot escape the tax change. </a:t>
            </a:r>
            <a:endParaRPr lang="en-US" sz="1800" dirty="0" smtClean="0"/>
          </a:p>
          <a:p>
            <a:pPr marL="449263" lvl="1" indent="-215900">
              <a:spcAft>
                <a:spcPts val="1200"/>
              </a:spcAft>
              <a:buFont typeface="Courier New" panose="02070309020205020404" pitchFamily="49" charset="0"/>
              <a:buChar char="o"/>
              <a:defRPr/>
            </a:pPr>
            <a:r>
              <a:rPr lang="en-US" sz="1800" dirty="0" smtClean="0"/>
              <a:t>If </a:t>
            </a:r>
            <a:r>
              <a:rPr lang="en-US" sz="1800" dirty="0"/>
              <a:t>they stay in their house, they pay the tax change directly, and if they sell their house, they pay the tax change in the form of a capital gain or </a:t>
            </a:r>
            <a:r>
              <a:rPr lang="en-US" sz="1800" dirty="0" smtClean="0"/>
              <a:t>loss. </a:t>
            </a:r>
          </a:p>
          <a:p>
            <a:pPr marL="449263" lvl="1" indent="-215900">
              <a:spcAft>
                <a:spcPts val="1200"/>
              </a:spcAft>
              <a:buFont typeface="Courier New" panose="02070309020205020404" pitchFamily="49" charset="0"/>
              <a:buChar char="o"/>
              <a:defRPr/>
            </a:pPr>
            <a:r>
              <a:rPr lang="en-US" sz="1800" dirty="0" smtClean="0"/>
              <a:t>If </a:t>
            </a:r>
            <a:r>
              <a:rPr lang="en-US" sz="1800" dirty="0"/>
              <a:t>they </a:t>
            </a:r>
            <a:r>
              <a:rPr lang="en-US" sz="1800" dirty="0" smtClean="0"/>
              <a:t>move</a:t>
            </a:r>
            <a:r>
              <a:rPr lang="en-US" sz="1800" dirty="0"/>
              <a:t>, the people who buy their house do not bear any of the burden of the property tax increase because the </a:t>
            </a:r>
            <a:r>
              <a:rPr lang="en-US" sz="1800" dirty="0" smtClean="0"/>
              <a:t>tax change is offset </a:t>
            </a:r>
            <a:r>
              <a:rPr lang="en-US" sz="1800" dirty="0"/>
              <a:t>by a </a:t>
            </a:r>
            <a:r>
              <a:rPr lang="en-US" sz="1800" dirty="0" smtClean="0"/>
              <a:t>change in sales </a:t>
            </a:r>
            <a:r>
              <a:rPr lang="en-US" sz="1800" dirty="0"/>
              <a:t>price. </a:t>
            </a:r>
            <a:endParaRPr lang="en-US" sz="1800" dirty="0" smtClean="0"/>
          </a:p>
          <a:p>
            <a:pPr marL="233363" indent="-233363">
              <a:spcAft>
                <a:spcPts val="1200"/>
              </a:spcAft>
              <a:buFont typeface="Wingdings" panose="05000000000000000000" pitchFamily="2" charset="2"/>
              <a:buChar char="§"/>
              <a:defRPr/>
            </a:pPr>
            <a:r>
              <a:rPr lang="en-US" sz="2000" dirty="0" smtClean="0"/>
              <a:t>According </a:t>
            </a:r>
            <a:r>
              <a:rPr lang="en-US" sz="2000" dirty="0"/>
              <a:t>to </a:t>
            </a:r>
            <a:r>
              <a:rPr lang="en-US" sz="2000" dirty="0" smtClean="0"/>
              <a:t>this approach, </a:t>
            </a:r>
            <a:r>
              <a:rPr lang="en-US" sz="2000" dirty="0"/>
              <a:t>therefore, the burden of any property tax change falls on the owners of property at the time of the change in the jurisdiction where the change took place.</a:t>
            </a:r>
            <a:endParaRPr lang="en-US" sz="2000" dirty="0" smtClean="0"/>
          </a:p>
          <a:p>
            <a:pPr marL="463550" lvl="1" indent="-231775">
              <a:lnSpc>
                <a:spcPct val="120000"/>
              </a:lnSpc>
              <a:buFont typeface="Courier New" panose="02070309020205020404" pitchFamily="49" charset="0"/>
              <a:buChar char="o"/>
              <a:defRPr/>
            </a:pPr>
            <a:endParaRPr lang="en-US" sz="2000" dirty="0" smtClean="0"/>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2" name="Rectangle 1"/>
          <p:cNvSpPr/>
          <p:nvPr/>
        </p:nvSpPr>
        <p:spPr>
          <a:xfrm>
            <a:off x="797225" y="1295400"/>
            <a:ext cx="6977679" cy="461665"/>
          </a:xfrm>
          <a:prstGeom prst="rect">
            <a:avLst/>
          </a:prstGeom>
        </p:spPr>
        <p:txBody>
          <a:bodyPr wrap="none">
            <a:spAutoFit/>
          </a:bodyPr>
          <a:lstStyle/>
          <a:p>
            <a:pPr marL="0" indent="0" algn="ctr">
              <a:buNone/>
              <a:defRPr/>
            </a:pPr>
            <a:r>
              <a:rPr lang="en-US" sz="2400" dirty="0" smtClean="0">
                <a:solidFill>
                  <a:srgbClr val="BD582C"/>
                </a:solidFill>
                <a:latin typeface="+mn-lt"/>
              </a:rPr>
              <a:t>Approach 3: Property Tax Incidence with Capitalization</a:t>
            </a:r>
            <a:endParaRPr lang="en-US" sz="2400" dirty="0">
              <a:solidFill>
                <a:srgbClr val="BD582C"/>
              </a:solidFill>
              <a:latin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838718" y="1749876"/>
            <a:ext cx="7534656" cy="4267200"/>
          </a:xfrm>
        </p:spPr>
        <p:txBody>
          <a:bodyPr>
            <a:noAutofit/>
          </a:bodyPr>
          <a:lstStyle/>
          <a:p>
            <a:pPr marL="233363" indent="-233363" eaLnBrk="1" hangingPunct="1">
              <a:spcAft>
                <a:spcPts val="1200"/>
              </a:spcAft>
              <a:buFont typeface="Wingdings" panose="05000000000000000000" pitchFamily="2" charset="2"/>
              <a:buChar char="§"/>
              <a:defRPr/>
            </a:pPr>
            <a:r>
              <a:rPr lang="en-US" sz="2000" dirty="0" smtClean="0"/>
              <a:t>Capitalization arguments are often ignored.</a:t>
            </a:r>
          </a:p>
          <a:p>
            <a:pPr marL="457200" lvl="1" indent="-223838">
              <a:spcAft>
                <a:spcPts val="1200"/>
              </a:spcAft>
              <a:buFont typeface="Courier New" panose="02070309020205020404" pitchFamily="49" charset="0"/>
              <a:buChar char="o"/>
              <a:defRPr/>
            </a:pPr>
            <a:r>
              <a:rPr lang="en-US" sz="1888" dirty="0" smtClean="0"/>
              <a:t>The implications of this approach are quite counter-intuitive,</a:t>
            </a:r>
          </a:p>
          <a:p>
            <a:pPr marL="457200" lvl="1" indent="-223838">
              <a:spcAft>
                <a:spcPts val="1200"/>
              </a:spcAft>
              <a:buFont typeface="Courier New" panose="02070309020205020404" pitchFamily="49" charset="0"/>
              <a:buChar char="o"/>
              <a:defRPr/>
            </a:pPr>
            <a:r>
              <a:rPr lang="en-US" sz="1888" dirty="0" smtClean="0"/>
              <a:t>And the affected groups (e.g. homeowners at time t) may be quite similar to the unaffected groups (e.g. homeowners who buy a house after time t).</a:t>
            </a:r>
          </a:p>
          <a:p>
            <a:pPr marL="233363" indent="-233363" eaLnBrk="1" hangingPunct="1">
              <a:spcAft>
                <a:spcPts val="1200"/>
              </a:spcAft>
              <a:buFont typeface="Wingdings" panose="05000000000000000000" pitchFamily="2" charset="2"/>
              <a:buChar char="§"/>
              <a:defRPr/>
            </a:pPr>
            <a:r>
              <a:rPr lang="en-US" sz="2000" dirty="0" smtClean="0"/>
              <a:t>Nevertheless the logic of this view and the evidence supporting it are quite strong.</a:t>
            </a:r>
          </a:p>
          <a:p>
            <a:pPr marL="457200" lvl="1" indent="-223838">
              <a:spcAft>
                <a:spcPts val="1200"/>
              </a:spcAft>
              <a:buFont typeface="Courier New" panose="02070309020205020404" pitchFamily="49" charset="0"/>
              <a:buChar char="o"/>
              <a:defRPr/>
            </a:pPr>
            <a:r>
              <a:rPr lang="en-US" sz="1888" dirty="0" smtClean="0"/>
              <a:t>Recall the strong evidence for property tax capitalization.</a:t>
            </a:r>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2" name="Rectangle 1"/>
          <p:cNvSpPr/>
          <p:nvPr/>
        </p:nvSpPr>
        <p:spPr>
          <a:xfrm>
            <a:off x="797225" y="1295400"/>
            <a:ext cx="6977679" cy="461665"/>
          </a:xfrm>
          <a:prstGeom prst="rect">
            <a:avLst/>
          </a:prstGeom>
        </p:spPr>
        <p:txBody>
          <a:bodyPr wrap="none">
            <a:spAutoFit/>
          </a:bodyPr>
          <a:lstStyle/>
          <a:p>
            <a:pPr marL="0" indent="0" algn="ctr">
              <a:buNone/>
              <a:defRPr/>
            </a:pPr>
            <a:r>
              <a:rPr lang="en-US" sz="2400" dirty="0" smtClean="0">
                <a:solidFill>
                  <a:srgbClr val="BD582C"/>
                </a:solidFill>
                <a:latin typeface="+mn-lt"/>
              </a:rPr>
              <a:t>Approach 3: Property Tax Incidence with Capitalization</a:t>
            </a:r>
            <a:endParaRPr lang="en-US" sz="2400" dirty="0">
              <a:solidFill>
                <a:srgbClr val="BD582C"/>
              </a:solidFill>
              <a:latin typeface="+mn-lt"/>
            </a:endParaRPr>
          </a:p>
        </p:txBody>
      </p:sp>
    </p:spTree>
    <p:extLst>
      <p:ext uri="{BB962C8B-B14F-4D97-AF65-F5344CB8AC3E}">
        <p14:creationId xmlns:p14="http://schemas.microsoft.com/office/powerpoint/2010/main" val="3002099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838200" y="1828800"/>
            <a:ext cx="7534656" cy="4267200"/>
          </a:xfrm>
        </p:spPr>
        <p:txBody>
          <a:bodyPr>
            <a:normAutofit/>
          </a:bodyPr>
          <a:lstStyle/>
          <a:p>
            <a:pPr eaLnBrk="1" hangingPunct="1">
              <a:buFont typeface="Wingdings" panose="05000000000000000000" pitchFamily="2" charset="2"/>
              <a:buChar char="§"/>
              <a:defRPr/>
            </a:pPr>
            <a:r>
              <a:rPr lang="en-US" sz="2000" dirty="0" smtClean="0"/>
              <a:t>  A final approach to property tax incidence is the </a:t>
            </a:r>
            <a:r>
              <a:rPr lang="en-US" sz="2000" b="1" dirty="0" smtClean="0"/>
              <a:t>Benefit View</a:t>
            </a:r>
            <a:r>
              <a:rPr lang="en-US" sz="2000" dirty="0" smtClean="0"/>
              <a:t>.</a:t>
            </a:r>
          </a:p>
          <a:p>
            <a:pPr eaLnBrk="1" hangingPunct="1">
              <a:defRPr/>
            </a:pPr>
            <a:endParaRPr lang="en-US" sz="2000" dirty="0" smtClean="0"/>
          </a:p>
          <a:p>
            <a:pPr marL="463550" lvl="1" indent="-231775">
              <a:lnSpc>
                <a:spcPct val="120000"/>
              </a:lnSpc>
              <a:buFont typeface="Courier New" panose="02070309020205020404" pitchFamily="49" charset="0"/>
              <a:buChar char="o"/>
              <a:defRPr/>
            </a:pPr>
            <a:r>
              <a:rPr lang="en-US" sz="2000" dirty="0" smtClean="0"/>
              <a:t>According to this view, the property tax is simply the price a household pays to live in a community.</a:t>
            </a:r>
          </a:p>
          <a:p>
            <a:pPr lvl="1">
              <a:lnSpc>
                <a:spcPct val="120000"/>
              </a:lnSpc>
              <a:buFont typeface="Courier New" panose="02070309020205020404" pitchFamily="49" charset="0"/>
              <a:buChar char="o"/>
              <a:defRPr/>
            </a:pPr>
            <a:endParaRPr lang="en-US" sz="2000" dirty="0" smtClean="0"/>
          </a:p>
          <a:p>
            <a:pPr marL="463550" lvl="1" indent="-231775">
              <a:lnSpc>
                <a:spcPct val="120000"/>
              </a:lnSpc>
              <a:buFont typeface="Courier New" panose="02070309020205020404" pitchFamily="49" charset="0"/>
              <a:buChar char="o"/>
              <a:defRPr/>
            </a:pPr>
            <a:r>
              <a:rPr lang="en-US" sz="2000" dirty="0" smtClean="0"/>
              <a:t>Households live where this price equals their benefits from the public services, so the property tax is fair according to the benefit principle. </a:t>
            </a:r>
          </a:p>
          <a:p>
            <a:pPr marL="463550" lvl="1" indent="-231775">
              <a:lnSpc>
                <a:spcPct val="120000"/>
              </a:lnSpc>
              <a:buFont typeface="Courier New" panose="02070309020205020404" pitchFamily="49" charset="0"/>
              <a:buChar char="o"/>
              <a:defRPr/>
            </a:pPr>
            <a:endParaRPr lang="en-US" sz="2000" dirty="0"/>
          </a:p>
          <a:p>
            <a:pPr marL="463550" lvl="1" indent="-231775">
              <a:lnSpc>
                <a:spcPct val="120000"/>
              </a:lnSpc>
              <a:buFont typeface="Courier New" panose="02070309020205020404" pitchFamily="49" charset="0"/>
              <a:buChar char="o"/>
              <a:defRPr/>
            </a:pPr>
            <a:r>
              <a:rPr lang="en-US" sz="2000" dirty="0" smtClean="0"/>
              <a:t>In this context, the property tax is called a “benefit tax.” </a:t>
            </a:r>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2" name="Rectangle 1"/>
          <p:cNvSpPr/>
          <p:nvPr/>
        </p:nvSpPr>
        <p:spPr>
          <a:xfrm>
            <a:off x="800100" y="1295400"/>
            <a:ext cx="5858591" cy="461665"/>
          </a:xfrm>
          <a:prstGeom prst="rect">
            <a:avLst/>
          </a:prstGeom>
        </p:spPr>
        <p:txBody>
          <a:bodyPr wrap="none">
            <a:spAutoFit/>
          </a:bodyPr>
          <a:lstStyle/>
          <a:p>
            <a:pPr marL="0" indent="0" algn="ctr">
              <a:buNone/>
              <a:defRPr/>
            </a:pPr>
            <a:r>
              <a:rPr lang="en-US" sz="2400" dirty="0" smtClean="0">
                <a:solidFill>
                  <a:srgbClr val="BD582C"/>
                </a:solidFill>
                <a:latin typeface="+mn-lt"/>
              </a:rPr>
              <a:t>Approach 4: The Property Tax as a Benefit Tax</a:t>
            </a:r>
            <a:endParaRPr lang="en-US" sz="2400" dirty="0">
              <a:solidFill>
                <a:srgbClr val="BD582C"/>
              </a:solidFill>
              <a:latin typeface="+mn-lt"/>
            </a:endParaRPr>
          </a:p>
        </p:txBody>
      </p:sp>
    </p:spTree>
    <p:extLst>
      <p:ext uri="{BB962C8B-B14F-4D97-AF65-F5344CB8AC3E}">
        <p14:creationId xmlns:p14="http://schemas.microsoft.com/office/powerpoint/2010/main" val="165603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838200" y="1828800"/>
            <a:ext cx="7534656" cy="4267200"/>
          </a:xfrm>
        </p:spPr>
        <p:txBody>
          <a:bodyPr>
            <a:normAutofit/>
          </a:bodyPr>
          <a:lstStyle/>
          <a:p>
            <a:pPr marL="288925" indent="-288925" eaLnBrk="1" hangingPunct="1">
              <a:lnSpc>
                <a:spcPct val="100000"/>
              </a:lnSpc>
              <a:spcAft>
                <a:spcPts val="1200"/>
              </a:spcAft>
              <a:buFont typeface="Wingdings" panose="05000000000000000000" pitchFamily="2" charset="2"/>
              <a:buChar char="§"/>
              <a:defRPr/>
            </a:pPr>
            <a:r>
              <a:rPr lang="en-US" sz="2000" dirty="0" smtClean="0"/>
              <a:t>This argument incorrectly mixes positive analysis (the property tax equals a household’s benefits from the services it funds) with a normative principle (the benefit principle).</a:t>
            </a:r>
          </a:p>
          <a:p>
            <a:pPr marL="463550" lvl="1" indent="-231775">
              <a:lnSpc>
                <a:spcPct val="100000"/>
              </a:lnSpc>
              <a:spcAft>
                <a:spcPts val="1200"/>
              </a:spcAft>
              <a:buFont typeface="Courier New" panose="02070309020205020404" pitchFamily="49" charset="0"/>
              <a:buChar char="o"/>
              <a:defRPr/>
            </a:pPr>
            <a:r>
              <a:rPr lang="en-US" sz="2000" dirty="0" smtClean="0"/>
              <a:t>A finding that the property tax is a benefit tax does not make the benefit principle any more or less compelling.</a:t>
            </a:r>
          </a:p>
          <a:p>
            <a:pPr marL="463550" lvl="1" indent="-231775">
              <a:lnSpc>
                <a:spcPct val="100000"/>
              </a:lnSpc>
              <a:spcAft>
                <a:spcPts val="1200"/>
              </a:spcAft>
              <a:buFont typeface="Courier New" panose="02070309020205020404" pitchFamily="49" charset="0"/>
              <a:buChar char="o"/>
              <a:defRPr/>
            </a:pPr>
            <a:r>
              <a:rPr lang="en-US" sz="2000" dirty="0" smtClean="0"/>
              <a:t>One could agree that the property tax is a benefit tax and still reject the benefit principle as an appropriate fairness standard.</a:t>
            </a:r>
          </a:p>
          <a:p>
            <a:pPr marL="463550" lvl="1" indent="-231775">
              <a:lnSpc>
                <a:spcPct val="100000"/>
              </a:lnSpc>
              <a:spcAft>
                <a:spcPts val="1200"/>
              </a:spcAft>
              <a:buFont typeface="Courier New" panose="02070309020205020404" pitchFamily="49" charset="0"/>
              <a:buChar char="o"/>
              <a:defRPr/>
            </a:pPr>
            <a:r>
              <a:rPr lang="en-US" sz="2000" dirty="0" smtClean="0"/>
              <a:t>One could conclude that the property tax is not a benefit tax, but still believe that the benefit principle is appropriate for judging the fairness of the tax.</a:t>
            </a:r>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2" name="Rectangle 1"/>
          <p:cNvSpPr/>
          <p:nvPr/>
        </p:nvSpPr>
        <p:spPr>
          <a:xfrm>
            <a:off x="941197" y="1295400"/>
            <a:ext cx="5576399" cy="461665"/>
          </a:xfrm>
          <a:prstGeom prst="rect">
            <a:avLst/>
          </a:prstGeom>
        </p:spPr>
        <p:txBody>
          <a:bodyPr wrap="none">
            <a:spAutoFit/>
          </a:bodyPr>
          <a:lstStyle/>
          <a:p>
            <a:pPr marL="0" indent="0" algn="ctr">
              <a:buNone/>
              <a:defRPr/>
            </a:pPr>
            <a:r>
              <a:rPr lang="en-US" sz="2400" dirty="0" smtClean="0">
                <a:solidFill>
                  <a:srgbClr val="BD582C"/>
                </a:solidFill>
                <a:latin typeface="+mn-lt"/>
              </a:rPr>
              <a:t>Approach 4: Mixing Positive and Normative</a:t>
            </a:r>
            <a:endParaRPr lang="en-US" sz="2400" dirty="0">
              <a:solidFill>
                <a:srgbClr val="BD582C"/>
              </a:solidFill>
              <a:latin typeface="+mn-lt"/>
            </a:endParaRPr>
          </a:p>
        </p:txBody>
      </p:sp>
    </p:spTree>
    <p:extLst>
      <p:ext uri="{BB962C8B-B14F-4D97-AF65-F5344CB8AC3E}">
        <p14:creationId xmlns:p14="http://schemas.microsoft.com/office/powerpoint/2010/main" val="12833983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885444" y="1828800"/>
            <a:ext cx="7420356" cy="4419600"/>
          </a:xfrm>
        </p:spPr>
        <p:txBody>
          <a:bodyPr>
            <a:normAutofit/>
          </a:bodyPr>
          <a:lstStyle/>
          <a:p>
            <a:pPr marL="228600" indent="-228600" eaLnBrk="1" hangingPunct="1">
              <a:buFont typeface="Wingdings" panose="05000000000000000000" pitchFamily="2" charset="2"/>
              <a:buChar char="§"/>
            </a:pPr>
            <a:r>
              <a:rPr lang="en-US" sz="2000" dirty="0" smtClean="0"/>
              <a:t>The Benefit View</a:t>
            </a:r>
            <a:r>
              <a:rPr lang="en-US" sz="2000" b="1" dirty="0" smtClean="0"/>
              <a:t> </a:t>
            </a:r>
            <a:r>
              <a:rPr lang="en-US" sz="2000" dirty="0" smtClean="0"/>
              <a:t>implies that the value of public services will not be capitalized into the price of housing.</a:t>
            </a:r>
          </a:p>
          <a:p>
            <a:pPr eaLnBrk="1" hangingPunct="1">
              <a:lnSpc>
                <a:spcPct val="120000"/>
              </a:lnSpc>
              <a:buFont typeface="Wingdings" panose="05000000000000000000" pitchFamily="2" charset="2"/>
              <a:buChar char="§"/>
            </a:pPr>
            <a:endParaRPr lang="en-US" sz="2000" dirty="0" smtClean="0"/>
          </a:p>
          <a:p>
            <a:pPr marL="457200" lvl="4" indent="-228600">
              <a:lnSpc>
                <a:spcPct val="120000"/>
              </a:lnSpc>
              <a:buFont typeface="Courier New" panose="02070309020205020404" pitchFamily="49" charset="0"/>
              <a:buChar char="o"/>
            </a:pPr>
            <a:r>
              <a:rPr lang="en-US" sz="2000" dirty="0" smtClean="0"/>
              <a:t>If households all select their optimal community, they have no reason to bid up the price of housing anywhere else.</a:t>
            </a:r>
          </a:p>
          <a:p>
            <a:pPr marL="113157" lvl="1" indent="0" eaLnBrk="1" hangingPunct="1">
              <a:lnSpc>
                <a:spcPct val="120000"/>
              </a:lnSpc>
              <a:buNone/>
            </a:pPr>
            <a:endParaRPr lang="en-US" sz="2000" dirty="0" smtClean="0"/>
          </a:p>
          <a:p>
            <a:pPr marL="231775" indent="-231775" eaLnBrk="1" hangingPunct="1">
              <a:lnSpc>
                <a:spcPct val="120000"/>
              </a:lnSpc>
              <a:buFont typeface="Wingdings" panose="05000000000000000000" pitchFamily="2" charset="2"/>
              <a:buChar char="§"/>
            </a:pPr>
            <a:r>
              <a:rPr lang="en-US" sz="2000" dirty="0" smtClean="0"/>
              <a:t>The extensive evidence of public service capitalization (discussed in an earlier class) therefore leads to a clear, unambiguous rejection of the Benefit View.</a:t>
            </a:r>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4" name="Rectangle 3"/>
          <p:cNvSpPr/>
          <p:nvPr/>
        </p:nvSpPr>
        <p:spPr>
          <a:xfrm>
            <a:off x="822960" y="1368831"/>
            <a:ext cx="2956900" cy="461665"/>
          </a:xfrm>
          <a:prstGeom prst="rect">
            <a:avLst/>
          </a:prstGeom>
        </p:spPr>
        <p:txBody>
          <a:bodyPr wrap="none">
            <a:spAutoFit/>
          </a:bodyPr>
          <a:lstStyle/>
          <a:p>
            <a:pPr>
              <a:defRPr/>
            </a:pPr>
            <a:r>
              <a:rPr lang="en-US" sz="2400" dirty="0" smtClean="0">
                <a:solidFill>
                  <a:srgbClr val="BD582C"/>
                </a:solidFill>
                <a:latin typeface="+mn-lt"/>
              </a:rPr>
              <a:t>Approach 4: Evidence</a:t>
            </a:r>
            <a:endParaRPr lang="en-US" sz="2400" dirty="0">
              <a:solidFill>
                <a:srgbClr val="BD582C"/>
              </a:solidFill>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4099" name="Rectangle 3"/>
          <p:cNvSpPr>
            <a:spLocks noGrp="1" noChangeArrowheads="1"/>
          </p:cNvSpPr>
          <p:nvPr>
            <p:ph idx="1"/>
          </p:nvPr>
        </p:nvSpPr>
        <p:spPr>
          <a:xfrm>
            <a:off x="914400" y="1752601"/>
            <a:ext cx="7734300" cy="4419600"/>
          </a:xfrm>
        </p:spPr>
        <p:txBody>
          <a:bodyPr>
            <a:normAutofit/>
          </a:bodyPr>
          <a:lstStyle/>
          <a:p>
            <a:pPr marL="228600" indent="-228600" eaLnBrk="1" hangingPunct="1">
              <a:buFont typeface="Wingdings" panose="05000000000000000000" pitchFamily="2" charset="2"/>
              <a:buChar char="§"/>
            </a:pPr>
            <a:r>
              <a:rPr lang="en-US" sz="2000" dirty="0" smtClean="0"/>
              <a:t>Four Approaches to Property Tax Incidence</a:t>
            </a:r>
            <a:endParaRPr lang="en-US" sz="2000" dirty="0"/>
          </a:p>
          <a:p>
            <a:pPr marL="228600" indent="-228600" eaLnBrk="1" hangingPunct="1">
              <a:lnSpc>
                <a:spcPct val="50000"/>
              </a:lnSpc>
              <a:buFont typeface="Wingdings" panose="05000000000000000000" pitchFamily="2" charset="2"/>
              <a:buChar char="§"/>
            </a:pPr>
            <a:endParaRPr lang="en-US" sz="2000" dirty="0"/>
          </a:p>
          <a:p>
            <a:pPr marL="454025" lvl="7" indent="-220663">
              <a:buFont typeface="Courier New" panose="02070309020205020404" pitchFamily="49" charset="0"/>
              <a:buChar char="o"/>
            </a:pPr>
            <a:r>
              <a:rPr lang="en-US" sz="2000" dirty="0" smtClean="0"/>
              <a:t>Nation-wide Incidence with a Single Rate</a:t>
            </a:r>
          </a:p>
          <a:p>
            <a:pPr marL="454025" lvl="7" indent="-220663">
              <a:buFont typeface="Courier New" panose="02070309020205020404" pitchFamily="49" charset="0"/>
              <a:buChar char="o"/>
            </a:pPr>
            <a:endParaRPr lang="en-US" sz="2000" dirty="0"/>
          </a:p>
          <a:p>
            <a:pPr marL="454025" lvl="7" indent="-220663">
              <a:buFont typeface="Courier New" panose="02070309020205020404" pitchFamily="49" charset="0"/>
              <a:buChar char="o"/>
            </a:pPr>
            <a:r>
              <a:rPr lang="en-US" sz="2000" dirty="0" smtClean="0"/>
              <a:t>A Focus on Homeowners</a:t>
            </a:r>
          </a:p>
          <a:p>
            <a:pPr marL="454025" lvl="7" indent="-220663">
              <a:buFont typeface="Courier New" panose="02070309020205020404" pitchFamily="49" charset="0"/>
              <a:buChar char="o"/>
            </a:pPr>
            <a:endParaRPr lang="en-US" sz="2000" dirty="0"/>
          </a:p>
          <a:p>
            <a:pPr marL="454025" lvl="7" indent="-220663">
              <a:buFont typeface="Courier New" panose="02070309020205020404" pitchFamily="49" charset="0"/>
              <a:buChar char="o"/>
            </a:pPr>
            <a:r>
              <a:rPr lang="en-US" sz="2000" dirty="0" smtClean="0"/>
              <a:t>The Impact of Capitalization</a:t>
            </a:r>
          </a:p>
          <a:p>
            <a:pPr marL="454025" lvl="7" indent="-220663">
              <a:buFont typeface="Courier New" panose="02070309020205020404" pitchFamily="49" charset="0"/>
              <a:buChar char="o"/>
            </a:pPr>
            <a:endParaRPr lang="en-US" sz="2000" dirty="0"/>
          </a:p>
          <a:p>
            <a:pPr marL="454025" lvl="7" indent="-220663">
              <a:buFont typeface="Courier New" panose="02070309020205020404" pitchFamily="49" charset="0"/>
              <a:buChar char="o"/>
            </a:pPr>
            <a:r>
              <a:rPr lang="en-US" sz="2000" dirty="0" smtClean="0"/>
              <a:t>The Property Tax as a Benefit Tax</a:t>
            </a:r>
            <a:br>
              <a:rPr lang="en-US" sz="2000" dirty="0" smtClean="0"/>
            </a:br>
            <a:endParaRPr lang="en-US" sz="2000" dirty="0"/>
          </a:p>
          <a:p>
            <a:pPr marL="228600" indent="-228600" eaLnBrk="1" hangingPunct="1">
              <a:buFont typeface="Wingdings" panose="05000000000000000000" pitchFamily="2" charset="2"/>
              <a:buChar char="§"/>
            </a:pPr>
            <a:r>
              <a:rPr lang="en-US" sz="2000" dirty="0" smtClean="0"/>
              <a:t>Property </a:t>
            </a:r>
            <a:r>
              <a:rPr lang="en-US" sz="2000" dirty="0"/>
              <a:t>Tax Incidence and Public Policy</a:t>
            </a:r>
          </a:p>
        </p:txBody>
      </p:sp>
      <p:sp>
        <p:nvSpPr>
          <p:cNvPr id="2" name="Rectangle 1"/>
          <p:cNvSpPr/>
          <p:nvPr/>
        </p:nvSpPr>
        <p:spPr>
          <a:xfrm>
            <a:off x="836043" y="1316815"/>
            <a:ext cx="1843774" cy="461665"/>
          </a:xfrm>
          <a:prstGeom prst="rect">
            <a:avLst/>
          </a:prstGeom>
        </p:spPr>
        <p:txBody>
          <a:bodyPr wrap="none">
            <a:spAutoFit/>
          </a:bodyPr>
          <a:lstStyle/>
          <a:p>
            <a:pPr algn="ctr" eaLnBrk="1" hangingPunct="1">
              <a:buFont typeface="Wingdings" panose="05000000000000000000" pitchFamily="2" charset="2"/>
              <a:buNone/>
            </a:pPr>
            <a:r>
              <a:rPr lang="en-US" sz="2400" dirty="0" smtClean="0">
                <a:solidFill>
                  <a:srgbClr val="BD582C"/>
                </a:solidFill>
                <a:latin typeface="+mn-lt"/>
              </a:rPr>
              <a:t>Class Outline</a:t>
            </a:r>
            <a:endParaRPr lang="en-US" sz="2400" dirty="0">
              <a:solidFill>
                <a:srgbClr val="BD582C"/>
              </a:solidFill>
              <a:latin typeface="+mn-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838718" y="1749876"/>
            <a:ext cx="7534656" cy="4267200"/>
          </a:xfrm>
        </p:spPr>
        <p:txBody>
          <a:bodyPr>
            <a:noAutofit/>
          </a:bodyPr>
          <a:lstStyle/>
          <a:p>
            <a:pPr marL="230188" indent="-230188">
              <a:spcBef>
                <a:spcPts val="0"/>
              </a:spcBef>
              <a:spcAft>
                <a:spcPts val="1200"/>
              </a:spcAft>
              <a:buFont typeface="Wingdings" panose="05000000000000000000" pitchFamily="2" charset="2"/>
              <a:buChar char="§"/>
            </a:pPr>
            <a:r>
              <a:rPr lang="en-US" sz="2000" dirty="0" smtClean="0"/>
              <a:t>The </a:t>
            </a:r>
            <a:r>
              <a:rPr lang="en-US" sz="2000" dirty="0"/>
              <a:t>equity of tax provisions that have been in place a long time should be evaluated based on their progressivity or regressivity; gains and losses to property owners are not relevant.</a:t>
            </a:r>
          </a:p>
          <a:p>
            <a:pPr marL="230188" indent="-230188">
              <a:spcBef>
                <a:spcPts val="0"/>
              </a:spcBef>
              <a:spcAft>
                <a:spcPts val="1200"/>
              </a:spcAft>
              <a:buFont typeface="Wingdings" panose="05000000000000000000" pitchFamily="2" charset="2"/>
              <a:buChar char="§"/>
            </a:pPr>
            <a:r>
              <a:rPr lang="en-US" sz="2000" dirty="0"/>
              <a:t>The equity of new tax provisions that are intended to be in place for a long time (e.g. a new property tax or income tax) should be evaluated primarily on the basis of their progressivity or regressivity, but gains or losses to specific groups are worth noting. </a:t>
            </a:r>
            <a:endParaRPr lang="en-US" sz="2000" dirty="0" smtClean="0"/>
          </a:p>
          <a:p>
            <a:pPr marL="230188" indent="-230188">
              <a:spcBef>
                <a:spcPts val="0"/>
              </a:spcBef>
              <a:spcAft>
                <a:spcPts val="1200"/>
              </a:spcAft>
              <a:buFont typeface="Wingdings" panose="05000000000000000000" pitchFamily="2" charset="2"/>
              <a:buChar char="§"/>
            </a:pPr>
            <a:r>
              <a:rPr lang="en-US" sz="2000" dirty="0" smtClean="0"/>
              <a:t>The equity of short-term tax provisions (e.g. revaluation followed by fixed assessments) should be evaluated on the basis of gains and losses to current property owners.</a:t>
            </a:r>
            <a:endParaRPr lang="en-US" sz="1888" dirty="0" smtClean="0"/>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2" name="Rectangle 1"/>
          <p:cNvSpPr/>
          <p:nvPr/>
        </p:nvSpPr>
        <p:spPr>
          <a:xfrm>
            <a:off x="1219200" y="918879"/>
            <a:ext cx="6781800" cy="830997"/>
          </a:xfrm>
          <a:prstGeom prst="rect">
            <a:avLst/>
          </a:prstGeom>
        </p:spPr>
        <p:txBody>
          <a:bodyPr wrap="square">
            <a:spAutoFit/>
          </a:bodyPr>
          <a:lstStyle/>
          <a:p>
            <a:pPr marL="0" indent="0" algn="ctr">
              <a:buNone/>
              <a:defRPr/>
            </a:pPr>
            <a:r>
              <a:rPr lang="en-US" sz="2400" dirty="0" smtClean="0">
                <a:solidFill>
                  <a:srgbClr val="BD582C"/>
                </a:solidFill>
                <a:latin typeface="+mn-lt"/>
              </a:rPr>
              <a:t>Property Tax Incidence and Policy</a:t>
            </a:r>
          </a:p>
          <a:p>
            <a:pPr marL="0" indent="0" algn="ctr">
              <a:buNone/>
              <a:defRPr/>
            </a:pPr>
            <a:r>
              <a:rPr lang="en-US" sz="2400" dirty="0" smtClean="0">
                <a:solidFill>
                  <a:srgbClr val="BD582C"/>
                </a:solidFill>
                <a:latin typeface="+mn-lt"/>
              </a:rPr>
              <a:t>Issue 1: When to Consider Capitalization</a:t>
            </a:r>
            <a:endParaRPr lang="en-US" sz="2400" dirty="0">
              <a:solidFill>
                <a:srgbClr val="BD582C"/>
              </a:solidFill>
              <a:latin typeface="+mn-lt"/>
            </a:endParaRPr>
          </a:p>
        </p:txBody>
      </p:sp>
    </p:spTree>
    <p:extLst>
      <p:ext uri="{BB962C8B-B14F-4D97-AF65-F5344CB8AC3E}">
        <p14:creationId xmlns:p14="http://schemas.microsoft.com/office/powerpoint/2010/main" val="12706767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838718" y="1749876"/>
            <a:ext cx="7534656" cy="4267200"/>
          </a:xfrm>
        </p:spPr>
        <p:txBody>
          <a:bodyPr>
            <a:noAutofit/>
          </a:bodyPr>
          <a:lstStyle/>
          <a:p>
            <a:pPr marL="233363" indent="-233363">
              <a:spcAft>
                <a:spcPts val="1200"/>
              </a:spcAft>
              <a:buFont typeface="Wingdings" panose="05000000000000000000" pitchFamily="2" charset="2"/>
              <a:buChar char="§"/>
              <a:defRPr/>
            </a:pPr>
            <a:r>
              <a:rPr lang="en-US" sz="2000" dirty="0" smtClean="0"/>
              <a:t>One </a:t>
            </a:r>
            <a:r>
              <a:rPr lang="en-US" sz="2000" dirty="0"/>
              <a:t>important application of </a:t>
            </a:r>
            <a:r>
              <a:rPr lang="en-US" sz="2000" dirty="0" smtClean="0"/>
              <a:t>capitalization </a:t>
            </a:r>
            <a:r>
              <a:rPr lang="en-US" sz="2000" dirty="0"/>
              <a:t>is to economic development. </a:t>
            </a:r>
            <a:endParaRPr lang="en-US" sz="2000" dirty="0" smtClean="0"/>
          </a:p>
          <a:p>
            <a:pPr marL="457200" lvl="1" indent="-223838">
              <a:spcAft>
                <a:spcPts val="1200"/>
              </a:spcAft>
              <a:buFont typeface="Courier New" panose="02070309020205020404" pitchFamily="49" charset="0"/>
              <a:buChar char="o"/>
              <a:defRPr/>
            </a:pPr>
            <a:r>
              <a:rPr lang="en-US" sz="1888" dirty="0" smtClean="0"/>
              <a:t>With </a:t>
            </a:r>
            <a:r>
              <a:rPr lang="en-US" sz="1888" dirty="0"/>
              <a:t>full capitalization, lower property tax rates lead to higher property values and hence to no net advantage in attracting business for a low-tax jurisdiction. </a:t>
            </a:r>
            <a:endParaRPr lang="en-US" sz="1888" dirty="0" smtClean="0"/>
          </a:p>
          <a:p>
            <a:pPr marL="233363" indent="-233363">
              <a:spcAft>
                <a:spcPts val="1200"/>
              </a:spcAft>
              <a:buFont typeface="Wingdings" panose="05000000000000000000" pitchFamily="2" charset="2"/>
              <a:buChar char="§"/>
              <a:defRPr/>
            </a:pPr>
            <a:r>
              <a:rPr lang="en-US" sz="2000" dirty="0" smtClean="0"/>
              <a:t>This </a:t>
            </a:r>
            <a:r>
              <a:rPr lang="en-US" sz="2000" dirty="0"/>
              <a:t>argument helps to explain why scholars have not found consistent evidence to support the view that property tax rates affect economic development and why some careful studies do not find any such impact at </a:t>
            </a:r>
            <a:r>
              <a:rPr lang="en-US" sz="2000" dirty="0" smtClean="0"/>
              <a:t>all.</a:t>
            </a:r>
          </a:p>
          <a:p>
            <a:pPr marL="457200" lvl="1" indent="-223838">
              <a:spcAft>
                <a:spcPts val="1200"/>
              </a:spcAft>
              <a:buFont typeface="Courier New" panose="02070309020205020404" pitchFamily="49" charset="0"/>
              <a:buChar char="o"/>
              <a:defRPr/>
            </a:pPr>
            <a:r>
              <a:rPr lang="en-US" sz="1888" dirty="0" smtClean="0"/>
              <a:t>We will return to these issues in a later class.</a:t>
            </a:r>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2" name="Rectangle 1"/>
          <p:cNvSpPr/>
          <p:nvPr/>
        </p:nvSpPr>
        <p:spPr>
          <a:xfrm>
            <a:off x="1219200" y="918879"/>
            <a:ext cx="6781800" cy="830997"/>
          </a:xfrm>
          <a:prstGeom prst="rect">
            <a:avLst/>
          </a:prstGeom>
        </p:spPr>
        <p:txBody>
          <a:bodyPr wrap="square">
            <a:spAutoFit/>
          </a:bodyPr>
          <a:lstStyle/>
          <a:p>
            <a:pPr marL="0" indent="0" algn="ctr">
              <a:buNone/>
              <a:defRPr/>
            </a:pPr>
            <a:r>
              <a:rPr lang="en-US" sz="2400" dirty="0" smtClean="0">
                <a:solidFill>
                  <a:srgbClr val="BD582C"/>
                </a:solidFill>
                <a:latin typeface="+mn-lt"/>
              </a:rPr>
              <a:t>Property Tax Incidence and Policy</a:t>
            </a:r>
          </a:p>
          <a:p>
            <a:pPr marL="0" indent="0" algn="ctr">
              <a:buNone/>
              <a:defRPr/>
            </a:pPr>
            <a:r>
              <a:rPr lang="en-US" sz="2400" dirty="0" smtClean="0">
                <a:solidFill>
                  <a:srgbClr val="BD582C"/>
                </a:solidFill>
                <a:latin typeface="+mn-lt"/>
              </a:rPr>
              <a:t>Issue 2: Application to Economic Development</a:t>
            </a:r>
            <a:endParaRPr lang="en-US" sz="2400" dirty="0">
              <a:solidFill>
                <a:srgbClr val="BD582C"/>
              </a:solidFill>
              <a:latin typeface="+mn-lt"/>
            </a:endParaRPr>
          </a:p>
        </p:txBody>
      </p:sp>
    </p:spTree>
    <p:extLst>
      <p:ext uri="{BB962C8B-B14F-4D97-AF65-F5344CB8AC3E}">
        <p14:creationId xmlns:p14="http://schemas.microsoft.com/office/powerpoint/2010/main" val="2823103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800100" y="1905000"/>
            <a:ext cx="7467600" cy="4444223"/>
          </a:xfrm>
        </p:spPr>
        <p:txBody>
          <a:bodyPr>
            <a:normAutofit/>
          </a:bodyPr>
          <a:lstStyle/>
          <a:p>
            <a:pPr marL="231775" indent="-231775" eaLnBrk="1" hangingPunct="1">
              <a:buFont typeface="Wingdings" panose="05000000000000000000" pitchFamily="2" charset="2"/>
              <a:buChar char="§"/>
            </a:pPr>
            <a:r>
              <a:rPr lang="en-US" sz="2000" dirty="0" smtClean="0"/>
              <a:t>All views of property tax incidence say that taxes on homeowners are regressive.</a:t>
            </a:r>
          </a:p>
          <a:p>
            <a:pPr marL="231775" indent="-231775" eaLnBrk="1" hangingPunct="1">
              <a:buFont typeface="Wingdings" panose="05000000000000000000" pitchFamily="2" charset="2"/>
              <a:buChar char="§"/>
            </a:pPr>
            <a:endParaRPr lang="en-US" sz="2000" dirty="0" smtClean="0"/>
          </a:p>
          <a:p>
            <a:pPr marL="231775" indent="-231775" eaLnBrk="1" hangingPunct="1">
              <a:buFont typeface="Wingdings" panose="05000000000000000000" pitchFamily="2" charset="2"/>
              <a:buChar char="§"/>
            </a:pPr>
            <a:r>
              <a:rPr lang="en-US" sz="2000" dirty="0" smtClean="0"/>
              <a:t>Voters want programs to cut this </a:t>
            </a:r>
            <a:r>
              <a:rPr lang="en-US" sz="2000" dirty="0" err="1" smtClean="0"/>
              <a:t>regressivity</a:t>
            </a:r>
            <a:r>
              <a:rPr lang="en-US" sz="2000" dirty="0" smtClean="0"/>
              <a:t>, which applies to the component of the property tax that is of greatest concern to voters.</a:t>
            </a:r>
          </a:p>
          <a:p>
            <a:pPr eaLnBrk="1" hangingPunct="1">
              <a:buFont typeface="Wingdings" panose="05000000000000000000" pitchFamily="2" charset="2"/>
              <a:buChar char="§"/>
            </a:pPr>
            <a:endParaRPr lang="en-US" sz="2000" dirty="0" smtClean="0"/>
          </a:p>
          <a:p>
            <a:pPr marL="457200" lvl="1" indent="-228600">
              <a:buFont typeface="Courier New" panose="02070309020205020404" pitchFamily="49" charset="0"/>
              <a:buChar char="o"/>
            </a:pPr>
            <a:r>
              <a:rPr lang="en-US" sz="2000" dirty="0" smtClean="0"/>
              <a:t>Voters are particularly concerned about </a:t>
            </a:r>
            <a:r>
              <a:rPr lang="en-US" sz="2000" b="1" dirty="0" smtClean="0"/>
              <a:t>elderly</a:t>
            </a:r>
            <a:r>
              <a:rPr lang="en-US" sz="2000" dirty="0" smtClean="0"/>
              <a:t> homeowners and </a:t>
            </a:r>
            <a:r>
              <a:rPr lang="en-US" sz="2000" b="1" dirty="0" smtClean="0"/>
              <a:t>veterans</a:t>
            </a:r>
            <a:r>
              <a:rPr lang="en-US" sz="2000" dirty="0" smtClean="0"/>
              <a:t>.</a:t>
            </a:r>
          </a:p>
          <a:p>
            <a:pPr eaLnBrk="1" hangingPunct="1">
              <a:buFont typeface="Wingdings" panose="05000000000000000000" pitchFamily="2" charset="2"/>
              <a:buNone/>
            </a:pPr>
            <a:endParaRPr lang="en-US" sz="2000" dirty="0" smtClean="0"/>
          </a:p>
          <a:p>
            <a:pPr eaLnBrk="1" hangingPunct="1"/>
            <a:endParaRPr lang="en-US" sz="2000" dirty="0" smtClean="0"/>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2" name="Rectangle 1"/>
          <p:cNvSpPr/>
          <p:nvPr/>
        </p:nvSpPr>
        <p:spPr>
          <a:xfrm>
            <a:off x="1447800" y="914400"/>
            <a:ext cx="6324600" cy="830997"/>
          </a:xfrm>
          <a:prstGeom prst="rect">
            <a:avLst/>
          </a:prstGeom>
        </p:spPr>
        <p:txBody>
          <a:bodyPr wrap="square">
            <a:spAutoFit/>
          </a:bodyPr>
          <a:lstStyle/>
          <a:p>
            <a:pPr algn="ctr" eaLnBrk="1" hangingPunct="1">
              <a:buFont typeface="Wingdings" panose="05000000000000000000" pitchFamily="2" charset="2"/>
              <a:buNone/>
            </a:pPr>
            <a:r>
              <a:rPr lang="en-US" sz="2400" dirty="0" smtClean="0">
                <a:solidFill>
                  <a:srgbClr val="BD582C"/>
                </a:solidFill>
                <a:latin typeface="+mn-lt"/>
              </a:rPr>
              <a:t>Property Tax Incidence And Public Policy:</a:t>
            </a:r>
          </a:p>
          <a:p>
            <a:pPr algn="ctr" eaLnBrk="1" hangingPunct="1">
              <a:buFont typeface="Wingdings" panose="05000000000000000000" pitchFamily="2" charset="2"/>
              <a:buNone/>
            </a:pPr>
            <a:r>
              <a:rPr lang="en-US" sz="2400" dirty="0" smtClean="0">
                <a:solidFill>
                  <a:srgbClr val="BD582C"/>
                </a:solidFill>
                <a:latin typeface="+mn-lt"/>
              </a:rPr>
              <a:t>Issue 3: Moderating Regressivity</a:t>
            </a:r>
            <a:endParaRPr lang="en-US" sz="2400" dirty="0">
              <a:solidFill>
                <a:srgbClr val="BD582C"/>
              </a:solidFill>
              <a:latin typeface="+mn-l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800100" y="1752601"/>
            <a:ext cx="7505700" cy="4343400"/>
          </a:xfrm>
        </p:spPr>
        <p:txBody>
          <a:bodyPr>
            <a:normAutofit/>
          </a:bodyPr>
          <a:lstStyle/>
          <a:p>
            <a:pPr marL="231775" indent="-231775" eaLnBrk="1" hangingPunct="1">
              <a:lnSpc>
                <a:spcPct val="120000"/>
              </a:lnSpc>
              <a:buFont typeface="Wingdings" panose="05000000000000000000" pitchFamily="2" charset="2"/>
              <a:buChar char="§"/>
            </a:pPr>
            <a:r>
              <a:rPr lang="en-US" sz="2000" dirty="0" smtClean="0"/>
              <a:t>Graduated property tax rates are possible (e.g. Minnesota) but do not make sense for nonresidential property.</a:t>
            </a:r>
          </a:p>
          <a:p>
            <a:pPr eaLnBrk="1" hangingPunct="1">
              <a:lnSpc>
                <a:spcPct val="120000"/>
              </a:lnSpc>
              <a:buFont typeface="Wingdings" panose="05000000000000000000" pitchFamily="2" charset="2"/>
              <a:buChar char="§"/>
            </a:pPr>
            <a:endParaRPr lang="en-US" sz="2000" dirty="0" smtClean="0"/>
          </a:p>
          <a:p>
            <a:pPr marL="682625" lvl="1" indent="-219075">
              <a:lnSpc>
                <a:spcPct val="120000"/>
              </a:lnSpc>
              <a:buFont typeface="Courier New" panose="02070309020205020404" pitchFamily="49" charset="0"/>
              <a:buChar char="o"/>
            </a:pPr>
            <a:r>
              <a:rPr lang="en-US" sz="2000" dirty="0" smtClean="0"/>
              <a:t>The issue is </a:t>
            </a:r>
            <a:r>
              <a:rPr lang="en-US" sz="2000" dirty="0" err="1" smtClean="0"/>
              <a:t>regressivity</a:t>
            </a:r>
            <a:r>
              <a:rPr lang="en-US" sz="2000" dirty="0" smtClean="0"/>
              <a:t> across people, not across businesses.</a:t>
            </a:r>
          </a:p>
          <a:p>
            <a:pPr marL="682625" lvl="1" indent="-219075">
              <a:lnSpc>
                <a:spcPct val="120000"/>
              </a:lnSpc>
              <a:buFont typeface="Courier New" panose="02070309020205020404" pitchFamily="49" charset="0"/>
              <a:buChar char="o"/>
            </a:pPr>
            <a:endParaRPr lang="en-US" sz="2000" dirty="0" smtClean="0"/>
          </a:p>
          <a:p>
            <a:pPr marL="682625" lvl="1" indent="-219075">
              <a:lnSpc>
                <a:spcPct val="120000"/>
              </a:lnSpc>
              <a:buFont typeface="Courier New" panose="02070309020205020404" pitchFamily="49" charset="0"/>
              <a:buChar char="o"/>
            </a:pPr>
            <a:r>
              <a:rPr lang="en-US" sz="2000" dirty="0" smtClean="0"/>
              <a:t>A business with a small factory may be owned by a very rich person!</a:t>
            </a:r>
          </a:p>
          <a:p>
            <a:pPr lvl="1" eaLnBrk="1" hangingPunct="1">
              <a:lnSpc>
                <a:spcPct val="120000"/>
              </a:lnSpc>
              <a:buFont typeface="Wingdings" panose="05000000000000000000" pitchFamily="2" charset="2"/>
              <a:buChar char="§"/>
            </a:pPr>
            <a:endParaRPr lang="en-US" sz="2000" dirty="0" smtClean="0"/>
          </a:p>
          <a:p>
            <a:pPr marL="231775" indent="-231775">
              <a:lnSpc>
                <a:spcPct val="120000"/>
              </a:lnSpc>
              <a:buFont typeface="Wingdings" panose="05000000000000000000" pitchFamily="2" charset="2"/>
              <a:buChar char="§"/>
            </a:pPr>
            <a:r>
              <a:rPr lang="en-US" sz="2000" dirty="0" smtClean="0"/>
              <a:t>So states turn to </a:t>
            </a:r>
            <a:r>
              <a:rPr lang="en-US" sz="2000" dirty="0"/>
              <a:t>homestead exemptions </a:t>
            </a:r>
            <a:r>
              <a:rPr lang="en-US" sz="2000" dirty="0" smtClean="0"/>
              <a:t>and circuit </a:t>
            </a:r>
            <a:r>
              <a:rPr lang="en-US" sz="2000" dirty="0"/>
              <a:t>breakers </a:t>
            </a:r>
            <a:r>
              <a:rPr lang="en-US" sz="2000" dirty="0" smtClean="0"/>
              <a:t>instead.</a:t>
            </a:r>
          </a:p>
          <a:p>
            <a:pPr eaLnBrk="1" hangingPunct="1">
              <a:lnSpc>
                <a:spcPct val="120000"/>
              </a:lnSpc>
            </a:pPr>
            <a:endParaRPr lang="en-US" sz="2000" dirty="0" smtClean="0"/>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4" name="Rectangle 3"/>
          <p:cNvSpPr/>
          <p:nvPr/>
        </p:nvSpPr>
        <p:spPr>
          <a:xfrm>
            <a:off x="822960" y="1368831"/>
            <a:ext cx="3986669" cy="461665"/>
          </a:xfrm>
          <a:prstGeom prst="rect">
            <a:avLst/>
          </a:prstGeom>
        </p:spPr>
        <p:txBody>
          <a:bodyPr wrap="none">
            <a:spAutoFit/>
          </a:bodyPr>
          <a:lstStyle/>
          <a:p>
            <a:pPr>
              <a:defRPr/>
            </a:pPr>
            <a:r>
              <a:rPr lang="en-US" sz="2400" dirty="0" smtClean="0">
                <a:solidFill>
                  <a:srgbClr val="BD582C"/>
                </a:solidFill>
                <a:latin typeface="+mn-lt"/>
              </a:rPr>
              <a:t>Graduated Property Tax Rates</a:t>
            </a:r>
            <a:endParaRPr lang="en-US" sz="2400" dirty="0">
              <a:solidFill>
                <a:srgbClr val="BD582C"/>
              </a:solidFill>
              <a:latin typeface="+mn-l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824580" y="1752601"/>
            <a:ext cx="7405020" cy="4343400"/>
          </a:xfrm>
        </p:spPr>
        <p:txBody>
          <a:bodyPr>
            <a:normAutofit/>
          </a:bodyPr>
          <a:lstStyle/>
          <a:p>
            <a:pPr eaLnBrk="1" hangingPunct="1">
              <a:lnSpc>
                <a:spcPct val="90000"/>
              </a:lnSpc>
              <a:buFont typeface="Wingdings" panose="05000000000000000000" pitchFamily="2" charset="2"/>
              <a:buChar char="§"/>
            </a:pPr>
            <a:r>
              <a:rPr lang="en-US" sz="2000" b="1" dirty="0" smtClean="0"/>
              <a:t>  Design</a:t>
            </a:r>
          </a:p>
          <a:p>
            <a:pPr eaLnBrk="1" hangingPunct="1">
              <a:lnSpc>
                <a:spcPct val="90000"/>
              </a:lnSpc>
            </a:pPr>
            <a:endParaRPr lang="en-US" sz="2000" b="1" dirty="0" smtClean="0"/>
          </a:p>
          <a:p>
            <a:pPr lvl="3">
              <a:buFont typeface="Courier New" panose="02070309020205020404" pitchFamily="49" charset="0"/>
              <a:buChar char="o"/>
            </a:pPr>
            <a:r>
              <a:rPr lang="en-US" sz="2000" dirty="0" smtClean="0"/>
              <a:t>The formula:</a:t>
            </a:r>
          </a:p>
          <a:p>
            <a:pPr lvl="3">
              <a:buFont typeface="Courier New" panose="02070309020205020404" pitchFamily="49" charset="0"/>
              <a:buChar char="o"/>
            </a:pPr>
            <a:endParaRPr lang="en-US" sz="2000" dirty="0"/>
          </a:p>
          <a:p>
            <a:pPr lvl="3">
              <a:buFont typeface="Courier New" panose="02070309020205020404" pitchFamily="49" charset="0"/>
              <a:buChar char="o"/>
            </a:pPr>
            <a:endParaRPr lang="en-US" sz="2000" dirty="0" smtClean="0"/>
          </a:p>
          <a:p>
            <a:pPr lvl="3">
              <a:buFont typeface="Courier New" panose="02070309020205020404" pitchFamily="49" charset="0"/>
              <a:buChar char="o"/>
            </a:pPr>
            <a:endParaRPr lang="en-US" sz="2000" dirty="0" smtClean="0"/>
          </a:p>
          <a:p>
            <a:pPr marL="463550" lvl="2" indent="-231775">
              <a:buFont typeface="Courier New" panose="02070309020205020404" pitchFamily="49" charset="0"/>
              <a:buChar char="o"/>
            </a:pPr>
            <a:endParaRPr lang="en-US" sz="2000" dirty="0" smtClean="0"/>
          </a:p>
          <a:p>
            <a:pPr marL="463550" lvl="2" indent="-231775">
              <a:buFont typeface="Courier New" panose="02070309020205020404" pitchFamily="49" charset="0"/>
              <a:buChar char="o"/>
            </a:pPr>
            <a:r>
              <a:rPr lang="en-US" sz="2000" dirty="0" smtClean="0"/>
              <a:t>These </a:t>
            </a:r>
            <a:r>
              <a:rPr lang="en-US" sz="2000" dirty="0"/>
              <a:t>exemptions may or may not lead to reimbursement by the state.</a:t>
            </a:r>
          </a:p>
          <a:p>
            <a:pPr lvl="1">
              <a:buNone/>
            </a:pPr>
            <a:endParaRPr lang="en-US" dirty="0"/>
          </a:p>
          <a:p>
            <a:pPr marL="463550" lvl="3" indent="-231775">
              <a:buFont typeface="Courier New" panose="02070309020205020404" pitchFamily="49" charset="0"/>
              <a:buChar char="o"/>
            </a:pPr>
            <a:r>
              <a:rPr lang="en-US" sz="2000" dirty="0" smtClean="0"/>
              <a:t>In New York’s STAR program, </a:t>
            </a:r>
            <a:r>
              <a:rPr lang="en-US" sz="2000" i="1" dirty="0" smtClean="0">
                <a:latin typeface="Times New Roman" panose="02020603050405020304" pitchFamily="18" charset="0"/>
                <a:cs typeface="Times New Roman" panose="02020603050405020304" pitchFamily="18" charset="0"/>
              </a:rPr>
              <a:t>X</a:t>
            </a:r>
            <a:r>
              <a:rPr lang="en-US" sz="2000" dirty="0" smtClean="0"/>
              <a:t> is higher in counties with expensive houses, which undermines both equity and efficiency, as it rewards (mostly wealthy) homeowners who move to high-cost locations.</a:t>
            </a:r>
          </a:p>
          <a:p>
            <a:pPr lvl="1" eaLnBrk="1" hangingPunct="1">
              <a:lnSpc>
                <a:spcPct val="90000"/>
              </a:lnSpc>
              <a:buFont typeface="Courier New" panose="02070309020205020404" pitchFamily="49" charset="0"/>
              <a:buChar char="o"/>
            </a:pPr>
            <a:endParaRPr lang="en-US" sz="2000" dirty="0" smtClean="0"/>
          </a:p>
          <a:p>
            <a:pPr eaLnBrk="1" hangingPunct="1">
              <a:lnSpc>
                <a:spcPct val="90000"/>
              </a:lnSpc>
            </a:pPr>
            <a:endParaRPr lang="en-US" dirty="0" smtClean="0"/>
          </a:p>
          <a:p>
            <a:pPr lvl="1" eaLnBrk="1" hangingPunct="1">
              <a:lnSpc>
                <a:spcPct val="90000"/>
              </a:lnSpc>
            </a:pPr>
            <a:endParaRPr lang="en-US" dirty="0" smtClean="0"/>
          </a:p>
          <a:p>
            <a:pPr eaLnBrk="1" hangingPunct="1">
              <a:lnSpc>
                <a:spcPct val="90000"/>
              </a:lnSpc>
            </a:pPr>
            <a:endParaRPr lang="en-US" dirty="0" smtClean="0"/>
          </a:p>
          <a:p>
            <a:pPr eaLnBrk="1" hangingPunct="1">
              <a:lnSpc>
                <a:spcPct val="90000"/>
              </a:lnSpc>
            </a:pPr>
            <a:endParaRPr lang="en-US" dirty="0" smtClean="0"/>
          </a:p>
          <a:p>
            <a:pPr eaLnBrk="1" hangingPunct="1">
              <a:lnSpc>
                <a:spcPct val="90000"/>
              </a:lnSpc>
            </a:pPr>
            <a:endParaRPr lang="en-US" dirty="0" smtClean="0"/>
          </a:p>
        </p:txBody>
      </p:sp>
      <p:sp>
        <p:nvSpPr>
          <p:cNvPr id="31748" name="Rectangle 5"/>
          <p:cNvSpPr>
            <a:spLocks noChangeArrowheads="1"/>
          </p:cNvSpPr>
          <p:nvPr/>
        </p:nvSpPr>
        <p:spPr bwMode="auto">
          <a:xfrm>
            <a:off x="200025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31749" name="Object 4"/>
          <p:cNvGraphicFramePr>
            <a:graphicFrameLocks noChangeAspect="1"/>
          </p:cNvGraphicFramePr>
          <p:nvPr>
            <p:extLst>
              <p:ext uri="{D42A27DB-BD31-4B8C-83A1-F6EECF244321}">
                <p14:modId xmlns:p14="http://schemas.microsoft.com/office/powerpoint/2010/main" val="3791837156"/>
              </p:ext>
            </p:extLst>
          </p:nvPr>
        </p:nvGraphicFramePr>
        <p:xfrm>
          <a:off x="3352800" y="2971800"/>
          <a:ext cx="3031834" cy="751251"/>
        </p:xfrm>
        <a:graphic>
          <a:graphicData uri="http://schemas.openxmlformats.org/presentationml/2006/ole">
            <mc:AlternateContent xmlns:mc="http://schemas.openxmlformats.org/markup-compatibility/2006">
              <mc:Choice xmlns:v="urn:schemas-microsoft-com:vml" Requires="v">
                <p:oleObj spid="_x0000_s31889" name="Equation" r:id="rId3" imgW="812447" imgH="203112" progId="Equation.DSMT4">
                  <p:embed/>
                </p:oleObj>
              </mc:Choice>
              <mc:Fallback>
                <p:oleObj name="Equation" r:id="rId3" imgW="812447" imgH="203112"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2971800"/>
                        <a:ext cx="3031834" cy="751251"/>
                      </a:xfrm>
                      <a:prstGeom prst="rect">
                        <a:avLst/>
                      </a:prstGeom>
                      <a:noFill/>
                      <a:ln>
                        <a:noFill/>
                      </a:ln>
                      <a:extLst/>
                    </p:spPr>
                  </p:pic>
                </p:oleObj>
              </mc:Fallback>
            </mc:AlternateContent>
          </a:graphicData>
        </a:graphic>
      </p:graphicFrame>
      <p:sp>
        <p:nvSpPr>
          <p:cNvPr id="7"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2" name="Rectangle 1"/>
          <p:cNvSpPr/>
          <p:nvPr/>
        </p:nvSpPr>
        <p:spPr>
          <a:xfrm>
            <a:off x="838200" y="1383692"/>
            <a:ext cx="3204915" cy="424732"/>
          </a:xfrm>
          <a:prstGeom prst="rect">
            <a:avLst/>
          </a:prstGeom>
        </p:spPr>
        <p:txBody>
          <a:bodyPr wrap="none">
            <a:spAutoFit/>
          </a:bodyPr>
          <a:lstStyle/>
          <a:p>
            <a:pPr algn="ctr" eaLnBrk="1" hangingPunct="1">
              <a:lnSpc>
                <a:spcPct val="90000"/>
              </a:lnSpc>
            </a:pPr>
            <a:r>
              <a:rPr lang="en-US" sz="2400" dirty="0" smtClean="0">
                <a:solidFill>
                  <a:srgbClr val="BD582C"/>
                </a:solidFill>
                <a:latin typeface="+mn-lt"/>
              </a:rPr>
              <a:t>Homestead Exemptions</a:t>
            </a:r>
            <a:endParaRPr lang="en-US" sz="2400" dirty="0">
              <a:solidFill>
                <a:srgbClr val="BD582C"/>
              </a:solidFill>
              <a:latin typeface="+mn-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914400" y="1752601"/>
            <a:ext cx="7581900" cy="4572000"/>
          </a:xfrm>
        </p:spPr>
        <p:txBody>
          <a:bodyPr>
            <a:normAutofit/>
          </a:bodyPr>
          <a:lstStyle/>
          <a:p>
            <a:pPr marL="0" indent="0">
              <a:buNone/>
            </a:pPr>
            <a:r>
              <a:rPr lang="en-US" sz="2112" dirty="0" smtClean="0"/>
              <a:t> </a:t>
            </a:r>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4" name="Rectangle 3"/>
          <p:cNvSpPr/>
          <p:nvPr/>
        </p:nvSpPr>
        <p:spPr>
          <a:xfrm>
            <a:off x="822960" y="1368831"/>
            <a:ext cx="253596" cy="461665"/>
          </a:xfrm>
          <a:prstGeom prst="rect">
            <a:avLst/>
          </a:prstGeom>
        </p:spPr>
        <p:txBody>
          <a:bodyPr wrap="none">
            <a:spAutoFit/>
          </a:bodyPr>
          <a:lstStyle/>
          <a:p>
            <a:pPr>
              <a:defRPr/>
            </a:pPr>
            <a:r>
              <a:rPr lang="en-US" sz="2400" dirty="0">
                <a:solidFill>
                  <a:srgbClr val="BD582C"/>
                </a:solidFill>
                <a:latin typeface="+mn-lt"/>
              </a:rPr>
              <a:t> </a:t>
            </a:r>
          </a:p>
        </p:txBody>
      </p:sp>
      <p:sp>
        <p:nvSpPr>
          <p:cNvPr id="19" name="Rectangle 3"/>
          <p:cNvSpPr txBox="1">
            <a:spLocks noChangeArrowheads="1"/>
          </p:cNvSpPr>
          <p:nvPr/>
        </p:nvSpPr>
        <p:spPr>
          <a:xfrm>
            <a:off x="842801" y="1828801"/>
            <a:ext cx="7475220" cy="4495799"/>
          </a:xfrm>
          <a:prstGeom prst="rect">
            <a:avLst/>
          </a:prstGeom>
        </p:spPr>
        <p:txBody>
          <a:bodyPr vert="horz" lIns="0" tIns="45720" rIns="0" bIns="45720" rtlCol="0">
            <a:noAutofit/>
          </a:bodyPr>
          <a:lstStyle>
            <a:lvl1pPr marL="51435" indent="-51435" algn="l" defTabSz="514350" rtl="0" eaLnBrk="1" latinLnBrk="0" hangingPunct="1">
              <a:lnSpc>
                <a:spcPct val="90000"/>
              </a:lnSpc>
              <a:spcBef>
                <a:spcPts val="675"/>
              </a:spcBef>
              <a:spcAft>
                <a:spcPts val="113"/>
              </a:spcAft>
              <a:buClr>
                <a:schemeClr val="accent1"/>
              </a:buClr>
              <a:buSzPct val="100000"/>
              <a:buFont typeface="Calibri" panose="020F0502020204030204" pitchFamily="34" charset="0"/>
              <a:buChar char=" "/>
              <a:defRPr sz="1125" kern="1200">
                <a:solidFill>
                  <a:schemeClr val="tx1">
                    <a:lumMod val="75000"/>
                    <a:lumOff val="25000"/>
                  </a:schemeClr>
                </a:solidFill>
                <a:latin typeface="+mn-lt"/>
                <a:ea typeface="+mn-ea"/>
                <a:cs typeface="+mn-cs"/>
              </a:defRPr>
            </a:lvl1pPr>
            <a:lvl2pPr marL="216027" indent="-102870" algn="l" defTabSz="514350" rtl="0" eaLnBrk="1" latinLnBrk="0" hangingPunct="1">
              <a:lnSpc>
                <a:spcPct val="90000"/>
              </a:lnSpc>
              <a:spcBef>
                <a:spcPts val="113"/>
              </a:spcBef>
              <a:spcAft>
                <a:spcPts val="225"/>
              </a:spcAft>
              <a:buClr>
                <a:schemeClr val="accent1"/>
              </a:buClr>
              <a:buFont typeface="Calibri" pitchFamily="34" charset="0"/>
              <a:buChar char="◦"/>
              <a:defRPr sz="1013" kern="1200">
                <a:solidFill>
                  <a:schemeClr val="tx1">
                    <a:lumMod val="75000"/>
                    <a:lumOff val="25000"/>
                  </a:schemeClr>
                </a:solidFill>
                <a:latin typeface="+mn-lt"/>
                <a:ea typeface="+mn-ea"/>
                <a:cs typeface="+mn-cs"/>
              </a:defRPr>
            </a:lvl2pPr>
            <a:lvl3pPr marL="31889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3pPr>
            <a:lvl4pPr marL="42176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4pPr>
            <a:lvl5pPr marL="52463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5pPr>
            <a:lvl6pPr marL="618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6pPr>
            <a:lvl7pPr marL="731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7pPr>
            <a:lvl8pPr marL="843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8pPr>
            <a:lvl9pPr marL="956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9pPr>
          </a:lstStyle>
          <a:p>
            <a:pPr marL="233363" indent="-233363" fontAlgn="auto">
              <a:lnSpc>
                <a:spcPct val="100000"/>
              </a:lnSpc>
              <a:spcBef>
                <a:spcPts val="0"/>
              </a:spcBef>
              <a:spcAft>
                <a:spcPts val="0"/>
              </a:spcAft>
              <a:buFont typeface="Wingdings" panose="05000000000000000000" pitchFamily="2" charset="2"/>
              <a:buChar char="§"/>
            </a:pPr>
            <a:r>
              <a:rPr lang="en-US" sz="2000" dirty="0" smtClean="0"/>
              <a:t>The tax rate is zero below </a:t>
            </a:r>
            <a:r>
              <a:rPr lang="en-US" sz="2000" i="1" dirty="0" smtClean="0">
                <a:latin typeface="Times New Roman" panose="02020603050405020304" pitchFamily="18" charset="0"/>
                <a:cs typeface="Times New Roman" panose="02020603050405020304" pitchFamily="18" charset="0"/>
              </a:rPr>
              <a:t>V = X </a:t>
            </a:r>
            <a:r>
              <a:rPr lang="en-US" sz="2000"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40,000)</a:t>
            </a:r>
            <a:r>
              <a:rPr lang="en-US" sz="2000" i="1" dirty="0" smtClean="0">
                <a:latin typeface="Times New Roman" panose="02020603050405020304" pitchFamily="18" charset="0"/>
                <a:cs typeface="Times New Roman" panose="02020603050405020304" pitchFamily="18" charset="0"/>
              </a:rPr>
              <a:t> </a:t>
            </a:r>
            <a:r>
              <a:rPr lang="en-US" sz="2000" dirty="0" smtClean="0"/>
              <a:t>and moves toward </a:t>
            </a:r>
            <a:r>
              <a:rPr lang="en-US" sz="2000" i="1" dirty="0" smtClean="0">
                <a:latin typeface="Times New Roman" panose="02020603050405020304" pitchFamily="18" charset="0"/>
                <a:cs typeface="Times New Roman" panose="02020603050405020304" pitchFamily="18" charset="0"/>
              </a:rPr>
              <a:t>t* </a:t>
            </a:r>
            <a:r>
              <a:rPr lang="en-US" sz="2000" dirty="0" smtClean="0">
                <a:latin typeface="Times New Roman" panose="02020603050405020304" pitchFamily="18" charset="0"/>
                <a:cs typeface="Times New Roman" panose="02020603050405020304" pitchFamily="18" charset="0"/>
              </a:rPr>
              <a:t>(the legislated rate = 2%)</a:t>
            </a:r>
            <a:r>
              <a:rPr lang="en-US" sz="2000" i="1" dirty="0" smtClean="0">
                <a:latin typeface="Times New Roman" panose="02020603050405020304" pitchFamily="18" charset="0"/>
                <a:cs typeface="Times New Roman" panose="02020603050405020304" pitchFamily="18" charset="0"/>
              </a:rPr>
              <a:t> </a:t>
            </a:r>
            <a:r>
              <a:rPr lang="en-US" sz="2000" dirty="0" smtClean="0"/>
              <a:t>as </a:t>
            </a:r>
            <a:r>
              <a:rPr lang="en-US" sz="2000" i="1" dirty="0" smtClean="0">
                <a:latin typeface="Times New Roman" panose="02020603050405020304" pitchFamily="18" charset="0"/>
                <a:cs typeface="Times New Roman" panose="02020603050405020304" pitchFamily="18" charset="0"/>
              </a:rPr>
              <a:t>V</a:t>
            </a:r>
            <a:r>
              <a:rPr lang="en-US" sz="2000" dirty="0" smtClean="0"/>
              <a:t> increases.</a:t>
            </a:r>
            <a:endParaRPr lang="en-US" sz="2000" b="1" dirty="0"/>
          </a:p>
        </p:txBody>
      </p:sp>
      <p:sp>
        <p:nvSpPr>
          <p:cNvPr id="36" name="Rectangle 35"/>
          <p:cNvSpPr/>
          <p:nvPr/>
        </p:nvSpPr>
        <p:spPr>
          <a:xfrm>
            <a:off x="779245" y="1368830"/>
            <a:ext cx="3440109" cy="424732"/>
          </a:xfrm>
          <a:prstGeom prst="rect">
            <a:avLst/>
          </a:prstGeom>
        </p:spPr>
        <p:txBody>
          <a:bodyPr wrap="none">
            <a:spAutoFit/>
          </a:bodyPr>
          <a:lstStyle/>
          <a:p>
            <a:pPr algn="ctr" eaLnBrk="1" hangingPunct="1">
              <a:lnSpc>
                <a:spcPct val="90000"/>
              </a:lnSpc>
            </a:pPr>
            <a:r>
              <a:rPr lang="en-US" sz="2400" dirty="0" smtClean="0">
                <a:solidFill>
                  <a:srgbClr val="BD582C"/>
                </a:solidFill>
                <a:latin typeface="+mn-lt"/>
              </a:rPr>
              <a:t>Homestead Exemptions, 2</a:t>
            </a:r>
            <a:endParaRPr lang="en-US" sz="2400" dirty="0">
              <a:solidFill>
                <a:srgbClr val="BD582C"/>
              </a:solidFill>
              <a:latin typeface="+mn-lt"/>
            </a:endParaRPr>
          </a:p>
        </p:txBody>
      </p:sp>
      <p:graphicFrame>
        <p:nvGraphicFramePr>
          <p:cNvPr id="8" name="Chart 7"/>
          <p:cNvGraphicFramePr/>
          <p:nvPr>
            <p:extLst>
              <p:ext uri="{D42A27DB-BD31-4B8C-83A1-F6EECF244321}">
                <p14:modId xmlns:p14="http://schemas.microsoft.com/office/powerpoint/2010/main" val="2306221035"/>
              </p:ext>
            </p:extLst>
          </p:nvPr>
        </p:nvGraphicFramePr>
        <p:xfrm>
          <a:off x="2060413" y="2516033"/>
          <a:ext cx="5039995" cy="37553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516454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4" name="Rectangle 3"/>
          <p:cNvSpPr/>
          <p:nvPr/>
        </p:nvSpPr>
        <p:spPr>
          <a:xfrm>
            <a:off x="822960" y="1368831"/>
            <a:ext cx="253596" cy="461665"/>
          </a:xfrm>
          <a:prstGeom prst="rect">
            <a:avLst/>
          </a:prstGeom>
        </p:spPr>
        <p:txBody>
          <a:bodyPr wrap="none">
            <a:spAutoFit/>
          </a:bodyPr>
          <a:lstStyle/>
          <a:p>
            <a:pPr>
              <a:defRPr/>
            </a:pPr>
            <a:r>
              <a:rPr lang="en-US" sz="2400" dirty="0">
                <a:solidFill>
                  <a:srgbClr val="BD582C"/>
                </a:solidFill>
                <a:latin typeface="+mn-lt"/>
              </a:rPr>
              <a:t> </a:t>
            </a:r>
          </a:p>
        </p:txBody>
      </p:sp>
      <p:sp>
        <p:nvSpPr>
          <p:cNvPr id="19" name="Rectangle 3"/>
          <p:cNvSpPr txBox="1">
            <a:spLocks noChangeArrowheads="1"/>
          </p:cNvSpPr>
          <p:nvPr/>
        </p:nvSpPr>
        <p:spPr>
          <a:xfrm>
            <a:off x="842801" y="1828801"/>
            <a:ext cx="7475220" cy="4495799"/>
          </a:xfrm>
          <a:prstGeom prst="rect">
            <a:avLst/>
          </a:prstGeom>
        </p:spPr>
        <p:txBody>
          <a:bodyPr vert="horz" lIns="0" tIns="45720" rIns="0" bIns="45720" rtlCol="0">
            <a:noAutofit/>
          </a:bodyPr>
          <a:lstStyle>
            <a:lvl1pPr marL="51435" indent="-51435" algn="l" defTabSz="514350" rtl="0" eaLnBrk="1" latinLnBrk="0" hangingPunct="1">
              <a:lnSpc>
                <a:spcPct val="90000"/>
              </a:lnSpc>
              <a:spcBef>
                <a:spcPts val="675"/>
              </a:spcBef>
              <a:spcAft>
                <a:spcPts val="113"/>
              </a:spcAft>
              <a:buClr>
                <a:schemeClr val="accent1"/>
              </a:buClr>
              <a:buSzPct val="100000"/>
              <a:buFont typeface="Calibri" panose="020F0502020204030204" pitchFamily="34" charset="0"/>
              <a:buChar char=" "/>
              <a:defRPr sz="1125" kern="1200">
                <a:solidFill>
                  <a:schemeClr val="tx1">
                    <a:lumMod val="75000"/>
                    <a:lumOff val="25000"/>
                  </a:schemeClr>
                </a:solidFill>
                <a:latin typeface="+mn-lt"/>
                <a:ea typeface="+mn-ea"/>
                <a:cs typeface="+mn-cs"/>
              </a:defRPr>
            </a:lvl1pPr>
            <a:lvl2pPr marL="216027" indent="-102870" algn="l" defTabSz="514350" rtl="0" eaLnBrk="1" latinLnBrk="0" hangingPunct="1">
              <a:lnSpc>
                <a:spcPct val="90000"/>
              </a:lnSpc>
              <a:spcBef>
                <a:spcPts val="113"/>
              </a:spcBef>
              <a:spcAft>
                <a:spcPts val="225"/>
              </a:spcAft>
              <a:buClr>
                <a:schemeClr val="accent1"/>
              </a:buClr>
              <a:buFont typeface="Calibri" pitchFamily="34" charset="0"/>
              <a:buChar char="◦"/>
              <a:defRPr sz="1013" kern="1200">
                <a:solidFill>
                  <a:schemeClr val="tx1">
                    <a:lumMod val="75000"/>
                    <a:lumOff val="25000"/>
                  </a:schemeClr>
                </a:solidFill>
                <a:latin typeface="+mn-lt"/>
                <a:ea typeface="+mn-ea"/>
                <a:cs typeface="+mn-cs"/>
              </a:defRPr>
            </a:lvl2pPr>
            <a:lvl3pPr marL="31889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3pPr>
            <a:lvl4pPr marL="42176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4pPr>
            <a:lvl5pPr marL="52463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5pPr>
            <a:lvl6pPr marL="618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6pPr>
            <a:lvl7pPr marL="731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7pPr>
            <a:lvl8pPr marL="843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8pPr>
            <a:lvl9pPr marL="956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9pPr>
          </a:lstStyle>
          <a:p>
            <a:pPr marL="231775" indent="-231775" fontAlgn="auto">
              <a:lnSpc>
                <a:spcPct val="130000"/>
              </a:lnSpc>
              <a:buFont typeface="Wingdings" panose="05000000000000000000" pitchFamily="2" charset="2"/>
              <a:buChar char="§"/>
            </a:pPr>
            <a:r>
              <a:rPr lang="en-US" sz="2000" dirty="0" smtClean="0"/>
              <a:t>An exemption also cuts regressivity when income is the tax base: </a:t>
            </a:r>
            <a:endParaRPr lang="en-US" sz="2000" b="1" dirty="0" smtClean="0"/>
          </a:p>
          <a:p>
            <a:pPr marL="231775" indent="-231775" fontAlgn="auto">
              <a:lnSpc>
                <a:spcPct val="100000"/>
              </a:lnSpc>
              <a:spcBef>
                <a:spcPts val="0"/>
              </a:spcBef>
              <a:spcAft>
                <a:spcPts val="0"/>
              </a:spcAft>
              <a:buFont typeface="Wingdings" panose="05000000000000000000" pitchFamily="2" charset="2"/>
              <a:buChar char="§"/>
            </a:pPr>
            <a:endParaRPr lang="en-US" sz="2000" b="1" dirty="0" smtClean="0"/>
          </a:p>
          <a:p>
            <a:pPr marL="0" indent="0" fontAlgn="auto">
              <a:lnSpc>
                <a:spcPct val="100000"/>
              </a:lnSpc>
              <a:spcBef>
                <a:spcPts val="0"/>
              </a:spcBef>
              <a:spcAft>
                <a:spcPts val="0"/>
              </a:spcAft>
              <a:buNone/>
            </a:pPr>
            <a:endParaRPr lang="en-US" sz="2000" b="1" dirty="0"/>
          </a:p>
        </p:txBody>
      </p:sp>
      <p:sp>
        <p:nvSpPr>
          <p:cNvPr id="35" name="Rectangle 34"/>
          <p:cNvSpPr/>
          <p:nvPr/>
        </p:nvSpPr>
        <p:spPr>
          <a:xfrm>
            <a:off x="800100" y="1386450"/>
            <a:ext cx="3440109" cy="424732"/>
          </a:xfrm>
          <a:prstGeom prst="rect">
            <a:avLst/>
          </a:prstGeom>
        </p:spPr>
        <p:txBody>
          <a:bodyPr wrap="none">
            <a:spAutoFit/>
          </a:bodyPr>
          <a:lstStyle/>
          <a:p>
            <a:pPr algn="ctr" eaLnBrk="1" hangingPunct="1">
              <a:lnSpc>
                <a:spcPct val="90000"/>
              </a:lnSpc>
            </a:pPr>
            <a:r>
              <a:rPr lang="en-US" sz="2400" dirty="0" smtClean="0">
                <a:solidFill>
                  <a:srgbClr val="BD582C"/>
                </a:solidFill>
                <a:latin typeface="+mn-lt"/>
              </a:rPr>
              <a:t>Homestead Exemptions, 3</a:t>
            </a:r>
            <a:endParaRPr lang="en-US" sz="2400" dirty="0">
              <a:solidFill>
                <a:srgbClr val="BD582C"/>
              </a:solidFill>
              <a:latin typeface="+mn-lt"/>
            </a:endParaRPr>
          </a:p>
        </p:txBody>
      </p:sp>
      <p:graphicFrame>
        <p:nvGraphicFramePr>
          <p:cNvPr id="7" name="Chart 6"/>
          <p:cNvGraphicFramePr/>
          <p:nvPr>
            <p:extLst>
              <p:ext uri="{D42A27DB-BD31-4B8C-83A1-F6EECF244321}">
                <p14:modId xmlns:p14="http://schemas.microsoft.com/office/powerpoint/2010/main" val="3223090635"/>
              </p:ext>
            </p:extLst>
          </p:nvPr>
        </p:nvGraphicFramePr>
        <p:xfrm>
          <a:off x="2133600" y="2406015"/>
          <a:ext cx="5061585" cy="33413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024000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914400" y="1828800"/>
            <a:ext cx="7429500" cy="5257800"/>
          </a:xfrm>
        </p:spPr>
        <p:txBody>
          <a:bodyPr>
            <a:normAutofit/>
          </a:bodyPr>
          <a:lstStyle/>
          <a:p>
            <a:pPr eaLnBrk="1" hangingPunct="1">
              <a:lnSpc>
                <a:spcPct val="50000"/>
              </a:lnSpc>
            </a:pPr>
            <a:endParaRPr lang="en-US" sz="2000" b="1" dirty="0" smtClean="0"/>
          </a:p>
          <a:p>
            <a:pPr marL="231775" indent="-231775">
              <a:buFont typeface="Wingdings" panose="05000000000000000000" pitchFamily="2" charset="2"/>
              <a:buChar char="§"/>
            </a:pPr>
            <a:r>
              <a:rPr lang="en-US" sz="2000" dirty="0" smtClean="0"/>
              <a:t>Almost all states have some form of homestead exemption.</a:t>
            </a:r>
          </a:p>
          <a:p>
            <a:pPr marL="231775" indent="-231775">
              <a:lnSpc>
                <a:spcPct val="50000"/>
              </a:lnSpc>
              <a:buFont typeface="Wingdings" panose="05000000000000000000" pitchFamily="2" charset="2"/>
              <a:buChar char="§"/>
            </a:pPr>
            <a:endParaRPr lang="en-US" sz="2000" dirty="0" smtClean="0"/>
          </a:p>
          <a:p>
            <a:pPr marL="231775" indent="-231775">
              <a:buFont typeface="Wingdings" panose="05000000000000000000" pitchFamily="2" charset="2"/>
              <a:buChar char="§"/>
            </a:pPr>
            <a:r>
              <a:rPr lang="en-US" sz="2000" dirty="0" smtClean="0"/>
              <a:t>Most states have </a:t>
            </a:r>
            <a:r>
              <a:rPr lang="en-US" sz="2000" b="1" dirty="0" smtClean="0"/>
              <a:t>special exemptions</a:t>
            </a:r>
            <a:r>
              <a:rPr lang="en-US" sz="2000" dirty="0" smtClean="0"/>
              <a:t>, usually for the elderly or veterans.</a:t>
            </a:r>
          </a:p>
          <a:p>
            <a:pPr marL="231775" indent="-231775">
              <a:lnSpc>
                <a:spcPct val="50000"/>
              </a:lnSpc>
              <a:buFont typeface="Wingdings" panose="05000000000000000000" pitchFamily="2" charset="2"/>
              <a:buChar char="§"/>
            </a:pPr>
            <a:endParaRPr lang="en-US" sz="2000" dirty="0" smtClean="0"/>
          </a:p>
          <a:p>
            <a:pPr marL="231775" indent="-231775">
              <a:buFont typeface="Wingdings" panose="05000000000000000000" pitchFamily="2" charset="2"/>
              <a:buChar char="§"/>
            </a:pPr>
            <a:r>
              <a:rPr lang="en-US" sz="2000" dirty="0" smtClean="0"/>
              <a:t>Several states have </a:t>
            </a:r>
            <a:r>
              <a:rPr lang="en-US" sz="2000" b="1" dirty="0" smtClean="0"/>
              <a:t>general exemptions.</a:t>
            </a:r>
          </a:p>
          <a:p>
            <a:pPr marL="231775" indent="-231775">
              <a:lnSpc>
                <a:spcPct val="50000"/>
              </a:lnSpc>
              <a:buFont typeface="Wingdings" panose="05000000000000000000" pitchFamily="2" charset="2"/>
              <a:buChar char="§"/>
            </a:pPr>
            <a:endParaRPr lang="en-US" sz="2000" dirty="0" smtClean="0"/>
          </a:p>
          <a:p>
            <a:pPr marL="231775" indent="-231775">
              <a:buFont typeface="Wingdings" panose="05000000000000000000" pitchFamily="2" charset="2"/>
              <a:buChar char="§"/>
            </a:pPr>
            <a:r>
              <a:rPr lang="en-US" sz="2000" dirty="0" smtClean="0"/>
              <a:t>A few states </a:t>
            </a:r>
            <a:r>
              <a:rPr lang="en-US" sz="2000" b="1" dirty="0" smtClean="0"/>
              <a:t>reimburse</a:t>
            </a:r>
            <a:r>
              <a:rPr lang="en-US" sz="2000" dirty="0" smtClean="0"/>
              <a:t> local governments for the exemptions.</a:t>
            </a:r>
          </a:p>
          <a:p>
            <a:pPr marL="231775" indent="-231775">
              <a:lnSpc>
                <a:spcPct val="50000"/>
              </a:lnSpc>
              <a:buFont typeface="Wingdings" panose="05000000000000000000" pitchFamily="2" charset="2"/>
              <a:buChar char="§"/>
            </a:pPr>
            <a:endParaRPr lang="en-US" sz="2000" dirty="0" smtClean="0"/>
          </a:p>
          <a:p>
            <a:pPr marL="231775" indent="-231775">
              <a:buFont typeface="Wingdings" panose="05000000000000000000" pitchFamily="2" charset="2"/>
              <a:buChar char="§"/>
            </a:pPr>
            <a:r>
              <a:rPr lang="en-US" sz="2000" dirty="0" smtClean="0"/>
              <a:t>For details, go to </a:t>
            </a:r>
            <a:r>
              <a:rPr lang="en-US" sz="2000" dirty="0" smtClean="0">
                <a:hlinkClick r:id="rId2"/>
              </a:rPr>
              <a:t>http://www.lincolninst.edu</a:t>
            </a:r>
            <a:r>
              <a:rPr lang="en-US" sz="2000" dirty="0" smtClean="0"/>
              <a:t>.</a:t>
            </a:r>
          </a:p>
          <a:p>
            <a:pPr lvl="1" eaLnBrk="1" hangingPunct="1"/>
            <a:endParaRPr lang="en-US" sz="2000" dirty="0" smtClean="0"/>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2" name="Rectangle 1"/>
          <p:cNvSpPr/>
          <p:nvPr/>
        </p:nvSpPr>
        <p:spPr>
          <a:xfrm>
            <a:off x="877824" y="1371600"/>
            <a:ext cx="3394775" cy="461665"/>
          </a:xfrm>
          <a:prstGeom prst="rect">
            <a:avLst/>
          </a:prstGeom>
        </p:spPr>
        <p:txBody>
          <a:bodyPr wrap="none">
            <a:spAutoFit/>
          </a:bodyPr>
          <a:lstStyle/>
          <a:p>
            <a:r>
              <a:rPr lang="en-US" sz="2400" dirty="0" smtClean="0">
                <a:solidFill>
                  <a:srgbClr val="BD582C"/>
                </a:solidFill>
                <a:latin typeface="+mn-lt"/>
              </a:rPr>
              <a:t>Popularity of Exemptions</a:t>
            </a:r>
            <a:endParaRPr lang="en-US" sz="2400" dirty="0">
              <a:solidFill>
                <a:srgbClr val="BD582C"/>
              </a:solidFill>
              <a:latin typeface="+mn-l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914400" y="1752601"/>
            <a:ext cx="7581900" cy="4572000"/>
          </a:xfrm>
        </p:spPr>
        <p:txBody>
          <a:bodyPr>
            <a:normAutofit/>
          </a:bodyPr>
          <a:lstStyle/>
          <a:p>
            <a:pPr eaLnBrk="1" hangingPunct="1">
              <a:lnSpc>
                <a:spcPct val="90000"/>
              </a:lnSpc>
              <a:spcAft>
                <a:spcPts val="1800"/>
              </a:spcAft>
              <a:buFont typeface="Wingdings" panose="05000000000000000000" pitchFamily="2" charset="2"/>
              <a:buChar char="§"/>
            </a:pPr>
            <a:r>
              <a:rPr lang="en-US" sz="2000" b="1" dirty="0" smtClean="0"/>
              <a:t>  Strengths</a:t>
            </a:r>
            <a:endParaRPr lang="en-US" sz="800" dirty="0" smtClean="0"/>
          </a:p>
          <a:p>
            <a:pPr marL="463550" lvl="1" indent="-231775">
              <a:lnSpc>
                <a:spcPct val="120000"/>
              </a:lnSpc>
              <a:buFont typeface="Courier New" panose="02070309020205020404" pitchFamily="49" charset="0"/>
              <a:buChar char="o"/>
            </a:pPr>
            <a:r>
              <a:rPr lang="en-US" sz="2000" dirty="0" smtClean="0"/>
              <a:t>Homestead exemptions cut the </a:t>
            </a:r>
            <a:r>
              <a:rPr lang="en-US" sz="2000" dirty="0" err="1" smtClean="0"/>
              <a:t>regressivity</a:t>
            </a:r>
            <a:r>
              <a:rPr lang="en-US" sz="2000" dirty="0" smtClean="0"/>
              <a:t> of the property tax on homeowners.</a:t>
            </a:r>
            <a:endParaRPr lang="en-US" sz="800" dirty="0" smtClean="0"/>
          </a:p>
          <a:p>
            <a:pPr lvl="1" eaLnBrk="1" hangingPunct="1">
              <a:lnSpc>
                <a:spcPct val="120000"/>
              </a:lnSpc>
              <a:buFont typeface="Wingdings" panose="05000000000000000000" pitchFamily="2" charset="2"/>
              <a:buChar char="§"/>
            </a:pPr>
            <a:endParaRPr lang="en-US" sz="800" dirty="0" smtClean="0"/>
          </a:p>
          <a:p>
            <a:pPr eaLnBrk="1" hangingPunct="1">
              <a:lnSpc>
                <a:spcPct val="120000"/>
              </a:lnSpc>
              <a:spcAft>
                <a:spcPts val="1800"/>
              </a:spcAft>
              <a:buFont typeface="Wingdings" panose="05000000000000000000" pitchFamily="2" charset="2"/>
              <a:buChar char="§"/>
            </a:pPr>
            <a:r>
              <a:rPr lang="en-US" sz="2000" b="1" dirty="0" smtClean="0"/>
              <a:t>  Weaknesses</a:t>
            </a:r>
            <a:endParaRPr lang="en-US" sz="2000" dirty="0" smtClean="0"/>
          </a:p>
          <a:p>
            <a:pPr marL="463550" lvl="1" indent="-231775">
              <a:lnSpc>
                <a:spcPct val="120000"/>
              </a:lnSpc>
              <a:buFont typeface="Courier New" panose="02070309020205020404" pitchFamily="49" charset="0"/>
              <a:buChar char="o"/>
            </a:pPr>
            <a:r>
              <a:rPr lang="en-US" sz="2000" dirty="0" smtClean="0"/>
              <a:t>Reimbursed homestead exemptions lower tax prices and encourage property tax rate increases.</a:t>
            </a:r>
          </a:p>
          <a:p>
            <a:pPr marL="463550" lvl="1" indent="-231775">
              <a:lnSpc>
                <a:spcPct val="50000"/>
              </a:lnSpc>
              <a:buFont typeface="Courier New" panose="02070309020205020404" pitchFamily="49" charset="0"/>
              <a:buChar char="o"/>
            </a:pPr>
            <a:endParaRPr lang="en-US" sz="2000" dirty="0" smtClean="0"/>
          </a:p>
          <a:p>
            <a:pPr marL="463550" lvl="1" indent="-231775">
              <a:lnSpc>
                <a:spcPct val="120000"/>
              </a:lnSpc>
              <a:buFont typeface="Courier New" panose="02070309020205020404" pitchFamily="49" charset="0"/>
              <a:buChar char="o"/>
            </a:pPr>
            <a:r>
              <a:rPr lang="en-US" sz="2000" dirty="0" smtClean="0"/>
              <a:t>Homestead exemptions cannot be given to renters without an assumption about the (unknown) extent to which landlords shift the property tax onto renters.</a:t>
            </a:r>
          </a:p>
          <a:p>
            <a:endParaRPr lang="en-US" sz="2112" dirty="0" smtClean="0"/>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4" name="Rectangle 3"/>
          <p:cNvSpPr/>
          <p:nvPr/>
        </p:nvSpPr>
        <p:spPr>
          <a:xfrm>
            <a:off x="822960" y="1295400"/>
            <a:ext cx="5484578" cy="461665"/>
          </a:xfrm>
          <a:prstGeom prst="rect">
            <a:avLst/>
          </a:prstGeom>
        </p:spPr>
        <p:txBody>
          <a:bodyPr wrap="none">
            <a:spAutoFit/>
          </a:bodyPr>
          <a:lstStyle/>
          <a:p>
            <a:pPr>
              <a:defRPr/>
            </a:pPr>
            <a:r>
              <a:rPr lang="en-US" sz="2400" dirty="0" smtClean="0">
                <a:solidFill>
                  <a:srgbClr val="BD582C"/>
                </a:solidFill>
                <a:latin typeface="+mn-lt"/>
              </a:rPr>
              <a:t>Strengths and Weaknesses of Exemptions</a:t>
            </a:r>
            <a:endParaRPr lang="en-US" sz="2400" dirty="0">
              <a:solidFill>
                <a:srgbClr val="BD582C"/>
              </a:solidFill>
              <a:latin typeface="+mn-l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873252" y="1828800"/>
            <a:ext cx="7485888" cy="794364"/>
          </a:xfrm>
        </p:spPr>
        <p:txBody>
          <a:bodyPr>
            <a:noAutofit/>
          </a:bodyPr>
          <a:lstStyle/>
          <a:p>
            <a:pPr marL="231775" indent="-231775" eaLnBrk="1" hangingPunct="1">
              <a:lnSpc>
                <a:spcPct val="120000"/>
              </a:lnSpc>
              <a:buFont typeface="Wingdings" panose="05000000000000000000" pitchFamily="2" charset="2"/>
              <a:buChar char="§"/>
            </a:pPr>
            <a:r>
              <a:rPr lang="en-US" sz="2000" dirty="0" smtClean="0"/>
              <a:t>A </a:t>
            </a:r>
            <a:r>
              <a:rPr lang="en-US" sz="2000" b="1" dirty="0" smtClean="0"/>
              <a:t>circuit breaker </a:t>
            </a:r>
            <a:r>
              <a:rPr lang="en-US" sz="2000" dirty="0" smtClean="0"/>
              <a:t>provides a tax break (usually through an income tax rebate) if a person’s property tax payment exceeds a given share of their income, </a:t>
            </a:r>
            <a:r>
              <a:rPr lang="en-US" sz="2000" i="1" dirty="0" smtClean="0">
                <a:latin typeface="Times New Roman" panose="02020603050405020304" pitchFamily="18" charset="0"/>
                <a:cs typeface="Times New Roman" panose="02020603050405020304" pitchFamily="18" charset="0"/>
              </a:rPr>
              <a:t>Y</a:t>
            </a:r>
            <a:r>
              <a:rPr lang="en-US" sz="2000" dirty="0" smtClean="0"/>
              <a:t>.</a:t>
            </a:r>
          </a:p>
          <a:p>
            <a:pPr eaLnBrk="1" hangingPunct="1">
              <a:lnSpc>
                <a:spcPct val="90000"/>
              </a:lnSpc>
            </a:pPr>
            <a:endParaRPr lang="en-US" sz="2000" dirty="0" smtClean="0"/>
          </a:p>
          <a:p>
            <a:pPr eaLnBrk="1" hangingPunct="1">
              <a:lnSpc>
                <a:spcPct val="90000"/>
              </a:lnSpc>
            </a:pPr>
            <a:endParaRPr lang="en-US" sz="2000" dirty="0" smtClean="0"/>
          </a:p>
          <a:p>
            <a:pPr eaLnBrk="1" hangingPunct="1">
              <a:lnSpc>
                <a:spcPct val="90000"/>
              </a:lnSpc>
            </a:pPr>
            <a:endParaRPr lang="en-US" sz="2000" dirty="0" smtClean="0"/>
          </a:p>
        </p:txBody>
      </p:sp>
      <p:graphicFrame>
        <p:nvGraphicFramePr>
          <p:cNvPr id="28677" name="Object 4"/>
          <p:cNvGraphicFramePr>
            <a:graphicFrameLocks noChangeAspect="1"/>
          </p:cNvGraphicFramePr>
          <p:nvPr>
            <p:extLst>
              <p:ext uri="{D42A27DB-BD31-4B8C-83A1-F6EECF244321}">
                <p14:modId xmlns:p14="http://schemas.microsoft.com/office/powerpoint/2010/main" val="2455579236"/>
              </p:ext>
            </p:extLst>
          </p:nvPr>
        </p:nvGraphicFramePr>
        <p:xfrm>
          <a:off x="1082675" y="3505200"/>
          <a:ext cx="6978650" cy="1319213"/>
        </p:xfrm>
        <a:graphic>
          <a:graphicData uri="http://schemas.openxmlformats.org/presentationml/2006/ole">
            <mc:AlternateContent xmlns:mc="http://schemas.openxmlformats.org/markup-compatibility/2006">
              <mc:Choice xmlns:v="urn:schemas-microsoft-com:vml" Requires="v">
                <p:oleObj spid="_x0000_s28819" name="Equation" r:id="rId3" imgW="2260440" imgH="431640" progId="Equation.DSMT4">
                  <p:embed/>
                </p:oleObj>
              </mc:Choice>
              <mc:Fallback>
                <p:oleObj name="Equation" r:id="rId3" imgW="2260440" imgH="431640" progId="Equation.DSMT4">
                  <p:embed/>
                  <p:pic>
                    <p:nvPicPr>
                      <p:cNvPr id="0" name="Object 4"/>
                      <p:cNvPicPr>
                        <a:picLocks noChangeAspect="1" noChangeArrowheads="1"/>
                      </p:cNvPicPr>
                      <p:nvPr/>
                    </p:nvPicPr>
                    <p:blipFill>
                      <a:blip r:embed="rId4"/>
                      <a:srcRect/>
                      <a:stretch>
                        <a:fillRect/>
                      </a:stretch>
                    </p:blipFill>
                    <p:spPr bwMode="auto">
                      <a:xfrm>
                        <a:off x="1082675" y="3505200"/>
                        <a:ext cx="6978650" cy="1319213"/>
                      </a:xfrm>
                      <a:prstGeom prst="rect">
                        <a:avLst/>
                      </a:prstGeom>
                      <a:noFill/>
                      <a:ln>
                        <a:noFill/>
                      </a:ln>
                      <a:extLst/>
                    </p:spPr>
                  </p:pic>
                </p:oleObj>
              </mc:Fallback>
            </mc:AlternateContent>
          </a:graphicData>
        </a:graphic>
      </p:graphicFrame>
      <p:sp>
        <p:nvSpPr>
          <p:cNvPr id="7"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5" name="Rectangle 3"/>
          <p:cNvSpPr txBox="1">
            <a:spLocks noChangeArrowheads="1"/>
          </p:cNvSpPr>
          <p:nvPr/>
        </p:nvSpPr>
        <p:spPr>
          <a:xfrm>
            <a:off x="861060" y="3048000"/>
            <a:ext cx="7749540" cy="3200400"/>
          </a:xfrm>
          <a:prstGeom prst="rect">
            <a:avLst/>
          </a:prstGeom>
        </p:spPr>
        <p:txBody>
          <a:bodyPr vert="horz" lIns="0" tIns="45720" rIns="0" bIns="45720" rtlCol="0">
            <a:noAutofit/>
          </a:bodyPr>
          <a:lstStyle>
            <a:lvl1pPr marL="51435" indent="-51435" algn="l" defTabSz="514350" rtl="0" eaLnBrk="1" latinLnBrk="0" hangingPunct="1">
              <a:lnSpc>
                <a:spcPct val="90000"/>
              </a:lnSpc>
              <a:spcBef>
                <a:spcPts val="675"/>
              </a:spcBef>
              <a:spcAft>
                <a:spcPts val="113"/>
              </a:spcAft>
              <a:buClr>
                <a:schemeClr val="accent1"/>
              </a:buClr>
              <a:buSzPct val="100000"/>
              <a:buFont typeface="Calibri" panose="020F0502020204030204" pitchFamily="34" charset="0"/>
              <a:buChar char=" "/>
              <a:defRPr sz="1125" kern="1200">
                <a:solidFill>
                  <a:schemeClr val="tx1">
                    <a:lumMod val="75000"/>
                    <a:lumOff val="25000"/>
                  </a:schemeClr>
                </a:solidFill>
                <a:latin typeface="+mn-lt"/>
                <a:ea typeface="+mn-ea"/>
                <a:cs typeface="+mn-cs"/>
              </a:defRPr>
            </a:lvl1pPr>
            <a:lvl2pPr marL="216027" indent="-102870" algn="l" defTabSz="514350" rtl="0" eaLnBrk="1" latinLnBrk="0" hangingPunct="1">
              <a:lnSpc>
                <a:spcPct val="90000"/>
              </a:lnSpc>
              <a:spcBef>
                <a:spcPts val="113"/>
              </a:spcBef>
              <a:spcAft>
                <a:spcPts val="225"/>
              </a:spcAft>
              <a:buClr>
                <a:schemeClr val="accent1"/>
              </a:buClr>
              <a:buFont typeface="Calibri" pitchFamily="34" charset="0"/>
              <a:buChar char="◦"/>
              <a:defRPr sz="1013" kern="1200">
                <a:solidFill>
                  <a:schemeClr val="tx1">
                    <a:lumMod val="75000"/>
                    <a:lumOff val="25000"/>
                  </a:schemeClr>
                </a:solidFill>
                <a:latin typeface="+mn-lt"/>
                <a:ea typeface="+mn-ea"/>
                <a:cs typeface="+mn-cs"/>
              </a:defRPr>
            </a:lvl2pPr>
            <a:lvl3pPr marL="31889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3pPr>
            <a:lvl4pPr marL="42176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4pPr>
            <a:lvl5pPr marL="52463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5pPr>
            <a:lvl6pPr marL="618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6pPr>
            <a:lvl7pPr marL="731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7pPr>
            <a:lvl8pPr marL="843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8pPr>
            <a:lvl9pPr marL="956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9pPr>
          </a:lstStyle>
          <a:p>
            <a:pPr marL="231775" indent="-231775" fontAlgn="auto">
              <a:buFont typeface="Wingdings" panose="05000000000000000000" pitchFamily="2" charset="2"/>
              <a:buChar char="§"/>
            </a:pPr>
            <a:r>
              <a:rPr lang="en-US" sz="2000" dirty="0" smtClean="0"/>
              <a:t>Design:</a:t>
            </a:r>
          </a:p>
          <a:p>
            <a:pPr marL="231775" indent="-231775" fontAlgn="auto">
              <a:buFont typeface="Wingdings" panose="05000000000000000000" pitchFamily="2" charset="2"/>
              <a:buChar char="§"/>
            </a:pPr>
            <a:endParaRPr lang="en-US" sz="2000" dirty="0"/>
          </a:p>
          <a:p>
            <a:pPr marL="231775" indent="-231775" fontAlgn="auto">
              <a:buFont typeface="Wingdings" panose="05000000000000000000" pitchFamily="2" charset="2"/>
              <a:buChar char="§"/>
            </a:pPr>
            <a:endParaRPr lang="en-US" sz="2000" dirty="0" smtClean="0"/>
          </a:p>
          <a:p>
            <a:pPr marL="231775" indent="-231775" fontAlgn="auto">
              <a:buFont typeface="Wingdings" panose="05000000000000000000" pitchFamily="2" charset="2"/>
              <a:buChar char="§"/>
            </a:pPr>
            <a:endParaRPr lang="en-US" sz="2000" dirty="0"/>
          </a:p>
          <a:p>
            <a:pPr marL="231775" indent="-231775" fontAlgn="auto">
              <a:buFont typeface="Wingdings" panose="05000000000000000000" pitchFamily="2" charset="2"/>
              <a:buChar char="§"/>
            </a:pPr>
            <a:endParaRPr lang="en-US" sz="2000" dirty="0" smtClean="0"/>
          </a:p>
          <a:p>
            <a:pPr marL="231775" indent="-231775" fontAlgn="auto">
              <a:buFont typeface="Wingdings" panose="05000000000000000000" pitchFamily="2" charset="2"/>
              <a:buChar char="§"/>
            </a:pPr>
            <a:endParaRPr lang="en-US" sz="2000" dirty="0"/>
          </a:p>
          <a:p>
            <a:pPr marL="231775" indent="-231775" fontAlgn="auto">
              <a:buFont typeface="Wingdings" panose="05000000000000000000" pitchFamily="2" charset="2"/>
              <a:buChar char="§"/>
            </a:pPr>
            <a:r>
              <a:rPr lang="en-US" sz="2000" dirty="0"/>
              <a:t>w</a:t>
            </a:r>
            <a:r>
              <a:rPr lang="en-US" sz="2000" dirty="0" smtClean="0"/>
              <a:t>ith a typical </a:t>
            </a:r>
            <a:r>
              <a:rPr lang="el-GR" sz="2000" i="1" dirty="0">
                <a:latin typeface="Times New Roman" panose="02020603050405020304" pitchFamily="18" charset="0"/>
                <a:cs typeface="Times New Roman" panose="02020603050405020304" pitchFamily="18" charset="0"/>
              </a:rPr>
              <a:t>α</a:t>
            </a:r>
            <a:r>
              <a:rPr lang="en-US" sz="2000" dirty="0">
                <a:latin typeface="Times New Roman" panose="02020603050405020304" pitchFamily="18" charset="0"/>
                <a:cs typeface="Times New Roman" panose="02020603050405020304" pitchFamily="18" charset="0"/>
              </a:rPr>
              <a:t> </a:t>
            </a:r>
            <a:r>
              <a:rPr lang="en-US" sz="2000" dirty="0" smtClean="0"/>
              <a:t>= 0.5 and a typical </a:t>
            </a:r>
            <a:r>
              <a:rPr lang="el-GR" sz="2000" i="1" dirty="0">
                <a:latin typeface="Times New Roman" panose="02020603050405020304" pitchFamily="18" charset="0"/>
                <a:cs typeface="Times New Roman" panose="02020603050405020304" pitchFamily="18" charset="0"/>
              </a:rPr>
              <a:t>β</a:t>
            </a:r>
            <a:r>
              <a:rPr lang="en-US" sz="2000" dirty="0" smtClean="0"/>
              <a:t> = .035</a:t>
            </a:r>
            <a:r>
              <a:rPr lang="en-US" sz="2000" dirty="0"/>
              <a:t>.</a:t>
            </a:r>
            <a:endParaRPr lang="en-US" sz="2000" dirty="0" smtClean="0"/>
          </a:p>
          <a:p>
            <a:pPr fontAlgn="auto"/>
            <a:endParaRPr lang="en-US" sz="2000" dirty="0" smtClean="0">
              <a:solidFill>
                <a:srgbClr val="BD582C"/>
              </a:solidFill>
            </a:endParaRPr>
          </a:p>
          <a:p>
            <a:pPr fontAlgn="auto"/>
            <a:endParaRPr lang="en-US" sz="2000" dirty="0" smtClean="0">
              <a:solidFill>
                <a:srgbClr val="BD582C"/>
              </a:solidFill>
            </a:endParaRPr>
          </a:p>
          <a:p>
            <a:pPr fontAlgn="auto"/>
            <a:endParaRPr lang="en-US" sz="2000" dirty="0" smtClean="0">
              <a:solidFill>
                <a:srgbClr val="BD582C"/>
              </a:solidFill>
            </a:endParaRPr>
          </a:p>
        </p:txBody>
      </p:sp>
      <p:sp>
        <p:nvSpPr>
          <p:cNvPr id="6" name="Rectangle 5"/>
          <p:cNvSpPr/>
          <p:nvPr/>
        </p:nvSpPr>
        <p:spPr>
          <a:xfrm>
            <a:off x="805676" y="1295400"/>
            <a:ext cx="2182842" cy="461665"/>
          </a:xfrm>
          <a:prstGeom prst="rect">
            <a:avLst/>
          </a:prstGeom>
        </p:spPr>
        <p:txBody>
          <a:bodyPr wrap="none">
            <a:spAutoFit/>
          </a:bodyPr>
          <a:lstStyle/>
          <a:p>
            <a:pPr>
              <a:defRPr/>
            </a:pPr>
            <a:r>
              <a:rPr lang="en-US" sz="2400" dirty="0" smtClean="0">
                <a:solidFill>
                  <a:srgbClr val="BD582C"/>
                </a:solidFill>
                <a:latin typeface="+mn-lt"/>
              </a:rPr>
              <a:t>Circuit Breakers</a:t>
            </a:r>
            <a:endParaRPr lang="en-US" sz="2400" dirty="0">
              <a:solidFill>
                <a:srgbClr val="BD582C"/>
              </a:solidFill>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876300" y="1776745"/>
            <a:ext cx="7658100" cy="4319255"/>
          </a:xfrm>
        </p:spPr>
        <p:txBody>
          <a:bodyPr>
            <a:normAutofit/>
          </a:bodyPr>
          <a:lstStyle/>
          <a:p>
            <a:pPr eaLnBrk="1" hangingPunct="1">
              <a:lnSpc>
                <a:spcPct val="50000"/>
              </a:lnSpc>
              <a:defRPr/>
            </a:pPr>
            <a:endParaRPr lang="en-US" sz="2000" dirty="0"/>
          </a:p>
          <a:p>
            <a:pPr marL="228600" indent="-228600" eaLnBrk="1" hangingPunct="1">
              <a:buFont typeface="Wingdings" panose="05000000000000000000" pitchFamily="2" charset="2"/>
              <a:buChar char="§"/>
              <a:defRPr/>
            </a:pPr>
            <a:r>
              <a:rPr lang="en-US" sz="2000" dirty="0" smtClean="0"/>
              <a:t>The first approach to property tax incidence is to ask:</a:t>
            </a:r>
          </a:p>
          <a:p>
            <a:pPr eaLnBrk="1" hangingPunct="1">
              <a:lnSpc>
                <a:spcPct val="50000"/>
              </a:lnSpc>
              <a:defRPr/>
            </a:pPr>
            <a:endParaRPr lang="en-US" sz="2000" dirty="0" smtClean="0"/>
          </a:p>
          <a:p>
            <a:pPr marL="682625" lvl="4" indent="-219075">
              <a:buClr>
                <a:srgbClr val="BD582C"/>
              </a:buClr>
              <a:buFont typeface="Courier New" panose="02070309020205020404" pitchFamily="49" charset="0"/>
              <a:buChar char="o"/>
              <a:defRPr/>
            </a:pPr>
            <a:r>
              <a:rPr lang="en-US" sz="2000" dirty="0" smtClean="0"/>
              <a:t>Who bears the burden of a nationwide property tax (or, equivalently) of the average property tax rate? </a:t>
            </a:r>
          </a:p>
          <a:p>
            <a:pPr lvl="1" eaLnBrk="1" hangingPunct="1">
              <a:lnSpc>
                <a:spcPct val="50000"/>
              </a:lnSpc>
              <a:defRPr/>
            </a:pPr>
            <a:endParaRPr lang="en-US" sz="2000" dirty="0" smtClean="0"/>
          </a:p>
          <a:p>
            <a:pPr marL="228600" indent="-228600" eaLnBrk="1" hangingPunct="1">
              <a:buFont typeface="Wingdings" panose="05000000000000000000" pitchFamily="2" charset="2"/>
              <a:buChar char="§"/>
              <a:defRPr/>
            </a:pPr>
            <a:r>
              <a:rPr lang="en-US" sz="2000" dirty="0" smtClean="0"/>
              <a:t>The standard answer to this question, often called the “New View,” is that the property tax falls on the owners of real estate, including residential, commercial, and industrial property.</a:t>
            </a:r>
          </a:p>
          <a:p>
            <a:pPr marL="228600" indent="-228600" eaLnBrk="1" hangingPunct="1">
              <a:buFont typeface="Wingdings" panose="05000000000000000000" pitchFamily="2" charset="2"/>
              <a:buChar char="§"/>
              <a:defRPr/>
            </a:pPr>
            <a:endParaRPr lang="en-US" sz="2000" dirty="0"/>
          </a:p>
          <a:p>
            <a:pPr marL="457200" lvl="1" indent="-223838">
              <a:buFont typeface="Courier New" panose="02070309020205020404" pitchFamily="49" charset="0"/>
              <a:buChar char="o"/>
              <a:defRPr/>
            </a:pPr>
            <a:r>
              <a:rPr lang="en-US" sz="1888" dirty="0" smtClean="0"/>
              <a:t>Because property ownership is concentrated among high income households, this answer implies that the property tax is </a:t>
            </a:r>
            <a:r>
              <a:rPr lang="en-US" sz="1888" b="1" dirty="0" smtClean="0"/>
              <a:t>progressive</a:t>
            </a:r>
            <a:r>
              <a:rPr lang="en-US" sz="1888" dirty="0" smtClean="0"/>
              <a:t>.</a:t>
            </a:r>
          </a:p>
          <a:p>
            <a:pPr marL="393192" lvl="1" indent="-228600">
              <a:buFont typeface="Wingdings" panose="05000000000000000000" pitchFamily="2" charset="2"/>
              <a:buChar char="§"/>
              <a:defRPr/>
            </a:pPr>
            <a:endParaRPr lang="en-US" sz="2000" dirty="0" smtClean="0"/>
          </a:p>
        </p:txBody>
      </p:sp>
      <p:sp>
        <p:nvSpPr>
          <p:cNvPr id="6"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2" name="Rectangle 1"/>
          <p:cNvSpPr/>
          <p:nvPr/>
        </p:nvSpPr>
        <p:spPr>
          <a:xfrm>
            <a:off x="988902" y="1315080"/>
            <a:ext cx="4596195" cy="461665"/>
          </a:xfrm>
          <a:prstGeom prst="rect">
            <a:avLst/>
          </a:prstGeom>
        </p:spPr>
        <p:txBody>
          <a:bodyPr wrap="none">
            <a:spAutoFit/>
          </a:bodyPr>
          <a:lstStyle/>
          <a:p>
            <a:pPr marL="0" indent="0" algn="ctr">
              <a:buNone/>
              <a:defRPr/>
            </a:pPr>
            <a:r>
              <a:rPr lang="en-US" sz="2400" dirty="0" smtClean="0">
                <a:solidFill>
                  <a:srgbClr val="BD582C"/>
                </a:solidFill>
                <a:latin typeface="+mn-lt"/>
              </a:rPr>
              <a:t>Property Tax Incidence: Approach 1</a:t>
            </a:r>
            <a:endParaRPr lang="en-US" sz="2400" dirty="0">
              <a:solidFill>
                <a:srgbClr val="BD582C"/>
              </a:solidFill>
              <a:latin typeface="+mn-l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873252" y="1828800"/>
            <a:ext cx="7485888" cy="4191000"/>
          </a:xfrm>
        </p:spPr>
        <p:txBody>
          <a:bodyPr>
            <a:noAutofit/>
          </a:bodyPr>
          <a:lstStyle/>
          <a:p>
            <a:pPr marL="231775" indent="-231775" eaLnBrk="1" hangingPunct="1">
              <a:lnSpc>
                <a:spcPct val="120000"/>
              </a:lnSpc>
              <a:buFont typeface="Wingdings" panose="05000000000000000000" pitchFamily="2" charset="2"/>
              <a:buChar char="§"/>
            </a:pPr>
            <a:r>
              <a:rPr lang="en-US" sz="2000" dirty="0" smtClean="0"/>
              <a:t>This equation (and the following figures) describe a “single-threshold” circuit breaker. </a:t>
            </a:r>
          </a:p>
          <a:p>
            <a:pPr marL="231775" indent="-231775" eaLnBrk="1" hangingPunct="1">
              <a:lnSpc>
                <a:spcPct val="120000"/>
              </a:lnSpc>
              <a:buFont typeface="Wingdings" panose="05000000000000000000" pitchFamily="2" charset="2"/>
              <a:buChar char="§"/>
            </a:pPr>
            <a:r>
              <a:rPr lang="en-US" sz="2000" dirty="0" smtClean="0"/>
              <a:t>Some states use a “multiple-threshold” circuit breaker instead, which means that </a:t>
            </a:r>
            <a:r>
              <a:rPr lang="el-GR" sz="2000" i="1" dirty="0" smtClean="0">
                <a:latin typeface="Times New Roman" panose="02020603050405020304" pitchFamily="18" charset="0"/>
                <a:cs typeface="Times New Roman" panose="02020603050405020304" pitchFamily="18" charset="0"/>
              </a:rPr>
              <a:t>β</a:t>
            </a:r>
            <a:r>
              <a:rPr lang="en-US" sz="2000" dirty="0" smtClean="0"/>
              <a:t> is higher for lower-income households.</a:t>
            </a:r>
          </a:p>
          <a:p>
            <a:pPr marL="231775" indent="-231775">
              <a:lnSpc>
                <a:spcPct val="120000"/>
              </a:lnSpc>
              <a:buFont typeface="Wingdings" panose="05000000000000000000" pitchFamily="2" charset="2"/>
              <a:buChar char="§"/>
            </a:pPr>
            <a:r>
              <a:rPr lang="en-US" sz="2000" dirty="0" smtClean="0"/>
              <a:t>Another design in some states is called a “sliding-scale” circuit breaker. It sets </a:t>
            </a:r>
            <a:r>
              <a:rPr lang="el-GR" sz="2000" i="1" dirty="0">
                <a:latin typeface="Times New Roman" panose="02020603050405020304" pitchFamily="18" charset="0"/>
                <a:cs typeface="Times New Roman" panose="02020603050405020304" pitchFamily="18" charset="0"/>
              </a:rPr>
              <a:t>β</a:t>
            </a:r>
            <a:r>
              <a:rPr lang="en-US" sz="2000" dirty="0"/>
              <a:t> equal </a:t>
            </a:r>
            <a:r>
              <a:rPr lang="en-US" sz="2000" dirty="0" smtClean="0"/>
              <a:t>to zero and sets higher values of </a:t>
            </a:r>
            <a:r>
              <a:rPr lang="el-GR" sz="2000" i="1" dirty="0" smtClean="0">
                <a:latin typeface="Times New Roman" panose="02020603050405020304" pitchFamily="18" charset="0"/>
                <a:cs typeface="Times New Roman" panose="02020603050405020304" pitchFamily="18" charset="0"/>
              </a:rPr>
              <a:t>α</a:t>
            </a:r>
            <a:r>
              <a:rPr lang="en-US" sz="2000" dirty="0" smtClean="0"/>
              <a:t> for lower-income households.</a:t>
            </a:r>
          </a:p>
          <a:p>
            <a:pPr eaLnBrk="1" hangingPunct="1">
              <a:lnSpc>
                <a:spcPct val="90000"/>
              </a:lnSpc>
            </a:pPr>
            <a:endParaRPr lang="en-US" sz="2000" dirty="0" smtClean="0"/>
          </a:p>
        </p:txBody>
      </p:sp>
      <p:sp>
        <p:nvSpPr>
          <p:cNvPr id="7"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6" name="Rectangle 5"/>
          <p:cNvSpPr/>
          <p:nvPr/>
        </p:nvSpPr>
        <p:spPr>
          <a:xfrm>
            <a:off x="805676" y="1295400"/>
            <a:ext cx="2434000" cy="461665"/>
          </a:xfrm>
          <a:prstGeom prst="rect">
            <a:avLst/>
          </a:prstGeom>
        </p:spPr>
        <p:txBody>
          <a:bodyPr wrap="none">
            <a:spAutoFit/>
          </a:bodyPr>
          <a:lstStyle/>
          <a:p>
            <a:pPr>
              <a:defRPr/>
            </a:pPr>
            <a:r>
              <a:rPr lang="en-US" sz="2400" dirty="0" smtClean="0">
                <a:solidFill>
                  <a:srgbClr val="BD582C"/>
                </a:solidFill>
                <a:latin typeface="+mn-lt"/>
              </a:rPr>
              <a:t>Circuit Breakers, 2</a:t>
            </a:r>
            <a:endParaRPr lang="en-US" sz="2400" dirty="0">
              <a:solidFill>
                <a:srgbClr val="BD582C"/>
              </a:solidFill>
              <a:latin typeface="+mn-lt"/>
            </a:endParaRPr>
          </a:p>
        </p:txBody>
      </p:sp>
    </p:spTree>
    <p:extLst>
      <p:ext uri="{BB962C8B-B14F-4D97-AF65-F5344CB8AC3E}">
        <p14:creationId xmlns:p14="http://schemas.microsoft.com/office/powerpoint/2010/main" val="41538695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842801" y="1828801"/>
            <a:ext cx="7475220" cy="4495799"/>
          </a:xfrm>
        </p:spPr>
        <p:txBody>
          <a:bodyPr>
            <a:noAutofit/>
          </a:bodyPr>
          <a:lstStyle/>
          <a:p>
            <a:pPr>
              <a:lnSpc>
                <a:spcPct val="100000"/>
              </a:lnSpc>
              <a:buFont typeface="Wingdings" panose="05000000000000000000" pitchFamily="2" charset="2"/>
              <a:buChar char="§"/>
            </a:pPr>
            <a:r>
              <a:rPr lang="en-US" sz="2000" b="1" dirty="0"/>
              <a:t> </a:t>
            </a:r>
            <a:r>
              <a:rPr lang="en-US" sz="2000" dirty="0"/>
              <a:t>A CB has a progressive element (rebates start at lower house values for lower-income households) and a regressive element (at any given income level, relief increases with house value).</a:t>
            </a:r>
            <a:endParaRPr lang="en-US" sz="2000" b="1" dirty="0"/>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27" name="Rectangle 26"/>
          <p:cNvSpPr/>
          <p:nvPr/>
        </p:nvSpPr>
        <p:spPr>
          <a:xfrm>
            <a:off x="805676" y="1295400"/>
            <a:ext cx="2434000" cy="461665"/>
          </a:xfrm>
          <a:prstGeom prst="rect">
            <a:avLst/>
          </a:prstGeom>
        </p:spPr>
        <p:txBody>
          <a:bodyPr wrap="none">
            <a:spAutoFit/>
          </a:bodyPr>
          <a:lstStyle/>
          <a:p>
            <a:pPr>
              <a:defRPr/>
            </a:pPr>
            <a:r>
              <a:rPr lang="en-US" sz="2400" dirty="0" smtClean="0">
                <a:solidFill>
                  <a:srgbClr val="BD582C"/>
                </a:solidFill>
                <a:latin typeface="+mn-lt"/>
              </a:rPr>
              <a:t>Circuit Breakers, 3</a:t>
            </a:r>
            <a:endParaRPr lang="en-US" sz="2400" dirty="0">
              <a:solidFill>
                <a:srgbClr val="BD582C"/>
              </a:solidFill>
              <a:latin typeface="+mn-lt"/>
            </a:endParaRPr>
          </a:p>
        </p:txBody>
      </p:sp>
      <p:graphicFrame>
        <p:nvGraphicFramePr>
          <p:cNvPr id="6" name="Chart 5"/>
          <p:cNvGraphicFramePr/>
          <p:nvPr>
            <p:extLst>
              <p:ext uri="{D42A27DB-BD31-4B8C-83A1-F6EECF244321}">
                <p14:modId xmlns:p14="http://schemas.microsoft.com/office/powerpoint/2010/main" val="318606042"/>
              </p:ext>
            </p:extLst>
          </p:nvPr>
        </p:nvGraphicFramePr>
        <p:xfrm>
          <a:off x="1905000" y="2754630"/>
          <a:ext cx="5518785" cy="35699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472153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842801" y="1828801"/>
            <a:ext cx="7475220" cy="4495799"/>
          </a:xfrm>
        </p:spPr>
        <p:txBody>
          <a:bodyPr>
            <a:noAutofit/>
          </a:bodyPr>
          <a:lstStyle/>
          <a:p>
            <a:pPr>
              <a:lnSpc>
                <a:spcPct val="100000"/>
              </a:lnSpc>
              <a:buFont typeface="Wingdings" panose="05000000000000000000" pitchFamily="2" charset="2"/>
              <a:buChar char="§"/>
            </a:pPr>
            <a:r>
              <a:rPr lang="en-US" sz="2000" b="1" dirty="0"/>
              <a:t> </a:t>
            </a:r>
            <a:r>
              <a:rPr lang="en-US" sz="2000" dirty="0" smtClean="0"/>
              <a:t>A circuit breaker is also eliminates regressivity with respect to income—up to a point.</a:t>
            </a:r>
            <a:endParaRPr lang="en-US" sz="2000" b="1" dirty="0"/>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27" name="Rectangle 26"/>
          <p:cNvSpPr/>
          <p:nvPr/>
        </p:nvSpPr>
        <p:spPr>
          <a:xfrm>
            <a:off x="805676" y="1295400"/>
            <a:ext cx="2434000" cy="461665"/>
          </a:xfrm>
          <a:prstGeom prst="rect">
            <a:avLst/>
          </a:prstGeom>
        </p:spPr>
        <p:txBody>
          <a:bodyPr wrap="none">
            <a:spAutoFit/>
          </a:bodyPr>
          <a:lstStyle/>
          <a:p>
            <a:pPr>
              <a:defRPr/>
            </a:pPr>
            <a:r>
              <a:rPr lang="en-US" sz="2400" dirty="0" smtClean="0">
                <a:solidFill>
                  <a:srgbClr val="BD582C"/>
                </a:solidFill>
                <a:latin typeface="+mn-lt"/>
              </a:rPr>
              <a:t>Circuit Breakers, 4</a:t>
            </a:r>
            <a:endParaRPr lang="en-US" sz="2400" dirty="0">
              <a:solidFill>
                <a:srgbClr val="BD582C"/>
              </a:solidFill>
              <a:latin typeface="+mn-lt"/>
            </a:endParaRPr>
          </a:p>
        </p:txBody>
      </p:sp>
      <p:graphicFrame>
        <p:nvGraphicFramePr>
          <p:cNvPr id="6" name="Chart 5"/>
          <p:cNvGraphicFramePr/>
          <p:nvPr>
            <p:extLst>
              <p:ext uri="{D42A27DB-BD31-4B8C-83A1-F6EECF244321}">
                <p14:modId xmlns:p14="http://schemas.microsoft.com/office/powerpoint/2010/main" val="894786302"/>
              </p:ext>
            </p:extLst>
          </p:nvPr>
        </p:nvGraphicFramePr>
        <p:xfrm>
          <a:off x="1810223" y="2390756"/>
          <a:ext cx="5540375" cy="40055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070154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842800" y="1828801"/>
            <a:ext cx="7615399" cy="4495799"/>
          </a:xfrm>
        </p:spPr>
        <p:txBody>
          <a:bodyPr>
            <a:noAutofit/>
          </a:bodyPr>
          <a:lstStyle/>
          <a:p>
            <a:pPr>
              <a:lnSpc>
                <a:spcPct val="100000"/>
              </a:lnSpc>
              <a:buFont typeface="Wingdings" panose="05000000000000000000" pitchFamily="2" charset="2"/>
              <a:buChar char="§"/>
            </a:pPr>
            <a:r>
              <a:rPr lang="en-US" sz="2000" b="1" dirty="0"/>
              <a:t> </a:t>
            </a:r>
            <a:r>
              <a:rPr lang="en-US" sz="2000" dirty="0" smtClean="0"/>
              <a:t>But a circuit breaker also unfairly rewards people who buy an expensive house relative to their </a:t>
            </a:r>
            <a:r>
              <a:rPr lang="en-US" sz="2000" dirty="0" smtClean="0"/>
              <a:t>income.</a:t>
            </a:r>
            <a:endParaRPr lang="en-US" sz="2000" b="1" dirty="0"/>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27" name="Rectangle 26"/>
          <p:cNvSpPr/>
          <p:nvPr/>
        </p:nvSpPr>
        <p:spPr>
          <a:xfrm>
            <a:off x="805676" y="1295400"/>
            <a:ext cx="2434000" cy="461665"/>
          </a:xfrm>
          <a:prstGeom prst="rect">
            <a:avLst/>
          </a:prstGeom>
        </p:spPr>
        <p:txBody>
          <a:bodyPr wrap="none">
            <a:spAutoFit/>
          </a:bodyPr>
          <a:lstStyle/>
          <a:p>
            <a:pPr>
              <a:defRPr/>
            </a:pPr>
            <a:r>
              <a:rPr lang="en-US" sz="2400" dirty="0" smtClean="0">
                <a:solidFill>
                  <a:srgbClr val="BD582C"/>
                </a:solidFill>
                <a:latin typeface="+mn-lt"/>
              </a:rPr>
              <a:t>Circuit Breakers, 5</a:t>
            </a:r>
            <a:endParaRPr lang="en-US" sz="2400" dirty="0">
              <a:solidFill>
                <a:srgbClr val="BD582C"/>
              </a:solidFill>
              <a:latin typeface="+mn-lt"/>
            </a:endParaRPr>
          </a:p>
        </p:txBody>
      </p:sp>
      <p:graphicFrame>
        <p:nvGraphicFramePr>
          <p:cNvPr id="7" name="Chart 6"/>
          <p:cNvGraphicFramePr/>
          <p:nvPr>
            <p:extLst>
              <p:ext uri="{D42A27DB-BD31-4B8C-83A1-F6EECF244321}">
                <p14:modId xmlns:p14="http://schemas.microsoft.com/office/powerpoint/2010/main" val="1627967743"/>
              </p:ext>
            </p:extLst>
          </p:nvPr>
        </p:nvGraphicFramePr>
        <p:xfrm>
          <a:off x="1758315" y="2406015"/>
          <a:ext cx="5627370" cy="39185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951988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914400" y="1756171"/>
            <a:ext cx="7543800" cy="4492229"/>
          </a:xfrm>
        </p:spPr>
        <p:txBody>
          <a:bodyPr>
            <a:normAutofit fontScale="92500" lnSpcReduction="10000"/>
          </a:bodyPr>
          <a:lstStyle/>
          <a:p>
            <a:pPr eaLnBrk="1" hangingPunct="1">
              <a:buFont typeface="Wingdings" panose="05000000000000000000" pitchFamily="2" charset="2"/>
              <a:buChar char="§"/>
              <a:defRPr/>
            </a:pPr>
            <a:r>
              <a:rPr lang="en-US" sz="2000" b="1" dirty="0" smtClean="0"/>
              <a:t> Popularity</a:t>
            </a:r>
          </a:p>
          <a:p>
            <a:pPr eaLnBrk="1" hangingPunct="1">
              <a:lnSpc>
                <a:spcPct val="50000"/>
              </a:lnSpc>
              <a:buFont typeface="Wingdings" panose="05000000000000000000" pitchFamily="2" charset="2"/>
              <a:buChar char="§"/>
              <a:defRPr/>
            </a:pPr>
            <a:endParaRPr lang="en-US" sz="2000" dirty="0" smtClean="0"/>
          </a:p>
          <a:p>
            <a:pPr marL="463550" lvl="3" indent="-231775">
              <a:lnSpc>
                <a:spcPct val="120000"/>
              </a:lnSpc>
              <a:buFont typeface="Courier New" panose="02070309020205020404" pitchFamily="49" charset="0"/>
              <a:buChar char="o"/>
              <a:defRPr/>
            </a:pPr>
            <a:r>
              <a:rPr lang="en-US" sz="2000" dirty="0" smtClean="0"/>
              <a:t>About half of the states have circuit breakers for elderly homeowners or elderly renters</a:t>
            </a:r>
            <a:r>
              <a:rPr lang="en-US" sz="2000" dirty="0"/>
              <a:t>.</a:t>
            </a:r>
            <a:endParaRPr lang="en-US" sz="2000" dirty="0" smtClean="0"/>
          </a:p>
          <a:p>
            <a:pPr marL="463550" lvl="3" indent="-231775">
              <a:lnSpc>
                <a:spcPct val="120000"/>
              </a:lnSpc>
              <a:buFont typeface="Courier New" panose="02070309020205020404" pitchFamily="49" charset="0"/>
              <a:buChar char="o"/>
              <a:defRPr/>
            </a:pPr>
            <a:endParaRPr lang="en-US" sz="2000" dirty="0" smtClean="0"/>
          </a:p>
          <a:p>
            <a:pPr marL="463550" lvl="3" indent="-231775">
              <a:lnSpc>
                <a:spcPct val="120000"/>
              </a:lnSpc>
              <a:buFont typeface="Courier New" panose="02070309020205020404" pitchFamily="49" charset="0"/>
              <a:buChar char="o"/>
              <a:defRPr/>
            </a:pPr>
            <a:r>
              <a:rPr lang="en-US" sz="2000" dirty="0" smtClean="0"/>
              <a:t>A few states have circuit breakers for all homeowners or all renters.</a:t>
            </a:r>
          </a:p>
          <a:p>
            <a:pPr marL="463550" lvl="3" indent="-231775">
              <a:lnSpc>
                <a:spcPct val="120000"/>
              </a:lnSpc>
              <a:buFont typeface="Courier New" panose="02070309020205020404" pitchFamily="49" charset="0"/>
              <a:buChar char="o"/>
              <a:defRPr/>
            </a:pPr>
            <a:endParaRPr lang="en-US" sz="2000" dirty="0" smtClean="0"/>
          </a:p>
          <a:p>
            <a:pPr marL="463550" lvl="3" indent="-231775">
              <a:lnSpc>
                <a:spcPct val="120000"/>
              </a:lnSpc>
              <a:buFont typeface="Courier New" panose="02070309020205020404" pitchFamily="49" charset="0"/>
              <a:buChar char="o"/>
              <a:defRPr/>
            </a:pPr>
            <a:r>
              <a:rPr lang="en-US" sz="2000" dirty="0" smtClean="0"/>
              <a:t>For details, go to </a:t>
            </a:r>
            <a:r>
              <a:rPr lang="en-US" sz="2000" dirty="0" smtClean="0">
                <a:hlinkClick r:id="rId2"/>
              </a:rPr>
              <a:t>http://www.lincolninst.edu</a:t>
            </a:r>
            <a:r>
              <a:rPr lang="en-US" sz="2000" dirty="0" smtClean="0"/>
              <a:t>.</a:t>
            </a:r>
          </a:p>
          <a:p>
            <a:pPr marL="258365" lvl="1" indent="0">
              <a:lnSpc>
                <a:spcPct val="50000"/>
              </a:lnSpc>
              <a:buNone/>
              <a:defRPr/>
            </a:pPr>
            <a:r>
              <a:rPr lang="en-US" sz="2000" dirty="0" smtClean="0"/>
              <a:t> </a:t>
            </a:r>
          </a:p>
          <a:p>
            <a:pPr eaLnBrk="1" hangingPunct="1">
              <a:buFont typeface="Wingdings" panose="05000000000000000000" pitchFamily="2" charset="2"/>
              <a:buChar char="§"/>
              <a:defRPr/>
            </a:pPr>
            <a:r>
              <a:rPr lang="en-US" sz="2000" b="1" dirty="0" smtClean="0"/>
              <a:t> Strengths</a:t>
            </a:r>
          </a:p>
          <a:p>
            <a:pPr eaLnBrk="1" hangingPunct="1">
              <a:lnSpc>
                <a:spcPct val="50000"/>
              </a:lnSpc>
              <a:defRPr/>
            </a:pPr>
            <a:endParaRPr lang="en-US" sz="2000" b="1" dirty="0" smtClean="0">
              <a:solidFill>
                <a:schemeClr val="tx2"/>
              </a:solidFill>
            </a:endParaRPr>
          </a:p>
          <a:p>
            <a:pPr marL="463550" lvl="3" indent="-231775">
              <a:lnSpc>
                <a:spcPct val="120000"/>
              </a:lnSpc>
              <a:buFont typeface="Courier New" panose="02070309020205020404" pitchFamily="49" charset="0"/>
              <a:buChar char="o"/>
              <a:defRPr/>
            </a:pPr>
            <a:r>
              <a:rPr lang="en-US" sz="2000" dirty="0" smtClean="0"/>
              <a:t>Circuit breakers provide tax relief for people who experience a negative income shock that makes it hard for them to pay property taxes out of their income.</a:t>
            </a:r>
          </a:p>
          <a:p>
            <a:pPr eaLnBrk="1" hangingPunct="1">
              <a:defRPr/>
            </a:pPr>
            <a:endParaRPr lang="en-US" sz="2000" dirty="0" smtClean="0"/>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4" name="Rectangle 3"/>
          <p:cNvSpPr/>
          <p:nvPr/>
        </p:nvSpPr>
        <p:spPr>
          <a:xfrm>
            <a:off x="800100" y="1320526"/>
            <a:ext cx="3634521" cy="461665"/>
          </a:xfrm>
          <a:prstGeom prst="rect">
            <a:avLst/>
          </a:prstGeom>
        </p:spPr>
        <p:txBody>
          <a:bodyPr wrap="none">
            <a:spAutoFit/>
          </a:bodyPr>
          <a:lstStyle/>
          <a:p>
            <a:pPr>
              <a:defRPr/>
            </a:pPr>
            <a:r>
              <a:rPr lang="en-US" sz="2400" dirty="0" smtClean="0">
                <a:solidFill>
                  <a:srgbClr val="BD582C"/>
                </a:solidFill>
                <a:latin typeface="+mn-lt"/>
              </a:rPr>
              <a:t>Benefits of Circuit Breakers</a:t>
            </a:r>
            <a:endParaRPr lang="en-US" sz="2400" dirty="0">
              <a:solidFill>
                <a:srgbClr val="BD582C"/>
              </a:solidFill>
              <a:latin typeface="+mn-l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830580" y="1752600"/>
            <a:ext cx="7475220" cy="4495799"/>
          </a:xfrm>
        </p:spPr>
        <p:txBody>
          <a:bodyPr>
            <a:noAutofit/>
          </a:bodyPr>
          <a:lstStyle/>
          <a:p>
            <a:pPr eaLnBrk="1" hangingPunct="1">
              <a:lnSpc>
                <a:spcPct val="130000"/>
              </a:lnSpc>
              <a:buFont typeface="Wingdings" panose="05000000000000000000" pitchFamily="2" charset="2"/>
              <a:buChar char="§"/>
            </a:pPr>
            <a:r>
              <a:rPr lang="en-US" sz="2000" b="1" dirty="0" smtClean="0"/>
              <a:t> Weaknesses</a:t>
            </a:r>
          </a:p>
          <a:p>
            <a:pPr marL="463550" lvl="3" indent="-231775">
              <a:lnSpc>
                <a:spcPct val="130000"/>
              </a:lnSpc>
              <a:buFont typeface="Courier New" panose="02070309020205020404" pitchFamily="49" charset="0"/>
              <a:buChar char="o"/>
            </a:pPr>
            <a:r>
              <a:rPr lang="en-US" sz="2000" dirty="0" smtClean="0"/>
              <a:t>Circuit breakers help many home owners who do not need help.</a:t>
            </a:r>
          </a:p>
          <a:p>
            <a:pPr marL="914400" lvl="6" indent="-231775">
              <a:lnSpc>
                <a:spcPct val="100000"/>
              </a:lnSpc>
              <a:spcAft>
                <a:spcPts val="600"/>
              </a:spcAft>
              <a:buFont typeface="Arial" panose="020B0604020202020204" pitchFamily="34" charset="0"/>
              <a:buChar char="•"/>
            </a:pPr>
            <a:r>
              <a:rPr lang="en-US" sz="2000" dirty="0" smtClean="0"/>
              <a:t>Empty-nesters can borrow against their equity; the circuit breaker just subsidizes their children’s inheritance.</a:t>
            </a:r>
          </a:p>
          <a:p>
            <a:pPr marL="914400" lvl="6" indent="-231775">
              <a:lnSpc>
                <a:spcPct val="100000"/>
              </a:lnSpc>
              <a:buFont typeface="Arial" panose="020B0604020202020204" pitchFamily="34" charset="0"/>
              <a:buChar char="•"/>
            </a:pPr>
            <a:r>
              <a:rPr lang="en-US" sz="2000" dirty="0" smtClean="0"/>
              <a:t>Circuit breakers reward people who buy an expensive house.</a:t>
            </a:r>
          </a:p>
          <a:p>
            <a:pPr marL="914400" lvl="6" indent="-231775">
              <a:lnSpc>
                <a:spcPct val="100000"/>
              </a:lnSpc>
              <a:buFont typeface="Arial" panose="020B0604020202020204" pitchFamily="34" charset="0"/>
              <a:buChar char="•"/>
            </a:pPr>
            <a:endParaRPr lang="en-US" sz="2000" dirty="0" smtClean="0"/>
          </a:p>
          <a:p>
            <a:pPr marL="463550" lvl="3" indent="-231775">
              <a:lnSpc>
                <a:spcPct val="130000"/>
              </a:lnSpc>
              <a:buFont typeface="Courier New" panose="02070309020205020404" pitchFamily="49" charset="0"/>
              <a:buChar char="o"/>
            </a:pPr>
            <a:r>
              <a:rPr lang="en-US" sz="2000" dirty="0" smtClean="0"/>
              <a:t>Circuit breakers for all taxpayers lower tax prices for some voters and may have unintended consequences, such as higher spending.</a:t>
            </a:r>
          </a:p>
          <a:p>
            <a:pPr marL="463550" lvl="3" indent="-231775">
              <a:lnSpc>
                <a:spcPct val="100000"/>
              </a:lnSpc>
              <a:spcBef>
                <a:spcPts val="0"/>
              </a:spcBef>
              <a:spcAft>
                <a:spcPts val="0"/>
              </a:spcAft>
              <a:buFont typeface="Courier New" panose="02070309020205020404" pitchFamily="49" charset="0"/>
              <a:buChar char="o"/>
            </a:pPr>
            <a:endParaRPr lang="en-US" sz="2000" dirty="0" smtClean="0"/>
          </a:p>
          <a:p>
            <a:pPr marL="463550" lvl="3" indent="-231775">
              <a:lnSpc>
                <a:spcPct val="130000"/>
              </a:lnSpc>
              <a:buFont typeface="Courier New" panose="02070309020205020404" pitchFamily="49" charset="0"/>
              <a:buChar char="o"/>
            </a:pPr>
            <a:r>
              <a:rPr lang="en-US" sz="2000" dirty="0" smtClean="0"/>
              <a:t>Circuit breakers cannot be given to renters without </a:t>
            </a:r>
            <a:r>
              <a:rPr lang="en-US" sz="2000" dirty="0"/>
              <a:t>an assumption about the (unknown) extent to which landlords shift the property tax onto renters. </a:t>
            </a:r>
            <a:endParaRPr lang="en-US" sz="2000" dirty="0" smtClean="0"/>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4" name="Rectangle 3"/>
          <p:cNvSpPr/>
          <p:nvPr/>
        </p:nvSpPr>
        <p:spPr>
          <a:xfrm>
            <a:off x="822960" y="1290935"/>
            <a:ext cx="4101059" cy="461665"/>
          </a:xfrm>
          <a:prstGeom prst="rect">
            <a:avLst/>
          </a:prstGeom>
        </p:spPr>
        <p:txBody>
          <a:bodyPr wrap="none">
            <a:spAutoFit/>
          </a:bodyPr>
          <a:lstStyle/>
          <a:p>
            <a:pPr>
              <a:defRPr/>
            </a:pPr>
            <a:r>
              <a:rPr lang="en-US" sz="2400" dirty="0" smtClean="0">
                <a:solidFill>
                  <a:srgbClr val="BD582C"/>
                </a:solidFill>
                <a:latin typeface="+mn-lt"/>
              </a:rPr>
              <a:t>Problems with Circuit Breakers</a:t>
            </a:r>
            <a:endParaRPr lang="en-US" sz="2400" dirty="0">
              <a:solidFill>
                <a:srgbClr val="BD582C"/>
              </a:solidFill>
              <a:latin typeface="+mn-lt"/>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800100" y="1756171"/>
            <a:ext cx="7543800" cy="4416029"/>
          </a:xfrm>
        </p:spPr>
        <p:txBody>
          <a:bodyPr>
            <a:normAutofit lnSpcReduction="10000"/>
          </a:bodyPr>
          <a:lstStyle/>
          <a:p>
            <a:pPr marL="215900" lvl="1" indent="-215900">
              <a:lnSpc>
                <a:spcPct val="100000"/>
              </a:lnSpc>
              <a:spcAft>
                <a:spcPts val="1200"/>
              </a:spcAft>
              <a:buFont typeface="Wingdings" panose="05000000000000000000" pitchFamily="2" charset="2"/>
              <a:buChar char="§"/>
              <a:defRPr/>
            </a:pPr>
            <a:r>
              <a:rPr lang="en-US" sz="2000" dirty="0" smtClean="0"/>
              <a:t>Many people like circuit breakers because they can be progressive with respect to income, not just with respect to property values.</a:t>
            </a:r>
          </a:p>
          <a:p>
            <a:pPr marL="215900" lvl="1" indent="-215900">
              <a:lnSpc>
                <a:spcPct val="100000"/>
              </a:lnSpc>
              <a:spcAft>
                <a:spcPts val="1200"/>
              </a:spcAft>
              <a:buFont typeface="Wingdings" panose="05000000000000000000" pitchFamily="2" charset="2"/>
              <a:buChar char="§"/>
              <a:defRPr/>
            </a:pPr>
            <a:r>
              <a:rPr lang="en-US" sz="2000" dirty="0" smtClean="0"/>
              <a:t>Exemptions could be made progressive with respect to income by setting a higher exemption amount for lower income households.</a:t>
            </a:r>
          </a:p>
          <a:p>
            <a:pPr marL="215900" lvl="1" indent="-215900">
              <a:lnSpc>
                <a:spcPct val="100000"/>
              </a:lnSpc>
              <a:spcAft>
                <a:spcPts val="1200"/>
              </a:spcAft>
              <a:buFont typeface="Wingdings" panose="05000000000000000000" pitchFamily="2" charset="2"/>
              <a:buChar char="§"/>
              <a:defRPr/>
            </a:pPr>
            <a:r>
              <a:rPr lang="en-US" sz="2000" dirty="0" smtClean="0"/>
              <a:t>This approach does not now exist, because one great advantage of exemptions is that they can be administered through property tax bills, whereas circuit breakers are administered through the income tax.</a:t>
            </a:r>
          </a:p>
          <a:p>
            <a:pPr marL="457200" lvl="2" indent="-223838">
              <a:lnSpc>
                <a:spcPct val="100000"/>
              </a:lnSpc>
              <a:spcAft>
                <a:spcPts val="1200"/>
              </a:spcAft>
              <a:buFont typeface="Courier New" panose="02070309020205020404" pitchFamily="49" charset="0"/>
              <a:buChar char="o"/>
              <a:defRPr/>
            </a:pPr>
            <a:r>
              <a:rPr lang="en-US" sz="1775" dirty="0" smtClean="0"/>
              <a:t>By switching the administration of exemptions to the income tax, the link between income and the size of the exemption would be easy to administer.</a:t>
            </a:r>
          </a:p>
          <a:p>
            <a:pPr marL="457200" lvl="2" indent="-223838">
              <a:lnSpc>
                <a:spcPct val="100000"/>
              </a:lnSpc>
              <a:spcAft>
                <a:spcPts val="1200"/>
              </a:spcAft>
              <a:buFont typeface="Courier New" panose="02070309020205020404" pitchFamily="49" charset="0"/>
              <a:buChar char="o"/>
              <a:defRPr/>
            </a:pPr>
            <a:r>
              <a:rPr lang="en-US" sz="1775" dirty="0" smtClean="0"/>
              <a:t>This design is like a sliding-scale circuit breaker except that the exemption gives the same tax break to all households in a given income bracket, whereas the sliding-scale circuit breaker gives a larger break to households who buy more expensive houses.</a:t>
            </a:r>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2" name="Rectangle 1"/>
          <p:cNvSpPr/>
          <p:nvPr/>
        </p:nvSpPr>
        <p:spPr>
          <a:xfrm>
            <a:off x="800100" y="1305657"/>
            <a:ext cx="4831002" cy="461665"/>
          </a:xfrm>
          <a:prstGeom prst="rect">
            <a:avLst/>
          </a:prstGeom>
        </p:spPr>
        <p:txBody>
          <a:bodyPr wrap="none">
            <a:spAutoFit/>
          </a:bodyPr>
          <a:lstStyle/>
          <a:p>
            <a:pPr eaLnBrk="1" hangingPunct="1">
              <a:spcAft>
                <a:spcPts val="1800"/>
              </a:spcAft>
              <a:defRPr/>
            </a:pPr>
            <a:r>
              <a:rPr lang="en-US" sz="2400" dirty="0" smtClean="0">
                <a:solidFill>
                  <a:srgbClr val="BD582C"/>
                </a:solidFill>
                <a:latin typeface="+mn-lt"/>
              </a:rPr>
              <a:t>A Better Solution for Income Inequity</a:t>
            </a:r>
            <a:endParaRPr lang="en-US" sz="2400" dirty="0">
              <a:solidFill>
                <a:srgbClr val="BD582C"/>
              </a:solidFill>
              <a:latin typeface="+mn-lt"/>
            </a:endParaRPr>
          </a:p>
        </p:txBody>
      </p:sp>
    </p:spTree>
    <p:extLst>
      <p:ext uri="{BB962C8B-B14F-4D97-AF65-F5344CB8AC3E}">
        <p14:creationId xmlns:p14="http://schemas.microsoft.com/office/powerpoint/2010/main" val="39650047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800100" y="1756171"/>
            <a:ext cx="7543800" cy="4416029"/>
          </a:xfrm>
        </p:spPr>
        <p:txBody>
          <a:bodyPr>
            <a:normAutofit/>
          </a:bodyPr>
          <a:lstStyle/>
          <a:p>
            <a:pPr marL="215900" lvl="1" indent="-215900">
              <a:lnSpc>
                <a:spcPct val="100000"/>
              </a:lnSpc>
              <a:spcAft>
                <a:spcPts val="1200"/>
              </a:spcAft>
              <a:buFont typeface="Wingdings" panose="05000000000000000000" pitchFamily="2" charset="2"/>
              <a:buChar char="§"/>
              <a:defRPr/>
            </a:pPr>
            <a:r>
              <a:rPr lang="en-US" sz="2000" dirty="0" smtClean="0"/>
              <a:t>Many people like circuit breakers because they help empty nesters and people in vacation areas that experience rapid property-value growth.</a:t>
            </a:r>
          </a:p>
          <a:p>
            <a:pPr marL="457200" lvl="2" indent="-223838">
              <a:lnSpc>
                <a:spcPct val="100000"/>
              </a:lnSpc>
              <a:spcAft>
                <a:spcPts val="1200"/>
              </a:spcAft>
              <a:buFont typeface="Courier New" panose="02070309020205020404" pitchFamily="49" charset="0"/>
              <a:buChar char="o"/>
              <a:defRPr/>
            </a:pPr>
            <a:r>
              <a:rPr lang="en-US" sz="1775" dirty="0" smtClean="0"/>
              <a:t>In fact, however, these people have a valuable asset and do not need to be subsidized.</a:t>
            </a:r>
          </a:p>
          <a:p>
            <a:pPr marL="457200" lvl="2" indent="-223838">
              <a:lnSpc>
                <a:spcPct val="100000"/>
              </a:lnSpc>
              <a:spcAft>
                <a:spcPts val="1200"/>
              </a:spcAft>
              <a:buFont typeface="Courier New" panose="02070309020205020404" pitchFamily="49" charset="0"/>
              <a:buChar char="o"/>
              <a:defRPr/>
            </a:pPr>
            <a:r>
              <a:rPr lang="en-US" sz="1775" dirty="0" smtClean="0"/>
              <a:t>Instead, they need help with a cash-flow problem.</a:t>
            </a:r>
          </a:p>
          <a:p>
            <a:pPr marL="215900" lvl="1" indent="-215900">
              <a:lnSpc>
                <a:spcPct val="100000"/>
              </a:lnSpc>
              <a:spcAft>
                <a:spcPts val="1200"/>
              </a:spcAft>
              <a:buFont typeface="Wingdings" panose="05000000000000000000" pitchFamily="2" charset="2"/>
              <a:buChar char="§"/>
              <a:defRPr/>
            </a:pPr>
            <a:r>
              <a:rPr lang="en-US" sz="2000" dirty="0" smtClean="0"/>
              <a:t>A better solution for this cash-flow problem is a “tax deferral” program.</a:t>
            </a:r>
          </a:p>
          <a:p>
            <a:pPr marL="457200" lvl="2" indent="-223838">
              <a:lnSpc>
                <a:spcPct val="100000"/>
              </a:lnSpc>
              <a:spcAft>
                <a:spcPts val="1200"/>
              </a:spcAft>
              <a:buFont typeface="Courier New" panose="02070309020205020404" pitchFamily="49" charset="0"/>
              <a:buChar char="o"/>
              <a:defRPr/>
            </a:pPr>
            <a:r>
              <a:rPr lang="en-US" sz="1775" dirty="0" smtClean="0"/>
              <a:t>This type of program allows people in certain groups to postpone property tax increases until a house is sold or passed on to heirs; at that time all postponed payments are due, with interest.</a:t>
            </a:r>
          </a:p>
          <a:p>
            <a:pPr marL="457200" lvl="2" indent="-223838">
              <a:lnSpc>
                <a:spcPct val="100000"/>
              </a:lnSpc>
              <a:spcAft>
                <a:spcPts val="1200"/>
              </a:spcAft>
              <a:buFont typeface="Courier New" panose="02070309020205020404" pitchFamily="49" charset="0"/>
              <a:buChar char="o"/>
              <a:defRPr/>
            </a:pPr>
            <a:r>
              <a:rPr lang="en-US" sz="1775" dirty="0" smtClean="0"/>
              <a:t>About two dozen states currently have a limited program of this type, but this approach should be expanded.</a:t>
            </a:r>
            <a:endParaRPr lang="en-US" sz="2000" dirty="0" smtClean="0"/>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2" name="Rectangle 1"/>
          <p:cNvSpPr/>
          <p:nvPr/>
        </p:nvSpPr>
        <p:spPr>
          <a:xfrm>
            <a:off x="800100" y="1305657"/>
            <a:ext cx="5471819" cy="461665"/>
          </a:xfrm>
          <a:prstGeom prst="rect">
            <a:avLst/>
          </a:prstGeom>
        </p:spPr>
        <p:txBody>
          <a:bodyPr wrap="none">
            <a:spAutoFit/>
          </a:bodyPr>
          <a:lstStyle/>
          <a:p>
            <a:pPr eaLnBrk="1" hangingPunct="1">
              <a:spcAft>
                <a:spcPts val="1800"/>
              </a:spcAft>
              <a:defRPr/>
            </a:pPr>
            <a:r>
              <a:rPr lang="en-US" sz="2400" dirty="0" smtClean="0">
                <a:solidFill>
                  <a:srgbClr val="BD582C"/>
                </a:solidFill>
                <a:latin typeface="+mn-lt"/>
              </a:rPr>
              <a:t>A Better Solution for Cash-Flow Problems</a:t>
            </a:r>
            <a:endParaRPr lang="en-US" sz="2400" dirty="0">
              <a:solidFill>
                <a:srgbClr val="BD582C"/>
              </a:solidFill>
              <a:latin typeface="+mn-lt"/>
            </a:endParaRPr>
          </a:p>
        </p:txBody>
      </p:sp>
    </p:spTree>
    <p:extLst>
      <p:ext uri="{BB962C8B-B14F-4D97-AF65-F5344CB8AC3E}">
        <p14:creationId xmlns:p14="http://schemas.microsoft.com/office/powerpoint/2010/main" val="3386603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929640" y="1752601"/>
            <a:ext cx="7528560" cy="4267200"/>
          </a:xfrm>
        </p:spPr>
        <p:txBody>
          <a:bodyPr/>
          <a:lstStyle/>
          <a:p>
            <a:pPr marL="231775" indent="-231775" eaLnBrk="1" hangingPunct="1">
              <a:buFont typeface="Wingdings" panose="05000000000000000000" pitchFamily="2" charset="2"/>
              <a:buChar char="§"/>
            </a:pPr>
            <a:r>
              <a:rPr lang="en-US" sz="2000" dirty="0" smtClean="0"/>
              <a:t>In contrast to traditional analysis, the </a:t>
            </a:r>
            <a:r>
              <a:rPr lang="en-US" sz="2000" b="1" dirty="0"/>
              <a:t>New View</a:t>
            </a:r>
            <a:r>
              <a:rPr lang="en-US" sz="2000" dirty="0"/>
              <a:t> is based on a general equilibrium analysis of all markets.</a:t>
            </a:r>
          </a:p>
          <a:p>
            <a:pPr marL="231775" indent="-231775" eaLnBrk="1" hangingPunct="1">
              <a:buFont typeface="Wingdings" panose="05000000000000000000" pitchFamily="2" charset="2"/>
              <a:buChar char="§"/>
            </a:pPr>
            <a:endParaRPr lang="en-US" sz="2000" dirty="0"/>
          </a:p>
          <a:p>
            <a:pPr marL="231775" indent="-231775" eaLnBrk="1" hangingPunct="1">
              <a:buFont typeface="Wingdings" panose="05000000000000000000" pitchFamily="2" charset="2"/>
              <a:buChar char="§"/>
            </a:pPr>
            <a:r>
              <a:rPr lang="en-US" sz="2000" dirty="0"/>
              <a:t>A property owner cannot escape a tax in one market if the same tax is levied everywhere.</a:t>
            </a:r>
          </a:p>
          <a:p>
            <a:pPr marL="231775" indent="-231775" eaLnBrk="1" hangingPunct="1">
              <a:buFont typeface="Wingdings" panose="05000000000000000000" pitchFamily="2" charset="2"/>
              <a:buChar char="§"/>
            </a:pPr>
            <a:endParaRPr lang="en-US" sz="2000" dirty="0"/>
          </a:p>
          <a:p>
            <a:pPr marL="231775" indent="-231775" eaLnBrk="1" hangingPunct="1">
              <a:buFont typeface="Wingdings" panose="05000000000000000000" pitchFamily="2" charset="2"/>
              <a:buChar char="§"/>
            </a:pPr>
            <a:r>
              <a:rPr lang="en-US" sz="2000" dirty="0"/>
              <a:t>Since almost all property is taxed,  property owners cannot escape the </a:t>
            </a:r>
            <a:r>
              <a:rPr lang="en-US" sz="2000" dirty="0" smtClean="0"/>
              <a:t>tax by turning to another type of property.</a:t>
            </a:r>
            <a:endParaRPr lang="en-US" sz="2000" dirty="0"/>
          </a:p>
          <a:p>
            <a:pPr marL="231775" indent="-231775" eaLnBrk="1" hangingPunct="1">
              <a:buFont typeface="Wingdings" panose="05000000000000000000" pitchFamily="2" charset="2"/>
              <a:buChar char="§"/>
            </a:pPr>
            <a:endParaRPr lang="en-US" sz="2000" dirty="0"/>
          </a:p>
          <a:p>
            <a:pPr marL="231775" indent="-231775" eaLnBrk="1" hangingPunct="1">
              <a:buFont typeface="Wingdings" panose="05000000000000000000" pitchFamily="2" charset="2"/>
              <a:buChar char="§"/>
            </a:pPr>
            <a:r>
              <a:rPr lang="en-US" sz="2000" dirty="0" smtClean="0"/>
              <a:t>The inability of property owners to shift the tax combined with the concentration of property ownership at high incomes leads to the conclusion that the property </a:t>
            </a:r>
            <a:r>
              <a:rPr lang="en-US" sz="2000" dirty="0"/>
              <a:t>tax is progressive.</a:t>
            </a:r>
            <a:r>
              <a:rPr lang="en-US" sz="1950" b="1" dirty="0"/>
              <a:t/>
            </a:r>
            <a:br>
              <a:rPr lang="en-US" sz="1950" b="1" dirty="0"/>
            </a:br>
            <a:endParaRPr lang="en-US" sz="1950" b="1" dirty="0"/>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4" name="Rectangle 3"/>
          <p:cNvSpPr/>
          <p:nvPr/>
        </p:nvSpPr>
        <p:spPr>
          <a:xfrm>
            <a:off x="815915" y="1290936"/>
            <a:ext cx="3557512" cy="461665"/>
          </a:xfrm>
          <a:prstGeom prst="rect">
            <a:avLst/>
          </a:prstGeom>
        </p:spPr>
        <p:txBody>
          <a:bodyPr wrap="none">
            <a:spAutoFit/>
          </a:bodyPr>
          <a:lstStyle/>
          <a:p>
            <a:pPr>
              <a:defRPr/>
            </a:pPr>
            <a:r>
              <a:rPr lang="en-US" sz="2400" dirty="0" smtClean="0">
                <a:solidFill>
                  <a:srgbClr val="BD582C"/>
                </a:solidFill>
                <a:latin typeface="+mn-lt"/>
              </a:rPr>
              <a:t>Approach 1: The New View</a:t>
            </a:r>
            <a:endParaRPr lang="en-US" sz="2400" dirty="0">
              <a:solidFill>
                <a:srgbClr val="BD582C"/>
              </a:solidFill>
              <a:latin typeface="+mn-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876300" y="1726753"/>
            <a:ext cx="7505700" cy="999748"/>
          </a:xfrm>
        </p:spPr>
        <p:txBody>
          <a:bodyPr>
            <a:noAutofit/>
          </a:bodyPr>
          <a:lstStyle/>
          <a:p>
            <a:pPr marL="231775" indent="-231775" eaLnBrk="1" hangingPunct="1">
              <a:buFont typeface="Wingdings" panose="05000000000000000000" pitchFamily="2" charset="2"/>
              <a:buChar char="§"/>
            </a:pPr>
            <a:r>
              <a:rPr lang="en-US" sz="2000" dirty="0" smtClean="0"/>
              <a:t>Although it is often expressed in a mathematical model, the intuition of the </a:t>
            </a:r>
            <a:r>
              <a:rPr lang="en-US" sz="2000" b="1" dirty="0" smtClean="0"/>
              <a:t>New View </a:t>
            </a:r>
            <a:r>
              <a:rPr lang="en-US" sz="2000" dirty="0" smtClean="0"/>
              <a:t>is simply that</a:t>
            </a:r>
            <a:r>
              <a:rPr lang="en-US" sz="2000" b="1" dirty="0" smtClean="0"/>
              <a:t> </a:t>
            </a:r>
            <a:r>
              <a:rPr lang="en-US" sz="2000" dirty="0" smtClean="0"/>
              <a:t>the supply of property in the nation is fixed and taxes on property therefore cannot be shifted:</a:t>
            </a:r>
          </a:p>
        </p:txBody>
      </p:sp>
      <p:grpSp>
        <p:nvGrpSpPr>
          <p:cNvPr id="12292" name="Group 4"/>
          <p:cNvGrpSpPr>
            <a:grpSpLocks noChangeAspect="1"/>
          </p:cNvGrpSpPr>
          <p:nvPr/>
        </p:nvGrpSpPr>
        <p:grpSpPr bwMode="auto">
          <a:xfrm>
            <a:off x="1775460" y="1760702"/>
            <a:ext cx="7597140" cy="5021098"/>
            <a:chOff x="1777" y="1852"/>
            <a:chExt cx="8700" cy="4783"/>
          </a:xfrm>
        </p:grpSpPr>
        <p:sp>
          <p:nvSpPr>
            <p:cNvPr id="12293" name="AutoShape 5"/>
            <p:cNvSpPr>
              <a:spLocks noChangeAspect="1" noChangeArrowheads="1"/>
            </p:cNvSpPr>
            <p:nvPr/>
          </p:nvSpPr>
          <p:spPr bwMode="auto">
            <a:xfrm>
              <a:off x="1777" y="1852"/>
              <a:ext cx="8700" cy="4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sz="2000">
                <a:solidFill>
                  <a:srgbClr val="BD582C"/>
                </a:solidFill>
              </a:endParaRPr>
            </a:p>
          </p:txBody>
        </p:sp>
        <p:sp>
          <p:nvSpPr>
            <p:cNvPr id="12294" name="Line 6"/>
            <p:cNvSpPr>
              <a:spLocks noChangeShapeType="1"/>
            </p:cNvSpPr>
            <p:nvPr/>
          </p:nvSpPr>
          <p:spPr bwMode="auto">
            <a:xfrm>
              <a:off x="3277" y="2932"/>
              <a:ext cx="1" cy="277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solidFill>
                  <a:srgbClr val="BD582C"/>
                </a:solidFill>
              </a:endParaRPr>
            </a:p>
          </p:txBody>
        </p:sp>
        <p:sp>
          <p:nvSpPr>
            <p:cNvPr id="12295" name="Line 7"/>
            <p:cNvSpPr>
              <a:spLocks noChangeShapeType="1"/>
            </p:cNvSpPr>
            <p:nvPr/>
          </p:nvSpPr>
          <p:spPr bwMode="auto">
            <a:xfrm>
              <a:off x="3277" y="5709"/>
              <a:ext cx="255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solidFill>
                  <a:srgbClr val="BD582C"/>
                </a:solidFill>
              </a:endParaRPr>
            </a:p>
          </p:txBody>
        </p:sp>
        <p:sp>
          <p:nvSpPr>
            <p:cNvPr id="12296" name="Line 8"/>
            <p:cNvSpPr>
              <a:spLocks noChangeShapeType="1"/>
            </p:cNvSpPr>
            <p:nvPr/>
          </p:nvSpPr>
          <p:spPr bwMode="auto">
            <a:xfrm>
              <a:off x="3427" y="3703"/>
              <a:ext cx="1950" cy="138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solidFill>
                  <a:srgbClr val="BD582C"/>
                </a:solidFill>
              </a:endParaRPr>
            </a:p>
          </p:txBody>
        </p:sp>
        <p:sp>
          <p:nvSpPr>
            <p:cNvPr id="12297" name="Rectangle 9"/>
            <p:cNvSpPr>
              <a:spLocks noChangeArrowheads="1"/>
            </p:cNvSpPr>
            <p:nvPr/>
          </p:nvSpPr>
          <p:spPr bwMode="auto">
            <a:xfrm>
              <a:off x="1802" y="2932"/>
              <a:ext cx="1325" cy="617"/>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smtClean="0">
                  <a:solidFill>
                    <a:srgbClr val="BD582C"/>
                  </a:solidFill>
                </a:rPr>
                <a:t>Price of Property</a:t>
              </a:r>
              <a:endParaRPr lang="en-US" sz="2000" dirty="0">
                <a:solidFill>
                  <a:srgbClr val="BD582C"/>
                </a:solidFill>
              </a:endParaRPr>
            </a:p>
          </p:txBody>
        </p:sp>
        <p:sp>
          <p:nvSpPr>
            <p:cNvPr id="12298" name="Rectangle 10"/>
            <p:cNvSpPr>
              <a:spLocks noChangeArrowheads="1"/>
            </p:cNvSpPr>
            <p:nvPr/>
          </p:nvSpPr>
          <p:spPr bwMode="auto">
            <a:xfrm>
              <a:off x="5527" y="5864"/>
              <a:ext cx="2245" cy="617"/>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smtClean="0">
                  <a:solidFill>
                    <a:srgbClr val="BD582C"/>
                  </a:solidFill>
                </a:rPr>
                <a:t>Property</a:t>
              </a:r>
              <a:endParaRPr lang="en-US" sz="2000" dirty="0">
                <a:solidFill>
                  <a:srgbClr val="BD582C"/>
                </a:solidFill>
              </a:endParaRPr>
            </a:p>
          </p:txBody>
        </p:sp>
        <p:sp>
          <p:nvSpPr>
            <p:cNvPr id="12299" name="Rectangle 11"/>
            <p:cNvSpPr>
              <a:spLocks noChangeArrowheads="1"/>
            </p:cNvSpPr>
            <p:nvPr/>
          </p:nvSpPr>
          <p:spPr bwMode="auto">
            <a:xfrm>
              <a:off x="5377" y="4938"/>
              <a:ext cx="750" cy="46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a:solidFill>
                    <a:srgbClr val="BD582C"/>
                  </a:solidFill>
                </a:rPr>
                <a:t>D</a:t>
              </a:r>
            </a:p>
          </p:txBody>
        </p:sp>
        <p:sp>
          <p:nvSpPr>
            <p:cNvPr id="12300" name="Rectangle 12"/>
            <p:cNvSpPr>
              <a:spLocks noChangeArrowheads="1"/>
            </p:cNvSpPr>
            <p:nvPr/>
          </p:nvSpPr>
          <p:spPr bwMode="auto">
            <a:xfrm>
              <a:off x="2827" y="4321"/>
              <a:ext cx="600" cy="462"/>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solidFill>
                    <a:srgbClr val="BD582C"/>
                  </a:solidFill>
                </a:rPr>
                <a:t>P</a:t>
              </a:r>
              <a:r>
                <a:rPr lang="en-US" sz="2000" baseline="-25000" dirty="0" smtClean="0">
                  <a:solidFill>
                    <a:srgbClr val="BD582C"/>
                  </a:solidFill>
                </a:rPr>
                <a:t>1</a:t>
              </a:r>
              <a:endParaRPr lang="en-US" sz="2000" dirty="0">
                <a:solidFill>
                  <a:srgbClr val="BD582C"/>
                </a:solidFill>
              </a:endParaRPr>
            </a:p>
          </p:txBody>
        </p:sp>
        <p:sp>
          <p:nvSpPr>
            <p:cNvPr id="12301" name="Line 13"/>
            <p:cNvSpPr>
              <a:spLocks noChangeShapeType="1"/>
            </p:cNvSpPr>
            <p:nvPr/>
          </p:nvSpPr>
          <p:spPr bwMode="auto">
            <a:xfrm flipH="1">
              <a:off x="3277" y="4629"/>
              <a:ext cx="1500" cy="1"/>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solidFill>
                  <a:srgbClr val="BD582C"/>
                </a:solidFill>
              </a:endParaRPr>
            </a:p>
          </p:txBody>
        </p:sp>
        <p:sp>
          <p:nvSpPr>
            <p:cNvPr id="12302" name="Line 14"/>
            <p:cNvSpPr>
              <a:spLocks noChangeShapeType="1"/>
            </p:cNvSpPr>
            <p:nvPr/>
          </p:nvSpPr>
          <p:spPr bwMode="auto">
            <a:xfrm flipV="1">
              <a:off x="4753" y="3241"/>
              <a:ext cx="1" cy="24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solidFill>
                  <a:srgbClr val="BD582C"/>
                </a:solidFill>
              </a:endParaRPr>
            </a:p>
          </p:txBody>
        </p:sp>
        <p:sp>
          <p:nvSpPr>
            <p:cNvPr id="12303" name="Rectangle 15"/>
            <p:cNvSpPr>
              <a:spLocks noChangeArrowheads="1"/>
            </p:cNvSpPr>
            <p:nvPr/>
          </p:nvSpPr>
          <p:spPr bwMode="auto">
            <a:xfrm>
              <a:off x="4627" y="2778"/>
              <a:ext cx="1200" cy="46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a:solidFill>
                    <a:srgbClr val="BD582C"/>
                  </a:solidFill>
                </a:rPr>
                <a:t>S</a:t>
              </a:r>
            </a:p>
          </p:txBody>
        </p:sp>
        <p:sp>
          <p:nvSpPr>
            <p:cNvPr id="12304" name="Line 16"/>
            <p:cNvSpPr>
              <a:spLocks noChangeShapeType="1"/>
            </p:cNvSpPr>
            <p:nvPr/>
          </p:nvSpPr>
          <p:spPr bwMode="auto">
            <a:xfrm>
              <a:off x="3727" y="4629"/>
              <a:ext cx="1" cy="617"/>
            </a:xfrm>
            <a:prstGeom prst="line">
              <a:avLst/>
            </a:prstGeom>
            <a:noFill/>
            <a:ln w="28575">
              <a:solidFill>
                <a:srgbClr val="008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sz="2000">
                <a:solidFill>
                  <a:srgbClr val="BD582C"/>
                </a:solidFill>
              </a:endParaRPr>
            </a:p>
          </p:txBody>
        </p:sp>
        <p:sp>
          <p:nvSpPr>
            <p:cNvPr id="12305" name="Line 17"/>
            <p:cNvSpPr>
              <a:spLocks noChangeShapeType="1"/>
            </p:cNvSpPr>
            <p:nvPr/>
          </p:nvSpPr>
          <p:spPr bwMode="auto">
            <a:xfrm>
              <a:off x="3277" y="5246"/>
              <a:ext cx="1500" cy="0"/>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solidFill>
                  <a:srgbClr val="BD582C"/>
                </a:solidFill>
              </a:endParaRPr>
            </a:p>
          </p:txBody>
        </p:sp>
        <p:sp>
          <p:nvSpPr>
            <p:cNvPr id="12306" name="Rectangle 18"/>
            <p:cNvSpPr>
              <a:spLocks noChangeArrowheads="1"/>
            </p:cNvSpPr>
            <p:nvPr/>
          </p:nvSpPr>
          <p:spPr bwMode="auto">
            <a:xfrm>
              <a:off x="2827" y="4938"/>
              <a:ext cx="600" cy="46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solidFill>
                    <a:srgbClr val="BD582C"/>
                  </a:solidFill>
                </a:rPr>
                <a:t>P</a:t>
              </a:r>
              <a:r>
                <a:rPr lang="en-US" sz="2000" baseline="-25000" dirty="0" smtClean="0">
                  <a:solidFill>
                    <a:srgbClr val="BD582C"/>
                  </a:solidFill>
                </a:rPr>
                <a:t>2</a:t>
              </a:r>
              <a:endParaRPr lang="en-US" sz="2000" dirty="0">
                <a:solidFill>
                  <a:srgbClr val="BD582C"/>
                </a:solidFill>
              </a:endParaRPr>
            </a:p>
          </p:txBody>
        </p:sp>
        <p:sp>
          <p:nvSpPr>
            <p:cNvPr id="12307" name="Rectangle 19"/>
            <p:cNvSpPr>
              <a:spLocks noChangeArrowheads="1"/>
            </p:cNvSpPr>
            <p:nvPr/>
          </p:nvSpPr>
          <p:spPr bwMode="auto">
            <a:xfrm>
              <a:off x="5377" y="5401"/>
              <a:ext cx="2850" cy="307"/>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600" b="1">
                  <a:solidFill>
                    <a:srgbClr val="BD582C"/>
                  </a:solidFill>
                </a:rPr>
                <a:t>Burden on owners of K</a:t>
              </a:r>
            </a:p>
            <a:p>
              <a:pPr eaLnBrk="1" hangingPunct="1"/>
              <a:endParaRPr lang="en-US" sz="1600">
                <a:solidFill>
                  <a:srgbClr val="BD582C"/>
                </a:solidFill>
              </a:endParaRPr>
            </a:p>
          </p:txBody>
        </p:sp>
        <p:sp>
          <p:nvSpPr>
            <p:cNvPr id="12308" name="Line 20"/>
            <p:cNvSpPr>
              <a:spLocks noChangeShapeType="1"/>
            </p:cNvSpPr>
            <p:nvPr/>
          </p:nvSpPr>
          <p:spPr bwMode="auto">
            <a:xfrm flipH="1" flipV="1">
              <a:off x="3727" y="4938"/>
              <a:ext cx="1650" cy="617"/>
            </a:xfrm>
            <a:prstGeom prst="line">
              <a:avLst/>
            </a:prstGeom>
            <a:noFill/>
            <a:ln w="19050">
              <a:solidFill>
                <a:srgbClr val="008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sz="2000">
                <a:solidFill>
                  <a:srgbClr val="BD582C"/>
                </a:solidFill>
              </a:endParaRPr>
            </a:p>
          </p:txBody>
        </p:sp>
        <p:sp>
          <p:nvSpPr>
            <p:cNvPr id="12309" name="Rectangle 21"/>
            <p:cNvSpPr>
              <a:spLocks noChangeArrowheads="1"/>
            </p:cNvSpPr>
            <p:nvPr/>
          </p:nvSpPr>
          <p:spPr bwMode="auto">
            <a:xfrm>
              <a:off x="3727" y="4629"/>
              <a:ext cx="725" cy="616"/>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b="1" dirty="0">
                  <a:solidFill>
                    <a:srgbClr val="BD582C"/>
                  </a:solidFill>
                </a:rPr>
                <a:t>tax</a:t>
              </a:r>
              <a:endParaRPr lang="en-US" sz="2000" dirty="0">
                <a:solidFill>
                  <a:srgbClr val="BD582C"/>
                </a:solidFill>
              </a:endParaRPr>
            </a:p>
          </p:txBody>
        </p:sp>
      </p:grpSp>
      <p:sp>
        <p:nvSpPr>
          <p:cNvPr id="23"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22" name="Rectangle 21"/>
          <p:cNvSpPr/>
          <p:nvPr/>
        </p:nvSpPr>
        <p:spPr>
          <a:xfrm>
            <a:off x="830580" y="1314277"/>
            <a:ext cx="6078652" cy="461665"/>
          </a:xfrm>
          <a:prstGeom prst="rect">
            <a:avLst/>
          </a:prstGeom>
        </p:spPr>
        <p:txBody>
          <a:bodyPr wrap="none">
            <a:spAutoFit/>
          </a:bodyPr>
          <a:lstStyle/>
          <a:p>
            <a:pPr>
              <a:defRPr/>
            </a:pPr>
            <a:r>
              <a:rPr lang="en-US" sz="2400" dirty="0">
                <a:solidFill>
                  <a:srgbClr val="BD582C"/>
                </a:solidFill>
              </a:rPr>
              <a:t>Approach 1: </a:t>
            </a:r>
            <a:r>
              <a:rPr lang="en-US" sz="2400" dirty="0" smtClean="0">
                <a:solidFill>
                  <a:srgbClr val="BD582C"/>
                </a:solidFill>
                <a:latin typeface="+mn-lt"/>
              </a:rPr>
              <a:t>The National Market for Property</a:t>
            </a:r>
            <a:endParaRPr lang="en-US" sz="2400" dirty="0">
              <a:solidFill>
                <a:srgbClr val="BD582C"/>
              </a:solidFill>
              <a:latin typeface="+mn-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838200" y="1828801"/>
            <a:ext cx="7543800" cy="4343400"/>
          </a:xfrm>
        </p:spPr>
        <p:txBody>
          <a:bodyPr>
            <a:normAutofit/>
          </a:bodyPr>
          <a:lstStyle/>
          <a:p>
            <a:pPr marL="231775" indent="-231775" eaLnBrk="1" hangingPunct="1">
              <a:lnSpc>
                <a:spcPct val="110000"/>
              </a:lnSpc>
              <a:spcAft>
                <a:spcPts val="1200"/>
              </a:spcAft>
              <a:buFont typeface="Wingdings" panose="05000000000000000000" pitchFamily="2" charset="2"/>
              <a:buChar char="§"/>
            </a:pPr>
            <a:r>
              <a:rPr lang="en-US" sz="2000" dirty="0" smtClean="0"/>
              <a:t>An amended new view (the </a:t>
            </a:r>
            <a:r>
              <a:rPr lang="en-US" sz="2000" b="1" dirty="0" smtClean="0"/>
              <a:t>New </a:t>
            </a:r>
            <a:r>
              <a:rPr lang="en-US" sz="2000" b="1" dirty="0" err="1" smtClean="0"/>
              <a:t>New</a:t>
            </a:r>
            <a:r>
              <a:rPr lang="en-US" sz="2000" b="1" dirty="0" smtClean="0"/>
              <a:t> View</a:t>
            </a:r>
            <a:r>
              <a:rPr lang="en-US" sz="2000" dirty="0" smtClean="0"/>
              <a:t>?)</a:t>
            </a:r>
            <a:r>
              <a:rPr lang="en-US" sz="2000" b="1" dirty="0" smtClean="0"/>
              <a:t> </a:t>
            </a:r>
            <a:r>
              <a:rPr lang="en-US" sz="2000" dirty="0" smtClean="0"/>
              <a:t>points out that the amount of property can change slowly over time due to construction, remodeling, and demolition. </a:t>
            </a:r>
          </a:p>
          <a:p>
            <a:pPr marL="457200" lvl="5" indent="-223838">
              <a:lnSpc>
                <a:spcPct val="110000"/>
              </a:lnSpc>
              <a:spcAft>
                <a:spcPts val="1200"/>
              </a:spcAft>
              <a:buFont typeface="Courier New" panose="02070309020205020404" pitchFamily="49" charset="0"/>
              <a:buChar char="o"/>
            </a:pPr>
            <a:r>
              <a:rPr lang="en-US" sz="2000" dirty="0" smtClean="0"/>
              <a:t> Alternatively, some scholars argue that the property tax is roughly a tax on physical capital and the supply of physical capital can vary in the long run based on investment responses to the rate of return.</a:t>
            </a:r>
          </a:p>
          <a:p>
            <a:pPr marL="231775" indent="-231775" eaLnBrk="1" hangingPunct="1">
              <a:lnSpc>
                <a:spcPct val="110000"/>
              </a:lnSpc>
              <a:spcAft>
                <a:spcPts val="1200"/>
              </a:spcAft>
              <a:buFont typeface="Wingdings" panose="05000000000000000000" pitchFamily="2" charset="2"/>
              <a:buChar char="§"/>
            </a:pPr>
            <a:r>
              <a:rPr lang="en-US" sz="2000" dirty="0" smtClean="0"/>
              <a:t>This amendment implies that the New View may be too extreme but that most of the burden is still likely to fall on property owners</a:t>
            </a:r>
          </a:p>
          <a:p>
            <a:pPr marL="506413" lvl="1" indent="-277813">
              <a:lnSpc>
                <a:spcPct val="110000"/>
              </a:lnSpc>
              <a:spcAft>
                <a:spcPts val="1200"/>
              </a:spcAft>
              <a:buFont typeface="Courier New" panose="02070309020205020404" pitchFamily="49" charset="0"/>
              <a:buChar char="o"/>
            </a:pPr>
            <a:r>
              <a:rPr lang="en-US" sz="1888" dirty="0" smtClean="0"/>
              <a:t>Because changes in the amount of property are small relative to the stock of property, only a small share of the burden can be shifted to renters, consumers, and workers. </a:t>
            </a:r>
          </a:p>
        </p:txBody>
      </p:sp>
      <p:sp>
        <p:nvSpPr>
          <p:cNvPr id="5"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4" name="Rectangle 3"/>
          <p:cNvSpPr/>
          <p:nvPr/>
        </p:nvSpPr>
        <p:spPr>
          <a:xfrm>
            <a:off x="800100" y="1367136"/>
            <a:ext cx="4362476" cy="461665"/>
          </a:xfrm>
          <a:prstGeom prst="rect">
            <a:avLst/>
          </a:prstGeom>
        </p:spPr>
        <p:txBody>
          <a:bodyPr wrap="none">
            <a:spAutoFit/>
          </a:bodyPr>
          <a:lstStyle/>
          <a:p>
            <a:pPr>
              <a:defRPr/>
            </a:pPr>
            <a:r>
              <a:rPr lang="en-US" sz="2400" dirty="0">
                <a:solidFill>
                  <a:srgbClr val="BD582C"/>
                </a:solidFill>
              </a:rPr>
              <a:t>Approach 1: </a:t>
            </a:r>
            <a:r>
              <a:rPr lang="en-US" sz="2400" dirty="0" smtClean="0">
                <a:solidFill>
                  <a:srgbClr val="BD582C"/>
                </a:solidFill>
                <a:latin typeface="+mn-lt"/>
              </a:rPr>
              <a:t>The New </a:t>
            </a:r>
            <a:r>
              <a:rPr lang="en-US" sz="2400" dirty="0" err="1" smtClean="0">
                <a:solidFill>
                  <a:srgbClr val="BD582C"/>
                </a:solidFill>
                <a:latin typeface="+mn-lt"/>
              </a:rPr>
              <a:t>New</a:t>
            </a:r>
            <a:r>
              <a:rPr lang="en-US" sz="2400" dirty="0" smtClean="0">
                <a:solidFill>
                  <a:srgbClr val="BD582C"/>
                </a:solidFill>
                <a:latin typeface="+mn-lt"/>
              </a:rPr>
              <a:t> View</a:t>
            </a:r>
            <a:endParaRPr lang="en-US" sz="2400" dirty="0">
              <a:solidFill>
                <a:srgbClr val="BD582C"/>
              </a:solidFill>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830580" y="1784718"/>
            <a:ext cx="6184124" cy="351386"/>
          </a:xfrm>
        </p:spPr>
        <p:txBody>
          <a:bodyPr>
            <a:normAutofit lnSpcReduction="10000"/>
          </a:bodyPr>
          <a:lstStyle/>
          <a:p>
            <a:pPr eaLnBrk="1" hangingPunct="1">
              <a:buFont typeface="Wingdings" panose="05000000000000000000" pitchFamily="2" charset="2"/>
              <a:buChar char="§"/>
            </a:pPr>
            <a:r>
              <a:rPr lang="en-US" sz="2000" dirty="0" smtClean="0"/>
              <a:t>  The </a:t>
            </a:r>
            <a:r>
              <a:rPr lang="en-US" sz="2000" b="1" dirty="0" smtClean="0"/>
              <a:t>New View</a:t>
            </a:r>
            <a:r>
              <a:rPr lang="en-US" sz="2000" dirty="0" smtClean="0"/>
              <a:t> (S-R) and the </a:t>
            </a:r>
            <a:r>
              <a:rPr lang="en-US" sz="2000" b="1" dirty="0" smtClean="0"/>
              <a:t>New </a:t>
            </a:r>
            <a:r>
              <a:rPr lang="en-US" sz="2000" b="1" dirty="0" err="1" smtClean="0"/>
              <a:t>New</a:t>
            </a:r>
            <a:r>
              <a:rPr lang="en-US" sz="2000" b="1" dirty="0" smtClean="0"/>
              <a:t> View </a:t>
            </a:r>
            <a:r>
              <a:rPr lang="en-US" sz="2000" dirty="0" smtClean="0"/>
              <a:t>(L-R)</a:t>
            </a:r>
          </a:p>
        </p:txBody>
      </p:sp>
      <p:grpSp>
        <p:nvGrpSpPr>
          <p:cNvPr id="14340" name="Group 4"/>
          <p:cNvGrpSpPr>
            <a:grpSpLocks noChangeAspect="1"/>
          </p:cNvGrpSpPr>
          <p:nvPr/>
        </p:nvGrpSpPr>
        <p:grpSpPr bwMode="auto">
          <a:xfrm>
            <a:off x="1447800" y="1266167"/>
            <a:ext cx="7010400" cy="5439103"/>
            <a:chOff x="1777" y="1852"/>
            <a:chExt cx="8700" cy="4783"/>
          </a:xfrm>
        </p:grpSpPr>
        <p:sp>
          <p:nvSpPr>
            <p:cNvPr id="14341" name="AutoShape 5"/>
            <p:cNvSpPr>
              <a:spLocks noChangeAspect="1" noChangeArrowheads="1"/>
            </p:cNvSpPr>
            <p:nvPr/>
          </p:nvSpPr>
          <p:spPr bwMode="auto">
            <a:xfrm>
              <a:off x="1777" y="1852"/>
              <a:ext cx="8700" cy="4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sz="2000"/>
            </a:p>
          </p:txBody>
        </p:sp>
        <p:sp>
          <p:nvSpPr>
            <p:cNvPr id="14342" name="Line 6"/>
            <p:cNvSpPr>
              <a:spLocks noChangeShapeType="1"/>
            </p:cNvSpPr>
            <p:nvPr/>
          </p:nvSpPr>
          <p:spPr bwMode="auto">
            <a:xfrm>
              <a:off x="3277" y="2932"/>
              <a:ext cx="1" cy="277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4343" name="Line 7"/>
            <p:cNvSpPr>
              <a:spLocks noChangeShapeType="1"/>
            </p:cNvSpPr>
            <p:nvPr/>
          </p:nvSpPr>
          <p:spPr bwMode="auto">
            <a:xfrm>
              <a:off x="3277" y="5709"/>
              <a:ext cx="255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4344" name="Line 8"/>
            <p:cNvSpPr>
              <a:spLocks noChangeShapeType="1"/>
            </p:cNvSpPr>
            <p:nvPr/>
          </p:nvSpPr>
          <p:spPr bwMode="auto">
            <a:xfrm>
              <a:off x="3427" y="3703"/>
              <a:ext cx="1950" cy="138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4346" name="Rectangle 10"/>
            <p:cNvSpPr>
              <a:spLocks noChangeArrowheads="1"/>
            </p:cNvSpPr>
            <p:nvPr/>
          </p:nvSpPr>
          <p:spPr bwMode="auto">
            <a:xfrm>
              <a:off x="5527" y="5864"/>
              <a:ext cx="2208" cy="617"/>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smtClean="0"/>
                <a:t>Property</a:t>
              </a:r>
              <a:endParaRPr lang="en-US" sz="2000" dirty="0"/>
            </a:p>
          </p:txBody>
        </p:sp>
        <p:sp>
          <p:nvSpPr>
            <p:cNvPr id="14347" name="Rectangle 11"/>
            <p:cNvSpPr>
              <a:spLocks noChangeArrowheads="1"/>
            </p:cNvSpPr>
            <p:nvPr/>
          </p:nvSpPr>
          <p:spPr bwMode="auto">
            <a:xfrm>
              <a:off x="5677" y="3549"/>
              <a:ext cx="1200" cy="46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a:t>L-R S</a:t>
              </a:r>
            </a:p>
          </p:txBody>
        </p:sp>
        <p:sp>
          <p:nvSpPr>
            <p:cNvPr id="14348" name="Rectangle 12"/>
            <p:cNvSpPr>
              <a:spLocks noChangeArrowheads="1"/>
            </p:cNvSpPr>
            <p:nvPr/>
          </p:nvSpPr>
          <p:spPr bwMode="auto">
            <a:xfrm>
              <a:off x="5527" y="3086"/>
              <a:ext cx="1950" cy="462"/>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t>(L-R S</a:t>
              </a:r>
              <a:r>
                <a:rPr lang="en-US" sz="2000" dirty="0" smtClean="0"/>
                <a:t>) + t</a:t>
              </a:r>
              <a:endParaRPr lang="en-US" sz="2000" dirty="0"/>
            </a:p>
          </p:txBody>
        </p:sp>
        <p:sp>
          <p:nvSpPr>
            <p:cNvPr id="14349" name="Rectangle 13"/>
            <p:cNvSpPr>
              <a:spLocks noChangeArrowheads="1"/>
            </p:cNvSpPr>
            <p:nvPr/>
          </p:nvSpPr>
          <p:spPr bwMode="auto">
            <a:xfrm>
              <a:off x="5377" y="4938"/>
              <a:ext cx="750" cy="46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t>D</a:t>
              </a:r>
            </a:p>
          </p:txBody>
        </p:sp>
        <p:sp>
          <p:nvSpPr>
            <p:cNvPr id="14350" name="Rectangle 14"/>
            <p:cNvSpPr>
              <a:spLocks noChangeArrowheads="1"/>
            </p:cNvSpPr>
            <p:nvPr/>
          </p:nvSpPr>
          <p:spPr bwMode="auto">
            <a:xfrm>
              <a:off x="2827" y="4321"/>
              <a:ext cx="600" cy="462"/>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t>P</a:t>
              </a:r>
              <a:r>
                <a:rPr lang="en-US" sz="2000" baseline="-25000" dirty="0" smtClean="0"/>
                <a:t>1</a:t>
              </a:r>
              <a:endParaRPr lang="en-US" sz="2000" dirty="0"/>
            </a:p>
          </p:txBody>
        </p:sp>
        <p:sp>
          <p:nvSpPr>
            <p:cNvPr id="14351" name="Rectangle 15"/>
            <p:cNvSpPr>
              <a:spLocks noChangeArrowheads="1"/>
            </p:cNvSpPr>
            <p:nvPr/>
          </p:nvSpPr>
          <p:spPr bwMode="auto">
            <a:xfrm>
              <a:off x="2827" y="4012"/>
              <a:ext cx="600" cy="465"/>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t>P</a:t>
              </a:r>
              <a:r>
                <a:rPr lang="en-US" sz="2000" baseline="-25000" dirty="0" smtClean="0"/>
                <a:t>2</a:t>
              </a:r>
              <a:endParaRPr lang="en-US" sz="2000" dirty="0"/>
            </a:p>
          </p:txBody>
        </p:sp>
        <p:sp>
          <p:nvSpPr>
            <p:cNvPr id="14352" name="Line 16"/>
            <p:cNvSpPr>
              <a:spLocks noChangeShapeType="1"/>
            </p:cNvSpPr>
            <p:nvPr/>
          </p:nvSpPr>
          <p:spPr bwMode="auto">
            <a:xfrm flipV="1">
              <a:off x="3427" y="3395"/>
              <a:ext cx="1950" cy="169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4353" name="Line 17"/>
            <p:cNvSpPr>
              <a:spLocks noChangeShapeType="1"/>
            </p:cNvSpPr>
            <p:nvPr/>
          </p:nvSpPr>
          <p:spPr bwMode="auto">
            <a:xfrm flipV="1">
              <a:off x="3577" y="3858"/>
              <a:ext cx="2100" cy="169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4354" name="Line 18"/>
            <p:cNvSpPr>
              <a:spLocks noChangeShapeType="1"/>
            </p:cNvSpPr>
            <p:nvPr/>
          </p:nvSpPr>
          <p:spPr bwMode="auto">
            <a:xfrm flipH="1">
              <a:off x="3277" y="4629"/>
              <a:ext cx="1500" cy="1"/>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4355" name="Line 19"/>
            <p:cNvSpPr>
              <a:spLocks noChangeShapeType="1"/>
            </p:cNvSpPr>
            <p:nvPr/>
          </p:nvSpPr>
          <p:spPr bwMode="auto">
            <a:xfrm flipH="1">
              <a:off x="3277" y="4321"/>
              <a:ext cx="1050" cy="0"/>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4356" name="Line 20"/>
            <p:cNvSpPr>
              <a:spLocks noChangeShapeType="1"/>
            </p:cNvSpPr>
            <p:nvPr/>
          </p:nvSpPr>
          <p:spPr bwMode="auto">
            <a:xfrm>
              <a:off x="4327" y="4321"/>
              <a:ext cx="1" cy="1388"/>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4357" name="Line 21"/>
            <p:cNvSpPr>
              <a:spLocks noChangeShapeType="1"/>
            </p:cNvSpPr>
            <p:nvPr/>
          </p:nvSpPr>
          <p:spPr bwMode="auto">
            <a:xfrm flipH="1">
              <a:off x="3277" y="4938"/>
              <a:ext cx="1050" cy="0"/>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4358" name="Rectangle 22"/>
            <p:cNvSpPr>
              <a:spLocks noChangeArrowheads="1"/>
            </p:cNvSpPr>
            <p:nvPr/>
          </p:nvSpPr>
          <p:spPr bwMode="auto">
            <a:xfrm>
              <a:off x="2827" y="4629"/>
              <a:ext cx="600" cy="467"/>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t>P</a:t>
              </a:r>
              <a:r>
                <a:rPr lang="en-US" sz="2000" baseline="-25000" dirty="0" smtClean="0"/>
                <a:t>3</a:t>
              </a:r>
              <a:endParaRPr lang="en-US" sz="2000" dirty="0"/>
            </a:p>
          </p:txBody>
        </p:sp>
        <p:sp>
          <p:nvSpPr>
            <p:cNvPr id="14359" name="Line 23"/>
            <p:cNvSpPr>
              <a:spLocks noChangeShapeType="1"/>
            </p:cNvSpPr>
            <p:nvPr/>
          </p:nvSpPr>
          <p:spPr bwMode="auto">
            <a:xfrm>
              <a:off x="3427" y="4321"/>
              <a:ext cx="0" cy="617"/>
            </a:xfrm>
            <a:prstGeom prst="line">
              <a:avLst/>
            </a:prstGeom>
            <a:noFill/>
            <a:ln w="28575">
              <a:solidFill>
                <a:srgbClr val="8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sz="2000"/>
            </a:p>
          </p:txBody>
        </p:sp>
        <p:sp>
          <p:nvSpPr>
            <p:cNvPr id="14360" name="Rectangle 24"/>
            <p:cNvSpPr>
              <a:spLocks noChangeArrowheads="1"/>
            </p:cNvSpPr>
            <p:nvPr/>
          </p:nvSpPr>
          <p:spPr bwMode="auto">
            <a:xfrm>
              <a:off x="3427" y="4321"/>
              <a:ext cx="853" cy="614"/>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b="1" dirty="0">
                  <a:solidFill>
                    <a:srgbClr val="BD582C"/>
                  </a:solidFill>
                </a:rPr>
                <a:t>tax</a:t>
              </a:r>
              <a:endParaRPr lang="en-US" sz="2000" dirty="0">
                <a:solidFill>
                  <a:srgbClr val="BD582C"/>
                </a:solidFill>
              </a:endParaRPr>
            </a:p>
          </p:txBody>
        </p:sp>
        <p:sp>
          <p:nvSpPr>
            <p:cNvPr id="14361" name="Rectangle 25"/>
            <p:cNvSpPr>
              <a:spLocks noChangeArrowheads="1"/>
            </p:cNvSpPr>
            <p:nvPr/>
          </p:nvSpPr>
          <p:spPr bwMode="auto">
            <a:xfrm>
              <a:off x="5377" y="4264"/>
              <a:ext cx="4958" cy="363"/>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b="1" dirty="0">
                  <a:solidFill>
                    <a:srgbClr val="BD582C"/>
                  </a:solidFill>
                  <a:latin typeface="+mn-lt"/>
                </a:rPr>
                <a:t>L-R burden on </a:t>
              </a:r>
              <a:r>
                <a:rPr lang="en-US" sz="2000" b="1" dirty="0" smtClean="0">
                  <a:solidFill>
                    <a:srgbClr val="BD582C"/>
                  </a:solidFill>
                  <a:latin typeface="+mn-lt"/>
                </a:rPr>
                <a:t>consumers/workers</a:t>
              </a:r>
              <a:endParaRPr lang="en-US" sz="2000" dirty="0">
                <a:solidFill>
                  <a:srgbClr val="BD582C"/>
                </a:solidFill>
                <a:latin typeface="+mn-lt"/>
              </a:endParaRPr>
            </a:p>
          </p:txBody>
        </p:sp>
        <p:sp>
          <p:nvSpPr>
            <p:cNvPr id="14362" name="Rectangle 26"/>
            <p:cNvSpPr>
              <a:spLocks noChangeArrowheads="1"/>
            </p:cNvSpPr>
            <p:nvPr/>
          </p:nvSpPr>
          <p:spPr bwMode="auto">
            <a:xfrm>
              <a:off x="5377" y="4629"/>
              <a:ext cx="3776" cy="307"/>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b="1" dirty="0">
                  <a:solidFill>
                    <a:srgbClr val="BD582C"/>
                  </a:solidFill>
                  <a:latin typeface="+mn-lt"/>
                </a:rPr>
                <a:t>L-R burden on owners of K</a:t>
              </a:r>
            </a:p>
            <a:p>
              <a:pPr eaLnBrk="1" hangingPunct="1"/>
              <a:endParaRPr lang="en-US" sz="1600" dirty="0">
                <a:solidFill>
                  <a:srgbClr val="BD582C"/>
                </a:solidFill>
              </a:endParaRPr>
            </a:p>
          </p:txBody>
        </p:sp>
        <p:sp>
          <p:nvSpPr>
            <p:cNvPr id="14363" name="Line 27"/>
            <p:cNvSpPr>
              <a:spLocks noChangeShapeType="1"/>
            </p:cNvSpPr>
            <p:nvPr/>
          </p:nvSpPr>
          <p:spPr bwMode="auto">
            <a:xfrm>
              <a:off x="5227" y="4321"/>
              <a:ext cx="1" cy="307"/>
            </a:xfrm>
            <a:prstGeom prst="line">
              <a:avLst/>
            </a:prstGeom>
            <a:noFill/>
            <a:ln w="28575">
              <a:solidFill>
                <a:srgbClr val="8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sz="2000"/>
            </a:p>
          </p:txBody>
        </p:sp>
        <p:sp>
          <p:nvSpPr>
            <p:cNvPr id="14364" name="Line 28"/>
            <p:cNvSpPr>
              <a:spLocks noChangeShapeType="1"/>
            </p:cNvSpPr>
            <p:nvPr/>
          </p:nvSpPr>
          <p:spPr bwMode="auto">
            <a:xfrm>
              <a:off x="5227" y="4629"/>
              <a:ext cx="1" cy="308"/>
            </a:xfrm>
            <a:prstGeom prst="line">
              <a:avLst/>
            </a:prstGeom>
            <a:noFill/>
            <a:ln w="28575">
              <a:solidFill>
                <a:srgbClr val="8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sz="2000"/>
            </a:p>
          </p:txBody>
        </p:sp>
        <p:sp>
          <p:nvSpPr>
            <p:cNvPr id="14365" name="Line 29"/>
            <p:cNvSpPr>
              <a:spLocks noChangeShapeType="1"/>
            </p:cNvSpPr>
            <p:nvPr/>
          </p:nvSpPr>
          <p:spPr bwMode="auto">
            <a:xfrm flipV="1">
              <a:off x="4753" y="3241"/>
              <a:ext cx="1" cy="24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4366" name="Rectangle 30"/>
            <p:cNvSpPr>
              <a:spLocks noChangeArrowheads="1"/>
            </p:cNvSpPr>
            <p:nvPr/>
          </p:nvSpPr>
          <p:spPr bwMode="auto">
            <a:xfrm>
              <a:off x="4327" y="2778"/>
              <a:ext cx="1200" cy="46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a:t>S-R S</a:t>
              </a:r>
            </a:p>
          </p:txBody>
        </p:sp>
        <p:sp>
          <p:nvSpPr>
            <p:cNvPr id="14367" name="Line 31"/>
            <p:cNvSpPr>
              <a:spLocks noChangeShapeType="1"/>
            </p:cNvSpPr>
            <p:nvPr/>
          </p:nvSpPr>
          <p:spPr bwMode="auto">
            <a:xfrm>
              <a:off x="3727" y="4629"/>
              <a:ext cx="1" cy="617"/>
            </a:xfrm>
            <a:prstGeom prst="line">
              <a:avLst/>
            </a:prstGeom>
            <a:noFill/>
            <a:ln w="28575">
              <a:solidFill>
                <a:srgbClr val="008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sz="2000"/>
            </a:p>
          </p:txBody>
        </p:sp>
        <p:sp>
          <p:nvSpPr>
            <p:cNvPr id="14368" name="Line 32"/>
            <p:cNvSpPr>
              <a:spLocks noChangeShapeType="1"/>
            </p:cNvSpPr>
            <p:nvPr/>
          </p:nvSpPr>
          <p:spPr bwMode="auto">
            <a:xfrm>
              <a:off x="3277" y="5246"/>
              <a:ext cx="1500" cy="0"/>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4369" name="Rectangle 33"/>
            <p:cNvSpPr>
              <a:spLocks noChangeArrowheads="1"/>
            </p:cNvSpPr>
            <p:nvPr/>
          </p:nvSpPr>
          <p:spPr bwMode="auto">
            <a:xfrm>
              <a:off x="2827" y="4938"/>
              <a:ext cx="600" cy="46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t>P</a:t>
              </a:r>
              <a:r>
                <a:rPr lang="en-US" sz="2000" baseline="-25000" dirty="0" smtClean="0"/>
                <a:t>4</a:t>
              </a:r>
              <a:endParaRPr lang="en-US" sz="2000" dirty="0"/>
            </a:p>
          </p:txBody>
        </p:sp>
        <p:sp>
          <p:nvSpPr>
            <p:cNvPr id="14370" name="Rectangle 34"/>
            <p:cNvSpPr>
              <a:spLocks noChangeArrowheads="1"/>
            </p:cNvSpPr>
            <p:nvPr/>
          </p:nvSpPr>
          <p:spPr bwMode="auto">
            <a:xfrm>
              <a:off x="5377" y="5406"/>
              <a:ext cx="3776" cy="360"/>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b="1" dirty="0">
                  <a:solidFill>
                    <a:srgbClr val="637052"/>
                  </a:solidFill>
                  <a:latin typeface="+mn-lt"/>
                </a:rPr>
                <a:t>S-R burden on owners of K</a:t>
              </a:r>
            </a:p>
            <a:p>
              <a:pPr eaLnBrk="1" hangingPunct="1"/>
              <a:endParaRPr lang="en-US" sz="1600" dirty="0">
                <a:solidFill>
                  <a:srgbClr val="637052"/>
                </a:solidFill>
              </a:endParaRPr>
            </a:p>
          </p:txBody>
        </p:sp>
        <p:sp>
          <p:nvSpPr>
            <p:cNvPr id="14371" name="Line 35"/>
            <p:cNvSpPr>
              <a:spLocks noChangeShapeType="1"/>
            </p:cNvSpPr>
            <p:nvPr/>
          </p:nvSpPr>
          <p:spPr bwMode="auto">
            <a:xfrm flipH="1" flipV="1">
              <a:off x="3727" y="4938"/>
              <a:ext cx="1650" cy="617"/>
            </a:xfrm>
            <a:prstGeom prst="line">
              <a:avLst/>
            </a:prstGeom>
            <a:noFill/>
            <a:ln w="19050">
              <a:solidFill>
                <a:srgbClr val="008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sz="2000"/>
            </a:p>
          </p:txBody>
        </p:sp>
        <p:sp>
          <p:nvSpPr>
            <p:cNvPr id="14372" name="Rectangle 36"/>
            <p:cNvSpPr>
              <a:spLocks noChangeArrowheads="1"/>
            </p:cNvSpPr>
            <p:nvPr/>
          </p:nvSpPr>
          <p:spPr bwMode="auto">
            <a:xfrm>
              <a:off x="3727" y="4629"/>
              <a:ext cx="852" cy="616"/>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b="1" dirty="0">
                  <a:solidFill>
                    <a:srgbClr val="637052"/>
                  </a:solidFill>
                </a:rPr>
                <a:t>tax</a:t>
              </a:r>
              <a:endParaRPr lang="en-US" sz="2000" dirty="0">
                <a:solidFill>
                  <a:srgbClr val="637052"/>
                </a:solidFill>
              </a:endParaRPr>
            </a:p>
          </p:txBody>
        </p:sp>
      </p:grpSp>
      <p:sp>
        <p:nvSpPr>
          <p:cNvPr id="38"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37" name="Rectangle 36"/>
          <p:cNvSpPr/>
          <p:nvPr/>
        </p:nvSpPr>
        <p:spPr>
          <a:xfrm>
            <a:off x="830580" y="1306677"/>
            <a:ext cx="5953874" cy="461665"/>
          </a:xfrm>
          <a:prstGeom prst="rect">
            <a:avLst/>
          </a:prstGeom>
        </p:spPr>
        <p:txBody>
          <a:bodyPr wrap="none">
            <a:spAutoFit/>
          </a:bodyPr>
          <a:lstStyle/>
          <a:p>
            <a:pPr>
              <a:defRPr/>
            </a:pPr>
            <a:r>
              <a:rPr lang="en-US" sz="2400" dirty="0">
                <a:solidFill>
                  <a:srgbClr val="BD582C"/>
                </a:solidFill>
              </a:rPr>
              <a:t>Approach 1: </a:t>
            </a:r>
            <a:r>
              <a:rPr lang="en-US" sz="2400" dirty="0" smtClean="0">
                <a:solidFill>
                  <a:srgbClr val="BD582C"/>
                </a:solidFill>
                <a:latin typeface="+mn-lt"/>
              </a:rPr>
              <a:t>The Long Run and the Short Run</a:t>
            </a:r>
            <a:endParaRPr lang="en-US" sz="2400" dirty="0">
              <a:solidFill>
                <a:srgbClr val="BD582C"/>
              </a:solidFill>
              <a:latin typeface="+mn-lt"/>
            </a:endParaRPr>
          </a:p>
        </p:txBody>
      </p:sp>
      <p:sp>
        <p:nvSpPr>
          <p:cNvPr id="39" name="Rectangle 9"/>
          <p:cNvSpPr>
            <a:spLocks noChangeArrowheads="1"/>
          </p:cNvSpPr>
          <p:nvPr/>
        </p:nvSpPr>
        <p:spPr bwMode="auto">
          <a:xfrm>
            <a:off x="1447800" y="2514600"/>
            <a:ext cx="1157036" cy="647714"/>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smtClean="0">
                <a:solidFill>
                  <a:srgbClr val="BD582C"/>
                </a:solidFill>
              </a:rPr>
              <a:t>Price of Property</a:t>
            </a:r>
            <a:endParaRPr lang="en-US" sz="2000" dirty="0">
              <a:solidFill>
                <a:srgbClr val="BD582C"/>
              </a:solidFill>
            </a:endParaRPr>
          </a:p>
        </p:txBody>
      </p:sp>
      <p:sp>
        <p:nvSpPr>
          <p:cNvPr id="2" name="TextBox 1"/>
          <p:cNvSpPr txBox="1"/>
          <p:nvPr/>
        </p:nvSpPr>
        <p:spPr>
          <a:xfrm>
            <a:off x="6496041" y="2487792"/>
            <a:ext cx="1790577" cy="1169551"/>
          </a:xfrm>
          <a:prstGeom prst="rect">
            <a:avLst/>
          </a:prstGeom>
          <a:noFill/>
        </p:spPr>
        <p:txBody>
          <a:bodyPr wrap="square" rtlCol="0">
            <a:spAutoFit/>
          </a:bodyPr>
          <a:lstStyle/>
          <a:p>
            <a:r>
              <a:rPr lang="en-US" sz="1400" dirty="0" smtClean="0"/>
              <a:t>For readability, this graph exaggerates shifting onto consumers and workers. </a:t>
            </a:r>
            <a:endParaRPr lang="en-US"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838200" y="1715456"/>
            <a:ext cx="7468797" cy="3313744"/>
          </a:xfrm>
        </p:spPr>
        <p:txBody>
          <a:bodyPr>
            <a:noAutofit/>
          </a:bodyPr>
          <a:lstStyle/>
          <a:p>
            <a:pPr marL="231775" indent="-231775">
              <a:buFont typeface="Wingdings" panose="05000000000000000000" pitchFamily="2" charset="2"/>
              <a:buChar char="§"/>
            </a:pPr>
            <a:r>
              <a:rPr lang="en-US" sz="2000" dirty="0" smtClean="0">
                <a:solidFill>
                  <a:schemeClr val="tx1">
                    <a:lumMod val="65000"/>
                    <a:lumOff val="35000"/>
                  </a:schemeClr>
                </a:solidFill>
              </a:rPr>
              <a:t>A </a:t>
            </a:r>
            <a:r>
              <a:rPr lang="en-US" sz="2000" dirty="0">
                <a:solidFill>
                  <a:schemeClr val="tx1">
                    <a:lumMod val="65000"/>
                    <a:lumOff val="35000"/>
                  </a:schemeClr>
                </a:solidFill>
              </a:rPr>
              <a:t>second </a:t>
            </a:r>
            <a:r>
              <a:rPr lang="en-US" sz="2000" dirty="0" smtClean="0">
                <a:solidFill>
                  <a:schemeClr val="tx1">
                    <a:lumMod val="65000"/>
                    <a:lumOff val="35000"/>
                  </a:schemeClr>
                </a:solidFill>
              </a:rPr>
              <a:t>approach </a:t>
            </a:r>
            <a:r>
              <a:rPr lang="en-US" sz="2000" dirty="0">
                <a:solidFill>
                  <a:schemeClr val="tx1">
                    <a:lumMod val="65000"/>
                    <a:lumOff val="35000"/>
                  </a:schemeClr>
                </a:solidFill>
              </a:rPr>
              <a:t>is to focus on the property tax on owner-occupied housing. </a:t>
            </a:r>
          </a:p>
          <a:p>
            <a:pPr marL="231775" indent="-231775" eaLnBrk="1" hangingPunct="1">
              <a:buFont typeface="Wingdings" panose="05000000000000000000" pitchFamily="2" charset="2"/>
              <a:buChar char="§"/>
            </a:pPr>
            <a:endParaRPr lang="en-US" sz="2000" dirty="0" smtClean="0">
              <a:solidFill>
                <a:schemeClr val="tx1">
                  <a:lumMod val="65000"/>
                  <a:lumOff val="35000"/>
                </a:schemeClr>
              </a:solidFill>
            </a:endParaRPr>
          </a:p>
          <a:p>
            <a:pPr marL="231775" indent="-231775" eaLnBrk="1" hangingPunct="1">
              <a:buFont typeface="Wingdings" panose="05000000000000000000" pitchFamily="2" charset="2"/>
              <a:buChar char="§"/>
            </a:pPr>
            <a:r>
              <a:rPr lang="en-US" sz="2000" dirty="0" smtClean="0">
                <a:solidFill>
                  <a:schemeClr val="tx1">
                    <a:lumMod val="65000"/>
                    <a:lumOff val="35000"/>
                  </a:schemeClr>
                </a:solidFill>
              </a:rPr>
              <a:t>Because most owner-occupied housing sales involve existing housing, the two parties to the transaction are both households. </a:t>
            </a:r>
          </a:p>
          <a:p>
            <a:pPr marL="231775" indent="-231775" eaLnBrk="1" hangingPunct="1">
              <a:buFont typeface="Wingdings" panose="05000000000000000000" pitchFamily="2" charset="2"/>
              <a:buChar char="§"/>
            </a:pPr>
            <a:endParaRPr lang="en-US" sz="2000" dirty="0">
              <a:solidFill>
                <a:schemeClr val="tx1">
                  <a:lumMod val="65000"/>
                  <a:lumOff val="35000"/>
                </a:schemeClr>
              </a:solidFill>
            </a:endParaRPr>
          </a:p>
          <a:p>
            <a:pPr marL="457200" lvl="1" indent="-223838">
              <a:buFont typeface="Courier New" panose="02070309020205020404" pitchFamily="49" charset="0"/>
              <a:buChar char="o"/>
            </a:pPr>
            <a:r>
              <a:rPr lang="en-US" sz="1888" dirty="0" smtClean="0">
                <a:solidFill>
                  <a:schemeClr val="tx1">
                    <a:lumMod val="65000"/>
                    <a:lumOff val="35000"/>
                  </a:schemeClr>
                </a:solidFill>
              </a:rPr>
              <a:t>It follows that households bear the burden of the tax,</a:t>
            </a:r>
          </a:p>
          <a:p>
            <a:pPr marL="457200" lvl="1" indent="-223838">
              <a:buFont typeface="Courier New" panose="02070309020205020404" pitchFamily="49" charset="0"/>
              <a:buChar char="o"/>
            </a:pPr>
            <a:endParaRPr lang="en-US" sz="1888" dirty="0" smtClean="0">
              <a:solidFill>
                <a:schemeClr val="tx1">
                  <a:lumMod val="65000"/>
                  <a:lumOff val="35000"/>
                </a:schemeClr>
              </a:solidFill>
            </a:endParaRPr>
          </a:p>
          <a:p>
            <a:pPr marL="457200" lvl="1" indent="-223838">
              <a:buFont typeface="Courier New" panose="02070309020205020404" pitchFamily="49" charset="0"/>
              <a:buChar char="o"/>
            </a:pPr>
            <a:r>
              <a:rPr lang="en-US" sz="1888" dirty="0" smtClean="0">
                <a:solidFill>
                  <a:schemeClr val="tx1">
                    <a:lumMod val="65000"/>
                    <a:lumOff val="35000"/>
                  </a:schemeClr>
                </a:solidFill>
              </a:rPr>
              <a:t>And the question is: How does the property tax burden change as household income changes?</a:t>
            </a:r>
            <a:endParaRPr lang="en-US" sz="2000" dirty="0" smtClean="0"/>
          </a:p>
        </p:txBody>
      </p:sp>
      <p:sp>
        <p:nvSpPr>
          <p:cNvPr id="9220" name="Rectangle 5"/>
          <p:cNvSpPr>
            <a:spLocks noChangeArrowheads="1"/>
          </p:cNvSpPr>
          <p:nvPr/>
        </p:nvSpPr>
        <p:spPr bwMode="auto">
          <a:xfrm>
            <a:off x="200025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9222" name="Rectangle 7"/>
          <p:cNvSpPr>
            <a:spLocks noChangeArrowheads="1"/>
          </p:cNvSpPr>
          <p:nvPr/>
        </p:nvSpPr>
        <p:spPr bwMode="auto">
          <a:xfrm>
            <a:off x="2000250" y="2887147"/>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9"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10" name="Rectangle 9"/>
          <p:cNvSpPr/>
          <p:nvPr/>
        </p:nvSpPr>
        <p:spPr>
          <a:xfrm>
            <a:off x="814039" y="1288126"/>
            <a:ext cx="6133859" cy="461665"/>
          </a:xfrm>
          <a:prstGeom prst="rect">
            <a:avLst/>
          </a:prstGeom>
        </p:spPr>
        <p:txBody>
          <a:bodyPr wrap="none">
            <a:spAutoFit/>
          </a:bodyPr>
          <a:lstStyle/>
          <a:p>
            <a:pPr>
              <a:defRPr/>
            </a:pPr>
            <a:r>
              <a:rPr lang="en-US" sz="2400" dirty="0" smtClean="0">
                <a:solidFill>
                  <a:srgbClr val="BD582C"/>
                </a:solidFill>
                <a:latin typeface="+mn-lt"/>
              </a:rPr>
              <a:t>Approach 2: Focus on Owner-Occupied Housing</a:t>
            </a:r>
            <a:endParaRPr lang="en-US" sz="2400" dirty="0">
              <a:solidFill>
                <a:srgbClr val="BD582C"/>
              </a:solidFill>
              <a:latin typeface="+mn-lt"/>
            </a:endParaRPr>
          </a:p>
        </p:txBody>
      </p:sp>
    </p:spTree>
    <p:extLst>
      <p:ext uri="{BB962C8B-B14F-4D97-AF65-F5344CB8AC3E}">
        <p14:creationId xmlns:p14="http://schemas.microsoft.com/office/powerpoint/2010/main" val="1923740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838200" y="1715456"/>
            <a:ext cx="7468797" cy="547473"/>
          </a:xfrm>
        </p:spPr>
        <p:txBody>
          <a:bodyPr>
            <a:noAutofit/>
          </a:bodyPr>
          <a:lstStyle/>
          <a:p>
            <a:pPr marL="231775" indent="-231775" eaLnBrk="1" hangingPunct="1">
              <a:buFont typeface="Wingdings" panose="05000000000000000000" pitchFamily="2" charset="2"/>
              <a:buChar char="§"/>
            </a:pPr>
            <a:r>
              <a:rPr lang="en-US" sz="2000" dirty="0" smtClean="0">
                <a:solidFill>
                  <a:schemeClr val="tx1">
                    <a:lumMod val="65000"/>
                    <a:lumOff val="35000"/>
                  </a:schemeClr>
                </a:solidFill>
              </a:rPr>
              <a:t>F</a:t>
            </a:r>
            <a:r>
              <a:rPr lang="en-US" sz="2000" dirty="0" smtClean="0"/>
              <a:t>or owner-occupied housing, property tax incidence depends on the income elasticity of demand for housing .</a:t>
            </a:r>
          </a:p>
          <a:p>
            <a:pPr eaLnBrk="1" hangingPunct="1"/>
            <a:endParaRPr lang="en-US" sz="2000" dirty="0" smtClean="0"/>
          </a:p>
          <a:p>
            <a:pPr eaLnBrk="1" hangingPunct="1"/>
            <a:endParaRPr lang="en-US" sz="2000" dirty="0"/>
          </a:p>
          <a:p>
            <a:pPr eaLnBrk="1" hangingPunct="1"/>
            <a:endParaRPr lang="en-US" sz="2000" dirty="0" smtClean="0"/>
          </a:p>
          <a:p>
            <a:pPr eaLnBrk="1" hangingPunct="1"/>
            <a:endParaRPr lang="en-US" sz="2000" dirty="0"/>
          </a:p>
          <a:p>
            <a:pPr eaLnBrk="1" hangingPunct="1"/>
            <a:endParaRPr lang="en-US" sz="2000" dirty="0" smtClean="0"/>
          </a:p>
          <a:p>
            <a:pPr eaLnBrk="1" hangingPunct="1"/>
            <a:endParaRPr lang="en-US" sz="2000" dirty="0"/>
          </a:p>
          <a:p>
            <a:pPr marL="233363" indent="0" eaLnBrk="1" hangingPunct="1">
              <a:buNone/>
            </a:pPr>
            <a:r>
              <a:rPr lang="en-US" sz="2000" dirty="0"/>
              <a:t>w</a:t>
            </a:r>
            <a:r>
              <a:rPr lang="en-US" sz="2000" dirty="0" smtClean="0"/>
              <a:t>here </a:t>
            </a:r>
            <a:r>
              <a:rPr lang="en-US" sz="2000" i="1" dirty="0" smtClean="0">
                <a:latin typeface="Times New Roman" panose="02020603050405020304" pitchFamily="18" charset="0"/>
                <a:cs typeface="Times New Roman" panose="02020603050405020304" pitchFamily="18" charset="0"/>
              </a:rPr>
              <a:t>T</a:t>
            </a:r>
            <a:r>
              <a:rPr lang="en-US" sz="2000" dirty="0" smtClean="0"/>
              <a:t> is the property tax payment,</a:t>
            </a:r>
            <a:r>
              <a:rPr lang="en-US" sz="2000" i="1" dirty="0" smtClean="0">
                <a:latin typeface="Times New Roman" panose="02020603050405020304" pitchFamily="18" charset="0"/>
                <a:cs typeface="Times New Roman" panose="02020603050405020304" pitchFamily="18" charset="0"/>
              </a:rPr>
              <a:t> t </a:t>
            </a:r>
            <a:r>
              <a:rPr lang="en-US" sz="2000" dirty="0" smtClean="0"/>
              <a:t>is the effective property tax rate, </a:t>
            </a:r>
            <a:r>
              <a:rPr lang="en-US" sz="2000" i="1" dirty="0" smtClean="0">
                <a:latin typeface="Times New Roman" panose="02020603050405020304" pitchFamily="18" charset="0"/>
                <a:cs typeface="Times New Roman" panose="02020603050405020304" pitchFamily="18" charset="0"/>
              </a:rPr>
              <a:t>V</a:t>
            </a:r>
            <a:r>
              <a:rPr lang="en-US" sz="2000" dirty="0" smtClean="0"/>
              <a:t> is house value, </a:t>
            </a:r>
            <a:r>
              <a:rPr lang="en-US" sz="2000" i="1" dirty="0" smtClean="0">
                <a:latin typeface="Times New Roman" panose="02020603050405020304" pitchFamily="18" charset="0"/>
                <a:cs typeface="Times New Roman" panose="02020603050405020304" pitchFamily="18" charset="0"/>
              </a:rPr>
              <a:t>R</a:t>
            </a:r>
            <a:r>
              <a:rPr lang="en-US" sz="2000" dirty="0" smtClean="0"/>
              <a:t> is the annual rental value of housing, </a:t>
            </a:r>
            <a:r>
              <a:rPr lang="en-US" sz="2000" i="1" dirty="0" smtClean="0">
                <a:latin typeface="Times New Roman" panose="02020603050405020304" pitchFamily="18" charset="0"/>
                <a:cs typeface="Times New Roman" panose="02020603050405020304" pitchFamily="18" charset="0"/>
              </a:rPr>
              <a:t>r</a:t>
            </a:r>
            <a:r>
              <a:rPr lang="en-US" sz="2000" dirty="0" smtClean="0"/>
              <a:t> is a discount rate, and </a:t>
            </a:r>
            <a:r>
              <a:rPr lang="en-US" sz="2000" i="1" dirty="0" smtClean="0">
                <a:latin typeface="Times New Roman" panose="02020603050405020304" pitchFamily="18" charset="0"/>
                <a:cs typeface="Times New Roman" panose="02020603050405020304" pitchFamily="18" charset="0"/>
              </a:rPr>
              <a:t>V</a:t>
            </a:r>
            <a:r>
              <a:rPr lang="en-US" sz="2000" dirty="0" smtClean="0"/>
              <a:t> = </a:t>
            </a:r>
            <a:r>
              <a:rPr lang="en-US" sz="2000" i="1" dirty="0" smtClean="0">
                <a:latin typeface="Times New Roman" panose="02020603050405020304" pitchFamily="18" charset="0"/>
                <a:cs typeface="Times New Roman" panose="02020603050405020304" pitchFamily="18" charset="0"/>
              </a:rPr>
              <a:t>R/r</a:t>
            </a:r>
            <a:r>
              <a:rPr lang="en-US" sz="2000" dirty="0" smtClean="0"/>
              <a:t>.</a:t>
            </a:r>
          </a:p>
          <a:p>
            <a:pPr marL="233363" indent="0" eaLnBrk="1" hangingPunct="1"/>
            <a:endParaRPr lang="en-US" sz="2000" dirty="0" smtClean="0"/>
          </a:p>
          <a:p>
            <a:pPr eaLnBrk="1" hangingPunct="1"/>
            <a:endParaRPr lang="en-US" sz="2000" dirty="0" smtClean="0"/>
          </a:p>
        </p:txBody>
      </p:sp>
      <p:sp>
        <p:nvSpPr>
          <p:cNvPr id="9220" name="Rectangle 5"/>
          <p:cNvSpPr>
            <a:spLocks noChangeArrowheads="1"/>
          </p:cNvSpPr>
          <p:nvPr/>
        </p:nvSpPr>
        <p:spPr bwMode="auto">
          <a:xfrm>
            <a:off x="200025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aphicFrame>
        <p:nvGraphicFramePr>
          <p:cNvPr id="9221" name="Object 4"/>
          <p:cNvGraphicFramePr>
            <a:graphicFrameLocks noChangeAspect="1"/>
          </p:cNvGraphicFramePr>
          <p:nvPr>
            <p:extLst>
              <p:ext uri="{D42A27DB-BD31-4B8C-83A1-F6EECF244321}">
                <p14:modId xmlns:p14="http://schemas.microsoft.com/office/powerpoint/2010/main" val="3953652526"/>
              </p:ext>
            </p:extLst>
          </p:nvPr>
        </p:nvGraphicFramePr>
        <p:xfrm>
          <a:off x="1763713" y="2895600"/>
          <a:ext cx="5891212" cy="1436688"/>
        </p:xfrm>
        <a:graphic>
          <a:graphicData uri="http://schemas.openxmlformats.org/presentationml/2006/ole">
            <mc:AlternateContent xmlns:mc="http://schemas.openxmlformats.org/markup-compatibility/2006">
              <mc:Choice xmlns:v="urn:schemas-microsoft-com:vml" Requires="v">
                <p:oleObj spid="_x0000_s33817" name="Equation" r:id="rId3" imgW="1815840" imgH="444240" progId="Equation.DSMT4">
                  <p:embed/>
                </p:oleObj>
              </mc:Choice>
              <mc:Fallback>
                <p:oleObj name="Equation" r:id="rId3" imgW="1815840" imgH="444240" progId="Equation.DSMT4">
                  <p:embed/>
                  <p:pic>
                    <p:nvPicPr>
                      <p:cNvPr id="9221" name="Object 4"/>
                      <p:cNvPicPr>
                        <a:picLocks noChangeAspect="1" noChangeArrowheads="1"/>
                      </p:cNvPicPr>
                      <p:nvPr/>
                    </p:nvPicPr>
                    <p:blipFill>
                      <a:blip r:embed="rId4"/>
                      <a:srcRect/>
                      <a:stretch>
                        <a:fillRect/>
                      </a:stretch>
                    </p:blipFill>
                    <p:spPr bwMode="auto">
                      <a:xfrm>
                        <a:off x="1763713" y="2895600"/>
                        <a:ext cx="5891212" cy="1436688"/>
                      </a:xfrm>
                      <a:prstGeom prst="rect">
                        <a:avLst/>
                      </a:prstGeom>
                      <a:noFill/>
                      <a:ln>
                        <a:noFill/>
                      </a:ln>
                      <a:extLst/>
                    </p:spPr>
                  </p:pic>
                </p:oleObj>
              </mc:Fallback>
            </mc:AlternateContent>
          </a:graphicData>
        </a:graphic>
      </p:graphicFrame>
      <p:sp>
        <p:nvSpPr>
          <p:cNvPr id="9222" name="Rectangle 7"/>
          <p:cNvSpPr>
            <a:spLocks noChangeArrowheads="1"/>
          </p:cNvSpPr>
          <p:nvPr/>
        </p:nvSpPr>
        <p:spPr bwMode="auto">
          <a:xfrm>
            <a:off x="2000250" y="2887147"/>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9" name="Rectangle 2"/>
          <p:cNvSpPr>
            <a:spLocks noGrp="1" noChangeArrowheads="1"/>
          </p:cNvSpPr>
          <p:nvPr>
            <p:ph type="title"/>
          </p:nvPr>
        </p:nvSpPr>
        <p:spPr>
          <a:xfrm>
            <a:off x="800100" y="304800"/>
            <a:ext cx="7543800" cy="703994"/>
          </a:xfrm>
        </p:spPr>
        <p:txBody>
          <a:bodyPr/>
          <a:lstStyle/>
          <a:p>
            <a:pPr eaLnBrk="1" hangingPunct="1"/>
            <a:r>
              <a:rPr lang="en-US" sz="1800" b="1" dirty="0">
                <a:solidFill>
                  <a:srgbClr val="637052"/>
                </a:solidFill>
              </a:rPr>
              <a:t>State and Local Public Finance</a:t>
            </a:r>
            <a:br>
              <a:rPr lang="en-US" sz="1800" b="1" dirty="0">
                <a:solidFill>
                  <a:srgbClr val="637052"/>
                </a:solidFill>
              </a:rPr>
            </a:br>
            <a:r>
              <a:rPr lang="en-US" sz="1800" b="1" dirty="0">
                <a:solidFill>
                  <a:srgbClr val="637052"/>
                </a:solidFill>
              </a:rPr>
              <a:t>Lecture 8: Property Tax Incidence</a:t>
            </a:r>
          </a:p>
        </p:txBody>
      </p:sp>
      <p:sp>
        <p:nvSpPr>
          <p:cNvPr id="8" name="Rectangle 3"/>
          <p:cNvSpPr txBox="1">
            <a:spLocks noChangeArrowheads="1"/>
          </p:cNvSpPr>
          <p:nvPr/>
        </p:nvSpPr>
        <p:spPr>
          <a:xfrm>
            <a:off x="914400" y="2514599"/>
            <a:ext cx="6248400" cy="372547"/>
          </a:xfrm>
          <a:prstGeom prst="rect">
            <a:avLst/>
          </a:prstGeom>
        </p:spPr>
        <p:txBody>
          <a:bodyPr vert="horz" lIns="0" tIns="45720" rIns="0" bIns="45720" rtlCol="0">
            <a:noAutofit/>
          </a:bodyPr>
          <a:lstStyle>
            <a:lvl1pPr marL="51435" indent="-51435" algn="l" defTabSz="514350" rtl="0" eaLnBrk="1" latinLnBrk="0" hangingPunct="1">
              <a:lnSpc>
                <a:spcPct val="90000"/>
              </a:lnSpc>
              <a:spcBef>
                <a:spcPts val="675"/>
              </a:spcBef>
              <a:spcAft>
                <a:spcPts val="113"/>
              </a:spcAft>
              <a:buClr>
                <a:schemeClr val="accent1"/>
              </a:buClr>
              <a:buSzPct val="100000"/>
              <a:buFont typeface="Calibri" panose="020F0502020204030204" pitchFamily="34" charset="0"/>
              <a:buChar char=" "/>
              <a:defRPr sz="1125" kern="1200">
                <a:solidFill>
                  <a:schemeClr val="tx1">
                    <a:lumMod val="75000"/>
                    <a:lumOff val="25000"/>
                  </a:schemeClr>
                </a:solidFill>
                <a:latin typeface="+mn-lt"/>
                <a:ea typeface="+mn-ea"/>
                <a:cs typeface="+mn-cs"/>
              </a:defRPr>
            </a:lvl1pPr>
            <a:lvl2pPr marL="216027" indent="-102870" algn="l" defTabSz="514350" rtl="0" eaLnBrk="1" latinLnBrk="0" hangingPunct="1">
              <a:lnSpc>
                <a:spcPct val="90000"/>
              </a:lnSpc>
              <a:spcBef>
                <a:spcPts val="113"/>
              </a:spcBef>
              <a:spcAft>
                <a:spcPts val="225"/>
              </a:spcAft>
              <a:buClr>
                <a:schemeClr val="accent1"/>
              </a:buClr>
              <a:buFont typeface="Calibri" pitchFamily="34" charset="0"/>
              <a:buChar char="◦"/>
              <a:defRPr sz="1013" kern="1200">
                <a:solidFill>
                  <a:schemeClr val="tx1">
                    <a:lumMod val="75000"/>
                    <a:lumOff val="25000"/>
                  </a:schemeClr>
                </a:solidFill>
                <a:latin typeface="+mn-lt"/>
                <a:ea typeface="+mn-ea"/>
                <a:cs typeface="+mn-cs"/>
              </a:defRPr>
            </a:lvl2pPr>
            <a:lvl3pPr marL="31889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3pPr>
            <a:lvl4pPr marL="42176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4pPr>
            <a:lvl5pPr marL="52463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5pPr>
            <a:lvl6pPr marL="618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6pPr>
            <a:lvl7pPr marL="731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7pPr>
            <a:lvl8pPr marL="843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8pPr>
            <a:lvl9pPr marL="956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9pPr>
          </a:lstStyle>
          <a:p>
            <a:pPr marL="457200" indent="-228600" fontAlgn="auto">
              <a:buFont typeface="Courier New" panose="02070309020205020404" pitchFamily="49" charset="0"/>
              <a:buChar char="o"/>
            </a:pPr>
            <a:r>
              <a:rPr lang="en-US" sz="2000" dirty="0" smtClean="0"/>
              <a:t> To see why, note that the property tax burden is:</a:t>
            </a:r>
          </a:p>
          <a:p>
            <a:pPr fontAlgn="auto"/>
            <a:endParaRPr lang="en-US" sz="2000" dirty="0" smtClean="0"/>
          </a:p>
          <a:p>
            <a:pPr fontAlgn="auto"/>
            <a:endParaRPr lang="en-US" sz="2000" dirty="0" smtClean="0"/>
          </a:p>
        </p:txBody>
      </p:sp>
      <p:sp>
        <p:nvSpPr>
          <p:cNvPr id="10" name="Rectangle 9"/>
          <p:cNvSpPr/>
          <p:nvPr/>
        </p:nvSpPr>
        <p:spPr>
          <a:xfrm>
            <a:off x="814039" y="1288126"/>
            <a:ext cx="5043047" cy="461665"/>
          </a:xfrm>
          <a:prstGeom prst="rect">
            <a:avLst/>
          </a:prstGeom>
        </p:spPr>
        <p:txBody>
          <a:bodyPr wrap="none">
            <a:spAutoFit/>
          </a:bodyPr>
          <a:lstStyle/>
          <a:p>
            <a:pPr>
              <a:defRPr/>
            </a:pPr>
            <a:r>
              <a:rPr lang="en-US" sz="2400" dirty="0" smtClean="0">
                <a:solidFill>
                  <a:srgbClr val="BD582C"/>
                </a:solidFill>
                <a:latin typeface="+mn-lt"/>
              </a:rPr>
              <a:t>Approach 2: Property Taxes and Rents</a:t>
            </a:r>
            <a:endParaRPr lang="en-US" sz="2400" dirty="0">
              <a:solidFill>
                <a:srgbClr val="BD582C"/>
              </a:solidFill>
              <a:latin typeface="+mn-lt"/>
            </a:endParaRPr>
          </a:p>
        </p:txBody>
      </p:sp>
    </p:spTree>
    <p:extLst>
      <p:ext uri="{BB962C8B-B14F-4D97-AF65-F5344CB8AC3E}">
        <p14:creationId xmlns:p14="http://schemas.microsoft.com/office/powerpoint/2010/main" val="102287425"/>
      </p:ext>
    </p:extLst>
  </p:cSld>
  <p:clrMapOvr>
    <a:masterClrMapping/>
  </p:clrMapOvr>
</p:sld>
</file>

<file path=ppt/theme/theme1.xml><?xml version="1.0" encoding="utf-8"?>
<a:theme xmlns:a="http://schemas.openxmlformats.org/drawingml/2006/main" name="Theme1">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heme1" id="{0CF888E1-3DEF-4C87-8FF5-623334404736}" vid="{ACB0FA75-0D73-42A8-801E-281AAAF314DB}"/>
    </a:ext>
  </a:extLst>
</a:theme>
</file>

<file path=docProps/app.xml><?xml version="1.0" encoding="utf-8"?>
<Properties xmlns="http://schemas.openxmlformats.org/officeDocument/2006/extended-properties" xmlns:vt="http://schemas.openxmlformats.org/officeDocument/2006/docPropsVTypes">
  <Template>Theme1</Template>
  <TotalTime>91748</TotalTime>
  <Words>3077</Words>
  <Application>Microsoft Office PowerPoint</Application>
  <PresentationFormat>On-screen Show (4:3)</PresentationFormat>
  <Paragraphs>328</Paragraphs>
  <Slides>37</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5" baseType="lpstr">
      <vt:lpstr>Arial</vt:lpstr>
      <vt:lpstr>Calibri</vt:lpstr>
      <vt:lpstr>Calibri Light</vt:lpstr>
      <vt:lpstr>Courier New</vt:lpstr>
      <vt:lpstr>Times New Roman</vt:lpstr>
      <vt:lpstr>Wingdings</vt:lpstr>
      <vt:lpstr>Theme1</vt:lpstr>
      <vt:lpstr>Equation</vt:lpstr>
      <vt:lpstr>State and Local Public Finance Professor Yinger Spring 2019</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lpstr>State and Local Public Finance Lecture 8: Property Tax Incidence</vt:lpstr>
    </vt:vector>
  </TitlesOfParts>
  <Company>The Maxwell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and Local Public Finance Spring 2006, Professor Yinger</dc:title>
  <dc:creator>joyinger</dc:creator>
  <cp:lastModifiedBy>John McHenry Yinger</cp:lastModifiedBy>
  <cp:revision>176</cp:revision>
  <dcterms:created xsi:type="dcterms:W3CDTF">2005-12-18T15:49:22Z</dcterms:created>
  <dcterms:modified xsi:type="dcterms:W3CDTF">2019-02-18T16:39:49Z</dcterms:modified>
</cp:coreProperties>
</file>