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9" r:id="rId1"/>
    <p:sldMasterId id="2147483902" r:id="rId2"/>
    <p:sldMasterId id="2147483914" r:id="rId3"/>
    <p:sldMasterId id="2147483926" r:id="rId4"/>
  </p:sldMasterIdLst>
  <p:sldIdLst>
    <p:sldId id="295" r:id="rId5"/>
    <p:sldId id="257" r:id="rId6"/>
    <p:sldId id="258" r:id="rId7"/>
    <p:sldId id="259" r:id="rId8"/>
    <p:sldId id="260" r:id="rId9"/>
    <p:sldId id="292" r:id="rId10"/>
    <p:sldId id="291" r:id="rId11"/>
    <p:sldId id="262" r:id="rId12"/>
    <p:sldId id="261" r:id="rId13"/>
    <p:sldId id="304" r:id="rId14"/>
    <p:sldId id="263" r:id="rId15"/>
    <p:sldId id="264" r:id="rId16"/>
    <p:sldId id="265" r:id="rId17"/>
    <p:sldId id="281" r:id="rId18"/>
    <p:sldId id="267" r:id="rId19"/>
    <p:sldId id="268" r:id="rId20"/>
    <p:sldId id="269" r:id="rId21"/>
    <p:sldId id="270" r:id="rId22"/>
    <p:sldId id="296" r:id="rId23"/>
    <p:sldId id="271" r:id="rId24"/>
    <p:sldId id="272" r:id="rId25"/>
    <p:sldId id="282" r:id="rId26"/>
    <p:sldId id="284" r:id="rId27"/>
    <p:sldId id="301" r:id="rId28"/>
    <p:sldId id="297" r:id="rId29"/>
    <p:sldId id="283" r:id="rId30"/>
    <p:sldId id="298" r:id="rId31"/>
    <p:sldId id="308" r:id="rId32"/>
    <p:sldId id="273" r:id="rId33"/>
    <p:sldId id="274" r:id="rId34"/>
    <p:sldId id="306" r:id="rId35"/>
    <p:sldId id="307" r:id="rId36"/>
    <p:sldId id="309" r:id="rId37"/>
    <p:sldId id="276" r:id="rId38"/>
    <p:sldId id="277" r:id="rId39"/>
    <p:sldId id="286" r:id="rId40"/>
    <p:sldId id="287" r:id="rId41"/>
  </p:sldIdLst>
  <p:sldSz cx="9144000" cy="6858000" type="screen4x3"/>
  <p:notesSz cx="9144000" cy="6858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582C"/>
    <a:srgbClr val="637052"/>
    <a:srgbClr val="E48312"/>
    <a:srgbClr val="CC3300"/>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9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Teach\Income%20Tax%20Rates%20201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Average Federal Income Tax Rates, 2009-2013</a:t>
            </a:r>
          </a:p>
        </c:rich>
      </c:tx>
      <c:overlay val="0"/>
    </c:title>
    <c:autoTitleDeleted val="0"/>
    <c:plotArea>
      <c:layout>
        <c:manualLayout>
          <c:layoutTarget val="inner"/>
          <c:xMode val="edge"/>
          <c:yMode val="edge"/>
          <c:x val="5.4323462652215514E-2"/>
          <c:y val="7.882803643639491E-2"/>
          <c:w val="0.89460796334675718"/>
          <c:h val="0.76337579713945491"/>
        </c:manualLayout>
      </c:layout>
      <c:scatterChart>
        <c:scatterStyle val="lineMarker"/>
        <c:varyColors val="0"/>
        <c:ser>
          <c:idx val="0"/>
          <c:order val="0"/>
          <c:tx>
            <c:strRef>
              <c:f>'[Income Tax Rates 2010.xlsx]Sheet1'!$I$6</c:f>
              <c:strCache>
                <c:ptCount val="1"/>
                <c:pt idx="0">
                  <c:v>2009</c:v>
                </c:pt>
              </c:strCache>
            </c:strRef>
          </c:tx>
          <c:marker>
            <c:symbol val="none"/>
          </c:marker>
          <c:xVal>
            <c:numRef>
              <c:f>'[Income Tax Rates 2010.xlsx]Sheet1'!$H$7:$H$25</c:f>
              <c:numCache>
                <c:formatCode>#,##0</c:formatCode>
                <c:ptCount val="19"/>
                <c:pt idx="0">
                  <c:v>2500</c:v>
                </c:pt>
                <c:pt idx="1">
                  <c:v>7500</c:v>
                </c:pt>
                <c:pt idx="2">
                  <c:v>12500</c:v>
                </c:pt>
                <c:pt idx="3">
                  <c:v>17500</c:v>
                </c:pt>
                <c:pt idx="4">
                  <c:v>22500</c:v>
                </c:pt>
                <c:pt idx="5">
                  <c:v>27500</c:v>
                </c:pt>
                <c:pt idx="6">
                  <c:v>35000</c:v>
                </c:pt>
                <c:pt idx="7">
                  <c:v>45000</c:v>
                </c:pt>
                <c:pt idx="8">
                  <c:v>62500</c:v>
                </c:pt>
                <c:pt idx="9">
                  <c:v>87500</c:v>
                </c:pt>
                <c:pt idx="10">
                  <c:v>150000</c:v>
                </c:pt>
                <c:pt idx="11">
                  <c:v>225000</c:v>
                </c:pt>
                <c:pt idx="12">
                  <c:v>275000</c:v>
                </c:pt>
                <c:pt idx="13">
                  <c:v>750000</c:v>
                </c:pt>
                <c:pt idx="14">
                  <c:v>1250000</c:v>
                </c:pt>
                <c:pt idx="15">
                  <c:v>1750000</c:v>
                </c:pt>
                <c:pt idx="16">
                  <c:v>3500000</c:v>
                </c:pt>
                <c:pt idx="17">
                  <c:v>7500000</c:v>
                </c:pt>
                <c:pt idx="18">
                  <c:v>15000000</c:v>
                </c:pt>
              </c:numCache>
            </c:numRef>
          </c:xVal>
          <c:yVal>
            <c:numRef>
              <c:f>'[Income Tax Rates 2010.xlsx]Sheet1'!$I$7:$I$25</c:f>
              <c:numCache>
                <c:formatCode>0.00%</c:formatCode>
                <c:ptCount val="19"/>
                <c:pt idx="0">
                  <c:v>1.4797964686511522E-3</c:v>
                </c:pt>
                <c:pt idx="1">
                  <c:v>4.1106177805605316E-3</c:v>
                </c:pt>
                <c:pt idx="2">
                  <c:v>5.4550581074725721E-3</c:v>
                </c:pt>
                <c:pt idx="3">
                  <c:v>1.2643477289139712E-2</c:v>
                </c:pt>
                <c:pt idx="4">
                  <c:v>2.0737473592853137E-2</c:v>
                </c:pt>
                <c:pt idx="5">
                  <c:v>2.8687939199198233E-2</c:v>
                </c:pt>
                <c:pt idx="6">
                  <c:v>4.0313459532598454E-2</c:v>
                </c:pt>
                <c:pt idx="7">
                  <c:v>5.2587172596786233E-2</c:v>
                </c:pt>
                <c:pt idx="8">
                  <c:v>6.7848045170648824E-2</c:v>
                </c:pt>
                <c:pt idx="9">
                  <c:v>8.1277936493581462E-2</c:v>
                </c:pt>
                <c:pt idx="10">
                  <c:v>0.11784448897912754</c:v>
                </c:pt>
                <c:pt idx="11">
                  <c:v>0.16679120768049727</c:v>
                </c:pt>
                <c:pt idx="12">
                  <c:v>0.20966821354820867</c:v>
                </c:pt>
                <c:pt idx="13">
                  <c:v>0.24231657668475606</c:v>
                </c:pt>
                <c:pt idx="14">
                  <c:v>0.2516793164142791</c:v>
                </c:pt>
                <c:pt idx="15">
                  <c:v>0.25467752356588863</c:v>
                </c:pt>
                <c:pt idx="16">
                  <c:v>0.25654087576381568</c:v>
                </c:pt>
                <c:pt idx="17">
                  <c:v>0.25249979826791347</c:v>
                </c:pt>
                <c:pt idx="18">
                  <c:v>0.22400034047673031</c:v>
                </c:pt>
              </c:numCache>
            </c:numRef>
          </c:yVal>
          <c:smooth val="0"/>
          <c:extLst>
            <c:ext xmlns:c16="http://schemas.microsoft.com/office/drawing/2014/chart" uri="{C3380CC4-5D6E-409C-BE32-E72D297353CC}">
              <c16:uniqueId val="{00000000-B935-4495-8FA6-DB947521ED87}"/>
            </c:ext>
          </c:extLst>
        </c:ser>
        <c:ser>
          <c:idx val="1"/>
          <c:order val="1"/>
          <c:tx>
            <c:strRef>
              <c:f>'[Income Tax Rates 2010.xlsx]Sheet1'!$J$6</c:f>
              <c:strCache>
                <c:ptCount val="1"/>
                <c:pt idx="0">
                  <c:v>2010</c:v>
                </c:pt>
              </c:strCache>
            </c:strRef>
          </c:tx>
          <c:marker>
            <c:symbol val="none"/>
          </c:marker>
          <c:xVal>
            <c:numRef>
              <c:f>'[Income Tax Rates 2010.xlsx]Sheet1'!$H$7:$H$25</c:f>
              <c:numCache>
                <c:formatCode>#,##0</c:formatCode>
                <c:ptCount val="19"/>
                <c:pt idx="0">
                  <c:v>2500</c:v>
                </c:pt>
                <c:pt idx="1">
                  <c:v>7500</c:v>
                </c:pt>
                <c:pt idx="2">
                  <c:v>12500</c:v>
                </c:pt>
                <c:pt idx="3">
                  <c:v>17500</c:v>
                </c:pt>
                <c:pt idx="4">
                  <c:v>22500</c:v>
                </c:pt>
                <c:pt idx="5">
                  <c:v>27500</c:v>
                </c:pt>
                <c:pt idx="6">
                  <c:v>35000</c:v>
                </c:pt>
                <c:pt idx="7">
                  <c:v>45000</c:v>
                </c:pt>
                <c:pt idx="8">
                  <c:v>62500</c:v>
                </c:pt>
                <c:pt idx="9">
                  <c:v>87500</c:v>
                </c:pt>
                <c:pt idx="10">
                  <c:v>150000</c:v>
                </c:pt>
                <c:pt idx="11">
                  <c:v>225000</c:v>
                </c:pt>
                <c:pt idx="12">
                  <c:v>275000</c:v>
                </c:pt>
                <c:pt idx="13">
                  <c:v>750000</c:v>
                </c:pt>
                <c:pt idx="14">
                  <c:v>1250000</c:v>
                </c:pt>
                <c:pt idx="15">
                  <c:v>1750000</c:v>
                </c:pt>
                <c:pt idx="16">
                  <c:v>3500000</c:v>
                </c:pt>
                <c:pt idx="17">
                  <c:v>7500000</c:v>
                </c:pt>
                <c:pt idx="18">
                  <c:v>15000000</c:v>
                </c:pt>
              </c:numCache>
            </c:numRef>
          </c:xVal>
          <c:yVal>
            <c:numRef>
              <c:f>'[Income Tax Rates 2010.xlsx]Sheet1'!$J$7:$J$25</c:f>
              <c:numCache>
                <c:formatCode>0.00%</c:formatCode>
                <c:ptCount val="19"/>
                <c:pt idx="0">
                  <c:v>1.5437248738090343E-3</c:v>
                </c:pt>
                <c:pt idx="1">
                  <c:v>4.1284160476227254E-3</c:v>
                </c:pt>
                <c:pt idx="2">
                  <c:v>5.6879175602724047E-3</c:v>
                </c:pt>
                <c:pt idx="3">
                  <c:v>1.2043166301318298E-2</c:v>
                </c:pt>
                <c:pt idx="4">
                  <c:v>2.0523555397138217E-2</c:v>
                </c:pt>
                <c:pt idx="5">
                  <c:v>2.8276570185347974E-2</c:v>
                </c:pt>
                <c:pt idx="6">
                  <c:v>4.107026854327013E-2</c:v>
                </c:pt>
                <c:pt idx="7">
                  <c:v>5.3460868519731412E-2</c:v>
                </c:pt>
                <c:pt idx="8">
                  <c:v>6.9504633390683093E-2</c:v>
                </c:pt>
                <c:pt idx="9">
                  <c:v>8.3453380038877936E-2</c:v>
                </c:pt>
                <c:pt idx="10">
                  <c:v>0.11850486438812416</c:v>
                </c:pt>
                <c:pt idx="11">
                  <c:v>0.16563072678801527</c:v>
                </c:pt>
                <c:pt idx="12">
                  <c:v>0.20558567272886968</c:v>
                </c:pt>
                <c:pt idx="13">
                  <c:v>0.23546039206349753</c:v>
                </c:pt>
                <c:pt idx="14">
                  <c:v>0.24402785925132309</c:v>
                </c:pt>
                <c:pt idx="15">
                  <c:v>0.24707771516639376</c:v>
                </c:pt>
                <c:pt idx="16">
                  <c:v>0.24587992323409572</c:v>
                </c:pt>
                <c:pt idx="17">
                  <c:v>0.24000952473720444</c:v>
                </c:pt>
                <c:pt idx="18">
                  <c:v>0.20524625714001207</c:v>
                </c:pt>
              </c:numCache>
            </c:numRef>
          </c:yVal>
          <c:smooth val="0"/>
          <c:extLst>
            <c:ext xmlns:c16="http://schemas.microsoft.com/office/drawing/2014/chart" uri="{C3380CC4-5D6E-409C-BE32-E72D297353CC}">
              <c16:uniqueId val="{00000001-B935-4495-8FA6-DB947521ED87}"/>
            </c:ext>
          </c:extLst>
        </c:ser>
        <c:ser>
          <c:idx val="2"/>
          <c:order val="2"/>
          <c:tx>
            <c:strRef>
              <c:f>'[Income Tax Rates 2010.xlsx]Sheet1'!$K$6</c:f>
              <c:strCache>
                <c:ptCount val="1"/>
                <c:pt idx="0">
                  <c:v>2011</c:v>
                </c:pt>
              </c:strCache>
            </c:strRef>
          </c:tx>
          <c:marker>
            <c:symbol val="none"/>
          </c:marker>
          <c:xVal>
            <c:numRef>
              <c:f>'[Income Tax Rates 2010.xlsx]Sheet1'!$H$7:$H$25</c:f>
              <c:numCache>
                <c:formatCode>#,##0</c:formatCode>
                <c:ptCount val="19"/>
                <c:pt idx="0">
                  <c:v>2500</c:v>
                </c:pt>
                <c:pt idx="1">
                  <c:v>7500</c:v>
                </c:pt>
                <c:pt idx="2">
                  <c:v>12500</c:v>
                </c:pt>
                <c:pt idx="3">
                  <c:v>17500</c:v>
                </c:pt>
                <c:pt idx="4">
                  <c:v>22500</c:v>
                </c:pt>
                <c:pt idx="5">
                  <c:v>27500</c:v>
                </c:pt>
                <c:pt idx="6">
                  <c:v>35000</c:v>
                </c:pt>
                <c:pt idx="7">
                  <c:v>45000</c:v>
                </c:pt>
                <c:pt idx="8">
                  <c:v>62500</c:v>
                </c:pt>
                <c:pt idx="9">
                  <c:v>87500</c:v>
                </c:pt>
                <c:pt idx="10">
                  <c:v>150000</c:v>
                </c:pt>
                <c:pt idx="11">
                  <c:v>225000</c:v>
                </c:pt>
                <c:pt idx="12">
                  <c:v>275000</c:v>
                </c:pt>
                <c:pt idx="13">
                  <c:v>750000</c:v>
                </c:pt>
                <c:pt idx="14">
                  <c:v>1250000</c:v>
                </c:pt>
                <c:pt idx="15">
                  <c:v>1750000</c:v>
                </c:pt>
                <c:pt idx="16">
                  <c:v>3500000</c:v>
                </c:pt>
                <c:pt idx="17">
                  <c:v>7500000</c:v>
                </c:pt>
                <c:pt idx="18">
                  <c:v>15000000</c:v>
                </c:pt>
              </c:numCache>
            </c:numRef>
          </c:xVal>
          <c:yVal>
            <c:numRef>
              <c:f>'[Income Tax Rates 2010.xlsx]Sheet1'!$K$7:$K$25</c:f>
              <c:numCache>
                <c:formatCode>0.00%</c:formatCode>
                <c:ptCount val="19"/>
                <c:pt idx="0">
                  <c:v>1.5669791135534056E-3</c:v>
                </c:pt>
                <c:pt idx="1">
                  <c:v>4.3822519721781264E-3</c:v>
                </c:pt>
                <c:pt idx="2">
                  <c:v>1.0384361898800468E-2</c:v>
                </c:pt>
                <c:pt idx="3">
                  <c:v>1.8462526225510638E-2</c:v>
                </c:pt>
                <c:pt idx="4">
                  <c:v>2.7210186615345508E-2</c:v>
                </c:pt>
                <c:pt idx="5">
                  <c:v>3.5720622782641986E-2</c:v>
                </c:pt>
                <c:pt idx="6">
                  <c:v>4.8388846871452541E-2</c:v>
                </c:pt>
                <c:pt idx="7">
                  <c:v>6.1342540495916142E-2</c:v>
                </c:pt>
                <c:pt idx="8">
                  <c:v>7.9120926775708103E-2</c:v>
                </c:pt>
                <c:pt idx="9">
                  <c:v>9.2039557140359149E-2</c:v>
                </c:pt>
                <c:pt idx="10">
                  <c:v>0.12430140172996244</c:v>
                </c:pt>
                <c:pt idx="11">
                  <c:v>0.16614744158455208</c:v>
                </c:pt>
                <c:pt idx="12">
                  <c:v>0.20678671865703785</c:v>
                </c:pt>
                <c:pt idx="13">
                  <c:v>0.23676214525734021</c:v>
                </c:pt>
                <c:pt idx="14">
                  <c:v>0.24352607683135516</c:v>
                </c:pt>
                <c:pt idx="15">
                  <c:v>0.24643476906033562</c:v>
                </c:pt>
                <c:pt idx="16">
                  <c:v>0.24576764290579092</c:v>
                </c:pt>
                <c:pt idx="17">
                  <c:v>0.23861019395130106</c:v>
                </c:pt>
                <c:pt idx="18">
                  <c:v>0.20260328301263411</c:v>
                </c:pt>
              </c:numCache>
            </c:numRef>
          </c:yVal>
          <c:smooth val="0"/>
          <c:extLst>
            <c:ext xmlns:c16="http://schemas.microsoft.com/office/drawing/2014/chart" uri="{C3380CC4-5D6E-409C-BE32-E72D297353CC}">
              <c16:uniqueId val="{00000002-B935-4495-8FA6-DB947521ED87}"/>
            </c:ext>
          </c:extLst>
        </c:ser>
        <c:ser>
          <c:idx val="3"/>
          <c:order val="3"/>
          <c:tx>
            <c:strRef>
              <c:f>'[Income Tax Rates 2010.xlsx]Sheet1'!$L$6</c:f>
              <c:strCache>
                <c:ptCount val="1"/>
                <c:pt idx="0">
                  <c:v>2012</c:v>
                </c:pt>
              </c:strCache>
            </c:strRef>
          </c:tx>
          <c:spPr>
            <a:ln w="0"/>
          </c:spPr>
          <c:marker>
            <c:symbol val="triangle"/>
            <c:size val="10"/>
          </c:marker>
          <c:xVal>
            <c:numRef>
              <c:f>'[Income Tax Rates 2010.xlsx]Sheet1'!$H$7:$H$25</c:f>
              <c:numCache>
                <c:formatCode>#,##0</c:formatCode>
                <c:ptCount val="19"/>
                <c:pt idx="0">
                  <c:v>2500</c:v>
                </c:pt>
                <c:pt idx="1">
                  <c:v>7500</c:v>
                </c:pt>
                <c:pt idx="2">
                  <c:v>12500</c:v>
                </c:pt>
                <c:pt idx="3">
                  <c:v>17500</c:v>
                </c:pt>
                <c:pt idx="4">
                  <c:v>22500</c:v>
                </c:pt>
                <c:pt idx="5">
                  <c:v>27500</c:v>
                </c:pt>
                <c:pt idx="6">
                  <c:v>35000</c:v>
                </c:pt>
                <c:pt idx="7">
                  <c:v>45000</c:v>
                </c:pt>
                <c:pt idx="8">
                  <c:v>62500</c:v>
                </c:pt>
                <c:pt idx="9">
                  <c:v>87500</c:v>
                </c:pt>
                <c:pt idx="10">
                  <c:v>150000</c:v>
                </c:pt>
                <c:pt idx="11">
                  <c:v>225000</c:v>
                </c:pt>
                <c:pt idx="12">
                  <c:v>275000</c:v>
                </c:pt>
                <c:pt idx="13">
                  <c:v>750000</c:v>
                </c:pt>
                <c:pt idx="14">
                  <c:v>1250000</c:v>
                </c:pt>
                <c:pt idx="15">
                  <c:v>1750000</c:v>
                </c:pt>
                <c:pt idx="16">
                  <c:v>3500000</c:v>
                </c:pt>
                <c:pt idx="17">
                  <c:v>7500000</c:v>
                </c:pt>
                <c:pt idx="18">
                  <c:v>15000000</c:v>
                </c:pt>
              </c:numCache>
            </c:numRef>
          </c:xVal>
          <c:yVal>
            <c:numRef>
              <c:f>'[Income Tax Rates 2010.xlsx]Sheet1'!$L$7:$L$25</c:f>
              <c:numCache>
                <c:formatCode>0.00%</c:formatCode>
                <c:ptCount val="19"/>
                <c:pt idx="1">
                  <c:v>2.0892889284093611E-2</c:v>
                </c:pt>
                <c:pt idx="5">
                  <c:v>2.781172809532817E-2</c:v>
                </c:pt>
                <c:pt idx="7">
                  <c:v>5.5208932184731357E-2</c:v>
                </c:pt>
                <c:pt idx="9">
                  <c:v>8.6605667849543877E-2</c:v>
                </c:pt>
                <c:pt idx="10">
                  <c:v>0.12655234456232189</c:v>
                </c:pt>
                <c:pt idx="11">
                  <c:v>0.16837325780386911</c:v>
                </c:pt>
                <c:pt idx="15">
                  <c:v>0.23156837790711243</c:v>
                </c:pt>
              </c:numCache>
            </c:numRef>
          </c:yVal>
          <c:smooth val="0"/>
          <c:extLst>
            <c:ext xmlns:c16="http://schemas.microsoft.com/office/drawing/2014/chart" uri="{C3380CC4-5D6E-409C-BE32-E72D297353CC}">
              <c16:uniqueId val="{00000003-B935-4495-8FA6-DB947521ED87}"/>
            </c:ext>
          </c:extLst>
        </c:ser>
        <c:ser>
          <c:idx val="4"/>
          <c:order val="4"/>
          <c:tx>
            <c:strRef>
              <c:f>'[Income Tax Rates 2010.xlsx]Sheet1'!$M$6</c:f>
              <c:strCache>
                <c:ptCount val="1"/>
                <c:pt idx="0">
                  <c:v>2013</c:v>
                </c:pt>
              </c:strCache>
            </c:strRef>
          </c:tx>
          <c:spPr>
            <a:ln w="0"/>
          </c:spPr>
          <c:marker>
            <c:symbol val="circle"/>
            <c:size val="5"/>
          </c:marker>
          <c:xVal>
            <c:numRef>
              <c:f>'[Income Tax Rates 2010.xlsx]Sheet1'!$H$7:$H$25</c:f>
              <c:numCache>
                <c:formatCode>#,##0</c:formatCode>
                <c:ptCount val="19"/>
                <c:pt idx="0">
                  <c:v>2500</c:v>
                </c:pt>
                <c:pt idx="1">
                  <c:v>7500</c:v>
                </c:pt>
                <c:pt idx="2">
                  <c:v>12500</c:v>
                </c:pt>
                <c:pt idx="3">
                  <c:v>17500</c:v>
                </c:pt>
                <c:pt idx="4">
                  <c:v>22500</c:v>
                </c:pt>
                <c:pt idx="5">
                  <c:v>27500</c:v>
                </c:pt>
                <c:pt idx="6">
                  <c:v>35000</c:v>
                </c:pt>
                <c:pt idx="7">
                  <c:v>45000</c:v>
                </c:pt>
                <c:pt idx="8">
                  <c:v>62500</c:v>
                </c:pt>
                <c:pt idx="9">
                  <c:v>87500</c:v>
                </c:pt>
                <c:pt idx="10">
                  <c:v>150000</c:v>
                </c:pt>
                <c:pt idx="11">
                  <c:v>225000</c:v>
                </c:pt>
                <c:pt idx="12">
                  <c:v>275000</c:v>
                </c:pt>
                <c:pt idx="13">
                  <c:v>750000</c:v>
                </c:pt>
                <c:pt idx="14">
                  <c:v>1250000</c:v>
                </c:pt>
                <c:pt idx="15">
                  <c:v>1750000</c:v>
                </c:pt>
                <c:pt idx="16">
                  <c:v>3500000</c:v>
                </c:pt>
                <c:pt idx="17">
                  <c:v>7500000</c:v>
                </c:pt>
                <c:pt idx="18">
                  <c:v>15000000</c:v>
                </c:pt>
              </c:numCache>
            </c:numRef>
          </c:xVal>
          <c:yVal>
            <c:numRef>
              <c:f>'[Income Tax Rates 2010.xlsx]Sheet1'!$M$7:$M$25</c:f>
              <c:numCache>
                <c:formatCode>0.00%</c:formatCode>
                <c:ptCount val="19"/>
                <c:pt idx="1">
                  <c:v>1.8032074684845932E-2</c:v>
                </c:pt>
                <c:pt idx="5">
                  <c:v>2.7519369490790212E-2</c:v>
                </c:pt>
                <c:pt idx="7">
                  <c:v>5.478525118241654E-2</c:v>
                </c:pt>
                <c:pt idx="9">
                  <c:v>8.7094543471839592E-2</c:v>
                </c:pt>
                <c:pt idx="10">
                  <c:v>0.12609215584244193</c:v>
                </c:pt>
                <c:pt idx="11">
                  <c:v>0.1677001034365618</c:v>
                </c:pt>
                <c:pt idx="15">
                  <c:v>0.2557976905970446</c:v>
                </c:pt>
              </c:numCache>
            </c:numRef>
          </c:yVal>
          <c:smooth val="0"/>
          <c:extLst>
            <c:ext xmlns:c16="http://schemas.microsoft.com/office/drawing/2014/chart" uri="{C3380CC4-5D6E-409C-BE32-E72D297353CC}">
              <c16:uniqueId val="{00000004-B935-4495-8FA6-DB947521ED87}"/>
            </c:ext>
          </c:extLst>
        </c:ser>
        <c:dLbls>
          <c:showLegendKey val="0"/>
          <c:showVal val="0"/>
          <c:showCatName val="0"/>
          <c:showSerName val="0"/>
          <c:showPercent val="0"/>
          <c:showBubbleSize val="0"/>
        </c:dLbls>
        <c:axId val="776222728"/>
        <c:axId val="776218416"/>
      </c:scatterChart>
      <c:valAx>
        <c:axId val="776222728"/>
        <c:scaling>
          <c:logBase val="10"/>
          <c:orientation val="minMax"/>
          <c:min val="1000"/>
        </c:scaling>
        <c:delete val="0"/>
        <c:axPos val="b"/>
        <c:title>
          <c:tx>
            <c:rich>
              <a:bodyPr/>
              <a:lstStyle/>
              <a:p>
                <a:pPr>
                  <a:defRPr sz="1400"/>
                </a:pPr>
                <a:r>
                  <a:rPr lang="en-US" sz="1400"/>
                  <a:t>Adjusted Gross Income</a:t>
                </a:r>
              </a:p>
            </c:rich>
          </c:tx>
          <c:overlay val="0"/>
        </c:title>
        <c:numFmt formatCode="&quot;$&quot;#,##0" sourceLinked="0"/>
        <c:majorTickMark val="out"/>
        <c:minorTickMark val="none"/>
        <c:tickLblPos val="nextTo"/>
        <c:crossAx val="776218416"/>
        <c:crosses val="autoZero"/>
        <c:crossBetween val="midCat"/>
      </c:valAx>
      <c:valAx>
        <c:axId val="776218416"/>
        <c:scaling>
          <c:orientation val="minMax"/>
        </c:scaling>
        <c:delete val="0"/>
        <c:axPos val="l"/>
        <c:majorGridlines/>
        <c:numFmt formatCode="0%" sourceLinked="0"/>
        <c:majorTickMark val="out"/>
        <c:minorTickMark val="none"/>
        <c:tickLblPos val="nextTo"/>
        <c:crossAx val="776222728"/>
        <c:crosses val="autoZero"/>
        <c:crossBetween val="midCat"/>
      </c:valAx>
    </c:plotArea>
    <c:legend>
      <c:legendPos val="b"/>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4500" spc="-28"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9" y="4455621"/>
            <a:ext cx="7543800" cy="1143000"/>
          </a:xfrm>
        </p:spPr>
        <p:txBody>
          <a:bodyPr lIns="91440" rIns="91440">
            <a:normAutofit/>
          </a:bodyPr>
          <a:lstStyle>
            <a:lvl1pPr marL="0" indent="0" algn="l">
              <a:buNone/>
              <a:defRPr sz="1350" cap="all" spc="113" baseline="0">
                <a:solidFill>
                  <a:schemeClr val="tx2"/>
                </a:solidFill>
                <a:latin typeface="+mj-lt"/>
              </a:defRPr>
            </a:lvl1pPr>
            <a:lvl2pPr marL="257175" indent="0" algn="ctr">
              <a:buNone/>
              <a:defRPr sz="1350"/>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7FBD1009-9F53-4D1F-8D0F-44C057D03633}"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0229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CDBAF5CD-B7E8-4302-99BC-AB526E2FCF9E}" type="slidenum">
              <a:rPr lang="en-US" altLang="en-US" smtClean="0"/>
              <a:pPr>
                <a:defRPr/>
              </a:pPr>
              <a:t>‹#›</a:t>
            </a:fld>
            <a:endParaRPr lang="en-US" altLang="en-US"/>
          </a:p>
        </p:txBody>
      </p:sp>
    </p:spTree>
    <p:extLst>
      <p:ext uri="{BB962C8B-B14F-4D97-AF65-F5344CB8AC3E}">
        <p14:creationId xmlns:p14="http://schemas.microsoft.com/office/powerpoint/2010/main" val="2778164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7" y="414781"/>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2"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EAAA61C2-CD68-48DC-AA88-8112D9E1DDD7}" type="slidenum">
              <a:rPr lang="en-US" altLang="en-US" smtClean="0"/>
              <a:pPr>
                <a:defRPr/>
              </a:pPr>
              <a:t>‹#›</a:t>
            </a:fld>
            <a:endParaRPr lang="en-US" altLang="en-US"/>
          </a:p>
        </p:txBody>
      </p:sp>
    </p:spTree>
    <p:extLst>
      <p:ext uri="{BB962C8B-B14F-4D97-AF65-F5344CB8AC3E}">
        <p14:creationId xmlns:p14="http://schemas.microsoft.com/office/powerpoint/2010/main" val="77634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418"/>
            <a:ext cx="8229600" cy="1140619"/>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13200" cy="4530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3601" y="1600200"/>
            <a:ext cx="4013200" cy="4530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E6E5FC5-B3C7-44AF-8A84-833C1A0B8F02}" type="slidenum">
              <a:rPr lang="en-US" altLang="en-US" smtClean="0"/>
              <a:pPr>
                <a:defRPr/>
              </a:pPr>
              <a:t>‹#›</a:t>
            </a:fld>
            <a:endParaRPr lang="en-US" altLang="en-US"/>
          </a:p>
        </p:txBody>
      </p:sp>
    </p:spTree>
    <p:extLst>
      <p:ext uri="{BB962C8B-B14F-4D97-AF65-F5344CB8AC3E}">
        <p14:creationId xmlns:p14="http://schemas.microsoft.com/office/powerpoint/2010/main" val="2180181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48C02FB4-4377-45AF-B4BE-F0FF01DE39D1}"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85495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384C8E5C-21E9-4C8A-A222-F6B1CFF5B0B0}" type="slidenum">
              <a:rPr lang="en-US" altLang="en-US" smtClean="0"/>
              <a:pPr>
                <a:defRPr/>
              </a:pPr>
              <a:t>‹#›</a:t>
            </a:fld>
            <a:endParaRPr lang="en-US" altLang="en-US"/>
          </a:p>
        </p:txBody>
      </p:sp>
    </p:spTree>
    <p:extLst>
      <p:ext uri="{BB962C8B-B14F-4D97-AF65-F5344CB8AC3E}">
        <p14:creationId xmlns:p14="http://schemas.microsoft.com/office/powerpoint/2010/main" val="12486130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5ACDF7B5-1487-474C-ADB3-39310456C78E}"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86394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17775809-1611-4E64-9161-A42639FF1E72}" type="slidenum">
              <a:rPr lang="en-US" altLang="en-US" smtClean="0"/>
              <a:pPr>
                <a:defRPr/>
              </a:pPr>
              <a:t>‹#›</a:t>
            </a:fld>
            <a:endParaRPr lang="en-US" altLang="en-US"/>
          </a:p>
        </p:txBody>
      </p:sp>
    </p:spTree>
    <p:extLst>
      <p:ext uri="{BB962C8B-B14F-4D97-AF65-F5344CB8AC3E}">
        <p14:creationId xmlns:p14="http://schemas.microsoft.com/office/powerpoint/2010/main" val="1657857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EF9817C9-646C-43C8-A0D8-806B0C93965C}" type="slidenum">
              <a:rPr lang="en-US" altLang="en-US" smtClean="0"/>
              <a:pPr>
                <a:defRPr/>
              </a:pPr>
              <a:t>‹#›</a:t>
            </a:fld>
            <a:endParaRPr lang="en-US" altLang="en-US"/>
          </a:p>
        </p:txBody>
      </p:sp>
    </p:spTree>
    <p:extLst>
      <p:ext uri="{BB962C8B-B14F-4D97-AF65-F5344CB8AC3E}">
        <p14:creationId xmlns:p14="http://schemas.microsoft.com/office/powerpoint/2010/main" val="9089199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CC60FCAA-C324-4026-B6B0-278D9D594F1D}" type="slidenum">
              <a:rPr lang="en-US" altLang="en-US" smtClean="0"/>
              <a:pPr>
                <a:defRPr/>
              </a:pPr>
              <a:t>‹#›</a:t>
            </a:fld>
            <a:endParaRPr lang="en-US" altLang="en-US"/>
          </a:p>
        </p:txBody>
      </p:sp>
    </p:spTree>
    <p:extLst>
      <p:ext uri="{BB962C8B-B14F-4D97-AF65-F5344CB8AC3E}">
        <p14:creationId xmlns:p14="http://schemas.microsoft.com/office/powerpoint/2010/main" val="10569609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736A406C-888E-4FF5-BAFD-1AF0F3B2B0EF}" type="slidenum">
              <a:rPr lang="en-US" altLang="en-US" smtClean="0"/>
              <a:pPr>
                <a:defRPr/>
              </a:pPr>
              <a:t>‹#›</a:t>
            </a:fld>
            <a:endParaRPr lang="en-US" altLang="en-US"/>
          </a:p>
        </p:txBody>
      </p:sp>
    </p:spTree>
    <p:extLst>
      <p:ext uri="{BB962C8B-B14F-4D97-AF65-F5344CB8AC3E}">
        <p14:creationId xmlns:p14="http://schemas.microsoft.com/office/powerpoint/2010/main" val="2246857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78685B2D-18FF-4F79-95D3-964E1A8E62BA}" type="slidenum">
              <a:rPr lang="en-US" altLang="en-US" smtClean="0"/>
              <a:pPr>
                <a:defRPr/>
              </a:pPr>
              <a:t>‹#›</a:t>
            </a:fld>
            <a:endParaRPr lang="en-US" altLang="en-US"/>
          </a:p>
        </p:txBody>
      </p:sp>
    </p:spTree>
    <p:extLst>
      <p:ext uri="{BB962C8B-B14F-4D97-AF65-F5344CB8AC3E}">
        <p14:creationId xmlns:p14="http://schemas.microsoft.com/office/powerpoint/2010/main" val="28086163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endParaRPr lang="en-US"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altLang="en-US">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23342B8E-5F6C-4557-A370-A0AD92B64047}" type="slidenum">
              <a:rPr lang="en-US" altLang="en-US" smtClean="0">
                <a:solidFill>
                  <a:srgbClr val="637052"/>
                </a:solidFill>
              </a:rPr>
              <a:pPr>
                <a:defRPr/>
              </a:pPr>
              <a:t>‹#›</a:t>
            </a:fld>
            <a:endParaRPr lang="en-US" altLang="en-US">
              <a:solidFill>
                <a:srgbClr val="637052"/>
              </a:solidFill>
            </a:endParaRPr>
          </a:p>
        </p:txBody>
      </p:sp>
    </p:spTree>
    <p:extLst>
      <p:ext uri="{BB962C8B-B14F-4D97-AF65-F5344CB8AC3E}">
        <p14:creationId xmlns:p14="http://schemas.microsoft.com/office/powerpoint/2010/main" val="23189734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DADBA236-C9DF-4A50-B496-98CD4B0518F3}" type="slidenum">
              <a:rPr lang="en-US" altLang="en-US" smtClean="0"/>
              <a:pPr>
                <a:defRPr/>
              </a:pPr>
              <a:t>‹#›</a:t>
            </a:fld>
            <a:endParaRPr lang="en-US" altLang="en-US"/>
          </a:p>
        </p:txBody>
      </p:sp>
    </p:spTree>
    <p:extLst>
      <p:ext uri="{BB962C8B-B14F-4D97-AF65-F5344CB8AC3E}">
        <p14:creationId xmlns:p14="http://schemas.microsoft.com/office/powerpoint/2010/main" val="40735283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A6E6E908-6557-477D-80E9-988FAB18FC54}" type="slidenum">
              <a:rPr lang="en-US" altLang="en-US" smtClean="0"/>
              <a:pPr>
                <a:defRPr/>
              </a:pPr>
              <a:t>‹#›</a:t>
            </a:fld>
            <a:endParaRPr lang="en-US" altLang="en-US"/>
          </a:p>
        </p:txBody>
      </p:sp>
    </p:spTree>
    <p:extLst>
      <p:ext uri="{BB962C8B-B14F-4D97-AF65-F5344CB8AC3E}">
        <p14:creationId xmlns:p14="http://schemas.microsoft.com/office/powerpoint/2010/main" val="3518612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359C85A9-2750-43EE-A972-5515FABDB58A}" type="slidenum">
              <a:rPr lang="en-US" altLang="en-US" smtClean="0"/>
              <a:pPr>
                <a:defRPr/>
              </a:pPr>
              <a:t>‹#›</a:t>
            </a:fld>
            <a:endParaRPr lang="en-US" altLang="en-US"/>
          </a:p>
        </p:txBody>
      </p:sp>
    </p:spTree>
    <p:extLst>
      <p:ext uri="{BB962C8B-B14F-4D97-AF65-F5344CB8AC3E}">
        <p14:creationId xmlns:p14="http://schemas.microsoft.com/office/powerpoint/2010/main" val="39468363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48C02FB4-4377-45AF-B4BE-F0FF01DE39D1}"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35406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384C8E5C-21E9-4C8A-A222-F6B1CFF5B0B0}" type="slidenum">
              <a:rPr lang="en-US" altLang="en-US" smtClean="0"/>
              <a:pPr>
                <a:defRPr/>
              </a:pPr>
              <a:t>‹#›</a:t>
            </a:fld>
            <a:endParaRPr lang="en-US" altLang="en-US"/>
          </a:p>
        </p:txBody>
      </p:sp>
    </p:spTree>
    <p:extLst>
      <p:ext uri="{BB962C8B-B14F-4D97-AF65-F5344CB8AC3E}">
        <p14:creationId xmlns:p14="http://schemas.microsoft.com/office/powerpoint/2010/main" val="29727004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5ACDF7B5-1487-474C-ADB3-39310456C78E}"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92405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17775809-1611-4E64-9161-A42639FF1E72}" type="slidenum">
              <a:rPr lang="en-US" altLang="en-US" smtClean="0"/>
              <a:pPr>
                <a:defRPr/>
              </a:pPr>
              <a:t>‹#›</a:t>
            </a:fld>
            <a:endParaRPr lang="en-US" altLang="en-US"/>
          </a:p>
        </p:txBody>
      </p:sp>
    </p:spTree>
    <p:extLst>
      <p:ext uri="{BB962C8B-B14F-4D97-AF65-F5344CB8AC3E}">
        <p14:creationId xmlns:p14="http://schemas.microsoft.com/office/powerpoint/2010/main" val="22588168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EF9817C9-646C-43C8-A0D8-806B0C93965C}" type="slidenum">
              <a:rPr lang="en-US" altLang="en-US" smtClean="0"/>
              <a:pPr>
                <a:defRPr/>
              </a:pPr>
              <a:t>‹#›</a:t>
            </a:fld>
            <a:endParaRPr lang="en-US" altLang="en-US"/>
          </a:p>
        </p:txBody>
      </p:sp>
    </p:spTree>
    <p:extLst>
      <p:ext uri="{BB962C8B-B14F-4D97-AF65-F5344CB8AC3E}">
        <p14:creationId xmlns:p14="http://schemas.microsoft.com/office/powerpoint/2010/main" val="6923800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CC60FCAA-C324-4026-B6B0-278D9D594F1D}" type="slidenum">
              <a:rPr lang="en-US" altLang="en-US" smtClean="0"/>
              <a:pPr>
                <a:defRPr/>
              </a:pPr>
              <a:t>‹#›</a:t>
            </a:fld>
            <a:endParaRPr lang="en-US" altLang="en-US"/>
          </a:p>
        </p:txBody>
      </p:sp>
    </p:spTree>
    <p:extLst>
      <p:ext uri="{BB962C8B-B14F-4D97-AF65-F5344CB8AC3E}">
        <p14:creationId xmlns:p14="http://schemas.microsoft.com/office/powerpoint/2010/main" val="2090405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45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1350" cap="all" spc="113" baseline="0">
                <a:solidFill>
                  <a:schemeClr val="tx2"/>
                </a:solidFill>
                <a:latin typeface="+mj-lt"/>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C9FC7F0E-11B0-479D-960E-2777DBA6BD14}"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10330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736A406C-888E-4FF5-BAFD-1AF0F3B2B0EF}" type="slidenum">
              <a:rPr lang="en-US" altLang="en-US" smtClean="0"/>
              <a:pPr>
                <a:defRPr/>
              </a:pPr>
              <a:t>‹#›</a:t>
            </a:fld>
            <a:endParaRPr lang="en-US" altLang="en-US"/>
          </a:p>
        </p:txBody>
      </p:sp>
    </p:spTree>
    <p:extLst>
      <p:ext uri="{BB962C8B-B14F-4D97-AF65-F5344CB8AC3E}">
        <p14:creationId xmlns:p14="http://schemas.microsoft.com/office/powerpoint/2010/main" val="41535759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endParaRPr lang="en-US"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altLang="en-US">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23342B8E-5F6C-4557-A370-A0AD92B64047}" type="slidenum">
              <a:rPr lang="en-US" altLang="en-US" smtClean="0">
                <a:solidFill>
                  <a:srgbClr val="637052"/>
                </a:solidFill>
              </a:rPr>
              <a:pPr>
                <a:defRPr/>
              </a:pPr>
              <a:t>‹#›</a:t>
            </a:fld>
            <a:endParaRPr lang="en-US" altLang="en-US">
              <a:solidFill>
                <a:srgbClr val="637052"/>
              </a:solidFill>
            </a:endParaRPr>
          </a:p>
        </p:txBody>
      </p:sp>
    </p:spTree>
    <p:extLst>
      <p:ext uri="{BB962C8B-B14F-4D97-AF65-F5344CB8AC3E}">
        <p14:creationId xmlns:p14="http://schemas.microsoft.com/office/powerpoint/2010/main" val="32169825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DADBA236-C9DF-4A50-B496-98CD4B0518F3}" type="slidenum">
              <a:rPr lang="en-US" altLang="en-US" smtClean="0"/>
              <a:pPr>
                <a:defRPr/>
              </a:pPr>
              <a:t>‹#›</a:t>
            </a:fld>
            <a:endParaRPr lang="en-US" altLang="en-US"/>
          </a:p>
        </p:txBody>
      </p:sp>
    </p:spTree>
    <p:extLst>
      <p:ext uri="{BB962C8B-B14F-4D97-AF65-F5344CB8AC3E}">
        <p14:creationId xmlns:p14="http://schemas.microsoft.com/office/powerpoint/2010/main" val="2786966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A6E6E908-6557-477D-80E9-988FAB18FC54}" type="slidenum">
              <a:rPr lang="en-US" altLang="en-US" smtClean="0"/>
              <a:pPr>
                <a:defRPr/>
              </a:pPr>
              <a:t>‹#›</a:t>
            </a:fld>
            <a:endParaRPr lang="en-US" altLang="en-US"/>
          </a:p>
        </p:txBody>
      </p:sp>
    </p:spTree>
    <p:extLst>
      <p:ext uri="{BB962C8B-B14F-4D97-AF65-F5344CB8AC3E}">
        <p14:creationId xmlns:p14="http://schemas.microsoft.com/office/powerpoint/2010/main" val="239226811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359C85A9-2750-43EE-A972-5515FABDB58A}" type="slidenum">
              <a:rPr lang="en-US" altLang="en-US" smtClean="0"/>
              <a:pPr>
                <a:defRPr/>
              </a:pPr>
              <a:t>‹#›</a:t>
            </a:fld>
            <a:endParaRPr lang="en-US" altLang="en-US"/>
          </a:p>
        </p:txBody>
      </p:sp>
    </p:spTree>
    <p:extLst>
      <p:ext uri="{BB962C8B-B14F-4D97-AF65-F5344CB8AC3E}">
        <p14:creationId xmlns:p14="http://schemas.microsoft.com/office/powerpoint/2010/main" val="51184337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48C02FB4-4377-45AF-B4BE-F0FF01DE39D1}"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250505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384C8E5C-21E9-4C8A-A222-F6B1CFF5B0B0}" type="slidenum">
              <a:rPr lang="en-US" altLang="en-US" smtClean="0"/>
              <a:pPr>
                <a:defRPr/>
              </a:pPr>
              <a:t>‹#›</a:t>
            </a:fld>
            <a:endParaRPr lang="en-US" altLang="en-US"/>
          </a:p>
        </p:txBody>
      </p:sp>
    </p:spTree>
    <p:extLst>
      <p:ext uri="{BB962C8B-B14F-4D97-AF65-F5344CB8AC3E}">
        <p14:creationId xmlns:p14="http://schemas.microsoft.com/office/powerpoint/2010/main" val="22273416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5ACDF7B5-1487-474C-ADB3-39310456C78E}"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33751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17775809-1611-4E64-9161-A42639FF1E72}" type="slidenum">
              <a:rPr lang="en-US" altLang="en-US" smtClean="0"/>
              <a:pPr>
                <a:defRPr/>
              </a:pPr>
              <a:t>‹#›</a:t>
            </a:fld>
            <a:endParaRPr lang="en-US" altLang="en-US"/>
          </a:p>
        </p:txBody>
      </p:sp>
    </p:spTree>
    <p:extLst>
      <p:ext uri="{BB962C8B-B14F-4D97-AF65-F5344CB8AC3E}">
        <p14:creationId xmlns:p14="http://schemas.microsoft.com/office/powerpoint/2010/main" val="49871638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EF9817C9-646C-43C8-A0D8-806B0C93965C}" type="slidenum">
              <a:rPr lang="en-US" altLang="en-US" smtClean="0"/>
              <a:pPr>
                <a:defRPr/>
              </a:pPr>
              <a:t>‹#›</a:t>
            </a:fld>
            <a:endParaRPr lang="en-US" altLang="en-US"/>
          </a:p>
        </p:txBody>
      </p:sp>
    </p:spTree>
    <p:extLst>
      <p:ext uri="{BB962C8B-B14F-4D97-AF65-F5344CB8AC3E}">
        <p14:creationId xmlns:p14="http://schemas.microsoft.com/office/powerpoint/2010/main" val="2062433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6"/>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8"/>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E2BB45CF-1CA8-4648-9B67-4126751273D2}" type="slidenum">
              <a:rPr lang="en-US" altLang="en-US" smtClean="0"/>
              <a:pPr>
                <a:defRPr/>
              </a:pPr>
              <a:t>‹#›</a:t>
            </a:fld>
            <a:endParaRPr lang="en-US" altLang="en-US"/>
          </a:p>
        </p:txBody>
      </p:sp>
    </p:spTree>
    <p:extLst>
      <p:ext uri="{BB962C8B-B14F-4D97-AF65-F5344CB8AC3E}">
        <p14:creationId xmlns:p14="http://schemas.microsoft.com/office/powerpoint/2010/main" val="148618357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CC60FCAA-C324-4026-B6B0-278D9D594F1D}" type="slidenum">
              <a:rPr lang="en-US" altLang="en-US" smtClean="0"/>
              <a:pPr>
                <a:defRPr/>
              </a:pPr>
              <a:t>‹#›</a:t>
            </a:fld>
            <a:endParaRPr lang="en-US" altLang="en-US"/>
          </a:p>
        </p:txBody>
      </p:sp>
    </p:spTree>
    <p:extLst>
      <p:ext uri="{BB962C8B-B14F-4D97-AF65-F5344CB8AC3E}">
        <p14:creationId xmlns:p14="http://schemas.microsoft.com/office/powerpoint/2010/main" val="358021219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736A406C-888E-4FF5-BAFD-1AF0F3B2B0EF}" type="slidenum">
              <a:rPr lang="en-US" altLang="en-US" smtClean="0"/>
              <a:pPr>
                <a:defRPr/>
              </a:pPr>
              <a:t>‹#›</a:t>
            </a:fld>
            <a:endParaRPr lang="en-US" altLang="en-US"/>
          </a:p>
        </p:txBody>
      </p:sp>
    </p:spTree>
    <p:extLst>
      <p:ext uri="{BB962C8B-B14F-4D97-AF65-F5344CB8AC3E}">
        <p14:creationId xmlns:p14="http://schemas.microsoft.com/office/powerpoint/2010/main" val="195884936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endParaRPr lang="en-US"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altLang="en-US">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23342B8E-5F6C-4557-A370-A0AD92B64047}" type="slidenum">
              <a:rPr lang="en-US" altLang="en-US" smtClean="0">
                <a:solidFill>
                  <a:srgbClr val="637052"/>
                </a:solidFill>
              </a:rPr>
              <a:pPr>
                <a:defRPr/>
              </a:pPr>
              <a:t>‹#›</a:t>
            </a:fld>
            <a:endParaRPr lang="en-US" altLang="en-US">
              <a:solidFill>
                <a:srgbClr val="637052"/>
              </a:solidFill>
            </a:endParaRPr>
          </a:p>
        </p:txBody>
      </p:sp>
    </p:spTree>
    <p:extLst>
      <p:ext uri="{BB962C8B-B14F-4D97-AF65-F5344CB8AC3E}">
        <p14:creationId xmlns:p14="http://schemas.microsoft.com/office/powerpoint/2010/main" val="155217412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DADBA236-C9DF-4A50-B496-98CD4B0518F3}" type="slidenum">
              <a:rPr lang="en-US" altLang="en-US" smtClean="0"/>
              <a:pPr>
                <a:defRPr/>
              </a:pPr>
              <a:t>‹#›</a:t>
            </a:fld>
            <a:endParaRPr lang="en-US" altLang="en-US"/>
          </a:p>
        </p:txBody>
      </p:sp>
    </p:spTree>
    <p:extLst>
      <p:ext uri="{BB962C8B-B14F-4D97-AF65-F5344CB8AC3E}">
        <p14:creationId xmlns:p14="http://schemas.microsoft.com/office/powerpoint/2010/main" val="258446618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A6E6E908-6557-477D-80E9-988FAB18FC54}" type="slidenum">
              <a:rPr lang="en-US" altLang="en-US" smtClean="0"/>
              <a:pPr>
                <a:defRPr/>
              </a:pPr>
              <a:t>‹#›</a:t>
            </a:fld>
            <a:endParaRPr lang="en-US" altLang="en-US"/>
          </a:p>
        </p:txBody>
      </p:sp>
    </p:spTree>
    <p:extLst>
      <p:ext uri="{BB962C8B-B14F-4D97-AF65-F5344CB8AC3E}">
        <p14:creationId xmlns:p14="http://schemas.microsoft.com/office/powerpoint/2010/main" val="405919957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359C85A9-2750-43EE-A972-5515FABDB58A}" type="slidenum">
              <a:rPr lang="en-US" altLang="en-US" smtClean="0"/>
              <a:pPr>
                <a:defRPr/>
              </a:pPr>
              <a:t>‹#›</a:t>
            </a:fld>
            <a:endParaRPr lang="en-US" altLang="en-US"/>
          </a:p>
        </p:txBody>
      </p:sp>
    </p:spTree>
    <p:extLst>
      <p:ext uri="{BB962C8B-B14F-4D97-AF65-F5344CB8AC3E}">
        <p14:creationId xmlns:p14="http://schemas.microsoft.com/office/powerpoint/2010/main" val="290155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6"/>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3"/>
            <a:ext cx="370332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3"/>
            <a:ext cx="370332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Click to edit Master text styles</a:t>
            </a:r>
          </a:p>
        </p:txBody>
      </p:sp>
      <p:sp>
        <p:nvSpPr>
          <p:cNvPr id="6" name="Content Placeholder 5"/>
          <p:cNvSpPr>
            <a:spLocks noGrp="1"/>
          </p:cNvSpPr>
          <p:nvPr>
            <p:ph sz="quarter" idx="4"/>
          </p:nvPr>
        </p:nvSpPr>
        <p:spPr>
          <a:xfrm>
            <a:off x="466344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DD173176-3B23-42EB-A43B-17F26C1F9355}" type="slidenum">
              <a:rPr lang="en-US" altLang="en-US" smtClean="0"/>
              <a:pPr>
                <a:defRPr/>
              </a:pPr>
              <a:t>‹#›</a:t>
            </a:fld>
            <a:endParaRPr lang="en-US" altLang="en-US"/>
          </a:p>
        </p:txBody>
      </p:sp>
    </p:spTree>
    <p:extLst>
      <p:ext uri="{BB962C8B-B14F-4D97-AF65-F5344CB8AC3E}">
        <p14:creationId xmlns:p14="http://schemas.microsoft.com/office/powerpoint/2010/main" val="1702320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CD6C4D67-B29B-486A-ABCE-7405DDA37A7A}" type="slidenum">
              <a:rPr lang="en-US" altLang="en-US" smtClean="0"/>
              <a:pPr>
                <a:defRPr/>
              </a:pPr>
              <a:t>‹#›</a:t>
            </a:fld>
            <a:endParaRPr lang="en-US" altLang="en-US"/>
          </a:p>
        </p:txBody>
      </p:sp>
    </p:spTree>
    <p:extLst>
      <p:ext uri="{BB962C8B-B14F-4D97-AF65-F5344CB8AC3E}">
        <p14:creationId xmlns:p14="http://schemas.microsoft.com/office/powerpoint/2010/main" val="1002864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6E97765F-4F02-47A8-AFB1-A66953B26C95}" type="slidenum">
              <a:rPr lang="en-US" altLang="en-US" smtClean="0"/>
              <a:pPr>
                <a:defRPr/>
              </a:pPr>
              <a:t>‹#›</a:t>
            </a:fld>
            <a:endParaRPr lang="en-US" altLang="en-US"/>
          </a:p>
        </p:txBody>
      </p:sp>
    </p:spTree>
    <p:extLst>
      <p:ext uri="{BB962C8B-B14F-4D97-AF65-F5344CB8AC3E}">
        <p14:creationId xmlns:p14="http://schemas.microsoft.com/office/powerpoint/2010/main" val="21523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5"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4" y="0"/>
            <a:ext cx="4800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1" y="594359"/>
            <a:ext cx="2400300" cy="2286000"/>
          </a:xfrm>
        </p:spPr>
        <p:txBody>
          <a:bodyPr anchor="b">
            <a:normAutofit/>
          </a:bodyPr>
          <a:lstStyle>
            <a:lvl1pPr>
              <a:defRPr sz="2025"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40"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1" y="2926081"/>
            <a:ext cx="2400300" cy="3379124"/>
          </a:xfrm>
        </p:spPr>
        <p:txBody>
          <a:bodyPr lIns="91440" rIns="91440">
            <a:normAutofit/>
          </a:bodyPr>
          <a:lstStyle>
            <a:lvl1pPr marL="0" indent="0">
              <a:buNone/>
              <a:defRPr sz="844">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smtClean="0"/>
              <a:t>Click to edit Master text styles</a:t>
            </a:r>
          </a:p>
        </p:txBody>
      </p:sp>
      <p:sp>
        <p:nvSpPr>
          <p:cNvPr id="5" name="Date Placeholder 4"/>
          <p:cNvSpPr>
            <a:spLocks noGrp="1"/>
          </p:cNvSpPr>
          <p:nvPr>
            <p:ph type="dt" sz="half" idx="10"/>
          </p:nvPr>
        </p:nvSpPr>
        <p:spPr>
          <a:xfrm>
            <a:off x="349136" y="6459787"/>
            <a:ext cx="1963883" cy="365126"/>
          </a:xfrm>
        </p:spPr>
        <p:txBody>
          <a:bodyPr/>
          <a:lstStyle>
            <a:lvl1pPr algn="l">
              <a:defRPr/>
            </a:lvl1pPr>
          </a:lstStyle>
          <a:p>
            <a:pPr>
              <a:defRPr/>
            </a:pPr>
            <a:endParaRPr lang="en-US" altLang="en-US"/>
          </a:p>
        </p:txBody>
      </p:sp>
      <p:sp>
        <p:nvSpPr>
          <p:cNvPr id="6" name="Footer Placeholder 5"/>
          <p:cNvSpPr>
            <a:spLocks noGrp="1"/>
          </p:cNvSpPr>
          <p:nvPr>
            <p:ph type="ftr" sz="quarter" idx="11"/>
          </p:nvPr>
        </p:nvSpPr>
        <p:spPr>
          <a:xfrm>
            <a:off x="3600450" y="6459787"/>
            <a:ext cx="3486151" cy="365126"/>
          </a:xfrm>
        </p:spPr>
        <p:txBody>
          <a:bodyPr/>
          <a:lstStyle>
            <a:lvl1pPr algn="l">
              <a:defRPr>
                <a:solidFill>
                  <a:schemeClr val="tx2"/>
                </a:solidFill>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AAD571D0-A6BD-41A3-97FC-F37EA9265405}" type="slidenum">
              <a:rPr lang="en-US" altLang="en-US" smtClean="0"/>
              <a:pPr>
                <a:defRPr/>
              </a:pPr>
              <a:t>‹#›</a:t>
            </a:fld>
            <a:endParaRPr lang="en-US" altLang="en-US"/>
          </a:p>
        </p:txBody>
      </p:sp>
    </p:spTree>
    <p:extLst>
      <p:ext uri="{BB962C8B-B14F-4D97-AF65-F5344CB8AC3E}">
        <p14:creationId xmlns:p14="http://schemas.microsoft.com/office/powerpoint/2010/main" val="1905110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3" y="491507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2025"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4" y="1"/>
            <a:ext cx="9143989" cy="4915076"/>
          </a:xfrm>
          <a:blipFill>
            <a:blip r:embed="rId2"/>
            <a:stretch>
              <a:fillRect/>
            </a:stretch>
          </a:blipFill>
        </p:spPr>
        <p:txBody>
          <a:bodyPr lIns="457200" tIns="457200" anchor="t"/>
          <a:lstStyle>
            <a:lvl1pPr marL="0" indent="0">
              <a:buNone/>
              <a:defRPr sz="1800">
                <a:solidFill>
                  <a:schemeClr val="bg1"/>
                </a:solidFill>
              </a:defRPr>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5"/>
            <a:ext cx="7589520" cy="594360"/>
          </a:xfrm>
        </p:spPr>
        <p:txBody>
          <a:bodyPr lIns="91440" tIns="0" rIns="91440" bIns="0">
            <a:normAutofit/>
          </a:bodyPr>
          <a:lstStyle>
            <a:lvl1pPr marL="0" indent="0">
              <a:spcBef>
                <a:spcPts val="0"/>
              </a:spcBef>
              <a:spcAft>
                <a:spcPts val="338"/>
              </a:spcAft>
              <a:buNone/>
              <a:defRPr sz="844">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7C6EB6A7-CC31-4848-9181-E0DCFEF81794}" type="slidenum">
              <a:rPr lang="en-US" altLang="en-US" smtClean="0"/>
              <a:pPr>
                <a:defRPr/>
              </a:pPr>
              <a:t>‹#›</a:t>
            </a:fld>
            <a:endParaRPr lang="en-US" altLang="en-US"/>
          </a:p>
        </p:txBody>
      </p:sp>
    </p:spTree>
    <p:extLst>
      <p:ext uri="{BB962C8B-B14F-4D97-AF65-F5344CB8AC3E}">
        <p14:creationId xmlns:p14="http://schemas.microsoft.com/office/powerpoint/2010/main" val="307507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7" name="Rectangle 6"/>
          <p:cNvSpPr/>
          <p:nvPr/>
        </p:nvSpPr>
        <p:spPr>
          <a:xfrm>
            <a:off x="2"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 y="6334316"/>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6"/>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3" y="6459787"/>
            <a:ext cx="1854203" cy="365126"/>
          </a:xfrm>
          <a:prstGeom prst="rect">
            <a:avLst/>
          </a:prstGeom>
        </p:spPr>
        <p:txBody>
          <a:bodyPr vert="horz" lIns="91440" tIns="45720" rIns="91440" bIns="45720" rtlCol="0" anchor="ctr"/>
          <a:lstStyle>
            <a:lvl1pPr algn="l">
              <a:defRPr sz="506">
                <a:solidFill>
                  <a:srgbClr val="FFFFFF"/>
                </a:solidFill>
              </a:defRPr>
            </a:lvl1pPr>
          </a:lstStyle>
          <a:p>
            <a:pPr>
              <a:defRPr/>
            </a:pPr>
            <a:endParaRPr lang="en-US" altLang="en-US"/>
          </a:p>
        </p:txBody>
      </p:sp>
      <p:sp>
        <p:nvSpPr>
          <p:cNvPr id="5" name="Footer Placeholder 4"/>
          <p:cNvSpPr>
            <a:spLocks noGrp="1"/>
          </p:cNvSpPr>
          <p:nvPr>
            <p:ph type="ftr" sz="quarter" idx="3"/>
          </p:nvPr>
        </p:nvSpPr>
        <p:spPr>
          <a:xfrm>
            <a:off x="2764642" y="6459787"/>
            <a:ext cx="3617103" cy="365126"/>
          </a:xfrm>
          <a:prstGeom prst="rect">
            <a:avLst/>
          </a:prstGeom>
        </p:spPr>
        <p:txBody>
          <a:bodyPr vert="horz" lIns="91440" tIns="45720" rIns="91440" bIns="45720" rtlCol="0" anchor="ctr"/>
          <a:lstStyle>
            <a:lvl1pPr algn="ctr">
              <a:defRPr sz="506" cap="all" baseline="0">
                <a:solidFill>
                  <a:srgbClr val="FFFFFF"/>
                </a:solidFill>
              </a:defRPr>
            </a:lvl1pPr>
          </a:lstStyle>
          <a:p>
            <a:pPr>
              <a:defRPr/>
            </a:pPr>
            <a:endParaRPr lang="en-US" altLang="en-US"/>
          </a:p>
        </p:txBody>
      </p:sp>
      <p:sp>
        <p:nvSpPr>
          <p:cNvPr id="6" name="Slide Number Placeholder 5"/>
          <p:cNvSpPr>
            <a:spLocks noGrp="1"/>
          </p:cNvSpPr>
          <p:nvPr>
            <p:ph type="sldNum" sz="quarter" idx="4"/>
          </p:nvPr>
        </p:nvSpPr>
        <p:spPr>
          <a:xfrm>
            <a:off x="7425345" y="6459787"/>
            <a:ext cx="984019" cy="365126"/>
          </a:xfrm>
          <a:prstGeom prst="rect">
            <a:avLst/>
          </a:prstGeom>
        </p:spPr>
        <p:txBody>
          <a:bodyPr vert="horz" lIns="91440" tIns="45720" rIns="91440" bIns="45720" rtlCol="0" anchor="ctr"/>
          <a:lstStyle>
            <a:lvl1pPr algn="r">
              <a:defRPr sz="591">
                <a:solidFill>
                  <a:srgbClr val="FFFFFF"/>
                </a:solidFill>
              </a:defRPr>
            </a:lvl1pPr>
          </a:lstStyle>
          <a:p>
            <a:pPr>
              <a:defRPr/>
            </a:pPr>
            <a:fld id="{5E6E5FC5-B3C7-44AF-8A84-833C1A0B8F02}" type="slidenum">
              <a:rPr lang="en-US" altLang="en-US" smtClean="0"/>
              <a:pPr>
                <a:defRPr/>
              </a:pPr>
              <a:t>‹#›</a:t>
            </a:fld>
            <a:endParaRPr lang="en-US" altLang="en-US"/>
          </a:p>
        </p:txBody>
      </p:sp>
      <p:cxnSp>
        <p:nvCxnSpPr>
          <p:cNvPr id="10" name="Straight Connector 9"/>
          <p:cNvCxnSpPr/>
          <p:nvPr/>
        </p:nvCxnSpPr>
        <p:spPr>
          <a:xfrm>
            <a:off x="895150"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1347811"/>
      </p:ext>
    </p:extLst>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 id="2147483901" r:id="rId12"/>
  </p:sldLayoutIdLst>
  <p:txStyles>
    <p:titleStyle>
      <a:lvl1pPr algn="l" defTabSz="514350" rtl="0" eaLnBrk="1" latinLnBrk="0" hangingPunct="1">
        <a:lnSpc>
          <a:spcPct val="85000"/>
        </a:lnSpc>
        <a:spcBef>
          <a:spcPct val="0"/>
        </a:spcBef>
        <a:buNone/>
        <a:defRPr sz="2700" kern="1200" spc="-28" baseline="0">
          <a:solidFill>
            <a:schemeClr val="tx1">
              <a:lumMod val="75000"/>
              <a:lumOff val="25000"/>
            </a:schemeClr>
          </a:solidFill>
          <a:latin typeface="+mj-lt"/>
          <a:ea typeface="+mj-ea"/>
          <a:cs typeface="+mj-cs"/>
        </a:defRPr>
      </a:lvl1pPr>
    </p:titleStyle>
    <p:bodyStyle>
      <a:lvl1pPr marL="51435" indent="-51435" algn="l" defTabSz="514350" rtl="0" eaLnBrk="1" latinLnBrk="0" hangingPunct="1">
        <a:lnSpc>
          <a:spcPct val="90000"/>
        </a:lnSpc>
        <a:spcBef>
          <a:spcPts val="675"/>
        </a:spcBef>
        <a:spcAft>
          <a:spcPts val="113"/>
        </a:spcAft>
        <a:buClr>
          <a:schemeClr val="accent1"/>
        </a:buClr>
        <a:buSzPct val="100000"/>
        <a:buFont typeface="Calibri" panose="020F0502020204030204" pitchFamily="34" charset="0"/>
        <a:buChar char=" "/>
        <a:defRPr sz="1125" kern="1200">
          <a:solidFill>
            <a:schemeClr val="tx1">
              <a:lumMod val="75000"/>
              <a:lumOff val="25000"/>
            </a:schemeClr>
          </a:solidFill>
          <a:latin typeface="+mn-lt"/>
          <a:ea typeface="+mn-ea"/>
          <a:cs typeface="+mn-cs"/>
        </a:defRPr>
      </a:lvl1pPr>
      <a:lvl2pPr marL="216027" indent="-102870" algn="l" defTabSz="514350" rtl="0" eaLnBrk="1" latinLnBrk="0" hangingPunct="1">
        <a:lnSpc>
          <a:spcPct val="90000"/>
        </a:lnSpc>
        <a:spcBef>
          <a:spcPts val="113"/>
        </a:spcBef>
        <a:spcAft>
          <a:spcPts val="225"/>
        </a:spcAft>
        <a:buClr>
          <a:schemeClr val="accent1"/>
        </a:buClr>
        <a:buFont typeface="Calibri" pitchFamily="34" charset="0"/>
        <a:buChar char="◦"/>
        <a:defRPr sz="1013" kern="1200">
          <a:solidFill>
            <a:schemeClr val="tx1">
              <a:lumMod val="75000"/>
              <a:lumOff val="25000"/>
            </a:schemeClr>
          </a:solidFill>
          <a:latin typeface="+mn-lt"/>
          <a:ea typeface="+mn-ea"/>
          <a:cs typeface="+mn-cs"/>
        </a:defRPr>
      </a:lvl2pPr>
      <a:lvl3pPr marL="31889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3pPr>
      <a:lvl4pPr marL="42176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4pPr>
      <a:lvl5pPr marL="52463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5pPr>
      <a:lvl6pPr marL="618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6pPr>
      <a:lvl7pPr marL="731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7pPr>
      <a:lvl8pPr marL="843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8pPr>
      <a:lvl9pPr marL="956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eaLnBrk="0" hangingPunct="0">
              <a:defRPr/>
            </a:pPr>
            <a:endParaRPr lang="en-US"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eaLnBrk="0" hangingPunct="0">
              <a:defRPr/>
            </a:pPr>
            <a:endParaRPr lang="en-US"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eaLnBrk="0" hangingPunct="0">
              <a:defRPr/>
            </a:pPr>
            <a:fld id="{91EB2632-30EB-404D-AAF4-83DEB88D2D58}" type="slidenum">
              <a:rPr lang="en-US" altLang="en-US" smtClean="0"/>
              <a:pPr eaLnBrk="0" hangingPunct="0">
                <a:defRPr/>
              </a:pPr>
              <a:t>‹#›</a:t>
            </a:fld>
            <a:endParaRPr lang="en-US"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1144500"/>
      </p:ext>
    </p:extLst>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eaLnBrk="0" hangingPunct="0">
              <a:defRPr/>
            </a:pPr>
            <a:endParaRPr lang="en-US"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eaLnBrk="0" hangingPunct="0">
              <a:defRPr/>
            </a:pPr>
            <a:endParaRPr lang="en-US"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eaLnBrk="0" hangingPunct="0">
              <a:defRPr/>
            </a:pPr>
            <a:fld id="{91EB2632-30EB-404D-AAF4-83DEB88D2D58}" type="slidenum">
              <a:rPr lang="en-US" altLang="en-US" smtClean="0"/>
              <a:pPr eaLnBrk="0" hangingPunct="0">
                <a:defRPr/>
              </a:pPr>
              <a:t>‹#›</a:t>
            </a:fld>
            <a:endParaRPr lang="en-US"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6721626"/>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eaLnBrk="0" hangingPunct="0">
              <a:defRPr/>
            </a:pPr>
            <a:endParaRPr lang="en-US"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eaLnBrk="0" hangingPunct="0">
              <a:defRPr/>
            </a:pPr>
            <a:endParaRPr lang="en-US"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eaLnBrk="0" hangingPunct="0">
              <a:defRPr/>
            </a:pPr>
            <a:fld id="{91EB2632-30EB-404D-AAF4-83DEB88D2D58}" type="slidenum">
              <a:rPr lang="en-US" altLang="en-US" smtClean="0"/>
              <a:pPr eaLnBrk="0" hangingPunct="0">
                <a:defRPr/>
              </a:pPr>
              <a:t>‹#›</a:t>
            </a:fld>
            <a:endParaRPr lang="en-US"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6238234"/>
      </p:ext>
    </p:extLst>
  </p:cSld>
  <p:clrMap bg1="lt1" tx1="dk1" bg2="lt2" tx2="dk2" accent1="accent1" accent2="accent2" accent3="accent3" accent4="accent4" accent5="accent5" accent6="accent6" hlink="hlink" folHlink="folHlink"/>
  <p:sldLayoutIdLst>
    <p:sldLayoutId id="2147483927" r:id="rId1"/>
    <p:sldLayoutId id="2147483928" r:id="rId2"/>
    <p:sldLayoutId id="2147483929" r:id="rId3"/>
    <p:sldLayoutId id="2147483930" r:id="rId4"/>
    <p:sldLayoutId id="2147483931" r:id="rId5"/>
    <p:sldLayoutId id="2147483932" r:id="rId6"/>
    <p:sldLayoutId id="2147483933" r:id="rId7"/>
    <p:sldLayoutId id="2147483934" r:id="rId8"/>
    <p:sldLayoutId id="2147483935" r:id="rId9"/>
    <p:sldLayoutId id="2147483936" r:id="rId10"/>
    <p:sldLayoutId id="214748393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1.xml"/></Relationships>
</file>

<file path=ppt/slides/_rels/slide28.xml.rels><?xml version="1.0" encoding="UTF-8" standalone="yes"?>
<Relationships xmlns="http://schemas.openxmlformats.org/package/2006/relationships"><Relationship Id="rId2" Type="http://schemas.openxmlformats.org/officeDocument/2006/relationships/hyperlink" Target="http://www.taxpolicycenter.org/statistics/state-individual-income-tax-rates-2000-2018"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ncsl.org/research/fiscal-policy/federal-tax-reform-and-the-states.asp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ncsl.org/research/fiscal-policy/federal-tax-reform-and-the-states.aspx" TargetMode="External"/><Relationship Id="rId2" Type="http://schemas.openxmlformats.org/officeDocument/2006/relationships/hyperlink" Target="https://www.taxnotes.com/state-tax-notes/corporate-taxation/something-way-federal-tax-reform-may-move-states/2017/09/25/1wd2g"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cbpp.org/research/state-budget-and-tax/how-should-states-respond-to-recent-federal-tax-changes" TargetMode="External"/><Relationship Id="rId2" Type="http://schemas.openxmlformats.org/officeDocument/2006/relationships/hyperlink" Target="http://www.taxpolicycenter.org/taxvox/state-responses-tcjas-salt-deduction-limit-may-be-costly-and-favor-high-income-residents"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nytimes.com/2013/02/22/opinion/the-case-for-a-higher-gasoline-tax.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1752600" y="3886200"/>
            <a:ext cx="6934200" cy="1809750"/>
          </a:xfrm>
        </p:spPr>
        <p:txBody>
          <a:bodyPr/>
          <a:lstStyle/>
          <a:p>
            <a:pPr eaLnBrk="1" hangingPunct="1"/>
            <a:r>
              <a:rPr lang="en-US" sz="2700" dirty="0"/>
              <a:t>Lecture </a:t>
            </a:r>
            <a:r>
              <a:rPr lang="en-US" sz="2700" dirty="0" smtClean="0"/>
              <a:t>9</a:t>
            </a:r>
            <a:endParaRPr lang="en-US" sz="2700" dirty="0"/>
          </a:p>
          <a:p>
            <a:r>
              <a:rPr lang="en-US" sz="2700" dirty="0"/>
              <a:t>State and Local Sales and Income Taxes</a:t>
            </a:r>
          </a:p>
          <a:p>
            <a:pPr eaLnBrk="1" hangingPunct="1"/>
            <a:endParaRPr lang="en-US" dirty="0" smtClean="0">
              <a:solidFill>
                <a:schemeClr val="tx2"/>
              </a:solidFill>
            </a:endParaRPr>
          </a:p>
        </p:txBody>
      </p:sp>
      <p:sp>
        <p:nvSpPr>
          <p:cNvPr id="5" name="Rectangle 2"/>
          <p:cNvSpPr>
            <a:spLocks noGrp="1" noChangeArrowheads="1"/>
          </p:cNvSpPr>
          <p:nvPr>
            <p:ph type="ctrTitle"/>
          </p:nvPr>
        </p:nvSpPr>
        <p:spPr>
          <a:xfrm>
            <a:off x="705628" y="699796"/>
            <a:ext cx="7785230" cy="944724"/>
          </a:xfrm>
          <a:solidFill>
            <a:srgbClr val="FBE6CE"/>
          </a:solidFill>
        </p:spPr>
        <p:txBody>
          <a:bodyPr>
            <a:normAutofit fontScale="90000"/>
          </a:bodyPr>
          <a:lstStyle/>
          <a:p>
            <a:pPr algn="ctr"/>
            <a:r>
              <a:rPr lang="en-US" sz="2625" b="1" dirty="0">
                <a:solidFill>
                  <a:srgbClr val="637052"/>
                </a:solidFill>
              </a:rPr>
              <a:t>State and Local Public Finance</a:t>
            </a:r>
            <a:r>
              <a:rPr lang="en-US" sz="2250" b="1" dirty="0">
                <a:solidFill>
                  <a:srgbClr val="637052"/>
                </a:solidFill>
              </a:rPr>
              <a:t/>
            </a:r>
            <a:br>
              <a:rPr lang="en-US" sz="2250" b="1" dirty="0">
                <a:solidFill>
                  <a:srgbClr val="637052"/>
                </a:solidFill>
              </a:rPr>
            </a:br>
            <a:r>
              <a:rPr lang="en-US" sz="2063" b="1" dirty="0">
                <a:solidFill>
                  <a:srgbClr val="637052"/>
                </a:solidFill>
              </a:rPr>
              <a:t>Professor Yinger</a:t>
            </a:r>
            <a:br>
              <a:rPr lang="en-US" sz="2063" b="1" dirty="0">
                <a:solidFill>
                  <a:srgbClr val="637052"/>
                </a:solidFill>
              </a:rPr>
            </a:br>
            <a:r>
              <a:rPr lang="en-US" sz="2063" b="1">
                <a:solidFill>
                  <a:srgbClr val="637052"/>
                </a:solidFill>
              </a:rPr>
              <a:t>Spring </a:t>
            </a:r>
            <a:r>
              <a:rPr lang="en-US" sz="2063" b="1" smtClean="0">
                <a:solidFill>
                  <a:srgbClr val="637052"/>
                </a:solidFill>
              </a:rPr>
              <a:t>2019</a:t>
            </a:r>
            <a:endParaRPr lang="en-US" sz="2063" b="1" dirty="0">
              <a:solidFill>
                <a:srgbClr val="637052"/>
              </a:solidFill>
            </a:endParaRPr>
          </a:p>
        </p:txBody>
      </p:sp>
    </p:spTree>
    <p:extLst>
      <p:ext uri="{BB962C8B-B14F-4D97-AF65-F5344CB8AC3E}">
        <p14:creationId xmlns:p14="http://schemas.microsoft.com/office/powerpoint/2010/main" val="2078447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914399" y="1845734"/>
            <a:ext cx="7543801" cy="4023360"/>
          </a:xfrm>
        </p:spPr>
        <p:txBody>
          <a:bodyPr>
            <a:normAutofit/>
          </a:bodyPr>
          <a:lstStyle/>
          <a:p>
            <a:pPr marL="227013" indent="-227013" eaLnBrk="1" hangingPunct="1">
              <a:buFont typeface="Wingdings" panose="05000000000000000000" pitchFamily="2" charset="2"/>
              <a:buChar char="§"/>
            </a:pPr>
            <a:r>
              <a:rPr lang="en-US" sz="2000" dirty="0" smtClean="0"/>
              <a:t>The ratio of consumption to income declines as income rises.</a:t>
            </a:r>
          </a:p>
          <a:p>
            <a:pPr marL="227013" indent="-227013" eaLnBrk="1" hangingPunct="1">
              <a:buFont typeface="Wingdings" panose="05000000000000000000" pitchFamily="2" charset="2"/>
              <a:buChar char="§"/>
            </a:pPr>
            <a:endParaRPr lang="en-US" sz="2000" dirty="0" smtClean="0"/>
          </a:p>
          <a:p>
            <a:pPr marL="227013" indent="-227013" eaLnBrk="1" hangingPunct="1">
              <a:buFont typeface="Wingdings" panose="05000000000000000000" pitchFamily="2" charset="2"/>
              <a:buChar char="§"/>
            </a:pPr>
            <a:r>
              <a:rPr lang="en-US" sz="2000" dirty="0" smtClean="0"/>
              <a:t>In other words, rich people save a larger share of their income.</a:t>
            </a:r>
          </a:p>
          <a:p>
            <a:pPr marL="227013" indent="-227013" eaLnBrk="1" hangingPunct="1">
              <a:buFont typeface="Wingdings" panose="05000000000000000000" pitchFamily="2" charset="2"/>
              <a:buChar char="§"/>
            </a:pPr>
            <a:endParaRPr lang="en-US" sz="2000" dirty="0" smtClean="0"/>
          </a:p>
          <a:p>
            <a:pPr marL="227013" indent="-227013" eaLnBrk="1" hangingPunct="1">
              <a:buFont typeface="Wingdings" panose="05000000000000000000" pitchFamily="2" charset="2"/>
              <a:buChar char="§"/>
            </a:pPr>
            <a:r>
              <a:rPr lang="en-US" sz="2000" dirty="0" smtClean="0"/>
              <a:t>So a sales tax is regressive overall.</a:t>
            </a:r>
          </a:p>
          <a:p>
            <a:pPr marL="227013" indent="-227013" eaLnBrk="1" hangingPunct="1">
              <a:buFont typeface="Wingdings" panose="05000000000000000000" pitchFamily="2" charset="2"/>
              <a:buChar char="§"/>
            </a:pPr>
            <a:endParaRPr lang="en-US" sz="2000" dirty="0"/>
          </a:p>
          <a:p>
            <a:pPr marL="687388" lvl="1" indent="-225425">
              <a:buFont typeface="Courier New" panose="02070309020205020404" pitchFamily="49" charset="0"/>
              <a:buChar char="o"/>
            </a:pPr>
            <a:r>
              <a:rPr lang="en-US" sz="1888" dirty="0" smtClean="0"/>
              <a:t>Some components of a sales tax (e.g. a sales tax on luxury goods or services) might be progressive.</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1052687" y="1371600"/>
            <a:ext cx="2862002" cy="461665"/>
          </a:xfrm>
          <a:prstGeom prst="rect">
            <a:avLst/>
          </a:prstGeom>
        </p:spPr>
        <p:txBody>
          <a:bodyPr wrap="none">
            <a:spAutoFit/>
          </a:bodyPr>
          <a:lstStyle/>
          <a:p>
            <a:pPr algn="ctr" eaLnBrk="1" hangingPunct="1">
              <a:buFont typeface="Wingdings" pitchFamily="2" charset="2"/>
              <a:buNone/>
            </a:pPr>
            <a:r>
              <a:rPr lang="en-US" sz="2400" dirty="0" smtClean="0">
                <a:solidFill>
                  <a:srgbClr val="BD582C"/>
                </a:solidFill>
                <a:latin typeface="+mn-lt"/>
              </a:rPr>
              <a:t>Sales Tax Incidence, </a:t>
            </a:r>
            <a:r>
              <a:rPr lang="en-US" sz="2400" dirty="0">
                <a:solidFill>
                  <a:srgbClr val="BD582C"/>
                </a:solidFill>
                <a:latin typeface="+mn-lt"/>
              </a:rPr>
              <a:t>4</a:t>
            </a:r>
          </a:p>
        </p:txBody>
      </p:sp>
    </p:spTree>
    <p:extLst>
      <p:ext uri="{BB962C8B-B14F-4D97-AF65-F5344CB8AC3E}">
        <p14:creationId xmlns:p14="http://schemas.microsoft.com/office/powerpoint/2010/main" val="18816962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990600" y="1378339"/>
            <a:ext cx="7543801" cy="466685"/>
          </a:xfrm>
        </p:spPr>
        <p:txBody>
          <a:bodyPr>
            <a:normAutofit/>
          </a:bodyPr>
          <a:lstStyle/>
          <a:p>
            <a:pPr eaLnBrk="1" hangingPunct="1">
              <a:buFont typeface="Wingdings" pitchFamily="2" charset="2"/>
              <a:buNone/>
            </a:pPr>
            <a:r>
              <a:rPr lang="en-US" sz="2400" dirty="0" smtClean="0">
                <a:solidFill>
                  <a:srgbClr val="BD582C"/>
                </a:solidFill>
              </a:rPr>
              <a:t>Sales Tax Incidence, Cont.</a:t>
            </a:r>
            <a:endParaRPr lang="en-US" sz="2400" dirty="0">
              <a:solidFill>
                <a:srgbClr val="BD582C"/>
              </a:solidFill>
            </a:endParaRPr>
          </a:p>
        </p:txBody>
      </p:sp>
      <p:grpSp>
        <p:nvGrpSpPr>
          <p:cNvPr id="12292" name="Group 4"/>
          <p:cNvGrpSpPr>
            <a:grpSpLocks noChangeAspect="1"/>
          </p:cNvGrpSpPr>
          <p:nvPr/>
        </p:nvGrpSpPr>
        <p:grpSpPr bwMode="auto">
          <a:xfrm>
            <a:off x="1905000" y="1626921"/>
            <a:ext cx="6381087" cy="4896180"/>
            <a:chOff x="2527" y="997"/>
            <a:chExt cx="7950" cy="4320"/>
          </a:xfrm>
        </p:grpSpPr>
        <p:sp>
          <p:nvSpPr>
            <p:cNvPr id="12293" name="AutoShape 5"/>
            <p:cNvSpPr>
              <a:spLocks noChangeAspect="1" noChangeArrowheads="1"/>
            </p:cNvSpPr>
            <p:nvPr/>
          </p:nvSpPr>
          <p:spPr bwMode="auto">
            <a:xfrm>
              <a:off x="2527" y="997"/>
              <a:ext cx="795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2000"/>
            </a:p>
          </p:txBody>
        </p:sp>
        <p:sp>
          <p:nvSpPr>
            <p:cNvPr id="12294" name="Line 6"/>
            <p:cNvSpPr>
              <a:spLocks noChangeShapeType="1"/>
            </p:cNvSpPr>
            <p:nvPr/>
          </p:nvSpPr>
          <p:spPr bwMode="auto">
            <a:xfrm>
              <a:off x="3277" y="1460"/>
              <a:ext cx="0" cy="308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2295" name="Line 7"/>
            <p:cNvSpPr>
              <a:spLocks noChangeShapeType="1"/>
            </p:cNvSpPr>
            <p:nvPr/>
          </p:nvSpPr>
          <p:spPr bwMode="auto">
            <a:xfrm>
              <a:off x="3277" y="4546"/>
              <a:ext cx="585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2296" name="Line 8"/>
            <p:cNvSpPr>
              <a:spLocks noChangeShapeType="1"/>
            </p:cNvSpPr>
            <p:nvPr/>
          </p:nvSpPr>
          <p:spPr bwMode="auto">
            <a:xfrm>
              <a:off x="3277" y="3157"/>
              <a:ext cx="405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2297" name="Line 9"/>
            <p:cNvSpPr>
              <a:spLocks noChangeShapeType="1"/>
            </p:cNvSpPr>
            <p:nvPr/>
          </p:nvSpPr>
          <p:spPr bwMode="auto">
            <a:xfrm flipV="1">
              <a:off x="3277" y="2694"/>
              <a:ext cx="4050" cy="92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2298" name="Line 10"/>
            <p:cNvSpPr>
              <a:spLocks noChangeShapeType="1"/>
            </p:cNvSpPr>
            <p:nvPr/>
          </p:nvSpPr>
          <p:spPr bwMode="auto">
            <a:xfrm>
              <a:off x="3277" y="2694"/>
              <a:ext cx="4050" cy="92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2299" name="Rectangle 11"/>
            <p:cNvSpPr>
              <a:spLocks noChangeArrowheads="1"/>
            </p:cNvSpPr>
            <p:nvPr/>
          </p:nvSpPr>
          <p:spPr bwMode="auto">
            <a:xfrm>
              <a:off x="8227" y="4700"/>
              <a:ext cx="900" cy="617"/>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a:t>Y</a:t>
              </a:r>
            </a:p>
          </p:txBody>
        </p:sp>
        <p:sp>
          <p:nvSpPr>
            <p:cNvPr id="12300" name="Rectangle 12"/>
            <p:cNvSpPr>
              <a:spLocks noChangeArrowheads="1"/>
            </p:cNvSpPr>
            <p:nvPr/>
          </p:nvSpPr>
          <p:spPr bwMode="auto">
            <a:xfrm>
              <a:off x="2677" y="1460"/>
              <a:ext cx="600" cy="926"/>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u="sng"/>
                <a:t>T</a:t>
              </a:r>
            </a:p>
            <a:p>
              <a:r>
                <a:rPr lang="en-US" sz="2000"/>
                <a:t>Y</a:t>
              </a:r>
            </a:p>
          </p:txBody>
        </p:sp>
        <p:sp>
          <p:nvSpPr>
            <p:cNvPr id="12301" name="Rectangle 13"/>
            <p:cNvSpPr>
              <a:spLocks noChangeArrowheads="1"/>
            </p:cNvSpPr>
            <p:nvPr/>
          </p:nvSpPr>
          <p:spPr bwMode="auto">
            <a:xfrm>
              <a:off x="7477" y="2386"/>
              <a:ext cx="2250" cy="462"/>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b="1" dirty="0">
                  <a:solidFill>
                    <a:srgbClr val="BD582C"/>
                  </a:solidFill>
                  <a:latin typeface="+mn-lt"/>
                </a:rPr>
                <a:t>Progressive</a:t>
              </a:r>
              <a:endParaRPr lang="en-US" sz="2000" dirty="0">
                <a:solidFill>
                  <a:srgbClr val="BD582C"/>
                </a:solidFill>
                <a:latin typeface="+mn-lt"/>
              </a:endParaRPr>
            </a:p>
          </p:txBody>
        </p:sp>
        <p:sp>
          <p:nvSpPr>
            <p:cNvPr id="12302" name="Rectangle 14"/>
            <p:cNvSpPr>
              <a:spLocks noChangeArrowheads="1"/>
            </p:cNvSpPr>
            <p:nvPr/>
          </p:nvSpPr>
          <p:spPr bwMode="auto">
            <a:xfrm>
              <a:off x="7477" y="2972"/>
              <a:ext cx="2250" cy="462"/>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b="1" dirty="0">
                  <a:solidFill>
                    <a:srgbClr val="BD582C"/>
                  </a:solidFill>
                  <a:latin typeface="+mn-lt"/>
                </a:rPr>
                <a:t>Proportional</a:t>
              </a:r>
              <a:endParaRPr lang="en-US" sz="2000" dirty="0">
                <a:solidFill>
                  <a:srgbClr val="BD582C"/>
                </a:solidFill>
                <a:latin typeface="+mn-lt"/>
              </a:endParaRPr>
            </a:p>
          </p:txBody>
        </p:sp>
        <p:sp>
          <p:nvSpPr>
            <p:cNvPr id="12303" name="Rectangle 15"/>
            <p:cNvSpPr>
              <a:spLocks noChangeArrowheads="1"/>
            </p:cNvSpPr>
            <p:nvPr/>
          </p:nvSpPr>
          <p:spPr bwMode="auto">
            <a:xfrm>
              <a:off x="7477" y="3466"/>
              <a:ext cx="2250" cy="462"/>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b="1" u="sng" dirty="0">
                  <a:solidFill>
                    <a:srgbClr val="BD582C"/>
                  </a:solidFill>
                  <a:latin typeface="+mn-lt"/>
                </a:rPr>
                <a:t>Regressive</a:t>
              </a:r>
              <a:endParaRPr lang="en-US" sz="2000" u="sng" dirty="0">
                <a:solidFill>
                  <a:srgbClr val="BD582C"/>
                </a:solidFill>
                <a:latin typeface="+mn-lt"/>
              </a:endParaRPr>
            </a:p>
          </p:txBody>
        </p:sp>
      </p:grpSp>
      <p:sp>
        <p:nvSpPr>
          <p:cNvPr id="17"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862263" y="1815619"/>
            <a:ext cx="7543800" cy="4280381"/>
          </a:xfrm>
        </p:spPr>
        <p:txBody>
          <a:bodyPr>
            <a:normAutofit/>
          </a:bodyPr>
          <a:lstStyle/>
          <a:p>
            <a:pPr marL="227013" indent="-227013" eaLnBrk="1" hangingPunct="1">
              <a:lnSpc>
                <a:spcPct val="100000"/>
              </a:lnSpc>
              <a:spcAft>
                <a:spcPts val="1200"/>
              </a:spcAft>
              <a:buFont typeface="Wingdings" panose="05000000000000000000" pitchFamily="2" charset="2"/>
              <a:buChar char="§"/>
            </a:pPr>
            <a:r>
              <a:rPr lang="en-US" sz="2000" dirty="0" smtClean="0"/>
              <a:t>According </a:t>
            </a:r>
            <a:r>
              <a:rPr lang="en-US" sz="2000" dirty="0"/>
              <a:t>to </a:t>
            </a:r>
            <a:r>
              <a:rPr lang="en-US" sz="2000" dirty="0" smtClean="0"/>
              <a:t>a famous </a:t>
            </a:r>
            <a:r>
              <a:rPr lang="en-US" sz="2000" dirty="0"/>
              <a:t>U.S. Supreme </a:t>
            </a:r>
            <a:r>
              <a:rPr lang="en-US" sz="2000" dirty="0" smtClean="0"/>
              <a:t>Court decision, </a:t>
            </a:r>
            <a:r>
              <a:rPr lang="en-US" sz="2000" dirty="0"/>
              <a:t>sales taxes on mail order </a:t>
            </a:r>
            <a:r>
              <a:rPr lang="en-US" sz="2000" dirty="0" smtClean="0"/>
              <a:t>or internet </a:t>
            </a:r>
            <a:r>
              <a:rPr lang="en-US" sz="2000" dirty="0"/>
              <a:t>sales </a:t>
            </a:r>
            <a:r>
              <a:rPr lang="en-US" sz="2000" dirty="0" smtClean="0"/>
              <a:t>could </a:t>
            </a:r>
            <a:r>
              <a:rPr lang="en-US" sz="2000" dirty="0"/>
              <a:t>only be collected if the seller has a business “nexus” </a:t>
            </a:r>
            <a:r>
              <a:rPr lang="en-US" sz="2000" dirty="0" smtClean="0"/>
              <a:t>in </a:t>
            </a:r>
            <a:r>
              <a:rPr lang="en-US" sz="2000" dirty="0"/>
              <a:t>a state.</a:t>
            </a:r>
          </a:p>
          <a:p>
            <a:pPr marL="560070" lvl="2" indent="-228600">
              <a:lnSpc>
                <a:spcPct val="100000"/>
              </a:lnSpc>
              <a:spcAft>
                <a:spcPts val="1200"/>
              </a:spcAft>
              <a:buFont typeface="Courier New" panose="02070309020205020404" pitchFamily="49" charset="0"/>
              <a:buChar char="o"/>
            </a:pPr>
            <a:r>
              <a:rPr lang="en-US" sz="1800" dirty="0" smtClean="0"/>
              <a:t>This decision was </a:t>
            </a:r>
            <a:r>
              <a:rPr lang="en-US" sz="1800" dirty="0"/>
              <a:t>based on the inter-state commerce clause of the U.S. </a:t>
            </a:r>
            <a:r>
              <a:rPr lang="en-US" sz="1800" dirty="0" smtClean="0"/>
              <a:t/>
            </a:r>
            <a:br>
              <a:rPr lang="en-US" sz="1800" dirty="0" smtClean="0"/>
            </a:br>
            <a:r>
              <a:rPr lang="en-US" sz="1800" dirty="0" smtClean="0"/>
              <a:t> Constitution</a:t>
            </a:r>
            <a:r>
              <a:rPr lang="en-US" sz="1800" dirty="0"/>
              <a:t>, which prohibits one state from placing an undue burden </a:t>
            </a:r>
            <a:r>
              <a:rPr lang="en-US" sz="1800" dirty="0" smtClean="0"/>
              <a:t/>
            </a:r>
            <a:br>
              <a:rPr lang="en-US" sz="1800" dirty="0" smtClean="0"/>
            </a:br>
            <a:r>
              <a:rPr lang="en-US" sz="1800" dirty="0" smtClean="0"/>
              <a:t> on </a:t>
            </a:r>
            <a:r>
              <a:rPr lang="en-US" sz="1800" dirty="0"/>
              <a:t>businesses in other </a:t>
            </a:r>
            <a:r>
              <a:rPr lang="en-US" sz="1800" dirty="0" smtClean="0"/>
              <a:t>states.</a:t>
            </a:r>
          </a:p>
          <a:p>
            <a:pPr marL="560070" lvl="2" indent="-228600">
              <a:lnSpc>
                <a:spcPct val="100000"/>
              </a:lnSpc>
              <a:spcAft>
                <a:spcPts val="1200"/>
              </a:spcAft>
              <a:buFont typeface="Courier New" panose="02070309020205020404" pitchFamily="49" charset="0"/>
              <a:buChar char="o"/>
            </a:pPr>
            <a:r>
              <a:rPr lang="en-US" sz="1800" dirty="0" smtClean="0"/>
              <a:t>It cost the states billions of dollars and was a major source of distortion.</a:t>
            </a:r>
          </a:p>
          <a:p>
            <a:pPr marL="227013" indent="-227013" eaLnBrk="1" hangingPunct="1">
              <a:lnSpc>
                <a:spcPct val="100000"/>
              </a:lnSpc>
              <a:spcAft>
                <a:spcPts val="1200"/>
              </a:spcAft>
              <a:buFont typeface="Wingdings" panose="05000000000000000000" pitchFamily="2" charset="2"/>
              <a:buChar char="§"/>
            </a:pPr>
            <a:r>
              <a:rPr lang="en-US" sz="2000" dirty="0" smtClean="0"/>
              <a:t>This decision was overturned in June 2018.  </a:t>
            </a:r>
          </a:p>
          <a:p>
            <a:pPr marL="457200" lvl="1" indent="-228600">
              <a:lnSpc>
                <a:spcPct val="100000"/>
              </a:lnSpc>
              <a:spcAft>
                <a:spcPts val="1200"/>
              </a:spcAft>
              <a:buFont typeface="Courier New" panose="02070309020205020404" pitchFamily="49" charset="0"/>
              <a:buChar char="o"/>
            </a:pPr>
            <a:r>
              <a:rPr lang="en-US" sz="1800" dirty="0" smtClean="0"/>
              <a:t>Internet companies can now be required to collect sales tax for every state, regardless of their presence in the state.</a:t>
            </a:r>
            <a:endParaRPr lang="en-US" sz="1800" dirty="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836596" y="1371600"/>
            <a:ext cx="7635240" cy="461665"/>
          </a:xfrm>
          <a:prstGeom prst="rect">
            <a:avLst/>
          </a:prstGeom>
        </p:spPr>
        <p:txBody>
          <a:bodyPr wrap="square">
            <a:spAutoFit/>
          </a:bodyPr>
          <a:lstStyle/>
          <a:p>
            <a:pPr eaLnBrk="1" hangingPunct="1">
              <a:buFont typeface="Wingdings" pitchFamily="2" charset="2"/>
              <a:buNone/>
            </a:pPr>
            <a:r>
              <a:rPr lang="en-US" sz="2400" dirty="0" smtClean="0">
                <a:solidFill>
                  <a:srgbClr val="BD582C"/>
                </a:solidFill>
                <a:latin typeface="+mn-lt"/>
              </a:rPr>
              <a:t>A Key Administrative Issue In The Design Of A Sales Tax</a:t>
            </a:r>
            <a:endParaRPr lang="en-US" sz="2400" dirty="0">
              <a:solidFill>
                <a:srgbClr val="BD582C"/>
              </a:solidFill>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822960" y="1828801"/>
            <a:ext cx="7543800" cy="4191000"/>
          </a:xfrm>
        </p:spPr>
        <p:txBody>
          <a:bodyPr>
            <a:normAutofit lnSpcReduction="10000"/>
          </a:bodyPr>
          <a:lstStyle/>
          <a:p>
            <a:pPr marL="227013" indent="-227013" eaLnBrk="1" hangingPunct="1">
              <a:lnSpc>
                <a:spcPct val="120000"/>
              </a:lnSpc>
              <a:buFont typeface="Wingdings" panose="05000000000000000000" pitchFamily="2" charset="2"/>
              <a:buChar char="§"/>
            </a:pPr>
            <a:r>
              <a:rPr lang="en-US" sz="2000" dirty="0" smtClean="0"/>
              <a:t>The sales tax is actually a sales and use tax.</a:t>
            </a:r>
          </a:p>
          <a:p>
            <a:pPr marL="457200" lvl="1" indent="-228600">
              <a:lnSpc>
                <a:spcPct val="120000"/>
              </a:lnSpc>
              <a:buFont typeface="Courier New" panose="02070309020205020404" pitchFamily="49" charset="0"/>
              <a:buChar char="o"/>
            </a:pPr>
            <a:r>
              <a:rPr lang="en-US" sz="1888" dirty="0" smtClean="0"/>
              <a:t>A resident of State X owes the sales tax to State X even if he or she buys something subject to the sales tax in State Y and then brings it home.</a:t>
            </a:r>
          </a:p>
          <a:p>
            <a:pPr marL="457200" lvl="1" indent="-228600">
              <a:lnSpc>
                <a:spcPct val="120000"/>
              </a:lnSpc>
              <a:buFont typeface="Courier New" panose="02070309020205020404" pitchFamily="49" charset="0"/>
              <a:buChar char="o"/>
            </a:pPr>
            <a:r>
              <a:rPr lang="en-US" sz="1888" dirty="0" smtClean="0"/>
              <a:t>The new Supreme Court decision helps with internet sales, but does not eliminate all administrative problems. </a:t>
            </a:r>
            <a:endParaRPr lang="en-US" sz="788" dirty="0" smtClean="0"/>
          </a:p>
          <a:p>
            <a:pPr marL="227013" indent="-227013" eaLnBrk="1" hangingPunct="1">
              <a:lnSpc>
                <a:spcPct val="120000"/>
              </a:lnSpc>
              <a:buFont typeface="Wingdings" panose="05000000000000000000" pitchFamily="2" charset="2"/>
              <a:buChar char="§"/>
            </a:pPr>
            <a:r>
              <a:rPr lang="en-US" sz="2000" dirty="0" smtClean="0"/>
              <a:t>The use tax is still hard to administer in some cases:</a:t>
            </a:r>
          </a:p>
          <a:p>
            <a:pPr marL="457200" lvl="4" indent="-228600">
              <a:lnSpc>
                <a:spcPct val="120000"/>
              </a:lnSpc>
              <a:buFont typeface="Courier New" panose="02070309020205020404" pitchFamily="49" charset="0"/>
              <a:buChar char="o"/>
            </a:pPr>
            <a:r>
              <a:rPr lang="en-US" sz="2000" dirty="0" smtClean="0"/>
              <a:t> Massachusetts police parked at New Hampshire liquor stores.</a:t>
            </a:r>
          </a:p>
          <a:p>
            <a:pPr marL="457200" lvl="4" indent="-228600">
              <a:lnSpc>
                <a:spcPct val="120000"/>
              </a:lnSpc>
              <a:buFont typeface="Courier New" panose="02070309020205020404" pitchFamily="49" charset="0"/>
              <a:buChar char="o"/>
            </a:pPr>
            <a:r>
              <a:rPr lang="en-US" sz="2000" dirty="0" smtClean="0"/>
              <a:t> Interstate agreements to share credit card information for large purchases in one state delivered to another without collection of sales taxes (unless the new Supreme Court decision is applied to these sales).</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827773" y="1371600"/>
            <a:ext cx="3720249" cy="424732"/>
          </a:xfrm>
          <a:prstGeom prst="rect">
            <a:avLst/>
          </a:prstGeom>
        </p:spPr>
        <p:txBody>
          <a:bodyPr wrap="none">
            <a:spAutoFit/>
          </a:bodyPr>
          <a:lstStyle/>
          <a:p>
            <a:pPr eaLnBrk="1" hangingPunct="1">
              <a:lnSpc>
                <a:spcPct val="90000"/>
              </a:lnSpc>
              <a:buFont typeface="Wingdings" pitchFamily="2" charset="2"/>
              <a:buNone/>
            </a:pPr>
            <a:r>
              <a:rPr lang="en-US" sz="2400" dirty="0" smtClean="0">
                <a:solidFill>
                  <a:srgbClr val="BD582C"/>
                </a:solidFill>
                <a:latin typeface="+mn-lt"/>
              </a:rPr>
              <a:t>Administrative Issue, Point 1</a:t>
            </a:r>
            <a:endParaRPr lang="en-US" sz="2400" dirty="0">
              <a:solidFill>
                <a:srgbClr val="BD582C"/>
              </a:solidFill>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822960" y="1752600"/>
            <a:ext cx="7543800" cy="5429250"/>
          </a:xfrm>
        </p:spPr>
        <p:txBody>
          <a:bodyPr>
            <a:normAutofit/>
          </a:bodyPr>
          <a:lstStyle/>
          <a:p>
            <a:pPr marL="227013" indent="-227013" eaLnBrk="1" hangingPunct="1">
              <a:lnSpc>
                <a:spcPct val="100000"/>
              </a:lnSpc>
              <a:spcAft>
                <a:spcPts val="1800"/>
              </a:spcAft>
              <a:buFont typeface="Wingdings" panose="05000000000000000000" pitchFamily="2" charset="2"/>
              <a:buChar char="§"/>
            </a:pPr>
            <a:r>
              <a:rPr lang="en-US" sz="2000" dirty="0" smtClean="0"/>
              <a:t>States were working on common definitions of goods and services and common rates to try to get around the burden argument at the heart of the old Supreme Court decision.</a:t>
            </a:r>
          </a:p>
          <a:p>
            <a:pPr marL="687388" lvl="5" indent="-225425">
              <a:lnSpc>
                <a:spcPct val="100000"/>
              </a:lnSpc>
              <a:spcAft>
                <a:spcPts val="1800"/>
              </a:spcAft>
              <a:buFont typeface="Courier New" panose="02070309020205020404" pitchFamily="49" charset="0"/>
              <a:buChar char="o"/>
            </a:pPr>
            <a:r>
              <a:rPr lang="en-US" sz="2000" dirty="0" smtClean="0"/>
              <a:t>This effort was called the Streamlined Sales Tax Project and 22 states had joined.</a:t>
            </a:r>
          </a:p>
          <a:p>
            <a:pPr marL="227013" indent="-227013">
              <a:lnSpc>
                <a:spcPct val="100000"/>
              </a:lnSpc>
              <a:spcAft>
                <a:spcPts val="1800"/>
              </a:spcAft>
              <a:buFont typeface="Wingdings" panose="05000000000000000000" pitchFamily="2" charset="2"/>
              <a:buChar char="§"/>
            </a:pPr>
            <a:r>
              <a:rPr lang="en-US" sz="2000" dirty="0" smtClean="0"/>
              <a:t>The question now is whether these burden-minimizing efforts will continue now that internet firms can be required to collect sales taxes even if the current burdens remain.</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806116" y="1271493"/>
            <a:ext cx="3720249" cy="535531"/>
          </a:xfrm>
          <a:prstGeom prst="rect">
            <a:avLst/>
          </a:prstGeom>
        </p:spPr>
        <p:txBody>
          <a:bodyPr wrap="none">
            <a:spAutoFit/>
          </a:bodyPr>
          <a:lstStyle/>
          <a:p>
            <a:pPr eaLnBrk="1" hangingPunct="1">
              <a:lnSpc>
                <a:spcPct val="120000"/>
              </a:lnSpc>
              <a:buFont typeface="Wingdings" pitchFamily="2" charset="2"/>
              <a:buNone/>
            </a:pPr>
            <a:r>
              <a:rPr lang="en-US" sz="2400" dirty="0" smtClean="0">
                <a:solidFill>
                  <a:srgbClr val="BD582C"/>
                </a:solidFill>
                <a:latin typeface="+mn-lt"/>
              </a:rPr>
              <a:t>Administrative Issue, Point 2</a:t>
            </a:r>
            <a:endParaRPr lang="en-US" sz="2400" dirty="0">
              <a:solidFill>
                <a:srgbClr val="BD582C"/>
              </a:solidFill>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914400" y="1752601"/>
            <a:ext cx="7376160" cy="4495800"/>
          </a:xfrm>
        </p:spPr>
        <p:txBody>
          <a:bodyPr>
            <a:normAutofit/>
          </a:bodyPr>
          <a:lstStyle/>
          <a:p>
            <a:pPr algn="ctr" eaLnBrk="1" hangingPunct="1">
              <a:lnSpc>
                <a:spcPct val="50000"/>
              </a:lnSpc>
              <a:buFont typeface="Wingdings" pitchFamily="2" charset="2"/>
              <a:buNone/>
            </a:pPr>
            <a:endParaRPr lang="en-US" sz="2000" b="1" dirty="0"/>
          </a:p>
          <a:p>
            <a:pPr marL="227013" indent="-227013" eaLnBrk="1" hangingPunct="1">
              <a:buFont typeface="Wingdings" panose="05000000000000000000" pitchFamily="2" charset="2"/>
              <a:buChar char="§"/>
            </a:pPr>
            <a:r>
              <a:rPr lang="en-US" sz="2000" dirty="0" smtClean="0"/>
              <a:t>We start with the federal income tax because most state taxes are </a:t>
            </a:r>
            <a:br>
              <a:rPr lang="en-US" sz="2000" dirty="0" smtClean="0"/>
            </a:br>
            <a:r>
              <a:rPr lang="en-US" sz="2000" dirty="0" smtClean="0"/>
              <a:t> linked to it.</a:t>
            </a:r>
          </a:p>
          <a:p>
            <a:pPr marL="227013" indent="-227013" eaLnBrk="1" hangingPunct="1">
              <a:buFont typeface="Wingdings" panose="05000000000000000000" pitchFamily="2" charset="2"/>
              <a:buChar char="§"/>
            </a:pPr>
            <a:endParaRPr lang="en-US" sz="2000" dirty="0" smtClean="0"/>
          </a:p>
          <a:p>
            <a:pPr marL="227013" indent="-227013" eaLnBrk="1" hangingPunct="1">
              <a:buFont typeface="Wingdings" panose="05000000000000000000" pitchFamily="2" charset="2"/>
              <a:buChar char="§"/>
            </a:pPr>
            <a:r>
              <a:rPr lang="en-US" sz="2000" dirty="0" smtClean="0"/>
              <a:t>We will discuss the broad issues in the design of the federal income </a:t>
            </a:r>
            <a:br>
              <a:rPr lang="en-US" sz="2000" dirty="0" smtClean="0"/>
            </a:br>
            <a:r>
              <a:rPr lang="en-US" sz="2000" dirty="0" smtClean="0"/>
              <a:t> tax.</a:t>
            </a:r>
          </a:p>
          <a:p>
            <a:pPr marL="227013" indent="-227013" eaLnBrk="1" hangingPunct="1">
              <a:buFont typeface="Wingdings" panose="05000000000000000000" pitchFamily="2" charset="2"/>
              <a:buChar char="§"/>
            </a:pPr>
            <a:endParaRPr lang="en-US" sz="2000" dirty="0" smtClean="0"/>
          </a:p>
          <a:p>
            <a:pPr marL="227013" indent="-227013" eaLnBrk="1" hangingPunct="1">
              <a:buFont typeface="Wingdings" panose="05000000000000000000" pitchFamily="2" charset="2"/>
              <a:buChar char="§"/>
            </a:pPr>
            <a:r>
              <a:rPr lang="en-US" sz="2000" dirty="0" smtClean="0"/>
              <a:t>Then we will turn to state and local income taxes.</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822960" y="1371600"/>
            <a:ext cx="3114763" cy="461665"/>
          </a:xfrm>
          <a:prstGeom prst="rect">
            <a:avLst/>
          </a:prstGeom>
        </p:spPr>
        <p:txBody>
          <a:bodyPr wrap="none">
            <a:spAutoFit/>
          </a:bodyPr>
          <a:lstStyle/>
          <a:p>
            <a:pPr algn="ctr" eaLnBrk="1" hangingPunct="1">
              <a:buFont typeface="Wingdings" pitchFamily="2" charset="2"/>
              <a:buNone/>
            </a:pPr>
            <a:r>
              <a:rPr lang="en-US" sz="2400" dirty="0" smtClean="0">
                <a:solidFill>
                  <a:srgbClr val="BD582C"/>
                </a:solidFill>
                <a:latin typeface="+mn-lt"/>
              </a:rPr>
              <a:t>The Federal Income Tax</a:t>
            </a:r>
            <a:endParaRPr lang="en-US" sz="2400" dirty="0">
              <a:solidFill>
                <a:srgbClr val="BD582C"/>
              </a:solidFill>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822960" y="1828801"/>
            <a:ext cx="7543800" cy="4495799"/>
          </a:xfrm>
        </p:spPr>
        <p:txBody>
          <a:bodyPr>
            <a:noAutofit/>
          </a:bodyPr>
          <a:lstStyle/>
          <a:p>
            <a:pPr eaLnBrk="1" hangingPunct="1">
              <a:lnSpc>
                <a:spcPct val="110000"/>
              </a:lnSpc>
              <a:buFont typeface="Wingdings" pitchFamily="2" charset="2"/>
              <a:buNone/>
            </a:pPr>
            <a:r>
              <a:rPr lang="en-US" sz="2000" dirty="0" smtClean="0">
                <a:solidFill>
                  <a:srgbClr val="BD582C"/>
                </a:solidFill>
              </a:rPr>
              <a:t>      </a:t>
            </a:r>
            <a:r>
              <a:rPr lang="en-US" sz="2000" b="1" dirty="0" smtClean="0">
                <a:solidFill>
                  <a:srgbClr val="BD582C"/>
                </a:solidFill>
              </a:rPr>
              <a:t>Comprehensive Income</a:t>
            </a:r>
          </a:p>
          <a:p>
            <a:pPr eaLnBrk="1" hangingPunct="1">
              <a:lnSpc>
                <a:spcPct val="110000"/>
              </a:lnSpc>
              <a:buFont typeface="Wingdings" pitchFamily="2" charset="2"/>
              <a:buNone/>
            </a:pPr>
            <a:r>
              <a:rPr lang="en-US" sz="2000" dirty="0" smtClean="0"/>
              <a:t>  -   Exclusions</a:t>
            </a:r>
          </a:p>
          <a:p>
            <a:pPr eaLnBrk="1" hangingPunct="1">
              <a:lnSpc>
                <a:spcPct val="110000"/>
              </a:lnSpc>
              <a:buFont typeface="Wingdings" pitchFamily="2" charset="2"/>
              <a:buNone/>
            </a:pPr>
            <a:r>
              <a:rPr lang="en-US" sz="2000" dirty="0" smtClean="0"/>
              <a:t>  =  </a:t>
            </a:r>
            <a:r>
              <a:rPr lang="en-US" sz="2000" b="1" dirty="0" smtClean="0">
                <a:solidFill>
                  <a:srgbClr val="BD582C"/>
                </a:solidFill>
              </a:rPr>
              <a:t>Adjusted Gross Income</a:t>
            </a:r>
          </a:p>
          <a:p>
            <a:pPr eaLnBrk="1" hangingPunct="1">
              <a:lnSpc>
                <a:spcPct val="110000"/>
              </a:lnSpc>
              <a:buFont typeface="Wingdings" pitchFamily="2" charset="2"/>
              <a:buNone/>
            </a:pPr>
            <a:r>
              <a:rPr lang="en-US" sz="2000" dirty="0" smtClean="0"/>
              <a:t>  -   Exemptions</a:t>
            </a:r>
          </a:p>
          <a:p>
            <a:pPr eaLnBrk="1" hangingPunct="1">
              <a:lnSpc>
                <a:spcPct val="110000"/>
              </a:lnSpc>
              <a:buFont typeface="Wingdings" pitchFamily="2" charset="2"/>
              <a:buNone/>
            </a:pPr>
            <a:r>
              <a:rPr lang="en-US" sz="2000" dirty="0" smtClean="0"/>
              <a:t>  -   Deductions (Itemized or Standard)</a:t>
            </a:r>
          </a:p>
          <a:p>
            <a:pPr eaLnBrk="1" hangingPunct="1">
              <a:lnSpc>
                <a:spcPct val="110000"/>
              </a:lnSpc>
              <a:buFont typeface="Wingdings" pitchFamily="2" charset="2"/>
              <a:buNone/>
            </a:pPr>
            <a:r>
              <a:rPr lang="en-US" sz="2000" dirty="0" smtClean="0"/>
              <a:t>  =  </a:t>
            </a:r>
            <a:r>
              <a:rPr lang="en-US" sz="2000" b="1" dirty="0" smtClean="0">
                <a:solidFill>
                  <a:srgbClr val="BD582C"/>
                </a:solidFill>
              </a:rPr>
              <a:t>Taxable Income</a:t>
            </a:r>
          </a:p>
          <a:p>
            <a:pPr eaLnBrk="1" hangingPunct="1">
              <a:lnSpc>
                <a:spcPct val="110000"/>
              </a:lnSpc>
              <a:buFont typeface="Wingdings" pitchFamily="2" charset="2"/>
              <a:buNone/>
            </a:pPr>
            <a:r>
              <a:rPr lang="en-US" sz="2000" dirty="0" smtClean="0"/>
              <a:t>  ×  Tax Table</a:t>
            </a:r>
          </a:p>
          <a:p>
            <a:pPr eaLnBrk="1" hangingPunct="1">
              <a:lnSpc>
                <a:spcPct val="110000"/>
              </a:lnSpc>
              <a:buFont typeface="Wingdings" pitchFamily="2" charset="2"/>
              <a:buNone/>
            </a:pPr>
            <a:r>
              <a:rPr lang="en-US" sz="2000" dirty="0" smtClean="0"/>
              <a:t>  =  </a:t>
            </a:r>
            <a:r>
              <a:rPr lang="en-US" sz="2000" b="1" dirty="0" smtClean="0">
                <a:solidFill>
                  <a:schemeClr val="tx2"/>
                </a:solidFill>
              </a:rPr>
              <a:t>Gross Tax</a:t>
            </a:r>
          </a:p>
          <a:p>
            <a:pPr eaLnBrk="1" hangingPunct="1">
              <a:lnSpc>
                <a:spcPct val="110000"/>
              </a:lnSpc>
              <a:buFont typeface="Wingdings" pitchFamily="2" charset="2"/>
              <a:buNone/>
            </a:pPr>
            <a:r>
              <a:rPr lang="en-US" sz="2000" dirty="0" smtClean="0"/>
              <a:t>  -   Tax Credits</a:t>
            </a:r>
          </a:p>
          <a:p>
            <a:pPr eaLnBrk="1" hangingPunct="1">
              <a:lnSpc>
                <a:spcPct val="110000"/>
              </a:lnSpc>
              <a:buFont typeface="Wingdings" pitchFamily="2" charset="2"/>
              <a:buNone/>
            </a:pPr>
            <a:r>
              <a:rPr lang="en-US" sz="2000" dirty="0" smtClean="0"/>
              <a:t>  =  </a:t>
            </a:r>
            <a:r>
              <a:rPr lang="en-US" sz="2000" b="1" dirty="0" smtClean="0">
                <a:solidFill>
                  <a:srgbClr val="BD582C"/>
                </a:solidFill>
              </a:rPr>
              <a:t>Net Tax</a:t>
            </a:r>
            <a:r>
              <a:rPr lang="en-US" sz="2000" dirty="0" smtClean="0">
                <a:solidFill>
                  <a:srgbClr val="BD582C"/>
                </a:solidFill>
              </a:rPr>
              <a:t> </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829377" y="1383268"/>
            <a:ext cx="3488263" cy="461665"/>
          </a:xfrm>
          <a:prstGeom prst="rect">
            <a:avLst/>
          </a:prstGeom>
        </p:spPr>
        <p:txBody>
          <a:bodyPr wrap="none">
            <a:spAutoFit/>
          </a:bodyPr>
          <a:lstStyle/>
          <a:p>
            <a:r>
              <a:rPr lang="en-US" sz="2400" dirty="0" smtClean="0">
                <a:solidFill>
                  <a:srgbClr val="BD582C"/>
                </a:solidFill>
                <a:latin typeface="+mn-lt"/>
              </a:rPr>
              <a:t>Federal Income Tax Design</a:t>
            </a:r>
            <a:endParaRPr lang="en-US" sz="2400" dirty="0">
              <a:solidFill>
                <a:srgbClr val="BD582C"/>
              </a:solidFill>
              <a:latin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912899" y="1820871"/>
            <a:ext cx="7299960" cy="4419600"/>
          </a:xfrm>
        </p:spPr>
        <p:txBody>
          <a:bodyPr>
            <a:normAutofit/>
          </a:bodyPr>
          <a:lstStyle/>
          <a:p>
            <a:pPr eaLnBrk="1" hangingPunct="1">
              <a:lnSpc>
                <a:spcPct val="120000"/>
              </a:lnSpc>
            </a:pPr>
            <a:r>
              <a:rPr lang="en-US" sz="2000" b="1" dirty="0" smtClean="0"/>
              <a:t>Exclusions</a:t>
            </a:r>
          </a:p>
          <a:p>
            <a:pPr marL="227013" indent="-227013">
              <a:lnSpc>
                <a:spcPct val="120000"/>
              </a:lnSpc>
              <a:buFont typeface="Wingdings" panose="05000000000000000000" pitchFamily="2" charset="2"/>
              <a:buChar char="§"/>
            </a:pPr>
            <a:r>
              <a:rPr lang="en-US" sz="2000" dirty="0" smtClean="0"/>
              <a:t>Interest income on municipal bonds</a:t>
            </a:r>
          </a:p>
          <a:p>
            <a:pPr marL="227013" indent="-227013">
              <a:lnSpc>
                <a:spcPct val="120000"/>
              </a:lnSpc>
              <a:buFont typeface="Wingdings" panose="05000000000000000000" pitchFamily="2" charset="2"/>
              <a:buChar char="§"/>
            </a:pPr>
            <a:r>
              <a:rPr lang="en-US" sz="2000" dirty="0" smtClean="0"/>
              <a:t>Implicit rent on owner-occupied housing</a:t>
            </a:r>
            <a:br>
              <a:rPr lang="en-US" sz="2000" dirty="0" smtClean="0"/>
            </a:br>
            <a:endParaRPr lang="en-US" sz="2000" dirty="0" smtClean="0"/>
          </a:p>
          <a:p>
            <a:pPr>
              <a:lnSpc>
                <a:spcPct val="120000"/>
              </a:lnSpc>
            </a:pPr>
            <a:r>
              <a:rPr lang="en-US" sz="2000" b="1" dirty="0" smtClean="0"/>
              <a:t>Exemptions </a:t>
            </a:r>
            <a:r>
              <a:rPr lang="en-US" sz="2000" dirty="0" smtClean="0">
                <a:solidFill>
                  <a:srgbClr val="FF0000"/>
                </a:solidFill>
              </a:rPr>
              <a:t>(Eliminated </a:t>
            </a:r>
            <a:r>
              <a:rPr lang="en-US" sz="2000" dirty="0">
                <a:solidFill>
                  <a:srgbClr val="FF0000"/>
                </a:solidFill>
              </a:rPr>
              <a:t>by the 2017 Tax </a:t>
            </a:r>
            <a:r>
              <a:rPr lang="en-US" sz="2000" dirty="0" smtClean="0">
                <a:solidFill>
                  <a:srgbClr val="FF0000"/>
                </a:solidFill>
              </a:rPr>
              <a:t>Cuts and Jobs Act, TCJA)</a:t>
            </a:r>
            <a:endParaRPr lang="en-US" sz="2000" b="1" dirty="0" smtClean="0"/>
          </a:p>
          <a:p>
            <a:pPr marL="227013" indent="-227013">
              <a:lnSpc>
                <a:spcPct val="120000"/>
              </a:lnSpc>
              <a:buFont typeface="Wingdings" panose="05000000000000000000" pitchFamily="2" charset="2"/>
              <a:buChar char="§"/>
            </a:pPr>
            <a:r>
              <a:rPr lang="en-US" sz="2000" dirty="0" smtClean="0"/>
              <a:t>Personal exemptions (</a:t>
            </a:r>
            <a:r>
              <a:rPr lang="en-US" sz="2000" b="1" u="sng" dirty="0" smtClean="0"/>
              <a:t>$4,050</a:t>
            </a:r>
            <a:r>
              <a:rPr lang="en-US" sz="2000" dirty="0" smtClean="0"/>
              <a:t>)</a:t>
            </a:r>
          </a:p>
          <a:p>
            <a:pPr marL="227013" indent="-227013">
              <a:lnSpc>
                <a:spcPct val="120000"/>
              </a:lnSpc>
              <a:buFont typeface="Wingdings" panose="05000000000000000000" pitchFamily="2" charset="2"/>
              <a:buChar char="§"/>
            </a:pPr>
            <a:r>
              <a:rPr lang="en-US" sz="2000" dirty="0" smtClean="0"/>
              <a:t>Exemptions for dependents</a:t>
            </a:r>
          </a:p>
          <a:p>
            <a:pPr marL="227013" indent="-227013">
              <a:lnSpc>
                <a:spcPct val="120000"/>
              </a:lnSpc>
              <a:buFont typeface="Wingdings" panose="05000000000000000000" pitchFamily="2" charset="2"/>
              <a:buChar char="§"/>
            </a:pPr>
            <a:r>
              <a:rPr lang="en-US" sz="2000" dirty="0" smtClean="0"/>
              <a:t>Exemptions for age and some categories of disability</a:t>
            </a:r>
          </a:p>
          <a:p>
            <a:pPr eaLnBrk="1" hangingPunct="1"/>
            <a:endParaRPr lang="en-US" sz="2000" dirty="0" smtClean="0"/>
          </a:p>
          <a:p>
            <a:pPr eaLnBrk="1" hangingPunct="1"/>
            <a:endParaRPr lang="en-US" sz="20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838200" y="1359206"/>
            <a:ext cx="3258841" cy="461665"/>
          </a:xfrm>
          <a:prstGeom prst="rect">
            <a:avLst/>
          </a:prstGeom>
        </p:spPr>
        <p:txBody>
          <a:bodyPr wrap="none">
            <a:spAutoFit/>
          </a:bodyPr>
          <a:lstStyle/>
          <a:p>
            <a:pPr algn="ctr" eaLnBrk="1" hangingPunct="1">
              <a:buFont typeface="Wingdings" pitchFamily="2" charset="2"/>
              <a:buNone/>
            </a:pPr>
            <a:r>
              <a:rPr lang="en-US" sz="2400" dirty="0" smtClean="0">
                <a:solidFill>
                  <a:srgbClr val="BD582C"/>
                </a:solidFill>
                <a:latin typeface="+mn-lt"/>
              </a:rPr>
              <a:t>Exclusions &amp; Exemptions</a:t>
            </a:r>
            <a:endParaRPr lang="en-US" sz="2400" dirty="0">
              <a:solidFill>
                <a:srgbClr val="BD582C"/>
              </a:solidFill>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838200" y="1676400"/>
            <a:ext cx="7376160" cy="4495800"/>
          </a:xfrm>
        </p:spPr>
        <p:txBody>
          <a:bodyPr>
            <a:normAutofit/>
          </a:bodyPr>
          <a:lstStyle/>
          <a:p>
            <a:pPr eaLnBrk="1" hangingPunct="1">
              <a:lnSpc>
                <a:spcPct val="120000"/>
              </a:lnSpc>
              <a:spcAft>
                <a:spcPts val="600"/>
              </a:spcAft>
            </a:pPr>
            <a:r>
              <a:rPr lang="en-US" sz="2000" b="1" dirty="0" smtClean="0"/>
              <a:t>Itemized Deductions</a:t>
            </a:r>
          </a:p>
          <a:p>
            <a:pPr marL="461963" lvl="2" indent="-246063">
              <a:lnSpc>
                <a:spcPct val="120000"/>
              </a:lnSpc>
              <a:buFont typeface="Wingdings" panose="05000000000000000000" pitchFamily="2" charset="2"/>
              <a:buChar char="§"/>
            </a:pPr>
            <a:r>
              <a:rPr lang="en-US" sz="2000" dirty="0" smtClean="0"/>
              <a:t>Mortgage interest on primary residence (and some secondary)</a:t>
            </a:r>
          </a:p>
          <a:p>
            <a:pPr marL="461963" lvl="2" indent="-246063">
              <a:lnSpc>
                <a:spcPct val="120000"/>
              </a:lnSpc>
              <a:buFont typeface="Wingdings" panose="05000000000000000000" pitchFamily="2" charset="2"/>
              <a:buChar char="§"/>
            </a:pPr>
            <a:r>
              <a:rPr lang="en-US" sz="2000" dirty="0" smtClean="0"/>
              <a:t>Property taxes on primary residence (and some secondary)</a:t>
            </a:r>
          </a:p>
          <a:p>
            <a:pPr marL="461963" lvl="2" indent="-246063">
              <a:lnSpc>
                <a:spcPct val="120000"/>
              </a:lnSpc>
              <a:buFont typeface="Wingdings" panose="05000000000000000000" pitchFamily="2" charset="2"/>
              <a:buChar char="§"/>
            </a:pPr>
            <a:r>
              <a:rPr lang="en-US" sz="2000" dirty="0" smtClean="0"/>
              <a:t>State income taxes (or state sales taxes—but not both!)</a:t>
            </a:r>
          </a:p>
          <a:p>
            <a:pPr marL="461963" lvl="2" indent="-246063">
              <a:lnSpc>
                <a:spcPct val="120000"/>
              </a:lnSpc>
              <a:buFont typeface="Wingdings" panose="05000000000000000000" pitchFamily="2" charset="2"/>
              <a:buChar char="§"/>
            </a:pPr>
            <a:r>
              <a:rPr lang="en-US" sz="2000" dirty="0" smtClean="0"/>
              <a:t>Charitable contributions</a:t>
            </a:r>
          </a:p>
          <a:p>
            <a:pPr marL="461963" lvl="2" indent="-246063">
              <a:lnSpc>
                <a:spcPct val="120000"/>
              </a:lnSpc>
              <a:buFont typeface="Wingdings" panose="05000000000000000000" pitchFamily="2" charset="2"/>
              <a:buChar char="§"/>
            </a:pPr>
            <a:r>
              <a:rPr lang="en-US" sz="2000" dirty="0" smtClean="0"/>
              <a:t>Excess medical expenses</a:t>
            </a:r>
          </a:p>
          <a:p>
            <a:pPr lvl="1" eaLnBrk="1" hangingPunct="1">
              <a:lnSpc>
                <a:spcPct val="120000"/>
              </a:lnSpc>
              <a:buFont typeface="Wingdings" pitchFamily="2" charset="2"/>
              <a:buNone/>
            </a:pPr>
            <a:endParaRPr lang="en-US" sz="800" dirty="0" smtClean="0"/>
          </a:p>
          <a:p>
            <a:pPr eaLnBrk="1" hangingPunct="1">
              <a:lnSpc>
                <a:spcPct val="120000"/>
              </a:lnSpc>
            </a:pPr>
            <a:r>
              <a:rPr lang="en-US" sz="2000" b="1" dirty="0" smtClean="0"/>
              <a:t>Standard Deduction</a:t>
            </a:r>
          </a:p>
          <a:p>
            <a:pPr marL="461963" lvl="2" indent="-246063">
              <a:lnSpc>
                <a:spcPct val="120000"/>
              </a:lnSpc>
              <a:buFont typeface="Wingdings" panose="05000000000000000000" pitchFamily="2" charset="2"/>
              <a:buChar char="§"/>
            </a:pPr>
            <a:r>
              <a:rPr lang="en-US" sz="2000" dirty="0" smtClean="0"/>
              <a:t>Fixed amount (used by most taxpayers)</a:t>
            </a:r>
          </a:p>
          <a:p>
            <a:pPr marL="461963" lvl="2" indent="-246063">
              <a:lnSpc>
                <a:spcPct val="120000"/>
              </a:lnSpc>
              <a:buFont typeface="Wingdings" panose="05000000000000000000" pitchFamily="2" charset="2"/>
              <a:buChar char="§"/>
            </a:pPr>
            <a:r>
              <a:rPr lang="en-US" sz="2000" b="1" u="sng" dirty="0" smtClean="0"/>
              <a:t>$12,700</a:t>
            </a:r>
            <a:r>
              <a:rPr lang="en-US" sz="2000" dirty="0" smtClean="0"/>
              <a:t> for joint return (</a:t>
            </a:r>
            <a:r>
              <a:rPr lang="en-US" sz="2000" dirty="0" smtClean="0">
                <a:solidFill>
                  <a:srgbClr val="FF0000"/>
                </a:solidFill>
              </a:rPr>
              <a:t>increased to $24,000 by TCJA)</a:t>
            </a:r>
            <a:endParaRPr lang="en-US" sz="2000" dirty="0" smtClean="0"/>
          </a:p>
          <a:p>
            <a:pPr eaLnBrk="1" hangingPunct="1">
              <a:lnSpc>
                <a:spcPct val="90000"/>
              </a:lnSpc>
            </a:pPr>
            <a:endParaRPr lang="en-US" sz="20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838200" y="1377280"/>
            <a:ext cx="1598515" cy="424732"/>
          </a:xfrm>
          <a:prstGeom prst="rect">
            <a:avLst/>
          </a:prstGeom>
        </p:spPr>
        <p:txBody>
          <a:bodyPr wrap="none">
            <a:spAutoFit/>
          </a:bodyPr>
          <a:lstStyle/>
          <a:p>
            <a:pPr eaLnBrk="1" hangingPunct="1">
              <a:lnSpc>
                <a:spcPct val="90000"/>
              </a:lnSpc>
              <a:buFont typeface="Wingdings" pitchFamily="2" charset="2"/>
              <a:buNone/>
            </a:pPr>
            <a:r>
              <a:rPr lang="en-US" sz="2400" dirty="0" smtClean="0">
                <a:solidFill>
                  <a:srgbClr val="BD582C"/>
                </a:solidFill>
                <a:latin typeface="+mn-lt"/>
              </a:rPr>
              <a:t>Deductions</a:t>
            </a:r>
            <a:endParaRPr lang="en-US" sz="2400" dirty="0">
              <a:solidFill>
                <a:srgbClr val="BD582C"/>
              </a:solidFill>
              <a:latin typeface="+mn-lt"/>
            </a:endParaRPr>
          </a:p>
        </p:txBody>
      </p:sp>
      <p:sp>
        <p:nvSpPr>
          <p:cNvPr id="3" name="TextBox 2"/>
          <p:cNvSpPr txBox="1"/>
          <p:nvPr/>
        </p:nvSpPr>
        <p:spPr>
          <a:xfrm>
            <a:off x="7772400" y="2581870"/>
            <a:ext cx="1447800" cy="923330"/>
          </a:xfrm>
          <a:prstGeom prst="rect">
            <a:avLst/>
          </a:prstGeom>
          <a:noFill/>
        </p:spPr>
        <p:txBody>
          <a:bodyPr wrap="square" rtlCol="0">
            <a:spAutoFit/>
          </a:bodyPr>
          <a:lstStyle/>
          <a:p>
            <a:r>
              <a:rPr lang="en-US" dirty="0" smtClean="0">
                <a:solidFill>
                  <a:srgbClr val="FF0000"/>
                </a:solidFill>
              </a:rPr>
              <a:t>Limited to $10,000 by TCJA</a:t>
            </a:r>
            <a:endParaRPr lang="en-US" dirty="0">
              <a:solidFill>
                <a:srgbClr val="FF0000"/>
              </a:solidFill>
            </a:endParaRPr>
          </a:p>
        </p:txBody>
      </p:sp>
      <p:sp>
        <p:nvSpPr>
          <p:cNvPr id="4" name="Right Brace 3"/>
          <p:cNvSpPr/>
          <p:nvPr/>
        </p:nvSpPr>
        <p:spPr>
          <a:xfrm>
            <a:off x="7315200" y="2590800"/>
            <a:ext cx="381000" cy="762000"/>
          </a:xfrm>
          <a:prstGeom prst="rightBrace">
            <a:avLst/>
          </a:prstGeom>
          <a:ln w="158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37478282"/>
              </p:ext>
            </p:extLst>
          </p:nvPr>
        </p:nvGraphicFramePr>
        <p:xfrm>
          <a:off x="1828800" y="838200"/>
          <a:ext cx="5181600" cy="5139456"/>
        </p:xfrm>
        <a:graphic>
          <a:graphicData uri="http://schemas.openxmlformats.org/drawingml/2006/table">
            <a:tbl>
              <a:tblPr/>
              <a:tblGrid>
                <a:gridCol w="4045355">
                  <a:extLst>
                    <a:ext uri="{9D8B030D-6E8A-4147-A177-3AD203B41FA5}">
                      <a16:colId xmlns:a16="http://schemas.microsoft.com/office/drawing/2014/main" val="20000"/>
                    </a:ext>
                  </a:extLst>
                </a:gridCol>
                <a:gridCol w="1136245">
                  <a:extLst>
                    <a:ext uri="{9D8B030D-6E8A-4147-A177-3AD203B41FA5}">
                      <a16:colId xmlns:a16="http://schemas.microsoft.com/office/drawing/2014/main" val="20001"/>
                    </a:ext>
                  </a:extLst>
                </a:gridCol>
              </a:tblGrid>
              <a:tr h="402888">
                <a:tc gridSpan="2">
                  <a:txBody>
                    <a:bodyPr/>
                    <a:lstStyle/>
                    <a:p>
                      <a:pPr algn="ctr" fontAlgn="b"/>
                      <a:r>
                        <a:rPr lang="en-US" sz="2000" b="0" i="0" u="none" strike="noStrike" dirty="0">
                          <a:solidFill>
                            <a:schemeClr val="accent2"/>
                          </a:solidFill>
                          <a:latin typeface="Calibri"/>
                        </a:rPr>
                        <a:t>Federal Tax Expenditures</a:t>
                      </a:r>
                    </a:p>
                  </a:txBody>
                  <a:tcPr marL="0" marR="0" marT="0"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0"/>
                  </a:ext>
                </a:extLst>
              </a:tr>
              <a:tr h="274320">
                <a:tc gridSpan="2">
                  <a:txBody>
                    <a:bodyPr/>
                    <a:lstStyle/>
                    <a:p>
                      <a:pPr algn="ctr" fontAlgn="b"/>
                      <a:r>
                        <a:rPr lang="en-US" sz="2000" b="0" i="0" u="none" strike="noStrike" dirty="0">
                          <a:solidFill>
                            <a:schemeClr val="accent2"/>
                          </a:solidFill>
                          <a:latin typeface="Calibri"/>
                        </a:rPr>
                        <a:t>Relating to State and Local Government, FY2007</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402888">
                <a:tc>
                  <a:txBody>
                    <a:bodyPr/>
                    <a:lstStyle/>
                    <a:p>
                      <a:pPr algn="l" fontAlgn="b"/>
                      <a:r>
                        <a:rPr lang="en-US" sz="2000" b="0" i="0" u="none" strike="noStrike" dirty="0">
                          <a:solidFill>
                            <a:srgbClr val="000000"/>
                          </a:solidFill>
                          <a:latin typeface="Calibri"/>
                        </a:rPr>
                        <a:t>Tax Expenditure for:</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a:rPr>
                        <a:t>$(billions)</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02888">
                <a:tc>
                  <a:txBody>
                    <a:bodyPr/>
                    <a:lstStyle/>
                    <a:p>
                      <a:pPr algn="l" fontAlgn="b"/>
                      <a:r>
                        <a:rPr lang="en-US" sz="2000" b="0" i="0" u="none" strike="noStrike" dirty="0">
                          <a:solidFill>
                            <a:srgbClr val="000000"/>
                          </a:solidFill>
                          <a:latin typeface="Calibri"/>
                        </a:rPr>
                        <a:t>State and Local Tax Deductions</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a:solidFill>
                            <a:srgbClr val="000000"/>
                          </a:solidFill>
                          <a:latin typeface="Calibri"/>
                        </a:rPr>
                        <a:t>44.1</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3"/>
                  </a:ext>
                </a:extLst>
              </a:tr>
              <a:tr h="402888">
                <a:tc>
                  <a:txBody>
                    <a:bodyPr/>
                    <a:lstStyle/>
                    <a:p>
                      <a:pPr algn="l" fontAlgn="b"/>
                      <a:r>
                        <a:rPr lang="en-US" sz="2000" b="0" i="0" u="none" strike="noStrike">
                          <a:solidFill>
                            <a:srgbClr val="000000"/>
                          </a:solidFill>
                          <a:latin typeface="Calibri"/>
                        </a:rPr>
                        <a:t>   Real property</a:t>
                      </a:r>
                    </a:p>
                  </a:txBody>
                  <a:tcPr marL="0" marR="0" marT="0" marB="0" anchor="b">
                    <a:lnL>
                      <a:noFill/>
                    </a:lnL>
                    <a:lnR>
                      <a:noFill/>
                    </a:lnR>
                    <a:lnT>
                      <a:noFill/>
                    </a:lnT>
                    <a:lnB>
                      <a:noFill/>
                    </a:lnB>
                  </a:tcPr>
                </a:tc>
                <a:tc>
                  <a:txBody>
                    <a:bodyPr/>
                    <a:lstStyle/>
                    <a:p>
                      <a:pPr algn="r" fontAlgn="b"/>
                      <a:r>
                        <a:rPr lang="en-US" sz="2000" b="0" i="0" u="none" strike="noStrike">
                          <a:solidFill>
                            <a:srgbClr val="000000"/>
                          </a:solidFill>
                          <a:latin typeface="Calibri"/>
                        </a:rPr>
                        <a:t>13.8</a:t>
                      </a:r>
                    </a:p>
                  </a:txBody>
                  <a:tcPr marL="0" marR="0" marT="0" marB="0" anchor="b">
                    <a:lnL>
                      <a:noFill/>
                    </a:lnL>
                    <a:lnR>
                      <a:noFill/>
                    </a:lnR>
                    <a:lnT>
                      <a:noFill/>
                    </a:lnT>
                    <a:lnB>
                      <a:noFill/>
                    </a:lnB>
                  </a:tcPr>
                </a:tc>
                <a:extLst>
                  <a:ext uri="{0D108BD9-81ED-4DB2-BD59-A6C34878D82A}">
                    <a16:rowId xmlns:a16="http://schemas.microsoft.com/office/drawing/2014/main" val="10004"/>
                  </a:ext>
                </a:extLst>
              </a:tr>
              <a:tr h="402888">
                <a:tc>
                  <a:txBody>
                    <a:bodyPr/>
                    <a:lstStyle/>
                    <a:p>
                      <a:pPr algn="l" fontAlgn="b"/>
                      <a:r>
                        <a:rPr lang="en-US" sz="2000" b="0" i="0" u="none" strike="noStrike">
                          <a:solidFill>
                            <a:srgbClr val="000000"/>
                          </a:solidFill>
                          <a:latin typeface="Calibri"/>
                        </a:rPr>
                        <a:t>   Income</a:t>
                      </a:r>
                    </a:p>
                  </a:txBody>
                  <a:tcPr marL="0" marR="0" marT="0" marB="0" anchor="b">
                    <a:lnL>
                      <a:noFill/>
                    </a:lnL>
                    <a:lnR>
                      <a:noFill/>
                    </a:lnR>
                    <a:lnT>
                      <a:noFill/>
                    </a:lnT>
                    <a:lnB>
                      <a:noFill/>
                    </a:lnB>
                  </a:tcPr>
                </a:tc>
                <a:tc>
                  <a:txBody>
                    <a:bodyPr/>
                    <a:lstStyle/>
                    <a:p>
                      <a:pPr algn="r" fontAlgn="b"/>
                      <a:r>
                        <a:rPr lang="en-US" sz="2000" b="0" i="0" u="none" strike="noStrike">
                          <a:solidFill>
                            <a:srgbClr val="000000"/>
                          </a:solidFill>
                          <a:latin typeface="Calibri"/>
                        </a:rPr>
                        <a:t>26.2</a:t>
                      </a:r>
                    </a:p>
                  </a:txBody>
                  <a:tcPr marL="0" marR="0" marT="0" marB="0" anchor="b">
                    <a:lnL>
                      <a:noFill/>
                    </a:lnL>
                    <a:lnR>
                      <a:noFill/>
                    </a:lnR>
                    <a:lnT>
                      <a:noFill/>
                    </a:lnT>
                    <a:lnB>
                      <a:noFill/>
                    </a:lnB>
                  </a:tcPr>
                </a:tc>
                <a:extLst>
                  <a:ext uri="{0D108BD9-81ED-4DB2-BD59-A6C34878D82A}">
                    <a16:rowId xmlns:a16="http://schemas.microsoft.com/office/drawing/2014/main" val="10005"/>
                  </a:ext>
                </a:extLst>
              </a:tr>
              <a:tr h="402888">
                <a:tc>
                  <a:txBody>
                    <a:bodyPr/>
                    <a:lstStyle/>
                    <a:p>
                      <a:pPr algn="l" fontAlgn="b"/>
                      <a:r>
                        <a:rPr lang="en-US" sz="2000" b="0" i="0" u="none" strike="noStrike">
                          <a:solidFill>
                            <a:srgbClr val="000000"/>
                          </a:solidFill>
                          <a:latin typeface="Calibri"/>
                        </a:rPr>
                        <a:t>   Sales</a:t>
                      </a:r>
                    </a:p>
                  </a:txBody>
                  <a:tcPr marL="0" marR="0" marT="0" marB="0" anchor="b">
                    <a:lnL>
                      <a:noFill/>
                    </a:lnL>
                    <a:lnR>
                      <a:noFill/>
                    </a:lnR>
                    <a:lnT>
                      <a:noFill/>
                    </a:lnT>
                    <a:lnB>
                      <a:noFill/>
                    </a:lnB>
                  </a:tcPr>
                </a:tc>
                <a:tc>
                  <a:txBody>
                    <a:bodyPr/>
                    <a:lstStyle/>
                    <a:p>
                      <a:pPr algn="r" fontAlgn="b"/>
                      <a:r>
                        <a:rPr lang="en-US" sz="2000" b="0" i="0" u="none" strike="noStrike">
                          <a:solidFill>
                            <a:srgbClr val="000000"/>
                          </a:solidFill>
                          <a:latin typeface="Calibri"/>
                        </a:rPr>
                        <a:t>3.0</a:t>
                      </a:r>
                    </a:p>
                  </a:txBody>
                  <a:tcPr marL="0" marR="0" marT="0" marB="0" anchor="b">
                    <a:lnL>
                      <a:noFill/>
                    </a:lnL>
                    <a:lnR>
                      <a:noFill/>
                    </a:lnR>
                    <a:lnT>
                      <a:noFill/>
                    </a:lnT>
                    <a:lnB>
                      <a:noFill/>
                    </a:lnB>
                  </a:tcPr>
                </a:tc>
                <a:extLst>
                  <a:ext uri="{0D108BD9-81ED-4DB2-BD59-A6C34878D82A}">
                    <a16:rowId xmlns:a16="http://schemas.microsoft.com/office/drawing/2014/main" val="10006"/>
                  </a:ext>
                </a:extLst>
              </a:tr>
              <a:tr h="402888">
                <a:tc>
                  <a:txBody>
                    <a:bodyPr/>
                    <a:lstStyle/>
                    <a:p>
                      <a:pPr algn="l" fontAlgn="b"/>
                      <a:r>
                        <a:rPr lang="en-US" sz="2000" b="0" i="0" u="none" strike="noStrike">
                          <a:solidFill>
                            <a:srgbClr val="000000"/>
                          </a:solidFill>
                          <a:latin typeface="Calibri"/>
                        </a:rPr>
                        <a:t>   Personal property</a:t>
                      </a:r>
                    </a:p>
                  </a:txBody>
                  <a:tcPr marL="0" marR="0" marT="0" marB="0" anchor="b">
                    <a:lnL>
                      <a:noFill/>
                    </a:lnL>
                    <a:lnR>
                      <a:noFill/>
                    </a:lnR>
                    <a:lnT>
                      <a:noFill/>
                    </a:lnT>
                    <a:lnB>
                      <a:noFill/>
                    </a:lnB>
                  </a:tcPr>
                </a:tc>
                <a:tc>
                  <a:txBody>
                    <a:bodyPr/>
                    <a:lstStyle/>
                    <a:p>
                      <a:pPr algn="r" fontAlgn="b"/>
                      <a:r>
                        <a:rPr lang="en-US" sz="2000" b="0" i="0" u="none" strike="noStrike">
                          <a:solidFill>
                            <a:srgbClr val="000000"/>
                          </a:solidFill>
                          <a:latin typeface="Calibri"/>
                        </a:rPr>
                        <a:t>1.1</a:t>
                      </a:r>
                    </a:p>
                  </a:txBody>
                  <a:tcPr marL="0" marR="0" marT="0" marB="0" anchor="b">
                    <a:lnL>
                      <a:noFill/>
                    </a:lnL>
                    <a:lnR>
                      <a:noFill/>
                    </a:lnR>
                    <a:lnT>
                      <a:noFill/>
                    </a:lnT>
                    <a:lnB>
                      <a:noFill/>
                    </a:lnB>
                  </a:tcPr>
                </a:tc>
                <a:extLst>
                  <a:ext uri="{0D108BD9-81ED-4DB2-BD59-A6C34878D82A}">
                    <a16:rowId xmlns:a16="http://schemas.microsoft.com/office/drawing/2014/main" val="10007"/>
                  </a:ext>
                </a:extLst>
              </a:tr>
              <a:tr h="402888">
                <a:tc>
                  <a:txBody>
                    <a:bodyPr/>
                    <a:lstStyle/>
                    <a:p>
                      <a:pPr algn="l" fontAlgn="b"/>
                      <a:r>
                        <a:rPr lang="en-US" sz="2000" b="0" i="0" u="none" strike="noStrike" dirty="0">
                          <a:solidFill>
                            <a:srgbClr val="000000"/>
                          </a:solidFill>
                          <a:latin typeface="Calibri"/>
                        </a:rPr>
                        <a:t>Tax Exempt Bonds</a:t>
                      </a:r>
                    </a:p>
                  </a:txBody>
                  <a:tcPr marL="0" marR="0" marT="0" marB="0" anchor="b">
                    <a:lnL>
                      <a:noFill/>
                    </a:lnL>
                    <a:lnR>
                      <a:noFill/>
                    </a:lnR>
                    <a:lnT>
                      <a:noFill/>
                    </a:lnT>
                    <a:lnB>
                      <a:noFill/>
                    </a:lnB>
                  </a:tcPr>
                </a:tc>
                <a:tc>
                  <a:txBody>
                    <a:bodyPr/>
                    <a:lstStyle/>
                    <a:p>
                      <a:pPr algn="r" fontAlgn="b"/>
                      <a:r>
                        <a:rPr lang="en-US" sz="2000" b="0" i="0" u="none" strike="noStrike">
                          <a:solidFill>
                            <a:srgbClr val="000000"/>
                          </a:solidFill>
                          <a:latin typeface="Calibri"/>
                        </a:rPr>
                        <a:t>36.3</a:t>
                      </a:r>
                    </a:p>
                  </a:txBody>
                  <a:tcPr marL="0" marR="0" marT="0" marB="0" anchor="b">
                    <a:lnL>
                      <a:noFill/>
                    </a:lnL>
                    <a:lnR>
                      <a:noFill/>
                    </a:lnR>
                    <a:lnT>
                      <a:noFill/>
                    </a:lnT>
                    <a:lnB>
                      <a:noFill/>
                    </a:lnB>
                  </a:tcPr>
                </a:tc>
                <a:extLst>
                  <a:ext uri="{0D108BD9-81ED-4DB2-BD59-A6C34878D82A}">
                    <a16:rowId xmlns:a16="http://schemas.microsoft.com/office/drawing/2014/main" val="10008"/>
                  </a:ext>
                </a:extLst>
              </a:tr>
              <a:tr h="402888">
                <a:tc>
                  <a:txBody>
                    <a:bodyPr/>
                    <a:lstStyle/>
                    <a:p>
                      <a:pPr algn="l" fontAlgn="b"/>
                      <a:r>
                        <a:rPr lang="en-US" sz="2000" b="0" i="0" u="none" strike="noStrike" dirty="0">
                          <a:solidFill>
                            <a:srgbClr val="000000"/>
                          </a:solidFill>
                          <a:latin typeface="Calibri"/>
                        </a:rPr>
                        <a:t>   General</a:t>
                      </a:r>
                    </a:p>
                  </a:txBody>
                  <a:tcPr marL="0" marR="0" marT="0" marB="0" anchor="b">
                    <a:lnL>
                      <a:noFill/>
                    </a:lnL>
                    <a:lnR>
                      <a:noFill/>
                    </a:lnR>
                    <a:lnT>
                      <a:noFill/>
                    </a:lnT>
                    <a:lnB>
                      <a:noFill/>
                    </a:lnB>
                  </a:tcPr>
                </a:tc>
                <a:tc>
                  <a:txBody>
                    <a:bodyPr/>
                    <a:lstStyle/>
                    <a:p>
                      <a:pPr algn="r" fontAlgn="b"/>
                      <a:r>
                        <a:rPr lang="en-US" sz="2000" b="0" i="0" u="none" strike="noStrike">
                          <a:solidFill>
                            <a:srgbClr val="000000"/>
                          </a:solidFill>
                          <a:latin typeface="Calibri"/>
                        </a:rPr>
                        <a:t>27.9</a:t>
                      </a:r>
                    </a:p>
                  </a:txBody>
                  <a:tcPr marL="0" marR="0" marT="0" marB="0" anchor="b">
                    <a:lnL>
                      <a:noFill/>
                    </a:lnL>
                    <a:lnR>
                      <a:noFill/>
                    </a:lnR>
                    <a:lnT>
                      <a:noFill/>
                    </a:lnT>
                    <a:lnB>
                      <a:noFill/>
                    </a:lnB>
                  </a:tcPr>
                </a:tc>
                <a:extLst>
                  <a:ext uri="{0D108BD9-81ED-4DB2-BD59-A6C34878D82A}">
                    <a16:rowId xmlns:a16="http://schemas.microsoft.com/office/drawing/2014/main" val="10009"/>
                  </a:ext>
                </a:extLst>
              </a:tr>
              <a:tr h="402888">
                <a:tc>
                  <a:txBody>
                    <a:bodyPr/>
                    <a:lstStyle/>
                    <a:p>
                      <a:pPr algn="l" fontAlgn="b"/>
                      <a:r>
                        <a:rPr lang="en-US" sz="2000" b="0" i="0" u="none" strike="noStrike" dirty="0">
                          <a:solidFill>
                            <a:srgbClr val="000000"/>
                          </a:solidFill>
                          <a:latin typeface="Calibri"/>
                        </a:rPr>
                        <a:t>   Private Activity</a:t>
                      </a:r>
                    </a:p>
                  </a:txBody>
                  <a:tcPr marL="0" marR="0" marT="0" marB="0" anchor="b">
                    <a:lnL>
                      <a:noFill/>
                    </a:lnL>
                    <a:lnR>
                      <a:noFill/>
                    </a:lnR>
                    <a:lnT>
                      <a:noFill/>
                    </a:lnT>
                    <a:lnB>
                      <a:noFill/>
                    </a:lnB>
                  </a:tcPr>
                </a:tc>
                <a:tc>
                  <a:txBody>
                    <a:bodyPr/>
                    <a:lstStyle/>
                    <a:p>
                      <a:pPr algn="r" fontAlgn="b"/>
                      <a:r>
                        <a:rPr lang="en-US" sz="2000" b="0" i="0" u="none" strike="noStrike">
                          <a:solidFill>
                            <a:srgbClr val="000000"/>
                          </a:solidFill>
                          <a:latin typeface="Calibri"/>
                        </a:rPr>
                        <a:t>8.3</a:t>
                      </a:r>
                    </a:p>
                  </a:txBody>
                  <a:tcPr marL="0" marR="0" marT="0" marB="0" anchor="b">
                    <a:lnL>
                      <a:noFill/>
                    </a:lnL>
                    <a:lnR>
                      <a:noFill/>
                    </a:lnR>
                    <a:lnT>
                      <a:noFill/>
                    </a:lnT>
                    <a:lnB>
                      <a:noFill/>
                    </a:lnB>
                  </a:tcPr>
                </a:tc>
                <a:extLst>
                  <a:ext uri="{0D108BD9-81ED-4DB2-BD59-A6C34878D82A}">
                    <a16:rowId xmlns:a16="http://schemas.microsoft.com/office/drawing/2014/main" val="10010"/>
                  </a:ext>
                </a:extLst>
              </a:tr>
              <a:tr h="402888">
                <a:tc>
                  <a:txBody>
                    <a:bodyPr/>
                    <a:lstStyle/>
                    <a:p>
                      <a:pPr algn="l" fontAlgn="b"/>
                      <a:r>
                        <a:rPr lang="en-US" sz="2000" b="0" i="0" u="none" strike="noStrike" dirty="0">
                          <a:solidFill>
                            <a:srgbClr val="000000"/>
                          </a:solidFill>
                          <a:latin typeface="Calibri"/>
                        </a:rPr>
                        <a:t>Total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latin typeface="Calibri"/>
                        </a:rPr>
                        <a:t>80.5</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402888">
                <a:tc gridSpan="2">
                  <a:txBody>
                    <a:bodyPr/>
                    <a:lstStyle/>
                    <a:p>
                      <a:pPr algn="l" fontAlgn="b"/>
                      <a:r>
                        <a:rPr lang="en-US" sz="2000" b="0" i="0" u="none" strike="noStrike" dirty="0">
                          <a:solidFill>
                            <a:srgbClr val="000000"/>
                          </a:solidFill>
                          <a:latin typeface="Calibri"/>
                        </a:rPr>
                        <a:t>From: </a:t>
                      </a:r>
                      <a:r>
                        <a:rPr lang="en-US" sz="2000" b="0" i="0" u="none" strike="noStrike" dirty="0" err="1">
                          <a:solidFill>
                            <a:srgbClr val="000000"/>
                          </a:solidFill>
                          <a:latin typeface="Calibri"/>
                        </a:rPr>
                        <a:t>Gravelle</a:t>
                      </a:r>
                      <a:r>
                        <a:rPr lang="en-US" sz="2000" b="0" i="0" u="none" strike="noStrike" dirty="0">
                          <a:solidFill>
                            <a:srgbClr val="000000"/>
                          </a:solidFill>
                          <a:latin typeface="Calibri"/>
                        </a:rPr>
                        <a:t> and </a:t>
                      </a:r>
                      <a:r>
                        <a:rPr lang="en-US" sz="2000" b="0" i="0" u="none" strike="noStrike" dirty="0" err="1">
                          <a:solidFill>
                            <a:srgbClr val="000000"/>
                          </a:solidFill>
                          <a:latin typeface="Calibri"/>
                        </a:rPr>
                        <a:t>Gravelle</a:t>
                      </a:r>
                      <a:r>
                        <a:rPr lang="en-US" sz="2000" b="0" i="0" u="none" strike="noStrike" dirty="0">
                          <a:solidFill>
                            <a:srgbClr val="000000"/>
                          </a:solidFill>
                          <a:latin typeface="Calibri"/>
                        </a:rPr>
                        <a:t>, </a:t>
                      </a:r>
                      <a:r>
                        <a:rPr lang="en-US" sz="2000" b="0" i="1" u="none" strike="noStrike" dirty="0">
                          <a:solidFill>
                            <a:srgbClr val="000000"/>
                          </a:solidFill>
                          <a:latin typeface="Calibri"/>
                        </a:rPr>
                        <a:t>NTJ</a:t>
                      </a:r>
                      <a:r>
                        <a:rPr lang="en-US" sz="2000" b="0" i="0" u="none" strike="noStrike" dirty="0">
                          <a:solidFill>
                            <a:srgbClr val="000000"/>
                          </a:solidFill>
                          <a:latin typeface="Calibri"/>
                        </a:rPr>
                        <a:t>, Sept. 2007</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10012"/>
                  </a:ext>
                </a:extLst>
              </a:tr>
            </a:tbl>
          </a:graphicData>
        </a:graphic>
      </p:graphicFrame>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Tree>
    <p:extLst>
      <p:ext uri="{BB962C8B-B14F-4D97-AF65-F5344CB8AC3E}">
        <p14:creationId xmlns:p14="http://schemas.microsoft.com/office/powerpoint/2010/main" val="3652527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823762" y="1773944"/>
            <a:ext cx="7543801" cy="4326466"/>
          </a:xfrm>
        </p:spPr>
        <p:txBody>
          <a:bodyPr>
            <a:normAutofit/>
          </a:bodyPr>
          <a:lstStyle/>
          <a:p>
            <a:pPr eaLnBrk="1" hangingPunct="1"/>
            <a:r>
              <a:rPr lang="en-US" sz="2000" b="1" dirty="0" smtClean="0"/>
              <a:t>Sales Taxes</a:t>
            </a:r>
          </a:p>
          <a:p>
            <a:pPr marL="461963" indent="-234950">
              <a:lnSpc>
                <a:spcPct val="120000"/>
              </a:lnSpc>
              <a:buFont typeface="Wingdings" panose="05000000000000000000" pitchFamily="2" charset="2"/>
              <a:buChar char="§"/>
            </a:pPr>
            <a:r>
              <a:rPr lang="en-US" sz="2000" dirty="0" smtClean="0"/>
              <a:t>Efficiency</a:t>
            </a:r>
          </a:p>
          <a:p>
            <a:pPr marL="461963" indent="-234950">
              <a:lnSpc>
                <a:spcPct val="120000"/>
              </a:lnSpc>
              <a:buFont typeface="Wingdings" panose="05000000000000000000" pitchFamily="2" charset="2"/>
              <a:buChar char="§"/>
            </a:pPr>
            <a:r>
              <a:rPr lang="en-US" sz="2000" dirty="0" smtClean="0"/>
              <a:t>Equity</a:t>
            </a:r>
          </a:p>
          <a:p>
            <a:pPr marL="461963" indent="-234950">
              <a:lnSpc>
                <a:spcPct val="120000"/>
              </a:lnSpc>
              <a:buFont typeface="Wingdings" panose="05000000000000000000" pitchFamily="2" charset="2"/>
              <a:buChar char="§"/>
            </a:pPr>
            <a:r>
              <a:rPr lang="en-US" sz="2000" dirty="0" smtClean="0"/>
              <a:t>Administrative Issues</a:t>
            </a:r>
          </a:p>
          <a:p>
            <a:pPr eaLnBrk="1" hangingPunct="1"/>
            <a:endParaRPr lang="en-US" sz="2000" dirty="0"/>
          </a:p>
          <a:p>
            <a:pPr eaLnBrk="1" hangingPunct="1"/>
            <a:r>
              <a:rPr lang="en-US" sz="2000" b="1" dirty="0" smtClean="0"/>
              <a:t>Income Taxes</a:t>
            </a:r>
          </a:p>
          <a:p>
            <a:pPr marL="461963" indent="-234950">
              <a:lnSpc>
                <a:spcPct val="120000"/>
              </a:lnSpc>
              <a:buFont typeface="Wingdings" panose="05000000000000000000" pitchFamily="2" charset="2"/>
              <a:buChar char="§"/>
            </a:pPr>
            <a:r>
              <a:rPr lang="en-US" sz="2000" dirty="0" smtClean="0"/>
              <a:t>Design of Federal Tax</a:t>
            </a:r>
          </a:p>
          <a:p>
            <a:pPr marL="461963" indent="-234950">
              <a:lnSpc>
                <a:spcPct val="120000"/>
              </a:lnSpc>
              <a:buFont typeface="Wingdings" panose="05000000000000000000" pitchFamily="2" charset="2"/>
              <a:buChar char="§"/>
            </a:pPr>
            <a:r>
              <a:rPr lang="en-US" sz="2000" dirty="0" smtClean="0"/>
              <a:t>Link to State Income Taxes</a:t>
            </a:r>
          </a:p>
          <a:p>
            <a:pPr marL="461963" indent="-234950">
              <a:lnSpc>
                <a:spcPct val="120000"/>
              </a:lnSpc>
              <a:buFont typeface="Wingdings" panose="05000000000000000000" pitchFamily="2" charset="2"/>
              <a:buChar char="§"/>
            </a:pPr>
            <a:r>
              <a:rPr lang="en-US" sz="2000" dirty="0" smtClean="0"/>
              <a:t>Design of Local Income Taxes</a:t>
            </a:r>
          </a:p>
          <a:p>
            <a:pPr lvl="1" eaLnBrk="1" hangingPunct="1"/>
            <a:endParaRPr lang="en-US" sz="20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730786" y="1295400"/>
            <a:ext cx="1843773" cy="505972"/>
          </a:xfrm>
          <a:prstGeom prst="rect">
            <a:avLst/>
          </a:prstGeom>
        </p:spPr>
        <p:txBody>
          <a:bodyPr wrap="none">
            <a:spAutoFit/>
          </a:bodyPr>
          <a:lstStyle/>
          <a:p>
            <a:pPr algn="ctr" eaLnBrk="1" hangingPunct="1">
              <a:lnSpc>
                <a:spcPct val="120000"/>
              </a:lnSpc>
              <a:buFont typeface="Wingdings" pitchFamily="2" charset="2"/>
              <a:buNone/>
            </a:pPr>
            <a:r>
              <a:rPr lang="en-US" sz="2400" dirty="0">
                <a:solidFill>
                  <a:srgbClr val="BD582C"/>
                </a:solidFill>
                <a:latin typeface="+mn-lt"/>
              </a:rPr>
              <a:t>Class Outline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822960" y="1752601"/>
            <a:ext cx="7482840" cy="4267200"/>
          </a:xfrm>
        </p:spPr>
        <p:txBody>
          <a:bodyPr>
            <a:normAutofit fontScale="92500" lnSpcReduction="10000"/>
          </a:bodyPr>
          <a:lstStyle/>
          <a:p>
            <a:pPr eaLnBrk="1" hangingPunct="1">
              <a:lnSpc>
                <a:spcPct val="120000"/>
              </a:lnSpc>
            </a:pPr>
            <a:r>
              <a:rPr lang="en-US" sz="2000" b="1" dirty="0" smtClean="0"/>
              <a:t>Tax Tables</a:t>
            </a:r>
            <a:endParaRPr lang="en-US" sz="800" b="1" dirty="0" smtClean="0"/>
          </a:p>
          <a:p>
            <a:pPr lvl="2">
              <a:lnSpc>
                <a:spcPct val="120000"/>
              </a:lnSpc>
              <a:buFont typeface="Wingdings" panose="05000000000000000000" pitchFamily="2" charset="2"/>
              <a:buChar char="§"/>
            </a:pPr>
            <a:endParaRPr lang="en-US" sz="800" dirty="0" smtClean="0"/>
          </a:p>
          <a:p>
            <a:pPr marL="461963" lvl="3" indent="-234950">
              <a:lnSpc>
                <a:spcPct val="120000"/>
              </a:lnSpc>
              <a:buFont typeface="Wingdings" panose="05000000000000000000" pitchFamily="2" charset="2"/>
              <a:buChar char="§"/>
            </a:pPr>
            <a:r>
              <a:rPr lang="en-US" sz="2000" dirty="0" smtClean="0"/>
              <a:t>Separate tables for married and single.</a:t>
            </a:r>
          </a:p>
          <a:p>
            <a:pPr marL="684213" lvl="4" indent="-223838">
              <a:lnSpc>
                <a:spcPct val="120000"/>
              </a:lnSpc>
              <a:buFont typeface="Courier New" panose="02070309020205020404" pitchFamily="49" charset="0"/>
              <a:buChar char="o"/>
            </a:pPr>
            <a:r>
              <a:rPr lang="en-US" sz="1700" dirty="0" smtClean="0"/>
              <a:t>A marriage penalty for equal-earning couples due to standard deduction.</a:t>
            </a:r>
          </a:p>
          <a:p>
            <a:pPr marL="684213" lvl="4" indent="-223838">
              <a:lnSpc>
                <a:spcPct val="120000"/>
              </a:lnSpc>
              <a:buFont typeface="Courier New" panose="02070309020205020404" pitchFamily="49" charset="0"/>
              <a:buChar char="o"/>
            </a:pPr>
            <a:r>
              <a:rPr lang="en-US" sz="1700" dirty="0" smtClean="0"/>
              <a:t>A marriage bonus for one-earner couples due to broader brackets.</a:t>
            </a:r>
          </a:p>
          <a:p>
            <a:pPr marL="461963" lvl="3" indent="-234950">
              <a:lnSpc>
                <a:spcPct val="120000"/>
              </a:lnSpc>
              <a:buFont typeface="Wingdings" panose="05000000000000000000" pitchFamily="2" charset="2"/>
              <a:buChar char="§"/>
            </a:pPr>
            <a:endParaRPr lang="en-US" sz="2000" dirty="0" smtClean="0"/>
          </a:p>
          <a:p>
            <a:pPr marL="461963" lvl="3" indent="-234950">
              <a:lnSpc>
                <a:spcPct val="120000"/>
              </a:lnSpc>
              <a:buFont typeface="Wingdings" panose="05000000000000000000" pitchFamily="2" charset="2"/>
              <a:buChar char="§"/>
            </a:pPr>
            <a:r>
              <a:rPr lang="en-US" sz="2000" dirty="0" smtClean="0"/>
              <a:t>The alternative minimum tax (AMT) tries to ensure that exemptions and deductions do not push the average tax rate too low.</a:t>
            </a:r>
          </a:p>
          <a:p>
            <a:pPr marL="687388" lvl="3" indent="-227013">
              <a:lnSpc>
                <a:spcPct val="120000"/>
              </a:lnSpc>
              <a:buFont typeface="Courier New" panose="02070309020205020404" pitchFamily="49" charset="0"/>
              <a:buChar char="o"/>
            </a:pPr>
            <a:r>
              <a:rPr lang="en-US" sz="1700" dirty="0" smtClean="0"/>
              <a:t>The AMT affects a growing number of taxpayers</a:t>
            </a:r>
          </a:p>
          <a:p>
            <a:pPr marL="687388" lvl="3" indent="-227013">
              <a:lnSpc>
                <a:spcPct val="120000"/>
              </a:lnSpc>
              <a:buFont typeface="Courier New" panose="02070309020205020404" pitchFamily="49" charset="0"/>
              <a:buChar char="o"/>
            </a:pPr>
            <a:r>
              <a:rPr lang="en-US" sz="1700" dirty="0" smtClean="0"/>
              <a:t>And serves to reclaim some revenue lost to other provisions.</a:t>
            </a:r>
          </a:p>
          <a:p>
            <a:pPr eaLnBrk="1" hangingPunct="1">
              <a:lnSpc>
                <a:spcPct val="120000"/>
              </a:lnSpc>
              <a:buFont typeface="Wingdings" pitchFamily="2" charset="2"/>
              <a:buNone/>
            </a:pPr>
            <a:endParaRPr lang="en-US" sz="800" dirty="0" smtClean="0"/>
          </a:p>
          <a:p>
            <a:pPr eaLnBrk="1" hangingPunct="1">
              <a:lnSpc>
                <a:spcPct val="120000"/>
              </a:lnSpc>
            </a:pPr>
            <a:r>
              <a:rPr lang="en-US" sz="2000" b="1" dirty="0" smtClean="0"/>
              <a:t>Tax Credits</a:t>
            </a:r>
          </a:p>
          <a:p>
            <a:pPr marL="461963" lvl="3" indent="-234950">
              <a:lnSpc>
                <a:spcPct val="120000"/>
              </a:lnSpc>
              <a:buFont typeface="Wingdings" panose="05000000000000000000" pitchFamily="2" charset="2"/>
              <a:buChar char="§"/>
            </a:pPr>
            <a:r>
              <a:rPr lang="en-US" sz="2000" dirty="0" smtClean="0"/>
              <a:t>Earned income tax credit</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822960" y="1371600"/>
            <a:ext cx="2163413" cy="424732"/>
          </a:xfrm>
          <a:prstGeom prst="rect">
            <a:avLst/>
          </a:prstGeom>
        </p:spPr>
        <p:txBody>
          <a:bodyPr wrap="none">
            <a:spAutoFit/>
          </a:bodyPr>
          <a:lstStyle/>
          <a:p>
            <a:pPr eaLnBrk="1" hangingPunct="1">
              <a:lnSpc>
                <a:spcPct val="90000"/>
              </a:lnSpc>
              <a:buFont typeface="Wingdings" pitchFamily="2" charset="2"/>
              <a:buNone/>
            </a:pPr>
            <a:r>
              <a:rPr lang="en-US" sz="2400" dirty="0" smtClean="0">
                <a:solidFill>
                  <a:srgbClr val="BD582C"/>
                </a:solidFill>
                <a:latin typeface="+mn-lt"/>
              </a:rPr>
              <a:t>Tax Calculations</a:t>
            </a:r>
            <a:endParaRPr lang="en-US" sz="2400" dirty="0">
              <a:solidFill>
                <a:srgbClr val="BD582C"/>
              </a:solidFill>
              <a:latin typeface="+mn-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971550" y="1371600"/>
            <a:ext cx="4629150" cy="447981"/>
          </a:xfrm>
        </p:spPr>
        <p:txBody>
          <a:bodyPr>
            <a:normAutofit/>
          </a:bodyPr>
          <a:lstStyle/>
          <a:p>
            <a:pPr eaLnBrk="1" hangingPunct="1">
              <a:buFont typeface="Wingdings" pitchFamily="2" charset="2"/>
              <a:buNone/>
            </a:pPr>
            <a:r>
              <a:rPr lang="en-US" sz="2400" dirty="0" smtClean="0">
                <a:solidFill>
                  <a:schemeClr val="tx1"/>
                </a:solidFill>
              </a:rPr>
              <a:t>Tax Table, Joint Returns, 2017 </a:t>
            </a:r>
            <a:r>
              <a:rPr lang="en-US" sz="2400" dirty="0" smtClean="0">
                <a:solidFill>
                  <a:srgbClr val="FF0000"/>
                </a:solidFill>
              </a:rPr>
              <a:t>(2018)</a:t>
            </a:r>
            <a:endParaRPr lang="en-US" sz="2400" dirty="0">
              <a:solidFill>
                <a:srgbClr val="FF0000"/>
              </a:solidFill>
            </a:endParaRPr>
          </a:p>
        </p:txBody>
      </p:sp>
      <p:grpSp>
        <p:nvGrpSpPr>
          <p:cNvPr id="24580" name="Group 4"/>
          <p:cNvGrpSpPr>
            <a:grpSpLocks noChangeAspect="1"/>
          </p:cNvGrpSpPr>
          <p:nvPr/>
        </p:nvGrpSpPr>
        <p:grpSpPr bwMode="auto">
          <a:xfrm>
            <a:off x="1600200" y="1819581"/>
            <a:ext cx="6080526" cy="4869126"/>
            <a:chOff x="820" y="1440"/>
            <a:chExt cx="10340" cy="6120"/>
          </a:xfrm>
        </p:grpSpPr>
        <p:sp>
          <p:nvSpPr>
            <p:cNvPr id="24581" name="AutoShape 5"/>
            <p:cNvSpPr>
              <a:spLocks noChangeAspect="1" noChangeArrowheads="1"/>
            </p:cNvSpPr>
            <p:nvPr/>
          </p:nvSpPr>
          <p:spPr bwMode="auto">
            <a:xfrm>
              <a:off x="1080" y="1440"/>
              <a:ext cx="10080" cy="6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600"/>
            </a:p>
          </p:txBody>
        </p:sp>
        <p:sp>
          <p:nvSpPr>
            <p:cNvPr id="24582" name="Line 6"/>
            <p:cNvSpPr>
              <a:spLocks noChangeShapeType="1"/>
            </p:cNvSpPr>
            <p:nvPr/>
          </p:nvSpPr>
          <p:spPr bwMode="auto">
            <a:xfrm>
              <a:off x="2879" y="1980"/>
              <a:ext cx="1" cy="36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24583" name="Line 7"/>
            <p:cNvSpPr>
              <a:spLocks noChangeShapeType="1"/>
            </p:cNvSpPr>
            <p:nvPr/>
          </p:nvSpPr>
          <p:spPr bwMode="auto">
            <a:xfrm>
              <a:off x="2880" y="5580"/>
              <a:ext cx="702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24584" name="Rectangle 8"/>
            <p:cNvSpPr>
              <a:spLocks noChangeArrowheads="1"/>
            </p:cNvSpPr>
            <p:nvPr/>
          </p:nvSpPr>
          <p:spPr bwMode="auto">
            <a:xfrm>
              <a:off x="6392" y="6612"/>
              <a:ext cx="3240" cy="72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dirty="0">
                  <a:latin typeface="+mn-lt"/>
                </a:rPr>
                <a:t>Taxable Income </a:t>
              </a:r>
            </a:p>
          </p:txBody>
        </p:sp>
        <p:sp>
          <p:nvSpPr>
            <p:cNvPr id="24585" name="Rectangle 9"/>
            <p:cNvSpPr>
              <a:spLocks noChangeArrowheads="1"/>
            </p:cNvSpPr>
            <p:nvPr/>
          </p:nvSpPr>
          <p:spPr bwMode="auto">
            <a:xfrm>
              <a:off x="820" y="1620"/>
              <a:ext cx="2059" cy="108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dirty="0">
                  <a:latin typeface="+mn-lt"/>
                </a:rPr>
                <a:t>Marginal Rate</a:t>
              </a:r>
            </a:p>
          </p:txBody>
        </p:sp>
        <p:sp>
          <p:nvSpPr>
            <p:cNvPr id="24586" name="Line 10"/>
            <p:cNvSpPr>
              <a:spLocks noChangeShapeType="1"/>
            </p:cNvSpPr>
            <p:nvPr/>
          </p:nvSpPr>
          <p:spPr bwMode="auto">
            <a:xfrm>
              <a:off x="2880" y="4860"/>
              <a:ext cx="108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24587" name="Line 11"/>
            <p:cNvSpPr>
              <a:spLocks noChangeShapeType="1"/>
            </p:cNvSpPr>
            <p:nvPr/>
          </p:nvSpPr>
          <p:spPr bwMode="auto">
            <a:xfrm flipV="1">
              <a:off x="3959" y="4320"/>
              <a:ext cx="1"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24588" name="Line 12"/>
            <p:cNvSpPr>
              <a:spLocks noChangeShapeType="1"/>
            </p:cNvSpPr>
            <p:nvPr/>
          </p:nvSpPr>
          <p:spPr bwMode="auto">
            <a:xfrm>
              <a:off x="3960" y="4320"/>
              <a:ext cx="144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24589" name="Line 13"/>
            <p:cNvSpPr>
              <a:spLocks noChangeShapeType="1"/>
            </p:cNvSpPr>
            <p:nvPr/>
          </p:nvSpPr>
          <p:spPr bwMode="auto">
            <a:xfrm flipV="1">
              <a:off x="5399" y="3780"/>
              <a:ext cx="1"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24590" name="Line 14"/>
            <p:cNvSpPr>
              <a:spLocks noChangeShapeType="1"/>
            </p:cNvSpPr>
            <p:nvPr/>
          </p:nvSpPr>
          <p:spPr bwMode="auto">
            <a:xfrm>
              <a:off x="5400" y="3780"/>
              <a:ext cx="126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24591" name="Line 15"/>
            <p:cNvSpPr>
              <a:spLocks noChangeShapeType="1"/>
            </p:cNvSpPr>
            <p:nvPr/>
          </p:nvSpPr>
          <p:spPr bwMode="auto">
            <a:xfrm flipV="1">
              <a:off x="6659" y="3240"/>
              <a:ext cx="1"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24592" name="Line 16"/>
            <p:cNvSpPr>
              <a:spLocks noChangeShapeType="1"/>
            </p:cNvSpPr>
            <p:nvPr/>
          </p:nvSpPr>
          <p:spPr bwMode="auto">
            <a:xfrm flipV="1">
              <a:off x="6660" y="3240"/>
              <a:ext cx="2699"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24593" name="Rectangle 17"/>
            <p:cNvSpPr>
              <a:spLocks noChangeArrowheads="1"/>
            </p:cNvSpPr>
            <p:nvPr/>
          </p:nvSpPr>
          <p:spPr bwMode="auto">
            <a:xfrm>
              <a:off x="1440" y="4658"/>
              <a:ext cx="1440" cy="72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600" dirty="0"/>
                <a:t>10%</a:t>
              </a:r>
            </a:p>
          </p:txBody>
        </p:sp>
        <p:sp>
          <p:nvSpPr>
            <p:cNvPr id="24594" name="Rectangle 18"/>
            <p:cNvSpPr>
              <a:spLocks noChangeArrowheads="1"/>
            </p:cNvSpPr>
            <p:nvPr/>
          </p:nvSpPr>
          <p:spPr bwMode="auto">
            <a:xfrm>
              <a:off x="1079" y="2880"/>
              <a:ext cx="1621" cy="721"/>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600" dirty="0"/>
                <a:t>39.6%</a:t>
              </a:r>
            </a:p>
          </p:txBody>
        </p:sp>
        <p:sp>
          <p:nvSpPr>
            <p:cNvPr id="24595" name="Rectangle 19"/>
            <p:cNvSpPr>
              <a:spLocks noChangeArrowheads="1"/>
            </p:cNvSpPr>
            <p:nvPr/>
          </p:nvSpPr>
          <p:spPr bwMode="auto">
            <a:xfrm>
              <a:off x="3060" y="5760"/>
              <a:ext cx="1980" cy="72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600" dirty="0"/>
                <a:t>$</a:t>
              </a:r>
              <a:r>
                <a:rPr lang="en-US" sz="1600" dirty="0" smtClean="0"/>
                <a:t>18,650</a:t>
              </a:r>
              <a:endParaRPr lang="en-US" sz="1600" dirty="0"/>
            </a:p>
          </p:txBody>
        </p:sp>
        <p:sp>
          <p:nvSpPr>
            <p:cNvPr id="24596" name="Rectangle 20"/>
            <p:cNvSpPr>
              <a:spLocks noChangeArrowheads="1"/>
            </p:cNvSpPr>
            <p:nvPr/>
          </p:nvSpPr>
          <p:spPr bwMode="auto">
            <a:xfrm>
              <a:off x="5760" y="5760"/>
              <a:ext cx="1980" cy="72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600" dirty="0"/>
                <a:t>$</a:t>
              </a:r>
              <a:r>
                <a:rPr lang="en-US" sz="1600" dirty="0" smtClean="0"/>
                <a:t>470,700</a:t>
              </a:r>
              <a:endParaRPr lang="en-US" sz="1600" dirty="0"/>
            </a:p>
          </p:txBody>
        </p:sp>
        <p:sp>
          <p:nvSpPr>
            <p:cNvPr id="24597" name="Line 21"/>
            <p:cNvSpPr>
              <a:spLocks noChangeShapeType="1"/>
            </p:cNvSpPr>
            <p:nvPr/>
          </p:nvSpPr>
          <p:spPr bwMode="auto">
            <a:xfrm flipH="1">
              <a:off x="2880" y="3240"/>
              <a:ext cx="3780" cy="0"/>
            </a:xfrm>
            <a:prstGeom prst="line">
              <a:avLst/>
            </a:prstGeom>
            <a:noFill/>
            <a:ln w="15875"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24598" name="Line 22"/>
            <p:cNvSpPr>
              <a:spLocks noChangeShapeType="1"/>
            </p:cNvSpPr>
            <p:nvPr/>
          </p:nvSpPr>
          <p:spPr bwMode="auto">
            <a:xfrm>
              <a:off x="3960" y="4860"/>
              <a:ext cx="0" cy="720"/>
            </a:xfrm>
            <a:prstGeom prst="line">
              <a:avLst/>
            </a:prstGeom>
            <a:noFill/>
            <a:ln w="1587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24599" name="Line 23"/>
            <p:cNvSpPr>
              <a:spLocks noChangeShapeType="1"/>
            </p:cNvSpPr>
            <p:nvPr/>
          </p:nvSpPr>
          <p:spPr bwMode="auto">
            <a:xfrm>
              <a:off x="6660" y="3780"/>
              <a:ext cx="1" cy="1800"/>
            </a:xfrm>
            <a:prstGeom prst="line">
              <a:avLst/>
            </a:prstGeom>
            <a:noFill/>
            <a:ln w="1587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24" name="Rectangle 19"/>
            <p:cNvSpPr>
              <a:spLocks noChangeArrowheads="1"/>
            </p:cNvSpPr>
            <p:nvPr/>
          </p:nvSpPr>
          <p:spPr bwMode="auto">
            <a:xfrm>
              <a:off x="2790" y="6095"/>
              <a:ext cx="1980" cy="72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600" dirty="0" smtClean="0">
                  <a:solidFill>
                    <a:srgbClr val="FF0000"/>
                  </a:solidFill>
                </a:rPr>
                <a:t>$9,525</a:t>
              </a:r>
              <a:endParaRPr lang="en-US" sz="1600" dirty="0">
                <a:solidFill>
                  <a:srgbClr val="FF0000"/>
                </a:solidFill>
              </a:endParaRPr>
            </a:p>
          </p:txBody>
        </p:sp>
        <p:sp>
          <p:nvSpPr>
            <p:cNvPr id="26" name="Line 21"/>
            <p:cNvSpPr>
              <a:spLocks noChangeShapeType="1"/>
            </p:cNvSpPr>
            <p:nvPr/>
          </p:nvSpPr>
          <p:spPr bwMode="auto">
            <a:xfrm flipH="1" flipV="1">
              <a:off x="2880" y="3510"/>
              <a:ext cx="4319" cy="22"/>
            </a:xfrm>
            <a:prstGeom prst="line">
              <a:avLst/>
            </a:prstGeom>
            <a:noFill/>
            <a:ln w="15875"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27" name="Rectangle 18"/>
            <p:cNvSpPr>
              <a:spLocks noChangeArrowheads="1"/>
            </p:cNvSpPr>
            <p:nvPr/>
          </p:nvSpPr>
          <p:spPr bwMode="auto">
            <a:xfrm>
              <a:off x="1169" y="3329"/>
              <a:ext cx="1621" cy="721"/>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600" dirty="0" smtClean="0">
                  <a:solidFill>
                    <a:srgbClr val="FF0000"/>
                  </a:solidFill>
                </a:rPr>
                <a:t>37.0%</a:t>
              </a:r>
              <a:endParaRPr lang="en-US" sz="1600" dirty="0">
                <a:solidFill>
                  <a:srgbClr val="FF0000"/>
                </a:solidFill>
              </a:endParaRPr>
            </a:p>
          </p:txBody>
        </p:sp>
        <p:sp>
          <p:nvSpPr>
            <p:cNvPr id="28" name="Line 22"/>
            <p:cNvSpPr>
              <a:spLocks noChangeShapeType="1"/>
            </p:cNvSpPr>
            <p:nvPr/>
          </p:nvSpPr>
          <p:spPr bwMode="auto">
            <a:xfrm>
              <a:off x="3417" y="4693"/>
              <a:ext cx="3" cy="887"/>
            </a:xfrm>
            <a:prstGeom prst="line">
              <a:avLst/>
            </a:prstGeom>
            <a:noFill/>
            <a:ln w="1587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29" name="Line 23"/>
            <p:cNvSpPr>
              <a:spLocks noChangeShapeType="1"/>
            </p:cNvSpPr>
            <p:nvPr/>
          </p:nvSpPr>
          <p:spPr bwMode="auto">
            <a:xfrm>
              <a:off x="7199" y="3808"/>
              <a:ext cx="1" cy="1800"/>
            </a:xfrm>
            <a:prstGeom prst="line">
              <a:avLst/>
            </a:prstGeom>
            <a:noFill/>
            <a:ln w="1587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30" name="Rectangle 20"/>
            <p:cNvSpPr>
              <a:spLocks noChangeArrowheads="1"/>
            </p:cNvSpPr>
            <p:nvPr/>
          </p:nvSpPr>
          <p:spPr bwMode="auto">
            <a:xfrm>
              <a:off x="6063" y="6118"/>
              <a:ext cx="1980" cy="72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600" dirty="0" smtClean="0">
                  <a:solidFill>
                    <a:srgbClr val="FF0000"/>
                  </a:solidFill>
                </a:rPr>
                <a:t>$500,000</a:t>
              </a:r>
              <a:endParaRPr lang="en-US" sz="1600" dirty="0">
                <a:solidFill>
                  <a:srgbClr val="FF0000"/>
                </a:solidFill>
              </a:endParaRPr>
            </a:p>
          </p:txBody>
        </p:sp>
        <p:sp>
          <p:nvSpPr>
            <p:cNvPr id="31" name="Line 16"/>
            <p:cNvSpPr>
              <a:spLocks noChangeShapeType="1"/>
            </p:cNvSpPr>
            <p:nvPr/>
          </p:nvSpPr>
          <p:spPr bwMode="auto">
            <a:xfrm>
              <a:off x="7199" y="3517"/>
              <a:ext cx="2160" cy="1"/>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32" name="Line 10"/>
            <p:cNvSpPr>
              <a:spLocks noChangeShapeType="1"/>
            </p:cNvSpPr>
            <p:nvPr/>
          </p:nvSpPr>
          <p:spPr bwMode="auto">
            <a:xfrm>
              <a:off x="6659" y="3791"/>
              <a:ext cx="540" cy="6"/>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33" name="Line 10"/>
            <p:cNvSpPr>
              <a:spLocks noChangeShapeType="1"/>
            </p:cNvSpPr>
            <p:nvPr/>
          </p:nvSpPr>
          <p:spPr bwMode="auto">
            <a:xfrm flipH="1" flipV="1">
              <a:off x="7199" y="3532"/>
              <a:ext cx="0" cy="27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34" name="Line 10"/>
            <p:cNvSpPr>
              <a:spLocks noChangeShapeType="1"/>
            </p:cNvSpPr>
            <p:nvPr/>
          </p:nvSpPr>
          <p:spPr bwMode="auto">
            <a:xfrm>
              <a:off x="3418" y="4693"/>
              <a:ext cx="541"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sz="1600"/>
            </a:p>
          </p:txBody>
        </p:sp>
      </p:grpSp>
      <p:sp>
        <p:nvSpPr>
          <p:cNvPr id="2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914400" y="1752600"/>
            <a:ext cx="7452360" cy="4343400"/>
          </a:xfrm>
        </p:spPr>
        <p:txBody>
          <a:bodyPr>
            <a:normAutofit/>
          </a:bodyPr>
          <a:lstStyle/>
          <a:p>
            <a:pPr algn="ctr" eaLnBrk="1" hangingPunct="1">
              <a:lnSpc>
                <a:spcPct val="50000"/>
              </a:lnSpc>
              <a:buFont typeface="Wingdings" pitchFamily="2" charset="2"/>
              <a:buNone/>
            </a:pPr>
            <a:endParaRPr lang="en-US" sz="2000" dirty="0" smtClean="0"/>
          </a:p>
          <a:p>
            <a:pPr marL="227013" indent="-227013" eaLnBrk="1" hangingPunct="1">
              <a:buFont typeface="Wingdings" panose="05000000000000000000" pitchFamily="2" charset="2"/>
              <a:buChar char="§"/>
            </a:pPr>
            <a:r>
              <a:rPr lang="en-US" sz="2000" dirty="0" smtClean="0"/>
              <a:t>The translation from marginal to average rates is complicated.</a:t>
            </a:r>
          </a:p>
          <a:p>
            <a:pPr eaLnBrk="1" hangingPunct="1"/>
            <a:endParaRPr lang="en-US" sz="2000" dirty="0" smtClean="0"/>
          </a:p>
          <a:p>
            <a:pPr marL="687388" lvl="4" indent="-225425">
              <a:buFont typeface="Courier New" panose="02070309020205020404" pitchFamily="49" charset="0"/>
              <a:buChar char="o"/>
            </a:pPr>
            <a:r>
              <a:rPr lang="en-US" sz="2000" dirty="0" smtClean="0"/>
              <a:t>Marginal rate tables are highly misleading due to </a:t>
            </a:r>
            <a:r>
              <a:rPr lang="en-US" sz="2000" b="1" dirty="0" smtClean="0">
                <a:solidFill>
                  <a:schemeClr val="tx1"/>
                </a:solidFill>
              </a:rPr>
              <a:t>phase outs </a:t>
            </a:r>
            <a:r>
              <a:rPr lang="en-US" sz="2000" dirty="0" smtClean="0">
                <a:solidFill>
                  <a:schemeClr val="tx1"/>
                </a:solidFill>
              </a:rPr>
              <a:t>and the</a:t>
            </a:r>
            <a:r>
              <a:rPr lang="en-US" sz="2000" b="1" dirty="0" smtClean="0">
                <a:solidFill>
                  <a:schemeClr val="tx1"/>
                </a:solidFill>
              </a:rPr>
              <a:t> EITC</a:t>
            </a:r>
            <a:r>
              <a:rPr lang="en-US" sz="2000" dirty="0" smtClean="0"/>
              <a:t>.</a:t>
            </a:r>
          </a:p>
          <a:p>
            <a:pPr marL="687388" lvl="4" indent="-225425">
              <a:buFont typeface="Courier New" panose="02070309020205020404" pitchFamily="49" charset="0"/>
              <a:buChar char="o"/>
            </a:pPr>
            <a:endParaRPr lang="en-US" sz="2000" dirty="0" smtClean="0"/>
          </a:p>
          <a:p>
            <a:pPr marL="687388" lvl="4" indent="-225425">
              <a:buFont typeface="Courier New" panose="02070309020205020404" pitchFamily="49" charset="0"/>
              <a:buChar char="o"/>
            </a:pPr>
            <a:r>
              <a:rPr lang="en-US" sz="2000" dirty="0" smtClean="0"/>
              <a:t>All the other features of the tax code affect </a:t>
            </a:r>
            <a:r>
              <a:rPr lang="en-US" sz="2000" b="1" dirty="0" smtClean="0">
                <a:solidFill>
                  <a:schemeClr val="tx1"/>
                </a:solidFill>
              </a:rPr>
              <a:t>average rates</a:t>
            </a:r>
            <a:r>
              <a:rPr lang="en-US" sz="2000" dirty="0" smtClean="0"/>
              <a:t>.</a:t>
            </a:r>
          </a:p>
          <a:p>
            <a:pPr marL="687388" lvl="4" indent="-225425">
              <a:buFont typeface="Courier New" panose="02070309020205020404" pitchFamily="49" charset="0"/>
              <a:buChar char="o"/>
            </a:pPr>
            <a:endParaRPr lang="en-US" sz="2000" dirty="0" smtClean="0"/>
          </a:p>
          <a:p>
            <a:pPr marL="687388" lvl="4" indent="-225425">
              <a:buFont typeface="Courier New" panose="02070309020205020404" pitchFamily="49" charset="0"/>
              <a:buChar char="o"/>
            </a:pPr>
            <a:r>
              <a:rPr lang="en-US" sz="2000" b="1" dirty="0" smtClean="0">
                <a:solidFill>
                  <a:schemeClr val="tx1"/>
                </a:solidFill>
              </a:rPr>
              <a:t>Deductions</a:t>
            </a:r>
            <a:r>
              <a:rPr lang="en-US" sz="2000" dirty="0" smtClean="0">
                <a:solidFill>
                  <a:srgbClr val="BD582C"/>
                </a:solidFill>
              </a:rPr>
              <a:t> </a:t>
            </a:r>
            <a:r>
              <a:rPr lang="en-US" sz="2000" dirty="0" smtClean="0"/>
              <a:t>are particularly powerful at the highest income levels.</a:t>
            </a:r>
          </a:p>
          <a:p>
            <a:pPr eaLnBrk="1" hangingPunct="1">
              <a:buFont typeface="Wingdings" pitchFamily="2" charset="2"/>
              <a:buNone/>
            </a:pPr>
            <a:endParaRPr lang="en-US" sz="2000" dirty="0">
              <a:solidFill>
                <a:schemeClr val="tx2"/>
              </a:solidFill>
            </a:endParaRPr>
          </a:p>
          <a:p>
            <a:pPr eaLnBrk="1" hangingPunct="1">
              <a:buFont typeface="Wingdings" pitchFamily="2" charset="2"/>
              <a:buNone/>
            </a:pPr>
            <a:endParaRPr lang="en-US" sz="2000" b="1" dirty="0">
              <a:solidFill>
                <a:schemeClr val="tx2"/>
              </a:solidFill>
            </a:endParaRP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815870" y="1383268"/>
            <a:ext cx="3476336" cy="461665"/>
          </a:xfrm>
          <a:prstGeom prst="rect">
            <a:avLst/>
          </a:prstGeom>
        </p:spPr>
        <p:txBody>
          <a:bodyPr wrap="none">
            <a:spAutoFit/>
          </a:bodyPr>
          <a:lstStyle/>
          <a:p>
            <a:pPr algn="ctr" eaLnBrk="1" hangingPunct="1">
              <a:buFont typeface="Wingdings" pitchFamily="2" charset="2"/>
              <a:buNone/>
            </a:pPr>
            <a:r>
              <a:rPr lang="en-US" sz="2400" dirty="0" smtClean="0">
                <a:solidFill>
                  <a:srgbClr val="BD582C"/>
                </a:solidFill>
                <a:latin typeface="+mn-lt"/>
              </a:rPr>
              <a:t>Marginal To Average Rates</a:t>
            </a:r>
            <a:endParaRPr lang="en-US" sz="2400" dirty="0">
              <a:solidFill>
                <a:srgbClr val="BD582C"/>
              </a:solidFill>
              <a:latin typeface="+mn-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942975" y="1391853"/>
            <a:ext cx="4629150" cy="360747"/>
          </a:xfrm>
        </p:spPr>
        <p:txBody>
          <a:bodyPr>
            <a:noAutofit/>
          </a:bodyPr>
          <a:lstStyle/>
          <a:p>
            <a:pPr eaLnBrk="1" hangingPunct="1">
              <a:buFont typeface="Wingdings" pitchFamily="2" charset="2"/>
              <a:buNone/>
            </a:pPr>
            <a:r>
              <a:rPr lang="en-US" sz="2400" dirty="0" smtClean="0">
                <a:solidFill>
                  <a:srgbClr val="BD582C"/>
                </a:solidFill>
              </a:rPr>
              <a:t>Tax Table For Joint Returns</a:t>
            </a:r>
            <a:endParaRPr lang="en-US" sz="2400" dirty="0">
              <a:solidFill>
                <a:srgbClr val="BD582C"/>
              </a:solidFill>
            </a:endParaRPr>
          </a:p>
        </p:txBody>
      </p:sp>
      <p:grpSp>
        <p:nvGrpSpPr>
          <p:cNvPr id="26628" name="Group 4"/>
          <p:cNvGrpSpPr>
            <a:grpSpLocks noChangeAspect="1"/>
          </p:cNvGrpSpPr>
          <p:nvPr/>
        </p:nvGrpSpPr>
        <p:grpSpPr bwMode="auto">
          <a:xfrm>
            <a:off x="1828324" y="2171700"/>
            <a:ext cx="5143976" cy="3943350"/>
            <a:chOff x="359" y="1440"/>
            <a:chExt cx="10801" cy="6120"/>
          </a:xfrm>
        </p:grpSpPr>
        <p:sp>
          <p:nvSpPr>
            <p:cNvPr id="26642" name="AutoShape 5"/>
            <p:cNvSpPr>
              <a:spLocks noChangeAspect="1" noChangeArrowheads="1"/>
            </p:cNvSpPr>
            <p:nvPr/>
          </p:nvSpPr>
          <p:spPr bwMode="auto">
            <a:xfrm>
              <a:off x="1080" y="1440"/>
              <a:ext cx="10080" cy="6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6643" name="Line 6"/>
            <p:cNvSpPr>
              <a:spLocks noChangeShapeType="1"/>
            </p:cNvSpPr>
            <p:nvPr/>
          </p:nvSpPr>
          <p:spPr bwMode="auto">
            <a:xfrm>
              <a:off x="2879" y="1980"/>
              <a:ext cx="1" cy="36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4" name="Line 7"/>
            <p:cNvSpPr>
              <a:spLocks noChangeShapeType="1"/>
            </p:cNvSpPr>
            <p:nvPr/>
          </p:nvSpPr>
          <p:spPr bwMode="auto">
            <a:xfrm>
              <a:off x="2880" y="5580"/>
              <a:ext cx="702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5" name="Rectangle 8"/>
            <p:cNvSpPr>
              <a:spLocks noChangeArrowheads="1"/>
            </p:cNvSpPr>
            <p:nvPr/>
          </p:nvSpPr>
          <p:spPr bwMode="auto">
            <a:xfrm>
              <a:off x="6300" y="6660"/>
              <a:ext cx="4140" cy="72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dirty="0">
                  <a:latin typeface="+mn-lt"/>
                </a:rPr>
                <a:t>Taxable Income </a:t>
              </a:r>
            </a:p>
          </p:txBody>
        </p:sp>
        <p:sp>
          <p:nvSpPr>
            <p:cNvPr id="26646" name="Rectangle 9"/>
            <p:cNvSpPr>
              <a:spLocks noChangeArrowheads="1"/>
            </p:cNvSpPr>
            <p:nvPr/>
          </p:nvSpPr>
          <p:spPr bwMode="auto">
            <a:xfrm>
              <a:off x="359" y="1620"/>
              <a:ext cx="2341" cy="108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dirty="0">
                  <a:latin typeface="+mn-lt"/>
                </a:rPr>
                <a:t>Marginal Rate</a:t>
              </a:r>
            </a:p>
          </p:txBody>
        </p:sp>
        <p:sp>
          <p:nvSpPr>
            <p:cNvPr id="26647" name="Line 10"/>
            <p:cNvSpPr>
              <a:spLocks noChangeShapeType="1"/>
            </p:cNvSpPr>
            <p:nvPr/>
          </p:nvSpPr>
          <p:spPr bwMode="auto">
            <a:xfrm>
              <a:off x="2880" y="4860"/>
              <a:ext cx="108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8" name="Line 11"/>
            <p:cNvSpPr>
              <a:spLocks noChangeShapeType="1"/>
            </p:cNvSpPr>
            <p:nvPr/>
          </p:nvSpPr>
          <p:spPr bwMode="auto">
            <a:xfrm flipV="1">
              <a:off x="3959" y="4320"/>
              <a:ext cx="1"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9" name="Line 12"/>
            <p:cNvSpPr>
              <a:spLocks noChangeShapeType="1"/>
            </p:cNvSpPr>
            <p:nvPr/>
          </p:nvSpPr>
          <p:spPr bwMode="auto">
            <a:xfrm>
              <a:off x="3960" y="4320"/>
              <a:ext cx="144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0" name="Line 13"/>
            <p:cNvSpPr>
              <a:spLocks noChangeShapeType="1"/>
            </p:cNvSpPr>
            <p:nvPr/>
          </p:nvSpPr>
          <p:spPr bwMode="auto">
            <a:xfrm flipV="1">
              <a:off x="5399" y="3780"/>
              <a:ext cx="1"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1" name="Line 14"/>
            <p:cNvSpPr>
              <a:spLocks noChangeShapeType="1"/>
            </p:cNvSpPr>
            <p:nvPr/>
          </p:nvSpPr>
          <p:spPr bwMode="auto">
            <a:xfrm>
              <a:off x="5400" y="3780"/>
              <a:ext cx="126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2" name="Line 15"/>
            <p:cNvSpPr>
              <a:spLocks noChangeShapeType="1"/>
            </p:cNvSpPr>
            <p:nvPr/>
          </p:nvSpPr>
          <p:spPr bwMode="auto">
            <a:xfrm flipV="1">
              <a:off x="6659" y="3240"/>
              <a:ext cx="1"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3" name="Line 16"/>
            <p:cNvSpPr>
              <a:spLocks noChangeShapeType="1"/>
            </p:cNvSpPr>
            <p:nvPr/>
          </p:nvSpPr>
          <p:spPr bwMode="auto">
            <a:xfrm>
              <a:off x="6660" y="3240"/>
              <a:ext cx="216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4" name="Rectangle 17"/>
            <p:cNvSpPr>
              <a:spLocks noChangeArrowheads="1"/>
            </p:cNvSpPr>
            <p:nvPr/>
          </p:nvSpPr>
          <p:spPr bwMode="auto">
            <a:xfrm>
              <a:off x="1440" y="4500"/>
              <a:ext cx="1320" cy="72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500"/>
                <a:t>10%</a:t>
              </a:r>
              <a:endParaRPr lang="en-US"/>
            </a:p>
          </p:txBody>
        </p:sp>
        <p:sp>
          <p:nvSpPr>
            <p:cNvPr id="26655" name="Rectangle 18"/>
            <p:cNvSpPr>
              <a:spLocks noChangeArrowheads="1"/>
            </p:cNvSpPr>
            <p:nvPr/>
          </p:nvSpPr>
          <p:spPr bwMode="auto">
            <a:xfrm>
              <a:off x="1079" y="2880"/>
              <a:ext cx="1621" cy="721"/>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500" dirty="0" smtClean="0"/>
                <a:t>39.6%</a:t>
              </a:r>
              <a:endParaRPr lang="en-US" dirty="0"/>
            </a:p>
          </p:txBody>
        </p:sp>
        <p:sp>
          <p:nvSpPr>
            <p:cNvPr id="26656" name="Rectangle 19"/>
            <p:cNvSpPr>
              <a:spLocks noChangeArrowheads="1"/>
            </p:cNvSpPr>
            <p:nvPr/>
          </p:nvSpPr>
          <p:spPr bwMode="auto">
            <a:xfrm>
              <a:off x="3060" y="5760"/>
              <a:ext cx="1980" cy="72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500" dirty="0"/>
                <a:t>$</a:t>
              </a:r>
              <a:r>
                <a:rPr lang="en-US" sz="1500" dirty="0" smtClean="0"/>
                <a:t>18,650</a:t>
              </a:r>
              <a:endParaRPr lang="en-US" dirty="0"/>
            </a:p>
          </p:txBody>
        </p:sp>
        <p:sp>
          <p:nvSpPr>
            <p:cNvPr id="26657" name="Rectangle 20"/>
            <p:cNvSpPr>
              <a:spLocks noChangeArrowheads="1"/>
            </p:cNvSpPr>
            <p:nvPr/>
          </p:nvSpPr>
          <p:spPr bwMode="auto">
            <a:xfrm>
              <a:off x="5760" y="5760"/>
              <a:ext cx="2160" cy="72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500" dirty="0"/>
                <a:t>$</a:t>
              </a:r>
              <a:r>
                <a:rPr lang="en-US" sz="1500" dirty="0" smtClean="0"/>
                <a:t>470,700</a:t>
              </a:r>
              <a:endParaRPr lang="en-US" dirty="0"/>
            </a:p>
          </p:txBody>
        </p:sp>
        <p:sp>
          <p:nvSpPr>
            <p:cNvPr id="26658" name="Line 21"/>
            <p:cNvSpPr>
              <a:spLocks noChangeShapeType="1"/>
            </p:cNvSpPr>
            <p:nvPr/>
          </p:nvSpPr>
          <p:spPr bwMode="auto">
            <a:xfrm flipH="1">
              <a:off x="2880" y="3240"/>
              <a:ext cx="3780" cy="0"/>
            </a:xfrm>
            <a:prstGeom prst="line">
              <a:avLst/>
            </a:prstGeom>
            <a:noFill/>
            <a:ln w="15875"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659" name="Line 22"/>
            <p:cNvSpPr>
              <a:spLocks noChangeShapeType="1"/>
            </p:cNvSpPr>
            <p:nvPr/>
          </p:nvSpPr>
          <p:spPr bwMode="auto">
            <a:xfrm>
              <a:off x="3960" y="4860"/>
              <a:ext cx="0" cy="720"/>
            </a:xfrm>
            <a:prstGeom prst="line">
              <a:avLst/>
            </a:prstGeom>
            <a:noFill/>
            <a:ln w="1587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660" name="Line 23"/>
            <p:cNvSpPr>
              <a:spLocks noChangeShapeType="1"/>
            </p:cNvSpPr>
            <p:nvPr/>
          </p:nvSpPr>
          <p:spPr bwMode="auto">
            <a:xfrm>
              <a:off x="6660" y="3780"/>
              <a:ext cx="1" cy="1800"/>
            </a:xfrm>
            <a:prstGeom prst="line">
              <a:avLst/>
            </a:prstGeom>
            <a:noFill/>
            <a:ln w="1587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6629" name="Line 24"/>
          <p:cNvSpPr>
            <a:spLocks noChangeShapeType="1"/>
          </p:cNvSpPr>
          <p:nvPr/>
        </p:nvSpPr>
        <p:spPr bwMode="auto">
          <a:xfrm flipV="1">
            <a:off x="3886200" y="3440906"/>
            <a:ext cx="0" cy="571500"/>
          </a:xfrm>
          <a:prstGeom prst="line">
            <a:avLst/>
          </a:prstGeom>
          <a:noFill/>
          <a:ln w="158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0" name="Line 25"/>
          <p:cNvSpPr>
            <a:spLocks noChangeShapeType="1"/>
          </p:cNvSpPr>
          <p:nvPr/>
        </p:nvSpPr>
        <p:spPr bwMode="auto">
          <a:xfrm>
            <a:off x="3886200" y="3429000"/>
            <a:ext cx="342900" cy="0"/>
          </a:xfrm>
          <a:prstGeom prst="line">
            <a:avLst/>
          </a:prstGeom>
          <a:noFill/>
          <a:ln w="158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1" name="Line 27"/>
          <p:cNvSpPr>
            <a:spLocks noChangeShapeType="1"/>
          </p:cNvSpPr>
          <p:nvPr/>
        </p:nvSpPr>
        <p:spPr bwMode="auto">
          <a:xfrm flipH="1" flipV="1">
            <a:off x="4229100" y="3099198"/>
            <a:ext cx="0" cy="329803"/>
          </a:xfrm>
          <a:prstGeom prst="line">
            <a:avLst/>
          </a:prstGeom>
          <a:noFill/>
          <a:ln w="158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2" name="Line 28"/>
          <p:cNvSpPr>
            <a:spLocks noChangeShapeType="1"/>
          </p:cNvSpPr>
          <p:nvPr/>
        </p:nvSpPr>
        <p:spPr bwMode="auto">
          <a:xfrm>
            <a:off x="4229100" y="3086100"/>
            <a:ext cx="571500" cy="0"/>
          </a:xfrm>
          <a:prstGeom prst="line">
            <a:avLst/>
          </a:prstGeom>
          <a:noFill/>
          <a:ln w="158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3" name="Line 29"/>
          <p:cNvSpPr>
            <a:spLocks noChangeShapeType="1"/>
          </p:cNvSpPr>
          <p:nvPr/>
        </p:nvSpPr>
        <p:spPr bwMode="auto">
          <a:xfrm flipV="1">
            <a:off x="4800600" y="2864644"/>
            <a:ext cx="0" cy="221456"/>
          </a:xfrm>
          <a:prstGeom prst="line">
            <a:avLst/>
          </a:prstGeom>
          <a:noFill/>
          <a:ln w="158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4" name="Line 30"/>
          <p:cNvSpPr>
            <a:spLocks noChangeShapeType="1"/>
          </p:cNvSpPr>
          <p:nvPr/>
        </p:nvSpPr>
        <p:spPr bwMode="auto">
          <a:xfrm>
            <a:off x="4800600" y="2857500"/>
            <a:ext cx="571500" cy="0"/>
          </a:xfrm>
          <a:prstGeom prst="line">
            <a:avLst/>
          </a:prstGeom>
          <a:noFill/>
          <a:ln w="158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5" name="Line 31"/>
          <p:cNvSpPr>
            <a:spLocks noChangeShapeType="1"/>
          </p:cNvSpPr>
          <p:nvPr/>
        </p:nvSpPr>
        <p:spPr bwMode="auto">
          <a:xfrm>
            <a:off x="5372100" y="2864644"/>
            <a:ext cx="0" cy="450056"/>
          </a:xfrm>
          <a:prstGeom prst="line">
            <a:avLst/>
          </a:prstGeom>
          <a:noFill/>
          <a:ln w="158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6" name="Rectangle 32"/>
          <p:cNvSpPr>
            <a:spLocks noChangeArrowheads="1"/>
          </p:cNvSpPr>
          <p:nvPr/>
        </p:nvSpPr>
        <p:spPr bwMode="auto">
          <a:xfrm>
            <a:off x="5429250" y="1790141"/>
            <a:ext cx="1828800" cy="148701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2000" dirty="0">
                <a:solidFill>
                  <a:srgbClr val="BD582C"/>
                </a:solidFill>
                <a:latin typeface="+mn-lt"/>
              </a:rPr>
              <a:t>Possible </a:t>
            </a:r>
          </a:p>
          <a:p>
            <a:pPr algn="ctr"/>
            <a:r>
              <a:rPr lang="en-US" sz="2000" dirty="0">
                <a:solidFill>
                  <a:srgbClr val="BD582C"/>
                </a:solidFill>
                <a:latin typeface="+mn-lt"/>
              </a:rPr>
              <a:t>Marginal  Rate</a:t>
            </a:r>
          </a:p>
          <a:p>
            <a:pPr algn="ctr"/>
            <a:r>
              <a:rPr lang="en-US" sz="2000" dirty="0">
                <a:solidFill>
                  <a:srgbClr val="BD582C"/>
                </a:solidFill>
                <a:latin typeface="+mn-lt"/>
              </a:rPr>
              <a:t>Schedule</a:t>
            </a:r>
          </a:p>
          <a:p>
            <a:pPr algn="ctr"/>
            <a:r>
              <a:rPr lang="en-US" sz="2000" dirty="0">
                <a:solidFill>
                  <a:srgbClr val="BD582C"/>
                </a:solidFill>
                <a:latin typeface="+mn-lt"/>
              </a:rPr>
              <a:t> with</a:t>
            </a:r>
          </a:p>
          <a:p>
            <a:pPr algn="ctr"/>
            <a:r>
              <a:rPr lang="en-US" sz="2000" dirty="0">
                <a:solidFill>
                  <a:srgbClr val="BD582C"/>
                </a:solidFill>
                <a:latin typeface="+mn-lt"/>
              </a:rPr>
              <a:t> Phase Outs</a:t>
            </a:r>
          </a:p>
        </p:txBody>
      </p:sp>
      <p:sp>
        <p:nvSpPr>
          <p:cNvPr id="26637" name="Line 33"/>
          <p:cNvSpPr>
            <a:spLocks noChangeShapeType="1"/>
          </p:cNvSpPr>
          <p:nvPr/>
        </p:nvSpPr>
        <p:spPr bwMode="auto">
          <a:xfrm flipH="1">
            <a:off x="5086350" y="2400300"/>
            <a:ext cx="342900" cy="4572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38" name="Line 34"/>
          <p:cNvSpPr>
            <a:spLocks noChangeShapeType="1"/>
          </p:cNvSpPr>
          <p:nvPr/>
        </p:nvSpPr>
        <p:spPr bwMode="auto">
          <a:xfrm>
            <a:off x="5372100" y="3314700"/>
            <a:ext cx="571500" cy="0"/>
          </a:xfrm>
          <a:prstGeom prst="line">
            <a:avLst/>
          </a:prstGeom>
          <a:noFill/>
          <a:ln w="158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9" name="Line 35"/>
          <p:cNvSpPr>
            <a:spLocks noChangeShapeType="1"/>
          </p:cNvSpPr>
          <p:nvPr/>
        </p:nvSpPr>
        <p:spPr bwMode="auto">
          <a:xfrm>
            <a:off x="3543300" y="4000500"/>
            <a:ext cx="342900" cy="0"/>
          </a:xfrm>
          <a:prstGeom prst="line">
            <a:avLst/>
          </a:prstGeom>
          <a:noFill/>
          <a:ln w="158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0" name="Line 37"/>
          <p:cNvSpPr>
            <a:spLocks noChangeShapeType="1"/>
          </p:cNvSpPr>
          <p:nvPr/>
        </p:nvSpPr>
        <p:spPr bwMode="auto">
          <a:xfrm flipV="1">
            <a:off x="3509963" y="4000500"/>
            <a:ext cx="0" cy="342900"/>
          </a:xfrm>
          <a:prstGeom prst="line">
            <a:avLst/>
          </a:prstGeom>
          <a:noFill/>
          <a:ln w="158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1" name="Line 38"/>
          <p:cNvSpPr>
            <a:spLocks noChangeShapeType="1"/>
          </p:cNvSpPr>
          <p:nvPr/>
        </p:nvSpPr>
        <p:spPr bwMode="auto">
          <a:xfrm>
            <a:off x="3028950" y="4343400"/>
            <a:ext cx="457200" cy="0"/>
          </a:xfrm>
          <a:prstGeom prst="line">
            <a:avLst/>
          </a:prstGeom>
          <a:noFill/>
          <a:ln w="158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942975" y="1391853"/>
            <a:ext cx="4629150" cy="360747"/>
          </a:xfrm>
        </p:spPr>
        <p:txBody>
          <a:bodyPr>
            <a:noAutofit/>
          </a:bodyPr>
          <a:lstStyle/>
          <a:p>
            <a:pPr eaLnBrk="1" hangingPunct="1">
              <a:buFont typeface="Wingdings" pitchFamily="2" charset="2"/>
              <a:buNone/>
            </a:pPr>
            <a:r>
              <a:rPr lang="en-US" sz="2400" dirty="0" smtClean="0">
                <a:solidFill>
                  <a:srgbClr val="BD582C"/>
                </a:solidFill>
              </a:rPr>
              <a:t>The Earned Income Tax Credit</a:t>
            </a:r>
            <a:endParaRPr lang="en-US" sz="2400" dirty="0">
              <a:solidFill>
                <a:srgbClr val="BD582C"/>
              </a:solidFill>
            </a:endParaRPr>
          </a:p>
        </p:txBody>
      </p:sp>
      <p:sp>
        <p:nvSpPr>
          <p:cNvPr id="38"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pic>
        <p:nvPicPr>
          <p:cNvPr id="2" name="Picture 1"/>
          <p:cNvPicPr>
            <a:picLocks noChangeAspect="1"/>
          </p:cNvPicPr>
          <p:nvPr/>
        </p:nvPicPr>
        <p:blipFill rotWithShape="1">
          <a:blip r:embed="rId2"/>
          <a:srcRect l="27916" t="14446" r="29167" b="32962"/>
          <a:stretch/>
        </p:blipFill>
        <p:spPr>
          <a:xfrm>
            <a:off x="936879" y="1066800"/>
            <a:ext cx="7162800" cy="4937464"/>
          </a:xfrm>
          <a:prstGeom prst="rect">
            <a:avLst/>
          </a:prstGeom>
        </p:spPr>
      </p:pic>
    </p:spTree>
    <p:extLst>
      <p:ext uri="{BB962C8B-B14F-4D97-AF65-F5344CB8AC3E}">
        <p14:creationId xmlns:p14="http://schemas.microsoft.com/office/powerpoint/2010/main" val="9717732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3"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pic>
        <p:nvPicPr>
          <p:cNvPr id="7" name="Picture 6"/>
          <p:cNvPicPr>
            <a:picLocks noChangeAspect="1"/>
          </p:cNvPicPr>
          <p:nvPr/>
        </p:nvPicPr>
        <p:blipFill>
          <a:blip r:embed="rId2"/>
          <a:stretch>
            <a:fillRect/>
          </a:stretch>
        </p:blipFill>
        <p:spPr>
          <a:xfrm>
            <a:off x="381000" y="1044391"/>
            <a:ext cx="8305800" cy="5736598"/>
          </a:xfrm>
          <a:prstGeom prst="rect">
            <a:avLst/>
          </a:prstGeom>
        </p:spPr>
      </p:pic>
    </p:spTree>
    <p:extLst>
      <p:ext uri="{BB962C8B-B14F-4D97-AF65-F5344CB8AC3E}">
        <p14:creationId xmlns:p14="http://schemas.microsoft.com/office/powerpoint/2010/main" val="15259262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957262" y="1374397"/>
            <a:ext cx="4629150" cy="349572"/>
          </a:xfrm>
        </p:spPr>
        <p:txBody>
          <a:bodyPr>
            <a:noAutofit/>
          </a:bodyPr>
          <a:lstStyle/>
          <a:p>
            <a:pPr eaLnBrk="1" hangingPunct="1">
              <a:buFont typeface="Wingdings" pitchFamily="2" charset="2"/>
              <a:buNone/>
            </a:pPr>
            <a:r>
              <a:rPr lang="en-US" sz="2400" dirty="0" smtClean="0">
                <a:solidFill>
                  <a:srgbClr val="BD582C"/>
                </a:solidFill>
              </a:rPr>
              <a:t>Possible Average Rate Figure</a:t>
            </a:r>
            <a:endParaRPr lang="en-US" sz="2400" dirty="0">
              <a:solidFill>
                <a:srgbClr val="BD582C"/>
              </a:solidFill>
            </a:endParaRPr>
          </a:p>
        </p:txBody>
      </p:sp>
      <p:grpSp>
        <p:nvGrpSpPr>
          <p:cNvPr id="28676" name="Group 4"/>
          <p:cNvGrpSpPr>
            <a:grpSpLocks noChangeAspect="1"/>
          </p:cNvGrpSpPr>
          <p:nvPr/>
        </p:nvGrpSpPr>
        <p:grpSpPr bwMode="auto">
          <a:xfrm>
            <a:off x="2209800" y="1723969"/>
            <a:ext cx="5995035" cy="4977010"/>
            <a:chOff x="1800" y="1440"/>
            <a:chExt cx="9540" cy="6120"/>
          </a:xfrm>
        </p:grpSpPr>
        <p:sp>
          <p:nvSpPr>
            <p:cNvPr id="28677" name="AutoShape 5"/>
            <p:cNvSpPr>
              <a:spLocks noChangeAspect="1" noChangeArrowheads="1"/>
            </p:cNvSpPr>
            <p:nvPr/>
          </p:nvSpPr>
          <p:spPr bwMode="auto">
            <a:xfrm>
              <a:off x="1800" y="1440"/>
              <a:ext cx="9540" cy="6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8678" name="Line 6"/>
            <p:cNvSpPr>
              <a:spLocks noChangeShapeType="1"/>
            </p:cNvSpPr>
            <p:nvPr/>
          </p:nvSpPr>
          <p:spPr bwMode="auto">
            <a:xfrm>
              <a:off x="2700" y="1980"/>
              <a:ext cx="1" cy="52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9" name="Line 7"/>
            <p:cNvSpPr>
              <a:spLocks noChangeShapeType="1"/>
            </p:cNvSpPr>
            <p:nvPr/>
          </p:nvSpPr>
          <p:spPr bwMode="auto">
            <a:xfrm>
              <a:off x="2700" y="5580"/>
              <a:ext cx="702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0" name="Rectangle 8"/>
            <p:cNvSpPr>
              <a:spLocks noChangeArrowheads="1"/>
            </p:cNvSpPr>
            <p:nvPr/>
          </p:nvSpPr>
          <p:spPr bwMode="auto">
            <a:xfrm>
              <a:off x="6660" y="6120"/>
              <a:ext cx="4500" cy="72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dirty="0">
                  <a:latin typeface="+mn-lt"/>
                </a:rPr>
                <a:t>Comprehensive Income</a:t>
              </a:r>
            </a:p>
          </p:txBody>
        </p:sp>
        <p:sp>
          <p:nvSpPr>
            <p:cNvPr id="28681" name="Rectangle 9"/>
            <p:cNvSpPr>
              <a:spLocks noChangeArrowheads="1"/>
            </p:cNvSpPr>
            <p:nvPr/>
          </p:nvSpPr>
          <p:spPr bwMode="auto">
            <a:xfrm>
              <a:off x="1980" y="1980"/>
              <a:ext cx="720" cy="108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500" u="sng" dirty="0"/>
                <a:t>T</a:t>
              </a:r>
            </a:p>
            <a:p>
              <a:r>
                <a:rPr lang="en-US" sz="1500" dirty="0"/>
                <a:t>Y</a:t>
              </a:r>
              <a:endParaRPr lang="en-US" dirty="0"/>
            </a:p>
          </p:txBody>
        </p:sp>
        <p:sp>
          <p:nvSpPr>
            <p:cNvPr id="28682" name="Rectangle 10"/>
            <p:cNvSpPr>
              <a:spLocks noChangeArrowheads="1"/>
            </p:cNvSpPr>
            <p:nvPr/>
          </p:nvSpPr>
          <p:spPr bwMode="auto">
            <a:xfrm>
              <a:off x="7200" y="1800"/>
              <a:ext cx="2700" cy="90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dirty="0">
                  <a:solidFill>
                    <a:srgbClr val="BD582C"/>
                  </a:solidFill>
                  <a:latin typeface="+mn-lt"/>
                </a:rPr>
                <a:t>Itemized Deductions,</a:t>
              </a:r>
            </a:p>
            <a:p>
              <a:r>
                <a:rPr lang="en-US" sz="2000" dirty="0">
                  <a:solidFill>
                    <a:srgbClr val="BD582C"/>
                  </a:solidFill>
                  <a:latin typeface="+mn-lt"/>
                </a:rPr>
                <a:t>AMT</a:t>
              </a:r>
            </a:p>
          </p:txBody>
        </p:sp>
        <p:sp>
          <p:nvSpPr>
            <p:cNvPr id="28683" name="Rectangle 11"/>
            <p:cNvSpPr>
              <a:spLocks noChangeArrowheads="1"/>
            </p:cNvSpPr>
            <p:nvPr/>
          </p:nvSpPr>
          <p:spPr bwMode="auto">
            <a:xfrm>
              <a:off x="2819" y="2985"/>
              <a:ext cx="2800" cy="144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dirty="0">
                  <a:solidFill>
                    <a:srgbClr val="BD582C"/>
                  </a:solidFill>
                  <a:latin typeface="+mn-lt"/>
                </a:rPr>
                <a:t>Zero Income Amount (</a:t>
              </a:r>
              <a:r>
                <a:rPr lang="en-US" sz="2000" dirty="0" smtClean="0">
                  <a:solidFill>
                    <a:srgbClr val="BD582C"/>
                  </a:solidFill>
                  <a:latin typeface="+mn-lt"/>
                </a:rPr>
                <a:t>Exemptions </a:t>
              </a:r>
              <a:r>
                <a:rPr lang="en-US" sz="2000" dirty="0">
                  <a:solidFill>
                    <a:srgbClr val="BD582C"/>
                  </a:solidFill>
                  <a:latin typeface="+mn-lt"/>
                </a:rPr>
                <a:t>+ </a:t>
              </a:r>
              <a:r>
                <a:rPr lang="en-US" sz="2000" dirty="0" smtClean="0">
                  <a:solidFill>
                    <a:srgbClr val="BD582C"/>
                  </a:solidFill>
                  <a:latin typeface="+mn-lt"/>
                </a:rPr>
                <a:t>Standard </a:t>
              </a:r>
              <a:r>
                <a:rPr lang="en-US" sz="2000" dirty="0">
                  <a:solidFill>
                    <a:srgbClr val="BD582C"/>
                  </a:solidFill>
                  <a:latin typeface="+mn-lt"/>
                </a:rPr>
                <a:t>Deduction)</a:t>
              </a:r>
            </a:p>
          </p:txBody>
        </p:sp>
        <p:sp>
          <p:nvSpPr>
            <p:cNvPr id="28684" name="Rectangle 12"/>
            <p:cNvSpPr>
              <a:spLocks noChangeArrowheads="1"/>
            </p:cNvSpPr>
            <p:nvPr/>
          </p:nvSpPr>
          <p:spPr bwMode="auto">
            <a:xfrm>
              <a:off x="3240" y="6480"/>
              <a:ext cx="1800" cy="539"/>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600" b="1" dirty="0">
                  <a:solidFill>
                    <a:srgbClr val="BD582C"/>
                  </a:solidFill>
                </a:rPr>
                <a:t>EITC</a:t>
              </a:r>
              <a:endParaRPr lang="en-US" sz="1600" dirty="0">
                <a:solidFill>
                  <a:srgbClr val="BD582C"/>
                </a:solidFill>
              </a:endParaRPr>
            </a:p>
          </p:txBody>
        </p:sp>
        <p:sp>
          <p:nvSpPr>
            <p:cNvPr id="28685" name="Rectangle 13"/>
            <p:cNvSpPr>
              <a:spLocks noChangeArrowheads="1"/>
            </p:cNvSpPr>
            <p:nvPr/>
          </p:nvSpPr>
          <p:spPr bwMode="auto">
            <a:xfrm>
              <a:off x="2160" y="5220"/>
              <a:ext cx="360" cy="72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500" dirty="0"/>
                <a:t>0</a:t>
              </a:r>
              <a:endParaRPr lang="en-US" dirty="0"/>
            </a:p>
          </p:txBody>
        </p:sp>
        <p:sp>
          <p:nvSpPr>
            <p:cNvPr id="28686" name="Freeform 14"/>
            <p:cNvSpPr>
              <a:spLocks/>
            </p:cNvSpPr>
            <p:nvPr/>
          </p:nvSpPr>
          <p:spPr bwMode="auto">
            <a:xfrm>
              <a:off x="2700" y="3210"/>
              <a:ext cx="7200" cy="2970"/>
            </a:xfrm>
            <a:custGeom>
              <a:avLst/>
              <a:gdLst>
                <a:gd name="T0" fmla="*/ 0 w 7200"/>
                <a:gd name="T1" fmla="*/ 2370 h 2970"/>
                <a:gd name="T2" fmla="*/ 360 w 7200"/>
                <a:gd name="T3" fmla="*/ 2730 h 2970"/>
                <a:gd name="T4" fmla="*/ 1440 w 7200"/>
                <a:gd name="T5" fmla="*/ 2910 h 2970"/>
                <a:gd name="T6" fmla="*/ 2700 w 7200"/>
                <a:gd name="T7" fmla="*/ 2370 h 2970"/>
                <a:gd name="T8" fmla="*/ 4680 w 7200"/>
                <a:gd name="T9" fmla="*/ 750 h 2970"/>
                <a:gd name="T10" fmla="*/ 5940 w 7200"/>
                <a:gd name="T11" fmla="*/ 30 h 2970"/>
                <a:gd name="T12" fmla="*/ 7200 w 7200"/>
                <a:gd name="T13" fmla="*/ 570 h 2970"/>
                <a:gd name="T14" fmla="*/ 0 60000 65536"/>
                <a:gd name="T15" fmla="*/ 0 60000 65536"/>
                <a:gd name="T16" fmla="*/ 0 60000 65536"/>
                <a:gd name="T17" fmla="*/ 0 60000 65536"/>
                <a:gd name="T18" fmla="*/ 0 60000 65536"/>
                <a:gd name="T19" fmla="*/ 0 60000 65536"/>
                <a:gd name="T20" fmla="*/ 0 60000 65536"/>
                <a:gd name="T21" fmla="*/ 0 w 7200"/>
                <a:gd name="T22" fmla="*/ 0 h 2970"/>
                <a:gd name="T23" fmla="*/ 7200 w 7200"/>
                <a:gd name="T24" fmla="*/ 2970 h 297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00" h="2970">
                  <a:moveTo>
                    <a:pt x="0" y="2370"/>
                  </a:moveTo>
                  <a:cubicBezTo>
                    <a:pt x="60" y="2505"/>
                    <a:pt x="120" y="2640"/>
                    <a:pt x="360" y="2730"/>
                  </a:cubicBezTo>
                  <a:cubicBezTo>
                    <a:pt x="600" y="2820"/>
                    <a:pt x="1050" y="2970"/>
                    <a:pt x="1440" y="2910"/>
                  </a:cubicBezTo>
                  <a:cubicBezTo>
                    <a:pt x="1830" y="2850"/>
                    <a:pt x="2160" y="2730"/>
                    <a:pt x="2700" y="2370"/>
                  </a:cubicBezTo>
                  <a:cubicBezTo>
                    <a:pt x="3240" y="2010"/>
                    <a:pt x="4140" y="1140"/>
                    <a:pt x="4680" y="750"/>
                  </a:cubicBezTo>
                  <a:cubicBezTo>
                    <a:pt x="5220" y="360"/>
                    <a:pt x="5520" y="60"/>
                    <a:pt x="5940" y="30"/>
                  </a:cubicBezTo>
                  <a:cubicBezTo>
                    <a:pt x="6360" y="0"/>
                    <a:pt x="6780" y="285"/>
                    <a:pt x="7200" y="57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687" name="Rectangle 15"/>
            <p:cNvSpPr>
              <a:spLocks noChangeArrowheads="1"/>
            </p:cNvSpPr>
            <p:nvPr/>
          </p:nvSpPr>
          <p:spPr bwMode="auto">
            <a:xfrm>
              <a:off x="9900" y="3240"/>
              <a:ext cx="360" cy="72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600" dirty="0">
                  <a:solidFill>
                    <a:srgbClr val="BD582C"/>
                  </a:solidFill>
                </a:rPr>
                <a:t>?</a:t>
              </a:r>
            </a:p>
          </p:txBody>
        </p:sp>
        <p:sp>
          <p:nvSpPr>
            <p:cNvPr id="28688" name="Line 16"/>
            <p:cNvSpPr>
              <a:spLocks noChangeShapeType="1"/>
            </p:cNvSpPr>
            <p:nvPr/>
          </p:nvSpPr>
          <p:spPr bwMode="auto">
            <a:xfrm>
              <a:off x="8640" y="3220"/>
              <a:ext cx="1260" cy="1"/>
            </a:xfrm>
            <a:prstGeom prst="line">
              <a:avLst/>
            </a:prstGeom>
            <a:noFill/>
            <a:ln w="1587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8689" name="Line 17"/>
            <p:cNvSpPr>
              <a:spLocks noChangeShapeType="1"/>
            </p:cNvSpPr>
            <p:nvPr/>
          </p:nvSpPr>
          <p:spPr bwMode="auto">
            <a:xfrm flipV="1">
              <a:off x="3780" y="6120"/>
              <a:ext cx="0" cy="360"/>
            </a:xfrm>
            <a:prstGeom prst="line">
              <a:avLst/>
            </a:prstGeom>
            <a:noFill/>
            <a:ln w="2540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90" name="Line 18"/>
            <p:cNvSpPr>
              <a:spLocks noChangeShapeType="1"/>
            </p:cNvSpPr>
            <p:nvPr/>
          </p:nvSpPr>
          <p:spPr bwMode="auto">
            <a:xfrm>
              <a:off x="4831" y="4725"/>
              <a:ext cx="569" cy="855"/>
            </a:xfrm>
            <a:prstGeom prst="line">
              <a:avLst/>
            </a:prstGeom>
            <a:noFill/>
            <a:ln w="2540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91" name="Line 19"/>
            <p:cNvSpPr>
              <a:spLocks noChangeShapeType="1"/>
            </p:cNvSpPr>
            <p:nvPr/>
          </p:nvSpPr>
          <p:spPr bwMode="auto">
            <a:xfrm>
              <a:off x="8100" y="2700"/>
              <a:ext cx="1800" cy="780"/>
            </a:xfrm>
            <a:prstGeom prst="line">
              <a:avLst/>
            </a:prstGeom>
            <a:noFill/>
            <a:ln w="2540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 name="Rectangle 10"/>
            <p:cNvSpPr>
              <a:spLocks noChangeArrowheads="1"/>
            </p:cNvSpPr>
            <p:nvPr/>
          </p:nvSpPr>
          <p:spPr bwMode="auto">
            <a:xfrm>
              <a:off x="7728" y="4125"/>
              <a:ext cx="2700" cy="90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dirty="0" smtClean="0">
                  <a:solidFill>
                    <a:srgbClr val="FF0000"/>
                  </a:solidFill>
                  <a:latin typeface="+mn-lt"/>
                </a:rPr>
                <a:t>After 2017 TCJA?</a:t>
              </a:r>
              <a:endParaRPr lang="en-US" sz="2000" dirty="0">
                <a:solidFill>
                  <a:srgbClr val="FF0000"/>
                </a:solidFill>
                <a:latin typeface="+mn-lt"/>
              </a:endParaRPr>
            </a:p>
          </p:txBody>
        </p:sp>
        <p:sp>
          <p:nvSpPr>
            <p:cNvPr id="23" name="Line 17"/>
            <p:cNvSpPr>
              <a:spLocks noChangeShapeType="1"/>
            </p:cNvSpPr>
            <p:nvPr/>
          </p:nvSpPr>
          <p:spPr bwMode="auto">
            <a:xfrm flipH="1" flipV="1">
              <a:off x="8680" y="3600"/>
              <a:ext cx="140" cy="60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21"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4" name="Freeform 3"/>
          <p:cNvSpPr/>
          <p:nvPr/>
        </p:nvSpPr>
        <p:spPr>
          <a:xfrm>
            <a:off x="2798064" y="3491148"/>
            <a:ext cx="4489704" cy="2023405"/>
          </a:xfrm>
          <a:custGeom>
            <a:avLst/>
            <a:gdLst>
              <a:gd name="connsiteX0" fmla="*/ 0 w 4489704"/>
              <a:gd name="connsiteY0" fmla="*/ 1602060 h 2023405"/>
              <a:gd name="connsiteX1" fmla="*/ 100584 w 4489704"/>
              <a:gd name="connsiteY1" fmla="*/ 1794084 h 2023405"/>
              <a:gd name="connsiteX2" fmla="*/ 265176 w 4489704"/>
              <a:gd name="connsiteY2" fmla="*/ 1903812 h 2023405"/>
              <a:gd name="connsiteX3" fmla="*/ 448056 w 4489704"/>
              <a:gd name="connsiteY3" fmla="*/ 1967820 h 2023405"/>
              <a:gd name="connsiteX4" fmla="*/ 557784 w 4489704"/>
              <a:gd name="connsiteY4" fmla="*/ 2004396 h 2023405"/>
              <a:gd name="connsiteX5" fmla="*/ 694944 w 4489704"/>
              <a:gd name="connsiteY5" fmla="*/ 2022684 h 2023405"/>
              <a:gd name="connsiteX6" fmla="*/ 841248 w 4489704"/>
              <a:gd name="connsiteY6" fmla="*/ 2013540 h 2023405"/>
              <a:gd name="connsiteX7" fmla="*/ 1115568 w 4489704"/>
              <a:gd name="connsiteY7" fmla="*/ 1958676 h 2023405"/>
              <a:gd name="connsiteX8" fmla="*/ 1298448 w 4489704"/>
              <a:gd name="connsiteY8" fmla="*/ 1858092 h 2023405"/>
              <a:gd name="connsiteX9" fmla="*/ 1463040 w 4489704"/>
              <a:gd name="connsiteY9" fmla="*/ 1775796 h 2023405"/>
              <a:gd name="connsiteX10" fmla="*/ 1719072 w 4489704"/>
              <a:gd name="connsiteY10" fmla="*/ 1611204 h 2023405"/>
              <a:gd name="connsiteX11" fmla="*/ 1993392 w 4489704"/>
              <a:gd name="connsiteY11" fmla="*/ 1355172 h 2023405"/>
              <a:gd name="connsiteX12" fmla="*/ 2139696 w 4489704"/>
              <a:gd name="connsiteY12" fmla="*/ 1181436 h 2023405"/>
              <a:gd name="connsiteX13" fmla="*/ 2313432 w 4489704"/>
              <a:gd name="connsiteY13" fmla="*/ 989412 h 2023405"/>
              <a:gd name="connsiteX14" fmla="*/ 2505456 w 4489704"/>
              <a:gd name="connsiteY14" fmla="*/ 769956 h 2023405"/>
              <a:gd name="connsiteX15" fmla="*/ 2734056 w 4489704"/>
              <a:gd name="connsiteY15" fmla="*/ 532212 h 2023405"/>
              <a:gd name="connsiteX16" fmla="*/ 3035808 w 4489704"/>
              <a:gd name="connsiteY16" fmla="*/ 267036 h 2023405"/>
              <a:gd name="connsiteX17" fmla="*/ 3264408 w 4489704"/>
              <a:gd name="connsiteY17" fmla="*/ 129876 h 2023405"/>
              <a:gd name="connsiteX18" fmla="*/ 3474720 w 4489704"/>
              <a:gd name="connsiteY18" fmla="*/ 47580 h 2023405"/>
              <a:gd name="connsiteX19" fmla="*/ 3730752 w 4489704"/>
              <a:gd name="connsiteY19" fmla="*/ 1860 h 2023405"/>
              <a:gd name="connsiteX20" fmla="*/ 3977640 w 4489704"/>
              <a:gd name="connsiteY20" fmla="*/ 20148 h 2023405"/>
              <a:gd name="connsiteX21" fmla="*/ 4197096 w 4489704"/>
              <a:gd name="connsiteY21" fmla="*/ 120732 h 2023405"/>
              <a:gd name="connsiteX22" fmla="*/ 4489704 w 4489704"/>
              <a:gd name="connsiteY22" fmla="*/ 422484 h 2023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489704" h="2023405">
                <a:moveTo>
                  <a:pt x="0" y="1602060"/>
                </a:moveTo>
                <a:cubicBezTo>
                  <a:pt x="28194" y="1672926"/>
                  <a:pt x="56388" y="1743792"/>
                  <a:pt x="100584" y="1794084"/>
                </a:cubicBezTo>
                <a:cubicBezTo>
                  <a:pt x="144780" y="1844376"/>
                  <a:pt x="207264" y="1874856"/>
                  <a:pt x="265176" y="1903812"/>
                </a:cubicBezTo>
                <a:cubicBezTo>
                  <a:pt x="323088" y="1932768"/>
                  <a:pt x="399288" y="1951056"/>
                  <a:pt x="448056" y="1967820"/>
                </a:cubicBezTo>
                <a:cubicBezTo>
                  <a:pt x="496824" y="1984584"/>
                  <a:pt x="516636" y="1995252"/>
                  <a:pt x="557784" y="2004396"/>
                </a:cubicBezTo>
                <a:cubicBezTo>
                  <a:pt x="598932" y="2013540"/>
                  <a:pt x="647700" y="2021160"/>
                  <a:pt x="694944" y="2022684"/>
                </a:cubicBezTo>
                <a:cubicBezTo>
                  <a:pt x="742188" y="2024208"/>
                  <a:pt x="771144" y="2024208"/>
                  <a:pt x="841248" y="2013540"/>
                </a:cubicBezTo>
                <a:cubicBezTo>
                  <a:pt x="911352" y="2002872"/>
                  <a:pt x="1039368" y="1984584"/>
                  <a:pt x="1115568" y="1958676"/>
                </a:cubicBezTo>
                <a:cubicBezTo>
                  <a:pt x="1191768" y="1932768"/>
                  <a:pt x="1240536" y="1888572"/>
                  <a:pt x="1298448" y="1858092"/>
                </a:cubicBezTo>
                <a:cubicBezTo>
                  <a:pt x="1356360" y="1827612"/>
                  <a:pt x="1392936" y="1816944"/>
                  <a:pt x="1463040" y="1775796"/>
                </a:cubicBezTo>
                <a:cubicBezTo>
                  <a:pt x="1533144" y="1734648"/>
                  <a:pt x="1630680" y="1681308"/>
                  <a:pt x="1719072" y="1611204"/>
                </a:cubicBezTo>
                <a:cubicBezTo>
                  <a:pt x="1807464" y="1541100"/>
                  <a:pt x="1923288" y="1426800"/>
                  <a:pt x="1993392" y="1355172"/>
                </a:cubicBezTo>
                <a:cubicBezTo>
                  <a:pt x="2063496" y="1283544"/>
                  <a:pt x="2086356" y="1242396"/>
                  <a:pt x="2139696" y="1181436"/>
                </a:cubicBezTo>
                <a:cubicBezTo>
                  <a:pt x="2193036" y="1120476"/>
                  <a:pt x="2252472" y="1057992"/>
                  <a:pt x="2313432" y="989412"/>
                </a:cubicBezTo>
                <a:cubicBezTo>
                  <a:pt x="2374392" y="920832"/>
                  <a:pt x="2435352" y="846156"/>
                  <a:pt x="2505456" y="769956"/>
                </a:cubicBezTo>
                <a:cubicBezTo>
                  <a:pt x="2575560" y="693756"/>
                  <a:pt x="2645664" y="616032"/>
                  <a:pt x="2734056" y="532212"/>
                </a:cubicBezTo>
                <a:cubicBezTo>
                  <a:pt x="2822448" y="448392"/>
                  <a:pt x="2947416" y="334092"/>
                  <a:pt x="3035808" y="267036"/>
                </a:cubicBezTo>
                <a:cubicBezTo>
                  <a:pt x="3124200" y="199980"/>
                  <a:pt x="3191256" y="166452"/>
                  <a:pt x="3264408" y="129876"/>
                </a:cubicBezTo>
                <a:cubicBezTo>
                  <a:pt x="3337560" y="93300"/>
                  <a:pt x="3396996" y="68916"/>
                  <a:pt x="3474720" y="47580"/>
                </a:cubicBezTo>
                <a:cubicBezTo>
                  <a:pt x="3552444" y="26244"/>
                  <a:pt x="3646932" y="6432"/>
                  <a:pt x="3730752" y="1860"/>
                </a:cubicBezTo>
                <a:cubicBezTo>
                  <a:pt x="3814572" y="-2712"/>
                  <a:pt x="3899916" y="336"/>
                  <a:pt x="3977640" y="20148"/>
                </a:cubicBezTo>
                <a:cubicBezTo>
                  <a:pt x="4055364" y="39960"/>
                  <a:pt x="4111752" y="53676"/>
                  <a:pt x="4197096" y="120732"/>
                </a:cubicBezTo>
                <a:cubicBezTo>
                  <a:pt x="4282440" y="187788"/>
                  <a:pt x="4386072" y="305136"/>
                  <a:pt x="4489704" y="422484"/>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3"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5" name="Rectangle 4"/>
          <p:cNvSpPr/>
          <p:nvPr/>
        </p:nvSpPr>
        <p:spPr>
          <a:xfrm>
            <a:off x="62564" y="5937539"/>
            <a:ext cx="7505324" cy="338554"/>
          </a:xfrm>
          <a:prstGeom prst="rect">
            <a:avLst/>
          </a:prstGeom>
        </p:spPr>
        <p:txBody>
          <a:bodyPr wrap="none">
            <a:spAutoFit/>
          </a:bodyPr>
          <a:lstStyle/>
          <a:p>
            <a:pPr eaLnBrk="1" hangingPunct="1">
              <a:buFont typeface="Wingdings" pitchFamily="2" charset="2"/>
              <a:buNone/>
            </a:pPr>
            <a:r>
              <a:rPr lang="en-US" sz="1600" dirty="0">
                <a:solidFill>
                  <a:schemeClr val="tx1">
                    <a:lumMod val="75000"/>
                    <a:lumOff val="25000"/>
                  </a:schemeClr>
                </a:solidFill>
                <a:latin typeface="+mn-lt"/>
              </a:rPr>
              <a:t>Source:  </a:t>
            </a:r>
            <a:r>
              <a:rPr lang="en-US" sz="1600" dirty="0" smtClean="0">
                <a:solidFill>
                  <a:schemeClr val="tx1">
                    <a:lumMod val="75000"/>
                    <a:lumOff val="25000"/>
                  </a:schemeClr>
                </a:solidFill>
                <a:latin typeface="+mn-lt"/>
              </a:rPr>
              <a:t>IRS.  Note that negative rates form the EITC cannot be identified in the IRS data.</a:t>
            </a:r>
            <a:endParaRPr lang="en-US" sz="1600" dirty="0">
              <a:solidFill>
                <a:schemeClr val="tx1">
                  <a:lumMod val="75000"/>
                  <a:lumOff val="25000"/>
                </a:schemeClr>
              </a:solidFill>
              <a:latin typeface="+mn-lt"/>
            </a:endParaRPr>
          </a:p>
        </p:txBody>
      </p:sp>
      <p:graphicFrame>
        <p:nvGraphicFramePr>
          <p:cNvPr id="6" name="Chart 5"/>
          <p:cNvGraphicFramePr>
            <a:graphicFrameLocks noGrp="1"/>
          </p:cNvGraphicFramePr>
          <p:nvPr>
            <p:extLst>
              <p:ext uri="{D42A27DB-BD31-4B8C-83A1-F6EECF244321}">
                <p14:modId xmlns:p14="http://schemas.microsoft.com/office/powerpoint/2010/main" val="436487641"/>
              </p:ext>
            </p:extLst>
          </p:nvPr>
        </p:nvGraphicFramePr>
        <p:xfrm>
          <a:off x="685800" y="872293"/>
          <a:ext cx="7680960" cy="50652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91887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822960" y="1752601"/>
            <a:ext cx="7543800" cy="4419600"/>
          </a:xfrm>
        </p:spPr>
        <p:txBody>
          <a:bodyPr>
            <a:normAutofit/>
          </a:bodyPr>
          <a:lstStyle/>
          <a:p>
            <a:pPr algn="ctr" eaLnBrk="1" hangingPunct="1">
              <a:lnSpc>
                <a:spcPct val="50000"/>
              </a:lnSpc>
              <a:buFont typeface="Wingdings" pitchFamily="2" charset="2"/>
              <a:buNone/>
            </a:pPr>
            <a:endParaRPr lang="en-US" sz="2000" b="1" dirty="0"/>
          </a:p>
          <a:p>
            <a:pPr marL="227013" indent="-227013" eaLnBrk="1" hangingPunct="1">
              <a:lnSpc>
                <a:spcPct val="120000"/>
              </a:lnSpc>
              <a:buFont typeface="Wingdings" panose="05000000000000000000" pitchFamily="2" charset="2"/>
              <a:buChar char="§"/>
            </a:pPr>
            <a:r>
              <a:rPr lang="en-US" sz="2000" dirty="0" smtClean="0"/>
              <a:t>State income taxes are less progressive than the federal income tax.</a:t>
            </a:r>
          </a:p>
          <a:p>
            <a:pPr marL="507492" lvl="1" indent="-342900">
              <a:lnSpc>
                <a:spcPct val="120000"/>
              </a:lnSpc>
              <a:buFont typeface="Courier New" panose="02070309020205020404" pitchFamily="49" charset="0"/>
              <a:buChar char="o"/>
            </a:pPr>
            <a:r>
              <a:rPr lang="en-US" sz="1888" dirty="0" smtClean="0"/>
              <a:t>States worry about scaring away high-income residents, although I have not seen any evidence that this is a large effect.</a:t>
            </a:r>
          </a:p>
          <a:p>
            <a:pPr marL="227013" indent="-227013" eaLnBrk="1" hangingPunct="1">
              <a:lnSpc>
                <a:spcPct val="120000"/>
              </a:lnSpc>
              <a:buFont typeface="Wingdings" panose="05000000000000000000" pitchFamily="2" charset="2"/>
              <a:buChar char="§"/>
            </a:pPr>
            <a:r>
              <a:rPr lang="en-US" sz="2000" dirty="0" smtClean="0"/>
              <a:t>State top rates go as high as 13.3 % (California), and 8 states have a flat rate.</a:t>
            </a:r>
          </a:p>
          <a:p>
            <a:pPr marL="227013" indent="-227013" eaLnBrk="1" hangingPunct="1">
              <a:lnSpc>
                <a:spcPct val="120000"/>
              </a:lnSpc>
              <a:buFont typeface="Wingdings" panose="05000000000000000000" pitchFamily="2" charset="2"/>
              <a:buChar char="§"/>
            </a:pPr>
            <a:r>
              <a:rPr lang="en-US" sz="2000" dirty="0" smtClean="0"/>
              <a:t>Seven states do not have an income tax, and two states only tax investment income.</a:t>
            </a:r>
          </a:p>
          <a:p>
            <a:pPr marL="227013" indent="-227013" eaLnBrk="1" hangingPunct="1">
              <a:lnSpc>
                <a:spcPct val="120000"/>
              </a:lnSpc>
              <a:buFont typeface="Wingdings" panose="05000000000000000000" pitchFamily="2" charset="2"/>
              <a:buChar char="§"/>
            </a:pPr>
            <a:r>
              <a:rPr lang="en-US" sz="2000" dirty="0" smtClean="0"/>
              <a:t>For more, see: </a:t>
            </a:r>
            <a:r>
              <a:rPr lang="en-US" sz="2000" dirty="0">
                <a:hlinkClick r:id="rId2"/>
              </a:rPr>
              <a:t>http://</a:t>
            </a:r>
            <a:r>
              <a:rPr lang="en-US" sz="2000" dirty="0" smtClean="0">
                <a:hlinkClick r:id="rId2"/>
              </a:rPr>
              <a:t>www.taxpolicycenter.org/statistics/state-individual-income-tax-rates-2000-2018</a:t>
            </a:r>
            <a:r>
              <a:rPr lang="en-US" sz="2000" dirty="0" smtClean="0"/>
              <a:t> </a:t>
            </a:r>
          </a:p>
          <a:p>
            <a:pPr marL="0" indent="0" eaLnBrk="1" hangingPunct="1">
              <a:lnSpc>
                <a:spcPct val="120000"/>
              </a:lnSpc>
              <a:buNone/>
            </a:pPr>
            <a:endParaRPr lang="en-US" sz="2000" dirty="0" smtClean="0"/>
          </a:p>
          <a:p>
            <a:pPr marL="0" indent="0" eaLnBrk="1" hangingPunct="1">
              <a:lnSpc>
                <a:spcPct val="120000"/>
              </a:lnSpc>
              <a:buNone/>
            </a:pPr>
            <a:endParaRPr lang="en-US" sz="20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990600" y="1290936"/>
            <a:ext cx="2557560" cy="461665"/>
          </a:xfrm>
          <a:prstGeom prst="rect">
            <a:avLst/>
          </a:prstGeom>
        </p:spPr>
        <p:txBody>
          <a:bodyPr wrap="none">
            <a:spAutoFit/>
          </a:bodyPr>
          <a:lstStyle/>
          <a:p>
            <a:pPr algn="ctr" eaLnBrk="1" hangingPunct="1">
              <a:buFont typeface="Wingdings" pitchFamily="2" charset="2"/>
              <a:buNone/>
            </a:pPr>
            <a:r>
              <a:rPr lang="en-US" sz="2400" dirty="0" smtClean="0">
                <a:solidFill>
                  <a:srgbClr val="BD582C"/>
                </a:solidFill>
                <a:latin typeface="+mn-lt"/>
              </a:rPr>
              <a:t>State Income Taxes</a:t>
            </a:r>
            <a:endParaRPr lang="en-US" sz="2400" dirty="0">
              <a:solidFill>
                <a:srgbClr val="BD582C"/>
              </a:solidFill>
              <a:latin typeface="+mn-lt"/>
            </a:endParaRPr>
          </a:p>
        </p:txBody>
      </p:sp>
    </p:spTree>
    <p:extLst>
      <p:ext uri="{BB962C8B-B14F-4D97-AF65-F5344CB8AC3E}">
        <p14:creationId xmlns:p14="http://schemas.microsoft.com/office/powerpoint/2010/main" val="28696834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934273" y="1833613"/>
            <a:ext cx="7452360" cy="4343400"/>
          </a:xfrm>
        </p:spPr>
        <p:txBody>
          <a:bodyPr>
            <a:normAutofit/>
          </a:bodyPr>
          <a:lstStyle/>
          <a:p>
            <a:pPr marL="227013" indent="-227013" eaLnBrk="1" hangingPunct="1">
              <a:lnSpc>
                <a:spcPct val="110000"/>
              </a:lnSpc>
              <a:spcAft>
                <a:spcPts val="1800"/>
              </a:spcAft>
              <a:buFont typeface="Wingdings" panose="05000000000000000000" pitchFamily="2" charset="2"/>
              <a:buChar char="§"/>
            </a:pPr>
            <a:r>
              <a:rPr lang="en-US" sz="2000" dirty="0" smtClean="0"/>
              <a:t>Remarkable bi-partisan reform that closed loopholes (favored by  liberals) and lowered marginal rates (favored by conservatives).</a:t>
            </a:r>
          </a:p>
          <a:p>
            <a:pPr marL="227013" indent="-227013" eaLnBrk="1" hangingPunct="1">
              <a:lnSpc>
                <a:spcPct val="110000"/>
              </a:lnSpc>
              <a:spcAft>
                <a:spcPts val="1800"/>
              </a:spcAft>
              <a:buFont typeface="Wingdings" panose="05000000000000000000" pitchFamily="2" charset="2"/>
              <a:buChar char="§"/>
            </a:pPr>
            <a:r>
              <a:rPr lang="en-US" sz="2000" dirty="0" smtClean="0"/>
              <a:t>These two are linked—broadening the base makes lower rates possible.</a:t>
            </a:r>
          </a:p>
          <a:p>
            <a:pPr marL="227013" indent="-227013" eaLnBrk="1" hangingPunct="1">
              <a:lnSpc>
                <a:spcPct val="110000"/>
              </a:lnSpc>
              <a:spcAft>
                <a:spcPts val="1800"/>
              </a:spcAft>
              <a:buFont typeface="Wingdings" panose="05000000000000000000" pitchFamily="2" charset="2"/>
              <a:buChar char="§"/>
            </a:pPr>
            <a:r>
              <a:rPr lang="en-US" sz="2000" dirty="0" smtClean="0"/>
              <a:t>Since then loopholes have been added at a furious pace.</a:t>
            </a:r>
          </a:p>
          <a:p>
            <a:pPr marL="227013" indent="-227013" eaLnBrk="1" hangingPunct="1">
              <a:lnSpc>
                <a:spcPct val="110000"/>
              </a:lnSpc>
              <a:buFont typeface="Wingdings" panose="05000000000000000000" pitchFamily="2" charset="2"/>
              <a:buChar char="§"/>
            </a:pPr>
            <a:r>
              <a:rPr lang="en-US" sz="2000" dirty="0" smtClean="0"/>
              <a:t>This reform also shifted the burden from individuals to corporations.</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895196" y="1371948"/>
            <a:ext cx="3860544" cy="461665"/>
          </a:xfrm>
          <a:prstGeom prst="rect">
            <a:avLst/>
          </a:prstGeom>
        </p:spPr>
        <p:txBody>
          <a:bodyPr wrap="none">
            <a:spAutoFit/>
          </a:bodyPr>
          <a:lstStyle/>
          <a:p>
            <a:pPr eaLnBrk="1" hangingPunct="1">
              <a:buFont typeface="Wingdings" pitchFamily="2" charset="2"/>
              <a:buNone/>
            </a:pPr>
            <a:r>
              <a:rPr lang="en-US" sz="2400" dirty="0" smtClean="0">
                <a:solidFill>
                  <a:srgbClr val="BD582C"/>
                </a:solidFill>
                <a:latin typeface="+mn-lt"/>
              </a:rPr>
              <a:t>Tax Reform Act Of 1986 (TRA)</a:t>
            </a:r>
            <a:endParaRPr lang="en-US" sz="2400" dirty="0">
              <a:solidFill>
                <a:srgbClr val="BD582C"/>
              </a:solidFill>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914400" y="1752601"/>
            <a:ext cx="7543800" cy="4191000"/>
          </a:xfrm>
        </p:spPr>
        <p:txBody>
          <a:bodyPr>
            <a:normAutofit/>
          </a:bodyPr>
          <a:lstStyle/>
          <a:p>
            <a:pPr algn="ctr" eaLnBrk="1" hangingPunct="1">
              <a:lnSpc>
                <a:spcPct val="50000"/>
              </a:lnSpc>
              <a:buFont typeface="Wingdings" pitchFamily="2" charset="2"/>
              <a:buNone/>
            </a:pPr>
            <a:endParaRPr lang="en-US" sz="2000" dirty="0">
              <a:solidFill>
                <a:schemeClr val="tx2"/>
              </a:solidFill>
            </a:endParaRPr>
          </a:p>
          <a:p>
            <a:pPr marL="227013" indent="-227013" eaLnBrk="1" hangingPunct="1">
              <a:buFont typeface="Wingdings" panose="05000000000000000000" pitchFamily="2" charset="2"/>
              <a:buChar char="§"/>
            </a:pPr>
            <a:r>
              <a:rPr lang="en-US" sz="2000" dirty="0" smtClean="0"/>
              <a:t>All taxes cause distortion (i.e. inefficiency), measured by </a:t>
            </a:r>
            <a:r>
              <a:rPr lang="en-US" sz="2000" b="1" dirty="0" smtClean="0"/>
              <a:t>excess burden.</a:t>
            </a:r>
          </a:p>
          <a:p>
            <a:pPr marL="227013" indent="-227013" eaLnBrk="1" hangingPunct="1">
              <a:lnSpc>
                <a:spcPct val="50000"/>
              </a:lnSpc>
              <a:buFont typeface="Wingdings" panose="05000000000000000000" pitchFamily="2" charset="2"/>
              <a:buChar char="§"/>
            </a:pPr>
            <a:endParaRPr lang="en-US" sz="2000" dirty="0" smtClean="0"/>
          </a:p>
          <a:p>
            <a:pPr marL="227013" indent="-227013" eaLnBrk="1" hangingPunct="1">
              <a:buFont typeface="Wingdings" panose="05000000000000000000" pitchFamily="2" charset="2"/>
              <a:buChar char="§"/>
            </a:pPr>
            <a:r>
              <a:rPr lang="en-US" sz="2000" dirty="0" smtClean="0"/>
              <a:t>The sales tax is no exception.</a:t>
            </a:r>
          </a:p>
          <a:p>
            <a:pPr marL="227013" indent="-227013" eaLnBrk="1" hangingPunct="1">
              <a:lnSpc>
                <a:spcPct val="50000"/>
              </a:lnSpc>
              <a:buFont typeface="Wingdings" panose="05000000000000000000" pitchFamily="2" charset="2"/>
              <a:buChar char="§"/>
            </a:pPr>
            <a:endParaRPr lang="en-US" sz="2000" dirty="0" smtClean="0"/>
          </a:p>
          <a:p>
            <a:pPr marL="227013" indent="-227013" eaLnBrk="1" hangingPunct="1">
              <a:buFont typeface="Wingdings" panose="05000000000000000000" pitchFamily="2" charset="2"/>
              <a:buChar char="§"/>
            </a:pPr>
            <a:r>
              <a:rPr lang="en-US" sz="2000" dirty="0" smtClean="0"/>
              <a:t>A sales tax distorts choices between taxed and untaxed items.</a:t>
            </a:r>
          </a:p>
          <a:p>
            <a:pPr marL="227013" indent="-227013" eaLnBrk="1" hangingPunct="1">
              <a:buFont typeface="Wingdings" panose="05000000000000000000" pitchFamily="2" charset="2"/>
              <a:buChar char="§"/>
            </a:pPr>
            <a:endParaRPr lang="en-US" sz="2000" dirty="0"/>
          </a:p>
          <a:p>
            <a:pPr marL="227013" indent="-227013" eaLnBrk="1" hangingPunct="1">
              <a:buFont typeface="Wingdings" panose="05000000000000000000" pitchFamily="2" charset="2"/>
              <a:buChar char="§"/>
            </a:pPr>
            <a:r>
              <a:rPr lang="en-US" sz="2000" dirty="0" smtClean="0"/>
              <a:t>All else equal, the best tax has the lowest excess burden.</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838200" y="1371600"/>
            <a:ext cx="2675156" cy="461665"/>
          </a:xfrm>
          <a:prstGeom prst="rect">
            <a:avLst/>
          </a:prstGeom>
        </p:spPr>
        <p:txBody>
          <a:bodyPr wrap="none">
            <a:spAutoFit/>
          </a:bodyPr>
          <a:lstStyle/>
          <a:p>
            <a:pPr eaLnBrk="1" hangingPunct="1">
              <a:buFont typeface="Wingdings" pitchFamily="2" charset="2"/>
              <a:buNone/>
            </a:pPr>
            <a:r>
              <a:rPr lang="en-US" sz="2400" dirty="0" smtClean="0">
                <a:solidFill>
                  <a:srgbClr val="BD582C"/>
                </a:solidFill>
                <a:latin typeface="+mn-lt"/>
              </a:rPr>
              <a:t>Sales Tax Distortion</a:t>
            </a:r>
            <a:endParaRPr lang="en-US" sz="2400" dirty="0">
              <a:solidFill>
                <a:srgbClr val="BD582C"/>
              </a:solidFill>
              <a:latin typeface="+mn-l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822960" y="1752601"/>
            <a:ext cx="7543800" cy="4267200"/>
          </a:xfrm>
        </p:spPr>
        <p:txBody>
          <a:bodyPr>
            <a:normAutofit/>
          </a:bodyPr>
          <a:lstStyle/>
          <a:p>
            <a:pPr marL="227013" indent="-227013" eaLnBrk="1" hangingPunct="1">
              <a:lnSpc>
                <a:spcPct val="120000"/>
              </a:lnSpc>
              <a:buFont typeface="Wingdings" panose="05000000000000000000" pitchFamily="2" charset="2"/>
              <a:buChar char="§"/>
            </a:pPr>
            <a:r>
              <a:rPr lang="en-US" sz="2000" dirty="0" smtClean="0"/>
              <a:t>Most state income taxes either</a:t>
            </a:r>
          </a:p>
          <a:p>
            <a:pPr marL="687388" lvl="4" indent="-225425">
              <a:lnSpc>
                <a:spcPct val="120000"/>
              </a:lnSpc>
              <a:buFont typeface="Courier New" panose="02070309020205020404" pitchFamily="49" charset="0"/>
              <a:buChar char="o"/>
            </a:pPr>
            <a:r>
              <a:rPr lang="en-US" sz="2000" dirty="0" smtClean="0"/>
              <a:t>A. use federal taxable income and their own tax tables, or</a:t>
            </a:r>
          </a:p>
          <a:p>
            <a:pPr marL="687388" lvl="4" indent="-225425">
              <a:lnSpc>
                <a:spcPct val="120000"/>
              </a:lnSpc>
              <a:buFont typeface="Courier New" panose="02070309020205020404" pitchFamily="49" charset="0"/>
              <a:buChar char="o"/>
            </a:pPr>
            <a:r>
              <a:rPr lang="en-US" sz="2000" dirty="0" smtClean="0"/>
              <a:t>B. set their tax as a percentage of federal tax.</a:t>
            </a:r>
          </a:p>
          <a:p>
            <a:pPr marL="342900" lvl="1" indent="-342900" eaLnBrk="1" hangingPunct="1">
              <a:lnSpc>
                <a:spcPct val="120000"/>
              </a:lnSpc>
              <a:buFont typeface="Wingdings" panose="05000000000000000000" pitchFamily="2" charset="2"/>
              <a:buChar char="§"/>
            </a:pPr>
            <a:endParaRPr lang="en-US" sz="2000" dirty="0" smtClean="0"/>
          </a:p>
          <a:p>
            <a:pPr marL="227013" indent="-227013" eaLnBrk="1" hangingPunct="1">
              <a:lnSpc>
                <a:spcPct val="120000"/>
              </a:lnSpc>
              <a:spcAft>
                <a:spcPts val="1800"/>
              </a:spcAft>
              <a:buFont typeface="Wingdings" panose="05000000000000000000" pitchFamily="2" charset="2"/>
              <a:buChar char="§"/>
            </a:pPr>
            <a:r>
              <a:rPr lang="en-US" sz="2000" dirty="0" smtClean="0"/>
              <a:t>The “A” states gained from base broadening in the 1986 TRA.</a:t>
            </a:r>
          </a:p>
          <a:p>
            <a:pPr marL="227013" indent="-227013" eaLnBrk="1" hangingPunct="1">
              <a:lnSpc>
                <a:spcPct val="120000"/>
              </a:lnSpc>
              <a:buFont typeface="Wingdings" panose="05000000000000000000" pitchFamily="2" charset="2"/>
              <a:buChar char="§"/>
            </a:pPr>
            <a:r>
              <a:rPr lang="en-US" sz="2000" dirty="0" smtClean="0"/>
              <a:t>The “B” states lost from the shift away from individual income taxes in the 1986 TRA. </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784835" y="1371600"/>
            <a:ext cx="3482365" cy="424732"/>
          </a:xfrm>
          <a:prstGeom prst="rect">
            <a:avLst/>
          </a:prstGeom>
        </p:spPr>
        <p:txBody>
          <a:bodyPr wrap="none">
            <a:spAutoFit/>
          </a:bodyPr>
          <a:lstStyle/>
          <a:p>
            <a:pPr eaLnBrk="1" hangingPunct="1">
              <a:lnSpc>
                <a:spcPct val="90000"/>
              </a:lnSpc>
              <a:spcAft>
                <a:spcPts val="1800"/>
              </a:spcAft>
              <a:buFont typeface="Wingdings" pitchFamily="2" charset="2"/>
              <a:buNone/>
            </a:pPr>
            <a:r>
              <a:rPr lang="en-US" sz="2400" dirty="0" smtClean="0">
                <a:solidFill>
                  <a:srgbClr val="BD582C"/>
                </a:solidFill>
                <a:latin typeface="+mn-lt"/>
              </a:rPr>
              <a:t>Link To State Income Taxes</a:t>
            </a:r>
            <a:endParaRPr lang="en-US" sz="2400" dirty="0">
              <a:solidFill>
                <a:srgbClr val="BD582C"/>
              </a:solidFill>
              <a:latin typeface="+mn-l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822960" y="1752601"/>
            <a:ext cx="7543800" cy="4419600"/>
          </a:xfrm>
        </p:spPr>
        <p:txBody>
          <a:bodyPr>
            <a:normAutofit fontScale="85000" lnSpcReduction="20000"/>
          </a:bodyPr>
          <a:lstStyle/>
          <a:p>
            <a:pPr algn="ctr" eaLnBrk="1" hangingPunct="1">
              <a:lnSpc>
                <a:spcPct val="50000"/>
              </a:lnSpc>
              <a:buFont typeface="Wingdings" pitchFamily="2" charset="2"/>
              <a:buNone/>
            </a:pPr>
            <a:endParaRPr lang="en-US" sz="2000" b="1" dirty="0"/>
          </a:p>
          <a:p>
            <a:pPr marL="227013" indent="-227013" eaLnBrk="1" hangingPunct="1">
              <a:lnSpc>
                <a:spcPct val="120000"/>
              </a:lnSpc>
              <a:buFont typeface="Wingdings" panose="05000000000000000000" pitchFamily="2" charset="2"/>
              <a:buChar char="§"/>
            </a:pPr>
            <a:r>
              <a:rPr lang="en-US" sz="2000" dirty="0" smtClean="0"/>
              <a:t>The same issues arise with TCJA. Possible revenue raisers for states:</a:t>
            </a:r>
          </a:p>
          <a:p>
            <a:r>
              <a:rPr lang="en-US" sz="2200" b="1" dirty="0" smtClean="0"/>
              <a:t>“Personal </a:t>
            </a:r>
            <a:r>
              <a:rPr lang="en-US" sz="2200" b="1" dirty="0"/>
              <a:t>Exemption Elimination</a:t>
            </a:r>
          </a:p>
          <a:p>
            <a:r>
              <a:rPr lang="en-US" sz="2000" dirty="0"/>
              <a:t>The federal tax bill will repeal personal </a:t>
            </a:r>
            <a:r>
              <a:rPr lang="en-US" sz="2000" dirty="0" smtClean="0"/>
              <a:t>exemptions.</a:t>
            </a:r>
            <a:r>
              <a:rPr lang="en-US" sz="2000" dirty="0"/>
              <a:t> Ten states currently couple their state personal exemption with the federal personal </a:t>
            </a:r>
            <a:r>
              <a:rPr lang="en-US" sz="2000" dirty="0" smtClean="0"/>
              <a:t>exemption. </a:t>
            </a:r>
            <a:r>
              <a:rPr lang="en-US" sz="2000" dirty="0"/>
              <a:t>Given that the federal personal exemption was eliminated, these states could see a revenue gain, absent a change in state law. </a:t>
            </a:r>
            <a:endParaRPr lang="en-US" sz="2000" dirty="0" smtClean="0"/>
          </a:p>
          <a:p>
            <a:r>
              <a:rPr lang="en-US" sz="2000" b="1" dirty="0" smtClean="0"/>
              <a:t>Alternative </a:t>
            </a:r>
            <a:r>
              <a:rPr lang="en-US" sz="2000" b="1" dirty="0"/>
              <a:t>Inflation Measure</a:t>
            </a:r>
          </a:p>
          <a:p>
            <a:r>
              <a:rPr lang="en-US" sz="2000" dirty="0"/>
              <a:t>The legislation eliminates the use of the traditional CPI-U (consumer price index for all urban consumers) measure for inflationary adjustments to the tax system. Instead, the bill imposes the slower growing</a:t>
            </a:r>
            <a:r>
              <a:rPr lang="en-US" sz="2000" dirty="0" smtClean="0"/>
              <a:t>, chained CPU measure. This will </a:t>
            </a:r>
            <a:r>
              <a:rPr lang="en-US" sz="2000" dirty="0"/>
              <a:t>affect tax brackets, the standard deduction, the Earned Income Tax Credit (EITC) </a:t>
            </a:r>
            <a:r>
              <a:rPr lang="en-US" sz="2000" dirty="0" err="1"/>
              <a:t>phasein</a:t>
            </a:r>
            <a:r>
              <a:rPr lang="en-US" sz="2000" dirty="0"/>
              <a:t>/</a:t>
            </a:r>
            <a:r>
              <a:rPr lang="en-US" sz="2000" dirty="0" err="1"/>
              <a:t>phaseout</a:t>
            </a:r>
            <a:r>
              <a:rPr lang="en-US" sz="2000" dirty="0"/>
              <a:t> </a:t>
            </a:r>
            <a:r>
              <a:rPr lang="en-US" sz="2000" dirty="0" smtClean="0"/>
              <a:t>thresholds.</a:t>
            </a:r>
            <a:endParaRPr lang="en-US" sz="2000" dirty="0"/>
          </a:p>
          <a:p>
            <a:r>
              <a:rPr lang="en-US" sz="2000" b="1" dirty="0" smtClean="0"/>
              <a:t>Modifications to Other Deductions</a:t>
            </a:r>
          </a:p>
          <a:p>
            <a:r>
              <a:rPr lang="en-US" sz="2000" dirty="0" smtClean="0"/>
              <a:t>Modifications to the deduction for home mortgage interest, </a:t>
            </a:r>
            <a:r>
              <a:rPr lang="en-US" sz="2000" dirty="0" err="1" smtClean="0"/>
              <a:t>nondisaster</a:t>
            </a:r>
            <a:r>
              <a:rPr lang="en-US" sz="2000" dirty="0" smtClean="0"/>
              <a:t> casualty losses, and moving expenses have been estimated to increase federal revenues. This would also increase revenues in the states that incorporate these changes.”</a:t>
            </a:r>
          </a:p>
          <a:p>
            <a:r>
              <a:rPr lang="en-US" sz="2000" dirty="0"/>
              <a:t>See: </a:t>
            </a:r>
            <a:r>
              <a:rPr lang="en-US" sz="2000" dirty="0">
                <a:hlinkClick r:id="rId2"/>
              </a:rPr>
              <a:t>http://</a:t>
            </a:r>
            <a:r>
              <a:rPr lang="en-US" sz="2000" dirty="0" smtClean="0">
                <a:hlinkClick r:id="rId2"/>
              </a:rPr>
              <a:t>www.ncsl.org/research/fiscal-policy/federal-tax-reform-and-the-states.aspx</a:t>
            </a:r>
            <a:r>
              <a:rPr lang="en-US" sz="2000" dirty="0" smtClean="0"/>
              <a:t> </a:t>
            </a:r>
          </a:p>
          <a:p>
            <a:pPr marL="227013" indent="-227013" eaLnBrk="1" hangingPunct="1">
              <a:lnSpc>
                <a:spcPct val="120000"/>
              </a:lnSpc>
              <a:buFont typeface="Wingdings" panose="05000000000000000000" pitchFamily="2" charset="2"/>
              <a:buChar char="§"/>
            </a:pPr>
            <a:endParaRPr lang="en-US" sz="2000" dirty="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762000" y="1318368"/>
            <a:ext cx="5221622" cy="461665"/>
          </a:xfrm>
          <a:prstGeom prst="rect">
            <a:avLst/>
          </a:prstGeom>
        </p:spPr>
        <p:txBody>
          <a:bodyPr wrap="none">
            <a:spAutoFit/>
          </a:bodyPr>
          <a:lstStyle/>
          <a:p>
            <a:pPr algn="ctr" eaLnBrk="1" hangingPunct="1">
              <a:buFont typeface="Wingdings" pitchFamily="2" charset="2"/>
              <a:buNone/>
            </a:pPr>
            <a:r>
              <a:rPr lang="en-US" sz="2400" dirty="0" smtClean="0">
                <a:solidFill>
                  <a:srgbClr val="BD582C"/>
                </a:solidFill>
                <a:latin typeface="+mn-lt"/>
              </a:rPr>
              <a:t>The Tax Cuts and Jobs Act of 2017 (TCJA)</a:t>
            </a:r>
            <a:endParaRPr lang="en-US" sz="2400" dirty="0">
              <a:solidFill>
                <a:srgbClr val="BD582C"/>
              </a:solidFill>
              <a:latin typeface="+mn-lt"/>
            </a:endParaRPr>
          </a:p>
        </p:txBody>
      </p:sp>
    </p:spTree>
    <p:extLst>
      <p:ext uri="{BB962C8B-B14F-4D97-AF65-F5344CB8AC3E}">
        <p14:creationId xmlns:p14="http://schemas.microsoft.com/office/powerpoint/2010/main" val="30840654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822960" y="1752600"/>
            <a:ext cx="7543800" cy="4724399"/>
          </a:xfrm>
        </p:spPr>
        <p:txBody>
          <a:bodyPr>
            <a:normAutofit fontScale="70000" lnSpcReduction="20000"/>
          </a:bodyPr>
          <a:lstStyle/>
          <a:p>
            <a:pPr algn="ctr" eaLnBrk="1" hangingPunct="1">
              <a:lnSpc>
                <a:spcPct val="50000"/>
              </a:lnSpc>
              <a:buFont typeface="Wingdings" pitchFamily="2" charset="2"/>
              <a:buNone/>
            </a:pPr>
            <a:endParaRPr lang="en-US" sz="2000" b="1" dirty="0"/>
          </a:p>
          <a:p>
            <a:pPr marL="227013" indent="-227013" eaLnBrk="1" hangingPunct="1">
              <a:lnSpc>
                <a:spcPct val="120000"/>
              </a:lnSpc>
              <a:buFont typeface="Wingdings" panose="05000000000000000000" pitchFamily="2" charset="2"/>
              <a:buChar char="§"/>
            </a:pPr>
            <a:r>
              <a:rPr lang="en-US" sz="2600" dirty="0" smtClean="0"/>
              <a:t>Possible revenue losers for states:</a:t>
            </a:r>
          </a:p>
          <a:p>
            <a:r>
              <a:rPr lang="en-US" sz="2200" b="1" dirty="0" smtClean="0"/>
              <a:t>“</a:t>
            </a:r>
            <a:r>
              <a:rPr lang="en-US" sz="2400" b="1" dirty="0"/>
              <a:t>Standard Deduction</a:t>
            </a:r>
          </a:p>
          <a:p>
            <a:r>
              <a:rPr lang="en-US" sz="2400" dirty="0" smtClean="0"/>
              <a:t>Twelve </a:t>
            </a:r>
            <a:r>
              <a:rPr lang="en-US" sz="2400" dirty="0"/>
              <a:t>states conform to the federal standard </a:t>
            </a:r>
            <a:r>
              <a:rPr lang="en-US" sz="2400" dirty="0" smtClean="0"/>
              <a:t>deduction [and will lose revenue from its increase]. For </a:t>
            </a:r>
            <a:r>
              <a:rPr lang="en-US" sz="2400" dirty="0"/>
              <a:t>states that use federal taxable income as their starting points, the increase in the standard deduction will decrease revenues unless actions are taken to decouple. </a:t>
            </a:r>
          </a:p>
          <a:p>
            <a:r>
              <a:rPr lang="en-US" sz="2400" b="1" dirty="0" smtClean="0"/>
              <a:t>Pass-Through </a:t>
            </a:r>
            <a:r>
              <a:rPr lang="en-US" sz="2400" b="1" dirty="0"/>
              <a:t>Deduction</a:t>
            </a:r>
          </a:p>
          <a:p>
            <a:r>
              <a:rPr lang="en-US" sz="2400" dirty="0"/>
              <a:t>The new law will allow a new deduction of 20 percent of qualified business income from certain pass-through </a:t>
            </a:r>
            <a:r>
              <a:rPr lang="en-US" sz="2400" dirty="0" smtClean="0"/>
              <a:t>entities [with income limits]. The </a:t>
            </a:r>
            <a:r>
              <a:rPr lang="en-US" sz="2400" dirty="0"/>
              <a:t>deduction is only allowed in computing and reducing taxable income, not federal AGI, so only the few states that conform to FTI would be affected by this change, which would reduce revenues unless they decouple from this provision or switch to federal AGI as a starting point.</a:t>
            </a:r>
          </a:p>
          <a:p>
            <a:r>
              <a:rPr lang="en-US" sz="2400" dirty="0" smtClean="0"/>
              <a:t>[This provision may encourage some business entities to switch from the corporate to the individual income tax.] State </a:t>
            </a:r>
            <a:r>
              <a:rPr lang="en-US" sz="2400" dirty="0"/>
              <a:t>corporate income tax is already declining rapidly as a revenue source for states, so this could potentially add to that trend with more businesses moving to the individual tax code. Some tax experts </a:t>
            </a:r>
            <a:r>
              <a:rPr lang="en-US" sz="2400" dirty="0">
                <a:hlinkClick r:id="rId2"/>
              </a:rPr>
              <a:t>have speculated </a:t>
            </a:r>
            <a:r>
              <a:rPr lang="en-US" sz="2400" dirty="0"/>
              <a:t>that states may consider eliminating the corporate income tax entirely and look at broader taxes imposed on all forms of business entities, such as Ohio’s commercial activity tax or Texas’ margin tax</a:t>
            </a:r>
            <a:r>
              <a:rPr lang="en-US" sz="2400" dirty="0" smtClean="0"/>
              <a:t>.”</a:t>
            </a:r>
            <a:endParaRPr lang="en-US" sz="2400" dirty="0"/>
          </a:p>
          <a:p>
            <a:r>
              <a:rPr lang="en-US" sz="2000" dirty="0" smtClean="0"/>
              <a:t>See</a:t>
            </a:r>
            <a:r>
              <a:rPr lang="en-US" sz="2000" dirty="0"/>
              <a:t>: </a:t>
            </a:r>
            <a:r>
              <a:rPr lang="en-US" sz="2000" dirty="0">
                <a:hlinkClick r:id="rId3"/>
              </a:rPr>
              <a:t>http://</a:t>
            </a:r>
            <a:r>
              <a:rPr lang="en-US" sz="2000" dirty="0" smtClean="0">
                <a:hlinkClick r:id="rId3"/>
              </a:rPr>
              <a:t>www.ncsl.org/research/fiscal-policy/federal-tax-reform-and-the-states.aspx</a:t>
            </a:r>
            <a:r>
              <a:rPr lang="en-US" sz="2000" dirty="0" smtClean="0"/>
              <a:t> </a:t>
            </a:r>
          </a:p>
          <a:p>
            <a:pPr marL="227013" indent="-227013" eaLnBrk="1" hangingPunct="1">
              <a:lnSpc>
                <a:spcPct val="120000"/>
              </a:lnSpc>
              <a:buFont typeface="Wingdings" panose="05000000000000000000" pitchFamily="2" charset="2"/>
              <a:buChar char="§"/>
            </a:pPr>
            <a:endParaRPr lang="en-US" sz="2000" dirty="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802357" y="1318368"/>
            <a:ext cx="5446043" cy="461665"/>
          </a:xfrm>
          <a:prstGeom prst="rect">
            <a:avLst/>
          </a:prstGeom>
        </p:spPr>
        <p:txBody>
          <a:bodyPr wrap="none">
            <a:spAutoFit/>
          </a:bodyPr>
          <a:lstStyle/>
          <a:p>
            <a:pPr algn="ctr" eaLnBrk="1" hangingPunct="1">
              <a:buFont typeface="Wingdings" pitchFamily="2" charset="2"/>
              <a:buNone/>
            </a:pPr>
            <a:r>
              <a:rPr lang="en-US" sz="2400" dirty="0" smtClean="0">
                <a:solidFill>
                  <a:srgbClr val="BD582C"/>
                </a:solidFill>
                <a:latin typeface="+mn-lt"/>
              </a:rPr>
              <a:t>The Tax Cuts and Jobs Act of 2017 (TCJA) 2</a:t>
            </a:r>
            <a:endParaRPr lang="en-US" sz="2400" dirty="0">
              <a:solidFill>
                <a:srgbClr val="BD582C"/>
              </a:solidFill>
              <a:latin typeface="+mn-lt"/>
            </a:endParaRPr>
          </a:p>
        </p:txBody>
      </p:sp>
    </p:spTree>
    <p:extLst>
      <p:ext uri="{BB962C8B-B14F-4D97-AF65-F5344CB8AC3E}">
        <p14:creationId xmlns:p14="http://schemas.microsoft.com/office/powerpoint/2010/main" val="32404244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822960" y="1752600"/>
            <a:ext cx="7543800" cy="4953000"/>
          </a:xfrm>
        </p:spPr>
        <p:txBody>
          <a:bodyPr>
            <a:noAutofit/>
          </a:bodyPr>
          <a:lstStyle/>
          <a:p>
            <a:pPr marL="227013" indent="-227013" eaLnBrk="1" hangingPunct="1">
              <a:lnSpc>
                <a:spcPct val="100000"/>
              </a:lnSpc>
              <a:spcAft>
                <a:spcPts val="600"/>
              </a:spcAft>
              <a:buFont typeface="Wingdings" panose="05000000000000000000" pitchFamily="2" charset="2"/>
              <a:buChar char="§"/>
            </a:pPr>
            <a:r>
              <a:rPr lang="en-US" sz="2000" dirty="0" smtClean="0"/>
              <a:t>Some states have responded to TCJA by changing their tax code.</a:t>
            </a:r>
          </a:p>
          <a:p>
            <a:pPr marL="227013" indent="-227013" eaLnBrk="1" hangingPunct="1">
              <a:lnSpc>
                <a:spcPct val="100000"/>
              </a:lnSpc>
              <a:spcAft>
                <a:spcPts val="600"/>
              </a:spcAft>
              <a:buFont typeface="Wingdings" panose="05000000000000000000" pitchFamily="2" charset="2"/>
              <a:buChar char="§"/>
            </a:pPr>
            <a:r>
              <a:rPr lang="en-US" sz="2000" dirty="0" smtClean="0"/>
              <a:t>To offset the loss of itemized deductions for state taxes, New York passed an optional employer-base payroll tax as an alternative to the state income tax.  </a:t>
            </a:r>
          </a:p>
          <a:p>
            <a:pPr marL="450342" lvl="1" indent="-285750">
              <a:lnSpc>
                <a:spcPct val="100000"/>
              </a:lnSpc>
              <a:spcAft>
                <a:spcPts val="600"/>
              </a:spcAft>
              <a:buFont typeface="Courier New" panose="02070309020205020404" pitchFamily="49" charset="0"/>
              <a:buChar char="o"/>
            </a:pPr>
            <a:r>
              <a:rPr lang="en-US" sz="1800" dirty="0" smtClean="0"/>
              <a:t>With this approach, state income taxes are paid by the employer but the incidence probably falls on the worker.</a:t>
            </a:r>
          </a:p>
          <a:p>
            <a:pPr marL="450342" lvl="1" indent="-285750">
              <a:lnSpc>
                <a:spcPct val="100000"/>
              </a:lnSpc>
              <a:spcAft>
                <a:spcPts val="600"/>
              </a:spcAft>
              <a:buFont typeface="Courier New" panose="02070309020205020404" pitchFamily="49" charset="0"/>
              <a:buChar char="o"/>
            </a:pPr>
            <a:r>
              <a:rPr lang="en-US" sz="1800" dirty="0" smtClean="0"/>
              <a:t>As a result, the worker’s income is equivalent to income after state taxes and hence to income with a deduction for state taxes.</a:t>
            </a:r>
          </a:p>
          <a:p>
            <a:pPr marL="227013" indent="-227013" eaLnBrk="1" hangingPunct="1">
              <a:lnSpc>
                <a:spcPct val="100000"/>
              </a:lnSpc>
              <a:spcAft>
                <a:spcPts val="600"/>
              </a:spcAft>
              <a:buFont typeface="Wingdings" panose="05000000000000000000" pitchFamily="2" charset="2"/>
              <a:buChar char="§"/>
            </a:pPr>
            <a:r>
              <a:rPr lang="en-US" sz="2000" dirty="0" smtClean="0"/>
              <a:t>However, some experts caution against major changes in state taxes.</a:t>
            </a:r>
          </a:p>
          <a:p>
            <a:pPr marL="391605" lvl="1" indent="-227013">
              <a:lnSpc>
                <a:spcPct val="100000"/>
              </a:lnSpc>
              <a:spcAft>
                <a:spcPts val="600"/>
              </a:spcAft>
              <a:buFont typeface="Wingdings" panose="05000000000000000000" pitchFamily="2" charset="2"/>
              <a:buChar char="§"/>
            </a:pPr>
            <a:r>
              <a:rPr lang="en-US" sz="1800" dirty="0" smtClean="0"/>
              <a:t>See: Burman and </a:t>
            </a:r>
            <a:r>
              <a:rPr lang="en-US" sz="1800" dirty="0" err="1" smtClean="0"/>
              <a:t>Sammartino</a:t>
            </a:r>
            <a:r>
              <a:rPr lang="en-US" sz="1800" dirty="0"/>
              <a:t>, </a:t>
            </a:r>
            <a:r>
              <a:rPr lang="en-US" sz="1800" dirty="0">
                <a:hlinkClick r:id="rId2"/>
              </a:rPr>
              <a:t>http://</a:t>
            </a:r>
            <a:r>
              <a:rPr lang="en-US" sz="1800" dirty="0" smtClean="0">
                <a:hlinkClick r:id="rId2"/>
              </a:rPr>
              <a:t>www.taxpolicycenter.org/taxvox/state-responses-tcjas-salt-deduction-limit-may-be-costly-and-favor-high-income-residents</a:t>
            </a:r>
            <a:r>
              <a:rPr lang="en-US" sz="1800" dirty="0"/>
              <a:t> </a:t>
            </a:r>
            <a:r>
              <a:rPr lang="en-US" sz="1800" dirty="0" smtClean="0"/>
              <a:t>and </a:t>
            </a:r>
            <a:r>
              <a:rPr lang="en-US" sz="1800" dirty="0" err="1" smtClean="0"/>
              <a:t>Leachman</a:t>
            </a:r>
            <a:r>
              <a:rPr lang="en-US" sz="1800" dirty="0" smtClean="0"/>
              <a:t> and </a:t>
            </a:r>
            <a:r>
              <a:rPr lang="en-US" sz="1800" dirty="0" err="1" smtClean="0"/>
              <a:t>Mazerov</a:t>
            </a:r>
            <a:r>
              <a:rPr lang="en-US" sz="1800" dirty="0"/>
              <a:t> </a:t>
            </a:r>
            <a:r>
              <a:rPr lang="en-US" sz="1800" dirty="0">
                <a:hlinkClick r:id="rId3"/>
              </a:rPr>
              <a:t>https://</a:t>
            </a:r>
            <a:r>
              <a:rPr lang="en-US" sz="1800" dirty="0" smtClean="0">
                <a:hlinkClick r:id="rId3"/>
              </a:rPr>
              <a:t>www.cbpp.org/research/state-budget-and-tax/how-should-states-respond-to-recent-federal-tax-changes</a:t>
            </a:r>
            <a:r>
              <a:rPr lang="en-US" sz="1800" dirty="0" smtClean="0"/>
              <a:t> </a:t>
            </a:r>
            <a:endParaRPr lang="en-US" sz="1800" dirty="0"/>
          </a:p>
          <a:p>
            <a:pPr marL="391605" lvl="1" indent="-227013">
              <a:lnSpc>
                <a:spcPct val="100000"/>
              </a:lnSpc>
              <a:spcAft>
                <a:spcPts val="600"/>
              </a:spcAft>
              <a:buFont typeface="Wingdings" panose="05000000000000000000" pitchFamily="2" charset="2"/>
              <a:buChar char="§"/>
            </a:pPr>
            <a:r>
              <a:rPr lang="en-US" sz="1800" dirty="0"/>
              <a:t>  </a:t>
            </a:r>
            <a:endParaRPr lang="en-US" sz="18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784835" y="1371600"/>
            <a:ext cx="2086469" cy="424732"/>
          </a:xfrm>
          <a:prstGeom prst="rect">
            <a:avLst/>
          </a:prstGeom>
        </p:spPr>
        <p:txBody>
          <a:bodyPr wrap="none">
            <a:spAutoFit/>
          </a:bodyPr>
          <a:lstStyle/>
          <a:p>
            <a:pPr eaLnBrk="1" hangingPunct="1">
              <a:lnSpc>
                <a:spcPct val="90000"/>
              </a:lnSpc>
              <a:spcAft>
                <a:spcPts val="1800"/>
              </a:spcAft>
              <a:buFont typeface="Wingdings" pitchFamily="2" charset="2"/>
              <a:buNone/>
            </a:pPr>
            <a:r>
              <a:rPr lang="en-US" sz="2400" dirty="0" smtClean="0">
                <a:solidFill>
                  <a:srgbClr val="BD582C"/>
                </a:solidFill>
                <a:latin typeface="+mn-lt"/>
              </a:rPr>
              <a:t>State Reponses</a:t>
            </a:r>
            <a:endParaRPr lang="en-US" sz="2400" dirty="0">
              <a:solidFill>
                <a:srgbClr val="BD582C"/>
              </a:solidFill>
              <a:latin typeface="+mn-lt"/>
            </a:endParaRPr>
          </a:p>
        </p:txBody>
      </p:sp>
    </p:spTree>
    <p:extLst>
      <p:ext uri="{BB962C8B-B14F-4D97-AF65-F5344CB8AC3E}">
        <p14:creationId xmlns:p14="http://schemas.microsoft.com/office/powerpoint/2010/main" val="24802656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a:xfrm>
            <a:off x="822960" y="1756171"/>
            <a:ext cx="7543800" cy="4416029"/>
          </a:xfrm>
        </p:spPr>
        <p:txBody>
          <a:bodyPr>
            <a:normAutofit/>
          </a:bodyPr>
          <a:lstStyle/>
          <a:p>
            <a:pPr algn="ctr" eaLnBrk="1" hangingPunct="1">
              <a:lnSpc>
                <a:spcPct val="50000"/>
              </a:lnSpc>
              <a:buFont typeface="Wingdings" pitchFamily="2" charset="2"/>
              <a:buNone/>
            </a:pPr>
            <a:endParaRPr lang="en-US" sz="2000" dirty="0"/>
          </a:p>
          <a:p>
            <a:pPr marL="227013" indent="-227013" eaLnBrk="1" hangingPunct="1">
              <a:lnSpc>
                <a:spcPct val="100000"/>
              </a:lnSpc>
              <a:spcAft>
                <a:spcPts val="1200"/>
              </a:spcAft>
              <a:buFont typeface="Wingdings" panose="05000000000000000000" pitchFamily="2" charset="2"/>
              <a:buChar char="§"/>
            </a:pPr>
            <a:r>
              <a:rPr lang="en-US" sz="2200" dirty="0" smtClean="0"/>
              <a:t>A few cities (e.g. Baltimore, Detroit, New York) have income taxes of  their own, usually linked to their state tax.</a:t>
            </a:r>
          </a:p>
          <a:p>
            <a:pPr marL="227013" indent="-227013" eaLnBrk="1" hangingPunct="1">
              <a:lnSpc>
                <a:spcPct val="100000"/>
              </a:lnSpc>
              <a:spcAft>
                <a:spcPts val="1200"/>
              </a:spcAft>
              <a:buFont typeface="Wingdings" panose="05000000000000000000" pitchFamily="2" charset="2"/>
              <a:buChar char="§"/>
            </a:pPr>
            <a:r>
              <a:rPr lang="en-US" sz="2200" dirty="0" smtClean="0"/>
              <a:t>Most local income taxes are limited to wages and salaries and take the form of either</a:t>
            </a:r>
          </a:p>
          <a:p>
            <a:pPr lvl="4">
              <a:lnSpc>
                <a:spcPct val="100000"/>
              </a:lnSpc>
              <a:spcAft>
                <a:spcPts val="1200"/>
              </a:spcAft>
              <a:buFont typeface="Courier New" panose="02070309020205020404" pitchFamily="49" charset="0"/>
              <a:buChar char="o"/>
            </a:pPr>
            <a:r>
              <a:rPr lang="en-US" sz="2200" dirty="0" smtClean="0"/>
              <a:t> an earnings tax (with the legal incidence on the worker)</a:t>
            </a:r>
          </a:p>
          <a:p>
            <a:pPr lvl="4">
              <a:lnSpc>
                <a:spcPct val="100000"/>
              </a:lnSpc>
              <a:spcAft>
                <a:spcPts val="1200"/>
              </a:spcAft>
              <a:buFont typeface="Courier New" panose="02070309020205020404" pitchFamily="49" charset="0"/>
              <a:buChar char="o"/>
            </a:pPr>
            <a:r>
              <a:rPr lang="en-US" sz="2200" dirty="0" smtClean="0"/>
              <a:t> a payroll tax (with the legal incidence on the firm)</a:t>
            </a:r>
            <a:endParaRPr lang="en-US" sz="2200" dirty="0"/>
          </a:p>
          <a:p>
            <a:pPr marL="227013" indent="-227013">
              <a:lnSpc>
                <a:spcPct val="100000"/>
              </a:lnSpc>
              <a:spcAft>
                <a:spcPts val="1200"/>
              </a:spcAft>
              <a:buFont typeface="Wingdings" panose="05000000000000000000" pitchFamily="2" charset="2"/>
              <a:buChar char="§"/>
            </a:pPr>
            <a:r>
              <a:rPr lang="en-US" sz="2200" dirty="0" smtClean="0"/>
              <a:t>Ohio allows school districts to levy an income tax (at a specified rate).</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838200" y="1386839"/>
            <a:ext cx="2556983" cy="461665"/>
          </a:xfrm>
          <a:prstGeom prst="rect">
            <a:avLst/>
          </a:prstGeom>
        </p:spPr>
        <p:txBody>
          <a:bodyPr wrap="none">
            <a:spAutoFit/>
          </a:bodyPr>
          <a:lstStyle/>
          <a:p>
            <a:pPr algn="ctr" eaLnBrk="1" hangingPunct="1">
              <a:buFont typeface="Wingdings" pitchFamily="2" charset="2"/>
              <a:buNone/>
            </a:pPr>
            <a:r>
              <a:rPr lang="en-US" sz="2400" dirty="0" smtClean="0">
                <a:solidFill>
                  <a:srgbClr val="BD582C"/>
                </a:solidFill>
                <a:latin typeface="+mn-lt"/>
              </a:rPr>
              <a:t>Local Income Taxes</a:t>
            </a:r>
            <a:endParaRPr lang="en-US" sz="2400" dirty="0">
              <a:solidFill>
                <a:srgbClr val="BD582C"/>
              </a:solidFill>
              <a:latin typeface="+mn-l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853440" y="1833265"/>
            <a:ext cx="7482840" cy="4191000"/>
          </a:xfrm>
        </p:spPr>
        <p:txBody>
          <a:bodyPr>
            <a:normAutofit/>
          </a:bodyPr>
          <a:lstStyle/>
          <a:p>
            <a:pPr marL="227013" indent="-227013" eaLnBrk="1" hangingPunct="1">
              <a:lnSpc>
                <a:spcPct val="100000"/>
              </a:lnSpc>
              <a:spcBef>
                <a:spcPts val="0"/>
              </a:spcBef>
              <a:spcAft>
                <a:spcPts val="1800"/>
              </a:spcAft>
              <a:buFont typeface="Wingdings" panose="05000000000000000000" pitchFamily="2" charset="2"/>
              <a:buChar char="§"/>
            </a:pPr>
            <a:r>
              <a:rPr lang="en-US" sz="2400" dirty="0" smtClean="0"/>
              <a:t>A few cities (e.g. Newark, San Francisco, Cleveland, Philadelphia) collect taxes on the wages and salaries earned by non-residents within the city.</a:t>
            </a:r>
          </a:p>
          <a:p>
            <a:pPr marL="391605" lvl="1" indent="-227013">
              <a:lnSpc>
                <a:spcPct val="100000"/>
              </a:lnSpc>
              <a:spcBef>
                <a:spcPts val="0"/>
              </a:spcBef>
              <a:spcAft>
                <a:spcPts val="1800"/>
              </a:spcAft>
              <a:buFont typeface="Wingdings" panose="05000000000000000000" pitchFamily="2" charset="2"/>
              <a:buChar char="§"/>
            </a:pPr>
            <a:r>
              <a:rPr lang="en-US" sz="2400" dirty="0" smtClean="0"/>
              <a:t>Payroll taxes do this automatically.</a:t>
            </a:r>
          </a:p>
          <a:p>
            <a:pPr marL="227013" indent="-227013" eaLnBrk="1" hangingPunct="1">
              <a:lnSpc>
                <a:spcPct val="120000"/>
              </a:lnSpc>
              <a:buFont typeface="Wingdings" panose="05000000000000000000" pitchFamily="2" charset="2"/>
              <a:buChar char="§"/>
            </a:pPr>
            <a:endParaRPr lang="en-US" sz="2000" dirty="0"/>
          </a:p>
          <a:p>
            <a:pPr eaLnBrk="1" hangingPunct="1">
              <a:buFont typeface="Wingdings" pitchFamily="2" charset="2"/>
              <a:buNone/>
            </a:pPr>
            <a:endParaRPr lang="en-US" sz="20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822960" y="1371600"/>
            <a:ext cx="2262222" cy="461665"/>
          </a:xfrm>
          <a:prstGeom prst="rect">
            <a:avLst/>
          </a:prstGeom>
        </p:spPr>
        <p:txBody>
          <a:bodyPr wrap="none">
            <a:spAutoFit/>
          </a:bodyPr>
          <a:lstStyle/>
          <a:p>
            <a:pPr algn="ctr" eaLnBrk="1" hangingPunct="1">
              <a:buFont typeface="Wingdings" pitchFamily="2" charset="2"/>
              <a:buNone/>
            </a:pPr>
            <a:r>
              <a:rPr lang="en-US" sz="2400" dirty="0" smtClean="0">
                <a:solidFill>
                  <a:srgbClr val="BD582C"/>
                </a:solidFill>
                <a:latin typeface="+mn-lt"/>
              </a:rPr>
              <a:t>Commuter Taxes</a:t>
            </a:r>
            <a:endParaRPr lang="en-US" sz="2400" dirty="0">
              <a:solidFill>
                <a:srgbClr val="BD582C"/>
              </a:solidFill>
              <a:latin typeface="+mn-lt"/>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822960" y="1752601"/>
            <a:ext cx="7543800" cy="4419600"/>
          </a:xfrm>
        </p:spPr>
        <p:txBody>
          <a:bodyPr>
            <a:noAutofit/>
          </a:bodyPr>
          <a:lstStyle/>
          <a:p>
            <a:pPr marL="227013" indent="-227013" eaLnBrk="1" hangingPunct="1">
              <a:lnSpc>
                <a:spcPct val="100000"/>
              </a:lnSpc>
              <a:spcBef>
                <a:spcPts val="0"/>
              </a:spcBef>
              <a:spcAft>
                <a:spcPts val="1200"/>
              </a:spcAft>
              <a:buFont typeface="Wingdings" panose="05000000000000000000" pitchFamily="2" charset="2"/>
              <a:buChar char="§"/>
            </a:pPr>
            <a:r>
              <a:rPr lang="en-US" sz="2400" dirty="0" smtClean="0"/>
              <a:t>Commuter </a:t>
            </a:r>
            <a:r>
              <a:rPr lang="en-US" sz="2400" dirty="0"/>
              <a:t>taxes only work if cities have access to them but suburbs do </a:t>
            </a:r>
            <a:r>
              <a:rPr lang="en-US" sz="2400" dirty="0" smtClean="0"/>
              <a:t>not.</a:t>
            </a:r>
            <a:endParaRPr lang="en-US" sz="2400" dirty="0"/>
          </a:p>
          <a:p>
            <a:pPr marL="227013" indent="-227013" eaLnBrk="1" hangingPunct="1">
              <a:lnSpc>
                <a:spcPct val="100000"/>
              </a:lnSpc>
              <a:spcBef>
                <a:spcPts val="0"/>
              </a:spcBef>
              <a:spcAft>
                <a:spcPts val="1200"/>
              </a:spcAft>
              <a:buFont typeface="Wingdings" panose="05000000000000000000" pitchFamily="2" charset="2"/>
              <a:buChar char="§"/>
            </a:pPr>
            <a:r>
              <a:rPr lang="en-US" sz="2400" dirty="0"/>
              <a:t>The first claim on taxable resources goes to the jurisdiction of residence</a:t>
            </a:r>
            <a:r>
              <a:rPr lang="en-US" sz="2400" dirty="0" smtClean="0"/>
              <a:t>.  </a:t>
            </a:r>
            <a:r>
              <a:rPr lang="en-US" sz="2400" dirty="0"/>
              <a:t>So if a city passes an income tax, the suburbs can pass one and claim all </a:t>
            </a:r>
            <a:r>
              <a:rPr lang="en-US" sz="2400" dirty="0" smtClean="0"/>
              <a:t>the </a:t>
            </a:r>
            <a:r>
              <a:rPr lang="en-US" sz="2400" dirty="0"/>
              <a:t>taxes paid by their commuting residents—with no increase in the tax </a:t>
            </a:r>
            <a:r>
              <a:rPr lang="en-US" sz="2400" dirty="0" smtClean="0"/>
              <a:t>on </a:t>
            </a:r>
            <a:r>
              <a:rPr lang="en-US" sz="2400" dirty="0"/>
              <a:t>those residents</a:t>
            </a:r>
            <a:r>
              <a:rPr lang="en-US" sz="2400" dirty="0" smtClean="0"/>
              <a:t>!</a:t>
            </a:r>
            <a:endParaRPr lang="en-US" sz="2400" dirty="0"/>
          </a:p>
          <a:p>
            <a:pPr marL="227013" indent="-227013" eaLnBrk="1" hangingPunct="1">
              <a:lnSpc>
                <a:spcPct val="100000"/>
              </a:lnSpc>
              <a:spcBef>
                <a:spcPts val="0"/>
              </a:spcBef>
              <a:spcAft>
                <a:spcPts val="1200"/>
              </a:spcAft>
              <a:buFont typeface="Wingdings" panose="05000000000000000000" pitchFamily="2" charset="2"/>
              <a:buChar char="§"/>
            </a:pPr>
            <a:r>
              <a:rPr lang="en-US" sz="2400" dirty="0"/>
              <a:t>This happened in Pittsburgh.</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788673" y="1410969"/>
            <a:ext cx="2563587" cy="424732"/>
          </a:xfrm>
          <a:prstGeom prst="rect">
            <a:avLst/>
          </a:prstGeom>
        </p:spPr>
        <p:txBody>
          <a:bodyPr wrap="none">
            <a:spAutoFit/>
          </a:bodyPr>
          <a:lstStyle/>
          <a:p>
            <a:pPr algn="ctr" eaLnBrk="1" hangingPunct="1">
              <a:lnSpc>
                <a:spcPct val="90000"/>
              </a:lnSpc>
              <a:buFont typeface="Wingdings" pitchFamily="2" charset="2"/>
              <a:buNone/>
            </a:pPr>
            <a:r>
              <a:rPr lang="en-US" sz="2400" dirty="0" smtClean="0">
                <a:solidFill>
                  <a:srgbClr val="BD582C"/>
                </a:solidFill>
                <a:latin typeface="+mn-lt"/>
              </a:rPr>
              <a:t>Commuter Taxes, 2</a:t>
            </a:r>
            <a:endParaRPr lang="en-US" sz="2400" dirty="0">
              <a:solidFill>
                <a:srgbClr val="BD582C"/>
              </a:solidFill>
              <a:latin typeface="+mn-lt"/>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914400" y="1752600"/>
            <a:ext cx="7635240" cy="4267200"/>
          </a:xfrm>
        </p:spPr>
        <p:txBody>
          <a:bodyPr>
            <a:normAutofit lnSpcReduction="10000"/>
          </a:bodyPr>
          <a:lstStyle/>
          <a:p>
            <a:pPr algn="ctr" eaLnBrk="1" hangingPunct="1">
              <a:lnSpc>
                <a:spcPct val="50000"/>
              </a:lnSpc>
              <a:buFont typeface="Wingdings" pitchFamily="2" charset="2"/>
              <a:buNone/>
            </a:pPr>
            <a:endParaRPr lang="en-US" sz="2000" b="1" dirty="0">
              <a:solidFill>
                <a:schemeClr val="tx2"/>
              </a:solidFill>
            </a:endParaRPr>
          </a:p>
          <a:p>
            <a:pPr marL="227013" indent="-227013" eaLnBrk="1" hangingPunct="1">
              <a:lnSpc>
                <a:spcPct val="120000"/>
              </a:lnSpc>
              <a:buFont typeface="Wingdings" panose="05000000000000000000" pitchFamily="2" charset="2"/>
              <a:buChar char="§"/>
            </a:pPr>
            <a:r>
              <a:rPr lang="en-US" sz="2400" dirty="0" smtClean="0"/>
              <a:t>Commuter taxes have the advantage that they can help satisfy the  benefit principle—people who benefit from the services in the city where they work help pay for these services.</a:t>
            </a:r>
          </a:p>
          <a:p>
            <a:pPr marL="227013" indent="-227013" eaLnBrk="1" hangingPunct="1">
              <a:lnSpc>
                <a:spcPct val="60000"/>
              </a:lnSpc>
              <a:buFont typeface="Wingdings" panose="05000000000000000000" pitchFamily="2" charset="2"/>
              <a:buChar char="§"/>
            </a:pPr>
            <a:endParaRPr lang="en-US" sz="2400" dirty="0" smtClean="0"/>
          </a:p>
          <a:p>
            <a:pPr marL="227013" indent="-227013" eaLnBrk="1" hangingPunct="1">
              <a:lnSpc>
                <a:spcPct val="120000"/>
              </a:lnSpc>
              <a:buFont typeface="Wingdings" panose="05000000000000000000" pitchFamily="2" charset="2"/>
              <a:buChar char="§"/>
            </a:pPr>
            <a:r>
              <a:rPr lang="en-US" sz="2400" dirty="0" smtClean="0"/>
              <a:t>Commuter taxes have the disadvantage that they may encourage firms (not households) to leave a city (so they can pay lower wages), although the evidence on this effect is mixed.</a:t>
            </a:r>
          </a:p>
        </p:txBody>
      </p:sp>
      <p:sp>
        <p:nvSpPr>
          <p:cNvPr id="7"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834394" y="1410968"/>
            <a:ext cx="2563586" cy="424732"/>
          </a:xfrm>
          <a:prstGeom prst="rect">
            <a:avLst/>
          </a:prstGeom>
        </p:spPr>
        <p:txBody>
          <a:bodyPr wrap="none">
            <a:spAutoFit/>
          </a:bodyPr>
          <a:lstStyle/>
          <a:p>
            <a:pPr algn="ctr" eaLnBrk="1" hangingPunct="1">
              <a:lnSpc>
                <a:spcPct val="90000"/>
              </a:lnSpc>
              <a:buFont typeface="Wingdings" pitchFamily="2" charset="2"/>
              <a:buNone/>
            </a:pPr>
            <a:r>
              <a:rPr lang="en-US" sz="2400" dirty="0" smtClean="0">
                <a:solidFill>
                  <a:srgbClr val="BD582C"/>
                </a:solidFill>
                <a:latin typeface="+mn-lt"/>
              </a:rPr>
              <a:t>Commuter Taxes, 3</a:t>
            </a:r>
            <a:endParaRPr lang="en-US" sz="2400" dirty="0">
              <a:solidFill>
                <a:srgbClr val="BD582C"/>
              </a:solidFill>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912796" y="1404145"/>
            <a:ext cx="4629150" cy="489743"/>
          </a:xfrm>
        </p:spPr>
        <p:txBody>
          <a:bodyPr>
            <a:normAutofit/>
          </a:bodyPr>
          <a:lstStyle/>
          <a:p>
            <a:pPr eaLnBrk="1" hangingPunct="1">
              <a:buFont typeface="Wingdings" pitchFamily="2" charset="2"/>
              <a:buNone/>
            </a:pPr>
            <a:r>
              <a:rPr lang="en-US" sz="2400" dirty="0" smtClean="0">
                <a:solidFill>
                  <a:srgbClr val="BD582C"/>
                </a:solidFill>
              </a:rPr>
              <a:t>Sales Tax Distortion, 2</a:t>
            </a:r>
          </a:p>
          <a:p>
            <a:pPr eaLnBrk="1" hangingPunct="1">
              <a:buFont typeface="Wingdings" pitchFamily="2" charset="2"/>
              <a:buNone/>
            </a:pPr>
            <a:endParaRPr lang="en-US" sz="2000" dirty="0" smtClean="0"/>
          </a:p>
        </p:txBody>
      </p:sp>
      <p:grpSp>
        <p:nvGrpSpPr>
          <p:cNvPr id="6148" name="Group 4"/>
          <p:cNvGrpSpPr>
            <a:grpSpLocks noChangeAspect="1"/>
          </p:cNvGrpSpPr>
          <p:nvPr/>
        </p:nvGrpSpPr>
        <p:grpSpPr bwMode="auto">
          <a:xfrm>
            <a:off x="1124460" y="1382488"/>
            <a:ext cx="7848600" cy="5063614"/>
            <a:chOff x="1177" y="1852"/>
            <a:chExt cx="9300" cy="4320"/>
          </a:xfrm>
        </p:grpSpPr>
        <p:sp>
          <p:nvSpPr>
            <p:cNvPr id="6150" name="AutoShape 5"/>
            <p:cNvSpPr>
              <a:spLocks noChangeAspect="1" noChangeArrowheads="1"/>
            </p:cNvSpPr>
            <p:nvPr/>
          </p:nvSpPr>
          <p:spPr bwMode="auto">
            <a:xfrm>
              <a:off x="1177" y="1852"/>
              <a:ext cx="930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2000"/>
            </a:p>
          </p:txBody>
        </p:sp>
        <p:sp>
          <p:nvSpPr>
            <p:cNvPr id="6151" name="Line 6"/>
            <p:cNvSpPr>
              <a:spLocks noChangeShapeType="1"/>
            </p:cNvSpPr>
            <p:nvPr/>
          </p:nvSpPr>
          <p:spPr bwMode="auto">
            <a:xfrm>
              <a:off x="3277" y="2469"/>
              <a:ext cx="1" cy="29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6152" name="Line 7"/>
            <p:cNvSpPr>
              <a:spLocks noChangeShapeType="1"/>
            </p:cNvSpPr>
            <p:nvPr/>
          </p:nvSpPr>
          <p:spPr bwMode="auto">
            <a:xfrm flipV="1">
              <a:off x="3277" y="5401"/>
              <a:ext cx="345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6153" name="Line 8"/>
            <p:cNvSpPr>
              <a:spLocks noChangeShapeType="1"/>
            </p:cNvSpPr>
            <p:nvPr/>
          </p:nvSpPr>
          <p:spPr bwMode="auto">
            <a:xfrm>
              <a:off x="3277" y="4629"/>
              <a:ext cx="285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6154" name="Line 9"/>
            <p:cNvSpPr>
              <a:spLocks noChangeShapeType="1"/>
            </p:cNvSpPr>
            <p:nvPr/>
          </p:nvSpPr>
          <p:spPr bwMode="auto">
            <a:xfrm>
              <a:off x="3277" y="4012"/>
              <a:ext cx="285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6155" name="Line 10"/>
            <p:cNvSpPr>
              <a:spLocks noChangeShapeType="1"/>
            </p:cNvSpPr>
            <p:nvPr/>
          </p:nvSpPr>
          <p:spPr bwMode="auto">
            <a:xfrm>
              <a:off x="3277" y="2932"/>
              <a:ext cx="3000" cy="21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6156" name="Rectangle 11"/>
            <p:cNvSpPr>
              <a:spLocks noChangeArrowheads="1"/>
            </p:cNvSpPr>
            <p:nvPr/>
          </p:nvSpPr>
          <p:spPr bwMode="auto">
            <a:xfrm>
              <a:off x="2677" y="2623"/>
              <a:ext cx="450" cy="61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a:t>P</a:t>
              </a:r>
            </a:p>
          </p:txBody>
        </p:sp>
        <p:sp>
          <p:nvSpPr>
            <p:cNvPr id="6157" name="Rectangle 12"/>
            <p:cNvSpPr>
              <a:spLocks noChangeArrowheads="1"/>
            </p:cNvSpPr>
            <p:nvPr/>
          </p:nvSpPr>
          <p:spPr bwMode="auto">
            <a:xfrm>
              <a:off x="6427" y="5555"/>
              <a:ext cx="450" cy="617"/>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a:t>Q</a:t>
              </a:r>
            </a:p>
          </p:txBody>
        </p:sp>
        <p:sp>
          <p:nvSpPr>
            <p:cNvPr id="6158" name="Rectangle 13"/>
            <p:cNvSpPr>
              <a:spLocks noChangeArrowheads="1"/>
            </p:cNvSpPr>
            <p:nvPr/>
          </p:nvSpPr>
          <p:spPr bwMode="auto">
            <a:xfrm>
              <a:off x="9727" y="5555"/>
              <a:ext cx="450" cy="617"/>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dirty="0"/>
                <a:t>Q</a:t>
              </a:r>
            </a:p>
          </p:txBody>
        </p:sp>
        <p:sp>
          <p:nvSpPr>
            <p:cNvPr id="6159" name="Rectangle 14"/>
            <p:cNvSpPr>
              <a:spLocks noChangeArrowheads="1"/>
            </p:cNvSpPr>
            <p:nvPr/>
          </p:nvSpPr>
          <p:spPr bwMode="auto">
            <a:xfrm>
              <a:off x="6277" y="4475"/>
              <a:ext cx="750" cy="46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a:t>S</a:t>
              </a:r>
            </a:p>
          </p:txBody>
        </p:sp>
        <p:sp>
          <p:nvSpPr>
            <p:cNvPr id="6160" name="Rectangle 15"/>
            <p:cNvSpPr>
              <a:spLocks noChangeArrowheads="1"/>
            </p:cNvSpPr>
            <p:nvPr/>
          </p:nvSpPr>
          <p:spPr bwMode="auto">
            <a:xfrm>
              <a:off x="6127" y="3765"/>
              <a:ext cx="1550" cy="464"/>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b="1" dirty="0">
                  <a:solidFill>
                    <a:srgbClr val="BD582C"/>
                  </a:solidFill>
                  <a:latin typeface="+mn-lt"/>
                </a:rPr>
                <a:t>S + Tax</a:t>
              </a:r>
              <a:endParaRPr lang="en-US" sz="2000" dirty="0">
                <a:solidFill>
                  <a:srgbClr val="BD582C"/>
                </a:solidFill>
                <a:latin typeface="+mn-lt"/>
              </a:endParaRPr>
            </a:p>
          </p:txBody>
        </p:sp>
        <p:sp>
          <p:nvSpPr>
            <p:cNvPr id="6161" name="Rectangle 16"/>
            <p:cNvSpPr>
              <a:spLocks noChangeArrowheads="1"/>
            </p:cNvSpPr>
            <p:nvPr/>
          </p:nvSpPr>
          <p:spPr bwMode="auto">
            <a:xfrm>
              <a:off x="6277" y="4938"/>
              <a:ext cx="750" cy="46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a:t>D</a:t>
              </a:r>
            </a:p>
          </p:txBody>
        </p:sp>
        <p:sp>
          <p:nvSpPr>
            <p:cNvPr id="6162" name="Rectangle 17"/>
            <p:cNvSpPr>
              <a:spLocks noChangeArrowheads="1"/>
            </p:cNvSpPr>
            <p:nvPr/>
          </p:nvSpPr>
          <p:spPr bwMode="auto">
            <a:xfrm>
              <a:off x="2827" y="4475"/>
              <a:ext cx="600" cy="46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a:t>P</a:t>
              </a:r>
              <a:r>
                <a:rPr lang="en-US" sz="2000" baseline="-25000"/>
                <a:t>1</a:t>
              </a:r>
              <a:endParaRPr lang="en-US" sz="2000"/>
            </a:p>
          </p:txBody>
        </p:sp>
        <p:sp>
          <p:nvSpPr>
            <p:cNvPr id="6163" name="Rectangle 18"/>
            <p:cNvSpPr>
              <a:spLocks noChangeArrowheads="1"/>
            </p:cNvSpPr>
            <p:nvPr/>
          </p:nvSpPr>
          <p:spPr bwMode="auto">
            <a:xfrm>
              <a:off x="2827" y="3703"/>
              <a:ext cx="750" cy="465"/>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a:t>P</a:t>
              </a:r>
              <a:r>
                <a:rPr lang="en-US" sz="2000" baseline="-25000"/>
                <a:t>2</a:t>
              </a:r>
              <a:endParaRPr lang="en-US" sz="2000"/>
            </a:p>
          </p:txBody>
        </p:sp>
        <p:sp>
          <p:nvSpPr>
            <p:cNvPr id="6164" name="Line 19"/>
            <p:cNvSpPr>
              <a:spLocks noChangeShapeType="1"/>
            </p:cNvSpPr>
            <p:nvPr/>
          </p:nvSpPr>
          <p:spPr bwMode="auto">
            <a:xfrm>
              <a:off x="5677" y="4629"/>
              <a:ext cx="0" cy="772"/>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6165" name="Line 20"/>
            <p:cNvSpPr>
              <a:spLocks noChangeShapeType="1"/>
            </p:cNvSpPr>
            <p:nvPr/>
          </p:nvSpPr>
          <p:spPr bwMode="auto">
            <a:xfrm>
              <a:off x="4777" y="4012"/>
              <a:ext cx="0" cy="1389"/>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6166" name="Rectangle 21"/>
            <p:cNvSpPr>
              <a:spLocks noChangeArrowheads="1"/>
            </p:cNvSpPr>
            <p:nvPr/>
          </p:nvSpPr>
          <p:spPr bwMode="auto">
            <a:xfrm>
              <a:off x="4477" y="5555"/>
              <a:ext cx="600" cy="46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a:t>Q</a:t>
              </a:r>
              <a:r>
                <a:rPr lang="en-US" sz="2000" baseline="-25000"/>
                <a:t>2</a:t>
              </a:r>
              <a:endParaRPr lang="en-US" sz="2000"/>
            </a:p>
          </p:txBody>
        </p:sp>
        <p:sp>
          <p:nvSpPr>
            <p:cNvPr id="6167" name="Rectangle 22"/>
            <p:cNvSpPr>
              <a:spLocks noChangeArrowheads="1"/>
            </p:cNvSpPr>
            <p:nvPr/>
          </p:nvSpPr>
          <p:spPr bwMode="auto">
            <a:xfrm>
              <a:off x="5527" y="5555"/>
              <a:ext cx="600" cy="46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a:t>Q</a:t>
              </a:r>
              <a:r>
                <a:rPr lang="en-US" sz="2000" baseline="-25000"/>
                <a:t>1</a:t>
              </a:r>
              <a:endParaRPr lang="en-US" sz="2000"/>
            </a:p>
          </p:txBody>
        </p:sp>
        <p:sp>
          <p:nvSpPr>
            <p:cNvPr id="6168" name="AutoShape 23"/>
            <p:cNvSpPr>
              <a:spLocks noChangeArrowheads="1"/>
            </p:cNvSpPr>
            <p:nvPr/>
          </p:nvSpPr>
          <p:spPr bwMode="auto">
            <a:xfrm>
              <a:off x="4777" y="4012"/>
              <a:ext cx="900" cy="617"/>
            </a:xfrm>
            <a:prstGeom prst="rtTriangle">
              <a:avLst/>
            </a:prstGeom>
            <a:solidFill>
              <a:srgbClr val="BD582C"/>
            </a:solidFill>
            <a:ln w="9525">
              <a:solidFill>
                <a:srgbClr val="000000"/>
              </a:solidFill>
              <a:miter lim="800000"/>
              <a:headEnd/>
              <a:tailEnd/>
            </a:ln>
          </p:spPr>
          <p:txBody>
            <a:bodyPr/>
            <a:lstStyle/>
            <a:p>
              <a:endParaRPr lang="en-US" sz="2000"/>
            </a:p>
          </p:txBody>
        </p:sp>
        <p:sp>
          <p:nvSpPr>
            <p:cNvPr id="6169" name="Rectangle 24"/>
            <p:cNvSpPr>
              <a:spLocks noChangeArrowheads="1"/>
            </p:cNvSpPr>
            <p:nvPr/>
          </p:nvSpPr>
          <p:spPr bwMode="auto">
            <a:xfrm>
              <a:off x="4927" y="3086"/>
              <a:ext cx="2750" cy="463"/>
            </a:xfrm>
            <a:prstGeom prst="rect">
              <a:avLst/>
            </a:prstGeom>
            <a:solidFill>
              <a:srgbClr val="FFFFFF">
                <a:alpha val="0"/>
              </a:srgbClr>
            </a:solidFill>
            <a:ln w="9525">
              <a:solidFill>
                <a:srgbClr val="000000"/>
              </a:solidFill>
              <a:miter lim="800000"/>
              <a:headEnd/>
              <a:tailEnd/>
            </a:ln>
          </p:spPr>
          <p:txBody>
            <a:bodyPr/>
            <a:lstStyle/>
            <a:p>
              <a:r>
                <a:rPr lang="en-US" sz="2000" b="1" dirty="0">
                  <a:solidFill>
                    <a:srgbClr val="BD582C"/>
                  </a:solidFill>
                  <a:latin typeface="+mn-lt"/>
                </a:rPr>
                <a:t>Excess Burden</a:t>
              </a:r>
              <a:endParaRPr lang="en-US" sz="2000" dirty="0">
                <a:solidFill>
                  <a:srgbClr val="BD582C"/>
                </a:solidFill>
                <a:latin typeface="+mn-lt"/>
              </a:endParaRPr>
            </a:p>
          </p:txBody>
        </p:sp>
        <p:sp>
          <p:nvSpPr>
            <p:cNvPr id="6170" name="Line 25"/>
            <p:cNvSpPr>
              <a:spLocks noChangeShapeType="1"/>
            </p:cNvSpPr>
            <p:nvPr/>
          </p:nvSpPr>
          <p:spPr bwMode="auto">
            <a:xfrm flipH="1">
              <a:off x="5227" y="3549"/>
              <a:ext cx="600" cy="772"/>
            </a:xfrm>
            <a:prstGeom prst="line">
              <a:avLst/>
            </a:prstGeom>
            <a:noFill/>
            <a:ln w="28575">
              <a:solidFill>
                <a:srgbClr val="8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sz="2000"/>
            </a:p>
          </p:txBody>
        </p:sp>
        <p:sp>
          <p:nvSpPr>
            <p:cNvPr id="6171" name="Rectangle 26"/>
            <p:cNvSpPr>
              <a:spLocks noChangeArrowheads="1"/>
            </p:cNvSpPr>
            <p:nvPr/>
          </p:nvSpPr>
          <p:spPr bwMode="auto">
            <a:xfrm>
              <a:off x="3373" y="4074"/>
              <a:ext cx="1200" cy="46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a:latin typeface="Times New Roman" pitchFamily="18" charset="0"/>
                </a:rPr>
                <a:t>Δ</a:t>
              </a:r>
              <a:r>
                <a:rPr lang="en-US" sz="2000"/>
                <a:t>P = t</a:t>
              </a:r>
            </a:p>
          </p:txBody>
        </p:sp>
        <p:sp>
          <p:nvSpPr>
            <p:cNvPr id="6172" name="Rectangle 27"/>
            <p:cNvSpPr>
              <a:spLocks noChangeArrowheads="1"/>
            </p:cNvSpPr>
            <p:nvPr/>
          </p:nvSpPr>
          <p:spPr bwMode="auto">
            <a:xfrm>
              <a:off x="4927" y="4876"/>
              <a:ext cx="1350" cy="464"/>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a:latin typeface="Times New Roman" pitchFamily="18" charset="0"/>
                </a:rPr>
                <a:t>Δ</a:t>
              </a:r>
              <a:r>
                <a:rPr lang="en-US" sz="2000"/>
                <a:t>Q</a:t>
              </a:r>
            </a:p>
          </p:txBody>
        </p:sp>
        <p:sp>
          <p:nvSpPr>
            <p:cNvPr id="6173" name="Line 28"/>
            <p:cNvSpPr>
              <a:spLocks noChangeShapeType="1"/>
            </p:cNvSpPr>
            <p:nvPr/>
          </p:nvSpPr>
          <p:spPr bwMode="auto">
            <a:xfrm>
              <a:off x="3427" y="4012"/>
              <a:ext cx="1" cy="617"/>
            </a:xfrm>
            <a:prstGeom prst="line">
              <a:avLst/>
            </a:prstGeom>
            <a:noFill/>
            <a:ln w="190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sz="2000"/>
            </a:p>
          </p:txBody>
        </p:sp>
        <p:sp>
          <p:nvSpPr>
            <p:cNvPr id="6174" name="Line 29"/>
            <p:cNvSpPr>
              <a:spLocks noChangeShapeType="1"/>
            </p:cNvSpPr>
            <p:nvPr/>
          </p:nvSpPr>
          <p:spPr bwMode="auto">
            <a:xfrm>
              <a:off x="4777" y="5246"/>
              <a:ext cx="900" cy="0"/>
            </a:xfrm>
            <a:prstGeom prst="line">
              <a:avLst/>
            </a:prstGeom>
            <a:noFill/>
            <a:ln w="190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sz="2000"/>
            </a:p>
          </p:txBody>
        </p:sp>
        <p:sp>
          <p:nvSpPr>
            <p:cNvPr id="6175" name="Rectangle 30"/>
            <p:cNvSpPr>
              <a:spLocks noChangeArrowheads="1"/>
            </p:cNvSpPr>
            <p:nvPr/>
          </p:nvSpPr>
          <p:spPr bwMode="auto">
            <a:xfrm>
              <a:off x="3277" y="4012"/>
              <a:ext cx="1500" cy="617"/>
            </a:xfrm>
            <a:prstGeom prst="rect">
              <a:avLst/>
            </a:prstGeom>
            <a:solidFill>
              <a:srgbClr val="FFFFFF">
                <a:alpha val="0"/>
              </a:srgbClr>
            </a:solidFill>
            <a:ln w="28575">
              <a:solidFill>
                <a:srgbClr val="008000"/>
              </a:solidFill>
              <a:miter lim="800000"/>
              <a:headEnd/>
              <a:tailEnd/>
            </a:ln>
          </p:spPr>
          <p:txBody>
            <a:bodyPr/>
            <a:lstStyle/>
            <a:p>
              <a:endParaRPr lang="en-US" sz="2000"/>
            </a:p>
          </p:txBody>
        </p:sp>
        <p:sp>
          <p:nvSpPr>
            <p:cNvPr id="6176" name="Rectangle 31"/>
            <p:cNvSpPr>
              <a:spLocks noChangeArrowheads="1"/>
            </p:cNvSpPr>
            <p:nvPr/>
          </p:nvSpPr>
          <p:spPr bwMode="auto">
            <a:xfrm>
              <a:off x="3577" y="2315"/>
              <a:ext cx="3600" cy="463"/>
            </a:xfrm>
            <a:prstGeom prst="rect">
              <a:avLst/>
            </a:prstGeom>
            <a:solidFill>
              <a:srgbClr val="FFFFFF">
                <a:alpha val="0"/>
              </a:srgbClr>
            </a:solidFill>
            <a:ln w="9525">
              <a:solidFill>
                <a:srgbClr val="000000"/>
              </a:solidFill>
              <a:miter lim="800000"/>
              <a:headEnd/>
              <a:tailEnd/>
            </a:ln>
          </p:spPr>
          <p:txBody>
            <a:bodyPr/>
            <a:lstStyle/>
            <a:p>
              <a:r>
                <a:rPr lang="en-US" sz="2000" b="1" dirty="0">
                  <a:solidFill>
                    <a:srgbClr val="637052"/>
                  </a:solidFill>
                  <a:latin typeface="+mn-lt"/>
                </a:rPr>
                <a:t>Government Revenue</a:t>
              </a:r>
              <a:endParaRPr lang="en-US" sz="2000" dirty="0">
                <a:solidFill>
                  <a:srgbClr val="637052"/>
                </a:solidFill>
                <a:latin typeface="+mn-lt"/>
              </a:endParaRPr>
            </a:p>
          </p:txBody>
        </p:sp>
        <p:sp>
          <p:nvSpPr>
            <p:cNvPr id="6177" name="Line 32"/>
            <p:cNvSpPr>
              <a:spLocks noChangeShapeType="1"/>
            </p:cNvSpPr>
            <p:nvPr/>
          </p:nvSpPr>
          <p:spPr bwMode="auto">
            <a:xfrm flipH="1">
              <a:off x="4027" y="2778"/>
              <a:ext cx="900" cy="1234"/>
            </a:xfrm>
            <a:prstGeom prst="line">
              <a:avLst/>
            </a:prstGeom>
            <a:noFill/>
            <a:ln w="28575">
              <a:solidFill>
                <a:srgbClr val="008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sz="2000"/>
            </a:p>
          </p:txBody>
        </p:sp>
      </p:grpSp>
      <p:sp>
        <p:nvSpPr>
          <p:cNvPr id="6149" name="Rectangle 33"/>
          <p:cNvSpPr>
            <a:spLocks noChangeArrowheads="1"/>
          </p:cNvSpPr>
          <p:nvPr/>
        </p:nvSpPr>
        <p:spPr bwMode="auto">
          <a:xfrm>
            <a:off x="596590" y="5831905"/>
            <a:ext cx="3059676" cy="34701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2000" dirty="0">
                <a:solidFill>
                  <a:srgbClr val="BD582C"/>
                </a:solidFill>
                <a:latin typeface="+mn-lt"/>
              </a:rPr>
              <a:t>The Market for Taxed Goods</a:t>
            </a:r>
          </a:p>
        </p:txBody>
      </p:sp>
      <p:sp>
        <p:nvSpPr>
          <p:cNvPr id="3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914400" y="1752600"/>
            <a:ext cx="7452360" cy="4495799"/>
          </a:xfrm>
        </p:spPr>
        <p:txBody>
          <a:bodyPr>
            <a:normAutofit/>
          </a:bodyPr>
          <a:lstStyle/>
          <a:p>
            <a:pPr eaLnBrk="1" hangingPunct="1">
              <a:lnSpc>
                <a:spcPct val="50000"/>
              </a:lnSpc>
              <a:buFont typeface="Wingdings" pitchFamily="2" charset="2"/>
              <a:buNone/>
            </a:pPr>
            <a:endParaRPr lang="en-US" sz="2000" dirty="0" smtClean="0"/>
          </a:p>
          <a:p>
            <a:pPr marL="227013" indent="-227013" eaLnBrk="1" hangingPunct="1">
              <a:lnSpc>
                <a:spcPct val="120000"/>
              </a:lnSpc>
              <a:buFont typeface="Wingdings" panose="05000000000000000000" pitchFamily="2" charset="2"/>
              <a:buChar char="§"/>
            </a:pPr>
            <a:r>
              <a:rPr lang="en-US" sz="2000" dirty="0" smtClean="0"/>
              <a:t>Distortions are smallest for taxed goods with inelastic demand, such as medicine or cigarettes (but equity effects differ!).</a:t>
            </a:r>
          </a:p>
          <a:p>
            <a:pPr marL="227013" indent="-227013" eaLnBrk="1" hangingPunct="1">
              <a:lnSpc>
                <a:spcPct val="120000"/>
              </a:lnSpc>
              <a:buFont typeface="Wingdings" panose="05000000000000000000" pitchFamily="2" charset="2"/>
              <a:buChar char="§"/>
            </a:pPr>
            <a:endParaRPr lang="en-US" sz="2000" dirty="0" smtClean="0"/>
          </a:p>
          <a:p>
            <a:pPr marL="227013" indent="-227013" eaLnBrk="1" hangingPunct="1">
              <a:lnSpc>
                <a:spcPct val="120000"/>
              </a:lnSpc>
              <a:buFont typeface="Wingdings" panose="05000000000000000000" pitchFamily="2" charset="2"/>
              <a:buChar char="§"/>
            </a:pPr>
            <a:r>
              <a:rPr lang="en-US" sz="2000" dirty="0" smtClean="0"/>
              <a:t>Distortions arise when goods are taxed and services are not.</a:t>
            </a:r>
          </a:p>
          <a:p>
            <a:pPr marL="227013" indent="-227013" eaLnBrk="1" hangingPunct="1">
              <a:lnSpc>
                <a:spcPct val="120000"/>
              </a:lnSpc>
              <a:buFont typeface="Wingdings" panose="05000000000000000000" pitchFamily="2" charset="2"/>
              <a:buChar char="§"/>
            </a:pPr>
            <a:endParaRPr lang="en-US" sz="2000" dirty="0" smtClean="0"/>
          </a:p>
          <a:p>
            <a:pPr marL="227013" indent="-227013" eaLnBrk="1" hangingPunct="1">
              <a:lnSpc>
                <a:spcPct val="120000"/>
              </a:lnSpc>
              <a:buFont typeface="Wingdings" panose="05000000000000000000" pitchFamily="2" charset="2"/>
              <a:buChar char="§"/>
            </a:pPr>
            <a:r>
              <a:rPr lang="en-US" sz="2000" dirty="0" smtClean="0"/>
              <a:t>Distortions may arise when intermediate goods or services (i.e. inputs) are taxed.</a:t>
            </a:r>
          </a:p>
          <a:p>
            <a:pPr marL="227013" indent="-227013" eaLnBrk="1" hangingPunct="1">
              <a:lnSpc>
                <a:spcPct val="120000"/>
              </a:lnSpc>
              <a:buFont typeface="Wingdings" panose="05000000000000000000" pitchFamily="2" charset="2"/>
              <a:buChar char="§"/>
            </a:pPr>
            <a:endParaRPr lang="en-US" sz="2000" dirty="0" smtClean="0"/>
          </a:p>
          <a:p>
            <a:pPr marL="227013" indent="-227013" eaLnBrk="1" hangingPunct="1">
              <a:lnSpc>
                <a:spcPct val="120000"/>
              </a:lnSpc>
              <a:buFont typeface="Wingdings" panose="05000000000000000000" pitchFamily="2" charset="2"/>
              <a:buChar char="§"/>
            </a:pPr>
            <a:r>
              <a:rPr lang="en-US" sz="2000" dirty="0" smtClean="0"/>
              <a:t>Taxes can reduce distortions when there are externalities.</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822960" y="1371600"/>
            <a:ext cx="3400546" cy="461665"/>
          </a:xfrm>
          <a:prstGeom prst="rect">
            <a:avLst/>
          </a:prstGeom>
        </p:spPr>
        <p:txBody>
          <a:bodyPr wrap="none">
            <a:spAutoFit/>
          </a:bodyPr>
          <a:lstStyle/>
          <a:p>
            <a:pPr eaLnBrk="1" hangingPunct="1">
              <a:buFont typeface="Wingdings" pitchFamily="2" charset="2"/>
              <a:buNone/>
            </a:pPr>
            <a:r>
              <a:rPr lang="en-US" sz="2400" dirty="0" smtClean="0">
                <a:solidFill>
                  <a:srgbClr val="BD582C"/>
                </a:solidFill>
                <a:latin typeface="+mn-lt"/>
              </a:rPr>
              <a:t>Excess Burden And Policy</a:t>
            </a:r>
            <a:endParaRPr lang="en-US" sz="2400" dirty="0">
              <a:solidFill>
                <a:srgbClr val="BD582C"/>
              </a:solidFill>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933450" y="1371600"/>
            <a:ext cx="4629150" cy="717216"/>
          </a:xfrm>
        </p:spPr>
        <p:txBody>
          <a:bodyPr>
            <a:noAutofit/>
          </a:bodyPr>
          <a:lstStyle/>
          <a:p>
            <a:pPr eaLnBrk="1" hangingPunct="1">
              <a:buFont typeface="Wingdings" pitchFamily="2" charset="2"/>
              <a:buNone/>
            </a:pPr>
            <a:r>
              <a:rPr lang="en-US" sz="2400" dirty="0" smtClean="0">
                <a:solidFill>
                  <a:srgbClr val="BD582C"/>
                </a:solidFill>
              </a:rPr>
              <a:t>Sales Tax Distortion, 3</a:t>
            </a:r>
          </a:p>
          <a:p>
            <a:pPr eaLnBrk="1" hangingPunct="1">
              <a:buFont typeface="Wingdings" panose="05000000000000000000" pitchFamily="2" charset="2"/>
              <a:buChar char="§"/>
            </a:pPr>
            <a:r>
              <a:rPr lang="en-US" sz="2000" dirty="0" smtClean="0"/>
              <a:t> Tax </a:t>
            </a:r>
            <a:r>
              <a:rPr lang="en-US" sz="2000" dirty="0"/>
              <a:t>to Offset Externality</a:t>
            </a:r>
          </a:p>
          <a:p>
            <a:pPr eaLnBrk="1" hangingPunct="1">
              <a:buFont typeface="Wingdings" pitchFamily="2" charset="2"/>
              <a:buNone/>
            </a:pPr>
            <a:endParaRPr lang="en-US" sz="2000" dirty="0" smtClean="0"/>
          </a:p>
        </p:txBody>
      </p:sp>
      <p:grpSp>
        <p:nvGrpSpPr>
          <p:cNvPr id="7172" name="Group 4"/>
          <p:cNvGrpSpPr>
            <a:grpSpLocks noChangeAspect="1"/>
          </p:cNvGrpSpPr>
          <p:nvPr/>
        </p:nvGrpSpPr>
        <p:grpSpPr bwMode="auto">
          <a:xfrm>
            <a:off x="1828800" y="1591379"/>
            <a:ext cx="6987540" cy="4508090"/>
            <a:chOff x="1177" y="1852"/>
            <a:chExt cx="9300" cy="4320"/>
          </a:xfrm>
        </p:grpSpPr>
        <p:sp>
          <p:nvSpPr>
            <p:cNvPr id="7174" name="AutoShape 5"/>
            <p:cNvSpPr>
              <a:spLocks noChangeAspect="1" noChangeArrowheads="1"/>
            </p:cNvSpPr>
            <p:nvPr/>
          </p:nvSpPr>
          <p:spPr bwMode="auto">
            <a:xfrm>
              <a:off x="1177" y="1852"/>
              <a:ext cx="930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175" name="Line 6"/>
            <p:cNvSpPr>
              <a:spLocks noChangeShapeType="1"/>
            </p:cNvSpPr>
            <p:nvPr/>
          </p:nvSpPr>
          <p:spPr bwMode="auto">
            <a:xfrm>
              <a:off x="3277" y="2469"/>
              <a:ext cx="1" cy="29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6" name="Line 7"/>
            <p:cNvSpPr>
              <a:spLocks noChangeShapeType="1"/>
            </p:cNvSpPr>
            <p:nvPr/>
          </p:nvSpPr>
          <p:spPr bwMode="auto">
            <a:xfrm flipV="1">
              <a:off x="3277" y="5401"/>
              <a:ext cx="345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7" name="Line 8"/>
            <p:cNvSpPr>
              <a:spLocks noChangeShapeType="1"/>
            </p:cNvSpPr>
            <p:nvPr/>
          </p:nvSpPr>
          <p:spPr bwMode="auto">
            <a:xfrm>
              <a:off x="3277" y="4629"/>
              <a:ext cx="285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8" name="Line 9"/>
            <p:cNvSpPr>
              <a:spLocks noChangeShapeType="1"/>
            </p:cNvSpPr>
            <p:nvPr/>
          </p:nvSpPr>
          <p:spPr bwMode="auto">
            <a:xfrm>
              <a:off x="3277" y="4012"/>
              <a:ext cx="285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9" name="Line 10"/>
            <p:cNvSpPr>
              <a:spLocks noChangeShapeType="1"/>
            </p:cNvSpPr>
            <p:nvPr/>
          </p:nvSpPr>
          <p:spPr bwMode="auto">
            <a:xfrm>
              <a:off x="3277" y="2932"/>
              <a:ext cx="3000" cy="21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0" name="Rectangle 11"/>
            <p:cNvSpPr>
              <a:spLocks noChangeArrowheads="1"/>
            </p:cNvSpPr>
            <p:nvPr/>
          </p:nvSpPr>
          <p:spPr bwMode="auto">
            <a:xfrm>
              <a:off x="2677" y="2623"/>
              <a:ext cx="450" cy="61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t>P</a:t>
              </a:r>
            </a:p>
          </p:txBody>
        </p:sp>
        <p:sp>
          <p:nvSpPr>
            <p:cNvPr id="7181" name="Rectangle 12"/>
            <p:cNvSpPr>
              <a:spLocks noChangeArrowheads="1"/>
            </p:cNvSpPr>
            <p:nvPr/>
          </p:nvSpPr>
          <p:spPr bwMode="auto">
            <a:xfrm>
              <a:off x="6427" y="5555"/>
              <a:ext cx="450" cy="617"/>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t>Q</a:t>
              </a:r>
            </a:p>
          </p:txBody>
        </p:sp>
        <p:sp>
          <p:nvSpPr>
            <p:cNvPr id="7182" name="Rectangle 13"/>
            <p:cNvSpPr>
              <a:spLocks noChangeArrowheads="1"/>
            </p:cNvSpPr>
            <p:nvPr/>
          </p:nvSpPr>
          <p:spPr bwMode="auto">
            <a:xfrm>
              <a:off x="9727" y="5555"/>
              <a:ext cx="450" cy="617"/>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t>Q</a:t>
              </a:r>
            </a:p>
          </p:txBody>
        </p:sp>
        <p:sp>
          <p:nvSpPr>
            <p:cNvPr id="7183" name="Rectangle 14"/>
            <p:cNvSpPr>
              <a:spLocks noChangeArrowheads="1"/>
            </p:cNvSpPr>
            <p:nvPr/>
          </p:nvSpPr>
          <p:spPr bwMode="auto">
            <a:xfrm>
              <a:off x="6277" y="4475"/>
              <a:ext cx="2100" cy="46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dirty="0">
                  <a:latin typeface="+mn-lt"/>
                </a:rPr>
                <a:t>S = PMC</a:t>
              </a:r>
            </a:p>
          </p:txBody>
        </p:sp>
        <p:sp>
          <p:nvSpPr>
            <p:cNvPr id="7184" name="Rectangle 15"/>
            <p:cNvSpPr>
              <a:spLocks noChangeArrowheads="1"/>
            </p:cNvSpPr>
            <p:nvPr/>
          </p:nvSpPr>
          <p:spPr bwMode="auto">
            <a:xfrm>
              <a:off x="6127" y="3786"/>
              <a:ext cx="3671" cy="44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b="1" dirty="0">
                  <a:solidFill>
                    <a:srgbClr val="BD582C"/>
                  </a:solidFill>
                  <a:latin typeface="+mn-lt"/>
                </a:rPr>
                <a:t>S + Tax = </a:t>
              </a:r>
              <a:r>
                <a:rPr lang="en-US" sz="2000" b="1" dirty="0" smtClean="0">
                  <a:solidFill>
                    <a:srgbClr val="BD582C"/>
                  </a:solidFill>
                  <a:latin typeface="+mn-lt"/>
                </a:rPr>
                <a:t>PMC + SMC</a:t>
              </a:r>
              <a:endParaRPr lang="en-US" sz="2000" dirty="0">
                <a:solidFill>
                  <a:srgbClr val="BD582C"/>
                </a:solidFill>
                <a:latin typeface="+mn-lt"/>
              </a:endParaRPr>
            </a:p>
          </p:txBody>
        </p:sp>
        <p:sp>
          <p:nvSpPr>
            <p:cNvPr id="7185" name="Rectangle 16"/>
            <p:cNvSpPr>
              <a:spLocks noChangeArrowheads="1"/>
            </p:cNvSpPr>
            <p:nvPr/>
          </p:nvSpPr>
          <p:spPr bwMode="auto">
            <a:xfrm>
              <a:off x="6277" y="4938"/>
              <a:ext cx="750" cy="46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t>D</a:t>
              </a:r>
            </a:p>
          </p:txBody>
        </p:sp>
        <p:sp>
          <p:nvSpPr>
            <p:cNvPr id="7186" name="Rectangle 17"/>
            <p:cNvSpPr>
              <a:spLocks noChangeArrowheads="1"/>
            </p:cNvSpPr>
            <p:nvPr/>
          </p:nvSpPr>
          <p:spPr bwMode="auto">
            <a:xfrm>
              <a:off x="2800" y="4475"/>
              <a:ext cx="600" cy="46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P</a:t>
              </a:r>
              <a:r>
                <a:rPr lang="en-US" baseline="-25000" dirty="0"/>
                <a:t>1</a:t>
              </a:r>
              <a:endParaRPr lang="en-US" dirty="0"/>
            </a:p>
          </p:txBody>
        </p:sp>
        <p:sp>
          <p:nvSpPr>
            <p:cNvPr id="7187" name="Rectangle 18"/>
            <p:cNvSpPr>
              <a:spLocks noChangeArrowheads="1"/>
            </p:cNvSpPr>
            <p:nvPr/>
          </p:nvSpPr>
          <p:spPr bwMode="auto">
            <a:xfrm>
              <a:off x="2800" y="3703"/>
              <a:ext cx="750" cy="465"/>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P</a:t>
              </a:r>
              <a:r>
                <a:rPr lang="en-US" baseline="-25000" dirty="0"/>
                <a:t>2</a:t>
              </a:r>
              <a:endParaRPr lang="en-US" dirty="0"/>
            </a:p>
          </p:txBody>
        </p:sp>
        <p:sp>
          <p:nvSpPr>
            <p:cNvPr id="7188" name="Line 19"/>
            <p:cNvSpPr>
              <a:spLocks noChangeShapeType="1"/>
            </p:cNvSpPr>
            <p:nvPr/>
          </p:nvSpPr>
          <p:spPr bwMode="auto">
            <a:xfrm>
              <a:off x="5677" y="4629"/>
              <a:ext cx="0" cy="772"/>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7189" name="Line 20"/>
            <p:cNvSpPr>
              <a:spLocks noChangeShapeType="1"/>
            </p:cNvSpPr>
            <p:nvPr/>
          </p:nvSpPr>
          <p:spPr bwMode="auto">
            <a:xfrm>
              <a:off x="4777" y="4012"/>
              <a:ext cx="0" cy="1389"/>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7190" name="Rectangle 21"/>
            <p:cNvSpPr>
              <a:spLocks noChangeArrowheads="1"/>
            </p:cNvSpPr>
            <p:nvPr/>
          </p:nvSpPr>
          <p:spPr bwMode="auto">
            <a:xfrm>
              <a:off x="4477" y="5555"/>
              <a:ext cx="600" cy="46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t>Q</a:t>
              </a:r>
              <a:r>
                <a:rPr lang="en-US" baseline="-25000"/>
                <a:t>2</a:t>
              </a:r>
              <a:endParaRPr lang="en-US"/>
            </a:p>
          </p:txBody>
        </p:sp>
        <p:sp>
          <p:nvSpPr>
            <p:cNvPr id="7191" name="Rectangle 22"/>
            <p:cNvSpPr>
              <a:spLocks noChangeArrowheads="1"/>
            </p:cNvSpPr>
            <p:nvPr/>
          </p:nvSpPr>
          <p:spPr bwMode="auto">
            <a:xfrm>
              <a:off x="5527" y="5555"/>
              <a:ext cx="600" cy="46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t>Q</a:t>
              </a:r>
              <a:r>
                <a:rPr lang="en-US" baseline="-25000"/>
                <a:t>1</a:t>
              </a:r>
              <a:endParaRPr lang="en-US"/>
            </a:p>
          </p:txBody>
        </p:sp>
        <p:sp>
          <p:nvSpPr>
            <p:cNvPr id="7192" name="AutoShape 23"/>
            <p:cNvSpPr>
              <a:spLocks noChangeArrowheads="1"/>
            </p:cNvSpPr>
            <p:nvPr/>
          </p:nvSpPr>
          <p:spPr bwMode="auto">
            <a:xfrm>
              <a:off x="4777" y="4012"/>
              <a:ext cx="900" cy="617"/>
            </a:xfrm>
            <a:prstGeom prst="rtTriangle">
              <a:avLst/>
            </a:prstGeom>
            <a:solidFill>
              <a:srgbClr val="BD582C"/>
            </a:solidFill>
            <a:ln w="9525">
              <a:solidFill>
                <a:srgbClr val="000000"/>
              </a:solidFill>
              <a:miter lim="800000"/>
              <a:headEnd/>
              <a:tailEnd/>
            </a:ln>
          </p:spPr>
          <p:txBody>
            <a:bodyPr/>
            <a:lstStyle/>
            <a:p>
              <a:endParaRPr lang="en-US"/>
            </a:p>
          </p:txBody>
        </p:sp>
        <p:sp>
          <p:nvSpPr>
            <p:cNvPr id="7193" name="Rectangle 24"/>
            <p:cNvSpPr>
              <a:spLocks noChangeArrowheads="1"/>
            </p:cNvSpPr>
            <p:nvPr/>
          </p:nvSpPr>
          <p:spPr bwMode="auto">
            <a:xfrm>
              <a:off x="4927" y="2976"/>
              <a:ext cx="4117" cy="594"/>
            </a:xfrm>
            <a:prstGeom prst="rect">
              <a:avLst/>
            </a:prstGeom>
            <a:solidFill>
              <a:srgbClr val="FFFFFF">
                <a:alpha val="0"/>
              </a:srgbClr>
            </a:solidFill>
            <a:ln w="9525">
              <a:solidFill>
                <a:srgbClr val="000000"/>
              </a:solidFill>
              <a:miter lim="800000"/>
              <a:headEnd/>
              <a:tailEnd/>
            </a:ln>
          </p:spPr>
          <p:txBody>
            <a:bodyPr/>
            <a:lstStyle/>
            <a:p>
              <a:r>
                <a:rPr lang="en-US" sz="2000" b="1" dirty="0">
                  <a:solidFill>
                    <a:srgbClr val="BD582C"/>
                  </a:solidFill>
                  <a:latin typeface="+mn-lt"/>
                </a:rPr>
                <a:t>Excess Burden </a:t>
              </a:r>
              <a:r>
                <a:rPr lang="en-US" sz="2000" b="1" u="sng" dirty="0">
                  <a:solidFill>
                    <a:srgbClr val="BD582C"/>
                  </a:solidFill>
                  <a:latin typeface="+mn-lt"/>
                </a:rPr>
                <a:t>Avoided</a:t>
              </a:r>
              <a:r>
                <a:rPr lang="en-US" sz="2000" b="1" dirty="0">
                  <a:solidFill>
                    <a:srgbClr val="BD582C"/>
                  </a:solidFill>
                  <a:latin typeface="+mn-lt"/>
                </a:rPr>
                <a:t> with Tax = SMC</a:t>
              </a:r>
              <a:endParaRPr lang="en-US" sz="2000" dirty="0">
                <a:solidFill>
                  <a:srgbClr val="BD582C"/>
                </a:solidFill>
                <a:latin typeface="+mn-lt"/>
              </a:endParaRPr>
            </a:p>
          </p:txBody>
        </p:sp>
        <p:sp>
          <p:nvSpPr>
            <p:cNvPr id="7194" name="Line 25"/>
            <p:cNvSpPr>
              <a:spLocks noChangeShapeType="1"/>
            </p:cNvSpPr>
            <p:nvPr/>
          </p:nvSpPr>
          <p:spPr bwMode="auto">
            <a:xfrm flipH="1">
              <a:off x="5227" y="3549"/>
              <a:ext cx="600" cy="772"/>
            </a:xfrm>
            <a:prstGeom prst="line">
              <a:avLst/>
            </a:prstGeom>
            <a:noFill/>
            <a:ln w="28575">
              <a:solidFill>
                <a:srgbClr val="8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195" name="Rectangle 26"/>
            <p:cNvSpPr>
              <a:spLocks noChangeArrowheads="1"/>
            </p:cNvSpPr>
            <p:nvPr/>
          </p:nvSpPr>
          <p:spPr bwMode="auto">
            <a:xfrm>
              <a:off x="3373" y="4074"/>
              <a:ext cx="1200" cy="46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New Roman" pitchFamily="18" charset="0"/>
                </a:rPr>
                <a:t>Δ</a:t>
              </a:r>
              <a:r>
                <a:rPr lang="en-US"/>
                <a:t>P = t</a:t>
              </a:r>
            </a:p>
          </p:txBody>
        </p:sp>
        <p:sp>
          <p:nvSpPr>
            <p:cNvPr id="7196" name="Rectangle 27"/>
            <p:cNvSpPr>
              <a:spLocks noChangeArrowheads="1"/>
            </p:cNvSpPr>
            <p:nvPr/>
          </p:nvSpPr>
          <p:spPr bwMode="auto">
            <a:xfrm>
              <a:off x="4927" y="4876"/>
              <a:ext cx="1350" cy="464"/>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New Roman" pitchFamily="18" charset="0"/>
                </a:rPr>
                <a:t>Δ</a:t>
              </a:r>
              <a:r>
                <a:rPr lang="en-US"/>
                <a:t>Q</a:t>
              </a:r>
            </a:p>
          </p:txBody>
        </p:sp>
        <p:sp>
          <p:nvSpPr>
            <p:cNvPr id="7197" name="Line 28"/>
            <p:cNvSpPr>
              <a:spLocks noChangeShapeType="1"/>
            </p:cNvSpPr>
            <p:nvPr/>
          </p:nvSpPr>
          <p:spPr bwMode="auto">
            <a:xfrm>
              <a:off x="3427" y="4012"/>
              <a:ext cx="1" cy="617"/>
            </a:xfrm>
            <a:prstGeom prst="line">
              <a:avLst/>
            </a:prstGeom>
            <a:noFill/>
            <a:ln w="190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198" name="Line 29"/>
            <p:cNvSpPr>
              <a:spLocks noChangeShapeType="1"/>
            </p:cNvSpPr>
            <p:nvPr/>
          </p:nvSpPr>
          <p:spPr bwMode="auto">
            <a:xfrm>
              <a:off x="4777" y="5246"/>
              <a:ext cx="900" cy="0"/>
            </a:xfrm>
            <a:prstGeom prst="line">
              <a:avLst/>
            </a:prstGeom>
            <a:noFill/>
            <a:ln w="190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199" name="Rectangle 30"/>
            <p:cNvSpPr>
              <a:spLocks noChangeArrowheads="1"/>
            </p:cNvSpPr>
            <p:nvPr/>
          </p:nvSpPr>
          <p:spPr bwMode="auto">
            <a:xfrm>
              <a:off x="3277" y="4012"/>
              <a:ext cx="1500" cy="617"/>
            </a:xfrm>
            <a:prstGeom prst="rect">
              <a:avLst/>
            </a:prstGeom>
            <a:solidFill>
              <a:srgbClr val="FFFFFF">
                <a:alpha val="0"/>
              </a:srgbClr>
            </a:solidFill>
            <a:ln w="28575">
              <a:solidFill>
                <a:srgbClr val="008000"/>
              </a:solidFill>
              <a:miter lim="800000"/>
              <a:headEnd/>
              <a:tailEnd/>
            </a:ln>
          </p:spPr>
          <p:txBody>
            <a:bodyPr/>
            <a:lstStyle/>
            <a:p>
              <a:endParaRPr lang="en-US"/>
            </a:p>
          </p:txBody>
        </p:sp>
        <p:sp>
          <p:nvSpPr>
            <p:cNvPr id="7200" name="Rectangle 31"/>
            <p:cNvSpPr>
              <a:spLocks noChangeArrowheads="1"/>
            </p:cNvSpPr>
            <p:nvPr/>
          </p:nvSpPr>
          <p:spPr bwMode="auto">
            <a:xfrm>
              <a:off x="3577" y="2315"/>
              <a:ext cx="3600" cy="463"/>
            </a:xfrm>
            <a:prstGeom prst="rect">
              <a:avLst/>
            </a:prstGeom>
            <a:solidFill>
              <a:srgbClr val="FFFFFF">
                <a:alpha val="0"/>
              </a:srgbClr>
            </a:solidFill>
            <a:ln w="9525">
              <a:solidFill>
                <a:srgbClr val="000000"/>
              </a:solidFill>
              <a:miter lim="800000"/>
              <a:headEnd/>
              <a:tailEnd/>
            </a:ln>
          </p:spPr>
          <p:txBody>
            <a:bodyPr/>
            <a:lstStyle/>
            <a:p>
              <a:r>
                <a:rPr lang="en-US" sz="2000" b="1" dirty="0">
                  <a:solidFill>
                    <a:srgbClr val="637052"/>
                  </a:solidFill>
                  <a:latin typeface="+mn-lt"/>
                </a:rPr>
                <a:t>Government</a:t>
              </a:r>
              <a:r>
                <a:rPr lang="en-US" sz="2000" b="1" dirty="0">
                  <a:solidFill>
                    <a:srgbClr val="008000"/>
                  </a:solidFill>
                  <a:latin typeface="+mn-lt"/>
                </a:rPr>
                <a:t> </a:t>
              </a:r>
              <a:r>
                <a:rPr lang="en-US" sz="2000" b="1" dirty="0">
                  <a:solidFill>
                    <a:srgbClr val="637052"/>
                  </a:solidFill>
                  <a:latin typeface="+mn-lt"/>
                </a:rPr>
                <a:t>Revenue</a:t>
              </a:r>
              <a:endParaRPr lang="en-US" sz="2000" dirty="0">
                <a:solidFill>
                  <a:srgbClr val="637052"/>
                </a:solidFill>
                <a:latin typeface="+mn-lt"/>
              </a:endParaRPr>
            </a:p>
          </p:txBody>
        </p:sp>
        <p:sp>
          <p:nvSpPr>
            <p:cNvPr id="7201" name="Line 32"/>
            <p:cNvSpPr>
              <a:spLocks noChangeShapeType="1"/>
            </p:cNvSpPr>
            <p:nvPr/>
          </p:nvSpPr>
          <p:spPr bwMode="auto">
            <a:xfrm flipH="1">
              <a:off x="4027" y="2778"/>
              <a:ext cx="900" cy="1234"/>
            </a:xfrm>
            <a:prstGeom prst="line">
              <a:avLst/>
            </a:prstGeom>
            <a:noFill/>
            <a:ln w="28575">
              <a:solidFill>
                <a:srgbClr val="008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7173" name="Rectangle 33"/>
          <p:cNvSpPr>
            <a:spLocks noChangeArrowheads="1"/>
          </p:cNvSpPr>
          <p:nvPr/>
        </p:nvSpPr>
        <p:spPr bwMode="auto">
          <a:xfrm>
            <a:off x="3400556" y="5872449"/>
            <a:ext cx="3076444" cy="42837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2000" b="1" dirty="0">
                <a:solidFill>
                  <a:srgbClr val="BD582C"/>
                </a:solidFill>
                <a:latin typeface="+mn-lt"/>
              </a:rPr>
              <a:t>The Market for Taxed Goods</a:t>
            </a:r>
          </a:p>
        </p:txBody>
      </p:sp>
      <p:sp>
        <p:nvSpPr>
          <p:cNvPr id="3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TextBox 1"/>
          <p:cNvSpPr txBox="1"/>
          <p:nvPr/>
        </p:nvSpPr>
        <p:spPr>
          <a:xfrm>
            <a:off x="457200" y="2764317"/>
            <a:ext cx="1828800" cy="1477328"/>
          </a:xfrm>
          <a:prstGeom prst="rect">
            <a:avLst/>
          </a:prstGeom>
          <a:noFill/>
        </p:spPr>
        <p:txBody>
          <a:bodyPr wrap="square" rtlCol="0">
            <a:spAutoFit/>
          </a:bodyPr>
          <a:lstStyle/>
          <a:p>
            <a:r>
              <a:rPr lang="en-US" dirty="0" smtClean="0"/>
              <a:t>PMC = Private marginal cost</a:t>
            </a:r>
          </a:p>
          <a:p>
            <a:endParaRPr lang="en-US" dirty="0" smtClean="0"/>
          </a:p>
          <a:p>
            <a:r>
              <a:rPr lang="en-US" dirty="0" smtClean="0"/>
              <a:t>SMC = Social marginal cost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914400" y="1752600"/>
            <a:ext cx="7452360" cy="4343400"/>
          </a:xfrm>
        </p:spPr>
        <p:txBody>
          <a:bodyPr>
            <a:normAutofit lnSpcReduction="10000"/>
          </a:bodyPr>
          <a:lstStyle/>
          <a:p>
            <a:pPr algn="ctr" eaLnBrk="1" hangingPunct="1">
              <a:lnSpc>
                <a:spcPct val="50000"/>
              </a:lnSpc>
              <a:buFont typeface="Wingdings" pitchFamily="2" charset="2"/>
              <a:buNone/>
            </a:pPr>
            <a:endParaRPr lang="en-US" sz="2000" b="1" dirty="0">
              <a:solidFill>
                <a:schemeClr val="tx2"/>
              </a:solidFill>
            </a:endParaRPr>
          </a:p>
          <a:p>
            <a:pPr marL="227013" indent="-227013">
              <a:lnSpc>
                <a:spcPct val="120000"/>
              </a:lnSpc>
              <a:spcAft>
                <a:spcPts val="1800"/>
              </a:spcAft>
              <a:buFont typeface="Wingdings" panose="05000000000000000000" pitchFamily="2" charset="2"/>
              <a:buChar char="§"/>
            </a:pPr>
            <a:r>
              <a:rPr lang="en-US" sz="2000" dirty="0" smtClean="0"/>
              <a:t>Driving (=gasoline use) causes air pollution and emits greenhouse </a:t>
            </a:r>
            <a:br>
              <a:rPr lang="en-US" sz="2000" dirty="0" smtClean="0"/>
            </a:br>
            <a:r>
              <a:rPr lang="en-US" sz="2000" dirty="0" smtClean="0"/>
              <a:t> gases; a gas tax therefore promotes efficiency by discouraging driving!</a:t>
            </a:r>
          </a:p>
          <a:p>
            <a:pPr marL="227013" indent="-227013">
              <a:lnSpc>
                <a:spcPct val="120000"/>
              </a:lnSpc>
              <a:spcAft>
                <a:spcPts val="1800"/>
              </a:spcAft>
              <a:buFont typeface="Wingdings" panose="05000000000000000000" pitchFamily="2" charset="2"/>
              <a:buChar char="§"/>
            </a:pPr>
            <a:r>
              <a:rPr lang="en-US" sz="2000" dirty="0" smtClean="0"/>
              <a:t>The federal gas tax has declined 40% in real terms since 1993.</a:t>
            </a:r>
          </a:p>
          <a:p>
            <a:pPr marL="227013" indent="-227013">
              <a:lnSpc>
                <a:spcPct val="120000"/>
              </a:lnSpc>
              <a:buFont typeface="Wingdings" panose="05000000000000000000" pitchFamily="2" charset="2"/>
              <a:buChar char="§"/>
            </a:pPr>
            <a:r>
              <a:rPr lang="en-US" sz="2000" dirty="0" smtClean="0"/>
              <a:t>One study finds that new fuel-efficiency standards for new cars will cost the U.S. 6 times as  much for the same reduction in gas use as setting the gas tax at $0.45 per gallon. See </a:t>
            </a:r>
            <a:r>
              <a:rPr lang="en-US" sz="2000" dirty="0" err="1" smtClean="0"/>
              <a:t>Karplus</a:t>
            </a:r>
            <a:r>
              <a:rPr lang="en-US" sz="2000" dirty="0" smtClean="0"/>
              <a:t>, </a:t>
            </a:r>
            <a:r>
              <a:rPr lang="en-US" sz="2000" i="1" dirty="0" smtClean="0"/>
              <a:t>New York Times</a:t>
            </a:r>
            <a:r>
              <a:rPr lang="en-US" sz="2000" dirty="0" smtClean="0"/>
              <a:t>, February 21, 2013</a:t>
            </a:r>
            <a:r>
              <a:rPr lang="en-US" sz="2000" dirty="0"/>
              <a:t>. </a:t>
            </a:r>
            <a:r>
              <a:rPr lang="en-US" sz="2000">
                <a:hlinkClick r:id="rId2"/>
              </a:rPr>
              <a:t>https://</a:t>
            </a:r>
            <a:r>
              <a:rPr lang="en-US" sz="2000" smtClean="0">
                <a:hlinkClick r:id="rId2"/>
              </a:rPr>
              <a:t>www.nytimes.com/2013/02/22/opinion/the-case-for-a-higher-gasoline-tax.html</a:t>
            </a:r>
            <a:endParaRPr lang="en-US" sz="2000" smtClean="0"/>
          </a:p>
          <a:p>
            <a:pPr marL="227013" indent="-227013">
              <a:lnSpc>
                <a:spcPct val="120000"/>
              </a:lnSpc>
              <a:buFont typeface="Wingdings" panose="05000000000000000000" pitchFamily="2" charset="2"/>
              <a:buChar char="§"/>
            </a:pPr>
            <a:endParaRPr lang="en-US" sz="2000" dirty="0" smtClean="0"/>
          </a:p>
          <a:p>
            <a:pPr eaLnBrk="1" hangingPunct="1">
              <a:buFont typeface="Wingdings" pitchFamily="2" charset="2"/>
              <a:buNone/>
            </a:pPr>
            <a:endParaRPr lang="en-US" sz="20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822960" y="1367135"/>
            <a:ext cx="3686458" cy="461665"/>
          </a:xfrm>
          <a:prstGeom prst="rect">
            <a:avLst/>
          </a:prstGeom>
        </p:spPr>
        <p:txBody>
          <a:bodyPr wrap="none">
            <a:spAutoFit/>
          </a:bodyPr>
          <a:lstStyle/>
          <a:p>
            <a:pPr algn="ctr" eaLnBrk="1" hangingPunct="1">
              <a:buFont typeface="Wingdings" pitchFamily="2" charset="2"/>
              <a:buNone/>
            </a:pPr>
            <a:r>
              <a:rPr lang="en-US" sz="2400" dirty="0" smtClean="0">
                <a:solidFill>
                  <a:srgbClr val="BD582C"/>
                </a:solidFill>
                <a:latin typeface="+mn-lt"/>
              </a:rPr>
              <a:t>Excess Burden And Policy, 2</a:t>
            </a:r>
            <a:endParaRPr lang="en-US" sz="2400" dirty="0">
              <a:solidFill>
                <a:srgbClr val="BD582C"/>
              </a:solidFill>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914399" y="1845734"/>
            <a:ext cx="7543801" cy="4023360"/>
          </a:xfrm>
        </p:spPr>
        <p:txBody>
          <a:bodyPr>
            <a:normAutofit/>
          </a:bodyPr>
          <a:lstStyle/>
          <a:p>
            <a:pPr marL="227013" indent="-227013" eaLnBrk="1" hangingPunct="1">
              <a:buFont typeface="Wingdings" panose="05000000000000000000" pitchFamily="2" charset="2"/>
              <a:buChar char="§"/>
            </a:pPr>
            <a:r>
              <a:rPr lang="en-US" sz="2000" dirty="0" smtClean="0"/>
              <a:t>Some sales taxes are specific, such as so-called “sin” taxes, and may not distort due to externalities.</a:t>
            </a:r>
          </a:p>
          <a:p>
            <a:pPr marL="227013" indent="-227013" eaLnBrk="1" hangingPunct="1">
              <a:buFont typeface="Wingdings" panose="05000000000000000000" pitchFamily="2" charset="2"/>
              <a:buChar char="§"/>
            </a:pPr>
            <a:endParaRPr lang="en-US" sz="2000" dirty="0"/>
          </a:p>
          <a:p>
            <a:pPr marL="227013" indent="-227013" eaLnBrk="1" hangingPunct="1">
              <a:buFont typeface="Wingdings" panose="05000000000000000000" pitchFamily="2" charset="2"/>
              <a:buChar char="§"/>
            </a:pPr>
            <a:r>
              <a:rPr lang="en-US" sz="2000" dirty="0" smtClean="0"/>
              <a:t>General sales taxes sometimes exempt certain things, such as many services, and therefore cause distortion between taxed and untaxed items.</a:t>
            </a:r>
          </a:p>
          <a:p>
            <a:pPr marL="227013" indent="-227013" eaLnBrk="1" hangingPunct="1">
              <a:buFont typeface="Wingdings" panose="05000000000000000000" pitchFamily="2" charset="2"/>
              <a:buChar char="§"/>
            </a:pPr>
            <a:endParaRPr lang="en-US" sz="2000" dirty="0" smtClean="0"/>
          </a:p>
          <a:p>
            <a:pPr marL="227013" indent="-227013" eaLnBrk="1" hangingPunct="1">
              <a:buFont typeface="Wingdings" panose="05000000000000000000" pitchFamily="2" charset="2"/>
              <a:buChar char="§"/>
            </a:pPr>
            <a:r>
              <a:rPr lang="en-US" sz="2000" dirty="0" smtClean="0"/>
              <a:t>Sales taxes can be seen as a tax on consumption, and therefore distort the choice between work and leisure.</a:t>
            </a:r>
          </a:p>
          <a:p>
            <a:pPr marL="227013" indent="-227013" eaLnBrk="1" hangingPunct="1">
              <a:buFont typeface="Wingdings" panose="05000000000000000000" pitchFamily="2" charset="2"/>
              <a:buChar char="§"/>
            </a:pPr>
            <a:endParaRPr lang="en-US" sz="2000" dirty="0"/>
          </a:p>
          <a:p>
            <a:pPr marL="457200" lvl="1" indent="-228600">
              <a:buFont typeface="Wingdings" panose="05000000000000000000" pitchFamily="2" charset="2"/>
              <a:buChar char="§"/>
            </a:pPr>
            <a:r>
              <a:rPr lang="en-US" sz="1776" dirty="0" smtClean="0"/>
              <a:t>The labor supply elasticity is small, so little shifting into leisure occurs, and the tax falls mainly on consumers.</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
        <p:nvSpPr>
          <p:cNvPr id="2" name="Rectangle 1"/>
          <p:cNvSpPr/>
          <p:nvPr/>
        </p:nvSpPr>
        <p:spPr>
          <a:xfrm>
            <a:off x="1052687" y="1371600"/>
            <a:ext cx="2862002" cy="461665"/>
          </a:xfrm>
          <a:prstGeom prst="rect">
            <a:avLst/>
          </a:prstGeom>
        </p:spPr>
        <p:txBody>
          <a:bodyPr wrap="none">
            <a:spAutoFit/>
          </a:bodyPr>
          <a:lstStyle/>
          <a:p>
            <a:pPr algn="ctr" eaLnBrk="1" hangingPunct="1">
              <a:buFont typeface="Wingdings" pitchFamily="2" charset="2"/>
              <a:buNone/>
            </a:pPr>
            <a:r>
              <a:rPr lang="en-US" sz="2400" dirty="0" smtClean="0">
                <a:solidFill>
                  <a:srgbClr val="BD582C"/>
                </a:solidFill>
                <a:latin typeface="+mn-lt"/>
              </a:rPr>
              <a:t>Sales Tax Incidence, </a:t>
            </a:r>
            <a:r>
              <a:rPr lang="en-US" sz="2400" dirty="0">
                <a:solidFill>
                  <a:srgbClr val="BD582C"/>
                </a:solidFill>
                <a:latin typeface="+mn-lt"/>
              </a:rPr>
              <a:t>2</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871537" y="1388185"/>
            <a:ext cx="7543800" cy="397548"/>
          </a:xfrm>
        </p:spPr>
        <p:txBody>
          <a:bodyPr>
            <a:noAutofit/>
          </a:bodyPr>
          <a:lstStyle/>
          <a:p>
            <a:pPr eaLnBrk="1" hangingPunct="1">
              <a:buFont typeface="Wingdings" pitchFamily="2" charset="2"/>
              <a:buNone/>
            </a:pPr>
            <a:r>
              <a:rPr lang="en-US" sz="2400" dirty="0" smtClean="0">
                <a:solidFill>
                  <a:srgbClr val="BD582C"/>
                </a:solidFill>
              </a:rPr>
              <a:t>Sales Tax Incidence, 3</a:t>
            </a:r>
            <a:endParaRPr lang="en-US" sz="2400" dirty="0">
              <a:solidFill>
                <a:srgbClr val="BD582C"/>
              </a:solidFill>
            </a:endParaRPr>
          </a:p>
        </p:txBody>
      </p:sp>
      <p:grpSp>
        <p:nvGrpSpPr>
          <p:cNvPr id="10244" name="Group 47"/>
          <p:cNvGrpSpPr>
            <a:grpSpLocks noChangeAspect="1"/>
          </p:cNvGrpSpPr>
          <p:nvPr/>
        </p:nvGrpSpPr>
        <p:grpSpPr bwMode="auto">
          <a:xfrm>
            <a:off x="2209800" y="987560"/>
            <a:ext cx="5334000" cy="5409660"/>
            <a:chOff x="1800" y="1440"/>
            <a:chExt cx="8460" cy="7380"/>
          </a:xfrm>
        </p:grpSpPr>
        <p:sp>
          <p:nvSpPr>
            <p:cNvPr id="10245" name="AutoShape 48"/>
            <p:cNvSpPr>
              <a:spLocks noChangeAspect="1" noChangeArrowheads="1"/>
            </p:cNvSpPr>
            <p:nvPr/>
          </p:nvSpPr>
          <p:spPr bwMode="auto">
            <a:xfrm>
              <a:off x="1800" y="1440"/>
              <a:ext cx="8460" cy="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2000"/>
            </a:p>
          </p:txBody>
        </p:sp>
        <p:sp>
          <p:nvSpPr>
            <p:cNvPr id="10246" name="Line 49"/>
            <p:cNvSpPr>
              <a:spLocks noChangeShapeType="1"/>
            </p:cNvSpPr>
            <p:nvPr/>
          </p:nvSpPr>
          <p:spPr bwMode="auto">
            <a:xfrm>
              <a:off x="3600" y="2700"/>
              <a:ext cx="1" cy="28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0247" name="Line 50"/>
            <p:cNvSpPr>
              <a:spLocks noChangeShapeType="1"/>
            </p:cNvSpPr>
            <p:nvPr/>
          </p:nvSpPr>
          <p:spPr bwMode="auto">
            <a:xfrm>
              <a:off x="3600" y="5580"/>
              <a:ext cx="30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0248" name="Line 51"/>
            <p:cNvSpPr>
              <a:spLocks noChangeShapeType="1"/>
            </p:cNvSpPr>
            <p:nvPr/>
          </p:nvSpPr>
          <p:spPr bwMode="auto">
            <a:xfrm>
              <a:off x="3600" y="4680"/>
              <a:ext cx="252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0249" name="Line 52"/>
            <p:cNvSpPr>
              <a:spLocks noChangeShapeType="1"/>
            </p:cNvSpPr>
            <p:nvPr/>
          </p:nvSpPr>
          <p:spPr bwMode="auto">
            <a:xfrm>
              <a:off x="3600" y="3960"/>
              <a:ext cx="252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0250" name="Line 53"/>
            <p:cNvSpPr>
              <a:spLocks noChangeShapeType="1"/>
            </p:cNvSpPr>
            <p:nvPr/>
          </p:nvSpPr>
          <p:spPr bwMode="auto">
            <a:xfrm>
              <a:off x="3780" y="3599"/>
              <a:ext cx="2340" cy="162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sz="2000"/>
            </a:p>
          </p:txBody>
        </p:sp>
        <p:sp>
          <p:nvSpPr>
            <p:cNvPr id="10251" name="Rectangle 54"/>
            <p:cNvSpPr>
              <a:spLocks noChangeArrowheads="1"/>
            </p:cNvSpPr>
            <p:nvPr/>
          </p:nvSpPr>
          <p:spPr bwMode="auto">
            <a:xfrm>
              <a:off x="2880" y="2700"/>
              <a:ext cx="540" cy="72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a:t>P</a:t>
              </a:r>
            </a:p>
          </p:txBody>
        </p:sp>
        <p:sp>
          <p:nvSpPr>
            <p:cNvPr id="10252" name="Rectangle 55"/>
            <p:cNvSpPr>
              <a:spLocks noChangeArrowheads="1"/>
            </p:cNvSpPr>
            <p:nvPr/>
          </p:nvSpPr>
          <p:spPr bwMode="auto">
            <a:xfrm>
              <a:off x="6300" y="5760"/>
              <a:ext cx="540" cy="72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a:t>Q</a:t>
              </a:r>
            </a:p>
          </p:txBody>
        </p:sp>
        <p:sp>
          <p:nvSpPr>
            <p:cNvPr id="10253" name="Rectangle 56"/>
            <p:cNvSpPr>
              <a:spLocks noChangeArrowheads="1"/>
            </p:cNvSpPr>
            <p:nvPr/>
          </p:nvSpPr>
          <p:spPr bwMode="auto">
            <a:xfrm>
              <a:off x="6120" y="4500"/>
              <a:ext cx="900" cy="54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a:t>S</a:t>
              </a:r>
            </a:p>
          </p:txBody>
        </p:sp>
        <p:sp>
          <p:nvSpPr>
            <p:cNvPr id="10254" name="Rectangle 57"/>
            <p:cNvSpPr>
              <a:spLocks noChangeArrowheads="1"/>
            </p:cNvSpPr>
            <p:nvPr/>
          </p:nvSpPr>
          <p:spPr bwMode="auto">
            <a:xfrm>
              <a:off x="6120" y="3599"/>
              <a:ext cx="1723" cy="542"/>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b="1" dirty="0" err="1">
                  <a:solidFill>
                    <a:srgbClr val="BD582C"/>
                  </a:solidFill>
                  <a:latin typeface="+mn-lt"/>
                </a:rPr>
                <a:t>S+tax</a:t>
              </a:r>
              <a:endParaRPr lang="en-US" sz="2000" dirty="0">
                <a:solidFill>
                  <a:srgbClr val="BD582C"/>
                </a:solidFill>
                <a:latin typeface="+mn-lt"/>
              </a:endParaRPr>
            </a:p>
          </p:txBody>
        </p:sp>
        <p:sp>
          <p:nvSpPr>
            <p:cNvPr id="10255" name="Rectangle 58"/>
            <p:cNvSpPr>
              <a:spLocks noChangeArrowheads="1"/>
            </p:cNvSpPr>
            <p:nvPr/>
          </p:nvSpPr>
          <p:spPr bwMode="auto">
            <a:xfrm>
              <a:off x="6120" y="5040"/>
              <a:ext cx="900" cy="54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a:t>D</a:t>
              </a:r>
            </a:p>
          </p:txBody>
        </p:sp>
        <p:sp>
          <p:nvSpPr>
            <p:cNvPr id="10256" name="Rectangle 59"/>
            <p:cNvSpPr>
              <a:spLocks noChangeArrowheads="1"/>
            </p:cNvSpPr>
            <p:nvPr/>
          </p:nvSpPr>
          <p:spPr bwMode="auto">
            <a:xfrm>
              <a:off x="2283" y="4500"/>
              <a:ext cx="1440" cy="54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dirty="0"/>
                <a:t>P</a:t>
              </a:r>
              <a:r>
                <a:rPr lang="en-US" sz="2000" baseline="-25000" dirty="0"/>
                <a:t>1</a:t>
              </a:r>
              <a:r>
                <a:rPr lang="en-US" sz="2000" dirty="0"/>
                <a:t>=P</a:t>
              </a:r>
              <a:r>
                <a:rPr lang="en-US" sz="2000" baseline="-25000" dirty="0"/>
                <a:t>3</a:t>
              </a:r>
              <a:endParaRPr lang="en-US" sz="2000" dirty="0"/>
            </a:p>
          </p:txBody>
        </p:sp>
        <p:sp>
          <p:nvSpPr>
            <p:cNvPr id="10257" name="Rectangle 60"/>
            <p:cNvSpPr>
              <a:spLocks noChangeArrowheads="1"/>
            </p:cNvSpPr>
            <p:nvPr/>
          </p:nvSpPr>
          <p:spPr bwMode="auto">
            <a:xfrm>
              <a:off x="2880" y="3599"/>
              <a:ext cx="1440" cy="543"/>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2000"/>
                <a:t>P</a:t>
              </a:r>
              <a:r>
                <a:rPr lang="en-US" sz="2000" baseline="-25000"/>
                <a:t>2</a:t>
              </a:r>
              <a:endParaRPr lang="en-US" sz="2000"/>
            </a:p>
          </p:txBody>
        </p:sp>
        <p:sp>
          <p:nvSpPr>
            <p:cNvPr id="10258" name="Rectangle 61"/>
            <p:cNvSpPr>
              <a:spLocks noChangeArrowheads="1"/>
            </p:cNvSpPr>
            <p:nvPr/>
          </p:nvSpPr>
          <p:spPr bwMode="auto">
            <a:xfrm>
              <a:off x="2479" y="6983"/>
              <a:ext cx="7380" cy="1333"/>
            </a:xfrm>
            <a:prstGeom prst="rect">
              <a:avLst/>
            </a:prstGeom>
            <a:solidFill>
              <a:srgbClr val="FFFFFF"/>
            </a:solidFill>
            <a:ln w="9525">
              <a:solidFill>
                <a:srgbClr val="000000"/>
              </a:solidFill>
              <a:miter lim="800000"/>
              <a:headEnd/>
              <a:tailEnd/>
            </a:ln>
          </p:spPr>
          <p:txBody>
            <a:bodyPr/>
            <a:lstStyle/>
            <a:p>
              <a:r>
                <a:rPr lang="en-US" sz="2000" b="1" dirty="0">
                  <a:solidFill>
                    <a:srgbClr val="BD582C"/>
                  </a:solidFill>
                  <a:latin typeface="+mn-lt"/>
                </a:rPr>
                <a:t>Many goods have elastic supply curves, so most of the burden of sales </a:t>
              </a:r>
              <a:r>
                <a:rPr lang="en-US" sz="2000" b="1" dirty="0" smtClean="0">
                  <a:solidFill>
                    <a:srgbClr val="BD582C"/>
                  </a:solidFill>
                  <a:latin typeface="+mn-lt"/>
                </a:rPr>
                <a:t>tax differences </a:t>
              </a:r>
              <a:r>
                <a:rPr lang="en-US" sz="2000" b="1" dirty="0">
                  <a:solidFill>
                    <a:srgbClr val="BD582C"/>
                  </a:solidFill>
                  <a:latin typeface="+mn-lt"/>
                </a:rPr>
                <a:t>falls on consumers.</a:t>
              </a:r>
            </a:p>
          </p:txBody>
        </p:sp>
      </p:grpSp>
      <p:sp>
        <p:nvSpPr>
          <p:cNvPr id="20"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9: State and Local Sales and Income Taxes</a:t>
            </a:r>
            <a:endParaRPr lang="en-US" sz="1800" b="1" spc="100" dirty="0">
              <a:solidFill>
                <a:srgbClr val="63705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heme1" id="{0CF888E1-3DEF-4C87-8FF5-623334404736}" vid="{ACB0FA75-0D73-42A8-801E-281AAAF314DB}"/>
    </a:ext>
  </a:extLst>
</a:theme>
</file>

<file path=ppt/theme/theme2.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1_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4.xml><?xml version="1.0" encoding="utf-8"?>
<a:theme xmlns:a="http://schemas.openxmlformats.org/drawingml/2006/main" name="2_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Theme1</Template>
  <TotalTime>71637</TotalTime>
  <Words>2212</Words>
  <Application>Microsoft Office PowerPoint</Application>
  <PresentationFormat>On-screen Show (4:3)</PresentationFormat>
  <Paragraphs>342</Paragraphs>
  <Slides>37</Slides>
  <Notes>0</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37</vt:i4>
      </vt:variant>
    </vt:vector>
  </HeadingPairs>
  <TitlesOfParts>
    <vt:vector size="47" baseType="lpstr">
      <vt:lpstr>Arial</vt:lpstr>
      <vt:lpstr>Calibri</vt:lpstr>
      <vt:lpstr>Calibri Light</vt:lpstr>
      <vt:lpstr>Courier New</vt:lpstr>
      <vt:lpstr>Times New Roman</vt:lpstr>
      <vt:lpstr>Wingdings</vt:lpstr>
      <vt:lpstr>Theme1</vt:lpstr>
      <vt:lpstr>Retrospect</vt:lpstr>
      <vt:lpstr>1_Retrospect</vt:lpstr>
      <vt:lpstr>2_Retrospect</vt:lpstr>
      <vt:lpstr>State and Local Public Finance Professor Yinger Spring 2019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Maxwell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and Local Public Finance Spring 2006, Professor Yinger</dc:title>
  <dc:creator>joyinger</dc:creator>
  <cp:lastModifiedBy>John McHenry Yinger</cp:lastModifiedBy>
  <cp:revision>212</cp:revision>
  <dcterms:created xsi:type="dcterms:W3CDTF">2005-12-18T15:49:22Z</dcterms:created>
  <dcterms:modified xsi:type="dcterms:W3CDTF">2019-02-03T15:18:57Z</dcterms:modified>
</cp:coreProperties>
</file>