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301" r:id="rId2"/>
    <p:sldId id="257" r:id="rId3"/>
    <p:sldId id="258" r:id="rId4"/>
    <p:sldId id="302" r:id="rId5"/>
    <p:sldId id="261" r:id="rId6"/>
    <p:sldId id="260" r:id="rId7"/>
    <p:sldId id="262" r:id="rId8"/>
    <p:sldId id="263" r:id="rId9"/>
    <p:sldId id="264" r:id="rId10"/>
    <p:sldId id="309" r:id="rId11"/>
    <p:sldId id="310" r:id="rId12"/>
    <p:sldId id="311" r:id="rId13"/>
    <p:sldId id="306" r:id="rId14"/>
    <p:sldId id="266" r:id="rId15"/>
    <p:sldId id="267" r:id="rId16"/>
    <p:sldId id="279" r:id="rId17"/>
    <p:sldId id="292" r:id="rId18"/>
    <p:sldId id="305" r:id="rId19"/>
    <p:sldId id="312" r:id="rId20"/>
    <p:sldId id="313" r:id="rId21"/>
    <p:sldId id="280" r:id="rId22"/>
    <p:sldId id="285" r:id="rId23"/>
    <p:sldId id="286" r:id="rId24"/>
    <p:sldId id="287" r:id="rId25"/>
    <p:sldId id="303" r:id="rId26"/>
    <p:sldId id="288" r:id="rId27"/>
    <p:sldId id="315" r:id="rId28"/>
    <p:sldId id="281" r:id="rId29"/>
    <p:sldId id="314" r:id="rId30"/>
    <p:sldId id="282" r:id="rId31"/>
    <p:sldId id="284" r:id="rId32"/>
    <p:sldId id="299" r:id="rId33"/>
    <p:sldId id="297" r:id="rId34"/>
    <p:sldId id="283" r:id="rId3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6CE"/>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9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40483B3-BFA9-4928-BE72-94667981938F}"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1568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44BAF4D-ED76-4B2F-BE60-032708A6E2F1}" type="slidenum">
              <a:rPr lang="en-US" altLang="en-US" smtClean="0"/>
              <a:pPr>
                <a:defRPr/>
              </a:pPr>
              <a:t>‹#›</a:t>
            </a:fld>
            <a:endParaRPr lang="en-US" altLang="en-US"/>
          </a:p>
        </p:txBody>
      </p:sp>
    </p:spTree>
    <p:extLst>
      <p:ext uri="{BB962C8B-B14F-4D97-AF65-F5344CB8AC3E}">
        <p14:creationId xmlns:p14="http://schemas.microsoft.com/office/powerpoint/2010/main" val="64504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4ABCA46-88FA-4EF8-B3BC-76083DDA01E1}" type="slidenum">
              <a:rPr lang="en-US" altLang="en-US" smtClean="0"/>
              <a:pPr>
                <a:defRPr/>
              </a:pPr>
              <a:t>‹#›</a:t>
            </a:fld>
            <a:endParaRPr lang="en-US" altLang="en-US"/>
          </a:p>
        </p:txBody>
      </p:sp>
    </p:spTree>
    <p:extLst>
      <p:ext uri="{BB962C8B-B14F-4D97-AF65-F5344CB8AC3E}">
        <p14:creationId xmlns:p14="http://schemas.microsoft.com/office/powerpoint/2010/main" val="243040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907757-A294-462B-A9C0-EBE580298F41}" type="slidenum">
              <a:rPr lang="en-US" altLang="en-US" smtClean="0"/>
              <a:pPr>
                <a:defRPr/>
              </a:pPr>
              <a:t>‹#›</a:t>
            </a:fld>
            <a:endParaRPr lang="en-US" altLang="en-US"/>
          </a:p>
        </p:txBody>
      </p:sp>
    </p:spTree>
    <p:extLst>
      <p:ext uri="{BB962C8B-B14F-4D97-AF65-F5344CB8AC3E}">
        <p14:creationId xmlns:p14="http://schemas.microsoft.com/office/powerpoint/2010/main" val="3924335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0B68FB4-073D-4277-B554-99EC8D65AA97}" type="slidenum">
              <a:rPr lang="en-US" altLang="en-US" smtClean="0"/>
              <a:pPr>
                <a:defRPr/>
              </a:pPr>
              <a:t>‹#›</a:t>
            </a:fld>
            <a:endParaRPr lang="en-US" altLang="en-US"/>
          </a:p>
        </p:txBody>
      </p:sp>
    </p:spTree>
    <p:extLst>
      <p:ext uri="{BB962C8B-B14F-4D97-AF65-F5344CB8AC3E}">
        <p14:creationId xmlns:p14="http://schemas.microsoft.com/office/powerpoint/2010/main" val="207198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65F7A8F-2E09-4310-AC6C-C3A1F14F1585}"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66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6018F0A7-410B-4E7F-95B4-7F128385C0DC}" type="slidenum">
              <a:rPr lang="en-US" altLang="en-US" smtClean="0"/>
              <a:pPr>
                <a:defRPr/>
              </a:pPr>
              <a:t>‹#›</a:t>
            </a:fld>
            <a:endParaRPr lang="en-US" altLang="en-US"/>
          </a:p>
        </p:txBody>
      </p:sp>
    </p:spTree>
    <p:extLst>
      <p:ext uri="{BB962C8B-B14F-4D97-AF65-F5344CB8AC3E}">
        <p14:creationId xmlns:p14="http://schemas.microsoft.com/office/powerpoint/2010/main" val="307916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B099D62D-379B-4CE5-8EA7-5633AC03D1FD}" type="slidenum">
              <a:rPr lang="en-US" altLang="en-US" smtClean="0"/>
              <a:pPr>
                <a:defRPr/>
              </a:pPr>
              <a:t>‹#›</a:t>
            </a:fld>
            <a:endParaRPr lang="en-US" altLang="en-US"/>
          </a:p>
        </p:txBody>
      </p:sp>
    </p:spTree>
    <p:extLst>
      <p:ext uri="{BB962C8B-B14F-4D97-AF65-F5344CB8AC3E}">
        <p14:creationId xmlns:p14="http://schemas.microsoft.com/office/powerpoint/2010/main" val="1418240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80C711F0-3F10-4E03-8D50-1897316F20FD}" type="slidenum">
              <a:rPr lang="en-US" altLang="en-US" smtClean="0"/>
              <a:pPr>
                <a:defRPr/>
              </a:pPr>
              <a:t>‹#›</a:t>
            </a:fld>
            <a:endParaRPr lang="en-US" altLang="en-US"/>
          </a:p>
        </p:txBody>
      </p:sp>
    </p:spTree>
    <p:extLst>
      <p:ext uri="{BB962C8B-B14F-4D97-AF65-F5344CB8AC3E}">
        <p14:creationId xmlns:p14="http://schemas.microsoft.com/office/powerpoint/2010/main" val="299167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086033B-210D-4860-960C-0DDE45BBD37F}" type="slidenum">
              <a:rPr lang="en-US" altLang="en-US" smtClean="0"/>
              <a:pPr>
                <a:defRPr/>
              </a:pPr>
              <a:t>‹#›</a:t>
            </a:fld>
            <a:endParaRPr lang="en-US" altLang="en-US"/>
          </a:p>
        </p:txBody>
      </p:sp>
    </p:spTree>
    <p:extLst>
      <p:ext uri="{BB962C8B-B14F-4D97-AF65-F5344CB8AC3E}">
        <p14:creationId xmlns:p14="http://schemas.microsoft.com/office/powerpoint/2010/main" val="103598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A0842A73-6B56-4BEA-B6EC-B383B2BA79C7}" type="slidenum">
              <a:rPr lang="en-US" altLang="en-US" smtClean="0"/>
              <a:pPr>
                <a:defRPr/>
              </a:pPr>
              <a:t>‹#›</a:t>
            </a:fld>
            <a:endParaRPr lang="en-US" altLang="en-US"/>
          </a:p>
        </p:txBody>
      </p:sp>
    </p:spTree>
    <p:extLst>
      <p:ext uri="{BB962C8B-B14F-4D97-AF65-F5344CB8AC3E}">
        <p14:creationId xmlns:p14="http://schemas.microsoft.com/office/powerpoint/2010/main" val="13318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5E809A6-4558-4F65-8CFE-B57BD2686ECC}" type="slidenum">
              <a:rPr lang="en-US" altLang="en-US" smtClean="0"/>
              <a:pPr>
                <a:defRPr/>
              </a:pPr>
              <a:t>‹#›</a:t>
            </a:fld>
            <a:endParaRPr lang="en-US" altLang="en-US"/>
          </a:p>
        </p:txBody>
      </p:sp>
    </p:spTree>
    <p:extLst>
      <p:ext uri="{BB962C8B-B14F-4D97-AF65-F5344CB8AC3E}">
        <p14:creationId xmlns:p14="http://schemas.microsoft.com/office/powerpoint/2010/main" val="66758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AC907757-A294-462B-A9C0-EBE580298F41}"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916167"/>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rockinst.org/wp-content/uploads/2017/11/2016-04-12-Blinken_Report_Three-mi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orbes.com/sites/realspin/2015/02/24/where-lottery-privatization-went-wrong/#466a94214f1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world-lotteries.org/media-news/member-news/2848-illinois-lottery-reports-record-breaking-sales-for-octob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northjersey.com/story/news/new-jersey/2019/05/14/nj-lottery-deal-northstar-new-jersey-save-taxpayers-100-m/366394300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rookings.edu/blog/brown-center-chalkboard/2018/05/09/who-wins-and-who-loses-when-states-earmark-lottery-revenue-for-higher-educ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6" name="Rectangle 2"/>
          <p:cNvSpPr txBox="1">
            <a:spLocks noChangeArrowheads="1"/>
          </p:cNvSpPr>
          <p:nvPr/>
        </p:nvSpPr>
        <p:spPr>
          <a:xfrm>
            <a:off x="1828800" y="3886200"/>
            <a:ext cx="7086600" cy="1809750"/>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None/>
              <a:defRPr sz="1350" kern="1200" cap="all" spc="113" baseline="0">
                <a:solidFill>
                  <a:schemeClr val="tx2"/>
                </a:solidFill>
                <a:latin typeface="+mj-lt"/>
                <a:ea typeface="+mn-ea"/>
                <a:cs typeface="+mn-cs"/>
              </a:defRPr>
            </a:lvl1pPr>
            <a:lvl2pPr marL="257175" indent="0" algn="ctr" defTabSz="514350" rtl="0" eaLnBrk="1" latinLnBrk="0" hangingPunct="1">
              <a:lnSpc>
                <a:spcPct val="90000"/>
              </a:lnSpc>
              <a:spcBef>
                <a:spcPts val="113"/>
              </a:spcBef>
              <a:spcAft>
                <a:spcPts val="225"/>
              </a:spcAft>
              <a:buClr>
                <a:schemeClr val="accent1"/>
              </a:buClr>
              <a:buFont typeface="Calibri" pitchFamily="34" charset="0"/>
              <a:buNone/>
              <a:defRPr sz="1350" kern="1200">
                <a:solidFill>
                  <a:schemeClr val="tx1">
                    <a:lumMod val="75000"/>
                    <a:lumOff val="25000"/>
                  </a:schemeClr>
                </a:solidFill>
                <a:latin typeface="+mn-lt"/>
                <a:ea typeface="+mn-ea"/>
                <a:cs typeface="+mn-cs"/>
              </a:defRPr>
            </a:lvl2pPr>
            <a:lvl3pPr marL="514350" indent="0" algn="ctr" defTabSz="514350" rtl="0" eaLnBrk="1" latinLnBrk="0" hangingPunct="1">
              <a:lnSpc>
                <a:spcPct val="90000"/>
              </a:lnSpc>
              <a:spcBef>
                <a:spcPts val="113"/>
              </a:spcBef>
              <a:spcAft>
                <a:spcPts val="225"/>
              </a:spcAft>
              <a:buClr>
                <a:schemeClr val="accent1"/>
              </a:buClr>
              <a:buFont typeface="Calibri" pitchFamily="34" charset="0"/>
              <a:buNone/>
              <a:defRPr sz="1350" kern="1200">
                <a:solidFill>
                  <a:schemeClr val="tx1">
                    <a:lumMod val="75000"/>
                    <a:lumOff val="25000"/>
                  </a:schemeClr>
                </a:solidFill>
                <a:latin typeface="+mn-lt"/>
                <a:ea typeface="+mn-ea"/>
                <a:cs typeface="+mn-cs"/>
              </a:defRPr>
            </a:lvl3pPr>
            <a:lvl4pPr marL="771525" indent="0" algn="ctr" defTabSz="514350" rtl="0" eaLnBrk="1" latinLnBrk="0" hangingPunct="1">
              <a:lnSpc>
                <a:spcPct val="90000"/>
              </a:lnSpc>
              <a:spcBef>
                <a:spcPts val="113"/>
              </a:spcBef>
              <a:spcAft>
                <a:spcPts val="225"/>
              </a:spcAft>
              <a:buClr>
                <a:schemeClr val="accent1"/>
              </a:buClr>
              <a:buFont typeface="Calibri" pitchFamily="34" charset="0"/>
              <a:buNone/>
              <a:defRPr sz="1125" kern="1200">
                <a:solidFill>
                  <a:schemeClr val="tx1">
                    <a:lumMod val="75000"/>
                    <a:lumOff val="25000"/>
                  </a:schemeClr>
                </a:solidFill>
                <a:latin typeface="+mn-lt"/>
                <a:ea typeface="+mn-ea"/>
                <a:cs typeface="+mn-cs"/>
              </a:defRPr>
            </a:lvl4pPr>
            <a:lvl5pPr marL="1028700" indent="0" algn="ctr" defTabSz="514350" rtl="0" eaLnBrk="1" latinLnBrk="0" hangingPunct="1">
              <a:lnSpc>
                <a:spcPct val="90000"/>
              </a:lnSpc>
              <a:spcBef>
                <a:spcPts val="113"/>
              </a:spcBef>
              <a:spcAft>
                <a:spcPts val="225"/>
              </a:spcAft>
              <a:buClr>
                <a:schemeClr val="accent1"/>
              </a:buClr>
              <a:buFont typeface="Calibri" pitchFamily="34" charset="0"/>
              <a:buNone/>
              <a:defRPr sz="1125" kern="1200">
                <a:solidFill>
                  <a:schemeClr val="tx1">
                    <a:lumMod val="75000"/>
                    <a:lumOff val="25000"/>
                  </a:schemeClr>
                </a:solidFill>
                <a:latin typeface="+mn-lt"/>
                <a:ea typeface="+mn-ea"/>
                <a:cs typeface="+mn-cs"/>
              </a:defRPr>
            </a:lvl5pPr>
            <a:lvl6pPr marL="1285875" indent="0" algn="ctr" defTabSz="514350" rtl="0" eaLnBrk="1" latinLnBrk="0" hangingPunct="1">
              <a:lnSpc>
                <a:spcPct val="90000"/>
              </a:lnSpc>
              <a:spcBef>
                <a:spcPts val="113"/>
              </a:spcBef>
              <a:spcAft>
                <a:spcPts val="225"/>
              </a:spcAft>
              <a:buClr>
                <a:schemeClr val="accent1"/>
              </a:buClr>
              <a:buFont typeface="Calibri" pitchFamily="34" charset="0"/>
              <a:buNone/>
              <a:defRPr sz="1125" kern="1200">
                <a:solidFill>
                  <a:schemeClr val="tx1">
                    <a:lumMod val="75000"/>
                    <a:lumOff val="25000"/>
                  </a:schemeClr>
                </a:solidFill>
                <a:latin typeface="+mn-lt"/>
                <a:ea typeface="+mn-ea"/>
                <a:cs typeface="+mn-cs"/>
              </a:defRPr>
            </a:lvl6pPr>
            <a:lvl7pPr marL="1543050" indent="0" algn="ctr" defTabSz="514350" rtl="0" eaLnBrk="1" latinLnBrk="0" hangingPunct="1">
              <a:lnSpc>
                <a:spcPct val="90000"/>
              </a:lnSpc>
              <a:spcBef>
                <a:spcPts val="113"/>
              </a:spcBef>
              <a:spcAft>
                <a:spcPts val="225"/>
              </a:spcAft>
              <a:buClr>
                <a:schemeClr val="accent1"/>
              </a:buClr>
              <a:buFont typeface="Calibri" pitchFamily="34" charset="0"/>
              <a:buNone/>
              <a:defRPr sz="1125" kern="1200">
                <a:solidFill>
                  <a:schemeClr val="tx1">
                    <a:lumMod val="75000"/>
                    <a:lumOff val="25000"/>
                  </a:schemeClr>
                </a:solidFill>
                <a:latin typeface="+mn-lt"/>
                <a:ea typeface="+mn-ea"/>
                <a:cs typeface="+mn-cs"/>
              </a:defRPr>
            </a:lvl7pPr>
            <a:lvl8pPr marL="1800225" indent="0" algn="ctr" defTabSz="514350" rtl="0" eaLnBrk="1" latinLnBrk="0" hangingPunct="1">
              <a:lnSpc>
                <a:spcPct val="90000"/>
              </a:lnSpc>
              <a:spcBef>
                <a:spcPts val="113"/>
              </a:spcBef>
              <a:spcAft>
                <a:spcPts val="225"/>
              </a:spcAft>
              <a:buClr>
                <a:schemeClr val="accent1"/>
              </a:buClr>
              <a:buFont typeface="Calibri" pitchFamily="34" charset="0"/>
              <a:buNone/>
              <a:defRPr sz="1125" kern="1200">
                <a:solidFill>
                  <a:schemeClr val="tx1">
                    <a:lumMod val="75000"/>
                    <a:lumOff val="25000"/>
                  </a:schemeClr>
                </a:solidFill>
                <a:latin typeface="+mn-lt"/>
                <a:ea typeface="+mn-ea"/>
                <a:cs typeface="+mn-cs"/>
              </a:defRPr>
            </a:lvl8pPr>
            <a:lvl9pPr marL="2057400" indent="0" algn="ctr" defTabSz="514350" rtl="0" eaLnBrk="1" latinLnBrk="0" hangingPunct="1">
              <a:lnSpc>
                <a:spcPct val="90000"/>
              </a:lnSpc>
              <a:spcBef>
                <a:spcPts val="113"/>
              </a:spcBef>
              <a:spcAft>
                <a:spcPts val="225"/>
              </a:spcAft>
              <a:buClr>
                <a:schemeClr val="accent1"/>
              </a:buClr>
              <a:buFont typeface="Calibri" pitchFamily="34" charset="0"/>
              <a:buNone/>
              <a:defRPr sz="1125" kern="1200">
                <a:solidFill>
                  <a:schemeClr val="tx1">
                    <a:lumMod val="75000"/>
                    <a:lumOff val="25000"/>
                  </a:schemeClr>
                </a:solidFill>
                <a:latin typeface="+mn-lt"/>
                <a:ea typeface="+mn-ea"/>
                <a:cs typeface="+mn-cs"/>
              </a:defRPr>
            </a:lvl9pPr>
          </a:lstStyle>
          <a:p>
            <a:pPr fontAlgn="auto"/>
            <a:r>
              <a:rPr lang="en-US" sz="2700" smtClean="0"/>
              <a:t>Lecture 10</a:t>
            </a:r>
          </a:p>
          <a:p>
            <a:pPr fontAlgn="auto"/>
            <a:r>
              <a:rPr lang="en-US" sz="2700" smtClean="0"/>
              <a:t>Revenue from Government Monopoly</a:t>
            </a:r>
            <a:endParaRPr lang="en-US" sz="2700" dirty="0"/>
          </a:p>
        </p:txBody>
      </p:sp>
    </p:spTree>
    <p:extLst>
      <p:ext uri="{BB962C8B-B14F-4D97-AF65-F5344CB8AC3E}">
        <p14:creationId xmlns:p14="http://schemas.microsoft.com/office/powerpoint/2010/main" val="3466197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52638" y="1350052"/>
            <a:ext cx="3509679"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State-Sponsored Gambling</a:t>
            </a:r>
            <a:endParaRPr lang="en-US" sz="2400" dirty="0">
              <a:solidFill>
                <a:srgbClr val="BD582C"/>
              </a:solidFill>
              <a:latin typeface="+mn-lt"/>
            </a:endParaRPr>
          </a:p>
        </p:txBody>
      </p:sp>
      <p:sp>
        <p:nvSpPr>
          <p:cNvPr id="12291"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b="1" dirty="0">
              <a:solidFill>
                <a:schemeClr val="tx2"/>
              </a:solidFill>
            </a:endParaRPr>
          </a:p>
          <a:p>
            <a:pPr marL="227013" indent="-227013">
              <a:buFont typeface="Wingdings" panose="05000000000000000000" pitchFamily="2" charset="2"/>
              <a:buChar char="§"/>
            </a:pPr>
            <a:r>
              <a:rPr lang="en-US" sz="2000" dirty="0" smtClean="0"/>
              <a:t>“All </a:t>
            </a:r>
            <a:r>
              <a:rPr lang="en-US" sz="2000" dirty="0"/>
              <a:t>states </a:t>
            </a:r>
            <a:r>
              <a:rPr lang="en-US" sz="2000" dirty="0" smtClean="0"/>
              <a:t>except Hawaii </a:t>
            </a:r>
            <a:r>
              <a:rPr lang="en-US" sz="2000" dirty="0"/>
              <a:t>and Utah collect revenue from one or more forms of gambling. </a:t>
            </a:r>
            <a:endParaRPr lang="en-US" sz="2000" dirty="0" smtClean="0"/>
          </a:p>
          <a:p>
            <a:pPr marL="227013" indent="-227013">
              <a:buFont typeface="Wingdings" panose="05000000000000000000" pitchFamily="2" charset="2"/>
              <a:buChar char="§"/>
            </a:pPr>
            <a:r>
              <a:rPr lang="en-US" sz="2000" dirty="0" smtClean="0"/>
              <a:t>In </a:t>
            </a:r>
            <a:r>
              <a:rPr lang="en-US" sz="2000" dirty="0"/>
              <a:t>Alaska, </a:t>
            </a:r>
            <a:r>
              <a:rPr lang="en-US" sz="2000" dirty="0" smtClean="0"/>
              <a:t>gambling operations </a:t>
            </a:r>
            <a:r>
              <a:rPr lang="en-US" sz="2000" dirty="0"/>
              <a:t>are legal only on Indian reservations</a:t>
            </a:r>
            <a:r>
              <a:rPr lang="en-US" sz="2000" dirty="0" smtClean="0"/>
              <a:t>.</a:t>
            </a:r>
          </a:p>
          <a:p>
            <a:pPr marL="227013" indent="-227013">
              <a:buFont typeface="Wingdings" panose="05000000000000000000" pitchFamily="2" charset="2"/>
              <a:buChar char="§"/>
            </a:pPr>
            <a:r>
              <a:rPr lang="en-US" sz="2000" dirty="0" smtClean="0"/>
              <a:t> </a:t>
            </a:r>
            <a:r>
              <a:rPr lang="en-US" sz="2000" dirty="0"/>
              <a:t>In May 2019, 43 states </a:t>
            </a:r>
            <a:r>
              <a:rPr lang="en-US" sz="2000" dirty="0" smtClean="0"/>
              <a:t>allowed pari-mutuel </a:t>
            </a:r>
            <a:r>
              <a:rPr lang="en-US" sz="2000" dirty="0"/>
              <a:t>betting, 45 states had legalized lotteries, 20 states had legalized </a:t>
            </a:r>
            <a:r>
              <a:rPr lang="en-US" sz="2000" dirty="0" smtClean="0"/>
              <a:t>commercial casino </a:t>
            </a:r>
            <a:r>
              <a:rPr lang="en-US" sz="2000" dirty="0"/>
              <a:t>operations, and 12 states had </a:t>
            </a:r>
            <a:r>
              <a:rPr lang="en-US" sz="2000" dirty="0" err="1"/>
              <a:t>racinos</a:t>
            </a:r>
            <a:r>
              <a:rPr lang="en-US" sz="2000" dirty="0"/>
              <a:t> (hybrids of casinos and racetracks). </a:t>
            </a:r>
            <a:endParaRPr lang="en-US" sz="2000" dirty="0" smtClean="0"/>
          </a:p>
          <a:p>
            <a:pPr marL="227013" indent="-227013">
              <a:buFont typeface="Wingdings" panose="05000000000000000000" pitchFamily="2" charset="2"/>
              <a:buChar char="§"/>
            </a:pPr>
            <a:r>
              <a:rPr lang="en-US" sz="2000" dirty="0" smtClean="0"/>
              <a:t>In addition </a:t>
            </a:r>
            <a:r>
              <a:rPr lang="en-US" sz="2000" dirty="0"/>
              <a:t>to Alaska, Native American casinos are legal in 28 additional states that </a:t>
            </a:r>
            <a:r>
              <a:rPr lang="en-US" sz="2000" dirty="0" smtClean="0"/>
              <a:t>also have </a:t>
            </a:r>
            <a:r>
              <a:rPr lang="en-US" sz="2000" dirty="0"/>
              <a:t>some other type of sanctioned gambling activity</a:t>
            </a:r>
            <a:r>
              <a:rPr lang="en-US" sz="2000" dirty="0" smtClean="0"/>
              <a:t>.”</a:t>
            </a:r>
          </a:p>
          <a:p>
            <a:pPr marL="227013" indent="-227013">
              <a:buFont typeface="Wingdings" panose="05000000000000000000" pitchFamily="2" charset="2"/>
              <a:buChar char="§"/>
            </a:pPr>
            <a:r>
              <a:rPr lang="en-US" sz="2000" dirty="0" smtClean="0"/>
              <a:t>Source: </a:t>
            </a:r>
            <a:r>
              <a:rPr lang="en-US" sz="2000" dirty="0" err="1" smtClean="0"/>
              <a:t>Dadayan</a:t>
            </a:r>
            <a:r>
              <a:rPr lang="en-US" sz="2000" dirty="0" smtClean="0"/>
              <a:t> (</a:t>
            </a:r>
            <a:r>
              <a:rPr lang="en-US" sz="2000" i="1" dirty="0" smtClean="0"/>
              <a:t>NTJ</a:t>
            </a:r>
            <a:r>
              <a:rPr lang="en-US" sz="2000" dirty="0" smtClean="0"/>
              <a:t>, December 2019).</a:t>
            </a:r>
            <a:endParaRPr lang="en-US" sz="2000" dirty="0"/>
          </a:p>
          <a:p>
            <a:pPr eaLnBrk="1" hangingPunct="1">
              <a:buFont typeface="Wingdings" panose="05000000000000000000" pitchFamily="2" charset="2"/>
              <a:buChar char="§"/>
            </a:pPr>
            <a:endParaRPr lang="en-US" sz="2000" dirty="0"/>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State-Sponsored Gambling</a:t>
            </a:r>
            <a:br>
              <a:rPr lang="en-US" sz="2800" dirty="0">
                <a:solidFill>
                  <a:srgbClr val="BD582C"/>
                </a:solidFill>
              </a:rPr>
            </a:br>
            <a:endParaRPr lang="en-US" dirty="0"/>
          </a:p>
        </p:txBody>
      </p:sp>
    </p:spTree>
    <p:extLst>
      <p:ext uri="{BB962C8B-B14F-4D97-AF65-F5344CB8AC3E}">
        <p14:creationId xmlns:p14="http://schemas.microsoft.com/office/powerpoint/2010/main" val="3433837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52638" y="1350052"/>
            <a:ext cx="381450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State-Sponsored Gambling, </a:t>
            </a:r>
            <a:r>
              <a:rPr lang="en-US" sz="2400" dirty="0">
                <a:solidFill>
                  <a:srgbClr val="BD582C"/>
                </a:solidFill>
                <a:latin typeface="+mn-lt"/>
              </a:rPr>
              <a:t>2</a:t>
            </a:r>
          </a:p>
        </p:txBody>
      </p:sp>
      <p:sp>
        <p:nvSpPr>
          <p:cNvPr id="12291" name="Rectangle 3"/>
          <p:cNvSpPr>
            <a:spLocks noGrp="1" noChangeArrowheads="1"/>
          </p:cNvSpPr>
          <p:nvPr>
            <p:ph idx="1"/>
          </p:nvPr>
        </p:nvSpPr>
        <p:spPr>
          <a:xfrm>
            <a:off x="822959" y="1845734"/>
            <a:ext cx="7543801" cy="4555066"/>
          </a:xfrm>
        </p:spPr>
        <p:txBody>
          <a:bodyPr>
            <a:normAutofit fontScale="85000" lnSpcReduction="20000"/>
          </a:bodyPr>
          <a:lstStyle/>
          <a:p>
            <a:pPr marL="227013" indent="-227013">
              <a:lnSpc>
                <a:spcPct val="110000"/>
              </a:lnSpc>
              <a:spcAft>
                <a:spcPts val="600"/>
              </a:spcAft>
              <a:buFont typeface="Wingdings" panose="05000000000000000000" pitchFamily="2" charset="2"/>
              <a:buChar char="§"/>
            </a:pPr>
            <a:r>
              <a:rPr lang="en-US" sz="1900" dirty="0" smtClean="0"/>
              <a:t>Revenue </a:t>
            </a:r>
            <a:r>
              <a:rPr lang="en-US" sz="1900" dirty="0"/>
              <a:t>from lotteries</a:t>
            </a:r>
            <a:r>
              <a:rPr lang="en-US" sz="1900" dirty="0" smtClean="0"/>
              <a:t>, casinos</a:t>
            </a:r>
            <a:r>
              <a:rPr lang="en-US" sz="1900" dirty="0"/>
              <a:t>, </a:t>
            </a:r>
            <a:r>
              <a:rPr lang="en-US" sz="1900" dirty="0" err="1"/>
              <a:t>racinos</a:t>
            </a:r>
            <a:r>
              <a:rPr lang="en-US" sz="1900" dirty="0"/>
              <a:t>, video gaming machines, and </a:t>
            </a:r>
            <a:r>
              <a:rPr lang="en-US" sz="1900" dirty="0" smtClean="0"/>
              <a:t>pari-mutuels is </a:t>
            </a:r>
            <a:r>
              <a:rPr lang="en-US" sz="1900" dirty="0"/>
              <a:t>a minor source of funding for most states.</a:t>
            </a:r>
          </a:p>
          <a:p>
            <a:pPr marL="227013" indent="-227013">
              <a:lnSpc>
                <a:spcPct val="110000"/>
              </a:lnSpc>
              <a:spcAft>
                <a:spcPts val="600"/>
              </a:spcAft>
              <a:buFont typeface="Wingdings" panose="05000000000000000000" pitchFamily="2" charset="2"/>
              <a:buChar char="§"/>
            </a:pPr>
            <a:r>
              <a:rPr lang="en-US" sz="1900" dirty="0"/>
              <a:t>In </a:t>
            </a:r>
            <a:r>
              <a:rPr lang="en-US" sz="1900" dirty="0" smtClean="0"/>
              <a:t>FY </a:t>
            </a:r>
            <a:r>
              <a:rPr lang="en-US" sz="1900" dirty="0"/>
              <a:t>2017, state and local governments collected $29.5 billion from </a:t>
            </a:r>
            <a:r>
              <a:rPr lang="en-US" sz="1900" dirty="0" smtClean="0"/>
              <a:t>major </a:t>
            </a:r>
            <a:r>
              <a:rPr lang="en-US" sz="1900" dirty="0"/>
              <a:t>types of </a:t>
            </a:r>
            <a:r>
              <a:rPr lang="en-US" sz="1900" dirty="0" smtClean="0"/>
              <a:t>gambling. About 64.1% </a:t>
            </a:r>
            <a:r>
              <a:rPr lang="en-US" sz="1900" dirty="0"/>
              <a:t>came from lottery </a:t>
            </a:r>
            <a:r>
              <a:rPr lang="en-US" sz="1900" dirty="0" smtClean="0"/>
              <a:t>operations, 30.5% from </a:t>
            </a:r>
            <a:r>
              <a:rPr lang="en-US" sz="1900" dirty="0"/>
              <a:t>casinos and </a:t>
            </a:r>
            <a:r>
              <a:rPr lang="en-US" sz="1900" dirty="0" err="1"/>
              <a:t>racinos</a:t>
            </a:r>
            <a:r>
              <a:rPr lang="en-US" sz="1900" dirty="0"/>
              <a:t>, </a:t>
            </a:r>
            <a:r>
              <a:rPr lang="en-US" sz="1900" dirty="0" smtClean="0"/>
              <a:t>5% from </a:t>
            </a:r>
            <a:r>
              <a:rPr lang="en-US" sz="1900" dirty="0"/>
              <a:t>video games, </a:t>
            </a:r>
            <a:r>
              <a:rPr lang="en-US" sz="1900" dirty="0" smtClean="0"/>
              <a:t>and 0.4% from </a:t>
            </a:r>
            <a:r>
              <a:rPr lang="en-US" sz="1900" dirty="0"/>
              <a:t>pari-mutuel wagering. </a:t>
            </a:r>
            <a:endParaRPr lang="en-US" sz="1900" dirty="0" smtClean="0"/>
          </a:p>
          <a:p>
            <a:pPr marL="227013" indent="-227013">
              <a:lnSpc>
                <a:spcPct val="110000"/>
              </a:lnSpc>
              <a:spcAft>
                <a:spcPts val="600"/>
              </a:spcAft>
              <a:buFont typeface="Wingdings" panose="05000000000000000000" pitchFamily="2" charset="2"/>
              <a:buChar char="§"/>
            </a:pPr>
            <a:r>
              <a:rPr lang="en-US" sz="1900" dirty="0" smtClean="0"/>
              <a:t>States </a:t>
            </a:r>
            <a:r>
              <a:rPr lang="en-US" sz="1900" dirty="0"/>
              <a:t>can also raise revenue from </a:t>
            </a:r>
            <a:r>
              <a:rPr lang="en-US" sz="1900" dirty="0" smtClean="0"/>
              <a:t>Indian casinos through negotiated </a:t>
            </a:r>
            <a:r>
              <a:rPr lang="en-US" sz="1900" dirty="0"/>
              <a:t>revenue-sharing agreements with the </a:t>
            </a:r>
            <a:r>
              <a:rPr lang="en-US" sz="1900" dirty="0" smtClean="0"/>
              <a:t>tribes (but data are not available). </a:t>
            </a:r>
          </a:p>
          <a:p>
            <a:pPr marL="227013" indent="-227013">
              <a:lnSpc>
                <a:spcPct val="110000"/>
              </a:lnSpc>
              <a:spcAft>
                <a:spcPts val="600"/>
              </a:spcAft>
              <a:buFont typeface="Wingdings" panose="05000000000000000000" pitchFamily="2" charset="2"/>
              <a:buChar char="§"/>
            </a:pPr>
            <a:r>
              <a:rPr lang="en-US" sz="1900" dirty="0" smtClean="0"/>
              <a:t>In </a:t>
            </a:r>
            <a:r>
              <a:rPr lang="en-US" sz="1900" dirty="0"/>
              <a:t>fiscal year 2017, gambling revenue from major sources </a:t>
            </a:r>
            <a:r>
              <a:rPr lang="en-US" sz="1900" dirty="0" smtClean="0"/>
              <a:t>represented 2.2 </a:t>
            </a:r>
            <a:r>
              <a:rPr lang="en-US" sz="1900" dirty="0"/>
              <a:t>percent of total state own-source general revenues. </a:t>
            </a:r>
            <a:endParaRPr lang="en-US" sz="1900" dirty="0" smtClean="0"/>
          </a:p>
          <a:p>
            <a:pPr marL="391605" lvl="1" indent="-227013">
              <a:lnSpc>
                <a:spcPct val="110000"/>
              </a:lnSpc>
              <a:spcAft>
                <a:spcPts val="600"/>
              </a:spcAft>
              <a:buFont typeface="Wingdings" panose="05000000000000000000" pitchFamily="2" charset="2"/>
              <a:buChar char="§"/>
            </a:pPr>
            <a:r>
              <a:rPr lang="en-US" sz="1900" dirty="0" smtClean="0"/>
              <a:t>In </a:t>
            </a:r>
            <a:r>
              <a:rPr lang="en-US" sz="1900" dirty="0"/>
              <a:t>33 of the 47 states that </a:t>
            </a:r>
            <a:r>
              <a:rPr lang="en-US" sz="1900" dirty="0" smtClean="0"/>
              <a:t>have gambling </a:t>
            </a:r>
            <a:r>
              <a:rPr lang="en-US" sz="1900" dirty="0"/>
              <a:t>operations, gambling revenue represented less than </a:t>
            </a:r>
            <a:r>
              <a:rPr lang="en-US" sz="1900" dirty="0" smtClean="0"/>
              <a:t>3% </a:t>
            </a:r>
            <a:r>
              <a:rPr lang="en-US" sz="1900" dirty="0"/>
              <a:t>of state </a:t>
            </a:r>
            <a:r>
              <a:rPr lang="en-US" sz="1900" dirty="0" smtClean="0"/>
              <a:t>own source general </a:t>
            </a:r>
            <a:r>
              <a:rPr lang="en-US" sz="1900" dirty="0"/>
              <a:t>revenues, </a:t>
            </a:r>
            <a:r>
              <a:rPr lang="en-US" sz="1900" dirty="0" smtClean="0"/>
              <a:t>and </a:t>
            </a:r>
            <a:r>
              <a:rPr lang="en-US" sz="1900" dirty="0"/>
              <a:t>in another five states, it was less than </a:t>
            </a:r>
            <a:r>
              <a:rPr lang="en-US" sz="1900" dirty="0" smtClean="0"/>
              <a:t>5% </a:t>
            </a:r>
            <a:r>
              <a:rPr lang="en-US" sz="1900" dirty="0"/>
              <a:t>of </a:t>
            </a:r>
            <a:r>
              <a:rPr lang="en-US" sz="1900" dirty="0" smtClean="0"/>
              <a:t>state revenue.</a:t>
            </a:r>
          </a:p>
          <a:p>
            <a:pPr marL="391605" lvl="1" indent="-227013">
              <a:lnSpc>
                <a:spcPct val="110000"/>
              </a:lnSpc>
              <a:spcAft>
                <a:spcPts val="600"/>
              </a:spcAft>
              <a:buFont typeface="Wingdings" panose="05000000000000000000" pitchFamily="2" charset="2"/>
              <a:buChar char="§"/>
            </a:pPr>
            <a:r>
              <a:rPr lang="en-US" sz="1900" dirty="0" smtClean="0"/>
              <a:t>Louisiana</a:t>
            </a:r>
            <a:r>
              <a:rPr lang="en-US" sz="1900" dirty="0"/>
              <a:t>, Nevada, </a:t>
            </a:r>
            <a:r>
              <a:rPr lang="en-US" sz="1900" dirty="0" smtClean="0"/>
              <a:t>Rhode Island</a:t>
            </a:r>
            <a:r>
              <a:rPr lang="en-US" sz="1900" dirty="0"/>
              <a:t>, and West Virginia </a:t>
            </a:r>
            <a:r>
              <a:rPr lang="en-US" sz="1900" dirty="0" smtClean="0"/>
              <a:t>had </a:t>
            </a:r>
            <a:r>
              <a:rPr lang="en-US" sz="1900" dirty="0"/>
              <a:t>much higher reliance on gambling revenue, </a:t>
            </a:r>
            <a:r>
              <a:rPr lang="en-US" sz="1900" dirty="0" smtClean="0"/>
              <a:t>especially from </a:t>
            </a:r>
            <a:r>
              <a:rPr lang="en-US" sz="1900" dirty="0"/>
              <a:t>casinos and </a:t>
            </a:r>
            <a:r>
              <a:rPr lang="en-US" sz="1900" dirty="0" err="1" smtClean="0"/>
              <a:t>racinos</a:t>
            </a:r>
            <a:r>
              <a:rPr lang="en-US" sz="1900" dirty="0" smtClean="0"/>
              <a:t>.</a:t>
            </a:r>
            <a:endParaRPr lang="en-US" sz="1900" dirty="0"/>
          </a:p>
          <a:p>
            <a:pPr marL="227013" indent="-227013">
              <a:lnSpc>
                <a:spcPct val="110000"/>
              </a:lnSpc>
              <a:spcAft>
                <a:spcPts val="600"/>
              </a:spcAft>
              <a:buFont typeface="Wingdings" panose="05000000000000000000" pitchFamily="2" charset="2"/>
              <a:buChar char="§"/>
            </a:pPr>
            <a:r>
              <a:rPr lang="en-US" sz="1900" dirty="0" smtClean="0"/>
              <a:t>Source: </a:t>
            </a:r>
            <a:r>
              <a:rPr lang="en-US" sz="1900" dirty="0" err="1" smtClean="0"/>
              <a:t>Dadayan</a:t>
            </a:r>
            <a:r>
              <a:rPr lang="en-US" sz="1900" dirty="0" smtClean="0"/>
              <a:t> (</a:t>
            </a:r>
            <a:r>
              <a:rPr lang="en-US" sz="1900" i="1" dirty="0" smtClean="0"/>
              <a:t>NTJ</a:t>
            </a:r>
            <a:r>
              <a:rPr lang="en-US" sz="1900" dirty="0" smtClean="0"/>
              <a:t>, December 2019).</a:t>
            </a:r>
            <a:endParaRPr lang="en-US" sz="1900" dirty="0"/>
          </a:p>
          <a:p>
            <a:pPr eaLnBrk="1" hangingPunct="1">
              <a:buFont typeface="Wingdings" panose="05000000000000000000" pitchFamily="2" charset="2"/>
              <a:buChar char="§"/>
            </a:pPr>
            <a:endParaRPr lang="en-US" sz="2000" dirty="0"/>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State-Sponsored Gambling, 2</a:t>
            </a:r>
            <a:br>
              <a:rPr lang="en-US" sz="2800" dirty="0">
                <a:solidFill>
                  <a:srgbClr val="BD582C"/>
                </a:solidFill>
              </a:rPr>
            </a:br>
            <a:endParaRPr lang="en-US" dirty="0"/>
          </a:p>
        </p:txBody>
      </p:sp>
    </p:spTree>
    <p:extLst>
      <p:ext uri="{BB962C8B-B14F-4D97-AF65-F5344CB8AC3E}">
        <p14:creationId xmlns:p14="http://schemas.microsoft.com/office/powerpoint/2010/main" val="196601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52638" y="1350052"/>
            <a:ext cx="381450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State-Sponsored Gambling, 3</a:t>
            </a:r>
            <a:endParaRPr lang="en-US" sz="2400" dirty="0">
              <a:solidFill>
                <a:srgbClr val="BD582C"/>
              </a:solidFill>
              <a:latin typeface="+mn-lt"/>
            </a:endParaRPr>
          </a:p>
        </p:txBody>
      </p:sp>
      <p:sp>
        <p:nvSpPr>
          <p:cNvPr id="12291"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b="1" dirty="0">
              <a:solidFill>
                <a:schemeClr val="tx2"/>
              </a:solidFill>
            </a:endParaRPr>
          </a:p>
          <a:p>
            <a:pPr marL="227013" indent="-227013">
              <a:lnSpc>
                <a:spcPct val="110000"/>
              </a:lnSpc>
              <a:spcAft>
                <a:spcPts val="600"/>
              </a:spcAft>
              <a:buFont typeface="Wingdings" panose="05000000000000000000" pitchFamily="2" charset="2"/>
              <a:buChar char="§"/>
            </a:pPr>
            <a:r>
              <a:rPr lang="en-US" sz="2000" dirty="0" smtClean="0"/>
              <a:t>Today we focus on lotteries.</a:t>
            </a:r>
          </a:p>
          <a:p>
            <a:pPr marL="227013" indent="-227013">
              <a:lnSpc>
                <a:spcPct val="110000"/>
              </a:lnSpc>
              <a:spcAft>
                <a:spcPts val="600"/>
              </a:spcAft>
              <a:buFont typeface="Wingdings" panose="05000000000000000000" pitchFamily="2" charset="2"/>
              <a:buChar char="§"/>
            </a:pPr>
            <a:r>
              <a:rPr lang="en-US" sz="2000" dirty="0" smtClean="0"/>
              <a:t>Some other forms of gambling are considered in the next class on “sin” taxes, including:</a:t>
            </a:r>
          </a:p>
          <a:p>
            <a:pPr marL="391605" lvl="1" indent="-227013">
              <a:lnSpc>
                <a:spcPct val="110000"/>
              </a:lnSpc>
              <a:spcAft>
                <a:spcPts val="600"/>
              </a:spcAft>
              <a:buFont typeface="Wingdings" panose="05000000000000000000" pitchFamily="2" charset="2"/>
              <a:buChar char="§"/>
            </a:pPr>
            <a:r>
              <a:rPr lang="en-US" sz="1888" dirty="0" smtClean="0"/>
              <a:t>Casinos</a:t>
            </a:r>
          </a:p>
          <a:p>
            <a:pPr marL="391605" lvl="1" indent="-227013">
              <a:lnSpc>
                <a:spcPct val="110000"/>
              </a:lnSpc>
              <a:spcAft>
                <a:spcPts val="600"/>
              </a:spcAft>
              <a:buFont typeface="Wingdings" panose="05000000000000000000" pitchFamily="2" charset="2"/>
              <a:buChar char="§"/>
            </a:pPr>
            <a:r>
              <a:rPr lang="en-US" sz="1888" dirty="0" err="1" smtClean="0"/>
              <a:t>Racinos</a:t>
            </a:r>
            <a:r>
              <a:rPr lang="en-US" sz="1888" dirty="0" smtClean="0"/>
              <a:t> (combinations of casinos and race tracks)</a:t>
            </a:r>
          </a:p>
          <a:p>
            <a:pPr marL="391605" lvl="1" indent="-227013">
              <a:lnSpc>
                <a:spcPct val="110000"/>
              </a:lnSpc>
              <a:spcAft>
                <a:spcPts val="600"/>
              </a:spcAft>
              <a:buFont typeface="Wingdings" panose="05000000000000000000" pitchFamily="2" charset="2"/>
              <a:buChar char="§"/>
            </a:pPr>
            <a:r>
              <a:rPr lang="en-US" sz="1888" dirty="0" smtClean="0"/>
              <a:t>Pari-mutuel betting (in which the odds depend on the amount of betting; often used for horse and dog racing)</a:t>
            </a:r>
          </a:p>
          <a:p>
            <a:pPr marL="391605" lvl="1" indent="-227013">
              <a:lnSpc>
                <a:spcPct val="110000"/>
              </a:lnSpc>
              <a:spcAft>
                <a:spcPts val="600"/>
              </a:spcAft>
              <a:buFont typeface="Wingdings" panose="05000000000000000000" pitchFamily="2" charset="2"/>
              <a:buChar char="§"/>
            </a:pPr>
            <a:r>
              <a:rPr lang="en-US" sz="1888" dirty="0" smtClean="0"/>
              <a:t>Sports betting</a:t>
            </a:r>
          </a:p>
          <a:p>
            <a:pPr eaLnBrk="1" hangingPunct="1">
              <a:buFont typeface="Wingdings" panose="05000000000000000000" pitchFamily="2" charset="2"/>
              <a:buChar char="§"/>
            </a:pPr>
            <a:endParaRPr lang="en-US" sz="2000" dirty="0"/>
          </a:p>
          <a:p>
            <a:pPr eaLnBrk="1" hangingPunct="1"/>
            <a:endParaRPr lang="en-US" sz="2000" dirty="0"/>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State-Sponsored Gambling, 3</a:t>
            </a:r>
            <a:br>
              <a:rPr lang="en-US" sz="2800" dirty="0">
                <a:solidFill>
                  <a:srgbClr val="BD582C"/>
                </a:solidFill>
              </a:rPr>
            </a:br>
            <a:endParaRPr lang="en-US" dirty="0"/>
          </a:p>
        </p:txBody>
      </p:sp>
    </p:spTree>
    <p:extLst>
      <p:ext uri="{BB962C8B-B14F-4D97-AF65-F5344CB8AC3E}">
        <p14:creationId xmlns:p14="http://schemas.microsoft.com/office/powerpoint/2010/main" val="2873823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52638" y="1350052"/>
            <a:ext cx="2571473"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State-Run Lotteries</a:t>
            </a:r>
            <a:endParaRPr lang="en-US" sz="2400" dirty="0">
              <a:solidFill>
                <a:srgbClr val="BD582C"/>
              </a:solidFill>
              <a:latin typeface="+mn-lt"/>
            </a:endParaRPr>
          </a:p>
        </p:txBody>
      </p:sp>
      <p:sp>
        <p:nvSpPr>
          <p:cNvPr id="12291" name="Rectangle 3"/>
          <p:cNvSpPr>
            <a:spLocks noGrp="1" noChangeArrowheads="1"/>
          </p:cNvSpPr>
          <p:nvPr>
            <p:ph idx="1"/>
          </p:nvPr>
        </p:nvSpPr>
        <p:spPr/>
        <p:txBody>
          <a:bodyPr>
            <a:normAutofit fontScale="92500" lnSpcReduction="10000"/>
          </a:bodyPr>
          <a:lstStyle/>
          <a:p>
            <a:pPr algn="ctr" eaLnBrk="1" hangingPunct="1">
              <a:lnSpc>
                <a:spcPct val="50000"/>
              </a:lnSpc>
              <a:buFont typeface="Wingdings" pitchFamily="2" charset="2"/>
              <a:buNone/>
            </a:pPr>
            <a:endParaRPr lang="en-US" sz="2000" b="1" dirty="0">
              <a:solidFill>
                <a:schemeClr val="tx2"/>
              </a:solidFill>
            </a:endParaRPr>
          </a:p>
          <a:p>
            <a:pPr marL="227013" indent="-227013" eaLnBrk="1" hangingPunct="1">
              <a:buFont typeface="Wingdings" panose="05000000000000000000" pitchFamily="2" charset="2"/>
              <a:buChar char="§"/>
            </a:pPr>
            <a:r>
              <a:rPr lang="en-US" sz="2000" dirty="0"/>
              <a:t>The first state lottery was in New Hampshire in 1964.</a:t>
            </a:r>
          </a:p>
          <a:p>
            <a:pPr marL="227013" indent="-227013" eaLnBrk="1" hangingPunct="1">
              <a:lnSpc>
                <a:spcPct val="50000"/>
              </a:lnSpc>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Now </a:t>
            </a:r>
            <a:r>
              <a:rPr lang="en-US" sz="2000" dirty="0" smtClean="0"/>
              <a:t>45 states have a lottery.</a:t>
            </a:r>
            <a:endParaRPr lang="en-US" sz="2000" dirty="0"/>
          </a:p>
          <a:p>
            <a:pPr marL="227013" indent="-227013" eaLnBrk="1" hangingPunct="1">
              <a:lnSpc>
                <a:spcPct val="50000"/>
              </a:lnSpc>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smtClean="0"/>
              <a:t>In FY 2017, lotteries raises about 1.5% of general state revenue in the average state.</a:t>
            </a:r>
            <a:r>
              <a:rPr lang="en-US" sz="2000" dirty="0"/>
              <a:t/>
            </a:r>
            <a:br>
              <a:rPr lang="en-US" sz="2000" dirty="0"/>
            </a:br>
            <a:endParaRPr lang="en-US" sz="2000" dirty="0"/>
          </a:p>
          <a:p>
            <a:pPr marL="227013" indent="-227013">
              <a:buFont typeface="Wingdings" panose="05000000000000000000" pitchFamily="2" charset="2"/>
              <a:buChar char="§"/>
            </a:pPr>
            <a:r>
              <a:rPr lang="en-US" sz="2000" dirty="0" smtClean="0"/>
              <a:t>Lotteries </a:t>
            </a:r>
            <a:r>
              <a:rPr lang="en-US" sz="2000" dirty="0"/>
              <a:t>probably are a natural monopoly, as customers are </a:t>
            </a:r>
            <a:r>
              <a:rPr lang="en-US" sz="2000" dirty="0" smtClean="0"/>
              <a:t>attracted </a:t>
            </a:r>
            <a:r>
              <a:rPr lang="en-US" sz="2000" dirty="0"/>
              <a:t>to very large prizes</a:t>
            </a:r>
            <a:r>
              <a:rPr lang="en-US" sz="2000" dirty="0" smtClean="0"/>
              <a:t>.</a:t>
            </a:r>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smtClean="0"/>
              <a:t>For more on lotteries, see</a:t>
            </a:r>
          </a:p>
          <a:p>
            <a:pPr marL="228600" indent="0">
              <a:buNone/>
            </a:pPr>
            <a:r>
              <a:rPr lang="en-US" sz="2000" dirty="0" smtClean="0">
                <a:hlinkClick r:id="rId2" tooltip="http://rockinst.org/wp-content/uploads/2017/11/2016-04-12-Blinken_Report_Three-min.pdf "/>
              </a:rPr>
              <a:t>http</a:t>
            </a:r>
            <a:r>
              <a:rPr lang="en-US" sz="2000" dirty="0">
                <a:hlinkClick r:id="rId2" tooltip="http://rockinst.org/wp-content/uploads/2017/11/2016-04-12-Blinken_Report_Three-min.pdf "/>
              </a:rPr>
              <a:t>://</a:t>
            </a:r>
            <a:r>
              <a:rPr lang="en-US" sz="2000" dirty="0" smtClean="0">
                <a:hlinkClick r:id="rId2" tooltip="http://rockinst.org/wp-content/uploads/2017/11/2016-04-12-Blinken_Report_Three-min.pdf "/>
              </a:rPr>
              <a:t>rockinst.org/wp-content/uploads/2017/11/2016-04-12-Blinken_Report_Three-min.pdf </a:t>
            </a:r>
            <a:endParaRPr lang="en-US" sz="2000" dirty="0"/>
          </a:p>
          <a:p>
            <a:pPr eaLnBrk="1" hangingPunct="1">
              <a:buFont typeface="Wingdings" panose="05000000000000000000" pitchFamily="2" charset="2"/>
              <a:buChar char="§"/>
            </a:pPr>
            <a:endParaRPr lang="en-US" sz="2000" dirty="0" smtClean="0"/>
          </a:p>
          <a:p>
            <a:pPr eaLnBrk="1" hangingPunct="1"/>
            <a:endParaRPr lang="en-US" sz="2000" dirty="0"/>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State-Run Lotteries</a:t>
            </a:r>
            <a:br>
              <a:rPr lang="en-US" sz="2800" dirty="0">
                <a:solidFill>
                  <a:srgbClr val="BD582C"/>
                </a:solidFill>
              </a:rPr>
            </a:br>
            <a:endParaRPr lang="en-US" dirty="0"/>
          </a:p>
        </p:txBody>
      </p:sp>
    </p:spTree>
    <p:extLst>
      <p:ext uri="{BB962C8B-B14F-4D97-AF65-F5344CB8AC3E}">
        <p14:creationId xmlns:p14="http://schemas.microsoft.com/office/powerpoint/2010/main" val="2464318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404068"/>
            <a:ext cx="6019800" cy="424732"/>
          </a:xfrm>
          <a:prstGeom prst="rect">
            <a:avLst/>
          </a:prstGeom>
        </p:spPr>
        <p:txBody>
          <a:bodyPr wrap="square">
            <a:spAutoFit/>
          </a:bodyPr>
          <a:lstStyle/>
          <a:p>
            <a:pPr eaLnBrk="1" hangingPunct="1">
              <a:lnSpc>
                <a:spcPct val="90000"/>
              </a:lnSpc>
              <a:buFont typeface="Wingdings" pitchFamily="2" charset="2"/>
              <a:buNone/>
            </a:pPr>
            <a:r>
              <a:rPr lang="en-US" sz="2400" dirty="0" smtClean="0">
                <a:solidFill>
                  <a:srgbClr val="BD582C"/>
                </a:solidFill>
                <a:latin typeface="+mn-lt"/>
              </a:rPr>
              <a:t>Policy Issues Raised By Lotteries</a:t>
            </a:r>
            <a:endParaRPr lang="en-US" sz="2400" dirty="0">
              <a:solidFill>
                <a:srgbClr val="BD582C"/>
              </a:solidFill>
              <a:latin typeface="+mn-lt"/>
            </a:endParaRPr>
          </a:p>
        </p:txBody>
      </p:sp>
      <p:sp>
        <p:nvSpPr>
          <p:cNvPr id="13315" name="Rectangle 3"/>
          <p:cNvSpPr>
            <a:spLocks noGrp="1" noChangeArrowheads="1"/>
          </p:cNvSpPr>
          <p:nvPr>
            <p:ph idx="1"/>
          </p:nvPr>
        </p:nvSpPr>
        <p:spPr/>
        <p:txBody>
          <a:bodyPr>
            <a:normAutofit/>
          </a:bodyPr>
          <a:lstStyle/>
          <a:p>
            <a:pPr marL="457200" indent="-457200" eaLnBrk="1" hangingPunct="1">
              <a:lnSpc>
                <a:spcPct val="150000"/>
              </a:lnSpc>
              <a:buClr>
                <a:srgbClr val="BD582C"/>
              </a:buClr>
              <a:buFont typeface="+mj-lt"/>
              <a:buAutoNum type="arabicPeriod"/>
            </a:pPr>
            <a:r>
              <a:rPr lang="en-US" sz="2000" dirty="0" smtClean="0"/>
              <a:t>Legalization </a:t>
            </a:r>
            <a:r>
              <a:rPr lang="en-US" sz="2000" dirty="0"/>
              <a:t>(Should </a:t>
            </a:r>
            <a:r>
              <a:rPr lang="en-US" sz="2000" dirty="0" smtClean="0"/>
              <a:t>lottery gambling </a:t>
            </a:r>
            <a:r>
              <a:rPr lang="en-US" sz="2000" dirty="0"/>
              <a:t>be allowed</a:t>
            </a:r>
            <a:r>
              <a:rPr lang="en-US" sz="2000" dirty="0" smtClean="0"/>
              <a:t>?)</a:t>
            </a:r>
            <a:endParaRPr lang="en-US" sz="2000" dirty="0"/>
          </a:p>
          <a:p>
            <a:pPr marL="457200" indent="-457200" eaLnBrk="1" hangingPunct="1">
              <a:lnSpc>
                <a:spcPct val="150000"/>
              </a:lnSpc>
              <a:buClr>
                <a:srgbClr val="BD582C"/>
              </a:buClr>
              <a:buFont typeface="+mj-lt"/>
              <a:buAutoNum type="arabicPeriod"/>
            </a:pPr>
            <a:r>
              <a:rPr lang="en-US" sz="2000" dirty="0" smtClean="0"/>
              <a:t>Government </a:t>
            </a:r>
            <a:r>
              <a:rPr lang="en-US" sz="2000" dirty="0"/>
              <a:t>Provision (Should </a:t>
            </a:r>
            <a:r>
              <a:rPr lang="en-US" sz="2000" dirty="0" smtClean="0"/>
              <a:t>lotteries </a:t>
            </a:r>
            <a:r>
              <a:rPr lang="en-US" sz="2000" dirty="0"/>
              <a:t>be a private </a:t>
            </a:r>
            <a:r>
              <a:rPr lang="en-US" sz="2000" dirty="0" smtClean="0"/>
              <a:t>or government </a:t>
            </a:r>
            <a:r>
              <a:rPr lang="en-US" sz="2000" dirty="0"/>
              <a:t>monopoly</a:t>
            </a:r>
            <a:r>
              <a:rPr lang="en-US" sz="2000" dirty="0" smtClean="0"/>
              <a:t>?)</a:t>
            </a:r>
          </a:p>
          <a:p>
            <a:pPr marL="457200" indent="-457200" eaLnBrk="1" hangingPunct="1">
              <a:lnSpc>
                <a:spcPct val="150000"/>
              </a:lnSpc>
              <a:buClr>
                <a:srgbClr val="BD582C"/>
              </a:buClr>
              <a:buFont typeface="+mj-lt"/>
              <a:buAutoNum type="arabicPeriod"/>
            </a:pPr>
            <a:r>
              <a:rPr lang="en-US" sz="2000" dirty="0" smtClean="0"/>
              <a:t> </a:t>
            </a:r>
            <a:r>
              <a:rPr lang="en-US" sz="2000" dirty="0"/>
              <a:t>Rate of Taxation (How much </a:t>
            </a:r>
            <a:r>
              <a:rPr lang="en-US" sz="2000" dirty="0" smtClean="0"/>
              <a:t>revenue </a:t>
            </a:r>
            <a:r>
              <a:rPr lang="en-US" sz="2000" dirty="0"/>
              <a:t>should the state claim</a:t>
            </a:r>
            <a:r>
              <a:rPr lang="en-US" sz="2000" dirty="0" smtClean="0"/>
              <a:t>?)</a:t>
            </a:r>
          </a:p>
          <a:p>
            <a:pPr marL="457200" indent="-457200" eaLnBrk="1" hangingPunct="1">
              <a:lnSpc>
                <a:spcPct val="150000"/>
              </a:lnSpc>
              <a:buClr>
                <a:srgbClr val="BD582C"/>
              </a:buClr>
              <a:buFont typeface="+mj-lt"/>
              <a:buAutoNum type="arabicPeriod"/>
            </a:pPr>
            <a:r>
              <a:rPr lang="en-US" sz="2000" dirty="0" smtClean="0"/>
              <a:t> </a:t>
            </a:r>
            <a:r>
              <a:rPr lang="en-US" sz="2000" dirty="0"/>
              <a:t>Earmarking (Should the revenue </a:t>
            </a:r>
            <a:r>
              <a:rPr lang="en-US" sz="2000" dirty="0" smtClean="0"/>
              <a:t>be </a:t>
            </a:r>
            <a:r>
              <a:rPr lang="en-US" sz="2000" dirty="0"/>
              <a:t>earmarked for education</a:t>
            </a:r>
            <a:r>
              <a:rPr lang="en-US" sz="2000" dirty="0" smtClean="0"/>
              <a:t>?)</a:t>
            </a:r>
          </a:p>
          <a:p>
            <a:pPr marL="457200" indent="-457200" eaLnBrk="1" hangingPunct="1">
              <a:lnSpc>
                <a:spcPct val="150000"/>
              </a:lnSpc>
              <a:buClr>
                <a:srgbClr val="BD582C"/>
              </a:buClr>
              <a:buFont typeface="+mj-lt"/>
              <a:buAutoNum type="arabicPeriod"/>
            </a:pPr>
            <a:r>
              <a:rPr lang="en-US" sz="2000" dirty="0" smtClean="0"/>
              <a:t>Promotion </a:t>
            </a:r>
            <a:r>
              <a:rPr lang="en-US" sz="2000" dirty="0"/>
              <a:t>(How should lotteries </a:t>
            </a:r>
            <a:r>
              <a:rPr lang="en-US" sz="2000" dirty="0" smtClean="0"/>
              <a:t>be </a:t>
            </a:r>
            <a:r>
              <a:rPr lang="en-US" sz="2000" dirty="0"/>
              <a:t>designed and advertised?)</a:t>
            </a:r>
          </a:p>
        </p:txBody>
      </p:sp>
      <p:sp>
        <p:nvSpPr>
          <p:cNvPr id="3" name="Title" hidden="1"/>
          <p:cNvSpPr>
            <a:spLocks noGrp="1"/>
          </p:cNvSpPr>
          <p:nvPr>
            <p:ph type="title"/>
          </p:nvPr>
        </p:nvSpPr>
        <p:spPr/>
        <p:txBody>
          <a:bodyPr/>
          <a:lstStyle/>
          <a:p>
            <a:r>
              <a:rPr lang="en-US" sz="2800" dirty="0">
                <a:solidFill>
                  <a:srgbClr val="BD582C"/>
                </a:solidFill>
              </a:rPr>
              <a:t>Policy Issues Raised By Lotteries</a:t>
            </a:r>
            <a:br>
              <a:rPr lang="en-US" sz="2800" dirty="0">
                <a:solidFill>
                  <a:srgbClr val="BD582C"/>
                </a:solidFill>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60659" y="1359205"/>
            <a:ext cx="1653722"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Legalization</a:t>
            </a:r>
            <a:endParaRPr lang="en-US" sz="2400" dirty="0">
              <a:solidFill>
                <a:srgbClr val="BD582C"/>
              </a:solidFill>
              <a:latin typeface="+mn-lt"/>
            </a:endParaRPr>
          </a:p>
        </p:txBody>
      </p:sp>
      <p:sp>
        <p:nvSpPr>
          <p:cNvPr id="14339" name="Rectangle 3"/>
          <p:cNvSpPr>
            <a:spLocks noGrp="1" noChangeArrowheads="1"/>
          </p:cNvSpPr>
          <p:nvPr>
            <p:ph idx="1"/>
          </p:nvPr>
        </p:nvSpPr>
        <p:spPr/>
        <p:txBody>
          <a:bodyPr>
            <a:normAutofit fontScale="92500"/>
          </a:bodyPr>
          <a:lstStyle/>
          <a:p>
            <a:pPr marL="227013" indent="-227013" eaLnBrk="1" hangingPunct="1">
              <a:lnSpc>
                <a:spcPct val="150000"/>
              </a:lnSpc>
              <a:spcAft>
                <a:spcPts val="0"/>
              </a:spcAft>
              <a:buFont typeface="Wingdings" panose="05000000000000000000" pitchFamily="2" charset="2"/>
              <a:buChar char="§"/>
            </a:pPr>
            <a:r>
              <a:rPr lang="en-US" sz="2000" dirty="0" smtClean="0"/>
              <a:t>Lotteries generate </a:t>
            </a:r>
            <a:r>
              <a:rPr lang="en-US" sz="2000" u="sng" dirty="0" smtClean="0"/>
              <a:t>consumer surplus</a:t>
            </a:r>
            <a:r>
              <a:rPr lang="en-US" sz="2000" dirty="0" smtClean="0"/>
              <a:t>, that is, many people pay for their</a:t>
            </a:r>
            <a:br>
              <a:rPr lang="en-US" sz="2000" dirty="0" smtClean="0"/>
            </a:br>
            <a:r>
              <a:rPr lang="en-US" sz="2000" dirty="0" smtClean="0"/>
              <a:t>  entertainment value.</a:t>
            </a:r>
          </a:p>
          <a:p>
            <a:pPr marL="227013" indent="-227013" eaLnBrk="1" hangingPunct="1">
              <a:lnSpc>
                <a:spcPct val="100000"/>
              </a:lnSpc>
              <a:spcAft>
                <a:spcPts val="0"/>
              </a:spcAft>
              <a:buFont typeface="Wingdings" panose="05000000000000000000" pitchFamily="2" charset="2"/>
              <a:buChar char="§"/>
            </a:pPr>
            <a:endParaRPr lang="en-US" sz="2000" dirty="0"/>
          </a:p>
          <a:p>
            <a:pPr marL="227013" indent="-227013" eaLnBrk="1" hangingPunct="1">
              <a:lnSpc>
                <a:spcPct val="150000"/>
              </a:lnSpc>
              <a:spcAft>
                <a:spcPts val="0"/>
              </a:spcAft>
              <a:buFont typeface="Wingdings" panose="05000000000000000000" pitchFamily="2" charset="2"/>
              <a:buChar char="§"/>
            </a:pPr>
            <a:r>
              <a:rPr lang="en-US" sz="2000" dirty="0" smtClean="0"/>
              <a:t>Lotteries also generate </a:t>
            </a:r>
            <a:r>
              <a:rPr lang="en-US" sz="2000" u="sng" dirty="0" smtClean="0"/>
              <a:t>social costs: </a:t>
            </a:r>
            <a:r>
              <a:rPr lang="en-US" sz="2000" dirty="0" smtClean="0"/>
              <a:t>gambling addiction for some people, </a:t>
            </a:r>
            <a:br>
              <a:rPr lang="en-US" sz="2000" dirty="0" smtClean="0"/>
            </a:br>
            <a:r>
              <a:rPr lang="en-US" sz="2000" dirty="0" smtClean="0"/>
              <a:t> increased crime, and, perhaps, undermining incentives to earn one’s way.</a:t>
            </a:r>
          </a:p>
          <a:p>
            <a:pPr marL="227013" indent="-227013" eaLnBrk="1" hangingPunct="1">
              <a:lnSpc>
                <a:spcPct val="100000"/>
              </a:lnSpc>
              <a:spcAft>
                <a:spcPts val="0"/>
              </a:spcAft>
              <a:buFont typeface="Wingdings" panose="05000000000000000000" pitchFamily="2" charset="2"/>
              <a:buChar char="§"/>
            </a:pPr>
            <a:endParaRPr lang="en-US" sz="2000" dirty="0"/>
          </a:p>
          <a:p>
            <a:pPr marL="227013" indent="-227013" eaLnBrk="1" hangingPunct="1">
              <a:lnSpc>
                <a:spcPct val="150000"/>
              </a:lnSpc>
              <a:spcAft>
                <a:spcPts val="0"/>
              </a:spcAft>
              <a:buFont typeface="Wingdings" panose="05000000000000000000" pitchFamily="2" charset="2"/>
              <a:buChar char="§"/>
            </a:pPr>
            <a:r>
              <a:rPr lang="en-US" sz="2000" dirty="0" smtClean="0"/>
              <a:t>There is a consensus in this country that the benefits outweigh the costs </a:t>
            </a:r>
            <a:br>
              <a:rPr lang="en-US" sz="2000" dirty="0" smtClean="0"/>
            </a:br>
            <a:r>
              <a:rPr lang="en-US" sz="2000" dirty="0" smtClean="0"/>
              <a:t> (although the costs are high).</a:t>
            </a:r>
          </a:p>
        </p:txBody>
      </p:sp>
      <p:sp>
        <p:nvSpPr>
          <p:cNvPr id="3" name="Title" hidden="1"/>
          <p:cNvSpPr>
            <a:spLocks noGrp="1"/>
          </p:cNvSpPr>
          <p:nvPr>
            <p:ph type="title"/>
          </p:nvPr>
        </p:nvSpPr>
        <p:spPr/>
        <p:txBody>
          <a:bodyPr/>
          <a:lstStyle/>
          <a:p>
            <a:r>
              <a:rPr lang="en-US" sz="2800" dirty="0">
                <a:solidFill>
                  <a:srgbClr val="BD582C"/>
                </a:solidFill>
              </a:rPr>
              <a:t>Legalization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38200" y="1414528"/>
            <a:ext cx="297478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Government Provision</a:t>
            </a:r>
            <a:endParaRPr lang="en-US" sz="2400" dirty="0">
              <a:solidFill>
                <a:srgbClr val="BD582C"/>
              </a:solidFill>
              <a:latin typeface="+mn-lt"/>
            </a:endParaRPr>
          </a:p>
        </p:txBody>
      </p:sp>
      <p:sp>
        <p:nvSpPr>
          <p:cNvPr id="15363" name="Rectangle 3"/>
          <p:cNvSpPr>
            <a:spLocks noGrp="1" noChangeArrowheads="1"/>
          </p:cNvSpPr>
          <p:nvPr>
            <p:ph idx="1"/>
          </p:nvPr>
        </p:nvSpPr>
        <p:spPr/>
        <p:txBody>
          <a:bodyPr>
            <a:normAutofit fontScale="92500" lnSpcReduction="20000"/>
          </a:bodyPr>
          <a:lstStyle/>
          <a:p>
            <a:pPr algn="ctr" eaLnBrk="1" hangingPunct="1">
              <a:lnSpc>
                <a:spcPct val="30000"/>
              </a:lnSpc>
              <a:buFont typeface="Wingdings" pitchFamily="2" charset="2"/>
              <a:buNone/>
            </a:pPr>
            <a:endParaRPr lang="en-US" sz="2000" b="1" dirty="0">
              <a:solidFill>
                <a:schemeClr val="tx2"/>
              </a:solidFill>
            </a:endParaRPr>
          </a:p>
          <a:p>
            <a:pPr marL="227013" indent="-227013" eaLnBrk="1" hangingPunct="1">
              <a:lnSpc>
                <a:spcPct val="110000"/>
              </a:lnSpc>
              <a:spcBef>
                <a:spcPts val="0"/>
              </a:spcBef>
              <a:buFont typeface="Wingdings" panose="05000000000000000000" pitchFamily="2" charset="2"/>
              <a:buChar char="§"/>
            </a:pPr>
            <a:r>
              <a:rPr lang="en-US" sz="2200" dirty="0" smtClean="0"/>
              <a:t>Lotteries require large scale, so private lotteries would be huge companies that would be:</a:t>
            </a:r>
            <a:br>
              <a:rPr lang="en-US" sz="2200" dirty="0" smtClean="0"/>
            </a:br>
            <a:endParaRPr lang="en-US" sz="2200" dirty="0" smtClean="0"/>
          </a:p>
          <a:p>
            <a:pPr marL="460375" lvl="5" indent="-233363">
              <a:lnSpc>
                <a:spcPct val="120000"/>
              </a:lnSpc>
              <a:buFont typeface="Courier New" panose="02070309020205020404" pitchFamily="49" charset="0"/>
              <a:buChar char="o"/>
            </a:pPr>
            <a:r>
              <a:rPr lang="en-US" sz="2200" dirty="0" smtClean="0"/>
              <a:t>Difficult to regulate and tax (think of their political connections!)</a:t>
            </a:r>
          </a:p>
          <a:p>
            <a:pPr marL="460375" lvl="5" indent="-233363">
              <a:lnSpc>
                <a:spcPct val="170000"/>
              </a:lnSpc>
              <a:buFont typeface="Courier New" panose="02070309020205020404" pitchFamily="49" charset="0"/>
              <a:buChar char="o"/>
            </a:pPr>
            <a:r>
              <a:rPr lang="en-US" sz="2200" dirty="0" smtClean="0"/>
              <a:t>Inviting to criminal elements.</a:t>
            </a:r>
          </a:p>
          <a:p>
            <a:pPr lvl="3">
              <a:lnSpc>
                <a:spcPct val="120000"/>
              </a:lnSpc>
              <a:buFont typeface="Courier New" panose="02070309020205020404" pitchFamily="49" charset="0"/>
              <a:buChar char="o"/>
            </a:pPr>
            <a:endParaRPr lang="en-US" sz="1975" dirty="0" smtClean="0"/>
          </a:p>
          <a:p>
            <a:pPr marL="227013" indent="-227013" eaLnBrk="1" hangingPunct="1">
              <a:lnSpc>
                <a:spcPct val="120000"/>
              </a:lnSpc>
              <a:buFont typeface="Wingdings" panose="05000000000000000000" pitchFamily="2" charset="2"/>
              <a:buChar char="§"/>
            </a:pPr>
            <a:r>
              <a:rPr lang="en-US" sz="2200" dirty="0" smtClean="0"/>
              <a:t>Thus, there is a broad consensus that legalized lotteries should be government monopolies.</a:t>
            </a:r>
          </a:p>
          <a:p>
            <a:pPr marL="227013" indent="-227013" eaLnBrk="1" hangingPunct="1">
              <a:lnSpc>
                <a:spcPct val="120000"/>
              </a:lnSpc>
              <a:buFont typeface="Wingdings" panose="05000000000000000000" pitchFamily="2" charset="2"/>
              <a:buChar char="§"/>
            </a:pPr>
            <a:endParaRPr lang="en-US" sz="2200" dirty="0" smtClean="0"/>
          </a:p>
          <a:p>
            <a:pPr marL="227013" indent="-227013" eaLnBrk="1" hangingPunct="1">
              <a:lnSpc>
                <a:spcPct val="120000"/>
              </a:lnSpc>
              <a:buFont typeface="Wingdings" panose="05000000000000000000" pitchFamily="2" charset="2"/>
              <a:buChar char="§"/>
            </a:pPr>
            <a:r>
              <a:rPr lang="en-US" sz="2200" dirty="0" smtClean="0"/>
              <a:t>But many states are debating private management or even the sale of the lottery to a private company.</a:t>
            </a:r>
          </a:p>
        </p:txBody>
      </p:sp>
      <p:sp>
        <p:nvSpPr>
          <p:cNvPr id="3" name="Title" hidden="1"/>
          <p:cNvSpPr>
            <a:spLocks noGrp="1"/>
          </p:cNvSpPr>
          <p:nvPr>
            <p:ph type="title"/>
          </p:nvPr>
        </p:nvSpPr>
        <p:spPr/>
        <p:txBody>
          <a:bodyPr/>
          <a:lstStyle/>
          <a:p>
            <a:r>
              <a:rPr lang="en-US" sz="2800" dirty="0">
                <a:solidFill>
                  <a:srgbClr val="BD582C"/>
                </a:solidFill>
              </a:rPr>
              <a:t>Government Provision</a:t>
            </a:r>
            <a:br>
              <a:rPr lang="en-US" sz="2800" dirty="0">
                <a:solidFill>
                  <a:srgbClr val="BD582C"/>
                </a:solidFill>
              </a:rPr>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371600"/>
            <a:ext cx="327615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Government Provision, 2</a:t>
            </a:r>
            <a:endParaRPr lang="en-US" sz="2400" dirty="0">
              <a:solidFill>
                <a:srgbClr val="BD582C"/>
              </a:solidFill>
              <a:latin typeface="+mn-lt"/>
            </a:endParaRPr>
          </a:p>
        </p:txBody>
      </p:sp>
      <p:sp>
        <p:nvSpPr>
          <p:cNvPr id="16387" name="Rectangle 3"/>
          <p:cNvSpPr>
            <a:spLocks noGrp="1" noChangeArrowheads="1"/>
          </p:cNvSpPr>
          <p:nvPr>
            <p:ph idx="1"/>
          </p:nvPr>
        </p:nvSpPr>
        <p:spPr/>
        <p:txBody>
          <a:bodyPr>
            <a:normAutofit/>
          </a:bodyPr>
          <a:lstStyle/>
          <a:p>
            <a:pPr marL="227013" indent="-227013" eaLnBrk="1" hangingPunct="1">
              <a:lnSpc>
                <a:spcPct val="150000"/>
              </a:lnSpc>
              <a:buFont typeface="Wingdings" panose="05000000000000000000" pitchFamily="2" charset="2"/>
              <a:buChar char="§"/>
            </a:pPr>
            <a:r>
              <a:rPr lang="en-US" sz="2000" dirty="0" smtClean="0"/>
              <a:t>In January 2011, Illinois turned the management of its lottery over to a private firm.  Indiana and New Jersey have also gone this route.</a:t>
            </a:r>
          </a:p>
          <a:p>
            <a:pPr marL="227013"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50000"/>
              </a:lnSpc>
              <a:buFont typeface="Wingdings" panose="05000000000000000000" pitchFamily="2" charset="2"/>
              <a:buChar char="§"/>
            </a:pPr>
            <a:r>
              <a:rPr lang="en-US" sz="2000" dirty="0" smtClean="0"/>
              <a:t>In Illinois, the firm agreed to large payments to the state if it does not increase lottery revenue.</a:t>
            </a:r>
          </a:p>
          <a:p>
            <a:pPr marL="227013"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50000"/>
              </a:lnSpc>
              <a:buFont typeface="Wingdings" panose="05000000000000000000" pitchFamily="2" charset="2"/>
              <a:buChar char="§"/>
            </a:pPr>
            <a:r>
              <a:rPr lang="en-US" sz="2000" dirty="0" smtClean="0"/>
              <a:t>Without comprehensive contracts, this approach is a recipe for exploitation.</a:t>
            </a:r>
          </a:p>
        </p:txBody>
      </p:sp>
      <p:sp>
        <p:nvSpPr>
          <p:cNvPr id="3" name="Title" hidden="1"/>
          <p:cNvSpPr>
            <a:spLocks noGrp="1"/>
          </p:cNvSpPr>
          <p:nvPr>
            <p:ph type="title"/>
          </p:nvPr>
        </p:nvSpPr>
        <p:spPr/>
        <p:txBody>
          <a:bodyPr/>
          <a:lstStyle/>
          <a:p>
            <a:r>
              <a:rPr lang="en-US" sz="2800" dirty="0">
                <a:solidFill>
                  <a:srgbClr val="BD582C"/>
                </a:solidFill>
              </a:rPr>
              <a:t>Government Provision, 2</a:t>
            </a:r>
            <a:br>
              <a:rPr lang="en-US" sz="2800" dirty="0">
                <a:solidFill>
                  <a:srgbClr val="BD582C"/>
                </a:solidFill>
              </a:rPr>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371600"/>
            <a:ext cx="327615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Government Provision, 3</a:t>
            </a:r>
            <a:endParaRPr lang="en-US" sz="2400" dirty="0">
              <a:solidFill>
                <a:srgbClr val="BD582C"/>
              </a:solidFill>
              <a:latin typeface="+mn-lt"/>
            </a:endParaRPr>
          </a:p>
        </p:txBody>
      </p:sp>
      <p:sp>
        <p:nvSpPr>
          <p:cNvPr id="16387" name="Rectangle 3"/>
          <p:cNvSpPr>
            <a:spLocks noGrp="1" noChangeArrowheads="1"/>
          </p:cNvSpPr>
          <p:nvPr>
            <p:ph idx="1"/>
          </p:nvPr>
        </p:nvSpPr>
        <p:spPr/>
        <p:txBody>
          <a:bodyPr>
            <a:normAutofit fontScale="92500" lnSpcReduction="10000"/>
          </a:bodyPr>
          <a:lstStyle/>
          <a:p>
            <a:pPr marL="227013" indent="-227013" eaLnBrk="1" hangingPunct="1">
              <a:lnSpc>
                <a:spcPct val="150000"/>
              </a:lnSpc>
              <a:buFont typeface="Wingdings" panose="05000000000000000000" pitchFamily="2" charset="2"/>
              <a:buChar char="§"/>
            </a:pPr>
            <a:r>
              <a:rPr lang="en-US" sz="2000" dirty="0" smtClean="0"/>
              <a:t>Some early commentary worried about revenue shortfalls. A former governor of Massachusetts said:</a:t>
            </a:r>
          </a:p>
          <a:p>
            <a:pPr eaLnBrk="1" hangingPunct="1">
              <a:lnSpc>
                <a:spcPct val="50000"/>
              </a:lnSpc>
              <a:spcBef>
                <a:spcPts val="0"/>
              </a:spcBef>
              <a:spcAft>
                <a:spcPts val="0"/>
              </a:spcAft>
              <a:buFont typeface="Wingdings" panose="05000000000000000000" pitchFamily="2" charset="2"/>
              <a:buChar char="§"/>
            </a:pPr>
            <a:endParaRPr lang="en-US" sz="2000" dirty="0" smtClean="0"/>
          </a:p>
          <a:p>
            <a:pPr marL="460375" lvl="1" indent="-233363">
              <a:lnSpc>
                <a:spcPct val="100000"/>
              </a:lnSpc>
              <a:spcBef>
                <a:spcPts val="0"/>
              </a:spcBef>
              <a:spcAft>
                <a:spcPts val="0"/>
              </a:spcAft>
              <a:buFont typeface="Courier New" panose="02070309020205020404" pitchFamily="49" charset="0"/>
              <a:buChar char="o"/>
            </a:pPr>
            <a:r>
              <a:rPr lang="en-US" sz="2000" dirty="0"/>
              <a:t>Illinois </a:t>
            </a:r>
            <a:r>
              <a:rPr lang="en-US" sz="2000" dirty="0" smtClean="0"/>
              <a:t>… appears </a:t>
            </a:r>
            <a:r>
              <a:rPr lang="en-US" sz="2000" dirty="0"/>
              <a:t>to be ending its experiment nearly half a billion dollars behind the revenue projections promised by the winning bidder and with no truly game-changing innovations in the way the lottery performs. New </a:t>
            </a:r>
            <a:r>
              <a:rPr lang="en-US" sz="2000" dirty="0" smtClean="0"/>
              <a:t>Jersey</a:t>
            </a:r>
            <a:r>
              <a:rPr lang="en-US" sz="2000" dirty="0"/>
              <a:t> </a:t>
            </a:r>
            <a:r>
              <a:rPr lang="en-US" sz="2000" dirty="0" smtClean="0"/>
              <a:t>… </a:t>
            </a:r>
            <a:r>
              <a:rPr lang="en-US" sz="2000" dirty="0"/>
              <a:t>missed on already-lowered revenue projections last year, and is running further behind this year. Indiana was viewed as a relative success </a:t>
            </a:r>
            <a:r>
              <a:rPr lang="en-US" sz="2000" dirty="0" smtClean="0"/>
              <a:t>… , </a:t>
            </a:r>
            <a:r>
              <a:rPr lang="en-US" sz="2000" dirty="0"/>
              <a:t>but the private operator missed its targets last year, too and the Hoosier Lottery is now on track to miss its 2015 targets by $50 million</a:t>
            </a:r>
            <a:r>
              <a:rPr lang="en-US" sz="2000" dirty="0" smtClean="0"/>
              <a:t>.</a:t>
            </a:r>
          </a:p>
          <a:p>
            <a:pPr lvl="1">
              <a:lnSpc>
                <a:spcPct val="100000"/>
              </a:lnSpc>
              <a:spcBef>
                <a:spcPts val="0"/>
              </a:spcBef>
              <a:spcAft>
                <a:spcPts val="0"/>
              </a:spcAft>
              <a:buFont typeface="Wingdings" panose="05000000000000000000" pitchFamily="2" charset="2"/>
              <a:buChar char="§"/>
            </a:pPr>
            <a:endParaRPr lang="en-US" sz="2000" dirty="0"/>
          </a:p>
          <a:p>
            <a:pPr marL="227013" indent="-227013">
              <a:lnSpc>
                <a:spcPct val="100000"/>
              </a:lnSpc>
              <a:spcBef>
                <a:spcPts val="0"/>
              </a:spcBef>
              <a:spcAft>
                <a:spcPts val="0"/>
              </a:spcAft>
              <a:buFont typeface="Wingdings" panose="05000000000000000000" pitchFamily="2" charset="2"/>
              <a:buChar char="§"/>
            </a:pPr>
            <a:r>
              <a:rPr lang="en-US" sz="2000" dirty="0" smtClean="0"/>
              <a:t>See </a:t>
            </a:r>
            <a:r>
              <a:rPr lang="en-US" sz="2000" dirty="0">
                <a:hlinkClick r:id="rId2" tooltip="http://www.forbes.com/sites/realspin/2015/02/24/where-lottery-privatization-went-wrong/#466a94214f18 "/>
              </a:rPr>
              <a:t>http://www.forbes.com/sites/realspin/2015/02/24/where-lottery-privatization-went-wrong/#</a:t>
            </a:r>
            <a:r>
              <a:rPr lang="en-US" sz="2000" dirty="0" smtClean="0">
                <a:hlinkClick r:id="rId2" tooltip="http://www.forbes.com/sites/realspin/2015/02/24/where-lottery-privatization-went-wrong/#466a94214f18 "/>
              </a:rPr>
              <a:t>466a94214f18</a:t>
            </a:r>
            <a:r>
              <a:rPr lang="en-US" sz="2000" dirty="0" smtClean="0"/>
              <a:t> .</a:t>
            </a:r>
          </a:p>
        </p:txBody>
      </p:sp>
      <p:sp>
        <p:nvSpPr>
          <p:cNvPr id="3" name="Title" hidden="1"/>
          <p:cNvSpPr>
            <a:spLocks noGrp="1"/>
          </p:cNvSpPr>
          <p:nvPr>
            <p:ph type="title"/>
          </p:nvPr>
        </p:nvSpPr>
        <p:spPr/>
        <p:txBody>
          <a:bodyPr/>
          <a:lstStyle/>
          <a:p>
            <a:r>
              <a:rPr lang="en-US" sz="2800" dirty="0">
                <a:solidFill>
                  <a:srgbClr val="BD582C"/>
                </a:solidFill>
              </a:rPr>
              <a:t>Government Provision, 3</a:t>
            </a:r>
            <a:br>
              <a:rPr lang="en-US" sz="2800" dirty="0">
                <a:solidFill>
                  <a:srgbClr val="BD582C"/>
                </a:solidFill>
              </a:rPr>
            </a:br>
            <a:endParaRPr lang="en-US" dirty="0"/>
          </a:p>
        </p:txBody>
      </p:sp>
    </p:spTree>
    <p:extLst>
      <p:ext uri="{BB962C8B-B14F-4D97-AF65-F5344CB8AC3E}">
        <p14:creationId xmlns:p14="http://schemas.microsoft.com/office/powerpoint/2010/main" val="1625290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371600"/>
            <a:ext cx="327615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Government Provision, 4</a:t>
            </a:r>
            <a:endParaRPr lang="en-US" sz="2400" dirty="0">
              <a:solidFill>
                <a:srgbClr val="BD582C"/>
              </a:solidFill>
              <a:latin typeface="+mn-lt"/>
            </a:endParaRPr>
          </a:p>
        </p:txBody>
      </p:sp>
      <p:sp>
        <p:nvSpPr>
          <p:cNvPr id="16387" name="Rectangle 3"/>
          <p:cNvSpPr>
            <a:spLocks noGrp="1" noChangeArrowheads="1"/>
          </p:cNvSpPr>
          <p:nvPr>
            <p:ph idx="1"/>
          </p:nvPr>
        </p:nvSpPr>
        <p:spPr/>
        <p:txBody>
          <a:bodyPr>
            <a:normAutofit/>
          </a:bodyPr>
          <a:lstStyle/>
          <a:p>
            <a:pPr marL="227013" indent="-227013" eaLnBrk="1" hangingPunct="1">
              <a:lnSpc>
                <a:spcPct val="100000"/>
              </a:lnSpc>
              <a:buFont typeface="Wingdings" panose="05000000000000000000" pitchFamily="2" charset="2"/>
              <a:buChar char="§"/>
            </a:pPr>
            <a:r>
              <a:rPr lang="en-US" sz="2000" dirty="0" smtClean="0"/>
              <a:t>But now the private management firm in Illinois is bragging about increases in revenue (=more exploitation?):</a:t>
            </a:r>
          </a:p>
          <a:p>
            <a:pPr eaLnBrk="1" hangingPunct="1">
              <a:lnSpc>
                <a:spcPct val="50000"/>
              </a:lnSpc>
              <a:spcBef>
                <a:spcPts val="0"/>
              </a:spcBef>
              <a:spcAft>
                <a:spcPts val="0"/>
              </a:spcAft>
              <a:buFont typeface="Wingdings" panose="05000000000000000000" pitchFamily="2" charset="2"/>
              <a:buChar char="§"/>
            </a:pPr>
            <a:endParaRPr lang="en-US" sz="1800" dirty="0" smtClean="0"/>
          </a:p>
          <a:p>
            <a:pPr marL="460375" lvl="1" indent="-233363">
              <a:lnSpc>
                <a:spcPct val="100000"/>
              </a:lnSpc>
              <a:spcBef>
                <a:spcPts val="0"/>
              </a:spcBef>
              <a:spcAft>
                <a:spcPts val="0"/>
              </a:spcAft>
              <a:buFont typeface="Courier New" panose="02070309020205020404" pitchFamily="49" charset="0"/>
              <a:buChar char="o"/>
            </a:pPr>
            <a:r>
              <a:rPr lang="en-US" sz="1800" dirty="0"/>
              <a:t>"We couldn't have achieved this unprecedented milestone for Illinois without our enthusiastic players and hardworking retailers," said Colin </a:t>
            </a:r>
            <a:r>
              <a:rPr lang="en-US" sz="1800" dirty="0" err="1"/>
              <a:t>Hadden</a:t>
            </a:r>
            <a:r>
              <a:rPr lang="en-US" sz="1800" dirty="0"/>
              <a:t>, General Manager for Camelot Illinois, which is the Illinois Lottery’s private manager. "We are thrilled our partnership with the State is generating excitement for the Lottery across Illinois and - most importantly – creating meaningful returns for public education and other special causes</a:t>
            </a:r>
            <a:r>
              <a:rPr lang="en-US" sz="1800" dirty="0" smtClean="0"/>
              <a:t>.“</a:t>
            </a:r>
          </a:p>
          <a:p>
            <a:pPr marL="460375" lvl="1" indent="-233363">
              <a:lnSpc>
                <a:spcPct val="100000"/>
              </a:lnSpc>
              <a:spcBef>
                <a:spcPts val="0"/>
              </a:spcBef>
              <a:spcAft>
                <a:spcPts val="0"/>
              </a:spcAft>
              <a:buFont typeface="Courier New" panose="02070309020205020404" pitchFamily="49" charset="0"/>
              <a:buChar char="o"/>
            </a:pPr>
            <a:endParaRPr lang="en-US" sz="2000" dirty="0"/>
          </a:p>
          <a:p>
            <a:pPr marL="227013" indent="-227013">
              <a:lnSpc>
                <a:spcPct val="100000"/>
              </a:lnSpc>
              <a:spcBef>
                <a:spcPts val="0"/>
              </a:spcBef>
              <a:spcAft>
                <a:spcPts val="0"/>
              </a:spcAft>
              <a:buFont typeface="Wingdings" panose="05000000000000000000" pitchFamily="2" charset="2"/>
              <a:buChar char="§"/>
            </a:pPr>
            <a:r>
              <a:rPr lang="en-US" sz="2000" dirty="0" smtClean="0"/>
              <a:t>See </a:t>
            </a:r>
            <a:r>
              <a:rPr lang="en-US" sz="2000" dirty="0">
                <a:hlinkClick r:id="rId2" tooltip="https://www.world-lotteries.org/media-news/member-news/2848-illinois-lottery-reports-record-breaking-sales-for-october "/>
              </a:rPr>
              <a:t>https://</a:t>
            </a:r>
            <a:r>
              <a:rPr lang="en-US" sz="2000" dirty="0" smtClean="0">
                <a:hlinkClick r:id="rId2" tooltip="https://www.world-lotteries.org/media-news/member-news/2848-illinois-lottery-reports-record-breaking-sales-for-october "/>
              </a:rPr>
              <a:t>www.world-lotteries.org/media-news/member-news/2848-illinois-lottery-reports-record-breaking-sales-for-october </a:t>
            </a:r>
            <a:r>
              <a:rPr lang="en-US" sz="2000" dirty="0" smtClean="0"/>
              <a:t>.</a:t>
            </a:r>
          </a:p>
        </p:txBody>
      </p:sp>
      <p:sp>
        <p:nvSpPr>
          <p:cNvPr id="3" name="Title" hidden="1"/>
          <p:cNvSpPr>
            <a:spLocks noGrp="1"/>
          </p:cNvSpPr>
          <p:nvPr>
            <p:ph type="title"/>
          </p:nvPr>
        </p:nvSpPr>
        <p:spPr/>
        <p:txBody>
          <a:bodyPr/>
          <a:lstStyle/>
          <a:p>
            <a:r>
              <a:rPr lang="en-US" sz="2800" dirty="0">
                <a:solidFill>
                  <a:srgbClr val="BD582C"/>
                </a:solidFill>
              </a:rPr>
              <a:t>Government Provision, 4</a:t>
            </a:r>
            <a:br>
              <a:rPr lang="en-US" sz="2800" dirty="0">
                <a:solidFill>
                  <a:srgbClr val="BD582C"/>
                </a:solidFill>
              </a:rPr>
            </a:br>
            <a:endParaRPr lang="en-US" dirty="0"/>
          </a:p>
        </p:txBody>
      </p:sp>
    </p:spTree>
    <p:extLst>
      <p:ext uri="{BB962C8B-B14F-4D97-AF65-F5344CB8AC3E}">
        <p14:creationId xmlns:p14="http://schemas.microsoft.com/office/powerpoint/2010/main" val="138446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914400" y="1383269"/>
            <a:ext cx="1800494"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smtClean="0"/>
              <a:t>Why Have Government Monopolies?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State-Run Liquor Stores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State-Run Lotteries</a:t>
            </a:r>
          </a:p>
          <a:p>
            <a:pPr marL="227013" indent="-227013" eaLnBrk="1" hangingPunct="1">
              <a:buFont typeface="Wingdings" panose="05000000000000000000" pitchFamily="2" charset="2"/>
              <a:buChar char="§"/>
            </a:pPr>
            <a:endParaRPr lang="en-US" sz="2000" dirty="0" smtClean="0"/>
          </a:p>
          <a:p>
            <a:pPr marL="0" indent="0" eaLnBrk="1" hangingPunct="1">
              <a:buNone/>
            </a:pPr>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371600"/>
            <a:ext cx="327615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Government Provision, </a:t>
            </a:r>
            <a:r>
              <a:rPr lang="en-US" sz="2400" dirty="0">
                <a:solidFill>
                  <a:srgbClr val="BD582C"/>
                </a:solidFill>
                <a:latin typeface="+mn-lt"/>
              </a:rPr>
              <a:t>5</a:t>
            </a:r>
          </a:p>
        </p:txBody>
      </p:sp>
      <p:sp>
        <p:nvSpPr>
          <p:cNvPr id="16387" name="Rectangle 3"/>
          <p:cNvSpPr>
            <a:spLocks noGrp="1" noChangeArrowheads="1"/>
          </p:cNvSpPr>
          <p:nvPr>
            <p:ph idx="1"/>
          </p:nvPr>
        </p:nvSpPr>
        <p:spPr>
          <a:xfrm>
            <a:off x="822959" y="1845734"/>
            <a:ext cx="7543801" cy="4555066"/>
          </a:xfrm>
        </p:spPr>
        <p:txBody>
          <a:bodyPr>
            <a:normAutofit fontScale="70000" lnSpcReduction="20000"/>
          </a:bodyPr>
          <a:lstStyle/>
          <a:p>
            <a:pPr marL="227013" indent="-227013" eaLnBrk="1" hangingPunct="1">
              <a:lnSpc>
                <a:spcPct val="100000"/>
              </a:lnSpc>
              <a:buFont typeface="Wingdings" panose="05000000000000000000" pitchFamily="2" charset="2"/>
              <a:buChar char="§"/>
            </a:pPr>
            <a:r>
              <a:rPr lang="en-US" sz="2000" dirty="0" smtClean="0"/>
              <a:t>The situation is even more troubling in New Jersey:</a:t>
            </a:r>
          </a:p>
          <a:p>
            <a:pPr marL="227013" indent="-227013" eaLnBrk="1" hangingPunct="1">
              <a:lnSpc>
                <a:spcPct val="100000"/>
              </a:lnSpc>
              <a:buFont typeface="Wingdings" panose="05000000000000000000" pitchFamily="2" charset="2"/>
              <a:buChar char="§"/>
            </a:pPr>
            <a:endParaRPr lang="en-US" sz="2000" dirty="0" smtClean="0"/>
          </a:p>
          <a:p>
            <a:pPr marL="460375" lvl="1" indent="-233363">
              <a:lnSpc>
                <a:spcPct val="100000"/>
              </a:lnSpc>
              <a:spcBef>
                <a:spcPts val="0"/>
              </a:spcBef>
              <a:spcAft>
                <a:spcPts val="0"/>
              </a:spcAft>
              <a:buFont typeface="Courier New" panose="02070309020205020404" pitchFamily="49" charset="0"/>
              <a:buChar char="o"/>
            </a:pPr>
            <a:r>
              <a:rPr lang="en-US" sz="2000" dirty="0"/>
              <a:t>The </a:t>
            </a:r>
            <a:r>
              <a:rPr lang="en-US" sz="2000" dirty="0" smtClean="0"/>
              <a:t>state “has renegotiated </a:t>
            </a:r>
            <a:r>
              <a:rPr lang="en-US" sz="2000" dirty="0"/>
              <a:t>a contract with the private operator of the New Jersey Lottery that is expected to save taxpayers up to $100 million over the next decade. </a:t>
            </a:r>
          </a:p>
          <a:p>
            <a:pPr marL="460375" lvl="1" indent="-233363">
              <a:lnSpc>
                <a:spcPct val="100000"/>
              </a:lnSpc>
              <a:spcBef>
                <a:spcPts val="0"/>
              </a:spcBef>
              <a:spcAft>
                <a:spcPts val="0"/>
              </a:spcAft>
              <a:buFont typeface="Courier New" panose="02070309020205020404" pitchFamily="49" charset="0"/>
              <a:buChar char="o"/>
            </a:pPr>
            <a:endParaRPr lang="en-US" sz="2000" dirty="0"/>
          </a:p>
          <a:p>
            <a:pPr marL="460375" lvl="1" indent="-233363">
              <a:lnSpc>
                <a:spcPct val="100000"/>
              </a:lnSpc>
              <a:spcBef>
                <a:spcPts val="0"/>
              </a:spcBef>
              <a:spcAft>
                <a:spcPts val="0"/>
              </a:spcAft>
              <a:buFont typeface="Courier New" panose="02070309020205020404" pitchFamily="49" charset="0"/>
              <a:buChar char="o"/>
            </a:pPr>
            <a:r>
              <a:rPr lang="en-US" sz="2000" dirty="0"/>
              <a:t>The new agreement raises the performance targets for </a:t>
            </a:r>
            <a:r>
              <a:rPr lang="en-US" sz="2000" dirty="0" err="1"/>
              <a:t>Northstar</a:t>
            </a:r>
            <a:r>
              <a:rPr lang="en-US" sz="2000" dirty="0"/>
              <a:t> New Jersey, a gaming conglomerate that has struggled to meet its financial promises to the state while reaping tens of millions of dollars each year in incentives and fees. It had promised to generate "at least" $1.4 billion for the state over the life of the contract, which expires in 2029. </a:t>
            </a:r>
          </a:p>
          <a:p>
            <a:pPr marL="460375" lvl="1" indent="-233363">
              <a:lnSpc>
                <a:spcPct val="100000"/>
              </a:lnSpc>
              <a:spcBef>
                <a:spcPts val="0"/>
              </a:spcBef>
              <a:spcAft>
                <a:spcPts val="0"/>
              </a:spcAft>
              <a:buFont typeface="Courier New" panose="02070309020205020404" pitchFamily="49" charset="0"/>
              <a:buChar char="o"/>
            </a:pPr>
            <a:endParaRPr lang="en-US" sz="2000" dirty="0"/>
          </a:p>
          <a:p>
            <a:pPr marL="460375" lvl="1" indent="-233363">
              <a:lnSpc>
                <a:spcPct val="100000"/>
              </a:lnSpc>
              <a:spcBef>
                <a:spcPts val="0"/>
              </a:spcBef>
              <a:spcAft>
                <a:spcPts val="0"/>
              </a:spcAft>
              <a:buFont typeface="Courier New" panose="02070309020205020404" pitchFamily="49" charset="0"/>
              <a:buChar char="o"/>
            </a:pPr>
            <a:r>
              <a:rPr lang="en-US" sz="2000" dirty="0"/>
              <a:t>But those financial ambitions were drastically curtailed amid slumping sales of the popular games Powerball and Mega Millions, primarily due to what the lottery called "jackpot fatigue." </a:t>
            </a:r>
          </a:p>
          <a:p>
            <a:pPr marL="460375" lvl="1" indent="-233363">
              <a:lnSpc>
                <a:spcPct val="100000"/>
              </a:lnSpc>
              <a:spcBef>
                <a:spcPts val="0"/>
              </a:spcBef>
              <a:spcAft>
                <a:spcPts val="0"/>
              </a:spcAft>
              <a:buFont typeface="Courier New" panose="02070309020205020404" pitchFamily="49" charset="0"/>
              <a:buChar char="o"/>
            </a:pPr>
            <a:endParaRPr lang="en-US" sz="2000" dirty="0"/>
          </a:p>
          <a:p>
            <a:pPr marL="460375" lvl="1" indent="-233363">
              <a:lnSpc>
                <a:spcPct val="100000"/>
              </a:lnSpc>
              <a:spcBef>
                <a:spcPts val="0"/>
              </a:spcBef>
              <a:spcAft>
                <a:spcPts val="0"/>
              </a:spcAft>
              <a:buFont typeface="Courier New" panose="02070309020205020404" pitchFamily="49" charset="0"/>
              <a:buChar char="o"/>
            </a:pPr>
            <a:r>
              <a:rPr lang="en-US" sz="2000" dirty="0"/>
              <a:t>The </a:t>
            </a:r>
            <a:r>
              <a:rPr lang="en-US" sz="2000" dirty="0" smtClean="0"/>
              <a:t>previous </a:t>
            </a:r>
            <a:r>
              <a:rPr lang="en-US" sz="2000" dirty="0"/>
              <a:t>administration slashed the company's total promised income to the state by $1 billion because of the sales declines and because the state had denied </a:t>
            </a:r>
            <a:r>
              <a:rPr lang="en-US" sz="2000" dirty="0" err="1"/>
              <a:t>Northstar</a:t>
            </a:r>
            <a:r>
              <a:rPr lang="en-US" sz="2000" dirty="0"/>
              <a:t> the ability to launch keno-style games, limiting its ability to generate sales.</a:t>
            </a:r>
          </a:p>
          <a:p>
            <a:pPr marL="460375" lvl="1" indent="-233363">
              <a:lnSpc>
                <a:spcPct val="100000"/>
              </a:lnSpc>
              <a:spcBef>
                <a:spcPts val="0"/>
              </a:spcBef>
              <a:spcAft>
                <a:spcPts val="0"/>
              </a:spcAft>
              <a:buFont typeface="Courier New" panose="02070309020205020404" pitchFamily="49" charset="0"/>
              <a:buChar char="o"/>
            </a:pPr>
            <a:endParaRPr lang="en-US" sz="2000" dirty="0"/>
          </a:p>
          <a:p>
            <a:pPr marL="460375" lvl="1" indent="-233363">
              <a:lnSpc>
                <a:spcPct val="100000"/>
              </a:lnSpc>
              <a:spcBef>
                <a:spcPts val="0"/>
              </a:spcBef>
              <a:spcAft>
                <a:spcPts val="0"/>
              </a:spcAft>
              <a:buFont typeface="Courier New" panose="02070309020205020404" pitchFamily="49" charset="0"/>
              <a:buChar char="o"/>
            </a:pPr>
            <a:r>
              <a:rPr lang="en-US" sz="2000" dirty="0"/>
              <a:t>But then it reversed course and </a:t>
            </a:r>
            <a:r>
              <a:rPr lang="en-US" sz="2000" dirty="0" err="1"/>
              <a:t>Northstar</a:t>
            </a:r>
            <a:r>
              <a:rPr lang="en-US" sz="2000" dirty="0"/>
              <a:t> launched Quick Draw in 2017, a game so widespread that it can be played at Garden State Parkway rest stops. Powerball and Mega Millions have rebounded, seeing record jackpots in recent years, but Quick Draw has had trouble meeting its goals, falling $1 million behind targets a week earlier this year</a:t>
            </a:r>
            <a:r>
              <a:rPr lang="en-US" sz="2000" dirty="0" smtClean="0"/>
              <a:t>.” </a:t>
            </a:r>
            <a:endParaRPr lang="en-US" sz="2000" dirty="0"/>
          </a:p>
          <a:p>
            <a:pPr marL="460375" lvl="1" indent="-233363">
              <a:lnSpc>
                <a:spcPct val="100000"/>
              </a:lnSpc>
              <a:spcBef>
                <a:spcPts val="0"/>
              </a:spcBef>
              <a:spcAft>
                <a:spcPts val="0"/>
              </a:spcAft>
              <a:buFont typeface="Courier New" panose="02070309020205020404" pitchFamily="49" charset="0"/>
              <a:buChar char="o"/>
            </a:pPr>
            <a:endParaRPr lang="en-US" sz="2000" dirty="0"/>
          </a:p>
          <a:p>
            <a:pPr marL="227013" indent="-227013">
              <a:lnSpc>
                <a:spcPct val="100000"/>
              </a:lnSpc>
              <a:spcBef>
                <a:spcPts val="0"/>
              </a:spcBef>
              <a:spcAft>
                <a:spcPts val="0"/>
              </a:spcAft>
              <a:buFont typeface="Wingdings" panose="05000000000000000000" pitchFamily="2" charset="2"/>
              <a:buChar char="§"/>
            </a:pPr>
            <a:r>
              <a:rPr lang="en-US" sz="2000" dirty="0" smtClean="0"/>
              <a:t>See </a:t>
            </a:r>
            <a:r>
              <a:rPr lang="en-US" sz="2000" dirty="0">
                <a:hlinkClick r:id="rId2" tooltip="https://www.northjersey.com/story/news/new-jersey/2019/05/14/nj-lottery-deal-northstar-new-jersey-save-taxpayers-100-m/3663943002/ "/>
              </a:rPr>
              <a:t>https://www.northjersey.com/story/news/new-jersey/2019/05/14/nj-lottery-deal-northstar-new-jersey-save-taxpayers-100-m/3663943002</a:t>
            </a:r>
            <a:r>
              <a:rPr lang="en-US" sz="2000" dirty="0" smtClean="0">
                <a:hlinkClick r:id="rId2" tooltip="https://www.northjersey.com/story/news/new-jersey/2019/05/14/nj-lottery-deal-northstar-new-jersey-save-taxpayers-100-m/3663943002/ "/>
              </a:rPr>
              <a:t>/ </a:t>
            </a: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Government Provision, 5</a:t>
            </a:r>
            <a:br>
              <a:rPr lang="en-US" sz="2800" dirty="0">
                <a:solidFill>
                  <a:srgbClr val="BD582C"/>
                </a:solidFill>
              </a:rPr>
            </a:br>
            <a:endParaRPr lang="en-US" dirty="0"/>
          </a:p>
        </p:txBody>
      </p:sp>
    </p:spTree>
    <p:extLst>
      <p:ext uri="{BB962C8B-B14F-4D97-AF65-F5344CB8AC3E}">
        <p14:creationId xmlns:p14="http://schemas.microsoft.com/office/powerpoint/2010/main" val="3683545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371600"/>
            <a:ext cx="218367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Rate of Taxation</a:t>
            </a:r>
            <a:endParaRPr lang="en-US" sz="2400" dirty="0">
              <a:solidFill>
                <a:srgbClr val="BD582C"/>
              </a:solidFill>
              <a:latin typeface="+mn-lt"/>
            </a:endParaRPr>
          </a:p>
        </p:txBody>
      </p:sp>
      <p:sp>
        <p:nvSpPr>
          <p:cNvPr id="17411"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Lotteries provide a classic example of the trade-off between CS and revenue:</a:t>
            </a:r>
          </a:p>
          <a:p>
            <a:pPr lvl="2">
              <a:lnSpc>
                <a:spcPct val="120000"/>
              </a:lnSpc>
              <a:buFont typeface="Wingdings" panose="05000000000000000000" pitchFamily="2" charset="2"/>
              <a:buChar char="§"/>
            </a:pPr>
            <a:endParaRPr lang="en-US" sz="2000" dirty="0" smtClean="0"/>
          </a:p>
          <a:p>
            <a:pPr marL="569912" indent="-342900">
              <a:lnSpc>
                <a:spcPct val="120000"/>
              </a:lnSpc>
              <a:buFont typeface="Courier New" panose="02070309020205020404" pitchFamily="49" charset="0"/>
              <a:buChar char="o"/>
            </a:pPr>
            <a:r>
              <a:rPr lang="en-US" sz="2000" dirty="0" smtClean="0"/>
              <a:t>The analytical case for lotteries is based on the CS they generate, which is minimized by </a:t>
            </a:r>
            <a:r>
              <a:rPr lang="en-US" sz="2000" b="1" dirty="0" smtClean="0"/>
              <a:t>low</a:t>
            </a:r>
            <a:r>
              <a:rPr lang="en-US" sz="2000" dirty="0" smtClean="0"/>
              <a:t> implicit tax rates.</a:t>
            </a:r>
          </a:p>
          <a:p>
            <a:pPr marL="569912" indent="-342900">
              <a:lnSpc>
                <a:spcPct val="120000"/>
              </a:lnSpc>
              <a:buFont typeface="Courier New" panose="02070309020205020404" pitchFamily="49" charset="0"/>
              <a:buChar char="o"/>
            </a:pPr>
            <a:endParaRPr lang="en-US" sz="2000" dirty="0" smtClean="0"/>
          </a:p>
          <a:p>
            <a:pPr marL="569912" indent="-342900">
              <a:lnSpc>
                <a:spcPct val="120000"/>
              </a:lnSpc>
              <a:buFont typeface="Courier New" panose="02070309020205020404" pitchFamily="49" charset="0"/>
              <a:buChar char="o"/>
            </a:pPr>
            <a:r>
              <a:rPr lang="en-US" sz="2000" dirty="0" smtClean="0"/>
              <a:t>The political case for lotteries is based on the money they raise, which is maximized by </a:t>
            </a:r>
            <a:r>
              <a:rPr lang="en-US" sz="2000" b="1" dirty="0" smtClean="0"/>
              <a:t>high </a:t>
            </a:r>
            <a:r>
              <a:rPr lang="en-US" sz="2000" dirty="0" smtClean="0"/>
              <a:t>implicit tax rate.</a:t>
            </a:r>
          </a:p>
        </p:txBody>
      </p:sp>
      <p:sp>
        <p:nvSpPr>
          <p:cNvPr id="3" name="Title" hidden="1"/>
          <p:cNvSpPr>
            <a:spLocks noGrp="1"/>
          </p:cNvSpPr>
          <p:nvPr>
            <p:ph type="title"/>
          </p:nvPr>
        </p:nvSpPr>
        <p:spPr/>
        <p:txBody>
          <a:bodyPr/>
          <a:lstStyle/>
          <a:p>
            <a:r>
              <a:rPr lang="en-US" sz="2800" dirty="0">
                <a:solidFill>
                  <a:srgbClr val="BD582C"/>
                </a:solidFill>
              </a:rPr>
              <a:t>Rate of Taxation</a:t>
            </a:r>
            <a:br>
              <a:rPr lang="en-US" sz="2800" dirty="0">
                <a:solidFill>
                  <a:srgbClr val="BD582C"/>
                </a:solidFill>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68680" y="1371600"/>
            <a:ext cx="2485039" cy="424732"/>
          </a:xfrm>
          <a:prstGeom prst="rect">
            <a:avLst/>
          </a:prstGeom>
        </p:spPr>
        <p:txBody>
          <a:bodyPr wrap="none">
            <a:spAutoFit/>
          </a:bodyPr>
          <a:lstStyle/>
          <a:p>
            <a:pPr eaLnBrk="1" hangingPunct="1">
              <a:lnSpc>
                <a:spcPct val="90000"/>
              </a:lnSpc>
              <a:buFont typeface="Wingdings" pitchFamily="2" charset="2"/>
              <a:buNone/>
            </a:pPr>
            <a:r>
              <a:rPr lang="en-US" sz="2400" dirty="0">
                <a:solidFill>
                  <a:srgbClr val="BD582C"/>
                </a:solidFill>
                <a:latin typeface="+mn-lt"/>
              </a:rPr>
              <a:t>Rate </a:t>
            </a:r>
            <a:r>
              <a:rPr lang="en-US" sz="2400" dirty="0" smtClean="0">
                <a:solidFill>
                  <a:srgbClr val="BD582C"/>
                </a:solidFill>
                <a:latin typeface="+mn-lt"/>
              </a:rPr>
              <a:t>of </a:t>
            </a:r>
            <a:r>
              <a:rPr lang="en-US" sz="2400" dirty="0">
                <a:solidFill>
                  <a:srgbClr val="BD582C"/>
                </a:solidFill>
                <a:latin typeface="+mn-lt"/>
              </a:rPr>
              <a:t>Taxation, 2</a:t>
            </a:r>
          </a:p>
        </p:txBody>
      </p:sp>
      <p:sp>
        <p:nvSpPr>
          <p:cNvPr id="18435" name="Rectangle 3"/>
          <p:cNvSpPr>
            <a:spLocks noGrp="1" noChangeArrowheads="1"/>
          </p:cNvSpPr>
          <p:nvPr>
            <p:ph idx="1"/>
          </p:nvPr>
        </p:nvSpPr>
        <p:spPr/>
        <p:txBody>
          <a:bodyPr>
            <a:noAutofit/>
          </a:bodyPr>
          <a:lstStyle/>
          <a:p>
            <a:pPr marL="227013" indent="-227013" eaLnBrk="1" hangingPunct="1">
              <a:lnSpc>
                <a:spcPct val="90000"/>
              </a:lnSpc>
              <a:buFont typeface="Wingdings" panose="05000000000000000000" pitchFamily="2" charset="2"/>
              <a:buChar char="§"/>
            </a:pPr>
            <a:r>
              <a:rPr lang="en-US" sz="2000" dirty="0" smtClean="0"/>
              <a:t>In this case (as in many others!) politics wins, that is, the implicit tax rates are very high.</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What is the implicit tax rate?</a:t>
            </a:r>
          </a:p>
          <a:p>
            <a:pPr marL="460375" lvl="6" indent="-233363">
              <a:lnSpc>
                <a:spcPct val="120000"/>
              </a:lnSpc>
              <a:buFont typeface="Courier New" panose="02070309020205020404" pitchFamily="49" charset="0"/>
              <a:buChar char="o"/>
            </a:pPr>
            <a:r>
              <a:rPr lang="en-US" sz="2000" dirty="0" smtClean="0"/>
              <a:t>Answer:  What the state keeps divided by the total costs of running the lottery.</a:t>
            </a:r>
          </a:p>
          <a:p>
            <a:pPr marL="460375" lvl="6" indent="-233363">
              <a:lnSpc>
                <a:spcPct val="120000"/>
              </a:lnSpc>
              <a:buFont typeface="Courier New" panose="02070309020205020404" pitchFamily="49" charset="0"/>
              <a:buChar char="o"/>
            </a:pPr>
            <a:r>
              <a:rPr lang="en-US" sz="2000" dirty="0" smtClean="0"/>
              <a:t>Let </a:t>
            </a:r>
            <a:r>
              <a:rPr lang="en-US" sz="2000" i="1" dirty="0" smtClean="0">
                <a:latin typeface="Times New Roman" pitchFamily="18" charset="0"/>
              </a:rPr>
              <a:t>t</a:t>
            </a:r>
            <a:r>
              <a:rPr lang="en-US" sz="2000" i="1" dirty="0" smtClean="0"/>
              <a:t> </a:t>
            </a:r>
            <a:r>
              <a:rPr lang="en-US" sz="2000" dirty="0" smtClean="0"/>
              <a:t>= implicit tax rate, </a:t>
            </a:r>
            <a:r>
              <a:rPr lang="en-US" sz="2000" i="1" dirty="0" smtClean="0">
                <a:latin typeface="Times New Roman" pitchFamily="18" charset="0"/>
              </a:rPr>
              <a:t>R</a:t>
            </a:r>
            <a:r>
              <a:rPr lang="en-US" sz="2000" dirty="0" smtClean="0"/>
              <a:t> = state revenue, </a:t>
            </a:r>
            <a:r>
              <a:rPr lang="en-US" sz="2000" i="1" dirty="0" smtClean="0">
                <a:latin typeface="Times New Roman" pitchFamily="18" charset="0"/>
              </a:rPr>
              <a:t>P</a:t>
            </a:r>
            <a:r>
              <a:rPr lang="en-US" sz="2000" dirty="0" smtClean="0"/>
              <a:t> = prizes awarded, </a:t>
            </a:r>
            <a:r>
              <a:rPr lang="en-US" sz="2000" i="1" dirty="0" smtClean="0">
                <a:latin typeface="Times New Roman" pitchFamily="18" charset="0"/>
              </a:rPr>
              <a:t>C</a:t>
            </a:r>
            <a:r>
              <a:rPr lang="en-US" sz="2000" dirty="0" smtClean="0"/>
              <a:t> = administrative costs. </a:t>
            </a:r>
            <a:br>
              <a:rPr lang="en-US" sz="2000" dirty="0" smtClean="0"/>
            </a:br>
            <a:r>
              <a:rPr lang="en-US" sz="2000" dirty="0" smtClean="0"/>
              <a:t/>
            </a:r>
            <a:br>
              <a:rPr lang="en-US" sz="2000" dirty="0" smtClean="0"/>
            </a:br>
            <a:r>
              <a:rPr lang="en-US" sz="2000" dirty="0" smtClean="0"/>
              <a:t> Then</a:t>
            </a:r>
          </a:p>
          <a:p>
            <a:pPr lvl="1" eaLnBrk="1" hangingPunct="1">
              <a:lnSpc>
                <a:spcPct val="90000"/>
              </a:lnSpc>
            </a:pPr>
            <a:endParaRPr lang="en-US" sz="2000" dirty="0" smtClean="0"/>
          </a:p>
          <a:p>
            <a:pPr lvl="2" eaLnBrk="1" hangingPunct="1">
              <a:lnSpc>
                <a:spcPct val="90000"/>
              </a:lnSpc>
              <a:buFont typeface="Wingdings" pitchFamily="2" charset="2"/>
              <a:buNone/>
            </a:pPr>
            <a:r>
              <a:rPr lang="en-US" sz="2000" dirty="0" smtClean="0"/>
              <a:t> </a:t>
            </a:r>
          </a:p>
        </p:txBody>
      </p:sp>
      <p:graphicFrame>
        <p:nvGraphicFramePr>
          <p:cNvPr id="18437" name="Equation" descr="Please contact Professor Yinger for details regarding figures" title="Graph"/>
          <p:cNvGraphicFramePr>
            <a:graphicFrameLocks noChangeAspect="1"/>
          </p:cNvGraphicFramePr>
          <p:nvPr>
            <p:extLst>
              <p:ext uri="{D42A27DB-BD31-4B8C-83A1-F6EECF244321}">
                <p14:modId xmlns:p14="http://schemas.microsoft.com/office/powerpoint/2010/main" val="741619325"/>
              </p:ext>
            </p:extLst>
          </p:nvPr>
        </p:nvGraphicFramePr>
        <p:xfrm>
          <a:off x="4267200" y="4648199"/>
          <a:ext cx="1986728" cy="1253067"/>
        </p:xfrm>
        <a:graphic>
          <a:graphicData uri="http://schemas.openxmlformats.org/presentationml/2006/ole">
            <mc:AlternateContent xmlns:mc="http://schemas.openxmlformats.org/markup-compatibility/2006">
              <mc:Choice xmlns:v="urn:schemas-microsoft-com:vml" Requires="v">
                <p:oleObj spid="_x0000_s18585" name="Equation" r:id="rId3" imgW="622030" imgH="393529" progId="Equation.DSMT4">
                  <p:embed/>
                </p:oleObj>
              </mc:Choice>
              <mc:Fallback>
                <p:oleObj name="Equation" r:id="rId3" imgW="622030" imgH="39352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648199"/>
                        <a:ext cx="1986728" cy="1253067"/>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Rate of Taxation, 2</a:t>
            </a:r>
            <a:br>
              <a:rPr lang="en-US" sz="2800" dirty="0">
                <a:solidFill>
                  <a:srgbClr val="BD582C"/>
                </a:solidFill>
              </a:rPr>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17098" y="1397358"/>
            <a:ext cx="248503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Rate of Taxation, 3</a:t>
            </a:r>
            <a:endParaRPr lang="en-US" sz="2400" dirty="0">
              <a:solidFill>
                <a:srgbClr val="BD582C"/>
              </a:solidFill>
              <a:latin typeface="+mn-lt"/>
            </a:endParaRPr>
          </a:p>
        </p:txBody>
      </p:sp>
      <p:sp>
        <p:nvSpPr>
          <p:cNvPr id="19459" name="Rectangle 3"/>
          <p:cNvSpPr>
            <a:spLocks noGrp="1" noChangeArrowheads="1"/>
          </p:cNvSpPr>
          <p:nvPr>
            <p:ph idx="1"/>
          </p:nvPr>
        </p:nvSpPr>
        <p:spPr/>
        <p:txBody>
          <a:bodyPr>
            <a:noAutofit/>
          </a:bodyPr>
          <a:lstStyle/>
          <a:p>
            <a:pPr marL="227013" indent="-227013" eaLnBrk="1" hangingPunct="1">
              <a:lnSpc>
                <a:spcPct val="90000"/>
              </a:lnSpc>
              <a:buFont typeface="Wingdings" panose="05000000000000000000" pitchFamily="2" charset="2"/>
              <a:buChar char="§"/>
            </a:pPr>
            <a:r>
              <a:rPr lang="en-US" sz="2000" dirty="0" smtClean="0"/>
              <a:t>According </a:t>
            </a:r>
            <a:r>
              <a:rPr lang="en-US" sz="2000" dirty="0"/>
              <a:t>to </a:t>
            </a:r>
            <a:r>
              <a:rPr lang="en-US" sz="2000" dirty="0" smtClean="0"/>
              <a:t>the Census, </a:t>
            </a:r>
            <a:r>
              <a:rPr lang="en-US" sz="2000" dirty="0"/>
              <a:t>the values of these variables for the U.S. as </a:t>
            </a:r>
            <a:r>
              <a:rPr lang="en-US" sz="2000" dirty="0" smtClean="0"/>
              <a:t>a</a:t>
            </a:r>
            <a:br>
              <a:rPr lang="en-US" sz="2000" dirty="0" smtClean="0"/>
            </a:br>
            <a:r>
              <a:rPr lang="en-US" sz="2000" dirty="0" smtClean="0"/>
              <a:t> </a:t>
            </a:r>
            <a:r>
              <a:rPr lang="en-US" sz="2000" dirty="0"/>
              <a:t>whole in </a:t>
            </a:r>
            <a:r>
              <a:rPr lang="en-US" sz="2000" dirty="0" smtClean="0"/>
              <a:t>2016 </a:t>
            </a:r>
            <a:r>
              <a:rPr lang="en-US" sz="2000" dirty="0"/>
              <a:t>(per $1.00 of sales) are:</a:t>
            </a:r>
          </a:p>
          <a:p>
            <a:pPr marL="460375" lvl="7" indent="-233363">
              <a:lnSpc>
                <a:spcPct val="150000"/>
              </a:lnSpc>
              <a:buFont typeface="Courier New" panose="02070309020205020404" pitchFamily="49" charset="0"/>
              <a:buChar char="o"/>
            </a:pPr>
            <a:r>
              <a:rPr lang="en-US" sz="2000" i="1" dirty="0"/>
              <a:t>R</a:t>
            </a:r>
            <a:r>
              <a:rPr lang="en-US" sz="2000" dirty="0"/>
              <a:t> = $</a:t>
            </a:r>
            <a:r>
              <a:rPr lang="en-US" sz="2000" dirty="0" smtClean="0"/>
              <a:t>0.315</a:t>
            </a:r>
            <a:endParaRPr lang="en-US" sz="2000" dirty="0"/>
          </a:p>
          <a:p>
            <a:pPr marL="460375" lvl="7" indent="-233363">
              <a:lnSpc>
                <a:spcPct val="150000"/>
              </a:lnSpc>
              <a:buFont typeface="Courier New" panose="02070309020205020404" pitchFamily="49" charset="0"/>
              <a:buChar char="o"/>
            </a:pPr>
            <a:r>
              <a:rPr lang="en-US" sz="2000" i="1" dirty="0"/>
              <a:t>P</a:t>
            </a:r>
            <a:r>
              <a:rPr lang="en-US" sz="2000" dirty="0"/>
              <a:t> = $</a:t>
            </a:r>
            <a:r>
              <a:rPr lang="en-US" sz="2000" dirty="0" smtClean="0"/>
              <a:t>0.640</a:t>
            </a:r>
            <a:endParaRPr lang="en-US" sz="2000" dirty="0"/>
          </a:p>
          <a:p>
            <a:pPr marL="460375" lvl="7" indent="-233363">
              <a:lnSpc>
                <a:spcPct val="150000"/>
              </a:lnSpc>
              <a:buFont typeface="Courier New" panose="02070309020205020404" pitchFamily="49" charset="0"/>
              <a:buChar char="o"/>
            </a:pPr>
            <a:r>
              <a:rPr lang="en-US" sz="2000" i="1" dirty="0"/>
              <a:t>C</a:t>
            </a:r>
            <a:r>
              <a:rPr lang="en-US" sz="2000" dirty="0"/>
              <a:t> = $</a:t>
            </a:r>
            <a:r>
              <a:rPr lang="en-US" sz="2000" dirty="0" smtClean="0"/>
              <a:t>0.045.</a:t>
            </a:r>
            <a:endParaRPr lang="en-US" sz="2000" dirty="0"/>
          </a:p>
          <a:p>
            <a:pPr marL="227013" indent="-227013" eaLnBrk="1" hangingPunct="1">
              <a:lnSpc>
                <a:spcPct val="90000"/>
              </a:lnSpc>
              <a:buFont typeface="Wingdings" panose="05000000000000000000" pitchFamily="2" charset="2"/>
              <a:buChar char="§"/>
            </a:pPr>
            <a:r>
              <a:rPr lang="en-US" sz="2000" dirty="0" smtClean="0"/>
              <a:t>Thus </a:t>
            </a:r>
            <a:r>
              <a:rPr lang="en-US" sz="2000" dirty="0"/>
              <a:t>the average implicit tax rate in the U.S. in </a:t>
            </a:r>
            <a:r>
              <a:rPr lang="en-US" sz="2000" dirty="0" smtClean="0"/>
              <a:t>2016 </a:t>
            </a:r>
            <a:r>
              <a:rPr lang="en-US" sz="2000" dirty="0"/>
              <a:t>was</a:t>
            </a:r>
            <a:r>
              <a:rPr lang="en-US" sz="2000" dirty="0" smtClean="0"/>
              <a:t>:</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smtClean="0"/>
              <a:t>This </a:t>
            </a:r>
            <a:r>
              <a:rPr lang="en-US" sz="2000" dirty="0"/>
              <a:t>is analogous to a sales tax rate.</a:t>
            </a:r>
          </a:p>
          <a:p>
            <a:pPr eaLnBrk="1" hangingPunct="1">
              <a:lnSpc>
                <a:spcPct val="90000"/>
              </a:lnSpc>
            </a:pPr>
            <a:endParaRPr lang="en-US" sz="2000" dirty="0"/>
          </a:p>
          <a:p>
            <a:pPr eaLnBrk="1" hangingPunct="1">
              <a:lnSpc>
                <a:spcPct val="90000"/>
              </a:lnSpc>
            </a:pPr>
            <a:endParaRPr lang="en-US" sz="2000" dirty="0"/>
          </a:p>
          <a:p>
            <a:pPr eaLnBrk="1" hangingPunct="1">
              <a:lnSpc>
                <a:spcPct val="90000"/>
              </a:lnSpc>
            </a:pPr>
            <a:endParaRPr lang="en-US" sz="2000" dirty="0"/>
          </a:p>
          <a:p>
            <a:pPr eaLnBrk="1" hangingPunct="1">
              <a:lnSpc>
                <a:spcPct val="90000"/>
              </a:lnSpc>
              <a:buFont typeface="Wingdings" pitchFamily="2" charset="2"/>
              <a:buNone/>
            </a:pPr>
            <a:endParaRPr lang="en-US" sz="2000" dirty="0"/>
          </a:p>
          <a:p>
            <a:pPr lvl="2" eaLnBrk="1" hangingPunct="1">
              <a:lnSpc>
                <a:spcPct val="90000"/>
              </a:lnSpc>
              <a:buFont typeface="Wingdings" pitchFamily="2" charset="2"/>
              <a:buNone/>
            </a:pPr>
            <a:r>
              <a:rPr lang="en-US" sz="2000" dirty="0"/>
              <a:t> </a:t>
            </a:r>
          </a:p>
        </p:txBody>
      </p:sp>
      <p:graphicFrame>
        <p:nvGraphicFramePr>
          <p:cNvPr id="19462" name="Equation" descr="Please contact Professor Yinger for details regarding equations&#10;" title="Equation"/>
          <p:cNvGraphicFramePr>
            <a:graphicFrameLocks noChangeAspect="1"/>
          </p:cNvGraphicFramePr>
          <p:nvPr>
            <p:extLst>
              <p:ext uri="{D42A27DB-BD31-4B8C-83A1-F6EECF244321}">
                <p14:modId xmlns:p14="http://schemas.microsoft.com/office/powerpoint/2010/main" val="343811457"/>
              </p:ext>
            </p:extLst>
          </p:nvPr>
        </p:nvGraphicFramePr>
        <p:xfrm>
          <a:off x="1219200" y="4419600"/>
          <a:ext cx="6450013" cy="1171575"/>
        </p:xfrm>
        <a:graphic>
          <a:graphicData uri="http://schemas.openxmlformats.org/presentationml/2006/ole">
            <mc:AlternateContent xmlns:mc="http://schemas.openxmlformats.org/markup-compatibility/2006">
              <mc:Choice xmlns:v="urn:schemas-microsoft-com:vml" Requires="v">
                <p:oleObj spid="_x0000_s19613" name="Equation" r:id="rId3" imgW="2145960" imgH="393480" progId="Equation.DSMT4">
                  <p:embed/>
                </p:oleObj>
              </mc:Choice>
              <mc:Fallback>
                <p:oleObj name="Equation" r:id="rId3" imgW="2145960" imgH="393480" progId="Equation.DSMT4">
                  <p:embed/>
                  <p:pic>
                    <p:nvPicPr>
                      <p:cNvPr id="0" name="Object 6"/>
                      <p:cNvPicPr>
                        <a:picLocks noChangeAspect="1" noChangeArrowheads="1"/>
                      </p:cNvPicPr>
                      <p:nvPr/>
                    </p:nvPicPr>
                    <p:blipFill>
                      <a:blip r:embed="rId4"/>
                      <a:srcRect/>
                      <a:stretch>
                        <a:fillRect/>
                      </a:stretch>
                    </p:blipFill>
                    <p:spPr bwMode="auto">
                      <a:xfrm>
                        <a:off x="1219200" y="4419600"/>
                        <a:ext cx="6450013" cy="1171575"/>
                      </a:xfrm>
                      <a:prstGeom prst="rect">
                        <a:avLst/>
                      </a:prstGeom>
                      <a:noFill/>
                      <a:ln>
                        <a:noFill/>
                      </a:ln>
                      <a:extLst/>
                    </p:spPr>
                  </p:pic>
                </p:oleObj>
              </mc:Fallback>
            </mc:AlternateContent>
          </a:graphicData>
        </a:graphic>
      </p:graphicFrame>
      <p:sp>
        <p:nvSpPr>
          <p:cNvPr id="3" name="Title 2" hidden="1"/>
          <p:cNvSpPr>
            <a:spLocks noGrp="1"/>
          </p:cNvSpPr>
          <p:nvPr>
            <p:ph type="title"/>
          </p:nvPr>
        </p:nvSpPr>
        <p:spPr/>
        <p:txBody>
          <a:bodyPr/>
          <a:lstStyle/>
          <a:p>
            <a:r>
              <a:rPr lang="en-US" sz="2800" dirty="0">
                <a:solidFill>
                  <a:srgbClr val="BD582C"/>
                </a:solidFill>
              </a:rPr>
              <a:t>Rate of Taxation, 3</a:t>
            </a:r>
            <a:br>
              <a:rPr lang="en-US" sz="2800" dirty="0">
                <a:solidFill>
                  <a:srgbClr val="BD582C"/>
                </a:solidFill>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61573" y="1374071"/>
            <a:ext cx="248503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Rate of Taxation, 4</a:t>
            </a:r>
            <a:endParaRPr lang="en-US" sz="2400" dirty="0">
              <a:solidFill>
                <a:srgbClr val="BD582C"/>
              </a:solidFill>
              <a:latin typeface="+mn-lt"/>
            </a:endParaRPr>
          </a:p>
        </p:txBody>
      </p:sp>
      <p:sp>
        <p:nvSpPr>
          <p:cNvPr id="20483" name="Rectangle 3"/>
          <p:cNvSpPr>
            <a:spLocks noGrp="1" noChangeArrowheads="1"/>
          </p:cNvSpPr>
          <p:nvPr>
            <p:ph idx="1"/>
          </p:nvPr>
        </p:nvSpPr>
        <p:spPr/>
        <p:txBody>
          <a:bodyPr>
            <a:normAutofit/>
          </a:bodyPr>
          <a:lstStyle/>
          <a:p>
            <a:pPr marL="227013" indent="-227013" eaLnBrk="1" hangingPunct="1">
              <a:lnSpc>
                <a:spcPct val="90000"/>
              </a:lnSpc>
              <a:buFont typeface="Wingdings" panose="05000000000000000000" pitchFamily="2" charset="2"/>
              <a:buChar char="§"/>
            </a:pPr>
            <a:r>
              <a:rPr lang="en-US" sz="2000" dirty="0" smtClean="0"/>
              <a:t>This </a:t>
            </a:r>
            <a:r>
              <a:rPr lang="en-US" sz="2000" dirty="0"/>
              <a:t>is not a typo:  The tax rate in the typical state was </a:t>
            </a:r>
            <a:r>
              <a:rPr lang="en-US" sz="2000" dirty="0" smtClean="0"/>
              <a:t>46.1%!</a:t>
            </a:r>
            <a:endParaRPr lang="en-US" sz="2000" dirty="0"/>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In </a:t>
            </a:r>
            <a:r>
              <a:rPr lang="en-US" sz="2000" dirty="0" smtClean="0"/>
              <a:t>2016, </a:t>
            </a:r>
            <a:r>
              <a:rPr lang="en-US" sz="2000" dirty="0"/>
              <a:t>implicit lottery tax rates range from 1</a:t>
            </a:r>
            <a:r>
              <a:rPr lang="en-US" sz="2000" dirty="0" smtClean="0"/>
              <a:t>6% (Idaho) to 288% (South Dakota) </a:t>
            </a:r>
            <a:r>
              <a:rPr lang="en-US" sz="2000" dirty="0"/>
              <a:t>and are all far higher than the rates for any other type </a:t>
            </a:r>
            <a:r>
              <a:rPr lang="en-US" sz="2000" dirty="0" smtClean="0"/>
              <a:t>of sales tax</a:t>
            </a:r>
            <a:r>
              <a:rPr lang="en-US" sz="2000" dirty="0"/>
              <a:t>.</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These high rates of tax cause enormous distortion between </a:t>
            </a:r>
            <a:r>
              <a:rPr lang="en-US" sz="2000" dirty="0" smtClean="0"/>
              <a:t>lotteries</a:t>
            </a:r>
            <a:br>
              <a:rPr lang="en-US" sz="2000" dirty="0" smtClean="0"/>
            </a:br>
            <a:r>
              <a:rPr lang="en-US" sz="2000" dirty="0" smtClean="0"/>
              <a:t> </a:t>
            </a:r>
            <a:r>
              <a:rPr lang="en-US" sz="2000" dirty="0"/>
              <a:t>and other types of commodities.</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But they also cut back on the social costs (externalities) of lotteries </a:t>
            </a:r>
            <a:r>
              <a:rPr lang="en-US" sz="2000" dirty="0" smtClean="0"/>
              <a:t>and export </a:t>
            </a:r>
            <a:r>
              <a:rPr lang="en-US" sz="2000" dirty="0"/>
              <a:t>taxes to nonresidents.</a:t>
            </a:r>
          </a:p>
        </p:txBody>
      </p:sp>
      <p:sp>
        <p:nvSpPr>
          <p:cNvPr id="3" name="Title" hidden="1"/>
          <p:cNvSpPr>
            <a:spLocks noGrp="1"/>
          </p:cNvSpPr>
          <p:nvPr>
            <p:ph type="title"/>
          </p:nvPr>
        </p:nvSpPr>
        <p:spPr/>
        <p:txBody>
          <a:bodyPr/>
          <a:lstStyle/>
          <a:p>
            <a:r>
              <a:rPr lang="en-US" sz="2800" dirty="0">
                <a:solidFill>
                  <a:srgbClr val="BD582C"/>
                </a:solidFill>
              </a:rPr>
              <a:t>Rate of Taxation, 4</a:t>
            </a:r>
            <a:br>
              <a:rPr lang="en-US" sz="2800" dirty="0">
                <a:solidFill>
                  <a:srgbClr val="BD582C"/>
                </a:solidFill>
              </a:rPr>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2" name="Rectangle 1"/>
          <p:cNvSpPr/>
          <p:nvPr/>
        </p:nvSpPr>
        <p:spPr>
          <a:xfrm>
            <a:off x="2534668" y="228600"/>
            <a:ext cx="4067845" cy="424732"/>
          </a:xfrm>
          <a:prstGeom prst="rect">
            <a:avLst/>
          </a:prstGeom>
        </p:spPr>
        <p:txBody>
          <a:bodyPr wrap="none">
            <a:spAutoFit/>
          </a:bodyPr>
          <a:lstStyle/>
          <a:p>
            <a:pPr marL="51435" lvl="0" indent="-51435" algn="ctr" defTabSz="514350" fontAlgn="auto">
              <a:lnSpc>
                <a:spcPct val="90000"/>
              </a:lnSpc>
              <a:spcBef>
                <a:spcPts val="675"/>
              </a:spcBef>
              <a:spcAft>
                <a:spcPts val="113"/>
              </a:spcAft>
              <a:buClr>
                <a:srgbClr val="E48312"/>
              </a:buClr>
              <a:buSzPct val="100000"/>
            </a:pPr>
            <a:r>
              <a:rPr lang="en-US" sz="2400" dirty="0">
                <a:solidFill>
                  <a:srgbClr val="BD582C"/>
                </a:solidFill>
                <a:latin typeface="Calibri" panose="020F0502020204030204"/>
                <a:cs typeface="+mn-cs"/>
              </a:rPr>
              <a:t>Implicit Lottery Tax Rates, </a:t>
            </a:r>
            <a:r>
              <a:rPr lang="en-US" sz="2400" dirty="0" smtClean="0">
                <a:solidFill>
                  <a:srgbClr val="BD582C"/>
                </a:solidFill>
                <a:latin typeface="Calibri" panose="020F0502020204030204"/>
                <a:cs typeface="+mn-cs"/>
              </a:rPr>
              <a:t>2016</a:t>
            </a:r>
            <a:endParaRPr lang="en-US" sz="2400" dirty="0">
              <a:solidFill>
                <a:srgbClr val="BD582C"/>
              </a:solidFill>
              <a:latin typeface="Calibri" panose="020F0502020204030204"/>
              <a:cs typeface="+mn-cs"/>
            </a:endParaRPr>
          </a:p>
        </p:txBody>
      </p:sp>
      <p:sp>
        <p:nvSpPr>
          <p:cNvPr id="4" name="Rectangle 2"/>
          <p:cNvSpPr/>
          <p:nvPr/>
        </p:nvSpPr>
        <p:spPr>
          <a:xfrm>
            <a:off x="152400" y="5943600"/>
            <a:ext cx="1442896" cy="2585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1200" dirty="0">
                <a:solidFill>
                  <a:srgbClr val="000000">
                    <a:lumMod val="75000"/>
                    <a:lumOff val="25000"/>
                  </a:srgbClr>
                </a:solidFill>
                <a:latin typeface="Calibri" panose="020F0502020204030204"/>
                <a:cs typeface="+mn-cs"/>
              </a:rPr>
              <a:t>Source:  U.S. Census</a:t>
            </a:r>
          </a:p>
        </p:txBody>
      </p:sp>
      <p:sp>
        <p:nvSpPr>
          <p:cNvPr id="7" name="Rectangle 3" title="Decorative Figure"/>
          <p:cNvSpPr/>
          <p:nvPr/>
        </p:nvSpPr>
        <p:spPr>
          <a:xfrm>
            <a:off x="822960" y="1295400"/>
            <a:ext cx="7787640" cy="588450"/>
          </a:xfrm>
          <a:prstGeom prst="rect">
            <a:avLst/>
          </a:prstGeom>
          <a:solidFill>
            <a:srgbClr val="FBE6CE"/>
          </a:solidFill>
          <a:ln>
            <a:solidFill>
              <a:srgbClr val="FBE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descr="Please contact Professor Yinger for details regarding figures" title="Table"/>
          <p:cNvGraphicFramePr>
            <a:graphicFrameLocks noGrp="1"/>
          </p:cNvGraphicFramePr>
          <p:nvPr>
            <p:extLst>
              <p:ext uri="{D42A27DB-BD31-4B8C-83A1-F6EECF244321}">
                <p14:modId xmlns:p14="http://schemas.microsoft.com/office/powerpoint/2010/main" val="2131958659"/>
              </p:ext>
            </p:extLst>
          </p:nvPr>
        </p:nvGraphicFramePr>
        <p:xfrm>
          <a:off x="1981199" y="653336"/>
          <a:ext cx="5297358" cy="5556034"/>
        </p:xfrm>
        <a:graphic>
          <a:graphicData uri="http://schemas.openxmlformats.org/drawingml/2006/table">
            <a:tbl>
              <a:tblPr firstRow="1">
                <a:tableStyleId>{5C22544A-7EE6-4342-B048-85BDC9FD1C3A}</a:tableStyleId>
              </a:tblPr>
              <a:tblGrid>
                <a:gridCol w="1394705">
                  <a:extLst>
                    <a:ext uri="{9D8B030D-6E8A-4147-A177-3AD203B41FA5}">
                      <a16:colId xmlns:a16="http://schemas.microsoft.com/office/drawing/2014/main" val="3830364308"/>
                    </a:ext>
                  </a:extLst>
                </a:gridCol>
                <a:gridCol w="1125846">
                  <a:extLst>
                    <a:ext uri="{9D8B030D-6E8A-4147-A177-3AD203B41FA5}">
                      <a16:colId xmlns:a16="http://schemas.microsoft.com/office/drawing/2014/main" val="2002466274"/>
                    </a:ext>
                  </a:extLst>
                </a:gridCol>
                <a:gridCol w="1650961">
                  <a:extLst>
                    <a:ext uri="{9D8B030D-6E8A-4147-A177-3AD203B41FA5}">
                      <a16:colId xmlns:a16="http://schemas.microsoft.com/office/drawing/2014/main" val="1043899785"/>
                    </a:ext>
                  </a:extLst>
                </a:gridCol>
                <a:gridCol w="1125846">
                  <a:extLst>
                    <a:ext uri="{9D8B030D-6E8A-4147-A177-3AD203B41FA5}">
                      <a16:colId xmlns:a16="http://schemas.microsoft.com/office/drawing/2014/main" val="3517827865"/>
                    </a:ext>
                  </a:extLst>
                </a:gridCol>
              </a:tblGrid>
              <a:tr h="240467">
                <a:tc>
                  <a:txBody>
                    <a:bodyPr/>
                    <a:lstStyle/>
                    <a:p>
                      <a:pPr algn="l" fontAlgn="b"/>
                      <a:r>
                        <a:rPr lang="en-US" sz="1600" u="none" strike="noStrike" dirty="0">
                          <a:effectLst/>
                        </a:rPr>
                        <a:t>Arizona</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26.8%</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dirty="0">
                          <a:effectLst/>
                        </a:rPr>
                        <a:t>Nebraska</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35.1%</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510510152"/>
                  </a:ext>
                </a:extLst>
              </a:tr>
              <a:tr h="240467">
                <a:tc>
                  <a:txBody>
                    <a:bodyPr/>
                    <a:lstStyle/>
                    <a:p>
                      <a:pPr algn="l" fontAlgn="b"/>
                      <a:r>
                        <a:rPr lang="en-US" sz="1600" u="none" strike="noStrike" dirty="0">
                          <a:effectLst/>
                        </a:rPr>
                        <a:t>Arkansas</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25.6%</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New Hampshire</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37.6%</a:t>
                      </a:r>
                      <a:endParaRPr lang="en-US" sz="1600" b="0" i="0" u="none" strike="noStrike">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719432520"/>
                  </a:ext>
                </a:extLst>
              </a:tr>
              <a:tr h="240467">
                <a:tc>
                  <a:txBody>
                    <a:bodyPr/>
                    <a:lstStyle/>
                    <a:p>
                      <a:pPr algn="l" fontAlgn="b"/>
                      <a:r>
                        <a:rPr lang="en-US" sz="1600" u="none" strike="noStrike" dirty="0">
                          <a:effectLst/>
                        </a:rPr>
                        <a:t>California</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46.1%</a:t>
                      </a:r>
                      <a:endParaRPr lang="en-US" sz="1600" b="0" i="0" u="none" strike="noStrike" dirty="0">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dirty="0">
                          <a:effectLst/>
                        </a:rPr>
                        <a:t>New Jersey</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47.1%</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3653612913"/>
                  </a:ext>
                </a:extLst>
              </a:tr>
              <a:tr h="240467">
                <a:tc>
                  <a:txBody>
                    <a:bodyPr/>
                    <a:lstStyle/>
                    <a:p>
                      <a:pPr algn="l" fontAlgn="b"/>
                      <a:r>
                        <a:rPr lang="en-US" sz="1600" u="none" strike="noStrike" dirty="0">
                          <a:effectLst/>
                        </a:rPr>
                        <a:t>Colorado</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34.6%</a:t>
                      </a:r>
                      <a:endParaRPr lang="en-US" sz="1600" b="0" i="0" u="none" strike="noStrike" dirty="0">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New Mexico</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45.1%</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2615470033"/>
                  </a:ext>
                </a:extLst>
              </a:tr>
              <a:tr h="240467">
                <a:tc>
                  <a:txBody>
                    <a:bodyPr/>
                    <a:lstStyle/>
                    <a:p>
                      <a:pPr algn="l" fontAlgn="b"/>
                      <a:r>
                        <a:rPr lang="en-US" sz="1600" u="none" strike="noStrike">
                          <a:effectLst/>
                        </a:rPr>
                        <a:t>Connecticut</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44.4%</a:t>
                      </a:r>
                      <a:endParaRPr lang="en-US" sz="1600" b="0" i="0" u="none" strike="noStrike" dirty="0">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New York</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66.2%</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633355040"/>
                  </a:ext>
                </a:extLst>
              </a:tr>
              <a:tr h="240467">
                <a:tc>
                  <a:txBody>
                    <a:bodyPr/>
                    <a:lstStyle/>
                    <a:p>
                      <a:pPr algn="l" fontAlgn="b"/>
                      <a:r>
                        <a:rPr lang="en-US" sz="1600" u="none" strike="noStrike">
                          <a:effectLst/>
                        </a:rPr>
                        <a:t>Delaware</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150.6%</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North Carolina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39.8%</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505546213"/>
                  </a:ext>
                </a:extLst>
              </a:tr>
              <a:tr h="240467">
                <a:tc>
                  <a:txBody>
                    <a:bodyPr/>
                    <a:lstStyle/>
                    <a:p>
                      <a:pPr algn="l" fontAlgn="b"/>
                      <a:r>
                        <a:rPr lang="en-US" sz="1600" u="none" strike="noStrike">
                          <a:effectLst/>
                        </a:rPr>
                        <a:t>Florida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42.0%</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dirty="0">
                          <a:effectLst/>
                        </a:rPr>
                        <a:t>North Dakota</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40.0%</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842550927"/>
                  </a:ext>
                </a:extLst>
              </a:tr>
              <a:tr h="240467">
                <a:tc>
                  <a:txBody>
                    <a:bodyPr/>
                    <a:lstStyle/>
                    <a:p>
                      <a:pPr algn="l" fontAlgn="b"/>
                      <a:r>
                        <a:rPr lang="en-US" sz="1600" u="none" strike="noStrike">
                          <a:effectLst/>
                        </a:rPr>
                        <a:t>Georgia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37.5%</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dirty="0">
                          <a:effectLst/>
                        </a:rPr>
                        <a:t>Ohio</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42.6%</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2070864357"/>
                  </a:ext>
                </a:extLst>
              </a:tr>
              <a:tr h="240467">
                <a:tc>
                  <a:txBody>
                    <a:bodyPr/>
                    <a:lstStyle/>
                    <a:p>
                      <a:pPr algn="l" fontAlgn="b"/>
                      <a:r>
                        <a:rPr lang="en-US" sz="1600" u="none" strike="noStrike">
                          <a:effectLst/>
                        </a:rPr>
                        <a:t>Idaho</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16.0%</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Oklahoma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57.6%</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4070491357"/>
                  </a:ext>
                </a:extLst>
              </a:tr>
              <a:tr h="240467">
                <a:tc>
                  <a:txBody>
                    <a:bodyPr/>
                    <a:lstStyle/>
                    <a:p>
                      <a:pPr algn="l" fontAlgn="b"/>
                      <a:r>
                        <a:rPr lang="en-US" sz="1600" u="none" strike="noStrike">
                          <a:effectLst/>
                        </a:rPr>
                        <a:t>Illinois</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33.6%</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Oregon</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192.3%</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609664183"/>
                  </a:ext>
                </a:extLst>
              </a:tr>
              <a:tr h="240467">
                <a:tc>
                  <a:txBody>
                    <a:bodyPr/>
                    <a:lstStyle/>
                    <a:p>
                      <a:pPr algn="l" fontAlgn="b"/>
                      <a:r>
                        <a:rPr lang="en-US" sz="1600" u="none" strike="noStrike">
                          <a:effectLst/>
                        </a:rPr>
                        <a:t>Indiana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33.1%</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Pennsylvania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42.2%</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4284184016"/>
                  </a:ext>
                </a:extLst>
              </a:tr>
              <a:tr h="240467">
                <a:tc>
                  <a:txBody>
                    <a:bodyPr/>
                    <a:lstStyle/>
                    <a:p>
                      <a:pPr algn="l" fontAlgn="b"/>
                      <a:r>
                        <a:rPr lang="en-US" sz="1600" u="none" strike="noStrike">
                          <a:effectLst/>
                        </a:rPr>
                        <a:t>Iowa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31.8%</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Rhode Island</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213.8%</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949659671"/>
                  </a:ext>
                </a:extLst>
              </a:tr>
              <a:tr h="240467">
                <a:tc>
                  <a:txBody>
                    <a:bodyPr/>
                    <a:lstStyle/>
                    <a:p>
                      <a:pPr algn="l" fontAlgn="b"/>
                      <a:r>
                        <a:rPr lang="en-US" sz="1600" u="none" strike="noStrike">
                          <a:effectLst/>
                        </a:rPr>
                        <a:t>Kansas</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40.1%</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South Carolina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36.9%</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771751419"/>
                  </a:ext>
                </a:extLst>
              </a:tr>
              <a:tr h="240467">
                <a:tc>
                  <a:txBody>
                    <a:bodyPr/>
                    <a:lstStyle/>
                    <a:p>
                      <a:pPr algn="l" fontAlgn="b"/>
                      <a:r>
                        <a:rPr lang="en-US" sz="1600" u="none" strike="noStrike">
                          <a:effectLst/>
                        </a:rPr>
                        <a:t>Kentucky</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38.2%</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South Dakota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288.1%</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2329294233"/>
                  </a:ext>
                </a:extLst>
              </a:tr>
              <a:tr h="240467">
                <a:tc>
                  <a:txBody>
                    <a:bodyPr/>
                    <a:lstStyle/>
                    <a:p>
                      <a:pPr algn="l" fontAlgn="b"/>
                      <a:r>
                        <a:rPr lang="en-US" sz="1600" u="none" strike="noStrike">
                          <a:effectLst/>
                        </a:rPr>
                        <a:t>Louisiana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59.2%</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dirty="0">
                          <a:effectLst/>
                        </a:rPr>
                        <a:t>Tennessee</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66.8%</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996440335"/>
                  </a:ext>
                </a:extLst>
              </a:tr>
              <a:tr h="240467">
                <a:tc>
                  <a:txBody>
                    <a:bodyPr/>
                    <a:lstStyle/>
                    <a:p>
                      <a:pPr algn="l" fontAlgn="b"/>
                      <a:r>
                        <a:rPr lang="en-US" sz="1600" u="none" strike="noStrike">
                          <a:effectLst/>
                        </a:rPr>
                        <a:t>Maine</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49.3%</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Texas</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41.3%</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3576861904"/>
                  </a:ext>
                </a:extLst>
              </a:tr>
              <a:tr h="240467">
                <a:tc>
                  <a:txBody>
                    <a:bodyPr/>
                    <a:lstStyle/>
                    <a:p>
                      <a:pPr algn="l" fontAlgn="b"/>
                      <a:r>
                        <a:rPr lang="en-US" sz="1600" u="none" strike="noStrike">
                          <a:effectLst/>
                        </a:rPr>
                        <a:t>Maryland</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43.9%</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Vermont</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29.5%</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3802273041"/>
                  </a:ext>
                </a:extLst>
              </a:tr>
              <a:tr h="240467">
                <a:tc>
                  <a:txBody>
                    <a:bodyPr/>
                    <a:lstStyle/>
                    <a:p>
                      <a:pPr algn="l" fontAlgn="b"/>
                      <a:r>
                        <a:rPr lang="en-US" sz="1600" u="none" strike="noStrike">
                          <a:effectLst/>
                        </a:rPr>
                        <a:t>Massachusetts</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32.7%</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Virginia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45.3%</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626650065"/>
                  </a:ext>
                </a:extLst>
              </a:tr>
              <a:tr h="240467">
                <a:tc>
                  <a:txBody>
                    <a:bodyPr/>
                    <a:lstStyle/>
                    <a:p>
                      <a:pPr algn="l" fontAlgn="b"/>
                      <a:r>
                        <a:rPr lang="en-US" sz="1600" u="none" strike="noStrike">
                          <a:effectLst/>
                        </a:rPr>
                        <a:t>Michigan</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42.6%</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Washington</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37.8%</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525437318"/>
                  </a:ext>
                </a:extLst>
              </a:tr>
              <a:tr h="240467">
                <a:tc>
                  <a:txBody>
                    <a:bodyPr/>
                    <a:lstStyle/>
                    <a:p>
                      <a:pPr algn="l" fontAlgn="b"/>
                      <a:r>
                        <a:rPr lang="en-US" sz="1600" u="none" strike="noStrike">
                          <a:effectLst/>
                        </a:rPr>
                        <a:t>Minnesota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36.5%</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dirty="0">
                          <a:effectLst/>
                        </a:rPr>
                        <a:t>West Virginia</a:t>
                      </a:r>
                      <a:endParaRPr lang="en-US" sz="1600" b="0" i="0" u="none" strike="noStrike" dirty="0">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85.7%</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1170260116"/>
                  </a:ext>
                </a:extLst>
              </a:tr>
              <a:tr h="240467">
                <a:tc>
                  <a:txBody>
                    <a:bodyPr/>
                    <a:lstStyle/>
                    <a:p>
                      <a:pPr algn="l" fontAlgn="b"/>
                      <a:r>
                        <a:rPr lang="en-US" sz="1600" u="none" strike="noStrike">
                          <a:effectLst/>
                        </a:rPr>
                        <a:t>Missouri</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a:effectLst/>
                        </a:rPr>
                        <a:t>37.1%</a:t>
                      </a:r>
                      <a:endParaRPr lang="en-US" sz="1600" b="0" i="0" u="none" strike="noStrike">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Wisconsin</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49.3%</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689499062"/>
                  </a:ext>
                </a:extLst>
              </a:tr>
              <a:tr h="240467">
                <a:tc>
                  <a:txBody>
                    <a:bodyPr/>
                    <a:lstStyle/>
                    <a:p>
                      <a:pPr algn="l" fontAlgn="b"/>
                      <a:r>
                        <a:rPr lang="en-US" sz="1600" u="none" strike="noStrike">
                          <a:effectLst/>
                        </a:rPr>
                        <a:t>Montana</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47.9%</a:t>
                      </a:r>
                      <a:endParaRPr lang="en-US" sz="1600" b="0" i="0" u="none" strike="noStrike" dirty="0">
                        <a:solidFill>
                          <a:srgbClr val="000000"/>
                        </a:solidFill>
                        <a:effectLst/>
                        <a:latin typeface="Courier New" panose="02070309020205020404" pitchFamily="49" charset="0"/>
                      </a:endParaRPr>
                    </a:p>
                  </a:txBody>
                  <a:tcPr marL="8707" marR="8707" marT="8707" marB="0" anchor="b"/>
                </a:tc>
                <a:tc>
                  <a:txBody>
                    <a:bodyPr/>
                    <a:lstStyle/>
                    <a:p>
                      <a:pPr algn="l" fontAlgn="b"/>
                      <a:r>
                        <a:rPr lang="en-US" sz="1600" u="none" strike="noStrike">
                          <a:effectLst/>
                        </a:rPr>
                        <a:t>Wyoming</a:t>
                      </a:r>
                      <a:endParaRPr lang="en-US" sz="1600" b="0" i="0" u="none" strike="noStrike">
                        <a:solidFill>
                          <a:srgbClr val="000000"/>
                        </a:solidFill>
                        <a:effectLst/>
                        <a:latin typeface="Times New Roman" panose="02020603050405020304" pitchFamily="18" charset="0"/>
                      </a:endParaRPr>
                    </a:p>
                  </a:txBody>
                  <a:tcPr marL="8707" marR="8707" marT="8707" marB="0" anchor="b"/>
                </a:tc>
                <a:tc>
                  <a:txBody>
                    <a:bodyPr/>
                    <a:lstStyle/>
                    <a:p>
                      <a:pPr algn="ctr" fontAlgn="b"/>
                      <a:r>
                        <a:rPr lang="en-US" sz="1600" u="none" strike="noStrike" dirty="0">
                          <a:effectLst/>
                        </a:rPr>
                        <a:t>23.9%</a:t>
                      </a:r>
                      <a:endParaRPr lang="en-US" sz="1600" b="0" i="0" u="none" strike="noStrike" dirty="0">
                        <a:solidFill>
                          <a:srgbClr val="000000"/>
                        </a:solidFill>
                        <a:effectLst/>
                        <a:latin typeface="Courier New" panose="02070309020205020404" pitchFamily="49" charset="0"/>
                      </a:endParaRPr>
                    </a:p>
                  </a:txBody>
                  <a:tcPr marL="8707" marR="8707" marT="8707" marB="0" anchor="b"/>
                </a:tc>
                <a:extLst>
                  <a:ext uri="{0D108BD9-81ED-4DB2-BD59-A6C34878D82A}">
                    <a16:rowId xmlns:a16="http://schemas.microsoft.com/office/drawing/2014/main" val="3561836618"/>
                  </a:ext>
                </a:extLst>
              </a:tr>
            </a:tbl>
          </a:graphicData>
        </a:graphic>
      </p:graphicFrame>
      <p:sp>
        <p:nvSpPr>
          <p:cNvPr id="3" name="Title" hidden="1"/>
          <p:cNvSpPr>
            <a:spLocks noGrp="1"/>
          </p:cNvSpPr>
          <p:nvPr>
            <p:ph type="title"/>
          </p:nvPr>
        </p:nvSpPr>
        <p:spPr/>
        <p:txBody>
          <a:bodyPr/>
          <a:lstStyle/>
          <a:p>
            <a:r>
              <a:rPr lang="en-US" sz="2800" dirty="0">
                <a:solidFill>
                  <a:srgbClr val="BD582C"/>
                </a:solidFill>
                <a:latin typeface="Calibri" panose="020F0502020204030204"/>
              </a:rPr>
              <a:t>Implicit Lottery Tax Rates, 2016</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3519755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18361" y="1404068"/>
            <a:ext cx="248503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Rate of Taxation, 5</a:t>
            </a:r>
            <a:endParaRPr lang="en-US" sz="2400" dirty="0">
              <a:solidFill>
                <a:srgbClr val="BD582C"/>
              </a:solidFill>
              <a:latin typeface="+mn-lt"/>
            </a:endParaRPr>
          </a:p>
        </p:txBody>
      </p:sp>
      <p:sp>
        <p:nvSpPr>
          <p:cNvPr id="22531" name="Rectangle 3"/>
          <p:cNvSpPr>
            <a:spLocks noGrp="1" noChangeArrowheads="1"/>
          </p:cNvSpPr>
          <p:nvPr>
            <p:ph idx="1"/>
          </p:nvPr>
        </p:nvSpPr>
        <p:spPr/>
        <p:txBody>
          <a:bodyPr>
            <a:noAutofit/>
          </a:bodyPr>
          <a:lstStyle/>
          <a:p>
            <a:pPr marL="227013" indent="-227013" eaLnBrk="1" hangingPunct="1">
              <a:lnSpc>
                <a:spcPct val="90000"/>
              </a:lnSpc>
              <a:buFont typeface="Wingdings" panose="05000000000000000000" pitchFamily="2" charset="2"/>
              <a:buChar char="§"/>
            </a:pPr>
            <a:r>
              <a:rPr lang="en-US" sz="2000" dirty="0" smtClean="0"/>
              <a:t>Moreover</a:t>
            </a:r>
            <a:r>
              <a:rPr lang="en-US" sz="2000" dirty="0"/>
              <a:t>, lottery taxes are very </a:t>
            </a:r>
            <a:r>
              <a:rPr lang="en-US" sz="2000" u="sng" dirty="0"/>
              <a:t>regressive</a:t>
            </a:r>
            <a:r>
              <a:rPr lang="en-US" sz="2000" dirty="0"/>
              <a:t>—far more regressive </a:t>
            </a:r>
            <a:r>
              <a:rPr lang="en-US" sz="2000" dirty="0" smtClean="0"/>
              <a:t>than</a:t>
            </a:r>
            <a:br>
              <a:rPr lang="en-US" sz="2000" dirty="0" smtClean="0"/>
            </a:br>
            <a:r>
              <a:rPr lang="en-US" sz="2000" dirty="0" smtClean="0"/>
              <a:t> </a:t>
            </a:r>
            <a:r>
              <a:rPr lang="en-US" sz="2000" dirty="0"/>
              <a:t>any other revenue source.</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One study: Low-income individuals earn 11% of total income but </a:t>
            </a:r>
            <a:r>
              <a:rPr lang="en-US" sz="2000" dirty="0" smtClean="0"/>
              <a:t/>
            </a:r>
            <a:br>
              <a:rPr lang="en-US" sz="2000" dirty="0" smtClean="0"/>
            </a:br>
            <a:r>
              <a:rPr lang="en-US" sz="2000" dirty="0" smtClean="0"/>
              <a:t> provide </a:t>
            </a:r>
            <a:r>
              <a:rPr lang="en-US" sz="2000" dirty="0"/>
              <a:t>25% of lottery revenue.</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Some games, such as instant games and lotto, are particularly </a:t>
            </a:r>
            <a:r>
              <a:rPr lang="en-US" sz="2000" dirty="0" smtClean="0"/>
              <a:t/>
            </a:r>
            <a:br>
              <a:rPr lang="en-US" sz="2000" dirty="0" smtClean="0"/>
            </a:br>
            <a:r>
              <a:rPr lang="en-US" sz="2000" dirty="0" smtClean="0"/>
              <a:t> regressive</a:t>
            </a:r>
            <a:r>
              <a:rPr lang="en-US" sz="2000" dirty="0"/>
              <a:t>.</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Within income classes, the burden of lotteries is concentrated on a </a:t>
            </a:r>
            <a:r>
              <a:rPr lang="en-US" sz="2000" dirty="0" smtClean="0"/>
              <a:t/>
            </a:r>
            <a:br>
              <a:rPr lang="en-US" sz="2000" dirty="0" smtClean="0"/>
            </a:br>
            <a:r>
              <a:rPr lang="en-US" sz="2000" dirty="0" smtClean="0"/>
              <a:t> relatively </a:t>
            </a:r>
            <a:r>
              <a:rPr lang="en-US" sz="2000" dirty="0"/>
              <a:t>small share of individuals.</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dirty="0"/>
              <a:t>Rate of Taxation, 5</a:t>
            </a:r>
            <a:br>
              <a:rPr lang="en-US" dirty="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18361" y="1404068"/>
            <a:ext cx="248503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Rate of Taxation, 6</a:t>
            </a:r>
            <a:endParaRPr lang="en-US" sz="2400" dirty="0">
              <a:solidFill>
                <a:srgbClr val="BD582C"/>
              </a:solidFill>
              <a:latin typeface="+mn-lt"/>
            </a:endParaRPr>
          </a:p>
        </p:txBody>
      </p:sp>
      <p:sp>
        <p:nvSpPr>
          <p:cNvPr id="22531" name="Rectangle 3"/>
          <p:cNvSpPr>
            <a:spLocks noGrp="1" noChangeArrowheads="1"/>
          </p:cNvSpPr>
          <p:nvPr>
            <p:ph idx="1"/>
          </p:nvPr>
        </p:nvSpPr>
        <p:spPr/>
        <p:txBody>
          <a:bodyPr>
            <a:noAutofit/>
          </a:bodyPr>
          <a:lstStyle/>
          <a:p>
            <a:pPr marL="227013" indent="-227013" eaLnBrk="1" hangingPunct="1">
              <a:lnSpc>
                <a:spcPct val="90000"/>
              </a:lnSpc>
              <a:spcBef>
                <a:spcPts val="0"/>
              </a:spcBef>
              <a:spcAft>
                <a:spcPts val="1800"/>
              </a:spcAft>
              <a:buFont typeface="Wingdings" panose="05000000000000000000" pitchFamily="2" charset="2"/>
              <a:buChar char="§"/>
            </a:pPr>
            <a:r>
              <a:rPr lang="en-US" sz="2000" dirty="0" smtClean="0"/>
              <a:t>So far we have discussed implicit taxes on lottery tickets.</a:t>
            </a:r>
          </a:p>
          <a:p>
            <a:pPr marL="227013" indent="-227013" eaLnBrk="1" hangingPunct="1">
              <a:lnSpc>
                <a:spcPct val="90000"/>
              </a:lnSpc>
              <a:spcBef>
                <a:spcPts val="0"/>
              </a:spcBef>
              <a:spcAft>
                <a:spcPts val="1800"/>
              </a:spcAft>
              <a:buFont typeface="Wingdings" panose="05000000000000000000" pitchFamily="2" charset="2"/>
              <a:buChar char="§"/>
            </a:pPr>
            <a:r>
              <a:rPr lang="en-US" sz="2000" dirty="0" smtClean="0"/>
              <a:t>There are also income taxes on lottery winnings.</a:t>
            </a:r>
          </a:p>
          <a:p>
            <a:pPr marL="227013" indent="-227013" eaLnBrk="1" hangingPunct="1">
              <a:lnSpc>
                <a:spcPct val="90000"/>
              </a:lnSpc>
              <a:spcBef>
                <a:spcPts val="0"/>
              </a:spcBef>
              <a:spcAft>
                <a:spcPts val="1800"/>
              </a:spcAft>
              <a:buFont typeface="Wingdings" panose="05000000000000000000" pitchFamily="2" charset="2"/>
              <a:buChar char="§"/>
            </a:pPr>
            <a:r>
              <a:rPr lang="en-US" sz="2000" dirty="0" smtClean="0"/>
              <a:t>Suppose 80% of the tickets for a state’s lottery are sold to state residents and that there is a state income tax rate of 10%.</a:t>
            </a:r>
          </a:p>
          <a:p>
            <a:pPr marL="391605" lvl="1" indent="-227013">
              <a:spcBef>
                <a:spcPts val="0"/>
              </a:spcBef>
              <a:spcAft>
                <a:spcPts val="1800"/>
              </a:spcAft>
              <a:buFont typeface="Wingdings" panose="05000000000000000000" pitchFamily="2" charset="2"/>
              <a:buChar char="§"/>
            </a:pPr>
            <a:r>
              <a:rPr lang="en-US" sz="1888" dirty="0" smtClean="0"/>
              <a:t>Then, using the national average figures, the value of state revenue per dollar of ticket sales (R) goes up by (0.64)*(0.8)*(0.1) = 0.512.</a:t>
            </a:r>
          </a:p>
          <a:p>
            <a:pPr marL="391605" lvl="1" indent="-227013">
              <a:spcBef>
                <a:spcPts val="0"/>
              </a:spcBef>
              <a:spcAft>
                <a:spcPts val="1800"/>
              </a:spcAft>
              <a:buFont typeface="Wingdings" panose="05000000000000000000" pitchFamily="2" charset="2"/>
              <a:buChar char="§"/>
            </a:pPr>
            <a:r>
              <a:rPr lang="en-US" sz="1888" dirty="0" smtClean="0"/>
              <a:t>And the value of prizes (P) goes down by the same amount.</a:t>
            </a:r>
          </a:p>
          <a:p>
            <a:pPr marL="391605" lvl="1" indent="-227013">
              <a:spcBef>
                <a:spcPts val="0"/>
              </a:spcBef>
              <a:spcAft>
                <a:spcPts val="1800"/>
              </a:spcAft>
              <a:buFont typeface="Wingdings" panose="05000000000000000000" pitchFamily="2" charset="2"/>
              <a:buChar char="§"/>
            </a:pPr>
            <a:r>
              <a:rPr lang="en-US" sz="1888" dirty="0" smtClean="0"/>
              <a:t>Hence the implicit tax is (0.315 + 0.512) divided by (0.64 - 0.512 + 0.045) = 0.5778.  This is an implicit rate of 58% instead of 46%.</a:t>
            </a:r>
            <a:endParaRPr lang="en-US" sz="1888" dirty="0"/>
          </a:p>
        </p:txBody>
      </p:sp>
      <p:sp>
        <p:nvSpPr>
          <p:cNvPr id="3" name="Title" hidden="1"/>
          <p:cNvSpPr>
            <a:spLocks noGrp="1"/>
          </p:cNvSpPr>
          <p:nvPr>
            <p:ph type="title"/>
          </p:nvPr>
        </p:nvSpPr>
        <p:spPr/>
        <p:txBody>
          <a:bodyPr/>
          <a:lstStyle/>
          <a:p>
            <a:r>
              <a:rPr lang="en-US" dirty="0"/>
              <a:t>Rate of Taxation, </a:t>
            </a:r>
            <a:r>
              <a:rPr lang="en-US" dirty="0" smtClean="0"/>
              <a:t>6</a:t>
            </a:r>
            <a:r>
              <a:rPr lang="en-US" dirty="0"/>
              <a:t/>
            </a:r>
            <a:br>
              <a:rPr lang="en-US" dirty="0"/>
            </a:br>
            <a:endParaRPr lang="en-US" dirty="0"/>
          </a:p>
        </p:txBody>
      </p:sp>
    </p:spTree>
    <p:extLst>
      <p:ext uri="{BB962C8B-B14F-4D97-AF65-F5344CB8AC3E}">
        <p14:creationId xmlns:p14="http://schemas.microsoft.com/office/powerpoint/2010/main" val="367121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424604"/>
            <a:ext cx="1601400"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Earmarking</a:t>
            </a:r>
            <a:endParaRPr lang="en-US" sz="2400" dirty="0">
              <a:solidFill>
                <a:srgbClr val="BD582C"/>
              </a:solidFill>
              <a:latin typeface="+mn-lt"/>
            </a:endParaRPr>
          </a:p>
        </p:txBody>
      </p:sp>
      <p:sp>
        <p:nvSpPr>
          <p:cNvPr id="23555" name="Rectangle 3"/>
          <p:cNvSpPr>
            <a:spLocks noGrp="1" noChangeArrowheads="1"/>
          </p:cNvSpPr>
          <p:nvPr>
            <p:ph idx="1"/>
          </p:nvPr>
        </p:nvSpPr>
        <p:spPr/>
        <p:txBody>
          <a:bodyPr>
            <a:normAutofit/>
          </a:bodyPr>
          <a:lstStyle/>
          <a:p>
            <a:pPr algn="ctr" eaLnBrk="1" hangingPunct="1">
              <a:lnSpc>
                <a:spcPct val="30000"/>
              </a:lnSpc>
              <a:buFont typeface="Wingdings" pitchFamily="2" charset="2"/>
              <a:buNone/>
            </a:pPr>
            <a:endParaRPr lang="en-US" sz="2000" b="1" dirty="0">
              <a:solidFill>
                <a:schemeClr val="tx2"/>
              </a:solidFill>
            </a:endParaRPr>
          </a:p>
          <a:p>
            <a:pPr marL="227013" indent="-227013" eaLnBrk="1" hangingPunct="1">
              <a:lnSpc>
                <a:spcPct val="90000"/>
              </a:lnSpc>
              <a:spcAft>
                <a:spcPts val="1800"/>
              </a:spcAft>
              <a:buFont typeface="Wingdings" panose="05000000000000000000" pitchFamily="2" charset="2"/>
              <a:buChar char="§"/>
            </a:pPr>
            <a:r>
              <a:rPr lang="en-US" sz="2000" dirty="0" smtClean="0"/>
              <a:t>Almost half of lottery states </a:t>
            </a:r>
            <a:r>
              <a:rPr lang="en-US" sz="2000" u="sng" dirty="0" smtClean="0"/>
              <a:t>earmark</a:t>
            </a:r>
            <a:r>
              <a:rPr lang="en-US" sz="2000" dirty="0" smtClean="0"/>
              <a:t> the funds for education.</a:t>
            </a:r>
          </a:p>
          <a:p>
            <a:pPr marL="227013" indent="-227013" eaLnBrk="1" hangingPunct="1">
              <a:lnSpc>
                <a:spcPct val="120000"/>
              </a:lnSpc>
              <a:spcAft>
                <a:spcPts val="1800"/>
              </a:spcAft>
              <a:buFont typeface="Wingdings" panose="05000000000000000000" pitchFamily="2" charset="2"/>
              <a:buChar char="§"/>
            </a:pPr>
            <a:r>
              <a:rPr lang="en-US" sz="2000" dirty="0" smtClean="0"/>
              <a:t>This link is part of their political appeal:  “Whatever their bad features, at least lotteries help fund our education system!”</a:t>
            </a:r>
          </a:p>
          <a:p>
            <a:pPr marL="227013" indent="-227013" eaLnBrk="1" hangingPunct="1">
              <a:lnSpc>
                <a:spcPct val="120000"/>
              </a:lnSpc>
              <a:buFont typeface="Wingdings" panose="05000000000000000000" pitchFamily="2" charset="2"/>
              <a:buChar char="§"/>
            </a:pPr>
            <a:r>
              <a:rPr lang="en-US" sz="2000" dirty="0" smtClean="0"/>
              <a:t>It is not clear, however, that lotteries increase net funds for education:</a:t>
            </a:r>
          </a:p>
          <a:p>
            <a:pPr marL="569912" lvl="1" indent="-342900">
              <a:lnSpc>
                <a:spcPct val="120000"/>
              </a:lnSpc>
              <a:buFont typeface="Courier New" panose="02070309020205020404" pitchFamily="49" charset="0"/>
              <a:buChar char="o"/>
            </a:pPr>
            <a:r>
              <a:rPr lang="en-US" sz="2000" dirty="0" smtClean="0"/>
              <a:t>They facilitate cuts in state education aid;</a:t>
            </a:r>
          </a:p>
          <a:p>
            <a:pPr marL="569912" lvl="1" indent="-342900">
              <a:lnSpc>
                <a:spcPct val="120000"/>
              </a:lnSpc>
              <a:buFont typeface="Courier New" panose="02070309020205020404" pitchFamily="49" charset="0"/>
              <a:buChar char="o"/>
            </a:pPr>
            <a:r>
              <a:rPr lang="en-US" sz="2000" dirty="0" smtClean="0"/>
              <a:t>They lower sales tax revenue.</a:t>
            </a:r>
            <a:br>
              <a:rPr lang="en-US" sz="2000" dirty="0" smtClean="0"/>
            </a:br>
            <a:endParaRPr lang="en-US" sz="2000" dirty="0" smtClean="0"/>
          </a:p>
          <a:p>
            <a:pPr marL="227013" indent="-227013" eaLnBrk="1" hangingPunct="1">
              <a:lnSpc>
                <a:spcPct val="120000"/>
              </a:lnSpc>
              <a:buFont typeface="Wingdings" panose="05000000000000000000" pitchFamily="2" charset="2"/>
              <a:buChar char="§"/>
            </a:pPr>
            <a:r>
              <a:rPr lang="en-US" sz="2000" dirty="0" smtClean="0"/>
              <a:t>Even counting benefits from education, lotteries are still regressive.</a:t>
            </a:r>
          </a:p>
        </p:txBody>
      </p:sp>
      <p:sp>
        <p:nvSpPr>
          <p:cNvPr id="3" name="Title" hidden="1"/>
          <p:cNvSpPr>
            <a:spLocks noGrp="1"/>
          </p:cNvSpPr>
          <p:nvPr>
            <p:ph type="title"/>
          </p:nvPr>
        </p:nvSpPr>
        <p:spPr/>
        <p:txBody>
          <a:bodyPr/>
          <a:lstStyle/>
          <a:p>
            <a:pPr>
              <a:lnSpc>
                <a:spcPct val="90000"/>
              </a:lnSpc>
            </a:pPr>
            <a:r>
              <a:rPr lang="en-US" sz="2800" dirty="0">
                <a:solidFill>
                  <a:srgbClr val="BD582C"/>
                </a:solidFill>
              </a:rPr>
              <a:t>Earmarking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424604"/>
            <a:ext cx="1906227"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Earmarking, 2</a:t>
            </a:r>
            <a:endParaRPr lang="en-US" sz="2400" dirty="0">
              <a:solidFill>
                <a:srgbClr val="BD582C"/>
              </a:solidFill>
              <a:latin typeface="+mn-lt"/>
            </a:endParaRPr>
          </a:p>
        </p:txBody>
      </p:sp>
      <p:sp>
        <p:nvSpPr>
          <p:cNvPr id="23555" name="Rectangle 3"/>
          <p:cNvSpPr>
            <a:spLocks noGrp="1" noChangeArrowheads="1"/>
          </p:cNvSpPr>
          <p:nvPr>
            <p:ph idx="1"/>
          </p:nvPr>
        </p:nvSpPr>
        <p:spPr/>
        <p:txBody>
          <a:bodyPr>
            <a:normAutofit/>
          </a:bodyPr>
          <a:lstStyle/>
          <a:p>
            <a:pPr algn="ctr" eaLnBrk="1" hangingPunct="1">
              <a:lnSpc>
                <a:spcPct val="30000"/>
              </a:lnSpc>
              <a:buFont typeface="Wingdings" pitchFamily="2" charset="2"/>
              <a:buNone/>
            </a:pPr>
            <a:endParaRPr lang="en-US" sz="2000" b="1" dirty="0">
              <a:solidFill>
                <a:schemeClr val="tx2"/>
              </a:solidFill>
            </a:endParaRPr>
          </a:p>
          <a:p>
            <a:pPr marL="227013" indent="-227013" eaLnBrk="1" hangingPunct="1">
              <a:lnSpc>
                <a:spcPct val="120000"/>
              </a:lnSpc>
              <a:buFont typeface="Wingdings" panose="05000000000000000000" pitchFamily="2" charset="2"/>
              <a:buChar char="§"/>
            </a:pPr>
            <a:r>
              <a:rPr lang="en-US" sz="2000" dirty="0" smtClean="0"/>
              <a:t>For recent evidence on this issue see:</a:t>
            </a:r>
          </a:p>
          <a:p>
            <a:pPr marL="391605" lvl="1" indent="-227013">
              <a:lnSpc>
                <a:spcPct val="100000"/>
              </a:lnSpc>
              <a:buFont typeface="Wingdings" panose="05000000000000000000" pitchFamily="2" charset="2"/>
              <a:buChar char="§"/>
            </a:pPr>
            <a:r>
              <a:rPr lang="en-US" sz="1888" dirty="0" smtClean="0"/>
              <a:t>Bell, </a:t>
            </a:r>
            <a:r>
              <a:rPr lang="en-US" sz="1888" dirty="0" err="1" smtClean="0"/>
              <a:t>Wehde</a:t>
            </a:r>
            <a:r>
              <a:rPr lang="en-US" sz="1888" dirty="0" smtClean="0"/>
              <a:t>, and </a:t>
            </a:r>
            <a:r>
              <a:rPr lang="en-US" sz="1888" dirty="0" err="1" smtClean="0"/>
              <a:t>Stucky</a:t>
            </a:r>
            <a:r>
              <a:rPr lang="en-US" sz="1888" dirty="0" smtClean="0"/>
              <a:t> (</a:t>
            </a:r>
            <a:r>
              <a:rPr lang="en-US" sz="1888" i="1" dirty="0" smtClean="0"/>
              <a:t>Education Finance and Policy</a:t>
            </a:r>
            <a:r>
              <a:rPr lang="en-US" sz="1888" dirty="0" smtClean="0"/>
              <a:t>, Winter 2020), who find that “lottery </a:t>
            </a:r>
            <a:r>
              <a:rPr lang="en-US" sz="1888" dirty="0"/>
              <a:t>earmark policies are associated with a 5 percent increase in higher education appropriations, and a 135 percent increase in merit-based financial aid. However, lottery earmarks are also associated with a decrease in need-based financial aid of approximately 12 percent</a:t>
            </a:r>
            <a:r>
              <a:rPr lang="en-US" sz="1888" dirty="0" smtClean="0"/>
              <a:t>.”</a:t>
            </a:r>
          </a:p>
          <a:p>
            <a:pPr marL="227013" indent="-227013">
              <a:lnSpc>
                <a:spcPct val="120000"/>
              </a:lnSpc>
              <a:buFont typeface="Wingdings" panose="05000000000000000000" pitchFamily="2" charset="2"/>
              <a:buChar char="§"/>
            </a:pPr>
            <a:r>
              <a:rPr lang="en-US" sz="2000" dirty="0" smtClean="0"/>
              <a:t>An accessible summary of this article can be found at:</a:t>
            </a:r>
          </a:p>
          <a:p>
            <a:pPr marL="391605" lvl="1" indent="-227013">
              <a:lnSpc>
                <a:spcPct val="100000"/>
              </a:lnSpc>
              <a:buFont typeface="Wingdings" panose="05000000000000000000" pitchFamily="2" charset="2"/>
              <a:buChar char="§"/>
            </a:pPr>
            <a:r>
              <a:rPr lang="en-US" sz="1888" dirty="0">
                <a:hlinkClick r:id="rId2" tooltip="https://www.brookings.edu/blog/brown-center-chalkboard/2018/05/09/who-wins-and-who-loses-when-states-earmark-lottery-revenue-for-higher-education/"/>
              </a:rPr>
              <a:t>https://www.brookings.edu/blog/brown-center-chalkboard/2018/05/09/who-wins-and-who-loses-when-states-earmark-lottery-revenue-for-higher-education/</a:t>
            </a:r>
            <a:endParaRPr lang="en-US" sz="1888" dirty="0" smtClean="0"/>
          </a:p>
        </p:txBody>
      </p:sp>
      <p:sp>
        <p:nvSpPr>
          <p:cNvPr id="3" name="Title" hidden="1"/>
          <p:cNvSpPr>
            <a:spLocks noGrp="1"/>
          </p:cNvSpPr>
          <p:nvPr>
            <p:ph type="title"/>
          </p:nvPr>
        </p:nvSpPr>
        <p:spPr/>
        <p:txBody>
          <a:bodyPr/>
          <a:lstStyle/>
          <a:p>
            <a:r>
              <a:rPr lang="en-US" sz="2800" dirty="0">
                <a:solidFill>
                  <a:srgbClr val="BD582C"/>
                </a:solidFill>
              </a:rPr>
              <a:t>Earmarking, 2</a:t>
            </a:r>
            <a:br>
              <a:rPr lang="en-US" sz="2800" dirty="0">
                <a:solidFill>
                  <a:srgbClr val="BD582C"/>
                </a:solidFill>
              </a:rPr>
            </a:br>
            <a:endParaRPr lang="en-US" dirty="0"/>
          </a:p>
        </p:txBody>
      </p:sp>
    </p:spTree>
    <p:extLst>
      <p:ext uri="{BB962C8B-B14F-4D97-AF65-F5344CB8AC3E}">
        <p14:creationId xmlns:p14="http://schemas.microsoft.com/office/powerpoint/2010/main" val="273852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60853" y="1441209"/>
            <a:ext cx="3892284" cy="424732"/>
          </a:xfrm>
          <a:prstGeom prst="rect">
            <a:avLst/>
          </a:prstGeom>
        </p:spPr>
        <p:txBody>
          <a:bodyPr wrap="none">
            <a:spAutoFit/>
          </a:bodyPr>
          <a:lstStyle/>
          <a:p>
            <a:pPr algn="ctr" eaLnBrk="1" hangingPunct="1">
              <a:lnSpc>
                <a:spcPct val="90000"/>
              </a:lnSpc>
              <a:buFont typeface="Wingdings" pitchFamily="2" charset="2"/>
              <a:buNone/>
            </a:pPr>
            <a:r>
              <a:rPr lang="en-US" sz="2400" dirty="0" smtClean="0">
                <a:solidFill>
                  <a:srgbClr val="BD582C"/>
                </a:solidFill>
                <a:latin typeface="+mn-lt"/>
              </a:rPr>
              <a:t>Why Government Monopoly?</a:t>
            </a:r>
            <a:endParaRPr lang="en-US" sz="2400" dirty="0">
              <a:solidFill>
                <a:srgbClr val="BD582C"/>
              </a:solidFill>
              <a:latin typeface="+mn-lt"/>
            </a:endParaRPr>
          </a:p>
        </p:txBody>
      </p:sp>
      <p:sp>
        <p:nvSpPr>
          <p:cNvPr id="5123" name="Rectangle 3"/>
          <p:cNvSpPr>
            <a:spLocks noGrp="1" noChangeArrowheads="1"/>
          </p:cNvSpPr>
          <p:nvPr>
            <p:ph idx="1"/>
          </p:nvPr>
        </p:nvSpPr>
        <p:spPr/>
        <p:txBody>
          <a:bodyPr>
            <a:normAutofit/>
          </a:bodyPr>
          <a:lstStyle/>
          <a:p>
            <a:pPr eaLnBrk="1" hangingPunct="1">
              <a:lnSpc>
                <a:spcPct val="120000"/>
              </a:lnSpc>
              <a:spcAft>
                <a:spcPts val="1800"/>
              </a:spcAft>
              <a:buFont typeface="Wingdings" pitchFamily="2" charset="2"/>
              <a:buNone/>
            </a:pPr>
            <a:r>
              <a:rPr lang="en-US" sz="2000" b="1" dirty="0" smtClean="0"/>
              <a:t>Reason 1:  Natural Monopoly</a:t>
            </a:r>
          </a:p>
          <a:p>
            <a:pPr marL="227013" indent="-171450" eaLnBrk="1" hangingPunct="1">
              <a:lnSpc>
                <a:spcPct val="120000"/>
              </a:lnSpc>
              <a:spcAft>
                <a:spcPts val="1800"/>
              </a:spcAft>
              <a:buFont typeface="Wingdings" panose="05000000000000000000" pitchFamily="2" charset="2"/>
              <a:buChar char="§"/>
            </a:pPr>
            <a:r>
              <a:rPr lang="en-US" sz="2000" dirty="0" smtClean="0"/>
              <a:t>A declining long-run AC curve gives large firms a competitive</a:t>
            </a:r>
            <a:br>
              <a:rPr lang="en-US" sz="2000" dirty="0" smtClean="0"/>
            </a:br>
            <a:r>
              <a:rPr lang="en-US" sz="2000" dirty="0" smtClean="0"/>
              <a:t> advantage—and leads to monopoly.</a:t>
            </a:r>
          </a:p>
          <a:p>
            <a:pPr marL="227013" indent="-171450" eaLnBrk="1" hangingPunct="1">
              <a:lnSpc>
                <a:spcPct val="120000"/>
              </a:lnSpc>
              <a:buFont typeface="Wingdings" panose="05000000000000000000" pitchFamily="2" charset="2"/>
              <a:buChar char="§"/>
            </a:pPr>
            <a:r>
              <a:rPr lang="en-US" sz="2000" dirty="0" smtClean="0"/>
              <a:t>Unregulated private monopolies select inefficient levels of output.</a:t>
            </a:r>
          </a:p>
          <a:p>
            <a:pPr marL="227013" indent="-171450" eaLnBrk="1" hangingPunct="1">
              <a:lnSpc>
                <a:spcPct val="50000"/>
              </a:lnSpc>
              <a:buFont typeface="Wingdings" panose="05000000000000000000" pitchFamily="2" charset="2"/>
              <a:buChar char="§"/>
            </a:pPr>
            <a:endParaRPr lang="en-US" sz="2000" dirty="0" smtClean="0"/>
          </a:p>
          <a:p>
            <a:pPr marL="227013" indent="-171450" eaLnBrk="1" hangingPunct="1">
              <a:lnSpc>
                <a:spcPct val="120000"/>
              </a:lnSpc>
              <a:spcAft>
                <a:spcPts val="1800"/>
              </a:spcAft>
              <a:buFont typeface="Wingdings" panose="05000000000000000000" pitchFamily="2" charset="2"/>
              <a:buChar char="§"/>
            </a:pPr>
            <a:r>
              <a:rPr lang="en-US" sz="2000" dirty="0" smtClean="0"/>
              <a:t>So governments either:</a:t>
            </a:r>
          </a:p>
          <a:p>
            <a:pPr marL="460375" lvl="4" indent="-233363">
              <a:lnSpc>
                <a:spcPct val="120000"/>
              </a:lnSpc>
              <a:buFont typeface="Courier New" panose="02070309020205020404" pitchFamily="49" charset="0"/>
              <a:buChar char="o"/>
            </a:pPr>
            <a:r>
              <a:rPr lang="en-US" sz="2000" dirty="0" smtClean="0"/>
              <a:t>Regulate private monopoly or</a:t>
            </a:r>
          </a:p>
          <a:p>
            <a:pPr marL="460375" lvl="4" indent="-233363">
              <a:lnSpc>
                <a:spcPct val="120000"/>
              </a:lnSpc>
              <a:buFont typeface="Courier New" panose="02070309020205020404" pitchFamily="49" charset="0"/>
              <a:buChar char="o"/>
            </a:pPr>
            <a:r>
              <a:rPr lang="en-US" sz="2000" dirty="0" smtClean="0"/>
              <a:t>Set up a government monopoly</a:t>
            </a:r>
          </a:p>
          <a:p>
            <a:pPr eaLnBrk="1" hangingPunct="1">
              <a:lnSpc>
                <a:spcPct val="90000"/>
              </a:lnSpc>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Why Government Monopoly?</a:t>
            </a:r>
            <a:br>
              <a:rPr lang="en-US" sz="2800" dirty="0">
                <a:solidFill>
                  <a:srgbClr val="BD582C"/>
                </a:solidFill>
              </a:rPr>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16543" y="1371600"/>
            <a:ext cx="181318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Promotion, 1</a:t>
            </a:r>
            <a:endParaRPr lang="en-US" sz="2400" dirty="0">
              <a:solidFill>
                <a:srgbClr val="BD582C"/>
              </a:solidFill>
              <a:latin typeface="+mn-lt"/>
            </a:endParaRPr>
          </a:p>
        </p:txBody>
      </p:sp>
      <p:sp>
        <p:nvSpPr>
          <p:cNvPr id="24579" name="Rectangle 3"/>
          <p:cNvSpPr>
            <a:spLocks noGrp="1" noChangeArrowheads="1"/>
          </p:cNvSpPr>
          <p:nvPr>
            <p:ph idx="1"/>
          </p:nvPr>
        </p:nvSpPr>
        <p:spPr/>
        <p:txBody>
          <a:bodyPr>
            <a:no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The people who run lotteries are paid to raise as much money as possible.</a:t>
            </a:r>
          </a:p>
          <a:p>
            <a:pPr marL="227013" indent="-227013" eaLnBrk="1" hangingPunct="1">
              <a:lnSpc>
                <a:spcPct val="100000"/>
              </a:lnSpc>
              <a:spcAft>
                <a:spcPts val="1800"/>
              </a:spcAft>
              <a:buFont typeface="Wingdings" panose="05000000000000000000" pitchFamily="2" charset="2"/>
              <a:buChar char="§"/>
            </a:pPr>
            <a:r>
              <a:rPr lang="en-US" sz="2000" dirty="0" smtClean="0"/>
              <a:t>Hence they resort to aggressive advertising:  “All you need is a dollar and a dream.”</a:t>
            </a:r>
          </a:p>
          <a:p>
            <a:pPr marL="227013" indent="-227013" eaLnBrk="1" hangingPunct="1">
              <a:lnSpc>
                <a:spcPct val="100000"/>
              </a:lnSpc>
              <a:spcAft>
                <a:spcPts val="1800"/>
              </a:spcAft>
              <a:buFont typeface="Wingdings" panose="05000000000000000000" pitchFamily="2" charset="2"/>
              <a:buChar char="§"/>
            </a:pPr>
            <a:r>
              <a:rPr lang="en-US" sz="2000" dirty="0" smtClean="0"/>
              <a:t>Some of this advertising is misleading at best, with no recognition of the low odds of winning.</a:t>
            </a:r>
          </a:p>
          <a:p>
            <a:pPr marL="227013" indent="-227013" eaLnBrk="1" hangingPunct="1">
              <a:lnSpc>
                <a:spcPct val="100000"/>
              </a:lnSpc>
              <a:spcAft>
                <a:spcPts val="1800"/>
              </a:spcAft>
              <a:buFont typeface="Wingdings" panose="05000000000000000000" pitchFamily="2" charset="2"/>
              <a:buChar char="§"/>
            </a:pPr>
            <a:r>
              <a:rPr lang="en-US" sz="2000" dirty="0" smtClean="0"/>
              <a:t>Moreover, this advertising puts government in the position of undermining the work ethic.  </a:t>
            </a:r>
          </a:p>
        </p:txBody>
      </p:sp>
      <p:sp>
        <p:nvSpPr>
          <p:cNvPr id="3" name="Title" hidden="1"/>
          <p:cNvSpPr>
            <a:spLocks noGrp="1"/>
          </p:cNvSpPr>
          <p:nvPr>
            <p:ph type="title"/>
          </p:nvPr>
        </p:nvSpPr>
        <p:spPr/>
        <p:txBody>
          <a:bodyPr/>
          <a:lstStyle/>
          <a:p>
            <a:r>
              <a:rPr lang="en-US" sz="2800" dirty="0">
                <a:solidFill>
                  <a:srgbClr val="BD582C"/>
                </a:solidFill>
              </a:rPr>
              <a:t>Promotion, 1</a:t>
            </a:r>
            <a:br>
              <a:rPr lang="en-US" sz="2800" dirty="0">
                <a:solidFill>
                  <a:srgbClr val="BD582C"/>
                </a:solidFill>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38200" y="1404068"/>
            <a:ext cx="1813189" cy="424732"/>
          </a:xfrm>
          <a:prstGeom prst="rect">
            <a:avLst/>
          </a:prstGeom>
        </p:spPr>
        <p:txBody>
          <a:bodyPr wrap="none">
            <a:spAutoFit/>
          </a:bodyPr>
          <a:lstStyle/>
          <a:p>
            <a:pPr eaLnBrk="1" hangingPunct="1">
              <a:lnSpc>
                <a:spcPct val="90000"/>
              </a:lnSpc>
              <a:spcAft>
                <a:spcPts val="1800"/>
              </a:spcAft>
              <a:buFont typeface="Wingdings" pitchFamily="2" charset="2"/>
              <a:buNone/>
            </a:pPr>
            <a:r>
              <a:rPr lang="en-US" sz="2400" dirty="0" smtClean="0">
                <a:solidFill>
                  <a:srgbClr val="BD582C"/>
                </a:solidFill>
                <a:latin typeface="+mn-lt"/>
              </a:rPr>
              <a:t>Promotion, 2</a:t>
            </a:r>
            <a:endParaRPr lang="en-US" sz="2400" dirty="0">
              <a:solidFill>
                <a:srgbClr val="BD582C"/>
              </a:solidFill>
              <a:latin typeface="+mn-lt"/>
            </a:endParaRPr>
          </a:p>
        </p:txBody>
      </p:sp>
      <p:sp>
        <p:nvSpPr>
          <p:cNvPr id="25603"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The people who run lotteries sometimes resort to promoting games that are directed toward low-income communities.</a:t>
            </a:r>
          </a:p>
          <a:p>
            <a:pPr marL="460375" lvl="1" indent="-233363">
              <a:lnSpc>
                <a:spcPct val="100000"/>
              </a:lnSpc>
              <a:buFont typeface="Courier New" panose="02070309020205020404" pitchFamily="49" charset="0"/>
              <a:buChar char="o"/>
            </a:pPr>
            <a:r>
              <a:rPr lang="en-US" sz="2000" dirty="0" smtClean="0"/>
              <a:t>These games maximize revenue because these people are more vulnerable to the misleading appeal of instant wealth.</a:t>
            </a:r>
            <a:br>
              <a:rPr lang="en-US" sz="2000" dirty="0" smtClean="0"/>
            </a:br>
            <a:endParaRPr lang="en-US" sz="2000" dirty="0" smtClean="0"/>
          </a:p>
          <a:p>
            <a:pPr marL="460375" lvl="1" indent="-233363">
              <a:lnSpc>
                <a:spcPct val="100000"/>
              </a:lnSpc>
              <a:buFont typeface="Courier New" panose="02070309020205020404" pitchFamily="49" charset="0"/>
              <a:buChar char="o"/>
            </a:pPr>
            <a:r>
              <a:rPr lang="en-US" sz="2000" dirty="0" smtClean="0"/>
              <a:t>But they also maximize both the </a:t>
            </a:r>
            <a:r>
              <a:rPr lang="en-US" sz="2000" dirty="0" err="1" smtClean="0"/>
              <a:t>regressivity</a:t>
            </a:r>
            <a:r>
              <a:rPr lang="en-US" sz="2000" dirty="0" smtClean="0"/>
              <a:t> of the lottery “tax” and the social costs of lottery addiction.</a:t>
            </a:r>
          </a:p>
          <a:p>
            <a:pPr marL="227013" lvl="1"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00000"/>
              </a:lnSpc>
              <a:buFont typeface="Wingdings" panose="05000000000000000000" pitchFamily="2" charset="2"/>
              <a:buChar char="§"/>
            </a:pPr>
            <a:r>
              <a:rPr lang="en-US" sz="2000" dirty="0" smtClean="0"/>
              <a:t>Promotions of this type are, in my view, simply unethical.</a:t>
            </a:r>
          </a:p>
        </p:txBody>
      </p:sp>
      <p:sp>
        <p:nvSpPr>
          <p:cNvPr id="3" name="Title" hidden="1"/>
          <p:cNvSpPr>
            <a:spLocks noGrp="1"/>
          </p:cNvSpPr>
          <p:nvPr>
            <p:ph type="title"/>
          </p:nvPr>
        </p:nvSpPr>
        <p:spPr/>
        <p:txBody>
          <a:bodyPr/>
          <a:lstStyle/>
          <a:p>
            <a:r>
              <a:rPr lang="en-US" sz="2800" dirty="0">
                <a:solidFill>
                  <a:srgbClr val="BD582C"/>
                </a:solidFill>
              </a:rPr>
              <a:t>Promotion, 2</a:t>
            </a:r>
            <a:br>
              <a:rPr lang="en-US" sz="2800" dirty="0">
                <a:solidFill>
                  <a:srgbClr val="BD582C"/>
                </a:solidFill>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371600"/>
            <a:ext cx="181318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Promotion, 3</a:t>
            </a:r>
            <a:endParaRPr lang="en-US" sz="2400" dirty="0">
              <a:solidFill>
                <a:srgbClr val="BD582C"/>
              </a:solidFill>
              <a:latin typeface="+mn-lt"/>
            </a:endParaRPr>
          </a:p>
        </p:txBody>
      </p:sp>
      <p:sp>
        <p:nvSpPr>
          <p:cNvPr id="26627"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Quick Draw is a game played in bars and some stores in NY.</a:t>
            </a:r>
          </a:p>
          <a:p>
            <a:pPr marL="227013" indent="-227013" eaLnBrk="1" hangingPunct="1">
              <a:lnSpc>
                <a:spcPct val="100000"/>
              </a:lnSpc>
              <a:spcAft>
                <a:spcPts val="1800"/>
              </a:spcAft>
              <a:buFont typeface="Wingdings" panose="05000000000000000000" pitchFamily="2" charset="2"/>
              <a:buChar char="§"/>
            </a:pPr>
            <a:r>
              <a:rPr lang="en-US" sz="2000" dirty="0" smtClean="0"/>
              <a:t>Governor Cuomo has proposed expanding the set of places to play </a:t>
            </a:r>
            <a:br>
              <a:rPr lang="en-US" sz="2000" dirty="0" smtClean="0"/>
            </a:br>
            <a:r>
              <a:rPr lang="en-US" sz="2000" dirty="0" smtClean="0"/>
              <a:t> and lowering age limits.</a:t>
            </a:r>
          </a:p>
          <a:p>
            <a:pPr marL="227013" indent="-227013" eaLnBrk="1" hangingPunct="1">
              <a:lnSpc>
                <a:spcPct val="100000"/>
              </a:lnSpc>
              <a:spcAft>
                <a:spcPts val="1800"/>
              </a:spcAft>
              <a:buFont typeface="Wingdings" panose="05000000000000000000" pitchFamily="2" charset="2"/>
              <a:buChar char="§"/>
            </a:pPr>
            <a:r>
              <a:rPr lang="en-US" sz="2000" dirty="0" smtClean="0"/>
              <a:t>“The restrictions have proved cumbersome and unnecessary, and have substantially reduced the amount of earnings that would otherwise be generated by the game.”</a:t>
            </a:r>
          </a:p>
          <a:p>
            <a:pPr marL="227013" indent="-227013" eaLnBrk="1" hangingPunct="1">
              <a:lnSpc>
                <a:spcPct val="100000"/>
              </a:lnSpc>
              <a:spcAft>
                <a:spcPts val="1800"/>
              </a:spcAft>
              <a:buFont typeface="Wingdings" panose="05000000000000000000" pitchFamily="2" charset="2"/>
              <a:buChar char="§"/>
            </a:pPr>
            <a:r>
              <a:rPr lang="en-US" sz="2000" dirty="0" smtClean="0"/>
              <a:t>So let’s get more kids hooked on video gambling to raise a few $s?</a:t>
            </a:r>
          </a:p>
        </p:txBody>
      </p:sp>
      <p:sp>
        <p:nvSpPr>
          <p:cNvPr id="3" name="Title" hidden="1"/>
          <p:cNvSpPr>
            <a:spLocks noGrp="1"/>
          </p:cNvSpPr>
          <p:nvPr>
            <p:ph type="title"/>
          </p:nvPr>
        </p:nvSpPr>
        <p:spPr/>
        <p:txBody>
          <a:bodyPr/>
          <a:lstStyle/>
          <a:p>
            <a:r>
              <a:rPr lang="en-US" sz="2800" dirty="0">
                <a:solidFill>
                  <a:srgbClr val="BD582C"/>
                </a:solidFill>
              </a:rPr>
              <a:t>Promotion, 3</a:t>
            </a:r>
            <a:br>
              <a:rPr lang="en-US" sz="2800" dirty="0">
                <a:solidFill>
                  <a:srgbClr val="BD582C"/>
                </a:solidFill>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79107" y="1380569"/>
            <a:ext cx="1803122"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Promotion, 4</a:t>
            </a:r>
            <a:endParaRPr lang="en-US" sz="2400" dirty="0">
              <a:solidFill>
                <a:srgbClr val="BD582C"/>
              </a:solidFill>
              <a:latin typeface="+mn-lt"/>
            </a:endParaRPr>
          </a:p>
        </p:txBody>
      </p:sp>
      <p:sp>
        <p:nvSpPr>
          <p:cNvPr id="27651"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Illinois, Indiana, and New Jersey employ private companies to manage their lotteries; other states are considering this step.</a:t>
            </a:r>
          </a:p>
          <a:p>
            <a:pPr marL="227013" indent="-227013" eaLnBrk="1" hangingPunct="1">
              <a:lnSpc>
                <a:spcPct val="100000"/>
              </a:lnSpc>
              <a:spcAft>
                <a:spcPts val="1800"/>
              </a:spcAft>
              <a:buFont typeface="Wingdings" panose="05000000000000000000" pitchFamily="2" charset="2"/>
              <a:buChar char="§"/>
            </a:pPr>
            <a:r>
              <a:rPr lang="en-US" sz="2000" dirty="0" smtClean="0"/>
              <a:t>Private management is seen as a way to raise revenue.</a:t>
            </a:r>
          </a:p>
          <a:p>
            <a:pPr marL="227013" indent="-227013" eaLnBrk="1" hangingPunct="1">
              <a:lnSpc>
                <a:spcPct val="100000"/>
              </a:lnSpc>
              <a:spcAft>
                <a:spcPts val="1800"/>
              </a:spcAft>
              <a:buFont typeface="Wingdings" panose="05000000000000000000" pitchFamily="2" charset="2"/>
              <a:buChar char="§"/>
            </a:pPr>
            <a:r>
              <a:rPr lang="en-US" sz="2000" dirty="0" smtClean="0"/>
              <a:t>The easiest way to raise revenue is to exploit vulnerable populations.</a:t>
            </a:r>
          </a:p>
          <a:p>
            <a:pPr marL="227013" indent="-227013" eaLnBrk="1" hangingPunct="1">
              <a:lnSpc>
                <a:spcPct val="100000"/>
              </a:lnSpc>
              <a:spcAft>
                <a:spcPts val="1800"/>
              </a:spcAft>
              <a:buFont typeface="Wingdings" panose="05000000000000000000" pitchFamily="2" charset="2"/>
              <a:buChar char="§"/>
            </a:pPr>
            <a:r>
              <a:rPr lang="en-US" sz="2000" dirty="0" smtClean="0"/>
              <a:t>I look forward to studies of private management to see if this happens. The New Jersey case seems to say it is.</a:t>
            </a:r>
          </a:p>
        </p:txBody>
      </p:sp>
      <p:sp>
        <p:nvSpPr>
          <p:cNvPr id="3" name="Title" hidden="1"/>
          <p:cNvSpPr>
            <a:spLocks noGrp="1"/>
          </p:cNvSpPr>
          <p:nvPr>
            <p:ph type="title"/>
          </p:nvPr>
        </p:nvSpPr>
        <p:spPr/>
        <p:txBody>
          <a:bodyPr/>
          <a:lstStyle/>
          <a:p>
            <a:r>
              <a:rPr lang="en-US" sz="2800" dirty="0">
                <a:solidFill>
                  <a:srgbClr val="BD582C"/>
                </a:solidFill>
              </a:rPr>
              <a:t>Promotion, 4</a:t>
            </a:r>
            <a:br>
              <a:rPr lang="en-US" sz="2800" dirty="0">
                <a:solidFill>
                  <a:srgbClr val="BD582C"/>
                </a:solidFill>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38200" y="1371600"/>
            <a:ext cx="3668312"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Conclusions About Lotteries</a:t>
            </a:r>
            <a:endParaRPr lang="en-US" sz="2400" dirty="0">
              <a:solidFill>
                <a:srgbClr val="BD582C"/>
              </a:solidFill>
              <a:latin typeface="+mn-lt"/>
            </a:endParaRPr>
          </a:p>
        </p:txBody>
      </p:sp>
      <p:sp>
        <p:nvSpPr>
          <p:cNvPr id="28675" name="Rectangle 3"/>
          <p:cNvSpPr>
            <a:spLocks noGrp="1" noChangeArrowheads="1"/>
          </p:cNvSpPr>
          <p:nvPr>
            <p:ph idx="1"/>
          </p:nvPr>
        </p:nvSpPr>
        <p:spPr/>
        <p:txBody>
          <a:bodyPr>
            <a:noAutofit/>
          </a:bodyPr>
          <a:lstStyle/>
          <a:p>
            <a:pPr marL="171450" indent="-171450" eaLnBrk="1" hangingPunct="1">
              <a:lnSpc>
                <a:spcPct val="110000"/>
              </a:lnSpc>
              <a:spcBef>
                <a:spcPts val="0"/>
              </a:spcBef>
              <a:spcAft>
                <a:spcPts val="0"/>
              </a:spcAft>
              <a:buFont typeface="Wingdings" panose="05000000000000000000" pitchFamily="2" charset="2"/>
              <a:buChar char="§"/>
            </a:pPr>
            <a:r>
              <a:rPr lang="en-US" sz="2000" dirty="0" smtClean="0"/>
              <a:t>Lotteries are here to stay.</a:t>
            </a:r>
          </a:p>
          <a:p>
            <a:pPr marL="171450" indent="-171450" eaLnBrk="1" hangingPunct="1">
              <a:lnSpc>
                <a:spcPct val="110000"/>
              </a:lnSpc>
              <a:spcBef>
                <a:spcPts val="0"/>
              </a:spcBef>
              <a:spcAft>
                <a:spcPts val="0"/>
              </a:spcAft>
              <a:buFont typeface="Wingdings" panose="05000000000000000000" pitchFamily="2" charset="2"/>
              <a:buChar char="§"/>
            </a:pPr>
            <a:endParaRPr lang="en-US" sz="2000" dirty="0" smtClean="0"/>
          </a:p>
          <a:p>
            <a:pPr marL="171450" indent="-171450" eaLnBrk="1" hangingPunct="1">
              <a:lnSpc>
                <a:spcPct val="110000"/>
              </a:lnSpc>
              <a:spcBef>
                <a:spcPts val="0"/>
              </a:spcBef>
              <a:spcAft>
                <a:spcPts val="0"/>
              </a:spcAft>
              <a:buFont typeface="Wingdings" panose="05000000000000000000" pitchFamily="2" charset="2"/>
              <a:buChar char="§"/>
            </a:pPr>
            <a:r>
              <a:rPr lang="en-US" sz="2000" dirty="0" smtClean="0"/>
              <a:t>States cannot get rid of them without losing revenue to their neighbors.</a:t>
            </a:r>
          </a:p>
          <a:p>
            <a:pPr marL="171450" indent="-171450" eaLnBrk="1" hangingPunct="1">
              <a:lnSpc>
                <a:spcPct val="110000"/>
              </a:lnSpc>
              <a:spcBef>
                <a:spcPts val="0"/>
              </a:spcBef>
              <a:spcAft>
                <a:spcPts val="0"/>
              </a:spcAft>
              <a:buFont typeface="Wingdings" panose="05000000000000000000" pitchFamily="2" charset="2"/>
              <a:buChar char="§"/>
            </a:pPr>
            <a:endParaRPr lang="en-US" sz="2000" dirty="0" smtClean="0"/>
          </a:p>
          <a:p>
            <a:pPr marL="171450" indent="-171450" eaLnBrk="1" hangingPunct="1">
              <a:lnSpc>
                <a:spcPct val="110000"/>
              </a:lnSpc>
              <a:spcBef>
                <a:spcPts val="0"/>
              </a:spcBef>
              <a:spcAft>
                <a:spcPts val="0"/>
              </a:spcAft>
              <a:buFont typeface="Wingdings" panose="05000000000000000000" pitchFamily="2" charset="2"/>
              <a:buChar char="§"/>
            </a:pPr>
            <a:r>
              <a:rPr lang="en-US" sz="2000" dirty="0" smtClean="0"/>
              <a:t>High implicit taxes discourage participation and cut direct CS but also cut the social costs.</a:t>
            </a:r>
          </a:p>
          <a:p>
            <a:pPr marL="171450" indent="-171450" eaLnBrk="1" hangingPunct="1">
              <a:lnSpc>
                <a:spcPct val="110000"/>
              </a:lnSpc>
              <a:spcBef>
                <a:spcPts val="0"/>
              </a:spcBef>
              <a:spcAft>
                <a:spcPts val="0"/>
              </a:spcAft>
              <a:buFont typeface="Wingdings" panose="05000000000000000000" pitchFamily="2" charset="2"/>
              <a:buChar char="§"/>
            </a:pPr>
            <a:endParaRPr lang="en-US" sz="2000" dirty="0" smtClean="0"/>
          </a:p>
          <a:p>
            <a:pPr marL="171450" indent="-171450" eaLnBrk="1" hangingPunct="1">
              <a:lnSpc>
                <a:spcPct val="110000"/>
              </a:lnSpc>
              <a:spcBef>
                <a:spcPts val="0"/>
              </a:spcBef>
              <a:spcAft>
                <a:spcPts val="0"/>
              </a:spcAft>
              <a:buFont typeface="Wingdings" panose="05000000000000000000" pitchFamily="2" charset="2"/>
              <a:buChar char="§"/>
            </a:pPr>
            <a:r>
              <a:rPr lang="en-US" sz="2000" dirty="0" smtClean="0"/>
              <a:t>So keep lotteries with high rates but use honest advertising and do not target vulnerable groups—or use highly addictive games.</a:t>
            </a:r>
          </a:p>
        </p:txBody>
      </p:sp>
      <p:sp>
        <p:nvSpPr>
          <p:cNvPr id="3" name="Title" hidden="1"/>
          <p:cNvSpPr>
            <a:spLocks noGrp="1"/>
          </p:cNvSpPr>
          <p:nvPr>
            <p:ph type="title"/>
          </p:nvPr>
        </p:nvSpPr>
        <p:spPr/>
        <p:txBody>
          <a:bodyPr/>
          <a:lstStyle/>
          <a:p>
            <a:r>
              <a:rPr lang="en-US" dirty="0" smtClean="0"/>
              <a:t>Conclusions About Lotteries</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31" name="Rectangle" title="Decorative Image"/>
          <p:cNvSpPr/>
          <p:nvPr/>
        </p:nvSpPr>
        <p:spPr>
          <a:xfrm>
            <a:off x="822960" y="1295400"/>
            <a:ext cx="7787640" cy="588450"/>
          </a:xfrm>
          <a:prstGeom prst="rect">
            <a:avLst/>
          </a:prstGeom>
          <a:solidFill>
            <a:srgbClr val="FBE6CE"/>
          </a:solidFill>
          <a:ln>
            <a:solidFill>
              <a:srgbClr val="FBE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aph" descr="Please contact Professor Yinger for details regarding figures" title="Graph"/>
          <p:cNvGrpSpPr>
            <a:grpSpLocks noChangeAspect="1"/>
          </p:cNvGrpSpPr>
          <p:nvPr/>
        </p:nvGrpSpPr>
        <p:grpSpPr bwMode="auto">
          <a:xfrm>
            <a:off x="1592493" y="890659"/>
            <a:ext cx="6248574" cy="6686098"/>
            <a:chOff x="1800" y="1440"/>
            <a:chExt cx="9633" cy="8280"/>
          </a:xfrm>
        </p:grpSpPr>
        <p:sp>
          <p:nvSpPr>
            <p:cNvPr id="7" name="AutoShape 5"/>
            <p:cNvSpPr>
              <a:spLocks noChangeAspect="1" noChangeArrowheads="1"/>
            </p:cNvSpPr>
            <p:nvPr/>
          </p:nvSpPr>
          <p:spPr bwMode="auto">
            <a:xfrm>
              <a:off x="1800" y="1440"/>
              <a:ext cx="8460" cy="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a:p>
          </p:txBody>
        </p:sp>
        <p:sp>
          <p:nvSpPr>
            <p:cNvPr id="8" name="Line 6"/>
            <p:cNvSpPr>
              <a:spLocks noChangeShapeType="1"/>
            </p:cNvSpPr>
            <p:nvPr/>
          </p:nvSpPr>
          <p:spPr bwMode="auto">
            <a:xfrm>
              <a:off x="3600" y="1980"/>
              <a:ext cx="1" cy="36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9" name="Line 7"/>
            <p:cNvSpPr>
              <a:spLocks noChangeShapeType="1"/>
            </p:cNvSpPr>
            <p:nvPr/>
          </p:nvSpPr>
          <p:spPr bwMode="auto">
            <a:xfrm>
              <a:off x="3600" y="5580"/>
              <a:ext cx="540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0" name="Line 8"/>
            <p:cNvSpPr>
              <a:spLocks noChangeShapeType="1"/>
            </p:cNvSpPr>
            <p:nvPr/>
          </p:nvSpPr>
          <p:spPr bwMode="auto">
            <a:xfrm>
              <a:off x="3600" y="2520"/>
              <a:ext cx="4320" cy="306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1" name="Rectangle 9"/>
            <p:cNvSpPr>
              <a:spLocks noChangeArrowheads="1"/>
            </p:cNvSpPr>
            <p:nvPr/>
          </p:nvSpPr>
          <p:spPr bwMode="auto">
            <a:xfrm>
              <a:off x="2160" y="180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p>
          </p:txBody>
        </p:sp>
        <p:sp>
          <p:nvSpPr>
            <p:cNvPr id="12" name="Rectangle 10"/>
            <p:cNvSpPr>
              <a:spLocks noChangeArrowheads="1"/>
            </p:cNvSpPr>
            <p:nvPr/>
          </p:nvSpPr>
          <p:spPr bwMode="auto">
            <a:xfrm>
              <a:off x="8460" y="576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Q</a:t>
              </a:r>
            </a:p>
          </p:txBody>
        </p:sp>
        <p:sp>
          <p:nvSpPr>
            <p:cNvPr id="13" name="Rectangle 11"/>
            <p:cNvSpPr>
              <a:spLocks noChangeArrowheads="1"/>
            </p:cNvSpPr>
            <p:nvPr/>
          </p:nvSpPr>
          <p:spPr bwMode="auto">
            <a:xfrm>
              <a:off x="7680" y="440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AC</a:t>
              </a:r>
            </a:p>
          </p:txBody>
        </p:sp>
        <p:sp>
          <p:nvSpPr>
            <p:cNvPr id="14" name="Rectangle 12"/>
            <p:cNvSpPr>
              <a:spLocks noChangeArrowheads="1"/>
            </p:cNvSpPr>
            <p:nvPr/>
          </p:nvSpPr>
          <p:spPr bwMode="auto">
            <a:xfrm>
              <a:off x="4860" y="2520"/>
              <a:ext cx="1260"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MR</a:t>
              </a:r>
            </a:p>
          </p:txBody>
        </p:sp>
        <p:sp>
          <p:nvSpPr>
            <p:cNvPr id="15" name="Rectangle 13"/>
            <p:cNvSpPr>
              <a:spLocks noChangeArrowheads="1"/>
            </p:cNvSpPr>
            <p:nvPr/>
          </p:nvSpPr>
          <p:spPr bwMode="auto">
            <a:xfrm>
              <a:off x="5900" y="3160"/>
              <a:ext cx="18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D=MB</a:t>
              </a:r>
            </a:p>
          </p:txBody>
        </p:sp>
        <p:sp>
          <p:nvSpPr>
            <p:cNvPr id="16" name="Rectangle 14"/>
            <p:cNvSpPr>
              <a:spLocks noChangeArrowheads="1"/>
            </p:cNvSpPr>
            <p:nvPr/>
          </p:nvSpPr>
          <p:spPr bwMode="auto">
            <a:xfrm>
              <a:off x="2700" y="4860"/>
              <a:ext cx="144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r>
                <a:rPr lang="en-US" sz="1600" baseline="-25000"/>
                <a:t>eff</a:t>
              </a:r>
              <a:endParaRPr lang="en-US" sz="1600"/>
            </a:p>
          </p:txBody>
        </p:sp>
        <p:sp>
          <p:nvSpPr>
            <p:cNvPr id="17" name="Rectangle 15"/>
            <p:cNvSpPr>
              <a:spLocks noChangeArrowheads="1"/>
            </p:cNvSpPr>
            <p:nvPr/>
          </p:nvSpPr>
          <p:spPr bwMode="auto">
            <a:xfrm>
              <a:off x="2700" y="4137"/>
              <a:ext cx="1440" cy="5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r>
                <a:rPr lang="en-US" sz="1600" baseline="-25000"/>
                <a:t>even</a:t>
              </a:r>
              <a:endParaRPr lang="en-US" sz="1600"/>
            </a:p>
          </p:txBody>
        </p:sp>
        <p:sp>
          <p:nvSpPr>
            <p:cNvPr id="18" name="Rectangle 16"/>
            <p:cNvSpPr>
              <a:spLocks noChangeArrowheads="1"/>
            </p:cNvSpPr>
            <p:nvPr/>
          </p:nvSpPr>
          <p:spPr bwMode="auto">
            <a:xfrm>
              <a:off x="2355" y="6280"/>
              <a:ext cx="9078" cy="1734"/>
            </a:xfrm>
            <a:prstGeom prst="rect">
              <a:avLst/>
            </a:prstGeom>
            <a:solidFill>
              <a:srgbClr val="FFFFFF"/>
            </a:solidFill>
            <a:ln w="9525">
              <a:solidFill>
                <a:srgbClr val="000000"/>
              </a:solidFill>
              <a:miter lim="800000"/>
              <a:headEnd/>
              <a:tailEnd/>
            </a:ln>
          </p:spPr>
          <p:txBody>
            <a:bodyPr/>
            <a:lstStyle/>
            <a:p>
              <a:r>
                <a:rPr lang="en-US" sz="2000" dirty="0">
                  <a:solidFill>
                    <a:srgbClr val="BD582C"/>
                  </a:solidFill>
                  <a:latin typeface="+mn-lt"/>
                </a:rPr>
                <a:t>Government monopoly can raise revenue by setting price anywhere between the break-even price (</a:t>
              </a:r>
              <a:r>
                <a:rPr lang="en-US" sz="2000" dirty="0" err="1">
                  <a:solidFill>
                    <a:srgbClr val="BD582C"/>
                  </a:solidFill>
                  <a:latin typeface="+mn-lt"/>
                </a:rPr>
                <a:t>P</a:t>
              </a:r>
              <a:r>
                <a:rPr lang="en-US" sz="2000" baseline="-25000" dirty="0" err="1">
                  <a:solidFill>
                    <a:srgbClr val="BD582C"/>
                  </a:solidFill>
                  <a:latin typeface="+mn-lt"/>
                </a:rPr>
                <a:t>even</a:t>
              </a:r>
              <a:r>
                <a:rPr lang="en-US" sz="2000" dirty="0">
                  <a:solidFill>
                    <a:srgbClr val="BD582C"/>
                  </a:solidFill>
                  <a:latin typeface="+mn-lt"/>
                </a:rPr>
                <a:t>) and the private monopoly price (</a:t>
              </a:r>
              <a:r>
                <a:rPr lang="en-US" sz="2000" dirty="0" err="1">
                  <a:solidFill>
                    <a:srgbClr val="BD582C"/>
                  </a:solidFill>
                  <a:latin typeface="+mn-lt"/>
                </a:rPr>
                <a:t>P</a:t>
              </a:r>
              <a:r>
                <a:rPr lang="en-US" sz="2000" baseline="-25000" dirty="0" err="1">
                  <a:solidFill>
                    <a:srgbClr val="BD582C"/>
                  </a:solidFill>
                  <a:latin typeface="+mn-lt"/>
                </a:rPr>
                <a:t>mon</a:t>
              </a:r>
              <a:r>
                <a:rPr lang="en-US" sz="2000" dirty="0">
                  <a:solidFill>
                    <a:srgbClr val="BD582C"/>
                  </a:solidFill>
                  <a:latin typeface="+mn-lt"/>
                </a:rPr>
                <a:t>).  It loses money at the efficient price (</a:t>
              </a:r>
              <a:r>
                <a:rPr lang="en-US" sz="2000" dirty="0" err="1">
                  <a:solidFill>
                    <a:srgbClr val="BD582C"/>
                  </a:solidFill>
                  <a:latin typeface="+mn-lt"/>
                </a:rPr>
                <a:t>P</a:t>
              </a:r>
              <a:r>
                <a:rPr lang="en-US" sz="2000" baseline="-25000" dirty="0" err="1">
                  <a:solidFill>
                    <a:srgbClr val="BD582C"/>
                  </a:solidFill>
                  <a:latin typeface="+mn-lt"/>
                </a:rPr>
                <a:t>eff</a:t>
              </a:r>
              <a:r>
                <a:rPr lang="en-US" sz="2000" dirty="0">
                  <a:solidFill>
                    <a:srgbClr val="BD582C"/>
                  </a:solidFill>
                  <a:latin typeface="+mn-lt"/>
                </a:rPr>
                <a:t>).</a:t>
              </a:r>
            </a:p>
          </p:txBody>
        </p:sp>
        <p:sp>
          <p:nvSpPr>
            <p:cNvPr id="19" name="Freeform 17"/>
            <p:cNvSpPr>
              <a:spLocks/>
            </p:cNvSpPr>
            <p:nvPr/>
          </p:nvSpPr>
          <p:spPr bwMode="auto">
            <a:xfrm>
              <a:off x="3780" y="3420"/>
              <a:ext cx="3780" cy="1260"/>
            </a:xfrm>
            <a:custGeom>
              <a:avLst/>
              <a:gdLst>
                <a:gd name="T0" fmla="*/ 0 w 3600"/>
                <a:gd name="T1" fmla="*/ 0 h 1440"/>
                <a:gd name="T2" fmla="*/ 1696 w 3600"/>
                <a:gd name="T3" fmla="*/ 127 h 1440"/>
                <a:gd name="T4" fmla="*/ 3733 w 3600"/>
                <a:gd name="T5" fmla="*/ 191 h 1440"/>
                <a:gd name="T6" fmla="*/ 6787 w 3600"/>
                <a:gd name="T7" fmla="*/ 254 h 1440"/>
                <a:gd name="T8" fmla="*/ 0 60000 65536"/>
                <a:gd name="T9" fmla="*/ 0 60000 65536"/>
                <a:gd name="T10" fmla="*/ 0 60000 65536"/>
                <a:gd name="T11" fmla="*/ 0 60000 65536"/>
                <a:gd name="T12" fmla="*/ 0 w 3600"/>
                <a:gd name="T13" fmla="*/ 0 h 1440"/>
                <a:gd name="T14" fmla="*/ 3600 w 3600"/>
                <a:gd name="T15" fmla="*/ 1440 h 1440"/>
              </a:gdLst>
              <a:ahLst/>
              <a:cxnLst>
                <a:cxn ang="T8">
                  <a:pos x="T0" y="T1"/>
                </a:cxn>
                <a:cxn ang="T9">
                  <a:pos x="T2" y="T3"/>
                </a:cxn>
                <a:cxn ang="T10">
                  <a:pos x="T4" y="T5"/>
                </a:cxn>
                <a:cxn ang="T11">
                  <a:pos x="T6" y="T7"/>
                </a:cxn>
              </a:cxnLst>
              <a:rect l="T12" t="T13" r="T14" b="T15"/>
              <a:pathLst>
                <a:path w="3600" h="1440">
                  <a:moveTo>
                    <a:pt x="0" y="0"/>
                  </a:moveTo>
                  <a:cubicBezTo>
                    <a:pt x="285" y="270"/>
                    <a:pt x="570" y="540"/>
                    <a:pt x="900" y="720"/>
                  </a:cubicBezTo>
                  <a:cubicBezTo>
                    <a:pt x="1230" y="900"/>
                    <a:pt x="1530" y="960"/>
                    <a:pt x="1980" y="1080"/>
                  </a:cubicBezTo>
                  <a:cubicBezTo>
                    <a:pt x="2430" y="1200"/>
                    <a:pt x="3015" y="1320"/>
                    <a:pt x="3600" y="1440"/>
                  </a:cubicBez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600"/>
            </a:p>
          </p:txBody>
        </p:sp>
        <p:sp>
          <p:nvSpPr>
            <p:cNvPr id="20" name="Freeform 18"/>
            <p:cNvSpPr>
              <a:spLocks/>
            </p:cNvSpPr>
            <p:nvPr/>
          </p:nvSpPr>
          <p:spPr bwMode="auto">
            <a:xfrm>
              <a:off x="3960" y="4500"/>
              <a:ext cx="3780" cy="720"/>
            </a:xfrm>
            <a:custGeom>
              <a:avLst/>
              <a:gdLst>
                <a:gd name="T0" fmla="*/ 0 w 3780"/>
                <a:gd name="T1" fmla="*/ 0 h 720"/>
                <a:gd name="T2" fmla="*/ 1440 w 3780"/>
                <a:gd name="T3" fmla="*/ 360 h 720"/>
                <a:gd name="T4" fmla="*/ 3780 w 3780"/>
                <a:gd name="T5" fmla="*/ 720 h 720"/>
                <a:gd name="T6" fmla="*/ 0 60000 65536"/>
                <a:gd name="T7" fmla="*/ 0 60000 65536"/>
                <a:gd name="T8" fmla="*/ 0 60000 65536"/>
                <a:gd name="T9" fmla="*/ 0 w 3780"/>
                <a:gd name="T10" fmla="*/ 0 h 720"/>
                <a:gd name="T11" fmla="*/ 3780 w 3780"/>
                <a:gd name="T12" fmla="*/ 720 h 720"/>
              </a:gdLst>
              <a:ahLst/>
              <a:cxnLst>
                <a:cxn ang="T6">
                  <a:pos x="T0" y="T1"/>
                </a:cxn>
                <a:cxn ang="T7">
                  <a:pos x="T2" y="T3"/>
                </a:cxn>
                <a:cxn ang="T8">
                  <a:pos x="T4" y="T5"/>
                </a:cxn>
              </a:cxnLst>
              <a:rect l="T9" t="T10" r="T11" b="T12"/>
              <a:pathLst>
                <a:path w="3780" h="720">
                  <a:moveTo>
                    <a:pt x="0" y="0"/>
                  </a:moveTo>
                  <a:cubicBezTo>
                    <a:pt x="405" y="120"/>
                    <a:pt x="810" y="240"/>
                    <a:pt x="1440" y="360"/>
                  </a:cubicBezTo>
                  <a:cubicBezTo>
                    <a:pt x="2070" y="480"/>
                    <a:pt x="2925" y="600"/>
                    <a:pt x="3780" y="720"/>
                  </a:cubicBez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600"/>
            </a:p>
          </p:txBody>
        </p:sp>
        <p:sp>
          <p:nvSpPr>
            <p:cNvPr id="21" name="Rectangle 19"/>
            <p:cNvSpPr>
              <a:spLocks noChangeArrowheads="1"/>
            </p:cNvSpPr>
            <p:nvPr/>
          </p:nvSpPr>
          <p:spPr bwMode="auto">
            <a:xfrm>
              <a:off x="7960" y="494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MC</a:t>
              </a:r>
            </a:p>
          </p:txBody>
        </p:sp>
        <p:sp>
          <p:nvSpPr>
            <p:cNvPr id="22" name="Rectangle 20"/>
            <p:cNvSpPr>
              <a:spLocks noChangeArrowheads="1"/>
            </p:cNvSpPr>
            <p:nvPr/>
          </p:nvSpPr>
          <p:spPr bwMode="auto">
            <a:xfrm>
              <a:off x="2700" y="3340"/>
              <a:ext cx="1440" cy="5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err="1"/>
                <a:t>P</a:t>
              </a:r>
              <a:r>
                <a:rPr lang="en-US" sz="1600" baseline="-25000" dirty="0" err="1"/>
                <a:t>mon</a:t>
              </a:r>
              <a:endParaRPr lang="en-US" sz="1600" dirty="0"/>
            </a:p>
          </p:txBody>
        </p:sp>
        <p:sp>
          <p:nvSpPr>
            <p:cNvPr id="23" name="Line 21"/>
            <p:cNvSpPr>
              <a:spLocks noChangeShapeType="1"/>
            </p:cNvSpPr>
            <p:nvPr/>
          </p:nvSpPr>
          <p:spPr bwMode="auto">
            <a:xfrm flipH="1">
              <a:off x="3600" y="5220"/>
              <a:ext cx="3780" cy="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 name="Line 22"/>
            <p:cNvSpPr>
              <a:spLocks noChangeShapeType="1"/>
            </p:cNvSpPr>
            <p:nvPr/>
          </p:nvSpPr>
          <p:spPr bwMode="auto">
            <a:xfrm flipH="1" flipV="1">
              <a:off x="3600" y="4440"/>
              <a:ext cx="2700" cy="4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5" name="Line 23"/>
            <p:cNvSpPr>
              <a:spLocks noChangeShapeType="1"/>
            </p:cNvSpPr>
            <p:nvPr/>
          </p:nvSpPr>
          <p:spPr bwMode="auto">
            <a:xfrm>
              <a:off x="3600" y="2520"/>
              <a:ext cx="2160" cy="3060"/>
            </a:xfrm>
            <a:prstGeom prst="line">
              <a:avLst/>
            </a:prstGeom>
            <a:noFill/>
            <a:ln w="222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6" name="Line 24"/>
            <p:cNvSpPr>
              <a:spLocks noChangeShapeType="1"/>
            </p:cNvSpPr>
            <p:nvPr/>
          </p:nvSpPr>
          <p:spPr bwMode="auto">
            <a:xfrm flipV="1">
              <a:off x="5220" y="3740"/>
              <a:ext cx="1" cy="180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7" name="Line 25"/>
            <p:cNvSpPr>
              <a:spLocks noChangeShapeType="1"/>
            </p:cNvSpPr>
            <p:nvPr/>
          </p:nvSpPr>
          <p:spPr bwMode="auto">
            <a:xfrm flipH="1" flipV="1">
              <a:off x="3600" y="3680"/>
              <a:ext cx="1620" cy="1"/>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8" name="Line 26"/>
            <p:cNvSpPr>
              <a:spLocks noChangeShapeType="1"/>
            </p:cNvSpPr>
            <p:nvPr/>
          </p:nvSpPr>
          <p:spPr bwMode="auto">
            <a:xfrm flipH="1">
              <a:off x="4320" y="2880"/>
              <a:ext cx="54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29" name="Line 27"/>
            <p:cNvSpPr>
              <a:spLocks noChangeShapeType="1"/>
            </p:cNvSpPr>
            <p:nvPr/>
          </p:nvSpPr>
          <p:spPr bwMode="auto">
            <a:xfrm flipH="1">
              <a:off x="5560" y="3500"/>
              <a:ext cx="36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grpSp>
      <p:sp>
        <p:nvSpPr>
          <p:cNvPr id="2" name="Title 1" hidden="1"/>
          <p:cNvSpPr>
            <a:spLocks noGrp="1"/>
          </p:cNvSpPr>
          <p:nvPr>
            <p:ph type="title"/>
          </p:nvPr>
        </p:nvSpPr>
        <p:spPr>
          <a:xfrm>
            <a:off x="822960" y="84832"/>
            <a:ext cx="7543800" cy="1450757"/>
          </a:xfrm>
        </p:spPr>
        <p:txBody>
          <a:bodyPr>
            <a:normAutofit/>
          </a:bodyPr>
          <a:lstStyle/>
          <a:p>
            <a:r>
              <a:rPr lang="en-US" sz="2400" b="1" dirty="0">
                <a:solidFill>
                  <a:srgbClr val="BD582C"/>
                </a:solidFill>
              </a:rPr>
              <a:t>Why Government Monopoly</a:t>
            </a:r>
            <a:r>
              <a:rPr lang="en-US" sz="2400" b="1" dirty="0" smtClean="0">
                <a:solidFill>
                  <a:srgbClr val="BD582C"/>
                </a:solidFill>
              </a:rPr>
              <a:t>? - 2</a:t>
            </a:r>
            <a:r>
              <a:rPr lang="en-US" sz="2400" b="1" dirty="0">
                <a:solidFill>
                  <a:srgbClr val="BD582C"/>
                </a:solidFill>
              </a:rPr>
              <a:t/>
            </a:r>
            <a:br>
              <a:rPr lang="en-US" sz="2400" b="1" dirty="0">
                <a:solidFill>
                  <a:srgbClr val="BD582C"/>
                </a:solidFill>
              </a:rPr>
            </a:br>
            <a:endParaRPr lang="en-US" sz="2400" b="1" dirty="0"/>
          </a:p>
        </p:txBody>
      </p:sp>
    </p:spTree>
    <p:extLst>
      <p:ext uri="{BB962C8B-B14F-4D97-AF65-F5344CB8AC3E}">
        <p14:creationId xmlns:p14="http://schemas.microsoft.com/office/powerpoint/2010/main" val="402683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38200" y="1410969"/>
            <a:ext cx="2684004"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Monopoly Pricing, 2</a:t>
            </a:r>
            <a:endParaRPr lang="en-US" sz="2400" dirty="0">
              <a:solidFill>
                <a:srgbClr val="BD582C"/>
              </a:solidFill>
              <a:latin typeface="+mn-lt"/>
            </a:endParaRPr>
          </a:p>
        </p:txBody>
      </p:sp>
      <p:sp>
        <p:nvSpPr>
          <p:cNvPr id="7171"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If the government monopoly uses the private monopoly price it:</a:t>
            </a:r>
          </a:p>
          <a:p>
            <a:pPr marL="460375" lvl="5" indent="-233363">
              <a:lnSpc>
                <a:spcPct val="120000"/>
              </a:lnSpc>
              <a:spcAft>
                <a:spcPts val="1800"/>
              </a:spcAft>
              <a:buFont typeface="Courier New" panose="02070309020205020404" pitchFamily="49" charset="0"/>
              <a:buChar char="o"/>
            </a:pPr>
            <a:r>
              <a:rPr lang="en-US" sz="2000" dirty="0" smtClean="0"/>
              <a:t>Maximizes its revenue</a:t>
            </a:r>
          </a:p>
          <a:p>
            <a:pPr marL="460375" lvl="5" indent="-233363">
              <a:lnSpc>
                <a:spcPct val="120000"/>
              </a:lnSpc>
              <a:spcAft>
                <a:spcPts val="1800"/>
              </a:spcAft>
              <a:buFont typeface="Courier New" panose="02070309020205020404" pitchFamily="49" charset="0"/>
              <a:buChar char="o"/>
            </a:pPr>
            <a:r>
              <a:rPr lang="en-US" sz="2000" dirty="0" smtClean="0"/>
              <a:t>Causes the same distortion as the private monopoly!</a:t>
            </a:r>
          </a:p>
          <a:p>
            <a:pPr marL="460375" lvl="5" indent="-233363">
              <a:lnSpc>
                <a:spcPct val="120000"/>
              </a:lnSpc>
              <a:spcAft>
                <a:spcPts val="1800"/>
              </a:spcAft>
              <a:buFont typeface="Courier New" panose="02070309020205020404" pitchFamily="49" charset="0"/>
              <a:buChar char="o"/>
            </a:pPr>
            <a:r>
              <a:rPr lang="en-US" sz="2000" dirty="0" smtClean="0"/>
              <a:t>Transforms monopoly profits into government revenue.</a:t>
            </a:r>
          </a:p>
          <a:p>
            <a:pPr marL="227013" indent="-227013" eaLnBrk="1" hangingPunct="1">
              <a:lnSpc>
                <a:spcPct val="120000"/>
              </a:lnSpc>
              <a:spcAft>
                <a:spcPts val="1800"/>
              </a:spcAft>
              <a:buFont typeface="Wingdings" panose="05000000000000000000" pitchFamily="2" charset="2"/>
              <a:buChar char="§"/>
            </a:pPr>
            <a:r>
              <a:rPr lang="en-US" sz="2000" dirty="0" smtClean="0"/>
              <a:t>Even at the monopoly price, consumer surplus (CS) is generated, but </a:t>
            </a:r>
            <a:br>
              <a:rPr lang="en-US" sz="2000" dirty="0" smtClean="0"/>
            </a:br>
            <a:r>
              <a:rPr lang="en-US" sz="2000" dirty="0" smtClean="0"/>
              <a:t> there is a clear </a:t>
            </a:r>
            <a:r>
              <a:rPr lang="en-US" sz="2000" b="1" dirty="0" smtClean="0"/>
              <a:t>trade-off</a:t>
            </a:r>
            <a:r>
              <a:rPr lang="en-US" sz="2000" dirty="0" smtClean="0"/>
              <a:t> between CS and government revenue.</a:t>
            </a:r>
          </a:p>
        </p:txBody>
      </p:sp>
      <p:sp>
        <p:nvSpPr>
          <p:cNvPr id="3" name="Title" hidden="1"/>
          <p:cNvSpPr>
            <a:spLocks noGrp="1"/>
          </p:cNvSpPr>
          <p:nvPr>
            <p:ph type="title"/>
          </p:nvPr>
        </p:nvSpPr>
        <p:spPr/>
        <p:txBody>
          <a:bodyPr/>
          <a:lstStyle/>
          <a:p>
            <a:r>
              <a:rPr lang="en-US" sz="2800" dirty="0">
                <a:solidFill>
                  <a:srgbClr val="BD582C"/>
                </a:solidFill>
              </a:rPr>
              <a:t>Monopoly Pricing, 2</a:t>
            </a:r>
            <a:br>
              <a:rPr lang="en-US" sz="2800" dirty="0">
                <a:solidFill>
                  <a:srgbClr val="BD582C"/>
                </a:solidFill>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38200" y="1295400"/>
            <a:ext cx="2684004" cy="505972"/>
          </a:xfrm>
          <a:prstGeom prst="rect">
            <a:avLst/>
          </a:prstGeom>
        </p:spPr>
        <p:txBody>
          <a:bodyPr wrap="none">
            <a:spAutoFit/>
          </a:bodyPr>
          <a:lstStyle/>
          <a:p>
            <a:pPr eaLnBrk="1" hangingPunct="1">
              <a:lnSpc>
                <a:spcPct val="120000"/>
              </a:lnSpc>
              <a:spcAft>
                <a:spcPts val="1800"/>
              </a:spcAft>
              <a:buFont typeface="Wingdings" pitchFamily="2" charset="2"/>
              <a:buNone/>
            </a:pPr>
            <a:r>
              <a:rPr lang="en-US" sz="2400" dirty="0" smtClean="0">
                <a:solidFill>
                  <a:srgbClr val="BD582C"/>
                </a:solidFill>
                <a:latin typeface="+mn-lt"/>
              </a:rPr>
              <a:t>Monopoly Pricing, 3</a:t>
            </a:r>
            <a:endParaRPr lang="en-US" sz="2400" dirty="0">
              <a:solidFill>
                <a:srgbClr val="BD582C"/>
              </a:solidFill>
              <a:latin typeface="+mn-lt"/>
            </a:endParaRPr>
          </a:p>
        </p:txBody>
      </p:sp>
      <p:sp>
        <p:nvSpPr>
          <p:cNvPr id="8195" name="Rectangle 3"/>
          <p:cNvSpPr>
            <a:spLocks noGrp="1" noChangeArrowheads="1"/>
          </p:cNvSpPr>
          <p:nvPr>
            <p:ph idx="1"/>
          </p:nvPr>
        </p:nvSpPr>
        <p:spPr/>
        <p:txBody>
          <a:bodyPr>
            <a:normAutofit/>
          </a:bodyPr>
          <a:lstStyle/>
          <a:p>
            <a:pPr marL="227013" indent="-227013" eaLnBrk="1" hangingPunct="1">
              <a:lnSpc>
                <a:spcPct val="120000"/>
              </a:lnSpc>
              <a:spcAft>
                <a:spcPts val="1200"/>
              </a:spcAft>
              <a:buFont typeface="Wingdings" panose="05000000000000000000" pitchFamily="2" charset="2"/>
              <a:buChar char="§"/>
            </a:pPr>
            <a:r>
              <a:rPr lang="en-US" sz="2000" dirty="0" smtClean="0"/>
              <a:t>If the government sets the efficient price, it</a:t>
            </a:r>
          </a:p>
          <a:p>
            <a:pPr marL="460375" lvl="5" indent="-233363">
              <a:lnSpc>
                <a:spcPct val="120000"/>
              </a:lnSpc>
              <a:buFont typeface="Courier New" panose="02070309020205020404" pitchFamily="49" charset="0"/>
              <a:buChar char="o"/>
            </a:pPr>
            <a:r>
              <a:rPr lang="en-US" sz="2000" dirty="0" smtClean="0"/>
              <a:t>Maximizes consumer surplus in this market,</a:t>
            </a:r>
          </a:p>
          <a:p>
            <a:pPr marL="460375" lvl="5" indent="-233363">
              <a:lnSpc>
                <a:spcPct val="120000"/>
              </a:lnSpc>
              <a:buFont typeface="Courier New" panose="02070309020205020404" pitchFamily="49" charset="0"/>
              <a:buChar char="o"/>
            </a:pPr>
            <a:r>
              <a:rPr lang="en-US" sz="2000" dirty="0" smtClean="0"/>
              <a:t>But it loses money</a:t>
            </a:r>
          </a:p>
          <a:p>
            <a:pPr marL="460375" lvl="5" indent="-233363">
              <a:lnSpc>
                <a:spcPct val="120000"/>
              </a:lnSpc>
              <a:buFont typeface="Courier New" panose="02070309020205020404" pitchFamily="49" charset="0"/>
              <a:buChar char="o"/>
            </a:pPr>
            <a:r>
              <a:rPr lang="en-US" sz="2000" dirty="0" smtClean="0"/>
              <a:t>And must raise revenue elsewhere, undoubtedly causing distortion (i.e. lost consumer surplus) in other markets.</a:t>
            </a:r>
          </a:p>
          <a:p>
            <a:pPr lvl="1"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We will pursue these issues in a later class.</a:t>
            </a:r>
          </a:p>
        </p:txBody>
      </p:sp>
      <p:sp>
        <p:nvSpPr>
          <p:cNvPr id="3" name="Title" hidden="1"/>
          <p:cNvSpPr>
            <a:spLocks noGrp="1"/>
          </p:cNvSpPr>
          <p:nvPr>
            <p:ph type="title"/>
          </p:nvPr>
        </p:nvSpPr>
        <p:spPr/>
        <p:txBody>
          <a:bodyPr/>
          <a:lstStyle/>
          <a:p>
            <a:r>
              <a:rPr lang="en-US" sz="2800" dirty="0">
                <a:solidFill>
                  <a:srgbClr val="BD582C"/>
                </a:solidFill>
              </a:rPr>
              <a:t>Monopoly Pricing, 3</a:t>
            </a:r>
            <a:br>
              <a:rPr lang="en-US" sz="2800" dirty="0">
                <a:solidFill>
                  <a:srgbClr val="BD582C"/>
                </a:solidFill>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404068"/>
            <a:ext cx="3892284"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Why Government Monopoly?</a:t>
            </a:r>
            <a:endParaRPr lang="en-US" sz="2400" dirty="0">
              <a:solidFill>
                <a:srgbClr val="BD582C"/>
              </a:solidFill>
              <a:latin typeface="+mn-lt"/>
            </a:endParaRPr>
          </a:p>
        </p:txBody>
      </p:sp>
      <p:sp>
        <p:nvSpPr>
          <p:cNvPr id="9219" name="Rectangle 3"/>
          <p:cNvSpPr>
            <a:spLocks noGrp="1" noChangeArrowheads="1"/>
          </p:cNvSpPr>
          <p:nvPr>
            <p:ph idx="1"/>
          </p:nvPr>
        </p:nvSpPr>
        <p:spPr>
          <a:noFill/>
        </p:spPr>
        <p:txBody>
          <a:bodyPr>
            <a:noAutofit/>
          </a:bodyPr>
          <a:lstStyle/>
          <a:p>
            <a:pPr eaLnBrk="1" hangingPunct="1">
              <a:lnSpc>
                <a:spcPct val="90000"/>
              </a:lnSpc>
              <a:buFont typeface="Wingdings" pitchFamily="2" charset="2"/>
              <a:buNone/>
            </a:pPr>
            <a:r>
              <a:rPr lang="en-US" sz="2000" b="1" dirty="0" smtClean="0"/>
              <a:t>Reason 2:  Regulation</a:t>
            </a:r>
          </a:p>
          <a:p>
            <a:pPr eaLnBrk="1" hangingPunct="1">
              <a:lnSpc>
                <a:spcPct val="90000"/>
              </a:lnSpc>
            </a:pPr>
            <a:endParaRPr lang="en-US" sz="2000" b="1" dirty="0" smtClean="0"/>
          </a:p>
          <a:p>
            <a:pPr marL="227013" indent="-227013" eaLnBrk="1" hangingPunct="1">
              <a:lnSpc>
                <a:spcPct val="90000"/>
              </a:lnSpc>
              <a:buFont typeface="Wingdings" panose="05000000000000000000" pitchFamily="2" charset="2"/>
              <a:buChar char="§"/>
            </a:pPr>
            <a:r>
              <a:rPr lang="en-US" sz="2000" dirty="0" smtClean="0"/>
              <a:t>Governments sometimes decide to monopolize a good or service on </a:t>
            </a:r>
            <a:br>
              <a:rPr lang="en-US" sz="2000" dirty="0" smtClean="0"/>
            </a:br>
            <a:r>
              <a:rPr lang="en-US" sz="2000" dirty="0" smtClean="0"/>
              <a:t> policy grounds.</a:t>
            </a:r>
          </a:p>
          <a:p>
            <a:pPr marL="227013"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Hence they prohibit private production and provide the product </a:t>
            </a:r>
            <a:br>
              <a:rPr lang="en-US" sz="2000" dirty="0" smtClean="0"/>
            </a:br>
            <a:r>
              <a:rPr lang="en-US" sz="2000" dirty="0" smtClean="0"/>
              <a:t> themselves.</a:t>
            </a:r>
          </a:p>
          <a:p>
            <a:pPr marL="227013"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This case involves the same trade-off between CS and government </a:t>
            </a:r>
            <a:br>
              <a:rPr lang="en-US" sz="2000" dirty="0" smtClean="0"/>
            </a:br>
            <a:r>
              <a:rPr lang="en-US" sz="2000" dirty="0" smtClean="0"/>
              <a:t> revenue.</a:t>
            </a:r>
          </a:p>
          <a:p>
            <a:pPr eaLnBrk="1" hangingPunct="1">
              <a:lnSpc>
                <a:spcPct val="90000"/>
              </a:lnSpc>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Why Government Monopoly</a:t>
            </a:r>
            <a:r>
              <a:rPr lang="en-US" sz="2800" dirty="0" smtClean="0">
                <a:solidFill>
                  <a:srgbClr val="BD582C"/>
                </a:solidFill>
              </a:rPr>
              <a:t>? - 3</a:t>
            </a:r>
            <a:r>
              <a:rPr lang="en-US" sz="2800" dirty="0">
                <a:solidFill>
                  <a:srgbClr val="BD582C"/>
                </a:solidFill>
              </a:rPr>
              <a:t/>
            </a:r>
            <a:br>
              <a:rPr lang="en-US" sz="2800" dirty="0">
                <a:solidFill>
                  <a:srgbClr val="BD582C"/>
                </a:solidFill>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6" name="Rectangle 2" title="Decorative Image"/>
          <p:cNvSpPr/>
          <p:nvPr/>
        </p:nvSpPr>
        <p:spPr>
          <a:xfrm>
            <a:off x="822960" y="1295400"/>
            <a:ext cx="7787640" cy="588450"/>
          </a:xfrm>
          <a:prstGeom prst="rect">
            <a:avLst/>
          </a:prstGeom>
          <a:solidFill>
            <a:srgbClr val="FBE6CE"/>
          </a:solidFill>
          <a:ln>
            <a:solidFill>
              <a:srgbClr val="FBE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3" name="Rectangle 3"/>
          <p:cNvSpPr>
            <a:spLocks noGrp="1" noChangeArrowheads="1"/>
          </p:cNvSpPr>
          <p:nvPr>
            <p:ph idx="1"/>
          </p:nvPr>
        </p:nvSpPr>
        <p:spPr>
          <a:xfrm>
            <a:off x="836966" y="1113288"/>
            <a:ext cx="7543801" cy="4023360"/>
          </a:xfrm>
        </p:spPr>
        <p:txBody>
          <a:bodyPr>
            <a:normAutofit/>
          </a:bodyPr>
          <a:lstStyle/>
          <a:p>
            <a:pPr eaLnBrk="1" hangingPunct="1">
              <a:buFont typeface="Wingdings" pitchFamily="2" charset="2"/>
              <a:buNone/>
            </a:pPr>
            <a:r>
              <a:rPr lang="en-US" sz="2400" dirty="0" smtClean="0">
                <a:solidFill>
                  <a:srgbClr val="BD582C"/>
                </a:solidFill>
              </a:rPr>
              <a:t>Monopoly Pricing, 4</a:t>
            </a:r>
          </a:p>
          <a:p>
            <a:pPr eaLnBrk="1" hangingPunct="1">
              <a:buFont typeface="Wingdings" pitchFamily="2" charset="2"/>
              <a:buNone/>
            </a:pPr>
            <a:endParaRPr lang="en-US" sz="2000" dirty="0" smtClean="0"/>
          </a:p>
        </p:txBody>
      </p:sp>
      <p:grpSp>
        <p:nvGrpSpPr>
          <p:cNvPr id="10244" name="Graph" descr="Please contact Professor Yinger for details regarding figures" title="Graph"/>
          <p:cNvGrpSpPr>
            <a:grpSpLocks noChangeAspect="1"/>
          </p:cNvGrpSpPr>
          <p:nvPr/>
        </p:nvGrpSpPr>
        <p:grpSpPr bwMode="auto">
          <a:xfrm>
            <a:off x="1951704" y="1219200"/>
            <a:ext cx="5314323" cy="5934595"/>
            <a:chOff x="1890" y="1400"/>
            <a:chExt cx="8919" cy="8280"/>
          </a:xfrm>
        </p:grpSpPr>
        <p:sp>
          <p:nvSpPr>
            <p:cNvPr id="10245" name="AutoShape 5"/>
            <p:cNvSpPr>
              <a:spLocks noChangeAspect="1" noChangeArrowheads="1"/>
            </p:cNvSpPr>
            <p:nvPr/>
          </p:nvSpPr>
          <p:spPr bwMode="auto">
            <a:xfrm>
              <a:off x="1890" y="1400"/>
              <a:ext cx="8460" cy="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a:p>
          </p:txBody>
        </p:sp>
        <p:sp>
          <p:nvSpPr>
            <p:cNvPr id="10246" name="Line 6"/>
            <p:cNvSpPr>
              <a:spLocks noChangeShapeType="1"/>
            </p:cNvSpPr>
            <p:nvPr/>
          </p:nvSpPr>
          <p:spPr bwMode="auto">
            <a:xfrm>
              <a:off x="3600" y="1980"/>
              <a:ext cx="1" cy="36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0247" name="Line 7"/>
            <p:cNvSpPr>
              <a:spLocks noChangeShapeType="1"/>
            </p:cNvSpPr>
            <p:nvPr/>
          </p:nvSpPr>
          <p:spPr bwMode="auto">
            <a:xfrm>
              <a:off x="3600" y="5580"/>
              <a:ext cx="540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0248" name="Line 8"/>
            <p:cNvSpPr>
              <a:spLocks noChangeShapeType="1"/>
            </p:cNvSpPr>
            <p:nvPr/>
          </p:nvSpPr>
          <p:spPr bwMode="auto">
            <a:xfrm>
              <a:off x="3600" y="2520"/>
              <a:ext cx="4320" cy="306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0249" name="Rectangle 9"/>
            <p:cNvSpPr>
              <a:spLocks noChangeArrowheads="1"/>
            </p:cNvSpPr>
            <p:nvPr/>
          </p:nvSpPr>
          <p:spPr bwMode="auto">
            <a:xfrm>
              <a:off x="2160" y="180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p>
          </p:txBody>
        </p:sp>
        <p:sp>
          <p:nvSpPr>
            <p:cNvPr id="10250" name="Rectangle 10"/>
            <p:cNvSpPr>
              <a:spLocks noChangeArrowheads="1"/>
            </p:cNvSpPr>
            <p:nvPr/>
          </p:nvSpPr>
          <p:spPr bwMode="auto">
            <a:xfrm>
              <a:off x="8460" y="576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Q</a:t>
              </a:r>
            </a:p>
          </p:txBody>
        </p:sp>
        <p:sp>
          <p:nvSpPr>
            <p:cNvPr id="10251" name="Rectangle 11"/>
            <p:cNvSpPr>
              <a:spLocks noChangeArrowheads="1"/>
            </p:cNvSpPr>
            <p:nvPr/>
          </p:nvSpPr>
          <p:spPr bwMode="auto">
            <a:xfrm>
              <a:off x="7860" y="4500"/>
              <a:ext cx="204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AC = MC</a:t>
              </a:r>
            </a:p>
          </p:txBody>
        </p:sp>
        <p:sp>
          <p:nvSpPr>
            <p:cNvPr id="10252" name="Rectangle 12"/>
            <p:cNvSpPr>
              <a:spLocks noChangeArrowheads="1"/>
            </p:cNvSpPr>
            <p:nvPr/>
          </p:nvSpPr>
          <p:spPr bwMode="auto">
            <a:xfrm>
              <a:off x="4860" y="2520"/>
              <a:ext cx="1260"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MR</a:t>
              </a:r>
            </a:p>
          </p:txBody>
        </p:sp>
        <p:sp>
          <p:nvSpPr>
            <p:cNvPr id="10253" name="Rectangle 13"/>
            <p:cNvSpPr>
              <a:spLocks noChangeArrowheads="1"/>
            </p:cNvSpPr>
            <p:nvPr/>
          </p:nvSpPr>
          <p:spPr bwMode="auto">
            <a:xfrm>
              <a:off x="5900" y="3160"/>
              <a:ext cx="18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D=MB</a:t>
              </a:r>
            </a:p>
          </p:txBody>
        </p:sp>
        <p:sp>
          <p:nvSpPr>
            <p:cNvPr id="10254" name="Rectangle 14"/>
            <p:cNvSpPr>
              <a:spLocks noChangeArrowheads="1"/>
            </p:cNvSpPr>
            <p:nvPr/>
          </p:nvSpPr>
          <p:spPr bwMode="auto">
            <a:xfrm>
              <a:off x="2700" y="4860"/>
              <a:ext cx="144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a:p>
          </p:txBody>
        </p:sp>
        <p:sp>
          <p:nvSpPr>
            <p:cNvPr id="10255" name="Rectangle 15"/>
            <p:cNvSpPr>
              <a:spLocks noChangeArrowheads="1"/>
            </p:cNvSpPr>
            <p:nvPr/>
          </p:nvSpPr>
          <p:spPr bwMode="auto">
            <a:xfrm>
              <a:off x="1890" y="4370"/>
              <a:ext cx="1770" cy="121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err="1"/>
                <a:t>P</a:t>
              </a:r>
              <a:r>
                <a:rPr lang="en-US" sz="1600" baseline="-25000" dirty="0" err="1"/>
                <a:t>eff</a:t>
              </a:r>
              <a:r>
                <a:rPr lang="en-US" sz="1600" baseline="-25000" dirty="0"/>
                <a:t> </a:t>
              </a:r>
              <a:r>
                <a:rPr lang="en-US" sz="1600" dirty="0"/>
                <a:t>=</a:t>
              </a:r>
              <a:r>
                <a:rPr lang="en-US" sz="1600" dirty="0" err="1"/>
                <a:t>P</a:t>
              </a:r>
              <a:r>
                <a:rPr lang="en-US" sz="1600" baseline="-25000" dirty="0" err="1"/>
                <a:t>even</a:t>
              </a:r>
              <a:endParaRPr lang="en-US" sz="1600" dirty="0"/>
            </a:p>
          </p:txBody>
        </p:sp>
        <p:sp>
          <p:nvSpPr>
            <p:cNvPr id="10256" name="Rectangle 16"/>
            <p:cNvSpPr>
              <a:spLocks noChangeArrowheads="1"/>
            </p:cNvSpPr>
            <p:nvPr/>
          </p:nvSpPr>
          <p:spPr bwMode="auto">
            <a:xfrm>
              <a:off x="2407" y="6398"/>
              <a:ext cx="8402" cy="1949"/>
            </a:xfrm>
            <a:prstGeom prst="rect">
              <a:avLst/>
            </a:prstGeom>
            <a:solidFill>
              <a:srgbClr val="FFFFFF"/>
            </a:solidFill>
            <a:ln w="9525">
              <a:solidFill>
                <a:srgbClr val="000000"/>
              </a:solidFill>
              <a:miter lim="800000"/>
              <a:headEnd/>
              <a:tailEnd/>
            </a:ln>
          </p:spPr>
          <p:txBody>
            <a:bodyPr/>
            <a:lstStyle/>
            <a:p>
              <a:r>
                <a:rPr lang="en-US" sz="2000" dirty="0">
                  <a:solidFill>
                    <a:srgbClr val="BD582C"/>
                  </a:solidFill>
                  <a:latin typeface="+mn-lt"/>
                </a:rPr>
                <a:t>Government monopoly can raise revenue by setting price anywhere between the break-even price (</a:t>
              </a:r>
              <a:r>
                <a:rPr lang="en-US" sz="2000" dirty="0" err="1">
                  <a:solidFill>
                    <a:srgbClr val="BD582C"/>
                  </a:solidFill>
                  <a:latin typeface="+mn-lt"/>
                </a:rPr>
                <a:t>P</a:t>
              </a:r>
              <a:r>
                <a:rPr lang="en-US" sz="2000" baseline="-25000" dirty="0" err="1">
                  <a:solidFill>
                    <a:srgbClr val="BD582C"/>
                  </a:solidFill>
                  <a:latin typeface="+mn-lt"/>
                </a:rPr>
                <a:t>even</a:t>
              </a:r>
              <a:r>
                <a:rPr lang="en-US" sz="2000" dirty="0">
                  <a:solidFill>
                    <a:srgbClr val="BD582C"/>
                  </a:solidFill>
                  <a:latin typeface="+mn-lt"/>
                </a:rPr>
                <a:t>), which is the efficient price (</a:t>
              </a:r>
              <a:r>
                <a:rPr lang="en-US" sz="2000" dirty="0" err="1">
                  <a:solidFill>
                    <a:srgbClr val="BD582C"/>
                  </a:solidFill>
                  <a:latin typeface="+mn-lt"/>
                </a:rPr>
                <a:t>P</a:t>
              </a:r>
              <a:r>
                <a:rPr lang="en-US" sz="2000" baseline="-25000" dirty="0" err="1">
                  <a:solidFill>
                    <a:srgbClr val="BD582C"/>
                  </a:solidFill>
                  <a:latin typeface="+mn-lt"/>
                </a:rPr>
                <a:t>eff</a:t>
              </a:r>
              <a:r>
                <a:rPr lang="en-US" sz="2000" dirty="0">
                  <a:solidFill>
                    <a:srgbClr val="BD582C"/>
                  </a:solidFill>
                  <a:latin typeface="+mn-lt"/>
                </a:rPr>
                <a:t>), and the private monopoly price (</a:t>
              </a:r>
              <a:r>
                <a:rPr lang="en-US" sz="2000" dirty="0" err="1">
                  <a:solidFill>
                    <a:srgbClr val="BD582C"/>
                  </a:solidFill>
                  <a:latin typeface="+mn-lt"/>
                </a:rPr>
                <a:t>P</a:t>
              </a:r>
              <a:r>
                <a:rPr lang="en-US" sz="2000" baseline="-25000" dirty="0" err="1">
                  <a:solidFill>
                    <a:srgbClr val="BD582C"/>
                  </a:solidFill>
                  <a:latin typeface="+mn-lt"/>
                </a:rPr>
                <a:t>mon</a:t>
              </a:r>
              <a:r>
                <a:rPr lang="en-US" sz="2000" dirty="0">
                  <a:solidFill>
                    <a:srgbClr val="BD582C"/>
                  </a:solidFill>
                  <a:latin typeface="+mn-lt"/>
                </a:rPr>
                <a:t>).</a:t>
              </a:r>
            </a:p>
          </p:txBody>
        </p:sp>
        <p:sp>
          <p:nvSpPr>
            <p:cNvPr id="10257" name="Rectangle 17"/>
            <p:cNvSpPr>
              <a:spLocks noChangeArrowheads="1"/>
            </p:cNvSpPr>
            <p:nvPr/>
          </p:nvSpPr>
          <p:spPr bwMode="auto">
            <a:xfrm>
              <a:off x="2568" y="3340"/>
              <a:ext cx="1440" cy="5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err="1"/>
                <a:t>P</a:t>
              </a:r>
              <a:r>
                <a:rPr lang="en-US" sz="1600" baseline="-25000" dirty="0" err="1"/>
                <a:t>mon</a:t>
              </a:r>
              <a:endParaRPr lang="en-US" sz="1600" dirty="0"/>
            </a:p>
          </p:txBody>
        </p:sp>
        <p:sp>
          <p:nvSpPr>
            <p:cNvPr id="10258" name="Line 18"/>
            <p:cNvSpPr>
              <a:spLocks noChangeShapeType="1"/>
            </p:cNvSpPr>
            <p:nvPr/>
          </p:nvSpPr>
          <p:spPr bwMode="auto">
            <a:xfrm>
              <a:off x="3600" y="2520"/>
              <a:ext cx="2160" cy="3060"/>
            </a:xfrm>
            <a:prstGeom prst="line">
              <a:avLst/>
            </a:prstGeom>
            <a:noFill/>
            <a:ln w="222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0259" name="Line 19"/>
            <p:cNvSpPr>
              <a:spLocks noChangeShapeType="1"/>
            </p:cNvSpPr>
            <p:nvPr/>
          </p:nvSpPr>
          <p:spPr bwMode="auto">
            <a:xfrm flipV="1">
              <a:off x="5220" y="3740"/>
              <a:ext cx="1" cy="180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0260" name="Line 20"/>
            <p:cNvSpPr>
              <a:spLocks noChangeShapeType="1"/>
            </p:cNvSpPr>
            <p:nvPr/>
          </p:nvSpPr>
          <p:spPr bwMode="auto">
            <a:xfrm flipH="1" flipV="1">
              <a:off x="3600" y="3680"/>
              <a:ext cx="1620" cy="1"/>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0261" name="Line 21"/>
            <p:cNvSpPr>
              <a:spLocks noChangeShapeType="1"/>
            </p:cNvSpPr>
            <p:nvPr/>
          </p:nvSpPr>
          <p:spPr bwMode="auto">
            <a:xfrm flipH="1">
              <a:off x="4320" y="2880"/>
              <a:ext cx="54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10262" name="Line 22"/>
            <p:cNvSpPr>
              <a:spLocks noChangeShapeType="1"/>
            </p:cNvSpPr>
            <p:nvPr/>
          </p:nvSpPr>
          <p:spPr bwMode="auto">
            <a:xfrm flipH="1">
              <a:off x="5560" y="3500"/>
              <a:ext cx="36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10263" name="Line 23"/>
            <p:cNvSpPr>
              <a:spLocks noChangeShapeType="1"/>
            </p:cNvSpPr>
            <p:nvPr/>
          </p:nvSpPr>
          <p:spPr bwMode="auto">
            <a:xfrm>
              <a:off x="3600" y="4800"/>
              <a:ext cx="414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grpSp>
      <p:sp>
        <p:nvSpPr>
          <p:cNvPr id="2" name="Title 1" hidden="1"/>
          <p:cNvSpPr>
            <a:spLocks noGrp="1"/>
          </p:cNvSpPr>
          <p:nvPr>
            <p:ph type="title"/>
          </p:nvPr>
        </p:nvSpPr>
        <p:spPr/>
        <p:txBody>
          <a:bodyPr/>
          <a:lstStyle/>
          <a:p>
            <a:r>
              <a:rPr lang="en-US" sz="2800" dirty="0">
                <a:solidFill>
                  <a:srgbClr val="BD582C"/>
                </a:solidFill>
              </a:rPr>
              <a:t>Monopoly Pricing, 4</a:t>
            </a:r>
            <a:br>
              <a:rPr lang="en-US" sz="2800" dirty="0">
                <a:solidFill>
                  <a:srgbClr val="BD582C"/>
                </a:solidFill>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10:  </a:t>
            </a:r>
            <a:r>
              <a:rPr lang="en-US" sz="1800" b="1" spc="100" dirty="0">
                <a:solidFill>
                  <a:srgbClr val="637052"/>
                </a:solidFill>
              </a:rPr>
              <a:t>R</a:t>
            </a:r>
            <a:r>
              <a:rPr lang="en-US" sz="1800" b="1" spc="100" dirty="0" smtClean="0">
                <a:solidFill>
                  <a:srgbClr val="637052"/>
                </a:solidFill>
              </a:rPr>
              <a:t>evenue from Government Monopoly</a:t>
            </a:r>
            <a:endParaRPr lang="en-US" sz="1800" b="1" spc="100" dirty="0">
              <a:solidFill>
                <a:srgbClr val="637052"/>
              </a:solidFill>
            </a:endParaRPr>
          </a:p>
        </p:txBody>
      </p:sp>
      <p:sp>
        <p:nvSpPr>
          <p:cNvPr id="2" name="Rectangle 2"/>
          <p:cNvSpPr/>
          <p:nvPr/>
        </p:nvSpPr>
        <p:spPr>
          <a:xfrm>
            <a:off x="822960" y="1363724"/>
            <a:ext cx="311873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State-Run Liquor Stores</a:t>
            </a:r>
            <a:endParaRPr lang="en-US" sz="2400" dirty="0">
              <a:solidFill>
                <a:srgbClr val="BD582C"/>
              </a:solidFill>
              <a:latin typeface="+mn-lt"/>
            </a:endParaRPr>
          </a:p>
        </p:txBody>
      </p:sp>
      <p:sp>
        <p:nvSpPr>
          <p:cNvPr id="11267" name="Rectangle 3"/>
          <p:cNvSpPr>
            <a:spLocks noGrp="1" noChangeArrowheads="1"/>
          </p:cNvSpPr>
          <p:nvPr>
            <p:ph idx="1"/>
          </p:nvPr>
        </p:nvSpPr>
        <p:spPr/>
        <p:txBody>
          <a:bodyPr>
            <a:normAutofit lnSpcReduction="10000"/>
          </a:bodyPr>
          <a:lstStyle/>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 According </a:t>
            </a:r>
            <a:r>
              <a:rPr lang="en-US" sz="2000" dirty="0"/>
              <a:t>to </a:t>
            </a:r>
            <a:r>
              <a:rPr lang="en-US" sz="2000" dirty="0" smtClean="0"/>
              <a:t>the Census, 16 </a:t>
            </a:r>
            <a:r>
              <a:rPr lang="en-US" sz="2000" dirty="0"/>
              <a:t>states have a state-run liquor monopoly, </a:t>
            </a:r>
            <a:r>
              <a:rPr lang="en-US" sz="2000" dirty="0" smtClean="0"/>
              <a:t/>
            </a:r>
            <a:br>
              <a:rPr lang="en-US" sz="2000" dirty="0" smtClean="0"/>
            </a:br>
            <a:r>
              <a:rPr lang="en-US" sz="2000" dirty="0" smtClean="0"/>
              <a:t> sometimes </a:t>
            </a:r>
            <a:r>
              <a:rPr lang="en-US" sz="2000" dirty="0"/>
              <a:t>at the wholesale level, sometimes for both wholesale and </a:t>
            </a:r>
            <a:r>
              <a:rPr lang="en-US" sz="2000" dirty="0" smtClean="0"/>
              <a:t/>
            </a:r>
            <a:br>
              <a:rPr lang="en-US" sz="2000" dirty="0" smtClean="0"/>
            </a:br>
            <a:r>
              <a:rPr lang="en-US" sz="2000" dirty="0" smtClean="0"/>
              <a:t> retail</a:t>
            </a:r>
            <a:r>
              <a:rPr lang="en-US" sz="2000" dirty="0"/>
              <a:t>. </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 This </a:t>
            </a:r>
            <a:r>
              <a:rPr lang="en-US" sz="2000" dirty="0"/>
              <a:t>reflects the prohibition tradition in some states—not a natural </a:t>
            </a:r>
            <a:r>
              <a:rPr lang="en-US" sz="2000" dirty="0" smtClean="0"/>
              <a:t/>
            </a:r>
            <a:br>
              <a:rPr lang="en-US" sz="2000" dirty="0" smtClean="0"/>
            </a:br>
            <a:r>
              <a:rPr lang="en-US" sz="2000" dirty="0" smtClean="0"/>
              <a:t> monopoly</a:t>
            </a:r>
            <a:r>
              <a:rPr lang="en-US" sz="2000" dirty="0"/>
              <a:t>.</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 It </a:t>
            </a:r>
            <a:r>
              <a:rPr lang="en-US" sz="2000" dirty="0"/>
              <a:t>gives the state control over advertising and sales.</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 It </a:t>
            </a:r>
            <a:r>
              <a:rPr lang="en-US" sz="2000" dirty="0"/>
              <a:t>boosts exporting because a state can charge a high price to </a:t>
            </a:r>
            <a:r>
              <a:rPr lang="en-US" sz="2000" dirty="0" smtClean="0"/>
              <a:t>non-</a:t>
            </a:r>
            <a:br>
              <a:rPr lang="en-US" sz="2000" dirty="0" smtClean="0"/>
            </a:br>
            <a:r>
              <a:rPr lang="en-US" sz="2000" dirty="0" smtClean="0"/>
              <a:t> residents </a:t>
            </a:r>
            <a:r>
              <a:rPr lang="en-US" sz="2000" dirty="0"/>
              <a:t>even if it cannot tax them.</a:t>
            </a:r>
          </a:p>
        </p:txBody>
      </p:sp>
      <p:sp>
        <p:nvSpPr>
          <p:cNvPr id="3" name="Title" hidden="1"/>
          <p:cNvSpPr>
            <a:spLocks noGrp="1"/>
          </p:cNvSpPr>
          <p:nvPr>
            <p:ph type="title"/>
          </p:nvPr>
        </p:nvSpPr>
        <p:spPr/>
        <p:txBody>
          <a:bodyPr/>
          <a:lstStyle/>
          <a:p>
            <a:r>
              <a:rPr lang="en-US" sz="2800" dirty="0">
                <a:solidFill>
                  <a:srgbClr val="BD582C"/>
                </a:solidFill>
              </a:rPr>
              <a:t>State-Run Liquor Stores</a:t>
            </a:r>
            <a:br>
              <a:rPr lang="en-US" sz="2800" dirty="0">
                <a:solidFill>
                  <a:srgbClr val="BD582C"/>
                </a:solidFill>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90607</TotalTime>
  <Words>3325</Words>
  <Application>Microsoft Office PowerPoint</Application>
  <PresentationFormat>On-screen Show (4:3)</PresentationFormat>
  <Paragraphs>407</Paragraphs>
  <Slides>34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Calibri</vt:lpstr>
      <vt:lpstr>Calibri Light</vt:lpstr>
      <vt:lpstr>Courier New</vt:lpstr>
      <vt:lpstr>Times New Roman</vt:lpstr>
      <vt:lpstr>Wingdings</vt:lpstr>
      <vt:lpstr>Theme1</vt:lpstr>
      <vt:lpstr>Equation</vt:lpstr>
      <vt:lpstr>State and Local Public Finance Professor Yinger Spring 2020</vt:lpstr>
      <vt:lpstr>Class Outline </vt:lpstr>
      <vt:lpstr>Why Government Monopoly? </vt:lpstr>
      <vt:lpstr>Why Government Monopoly? - 2 </vt:lpstr>
      <vt:lpstr>Monopoly Pricing, 2 </vt:lpstr>
      <vt:lpstr>Monopoly Pricing, 3 </vt:lpstr>
      <vt:lpstr>Why Government Monopoly? - 3 </vt:lpstr>
      <vt:lpstr>Monopoly Pricing, 4 </vt:lpstr>
      <vt:lpstr>State-Run Liquor Stores </vt:lpstr>
      <vt:lpstr>State-Sponsored Gambling </vt:lpstr>
      <vt:lpstr>State-Sponsored Gambling, 2 </vt:lpstr>
      <vt:lpstr>State-Sponsored Gambling, 3 </vt:lpstr>
      <vt:lpstr>State-Run Lotteries </vt:lpstr>
      <vt:lpstr>Policy Issues Raised By Lotteries </vt:lpstr>
      <vt:lpstr>Legalization</vt:lpstr>
      <vt:lpstr>Government Provision </vt:lpstr>
      <vt:lpstr>Government Provision, 2 </vt:lpstr>
      <vt:lpstr>Government Provision, 3 </vt:lpstr>
      <vt:lpstr>Government Provision, 4 </vt:lpstr>
      <vt:lpstr>Government Provision, 5 </vt:lpstr>
      <vt:lpstr>Rate of Taxation </vt:lpstr>
      <vt:lpstr>Rate of Taxation, 2 </vt:lpstr>
      <vt:lpstr>Rate of Taxation, 3 </vt:lpstr>
      <vt:lpstr>Rate of Taxation, 4 </vt:lpstr>
      <vt:lpstr>Implicit Lottery Tax Rates, 2016 </vt:lpstr>
      <vt:lpstr>Rate of Taxation, 5 </vt:lpstr>
      <vt:lpstr>Rate of Taxation, 6 </vt:lpstr>
      <vt:lpstr>Earmarking</vt:lpstr>
      <vt:lpstr>Earmarking, 2 </vt:lpstr>
      <vt:lpstr>Promotion, 1 </vt:lpstr>
      <vt:lpstr>Promotion, 2 </vt:lpstr>
      <vt:lpstr>Promotion, 3 </vt:lpstr>
      <vt:lpstr>Promotion, 4 </vt:lpstr>
      <vt:lpstr>Conclusions About Lotteries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186</cp:revision>
  <dcterms:created xsi:type="dcterms:W3CDTF">2005-12-18T15:49:22Z</dcterms:created>
  <dcterms:modified xsi:type="dcterms:W3CDTF">2020-02-28T16:14:59Z</dcterms:modified>
</cp:coreProperties>
</file>