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82" r:id="rId3"/>
    <p:sldId id="263" r:id="rId4"/>
    <p:sldId id="259" r:id="rId5"/>
    <p:sldId id="277" r:id="rId6"/>
    <p:sldId id="283" r:id="rId7"/>
    <p:sldId id="279" r:id="rId8"/>
    <p:sldId id="257" r:id="rId9"/>
    <p:sldId id="278" r:id="rId10"/>
    <p:sldId id="260" r:id="rId11"/>
    <p:sldId id="280" r:id="rId12"/>
    <p:sldId id="290" r:id="rId13"/>
    <p:sldId id="291" r:id="rId14"/>
    <p:sldId id="293" r:id="rId15"/>
    <p:sldId id="292" r:id="rId16"/>
    <p:sldId id="284" r:id="rId17"/>
    <p:sldId id="281" r:id="rId18"/>
    <p:sldId id="287" r:id="rId19"/>
    <p:sldId id="285" r:id="rId20"/>
    <p:sldId id="294" r:id="rId21"/>
    <p:sldId id="264" r:id="rId22"/>
    <p:sldId id="265" r:id="rId23"/>
    <p:sldId id="269" r:id="rId24"/>
    <p:sldId id="273" r:id="rId25"/>
    <p:sldId id="274" r:id="rId26"/>
    <p:sldId id="288" r:id="rId27"/>
    <p:sldId id="295" r:id="rId28"/>
    <p:sldId id="289" r:id="rId29"/>
    <p:sldId id="272" r:id="rId30"/>
    <p:sldId id="271" r:id="rId31"/>
  </p:sldIdLst>
  <p:sldSz cx="9144000" cy="73152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52684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0536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58052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410736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763420" algn="l" defTabSz="70536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116104" algn="l" defTabSz="70536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468789" algn="l" defTabSz="70536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2821473" algn="l" defTabSz="70536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BE6CE"/>
    <a:srgbClr val="E08162"/>
    <a:srgbClr val="637052"/>
    <a:srgbClr val="A7A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83" autoAdjust="0"/>
  </p:normalViewPr>
  <p:slideViewPr>
    <p:cSldViewPr snapToGrid="0">
      <p:cViewPr varScale="1">
        <p:scale>
          <a:sx n="91" d="100"/>
          <a:sy n="91" d="100"/>
        </p:scale>
        <p:origin x="102" y="696"/>
      </p:cViewPr>
      <p:guideLst>
        <p:guide orient="horz" pos="23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.ad.syr.edu\drive\MAX-Filer\Collab\Research-joyinger-F07\Admin\Classes\PPA735\Census%20of%20Govts%20200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ach\S+L_Financ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ach\S+L_Financ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.ad.syr.edu\drive\MAX-Filer\Collab\Research-joyinger-F07\Admin\Classes\PPA735\S+L_Financ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.ad.syr.edu\drive\MAX-Filer\Collab\Research-joyinger-F07\Admin\Classes\PPA735\S+L_Finance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oyinger\AppData\Local\Microsoft\Windows\INetCache\Content.Outlook\Q26034AP\S+L_Financ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yinger\AppData\Local\Microsoft\Windows\INetCache\Content.Outlook\Q26034AP\S+L_Finan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E08162"/>
                </a:solidFill>
              </a:defRPr>
            </a:pPr>
            <a:r>
              <a:rPr lang="en-US" sz="2400" b="0" dirty="0">
                <a:solidFill>
                  <a:schemeClr val="accent2"/>
                </a:solidFill>
              </a:rPr>
              <a:t>Number of Governments, by Type of Government, 1952 and 2012</a:t>
            </a:r>
          </a:p>
        </c:rich>
      </c:tx>
      <c:layout>
        <c:manualLayout>
          <c:xMode val="edge"/>
          <c:yMode val="edge"/>
          <c:x val="0.19639215084826697"/>
          <c:y val="2.112300424689361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08432549353277"/>
          <c:y val="0.21147095575438413"/>
          <c:w val="0.83682098754288869"/>
          <c:h val="0.428389914333435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School Districts</c:v>
                </c:pt>
              </c:strCache>
            </c:strRef>
          </c:tx>
          <c:spPr>
            <a:pattFill prst="pct5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Sheet1!$A$23:$A$24</c:f>
              <c:numCache>
                <c:formatCode>General</c:formatCode>
                <c:ptCount val="2"/>
                <c:pt idx="0">
                  <c:v>1952</c:v>
                </c:pt>
                <c:pt idx="1">
                  <c:v>2012</c:v>
                </c:pt>
              </c:numCache>
            </c:numRef>
          </c:cat>
          <c:val>
            <c:numRef>
              <c:f>Sheet1!$B$23:$B$24</c:f>
              <c:numCache>
                <c:formatCode>0</c:formatCode>
                <c:ptCount val="2"/>
                <c:pt idx="0">
                  <c:v>67355</c:v>
                </c:pt>
                <c:pt idx="1">
                  <c:v>12880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1-481C-9A14-8762117EFF8D}"/>
            </c:ext>
          </c:extLst>
        </c:ser>
        <c:ser>
          <c:idx val="1"/>
          <c:order val="1"/>
          <c:tx>
            <c:strRef>
              <c:f>Sheet1!$C$22</c:f>
              <c:strCache>
                <c:ptCount val="1"/>
                <c:pt idx="0">
                  <c:v>Special Districts</c:v>
                </c:pt>
              </c:strCache>
            </c:strRef>
          </c:tx>
          <c:spPr>
            <a:pattFill prst="ltVert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Sheet1!$A$23:$A$24</c:f>
              <c:numCache>
                <c:formatCode>General</c:formatCode>
                <c:ptCount val="2"/>
                <c:pt idx="0">
                  <c:v>1952</c:v>
                </c:pt>
                <c:pt idx="1">
                  <c:v>2012</c:v>
                </c:pt>
              </c:numCache>
            </c:numRef>
          </c:cat>
          <c:val>
            <c:numRef>
              <c:f>Sheet1!$C$23:$C$24</c:f>
              <c:numCache>
                <c:formatCode>0</c:formatCode>
                <c:ptCount val="2"/>
                <c:pt idx="0">
                  <c:v>12319</c:v>
                </c:pt>
                <c:pt idx="1">
                  <c:v>37203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1-481C-9A14-8762117EFF8D}"/>
            </c:ext>
          </c:extLst>
        </c:ser>
        <c:ser>
          <c:idx val="2"/>
          <c:order val="2"/>
          <c:tx>
            <c:strRef>
              <c:f>Sheet1!$D$22</c:f>
              <c:strCache>
                <c:ptCount val="1"/>
                <c:pt idx="0">
                  <c:v>Townships</c:v>
                </c:pt>
              </c:strCache>
            </c:strRef>
          </c:tx>
          <c:spPr>
            <a:pattFill prst="ltHorz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Sheet1!$A$23:$A$24</c:f>
              <c:numCache>
                <c:formatCode>General</c:formatCode>
                <c:ptCount val="2"/>
                <c:pt idx="0">
                  <c:v>1952</c:v>
                </c:pt>
                <c:pt idx="1">
                  <c:v>2012</c:v>
                </c:pt>
              </c:numCache>
            </c:numRef>
          </c:cat>
          <c:val>
            <c:numRef>
              <c:f>Sheet1!$D$23:$D$24</c:f>
              <c:numCache>
                <c:formatCode>0</c:formatCode>
                <c:ptCount val="2"/>
                <c:pt idx="0">
                  <c:v>17202</c:v>
                </c:pt>
                <c:pt idx="1">
                  <c:v>16360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1-481C-9A14-8762117EFF8D}"/>
            </c:ext>
          </c:extLst>
        </c:ser>
        <c:ser>
          <c:idx val="3"/>
          <c:order val="3"/>
          <c:tx>
            <c:strRef>
              <c:f>Sheet1!$E$22</c:f>
              <c:strCache>
                <c:ptCount val="1"/>
                <c:pt idx="0">
                  <c:v>Municipalities</c:v>
                </c:pt>
              </c:strCache>
            </c:strRef>
          </c:tx>
          <c:spPr>
            <a:pattFill prst="ltUpDiag">
              <a:fgClr>
                <a:schemeClr val="tx2"/>
              </a:fgClr>
              <a:bgClr>
                <a:schemeClr val="bg1"/>
              </a:bgClr>
            </a:patt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Sheet1!$A$23:$A$24</c:f>
              <c:numCache>
                <c:formatCode>General</c:formatCode>
                <c:ptCount val="2"/>
                <c:pt idx="0">
                  <c:v>1952</c:v>
                </c:pt>
                <c:pt idx="1">
                  <c:v>2012</c:v>
                </c:pt>
              </c:numCache>
            </c:numRef>
          </c:cat>
          <c:val>
            <c:numRef>
              <c:f>Sheet1!$E$23:$E$24</c:f>
              <c:numCache>
                <c:formatCode>0</c:formatCode>
                <c:ptCount val="2"/>
                <c:pt idx="0">
                  <c:v>16807</c:v>
                </c:pt>
                <c:pt idx="1">
                  <c:v>19519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1-481C-9A14-8762117EFF8D}"/>
            </c:ext>
          </c:extLst>
        </c:ser>
        <c:ser>
          <c:idx val="4"/>
          <c:order val="4"/>
          <c:tx>
            <c:strRef>
              <c:f>Sheet1!$F$22</c:f>
              <c:strCache>
                <c:ptCount val="1"/>
                <c:pt idx="0">
                  <c:v>Counties</c:v>
                </c:pt>
              </c:strCache>
            </c:strRef>
          </c:tx>
          <c:spPr>
            <a:pattFill prst="diagBrick">
              <a:fgClr>
                <a:schemeClr val="tx2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-1.272102148800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A81-481C-9A14-8762117EFF8D}"/>
                </c:ext>
              </c:extLst>
            </c:dLbl>
            <c:dLbl>
              <c:idx val="1"/>
              <c:layout>
                <c:manualLayout>
                  <c:x val="-9.3401515349998833E-17"/>
                  <c:y val="-1.5901276860011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81-481C-9A14-8762117EFF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Sheet1!$A$23:$A$24</c:f>
              <c:numCache>
                <c:formatCode>General</c:formatCode>
                <c:ptCount val="2"/>
                <c:pt idx="0">
                  <c:v>1952</c:v>
                </c:pt>
                <c:pt idx="1">
                  <c:v>2012</c:v>
                </c:pt>
              </c:numCache>
            </c:numRef>
          </c:cat>
          <c:val>
            <c:numRef>
              <c:f>Sheet1!$F$23:$F$24</c:f>
              <c:numCache>
                <c:formatCode>0</c:formatCode>
                <c:ptCount val="2"/>
                <c:pt idx="0">
                  <c:v>3052</c:v>
                </c:pt>
                <c:pt idx="1">
                  <c:v>3031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81-481C-9A14-8762117EFF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8968824"/>
        <c:axId val="638964904"/>
        <c:axId val="0"/>
      </c:bar3DChart>
      <c:catAx>
        <c:axId val="638968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8964904"/>
        <c:crosses val="autoZero"/>
        <c:auto val="1"/>
        <c:lblAlgn val="ctr"/>
        <c:lblOffset val="100"/>
        <c:noMultiLvlLbl val="0"/>
      </c:catAx>
      <c:valAx>
        <c:axId val="6389649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8968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Sources of State General Revenue, 2015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pattFill prst="lgConfetti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8944-4A61-9ABF-956814039680}"/>
              </c:ext>
            </c:extLst>
          </c:dPt>
          <c:dPt>
            <c:idx val="1"/>
            <c:bubble3D val="0"/>
            <c:spPr>
              <a:pattFill prst="pct5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944-4A61-9ABF-956814039680}"/>
              </c:ext>
            </c:extLst>
          </c:dPt>
          <c:dPt>
            <c:idx val="2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944-4A61-9ABF-956814039680}"/>
              </c:ext>
            </c:extLst>
          </c:dPt>
          <c:dPt>
            <c:idx val="3"/>
            <c:bubble3D val="0"/>
            <c:spPr>
              <a:pattFill prst="dashHorz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44-4A61-9ABF-9568140396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'[S+L_Finances.xlsx]Sheet2'!$J$7:$J$10</c:f>
              <c:strCache>
                <c:ptCount val="4"/>
                <c:pt idx="0">
                  <c:v>Intergovernmental</c:v>
                </c:pt>
                <c:pt idx="1">
                  <c:v>Taxes</c:v>
                </c:pt>
                <c:pt idx="2">
                  <c:v>Current Charges</c:v>
                </c:pt>
                <c:pt idx="3">
                  <c:v>Miscellaneous</c:v>
                </c:pt>
              </c:strCache>
            </c:strRef>
          </c:cat>
          <c:val>
            <c:numRef>
              <c:f>'[S+L_Finances.xlsx]Sheet2'!$K$7:$K$10</c:f>
              <c:numCache>
                <c:formatCode>0.0%</c:formatCode>
                <c:ptCount val="4"/>
                <c:pt idx="0">
                  <c:v>0.31700292958903836</c:v>
                </c:pt>
                <c:pt idx="1">
                  <c:v>0.49783964337813147</c:v>
                </c:pt>
                <c:pt idx="2">
                  <c:v>0.10974089666339366</c:v>
                </c:pt>
                <c:pt idx="3">
                  <c:v>7.5416530369436505E-2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9-415D-83D3-F09059EEDAB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</a:t>
            </a:r>
            <a:r>
              <a:rPr lang="en-US" baseline="0"/>
              <a:t> Taxes, 2015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059977654089099"/>
          <c:y val="0.16501920795191577"/>
          <c:w val="0.49880044691821801"/>
          <c:h val="0.75803626122214418"/>
        </c:manualLayout>
      </c:layout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pattFill prst="dkUpDiag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3D9-4623-B8B5-7D45B4667696}"/>
              </c:ext>
            </c:extLst>
          </c:dPt>
          <c:dPt>
            <c:idx val="1"/>
            <c:bubble3D val="0"/>
            <c:spPr>
              <a:pattFill prst="pct5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F3D9-4623-B8B5-7D45B4667696}"/>
              </c:ext>
            </c:extLst>
          </c:dPt>
          <c:dPt>
            <c:idx val="2"/>
            <c:bubble3D val="0"/>
            <c:spPr>
              <a:pattFill prst="dkDnDiag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3D9-4623-B8B5-7D45B4667696}"/>
              </c:ext>
            </c:extLst>
          </c:dPt>
          <c:dPt>
            <c:idx val="3"/>
            <c:bubble3D val="0"/>
            <c:spPr>
              <a:pattFill prst="ltHorz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F3D9-4623-B8B5-7D45B4667696}"/>
              </c:ext>
            </c:extLst>
          </c:dPt>
          <c:dPt>
            <c:idx val="4"/>
            <c:bubble3D val="0"/>
            <c:spPr>
              <a:pattFill prst="dashHorz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3D9-4623-B8B5-7D45B46676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'[S+L_Finances.xlsx]Sheet1'!$E$6:$E$10</c:f>
              <c:strCache>
                <c:ptCount val="5"/>
                <c:pt idx="0">
                  <c:v>Property</c:v>
                </c:pt>
                <c:pt idx="1">
                  <c:v>Sales</c:v>
                </c:pt>
                <c:pt idx="2">
                  <c:v>License</c:v>
                </c:pt>
                <c:pt idx="3">
                  <c:v>Income</c:v>
                </c:pt>
                <c:pt idx="4">
                  <c:v>Other</c:v>
                </c:pt>
              </c:strCache>
            </c:strRef>
          </c:cat>
          <c:val>
            <c:numRef>
              <c:f>'[S+L_Finances.xlsx]Sheet1'!$F$6:$F$10</c:f>
              <c:numCache>
                <c:formatCode>0.0%</c:formatCode>
                <c:ptCount val="5"/>
                <c:pt idx="0">
                  <c:v>1.9154808401484341E-2</c:v>
                </c:pt>
                <c:pt idx="1">
                  <c:v>0.47055228270570465</c:v>
                </c:pt>
                <c:pt idx="2">
                  <c:v>5.6955624244091341E-2</c:v>
                </c:pt>
                <c:pt idx="3">
                  <c:v>0.42248968221680577</c:v>
                </c:pt>
                <c:pt idx="4">
                  <c:v>3.0847602431913871E-2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E-4850-95FC-5D94F4B17BB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Figure 4. Sources of Local General Revenue, 2015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accent2"/>
              </a:solidFill>
            </a:ln>
          </c:spPr>
          <c:dPt>
            <c:idx val="0"/>
            <c:bubble3D val="0"/>
            <c:spPr>
              <a:pattFill prst="dotGrid">
                <a:fgClr>
                  <a:sysClr val="windowText" lastClr="0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845-4E2B-B52C-139632962014}"/>
              </c:ext>
            </c:extLst>
          </c:dPt>
          <c:dPt>
            <c:idx val="1"/>
            <c:bubble3D val="0"/>
            <c:spPr>
              <a:pattFill prst="pct5">
                <a:fgClr>
                  <a:sysClr val="windowText" lastClr="0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845-4E2B-B52C-139632962014}"/>
              </c:ext>
            </c:extLst>
          </c:dPt>
          <c:dPt>
            <c:idx val="2"/>
            <c:bubble3D val="0"/>
            <c:spPr>
              <a:pattFill prst="dashDnDiag">
                <a:fgClr>
                  <a:sysClr val="windowText" lastClr="0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845-4E2B-B52C-139632962014}"/>
              </c:ext>
            </c:extLst>
          </c:dPt>
          <c:dPt>
            <c:idx val="3"/>
            <c:bubble3D val="0"/>
            <c:spPr>
              <a:pattFill prst="ltUpDiag">
                <a:fgClr>
                  <a:sysClr val="windowText" lastClr="0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845-4E2B-B52C-139632962014}"/>
              </c:ext>
            </c:extLst>
          </c:dPt>
          <c:dLbls>
            <c:dLbl>
              <c:idx val="0"/>
              <c:layout>
                <c:manualLayout>
                  <c:x val="0.29345388316845006"/>
                  <c:y val="0.103691719370495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28380106332861"/>
                      <c:h val="0.159641123694660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45-4E2B-B52C-139632962014}"/>
                </c:ext>
              </c:extLst>
            </c:dLbl>
            <c:dLbl>
              <c:idx val="1"/>
              <c:layout>
                <c:manualLayout>
                  <c:x val="-0.22008547008547008"/>
                  <c:y val="5.99840411917917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7094017094016"/>
                      <c:h val="0.15884688924841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45-4E2B-B52C-139632962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Sheet3!$T$30:$T$33</c:f>
              <c:strCache>
                <c:ptCount val="4"/>
                <c:pt idx="0">
                  <c:v>Intergovernmental from Federal</c:v>
                </c:pt>
                <c:pt idx="1">
                  <c:v>Intergovernmental from State</c:v>
                </c:pt>
                <c:pt idx="2">
                  <c:v>Taxes</c:v>
                </c:pt>
                <c:pt idx="3">
                  <c:v>Charges and Miscellaneous</c:v>
                </c:pt>
              </c:strCache>
            </c:strRef>
          </c:cat>
          <c:val>
            <c:numRef>
              <c:f>Sheet3!$U$30:$U$33</c:f>
              <c:numCache>
                <c:formatCode>0.0%</c:formatCode>
                <c:ptCount val="4"/>
                <c:pt idx="0">
                  <c:v>4.232784170411269E-2</c:v>
                </c:pt>
                <c:pt idx="1">
                  <c:v>0.31782251184181765</c:v>
                </c:pt>
                <c:pt idx="2">
                  <c:v>0.41378243306178231</c:v>
                </c:pt>
                <c:pt idx="3">
                  <c:v>0.22606721339228733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45-4E2B-B52C-13963296201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Figure</a:t>
            </a:r>
            <a:r>
              <a:rPr lang="en-US" sz="1400" baseline="0" dirty="0"/>
              <a:t> 4. </a:t>
            </a:r>
            <a:r>
              <a:rPr lang="en-US" sz="1400" dirty="0"/>
              <a:t>Local Taxes, </a:t>
            </a:r>
            <a:r>
              <a:rPr lang="en-US" sz="1400" dirty="0" smtClean="0"/>
              <a:t>2015</a:t>
            </a:r>
            <a:endParaRPr lang="en-US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pct5">
                <a:fgClr>
                  <a:sysClr val="windowText" lastClr="0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8EC-457E-82AC-FA967F527B17}"/>
              </c:ext>
            </c:extLst>
          </c:dPt>
          <c:dPt>
            <c:idx val="1"/>
            <c:bubble3D val="0"/>
            <c:spPr>
              <a:pattFill prst="zigZag">
                <a:fgClr>
                  <a:sysClr val="windowText" lastClr="0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8EC-457E-82AC-FA967F527B17}"/>
              </c:ext>
            </c:extLst>
          </c:dPt>
          <c:dPt>
            <c:idx val="2"/>
            <c:bubble3D val="0"/>
            <c:spPr>
              <a:pattFill prst="dashHorz">
                <a:fgClr>
                  <a:sysClr val="windowText" lastClr="0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8EC-457E-82AC-FA967F527B17}"/>
              </c:ext>
            </c:extLst>
          </c:dPt>
          <c:dPt>
            <c:idx val="3"/>
            <c:bubble3D val="0"/>
            <c:spPr>
              <a:pattFill prst="ltUpDiag">
                <a:fgClr>
                  <a:sysClr val="windowText" lastClr="0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8EC-457E-82AC-FA967F527B17}"/>
              </c:ext>
            </c:extLst>
          </c:dPt>
          <c:dPt>
            <c:idx val="4"/>
            <c:bubble3D val="0"/>
            <c:spPr>
              <a:pattFill prst="ltHorz">
                <a:fgClr>
                  <a:sysClr val="windowText" lastClr="0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8EC-457E-82AC-FA967F527B17}"/>
              </c:ext>
            </c:extLst>
          </c:dPt>
          <c:dPt>
            <c:idx val="5"/>
            <c:bubble3D val="0"/>
            <c:spPr>
              <a:pattFill prst="dotGrid">
                <a:fgClr>
                  <a:sysClr val="windowText" lastClr="0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8EC-457E-82AC-FA967F527B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Sheet3!$W$35:$W$40</c:f>
              <c:strCache>
                <c:ptCount val="6"/>
                <c:pt idx="0">
                  <c:v>Property</c:v>
                </c:pt>
                <c:pt idx="1">
                  <c:v>General Sales</c:v>
                </c:pt>
                <c:pt idx="2">
                  <c:v>Selective Sales</c:v>
                </c:pt>
                <c:pt idx="3">
                  <c:v>Individual Income</c:v>
                </c:pt>
                <c:pt idx="4">
                  <c:v>Corporate Income</c:v>
                </c:pt>
                <c:pt idx="5">
                  <c:v>Other Taxes</c:v>
                </c:pt>
              </c:strCache>
            </c:strRef>
          </c:cat>
          <c:val>
            <c:numRef>
              <c:f>Sheet3!$X$35:$X$40</c:f>
              <c:numCache>
                <c:formatCode>0.0%</c:formatCode>
                <c:ptCount val="6"/>
                <c:pt idx="0">
                  <c:v>0.72066828818969308</c:v>
                </c:pt>
                <c:pt idx="1">
                  <c:v>0.12470891267385475</c:v>
                </c:pt>
                <c:pt idx="2">
                  <c:v>4.8452798392356118E-2</c:v>
                </c:pt>
                <c:pt idx="3">
                  <c:v>4.8211108559142013E-2</c:v>
                </c:pt>
                <c:pt idx="4">
                  <c:v>1.3035543128557028E-2</c:v>
                </c:pt>
                <c:pt idx="5">
                  <c:v>4.4923349056397041E-2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8EC-457E-82AC-FA967F527B1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 General Spending, 2014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pattFill prst="pct5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539B-47B2-A235-3B7FF9B8C284}"/>
              </c:ext>
            </c:extLst>
          </c:dPt>
          <c:dPt>
            <c:idx val="1"/>
            <c:bubble3D val="0"/>
            <c:spPr>
              <a:pattFill prst="dashHorz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39B-47B2-A235-3B7FF9B8C284}"/>
              </c:ext>
            </c:extLst>
          </c:dPt>
          <c:dPt>
            <c:idx val="2"/>
            <c:bubble3D val="0"/>
            <c:spPr>
              <a:pattFill prst="narVert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539B-47B2-A235-3B7FF9B8C284}"/>
              </c:ext>
            </c:extLst>
          </c:dPt>
          <c:dPt>
            <c:idx val="3"/>
            <c:bubble3D val="0"/>
            <c:spPr>
              <a:pattFill prst="diagBrick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39B-47B2-A235-3B7FF9B8C284}"/>
              </c:ext>
            </c:extLst>
          </c:dPt>
          <c:dPt>
            <c:idx val="4"/>
            <c:bubble3D val="0"/>
            <c:spPr>
              <a:pattFill prst="ltHorz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539B-47B2-A235-3B7FF9B8C284}"/>
              </c:ext>
            </c:extLst>
          </c:dPt>
          <c:dPt>
            <c:idx val="5"/>
            <c:bubble3D val="0"/>
            <c:spPr>
              <a:pattFill prst="lgConfetti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39B-47B2-A235-3B7FF9B8C284}"/>
              </c:ext>
            </c:extLst>
          </c:dPt>
          <c:dPt>
            <c:idx val="6"/>
            <c:bubble3D val="0"/>
            <c:spPr>
              <a:pattFill prst="dashUpDiag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539B-47B2-A235-3B7FF9B8C2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'[S+L_Finances.xlsx]Sheet2'!$J$37:$J$43</c:f>
              <c:strCache>
                <c:ptCount val="7"/>
                <c:pt idx="0">
                  <c:v>Education</c:v>
                </c:pt>
                <c:pt idx="1">
                  <c:v>Public Welfare</c:v>
                </c:pt>
                <c:pt idx="2">
                  <c:v>Health and Hospitals</c:v>
                </c:pt>
                <c:pt idx="3">
                  <c:v>Highways</c:v>
                </c:pt>
                <c:pt idx="4">
                  <c:v>Police and Corrections</c:v>
                </c:pt>
                <c:pt idx="5">
                  <c:v>Natural Resources and Recreation</c:v>
                </c:pt>
                <c:pt idx="6">
                  <c:v>Administration, Interest, Other</c:v>
                </c:pt>
              </c:strCache>
            </c:strRef>
          </c:cat>
          <c:val>
            <c:numRef>
              <c:f>'[S+L_Finances.xlsx]Sheet2'!$K$37:$K$43</c:f>
              <c:numCache>
                <c:formatCode>0.0%</c:formatCode>
                <c:ptCount val="7"/>
                <c:pt idx="0">
                  <c:v>0.35286691655340635</c:v>
                </c:pt>
                <c:pt idx="1">
                  <c:v>0.31531913127228489</c:v>
                </c:pt>
                <c:pt idx="2">
                  <c:v>7.7939917067738285E-2</c:v>
                </c:pt>
                <c:pt idx="3">
                  <c:v>6.681306813010815E-2</c:v>
                </c:pt>
                <c:pt idx="4">
                  <c:v>3.7623337771115574E-2</c:v>
                </c:pt>
                <c:pt idx="5">
                  <c:v>1.5412446277091294E-2</c:v>
                </c:pt>
                <c:pt idx="6">
                  <c:v>0.13402518292825544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8-4719-A4AE-B5E947726A1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Local Direct General Expenditure, 2014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pattFill prst="pct5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408E-4A6F-AD38-7F9595941BAE}"/>
              </c:ext>
            </c:extLst>
          </c:dPt>
          <c:dPt>
            <c:idx val="1"/>
            <c:bubble3D val="0"/>
            <c:spPr>
              <a:pattFill prst="narHorz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08E-4A6F-AD38-7F9595941BAE}"/>
              </c:ext>
            </c:extLst>
          </c:dPt>
          <c:dPt>
            <c:idx val="2"/>
            <c:bubble3D val="0"/>
            <c:spPr>
              <a:pattFill prst="horzBrick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408E-4A6F-AD38-7F9595941BAE}"/>
              </c:ext>
            </c:extLst>
          </c:dPt>
          <c:dPt>
            <c:idx val="3"/>
            <c:bubble3D val="0"/>
            <c:spPr>
              <a:pattFill prst="ltDnDiag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08E-4A6F-AD38-7F9595941BAE}"/>
              </c:ext>
            </c:extLst>
          </c:dPt>
          <c:dPt>
            <c:idx val="4"/>
            <c:bubble3D val="0"/>
            <c:spPr>
              <a:pattFill prst="shingle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408E-4A6F-AD38-7F9595941BAE}"/>
              </c:ext>
            </c:extLst>
          </c:dPt>
          <c:dPt>
            <c:idx val="5"/>
            <c:bubble3D val="0"/>
            <c:spPr>
              <a:pattFill prst="ltUpDiag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08E-4A6F-AD38-7F9595941BAE}"/>
              </c:ext>
            </c:extLst>
          </c:dPt>
          <c:dPt>
            <c:idx val="6"/>
            <c:bubble3D val="0"/>
            <c:spPr>
              <a:pattFill prst="lgGrid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408E-4A6F-AD38-7F9595941B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'[S+L_Finances.xlsx]Sheet4'!$E$25:$E$31</c:f>
              <c:strCache>
                <c:ptCount val="7"/>
                <c:pt idx="0">
                  <c:v>Education</c:v>
                </c:pt>
                <c:pt idx="1">
                  <c:v>Public Welfare</c:v>
                </c:pt>
                <c:pt idx="2">
                  <c:v>Health and Hospitals</c:v>
                </c:pt>
                <c:pt idx="3">
                  <c:v>Transportation</c:v>
                </c:pt>
                <c:pt idx="4">
                  <c:v>Public Safety</c:v>
                </c:pt>
                <c:pt idx="5">
                  <c:v>Environment and Housing</c:v>
                </c:pt>
                <c:pt idx="6">
                  <c:v>Administration, Interest, Other</c:v>
                </c:pt>
              </c:strCache>
            </c:strRef>
          </c:cat>
          <c:val>
            <c:numRef>
              <c:f>'[S+L_Finances.xlsx]Sheet4'!$F$25:$F$31</c:f>
              <c:numCache>
                <c:formatCode>0.0%</c:formatCode>
                <c:ptCount val="7"/>
                <c:pt idx="0">
                  <c:v>0.43073191167177732</c:v>
                </c:pt>
                <c:pt idx="1">
                  <c:v>3.586984294135654E-2</c:v>
                </c:pt>
                <c:pt idx="2">
                  <c:v>9.6104753974248322E-2</c:v>
                </c:pt>
                <c:pt idx="3">
                  <c:v>6.247481229639433E-2</c:v>
                </c:pt>
                <c:pt idx="4">
                  <c:v>0.11183872527512015</c:v>
                </c:pt>
                <c:pt idx="5">
                  <c:v>0.10560174173416245</c:v>
                </c:pt>
                <c:pt idx="6">
                  <c:v>0.15735082698043576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8-44CD-BE21-4C9C8106F21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0.77146</cdr:x>
      <cdr:y>0.5201</cdr:y>
    </cdr:from>
    <cdr:to>
      <cdr:x>0.96918</cdr:x>
      <cdr:y>0.61124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16133" y="2802469"/>
          <a:ext cx="1618827" cy="491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Includes Educational Aid to Local Governments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0.74767</cdr:x>
      <cdr:y>0.5641</cdr:y>
    </cdr:from>
    <cdr:to>
      <cdr:x>0.77042</cdr:x>
      <cdr:y>0.56881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 flipV="1">
          <a:off x="6121400" y="3039535"/>
          <a:ext cx="186267" cy="25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827520"/>
            <a:ext cx="9141619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756604"/>
            <a:ext cx="9141619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809549"/>
            <a:ext cx="7543800" cy="380390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752662"/>
            <a:ext cx="7543800" cy="12192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704F-C9B3-45C2-8C0E-73F1DE0994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63296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9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6924C-3B13-4618-8B14-6371C074C5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46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827520"/>
            <a:ext cx="9141619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756604"/>
            <a:ext cx="9141619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42432"/>
            <a:ext cx="1971675" cy="61412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42431"/>
            <a:ext cx="5800725" cy="614124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08FC6-6A8F-4113-84B8-FABD3D3FD3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3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12"/>
            <a:ext cx="8229600" cy="12166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06880"/>
            <a:ext cx="4013200" cy="483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1706880"/>
            <a:ext cx="4013200" cy="4832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2D10-51B1-45AB-B597-71E94130C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06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C80BC-A432-457E-A29A-2A414C22CD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4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827520"/>
            <a:ext cx="9141619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756604"/>
            <a:ext cx="9141619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09549"/>
            <a:ext cx="7543800" cy="380390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750003"/>
            <a:ext cx="7543800" cy="12192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EFF37-1F7A-46EA-A522-9669C5EBB9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63296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305712"/>
            <a:ext cx="7543800" cy="1547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68783"/>
            <a:ext cx="3703320" cy="4291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968786"/>
            <a:ext cx="3703320" cy="42915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BF44D-050A-4923-BF1B-62D6C62E59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98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305712"/>
            <a:ext cx="7543800" cy="15474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969122"/>
            <a:ext cx="3703320" cy="78536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754490"/>
            <a:ext cx="3703320" cy="35058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969122"/>
            <a:ext cx="3703320" cy="78536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754490"/>
            <a:ext cx="3703320" cy="35058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C6E25-3903-4297-9419-3DD52AAFE1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4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B075E-2C51-4A39-8EDA-0D5BC84B97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7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827520"/>
            <a:ext cx="9141619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756604"/>
            <a:ext cx="9141619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D2DA3-9CF1-4B7B-BF50-DFDDAAB6B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95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73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33983"/>
            <a:ext cx="2400300" cy="24384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80288"/>
            <a:ext cx="5009393" cy="5608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121152"/>
            <a:ext cx="2400300" cy="36043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890439"/>
            <a:ext cx="1963883" cy="38946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890439"/>
            <a:ext cx="3486150" cy="38946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6F167B-02CD-4D8D-BD12-6B6DC7B139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70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283200"/>
            <a:ext cx="9141619" cy="20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5242748"/>
            <a:ext cx="9141619" cy="68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413248"/>
            <a:ext cx="7589520" cy="877824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5242748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6300826"/>
            <a:ext cx="7589520" cy="63398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BF118-CE82-4A42-9F60-530DA4E5D2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827520"/>
            <a:ext cx="9144001" cy="487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756603"/>
            <a:ext cx="9144001" cy="70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05712"/>
            <a:ext cx="7543800" cy="1547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968783"/>
            <a:ext cx="7543801" cy="42915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890439"/>
            <a:ext cx="185420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890439"/>
            <a:ext cx="361710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890439"/>
            <a:ext cx="984019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58FF80-00CC-4163-B1AC-C4F91D2996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85370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6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gov/govs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heg.stanford.edu/" TargetMode="External"/><Relationship Id="rId2" Type="http://schemas.openxmlformats.org/officeDocument/2006/relationships/hyperlink" Target="http://drc.centerfornewsliteracy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UE9uu9fKS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47869" y="746449"/>
            <a:ext cx="8304245" cy="1007706"/>
          </a:xfrm>
          <a:solidFill>
            <a:srgbClr val="FBE6CE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637052"/>
                </a:solidFill>
              </a:rPr>
              <a:t>State and Local Public </a:t>
            </a:r>
            <a:r>
              <a:rPr lang="en-US" sz="2800" b="1" dirty="0" smtClean="0">
                <a:solidFill>
                  <a:srgbClr val="637052"/>
                </a:solidFill>
              </a:rPr>
              <a:t>Finance</a:t>
            </a:r>
            <a:r>
              <a:rPr lang="en-US" sz="2400" b="1" dirty="0" smtClean="0">
                <a:solidFill>
                  <a:srgbClr val="637052"/>
                </a:solidFill>
              </a:rPr>
              <a:t/>
            </a:r>
            <a:br>
              <a:rPr lang="en-US" sz="2400" b="1" dirty="0" smtClean="0">
                <a:solidFill>
                  <a:srgbClr val="637052"/>
                </a:solidFill>
              </a:rPr>
            </a:br>
            <a:r>
              <a:rPr lang="en-US" sz="2200" b="1" dirty="0" smtClean="0">
                <a:solidFill>
                  <a:srgbClr val="637052"/>
                </a:solidFill>
              </a:rPr>
              <a:t>Professor Yinger</a:t>
            </a:r>
            <a:br>
              <a:rPr lang="en-US" sz="2200" b="1" dirty="0" smtClean="0">
                <a:solidFill>
                  <a:srgbClr val="637052"/>
                </a:solidFill>
              </a:rPr>
            </a:br>
            <a:r>
              <a:rPr lang="en-US" sz="2200" b="1" dirty="0">
                <a:solidFill>
                  <a:srgbClr val="637052"/>
                </a:solidFill>
              </a:rPr>
              <a:t>Spring </a:t>
            </a:r>
            <a:r>
              <a:rPr lang="en-US" sz="2200" b="1" dirty="0" smtClean="0">
                <a:solidFill>
                  <a:srgbClr val="637052"/>
                </a:solidFill>
              </a:rPr>
              <a:t>2020</a:t>
            </a:r>
            <a:endParaRPr lang="en-US" sz="2200" b="1" dirty="0">
              <a:solidFill>
                <a:srgbClr val="637052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82529" y="4136231"/>
            <a:ext cx="3686175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Lecture 1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Introduction and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3404" y="1422194"/>
            <a:ext cx="29844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State Examples, 2012</a:t>
            </a:r>
          </a:p>
        </p:txBody>
      </p:sp>
      <p:graphicFrame>
        <p:nvGraphicFramePr>
          <p:cNvPr id="34041" name="Chart" descr="Please contact Professor Yinger for details regarding charts" title="Ch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0028669"/>
              </p:ext>
            </p:extLst>
          </p:nvPr>
        </p:nvGraphicFramePr>
        <p:xfrm>
          <a:off x="1427021" y="1981202"/>
          <a:ext cx="6040578" cy="4086223"/>
        </p:xfrm>
        <a:graphic>
          <a:graphicData uri="http://schemas.openxmlformats.org/drawingml/2006/table">
            <a:tbl>
              <a:tblPr firstRow="1"/>
              <a:tblGrid>
                <a:gridCol w="123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Town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School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705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California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4,425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*1,025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2,861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Hawaii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Illinois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6,963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1,431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2,729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3,227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Mass.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*84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Nebraska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2,581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1,267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York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3,453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*679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1,174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Penn.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4,897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1,546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1,756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Texas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5,147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1,214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*1,079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Virginia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Caption"/>
          <p:cNvSpPr txBox="1"/>
          <p:nvPr/>
        </p:nvSpPr>
        <p:spPr>
          <a:xfrm>
            <a:off x="1427021" y="6201701"/>
            <a:ext cx="616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 Includes some dependent districts; Muni = municipal; </a:t>
            </a:r>
            <a:r>
              <a:rPr lang="en-US" dirty="0" err="1" smtClean="0"/>
              <a:t>Specl</a:t>
            </a:r>
            <a:r>
              <a:rPr lang="en-US" dirty="0" smtClean="0"/>
              <a:t> = special district.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524924"/>
            <a:ext cx="32885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State and Local Revenue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5427" y="1949656"/>
            <a:ext cx="7781731" cy="4132907"/>
          </a:xfrm>
        </p:spPr>
        <p:txBody>
          <a:bodyPr>
            <a:normAutofit lnSpcReduction="10000"/>
          </a:bodyPr>
          <a:lstStyle/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States </a:t>
            </a:r>
            <a:r>
              <a:rPr lang="en-US" sz="2000" dirty="0"/>
              <a:t>receive </a:t>
            </a:r>
            <a:r>
              <a:rPr lang="en-US" sz="2000" dirty="0" smtClean="0"/>
              <a:t>almost </a:t>
            </a:r>
            <a:r>
              <a:rPr lang="en-US" sz="2000" dirty="0"/>
              <a:t>1/3 of their revenue from the federal government, mainly for TANF and Medicaid.</a:t>
            </a:r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Local governments receive </a:t>
            </a:r>
            <a:r>
              <a:rPr lang="en-US" sz="2000" dirty="0" smtClean="0"/>
              <a:t>almost 1/3 </a:t>
            </a:r>
            <a:r>
              <a:rPr lang="en-US" sz="2000" dirty="0"/>
              <a:t>of their revenue from their state, mainly for </a:t>
            </a:r>
            <a:r>
              <a:rPr lang="en-US" sz="2000" dirty="0" smtClean="0"/>
              <a:t>education; they also receive about 40% from fees and 40% from taxes.</a:t>
            </a:r>
          </a:p>
          <a:p>
            <a:pPr marL="227013" lvl="1" indent="-227013" eaLnBrk="1" hangingPunct="1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09893" lvl="2" indent="-227013">
              <a:buFont typeface="Arial" panose="020B0604020202020204" pitchFamily="34" charset="0"/>
              <a:buChar char="•"/>
            </a:pPr>
            <a:r>
              <a:rPr lang="en-US" sz="1800" dirty="0" smtClean="0"/>
              <a:t>States cover about 47% of elementary and secondary education revenue; school districts cover about 45%, and the federal government covers about 8%.</a:t>
            </a:r>
            <a:endParaRPr lang="en-US" sz="1800" dirty="0"/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Local </a:t>
            </a:r>
            <a:r>
              <a:rPr lang="en-US" sz="2000" dirty="0" smtClean="0"/>
              <a:t>tax </a:t>
            </a:r>
            <a:r>
              <a:rPr lang="en-US" sz="2000" dirty="0"/>
              <a:t>revenue comes mainly from the property tax</a:t>
            </a:r>
            <a:r>
              <a:rPr lang="en-US" sz="2000" dirty="0" smtClean="0"/>
              <a:t>.</a:t>
            </a:r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000" dirty="0" smtClean="0"/>
              <a:t>See: </a:t>
            </a:r>
            <a:r>
              <a:rPr lang="en-US" sz="2000" dirty="0">
                <a:hlinkClick r:id="rId2" tooltip="http://www.census.gov/govs/ "/>
              </a:rPr>
              <a:t>http://www.census.gov/govs/ </a:t>
            </a:r>
            <a:endParaRPr lang="en-US" sz="2000" dirty="0"/>
          </a:p>
          <a:p>
            <a:pPr marL="0" lvl="1" indent="0" eaLnBrk="1" hangingPunct="1">
              <a:buNone/>
            </a:pPr>
            <a:endParaRPr lang="en-US" sz="2000" dirty="0"/>
          </a:p>
          <a:p>
            <a:pPr marL="227013" indent="-227013" eaLnBrk="1" hangingPunct="1">
              <a:buFont typeface="Arial" panose="020B0604020202020204" pitchFamily="34" charset="0"/>
              <a:buChar char="•"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  <a:p>
            <a:pPr eaLnBrk="1" hangingPunct="1">
              <a:buFont typeface="Wingdings" pitchFamily="2" charset="2"/>
              <a:buNone/>
            </a:pP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6810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6" name="Chart" descr="Please contact Professor Yinger for details regarding figures" title="Pie 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23777"/>
              </p:ext>
            </p:extLst>
          </p:nvPr>
        </p:nvGraphicFramePr>
        <p:xfrm>
          <a:off x="235793" y="1430866"/>
          <a:ext cx="8366340" cy="537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8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4" name="Chart" descr="Please contact Professor Yinger for details regarding figures" title="Pie 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67234"/>
              </p:ext>
            </p:extLst>
          </p:nvPr>
        </p:nvGraphicFramePr>
        <p:xfrm>
          <a:off x="423332" y="1457702"/>
          <a:ext cx="8102601" cy="533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3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4" name="Chart" descr="Please contact Professor Yinger for details regarding figures" title="Pie Chart"/>
          <p:cNvGraphicFramePr/>
          <p:nvPr>
            <p:extLst>
              <p:ext uri="{D42A27DB-BD31-4B8C-83A1-F6EECF244321}">
                <p14:modId xmlns:p14="http://schemas.microsoft.com/office/powerpoint/2010/main" val="103066552"/>
              </p:ext>
            </p:extLst>
          </p:nvPr>
        </p:nvGraphicFramePr>
        <p:xfrm>
          <a:off x="1600200" y="1498917"/>
          <a:ext cx="6388768" cy="464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8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4" name="Chart" descr="Please contact Professor Yinger for details regarding figures" title="Pie Chart"/>
          <p:cNvGraphicFramePr/>
          <p:nvPr>
            <p:extLst>
              <p:ext uri="{D42A27DB-BD31-4B8C-83A1-F6EECF244321}">
                <p14:modId xmlns:p14="http://schemas.microsoft.com/office/powerpoint/2010/main" val="3782804107"/>
              </p:ext>
            </p:extLst>
          </p:nvPr>
        </p:nvGraphicFramePr>
        <p:xfrm>
          <a:off x="1299410" y="1568515"/>
          <a:ext cx="6590899" cy="526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82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590027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pic>
        <p:nvPicPr>
          <p:cNvPr id="4" name="Graph" descr="Please contact Professor Yinger for details regarding figures" title="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5" t="23826" r="8956" b="16556"/>
          <a:stretch/>
        </p:blipFill>
        <p:spPr bwMode="auto">
          <a:xfrm>
            <a:off x="1603659" y="1053430"/>
            <a:ext cx="5982400" cy="562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776305" y="1513798"/>
            <a:ext cx="382553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State and Local Expenditure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3588" y="1938530"/>
            <a:ext cx="7623110" cy="3713030"/>
          </a:xfrm>
        </p:spPr>
        <p:txBody>
          <a:bodyPr>
            <a:normAutofit/>
          </a:bodyPr>
          <a:lstStyle/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State </a:t>
            </a:r>
            <a:r>
              <a:rPr lang="en-US" sz="2000" dirty="0"/>
              <a:t>and local governments divide responsibility for education, highways, welfare.</a:t>
            </a:r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About one-third of state and local general spending is for education and about 20% is for elementary and secondary education.</a:t>
            </a:r>
          </a:p>
          <a:p>
            <a:pPr marL="0" lvl="1" indent="0" eaLnBrk="1" hangingPunct="1">
              <a:buNone/>
            </a:pPr>
            <a:endParaRPr lang="en-US" sz="2000" dirty="0"/>
          </a:p>
          <a:p>
            <a:pPr marL="227013" lvl="1" indent="-227013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Highways are a surprisingly </a:t>
            </a:r>
            <a:r>
              <a:rPr lang="en-US" sz="2000"/>
              <a:t>low </a:t>
            </a:r>
            <a:r>
              <a:rPr lang="en-US" sz="2000" dirty="0"/>
              <a:t>7</a:t>
            </a:r>
            <a:r>
              <a:rPr lang="en-US" sz="2000" smtClean="0"/>
              <a:t>% </a:t>
            </a:r>
            <a:r>
              <a:rPr lang="en-US" sz="2000" dirty="0"/>
              <a:t>of </a:t>
            </a:r>
            <a:r>
              <a:rPr lang="en-US" sz="2000" dirty="0" smtClean="0"/>
              <a:t>state and local spending</a:t>
            </a:r>
            <a:r>
              <a:rPr lang="en-US" sz="2000" dirty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590027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pic>
        <p:nvPicPr>
          <p:cNvPr id="5" name="Graph" descr="Please contact Professor Yinger for details regarding figures" title="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6" t="20174" r="9304" b="12278"/>
          <a:stretch/>
        </p:blipFill>
        <p:spPr bwMode="auto">
          <a:xfrm>
            <a:off x="1846710" y="968403"/>
            <a:ext cx="5392989" cy="57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4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590027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5" name="Chart" descr="Please contact Professor Yinger for details regarding figures" titl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05602"/>
              </p:ext>
            </p:extLst>
          </p:nvPr>
        </p:nvGraphicFramePr>
        <p:xfrm>
          <a:off x="671706" y="1420416"/>
          <a:ext cx="8187267" cy="538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13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757643" y="1485806"/>
            <a:ext cx="19361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Class 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44532" y="1910538"/>
            <a:ext cx="5968094" cy="4696903"/>
          </a:xfrm>
        </p:spPr>
        <p:txBody>
          <a:bodyPr>
            <a:no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U.S. Federal System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27013" lvl="1" indent="-227013" eaLnBrk="1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Overview of Course Topics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590027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7" name="Chart" descr="Please contact Professor Yinger for details regarding figures" title="Pie 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93573"/>
              </p:ext>
            </p:extLst>
          </p:nvPr>
        </p:nvGraphicFramePr>
        <p:xfrm>
          <a:off x="1133241" y="1479683"/>
          <a:ext cx="7501467" cy="5269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hart - Text box"/>
          <p:cNvSpPr txBox="1"/>
          <p:nvPr/>
        </p:nvSpPr>
        <p:spPr>
          <a:xfrm>
            <a:off x="6483773" y="4191000"/>
            <a:ext cx="1618827" cy="491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Includes Educational Aid </a:t>
            </a:r>
            <a:r>
              <a:rPr lang="en-US" dirty="0" smtClean="0"/>
              <a:t>from State</a:t>
            </a:r>
            <a:r>
              <a:rPr lang="en-US" sz="1100" dirty="0" smtClean="0"/>
              <a:t> Government</a:t>
            </a:r>
            <a:endParaRPr lang="en-US" sz="1100" dirty="0"/>
          </a:p>
        </p:txBody>
      </p:sp>
      <p:cxnSp>
        <p:nvCxnSpPr>
          <p:cNvPr id="9" name="Straight Arrow Connector" descr="Please contact Professor Yinger for details regarding equations" title="Arrow"/>
          <p:cNvCxnSpPr/>
          <p:nvPr/>
        </p:nvCxnSpPr>
        <p:spPr>
          <a:xfrm flipH="1" flipV="1">
            <a:off x="6390639" y="4411133"/>
            <a:ext cx="186267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40691" y="1516970"/>
            <a:ext cx="191437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Course Topics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61994" y="1913709"/>
            <a:ext cx="7548465" cy="4156495"/>
          </a:xfrm>
        </p:spPr>
        <p:txBody>
          <a:bodyPr>
            <a:normAutofit/>
          </a:bodyPr>
          <a:lstStyle/>
          <a:p>
            <a:pPr marL="227013" indent="-227013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course examines spending and taxation in the U.S. federal system.</a:t>
            </a:r>
          </a:p>
          <a:p>
            <a:pPr lvl="4">
              <a:lnSpc>
                <a:spcPct val="110000"/>
              </a:lnSpc>
            </a:pPr>
            <a:r>
              <a:rPr lang="en-US" sz="2000" dirty="0" smtClean="0"/>
              <a:t>Determinants of local spending</a:t>
            </a:r>
          </a:p>
          <a:p>
            <a:pPr lvl="4">
              <a:lnSpc>
                <a:spcPct val="110000"/>
              </a:lnSpc>
            </a:pPr>
            <a:r>
              <a:rPr lang="en-US" sz="2000" dirty="0" smtClean="0"/>
              <a:t>Evaluating tax policies</a:t>
            </a:r>
          </a:p>
          <a:p>
            <a:pPr lvl="4">
              <a:lnSpc>
                <a:spcPct val="110000"/>
              </a:lnSpc>
            </a:pPr>
            <a:r>
              <a:rPr lang="en-US" sz="2000" dirty="0" smtClean="0"/>
              <a:t>Fiscal aspects of economic development</a:t>
            </a:r>
          </a:p>
          <a:p>
            <a:pPr lvl="4">
              <a:lnSpc>
                <a:spcPct val="110000"/>
              </a:lnSpc>
            </a:pPr>
            <a:r>
              <a:rPr lang="en-US" sz="2000" dirty="0" smtClean="0"/>
              <a:t>Intergovernmental fiscal relations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227013" indent="-227013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Many of the principles apply to the federal systems in other countries.</a:t>
            </a:r>
          </a:p>
          <a:p>
            <a:pPr eaLnBrk="1" hangingPunct="1"/>
            <a:endParaRPr lang="en-US" dirty="0" smtClean="0">
              <a:solidFill>
                <a:srgbClr val="CC3300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64948" y="1472966"/>
            <a:ext cx="236282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Types of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64948" y="1897698"/>
            <a:ext cx="7501812" cy="5006955"/>
          </a:xfrm>
        </p:spPr>
        <p:txBody>
          <a:bodyPr>
            <a:normAutofit/>
          </a:bodyPr>
          <a:lstStyle/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The course covers both </a:t>
            </a:r>
            <a:r>
              <a:rPr lang="en-US" b="1" dirty="0" smtClean="0">
                <a:solidFill>
                  <a:schemeClr val="tx1"/>
                </a:solidFill>
              </a:rPr>
              <a:t>positive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normative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analysis.</a:t>
            </a:r>
          </a:p>
          <a:p>
            <a:pPr eaLnBrk="1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marL="461963" indent="-2349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Positive analysis:</a:t>
            </a:r>
          </a:p>
          <a:p>
            <a:pPr marL="687388" lvl="2" indent="-225425"/>
            <a:r>
              <a:rPr lang="en-US" sz="2000" dirty="0" smtClean="0"/>
              <a:t>Examines the </a:t>
            </a:r>
            <a:r>
              <a:rPr lang="en-US" sz="2000" b="1" dirty="0" smtClean="0">
                <a:solidFill>
                  <a:schemeClr val="tx1"/>
                </a:solidFill>
              </a:rPr>
              <a:t>behavior</a:t>
            </a:r>
            <a:r>
              <a:rPr lang="en-US" sz="2000" dirty="0" smtClean="0"/>
              <a:t> of voters, businesses, and government officials.</a:t>
            </a:r>
          </a:p>
          <a:p>
            <a:pPr marL="687388" lvl="2" indent="-225425"/>
            <a:r>
              <a:rPr lang="en-US" sz="2000" dirty="0" smtClean="0"/>
              <a:t>In principle, positive statements can be </a:t>
            </a:r>
            <a:r>
              <a:rPr lang="en-US" sz="2000" b="1" dirty="0" smtClean="0">
                <a:solidFill>
                  <a:schemeClr val="tx1"/>
                </a:solidFill>
              </a:rPr>
              <a:t>tested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r>
              <a:rPr lang="en-US" sz="2000" dirty="0" smtClean="0"/>
              <a:t>against evidence.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marL="461963" indent="-2349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Normative analysis:</a:t>
            </a:r>
          </a:p>
          <a:p>
            <a:pPr lvl="2"/>
            <a:r>
              <a:rPr lang="en-US" sz="2000" dirty="0" smtClean="0"/>
              <a:t>Examines the </a:t>
            </a:r>
            <a:r>
              <a:rPr lang="en-US" sz="2000" b="1" dirty="0" smtClean="0">
                <a:solidFill>
                  <a:schemeClr val="tx1"/>
                </a:solidFill>
              </a:rPr>
              <a:t>best choices </a:t>
            </a:r>
            <a:r>
              <a:rPr lang="en-US" sz="2000" dirty="0" smtClean="0"/>
              <a:t>for public officials to make.</a:t>
            </a:r>
          </a:p>
          <a:p>
            <a:pPr lvl="2"/>
            <a:r>
              <a:rPr lang="en-US" sz="2000" dirty="0" smtClean="0"/>
              <a:t>Combines positive analysis with </a:t>
            </a:r>
            <a:r>
              <a:rPr lang="en-US" sz="2000" b="1" dirty="0" smtClean="0">
                <a:solidFill>
                  <a:schemeClr val="tx1"/>
                </a:solidFill>
              </a:rPr>
              <a:t>values—yours!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46284" y="1499948"/>
            <a:ext cx="402571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600" dirty="0">
                <a:solidFill>
                  <a:srgbClr val="BD582C"/>
                </a:solidFill>
                <a:latin typeface="+mn-lt"/>
                <a:cs typeface="+mn-cs"/>
              </a:rPr>
              <a:t>Positive Analysis, Examples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1601" y="1888121"/>
            <a:ext cx="7455159" cy="454400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(which may or may not be true)</a:t>
            </a:r>
          </a:p>
          <a:p>
            <a:pPr eaLnBrk="1" hangingPunct="1">
              <a:lnSpc>
                <a:spcPct val="50000"/>
              </a:lnSpc>
            </a:pPr>
            <a:endParaRPr lang="en-US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200" dirty="0" smtClean="0"/>
              <a:t>People with higher incomes vote for higher levels of local public services, all else equal.</a:t>
            </a:r>
          </a:p>
          <a:p>
            <a:pPr marL="227013" lvl="2" indent="-227013">
              <a:lnSpc>
                <a:spcPct val="100000"/>
              </a:lnSpc>
            </a:pPr>
            <a:endParaRPr lang="en-US" sz="22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200" dirty="0" smtClean="0"/>
              <a:t>Communities with higher property tax rates have lower house values, all else equal.</a:t>
            </a:r>
          </a:p>
          <a:p>
            <a:pPr marL="227013" lvl="2" indent="-227013">
              <a:lnSpc>
                <a:spcPct val="100000"/>
              </a:lnSpc>
            </a:pPr>
            <a:endParaRPr lang="en-US" sz="22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200" dirty="0" smtClean="0"/>
              <a:t>Lowering a city’s property tax rate has little impact on its employment.</a:t>
            </a:r>
          </a:p>
          <a:p>
            <a:pPr marL="227013" lvl="2" indent="-227013">
              <a:lnSpc>
                <a:spcPct val="100000"/>
              </a:lnSpc>
            </a:pPr>
            <a:endParaRPr lang="en-US" sz="22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200" dirty="0" smtClean="0"/>
              <a:t>School districts with more disadvantaged students have to spend more to achieve any given level of student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506404"/>
            <a:ext cx="626830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Normative Analysis, Examples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61060" y="1931136"/>
            <a:ext cx="7641771" cy="4161453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(with which you may or may not agree)</a:t>
            </a:r>
          </a:p>
          <a:p>
            <a:pPr eaLnBrk="1" hangingPunct="1">
              <a:lnSpc>
                <a:spcPct val="50000"/>
              </a:lnSpc>
            </a:pPr>
            <a:endParaRPr lang="en-US" sz="2400" dirty="0" smtClean="0"/>
          </a:p>
          <a:p>
            <a:pPr marL="285750" lvl="2" indent="-285750">
              <a:lnSpc>
                <a:spcPct val="100000"/>
              </a:lnSpc>
            </a:pPr>
            <a:r>
              <a:rPr lang="en-US" sz="2600" dirty="0" smtClean="0"/>
              <a:t>Prison provision should be contracted out to private companies.</a:t>
            </a:r>
          </a:p>
          <a:p>
            <a:pPr marL="285750" lvl="2" indent="-285750">
              <a:lnSpc>
                <a:spcPct val="100000"/>
              </a:lnSpc>
            </a:pPr>
            <a:endParaRPr lang="en-US" sz="2600" dirty="0" smtClean="0"/>
          </a:p>
          <a:p>
            <a:pPr marL="285750" lvl="2" indent="-285750">
              <a:lnSpc>
                <a:spcPct val="100000"/>
              </a:lnSpc>
            </a:pPr>
            <a:r>
              <a:rPr lang="en-US" sz="2600" dirty="0" smtClean="0"/>
              <a:t>A property tax is a better way to finance local public services than a local income tax.</a:t>
            </a:r>
          </a:p>
          <a:p>
            <a:pPr marL="285750" lvl="2" indent="-285750">
              <a:lnSpc>
                <a:spcPct val="100000"/>
              </a:lnSpc>
            </a:pPr>
            <a:endParaRPr lang="en-US" sz="2600" dirty="0" smtClean="0"/>
          </a:p>
          <a:p>
            <a:pPr marL="285750" lvl="2" indent="-285750">
              <a:lnSpc>
                <a:spcPct val="100000"/>
              </a:lnSpc>
            </a:pPr>
            <a:r>
              <a:rPr lang="en-US" sz="2600" dirty="0" smtClean="0"/>
              <a:t>Cities should not use property tax exemptions to promote economic development.</a:t>
            </a:r>
          </a:p>
          <a:p>
            <a:pPr marL="285750" lvl="2" indent="-285750">
              <a:lnSpc>
                <a:spcPct val="100000"/>
              </a:lnSpc>
            </a:pPr>
            <a:endParaRPr lang="en-US" sz="2600" dirty="0" smtClean="0"/>
          </a:p>
          <a:p>
            <a:pPr marL="285750" lvl="2" indent="-285750">
              <a:lnSpc>
                <a:spcPct val="100000"/>
              </a:lnSpc>
            </a:pPr>
            <a:r>
              <a:rPr lang="en-US" sz="2600" dirty="0" smtClean="0"/>
              <a:t>States should give more education aid to school districts with a high concentration of at-risk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42476" y="1522971"/>
            <a:ext cx="274414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Intellectual Honesty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8462" y="1901048"/>
            <a:ext cx="7854508" cy="4422710"/>
          </a:xfrm>
        </p:spPr>
        <p:txBody>
          <a:bodyPr>
            <a:normAutofit/>
          </a:bodyPr>
          <a:lstStyle/>
          <a:p>
            <a:pPr marL="227013" lvl="2" indent="-227013">
              <a:lnSpc>
                <a:spcPct val="100000"/>
              </a:lnSpc>
            </a:pPr>
            <a:r>
              <a:rPr lang="en-US" sz="2000" dirty="0" smtClean="0"/>
              <a:t>Separating positive and normative arguments may be the most difficult task in a public policy debate.</a:t>
            </a:r>
          </a:p>
          <a:p>
            <a:pPr marL="227013" lvl="2" indent="-227013">
              <a:lnSpc>
                <a:spcPct val="100000"/>
              </a:lnSpc>
            </a:pPr>
            <a:endParaRPr lang="en-US" sz="20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000" dirty="0" smtClean="0"/>
              <a:t>Many people start with a favorite program and then cherry-pick the evidence that supports their position.</a:t>
            </a:r>
          </a:p>
          <a:p>
            <a:pPr marL="227013" lvl="2" indent="-227013">
              <a:lnSpc>
                <a:spcPct val="100000"/>
              </a:lnSpc>
            </a:pPr>
            <a:endParaRPr lang="en-US" sz="20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000" dirty="0" smtClean="0"/>
              <a:t>This approach undermines their own objectives.</a:t>
            </a:r>
          </a:p>
          <a:p>
            <a:pPr marL="227013" lvl="2" indent="-227013">
              <a:lnSpc>
                <a:spcPct val="100000"/>
              </a:lnSpc>
              <a:buNone/>
            </a:pPr>
            <a:endParaRPr lang="en-US" sz="2000" dirty="0" smtClean="0"/>
          </a:p>
          <a:p>
            <a:pPr marL="227013" lvl="2" indent="-227013">
              <a:lnSpc>
                <a:spcPct val="10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You should use the best available evidence to determine which programs best meet your objectives.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42476" y="1522971"/>
            <a:ext cx="295831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Intellectual 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Honesty, </a:t>
            </a: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8462" y="1901048"/>
            <a:ext cx="7854508" cy="4422710"/>
          </a:xfrm>
        </p:spPr>
        <p:txBody>
          <a:bodyPr>
            <a:normAutofit/>
          </a:bodyPr>
          <a:lstStyle/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Thanks to the internet, you can find an amazing range of opinions about the effects of just about any public program.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I urge you to make a habit of thinking about the credibility of every piece of evidence you receive.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The most credible evidence comes from a consensus among multiple peer-reviewed studies with strong methodologies.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But that type of evidence is very rare, so you have to think about the methods used by each study and the potential biases of study authors.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Remember, the best way to meet you own objectives, whatever they are, is to base you policy choices on the best available evidence concerning each policy’s impact.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42476" y="1522971"/>
            <a:ext cx="295831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Intellectual 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Honesty, </a:t>
            </a: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8462" y="1901048"/>
            <a:ext cx="7854508" cy="4422710"/>
          </a:xfrm>
        </p:spPr>
        <p:txBody>
          <a:bodyPr>
            <a:normAutofit/>
          </a:bodyPr>
          <a:lstStyle/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The need for good information (and the need to recognize fake news) are subjects of wide interest.  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Here are a couple web sited I have come across that provide tips: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Stony Brook University Center for News Literacy: </a:t>
            </a:r>
            <a:r>
              <a:rPr lang="en-US" u="sng" dirty="0">
                <a:hlinkClick r:id="rId2" tooltip="Stony Brook University Center for News Literacy"/>
              </a:rPr>
              <a:t>http://drc.centerfornewsliteracy.org/</a:t>
            </a:r>
            <a:r>
              <a:rPr lang="en-US" dirty="0"/>
              <a:t> </a:t>
            </a:r>
            <a:endParaRPr lang="en-US" dirty="0" smtClean="0"/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Stanford History Education Group: </a:t>
            </a:r>
            <a:r>
              <a:rPr lang="en-US" u="sng" dirty="0">
                <a:hlinkClick r:id="rId3" tooltip="Stanford History Education Group"/>
              </a:rPr>
              <a:t>https://sheg.stanford.edu/</a:t>
            </a:r>
            <a:r>
              <a:rPr lang="en-US" dirty="0"/>
              <a:t> 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As the assistant director of the Center for News Literacy puts it:  “</a:t>
            </a:r>
            <a:r>
              <a:rPr lang="en-US" sz="2000" dirty="0"/>
              <a:t>“One of the messages we’ve tried to stress more and more lately with the rise of fake news is this: Do you want to be </a:t>
            </a:r>
            <a:r>
              <a:rPr lang="en-US" sz="2000" dirty="0" smtClean="0"/>
              <a:t>fooled? Wouldn’t </a:t>
            </a:r>
            <a:r>
              <a:rPr lang="en-US" sz="2000" dirty="0"/>
              <a:t>you rather make up your own mind?”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endParaRPr lang="en-US" dirty="0"/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endParaRPr lang="en-US" sz="2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42476" y="1522971"/>
            <a:ext cx="465217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Intellectual 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Honesty versus Politics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8462" y="1901048"/>
            <a:ext cx="7854508" cy="4422710"/>
          </a:xfrm>
        </p:spPr>
        <p:txBody>
          <a:bodyPr>
            <a:normAutofit fontScale="92500" lnSpcReduction="10000"/>
          </a:bodyPr>
          <a:lstStyle/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In our society, a person (or a person’s party) has to be elected before they have a chance to implement any programs.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Sometimes the best choice may be to support a second-best policy (that is, one without the most desirable effects) in order to get something passed or in order to get elected.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Nevertheless, compromising away from the first-best policy (that is, the one with the most desirable effects) should be a deliberate choice based on political calculations.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One cannot make this choice without knowing the effects of the first- and second-best policies.</a:t>
            </a:r>
          </a:p>
          <a:p>
            <a:pPr marL="227013" lvl="2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This class is not about politics, which is beyond my expertise.</a:t>
            </a:r>
          </a:p>
          <a:p>
            <a:pPr marL="409893" lvl="3" indent="-227013"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Instead, it is about methods to identify the first- and second-best policies to achieve your objectives.</a:t>
            </a:r>
          </a:p>
        </p:txBody>
      </p:sp>
    </p:spTree>
    <p:extLst>
      <p:ext uri="{BB962C8B-B14F-4D97-AF65-F5344CB8AC3E}">
        <p14:creationId xmlns:p14="http://schemas.microsoft.com/office/powerpoint/2010/main" val="2924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53711" y="1525109"/>
            <a:ext cx="234141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Class Conference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92359" y="1931179"/>
            <a:ext cx="7530387" cy="4338735"/>
          </a:xfrm>
        </p:spPr>
        <p:txBody>
          <a:bodyPr>
            <a:normAutofit/>
          </a:bodyPr>
          <a:lstStyle/>
          <a:p>
            <a:pPr marL="227013" lvl="4" indent="-227013">
              <a:lnSpc>
                <a:spcPct val="100000"/>
              </a:lnSpc>
              <a:spcAft>
                <a:spcPts val="1800"/>
              </a:spcAft>
            </a:pPr>
            <a:r>
              <a:rPr lang="en-US" sz="2000" dirty="0" smtClean="0"/>
              <a:t>At the end of this class, you will present your proposals for reform in state or local public finance; many of them will be more sensible than what is actually being discussed in state legislatures.</a:t>
            </a:r>
          </a:p>
          <a:p>
            <a:pPr marL="227013" lvl="4" indent="-227013">
              <a:lnSpc>
                <a:spcPct val="100000"/>
              </a:lnSpc>
              <a:spcAft>
                <a:spcPts val="1800"/>
              </a:spcAft>
            </a:pPr>
            <a:r>
              <a:rPr lang="en-US" sz="2000" dirty="0" smtClean="0"/>
              <a:t>After this class, some of you will be able to implement your proposals or develop other ones when your work in state and local governments.</a:t>
            </a:r>
          </a:p>
          <a:p>
            <a:pPr marL="227013" lvl="4" indent="-227013">
              <a:lnSpc>
                <a:spcPct val="100000"/>
              </a:lnSpc>
              <a:spcAft>
                <a:spcPts val="1800"/>
              </a:spcAft>
            </a:pPr>
            <a:r>
              <a:rPr lang="en-US" sz="2000" dirty="0" smtClean="0"/>
              <a:t>My hope is that your proposals will be at least a little better because you took this class!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744274" y="1499845"/>
            <a:ext cx="331969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l" fontAlgn="auto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The U.S. Federal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44533" y="1915246"/>
            <a:ext cx="5968094" cy="4696903"/>
          </a:xfrm>
        </p:spPr>
        <p:txBody>
          <a:bodyPr>
            <a:no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Broad Themes</a:t>
            </a:r>
          </a:p>
          <a:p>
            <a:pPr lvl="3"/>
            <a:r>
              <a:rPr lang="en-US" sz="2000" dirty="0" smtClean="0"/>
              <a:t>Legal framework defined </a:t>
            </a:r>
            <a:r>
              <a:rPr lang="en-US" sz="2000" dirty="0"/>
              <a:t>by </a:t>
            </a:r>
            <a:r>
              <a:rPr lang="en-US" sz="2000" b="1" dirty="0">
                <a:solidFill>
                  <a:schemeClr val="tx2"/>
                </a:solidFill>
              </a:rPr>
              <a:t>constitutions</a:t>
            </a:r>
          </a:p>
          <a:p>
            <a:pPr lvl="3"/>
            <a:r>
              <a:rPr lang="en-US" sz="2000" dirty="0"/>
              <a:t>Details determined by politics</a:t>
            </a:r>
          </a:p>
          <a:p>
            <a:pPr lvl="1" eaLnBrk="1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168275" indent="-168275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Units Defined by U.S. Constitution</a:t>
            </a:r>
            <a:endParaRPr lang="en-US" dirty="0">
              <a:solidFill>
                <a:schemeClr val="accent2"/>
              </a:solidFill>
            </a:endParaRPr>
          </a:p>
          <a:p>
            <a:pPr lvl="3"/>
            <a:r>
              <a:rPr lang="en-US" sz="2000" dirty="0"/>
              <a:t>The Federal Government</a:t>
            </a:r>
          </a:p>
          <a:p>
            <a:pPr lvl="3"/>
            <a:r>
              <a:rPr lang="en-US" sz="2000" dirty="0"/>
              <a:t>State Governments</a:t>
            </a:r>
          </a:p>
          <a:p>
            <a:pPr lvl="1" eaLnBrk="1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/>
                </a:solidFill>
              </a:rPr>
              <a:t>Units Defined by State Constitutions</a:t>
            </a:r>
            <a:endParaRPr lang="en-US" dirty="0">
              <a:solidFill>
                <a:schemeClr val="accent2"/>
              </a:solidFill>
            </a:endParaRPr>
          </a:p>
          <a:p>
            <a:pPr lvl="3"/>
            <a:r>
              <a:rPr lang="en-US" sz="2000" dirty="0"/>
              <a:t>The State Government</a:t>
            </a:r>
          </a:p>
          <a:p>
            <a:pPr lvl="3"/>
            <a:r>
              <a:rPr lang="en-US" sz="2000" dirty="0"/>
              <a:t>Counties and (usually) Townships</a:t>
            </a:r>
          </a:p>
          <a:p>
            <a:pPr lvl="3"/>
            <a:r>
              <a:rPr lang="en-US" sz="2000" dirty="0"/>
              <a:t>Municipalities (Cities and Villages)</a:t>
            </a:r>
          </a:p>
          <a:p>
            <a:pPr lvl="3"/>
            <a:r>
              <a:rPr lang="en-US" sz="2000" dirty="0"/>
              <a:t>School Districts</a:t>
            </a:r>
          </a:p>
          <a:p>
            <a:pPr lvl="3"/>
            <a:r>
              <a:rPr lang="en-US" sz="2000" dirty="0"/>
              <a:t>Special Districts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727819" y="1495136"/>
            <a:ext cx="379148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en-US" sz="2400" dirty="0">
                <a:solidFill>
                  <a:srgbClr val="BD582C"/>
                </a:solidFill>
                <a:latin typeface="+mn-lt"/>
                <a:cs typeface="+mn-cs"/>
              </a:rPr>
              <a:t>Class Conference, Examples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27819" y="1862786"/>
            <a:ext cx="7194486" cy="5029201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</a:pPr>
            <a:r>
              <a:rPr lang="en-US" sz="2400" dirty="0" smtClean="0"/>
              <a:t>State and local governments face many challenges. You should have no trouble finding good topics.  Recent </a:t>
            </a:r>
            <a:r>
              <a:rPr lang="en-US" sz="2400" dirty="0"/>
              <a:t>examples</a:t>
            </a:r>
            <a:r>
              <a:rPr lang="en-US" sz="2400" dirty="0" smtClean="0"/>
              <a:t>:</a:t>
            </a:r>
          </a:p>
          <a:p>
            <a:pPr lvl="1">
              <a:lnSpc>
                <a:spcPct val="100000"/>
              </a:lnSpc>
            </a:pPr>
            <a:endParaRPr lang="en-US" sz="2400" dirty="0" smtClean="0"/>
          </a:p>
          <a:p>
            <a:pPr lvl="4">
              <a:lnSpc>
                <a:spcPct val="100000"/>
              </a:lnSpc>
            </a:pPr>
            <a:r>
              <a:rPr lang="en-US" sz="2000" dirty="0" smtClean="0"/>
              <a:t>An </a:t>
            </a:r>
            <a:r>
              <a:rPr lang="en-US" sz="2000" dirty="0"/>
              <a:t>Evaluation of Industrial Development Agencies</a:t>
            </a:r>
          </a:p>
          <a:p>
            <a:pPr lvl="4">
              <a:lnSpc>
                <a:spcPct val="100000"/>
              </a:lnSpc>
            </a:pPr>
            <a:r>
              <a:rPr lang="en-US" sz="2000" dirty="0"/>
              <a:t>Private Prisons in New York</a:t>
            </a:r>
          </a:p>
          <a:p>
            <a:pPr lvl="4">
              <a:lnSpc>
                <a:spcPct val="100000"/>
              </a:lnSpc>
            </a:pPr>
            <a:r>
              <a:rPr lang="en-US" sz="2000" dirty="0"/>
              <a:t>Cleaning up Brownfields in Syracuse</a:t>
            </a:r>
          </a:p>
          <a:p>
            <a:pPr lvl="4">
              <a:lnSpc>
                <a:spcPct val="100000"/>
              </a:lnSpc>
            </a:pPr>
            <a:r>
              <a:rPr lang="en-US" sz="2000" dirty="0"/>
              <a:t>Education Finance in Hawaii (with its state-run system)</a:t>
            </a:r>
          </a:p>
          <a:p>
            <a:pPr lvl="4">
              <a:lnSpc>
                <a:spcPct val="100000"/>
              </a:lnSpc>
            </a:pPr>
            <a:r>
              <a:rPr lang="en-US" sz="2000" dirty="0"/>
              <a:t>San Diego Chargers Stadium Proposal</a:t>
            </a:r>
          </a:p>
          <a:p>
            <a:pPr lvl="4">
              <a:lnSpc>
                <a:spcPct val="100000"/>
              </a:lnSpc>
            </a:pPr>
            <a:r>
              <a:rPr lang="en-US" sz="2000" dirty="0"/>
              <a:t>Marijuana Legalization and Taxation</a:t>
            </a:r>
          </a:p>
          <a:p>
            <a:pPr lvl="4">
              <a:lnSpc>
                <a:spcPct val="100000"/>
              </a:lnSpc>
            </a:pPr>
            <a:r>
              <a:rPr lang="en-US" sz="2000" dirty="0"/>
              <a:t>Privatization of New York City Subway Service</a:t>
            </a:r>
          </a:p>
          <a:p>
            <a:pPr lvl="4">
              <a:lnSpc>
                <a:spcPct val="100000"/>
              </a:lnSpc>
            </a:pPr>
            <a:r>
              <a:rPr lang="en-US" sz="2000" dirty="0"/>
              <a:t>Financing California High-Speed </a:t>
            </a:r>
            <a:r>
              <a:rPr lang="en-US" sz="2000" dirty="0" smtClean="0"/>
              <a:t>Rail</a:t>
            </a:r>
            <a:endParaRPr lang="en-US" sz="2000" dirty="0"/>
          </a:p>
          <a:p>
            <a:pPr lvl="4">
              <a:lnSpc>
                <a:spcPct val="100000"/>
              </a:lnSpc>
            </a:pPr>
            <a:r>
              <a:rPr lang="en-US" sz="2000" dirty="0"/>
              <a:t>Potential Atlanta Plastic Bag Tax</a:t>
            </a:r>
          </a:p>
          <a:p>
            <a:pPr lvl="4">
              <a:lnSpc>
                <a:spcPct val="100000"/>
              </a:lnSpc>
            </a:pPr>
            <a:r>
              <a:rPr lang="en-US" sz="2000" dirty="0"/>
              <a:t>Proposal for D.C. Municipal Land Bank</a:t>
            </a:r>
          </a:p>
          <a:p>
            <a:pPr marL="342900" lvl="1" indent="-342900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972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1800" b="1" spc="100" dirty="0" smtClean="0">
              <a:solidFill>
                <a:srgbClr val="637052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1:  Introduction and Overview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395663" y="1220788"/>
            <a:ext cx="5748337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500" dirty="0"/>
              <a:t> </a:t>
            </a:r>
            <a:r>
              <a:rPr lang="en-US" sz="1500" b="1" dirty="0"/>
              <a:t>County</a:t>
            </a:r>
            <a:r>
              <a:rPr lang="en-US" sz="1200" b="1" dirty="0"/>
              <a:t> </a:t>
            </a:r>
            <a:r>
              <a:rPr lang="en-US" sz="1200" b="1" dirty="0" smtClean="0"/>
              <a:t>     </a:t>
            </a:r>
            <a:r>
              <a:rPr lang="en-US" sz="1500" b="1" dirty="0" smtClean="0"/>
              <a:t>Township      </a:t>
            </a:r>
            <a:r>
              <a:rPr lang="en-US" sz="1500" b="1" dirty="0"/>
              <a:t>Municipality  </a:t>
            </a:r>
            <a:r>
              <a:rPr lang="en-US" sz="1500" b="1" dirty="0" smtClean="0"/>
              <a:t>     School </a:t>
            </a:r>
            <a:r>
              <a:rPr lang="en-US" sz="1500" b="1" dirty="0"/>
              <a:t>District</a:t>
            </a:r>
          </a:p>
        </p:txBody>
      </p:sp>
      <p:sp>
        <p:nvSpPr>
          <p:cNvPr id="2" name="TextBox"/>
          <p:cNvSpPr txBox="1"/>
          <p:nvPr/>
        </p:nvSpPr>
        <p:spPr>
          <a:xfrm>
            <a:off x="486561" y="2171263"/>
            <a:ext cx="171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 Stylized Map of a State</a:t>
            </a:r>
            <a:endParaRPr lang="en-US" dirty="0"/>
          </a:p>
        </p:txBody>
      </p:sp>
      <p:grpSp>
        <p:nvGrpSpPr>
          <p:cNvPr id="3" name="Map" descr="Please contact Professor Yinger for details regarding figures" title="A Stylaized Map of NYS"/>
          <p:cNvGrpSpPr/>
          <p:nvPr/>
        </p:nvGrpSpPr>
        <p:grpSpPr>
          <a:xfrm>
            <a:off x="2648727" y="1456889"/>
            <a:ext cx="3888006" cy="4393405"/>
            <a:chOff x="2648727" y="1456889"/>
            <a:chExt cx="3888006" cy="4393405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2648727" y="1735494"/>
              <a:ext cx="3886200" cy="411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658252" y="1732519"/>
              <a:ext cx="1940719" cy="16585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4588257" y="1731923"/>
              <a:ext cx="1943100" cy="1143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4593633" y="2881469"/>
              <a:ext cx="1943100" cy="19431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648727" y="3392844"/>
              <a:ext cx="1200150" cy="24574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848877" y="3392844"/>
              <a:ext cx="742950" cy="245745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Oval 11"/>
            <p:cNvSpPr>
              <a:spLocks noChangeArrowheads="1"/>
            </p:cNvSpPr>
            <p:nvPr/>
          </p:nvSpPr>
          <p:spPr bwMode="auto">
            <a:xfrm>
              <a:off x="3391677" y="2478444"/>
              <a:ext cx="571500" cy="571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Oval 12"/>
            <p:cNvSpPr>
              <a:spLocks noChangeArrowheads="1"/>
            </p:cNvSpPr>
            <p:nvPr/>
          </p:nvSpPr>
          <p:spPr bwMode="auto">
            <a:xfrm>
              <a:off x="5791977" y="3221394"/>
              <a:ext cx="514350" cy="8001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Oval 13"/>
            <p:cNvSpPr>
              <a:spLocks noChangeArrowheads="1"/>
            </p:cNvSpPr>
            <p:nvPr/>
          </p:nvSpPr>
          <p:spPr bwMode="auto">
            <a:xfrm>
              <a:off x="3677427" y="4821594"/>
              <a:ext cx="628650" cy="5715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Oval 14"/>
            <p:cNvSpPr>
              <a:spLocks noChangeArrowheads="1"/>
            </p:cNvSpPr>
            <p:nvPr/>
          </p:nvSpPr>
          <p:spPr bwMode="auto">
            <a:xfrm>
              <a:off x="5106177" y="1964094"/>
              <a:ext cx="40005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Oval 15"/>
            <p:cNvSpPr>
              <a:spLocks noChangeArrowheads="1"/>
            </p:cNvSpPr>
            <p:nvPr/>
          </p:nvSpPr>
          <p:spPr bwMode="auto">
            <a:xfrm>
              <a:off x="5849127" y="5050194"/>
              <a:ext cx="400050" cy="4000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Oval 16"/>
            <p:cNvSpPr>
              <a:spLocks noChangeArrowheads="1"/>
            </p:cNvSpPr>
            <p:nvPr/>
          </p:nvSpPr>
          <p:spPr bwMode="auto">
            <a:xfrm>
              <a:off x="3048777" y="3735744"/>
              <a:ext cx="342900" cy="342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160" name="AutoShape 17"/>
            <p:cNvCxnSpPr>
              <a:cxnSpLocks noChangeShapeType="1"/>
              <a:stCxn id="6149" idx="0"/>
              <a:endCxn id="6149" idx="0"/>
            </p:cNvCxnSpPr>
            <p:nvPr/>
          </p:nvCxnSpPr>
          <p:spPr bwMode="auto">
            <a:xfrm>
              <a:off x="3628612" y="1732519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1" name="Line 19"/>
            <p:cNvSpPr>
              <a:spLocks noChangeShapeType="1"/>
            </p:cNvSpPr>
            <p:nvPr/>
          </p:nvSpPr>
          <p:spPr bwMode="auto">
            <a:xfrm>
              <a:off x="2648727" y="1735494"/>
              <a:ext cx="0" cy="857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25"/>
            <p:cNvSpPr>
              <a:spLocks/>
            </p:cNvSpPr>
            <p:nvPr/>
          </p:nvSpPr>
          <p:spPr bwMode="auto">
            <a:xfrm>
              <a:off x="2648727" y="1735494"/>
              <a:ext cx="2114550" cy="1371600"/>
            </a:xfrm>
            <a:custGeom>
              <a:avLst/>
              <a:gdLst>
                <a:gd name="T0" fmla="*/ 0 w 1776"/>
                <a:gd name="T1" fmla="*/ 0 h 1152"/>
                <a:gd name="T2" fmla="*/ 0 w 1776"/>
                <a:gd name="T3" fmla="*/ 2147483647 h 1152"/>
                <a:gd name="T4" fmla="*/ 2147483647 w 1776"/>
                <a:gd name="T5" fmla="*/ 2147483647 h 1152"/>
                <a:gd name="T6" fmla="*/ 2147483647 w 1776"/>
                <a:gd name="T7" fmla="*/ 0 h 1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1152"/>
                <a:gd name="T14" fmla="*/ 1776 w 1776"/>
                <a:gd name="T15" fmla="*/ 1152 h 1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1152">
                  <a:moveTo>
                    <a:pt x="0" y="0"/>
                  </a:moveTo>
                  <a:lnTo>
                    <a:pt x="0" y="1152"/>
                  </a:lnTo>
                  <a:lnTo>
                    <a:pt x="1776" y="1152"/>
                  </a:lnTo>
                  <a:lnTo>
                    <a:pt x="1776" y="0"/>
                  </a:ln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26"/>
            <p:cNvSpPr>
              <a:spLocks/>
            </p:cNvSpPr>
            <p:nvPr/>
          </p:nvSpPr>
          <p:spPr bwMode="auto">
            <a:xfrm>
              <a:off x="4763277" y="1735494"/>
              <a:ext cx="1771650" cy="1828800"/>
            </a:xfrm>
            <a:custGeom>
              <a:avLst/>
              <a:gdLst>
                <a:gd name="T0" fmla="*/ 0 w 1488"/>
                <a:gd name="T1" fmla="*/ 0 h 1536"/>
                <a:gd name="T2" fmla="*/ 0 w 1488"/>
                <a:gd name="T3" fmla="*/ 2147483647 h 1536"/>
                <a:gd name="T4" fmla="*/ 2147483647 w 1488"/>
                <a:gd name="T5" fmla="*/ 2147483647 h 1536"/>
                <a:gd name="T6" fmla="*/ 0 60000 65536"/>
                <a:gd name="T7" fmla="*/ 0 60000 65536"/>
                <a:gd name="T8" fmla="*/ 0 60000 65536"/>
                <a:gd name="T9" fmla="*/ 0 w 1488"/>
                <a:gd name="T10" fmla="*/ 0 h 1536"/>
                <a:gd name="T11" fmla="*/ 1488 w 1488"/>
                <a:gd name="T12" fmla="*/ 1536 h 1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536">
                  <a:moveTo>
                    <a:pt x="0" y="0"/>
                  </a:moveTo>
                  <a:lnTo>
                    <a:pt x="0" y="1536"/>
                  </a:lnTo>
                  <a:lnTo>
                    <a:pt x="1488" y="1536"/>
                  </a:ln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7"/>
            <p:cNvSpPr>
              <a:spLocks/>
            </p:cNvSpPr>
            <p:nvPr/>
          </p:nvSpPr>
          <p:spPr bwMode="auto">
            <a:xfrm>
              <a:off x="2648727" y="3107094"/>
              <a:ext cx="2514600" cy="1428750"/>
            </a:xfrm>
            <a:custGeom>
              <a:avLst/>
              <a:gdLst>
                <a:gd name="T0" fmla="*/ 0 w 2112"/>
                <a:gd name="T1" fmla="*/ 0 h 1200"/>
                <a:gd name="T2" fmla="*/ 0 w 2112"/>
                <a:gd name="T3" fmla="*/ 2147483647 h 1200"/>
                <a:gd name="T4" fmla="*/ 2147483647 w 2112"/>
                <a:gd name="T5" fmla="*/ 2147483647 h 1200"/>
                <a:gd name="T6" fmla="*/ 2147483647 w 2112"/>
                <a:gd name="T7" fmla="*/ 2147483647 h 1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2"/>
                <a:gd name="T13" fmla="*/ 0 h 1200"/>
                <a:gd name="T14" fmla="*/ 2112 w 2112"/>
                <a:gd name="T15" fmla="*/ 1200 h 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2" h="1200">
                  <a:moveTo>
                    <a:pt x="0" y="0"/>
                  </a:moveTo>
                  <a:lnTo>
                    <a:pt x="0" y="1200"/>
                  </a:lnTo>
                  <a:lnTo>
                    <a:pt x="2112" y="1200"/>
                  </a:lnTo>
                  <a:lnTo>
                    <a:pt x="2112" y="384"/>
                  </a:ln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8"/>
            <p:cNvSpPr>
              <a:spLocks/>
            </p:cNvSpPr>
            <p:nvPr/>
          </p:nvSpPr>
          <p:spPr bwMode="auto">
            <a:xfrm>
              <a:off x="5163327" y="3564294"/>
              <a:ext cx="400050" cy="2286000"/>
            </a:xfrm>
            <a:custGeom>
              <a:avLst/>
              <a:gdLst>
                <a:gd name="T0" fmla="*/ 0 w 336"/>
                <a:gd name="T1" fmla="*/ 0 h 1920"/>
                <a:gd name="T2" fmla="*/ 0 w 336"/>
                <a:gd name="T3" fmla="*/ 2147483647 h 1920"/>
                <a:gd name="T4" fmla="*/ 2147483647 w 336"/>
                <a:gd name="T5" fmla="*/ 2147483647 h 1920"/>
                <a:gd name="T6" fmla="*/ 2147483647 w 336"/>
                <a:gd name="T7" fmla="*/ 2147483647 h 1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920"/>
                <a:gd name="T14" fmla="*/ 336 w 336"/>
                <a:gd name="T15" fmla="*/ 1920 h 1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920">
                  <a:moveTo>
                    <a:pt x="0" y="0"/>
                  </a:moveTo>
                  <a:lnTo>
                    <a:pt x="0" y="1536"/>
                  </a:lnTo>
                  <a:lnTo>
                    <a:pt x="336" y="1536"/>
                  </a:lnTo>
                  <a:lnTo>
                    <a:pt x="336" y="1920"/>
                  </a:ln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30"/>
            <p:cNvSpPr>
              <a:spLocks/>
            </p:cNvSpPr>
            <p:nvPr/>
          </p:nvSpPr>
          <p:spPr bwMode="auto">
            <a:xfrm>
              <a:off x="3505977" y="4764444"/>
              <a:ext cx="914400" cy="628650"/>
            </a:xfrm>
            <a:custGeom>
              <a:avLst/>
              <a:gdLst>
                <a:gd name="T0" fmla="*/ 0 w 768"/>
                <a:gd name="T1" fmla="*/ 0 h 528"/>
                <a:gd name="T2" fmla="*/ 0 w 768"/>
                <a:gd name="T3" fmla="*/ 2147483647 h 528"/>
                <a:gd name="T4" fmla="*/ 2147483647 w 768"/>
                <a:gd name="T5" fmla="*/ 2147483647 h 528"/>
                <a:gd name="T6" fmla="*/ 2147483647 w 768"/>
                <a:gd name="T7" fmla="*/ 0 h 528"/>
                <a:gd name="T8" fmla="*/ 0 w 768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528"/>
                <a:gd name="T17" fmla="*/ 768 w 7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528">
                  <a:moveTo>
                    <a:pt x="0" y="0"/>
                  </a:moveTo>
                  <a:lnTo>
                    <a:pt x="0" y="528"/>
                  </a:lnTo>
                  <a:lnTo>
                    <a:pt x="768" y="528"/>
                  </a:lnTo>
                  <a:lnTo>
                    <a:pt x="7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31"/>
            <p:cNvSpPr>
              <a:spLocks/>
            </p:cNvSpPr>
            <p:nvPr/>
          </p:nvSpPr>
          <p:spPr bwMode="auto">
            <a:xfrm>
              <a:off x="2648727" y="1735494"/>
              <a:ext cx="1943100" cy="857250"/>
            </a:xfrm>
            <a:custGeom>
              <a:avLst/>
              <a:gdLst>
                <a:gd name="T0" fmla="*/ 0 w 1632"/>
                <a:gd name="T1" fmla="*/ 0 h 720"/>
                <a:gd name="T2" fmla="*/ 0 w 1632"/>
                <a:gd name="T3" fmla="*/ 2147483647 h 720"/>
                <a:gd name="T4" fmla="*/ 2147483647 w 1632"/>
                <a:gd name="T5" fmla="*/ 2147483647 h 720"/>
                <a:gd name="T6" fmla="*/ 2147483647 w 1632"/>
                <a:gd name="T7" fmla="*/ 2147483647 h 720"/>
                <a:gd name="T8" fmla="*/ 2147483647 w 1632"/>
                <a:gd name="T9" fmla="*/ 2147483647 h 720"/>
                <a:gd name="T10" fmla="*/ 2147483647 w 1632"/>
                <a:gd name="T11" fmla="*/ 0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2"/>
                <a:gd name="T19" fmla="*/ 0 h 720"/>
                <a:gd name="T20" fmla="*/ 1632 w 1632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2" h="720">
                  <a:moveTo>
                    <a:pt x="0" y="0"/>
                  </a:moveTo>
                  <a:lnTo>
                    <a:pt x="0" y="720"/>
                  </a:lnTo>
                  <a:lnTo>
                    <a:pt x="1200" y="720"/>
                  </a:lnTo>
                  <a:lnTo>
                    <a:pt x="1200" y="144"/>
                  </a:lnTo>
                  <a:lnTo>
                    <a:pt x="1632" y="144"/>
                  </a:lnTo>
                  <a:lnTo>
                    <a:pt x="1632" y="0"/>
                  </a:lnTo>
                </a:path>
              </a:pathLst>
            </a:custGeom>
            <a:noFill/>
            <a:ln w="19050" cap="rnd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32"/>
            <p:cNvSpPr>
              <a:spLocks noChangeShapeType="1"/>
            </p:cNvSpPr>
            <p:nvPr/>
          </p:nvSpPr>
          <p:spPr bwMode="auto">
            <a:xfrm>
              <a:off x="4077477" y="2592744"/>
              <a:ext cx="1191" cy="80010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33"/>
            <p:cNvSpPr>
              <a:spLocks/>
            </p:cNvSpPr>
            <p:nvPr/>
          </p:nvSpPr>
          <p:spPr bwMode="auto">
            <a:xfrm>
              <a:off x="2820177" y="3392844"/>
              <a:ext cx="514350" cy="2457450"/>
            </a:xfrm>
            <a:custGeom>
              <a:avLst/>
              <a:gdLst>
                <a:gd name="T0" fmla="*/ 2147483647 w 432"/>
                <a:gd name="T1" fmla="*/ 0 h 2064"/>
                <a:gd name="T2" fmla="*/ 2147483647 w 432"/>
                <a:gd name="T3" fmla="*/ 2147483647 h 2064"/>
                <a:gd name="T4" fmla="*/ 2147483647 w 432"/>
                <a:gd name="T5" fmla="*/ 2147483647 h 2064"/>
                <a:gd name="T6" fmla="*/ 2147483647 w 432"/>
                <a:gd name="T7" fmla="*/ 2147483647 h 2064"/>
                <a:gd name="T8" fmla="*/ 0 w 432"/>
                <a:gd name="T9" fmla="*/ 2147483647 h 2064"/>
                <a:gd name="T10" fmla="*/ 0 w 432"/>
                <a:gd name="T11" fmla="*/ 2147483647 h 20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"/>
                <a:gd name="T19" fmla="*/ 0 h 2064"/>
                <a:gd name="T20" fmla="*/ 432 w 432"/>
                <a:gd name="T21" fmla="*/ 2064 h 20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" h="2064">
                  <a:moveTo>
                    <a:pt x="96" y="0"/>
                  </a:moveTo>
                  <a:lnTo>
                    <a:pt x="96" y="768"/>
                  </a:lnTo>
                  <a:lnTo>
                    <a:pt x="432" y="768"/>
                  </a:lnTo>
                  <a:lnTo>
                    <a:pt x="432" y="1440"/>
                  </a:lnTo>
                  <a:lnTo>
                    <a:pt x="0" y="1440"/>
                  </a:lnTo>
                  <a:lnTo>
                    <a:pt x="0" y="2064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34"/>
            <p:cNvSpPr>
              <a:spLocks noChangeShapeType="1"/>
            </p:cNvSpPr>
            <p:nvPr/>
          </p:nvSpPr>
          <p:spPr bwMode="auto">
            <a:xfrm>
              <a:off x="3334527" y="4307244"/>
              <a:ext cx="514350" cy="1191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35"/>
            <p:cNvSpPr>
              <a:spLocks/>
            </p:cNvSpPr>
            <p:nvPr/>
          </p:nvSpPr>
          <p:spPr bwMode="auto">
            <a:xfrm>
              <a:off x="3334527" y="5107344"/>
              <a:ext cx="514350" cy="457200"/>
            </a:xfrm>
            <a:custGeom>
              <a:avLst/>
              <a:gdLst>
                <a:gd name="T0" fmla="*/ 0 w 432"/>
                <a:gd name="T1" fmla="*/ 0 h 384"/>
                <a:gd name="T2" fmla="*/ 0 w 432"/>
                <a:gd name="T3" fmla="*/ 2147483647 h 384"/>
                <a:gd name="T4" fmla="*/ 2147483647 w 432"/>
                <a:gd name="T5" fmla="*/ 2147483647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0" y="0"/>
                  </a:moveTo>
                  <a:lnTo>
                    <a:pt x="0" y="384"/>
                  </a:lnTo>
                  <a:lnTo>
                    <a:pt x="432" y="384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36"/>
            <p:cNvSpPr>
              <a:spLocks/>
            </p:cNvSpPr>
            <p:nvPr/>
          </p:nvSpPr>
          <p:spPr bwMode="auto">
            <a:xfrm>
              <a:off x="3848877" y="4021494"/>
              <a:ext cx="742950" cy="1600200"/>
            </a:xfrm>
            <a:custGeom>
              <a:avLst/>
              <a:gdLst>
                <a:gd name="T0" fmla="*/ 0 w 624"/>
                <a:gd name="T1" fmla="*/ 0 h 1344"/>
                <a:gd name="T2" fmla="*/ 2147483647 w 624"/>
                <a:gd name="T3" fmla="*/ 0 h 1344"/>
                <a:gd name="T4" fmla="*/ 2147483647 w 624"/>
                <a:gd name="T5" fmla="*/ 2147483647 h 1344"/>
                <a:gd name="T6" fmla="*/ 2147483647 w 624"/>
                <a:gd name="T7" fmla="*/ 2147483647 h 1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1344"/>
                <a:gd name="T14" fmla="*/ 624 w 624"/>
                <a:gd name="T15" fmla="*/ 1344 h 1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1344">
                  <a:moveTo>
                    <a:pt x="0" y="0"/>
                  </a:moveTo>
                  <a:lnTo>
                    <a:pt x="480" y="0"/>
                  </a:lnTo>
                  <a:lnTo>
                    <a:pt x="480" y="1344"/>
                  </a:lnTo>
                  <a:lnTo>
                    <a:pt x="624" y="1344"/>
                  </a:lnTo>
                </a:path>
              </a:pathLst>
            </a:custGeom>
            <a:noFill/>
            <a:ln w="19050" cap="rnd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38"/>
            <p:cNvSpPr>
              <a:spLocks/>
            </p:cNvSpPr>
            <p:nvPr/>
          </p:nvSpPr>
          <p:spPr bwMode="auto">
            <a:xfrm>
              <a:off x="5106177" y="4821594"/>
              <a:ext cx="400050" cy="1028700"/>
            </a:xfrm>
            <a:custGeom>
              <a:avLst/>
              <a:gdLst>
                <a:gd name="T0" fmla="*/ 0 w 336"/>
                <a:gd name="T1" fmla="*/ 0 h 864"/>
                <a:gd name="T2" fmla="*/ 0 w 336"/>
                <a:gd name="T3" fmla="*/ 2147483647 h 864"/>
                <a:gd name="T4" fmla="*/ 2147483647 w 336"/>
                <a:gd name="T5" fmla="*/ 2147483647 h 864"/>
                <a:gd name="T6" fmla="*/ 2147483647 w 336"/>
                <a:gd name="T7" fmla="*/ 2147483647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864"/>
                <a:gd name="T14" fmla="*/ 336 w 336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864">
                  <a:moveTo>
                    <a:pt x="0" y="0"/>
                  </a:moveTo>
                  <a:lnTo>
                    <a:pt x="0" y="528"/>
                  </a:lnTo>
                  <a:lnTo>
                    <a:pt x="336" y="528"/>
                  </a:lnTo>
                  <a:lnTo>
                    <a:pt x="336" y="864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39"/>
            <p:cNvSpPr>
              <a:spLocks noChangeShapeType="1"/>
            </p:cNvSpPr>
            <p:nvPr/>
          </p:nvSpPr>
          <p:spPr bwMode="auto">
            <a:xfrm>
              <a:off x="5106177" y="5107344"/>
              <a:ext cx="1428750" cy="1191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40"/>
            <p:cNvSpPr>
              <a:spLocks/>
            </p:cNvSpPr>
            <p:nvPr/>
          </p:nvSpPr>
          <p:spPr bwMode="auto">
            <a:xfrm>
              <a:off x="4591827" y="2878494"/>
              <a:ext cx="742950" cy="1257300"/>
            </a:xfrm>
            <a:custGeom>
              <a:avLst/>
              <a:gdLst>
                <a:gd name="T0" fmla="*/ 2147483647 w 624"/>
                <a:gd name="T1" fmla="*/ 0 h 1056"/>
                <a:gd name="T2" fmla="*/ 2147483647 w 624"/>
                <a:gd name="T3" fmla="*/ 2147483647 h 1056"/>
                <a:gd name="T4" fmla="*/ 0 w 624"/>
                <a:gd name="T5" fmla="*/ 2147483647 h 1056"/>
                <a:gd name="T6" fmla="*/ 0 60000 65536"/>
                <a:gd name="T7" fmla="*/ 0 60000 65536"/>
                <a:gd name="T8" fmla="*/ 0 60000 65536"/>
                <a:gd name="T9" fmla="*/ 0 w 624"/>
                <a:gd name="T10" fmla="*/ 0 h 1056"/>
                <a:gd name="T11" fmla="*/ 624 w 62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1056">
                  <a:moveTo>
                    <a:pt x="624" y="0"/>
                  </a:moveTo>
                  <a:lnTo>
                    <a:pt x="624" y="1056"/>
                  </a:lnTo>
                  <a:lnTo>
                    <a:pt x="0" y="1056"/>
                  </a:lnTo>
                </a:path>
              </a:pathLst>
            </a:custGeom>
            <a:noFill/>
            <a:ln w="19050" cap="rnd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41"/>
            <p:cNvSpPr>
              <a:spLocks/>
            </p:cNvSpPr>
            <p:nvPr/>
          </p:nvSpPr>
          <p:spPr bwMode="auto">
            <a:xfrm>
              <a:off x="5334777" y="4135794"/>
              <a:ext cx="1200150" cy="228600"/>
            </a:xfrm>
            <a:custGeom>
              <a:avLst/>
              <a:gdLst>
                <a:gd name="T0" fmla="*/ 0 w 1008"/>
                <a:gd name="T1" fmla="*/ 0 h 192"/>
                <a:gd name="T2" fmla="*/ 0 w 1008"/>
                <a:gd name="T3" fmla="*/ 2147483647 h 192"/>
                <a:gd name="T4" fmla="*/ 2147483647 w 1008"/>
                <a:gd name="T5" fmla="*/ 2147483647 h 192"/>
                <a:gd name="T6" fmla="*/ 0 60000 65536"/>
                <a:gd name="T7" fmla="*/ 0 60000 65536"/>
                <a:gd name="T8" fmla="*/ 0 60000 65536"/>
                <a:gd name="T9" fmla="*/ 0 w 1008"/>
                <a:gd name="T10" fmla="*/ 0 h 192"/>
                <a:gd name="T11" fmla="*/ 1008 w 100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92">
                  <a:moveTo>
                    <a:pt x="0" y="0"/>
                  </a:moveTo>
                  <a:lnTo>
                    <a:pt x="0" y="192"/>
                  </a:lnTo>
                  <a:lnTo>
                    <a:pt x="1008" y="192"/>
                  </a:lnTo>
                </a:path>
              </a:pathLst>
            </a:custGeom>
            <a:noFill/>
            <a:ln w="19050" cap="rnd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42"/>
            <p:cNvSpPr>
              <a:spLocks/>
            </p:cNvSpPr>
            <p:nvPr/>
          </p:nvSpPr>
          <p:spPr bwMode="auto">
            <a:xfrm>
              <a:off x="5049027" y="1735494"/>
              <a:ext cx="514350" cy="1143000"/>
            </a:xfrm>
            <a:custGeom>
              <a:avLst/>
              <a:gdLst>
                <a:gd name="T0" fmla="*/ 2147483647 w 432"/>
                <a:gd name="T1" fmla="*/ 0 h 960"/>
                <a:gd name="T2" fmla="*/ 2147483647 w 432"/>
                <a:gd name="T3" fmla="*/ 2147483647 h 960"/>
                <a:gd name="T4" fmla="*/ 0 w 432"/>
                <a:gd name="T5" fmla="*/ 2147483647 h 960"/>
                <a:gd name="T6" fmla="*/ 0 w 432"/>
                <a:gd name="T7" fmla="*/ 2147483647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960"/>
                <a:gd name="T14" fmla="*/ 432 w 432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960">
                  <a:moveTo>
                    <a:pt x="432" y="0"/>
                  </a:moveTo>
                  <a:lnTo>
                    <a:pt x="432" y="720"/>
                  </a:lnTo>
                  <a:lnTo>
                    <a:pt x="0" y="720"/>
                  </a:lnTo>
                  <a:lnTo>
                    <a:pt x="0" y="960"/>
                  </a:lnTo>
                </a:path>
              </a:pathLst>
            </a:custGeom>
            <a:noFill/>
            <a:ln w="19050" cap="rnd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43"/>
            <p:cNvSpPr>
              <a:spLocks/>
            </p:cNvSpPr>
            <p:nvPr/>
          </p:nvSpPr>
          <p:spPr bwMode="auto">
            <a:xfrm>
              <a:off x="5563377" y="2021244"/>
              <a:ext cx="571500" cy="857250"/>
            </a:xfrm>
            <a:custGeom>
              <a:avLst/>
              <a:gdLst>
                <a:gd name="T0" fmla="*/ 0 w 480"/>
                <a:gd name="T1" fmla="*/ 0 h 720"/>
                <a:gd name="T2" fmla="*/ 2147483647 w 480"/>
                <a:gd name="T3" fmla="*/ 0 h 720"/>
                <a:gd name="T4" fmla="*/ 2147483647 w 480"/>
                <a:gd name="T5" fmla="*/ 2147483647 h 720"/>
                <a:gd name="T6" fmla="*/ 0 60000 65536"/>
                <a:gd name="T7" fmla="*/ 0 60000 65536"/>
                <a:gd name="T8" fmla="*/ 0 60000 65536"/>
                <a:gd name="T9" fmla="*/ 0 w 480"/>
                <a:gd name="T10" fmla="*/ 0 h 720"/>
                <a:gd name="T11" fmla="*/ 480 w 480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720">
                  <a:moveTo>
                    <a:pt x="0" y="0"/>
                  </a:moveTo>
                  <a:lnTo>
                    <a:pt x="480" y="0"/>
                  </a:lnTo>
                  <a:lnTo>
                    <a:pt x="480" y="720"/>
                  </a:lnTo>
                </a:path>
              </a:pathLst>
            </a:custGeom>
            <a:noFill/>
            <a:ln w="19050" cap="rnd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50"/>
            <p:cNvSpPr>
              <a:spLocks noChangeShapeType="1"/>
            </p:cNvSpPr>
            <p:nvPr/>
          </p:nvSpPr>
          <p:spPr bwMode="auto">
            <a:xfrm>
              <a:off x="2748741" y="1464031"/>
              <a:ext cx="564356" cy="19288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Line 51"/>
            <p:cNvSpPr>
              <a:spLocks noChangeShapeType="1"/>
            </p:cNvSpPr>
            <p:nvPr/>
          </p:nvSpPr>
          <p:spPr bwMode="auto">
            <a:xfrm>
              <a:off x="3706002" y="1471175"/>
              <a:ext cx="371475" cy="105727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Line 52"/>
            <p:cNvSpPr>
              <a:spLocks noChangeShapeType="1"/>
            </p:cNvSpPr>
            <p:nvPr/>
          </p:nvSpPr>
          <p:spPr bwMode="auto">
            <a:xfrm>
              <a:off x="4798997" y="1471175"/>
              <a:ext cx="307181" cy="7000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Line 53"/>
            <p:cNvSpPr>
              <a:spLocks noChangeShapeType="1"/>
            </p:cNvSpPr>
            <p:nvPr/>
          </p:nvSpPr>
          <p:spPr bwMode="auto">
            <a:xfrm flipH="1">
              <a:off x="4991878" y="1456889"/>
              <a:ext cx="1092994" cy="210740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itle" hidden="1"/>
          <p:cNvSpPr>
            <a:spLocks noGrp="1"/>
          </p:cNvSpPr>
          <p:nvPr>
            <p:ph type="title"/>
          </p:nvPr>
        </p:nvSpPr>
        <p:spPr>
          <a:xfrm>
            <a:off x="1877202" y="-967200"/>
            <a:ext cx="7543800" cy="154747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</a:pPr>
            <a:r>
              <a:rPr lang="en-US" b="1" spc="100" dirty="0">
                <a:solidFill>
                  <a:srgbClr val="637052"/>
                </a:solidFill>
              </a:rPr>
              <a:t/>
            </a:r>
            <a:br>
              <a:rPr lang="en-US" b="1" spc="100" dirty="0">
                <a:solidFill>
                  <a:srgbClr val="637052"/>
                </a:solidFill>
              </a:rPr>
            </a:br>
            <a:r>
              <a:rPr lang="en-US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b="1" spc="100" dirty="0">
                <a:solidFill>
                  <a:srgbClr val="637052"/>
                </a:solidFill>
              </a:rPr>
            </a:br>
            <a:r>
              <a:rPr lang="en-US" b="1" spc="100" dirty="0">
                <a:solidFill>
                  <a:srgbClr val="637052"/>
                </a:solidFill>
              </a:rPr>
              <a:t>Lecture 1:  Introduction and Overview</a:t>
            </a:r>
            <a:br>
              <a:rPr lang="en-US" b="1" spc="100" dirty="0">
                <a:solidFill>
                  <a:srgbClr val="637052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22960" y="1472154"/>
            <a:ext cx="724471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</a:rPr>
              <a:t>Variation </a:t>
            </a: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at the Macro Level: States and Counties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88274" y="1955058"/>
            <a:ext cx="8009359" cy="4587357"/>
          </a:xfrm>
        </p:spPr>
        <p:txBody>
          <a:bodyPr>
            <a:normAutofit/>
          </a:bodyPr>
          <a:lstStyle/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 have gone, of course, from 13 to 50 states.</a:t>
            </a:r>
            <a:endParaRPr lang="en-US" dirty="0"/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State boundaries were often adjusted in the nation’s early years.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Counties were created—and revised.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Little change in state or county boundaries in recent years.</a:t>
            </a:r>
          </a:p>
          <a:p>
            <a:pPr marL="168275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2" tooltip="https://www.youtube.com/watch?v=9UE9uu9fKSg "/>
              </a:rPr>
              <a:t>https://</a:t>
            </a:r>
            <a:r>
              <a:rPr lang="en-US" dirty="0" smtClean="0">
                <a:hlinkClick r:id="rId2" tooltip="https://www.youtube.com/watch?v=9UE9uu9fKSg "/>
              </a:rPr>
              <a:t>www.youtube.com/watch?v=9UE9uu9fKSg </a:t>
            </a:r>
            <a:endParaRPr lang="en-US" dirty="0" smtClean="0"/>
          </a:p>
          <a:p>
            <a:pPr marL="258365" lvl="1" indent="0">
              <a:lnSpc>
                <a:spcPct val="50000"/>
              </a:lnSpc>
              <a:buNone/>
            </a:pPr>
            <a:endParaRPr lang="en-US" dirty="0"/>
          </a:p>
          <a:p>
            <a:pPr marL="258365" lvl="1" indent="0">
              <a:buNone/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23223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2" name="Rectangle 2"/>
          <p:cNvSpPr/>
          <p:nvPr/>
        </p:nvSpPr>
        <p:spPr>
          <a:xfrm>
            <a:off x="888274" y="1404310"/>
            <a:ext cx="653889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</a:pPr>
            <a:r>
              <a:rPr lang="en-US" sz="2400" dirty="0">
                <a:solidFill>
                  <a:srgbClr val="BD582C"/>
                </a:solidFill>
                <a:latin typeface="+mn-lt"/>
              </a:rPr>
              <a:t>Variation in Local Governments Across States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88274" y="1955058"/>
            <a:ext cx="8009359" cy="4811502"/>
          </a:xfrm>
        </p:spPr>
        <p:txBody>
          <a:bodyPr>
            <a:normAutofit fontScale="70000" lnSpcReduction="20000"/>
          </a:bodyPr>
          <a:lstStyle/>
          <a:p>
            <a:pPr marL="168275" indent="-16827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No </a:t>
            </a:r>
            <a:r>
              <a:rPr lang="en-US" sz="2600" dirty="0"/>
              <a:t>townships in the South and West. </a:t>
            </a:r>
          </a:p>
          <a:p>
            <a:pPr marL="168275" indent="-16827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No </a:t>
            </a:r>
            <a:r>
              <a:rPr lang="en-US" sz="2600" dirty="0"/>
              <a:t>counties in Connecticut, Rhode Island, and the District of Columbia.</a:t>
            </a:r>
          </a:p>
          <a:p>
            <a:pPr marL="168275" indent="-16827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DC</a:t>
            </a:r>
            <a:r>
              <a:rPr lang="en-US" sz="2600" dirty="0"/>
              <a:t>, Maryland, North Carolina, Alaska, and Hawaii have no independent school districts. Hawaii has one state district</a:t>
            </a:r>
            <a:r>
              <a:rPr lang="en-US" sz="2600" dirty="0" smtClean="0"/>
              <a:t>.</a:t>
            </a:r>
            <a:endParaRPr lang="en-US" sz="2600" dirty="0"/>
          </a:p>
          <a:p>
            <a:pPr marL="168275" indent="-1682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smtClean="0"/>
              <a:t>16 </a:t>
            </a:r>
            <a:r>
              <a:rPr lang="en-US" sz="2600" dirty="0"/>
              <a:t>states have dependent and independent school </a:t>
            </a:r>
            <a:r>
              <a:rPr lang="en-US" sz="2600" dirty="0" smtClean="0"/>
              <a:t>districts.</a:t>
            </a:r>
            <a:br>
              <a:rPr lang="en-US" sz="2600" dirty="0" smtClean="0"/>
            </a:br>
            <a:endParaRPr lang="en-US" sz="2600" dirty="0"/>
          </a:p>
          <a:p>
            <a:pPr lvl="4">
              <a:lnSpc>
                <a:spcPct val="120000"/>
              </a:lnSpc>
              <a:spcAft>
                <a:spcPts val="1200"/>
              </a:spcAft>
            </a:pPr>
            <a:r>
              <a:rPr lang="en-US" sz="2600" dirty="0"/>
              <a:t>Virginia has 1 independent and 135 dependent school systems. </a:t>
            </a:r>
          </a:p>
          <a:p>
            <a:pPr lvl="4">
              <a:lnSpc>
                <a:spcPct val="120000"/>
              </a:lnSpc>
              <a:spcAft>
                <a:spcPts val="1200"/>
              </a:spcAft>
            </a:pPr>
            <a:r>
              <a:rPr lang="en-US" sz="2600" dirty="0"/>
              <a:t>Louisiana has 69 independent school districts and one dependent school system</a:t>
            </a:r>
            <a:r>
              <a:rPr lang="en-US" sz="2600" dirty="0" smtClean="0"/>
              <a:t>.</a:t>
            </a:r>
          </a:p>
          <a:p>
            <a:pPr lvl="4">
              <a:lnSpc>
                <a:spcPct val="120000"/>
              </a:lnSpc>
              <a:spcAft>
                <a:spcPts val="1200"/>
              </a:spcAft>
            </a:pPr>
            <a:r>
              <a:rPr lang="en-US" sz="2600" dirty="0" smtClean="0"/>
              <a:t>New York has 5 dependent and almost 700 independent school districts. </a:t>
            </a:r>
            <a:endParaRPr lang="en-US" sz="2600" dirty="0"/>
          </a:p>
          <a:p>
            <a:pPr marL="258365" lvl="1" indent="0">
              <a:buNone/>
            </a:pPr>
            <a:endParaRPr lang="en-US" sz="2600" dirty="0" smtClean="0"/>
          </a:p>
          <a:p>
            <a:pPr marL="258365" lvl="1" indent="0">
              <a:buNone/>
            </a:pPr>
            <a:r>
              <a:rPr lang="en-US" sz="1500" dirty="0" smtClean="0"/>
              <a:t>Source</a:t>
            </a:r>
            <a:r>
              <a:rPr lang="en-US" sz="1500" dirty="0"/>
              <a:t>: Census of Governments, 2012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124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97258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894913" y="1536017"/>
            <a:ext cx="7566156" cy="4673034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9600" dirty="0" smtClean="0">
                <a:solidFill>
                  <a:schemeClr val="accent2"/>
                </a:solidFill>
              </a:rPr>
              <a:t>Special Districts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 dirty="0" smtClean="0"/>
              <a:t>The </a:t>
            </a:r>
            <a:r>
              <a:rPr lang="en-US" sz="8000" dirty="0"/>
              <a:t>U.S. has lots of </a:t>
            </a:r>
            <a:r>
              <a:rPr lang="en-US" sz="8000" dirty="0" smtClean="0"/>
              <a:t>independent </a:t>
            </a:r>
            <a:r>
              <a:rPr lang="en-US" sz="8000" dirty="0" smtClean="0">
                <a:solidFill>
                  <a:schemeClr val="tx1"/>
                </a:solidFill>
              </a:rPr>
              <a:t>special </a:t>
            </a:r>
            <a:r>
              <a:rPr lang="en-US" sz="8000" dirty="0">
                <a:solidFill>
                  <a:schemeClr val="tx1"/>
                </a:solidFill>
              </a:rPr>
              <a:t>districts</a:t>
            </a:r>
            <a:r>
              <a:rPr lang="en-US" sz="8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800" dirty="0" smtClean="0"/>
              <a:t>38,266 </a:t>
            </a:r>
            <a:r>
              <a:rPr lang="en-US" sz="7800" dirty="0"/>
              <a:t>in 2012.  </a:t>
            </a:r>
          </a:p>
          <a:p>
            <a:pPr marL="1401365" lvl="1" indent="-1143000">
              <a:buFont typeface="Arial" panose="020B0604020202020204" pitchFamily="34" charset="0"/>
              <a:buChar char="•"/>
            </a:pPr>
            <a:endParaRPr lang="en-US" sz="80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smtClean="0"/>
              <a:t> 11 </a:t>
            </a:r>
            <a:r>
              <a:rPr lang="en-US" sz="8000" dirty="0"/>
              <a:t>states have over 1,000 special districts </a:t>
            </a:r>
            <a:r>
              <a:rPr lang="en-US" sz="8000" dirty="0" smtClean="0"/>
              <a:t>(California</a:t>
            </a:r>
            <a:r>
              <a:rPr lang="en-US" sz="8000" dirty="0"/>
              <a:t>, Colorado, Illinois, </a:t>
            </a:r>
            <a:r>
              <a:rPr lang="en-US" sz="8000" dirty="0" smtClean="0"/>
              <a:t>Kansas</a:t>
            </a:r>
            <a:r>
              <a:rPr lang="en-US" sz="8000" dirty="0"/>
              <a:t>, Missouri, </a:t>
            </a:r>
            <a:r>
              <a:rPr lang="en-US" sz="8000" dirty="0" smtClean="0"/>
              <a:t>Nebraska</a:t>
            </a:r>
            <a:r>
              <a:rPr lang="en-US" sz="8000" dirty="0"/>
              <a:t>, </a:t>
            </a:r>
            <a:r>
              <a:rPr lang="en-US" sz="8000" dirty="0" smtClean="0"/>
              <a:t>New York, and Oregon, Pennsylvania, Texas, </a:t>
            </a:r>
            <a:r>
              <a:rPr lang="en-US" sz="8000" smtClean="0"/>
              <a:t>and Washington).</a:t>
            </a:r>
            <a:endParaRPr lang="en-US" sz="8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8000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 dirty="0" smtClean="0"/>
              <a:t> Special </a:t>
            </a:r>
            <a:r>
              <a:rPr lang="en-US" sz="8000" dirty="0"/>
              <a:t>districts vary greatly by state; the most common are:</a:t>
            </a:r>
          </a:p>
          <a:p>
            <a:pPr lvl="3">
              <a:lnSpc>
                <a:spcPct val="120000"/>
              </a:lnSpc>
            </a:pPr>
            <a:r>
              <a:rPr lang="en-US" sz="8000" dirty="0"/>
              <a:t>Fire Protection Districts (5,865)</a:t>
            </a:r>
          </a:p>
          <a:p>
            <a:pPr lvl="3">
              <a:lnSpc>
                <a:spcPct val="120000"/>
              </a:lnSpc>
            </a:pPr>
            <a:r>
              <a:rPr lang="en-US" sz="8000" dirty="0"/>
              <a:t>Water Supply Districts (3,522)</a:t>
            </a:r>
          </a:p>
          <a:p>
            <a:pPr lvl="3">
              <a:lnSpc>
                <a:spcPct val="120000"/>
              </a:lnSpc>
            </a:pPr>
            <a:r>
              <a:rPr lang="en-US" sz="8000" dirty="0"/>
              <a:t>Housing and Community Development Districts (3,438)</a:t>
            </a:r>
          </a:p>
          <a:p>
            <a:pPr lvl="3">
              <a:lnSpc>
                <a:spcPct val="120000"/>
              </a:lnSpc>
            </a:pPr>
            <a:r>
              <a:rPr lang="en-US" sz="8000" dirty="0"/>
              <a:t>Drainage and Flood Control Districts (3,248).</a:t>
            </a:r>
          </a:p>
          <a:p>
            <a:pPr lvl="1">
              <a:lnSpc>
                <a:spcPct val="50000"/>
              </a:lnSpc>
            </a:pPr>
            <a:endParaRPr lang="en-US" sz="1500" dirty="0"/>
          </a:p>
          <a:p>
            <a:pPr marL="258365" lvl="1" indent="0">
              <a:buNone/>
            </a:pPr>
            <a:endParaRPr lang="en-US" sz="1500" dirty="0" smtClean="0"/>
          </a:p>
          <a:p>
            <a:pPr marL="258365" lvl="1" indent="0">
              <a:buNone/>
            </a:pPr>
            <a:endParaRPr lang="en-US" sz="1500" dirty="0"/>
          </a:p>
          <a:p>
            <a:pPr marL="258365" lvl="1" indent="0">
              <a:buNone/>
            </a:pPr>
            <a:r>
              <a:rPr lang="en-US" sz="4300" dirty="0" smtClean="0"/>
              <a:t>Source</a:t>
            </a:r>
            <a:r>
              <a:rPr lang="en-US" sz="4300" dirty="0"/>
              <a:t>: Census of Governments, 2012</a:t>
            </a:r>
          </a:p>
        </p:txBody>
      </p:sp>
    </p:spTree>
    <p:extLst>
      <p:ext uri="{BB962C8B-B14F-4D97-AF65-F5344CB8AC3E}">
        <p14:creationId xmlns:p14="http://schemas.microsoft.com/office/powerpoint/2010/main" val="2299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" y="305712"/>
            <a:ext cx="7543800" cy="650252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graphicFrame>
        <p:nvGraphicFramePr>
          <p:cNvPr id="5" name="Chart" descr="Please contact Professor Yinger for details regarding figures" titl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83185"/>
              </p:ext>
            </p:extLst>
          </p:nvPr>
        </p:nvGraphicFramePr>
        <p:xfrm>
          <a:off x="1250831" y="955964"/>
          <a:ext cx="6207244" cy="576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7504" y="312626"/>
            <a:ext cx="7543800" cy="629483"/>
          </a:xfrm>
        </p:spPr>
        <p:txBody>
          <a:bodyPr/>
          <a:lstStyle/>
          <a:p>
            <a:pPr eaLnBrk="1" hangingPunct="1"/>
            <a:r>
              <a:rPr lang="en-US" sz="1800" b="1" spc="100" dirty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>
                <a:solidFill>
                  <a:srgbClr val="637052"/>
                </a:solidFill>
              </a:rPr>
            </a:br>
            <a:r>
              <a:rPr lang="en-US" sz="1800" b="1" spc="100" dirty="0">
                <a:solidFill>
                  <a:srgbClr val="637052"/>
                </a:solidFill>
              </a:rPr>
              <a:t>Lecture 1:  Introduction and Overview</a:t>
            </a:r>
          </a:p>
        </p:txBody>
      </p:sp>
      <p:pic>
        <p:nvPicPr>
          <p:cNvPr id="3" name="Graph" descr="Please contact Professor Yinger for details regarding figures" title="Chart"/>
          <p:cNvPicPr>
            <a:picLocks noChangeAspect="1"/>
          </p:cNvPicPr>
          <p:nvPr/>
        </p:nvPicPr>
        <p:blipFill rotWithShape="1">
          <a:blip r:embed="rId2"/>
          <a:srcRect l="15592" t="16783" r="52171" b="9766"/>
          <a:stretch/>
        </p:blipFill>
        <p:spPr>
          <a:xfrm>
            <a:off x="1629679" y="942109"/>
            <a:ext cx="5769308" cy="58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81991</TotalTime>
  <Words>1615</Words>
  <Application>Microsoft Office PowerPoint</Application>
  <PresentationFormat>Custom</PresentationFormat>
  <Paragraphs>295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Retrospect</vt:lpstr>
      <vt:lpstr>State and Local Public Finance Professor Yinger Spring 2020</vt:lpstr>
      <vt:lpstr>State and Local Public Finance Lecture 1:  Introduction and Overview</vt:lpstr>
      <vt:lpstr>State and Local Public Finance Lecture 1:  Introduction and Overview</vt:lpstr>
      <vt:lpstr> State and Local Public Finance Lecture 1:  Introduction and Overview 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  <vt:lpstr>State and Local Public Finance Lecture 1:  Introduction and Overview</vt:lpstr>
    </vt:vector>
  </TitlesOfParts>
  <Company>The Maxwell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Local Public Finance Lecture 1:  Introduction and Overview</dc:title>
  <dc:creator>joyinger</dc:creator>
  <cp:lastModifiedBy>Emily Rose Minnoe</cp:lastModifiedBy>
  <cp:revision>211</cp:revision>
  <dcterms:created xsi:type="dcterms:W3CDTF">2005-12-16T22:08:10Z</dcterms:created>
  <dcterms:modified xsi:type="dcterms:W3CDTF">2020-01-02T19:32:43Z</dcterms:modified>
</cp:coreProperties>
</file>