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9" r:id="rId1"/>
  </p:sldMasterIdLst>
  <p:sldIdLst>
    <p:sldId id="291" r:id="rId2"/>
    <p:sldId id="257" r:id="rId3"/>
    <p:sldId id="308" r:id="rId4"/>
    <p:sldId id="259" r:id="rId5"/>
    <p:sldId id="306" r:id="rId6"/>
    <p:sldId id="292" r:id="rId7"/>
    <p:sldId id="305" r:id="rId8"/>
    <p:sldId id="307" r:id="rId9"/>
    <p:sldId id="258" r:id="rId10"/>
    <p:sldId id="289" r:id="rId11"/>
    <p:sldId id="309" r:id="rId12"/>
    <p:sldId id="260" r:id="rId13"/>
    <p:sldId id="261" r:id="rId14"/>
    <p:sldId id="276" r:id="rId15"/>
    <p:sldId id="277" r:id="rId16"/>
    <p:sldId id="295" r:id="rId17"/>
    <p:sldId id="296" r:id="rId18"/>
    <p:sldId id="303" r:id="rId19"/>
    <p:sldId id="278" r:id="rId20"/>
    <p:sldId id="297" r:id="rId21"/>
    <p:sldId id="298" r:id="rId22"/>
    <p:sldId id="301" r:id="rId23"/>
    <p:sldId id="299" r:id="rId24"/>
    <p:sldId id="300" r:id="rId25"/>
    <p:sldId id="279" r:id="rId26"/>
    <p:sldId id="311" r:id="rId27"/>
    <p:sldId id="310" r:id="rId28"/>
    <p:sldId id="262" r:id="rId29"/>
    <p:sldId id="280" r:id="rId30"/>
    <p:sldId id="281" r:id="rId31"/>
    <p:sldId id="290" r:id="rId32"/>
    <p:sldId id="282" r:id="rId33"/>
    <p:sldId id="284" r:id="rId34"/>
    <p:sldId id="283" r:id="rId35"/>
    <p:sldId id="285" r:id="rId36"/>
    <p:sldId id="287" r:id="rId37"/>
    <p:sldId id="286" r:id="rId38"/>
    <p:sldId id="312" r:id="rId39"/>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E6CE"/>
    <a:srgbClr val="BD58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22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4500" spc="-28"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9" y="4455621"/>
            <a:ext cx="7543800" cy="1143000"/>
          </a:xfrm>
        </p:spPr>
        <p:txBody>
          <a:bodyPr lIns="91440" rIns="91440">
            <a:normAutofit/>
          </a:bodyPr>
          <a:lstStyle>
            <a:lvl1pPr marL="0" indent="0" algn="l">
              <a:buNone/>
              <a:defRPr sz="1350" cap="all" spc="113" baseline="0">
                <a:solidFill>
                  <a:schemeClr val="tx2"/>
                </a:solidFill>
                <a:latin typeface="+mj-lt"/>
              </a:defRPr>
            </a:lvl1pPr>
            <a:lvl2pPr marL="257175" indent="0" algn="ctr">
              <a:buNone/>
              <a:defRPr sz="1350"/>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BA7D720A-82C3-4A69-A3D5-042F647D9189}"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2812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7553CBAD-0832-4E89-AE15-2488C6884946}" type="slidenum">
              <a:rPr lang="en-US" altLang="en-US" smtClean="0"/>
              <a:pPr>
                <a:defRPr/>
              </a:pPr>
              <a:t>‹#›</a:t>
            </a:fld>
            <a:endParaRPr lang="en-US" altLang="en-US"/>
          </a:p>
        </p:txBody>
      </p:sp>
    </p:spTree>
    <p:extLst>
      <p:ext uri="{BB962C8B-B14F-4D97-AF65-F5344CB8AC3E}">
        <p14:creationId xmlns:p14="http://schemas.microsoft.com/office/powerpoint/2010/main" val="2296440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7" y="414781"/>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2"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E9D93A14-1CAF-4EC6-8CD4-6EFC4D1CD971}" type="slidenum">
              <a:rPr lang="en-US" altLang="en-US" smtClean="0"/>
              <a:pPr>
                <a:defRPr/>
              </a:pPr>
              <a:t>‹#›</a:t>
            </a:fld>
            <a:endParaRPr lang="en-US" altLang="en-US"/>
          </a:p>
        </p:txBody>
      </p:sp>
    </p:spTree>
    <p:extLst>
      <p:ext uri="{BB962C8B-B14F-4D97-AF65-F5344CB8AC3E}">
        <p14:creationId xmlns:p14="http://schemas.microsoft.com/office/powerpoint/2010/main" val="6759372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418"/>
            <a:ext cx="8229600" cy="1140619"/>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13200" cy="45303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73601" y="1600200"/>
            <a:ext cx="4013200" cy="45303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69B7F54-6BD6-4184-AD39-DA38F34184C6}" type="slidenum">
              <a:rPr lang="en-US" altLang="en-US" smtClean="0"/>
              <a:pPr>
                <a:defRPr/>
              </a:pPr>
              <a:t>‹#›</a:t>
            </a:fld>
            <a:endParaRPr lang="en-US" altLang="en-US"/>
          </a:p>
        </p:txBody>
      </p:sp>
    </p:spTree>
    <p:extLst>
      <p:ext uri="{BB962C8B-B14F-4D97-AF65-F5344CB8AC3E}">
        <p14:creationId xmlns:p14="http://schemas.microsoft.com/office/powerpoint/2010/main" val="2314862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F3AF6DD8-041F-45A1-9048-EFE5CF922542}" type="slidenum">
              <a:rPr lang="en-US" altLang="en-US" smtClean="0"/>
              <a:pPr>
                <a:defRPr/>
              </a:pPr>
              <a:t>‹#›</a:t>
            </a:fld>
            <a:endParaRPr lang="en-US" altLang="en-US"/>
          </a:p>
        </p:txBody>
      </p:sp>
    </p:spTree>
    <p:extLst>
      <p:ext uri="{BB962C8B-B14F-4D97-AF65-F5344CB8AC3E}">
        <p14:creationId xmlns:p14="http://schemas.microsoft.com/office/powerpoint/2010/main" val="3450599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45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1350" cap="all" spc="113" baseline="0">
                <a:solidFill>
                  <a:schemeClr val="tx2"/>
                </a:solidFill>
                <a:latin typeface="+mj-lt"/>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C1F1CC69-C039-4993-8AE3-4F587A1DE670}"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5809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6"/>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8"/>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FBA94D76-877C-4882-8291-0C854A5E5C7F}" type="slidenum">
              <a:rPr lang="en-US" altLang="en-US" smtClean="0"/>
              <a:pPr>
                <a:defRPr/>
              </a:pPr>
              <a:t>‹#›</a:t>
            </a:fld>
            <a:endParaRPr lang="en-US" altLang="en-US"/>
          </a:p>
        </p:txBody>
      </p:sp>
    </p:spTree>
    <p:extLst>
      <p:ext uri="{BB962C8B-B14F-4D97-AF65-F5344CB8AC3E}">
        <p14:creationId xmlns:p14="http://schemas.microsoft.com/office/powerpoint/2010/main" val="1425656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6"/>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4663440" y="2582335"/>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288FA304-FCB1-4831-8CA0-14FF485ED65C}" type="slidenum">
              <a:rPr lang="en-US" altLang="en-US" smtClean="0"/>
              <a:pPr>
                <a:defRPr/>
              </a:pPr>
              <a:t>‹#›</a:t>
            </a:fld>
            <a:endParaRPr lang="en-US" altLang="en-US"/>
          </a:p>
        </p:txBody>
      </p:sp>
    </p:spTree>
    <p:extLst>
      <p:ext uri="{BB962C8B-B14F-4D97-AF65-F5344CB8AC3E}">
        <p14:creationId xmlns:p14="http://schemas.microsoft.com/office/powerpoint/2010/main" val="2181987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FDC6CCC0-DB7C-434C-B376-E7AF61BC1A1D}" type="slidenum">
              <a:rPr lang="en-US" altLang="en-US" smtClean="0"/>
              <a:pPr>
                <a:defRPr/>
              </a:pPr>
              <a:t>‹#›</a:t>
            </a:fld>
            <a:endParaRPr lang="en-US" altLang="en-US"/>
          </a:p>
        </p:txBody>
      </p:sp>
    </p:spTree>
    <p:extLst>
      <p:ext uri="{BB962C8B-B14F-4D97-AF65-F5344CB8AC3E}">
        <p14:creationId xmlns:p14="http://schemas.microsoft.com/office/powerpoint/2010/main" val="2325406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D38C8D93-9FAD-4DBB-A137-8A3EE25DDD87}" type="slidenum">
              <a:rPr lang="en-US" altLang="en-US" smtClean="0"/>
              <a:pPr>
                <a:defRPr/>
              </a:pPr>
              <a:t>‹#›</a:t>
            </a:fld>
            <a:endParaRPr lang="en-US" altLang="en-US"/>
          </a:p>
        </p:txBody>
      </p:sp>
    </p:spTree>
    <p:extLst>
      <p:ext uri="{BB962C8B-B14F-4D97-AF65-F5344CB8AC3E}">
        <p14:creationId xmlns:p14="http://schemas.microsoft.com/office/powerpoint/2010/main" val="287755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5"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4" y="0"/>
            <a:ext cx="4800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1" y="594359"/>
            <a:ext cx="2400300" cy="2286000"/>
          </a:xfrm>
        </p:spPr>
        <p:txBody>
          <a:bodyPr anchor="b">
            <a:normAutofit/>
          </a:bodyPr>
          <a:lstStyle>
            <a:lvl1pPr>
              <a:defRPr sz="2025"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40"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1" y="2926081"/>
            <a:ext cx="2400300" cy="3379124"/>
          </a:xfrm>
        </p:spPr>
        <p:txBody>
          <a:bodyPr lIns="91440" rIns="91440">
            <a:normAutofit/>
          </a:bodyPr>
          <a:lstStyle>
            <a:lvl1pPr marL="0" indent="0">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Date Placeholder 4"/>
          <p:cNvSpPr>
            <a:spLocks noGrp="1"/>
          </p:cNvSpPr>
          <p:nvPr>
            <p:ph type="dt" sz="half" idx="10"/>
          </p:nvPr>
        </p:nvSpPr>
        <p:spPr>
          <a:xfrm>
            <a:off x="349136" y="6459787"/>
            <a:ext cx="1963883" cy="365126"/>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7"/>
            <a:ext cx="3486151" cy="365126"/>
          </a:xfrm>
        </p:spPr>
        <p:txBody>
          <a:bodyPr/>
          <a:lstStyle>
            <a:lvl1pPr algn="l">
              <a:defRPr>
                <a:solidFill>
                  <a:schemeClr val="tx2"/>
                </a:solidFill>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057496FE-A03E-460A-915D-42E31C150336}" type="slidenum">
              <a:rPr lang="en-US" altLang="en-US" smtClean="0"/>
              <a:pPr>
                <a:defRPr/>
              </a:pPr>
              <a:t>‹#›</a:t>
            </a:fld>
            <a:endParaRPr lang="en-US" altLang="en-US"/>
          </a:p>
        </p:txBody>
      </p:sp>
    </p:spTree>
    <p:extLst>
      <p:ext uri="{BB962C8B-B14F-4D97-AF65-F5344CB8AC3E}">
        <p14:creationId xmlns:p14="http://schemas.microsoft.com/office/powerpoint/2010/main" val="777144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3" y="491507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2025"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4" y="1"/>
            <a:ext cx="9143989" cy="4915076"/>
          </a:xfrm>
          <a:blipFill>
            <a:blip r:embed="rId2"/>
            <a:stretch>
              <a:fillRect/>
            </a:stretch>
          </a:blipFill>
        </p:spPr>
        <p:txBody>
          <a:bodyPr lIns="457200" tIns="457200" anchor="t"/>
          <a:lstStyle>
            <a:lvl1pPr marL="0" indent="0">
              <a:buNone/>
              <a:defRPr sz="1800">
                <a:solidFill>
                  <a:schemeClr val="bg1"/>
                </a:solidFill>
              </a:defRPr>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a:t>Click icon to add picture</a:t>
            </a:r>
            <a:endParaRPr lang="en-US" dirty="0"/>
          </a:p>
        </p:txBody>
      </p:sp>
      <p:sp>
        <p:nvSpPr>
          <p:cNvPr id="4" name="Text Placeholder 3"/>
          <p:cNvSpPr>
            <a:spLocks noGrp="1"/>
          </p:cNvSpPr>
          <p:nvPr>
            <p:ph type="body" sz="half" idx="2"/>
          </p:nvPr>
        </p:nvSpPr>
        <p:spPr>
          <a:xfrm>
            <a:off x="822959" y="5907025"/>
            <a:ext cx="7589520" cy="594360"/>
          </a:xfrm>
        </p:spPr>
        <p:txBody>
          <a:bodyPr lIns="91440" tIns="0" rIns="91440" bIns="0">
            <a:normAutofit/>
          </a:bodyPr>
          <a:lstStyle>
            <a:lvl1pPr marL="0" indent="0">
              <a:spcBef>
                <a:spcPts val="0"/>
              </a:spcBef>
              <a:spcAft>
                <a:spcPts val="338"/>
              </a:spcAft>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A18B64DE-43B3-4AB7-8705-84673229039F}" type="slidenum">
              <a:rPr lang="en-US" altLang="en-US" smtClean="0"/>
              <a:pPr>
                <a:defRPr/>
              </a:pPr>
              <a:t>‹#›</a:t>
            </a:fld>
            <a:endParaRPr lang="en-US" altLang="en-US"/>
          </a:p>
        </p:txBody>
      </p:sp>
    </p:spTree>
    <p:extLst>
      <p:ext uri="{BB962C8B-B14F-4D97-AF65-F5344CB8AC3E}">
        <p14:creationId xmlns:p14="http://schemas.microsoft.com/office/powerpoint/2010/main" val="1989349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7" name="Rectangle 6"/>
          <p:cNvSpPr/>
          <p:nvPr/>
        </p:nvSpPr>
        <p:spPr>
          <a:xfrm>
            <a:off x="2"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 y="6334316"/>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6"/>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3" y="6459787"/>
            <a:ext cx="1854203" cy="365126"/>
          </a:xfrm>
          <a:prstGeom prst="rect">
            <a:avLst/>
          </a:prstGeom>
        </p:spPr>
        <p:txBody>
          <a:bodyPr vert="horz" lIns="91440" tIns="45720" rIns="91440" bIns="45720" rtlCol="0" anchor="ctr"/>
          <a:lstStyle>
            <a:lvl1pPr algn="l">
              <a:defRPr sz="506">
                <a:solidFill>
                  <a:srgbClr val="FFFFFF"/>
                </a:solidFill>
              </a:defRPr>
            </a:lvl1pPr>
          </a:lstStyle>
          <a:p>
            <a:pPr>
              <a:defRPr/>
            </a:pPr>
            <a:endParaRPr lang="en-US" altLang="en-US"/>
          </a:p>
        </p:txBody>
      </p:sp>
      <p:sp>
        <p:nvSpPr>
          <p:cNvPr id="5" name="Footer Placeholder 4"/>
          <p:cNvSpPr>
            <a:spLocks noGrp="1"/>
          </p:cNvSpPr>
          <p:nvPr>
            <p:ph type="ftr" sz="quarter" idx="3"/>
          </p:nvPr>
        </p:nvSpPr>
        <p:spPr>
          <a:xfrm>
            <a:off x="2764642" y="6459787"/>
            <a:ext cx="3617103" cy="365126"/>
          </a:xfrm>
          <a:prstGeom prst="rect">
            <a:avLst/>
          </a:prstGeom>
        </p:spPr>
        <p:txBody>
          <a:bodyPr vert="horz" lIns="91440" tIns="45720" rIns="91440" bIns="45720" rtlCol="0" anchor="ctr"/>
          <a:lstStyle>
            <a:lvl1pPr algn="ctr">
              <a:defRPr sz="506" cap="all" baseline="0">
                <a:solidFill>
                  <a:srgbClr val="FFFFFF"/>
                </a:solidFill>
              </a:defRPr>
            </a:lvl1pPr>
          </a:lstStyle>
          <a:p>
            <a:pPr>
              <a:defRPr/>
            </a:pPr>
            <a:endParaRPr lang="en-US" altLang="en-US"/>
          </a:p>
        </p:txBody>
      </p:sp>
      <p:sp>
        <p:nvSpPr>
          <p:cNvPr id="6" name="Slide Number Placeholder 5"/>
          <p:cNvSpPr>
            <a:spLocks noGrp="1"/>
          </p:cNvSpPr>
          <p:nvPr>
            <p:ph type="sldNum" sz="quarter" idx="4"/>
          </p:nvPr>
        </p:nvSpPr>
        <p:spPr>
          <a:xfrm>
            <a:off x="7425345" y="6459787"/>
            <a:ext cx="984019" cy="365126"/>
          </a:xfrm>
          <a:prstGeom prst="rect">
            <a:avLst/>
          </a:prstGeom>
        </p:spPr>
        <p:txBody>
          <a:bodyPr vert="horz" lIns="91440" tIns="45720" rIns="91440" bIns="45720" rtlCol="0" anchor="ctr"/>
          <a:lstStyle>
            <a:lvl1pPr algn="r">
              <a:defRPr sz="591">
                <a:solidFill>
                  <a:srgbClr val="FFFFFF"/>
                </a:solidFill>
              </a:defRPr>
            </a:lvl1pPr>
          </a:lstStyle>
          <a:p>
            <a:pPr>
              <a:defRPr/>
            </a:pPr>
            <a:fld id="{769B7F54-6BD6-4184-AD39-DA38F34184C6}" type="slidenum">
              <a:rPr lang="en-US" altLang="en-US" smtClean="0"/>
              <a:pPr>
                <a:defRPr/>
              </a:pPr>
              <a:t>‹#›</a:t>
            </a:fld>
            <a:endParaRPr lang="en-US" altLang="en-US"/>
          </a:p>
        </p:txBody>
      </p:sp>
      <p:cxnSp>
        <p:nvCxnSpPr>
          <p:cNvPr id="10" name="Straight Connector 9"/>
          <p:cNvCxnSpPr/>
          <p:nvPr/>
        </p:nvCxnSpPr>
        <p:spPr>
          <a:xfrm>
            <a:off x="895150"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2073194"/>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 id="2147483781" r:id="rId12"/>
  </p:sldLayoutIdLst>
  <p:txStyles>
    <p:titleStyle>
      <a:lvl1pPr algn="l" defTabSz="514350" rtl="0" eaLnBrk="1" latinLnBrk="0" hangingPunct="1">
        <a:lnSpc>
          <a:spcPct val="85000"/>
        </a:lnSpc>
        <a:spcBef>
          <a:spcPct val="0"/>
        </a:spcBef>
        <a:buNone/>
        <a:defRPr sz="2700" kern="1200" spc="-28" baseline="0">
          <a:solidFill>
            <a:schemeClr val="tx1">
              <a:lumMod val="75000"/>
              <a:lumOff val="25000"/>
            </a:schemeClr>
          </a:solidFill>
          <a:latin typeface="+mj-lt"/>
          <a:ea typeface="+mj-ea"/>
          <a:cs typeface="+mj-cs"/>
        </a:defRPr>
      </a:lvl1pPr>
    </p:titleStyle>
    <p:bodyStyle>
      <a:lvl1pPr marL="51435" indent="-51435" algn="l" defTabSz="514350" rtl="0" eaLnBrk="1" latinLnBrk="0" hangingPunct="1">
        <a:lnSpc>
          <a:spcPct val="90000"/>
        </a:lnSpc>
        <a:spcBef>
          <a:spcPts val="675"/>
        </a:spcBef>
        <a:spcAft>
          <a:spcPts val="113"/>
        </a:spcAft>
        <a:buClr>
          <a:schemeClr val="accent1"/>
        </a:buClr>
        <a:buSzPct val="100000"/>
        <a:buFont typeface="Calibri" panose="020F0502020204030204" pitchFamily="34" charset="0"/>
        <a:buChar char=" "/>
        <a:defRPr sz="1125" kern="1200">
          <a:solidFill>
            <a:schemeClr val="tx1">
              <a:lumMod val="75000"/>
              <a:lumOff val="25000"/>
            </a:schemeClr>
          </a:solidFill>
          <a:latin typeface="+mn-lt"/>
          <a:ea typeface="+mn-ea"/>
          <a:cs typeface="+mn-cs"/>
        </a:defRPr>
      </a:lvl1pPr>
      <a:lvl2pPr marL="216027" indent="-102870" algn="l" defTabSz="514350" rtl="0" eaLnBrk="1" latinLnBrk="0" hangingPunct="1">
        <a:lnSpc>
          <a:spcPct val="90000"/>
        </a:lnSpc>
        <a:spcBef>
          <a:spcPts val="113"/>
        </a:spcBef>
        <a:spcAft>
          <a:spcPts val="225"/>
        </a:spcAft>
        <a:buClr>
          <a:schemeClr val="accent1"/>
        </a:buClr>
        <a:buFont typeface="Calibri" pitchFamily="34" charset="0"/>
        <a:buChar char="◦"/>
        <a:defRPr sz="1013" kern="1200">
          <a:solidFill>
            <a:schemeClr val="tx1">
              <a:lumMod val="75000"/>
              <a:lumOff val="25000"/>
            </a:schemeClr>
          </a:solidFill>
          <a:latin typeface="+mn-lt"/>
          <a:ea typeface="+mn-ea"/>
          <a:cs typeface="+mn-cs"/>
        </a:defRPr>
      </a:lvl2pPr>
      <a:lvl3pPr marL="31889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3pPr>
      <a:lvl4pPr marL="42176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4pPr>
      <a:lvl5pPr marL="52463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5pPr>
      <a:lvl6pPr marL="618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6pPr>
      <a:lvl7pPr marL="731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7pPr>
      <a:lvl8pPr marL="843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8pPr>
      <a:lvl9pPr marL="956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whitehouse.gov/sites/default/files/page/files/201701_cea_discounting_issue_brief.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ctrTitle"/>
          </p:nvPr>
        </p:nvSpPr>
        <p:spPr>
          <a:xfrm>
            <a:off x="705628" y="699796"/>
            <a:ext cx="7785230" cy="944724"/>
          </a:xfrm>
          <a:solidFill>
            <a:srgbClr val="FBE6CE"/>
          </a:solidFill>
        </p:spPr>
        <p:txBody>
          <a:bodyPr>
            <a:normAutofit fontScale="90000"/>
          </a:bodyPr>
          <a:lstStyle/>
          <a:p>
            <a:pPr algn="ctr"/>
            <a:r>
              <a:rPr lang="en-US" sz="2625" b="1" dirty="0">
                <a:solidFill>
                  <a:srgbClr val="637052"/>
                </a:solidFill>
              </a:rPr>
              <a:t>State and Local Public Finance</a:t>
            </a:r>
            <a:br>
              <a:rPr lang="en-US" sz="2250" b="1" dirty="0">
                <a:solidFill>
                  <a:srgbClr val="637052"/>
                </a:solidFill>
              </a:rPr>
            </a:br>
            <a:r>
              <a:rPr lang="en-US" sz="2063" b="1" dirty="0">
                <a:solidFill>
                  <a:srgbClr val="637052"/>
                </a:solidFill>
              </a:rPr>
              <a:t>Professor Yinger</a:t>
            </a:r>
            <a:br>
              <a:rPr lang="en-US" sz="2063" b="1" dirty="0">
                <a:solidFill>
                  <a:srgbClr val="637052"/>
                </a:solidFill>
              </a:rPr>
            </a:br>
            <a:r>
              <a:rPr lang="en-US" sz="2063" b="1" dirty="0">
                <a:solidFill>
                  <a:srgbClr val="637052"/>
                </a:solidFill>
              </a:rPr>
              <a:t>Spring 2020</a:t>
            </a:r>
          </a:p>
        </p:txBody>
      </p:sp>
      <p:sp>
        <p:nvSpPr>
          <p:cNvPr id="6" name="Rectangle 2"/>
          <p:cNvSpPr>
            <a:spLocks noGrp="1" noChangeArrowheads="1"/>
          </p:cNvSpPr>
          <p:nvPr>
            <p:ph type="subTitle" idx="1"/>
          </p:nvPr>
        </p:nvSpPr>
        <p:spPr>
          <a:xfrm>
            <a:off x="1752600" y="3886200"/>
            <a:ext cx="7043058" cy="1619250"/>
          </a:xfrm>
        </p:spPr>
        <p:txBody>
          <a:bodyPr/>
          <a:lstStyle/>
          <a:p>
            <a:pPr eaLnBrk="1" hangingPunct="1"/>
            <a:r>
              <a:rPr lang="en-US" sz="2700" dirty="0"/>
              <a:t>Lecture 12</a:t>
            </a:r>
          </a:p>
          <a:p>
            <a:pPr eaLnBrk="1" hangingPunct="1"/>
            <a:r>
              <a:rPr lang="en-US" sz="2700" dirty="0"/>
              <a:t>state and local public infrastructure</a:t>
            </a:r>
          </a:p>
        </p:txBody>
      </p:sp>
    </p:spTree>
    <p:extLst>
      <p:ext uri="{BB962C8B-B14F-4D97-AF65-F5344CB8AC3E}">
        <p14:creationId xmlns:p14="http://schemas.microsoft.com/office/powerpoint/2010/main" val="5620898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12:  State and Local Public Infrastructure</a:t>
            </a:r>
          </a:p>
        </p:txBody>
      </p:sp>
      <p:sp>
        <p:nvSpPr>
          <p:cNvPr id="2" name="Rectangle 2"/>
          <p:cNvSpPr/>
          <p:nvPr/>
        </p:nvSpPr>
        <p:spPr>
          <a:xfrm>
            <a:off x="822959" y="1388345"/>
            <a:ext cx="5411418" cy="424732"/>
          </a:xfrm>
          <a:prstGeom prst="rect">
            <a:avLst/>
          </a:prstGeom>
        </p:spPr>
        <p:txBody>
          <a:bodyPr wrap="none">
            <a:spAutoFit/>
          </a:bodyPr>
          <a:lstStyle/>
          <a:p>
            <a:pPr marL="51435" lvl="0" indent="-51435" algn="ctr" defTabSz="514350" fontAlgn="auto">
              <a:lnSpc>
                <a:spcPct val="90000"/>
              </a:lnSpc>
              <a:spcBef>
                <a:spcPts val="675"/>
              </a:spcBef>
              <a:spcAft>
                <a:spcPts val="113"/>
              </a:spcAft>
              <a:buClr>
                <a:srgbClr val="E48312"/>
              </a:buClr>
              <a:buSzPct val="100000"/>
            </a:pPr>
            <a:r>
              <a:rPr lang="en-US" sz="2400" dirty="0">
                <a:solidFill>
                  <a:srgbClr val="BD582C"/>
                </a:solidFill>
                <a:latin typeface="+mn-lt"/>
                <a:cs typeface="+mn-cs"/>
              </a:rPr>
              <a:t>Capital Spending by Local Governments, 2</a:t>
            </a:r>
          </a:p>
        </p:txBody>
      </p:sp>
      <p:sp>
        <p:nvSpPr>
          <p:cNvPr id="8195" name="Rectangle 3"/>
          <p:cNvSpPr>
            <a:spLocks noGrp="1" noChangeArrowheads="1"/>
          </p:cNvSpPr>
          <p:nvPr>
            <p:ph idx="1"/>
          </p:nvPr>
        </p:nvSpPr>
        <p:spPr/>
        <p:txBody>
          <a:bodyPr>
            <a:normAutofit lnSpcReduction="10000"/>
          </a:bodyPr>
          <a:lstStyle/>
          <a:p>
            <a:pPr marL="227013" indent="-227013" eaLnBrk="1" hangingPunct="1">
              <a:lnSpc>
                <a:spcPct val="110000"/>
              </a:lnSpc>
              <a:buFont typeface="Wingdings" panose="05000000000000000000" pitchFamily="2" charset="2"/>
              <a:buChar char="§"/>
            </a:pPr>
            <a:r>
              <a:rPr lang="en-US" sz="2000" dirty="0"/>
              <a:t>In New York, school building aid is provided through a matching grant, and most districts are quite responsive to the matching rate.</a:t>
            </a:r>
          </a:p>
          <a:p>
            <a:pPr eaLnBrk="1" hangingPunct="1">
              <a:lnSpc>
                <a:spcPct val="50000"/>
              </a:lnSpc>
              <a:spcBef>
                <a:spcPts val="0"/>
              </a:spcBef>
            </a:pPr>
            <a:endParaRPr lang="en-US" sz="2000" dirty="0"/>
          </a:p>
          <a:p>
            <a:pPr marL="460375" lvl="1" indent="-233363">
              <a:lnSpc>
                <a:spcPct val="110000"/>
              </a:lnSpc>
              <a:buFont typeface="Courier New" panose="02070309020205020404" pitchFamily="49" charset="0"/>
              <a:buChar char="o"/>
            </a:pPr>
            <a:r>
              <a:rPr lang="en-US" sz="2000" dirty="0"/>
              <a:t>The estimated elasticity is -0.42.</a:t>
            </a:r>
          </a:p>
          <a:p>
            <a:pPr eaLnBrk="1" hangingPunct="1">
              <a:lnSpc>
                <a:spcPct val="110000"/>
              </a:lnSpc>
            </a:pPr>
            <a:endParaRPr lang="en-US" sz="2000" dirty="0"/>
          </a:p>
          <a:p>
            <a:pPr marL="227013" indent="-227013" eaLnBrk="1" hangingPunct="1">
              <a:lnSpc>
                <a:spcPct val="110000"/>
              </a:lnSpc>
              <a:buFont typeface="Wingdings" panose="05000000000000000000" pitchFamily="2" charset="2"/>
              <a:buChar char="§"/>
            </a:pPr>
            <a:r>
              <a:rPr lang="en-US" sz="2000" dirty="0"/>
              <a:t>However, this response is about zero (elasticity = -0.023) for high-need districts.</a:t>
            </a:r>
          </a:p>
          <a:p>
            <a:pPr eaLnBrk="1" hangingPunct="1">
              <a:lnSpc>
                <a:spcPct val="50000"/>
              </a:lnSpc>
              <a:spcBef>
                <a:spcPts val="0"/>
              </a:spcBef>
            </a:pPr>
            <a:endParaRPr lang="en-US" sz="2000" dirty="0"/>
          </a:p>
          <a:p>
            <a:pPr marL="569912" lvl="1" indent="-342900">
              <a:lnSpc>
                <a:spcPct val="110000"/>
              </a:lnSpc>
              <a:buFont typeface="Courier New" panose="02070309020205020404" pitchFamily="49" charset="0"/>
              <a:buChar char="o"/>
            </a:pPr>
            <a:r>
              <a:rPr lang="en-US" sz="2000" dirty="0"/>
              <a:t>Even strong price incentives cannot boost school capital spending in New York’s neediest districts.</a:t>
            </a:r>
          </a:p>
          <a:p>
            <a:pPr marL="569912" lvl="1" indent="-342900">
              <a:lnSpc>
                <a:spcPct val="110000"/>
              </a:lnSpc>
              <a:buFont typeface="Courier New" panose="02070309020205020404" pitchFamily="49" charset="0"/>
              <a:buChar char="o"/>
            </a:pPr>
            <a:r>
              <a:rPr lang="en-US" sz="2000" dirty="0"/>
              <a:t>New York may have to require (and pay for) needed school infrastructure.</a:t>
            </a:r>
          </a:p>
          <a:p>
            <a:pPr lvl="2">
              <a:buFont typeface="Wingdings" panose="05000000000000000000" pitchFamily="2" charset="2"/>
              <a:buChar char="§"/>
            </a:pPr>
            <a:endParaRPr lang="en-US" dirty="0"/>
          </a:p>
          <a:p>
            <a:pPr eaLnBrk="1" hangingPunct="1"/>
            <a:endParaRPr lang="en-US" dirty="0"/>
          </a:p>
          <a:p>
            <a:pPr eaLnBrk="1" hangingPunct="1">
              <a:buFont typeface="Wingdings" pitchFamily="2" charset="2"/>
              <a:buNone/>
            </a:pPr>
            <a:endParaRPr lang="en-US" dirty="0"/>
          </a:p>
          <a:p>
            <a:pPr eaLnBrk="1" hangingPunct="1"/>
            <a:endParaRPr lang="en-US" dirty="0"/>
          </a:p>
        </p:txBody>
      </p:sp>
      <p:sp>
        <p:nvSpPr>
          <p:cNvPr id="3" name="Title" hidden="1"/>
          <p:cNvSpPr>
            <a:spLocks noGrp="1"/>
          </p:cNvSpPr>
          <p:nvPr>
            <p:ph type="title"/>
          </p:nvPr>
        </p:nvSpPr>
        <p:spPr/>
        <p:txBody>
          <a:bodyPr/>
          <a:lstStyle/>
          <a:p>
            <a:pPr marL="51435" lvl="0" indent="-51435">
              <a:lnSpc>
                <a:spcPct val="90000"/>
              </a:lnSpc>
              <a:spcBef>
                <a:spcPts val="675"/>
              </a:spcBef>
              <a:spcAft>
                <a:spcPts val="113"/>
              </a:spcAft>
            </a:pPr>
            <a:r>
              <a:rPr lang="en-US" sz="2800" dirty="0">
                <a:solidFill>
                  <a:srgbClr val="BD582C"/>
                </a:solidFill>
              </a:rPr>
              <a:t>Capital Spending, 2</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12:  State and Local Public Infrastructure</a:t>
            </a:r>
          </a:p>
        </p:txBody>
      </p:sp>
      <p:sp>
        <p:nvSpPr>
          <p:cNvPr id="2" name="Rectangle 2"/>
          <p:cNvSpPr/>
          <p:nvPr/>
        </p:nvSpPr>
        <p:spPr>
          <a:xfrm>
            <a:off x="822960" y="1371600"/>
            <a:ext cx="1800493" cy="461665"/>
          </a:xfrm>
          <a:prstGeom prst="rect">
            <a:avLst/>
          </a:prstGeom>
        </p:spPr>
        <p:txBody>
          <a:bodyPr wrap="none">
            <a:spAutoFit/>
          </a:bodyPr>
          <a:lstStyle/>
          <a:p>
            <a:pPr eaLnBrk="1" hangingPunct="1">
              <a:buFont typeface="Wingdings" pitchFamily="2" charset="2"/>
              <a:buNone/>
            </a:pPr>
            <a:r>
              <a:rPr lang="en-US" sz="2400" dirty="0">
                <a:solidFill>
                  <a:srgbClr val="BD582C"/>
                </a:solidFill>
                <a:latin typeface="+mn-lt"/>
              </a:rPr>
              <a:t>Class Outline</a:t>
            </a:r>
          </a:p>
        </p:txBody>
      </p:sp>
      <p:sp>
        <p:nvSpPr>
          <p:cNvPr id="4099" name="Rectangle 3"/>
          <p:cNvSpPr>
            <a:spLocks noGrp="1" noChangeArrowheads="1"/>
          </p:cNvSpPr>
          <p:nvPr>
            <p:ph idx="1"/>
          </p:nvPr>
        </p:nvSpPr>
        <p:spPr/>
        <p:txBody>
          <a:bodyPr/>
          <a:lstStyle/>
          <a:p>
            <a:pPr eaLnBrk="1" hangingPunct="1"/>
            <a:endParaRPr lang="en-US" sz="2000" dirty="0">
              <a:solidFill>
                <a:schemeClr val="tx2"/>
              </a:solidFill>
            </a:endParaRPr>
          </a:p>
          <a:p>
            <a:pPr marL="227013" indent="-227013" eaLnBrk="1" hangingPunct="1">
              <a:buFont typeface="Wingdings" panose="05000000000000000000" pitchFamily="2" charset="2"/>
              <a:buChar char="§"/>
            </a:pPr>
            <a:r>
              <a:rPr lang="en-US" sz="2000" dirty="0"/>
              <a:t>What Is Known about Capital Spending?</a:t>
            </a:r>
          </a:p>
          <a:p>
            <a:pPr marL="227013" indent="-227013" eaLnBrk="1" hangingPunct="1">
              <a:buFont typeface="Wingdings" panose="05000000000000000000" pitchFamily="2" charset="2"/>
              <a:buChar char="§"/>
            </a:pPr>
            <a:endParaRPr lang="en-US" sz="2000" dirty="0"/>
          </a:p>
          <a:p>
            <a:pPr marL="227013" indent="-227013" eaLnBrk="1" hangingPunct="1">
              <a:buFont typeface="Wingdings" panose="05000000000000000000" pitchFamily="2" charset="2"/>
              <a:buChar char="§"/>
            </a:pPr>
            <a:r>
              <a:rPr lang="en-US" sz="2000" dirty="0">
                <a:solidFill>
                  <a:srgbClr val="FF0000"/>
                </a:solidFill>
              </a:rPr>
              <a:t>How to Make Decisions about Infrastructure Projects</a:t>
            </a:r>
          </a:p>
          <a:p>
            <a:pPr marL="227013" indent="-227013" eaLnBrk="1" hangingPunct="1">
              <a:buFont typeface="Wingdings" panose="05000000000000000000" pitchFamily="2" charset="2"/>
              <a:buChar char="§"/>
            </a:pPr>
            <a:endParaRPr lang="en-US" sz="2000" dirty="0"/>
          </a:p>
          <a:p>
            <a:pPr marL="227013" indent="-227013" eaLnBrk="1" hangingPunct="1">
              <a:buFont typeface="Wingdings" panose="05000000000000000000" pitchFamily="2" charset="2"/>
              <a:buChar char="§"/>
            </a:pPr>
            <a:r>
              <a:rPr lang="en-US" sz="2000" dirty="0"/>
              <a:t>Paying for Infrastructure</a:t>
            </a:r>
          </a:p>
          <a:p>
            <a:pPr eaLnBrk="1" hangingPunct="1"/>
            <a:endParaRPr lang="en-US" dirty="0"/>
          </a:p>
        </p:txBody>
      </p:sp>
      <p:sp>
        <p:nvSpPr>
          <p:cNvPr id="3" name="Title" hidden="1"/>
          <p:cNvSpPr>
            <a:spLocks noGrp="1"/>
          </p:cNvSpPr>
          <p:nvPr>
            <p:ph type="title"/>
          </p:nvPr>
        </p:nvSpPr>
        <p:spPr/>
        <p:txBody>
          <a:bodyPr/>
          <a:lstStyle/>
          <a:p>
            <a:r>
              <a:rPr lang="en-US" sz="2800" dirty="0">
                <a:solidFill>
                  <a:srgbClr val="BD582C"/>
                </a:solidFill>
              </a:rPr>
              <a:t>Class Outline</a:t>
            </a:r>
            <a:br>
              <a:rPr lang="en-US" sz="2800" dirty="0">
                <a:solidFill>
                  <a:srgbClr val="BD582C"/>
                </a:solidFill>
              </a:rPr>
            </a:br>
            <a:endParaRPr lang="en-US" dirty="0"/>
          </a:p>
        </p:txBody>
      </p:sp>
    </p:spTree>
    <p:extLst>
      <p:ext uri="{BB962C8B-B14F-4D97-AF65-F5344CB8AC3E}">
        <p14:creationId xmlns:p14="http://schemas.microsoft.com/office/powerpoint/2010/main" val="696680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12:  State and Local Public Infrastructure</a:t>
            </a:r>
          </a:p>
        </p:txBody>
      </p:sp>
      <p:sp>
        <p:nvSpPr>
          <p:cNvPr id="2" name="Rectangle 2"/>
          <p:cNvSpPr/>
          <p:nvPr/>
        </p:nvSpPr>
        <p:spPr>
          <a:xfrm>
            <a:off x="810127" y="1404068"/>
            <a:ext cx="3152273"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a:solidFill>
                  <a:srgbClr val="BD582C"/>
                </a:solidFill>
                <a:latin typeface="+mn-lt"/>
                <a:cs typeface="+mn-cs"/>
              </a:rPr>
              <a:t>Infrastructure Decisions</a:t>
            </a:r>
          </a:p>
        </p:txBody>
      </p:sp>
      <p:sp>
        <p:nvSpPr>
          <p:cNvPr id="9219" name="Rectangle 3"/>
          <p:cNvSpPr>
            <a:spLocks noGrp="1" noChangeArrowheads="1"/>
          </p:cNvSpPr>
          <p:nvPr>
            <p:ph idx="1"/>
          </p:nvPr>
        </p:nvSpPr>
        <p:spPr/>
        <p:txBody>
          <a:bodyPr/>
          <a:lstStyle/>
          <a:p>
            <a:pPr marL="227013" indent="-227013">
              <a:buFont typeface="Wingdings" panose="05000000000000000000" pitchFamily="2" charset="2"/>
              <a:buChar char="§"/>
            </a:pPr>
            <a:r>
              <a:rPr lang="en-US" sz="2000" dirty="0"/>
              <a:t>When should a particular infrastructure project be built?</a:t>
            </a:r>
          </a:p>
          <a:p>
            <a:pPr marL="227013" indent="-227013">
              <a:buFont typeface="Wingdings" panose="05000000000000000000" pitchFamily="2" charset="2"/>
              <a:buChar char="§"/>
            </a:pPr>
            <a:endParaRPr lang="en-US" sz="2000" dirty="0"/>
          </a:p>
          <a:p>
            <a:pPr marL="227013" indent="-227013">
              <a:buFont typeface="Wingdings" panose="05000000000000000000" pitchFamily="2" charset="2"/>
              <a:buChar char="§"/>
            </a:pPr>
            <a:r>
              <a:rPr lang="en-US" sz="2000" b="1" dirty="0"/>
              <a:t>Benefit-cost analysis </a:t>
            </a:r>
            <a:r>
              <a:rPr lang="en-US" sz="2000" dirty="0"/>
              <a:t>is well suited to answering this question.</a:t>
            </a:r>
          </a:p>
          <a:p>
            <a:pPr marL="227013" indent="-227013">
              <a:buFont typeface="Wingdings" panose="05000000000000000000" pitchFamily="2" charset="2"/>
              <a:buChar char="§"/>
            </a:pPr>
            <a:endParaRPr lang="en-US" sz="2000" dirty="0"/>
          </a:p>
          <a:p>
            <a:pPr marL="227013" indent="-227013">
              <a:lnSpc>
                <a:spcPct val="110000"/>
              </a:lnSpc>
              <a:buFont typeface="Wingdings" panose="05000000000000000000" pitchFamily="2" charset="2"/>
              <a:buChar char="§"/>
            </a:pPr>
            <a:r>
              <a:rPr lang="en-US" sz="2000" dirty="0"/>
              <a:t>Benefit-cost analysis is a set of tools that help to reduce a decision about a complex program to a manageable level.</a:t>
            </a:r>
          </a:p>
          <a:p>
            <a:pPr eaLnBrk="1" hangingPunct="1"/>
            <a:endParaRPr lang="en-US" sz="2000" dirty="0"/>
          </a:p>
          <a:p>
            <a:pPr eaLnBrk="1" hangingPunct="1">
              <a:buFont typeface="Wingdings" pitchFamily="2" charset="2"/>
              <a:buNone/>
            </a:pPr>
            <a:endParaRPr lang="en-US" sz="2000" dirty="0"/>
          </a:p>
          <a:p>
            <a:pPr eaLnBrk="1" hangingPunct="1"/>
            <a:endParaRPr lang="en-US" sz="2000" dirty="0"/>
          </a:p>
        </p:txBody>
      </p:sp>
      <p:sp>
        <p:nvSpPr>
          <p:cNvPr id="3" name="Title" hidden="1"/>
          <p:cNvSpPr>
            <a:spLocks noGrp="1"/>
          </p:cNvSpPr>
          <p:nvPr>
            <p:ph type="title"/>
          </p:nvPr>
        </p:nvSpPr>
        <p:spPr/>
        <p:txBody>
          <a:bodyPr/>
          <a:lstStyle/>
          <a:p>
            <a:r>
              <a:rPr lang="en-US" sz="2800" dirty="0">
                <a:solidFill>
                  <a:srgbClr val="BD582C"/>
                </a:solidFill>
              </a:rPr>
              <a:t>Infrastructure Decisions</a:t>
            </a:r>
            <a:br>
              <a:rPr lang="en-US" sz="2800" dirty="0">
                <a:solidFill>
                  <a:srgbClr val="BD582C"/>
                </a:solidFill>
              </a:rPr>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12:  State and Local Public Infrastructure</a:t>
            </a:r>
          </a:p>
        </p:txBody>
      </p:sp>
      <p:sp>
        <p:nvSpPr>
          <p:cNvPr id="2" name="Rectangle 2"/>
          <p:cNvSpPr/>
          <p:nvPr/>
        </p:nvSpPr>
        <p:spPr>
          <a:xfrm>
            <a:off x="838200" y="1404068"/>
            <a:ext cx="2799741"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a:solidFill>
                  <a:srgbClr val="BD582C"/>
                </a:solidFill>
                <a:latin typeface="+mn-lt"/>
                <a:cs typeface="+mn-cs"/>
              </a:rPr>
              <a:t>Benefit-Cost Analysis</a:t>
            </a:r>
          </a:p>
        </p:txBody>
      </p:sp>
      <p:sp>
        <p:nvSpPr>
          <p:cNvPr id="10243" name="Rectangle 3"/>
          <p:cNvSpPr>
            <a:spLocks noGrp="1" noChangeArrowheads="1"/>
          </p:cNvSpPr>
          <p:nvPr>
            <p:ph idx="1"/>
          </p:nvPr>
        </p:nvSpPr>
        <p:spPr/>
        <p:txBody>
          <a:bodyPr/>
          <a:lstStyle/>
          <a:p>
            <a:pPr marL="227013" indent="-227013">
              <a:lnSpc>
                <a:spcPct val="110000"/>
              </a:lnSpc>
              <a:spcAft>
                <a:spcPts val="600"/>
              </a:spcAft>
              <a:buFont typeface="Wingdings" panose="05000000000000000000" pitchFamily="2" charset="2"/>
              <a:buChar char="§"/>
            </a:pPr>
            <a:r>
              <a:rPr lang="en-US" sz="2000" dirty="0"/>
              <a:t>Any government project has complex effects across</a:t>
            </a:r>
          </a:p>
          <a:p>
            <a:pPr marL="227013" indent="-227013">
              <a:lnSpc>
                <a:spcPct val="50000"/>
              </a:lnSpc>
              <a:spcBef>
                <a:spcPts val="0"/>
              </a:spcBef>
              <a:spcAft>
                <a:spcPts val="0"/>
              </a:spcAft>
              <a:buFont typeface="Wingdings" panose="05000000000000000000" pitchFamily="2" charset="2"/>
              <a:buChar char="§"/>
            </a:pPr>
            <a:endParaRPr lang="en-US" sz="2000" dirty="0"/>
          </a:p>
          <a:p>
            <a:pPr marL="460375" indent="-233363">
              <a:lnSpc>
                <a:spcPct val="110000"/>
              </a:lnSpc>
              <a:spcAft>
                <a:spcPts val="600"/>
              </a:spcAft>
              <a:buFont typeface="Courier New" panose="02070309020205020404" pitchFamily="49" charset="0"/>
              <a:buChar char="o"/>
            </a:pPr>
            <a:r>
              <a:rPr lang="en-US" sz="2000" dirty="0"/>
              <a:t>(1) markets, </a:t>
            </a:r>
          </a:p>
          <a:p>
            <a:pPr marL="460375" indent="-233363">
              <a:lnSpc>
                <a:spcPct val="110000"/>
              </a:lnSpc>
              <a:spcAft>
                <a:spcPts val="600"/>
              </a:spcAft>
              <a:buFont typeface="Courier New" panose="02070309020205020404" pitchFamily="49" charset="0"/>
              <a:buChar char="o"/>
            </a:pPr>
            <a:r>
              <a:rPr lang="en-US" sz="2000" dirty="0"/>
              <a:t>(2) time, and </a:t>
            </a:r>
          </a:p>
          <a:p>
            <a:pPr marL="460375" indent="-233363">
              <a:lnSpc>
                <a:spcPct val="110000"/>
              </a:lnSpc>
              <a:spcAft>
                <a:spcPts val="600"/>
              </a:spcAft>
              <a:buFont typeface="Courier New" panose="02070309020205020404" pitchFamily="49" charset="0"/>
              <a:buChar char="o"/>
            </a:pPr>
            <a:r>
              <a:rPr lang="en-US" sz="2000" dirty="0"/>
              <a:t>(3) groups.</a:t>
            </a:r>
          </a:p>
          <a:p>
            <a:pPr marL="227013" indent="-227013">
              <a:lnSpc>
                <a:spcPct val="50000"/>
              </a:lnSpc>
              <a:spcAft>
                <a:spcPts val="600"/>
              </a:spcAft>
              <a:buFont typeface="Wingdings" panose="05000000000000000000" pitchFamily="2" charset="2"/>
              <a:buChar char="§"/>
            </a:pPr>
            <a:endParaRPr lang="en-US" sz="2000" dirty="0"/>
          </a:p>
          <a:p>
            <a:pPr marL="227013" indent="-227013">
              <a:lnSpc>
                <a:spcPct val="110000"/>
              </a:lnSpc>
              <a:spcAft>
                <a:spcPts val="600"/>
              </a:spcAft>
              <a:buFont typeface="Wingdings" panose="05000000000000000000" pitchFamily="2" charset="2"/>
              <a:buChar char="§"/>
            </a:pPr>
            <a:r>
              <a:rPr lang="en-US" sz="2000" dirty="0"/>
              <a:t>Benefit-cost analysis helps to simplify the analysis of each of these dimensions.</a:t>
            </a:r>
          </a:p>
          <a:p>
            <a:pPr marL="227013" indent="-227013">
              <a:lnSpc>
                <a:spcPct val="50000"/>
              </a:lnSpc>
              <a:spcAft>
                <a:spcPts val="600"/>
              </a:spcAft>
              <a:buFont typeface="Wingdings" panose="05000000000000000000" pitchFamily="2" charset="2"/>
              <a:buChar char="§"/>
            </a:pPr>
            <a:endParaRPr lang="en-US" sz="2000" dirty="0"/>
          </a:p>
          <a:p>
            <a:pPr eaLnBrk="1" hangingPunct="1">
              <a:lnSpc>
                <a:spcPct val="110000"/>
              </a:lnSpc>
              <a:spcAft>
                <a:spcPts val="600"/>
              </a:spcAft>
            </a:pPr>
            <a:endParaRPr lang="en-US" sz="2000" dirty="0"/>
          </a:p>
          <a:p>
            <a:pPr eaLnBrk="1" hangingPunct="1">
              <a:lnSpc>
                <a:spcPct val="110000"/>
              </a:lnSpc>
              <a:spcAft>
                <a:spcPts val="600"/>
              </a:spcAft>
              <a:buFont typeface="Wingdings" pitchFamily="2" charset="2"/>
              <a:buNone/>
            </a:pPr>
            <a:endParaRPr lang="en-US" sz="2000" dirty="0"/>
          </a:p>
          <a:p>
            <a:pPr eaLnBrk="1" hangingPunct="1"/>
            <a:endParaRPr lang="en-US" dirty="0"/>
          </a:p>
        </p:txBody>
      </p:sp>
      <p:sp>
        <p:nvSpPr>
          <p:cNvPr id="3" name="Title" hidden="1"/>
          <p:cNvSpPr>
            <a:spLocks noGrp="1"/>
          </p:cNvSpPr>
          <p:nvPr>
            <p:ph type="title"/>
          </p:nvPr>
        </p:nvSpPr>
        <p:spPr/>
        <p:txBody>
          <a:bodyPr/>
          <a:lstStyle/>
          <a:p>
            <a:pPr marL="51435" lvl="0" indent="-51435">
              <a:lnSpc>
                <a:spcPct val="90000"/>
              </a:lnSpc>
              <a:spcBef>
                <a:spcPts val="675"/>
              </a:spcBef>
              <a:spcAft>
                <a:spcPts val="113"/>
              </a:spcAft>
            </a:pPr>
            <a:r>
              <a:rPr lang="en-US" sz="2800" dirty="0">
                <a:solidFill>
                  <a:srgbClr val="BD582C"/>
                </a:solidFill>
              </a:rPr>
              <a:t>Benefit-Cost Analysis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12:  State and Local Public Infrastructure</a:t>
            </a:r>
          </a:p>
        </p:txBody>
      </p:sp>
      <p:sp>
        <p:nvSpPr>
          <p:cNvPr id="2" name="Rectangle 2"/>
          <p:cNvSpPr/>
          <p:nvPr/>
        </p:nvSpPr>
        <p:spPr>
          <a:xfrm>
            <a:off x="838200" y="1404068"/>
            <a:ext cx="3101105"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a:solidFill>
                  <a:srgbClr val="BD582C"/>
                </a:solidFill>
                <a:latin typeface="+mn-lt"/>
                <a:cs typeface="+mn-cs"/>
              </a:rPr>
              <a:t>Benefit-Cost Analysis, 2</a:t>
            </a:r>
          </a:p>
        </p:txBody>
      </p:sp>
      <p:sp>
        <p:nvSpPr>
          <p:cNvPr id="11267" name="Rectangle 3"/>
          <p:cNvSpPr>
            <a:spLocks noGrp="1" noChangeArrowheads="1"/>
          </p:cNvSpPr>
          <p:nvPr>
            <p:ph idx="1"/>
          </p:nvPr>
        </p:nvSpPr>
        <p:spPr/>
        <p:txBody>
          <a:bodyPr/>
          <a:lstStyle/>
          <a:p>
            <a:pPr marL="227013" indent="-227013" eaLnBrk="1" hangingPunct="1">
              <a:lnSpc>
                <a:spcPct val="110000"/>
              </a:lnSpc>
              <a:buFont typeface="Wingdings" panose="05000000000000000000" pitchFamily="2" charset="2"/>
              <a:buChar char="§"/>
            </a:pPr>
            <a:r>
              <a:rPr lang="en-US" sz="2000" dirty="0"/>
              <a:t>To simplify across markets, benefit-cost analysis expresses everything in terms of </a:t>
            </a:r>
            <a:r>
              <a:rPr lang="en-US" sz="2000" b="1" dirty="0"/>
              <a:t>willingness to pay</a:t>
            </a:r>
            <a:r>
              <a:rPr lang="en-US" sz="2000" dirty="0"/>
              <a:t>, often measured with consumer surplus or cost savings.</a:t>
            </a:r>
          </a:p>
          <a:p>
            <a:pPr eaLnBrk="1" hangingPunct="1">
              <a:lnSpc>
                <a:spcPct val="110000"/>
              </a:lnSpc>
            </a:pPr>
            <a:endParaRPr lang="en-US" sz="2000" dirty="0"/>
          </a:p>
          <a:p>
            <a:pPr marL="460375" lvl="1" indent="-233363">
              <a:lnSpc>
                <a:spcPct val="110000"/>
              </a:lnSpc>
              <a:buFont typeface="Courier New" panose="02070309020205020404" pitchFamily="49" charset="0"/>
              <a:buChar char="o"/>
            </a:pPr>
            <a:r>
              <a:rPr lang="en-US" sz="2000" dirty="0"/>
              <a:t>The value of commuting time saved due to a new highway or subway stop.</a:t>
            </a:r>
          </a:p>
          <a:p>
            <a:pPr marL="460375" lvl="1" indent="-233363">
              <a:lnSpc>
                <a:spcPct val="110000"/>
              </a:lnSpc>
              <a:buFont typeface="Courier New" panose="02070309020205020404" pitchFamily="49" charset="0"/>
              <a:buChar char="o"/>
            </a:pPr>
            <a:endParaRPr lang="en-US" sz="2000" dirty="0"/>
          </a:p>
          <a:p>
            <a:pPr marL="460375" lvl="1" indent="-233363">
              <a:lnSpc>
                <a:spcPct val="110000"/>
              </a:lnSpc>
              <a:buFont typeface="Courier New" panose="02070309020205020404" pitchFamily="49" charset="0"/>
              <a:buChar char="o"/>
            </a:pPr>
            <a:r>
              <a:rPr lang="en-US" sz="2000" dirty="0"/>
              <a:t>The consumer surplus from the new recreation opportunities created by a dam.</a:t>
            </a:r>
          </a:p>
          <a:p>
            <a:pPr lvl="2">
              <a:buFont typeface="Wingdings" panose="05000000000000000000" pitchFamily="2" charset="2"/>
              <a:buChar char="§"/>
            </a:pPr>
            <a:endParaRPr lang="en-US" sz="2000" dirty="0"/>
          </a:p>
          <a:p>
            <a:pPr eaLnBrk="1" hangingPunct="1">
              <a:lnSpc>
                <a:spcPct val="90000"/>
              </a:lnSpc>
              <a:buFont typeface="Wingdings" pitchFamily="2" charset="2"/>
              <a:buNone/>
            </a:pPr>
            <a:endParaRPr lang="en-US" sz="2000" dirty="0"/>
          </a:p>
          <a:p>
            <a:pPr eaLnBrk="1" hangingPunct="1">
              <a:lnSpc>
                <a:spcPct val="90000"/>
              </a:lnSpc>
            </a:pPr>
            <a:endParaRPr lang="en-US" dirty="0"/>
          </a:p>
        </p:txBody>
      </p:sp>
      <p:sp>
        <p:nvSpPr>
          <p:cNvPr id="3" name="Title 1" hidden="1"/>
          <p:cNvSpPr>
            <a:spLocks noGrp="1"/>
          </p:cNvSpPr>
          <p:nvPr>
            <p:ph type="title"/>
          </p:nvPr>
        </p:nvSpPr>
        <p:spPr/>
        <p:txBody>
          <a:bodyPr/>
          <a:lstStyle/>
          <a:p>
            <a:r>
              <a:rPr lang="en-US" sz="2800" dirty="0">
                <a:solidFill>
                  <a:srgbClr val="BD582C"/>
                </a:solidFill>
              </a:rPr>
              <a:t>Benefit-Cost Analysis, 2</a:t>
            </a:r>
            <a:br>
              <a:rPr lang="en-US" sz="2800" dirty="0">
                <a:solidFill>
                  <a:srgbClr val="BD582C"/>
                </a:solidFill>
              </a:rPr>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12:  State and Local Public Infrastructure</a:t>
            </a:r>
          </a:p>
        </p:txBody>
      </p:sp>
      <p:sp>
        <p:nvSpPr>
          <p:cNvPr id="2" name="Rectangle 2"/>
          <p:cNvSpPr/>
          <p:nvPr/>
        </p:nvSpPr>
        <p:spPr>
          <a:xfrm>
            <a:off x="838200" y="1404068"/>
            <a:ext cx="3101105" cy="424732"/>
          </a:xfrm>
          <a:prstGeom prst="rect">
            <a:avLst/>
          </a:prstGeom>
        </p:spPr>
        <p:txBody>
          <a:bodyPr wrap="none">
            <a:spAutoFit/>
          </a:bodyPr>
          <a:lstStyle/>
          <a:p>
            <a:pPr marL="51435" lvl="0" indent="-51435" defTabSz="514350" fontAlgn="auto">
              <a:lnSpc>
                <a:spcPct val="90000"/>
              </a:lnSpc>
              <a:spcBef>
                <a:spcPts val="675"/>
              </a:spcBef>
              <a:spcAft>
                <a:spcPts val="1200"/>
              </a:spcAft>
              <a:buClr>
                <a:srgbClr val="E48312"/>
              </a:buClr>
              <a:buSzPct val="100000"/>
            </a:pPr>
            <a:r>
              <a:rPr lang="en-US" sz="2400" dirty="0">
                <a:solidFill>
                  <a:srgbClr val="BD582C"/>
                </a:solidFill>
                <a:latin typeface="+mn-lt"/>
                <a:cs typeface="+mn-cs"/>
              </a:rPr>
              <a:t>Benefit-Cost Analysis, 3</a:t>
            </a:r>
          </a:p>
        </p:txBody>
      </p:sp>
      <p:sp>
        <p:nvSpPr>
          <p:cNvPr id="12291" name="Rectangle 3"/>
          <p:cNvSpPr>
            <a:spLocks noGrp="1" noChangeArrowheads="1"/>
          </p:cNvSpPr>
          <p:nvPr>
            <p:ph idx="1"/>
          </p:nvPr>
        </p:nvSpPr>
        <p:spPr/>
        <p:txBody>
          <a:bodyPr/>
          <a:lstStyle/>
          <a:p>
            <a:pPr marL="227013" indent="-227013" eaLnBrk="1" hangingPunct="1">
              <a:lnSpc>
                <a:spcPct val="120000"/>
              </a:lnSpc>
              <a:buFont typeface="Wingdings" panose="05000000000000000000" pitchFamily="2" charset="2"/>
              <a:buChar char="§"/>
            </a:pPr>
            <a:r>
              <a:rPr lang="en-US" sz="2000" dirty="0"/>
              <a:t>To simplify across time, benefit-cost analysis expresses everything in terms of present value; that is, it uses discounting.  See posted notes.</a:t>
            </a:r>
          </a:p>
          <a:p>
            <a:pPr eaLnBrk="1" hangingPunct="1">
              <a:lnSpc>
                <a:spcPct val="120000"/>
              </a:lnSpc>
            </a:pPr>
            <a:endParaRPr lang="en-US" sz="2000" dirty="0"/>
          </a:p>
          <a:p>
            <a:pPr marL="460375" lvl="1" indent="-233363">
              <a:lnSpc>
                <a:spcPct val="120000"/>
              </a:lnSpc>
              <a:buFont typeface="Courier New" panose="02070309020205020404" pitchFamily="49" charset="0"/>
              <a:buChar char="o"/>
            </a:pPr>
            <a:r>
              <a:rPr lang="en-US" sz="2000" dirty="0"/>
              <a:t>The best discount rate is a long-term, low-risk rate, such as the rate for long term government bonds.</a:t>
            </a:r>
          </a:p>
          <a:p>
            <a:pPr marL="460375" lvl="1" indent="-233363">
              <a:lnSpc>
                <a:spcPct val="120000"/>
              </a:lnSpc>
              <a:buFont typeface="Courier New" panose="02070309020205020404" pitchFamily="49" charset="0"/>
              <a:buChar char="o"/>
            </a:pPr>
            <a:endParaRPr lang="en-US" sz="2000" dirty="0"/>
          </a:p>
          <a:p>
            <a:pPr marL="460375" lvl="1" indent="-233363">
              <a:lnSpc>
                <a:spcPct val="120000"/>
              </a:lnSpc>
              <a:buFont typeface="Courier New" panose="02070309020205020404" pitchFamily="49" charset="0"/>
              <a:buChar char="o"/>
            </a:pPr>
            <a:r>
              <a:rPr lang="en-US" sz="2000" dirty="0"/>
              <a:t>The discount rate (the denominator) and the benefits and costs (the numerator) should both be either in real or in nominal terms.</a:t>
            </a:r>
            <a:r>
              <a:rPr lang="en-US" sz="1775" dirty="0"/>
              <a:t>  </a:t>
            </a:r>
          </a:p>
          <a:p>
            <a:pPr eaLnBrk="1" hangingPunct="1">
              <a:lnSpc>
                <a:spcPct val="120000"/>
              </a:lnSpc>
            </a:pPr>
            <a:endParaRPr lang="en-US" sz="2000" dirty="0"/>
          </a:p>
          <a:p>
            <a:pPr eaLnBrk="1" hangingPunct="1">
              <a:lnSpc>
                <a:spcPct val="90000"/>
              </a:lnSpc>
              <a:buFont typeface="Wingdings" pitchFamily="2" charset="2"/>
              <a:buNone/>
            </a:pPr>
            <a:endParaRPr lang="en-US" dirty="0"/>
          </a:p>
          <a:p>
            <a:pPr eaLnBrk="1" hangingPunct="1">
              <a:lnSpc>
                <a:spcPct val="90000"/>
              </a:lnSpc>
            </a:pPr>
            <a:endParaRPr lang="en-US" dirty="0"/>
          </a:p>
        </p:txBody>
      </p:sp>
      <p:sp>
        <p:nvSpPr>
          <p:cNvPr id="3" name="Title" hidden="1"/>
          <p:cNvSpPr>
            <a:spLocks noGrp="1"/>
          </p:cNvSpPr>
          <p:nvPr>
            <p:ph type="title"/>
          </p:nvPr>
        </p:nvSpPr>
        <p:spPr/>
        <p:txBody>
          <a:bodyPr/>
          <a:lstStyle/>
          <a:p>
            <a:r>
              <a:rPr lang="en-US" sz="2800" dirty="0">
                <a:solidFill>
                  <a:srgbClr val="BD582C"/>
                </a:solidFill>
              </a:rPr>
              <a:t>Benefit-Cost Analysis, 3</a:t>
            </a:r>
            <a:br>
              <a:rPr lang="en-US" sz="2800" dirty="0">
                <a:solidFill>
                  <a:srgbClr val="BD582C"/>
                </a:solidFill>
              </a:rPr>
            </a:b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12:  State and Local Public Infrastructure</a:t>
            </a:r>
          </a:p>
        </p:txBody>
      </p:sp>
      <p:sp>
        <p:nvSpPr>
          <p:cNvPr id="2" name="Rectangle 2"/>
          <p:cNvSpPr/>
          <p:nvPr/>
        </p:nvSpPr>
        <p:spPr>
          <a:xfrm>
            <a:off x="838200" y="1404068"/>
            <a:ext cx="3101105" cy="424732"/>
          </a:xfrm>
          <a:prstGeom prst="rect">
            <a:avLst/>
          </a:prstGeom>
        </p:spPr>
        <p:txBody>
          <a:bodyPr wrap="none">
            <a:spAutoFit/>
          </a:bodyPr>
          <a:lstStyle/>
          <a:p>
            <a:pPr marL="51435" lvl="0" indent="-51435" defTabSz="514350" fontAlgn="auto">
              <a:lnSpc>
                <a:spcPct val="90000"/>
              </a:lnSpc>
              <a:spcBef>
                <a:spcPts val="675"/>
              </a:spcBef>
              <a:spcAft>
                <a:spcPts val="1200"/>
              </a:spcAft>
              <a:buClr>
                <a:srgbClr val="E48312"/>
              </a:buClr>
              <a:buSzPct val="100000"/>
            </a:pPr>
            <a:r>
              <a:rPr lang="en-US" sz="2400" dirty="0">
                <a:solidFill>
                  <a:srgbClr val="BD582C"/>
                </a:solidFill>
                <a:latin typeface="+mn-lt"/>
                <a:cs typeface="+mn-cs"/>
              </a:rPr>
              <a:t>Benefit-Cost Analysis, 4</a:t>
            </a:r>
          </a:p>
        </p:txBody>
      </p:sp>
      <p:sp>
        <p:nvSpPr>
          <p:cNvPr id="12291" name="Rectangle 3"/>
          <p:cNvSpPr>
            <a:spLocks noGrp="1" noChangeArrowheads="1"/>
          </p:cNvSpPr>
          <p:nvPr>
            <p:ph idx="1"/>
          </p:nvPr>
        </p:nvSpPr>
        <p:spPr/>
        <p:txBody>
          <a:bodyPr/>
          <a:lstStyle/>
          <a:p>
            <a:pPr marL="227013" indent="-227013">
              <a:buFont typeface="Wingdings" panose="05000000000000000000" pitchFamily="2" charset="2"/>
              <a:buChar char="§"/>
            </a:pPr>
            <a:r>
              <a:rPr lang="en-US" sz="2000" dirty="0"/>
              <a:t>Consider </a:t>
            </a:r>
            <a:r>
              <a:rPr lang="en-US" sz="2000" b="1" dirty="0"/>
              <a:t>real/real</a:t>
            </a:r>
            <a:r>
              <a:rPr lang="en-US" sz="2000" dirty="0"/>
              <a:t>.  </a:t>
            </a:r>
          </a:p>
          <a:p>
            <a:pPr>
              <a:lnSpc>
                <a:spcPct val="70000"/>
              </a:lnSpc>
              <a:spcBef>
                <a:spcPts val="0"/>
              </a:spcBef>
            </a:pPr>
            <a:endParaRPr lang="en-US" sz="2000" dirty="0"/>
          </a:p>
          <a:p>
            <a:pPr marL="460375" lvl="1" indent="-233363"/>
            <a:r>
              <a:rPr lang="en-US" sz="2000" dirty="0"/>
              <a:t>The numerator is easy.  Benefits and costs in each year are entered in real terms with no inflation adjustment.  So a $1,000 benefit today that is expected to continue just stays at $1,000.</a:t>
            </a:r>
          </a:p>
          <a:p>
            <a:pPr marL="460375" indent="-233363">
              <a:lnSpc>
                <a:spcPct val="70000"/>
              </a:lnSpc>
              <a:spcBef>
                <a:spcPts val="0"/>
              </a:spcBef>
            </a:pPr>
            <a:endParaRPr lang="en-US" sz="2000" dirty="0"/>
          </a:p>
          <a:p>
            <a:pPr marL="460375" lvl="1" indent="-233363"/>
            <a:r>
              <a:rPr lang="en-US" sz="2000" dirty="0"/>
              <a:t>The denominator is hard.  Any observed interest rate is nominal because it recognizes that money will be paid back in the future in dollars that are not worth as much.  </a:t>
            </a:r>
          </a:p>
          <a:p>
            <a:pPr marL="460375" lvl="1" indent="-233363">
              <a:lnSpc>
                <a:spcPct val="70000"/>
              </a:lnSpc>
              <a:spcBef>
                <a:spcPts val="0"/>
              </a:spcBef>
            </a:pPr>
            <a:endParaRPr lang="en-US" sz="2000" dirty="0"/>
          </a:p>
          <a:p>
            <a:pPr marL="460375" lvl="1" indent="-233363"/>
            <a:r>
              <a:rPr lang="en-US" sz="2000" dirty="0"/>
              <a:t>So to get a real rate, anticipated inflation (not directly observed!) must be subtracted from a market rate.  </a:t>
            </a:r>
            <a:endParaRPr lang="en-US" sz="2000" dirty="0">
              <a:solidFill>
                <a:schemeClr val="tx2"/>
              </a:solidFill>
            </a:endParaRPr>
          </a:p>
          <a:p>
            <a:pPr marL="227013" indent="-227013" eaLnBrk="1" hangingPunct="1">
              <a:lnSpc>
                <a:spcPct val="120000"/>
              </a:lnSpc>
              <a:buFont typeface="Wingdings" panose="05000000000000000000" pitchFamily="2" charset="2"/>
              <a:buChar char="§"/>
            </a:pPr>
            <a:endParaRPr lang="en-US" sz="2000" dirty="0"/>
          </a:p>
          <a:p>
            <a:pPr eaLnBrk="1" hangingPunct="1">
              <a:lnSpc>
                <a:spcPct val="90000"/>
              </a:lnSpc>
              <a:buFont typeface="Wingdings" pitchFamily="2" charset="2"/>
              <a:buNone/>
            </a:pPr>
            <a:endParaRPr lang="en-US" dirty="0"/>
          </a:p>
          <a:p>
            <a:pPr eaLnBrk="1" hangingPunct="1">
              <a:lnSpc>
                <a:spcPct val="90000"/>
              </a:lnSpc>
            </a:pPr>
            <a:endParaRPr lang="en-US" dirty="0"/>
          </a:p>
        </p:txBody>
      </p:sp>
      <p:sp>
        <p:nvSpPr>
          <p:cNvPr id="3" name="Title" hidden="1"/>
          <p:cNvSpPr>
            <a:spLocks noGrp="1"/>
          </p:cNvSpPr>
          <p:nvPr>
            <p:ph type="title"/>
          </p:nvPr>
        </p:nvSpPr>
        <p:spPr/>
        <p:txBody>
          <a:bodyPr/>
          <a:lstStyle/>
          <a:p>
            <a:r>
              <a:rPr lang="en-US" sz="2800" dirty="0">
                <a:solidFill>
                  <a:srgbClr val="BD582C"/>
                </a:solidFill>
              </a:rPr>
              <a:t>Benefit-Cost Analysis, 4</a:t>
            </a:r>
            <a:br>
              <a:rPr lang="en-US" sz="2800" dirty="0">
                <a:solidFill>
                  <a:srgbClr val="BD582C"/>
                </a:solidFill>
              </a:rPr>
            </a:br>
            <a:endParaRPr lang="en-US" dirty="0"/>
          </a:p>
        </p:txBody>
      </p:sp>
    </p:spTree>
    <p:extLst>
      <p:ext uri="{BB962C8B-B14F-4D97-AF65-F5344CB8AC3E}">
        <p14:creationId xmlns:p14="http://schemas.microsoft.com/office/powerpoint/2010/main" val="20154509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12:  State and Local Public Infrastructure</a:t>
            </a:r>
          </a:p>
        </p:txBody>
      </p:sp>
      <p:sp>
        <p:nvSpPr>
          <p:cNvPr id="2" name="Rectangle 2"/>
          <p:cNvSpPr/>
          <p:nvPr/>
        </p:nvSpPr>
        <p:spPr>
          <a:xfrm>
            <a:off x="838200" y="1404068"/>
            <a:ext cx="3101105" cy="424732"/>
          </a:xfrm>
          <a:prstGeom prst="rect">
            <a:avLst/>
          </a:prstGeom>
        </p:spPr>
        <p:txBody>
          <a:bodyPr wrap="none">
            <a:spAutoFit/>
          </a:bodyPr>
          <a:lstStyle/>
          <a:p>
            <a:pPr marL="51435" lvl="0" indent="-51435" defTabSz="514350" fontAlgn="auto">
              <a:lnSpc>
                <a:spcPct val="90000"/>
              </a:lnSpc>
              <a:spcBef>
                <a:spcPts val="675"/>
              </a:spcBef>
              <a:spcAft>
                <a:spcPts val="1200"/>
              </a:spcAft>
              <a:buClr>
                <a:srgbClr val="E48312"/>
              </a:buClr>
              <a:buSzPct val="100000"/>
            </a:pPr>
            <a:r>
              <a:rPr lang="en-US" sz="2400" dirty="0">
                <a:solidFill>
                  <a:srgbClr val="BD582C"/>
                </a:solidFill>
                <a:latin typeface="+mn-lt"/>
                <a:cs typeface="+mn-cs"/>
              </a:rPr>
              <a:t>Benefit-Cost Analysis, 5</a:t>
            </a:r>
          </a:p>
        </p:txBody>
      </p:sp>
      <p:sp>
        <p:nvSpPr>
          <p:cNvPr id="12291" name="Rectangle 3"/>
          <p:cNvSpPr>
            <a:spLocks noGrp="1" noChangeArrowheads="1"/>
          </p:cNvSpPr>
          <p:nvPr>
            <p:ph idx="1"/>
          </p:nvPr>
        </p:nvSpPr>
        <p:spPr/>
        <p:txBody>
          <a:bodyPr>
            <a:normAutofit/>
          </a:bodyPr>
          <a:lstStyle/>
          <a:p>
            <a:pPr marL="227013" indent="-227013">
              <a:buFont typeface="Wingdings" panose="05000000000000000000" pitchFamily="2" charset="2"/>
              <a:buChar char="§"/>
            </a:pPr>
            <a:r>
              <a:rPr lang="en-US" sz="2000" dirty="0"/>
              <a:t>Consider </a:t>
            </a:r>
            <a:r>
              <a:rPr lang="en-US" sz="2000" b="1" dirty="0"/>
              <a:t>nominal/nominal</a:t>
            </a:r>
            <a:r>
              <a:rPr lang="en-US" sz="2000" dirty="0"/>
              <a:t>.  </a:t>
            </a:r>
          </a:p>
          <a:p>
            <a:endParaRPr lang="en-US" sz="2000" dirty="0"/>
          </a:p>
          <a:p>
            <a:pPr marL="460375" indent="-233363">
              <a:buFont typeface="Courier New" panose="02070309020205020404" pitchFamily="49" charset="0"/>
              <a:buChar char="o"/>
            </a:pPr>
            <a:r>
              <a:rPr lang="en-US" sz="2000" dirty="0"/>
              <a:t>Now the numerator is hard.  The $1,000 in the first year must be inflated with an expected inflation rate for later years.  </a:t>
            </a:r>
          </a:p>
          <a:p>
            <a:pPr marL="460375" lvl="1" indent="-233363">
              <a:buFont typeface="Courier New" panose="02070309020205020404" pitchFamily="49" charset="0"/>
              <a:buChar char="o"/>
            </a:pPr>
            <a:endParaRPr lang="en-US" sz="2000" dirty="0"/>
          </a:p>
          <a:p>
            <a:pPr marL="460375" indent="-233363">
              <a:buFont typeface="Courier New" panose="02070309020205020404" pitchFamily="49" charset="0"/>
              <a:buChar char="o"/>
            </a:pPr>
            <a:r>
              <a:rPr lang="en-US" sz="2000" dirty="0"/>
              <a:t>The denominator is easy because market rates are in nominal terms.</a:t>
            </a:r>
          </a:p>
          <a:p>
            <a:pPr marL="227012" indent="0">
              <a:buNone/>
            </a:pPr>
            <a:endParaRPr lang="en-US" sz="2000" dirty="0"/>
          </a:p>
          <a:p>
            <a:pPr marL="460375" indent="-233363">
              <a:buFont typeface="Courier New" panose="02070309020205020404" pitchFamily="49" charset="0"/>
              <a:buChar char="o"/>
            </a:pPr>
            <a:r>
              <a:rPr lang="en-US" sz="2000" dirty="0"/>
              <a:t>Note that real/real and nominal/nominal are equivalent.  If the numerator is inflated at rate </a:t>
            </a:r>
            <a:r>
              <a:rPr lang="en-US" sz="2000" b="1" i="1" dirty="0"/>
              <a:t>a</a:t>
            </a:r>
            <a:r>
              <a:rPr lang="en-US" sz="2000" dirty="0"/>
              <a:t> percent per year and the project has a long life, then the present value expression collapses to one with real benefits in the numerator and </a:t>
            </a:r>
            <a:r>
              <a:rPr lang="en-US" sz="2000" b="1" i="1" dirty="0"/>
              <a:t>r-a</a:t>
            </a:r>
            <a:r>
              <a:rPr lang="en-US" sz="2000" dirty="0"/>
              <a:t>, the real interest rate, in the denominator.</a:t>
            </a:r>
          </a:p>
          <a:p>
            <a:pPr marL="227013" indent="-227013" eaLnBrk="1" hangingPunct="1">
              <a:lnSpc>
                <a:spcPct val="120000"/>
              </a:lnSpc>
              <a:buFont typeface="Wingdings" panose="05000000000000000000" pitchFamily="2" charset="2"/>
              <a:buChar char="§"/>
            </a:pPr>
            <a:endParaRPr lang="en-US" sz="2000" dirty="0"/>
          </a:p>
          <a:p>
            <a:pPr eaLnBrk="1" hangingPunct="1">
              <a:lnSpc>
                <a:spcPct val="90000"/>
              </a:lnSpc>
              <a:buFont typeface="Wingdings" pitchFamily="2" charset="2"/>
              <a:buNone/>
            </a:pPr>
            <a:endParaRPr lang="en-US" dirty="0"/>
          </a:p>
          <a:p>
            <a:pPr eaLnBrk="1" hangingPunct="1">
              <a:lnSpc>
                <a:spcPct val="90000"/>
              </a:lnSpc>
            </a:pPr>
            <a:endParaRPr lang="en-US" dirty="0"/>
          </a:p>
        </p:txBody>
      </p:sp>
      <p:sp>
        <p:nvSpPr>
          <p:cNvPr id="3" name="Title" hidden="1"/>
          <p:cNvSpPr>
            <a:spLocks noGrp="1"/>
          </p:cNvSpPr>
          <p:nvPr>
            <p:ph type="title"/>
          </p:nvPr>
        </p:nvSpPr>
        <p:spPr/>
        <p:txBody>
          <a:bodyPr/>
          <a:lstStyle/>
          <a:p>
            <a:r>
              <a:rPr lang="en-US" sz="2800" dirty="0">
                <a:solidFill>
                  <a:srgbClr val="BD582C"/>
                </a:solidFill>
              </a:rPr>
              <a:t>Benefit-Cost Analysis, 5</a:t>
            </a:r>
            <a:br>
              <a:rPr lang="en-US" sz="2800" dirty="0">
                <a:solidFill>
                  <a:srgbClr val="BD582C"/>
                </a:solidFill>
              </a:rPr>
            </a:br>
            <a:endParaRPr lang="en-US" dirty="0"/>
          </a:p>
        </p:txBody>
      </p:sp>
    </p:spTree>
    <p:extLst>
      <p:ext uri="{BB962C8B-B14F-4D97-AF65-F5344CB8AC3E}">
        <p14:creationId xmlns:p14="http://schemas.microsoft.com/office/powerpoint/2010/main" val="36207807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12:  State and Local Public Infrastructure</a:t>
            </a:r>
          </a:p>
        </p:txBody>
      </p:sp>
      <p:sp>
        <p:nvSpPr>
          <p:cNvPr id="2" name="Rectangle 2"/>
          <p:cNvSpPr/>
          <p:nvPr/>
        </p:nvSpPr>
        <p:spPr>
          <a:xfrm>
            <a:off x="838200" y="1404068"/>
            <a:ext cx="3101105" cy="424732"/>
          </a:xfrm>
          <a:prstGeom prst="rect">
            <a:avLst/>
          </a:prstGeom>
        </p:spPr>
        <p:txBody>
          <a:bodyPr wrap="none">
            <a:spAutoFit/>
          </a:bodyPr>
          <a:lstStyle/>
          <a:p>
            <a:pPr marL="51435" lvl="0" indent="-51435" defTabSz="514350" fontAlgn="auto">
              <a:lnSpc>
                <a:spcPct val="90000"/>
              </a:lnSpc>
              <a:spcBef>
                <a:spcPts val="675"/>
              </a:spcBef>
              <a:spcAft>
                <a:spcPts val="1200"/>
              </a:spcAft>
              <a:buClr>
                <a:srgbClr val="E48312"/>
              </a:buClr>
              <a:buSzPct val="100000"/>
            </a:pPr>
            <a:r>
              <a:rPr lang="en-US" sz="2400" dirty="0">
                <a:solidFill>
                  <a:srgbClr val="BD582C"/>
                </a:solidFill>
                <a:latin typeface="+mn-lt"/>
                <a:cs typeface="+mn-cs"/>
              </a:rPr>
              <a:t>Benefit-Cost Analysis, 6</a:t>
            </a:r>
          </a:p>
        </p:txBody>
      </p:sp>
      <p:sp>
        <p:nvSpPr>
          <p:cNvPr id="12291" name="Rectangle 3"/>
          <p:cNvSpPr>
            <a:spLocks noGrp="1" noChangeArrowheads="1"/>
          </p:cNvSpPr>
          <p:nvPr>
            <p:ph idx="1"/>
          </p:nvPr>
        </p:nvSpPr>
        <p:spPr>
          <a:xfrm>
            <a:off x="822959" y="1845734"/>
            <a:ext cx="7543801" cy="4478866"/>
          </a:xfrm>
        </p:spPr>
        <p:txBody>
          <a:bodyPr>
            <a:normAutofit lnSpcReduction="10000"/>
          </a:bodyPr>
          <a:lstStyle/>
          <a:p>
            <a:pPr marL="227013" indent="-227013">
              <a:buFont typeface="Wingdings" panose="05000000000000000000" pitchFamily="2" charset="2"/>
              <a:buChar char="§"/>
            </a:pPr>
            <a:r>
              <a:rPr lang="en-US" sz="2000" dirty="0"/>
              <a:t>Official B/C analysis uses real/real.</a:t>
            </a:r>
          </a:p>
          <a:p>
            <a:pPr marL="227013" indent="-227013">
              <a:buFont typeface="Wingdings" panose="05000000000000000000" pitchFamily="2" charset="2"/>
              <a:buChar char="§"/>
            </a:pPr>
            <a:endParaRPr lang="en-US" sz="2000" dirty="0"/>
          </a:p>
          <a:p>
            <a:pPr marL="227013" indent="-227013">
              <a:buFont typeface="Wingdings" panose="05000000000000000000" pitchFamily="2" charset="2"/>
              <a:buChar char="§"/>
            </a:pPr>
            <a:r>
              <a:rPr lang="en-US" sz="2000" dirty="0"/>
              <a:t>The Office of Management and Budget requires calculations with a 3% rate and with a 7% rate.</a:t>
            </a:r>
          </a:p>
          <a:p>
            <a:pPr marL="227013" indent="-227013">
              <a:buFont typeface="Wingdings" panose="05000000000000000000" pitchFamily="2" charset="2"/>
              <a:buChar char="§"/>
            </a:pPr>
            <a:endParaRPr lang="en-US" sz="2000" dirty="0"/>
          </a:p>
          <a:p>
            <a:pPr marL="391605" lvl="1" indent="-227013">
              <a:buFont typeface="Wingdings" panose="05000000000000000000" pitchFamily="2" charset="2"/>
              <a:buChar char="§"/>
            </a:pPr>
            <a:r>
              <a:rPr lang="en-US" sz="1888" dirty="0"/>
              <a:t>A 7% rate is undoubtedly too high.</a:t>
            </a:r>
          </a:p>
          <a:p>
            <a:pPr marL="391605" lvl="1" indent="-227013">
              <a:buFont typeface="Wingdings" panose="05000000000000000000" pitchFamily="2" charset="2"/>
              <a:buChar char="§"/>
            </a:pPr>
            <a:endParaRPr lang="en-US" sz="1888" dirty="0"/>
          </a:p>
          <a:p>
            <a:pPr marL="391605" lvl="1" indent="-227013">
              <a:buFont typeface="Wingdings" panose="05000000000000000000" pitchFamily="2" charset="2"/>
              <a:buChar char="§"/>
            </a:pPr>
            <a:r>
              <a:rPr lang="en-US" sz="1888" dirty="0"/>
              <a:t>The Council of Economic Advisers defines the real social discount rate as  “the difference between the nominal annual yield on the 10-year note less the five-year unweighted moving average of current and past annual inflation.” This rate is below 1%.</a:t>
            </a:r>
          </a:p>
          <a:p>
            <a:pPr marL="391605" lvl="1" indent="-227013">
              <a:buFont typeface="Wingdings" panose="05000000000000000000" pitchFamily="2" charset="2"/>
              <a:buChar char="§"/>
            </a:pPr>
            <a:endParaRPr lang="en-US" sz="1888" dirty="0"/>
          </a:p>
          <a:p>
            <a:pPr marL="391605" lvl="1" indent="-227013">
              <a:buFont typeface="Wingdings" panose="05000000000000000000" pitchFamily="2" charset="2"/>
              <a:buChar char="§"/>
            </a:pPr>
            <a:r>
              <a:rPr lang="en-US" sz="1888" dirty="0"/>
              <a:t>See: </a:t>
            </a:r>
            <a:r>
              <a:rPr lang="en-US" sz="1888" dirty="0">
                <a:hlinkClick r:id="rId2" tooltip="https://www.whitehouse.gov/sites/default/files/page/files/201701_cea_discounting_issue_brief.pdf "/>
              </a:rPr>
              <a:t>https://www.whitehouse.gov/sites/default/files/page/files/201701_cea_discounting_issue_brief.pdf </a:t>
            </a:r>
            <a:endParaRPr lang="en-US" sz="2000" dirty="0"/>
          </a:p>
          <a:p>
            <a:pPr eaLnBrk="1" hangingPunct="1">
              <a:lnSpc>
                <a:spcPct val="90000"/>
              </a:lnSpc>
              <a:buFont typeface="Wingdings" pitchFamily="2" charset="2"/>
              <a:buNone/>
            </a:pPr>
            <a:endParaRPr lang="en-US" dirty="0"/>
          </a:p>
          <a:p>
            <a:pPr eaLnBrk="1" hangingPunct="1">
              <a:lnSpc>
                <a:spcPct val="90000"/>
              </a:lnSpc>
            </a:pPr>
            <a:endParaRPr lang="en-US" dirty="0"/>
          </a:p>
        </p:txBody>
      </p:sp>
      <p:sp>
        <p:nvSpPr>
          <p:cNvPr id="3" name="Title" hidden="1"/>
          <p:cNvSpPr>
            <a:spLocks noGrp="1"/>
          </p:cNvSpPr>
          <p:nvPr>
            <p:ph type="title"/>
          </p:nvPr>
        </p:nvSpPr>
        <p:spPr/>
        <p:txBody>
          <a:bodyPr/>
          <a:lstStyle/>
          <a:p>
            <a:r>
              <a:rPr lang="en-US" sz="2800" dirty="0">
                <a:solidFill>
                  <a:srgbClr val="BD582C"/>
                </a:solidFill>
              </a:rPr>
              <a:t>Benefit-Cost Analysis, 6</a:t>
            </a:r>
            <a:br>
              <a:rPr lang="en-US" sz="2800" dirty="0">
                <a:solidFill>
                  <a:srgbClr val="BD582C"/>
                </a:solidFill>
              </a:rPr>
            </a:br>
            <a:endParaRPr lang="en-US" dirty="0"/>
          </a:p>
        </p:txBody>
      </p:sp>
    </p:spTree>
    <p:extLst>
      <p:ext uri="{BB962C8B-B14F-4D97-AF65-F5344CB8AC3E}">
        <p14:creationId xmlns:p14="http://schemas.microsoft.com/office/powerpoint/2010/main" val="5071714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12:  State and Local Public Infrastructure</a:t>
            </a:r>
          </a:p>
        </p:txBody>
      </p:sp>
      <p:sp>
        <p:nvSpPr>
          <p:cNvPr id="2" name="Rectangle 2"/>
          <p:cNvSpPr/>
          <p:nvPr/>
        </p:nvSpPr>
        <p:spPr>
          <a:xfrm>
            <a:off x="838200" y="1404068"/>
            <a:ext cx="3101105"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a:solidFill>
                  <a:srgbClr val="BD582C"/>
                </a:solidFill>
                <a:latin typeface="+mn-lt"/>
                <a:cs typeface="+mn-cs"/>
              </a:rPr>
              <a:t>Benefit-Cost Analysis, 7</a:t>
            </a:r>
          </a:p>
        </p:txBody>
      </p:sp>
      <p:sp>
        <p:nvSpPr>
          <p:cNvPr id="13315" name="Rectangle 3"/>
          <p:cNvSpPr>
            <a:spLocks noGrp="1" noChangeArrowheads="1"/>
          </p:cNvSpPr>
          <p:nvPr>
            <p:ph idx="1"/>
          </p:nvPr>
        </p:nvSpPr>
        <p:spPr>
          <a:xfrm>
            <a:off x="822959" y="1845734"/>
            <a:ext cx="7543801" cy="4555066"/>
          </a:xfrm>
        </p:spPr>
        <p:txBody>
          <a:bodyPr/>
          <a:lstStyle/>
          <a:p>
            <a:pPr marL="227013" indent="-227013" eaLnBrk="1" hangingPunct="1">
              <a:lnSpc>
                <a:spcPct val="90000"/>
              </a:lnSpc>
              <a:buFont typeface="Wingdings" panose="05000000000000000000" pitchFamily="2" charset="2"/>
              <a:buChar char="§"/>
            </a:pPr>
            <a:r>
              <a:rPr lang="en-US" sz="2400" dirty="0"/>
              <a:t>Third, benefit-cost analysis can highlight impacts on different groups,</a:t>
            </a:r>
          </a:p>
          <a:p>
            <a:pPr marL="227013" indent="-227013" eaLnBrk="1" hangingPunct="1">
              <a:lnSpc>
                <a:spcPct val="50000"/>
              </a:lnSpc>
              <a:buFont typeface="Wingdings" panose="05000000000000000000" pitchFamily="2" charset="2"/>
              <a:buChar char="§"/>
            </a:pPr>
            <a:endParaRPr lang="en-US" sz="2400" dirty="0"/>
          </a:p>
          <a:p>
            <a:pPr marL="227013" indent="-227013" eaLnBrk="1" hangingPunct="1">
              <a:lnSpc>
                <a:spcPct val="90000"/>
              </a:lnSpc>
              <a:buFont typeface="Wingdings" panose="05000000000000000000" pitchFamily="2" charset="2"/>
              <a:buChar char="§"/>
            </a:pPr>
            <a:r>
              <a:rPr lang="en-US" sz="2400" dirty="0"/>
              <a:t>But it cannot save a decision maker from placing weights on these impacts.</a:t>
            </a:r>
          </a:p>
          <a:p>
            <a:pPr marL="227013" indent="-227013" eaLnBrk="1" hangingPunct="1">
              <a:lnSpc>
                <a:spcPct val="50000"/>
              </a:lnSpc>
              <a:buFont typeface="Wingdings" panose="05000000000000000000" pitchFamily="2" charset="2"/>
              <a:buChar char="§"/>
            </a:pPr>
            <a:endParaRPr lang="en-US" sz="2400" dirty="0"/>
          </a:p>
          <a:p>
            <a:pPr marL="227013" indent="-227013" eaLnBrk="1" hangingPunct="1">
              <a:lnSpc>
                <a:spcPct val="90000"/>
              </a:lnSpc>
              <a:buFont typeface="Wingdings" panose="05000000000000000000" pitchFamily="2" charset="2"/>
              <a:buChar char="§"/>
            </a:pPr>
            <a:r>
              <a:rPr lang="en-US" sz="2400" dirty="0"/>
              <a:t>Programs designed to help a particular group should give them net benefits.</a:t>
            </a:r>
          </a:p>
          <a:p>
            <a:pPr marL="227013" indent="-227013" eaLnBrk="1" hangingPunct="1">
              <a:lnSpc>
                <a:spcPct val="50000"/>
              </a:lnSpc>
              <a:buFont typeface="Wingdings" panose="05000000000000000000" pitchFamily="2" charset="2"/>
              <a:buChar char="§"/>
            </a:pPr>
            <a:endParaRPr lang="en-US" sz="2400" dirty="0"/>
          </a:p>
          <a:p>
            <a:pPr marL="227013" indent="-227013" eaLnBrk="1" hangingPunct="1">
              <a:lnSpc>
                <a:spcPct val="90000"/>
              </a:lnSpc>
              <a:buFont typeface="Wingdings" panose="05000000000000000000" pitchFamily="2" charset="2"/>
              <a:buChar char="§"/>
            </a:pPr>
            <a:r>
              <a:rPr lang="en-US" sz="2400" dirty="0"/>
              <a:t>Ignoring inter-group impacts is an implicit value judgment.</a:t>
            </a:r>
          </a:p>
          <a:p>
            <a:pPr eaLnBrk="1" hangingPunct="1">
              <a:lnSpc>
                <a:spcPct val="90000"/>
              </a:lnSpc>
              <a:buFont typeface="Wingdings" panose="05000000000000000000" pitchFamily="2" charset="2"/>
              <a:buChar char="§"/>
            </a:pPr>
            <a:endParaRPr lang="en-US" sz="2000" dirty="0"/>
          </a:p>
          <a:p>
            <a:pPr lvl="1" eaLnBrk="1" hangingPunct="1">
              <a:lnSpc>
                <a:spcPct val="90000"/>
              </a:lnSpc>
            </a:pPr>
            <a:endParaRPr lang="en-US" dirty="0"/>
          </a:p>
          <a:p>
            <a:pPr eaLnBrk="1" hangingPunct="1">
              <a:lnSpc>
                <a:spcPct val="90000"/>
              </a:lnSpc>
            </a:pPr>
            <a:endParaRPr lang="en-US" dirty="0"/>
          </a:p>
          <a:p>
            <a:pPr eaLnBrk="1" hangingPunct="1">
              <a:lnSpc>
                <a:spcPct val="90000"/>
              </a:lnSpc>
              <a:buFont typeface="Wingdings" pitchFamily="2" charset="2"/>
              <a:buNone/>
            </a:pPr>
            <a:endParaRPr lang="en-US" dirty="0"/>
          </a:p>
          <a:p>
            <a:pPr eaLnBrk="1" hangingPunct="1">
              <a:lnSpc>
                <a:spcPct val="90000"/>
              </a:lnSpc>
            </a:pPr>
            <a:endParaRPr lang="en-US" dirty="0"/>
          </a:p>
        </p:txBody>
      </p:sp>
      <p:sp>
        <p:nvSpPr>
          <p:cNvPr id="3" name="Title" hidden="1"/>
          <p:cNvSpPr>
            <a:spLocks noGrp="1"/>
          </p:cNvSpPr>
          <p:nvPr>
            <p:ph type="title"/>
          </p:nvPr>
        </p:nvSpPr>
        <p:spPr/>
        <p:txBody>
          <a:bodyPr/>
          <a:lstStyle/>
          <a:p>
            <a:r>
              <a:rPr lang="en-US" sz="2800" dirty="0">
                <a:solidFill>
                  <a:srgbClr val="BD582C"/>
                </a:solidFill>
              </a:rPr>
              <a:t>Benefit-Cost Analysis, 7</a:t>
            </a:r>
            <a:br>
              <a:rPr lang="en-US" sz="2800" dirty="0">
                <a:solidFill>
                  <a:srgbClr val="BD582C"/>
                </a:solidFill>
              </a:rPr>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12:  State and Local Public Infrastructure</a:t>
            </a:r>
          </a:p>
        </p:txBody>
      </p:sp>
      <p:sp>
        <p:nvSpPr>
          <p:cNvPr id="2" name="Rectangle 2"/>
          <p:cNvSpPr/>
          <p:nvPr/>
        </p:nvSpPr>
        <p:spPr>
          <a:xfrm>
            <a:off x="822960" y="1371600"/>
            <a:ext cx="1800493" cy="461665"/>
          </a:xfrm>
          <a:prstGeom prst="rect">
            <a:avLst/>
          </a:prstGeom>
        </p:spPr>
        <p:txBody>
          <a:bodyPr wrap="none">
            <a:spAutoFit/>
          </a:bodyPr>
          <a:lstStyle/>
          <a:p>
            <a:pPr eaLnBrk="1" hangingPunct="1">
              <a:buFont typeface="Wingdings" pitchFamily="2" charset="2"/>
              <a:buNone/>
            </a:pPr>
            <a:r>
              <a:rPr lang="en-US" sz="2400" dirty="0">
                <a:solidFill>
                  <a:srgbClr val="BD582C"/>
                </a:solidFill>
                <a:latin typeface="+mn-lt"/>
              </a:rPr>
              <a:t>Class Outline</a:t>
            </a:r>
          </a:p>
        </p:txBody>
      </p:sp>
      <p:sp>
        <p:nvSpPr>
          <p:cNvPr id="4099" name="Rectangle 3"/>
          <p:cNvSpPr>
            <a:spLocks noGrp="1" noChangeArrowheads="1"/>
          </p:cNvSpPr>
          <p:nvPr>
            <p:ph idx="1"/>
          </p:nvPr>
        </p:nvSpPr>
        <p:spPr/>
        <p:txBody>
          <a:bodyPr/>
          <a:lstStyle/>
          <a:p>
            <a:pPr eaLnBrk="1" hangingPunct="1"/>
            <a:endParaRPr lang="en-US" sz="2000" dirty="0">
              <a:solidFill>
                <a:schemeClr val="tx2"/>
              </a:solidFill>
            </a:endParaRPr>
          </a:p>
          <a:p>
            <a:pPr marL="227013" indent="-227013" eaLnBrk="1" hangingPunct="1">
              <a:buFont typeface="Wingdings" panose="05000000000000000000" pitchFamily="2" charset="2"/>
              <a:buChar char="§"/>
            </a:pPr>
            <a:r>
              <a:rPr lang="en-US" sz="2000" dirty="0"/>
              <a:t>What Is Known about Capital Spending?</a:t>
            </a:r>
          </a:p>
          <a:p>
            <a:pPr marL="227013" indent="-227013" eaLnBrk="1" hangingPunct="1">
              <a:buFont typeface="Wingdings" panose="05000000000000000000" pitchFamily="2" charset="2"/>
              <a:buChar char="§"/>
            </a:pPr>
            <a:endParaRPr lang="en-US" sz="2000" dirty="0"/>
          </a:p>
          <a:p>
            <a:pPr marL="227013" indent="-227013" eaLnBrk="1" hangingPunct="1">
              <a:buFont typeface="Wingdings" panose="05000000000000000000" pitchFamily="2" charset="2"/>
              <a:buChar char="§"/>
            </a:pPr>
            <a:r>
              <a:rPr lang="en-US" sz="2000" dirty="0"/>
              <a:t>How to Make Decisions about Infrastructure Projects</a:t>
            </a:r>
          </a:p>
          <a:p>
            <a:pPr marL="227013" indent="-227013" eaLnBrk="1" hangingPunct="1">
              <a:buFont typeface="Wingdings" panose="05000000000000000000" pitchFamily="2" charset="2"/>
              <a:buChar char="§"/>
            </a:pPr>
            <a:endParaRPr lang="en-US" sz="2000" dirty="0"/>
          </a:p>
          <a:p>
            <a:pPr marL="227013" indent="-227013" eaLnBrk="1" hangingPunct="1">
              <a:buFont typeface="Wingdings" panose="05000000000000000000" pitchFamily="2" charset="2"/>
              <a:buChar char="§"/>
            </a:pPr>
            <a:r>
              <a:rPr lang="en-US" sz="2000" dirty="0"/>
              <a:t>Paying for Infrastructure</a:t>
            </a:r>
          </a:p>
          <a:p>
            <a:pPr eaLnBrk="1" hangingPunct="1"/>
            <a:endParaRPr lang="en-US" dirty="0"/>
          </a:p>
        </p:txBody>
      </p:sp>
      <p:sp>
        <p:nvSpPr>
          <p:cNvPr id="3" name="Title" hidden="1"/>
          <p:cNvSpPr>
            <a:spLocks noGrp="1"/>
          </p:cNvSpPr>
          <p:nvPr>
            <p:ph type="title"/>
          </p:nvPr>
        </p:nvSpPr>
        <p:spPr/>
        <p:txBody>
          <a:bodyPr/>
          <a:lstStyle/>
          <a:p>
            <a:r>
              <a:rPr lang="en-US" sz="2800" dirty="0">
                <a:solidFill>
                  <a:srgbClr val="BD582C"/>
                </a:solidFill>
              </a:rPr>
              <a:t>Class Outline</a:t>
            </a:r>
            <a:br>
              <a:rPr lang="en-US" sz="2800" dirty="0">
                <a:solidFill>
                  <a:srgbClr val="BD582C"/>
                </a:solidFill>
              </a:rPr>
            </a:b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12:  State and Local Public Infrastructure</a:t>
            </a:r>
          </a:p>
        </p:txBody>
      </p:sp>
      <p:sp>
        <p:nvSpPr>
          <p:cNvPr id="2" name="Rectangle 2"/>
          <p:cNvSpPr/>
          <p:nvPr/>
        </p:nvSpPr>
        <p:spPr>
          <a:xfrm>
            <a:off x="838200" y="1404068"/>
            <a:ext cx="3101105"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a:solidFill>
                  <a:srgbClr val="BD582C"/>
                </a:solidFill>
                <a:latin typeface="+mn-lt"/>
                <a:cs typeface="+mn-cs"/>
              </a:rPr>
              <a:t>Benefit-Cost Analysis, 8</a:t>
            </a:r>
          </a:p>
        </p:txBody>
      </p:sp>
      <p:sp>
        <p:nvSpPr>
          <p:cNvPr id="13315" name="Rectangle 3"/>
          <p:cNvSpPr>
            <a:spLocks noGrp="1" noChangeArrowheads="1"/>
          </p:cNvSpPr>
          <p:nvPr>
            <p:ph idx="1"/>
          </p:nvPr>
        </p:nvSpPr>
        <p:spPr/>
        <p:txBody>
          <a:bodyPr>
            <a:normAutofit/>
          </a:bodyPr>
          <a:lstStyle/>
          <a:p>
            <a:pPr marL="227013" indent="-227013">
              <a:buFont typeface="Wingdings" panose="05000000000000000000" pitchFamily="2" charset="2"/>
              <a:buChar char="§"/>
            </a:pPr>
            <a:r>
              <a:rPr lang="en-US" sz="2400" dirty="0"/>
              <a:t>A final key issue is: </a:t>
            </a:r>
            <a:r>
              <a:rPr lang="en-US" sz="2400" b="1" dirty="0"/>
              <a:t>transfers</a:t>
            </a:r>
            <a:r>
              <a:rPr lang="en-US" sz="2400" dirty="0"/>
              <a:t>.  </a:t>
            </a:r>
          </a:p>
          <a:p>
            <a:pPr>
              <a:buFont typeface="Wingdings" panose="05000000000000000000" pitchFamily="2" charset="2"/>
              <a:buChar char="§"/>
            </a:pPr>
            <a:endParaRPr lang="en-US" sz="2400" dirty="0"/>
          </a:p>
          <a:p>
            <a:pPr marL="460375" lvl="1" indent="-233363">
              <a:buFont typeface="Courier New" panose="02070309020205020404" pitchFamily="49" charset="0"/>
              <a:buChar char="o"/>
            </a:pPr>
            <a:r>
              <a:rPr lang="en-US" sz="2400" dirty="0"/>
              <a:t>In my experience, this is the trickiest issue in all of B/C analysis: A transfer arises when a program shifts benefits or costs from one group to another.  </a:t>
            </a:r>
          </a:p>
          <a:p>
            <a:pPr marL="460375" indent="-233363">
              <a:lnSpc>
                <a:spcPct val="50000"/>
              </a:lnSpc>
              <a:spcBef>
                <a:spcPts val="0"/>
              </a:spcBef>
              <a:buFont typeface="Courier New" panose="02070309020205020404" pitchFamily="49" charset="0"/>
              <a:buChar char="o"/>
            </a:pPr>
            <a:endParaRPr lang="en-US" sz="2400" dirty="0"/>
          </a:p>
          <a:p>
            <a:pPr marL="460375" lvl="1" indent="-233363">
              <a:buFont typeface="Courier New" panose="02070309020205020404" pitchFamily="49" charset="0"/>
              <a:buChar char="o"/>
            </a:pPr>
            <a:r>
              <a:rPr lang="en-US" sz="2400" b="1" u="sng" dirty="0">
                <a:solidFill>
                  <a:schemeClr val="tx1"/>
                </a:solidFill>
              </a:rPr>
              <a:t>Transfers do not represent real resources gained or lost—just real resources transferred.</a:t>
            </a:r>
            <a:r>
              <a:rPr lang="en-US" sz="2400" b="1" u="sng" dirty="0">
                <a:solidFill>
                  <a:schemeClr val="accent5"/>
                </a:solidFill>
              </a:rPr>
              <a:t> </a:t>
            </a:r>
            <a:r>
              <a:rPr lang="en-US" sz="2400" dirty="0"/>
              <a:t>Traditional B-C says they should be ignored, but transfers often have  important </a:t>
            </a:r>
            <a:r>
              <a:rPr lang="en-US" sz="2400" u="sng" dirty="0"/>
              <a:t>equity</a:t>
            </a:r>
            <a:r>
              <a:rPr lang="en-US" sz="2400" dirty="0"/>
              <a:t> consequences, which should be considered.</a:t>
            </a:r>
          </a:p>
          <a:p>
            <a:pPr>
              <a:lnSpc>
                <a:spcPct val="50000"/>
              </a:lnSpc>
            </a:pPr>
            <a:endParaRPr lang="en-US" sz="2400" dirty="0">
              <a:solidFill>
                <a:schemeClr val="tx2"/>
              </a:solidFill>
            </a:endParaRPr>
          </a:p>
          <a:p>
            <a:pPr marL="227013" indent="-227013" eaLnBrk="1" hangingPunct="1">
              <a:lnSpc>
                <a:spcPct val="90000"/>
              </a:lnSpc>
              <a:buFont typeface="Wingdings" panose="05000000000000000000" pitchFamily="2" charset="2"/>
              <a:buChar char="§"/>
            </a:pPr>
            <a:endParaRPr lang="en-US" sz="2000" dirty="0"/>
          </a:p>
          <a:p>
            <a:pPr lvl="1" eaLnBrk="1" hangingPunct="1">
              <a:lnSpc>
                <a:spcPct val="90000"/>
              </a:lnSpc>
            </a:pPr>
            <a:endParaRPr lang="en-US" dirty="0"/>
          </a:p>
          <a:p>
            <a:pPr eaLnBrk="1" hangingPunct="1">
              <a:lnSpc>
                <a:spcPct val="90000"/>
              </a:lnSpc>
            </a:pPr>
            <a:endParaRPr lang="en-US" dirty="0"/>
          </a:p>
          <a:p>
            <a:pPr eaLnBrk="1" hangingPunct="1">
              <a:lnSpc>
                <a:spcPct val="90000"/>
              </a:lnSpc>
              <a:buFont typeface="Wingdings" pitchFamily="2" charset="2"/>
              <a:buNone/>
            </a:pPr>
            <a:endParaRPr lang="en-US" dirty="0"/>
          </a:p>
          <a:p>
            <a:pPr eaLnBrk="1" hangingPunct="1">
              <a:lnSpc>
                <a:spcPct val="90000"/>
              </a:lnSpc>
            </a:pPr>
            <a:endParaRPr lang="en-US" dirty="0"/>
          </a:p>
        </p:txBody>
      </p:sp>
      <p:sp>
        <p:nvSpPr>
          <p:cNvPr id="3" name="Title" hidden="1"/>
          <p:cNvSpPr>
            <a:spLocks noGrp="1"/>
          </p:cNvSpPr>
          <p:nvPr>
            <p:ph type="title"/>
          </p:nvPr>
        </p:nvSpPr>
        <p:spPr/>
        <p:txBody>
          <a:bodyPr/>
          <a:lstStyle/>
          <a:p>
            <a:r>
              <a:rPr lang="en-US" sz="2800" dirty="0">
                <a:solidFill>
                  <a:srgbClr val="BD582C"/>
                </a:solidFill>
              </a:rPr>
              <a:t>Benefit-Cost Analysis, 8</a:t>
            </a:r>
            <a:br>
              <a:rPr lang="en-US" sz="2800" dirty="0">
                <a:solidFill>
                  <a:srgbClr val="BD582C"/>
                </a:solidFill>
              </a:rPr>
            </a:br>
            <a:endParaRPr lang="en-US" dirty="0"/>
          </a:p>
        </p:txBody>
      </p:sp>
    </p:spTree>
    <p:extLst>
      <p:ext uri="{BB962C8B-B14F-4D97-AF65-F5344CB8AC3E}">
        <p14:creationId xmlns:p14="http://schemas.microsoft.com/office/powerpoint/2010/main" val="35823487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12:  State and Local Public Infrastructure</a:t>
            </a:r>
          </a:p>
        </p:txBody>
      </p:sp>
      <p:sp>
        <p:nvSpPr>
          <p:cNvPr id="2" name="Rectangle 2"/>
          <p:cNvSpPr/>
          <p:nvPr/>
        </p:nvSpPr>
        <p:spPr>
          <a:xfrm>
            <a:off x="838200" y="1404068"/>
            <a:ext cx="3101105"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a:solidFill>
                  <a:srgbClr val="BD582C"/>
                </a:solidFill>
                <a:latin typeface="+mn-lt"/>
                <a:cs typeface="+mn-cs"/>
              </a:rPr>
              <a:t>Benefit-Cost Analysis, 9</a:t>
            </a:r>
          </a:p>
        </p:txBody>
      </p:sp>
      <p:sp>
        <p:nvSpPr>
          <p:cNvPr id="13315" name="Rectangle 3"/>
          <p:cNvSpPr>
            <a:spLocks noGrp="1" noChangeArrowheads="1"/>
          </p:cNvSpPr>
          <p:nvPr>
            <p:ph idx="1"/>
          </p:nvPr>
        </p:nvSpPr>
        <p:spPr>
          <a:xfrm>
            <a:off x="822959" y="1845734"/>
            <a:ext cx="7543801" cy="4478866"/>
          </a:xfrm>
        </p:spPr>
        <p:txBody>
          <a:bodyPr>
            <a:normAutofit fontScale="40000" lnSpcReduction="20000"/>
          </a:bodyPr>
          <a:lstStyle/>
          <a:p>
            <a:pPr lvl="0"/>
            <a:r>
              <a:rPr lang="en-US" sz="5000" b="1" dirty="0"/>
              <a:t>Transfer Example 1: Taxes (or any government revenue).</a:t>
            </a:r>
            <a:endParaRPr lang="en-US" sz="5000" dirty="0"/>
          </a:p>
          <a:p>
            <a:pPr marL="82550" indent="0">
              <a:lnSpc>
                <a:spcPct val="70000"/>
              </a:lnSpc>
              <a:spcBef>
                <a:spcPts val="0"/>
              </a:spcBef>
              <a:buNone/>
            </a:pPr>
            <a:endParaRPr lang="en-US" sz="5000" dirty="0"/>
          </a:p>
          <a:p>
            <a:pPr marL="227013" indent="-227013">
              <a:buFont typeface="Wingdings" panose="05000000000000000000" pitchFamily="2" charset="2"/>
              <a:buChar char="§"/>
              <a:tabLst>
                <a:tab pos="117475" algn="l"/>
              </a:tabLst>
            </a:pPr>
            <a:r>
              <a:rPr lang="en-US" sz="5000" dirty="0"/>
              <a:t>Taxes are </a:t>
            </a:r>
            <a:r>
              <a:rPr lang="en-US" sz="5000" b="1" u="sng" dirty="0">
                <a:solidFill>
                  <a:schemeClr val="tx1"/>
                </a:solidFill>
              </a:rPr>
              <a:t>never</a:t>
            </a:r>
            <a:r>
              <a:rPr lang="en-US" sz="5000" dirty="0"/>
              <a:t> real resources created or lost from the point of view of citizens.</a:t>
            </a:r>
          </a:p>
          <a:p>
            <a:pPr>
              <a:lnSpc>
                <a:spcPct val="70000"/>
              </a:lnSpc>
              <a:spcBef>
                <a:spcPts val="0"/>
              </a:spcBef>
            </a:pPr>
            <a:endParaRPr lang="en-US" sz="5000" dirty="0"/>
          </a:p>
          <a:p>
            <a:pPr marL="460375" lvl="1" indent="-233363">
              <a:tabLst>
                <a:tab pos="460375" algn="l"/>
              </a:tabLst>
            </a:pPr>
            <a:r>
              <a:rPr lang="en-US" sz="5000" dirty="0"/>
              <a:t>They are only resources from the point of view of governments.  B/C does not take the point of view of a government—it takes the point of view of the people. </a:t>
            </a:r>
          </a:p>
          <a:p>
            <a:pPr marL="460375" lvl="1" indent="-233363">
              <a:tabLst>
                <a:tab pos="460375" algn="l"/>
              </a:tabLst>
            </a:pPr>
            <a:endParaRPr lang="en-US" sz="5000" dirty="0"/>
          </a:p>
          <a:p>
            <a:pPr marL="460375" lvl="1" indent="-233363">
              <a:tabLst>
                <a:tab pos="460375" algn="l"/>
              </a:tabLst>
            </a:pPr>
            <a:r>
              <a:rPr lang="en-US" sz="5000" dirty="0"/>
              <a:t>New taxes may solve the problem of a budget officer, but they take real resources away from the taxpayer and redistribute them, through the public budget, to other taxpayers.</a:t>
            </a:r>
          </a:p>
          <a:p>
            <a:pPr marL="460375" indent="-233363">
              <a:buNone/>
              <a:tabLst>
                <a:tab pos="460375" algn="l"/>
              </a:tabLst>
            </a:pPr>
            <a:r>
              <a:rPr lang="en-US" sz="5000" dirty="0"/>
              <a:t> </a:t>
            </a:r>
          </a:p>
          <a:p>
            <a:pPr marL="460375" lvl="1" indent="-233363">
              <a:tabLst>
                <a:tab pos="460375" algn="l"/>
              </a:tabLst>
            </a:pPr>
            <a:r>
              <a:rPr lang="en-US" sz="5000" dirty="0"/>
              <a:t>We may care about the distributional consequences; if we are trying to help a particular group and all of their benefits are taxed away, it is not a very good program, even if B&gt;C.</a:t>
            </a:r>
          </a:p>
          <a:p>
            <a:pPr marL="460375" indent="-233363">
              <a:tabLst>
                <a:tab pos="460375" algn="l"/>
              </a:tabLst>
            </a:pPr>
            <a:endParaRPr lang="en-US" sz="4000" dirty="0">
              <a:solidFill>
                <a:schemeClr val="tx2"/>
              </a:solidFill>
            </a:endParaRPr>
          </a:p>
          <a:p>
            <a:pPr marL="460375" indent="-233363" eaLnBrk="1" hangingPunct="1">
              <a:lnSpc>
                <a:spcPct val="90000"/>
              </a:lnSpc>
              <a:buFont typeface="Wingdings" panose="05000000000000000000" pitchFamily="2" charset="2"/>
              <a:buChar char="§"/>
              <a:tabLst>
                <a:tab pos="460375" algn="l"/>
              </a:tabLst>
            </a:pPr>
            <a:endParaRPr lang="en-US" sz="2000" dirty="0"/>
          </a:p>
          <a:p>
            <a:pPr lvl="1" eaLnBrk="1" hangingPunct="1">
              <a:lnSpc>
                <a:spcPct val="90000"/>
              </a:lnSpc>
            </a:pPr>
            <a:endParaRPr lang="en-US" dirty="0"/>
          </a:p>
          <a:p>
            <a:pPr eaLnBrk="1" hangingPunct="1">
              <a:lnSpc>
                <a:spcPct val="90000"/>
              </a:lnSpc>
            </a:pPr>
            <a:endParaRPr lang="en-US" dirty="0"/>
          </a:p>
          <a:p>
            <a:pPr eaLnBrk="1" hangingPunct="1">
              <a:lnSpc>
                <a:spcPct val="90000"/>
              </a:lnSpc>
              <a:buFont typeface="Wingdings" pitchFamily="2" charset="2"/>
              <a:buNone/>
            </a:pPr>
            <a:endParaRPr lang="en-US" dirty="0"/>
          </a:p>
          <a:p>
            <a:pPr eaLnBrk="1" hangingPunct="1">
              <a:lnSpc>
                <a:spcPct val="90000"/>
              </a:lnSpc>
            </a:pPr>
            <a:endParaRPr lang="en-US" dirty="0"/>
          </a:p>
        </p:txBody>
      </p:sp>
      <p:sp>
        <p:nvSpPr>
          <p:cNvPr id="3" name="Title" hidden="1"/>
          <p:cNvSpPr>
            <a:spLocks noGrp="1"/>
          </p:cNvSpPr>
          <p:nvPr>
            <p:ph type="title"/>
          </p:nvPr>
        </p:nvSpPr>
        <p:spPr/>
        <p:txBody>
          <a:bodyPr/>
          <a:lstStyle/>
          <a:p>
            <a:r>
              <a:rPr lang="en-US" sz="2800" dirty="0">
                <a:solidFill>
                  <a:srgbClr val="BD582C"/>
                </a:solidFill>
              </a:rPr>
              <a:t>Benefit-Cost Analysis, 9</a:t>
            </a:r>
            <a:br>
              <a:rPr lang="en-US" sz="2800" dirty="0">
                <a:solidFill>
                  <a:srgbClr val="BD582C"/>
                </a:solidFill>
              </a:rPr>
            </a:br>
            <a:endParaRPr lang="en-US" dirty="0"/>
          </a:p>
        </p:txBody>
      </p:sp>
    </p:spTree>
    <p:extLst>
      <p:ext uri="{BB962C8B-B14F-4D97-AF65-F5344CB8AC3E}">
        <p14:creationId xmlns:p14="http://schemas.microsoft.com/office/powerpoint/2010/main" val="18850290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12:  State and Local Public Infrastructure</a:t>
            </a:r>
          </a:p>
        </p:txBody>
      </p:sp>
      <p:sp>
        <p:nvSpPr>
          <p:cNvPr id="2" name="Rectangle 2"/>
          <p:cNvSpPr/>
          <p:nvPr/>
        </p:nvSpPr>
        <p:spPr>
          <a:xfrm>
            <a:off x="838200" y="1404068"/>
            <a:ext cx="3256597"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a:solidFill>
                  <a:srgbClr val="BD582C"/>
                </a:solidFill>
                <a:latin typeface="+mn-lt"/>
                <a:cs typeface="+mn-cs"/>
              </a:rPr>
              <a:t>Benefit-Cost Analysis, 10</a:t>
            </a:r>
          </a:p>
        </p:txBody>
      </p:sp>
      <p:sp>
        <p:nvSpPr>
          <p:cNvPr id="13315" name="Rectangle 3"/>
          <p:cNvSpPr>
            <a:spLocks noGrp="1" noChangeArrowheads="1"/>
          </p:cNvSpPr>
          <p:nvPr>
            <p:ph idx="1"/>
          </p:nvPr>
        </p:nvSpPr>
        <p:spPr/>
        <p:txBody>
          <a:bodyPr>
            <a:normAutofit fontScale="40000" lnSpcReduction="20000"/>
          </a:bodyPr>
          <a:lstStyle/>
          <a:p>
            <a:pPr lvl="0"/>
            <a:r>
              <a:rPr lang="en-US" sz="4200" b="1" dirty="0"/>
              <a:t>Transfer Example 2:  Property Values</a:t>
            </a:r>
            <a:endParaRPr lang="en-US" sz="4200" dirty="0"/>
          </a:p>
          <a:p>
            <a:pPr marL="82550" indent="0">
              <a:lnSpc>
                <a:spcPct val="70000"/>
              </a:lnSpc>
              <a:spcBef>
                <a:spcPts val="0"/>
              </a:spcBef>
              <a:buNone/>
            </a:pPr>
            <a:r>
              <a:rPr lang="en-US" sz="4200" dirty="0"/>
              <a:t> </a:t>
            </a:r>
          </a:p>
          <a:p>
            <a:pPr marL="227013" indent="-227013">
              <a:buFont typeface="Wingdings" panose="05000000000000000000" pitchFamily="2" charset="2"/>
              <a:buChar char="§"/>
            </a:pPr>
            <a:r>
              <a:rPr lang="en-US" sz="4200" dirty="0"/>
              <a:t>Many programs affect property values.  </a:t>
            </a:r>
          </a:p>
          <a:p>
            <a:endParaRPr lang="en-US" sz="4200" dirty="0"/>
          </a:p>
          <a:p>
            <a:pPr marL="460375" lvl="1" indent="-233363">
              <a:buFont typeface="Courier New" panose="02070309020205020404" pitchFamily="49" charset="0"/>
              <a:buChar char="o"/>
            </a:pPr>
            <a:r>
              <a:rPr lang="en-US" sz="4200" dirty="0"/>
              <a:t>Property values reflect real resources created that become accessible to people who own nearby property.</a:t>
            </a:r>
          </a:p>
          <a:p>
            <a:pPr marL="460375" lvl="1" indent="-233363">
              <a:buFont typeface="Courier New" panose="02070309020205020404" pitchFamily="49" charset="0"/>
              <a:buChar char="o"/>
            </a:pPr>
            <a:endParaRPr lang="en-US" sz="4200" dirty="0"/>
          </a:p>
          <a:p>
            <a:pPr marL="460375" lvl="1" indent="-233363">
              <a:buFont typeface="Courier New" panose="02070309020205020404" pitchFamily="49" charset="0"/>
              <a:buChar char="o"/>
            </a:pPr>
            <a:r>
              <a:rPr lang="en-US" sz="4200" dirty="0"/>
              <a:t>A park creates real benefits (esthetic and recreational), which are transferred to nearby property owners.</a:t>
            </a:r>
          </a:p>
          <a:p>
            <a:pPr marL="460375" indent="-233363">
              <a:buFont typeface="Courier New" panose="02070309020205020404" pitchFamily="49" charset="0"/>
              <a:buChar char="o"/>
            </a:pPr>
            <a:endParaRPr lang="en-US" sz="4200" dirty="0"/>
          </a:p>
          <a:p>
            <a:pPr marL="460375" lvl="1" indent="-233363">
              <a:buFont typeface="Courier New" panose="02070309020205020404" pitchFamily="49" charset="0"/>
              <a:buChar char="o"/>
            </a:pPr>
            <a:r>
              <a:rPr lang="en-US" sz="4200" b="1" dirty="0">
                <a:solidFill>
                  <a:schemeClr val="tx1"/>
                </a:solidFill>
              </a:rPr>
              <a:t>We can measure the benefits by looking at impacts on property values, but we cannot include </a:t>
            </a:r>
            <a:r>
              <a:rPr lang="en-US" sz="4200" b="1" u="sng" dirty="0">
                <a:solidFill>
                  <a:schemeClr val="tx1"/>
                </a:solidFill>
              </a:rPr>
              <a:t>both</a:t>
            </a:r>
            <a:r>
              <a:rPr lang="en-US" sz="4200" b="1" dirty="0">
                <a:solidFill>
                  <a:schemeClr val="tx1"/>
                </a:solidFill>
              </a:rPr>
              <a:t> property value impacts and the direct measures of underlying CS as benefits.</a:t>
            </a:r>
          </a:p>
          <a:p>
            <a:pPr marL="227012" lvl="1" indent="0">
              <a:buNone/>
            </a:pPr>
            <a:endParaRPr lang="en-US" sz="4200" b="1" dirty="0">
              <a:solidFill>
                <a:schemeClr val="accent5"/>
              </a:solidFill>
            </a:endParaRPr>
          </a:p>
          <a:p>
            <a:pPr marL="460375" lvl="1" indent="-233363">
              <a:buFont typeface="Courier New" panose="02070309020205020404" pitchFamily="49" charset="0"/>
              <a:buChar char="o"/>
            </a:pPr>
            <a:r>
              <a:rPr lang="en-US" sz="4200" dirty="0"/>
              <a:t>With direct CS measures, property values only matter if they connect with an equity concern; a park may not help renters, for example, because it leads to higher rents (and values) so the benefits are transferred to property owners.</a:t>
            </a:r>
          </a:p>
          <a:p>
            <a:pPr lvl="0"/>
            <a:endParaRPr lang="en-US" sz="4000" dirty="0">
              <a:solidFill>
                <a:schemeClr val="tx2"/>
              </a:solidFill>
            </a:endParaRPr>
          </a:p>
          <a:p>
            <a:pPr marL="227013" indent="-227013" eaLnBrk="1" hangingPunct="1">
              <a:lnSpc>
                <a:spcPct val="90000"/>
              </a:lnSpc>
              <a:buFont typeface="Wingdings" panose="05000000000000000000" pitchFamily="2" charset="2"/>
              <a:buChar char="§"/>
            </a:pPr>
            <a:endParaRPr lang="en-US" sz="2000" dirty="0"/>
          </a:p>
          <a:p>
            <a:pPr lvl="1" eaLnBrk="1" hangingPunct="1">
              <a:lnSpc>
                <a:spcPct val="90000"/>
              </a:lnSpc>
            </a:pPr>
            <a:endParaRPr lang="en-US" dirty="0"/>
          </a:p>
          <a:p>
            <a:pPr eaLnBrk="1" hangingPunct="1">
              <a:lnSpc>
                <a:spcPct val="90000"/>
              </a:lnSpc>
            </a:pPr>
            <a:endParaRPr lang="en-US" dirty="0"/>
          </a:p>
          <a:p>
            <a:pPr eaLnBrk="1" hangingPunct="1">
              <a:lnSpc>
                <a:spcPct val="90000"/>
              </a:lnSpc>
              <a:buFont typeface="Wingdings" pitchFamily="2" charset="2"/>
              <a:buNone/>
            </a:pPr>
            <a:endParaRPr lang="en-US" dirty="0"/>
          </a:p>
          <a:p>
            <a:pPr eaLnBrk="1" hangingPunct="1">
              <a:lnSpc>
                <a:spcPct val="90000"/>
              </a:lnSpc>
            </a:pPr>
            <a:endParaRPr lang="en-US" dirty="0"/>
          </a:p>
        </p:txBody>
      </p:sp>
      <p:sp>
        <p:nvSpPr>
          <p:cNvPr id="3" name="Title" hidden="1"/>
          <p:cNvSpPr>
            <a:spLocks noGrp="1"/>
          </p:cNvSpPr>
          <p:nvPr>
            <p:ph type="title"/>
          </p:nvPr>
        </p:nvSpPr>
        <p:spPr/>
        <p:txBody>
          <a:bodyPr/>
          <a:lstStyle/>
          <a:p>
            <a:r>
              <a:rPr lang="en-US" sz="2800" dirty="0">
                <a:solidFill>
                  <a:srgbClr val="BD582C"/>
                </a:solidFill>
              </a:rPr>
              <a:t>Benefit-Cost Analysis, 10</a:t>
            </a:r>
            <a:br>
              <a:rPr lang="en-US" sz="2800" dirty="0">
                <a:solidFill>
                  <a:srgbClr val="BD582C"/>
                </a:solidFill>
              </a:rPr>
            </a:br>
            <a:endParaRPr lang="en-US" dirty="0"/>
          </a:p>
        </p:txBody>
      </p:sp>
    </p:spTree>
    <p:extLst>
      <p:ext uri="{BB962C8B-B14F-4D97-AF65-F5344CB8AC3E}">
        <p14:creationId xmlns:p14="http://schemas.microsoft.com/office/powerpoint/2010/main" val="15448621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12:  State and Local Public Infrastructure</a:t>
            </a:r>
          </a:p>
        </p:txBody>
      </p:sp>
      <p:sp>
        <p:nvSpPr>
          <p:cNvPr id="2" name="Rectangle 2"/>
          <p:cNvSpPr/>
          <p:nvPr/>
        </p:nvSpPr>
        <p:spPr>
          <a:xfrm>
            <a:off x="838200" y="1404068"/>
            <a:ext cx="3256597"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a:solidFill>
                  <a:srgbClr val="BD582C"/>
                </a:solidFill>
                <a:latin typeface="+mn-lt"/>
                <a:cs typeface="+mn-cs"/>
              </a:rPr>
              <a:t>Benefit-Cost Analysis, 11</a:t>
            </a:r>
          </a:p>
        </p:txBody>
      </p:sp>
      <p:sp>
        <p:nvSpPr>
          <p:cNvPr id="13315" name="Rectangle 3"/>
          <p:cNvSpPr>
            <a:spLocks noGrp="1" noChangeArrowheads="1"/>
          </p:cNvSpPr>
          <p:nvPr>
            <p:ph idx="1"/>
          </p:nvPr>
        </p:nvSpPr>
        <p:spPr/>
        <p:txBody>
          <a:bodyPr>
            <a:normAutofit fontScale="47500" lnSpcReduction="20000"/>
          </a:bodyPr>
          <a:lstStyle/>
          <a:p>
            <a:pPr lvl="0"/>
            <a:r>
              <a:rPr lang="en-US" sz="4000" b="1" dirty="0"/>
              <a:t>Transfer Example 3: Effects in Related Markets</a:t>
            </a:r>
            <a:endParaRPr lang="en-US" sz="4000" dirty="0"/>
          </a:p>
          <a:p>
            <a:pPr marL="82550" indent="0">
              <a:lnSpc>
                <a:spcPct val="70000"/>
              </a:lnSpc>
              <a:spcBef>
                <a:spcPts val="0"/>
              </a:spcBef>
              <a:buNone/>
            </a:pPr>
            <a:r>
              <a:rPr lang="en-US" sz="4000" b="1" dirty="0"/>
              <a:t> </a:t>
            </a:r>
            <a:endParaRPr lang="en-US" sz="4000" dirty="0"/>
          </a:p>
          <a:p>
            <a:pPr marL="227013" indent="-227013">
              <a:buFont typeface="Wingdings" panose="05000000000000000000" pitchFamily="2" charset="2"/>
              <a:buChar char="§"/>
            </a:pPr>
            <a:r>
              <a:rPr lang="en-US" sz="4000" dirty="0"/>
              <a:t>Producing a new good or service often has an effect in a related market.  </a:t>
            </a:r>
          </a:p>
          <a:p>
            <a:pPr>
              <a:lnSpc>
                <a:spcPct val="70000"/>
              </a:lnSpc>
              <a:spcBef>
                <a:spcPts val="0"/>
              </a:spcBef>
            </a:pPr>
            <a:endParaRPr lang="en-US" sz="4000" dirty="0"/>
          </a:p>
          <a:p>
            <a:pPr marL="460375" lvl="1" indent="-233363">
              <a:buFont typeface="Courier New" panose="02070309020205020404" pitchFamily="49" charset="0"/>
              <a:buChar char="o"/>
            </a:pPr>
            <a:r>
              <a:rPr lang="en-US" sz="3600" dirty="0"/>
              <a:t>These effects do not involve the creation of new resources; instead they are just a re-shuffling of existing resources that arises because of opportunities created by the new good.</a:t>
            </a:r>
          </a:p>
          <a:p>
            <a:pPr marL="460375" indent="-233363">
              <a:lnSpc>
                <a:spcPct val="70000"/>
              </a:lnSpc>
              <a:spcBef>
                <a:spcPts val="0"/>
              </a:spcBef>
              <a:buFont typeface="Courier New" panose="02070309020205020404" pitchFamily="49" charset="0"/>
              <a:buChar char="o"/>
            </a:pPr>
            <a:endParaRPr lang="en-US" sz="3600" dirty="0"/>
          </a:p>
          <a:p>
            <a:pPr marL="460375" indent="-233363">
              <a:buFont typeface="Courier New" panose="02070309020205020404" pitchFamily="49" charset="0"/>
              <a:buChar char="o"/>
            </a:pPr>
            <a:r>
              <a:rPr lang="en-US" sz="3600" dirty="0"/>
              <a:t>Suppose a government builds a park.  Ice cream cone venders will come to the park and sell ice cream cones; movie theatre owners will lose business.  These effects do not involve resources gained or lost—just re-shuffling.</a:t>
            </a:r>
          </a:p>
          <a:p>
            <a:pPr marL="460375" indent="-233363">
              <a:lnSpc>
                <a:spcPct val="70000"/>
              </a:lnSpc>
              <a:spcBef>
                <a:spcPts val="0"/>
              </a:spcBef>
              <a:buFont typeface="Courier New" panose="02070309020205020404" pitchFamily="49" charset="0"/>
              <a:buChar char="o"/>
            </a:pPr>
            <a:endParaRPr lang="en-US" sz="3600" dirty="0"/>
          </a:p>
          <a:p>
            <a:pPr marL="460375" indent="-233363">
              <a:buFont typeface="Courier New" panose="02070309020205020404" pitchFamily="49" charset="0"/>
              <a:buChar char="o"/>
            </a:pPr>
            <a:r>
              <a:rPr lang="en-US" sz="3600" dirty="0"/>
              <a:t>It looks like there is an increase in consumer surplus when the ice-cream-cone demand curve shifts out. But in fact, the possibilities for consuming ice cream cones and movies are already built into the demand curve for visits to a park, so they are already taken care of by the consumer surplus calculation for parks.</a:t>
            </a:r>
          </a:p>
          <a:p>
            <a:pPr lvl="0"/>
            <a:endParaRPr lang="en-US" sz="4000" dirty="0">
              <a:solidFill>
                <a:schemeClr val="tx2"/>
              </a:solidFill>
            </a:endParaRPr>
          </a:p>
          <a:p>
            <a:pPr marL="227013" indent="-227013" eaLnBrk="1" hangingPunct="1">
              <a:lnSpc>
                <a:spcPct val="90000"/>
              </a:lnSpc>
              <a:buFont typeface="Wingdings" panose="05000000000000000000" pitchFamily="2" charset="2"/>
              <a:buChar char="§"/>
            </a:pPr>
            <a:endParaRPr lang="en-US" sz="2000" dirty="0"/>
          </a:p>
          <a:p>
            <a:pPr lvl="1" eaLnBrk="1" hangingPunct="1">
              <a:lnSpc>
                <a:spcPct val="90000"/>
              </a:lnSpc>
            </a:pPr>
            <a:endParaRPr lang="en-US" dirty="0"/>
          </a:p>
          <a:p>
            <a:pPr eaLnBrk="1" hangingPunct="1">
              <a:lnSpc>
                <a:spcPct val="90000"/>
              </a:lnSpc>
            </a:pPr>
            <a:endParaRPr lang="en-US" dirty="0"/>
          </a:p>
          <a:p>
            <a:pPr eaLnBrk="1" hangingPunct="1">
              <a:lnSpc>
                <a:spcPct val="90000"/>
              </a:lnSpc>
              <a:buFont typeface="Wingdings" pitchFamily="2" charset="2"/>
              <a:buNone/>
            </a:pPr>
            <a:endParaRPr lang="en-US" dirty="0"/>
          </a:p>
          <a:p>
            <a:pPr eaLnBrk="1" hangingPunct="1">
              <a:lnSpc>
                <a:spcPct val="90000"/>
              </a:lnSpc>
            </a:pPr>
            <a:endParaRPr lang="en-US" dirty="0"/>
          </a:p>
        </p:txBody>
      </p:sp>
      <p:sp>
        <p:nvSpPr>
          <p:cNvPr id="3" name="Title" hidden="1"/>
          <p:cNvSpPr>
            <a:spLocks noGrp="1"/>
          </p:cNvSpPr>
          <p:nvPr>
            <p:ph type="title"/>
          </p:nvPr>
        </p:nvSpPr>
        <p:spPr/>
        <p:txBody>
          <a:bodyPr/>
          <a:lstStyle/>
          <a:p>
            <a:r>
              <a:rPr lang="en-US" sz="2800" dirty="0">
                <a:solidFill>
                  <a:srgbClr val="BD582C"/>
                </a:solidFill>
              </a:rPr>
              <a:t>Benefit-Cost Analysis, 11</a:t>
            </a:r>
            <a:br>
              <a:rPr lang="en-US" sz="2800" dirty="0">
                <a:solidFill>
                  <a:srgbClr val="BD582C"/>
                </a:solidFill>
              </a:rPr>
            </a:br>
            <a:endParaRPr lang="en-US" dirty="0"/>
          </a:p>
        </p:txBody>
      </p:sp>
    </p:spTree>
    <p:extLst>
      <p:ext uri="{BB962C8B-B14F-4D97-AF65-F5344CB8AC3E}">
        <p14:creationId xmlns:p14="http://schemas.microsoft.com/office/powerpoint/2010/main" val="10459505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12:  State and Local Public Infrastructure</a:t>
            </a:r>
          </a:p>
        </p:txBody>
      </p:sp>
      <p:sp>
        <p:nvSpPr>
          <p:cNvPr id="2" name="Rectangle 2"/>
          <p:cNvSpPr/>
          <p:nvPr/>
        </p:nvSpPr>
        <p:spPr>
          <a:xfrm>
            <a:off x="838200" y="1404068"/>
            <a:ext cx="3256597"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a:solidFill>
                  <a:srgbClr val="BD582C"/>
                </a:solidFill>
                <a:latin typeface="+mn-lt"/>
                <a:cs typeface="+mn-cs"/>
              </a:rPr>
              <a:t>Benefit-Cost Analysis, 12</a:t>
            </a:r>
          </a:p>
        </p:txBody>
      </p:sp>
      <p:sp>
        <p:nvSpPr>
          <p:cNvPr id="13315" name="Rectangle 3"/>
          <p:cNvSpPr>
            <a:spLocks noGrp="1" noChangeArrowheads="1"/>
          </p:cNvSpPr>
          <p:nvPr>
            <p:ph idx="1"/>
          </p:nvPr>
        </p:nvSpPr>
        <p:spPr/>
        <p:txBody>
          <a:bodyPr>
            <a:normAutofit fontScale="47500" lnSpcReduction="20000"/>
          </a:bodyPr>
          <a:lstStyle/>
          <a:p>
            <a:pPr lvl="0"/>
            <a:r>
              <a:rPr lang="en-US" sz="4000" b="1" dirty="0"/>
              <a:t>Transfer Example 4: Displacement</a:t>
            </a:r>
            <a:endParaRPr lang="en-US" sz="4000" dirty="0"/>
          </a:p>
          <a:p>
            <a:pPr>
              <a:lnSpc>
                <a:spcPct val="70000"/>
              </a:lnSpc>
              <a:spcBef>
                <a:spcPts val="0"/>
              </a:spcBef>
            </a:pPr>
            <a:endParaRPr lang="en-US" sz="4000" dirty="0"/>
          </a:p>
          <a:p>
            <a:pPr marL="227013" indent="-227013">
              <a:buFont typeface="Wingdings" panose="05000000000000000000" pitchFamily="2" charset="2"/>
              <a:buChar char="§"/>
            </a:pPr>
            <a:r>
              <a:rPr lang="en-US" sz="4000" dirty="0"/>
              <a:t>In general, local projects cannot influence the overall level of employment</a:t>
            </a:r>
            <a:r>
              <a:rPr lang="en-US" sz="4000" dirty="0">
                <a:solidFill>
                  <a:schemeClr val="tx1"/>
                </a:solidFill>
              </a:rPr>
              <a:t>.  </a:t>
            </a:r>
            <a:r>
              <a:rPr lang="en-US" sz="3600" b="1" dirty="0">
                <a:solidFill>
                  <a:schemeClr val="tx1"/>
                </a:solidFill>
              </a:rPr>
              <a:t>If they could, we wouldn’t have any unemployment!</a:t>
            </a:r>
            <a:endParaRPr lang="en-US" sz="3600" dirty="0">
              <a:solidFill>
                <a:schemeClr val="tx1"/>
              </a:solidFill>
            </a:endParaRPr>
          </a:p>
          <a:p>
            <a:pPr>
              <a:lnSpc>
                <a:spcPct val="70000"/>
              </a:lnSpc>
              <a:spcBef>
                <a:spcPts val="0"/>
              </a:spcBef>
            </a:pPr>
            <a:endParaRPr lang="en-US" sz="4000" dirty="0"/>
          </a:p>
          <a:p>
            <a:pPr marL="460375" lvl="1" indent="-233363">
              <a:buFont typeface="Courier New" panose="02070309020205020404" pitchFamily="49" charset="0"/>
              <a:buChar char="o"/>
            </a:pPr>
            <a:r>
              <a:rPr lang="en-US" sz="3600" dirty="0"/>
              <a:t>A program may, indeed, hire some people, but there is very likely to be an associated loss of jobs somewhere else in the economy.  So jobs are just transferred from one person to another.</a:t>
            </a:r>
          </a:p>
          <a:p>
            <a:pPr marL="460375" indent="-233363">
              <a:lnSpc>
                <a:spcPct val="70000"/>
              </a:lnSpc>
              <a:spcBef>
                <a:spcPts val="0"/>
              </a:spcBef>
              <a:buFont typeface="Courier New" panose="02070309020205020404" pitchFamily="49" charset="0"/>
              <a:buChar char="o"/>
            </a:pPr>
            <a:endParaRPr lang="en-US" sz="4000" dirty="0"/>
          </a:p>
          <a:p>
            <a:pPr marL="460375" indent="-233363">
              <a:buFont typeface="Courier New" panose="02070309020205020404" pitchFamily="49" charset="0"/>
              <a:buChar char="o"/>
            </a:pPr>
            <a:r>
              <a:rPr lang="en-US" sz="3600" dirty="0"/>
              <a:t>It is possible that a project results in the hiring of people who would otherwise be unemployed with no displacement.  Some analysts would say this applies to a program for the long-term unemployed.</a:t>
            </a:r>
          </a:p>
          <a:p>
            <a:pPr marL="460375" indent="-233363">
              <a:buFont typeface="Courier New" panose="02070309020205020404" pitchFamily="49" charset="0"/>
              <a:buChar char="o"/>
            </a:pPr>
            <a:endParaRPr lang="en-US" sz="4000" dirty="0"/>
          </a:p>
          <a:p>
            <a:pPr marL="460375" lvl="1" indent="-233363">
              <a:buFont typeface="Courier New" panose="02070309020205020404" pitchFamily="49" charset="0"/>
              <a:buChar char="o"/>
            </a:pPr>
            <a:r>
              <a:rPr lang="en-US" sz="3600" dirty="0"/>
              <a:t>But even here, one must be careful, because the benefits are not as great as one might think. Everyone puts some value on his or her leisure time, so the net benefits from the job equal </a:t>
            </a:r>
            <a:r>
              <a:rPr lang="en-US" sz="3600" b="1" dirty="0">
                <a:solidFill>
                  <a:schemeClr val="tx1"/>
                </a:solidFill>
              </a:rPr>
              <a:t>wages minus lost leisure</a:t>
            </a:r>
            <a:r>
              <a:rPr lang="en-US" sz="3600" dirty="0"/>
              <a:t>.  </a:t>
            </a:r>
            <a:endParaRPr lang="en-US" sz="4000" dirty="0">
              <a:solidFill>
                <a:schemeClr val="tx2"/>
              </a:solidFill>
            </a:endParaRPr>
          </a:p>
          <a:p>
            <a:pPr lvl="0"/>
            <a:endParaRPr lang="en-US" sz="4000" dirty="0">
              <a:solidFill>
                <a:schemeClr val="tx2"/>
              </a:solidFill>
            </a:endParaRPr>
          </a:p>
          <a:p>
            <a:pPr marL="227013" indent="-227013" eaLnBrk="1" hangingPunct="1">
              <a:lnSpc>
                <a:spcPct val="90000"/>
              </a:lnSpc>
              <a:buFont typeface="Wingdings" panose="05000000000000000000" pitchFamily="2" charset="2"/>
              <a:buChar char="§"/>
            </a:pPr>
            <a:endParaRPr lang="en-US" sz="2000" dirty="0"/>
          </a:p>
          <a:p>
            <a:pPr lvl="1" eaLnBrk="1" hangingPunct="1">
              <a:lnSpc>
                <a:spcPct val="90000"/>
              </a:lnSpc>
            </a:pPr>
            <a:endParaRPr lang="en-US" dirty="0"/>
          </a:p>
          <a:p>
            <a:pPr eaLnBrk="1" hangingPunct="1">
              <a:lnSpc>
                <a:spcPct val="90000"/>
              </a:lnSpc>
            </a:pPr>
            <a:endParaRPr lang="en-US" dirty="0"/>
          </a:p>
          <a:p>
            <a:pPr eaLnBrk="1" hangingPunct="1">
              <a:lnSpc>
                <a:spcPct val="90000"/>
              </a:lnSpc>
              <a:buFont typeface="Wingdings" pitchFamily="2" charset="2"/>
              <a:buNone/>
            </a:pPr>
            <a:endParaRPr lang="en-US" dirty="0"/>
          </a:p>
          <a:p>
            <a:pPr eaLnBrk="1" hangingPunct="1">
              <a:lnSpc>
                <a:spcPct val="90000"/>
              </a:lnSpc>
            </a:pPr>
            <a:endParaRPr lang="en-US" dirty="0"/>
          </a:p>
        </p:txBody>
      </p:sp>
      <p:sp>
        <p:nvSpPr>
          <p:cNvPr id="3" name="Title" hidden="1"/>
          <p:cNvSpPr>
            <a:spLocks noGrp="1"/>
          </p:cNvSpPr>
          <p:nvPr>
            <p:ph type="title"/>
          </p:nvPr>
        </p:nvSpPr>
        <p:spPr/>
        <p:txBody>
          <a:bodyPr/>
          <a:lstStyle/>
          <a:p>
            <a:r>
              <a:rPr lang="en-US" sz="2800" dirty="0">
                <a:solidFill>
                  <a:srgbClr val="BD582C"/>
                </a:solidFill>
              </a:rPr>
              <a:t>Benefit-Cost Analysis, 12</a:t>
            </a:r>
            <a:br>
              <a:rPr lang="en-US" sz="2800" dirty="0">
                <a:solidFill>
                  <a:srgbClr val="BD582C"/>
                </a:solidFill>
              </a:rPr>
            </a:br>
            <a:endParaRPr lang="en-US" dirty="0"/>
          </a:p>
        </p:txBody>
      </p:sp>
    </p:spTree>
    <p:extLst>
      <p:ext uri="{BB962C8B-B14F-4D97-AF65-F5344CB8AC3E}">
        <p14:creationId xmlns:p14="http://schemas.microsoft.com/office/powerpoint/2010/main" val="34117587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12:  State and Local Public Infrastructure</a:t>
            </a:r>
          </a:p>
        </p:txBody>
      </p:sp>
      <p:sp>
        <p:nvSpPr>
          <p:cNvPr id="2" name="Rectangle 2"/>
          <p:cNvSpPr/>
          <p:nvPr/>
        </p:nvSpPr>
        <p:spPr>
          <a:xfrm>
            <a:off x="838200" y="1404068"/>
            <a:ext cx="3256597"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a:solidFill>
                  <a:srgbClr val="BD582C"/>
                </a:solidFill>
                <a:latin typeface="+mn-lt"/>
                <a:cs typeface="+mn-cs"/>
              </a:rPr>
              <a:t>Benefit-Cost Analysis, 13</a:t>
            </a:r>
          </a:p>
        </p:txBody>
      </p:sp>
      <p:sp>
        <p:nvSpPr>
          <p:cNvPr id="14339" name="Rectangle 3"/>
          <p:cNvSpPr>
            <a:spLocks noGrp="1" noChangeArrowheads="1"/>
          </p:cNvSpPr>
          <p:nvPr>
            <p:ph idx="1"/>
          </p:nvPr>
        </p:nvSpPr>
        <p:spPr/>
        <p:txBody>
          <a:bodyPr/>
          <a:lstStyle/>
          <a:p>
            <a:pPr marL="227013" indent="-227013" eaLnBrk="1" hangingPunct="1">
              <a:lnSpc>
                <a:spcPct val="110000"/>
              </a:lnSpc>
              <a:buFont typeface="Wingdings" panose="05000000000000000000" pitchFamily="2" charset="2"/>
              <a:buChar char="§"/>
            </a:pPr>
            <a:r>
              <a:rPr lang="en-US" sz="2000" dirty="0"/>
              <a:t>Benefit-cost analysis should not be blamed for the complexity of infrastructure decisions.</a:t>
            </a:r>
          </a:p>
          <a:p>
            <a:pPr marL="227013" indent="-227013" eaLnBrk="1" hangingPunct="1">
              <a:lnSpc>
                <a:spcPct val="110000"/>
              </a:lnSpc>
              <a:buFont typeface="Wingdings" panose="05000000000000000000" pitchFamily="2" charset="2"/>
              <a:buChar char="§"/>
            </a:pPr>
            <a:endParaRPr lang="en-US" sz="2000" dirty="0"/>
          </a:p>
          <a:p>
            <a:pPr marL="227013" indent="-227013" eaLnBrk="1" hangingPunct="1">
              <a:lnSpc>
                <a:spcPct val="110000"/>
              </a:lnSpc>
              <a:buFont typeface="Wingdings" panose="05000000000000000000" pitchFamily="2" charset="2"/>
              <a:buChar char="§"/>
            </a:pPr>
            <a:r>
              <a:rPr lang="en-US" sz="2000" dirty="0"/>
              <a:t>Benefit-cost analysis can simplify a decision, but it cannot make value judgments or eliminate uncertainty.</a:t>
            </a:r>
          </a:p>
          <a:p>
            <a:pPr marL="227013" indent="-227013" eaLnBrk="1" hangingPunct="1">
              <a:lnSpc>
                <a:spcPct val="110000"/>
              </a:lnSpc>
              <a:buFont typeface="Wingdings" panose="05000000000000000000" pitchFamily="2" charset="2"/>
              <a:buChar char="§"/>
            </a:pPr>
            <a:endParaRPr lang="en-US" sz="2000" dirty="0"/>
          </a:p>
          <a:p>
            <a:pPr marL="227013" indent="-227013" eaLnBrk="1" hangingPunct="1">
              <a:lnSpc>
                <a:spcPct val="110000"/>
              </a:lnSpc>
              <a:buFont typeface="Wingdings" panose="05000000000000000000" pitchFamily="2" charset="2"/>
              <a:buChar char="§"/>
            </a:pPr>
            <a:r>
              <a:rPr lang="en-US" sz="2000" dirty="0"/>
              <a:t>Try to frame benefit-cost analysis to focus on the factors that require analytical or value judgments.</a:t>
            </a:r>
          </a:p>
          <a:p>
            <a:pPr lvl="1" eaLnBrk="1" hangingPunct="1"/>
            <a:endParaRPr lang="en-US" dirty="0"/>
          </a:p>
          <a:p>
            <a:pPr eaLnBrk="1" hangingPunct="1"/>
            <a:endParaRPr lang="en-US" dirty="0"/>
          </a:p>
          <a:p>
            <a:pPr eaLnBrk="1" hangingPunct="1">
              <a:buFont typeface="Wingdings" pitchFamily="2" charset="2"/>
              <a:buNone/>
            </a:pPr>
            <a:endParaRPr lang="en-US" dirty="0"/>
          </a:p>
          <a:p>
            <a:pPr eaLnBrk="1" hangingPunct="1"/>
            <a:endParaRPr lang="en-US" dirty="0"/>
          </a:p>
        </p:txBody>
      </p:sp>
      <p:sp>
        <p:nvSpPr>
          <p:cNvPr id="3" name="Title" hidden="1"/>
          <p:cNvSpPr>
            <a:spLocks noGrp="1"/>
          </p:cNvSpPr>
          <p:nvPr>
            <p:ph type="title"/>
          </p:nvPr>
        </p:nvSpPr>
        <p:spPr/>
        <p:txBody>
          <a:bodyPr/>
          <a:lstStyle/>
          <a:p>
            <a:r>
              <a:rPr lang="en-US" sz="2800" dirty="0">
                <a:solidFill>
                  <a:srgbClr val="BD582C"/>
                </a:solidFill>
              </a:rPr>
              <a:t>Benefit-Cost Analysis, 13</a:t>
            </a:r>
            <a:br>
              <a:rPr lang="en-US" sz="2800" dirty="0">
                <a:solidFill>
                  <a:srgbClr val="BD582C"/>
                </a:solidFill>
              </a:rPr>
            </a:b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12:  State and Local Public Infrastructure</a:t>
            </a:r>
          </a:p>
        </p:txBody>
      </p:sp>
      <p:sp>
        <p:nvSpPr>
          <p:cNvPr id="2" name="Rectangle 2"/>
          <p:cNvSpPr/>
          <p:nvPr/>
        </p:nvSpPr>
        <p:spPr>
          <a:xfrm>
            <a:off x="822960" y="1371600"/>
            <a:ext cx="1441164" cy="461665"/>
          </a:xfrm>
          <a:prstGeom prst="rect">
            <a:avLst/>
          </a:prstGeom>
        </p:spPr>
        <p:txBody>
          <a:bodyPr wrap="none">
            <a:spAutoFit/>
          </a:bodyPr>
          <a:lstStyle/>
          <a:p>
            <a:pPr eaLnBrk="1" hangingPunct="1">
              <a:buFont typeface="Wingdings" pitchFamily="2" charset="2"/>
              <a:buNone/>
            </a:pPr>
            <a:r>
              <a:rPr lang="en-US" sz="2400" dirty="0">
                <a:solidFill>
                  <a:srgbClr val="BD582C"/>
                </a:solidFill>
                <a:latin typeface="+mn-lt"/>
              </a:rPr>
              <a:t>Questions</a:t>
            </a:r>
          </a:p>
        </p:txBody>
      </p:sp>
      <p:sp>
        <p:nvSpPr>
          <p:cNvPr id="4099" name="Rectangle 3"/>
          <p:cNvSpPr>
            <a:spLocks noGrp="1" noChangeArrowheads="1"/>
          </p:cNvSpPr>
          <p:nvPr>
            <p:ph idx="1"/>
          </p:nvPr>
        </p:nvSpPr>
        <p:spPr/>
        <p:txBody>
          <a:bodyPr>
            <a:normAutofit/>
          </a:bodyPr>
          <a:lstStyle/>
          <a:p>
            <a:pPr eaLnBrk="1" hangingPunct="1"/>
            <a:endParaRPr lang="en-US" sz="2000" dirty="0">
              <a:solidFill>
                <a:schemeClr val="tx2"/>
              </a:solidFill>
            </a:endParaRPr>
          </a:p>
          <a:p>
            <a:pPr marL="227013" indent="-227013" eaLnBrk="1" hangingPunct="1">
              <a:buFont typeface="Wingdings" panose="05000000000000000000" pitchFamily="2" charset="2"/>
              <a:buChar char="§"/>
            </a:pPr>
            <a:r>
              <a:rPr lang="en-US" sz="2000" dirty="0"/>
              <a:t>How does B/C analysis combine effects in different markets?</a:t>
            </a:r>
          </a:p>
          <a:p>
            <a:pPr marL="227013" indent="-227013" eaLnBrk="1" hangingPunct="1">
              <a:buFont typeface="Wingdings" panose="05000000000000000000" pitchFamily="2" charset="2"/>
              <a:buChar char="§"/>
            </a:pPr>
            <a:endParaRPr lang="en-US" sz="2000" dirty="0"/>
          </a:p>
          <a:p>
            <a:pPr marL="227013" indent="-227013" eaLnBrk="1" hangingPunct="1">
              <a:buFont typeface="Wingdings" panose="05000000000000000000" pitchFamily="2" charset="2"/>
              <a:buChar char="§"/>
            </a:pPr>
            <a:r>
              <a:rPr lang="en-US" sz="2000" dirty="0"/>
              <a:t>How does B/C analysis combine effects at different times?</a:t>
            </a:r>
          </a:p>
          <a:p>
            <a:pPr marL="227013" indent="-227013" eaLnBrk="1" hangingPunct="1">
              <a:buFont typeface="Wingdings" panose="05000000000000000000" pitchFamily="2" charset="2"/>
              <a:buChar char="§"/>
            </a:pPr>
            <a:endParaRPr lang="en-US" sz="2000" dirty="0"/>
          </a:p>
          <a:p>
            <a:pPr marL="227013" indent="-227013" eaLnBrk="1" hangingPunct="1">
              <a:buFont typeface="Wingdings" panose="05000000000000000000" pitchFamily="2" charset="2"/>
              <a:buChar char="§"/>
            </a:pPr>
            <a:r>
              <a:rPr lang="en-US" sz="2000" dirty="0"/>
              <a:t>How does B/C analysis address effects on different groups?</a:t>
            </a:r>
          </a:p>
          <a:p>
            <a:pPr marL="227013" indent="-227013" eaLnBrk="1" hangingPunct="1">
              <a:buFont typeface="Wingdings" panose="05000000000000000000" pitchFamily="2" charset="2"/>
              <a:buChar char="§"/>
            </a:pPr>
            <a:endParaRPr lang="en-US" sz="2000" dirty="0"/>
          </a:p>
          <a:p>
            <a:pPr marL="227013" indent="-227013" eaLnBrk="1" hangingPunct="1">
              <a:buFont typeface="Wingdings" panose="05000000000000000000" pitchFamily="2" charset="2"/>
              <a:buChar char="§"/>
            </a:pPr>
            <a:r>
              <a:rPr lang="en-US" sz="2000" dirty="0"/>
              <a:t>What is a “transfer” and when should it affect the conclusion of a B/C analysis?</a:t>
            </a:r>
          </a:p>
        </p:txBody>
      </p:sp>
      <p:sp>
        <p:nvSpPr>
          <p:cNvPr id="3" name="Title" hidden="1"/>
          <p:cNvSpPr>
            <a:spLocks noGrp="1"/>
          </p:cNvSpPr>
          <p:nvPr>
            <p:ph type="title"/>
          </p:nvPr>
        </p:nvSpPr>
        <p:spPr/>
        <p:txBody>
          <a:bodyPr/>
          <a:lstStyle/>
          <a:p>
            <a:r>
              <a:rPr lang="en-US" sz="2800" dirty="0">
                <a:solidFill>
                  <a:srgbClr val="BD582C"/>
                </a:solidFill>
              </a:rPr>
              <a:t>Class Outline</a:t>
            </a:r>
            <a:br>
              <a:rPr lang="en-US" sz="2800" dirty="0">
                <a:solidFill>
                  <a:srgbClr val="BD582C"/>
                </a:solidFill>
              </a:rPr>
            </a:br>
            <a:endParaRPr lang="en-US" dirty="0"/>
          </a:p>
        </p:txBody>
      </p:sp>
    </p:spTree>
    <p:extLst>
      <p:ext uri="{BB962C8B-B14F-4D97-AF65-F5344CB8AC3E}">
        <p14:creationId xmlns:p14="http://schemas.microsoft.com/office/powerpoint/2010/main" val="16984875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12:  State and Local Public Infrastructure</a:t>
            </a:r>
          </a:p>
        </p:txBody>
      </p:sp>
      <p:sp>
        <p:nvSpPr>
          <p:cNvPr id="2" name="Rectangle 2"/>
          <p:cNvSpPr/>
          <p:nvPr/>
        </p:nvSpPr>
        <p:spPr>
          <a:xfrm>
            <a:off x="822960" y="1371600"/>
            <a:ext cx="1800493" cy="461665"/>
          </a:xfrm>
          <a:prstGeom prst="rect">
            <a:avLst/>
          </a:prstGeom>
        </p:spPr>
        <p:txBody>
          <a:bodyPr wrap="none">
            <a:spAutoFit/>
          </a:bodyPr>
          <a:lstStyle/>
          <a:p>
            <a:pPr eaLnBrk="1" hangingPunct="1">
              <a:buFont typeface="Wingdings" pitchFamily="2" charset="2"/>
              <a:buNone/>
            </a:pPr>
            <a:r>
              <a:rPr lang="en-US" sz="2400" dirty="0">
                <a:solidFill>
                  <a:srgbClr val="BD582C"/>
                </a:solidFill>
                <a:latin typeface="+mn-lt"/>
              </a:rPr>
              <a:t>Class Outline</a:t>
            </a:r>
          </a:p>
        </p:txBody>
      </p:sp>
      <p:sp>
        <p:nvSpPr>
          <p:cNvPr id="4099" name="Rectangle 3"/>
          <p:cNvSpPr>
            <a:spLocks noGrp="1" noChangeArrowheads="1"/>
          </p:cNvSpPr>
          <p:nvPr>
            <p:ph idx="1"/>
          </p:nvPr>
        </p:nvSpPr>
        <p:spPr/>
        <p:txBody>
          <a:bodyPr/>
          <a:lstStyle/>
          <a:p>
            <a:pPr eaLnBrk="1" hangingPunct="1"/>
            <a:endParaRPr lang="en-US" sz="2000" dirty="0">
              <a:solidFill>
                <a:schemeClr val="tx2"/>
              </a:solidFill>
            </a:endParaRPr>
          </a:p>
          <a:p>
            <a:pPr marL="227013" indent="-227013" eaLnBrk="1" hangingPunct="1">
              <a:buFont typeface="Wingdings" panose="05000000000000000000" pitchFamily="2" charset="2"/>
              <a:buChar char="§"/>
            </a:pPr>
            <a:r>
              <a:rPr lang="en-US" sz="2000" dirty="0"/>
              <a:t>What Is Known about Capital Spending?</a:t>
            </a:r>
          </a:p>
          <a:p>
            <a:pPr marL="227013" indent="-227013" eaLnBrk="1" hangingPunct="1">
              <a:buFont typeface="Wingdings" panose="05000000000000000000" pitchFamily="2" charset="2"/>
              <a:buChar char="§"/>
            </a:pPr>
            <a:endParaRPr lang="en-US" sz="2000" dirty="0"/>
          </a:p>
          <a:p>
            <a:pPr marL="227013" indent="-227013" eaLnBrk="1" hangingPunct="1">
              <a:buFont typeface="Wingdings" panose="05000000000000000000" pitchFamily="2" charset="2"/>
              <a:buChar char="§"/>
            </a:pPr>
            <a:r>
              <a:rPr lang="en-US" sz="2000" dirty="0"/>
              <a:t>How to Make Decisions about Infrastructure Projects</a:t>
            </a:r>
          </a:p>
          <a:p>
            <a:pPr marL="227013" indent="-227013" eaLnBrk="1" hangingPunct="1">
              <a:buFont typeface="Wingdings" panose="05000000000000000000" pitchFamily="2" charset="2"/>
              <a:buChar char="§"/>
            </a:pPr>
            <a:endParaRPr lang="en-US" sz="2000" dirty="0">
              <a:solidFill>
                <a:srgbClr val="FF0000"/>
              </a:solidFill>
            </a:endParaRPr>
          </a:p>
          <a:p>
            <a:pPr marL="227013" indent="-227013" eaLnBrk="1" hangingPunct="1">
              <a:buFont typeface="Wingdings" panose="05000000000000000000" pitchFamily="2" charset="2"/>
              <a:buChar char="§"/>
            </a:pPr>
            <a:r>
              <a:rPr lang="en-US" sz="2000" dirty="0">
                <a:solidFill>
                  <a:srgbClr val="FF0000"/>
                </a:solidFill>
              </a:rPr>
              <a:t>Paying for Infrastructure</a:t>
            </a:r>
          </a:p>
          <a:p>
            <a:pPr eaLnBrk="1" hangingPunct="1"/>
            <a:endParaRPr lang="en-US" dirty="0"/>
          </a:p>
        </p:txBody>
      </p:sp>
      <p:sp>
        <p:nvSpPr>
          <p:cNvPr id="3" name="Title" hidden="1"/>
          <p:cNvSpPr>
            <a:spLocks noGrp="1"/>
          </p:cNvSpPr>
          <p:nvPr>
            <p:ph type="title"/>
          </p:nvPr>
        </p:nvSpPr>
        <p:spPr/>
        <p:txBody>
          <a:bodyPr/>
          <a:lstStyle/>
          <a:p>
            <a:r>
              <a:rPr lang="en-US" sz="2800" dirty="0">
                <a:solidFill>
                  <a:srgbClr val="BD582C"/>
                </a:solidFill>
              </a:rPr>
              <a:t>Class Outline</a:t>
            </a:r>
            <a:br>
              <a:rPr lang="en-US" sz="2800" dirty="0">
                <a:solidFill>
                  <a:srgbClr val="BD582C"/>
                </a:solidFill>
              </a:rPr>
            </a:br>
            <a:endParaRPr lang="en-US" dirty="0"/>
          </a:p>
        </p:txBody>
      </p:sp>
    </p:spTree>
    <p:extLst>
      <p:ext uri="{BB962C8B-B14F-4D97-AF65-F5344CB8AC3E}">
        <p14:creationId xmlns:p14="http://schemas.microsoft.com/office/powerpoint/2010/main" val="38267014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12:  State and Local Public Infrastructure</a:t>
            </a:r>
          </a:p>
        </p:txBody>
      </p:sp>
      <p:sp>
        <p:nvSpPr>
          <p:cNvPr id="2" name="Rectangle 2"/>
          <p:cNvSpPr/>
          <p:nvPr/>
        </p:nvSpPr>
        <p:spPr>
          <a:xfrm>
            <a:off x="838200" y="1404068"/>
            <a:ext cx="5666551"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a:solidFill>
                  <a:srgbClr val="BD582C"/>
                </a:solidFill>
                <a:latin typeface="+mn-lt"/>
                <a:cs typeface="+mn-cs"/>
              </a:rPr>
              <a:t>Paying For Infrastructure (at the Local Level)</a:t>
            </a:r>
          </a:p>
        </p:txBody>
      </p:sp>
      <p:sp>
        <p:nvSpPr>
          <p:cNvPr id="15363" name="Rectangle 3"/>
          <p:cNvSpPr>
            <a:spLocks noGrp="1" noChangeArrowheads="1"/>
          </p:cNvSpPr>
          <p:nvPr>
            <p:ph idx="1"/>
          </p:nvPr>
        </p:nvSpPr>
        <p:spPr/>
        <p:txBody>
          <a:bodyPr/>
          <a:lstStyle/>
          <a:p>
            <a:pPr marL="227013" indent="-227013" eaLnBrk="1" hangingPunct="1">
              <a:lnSpc>
                <a:spcPct val="110000"/>
              </a:lnSpc>
              <a:spcAft>
                <a:spcPts val="0"/>
              </a:spcAft>
              <a:buFont typeface="Wingdings" panose="05000000000000000000" pitchFamily="2" charset="2"/>
              <a:buChar char="§"/>
            </a:pPr>
            <a:r>
              <a:rPr lang="en-US" sz="2000" dirty="0"/>
              <a:t>Many people think a government can pay for infrastructure through borrowing.</a:t>
            </a:r>
          </a:p>
          <a:p>
            <a:pPr marL="227013" indent="-227013" eaLnBrk="1" hangingPunct="1">
              <a:lnSpc>
                <a:spcPct val="110000"/>
              </a:lnSpc>
              <a:spcAft>
                <a:spcPts val="0"/>
              </a:spcAft>
              <a:buFont typeface="Wingdings" panose="05000000000000000000" pitchFamily="2" charset="2"/>
              <a:buChar char="§"/>
            </a:pPr>
            <a:endParaRPr lang="en-US" sz="2000" dirty="0"/>
          </a:p>
          <a:p>
            <a:pPr marL="227013" indent="-227013" eaLnBrk="1" hangingPunct="1">
              <a:lnSpc>
                <a:spcPct val="110000"/>
              </a:lnSpc>
              <a:spcAft>
                <a:spcPts val="0"/>
              </a:spcAft>
              <a:buFont typeface="Wingdings" panose="05000000000000000000" pitchFamily="2" charset="2"/>
              <a:buChar char="§"/>
            </a:pPr>
            <a:r>
              <a:rPr lang="en-US" sz="2000" dirty="0"/>
              <a:t>This is not true.  </a:t>
            </a:r>
          </a:p>
          <a:p>
            <a:pPr marL="227013" indent="-227013" eaLnBrk="1" hangingPunct="1">
              <a:lnSpc>
                <a:spcPct val="110000"/>
              </a:lnSpc>
              <a:spcAft>
                <a:spcPts val="0"/>
              </a:spcAft>
              <a:buFont typeface="Wingdings" panose="05000000000000000000" pitchFamily="2" charset="2"/>
              <a:buChar char="§"/>
            </a:pPr>
            <a:endParaRPr lang="en-US" sz="2000" dirty="0"/>
          </a:p>
          <a:p>
            <a:pPr marL="227013" indent="-227013" eaLnBrk="1" hangingPunct="1">
              <a:lnSpc>
                <a:spcPct val="110000"/>
              </a:lnSpc>
              <a:spcAft>
                <a:spcPts val="0"/>
              </a:spcAft>
              <a:buFont typeface="Wingdings" panose="05000000000000000000" pitchFamily="2" charset="2"/>
              <a:buChar char="§"/>
            </a:pPr>
            <a:r>
              <a:rPr lang="en-US" sz="2000" dirty="0"/>
              <a:t>Borrowing simply spreads the financing burden over time.</a:t>
            </a:r>
          </a:p>
          <a:p>
            <a:pPr marL="227013" indent="-227013" eaLnBrk="1" hangingPunct="1">
              <a:lnSpc>
                <a:spcPct val="110000"/>
              </a:lnSpc>
              <a:spcAft>
                <a:spcPts val="0"/>
              </a:spcAft>
              <a:buFont typeface="Wingdings" panose="05000000000000000000" pitchFamily="2" charset="2"/>
              <a:buChar char="§"/>
            </a:pPr>
            <a:endParaRPr lang="en-US" sz="2000" dirty="0"/>
          </a:p>
          <a:p>
            <a:pPr marL="227013" indent="-227013" eaLnBrk="1" hangingPunct="1">
              <a:lnSpc>
                <a:spcPct val="110000"/>
              </a:lnSpc>
              <a:spcAft>
                <a:spcPts val="0"/>
              </a:spcAft>
              <a:buFont typeface="Wingdings" panose="05000000000000000000" pitchFamily="2" charset="2"/>
              <a:buChar char="§"/>
            </a:pPr>
            <a:r>
              <a:rPr lang="en-US" sz="2000" dirty="0"/>
              <a:t>Taxes or fees are needed to pay for the infrastructure, with or without borrowing.</a:t>
            </a:r>
          </a:p>
          <a:p>
            <a:pPr eaLnBrk="1" hangingPunct="1">
              <a:lnSpc>
                <a:spcPct val="90000"/>
              </a:lnSpc>
            </a:pPr>
            <a:endParaRPr lang="en-US" dirty="0"/>
          </a:p>
          <a:p>
            <a:pPr eaLnBrk="1" hangingPunct="1">
              <a:lnSpc>
                <a:spcPct val="90000"/>
              </a:lnSpc>
              <a:buFont typeface="Wingdings" pitchFamily="2" charset="2"/>
              <a:buNone/>
            </a:pPr>
            <a:endParaRPr lang="en-US" dirty="0"/>
          </a:p>
          <a:p>
            <a:pPr eaLnBrk="1" hangingPunct="1">
              <a:lnSpc>
                <a:spcPct val="90000"/>
              </a:lnSpc>
            </a:pPr>
            <a:endParaRPr lang="en-US" dirty="0"/>
          </a:p>
        </p:txBody>
      </p:sp>
      <p:sp>
        <p:nvSpPr>
          <p:cNvPr id="3" name="Title" hidden="1"/>
          <p:cNvSpPr>
            <a:spLocks noGrp="1"/>
          </p:cNvSpPr>
          <p:nvPr>
            <p:ph type="title"/>
          </p:nvPr>
        </p:nvSpPr>
        <p:spPr/>
        <p:txBody>
          <a:bodyPr/>
          <a:lstStyle/>
          <a:p>
            <a:r>
              <a:rPr lang="en-US" sz="2800" dirty="0">
                <a:solidFill>
                  <a:srgbClr val="BD582C"/>
                </a:solidFill>
              </a:rPr>
              <a:t>Paying For Infrastructure</a:t>
            </a:r>
            <a:br>
              <a:rPr lang="en-US" sz="2800" dirty="0">
                <a:solidFill>
                  <a:srgbClr val="BD582C"/>
                </a:solidFill>
              </a:rPr>
            </a:b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12:  State and Local Public Infrastructure</a:t>
            </a:r>
          </a:p>
        </p:txBody>
      </p:sp>
      <p:sp>
        <p:nvSpPr>
          <p:cNvPr id="2" name="Rectangle 2"/>
          <p:cNvSpPr/>
          <p:nvPr/>
        </p:nvSpPr>
        <p:spPr>
          <a:xfrm>
            <a:off x="822959" y="1371600"/>
            <a:ext cx="3560526" cy="859723"/>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a:solidFill>
                  <a:srgbClr val="BD582C"/>
                </a:solidFill>
                <a:latin typeface="+mn-lt"/>
                <a:cs typeface="+mn-cs"/>
              </a:rPr>
              <a:t>Paying For Infrastructure, 2</a:t>
            </a:r>
          </a:p>
          <a:p>
            <a:pPr marL="51435" lvl="0" indent="-51435" defTabSz="514350" fontAlgn="auto">
              <a:lnSpc>
                <a:spcPct val="90000"/>
              </a:lnSpc>
              <a:spcBef>
                <a:spcPts val="675"/>
              </a:spcBef>
              <a:spcAft>
                <a:spcPts val="113"/>
              </a:spcAft>
              <a:buClr>
                <a:srgbClr val="E48312"/>
              </a:buClr>
              <a:buSzPct val="100000"/>
            </a:pPr>
            <a:endParaRPr lang="en-US" sz="2400" dirty="0">
              <a:solidFill>
                <a:srgbClr val="BD582C"/>
              </a:solidFill>
              <a:latin typeface="+mn-lt"/>
              <a:cs typeface="+mn-cs"/>
            </a:endParaRPr>
          </a:p>
        </p:txBody>
      </p:sp>
      <p:sp>
        <p:nvSpPr>
          <p:cNvPr id="16387" name="Rectangle 3"/>
          <p:cNvSpPr>
            <a:spLocks noGrp="1" noChangeArrowheads="1"/>
          </p:cNvSpPr>
          <p:nvPr>
            <p:ph idx="1"/>
          </p:nvPr>
        </p:nvSpPr>
        <p:spPr/>
        <p:txBody>
          <a:bodyPr>
            <a:normAutofit/>
          </a:bodyPr>
          <a:lstStyle/>
          <a:p>
            <a:pPr marL="227013" indent="-227013" eaLnBrk="1" hangingPunct="1">
              <a:lnSpc>
                <a:spcPct val="110000"/>
              </a:lnSpc>
              <a:spcAft>
                <a:spcPts val="1800"/>
              </a:spcAft>
              <a:buFont typeface="Wingdings" panose="05000000000000000000" pitchFamily="2" charset="2"/>
              <a:buChar char="§"/>
            </a:pPr>
            <a:r>
              <a:rPr lang="en-US" sz="2000" dirty="0"/>
              <a:t>Now consider the (simpler!) case of residential infrastructure (streets, lights, sidewalks, water and sewer).</a:t>
            </a:r>
          </a:p>
          <a:p>
            <a:pPr marL="227013" indent="-227013" eaLnBrk="1" hangingPunct="1">
              <a:lnSpc>
                <a:spcPct val="110000"/>
              </a:lnSpc>
              <a:buFont typeface="Wingdings" panose="05000000000000000000" pitchFamily="2" charset="2"/>
              <a:buChar char="§"/>
            </a:pPr>
            <a:r>
              <a:rPr lang="en-US" sz="2000" dirty="0"/>
              <a:t>Alternative sources of revenue are:</a:t>
            </a:r>
          </a:p>
          <a:p>
            <a:pPr marL="460375" lvl="1" indent="-233363">
              <a:lnSpc>
                <a:spcPct val="110000"/>
              </a:lnSpc>
              <a:buFont typeface="Courier New" panose="02070309020205020404" pitchFamily="49" charset="0"/>
              <a:buChar char="o"/>
            </a:pPr>
            <a:r>
              <a:rPr lang="en-US" sz="2000" dirty="0"/>
              <a:t>Property taxes</a:t>
            </a:r>
          </a:p>
          <a:p>
            <a:pPr marL="460375" lvl="1" indent="-233363">
              <a:lnSpc>
                <a:spcPct val="110000"/>
              </a:lnSpc>
              <a:buFont typeface="Courier New" panose="02070309020205020404" pitchFamily="49" charset="0"/>
              <a:buChar char="o"/>
            </a:pPr>
            <a:r>
              <a:rPr lang="en-US" sz="2000" dirty="0"/>
              <a:t>Special assessments on homeowners</a:t>
            </a:r>
          </a:p>
          <a:p>
            <a:pPr marL="460375" lvl="1" indent="-233363">
              <a:lnSpc>
                <a:spcPct val="110000"/>
              </a:lnSpc>
              <a:buFont typeface="Courier New" panose="02070309020205020404" pitchFamily="49" charset="0"/>
              <a:buChar char="o"/>
            </a:pPr>
            <a:r>
              <a:rPr lang="en-US" sz="2000" dirty="0"/>
              <a:t>User fees</a:t>
            </a:r>
          </a:p>
          <a:p>
            <a:pPr marL="460375" lvl="1" indent="-233363">
              <a:lnSpc>
                <a:spcPct val="110000"/>
              </a:lnSpc>
              <a:buFont typeface="Courier New" panose="02070309020205020404" pitchFamily="49" charset="0"/>
              <a:buChar char="o"/>
            </a:pPr>
            <a:r>
              <a:rPr lang="en-US" sz="2000" dirty="0"/>
              <a:t>One-time fees charged to home buyers</a:t>
            </a:r>
          </a:p>
          <a:p>
            <a:pPr marL="460375" lvl="1" indent="-233363">
              <a:lnSpc>
                <a:spcPct val="110000"/>
              </a:lnSpc>
              <a:buFont typeface="Courier New" panose="02070309020205020404" pitchFamily="49" charset="0"/>
              <a:buChar char="o"/>
            </a:pPr>
            <a:r>
              <a:rPr lang="en-US" sz="2000" dirty="0"/>
              <a:t>One-time fees charged to builder</a:t>
            </a:r>
          </a:p>
          <a:p>
            <a:pPr marL="460375" lvl="1" indent="-233363">
              <a:lnSpc>
                <a:spcPct val="110000"/>
              </a:lnSpc>
              <a:buFont typeface="Courier New" panose="02070309020205020404" pitchFamily="49" charset="0"/>
              <a:buChar char="o"/>
            </a:pPr>
            <a:r>
              <a:rPr lang="en-US" sz="2000" dirty="0"/>
              <a:t>Requirement placed on builder.</a:t>
            </a:r>
          </a:p>
          <a:p>
            <a:pPr eaLnBrk="1" hangingPunct="1">
              <a:lnSpc>
                <a:spcPct val="90000"/>
              </a:lnSpc>
              <a:buFont typeface="Wingdings" pitchFamily="2" charset="2"/>
              <a:buNone/>
            </a:pPr>
            <a:endParaRPr lang="en-US" sz="2000" dirty="0"/>
          </a:p>
          <a:p>
            <a:pPr eaLnBrk="1" hangingPunct="1">
              <a:lnSpc>
                <a:spcPct val="90000"/>
              </a:lnSpc>
            </a:pPr>
            <a:endParaRPr lang="en-US" sz="2000" dirty="0"/>
          </a:p>
        </p:txBody>
      </p:sp>
      <p:sp>
        <p:nvSpPr>
          <p:cNvPr id="3" name="Title" hidden="1"/>
          <p:cNvSpPr>
            <a:spLocks noGrp="1"/>
          </p:cNvSpPr>
          <p:nvPr>
            <p:ph type="title"/>
          </p:nvPr>
        </p:nvSpPr>
        <p:spPr/>
        <p:txBody>
          <a:bodyPr/>
          <a:lstStyle/>
          <a:p>
            <a:r>
              <a:rPr lang="en-US" sz="2800" dirty="0">
                <a:solidFill>
                  <a:srgbClr val="BD582C"/>
                </a:solidFill>
              </a:rPr>
              <a:t>Paying For Infrastructure, 3</a:t>
            </a:r>
            <a:br>
              <a:rPr lang="en-US" sz="2800" dirty="0">
                <a:solidFill>
                  <a:srgbClr val="BD582C"/>
                </a:solidFill>
              </a:rPr>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12:  State and Local Public Infrastructure</a:t>
            </a:r>
          </a:p>
        </p:txBody>
      </p:sp>
      <p:sp>
        <p:nvSpPr>
          <p:cNvPr id="2" name="Rectangle 2"/>
          <p:cNvSpPr/>
          <p:nvPr/>
        </p:nvSpPr>
        <p:spPr>
          <a:xfrm>
            <a:off x="822960" y="1371600"/>
            <a:ext cx="1800493" cy="461665"/>
          </a:xfrm>
          <a:prstGeom prst="rect">
            <a:avLst/>
          </a:prstGeom>
        </p:spPr>
        <p:txBody>
          <a:bodyPr wrap="none">
            <a:spAutoFit/>
          </a:bodyPr>
          <a:lstStyle/>
          <a:p>
            <a:pPr eaLnBrk="1" hangingPunct="1">
              <a:buFont typeface="Wingdings" pitchFamily="2" charset="2"/>
              <a:buNone/>
            </a:pPr>
            <a:r>
              <a:rPr lang="en-US" sz="2400" dirty="0">
                <a:solidFill>
                  <a:srgbClr val="BD582C"/>
                </a:solidFill>
                <a:latin typeface="+mn-lt"/>
              </a:rPr>
              <a:t>Class Outline</a:t>
            </a:r>
          </a:p>
        </p:txBody>
      </p:sp>
      <p:sp>
        <p:nvSpPr>
          <p:cNvPr id="4099" name="Rectangle 3"/>
          <p:cNvSpPr>
            <a:spLocks noGrp="1" noChangeArrowheads="1"/>
          </p:cNvSpPr>
          <p:nvPr>
            <p:ph idx="1"/>
          </p:nvPr>
        </p:nvSpPr>
        <p:spPr/>
        <p:txBody>
          <a:bodyPr/>
          <a:lstStyle/>
          <a:p>
            <a:pPr eaLnBrk="1" hangingPunct="1"/>
            <a:endParaRPr lang="en-US" sz="2000" dirty="0">
              <a:solidFill>
                <a:schemeClr val="tx2"/>
              </a:solidFill>
            </a:endParaRPr>
          </a:p>
          <a:p>
            <a:pPr marL="227013" indent="-227013" eaLnBrk="1" hangingPunct="1">
              <a:buFont typeface="Wingdings" panose="05000000000000000000" pitchFamily="2" charset="2"/>
              <a:buChar char="§"/>
            </a:pPr>
            <a:r>
              <a:rPr lang="en-US" sz="2000" dirty="0">
                <a:solidFill>
                  <a:srgbClr val="FF0000"/>
                </a:solidFill>
              </a:rPr>
              <a:t>What Is Known about Capital Spending?</a:t>
            </a:r>
          </a:p>
          <a:p>
            <a:pPr marL="227013" indent="-227013" eaLnBrk="1" hangingPunct="1">
              <a:buFont typeface="Wingdings" panose="05000000000000000000" pitchFamily="2" charset="2"/>
              <a:buChar char="§"/>
            </a:pPr>
            <a:endParaRPr lang="en-US" sz="2000" dirty="0"/>
          </a:p>
          <a:p>
            <a:pPr marL="227013" indent="-227013" eaLnBrk="1" hangingPunct="1">
              <a:buFont typeface="Wingdings" panose="05000000000000000000" pitchFamily="2" charset="2"/>
              <a:buChar char="§"/>
            </a:pPr>
            <a:r>
              <a:rPr lang="en-US" sz="2000" dirty="0"/>
              <a:t>How to Make Decisions about Infrastructure Projects</a:t>
            </a:r>
          </a:p>
          <a:p>
            <a:pPr marL="227013" indent="-227013" eaLnBrk="1" hangingPunct="1">
              <a:buFont typeface="Wingdings" panose="05000000000000000000" pitchFamily="2" charset="2"/>
              <a:buChar char="§"/>
            </a:pPr>
            <a:endParaRPr lang="en-US" sz="2000" dirty="0"/>
          </a:p>
          <a:p>
            <a:pPr marL="227013" indent="-227013" eaLnBrk="1" hangingPunct="1">
              <a:buFont typeface="Wingdings" panose="05000000000000000000" pitchFamily="2" charset="2"/>
              <a:buChar char="§"/>
            </a:pPr>
            <a:r>
              <a:rPr lang="en-US" sz="2000" dirty="0"/>
              <a:t>Paying for Infrastructure</a:t>
            </a:r>
          </a:p>
          <a:p>
            <a:pPr eaLnBrk="1" hangingPunct="1"/>
            <a:endParaRPr lang="en-US" dirty="0"/>
          </a:p>
        </p:txBody>
      </p:sp>
      <p:sp>
        <p:nvSpPr>
          <p:cNvPr id="3" name="Title" hidden="1"/>
          <p:cNvSpPr>
            <a:spLocks noGrp="1"/>
          </p:cNvSpPr>
          <p:nvPr>
            <p:ph type="title"/>
          </p:nvPr>
        </p:nvSpPr>
        <p:spPr/>
        <p:txBody>
          <a:bodyPr/>
          <a:lstStyle/>
          <a:p>
            <a:r>
              <a:rPr lang="en-US" sz="2800" dirty="0">
                <a:solidFill>
                  <a:srgbClr val="BD582C"/>
                </a:solidFill>
              </a:rPr>
              <a:t>Class Outline</a:t>
            </a:r>
            <a:br>
              <a:rPr lang="en-US" sz="2800" dirty="0">
                <a:solidFill>
                  <a:srgbClr val="BD582C"/>
                </a:solidFill>
              </a:rPr>
            </a:br>
            <a:endParaRPr lang="en-US" dirty="0"/>
          </a:p>
        </p:txBody>
      </p:sp>
    </p:spTree>
    <p:extLst>
      <p:ext uri="{BB962C8B-B14F-4D97-AF65-F5344CB8AC3E}">
        <p14:creationId xmlns:p14="http://schemas.microsoft.com/office/powerpoint/2010/main" val="32643214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12:  State and Local Public Infrastructure</a:t>
            </a:r>
          </a:p>
        </p:txBody>
      </p:sp>
      <p:sp>
        <p:nvSpPr>
          <p:cNvPr id="3" name="Rectangle 2"/>
          <p:cNvSpPr/>
          <p:nvPr/>
        </p:nvSpPr>
        <p:spPr>
          <a:xfrm>
            <a:off x="838200" y="1447800"/>
            <a:ext cx="4100161" cy="387798"/>
          </a:xfrm>
          <a:prstGeom prst="rect">
            <a:avLst/>
          </a:prstGeom>
        </p:spPr>
        <p:txBody>
          <a:bodyPr wrap="none">
            <a:spAutoFit/>
          </a:bodyPr>
          <a:lstStyle/>
          <a:p>
            <a:pPr eaLnBrk="1" hangingPunct="1">
              <a:lnSpc>
                <a:spcPct val="80000"/>
              </a:lnSpc>
              <a:buFont typeface="Wingdings" pitchFamily="2" charset="2"/>
              <a:buNone/>
            </a:pPr>
            <a:r>
              <a:rPr lang="en-US" sz="2400" dirty="0">
                <a:solidFill>
                  <a:srgbClr val="BD582C"/>
                </a:solidFill>
                <a:latin typeface="+mn-lt"/>
              </a:rPr>
              <a:t>Incidence of Development Fees</a:t>
            </a:r>
          </a:p>
        </p:txBody>
      </p:sp>
      <p:sp>
        <p:nvSpPr>
          <p:cNvPr id="17411" name="Rectangle 3"/>
          <p:cNvSpPr>
            <a:spLocks noGrp="1" noChangeArrowheads="1"/>
          </p:cNvSpPr>
          <p:nvPr>
            <p:ph idx="1"/>
          </p:nvPr>
        </p:nvSpPr>
        <p:spPr/>
        <p:txBody>
          <a:bodyPr>
            <a:noAutofit/>
          </a:bodyPr>
          <a:lstStyle/>
          <a:p>
            <a:pPr marL="227013" indent="-227013" eaLnBrk="1" hangingPunct="1">
              <a:lnSpc>
                <a:spcPct val="110000"/>
              </a:lnSpc>
              <a:spcAft>
                <a:spcPts val="1200"/>
              </a:spcAft>
              <a:buFont typeface="Wingdings" panose="05000000000000000000" pitchFamily="2" charset="2"/>
              <a:buChar char="§"/>
            </a:pPr>
            <a:r>
              <a:rPr lang="en-US" sz="1900" dirty="0"/>
              <a:t>Fees charged to home buyers and fees charged to builders sound quite </a:t>
            </a:r>
            <a:r>
              <a:rPr lang="en-US" sz="2000" dirty="0"/>
              <a:t>different, but are, in fact equivalent.</a:t>
            </a:r>
          </a:p>
          <a:p>
            <a:pPr marL="460375" lvl="1" indent="-233363">
              <a:lnSpc>
                <a:spcPct val="110000"/>
              </a:lnSpc>
              <a:spcAft>
                <a:spcPts val="1200"/>
              </a:spcAft>
              <a:buFont typeface="Courier New" panose="02070309020205020404" pitchFamily="49" charset="0"/>
              <a:buChar char="o"/>
            </a:pPr>
            <a:r>
              <a:rPr lang="en-US" sz="2000" dirty="0"/>
              <a:t>Remember the theorem: Economic incidence does not depend on legal incidence.</a:t>
            </a:r>
          </a:p>
          <a:p>
            <a:pPr marL="227013" indent="-227013" eaLnBrk="1" hangingPunct="1">
              <a:lnSpc>
                <a:spcPct val="110000"/>
              </a:lnSpc>
              <a:spcAft>
                <a:spcPts val="1800"/>
              </a:spcAft>
              <a:buFont typeface="Wingdings" panose="05000000000000000000" pitchFamily="2" charset="2"/>
              <a:buChar char="§"/>
            </a:pPr>
            <a:r>
              <a:rPr lang="en-US" sz="2000" dirty="0"/>
              <a:t>Because builders and home buyers are both mobile, they both must be compensated for fees paid.</a:t>
            </a:r>
          </a:p>
          <a:p>
            <a:pPr marL="460375" lvl="1" indent="-233363">
              <a:lnSpc>
                <a:spcPct val="110000"/>
              </a:lnSpc>
              <a:buFont typeface="Courier New" panose="02070309020205020404" pitchFamily="49" charset="0"/>
              <a:buChar char="o"/>
            </a:pPr>
            <a:r>
              <a:rPr lang="en-US" sz="2000" dirty="0"/>
              <a:t>Builders are compensated by a higher price (if they pay the fee).</a:t>
            </a:r>
          </a:p>
          <a:p>
            <a:pPr marL="460375" lvl="1" indent="-233363">
              <a:lnSpc>
                <a:spcPct val="110000"/>
              </a:lnSpc>
              <a:buFont typeface="Courier New" panose="02070309020205020404" pitchFamily="49" charset="0"/>
              <a:buChar char="o"/>
            </a:pPr>
            <a:r>
              <a:rPr lang="en-US" sz="2000" dirty="0"/>
              <a:t>Homeowners are compensated by receiving the benefits from the fees—i.e., </a:t>
            </a:r>
            <a:r>
              <a:rPr lang="en-US" sz="2000" b="1" dirty="0"/>
              <a:t>homeowners bear the burden of the fee</a:t>
            </a:r>
            <a:r>
              <a:rPr lang="en-US" sz="2000" dirty="0"/>
              <a:t> and receive the benefits from the infrastructure.</a:t>
            </a:r>
          </a:p>
          <a:p>
            <a:pPr marL="460375" lvl="1" indent="-233363">
              <a:lnSpc>
                <a:spcPct val="110000"/>
              </a:lnSpc>
              <a:buFont typeface="Courier New" panose="02070309020205020404" pitchFamily="49" charset="0"/>
              <a:buChar char="o"/>
            </a:pPr>
            <a:r>
              <a:rPr lang="en-US" sz="2000" dirty="0"/>
              <a:t>I will return to the case where the benefits and costs are not equal.</a:t>
            </a:r>
          </a:p>
        </p:txBody>
      </p:sp>
      <p:sp>
        <p:nvSpPr>
          <p:cNvPr id="2" name="Title 1" hidden="1"/>
          <p:cNvSpPr>
            <a:spLocks noGrp="1"/>
          </p:cNvSpPr>
          <p:nvPr>
            <p:ph type="title"/>
          </p:nvPr>
        </p:nvSpPr>
        <p:spPr/>
        <p:txBody>
          <a:bodyPr/>
          <a:lstStyle/>
          <a:p>
            <a:r>
              <a:rPr lang="en-US" sz="2800" dirty="0">
                <a:solidFill>
                  <a:srgbClr val="BD582C"/>
                </a:solidFill>
              </a:rPr>
              <a:t>Incidence of Development Fees</a:t>
            </a:r>
            <a:br>
              <a:rPr lang="en-US" sz="2800" dirty="0">
                <a:solidFill>
                  <a:srgbClr val="BD582C"/>
                </a:solidFill>
              </a:rPr>
            </a:b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a:solidFill>
                  <a:srgbClr val="637052"/>
                </a:solidFill>
              </a:rPr>
              <a:t>State and Local Public Finance</a:t>
            </a:r>
            <a:br>
              <a:rPr lang="en-US" sz="1800" b="1" spc="100">
                <a:solidFill>
                  <a:srgbClr val="637052"/>
                </a:solidFill>
              </a:rPr>
            </a:br>
            <a:r>
              <a:rPr lang="en-US" sz="1800" b="1" spc="100">
                <a:solidFill>
                  <a:srgbClr val="637052"/>
                </a:solidFill>
              </a:rPr>
              <a:t>Lecture 12:  State and Local Public Infrastructure</a:t>
            </a:r>
            <a:endParaRPr lang="en-US" sz="1800" b="1" spc="100" dirty="0">
              <a:solidFill>
                <a:srgbClr val="637052"/>
              </a:solidFill>
            </a:endParaRPr>
          </a:p>
        </p:txBody>
      </p:sp>
      <p:sp>
        <p:nvSpPr>
          <p:cNvPr id="3" name="Rectangle 2"/>
          <p:cNvSpPr/>
          <p:nvPr/>
        </p:nvSpPr>
        <p:spPr>
          <a:xfrm>
            <a:off x="812074" y="1352490"/>
            <a:ext cx="4401526" cy="461665"/>
          </a:xfrm>
          <a:prstGeom prst="rect">
            <a:avLst/>
          </a:prstGeom>
        </p:spPr>
        <p:txBody>
          <a:bodyPr wrap="none">
            <a:spAutoFit/>
          </a:bodyPr>
          <a:lstStyle/>
          <a:p>
            <a:pPr eaLnBrk="1" hangingPunct="1">
              <a:buFont typeface="Wingdings" pitchFamily="2" charset="2"/>
              <a:buNone/>
            </a:pPr>
            <a:r>
              <a:rPr lang="en-US" sz="2400" dirty="0">
                <a:solidFill>
                  <a:srgbClr val="BD582C"/>
                </a:solidFill>
                <a:latin typeface="+mn-lt"/>
              </a:rPr>
              <a:t>Incidence of Development Fees, 2</a:t>
            </a:r>
          </a:p>
        </p:txBody>
      </p:sp>
      <p:sp>
        <p:nvSpPr>
          <p:cNvPr id="18435" name="Rectangle 3"/>
          <p:cNvSpPr>
            <a:spLocks noGrp="1" noChangeArrowheads="1"/>
          </p:cNvSpPr>
          <p:nvPr>
            <p:ph idx="1"/>
          </p:nvPr>
        </p:nvSpPr>
        <p:spPr/>
        <p:txBody>
          <a:bodyPr>
            <a:normAutofit fontScale="92500"/>
          </a:bodyPr>
          <a:lstStyle/>
          <a:p>
            <a:pPr marL="227013" indent="-227013" eaLnBrk="1" hangingPunct="1">
              <a:lnSpc>
                <a:spcPct val="110000"/>
              </a:lnSpc>
              <a:buFont typeface="Wingdings" panose="05000000000000000000" pitchFamily="2" charset="2"/>
              <a:buChar char="§"/>
            </a:pPr>
            <a:r>
              <a:rPr lang="en-US" sz="2000" dirty="0"/>
              <a:t>Fees charged to builders and requiring builders to provide infrastructure sound the same, but used to be quite different.</a:t>
            </a:r>
          </a:p>
          <a:p>
            <a:pPr eaLnBrk="1" hangingPunct="1">
              <a:lnSpc>
                <a:spcPct val="50000"/>
              </a:lnSpc>
            </a:pPr>
            <a:endParaRPr lang="en-US" sz="2000" dirty="0"/>
          </a:p>
          <a:p>
            <a:pPr marL="460375" lvl="1" indent="-233363">
              <a:lnSpc>
                <a:spcPct val="110000"/>
              </a:lnSpc>
              <a:buFont typeface="Courier New" panose="02070309020205020404" pitchFamily="49" charset="0"/>
              <a:buChar char="o"/>
            </a:pPr>
            <a:r>
              <a:rPr lang="en-US" sz="2000" dirty="0"/>
              <a:t>Existing residents would like builders or new residents to pay not only for their infrastructure, but also for unrelated infrastructure, such as a marina.</a:t>
            </a:r>
          </a:p>
          <a:p>
            <a:pPr lvl="1" eaLnBrk="1" hangingPunct="1">
              <a:lnSpc>
                <a:spcPct val="110000"/>
              </a:lnSpc>
            </a:pPr>
            <a:endParaRPr lang="en-US" sz="2000" dirty="0"/>
          </a:p>
          <a:p>
            <a:pPr marL="227013" indent="-227013" eaLnBrk="1" hangingPunct="1">
              <a:lnSpc>
                <a:spcPct val="110000"/>
              </a:lnSpc>
              <a:buFont typeface="Wingdings" panose="05000000000000000000" pitchFamily="2" charset="2"/>
              <a:buChar char="§"/>
            </a:pPr>
            <a:r>
              <a:rPr lang="en-US" sz="2000" dirty="0"/>
              <a:t>In the 1987 </a:t>
            </a:r>
            <a:r>
              <a:rPr lang="en-US" sz="2000" i="1" dirty="0" err="1"/>
              <a:t>Nollan</a:t>
            </a:r>
            <a:r>
              <a:rPr lang="en-US" sz="2000" dirty="0"/>
              <a:t> case, the U.S. Supreme Court said that there must be a </a:t>
            </a:r>
            <a:r>
              <a:rPr lang="en-US" sz="2000" b="1" dirty="0">
                <a:solidFill>
                  <a:srgbClr val="BD582C"/>
                </a:solidFill>
              </a:rPr>
              <a:t>nexus</a:t>
            </a:r>
            <a:r>
              <a:rPr lang="en-US" sz="2000" dirty="0">
                <a:solidFill>
                  <a:srgbClr val="BD582C"/>
                </a:solidFill>
              </a:rPr>
              <a:t> </a:t>
            </a:r>
            <a:r>
              <a:rPr lang="en-US" sz="2000" dirty="0"/>
              <a:t>between fees and new infrastructure costs</a:t>
            </a:r>
          </a:p>
          <a:p>
            <a:pPr eaLnBrk="1" hangingPunct="1">
              <a:lnSpc>
                <a:spcPct val="50000"/>
              </a:lnSpc>
            </a:pPr>
            <a:endParaRPr lang="en-US" sz="2000" dirty="0"/>
          </a:p>
          <a:p>
            <a:pPr marL="460375" lvl="1" indent="-233363">
              <a:lnSpc>
                <a:spcPct val="110000"/>
              </a:lnSpc>
              <a:buFont typeface="Courier New" panose="02070309020205020404" pitchFamily="49" charset="0"/>
              <a:buChar char="o"/>
            </a:pPr>
            <a:r>
              <a:rPr lang="en-US" sz="2000" dirty="0"/>
              <a:t>But local governments have had negotiating room through their control of </a:t>
            </a:r>
            <a:r>
              <a:rPr lang="en-US" sz="2000" b="1" dirty="0">
                <a:solidFill>
                  <a:srgbClr val="BD582C"/>
                </a:solidFill>
              </a:rPr>
              <a:t>zoning</a:t>
            </a:r>
            <a:r>
              <a:rPr lang="en-US" sz="2000" dirty="0">
                <a:solidFill>
                  <a:srgbClr val="BD582C"/>
                </a:solidFill>
              </a:rPr>
              <a:t> </a:t>
            </a:r>
            <a:r>
              <a:rPr lang="en-US" sz="2000" dirty="0"/>
              <a:t>and could “convince” builders to build other things.</a:t>
            </a:r>
          </a:p>
        </p:txBody>
      </p:sp>
      <p:sp>
        <p:nvSpPr>
          <p:cNvPr id="2" name="Title 1" hidden="1"/>
          <p:cNvSpPr>
            <a:spLocks noGrp="1"/>
          </p:cNvSpPr>
          <p:nvPr>
            <p:ph type="title"/>
          </p:nvPr>
        </p:nvSpPr>
        <p:spPr/>
        <p:txBody>
          <a:bodyPr/>
          <a:lstStyle/>
          <a:p>
            <a:r>
              <a:rPr lang="en-US" sz="2800" dirty="0">
                <a:solidFill>
                  <a:srgbClr val="BD582C"/>
                </a:solidFill>
              </a:rPr>
              <a:t>Incidence of Development Fees, 2</a:t>
            </a:r>
          </a:p>
        </p:txBody>
      </p:sp>
    </p:spTree>
    <p:extLst>
      <p:ext uri="{BB962C8B-B14F-4D97-AF65-F5344CB8AC3E}">
        <p14:creationId xmlns:p14="http://schemas.microsoft.com/office/powerpoint/2010/main" val="10187593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12:  State and Local Public Infrastructure</a:t>
            </a:r>
          </a:p>
        </p:txBody>
      </p:sp>
      <p:sp>
        <p:nvSpPr>
          <p:cNvPr id="3" name="Rectangle 2"/>
          <p:cNvSpPr/>
          <p:nvPr/>
        </p:nvSpPr>
        <p:spPr>
          <a:xfrm>
            <a:off x="822960" y="1367692"/>
            <a:ext cx="4401526" cy="461665"/>
          </a:xfrm>
          <a:prstGeom prst="rect">
            <a:avLst/>
          </a:prstGeom>
        </p:spPr>
        <p:txBody>
          <a:bodyPr wrap="none">
            <a:spAutoFit/>
          </a:bodyPr>
          <a:lstStyle/>
          <a:p>
            <a:pPr eaLnBrk="1" hangingPunct="1">
              <a:buFont typeface="Wingdings" pitchFamily="2" charset="2"/>
              <a:buNone/>
            </a:pPr>
            <a:r>
              <a:rPr lang="en-US" sz="2400" dirty="0">
                <a:solidFill>
                  <a:srgbClr val="BD582C"/>
                </a:solidFill>
                <a:latin typeface="+mn-lt"/>
              </a:rPr>
              <a:t>Incidence of Development Fees, 3</a:t>
            </a:r>
          </a:p>
        </p:txBody>
      </p:sp>
      <p:sp>
        <p:nvSpPr>
          <p:cNvPr id="18435" name="Rectangle 3"/>
          <p:cNvSpPr>
            <a:spLocks noGrp="1" noChangeArrowheads="1"/>
          </p:cNvSpPr>
          <p:nvPr>
            <p:ph idx="1"/>
          </p:nvPr>
        </p:nvSpPr>
        <p:spPr/>
        <p:txBody>
          <a:bodyPr>
            <a:normAutofit fontScale="92500" lnSpcReduction="10000"/>
          </a:bodyPr>
          <a:lstStyle/>
          <a:p>
            <a:pPr marL="227013" indent="-227013" eaLnBrk="1" hangingPunct="1">
              <a:lnSpc>
                <a:spcPct val="110000"/>
              </a:lnSpc>
              <a:buFont typeface="Wingdings" panose="05000000000000000000" pitchFamily="2" charset="2"/>
              <a:buChar char="§"/>
            </a:pPr>
            <a:r>
              <a:rPr lang="en-US" sz="2000" dirty="0"/>
              <a:t>In the 1994 </a:t>
            </a:r>
            <a:r>
              <a:rPr lang="en-US" sz="2000" i="1" dirty="0"/>
              <a:t>Dolan</a:t>
            </a:r>
            <a:r>
              <a:rPr lang="en-US" sz="2000" dirty="0"/>
              <a:t> case and the 2013 </a:t>
            </a:r>
            <a:r>
              <a:rPr lang="en-US" sz="2000" i="1" dirty="0"/>
              <a:t>Koontz</a:t>
            </a:r>
            <a:r>
              <a:rPr lang="en-US" sz="2000" dirty="0"/>
              <a:t> cases, the U.S. Supreme Court decision appears to have changed the possibilities.</a:t>
            </a:r>
          </a:p>
          <a:p>
            <a:pPr marL="227013" indent="-227013">
              <a:lnSpc>
                <a:spcPct val="110000"/>
              </a:lnSpc>
              <a:spcBef>
                <a:spcPts val="0"/>
              </a:spcBef>
              <a:buFont typeface="Wingdings" panose="05000000000000000000" pitchFamily="2" charset="2"/>
              <a:buChar char="§"/>
            </a:pPr>
            <a:endParaRPr lang="en-US" sz="2000" dirty="0"/>
          </a:p>
          <a:p>
            <a:pPr marL="227013" indent="-227013" eaLnBrk="1" hangingPunct="1">
              <a:lnSpc>
                <a:spcPct val="110000"/>
              </a:lnSpc>
              <a:buFont typeface="Wingdings" panose="05000000000000000000" pitchFamily="2" charset="2"/>
              <a:buChar char="§"/>
            </a:pPr>
            <a:r>
              <a:rPr lang="en-US" sz="2000" dirty="0"/>
              <a:t>In </a:t>
            </a:r>
            <a:r>
              <a:rPr lang="en-US" sz="2000" i="1" dirty="0"/>
              <a:t>Koontz</a:t>
            </a:r>
            <a:r>
              <a:rPr lang="en-US" sz="2000" dirty="0"/>
              <a:t>, a Florida water management district was denied a permit for a shopping center because the developer would not spend money on wetlands-restoration projects.</a:t>
            </a:r>
          </a:p>
          <a:p>
            <a:pPr marL="227013" indent="-227013">
              <a:lnSpc>
                <a:spcPct val="110000"/>
              </a:lnSpc>
              <a:spcBef>
                <a:spcPts val="0"/>
              </a:spcBef>
              <a:buFont typeface="Wingdings" panose="05000000000000000000" pitchFamily="2" charset="2"/>
              <a:buChar char="§"/>
            </a:pPr>
            <a:endParaRPr lang="en-US" sz="2000" dirty="0"/>
          </a:p>
          <a:p>
            <a:pPr marL="227013" indent="-227013" eaLnBrk="1" hangingPunct="1">
              <a:lnSpc>
                <a:spcPct val="110000"/>
              </a:lnSpc>
              <a:buFont typeface="Wingdings" panose="05000000000000000000" pitchFamily="2" charset="2"/>
              <a:buChar char="§"/>
            </a:pPr>
            <a:r>
              <a:rPr lang="en-US" sz="2000" dirty="0"/>
              <a:t>The Supreme Court said a “rough proportionality” between the project and the requirements was needed—but not present in this case.</a:t>
            </a:r>
          </a:p>
          <a:p>
            <a:pPr marL="227013" indent="-227013">
              <a:lnSpc>
                <a:spcPct val="110000"/>
              </a:lnSpc>
              <a:spcBef>
                <a:spcPts val="0"/>
              </a:spcBef>
              <a:buFont typeface="Wingdings" panose="05000000000000000000" pitchFamily="2" charset="2"/>
              <a:buChar char="§"/>
            </a:pPr>
            <a:endParaRPr lang="en-US" sz="2000" dirty="0"/>
          </a:p>
          <a:p>
            <a:pPr marL="227013" indent="-227013" eaLnBrk="1" hangingPunct="1">
              <a:lnSpc>
                <a:spcPct val="110000"/>
              </a:lnSpc>
              <a:buFont typeface="Wingdings" panose="05000000000000000000" pitchFamily="2" charset="2"/>
              <a:buChar char="§"/>
            </a:pPr>
            <a:r>
              <a:rPr lang="en-US" sz="2000" dirty="0"/>
              <a:t>So fees and building requirements now look similar—and a key economic development tool may have been lost.</a:t>
            </a:r>
          </a:p>
        </p:txBody>
      </p:sp>
      <p:sp>
        <p:nvSpPr>
          <p:cNvPr id="2" name="Title 1" hidden="1"/>
          <p:cNvSpPr>
            <a:spLocks noGrp="1"/>
          </p:cNvSpPr>
          <p:nvPr>
            <p:ph type="title"/>
          </p:nvPr>
        </p:nvSpPr>
        <p:spPr/>
        <p:txBody>
          <a:bodyPr/>
          <a:lstStyle/>
          <a:p>
            <a:r>
              <a:rPr lang="en-US" sz="2800" dirty="0">
                <a:solidFill>
                  <a:srgbClr val="BD582C"/>
                </a:solidFill>
              </a:rPr>
              <a:t>Incidence of Development Fees, 3</a:t>
            </a:r>
            <a:br>
              <a:rPr lang="en-US" sz="2800" dirty="0">
                <a:solidFill>
                  <a:srgbClr val="BD582C"/>
                </a:solidFill>
              </a:rPr>
            </a:b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12:  State and Local Public Infrastructure</a:t>
            </a:r>
          </a:p>
        </p:txBody>
      </p:sp>
      <p:sp>
        <p:nvSpPr>
          <p:cNvPr id="3" name="Rectangle 2"/>
          <p:cNvSpPr/>
          <p:nvPr/>
        </p:nvSpPr>
        <p:spPr>
          <a:xfrm>
            <a:off x="822960" y="1352490"/>
            <a:ext cx="4401526" cy="461665"/>
          </a:xfrm>
          <a:prstGeom prst="rect">
            <a:avLst/>
          </a:prstGeom>
        </p:spPr>
        <p:txBody>
          <a:bodyPr wrap="none">
            <a:spAutoFit/>
          </a:bodyPr>
          <a:lstStyle/>
          <a:p>
            <a:pPr eaLnBrk="1" hangingPunct="1">
              <a:buFont typeface="Wingdings" pitchFamily="2" charset="2"/>
              <a:buNone/>
            </a:pPr>
            <a:r>
              <a:rPr lang="en-US" sz="2400" dirty="0">
                <a:solidFill>
                  <a:srgbClr val="BD582C"/>
                </a:solidFill>
                <a:latin typeface="+mn-lt"/>
              </a:rPr>
              <a:t>Incidence of Development Fees, 4</a:t>
            </a:r>
          </a:p>
        </p:txBody>
      </p:sp>
      <p:sp>
        <p:nvSpPr>
          <p:cNvPr id="19459" name="Rectangle 3"/>
          <p:cNvSpPr>
            <a:spLocks noGrp="1" noChangeArrowheads="1"/>
          </p:cNvSpPr>
          <p:nvPr>
            <p:ph idx="1"/>
          </p:nvPr>
        </p:nvSpPr>
        <p:spPr/>
        <p:txBody>
          <a:bodyPr>
            <a:normAutofit/>
          </a:bodyPr>
          <a:lstStyle/>
          <a:p>
            <a:pPr marL="227013" indent="-227013" eaLnBrk="1" hangingPunct="1">
              <a:lnSpc>
                <a:spcPct val="110000"/>
              </a:lnSpc>
              <a:spcAft>
                <a:spcPts val="1800"/>
              </a:spcAft>
              <a:buFont typeface="Wingdings" panose="05000000000000000000" pitchFamily="2" charset="2"/>
              <a:buChar char="§"/>
            </a:pPr>
            <a:r>
              <a:rPr lang="en-US" sz="2000"/>
              <a:t>If costs imposed on builders exceed benefits from the infrastructure, the price of undeveloped land will fall.</a:t>
            </a:r>
          </a:p>
          <a:p>
            <a:pPr marL="457200" lvl="1" indent="-230188">
              <a:lnSpc>
                <a:spcPct val="110000"/>
              </a:lnSpc>
              <a:spcAft>
                <a:spcPts val="1200"/>
              </a:spcAft>
              <a:buFont typeface="Courier New" panose="02070309020205020404" pitchFamily="49" charset="0"/>
              <a:buChar char="o"/>
            </a:pPr>
            <a:r>
              <a:rPr lang="en-US" sz="2000"/>
              <a:t>Builders will not build unless they make normal profits.</a:t>
            </a:r>
          </a:p>
          <a:p>
            <a:pPr marL="457200" lvl="1" indent="-230188">
              <a:lnSpc>
                <a:spcPct val="110000"/>
              </a:lnSpc>
              <a:spcAft>
                <a:spcPts val="1200"/>
              </a:spcAft>
              <a:buFont typeface="Courier New" panose="02070309020205020404" pitchFamily="49" charset="0"/>
              <a:buChar char="o"/>
            </a:pPr>
            <a:r>
              <a:rPr lang="en-US" sz="2000"/>
              <a:t>Homeowners will not pay more than the value of the infrastructure.</a:t>
            </a:r>
          </a:p>
          <a:p>
            <a:pPr marL="457200" lvl="1" indent="-230188">
              <a:lnSpc>
                <a:spcPct val="110000"/>
              </a:lnSpc>
              <a:spcAft>
                <a:spcPts val="1200"/>
              </a:spcAft>
              <a:buFont typeface="Courier New" panose="02070309020205020404" pitchFamily="49" charset="0"/>
              <a:buChar char="o"/>
            </a:pPr>
            <a:r>
              <a:rPr lang="en-US" sz="2000"/>
              <a:t>Landowners therefore cannot sell their land unless the price compensates builders.</a:t>
            </a:r>
          </a:p>
          <a:p>
            <a:pPr marL="227013" indent="-227013" eaLnBrk="1" hangingPunct="1">
              <a:lnSpc>
                <a:spcPct val="110000"/>
              </a:lnSpc>
              <a:spcAft>
                <a:spcPts val="1200"/>
              </a:spcAft>
              <a:buFont typeface="Wingdings" panose="05000000000000000000" pitchFamily="2" charset="2"/>
              <a:buChar char="§"/>
            </a:pPr>
            <a:r>
              <a:rPr lang="en-US" sz="2000"/>
              <a:t>Thus, it is the owners of undeveloped land, not builders or new residents, who pay for unrelated infrastructure that is “financed” by new development.</a:t>
            </a:r>
            <a:endParaRPr lang="en-US" sz="2000" dirty="0"/>
          </a:p>
        </p:txBody>
      </p:sp>
      <p:sp>
        <p:nvSpPr>
          <p:cNvPr id="6" name="Title" hidden="1"/>
          <p:cNvSpPr>
            <a:spLocks noGrp="1"/>
          </p:cNvSpPr>
          <p:nvPr>
            <p:ph type="title"/>
          </p:nvPr>
        </p:nvSpPr>
        <p:spPr/>
        <p:txBody>
          <a:bodyPr/>
          <a:lstStyle/>
          <a:p>
            <a:r>
              <a:rPr lang="en-US" sz="2800" dirty="0">
                <a:solidFill>
                  <a:srgbClr val="BD582C"/>
                </a:solidFill>
              </a:rPr>
              <a:t>Incidence of Development Fees, 4</a:t>
            </a:r>
            <a:br>
              <a:rPr lang="en-US" sz="2800" dirty="0">
                <a:solidFill>
                  <a:srgbClr val="BD582C"/>
                </a:solidFill>
              </a:rPr>
            </a:b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12:  State and Local Public Infrastructure</a:t>
            </a:r>
          </a:p>
        </p:txBody>
      </p:sp>
      <p:sp>
        <p:nvSpPr>
          <p:cNvPr id="2" name="Rectangle 2"/>
          <p:cNvSpPr/>
          <p:nvPr/>
        </p:nvSpPr>
        <p:spPr>
          <a:xfrm>
            <a:off x="822960" y="1371600"/>
            <a:ext cx="3049874"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a:solidFill>
                  <a:srgbClr val="BD582C"/>
                </a:solidFill>
                <a:latin typeface="Calibri" panose="020F0502020204030204"/>
                <a:cs typeface="+mn-cs"/>
              </a:rPr>
              <a:t>Fees vs. Property Taxes</a:t>
            </a:r>
          </a:p>
        </p:txBody>
      </p:sp>
      <p:sp>
        <p:nvSpPr>
          <p:cNvPr id="20483" name="Rectangle 3"/>
          <p:cNvSpPr>
            <a:spLocks noGrp="1" noChangeArrowheads="1"/>
          </p:cNvSpPr>
          <p:nvPr>
            <p:ph idx="1"/>
          </p:nvPr>
        </p:nvSpPr>
        <p:spPr/>
        <p:txBody>
          <a:bodyPr>
            <a:normAutofit fontScale="92500" lnSpcReduction="20000"/>
          </a:bodyPr>
          <a:lstStyle/>
          <a:p>
            <a:pPr algn="ctr" eaLnBrk="1" hangingPunct="1">
              <a:lnSpc>
                <a:spcPct val="35000"/>
              </a:lnSpc>
              <a:buFont typeface="Wingdings" pitchFamily="2" charset="2"/>
              <a:buNone/>
            </a:pPr>
            <a:endParaRPr lang="en-US" sz="2000" b="1" dirty="0"/>
          </a:p>
          <a:p>
            <a:pPr marL="227013" indent="-227013" eaLnBrk="1" hangingPunct="1">
              <a:spcAft>
                <a:spcPts val="600"/>
              </a:spcAft>
              <a:buFont typeface="Wingdings" panose="05000000000000000000" pitchFamily="2" charset="2"/>
              <a:buChar char="§"/>
            </a:pPr>
            <a:r>
              <a:rPr lang="en-US" sz="2200" dirty="0"/>
              <a:t>Property taxes are sometimes used to pay for new infrastructure.</a:t>
            </a:r>
          </a:p>
          <a:p>
            <a:pPr eaLnBrk="1" hangingPunct="1">
              <a:lnSpc>
                <a:spcPct val="70000"/>
              </a:lnSpc>
              <a:spcBef>
                <a:spcPts val="0"/>
              </a:spcBef>
              <a:spcAft>
                <a:spcPts val="0"/>
              </a:spcAft>
            </a:pPr>
            <a:endParaRPr lang="en-US" sz="2200" dirty="0"/>
          </a:p>
          <a:p>
            <a:pPr marL="460375" lvl="1" indent="-233363">
              <a:lnSpc>
                <a:spcPct val="120000"/>
              </a:lnSpc>
              <a:spcAft>
                <a:spcPts val="600"/>
              </a:spcAft>
              <a:buFont typeface="Courier New" panose="02070309020205020404" pitchFamily="49" charset="0"/>
              <a:buChar char="o"/>
            </a:pPr>
            <a:r>
              <a:rPr lang="en-US" sz="2200" dirty="0"/>
              <a:t>This approach places the burden on all residents, not just new residents.</a:t>
            </a:r>
          </a:p>
          <a:p>
            <a:pPr lvl="1" eaLnBrk="1" hangingPunct="1">
              <a:lnSpc>
                <a:spcPct val="120000"/>
              </a:lnSpc>
              <a:spcAft>
                <a:spcPts val="0"/>
              </a:spcAft>
            </a:pPr>
            <a:endParaRPr lang="en-US" sz="2200" dirty="0"/>
          </a:p>
          <a:p>
            <a:pPr marL="227013" indent="-227013" eaLnBrk="1" hangingPunct="1">
              <a:lnSpc>
                <a:spcPct val="120000"/>
              </a:lnSpc>
              <a:spcAft>
                <a:spcPts val="1200"/>
              </a:spcAft>
              <a:buFont typeface="Wingdings" panose="05000000000000000000" pitchFamily="2" charset="2"/>
              <a:buChar char="§"/>
            </a:pPr>
            <a:r>
              <a:rPr lang="en-US" sz="2200" dirty="0"/>
              <a:t>This approach also provides a bonus to the owners of undeveloped land.</a:t>
            </a:r>
          </a:p>
          <a:p>
            <a:pPr marL="460375" lvl="1" indent="-233363">
              <a:lnSpc>
                <a:spcPct val="120000"/>
              </a:lnSpc>
              <a:spcAft>
                <a:spcPts val="1200"/>
              </a:spcAft>
              <a:buFont typeface="Courier New" panose="02070309020205020404" pitchFamily="49" charset="0"/>
              <a:buChar char="o"/>
            </a:pPr>
            <a:r>
              <a:rPr lang="en-US" sz="2200" dirty="0"/>
              <a:t>The price of new housing goes up by more than the cost of infrastructure,</a:t>
            </a:r>
          </a:p>
          <a:p>
            <a:pPr marL="460375" lvl="1" indent="-233363">
              <a:spcAft>
                <a:spcPts val="1200"/>
              </a:spcAft>
              <a:buFont typeface="Courier New" panose="02070309020205020404" pitchFamily="49" charset="0"/>
              <a:buChar char="o"/>
            </a:pPr>
            <a:r>
              <a:rPr lang="en-US" sz="2200" dirty="0"/>
              <a:t>So landowners can sell the land to builders for a higher price. </a:t>
            </a:r>
          </a:p>
          <a:p>
            <a:pPr marL="318897" lvl="3" indent="0">
              <a:lnSpc>
                <a:spcPct val="50000"/>
              </a:lnSpc>
              <a:buNone/>
            </a:pPr>
            <a:endParaRPr lang="en-US" sz="1775" dirty="0"/>
          </a:p>
        </p:txBody>
      </p:sp>
      <p:sp>
        <p:nvSpPr>
          <p:cNvPr id="3" name="Title" hidden="1"/>
          <p:cNvSpPr>
            <a:spLocks noGrp="1"/>
          </p:cNvSpPr>
          <p:nvPr>
            <p:ph type="title"/>
          </p:nvPr>
        </p:nvSpPr>
        <p:spPr/>
        <p:txBody>
          <a:bodyPr/>
          <a:lstStyle/>
          <a:p>
            <a:r>
              <a:rPr lang="en-US" sz="2800" dirty="0">
                <a:solidFill>
                  <a:srgbClr val="BD582C"/>
                </a:solidFill>
                <a:latin typeface="Calibri" panose="020F0502020204030204"/>
              </a:rPr>
              <a:t>Fees vs. Property Taxes</a:t>
            </a:r>
            <a:br>
              <a:rPr lang="en-US" sz="2800" dirty="0">
                <a:solidFill>
                  <a:srgbClr val="BD582C"/>
                </a:solidFill>
                <a:latin typeface="Calibri" panose="020F0502020204030204"/>
              </a:rPr>
            </a:b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12:  State and Local Public Infrastructure</a:t>
            </a:r>
          </a:p>
        </p:txBody>
      </p:sp>
      <p:sp>
        <p:nvSpPr>
          <p:cNvPr id="2" name="Rectangle 2"/>
          <p:cNvSpPr/>
          <p:nvPr/>
        </p:nvSpPr>
        <p:spPr>
          <a:xfrm>
            <a:off x="838200" y="1404068"/>
            <a:ext cx="5867400" cy="424732"/>
          </a:xfrm>
          <a:prstGeom prst="rect">
            <a:avLst/>
          </a:prstGeom>
        </p:spPr>
        <p:txBody>
          <a:bodyPr wrap="square">
            <a:spAutoFit/>
          </a:bodyPr>
          <a:lstStyle/>
          <a:p>
            <a:pPr marL="51435" lvl="0" indent="-51435" defTabSz="514350" fontAlgn="auto">
              <a:lnSpc>
                <a:spcPct val="90000"/>
              </a:lnSpc>
              <a:spcBef>
                <a:spcPts val="675"/>
              </a:spcBef>
              <a:spcAft>
                <a:spcPts val="113"/>
              </a:spcAft>
              <a:buClr>
                <a:srgbClr val="E48312"/>
              </a:buClr>
              <a:buSzPct val="100000"/>
            </a:pPr>
            <a:r>
              <a:rPr lang="en-US" sz="2400" dirty="0">
                <a:solidFill>
                  <a:srgbClr val="BD582C"/>
                </a:solidFill>
                <a:latin typeface="+mn-lt"/>
                <a:cs typeface="+mn-cs"/>
              </a:rPr>
              <a:t>Fees vs. Property Taxes, Normative Analysis</a:t>
            </a:r>
          </a:p>
        </p:txBody>
      </p:sp>
      <p:sp>
        <p:nvSpPr>
          <p:cNvPr id="21507" name="Rectangle 3"/>
          <p:cNvSpPr>
            <a:spLocks noGrp="1" noChangeArrowheads="1"/>
          </p:cNvSpPr>
          <p:nvPr>
            <p:ph idx="1"/>
          </p:nvPr>
        </p:nvSpPr>
        <p:spPr/>
        <p:txBody>
          <a:bodyPr>
            <a:normAutofit/>
          </a:bodyPr>
          <a:lstStyle/>
          <a:p>
            <a:pPr algn="ctr" eaLnBrk="1" hangingPunct="1">
              <a:lnSpc>
                <a:spcPct val="35000"/>
              </a:lnSpc>
              <a:buFont typeface="Wingdings" pitchFamily="2" charset="2"/>
              <a:buNone/>
            </a:pPr>
            <a:endParaRPr lang="en-US" sz="2000" dirty="0"/>
          </a:p>
          <a:p>
            <a:pPr marL="227013" indent="-227013" eaLnBrk="1" hangingPunct="1">
              <a:lnSpc>
                <a:spcPct val="110000"/>
              </a:lnSpc>
              <a:spcAft>
                <a:spcPts val="1200"/>
              </a:spcAft>
              <a:buFont typeface="Wingdings" panose="05000000000000000000" pitchFamily="2" charset="2"/>
              <a:buChar char="§"/>
            </a:pPr>
            <a:r>
              <a:rPr lang="en-US" sz="2000" dirty="0"/>
              <a:t>Development fees equal to costs place the burden on new residents.</a:t>
            </a:r>
          </a:p>
          <a:p>
            <a:pPr marL="460375" lvl="1" indent="-233363">
              <a:lnSpc>
                <a:spcPct val="110000"/>
              </a:lnSpc>
              <a:spcAft>
                <a:spcPts val="1200"/>
              </a:spcAft>
              <a:buFont typeface="Courier New" panose="02070309020205020404" pitchFamily="49" charset="0"/>
              <a:buChar char="o"/>
            </a:pPr>
            <a:r>
              <a:rPr lang="en-US" sz="2000" dirty="0"/>
              <a:t>This satisfies the benefit principle.</a:t>
            </a:r>
          </a:p>
          <a:p>
            <a:pPr marL="227013" indent="-227013" eaLnBrk="1" hangingPunct="1">
              <a:lnSpc>
                <a:spcPct val="110000"/>
              </a:lnSpc>
              <a:spcAft>
                <a:spcPts val="1200"/>
              </a:spcAft>
              <a:buFont typeface="Wingdings" panose="05000000000000000000" pitchFamily="2" charset="2"/>
              <a:buChar char="§"/>
            </a:pPr>
            <a:r>
              <a:rPr lang="en-US" sz="2000" dirty="0"/>
              <a:t>Development fees above cost place an unfair burden on landowners.</a:t>
            </a:r>
          </a:p>
          <a:p>
            <a:pPr marL="227013" indent="-227013" eaLnBrk="1" hangingPunct="1">
              <a:lnSpc>
                <a:spcPct val="110000"/>
              </a:lnSpc>
              <a:spcAft>
                <a:spcPts val="1200"/>
              </a:spcAft>
              <a:buFont typeface="Wingdings" panose="05000000000000000000" pitchFamily="2" charset="2"/>
              <a:buChar char="§"/>
            </a:pPr>
            <a:r>
              <a:rPr lang="en-US" sz="2000" dirty="0"/>
              <a:t>Property taxes spread the burden widely.</a:t>
            </a:r>
          </a:p>
          <a:p>
            <a:pPr marL="569912" lvl="1" indent="-342900">
              <a:lnSpc>
                <a:spcPct val="110000"/>
              </a:lnSpc>
              <a:spcAft>
                <a:spcPts val="1200"/>
              </a:spcAft>
              <a:buFont typeface="Courier New" panose="02070309020205020404" pitchFamily="49" charset="0"/>
              <a:buChar char="o"/>
            </a:pPr>
            <a:r>
              <a:rPr lang="en-US" sz="2000" dirty="0"/>
              <a:t>This is appropriate when a community is first being developed.</a:t>
            </a:r>
          </a:p>
          <a:p>
            <a:pPr marL="569912" lvl="1" indent="-342900">
              <a:lnSpc>
                <a:spcPct val="110000"/>
              </a:lnSpc>
              <a:spcAft>
                <a:spcPts val="1200"/>
              </a:spcAft>
              <a:buFont typeface="Courier New" panose="02070309020205020404" pitchFamily="49" charset="0"/>
              <a:buChar char="o"/>
            </a:pPr>
            <a:r>
              <a:rPr lang="en-US" sz="2000" dirty="0"/>
              <a:t>But violates the benefit principle (and gives a bonus to landowners) for fringe development.</a:t>
            </a:r>
          </a:p>
          <a:p>
            <a:pPr>
              <a:lnSpc>
                <a:spcPct val="50000"/>
              </a:lnSpc>
              <a:buFont typeface="Wingdings" pitchFamily="2" charset="2"/>
              <a:buNone/>
            </a:pPr>
            <a:endParaRPr lang="en-US" sz="2112" dirty="0"/>
          </a:p>
        </p:txBody>
      </p:sp>
      <p:sp>
        <p:nvSpPr>
          <p:cNvPr id="3" name="Title" hidden="1"/>
          <p:cNvSpPr>
            <a:spLocks noGrp="1"/>
          </p:cNvSpPr>
          <p:nvPr>
            <p:ph type="title"/>
          </p:nvPr>
        </p:nvSpPr>
        <p:spPr/>
        <p:txBody>
          <a:bodyPr/>
          <a:lstStyle/>
          <a:p>
            <a:r>
              <a:rPr lang="en-US" sz="2800" dirty="0">
                <a:solidFill>
                  <a:srgbClr val="BD582C"/>
                </a:solidFill>
              </a:rPr>
              <a:t>Fees vs. Property Taxes, Normative Analysis</a:t>
            </a:r>
            <a:br>
              <a:rPr lang="en-US" sz="2800" dirty="0">
                <a:solidFill>
                  <a:srgbClr val="BD582C"/>
                </a:solidFill>
              </a:rPr>
            </a:b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12:  State and Local Public Infrastructure</a:t>
            </a:r>
          </a:p>
        </p:txBody>
      </p:sp>
      <p:sp>
        <p:nvSpPr>
          <p:cNvPr id="4" name="Rectangle 2"/>
          <p:cNvSpPr/>
          <p:nvPr/>
        </p:nvSpPr>
        <p:spPr>
          <a:xfrm>
            <a:off x="829491" y="1371600"/>
            <a:ext cx="7086600" cy="461665"/>
          </a:xfrm>
          <a:prstGeom prst="rect">
            <a:avLst/>
          </a:prstGeom>
        </p:spPr>
        <p:txBody>
          <a:bodyPr wrap="square">
            <a:spAutoFit/>
          </a:bodyPr>
          <a:lstStyle/>
          <a:p>
            <a:pPr eaLnBrk="1" hangingPunct="1">
              <a:buFont typeface="Wingdings" pitchFamily="2" charset="2"/>
              <a:buNone/>
            </a:pPr>
            <a:r>
              <a:rPr lang="en-US" sz="2400" dirty="0">
                <a:solidFill>
                  <a:srgbClr val="BD582C"/>
                </a:solidFill>
                <a:latin typeface="+mn-lt"/>
              </a:rPr>
              <a:t>Fees vs. Property Taxes, Normative Analysis, 2</a:t>
            </a:r>
          </a:p>
        </p:txBody>
      </p:sp>
      <p:sp>
        <p:nvSpPr>
          <p:cNvPr id="22531" name="Rectangle 3"/>
          <p:cNvSpPr>
            <a:spLocks noGrp="1" noChangeArrowheads="1"/>
          </p:cNvSpPr>
          <p:nvPr>
            <p:ph idx="1"/>
          </p:nvPr>
        </p:nvSpPr>
        <p:spPr>
          <a:xfrm>
            <a:off x="822959" y="1752600"/>
            <a:ext cx="7543801" cy="4023360"/>
          </a:xfrm>
        </p:spPr>
        <p:txBody>
          <a:bodyPr>
            <a:noAutofit/>
          </a:bodyPr>
          <a:lstStyle/>
          <a:p>
            <a:pPr marL="227013" indent="-227013" eaLnBrk="1" hangingPunct="1">
              <a:lnSpc>
                <a:spcPct val="120000"/>
              </a:lnSpc>
              <a:spcAft>
                <a:spcPts val="1200"/>
              </a:spcAft>
              <a:buFont typeface="Wingdings" panose="05000000000000000000" pitchFamily="2" charset="2"/>
              <a:buChar char="§"/>
            </a:pPr>
            <a:r>
              <a:rPr lang="en-US" sz="2000" dirty="0"/>
              <a:t>Development fees and property taxes for community-wide infrastructure are fair across generations.</a:t>
            </a:r>
          </a:p>
          <a:p>
            <a:pPr marL="227013" indent="-227013" eaLnBrk="1" hangingPunct="1">
              <a:lnSpc>
                <a:spcPct val="120000"/>
              </a:lnSpc>
              <a:spcAft>
                <a:spcPts val="1200"/>
              </a:spcAft>
              <a:buFont typeface="Wingdings" panose="05000000000000000000" pitchFamily="2" charset="2"/>
              <a:buChar char="§"/>
            </a:pPr>
            <a:r>
              <a:rPr lang="en-US" sz="2000" dirty="0"/>
              <a:t>In either case, homeowners bear the burden through higher prices for the stream of benefits from infrastructure.</a:t>
            </a:r>
          </a:p>
          <a:p>
            <a:pPr marL="460375" lvl="1" indent="-233363">
              <a:lnSpc>
                <a:spcPct val="120000"/>
              </a:lnSpc>
              <a:spcAft>
                <a:spcPts val="1200"/>
              </a:spcAft>
              <a:buFont typeface="Courier New" panose="02070309020205020404" pitchFamily="49" charset="0"/>
              <a:buChar char="o"/>
            </a:pPr>
            <a:r>
              <a:rPr lang="en-US" sz="2000" dirty="0"/>
              <a:t>If a homeowner leaves the community, the household that purchases her house must pay for the remaining stream of benefits in the form of a higher house price.</a:t>
            </a:r>
          </a:p>
          <a:p>
            <a:pPr marL="460375" lvl="1" indent="-233363">
              <a:lnSpc>
                <a:spcPct val="120000"/>
              </a:lnSpc>
              <a:spcAft>
                <a:spcPts val="1200"/>
              </a:spcAft>
              <a:buFont typeface="Courier New" panose="02070309020205020404" pitchFamily="49" charset="0"/>
              <a:buChar char="o"/>
            </a:pPr>
            <a:r>
              <a:rPr lang="en-US" sz="2000" dirty="0"/>
              <a:t>Thus the person who actually receives the infrastructure benefits pays for them.</a:t>
            </a:r>
          </a:p>
          <a:p>
            <a:pPr marL="227013" indent="-227013" eaLnBrk="1" hangingPunct="1">
              <a:lnSpc>
                <a:spcPct val="120000"/>
              </a:lnSpc>
              <a:spcAft>
                <a:spcPts val="1200"/>
              </a:spcAft>
              <a:buFont typeface="Wingdings" panose="05000000000000000000" pitchFamily="2" charset="2"/>
              <a:buChar char="§"/>
            </a:pPr>
            <a:r>
              <a:rPr lang="en-US" sz="2000" dirty="0"/>
              <a:t>Impacts on landowners, if any, are clearly not fair across generations.</a:t>
            </a:r>
          </a:p>
          <a:p>
            <a:pPr lvl="1" eaLnBrk="1" hangingPunct="1">
              <a:lnSpc>
                <a:spcPct val="50000"/>
              </a:lnSpc>
              <a:buFont typeface="Wingdings" pitchFamily="2" charset="2"/>
              <a:buNone/>
            </a:pPr>
            <a:endParaRPr lang="en-US" sz="2000" dirty="0"/>
          </a:p>
        </p:txBody>
      </p:sp>
      <p:sp>
        <p:nvSpPr>
          <p:cNvPr id="2" name="Title 1" hidden="1"/>
          <p:cNvSpPr>
            <a:spLocks noGrp="1"/>
          </p:cNvSpPr>
          <p:nvPr>
            <p:ph type="title"/>
          </p:nvPr>
        </p:nvSpPr>
        <p:spPr/>
        <p:txBody>
          <a:bodyPr/>
          <a:lstStyle/>
          <a:p>
            <a:r>
              <a:rPr lang="en-US" sz="2800" dirty="0">
                <a:solidFill>
                  <a:srgbClr val="BD582C"/>
                </a:solidFill>
              </a:rPr>
              <a:t>Fees vs. Property Taxes, Normative Analysis, 2</a:t>
            </a:r>
            <a:br>
              <a:rPr lang="en-US" sz="2800" dirty="0">
                <a:solidFill>
                  <a:srgbClr val="BD582C"/>
                </a:solidFill>
              </a:rPr>
            </a:b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12:  State and Local Public Infrastructure</a:t>
            </a:r>
          </a:p>
        </p:txBody>
      </p:sp>
      <p:sp>
        <p:nvSpPr>
          <p:cNvPr id="2" name="Rectangle 2"/>
          <p:cNvSpPr/>
          <p:nvPr/>
        </p:nvSpPr>
        <p:spPr>
          <a:xfrm>
            <a:off x="838200" y="1404068"/>
            <a:ext cx="7010400" cy="424732"/>
          </a:xfrm>
          <a:prstGeom prst="rect">
            <a:avLst/>
          </a:prstGeom>
        </p:spPr>
        <p:txBody>
          <a:bodyPr wrap="square">
            <a:spAutoFit/>
          </a:bodyPr>
          <a:lstStyle/>
          <a:p>
            <a:pPr marL="51435" lvl="0" indent="-51435" defTabSz="514350" fontAlgn="auto">
              <a:lnSpc>
                <a:spcPct val="90000"/>
              </a:lnSpc>
              <a:spcAft>
                <a:spcPts val="113"/>
              </a:spcAft>
              <a:buClr>
                <a:srgbClr val="E48312"/>
              </a:buClr>
              <a:buSzPct val="100000"/>
            </a:pPr>
            <a:r>
              <a:rPr lang="en-US" sz="2400" dirty="0">
                <a:solidFill>
                  <a:srgbClr val="BD582C"/>
                </a:solidFill>
                <a:latin typeface="+mn-lt"/>
                <a:cs typeface="+mn-cs"/>
              </a:rPr>
              <a:t>Fees vs. Property Taxes, Positive Analysis</a:t>
            </a:r>
          </a:p>
        </p:txBody>
      </p:sp>
      <p:sp>
        <p:nvSpPr>
          <p:cNvPr id="23555" name="Rectangle 3"/>
          <p:cNvSpPr>
            <a:spLocks noGrp="1" noChangeArrowheads="1"/>
          </p:cNvSpPr>
          <p:nvPr>
            <p:ph idx="1"/>
          </p:nvPr>
        </p:nvSpPr>
        <p:spPr/>
        <p:txBody>
          <a:bodyPr>
            <a:normAutofit/>
          </a:bodyPr>
          <a:lstStyle/>
          <a:p>
            <a:pPr algn="ctr" eaLnBrk="1" hangingPunct="1">
              <a:lnSpc>
                <a:spcPct val="35000"/>
              </a:lnSpc>
              <a:buFont typeface="Wingdings" pitchFamily="2" charset="2"/>
              <a:buNone/>
            </a:pPr>
            <a:endParaRPr lang="en-US" sz="2000" dirty="0"/>
          </a:p>
          <a:p>
            <a:pPr marL="227013" indent="-227013" eaLnBrk="1" hangingPunct="1">
              <a:lnSpc>
                <a:spcPct val="120000"/>
              </a:lnSpc>
              <a:spcAft>
                <a:spcPts val="1800"/>
              </a:spcAft>
              <a:buFont typeface="Wingdings" panose="05000000000000000000" pitchFamily="2" charset="2"/>
              <a:buChar char="§"/>
            </a:pPr>
            <a:r>
              <a:rPr lang="en-US" sz="2000" dirty="0"/>
              <a:t>The use of fees versus property taxes is driven by the relative power of homeowners and landowners. </a:t>
            </a:r>
          </a:p>
          <a:p>
            <a:pPr marL="227013" indent="-227013" eaLnBrk="1" hangingPunct="1">
              <a:lnSpc>
                <a:spcPct val="120000"/>
              </a:lnSpc>
              <a:spcAft>
                <a:spcPts val="1800"/>
              </a:spcAft>
              <a:buFont typeface="Wingdings" panose="05000000000000000000" pitchFamily="2" charset="2"/>
              <a:buChar char="§"/>
            </a:pPr>
            <a:r>
              <a:rPr lang="en-US" sz="2000" dirty="0"/>
              <a:t>Expect property tax financing where landowners are politically powerful.</a:t>
            </a:r>
          </a:p>
          <a:p>
            <a:pPr marL="227013" indent="-227013" eaLnBrk="1" hangingPunct="1">
              <a:lnSpc>
                <a:spcPct val="120000"/>
              </a:lnSpc>
              <a:spcAft>
                <a:spcPts val="1800"/>
              </a:spcAft>
              <a:buFont typeface="Wingdings" panose="05000000000000000000" pitchFamily="2" charset="2"/>
              <a:buChar char="§"/>
            </a:pPr>
            <a:r>
              <a:rPr lang="en-US" sz="2000" dirty="0"/>
              <a:t>Expect the use of development fees or construction requirements (sometimes for unrelated projects) where homeowners are well organized (or taxes limited).</a:t>
            </a:r>
          </a:p>
        </p:txBody>
      </p:sp>
      <p:sp>
        <p:nvSpPr>
          <p:cNvPr id="3" name="Title" hidden="1"/>
          <p:cNvSpPr>
            <a:spLocks noGrp="1"/>
          </p:cNvSpPr>
          <p:nvPr>
            <p:ph type="title"/>
          </p:nvPr>
        </p:nvSpPr>
        <p:spPr/>
        <p:txBody>
          <a:bodyPr/>
          <a:lstStyle/>
          <a:p>
            <a:r>
              <a:rPr lang="en-US" sz="2800" dirty="0">
                <a:solidFill>
                  <a:srgbClr val="BD582C"/>
                </a:solidFill>
              </a:rPr>
              <a:t>Fees vs. Property Taxes, Positive Analysis</a:t>
            </a:r>
            <a:br>
              <a:rPr lang="en-US" sz="2800" dirty="0">
                <a:solidFill>
                  <a:srgbClr val="BD582C"/>
                </a:solidFill>
              </a:rPr>
            </a:b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12:  State and Local Public Infrastructure</a:t>
            </a:r>
          </a:p>
        </p:txBody>
      </p:sp>
      <p:sp>
        <p:nvSpPr>
          <p:cNvPr id="2" name="Rectangle 2"/>
          <p:cNvSpPr/>
          <p:nvPr/>
        </p:nvSpPr>
        <p:spPr>
          <a:xfrm>
            <a:off x="822960" y="1371600"/>
            <a:ext cx="1441164" cy="461665"/>
          </a:xfrm>
          <a:prstGeom prst="rect">
            <a:avLst/>
          </a:prstGeom>
        </p:spPr>
        <p:txBody>
          <a:bodyPr wrap="none">
            <a:spAutoFit/>
          </a:bodyPr>
          <a:lstStyle/>
          <a:p>
            <a:pPr eaLnBrk="1" hangingPunct="1">
              <a:buFont typeface="Wingdings" pitchFamily="2" charset="2"/>
              <a:buNone/>
            </a:pPr>
            <a:r>
              <a:rPr lang="en-US" sz="2400" dirty="0">
                <a:solidFill>
                  <a:srgbClr val="BD582C"/>
                </a:solidFill>
                <a:latin typeface="+mn-lt"/>
              </a:rPr>
              <a:t>Questions</a:t>
            </a:r>
          </a:p>
        </p:txBody>
      </p:sp>
      <p:sp>
        <p:nvSpPr>
          <p:cNvPr id="4099" name="Rectangle 3"/>
          <p:cNvSpPr>
            <a:spLocks noGrp="1" noChangeArrowheads="1"/>
          </p:cNvSpPr>
          <p:nvPr>
            <p:ph idx="1"/>
          </p:nvPr>
        </p:nvSpPr>
        <p:spPr/>
        <p:txBody>
          <a:bodyPr>
            <a:normAutofit/>
          </a:bodyPr>
          <a:lstStyle/>
          <a:p>
            <a:pPr eaLnBrk="1" hangingPunct="1"/>
            <a:endParaRPr lang="en-US" sz="2000" dirty="0">
              <a:solidFill>
                <a:schemeClr val="tx2"/>
              </a:solidFill>
            </a:endParaRPr>
          </a:p>
          <a:p>
            <a:pPr marL="227013" indent="-227013" eaLnBrk="1" hangingPunct="1">
              <a:buFont typeface="Wingdings" panose="05000000000000000000" pitchFamily="2" charset="2"/>
              <a:buChar char="§"/>
            </a:pPr>
            <a:r>
              <a:rPr lang="en-US" sz="2000" dirty="0"/>
              <a:t>Who bears the burden of a development fee that just covers project costs?</a:t>
            </a:r>
          </a:p>
          <a:p>
            <a:pPr marL="227013" indent="-227013" eaLnBrk="1" hangingPunct="1">
              <a:buFont typeface="Wingdings" panose="05000000000000000000" pitchFamily="2" charset="2"/>
              <a:buChar char="§"/>
            </a:pPr>
            <a:endParaRPr lang="en-US" sz="2000" dirty="0"/>
          </a:p>
          <a:p>
            <a:pPr marL="227013" indent="-227013" eaLnBrk="1" hangingPunct="1">
              <a:buFont typeface="Wingdings" panose="05000000000000000000" pitchFamily="2" charset="2"/>
              <a:buChar char="§"/>
            </a:pPr>
            <a:r>
              <a:rPr lang="en-US" sz="2000" dirty="0"/>
              <a:t>Who bears the burden of a development fee that exceeds project costs?</a:t>
            </a:r>
          </a:p>
          <a:p>
            <a:pPr marL="227013" indent="-227013" eaLnBrk="1" hangingPunct="1">
              <a:buFont typeface="Wingdings" panose="05000000000000000000" pitchFamily="2" charset="2"/>
              <a:buChar char="§"/>
            </a:pPr>
            <a:endParaRPr lang="en-US" sz="2000" dirty="0"/>
          </a:p>
          <a:p>
            <a:pPr marL="227013" indent="-227013" eaLnBrk="1" hangingPunct="1">
              <a:buFont typeface="Wingdings" panose="05000000000000000000" pitchFamily="2" charset="2"/>
              <a:buChar char="§"/>
            </a:pPr>
            <a:r>
              <a:rPr lang="en-US" sz="2000" dirty="0"/>
              <a:t>What limits are placed on a local government’s ability to levy a fee above project costs?</a:t>
            </a:r>
          </a:p>
          <a:p>
            <a:pPr marL="227013" indent="-227013" eaLnBrk="1" hangingPunct="1">
              <a:buFont typeface="Wingdings" panose="05000000000000000000" pitchFamily="2" charset="2"/>
              <a:buChar char="§"/>
            </a:pPr>
            <a:endParaRPr lang="en-US" sz="2000" dirty="0"/>
          </a:p>
          <a:p>
            <a:pPr marL="227013" indent="-227013" eaLnBrk="1" hangingPunct="1">
              <a:buFont typeface="Wingdings" panose="05000000000000000000" pitchFamily="2" charset="2"/>
              <a:buChar char="§"/>
            </a:pPr>
            <a:r>
              <a:rPr lang="en-US" sz="2000" dirty="0"/>
              <a:t>What is the incidence of a property tax to fund </a:t>
            </a:r>
            <a:r>
              <a:rPr lang="en-US" sz="2000"/>
              <a:t>infrastructure?</a:t>
            </a:r>
            <a:endParaRPr lang="en-US" sz="2000" dirty="0"/>
          </a:p>
        </p:txBody>
      </p:sp>
      <p:sp>
        <p:nvSpPr>
          <p:cNvPr id="3" name="Title" hidden="1"/>
          <p:cNvSpPr>
            <a:spLocks noGrp="1"/>
          </p:cNvSpPr>
          <p:nvPr>
            <p:ph type="title"/>
          </p:nvPr>
        </p:nvSpPr>
        <p:spPr/>
        <p:txBody>
          <a:bodyPr/>
          <a:lstStyle/>
          <a:p>
            <a:r>
              <a:rPr lang="en-US" sz="2800" dirty="0">
                <a:solidFill>
                  <a:srgbClr val="BD582C"/>
                </a:solidFill>
              </a:rPr>
              <a:t>Class Outline</a:t>
            </a:r>
            <a:br>
              <a:rPr lang="en-US" sz="2800" dirty="0">
                <a:solidFill>
                  <a:srgbClr val="BD582C"/>
                </a:solidFill>
              </a:rPr>
            </a:br>
            <a:endParaRPr lang="en-US" dirty="0"/>
          </a:p>
        </p:txBody>
      </p:sp>
    </p:spTree>
    <p:extLst>
      <p:ext uri="{BB962C8B-B14F-4D97-AF65-F5344CB8AC3E}">
        <p14:creationId xmlns:p14="http://schemas.microsoft.com/office/powerpoint/2010/main" val="2627405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12:  State and Local Public Infrastructure</a:t>
            </a:r>
          </a:p>
        </p:txBody>
      </p:sp>
      <p:sp>
        <p:nvSpPr>
          <p:cNvPr id="3" name="Rectangle 2"/>
          <p:cNvSpPr/>
          <p:nvPr/>
        </p:nvSpPr>
        <p:spPr>
          <a:xfrm>
            <a:off x="838200" y="1371600"/>
            <a:ext cx="3066032"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a:solidFill>
                  <a:srgbClr val="BD582C"/>
                </a:solidFill>
                <a:latin typeface="Calibri" panose="020F0502020204030204"/>
                <a:cs typeface="+mn-cs"/>
              </a:rPr>
              <a:t>What Is Infrastructure?</a:t>
            </a:r>
          </a:p>
        </p:txBody>
      </p:sp>
      <p:sp>
        <p:nvSpPr>
          <p:cNvPr id="5123" name="Rectangle 3"/>
          <p:cNvSpPr>
            <a:spLocks noGrp="1" noChangeArrowheads="1"/>
          </p:cNvSpPr>
          <p:nvPr>
            <p:ph idx="1"/>
          </p:nvPr>
        </p:nvSpPr>
        <p:spPr/>
        <p:txBody>
          <a:bodyPr>
            <a:normAutofit fontScale="85000" lnSpcReduction="20000"/>
          </a:bodyPr>
          <a:lstStyle/>
          <a:p>
            <a:pPr marL="227013" indent="-227013" eaLnBrk="1" hangingPunct="1">
              <a:lnSpc>
                <a:spcPct val="90000"/>
              </a:lnSpc>
              <a:buFont typeface="Wingdings" panose="05000000000000000000" pitchFamily="2" charset="2"/>
              <a:buChar char="§"/>
            </a:pPr>
            <a:r>
              <a:rPr lang="en-US" sz="2200" dirty="0">
                <a:solidFill>
                  <a:srgbClr val="BD582C"/>
                </a:solidFill>
              </a:rPr>
              <a:t>Infrastructure is long-lived public investment:</a:t>
            </a:r>
          </a:p>
          <a:p>
            <a:pPr marL="569912" indent="-342900">
              <a:buFont typeface="Courier New" panose="02070309020205020404" pitchFamily="49" charset="0"/>
              <a:buChar char="o"/>
            </a:pPr>
            <a:r>
              <a:rPr lang="en-US" sz="2200" dirty="0"/>
              <a:t>Roads, bridges, transit</a:t>
            </a:r>
          </a:p>
          <a:p>
            <a:pPr marL="569912" indent="-342900">
              <a:buFont typeface="Courier New" panose="02070309020205020404" pitchFamily="49" charset="0"/>
              <a:buChar char="o"/>
            </a:pPr>
            <a:r>
              <a:rPr lang="en-US" sz="2200" dirty="0"/>
              <a:t>Dams, drinking water systems </a:t>
            </a:r>
          </a:p>
          <a:p>
            <a:pPr marL="569912" indent="-342900">
              <a:buFont typeface="Courier New" panose="02070309020205020404" pitchFamily="49" charset="0"/>
              <a:buChar char="o"/>
            </a:pPr>
            <a:r>
              <a:rPr lang="en-US" sz="2200" dirty="0"/>
              <a:t>Wastewater systems</a:t>
            </a:r>
          </a:p>
          <a:p>
            <a:pPr marL="569912" indent="-342900">
              <a:buFont typeface="Courier New" panose="02070309020205020404" pitchFamily="49" charset="0"/>
              <a:buChar char="o"/>
            </a:pPr>
            <a:r>
              <a:rPr lang="en-US" sz="2200" dirty="0"/>
              <a:t>Hazardous waste disposal sites</a:t>
            </a:r>
          </a:p>
          <a:p>
            <a:pPr marL="569912" indent="-342900">
              <a:buFont typeface="Courier New" panose="02070309020205020404" pitchFamily="49" charset="0"/>
              <a:buChar char="o"/>
            </a:pPr>
            <a:r>
              <a:rPr lang="en-US" sz="2200" dirty="0"/>
              <a:t>Navigable waterways, railroads</a:t>
            </a:r>
          </a:p>
          <a:p>
            <a:pPr marL="569912" indent="-342900">
              <a:buFont typeface="Courier New" panose="02070309020205020404" pitchFamily="49" charset="0"/>
              <a:buChar char="o"/>
            </a:pPr>
            <a:r>
              <a:rPr lang="en-US" sz="2200" dirty="0"/>
              <a:t>Energy production systems</a:t>
            </a:r>
          </a:p>
          <a:p>
            <a:pPr marL="569912" indent="-342900">
              <a:buFont typeface="Courier New" panose="02070309020205020404" pitchFamily="49" charset="0"/>
              <a:buChar char="o"/>
            </a:pPr>
            <a:r>
              <a:rPr lang="en-US" sz="2200" dirty="0"/>
              <a:t>Parks and recreation</a:t>
            </a:r>
          </a:p>
          <a:p>
            <a:pPr lvl="1" eaLnBrk="1" hangingPunct="1">
              <a:lnSpc>
                <a:spcPct val="30000"/>
              </a:lnSpc>
            </a:pPr>
            <a:endParaRPr lang="en-US" sz="2200" dirty="0"/>
          </a:p>
          <a:p>
            <a:pPr marL="227013" indent="-227013" eaLnBrk="1" hangingPunct="1">
              <a:lnSpc>
                <a:spcPct val="90000"/>
              </a:lnSpc>
              <a:buFont typeface="Wingdings" panose="05000000000000000000" pitchFamily="2" charset="2"/>
              <a:buChar char="§"/>
            </a:pPr>
            <a:r>
              <a:rPr lang="en-US" sz="2200" dirty="0">
                <a:solidFill>
                  <a:srgbClr val="BD582C"/>
                </a:solidFill>
              </a:rPr>
              <a:t>ASCE (civil engineers) estimates that the U.S. needs $3.6 trillion investment in infrastructure over the next 5 years.</a:t>
            </a:r>
          </a:p>
          <a:p>
            <a:pPr marL="227013" indent="-227013" eaLnBrk="1" hangingPunct="1">
              <a:lnSpc>
                <a:spcPct val="90000"/>
              </a:lnSpc>
              <a:buFont typeface="Wingdings" panose="05000000000000000000" pitchFamily="2" charset="2"/>
              <a:buChar char="§"/>
            </a:pPr>
            <a:r>
              <a:rPr lang="en-US" sz="2200" dirty="0"/>
              <a:t>It is a great time to invest in infrastructure:</a:t>
            </a:r>
          </a:p>
          <a:p>
            <a:pPr marL="460375" indent="-233363">
              <a:buFont typeface="Courier New" panose="02070309020205020404" pitchFamily="49" charset="0"/>
              <a:buChar char="o"/>
            </a:pPr>
            <a:r>
              <a:rPr lang="en-US" sz="2200" dirty="0"/>
              <a:t>It provides badly needed stimulus.</a:t>
            </a:r>
          </a:p>
          <a:p>
            <a:pPr marL="460375" indent="-233363">
              <a:buFont typeface="Courier New" panose="02070309020205020404" pitchFamily="49" charset="0"/>
              <a:buChar char="o"/>
            </a:pPr>
            <a:r>
              <a:rPr lang="en-US" sz="2200" dirty="0"/>
              <a:t>Borrowing costs are very low.</a:t>
            </a:r>
          </a:p>
          <a:p>
            <a:pPr eaLnBrk="1" hangingPunct="1">
              <a:lnSpc>
                <a:spcPct val="90000"/>
              </a:lnSpc>
              <a:buFont typeface="Wingdings" pitchFamily="2" charset="2"/>
              <a:buNone/>
            </a:pPr>
            <a:endParaRPr lang="en-US" sz="2100" dirty="0"/>
          </a:p>
          <a:p>
            <a:pPr eaLnBrk="1" hangingPunct="1">
              <a:lnSpc>
                <a:spcPct val="90000"/>
              </a:lnSpc>
            </a:pPr>
            <a:endParaRPr lang="en-US" sz="1575" dirty="0"/>
          </a:p>
          <a:p>
            <a:pPr eaLnBrk="1" hangingPunct="1">
              <a:lnSpc>
                <a:spcPct val="90000"/>
              </a:lnSpc>
              <a:buFont typeface="Wingdings" pitchFamily="2" charset="2"/>
              <a:buNone/>
            </a:pPr>
            <a:endParaRPr lang="en-US" sz="1575" dirty="0"/>
          </a:p>
          <a:p>
            <a:pPr eaLnBrk="1" hangingPunct="1">
              <a:lnSpc>
                <a:spcPct val="90000"/>
              </a:lnSpc>
            </a:pPr>
            <a:endParaRPr lang="en-US" sz="1575" dirty="0"/>
          </a:p>
        </p:txBody>
      </p:sp>
      <p:sp>
        <p:nvSpPr>
          <p:cNvPr id="2" name="Title 1" hidden="1"/>
          <p:cNvSpPr>
            <a:spLocks noGrp="1"/>
          </p:cNvSpPr>
          <p:nvPr>
            <p:ph type="title"/>
          </p:nvPr>
        </p:nvSpPr>
        <p:spPr/>
        <p:txBody>
          <a:bodyPr/>
          <a:lstStyle/>
          <a:p>
            <a:r>
              <a:rPr lang="en-US" sz="2800" dirty="0">
                <a:solidFill>
                  <a:srgbClr val="BD582C"/>
                </a:solidFill>
                <a:latin typeface="Calibri" panose="020F0502020204030204"/>
              </a:rPr>
              <a:t>What Is Infrastructure?</a:t>
            </a:r>
            <a:br>
              <a:rPr lang="en-US" sz="2800" dirty="0">
                <a:solidFill>
                  <a:srgbClr val="BD582C"/>
                </a:solidFill>
                <a:latin typeface="Calibri" panose="020F0502020204030204"/>
              </a:rPr>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12:  State and Local Public Infrastructure</a:t>
            </a:r>
          </a:p>
        </p:txBody>
      </p:sp>
      <p:sp>
        <p:nvSpPr>
          <p:cNvPr id="3" name="Rectangle 2"/>
          <p:cNvSpPr/>
          <p:nvPr/>
        </p:nvSpPr>
        <p:spPr>
          <a:xfrm>
            <a:off x="838200" y="1371600"/>
            <a:ext cx="4048352" cy="424733"/>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a:solidFill>
                  <a:srgbClr val="BD582C"/>
                </a:solidFill>
                <a:latin typeface="Calibri" panose="020F0502020204030204"/>
                <a:cs typeface="+mn-cs"/>
              </a:rPr>
              <a:t>Infrastructure Overview (ASCE)</a:t>
            </a:r>
          </a:p>
        </p:txBody>
      </p:sp>
      <p:sp>
        <p:nvSpPr>
          <p:cNvPr id="5123" name="Rectangle 3"/>
          <p:cNvSpPr>
            <a:spLocks noGrp="1" noChangeArrowheads="1"/>
          </p:cNvSpPr>
          <p:nvPr>
            <p:ph idx="1"/>
          </p:nvPr>
        </p:nvSpPr>
        <p:spPr>
          <a:xfrm>
            <a:off x="822959" y="1845734"/>
            <a:ext cx="7543801" cy="4402666"/>
          </a:xfrm>
        </p:spPr>
        <p:txBody>
          <a:bodyPr>
            <a:normAutofit fontScale="77500" lnSpcReduction="20000"/>
          </a:bodyPr>
          <a:lstStyle/>
          <a:p>
            <a:pPr marL="227013" indent="-227013" eaLnBrk="1" hangingPunct="1">
              <a:lnSpc>
                <a:spcPct val="90000"/>
              </a:lnSpc>
              <a:buFont typeface="Wingdings" panose="05000000000000000000" pitchFamily="2" charset="2"/>
              <a:buChar char="§"/>
            </a:pPr>
            <a:r>
              <a:rPr lang="en-US" sz="3600" dirty="0"/>
              <a:t>Maintenance backlogs continue to be an issue, but asset management helps prioritize limited funding. Sectors like transit and wastewater have staggering maintenance deficits….</a:t>
            </a:r>
          </a:p>
          <a:p>
            <a:pPr marL="0" indent="0" eaLnBrk="1" hangingPunct="1">
              <a:lnSpc>
                <a:spcPct val="90000"/>
              </a:lnSpc>
              <a:buNone/>
            </a:pPr>
            <a:r>
              <a:rPr lang="en-US" sz="3600" dirty="0"/>
              <a:t> </a:t>
            </a:r>
          </a:p>
          <a:p>
            <a:pPr marL="227013" indent="-227013" eaLnBrk="1" hangingPunct="1">
              <a:lnSpc>
                <a:spcPct val="90000"/>
              </a:lnSpc>
              <a:buFont typeface="Wingdings" panose="05000000000000000000" pitchFamily="2" charset="2"/>
              <a:buChar char="§"/>
            </a:pPr>
            <a:r>
              <a:rPr lang="en-US" sz="3600" dirty="0"/>
              <a:t>37 states have raised their gas tax to fund critical transportation investments since 2010. 98% of local infrastructure ballot initiatives passed in November 2020. …</a:t>
            </a:r>
          </a:p>
          <a:p>
            <a:pPr marL="227013" indent="-227013" eaLnBrk="1" hangingPunct="1">
              <a:lnSpc>
                <a:spcPct val="90000"/>
              </a:lnSpc>
              <a:buFont typeface="Wingdings" panose="05000000000000000000" pitchFamily="2" charset="2"/>
              <a:buChar char="§"/>
            </a:pPr>
            <a:endParaRPr lang="en-US" sz="3600" dirty="0"/>
          </a:p>
          <a:p>
            <a:pPr marL="227013" indent="-227013" eaLnBrk="1" hangingPunct="1">
              <a:lnSpc>
                <a:spcPct val="90000"/>
              </a:lnSpc>
              <a:buFont typeface="Wingdings" panose="05000000000000000000" pitchFamily="2" charset="2"/>
              <a:buChar char="§"/>
            </a:pPr>
            <a:r>
              <a:rPr lang="en-US" sz="3600" dirty="0"/>
              <a:t>[C]</a:t>
            </a:r>
            <a:r>
              <a:rPr lang="en-US" sz="3600" dirty="0" err="1"/>
              <a:t>atgories</a:t>
            </a:r>
            <a:r>
              <a:rPr lang="en-US" sz="3600" dirty="0"/>
              <a:t> like ports, drinking water, and inland waterways have been the beneficiaries of increased federal funding.</a:t>
            </a:r>
            <a:endParaRPr lang="en-US" sz="2100" dirty="0"/>
          </a:p>
          <a:p>
            <a:pPr eaLnBrk="1" hangingPunct="1">
              <a:lnSpc>
                <a:spcPct val="90000"/>
              </a:lnSpc>
            </a:pPr>
            <a:endParaRPr lang="en-US" sz="1575" dirty="0"/>
          </a:p>
          <a:p>
            <a:pPr eaLnBrk="1" hangingPunct="1">
              <a:lnSpc>
                <a:spcPct val="90000"/>
              </a:lnSpc>
              <a:buFont typeface="Wingdings" pitchFamily="2" charset="2"/>
              <a:buNone/>
            </a:pPr>
            <a:endParaRPr lang="en-US" sz="1575" dirty="0"/>
          </a:p>
          <a:p>
            <a:pPr eaLnBrk="1" hangingPunct="1">
              <a:lnSpc>
                <a:spcPct val="90000"/>
              </a:lnSpc>
            </a:pPr>
            <a:endParaRPr lang="en-US" sz="1575" dirty="0"/>
          </a:p>
        </p:txBody>
      </p:sp>
      <p:sp>
        <p:nvSpPr>
          <p:cNvPr id="2" name="Title 1" hidden="1"/>
          <p:cNvSpPr>
            <a:spLocks noGrp="1"/>
          </p:cNvSpPr>
          <p:nvPr>
            <p:ph type="title"/>
          </p:nvPr>
        </p:nvSpPr>
        <p:spPr/>
        <p:txBody>
          <a:bodyPr/>
          <a:lstStyle/>
          <a:p>
            <a:r>
              <a:rPr lang="en-US" sz="2800" dirty="0">
                <a:solidFill>
                  <a:srgbClr val="BD582C"/>
                </a:solidFill>
                <a:latin typeface="Calibri" panose="020F0502020204030204"/>
              </a:rPr>
              <a:t>What Is Infrastructure?</a:t>
            </a:r>
            <a:br>
              <a:rPr lang="en-US" sz="2800" dirty="0">
                <a:solidFill>
                  <a:srgbClr val="BD582C"/>
                </a:solidFill>
                <a:latin typeface="Calibri" panose="020F0502020204030204"/>
              </a:rPr>
            </a:br>
            <a:endParaRPr lang="en-US" dirty="0"/>
          </a:p>
        </p:txBody>
      </p:sp>
    </p:spTree>
    <p:extLst>
      <p:ext uri="{BB962C8B-B14F-4D97-AF65-F5344CB8AC3E}">
        <p14:creationId xmlns:p14="http://schemas.microsoft.com/office/powerpoint/2010/main" val="3394944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4" name="Rectangle 1"/>
          <p:cNvSpPr txBox="1">
            <a:spLocks noChangeArrowheads="1"/>
          </p:cNvSpPr>
          <p:nvPr/>
        </p:nvSpPr>
        <p:spPr>
          <a:xfrm>
            <a:off x="533400" y="305712"/>
            <a:ext cx="7543800" cy="1370688"/>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12:  State and Local </a:t>
            </a:r>
          </a:p>
          <a:p>
            <a:pPr fontAlgn="auto">
              <a:spcAft>
                <a:spcPts val="0"/>
              </a:spcAft>
            </a:pPr>
            <a:r>
              <a:rPr lang="en-US" sz="1800" b="1" spc="100" dirty="0">
                <a:solidFill>
                  <a:srgbClr val="637052"/>
                </a:solidFill>
              </a:rPr>
              <a:t>Public Infrastructure</a:t>
            </a:r>
          </a:p>
        </p:txBody>
      </p:sp>
      <p:sp>
        <p:nvSpPr>
          <p:cNvPr id="5" name="Rectangle 2" title="Decorative Figure"/>
          <p:cNvSpPr/>
          <p:nvPr/>
        </p:nvSpPr>
        <p:spPr>
          <a:xfrm>
            <a:off x="457200" y="1295400"/>
            <a:ext cx="8305800" cy="838200"/>
          </a:xfrm>
          <a:prstGeom prst="rect">
            <a:avLst/>
          </a:prstGeom>
          <a:solidFill>
            <a:srgbClr val="FBE6CE"/>
          </a:solidFill>
          <a:ln>
            <a:solidFill>
              <a:srgbClr val="FBE6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3"/>
          <p:cNvSpPr txBox="1">
            <a:spLocks noChangeArrowheads="1"/>
          </p:cNvSpPr>
          <p:nvPr/>
        </p:nvSpPr>
        <p:spPr>
          <a:xfrm>
            <a:off x="533400" y="2116074"/>
            <a:ext cx="8229600" cy="2913126"/>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fontAlgn="auto">
              <a:buFont typeface="Wingdings" pitchFamily="2" charset="2"/>
              <a:buNone/>
            </a:pPr>
            <a:r>
              <a:rPr lang="en-US" sz="2800" b="1" dirty="0">
                <a:solidFill>
                  <a:schemeClr val="accent1"/>
                </a:solidFill>
              </a:rPr>
              <a:t>ASCE Grades,</a:t>
            </a:r>
          </a:p>
          <a:p>
            <a:pPr fontAlgn="auto">
              <a:buFont typeface="Wingdings" pitchFamily="2" charset="2"/>
              <a:buNone/>
            </a:pPr>
            <a:r>
              <a:rPr lang="en-US" sz="2800" b="1" dirty="0">
                <a:solidFill>
                  <a:schemeClr val="accent1"/>
                </a:solidFill>
              </a:rPr>
              <a:t> 2021</a:t>
            </a:r>
          </a:p>
          <a:p>
            <a:pPr fontAlgn="auto">
              <a:buFont typeface="Wingdings" pitchFamily="2" charset="2"/>
              <a:buNone/>
            </a:pPr>
            <a:r>
              <a:rPr lang="en-US" sz="2800" b="1" dirty="0">
                <a:solidFill>
                  <a:schemeClr val="accent1"/>
                </a:solidFill>
              </a:rPr>
              <a:t> (Overall: C-)</a:t>
            </a:r>
          </a:p>
          <a:p>
            <a:pPr fontAlgn="auto">
              <a:lnSpc>
                <a:spcPct val="30000"/>
              </a:lnSpc>
              <a:spcBef>
                <a:spcPts val="0"/>
              </a:spcBef>
            </a:pPr>
            <a:endParaRPr lang="en-US" sz="4000" dirty="0">
              <a:solidFill>
                <a:schemeClr val="tx2"/>
              </a:solidFill>
            </a:endParaRPr>
          </a:p>
          <a:p>
            <a:pPr fontAlgn="auto">
              <a:lnSpc>
                <a:spcPct val="30000"/>
              </a:lnSpc>
              <a:spcBef>
                <a:spcPts val="0"/>
              </a:spcBef>
            </a:pPr>
            <a:endParaRPr lang="en-US" sz="4000" dirty="0">
              <a:solidFill>
                <a:schemeClr val="tx2"/>
              </a:solidFill>
            </a:endParaRPr>
          </a:p>
        </p:txBody>
      </p:sp>
      <p:sp>
        <p:nvSpPr>
          <p:cNvPr id="2" name="Title 1" hidden="1"/>
          <p:cNvSpPr>
            <a:spLocks noGrp="1"/>
          </p:cNvSpPr>
          <p:nvPr>
            <p:ph type="title"/>
          </p:nvPr>
        </p:nvSpPr>
        <p:spPr/>
        <p:txBody>
          <a:bodyPr/>
          <a:lstStyle/>
          <a:p>
            <a:pPr fontAlgn="auto"/>
            <a:r>
              <a:rPr lang="en-US" sz="2400" b="1" dirty="0">
                <a:solidFill>
                  <a:schemeClr val="accent1"/>
                </a:solidFill>
              </a:rPr>
              <a:t>ASCE Grades,</a:t>
            </a:r>
            <a:br>
              <a:rPr lang="en-US" sz="2400" b="1" dirty="0">
                <a:solidFill>
                  <a:schemeClr val="accent1"/>
                </a:solidFill>
              </a:rPr>
            </a:br>
            <a:r>
              <a:rPr lang="en-US" sz="2400" b="1" dirty="0">
                <a:solidFill>
                  <a:schemeClr val="accent1"/>
                </a:solidFill>
              </a:rPr>
              <a:t> 2017</a:t>
            </a:r>
            <a:br>
              <a:rPr lang="en-US" sz="2400" b="1" dirty="0">
                <a:solidFill>
                  <a:schemeClr val="accent1"/>
                </a:solidFill>
              </a:rPr>
            </a:br>
            <a:endParaRPr lang="en-US" dirty="0"/>
          </a:p>
        </p:txBody>
      </p:sp>
      <p:pic>
        <p:nvPicPr>
          <p:cNvPr id="3" name="Picture 2">
            <a:extLst>
              <a:ext uri="{FF2B5EF4-FFF2-40B4-BE49-F238E27FC236}">
                <a16:creationId xmlns:a16="http://schemas.microsoft.com/office/drawing/2014/main" id="{4A32C7C3-6C30-450B-BDD3-9355C65C0F9F}"/>
              </a:ext>
            </a:extLst>
          </p:cNvPr>
          <p:cNvPicPr>
            <a:picLocks noChangeAspect="1"/>
          </p:cNvPicPr>
          <p:nvPr/>
        </p:nvPicPr>
        <p:blipFill rotWithShape="1">
          <a:blip r:embed="rId2"/>
          <a:srcRect l="30833" t="11481" r="31667"/>
          <a:stretch/>
        </p:blipFill>
        <p:spPr>
          <a:xfrm>
            <a:off x="3848260" y="76201"/>
            <a:ext cx="5067140" cy="6728036"/>
          </a:xfrm>
          <a:prstGeom prst="rect">
            <a:avLst/>
          </a:prstGeom>
        </p:spPr>
      </p:pic>
    </p:spTree>
    <p:extLst>
      <p:ext uri="{BB962C8B-B14F-4D97-AF65-F5344CB8AC3E}">
        <p14:creationId xmlns:p14="http://schemas.microsoft.com/office/powerpoint/2010/main" val="1838826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12:  State and Local Public Infrastructure</a:t>
            </a:r>
          </a:p>
        </p:txBody>
      </p:sp>
      <p:sp>
        <p:nvSpPr>
          <p:cNvPr id="3" name="Rectangle 2"/>
          <p:cNvSpPr/>
          <p:nvPr/>
        </p:nvSpPr>
        <p:spPr>
          <a:xfrm>
            <a:off x="838200" y="1371600"/>
            <a:ext cx="3308598"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a:solidFill>
                  <a:srgbClr val="BD582C"/>
                </a:solidFill>
                <a:latin typeface="Calibri" panose="020F0502020204030204"/>
                <a:cs typeface="+mn-cs"/>
              </a:rPr>
              <a:t>Infrastructure Payments</a:t>
            </a:r>
          </a:p>
        </p:txBody>
      </p:sp>
      <p:sp>
        <p:nvSpPr>
          <p:cNvPr id="5123" name="Rectangle 3"/>
          <p:cNvSpPr>
            <a:spLocks noGrp="1" noChangeArrowheads="1"/>
          </p:cNvSpPr>
          <p:nvPr>
            <p:ph idx="1"/>
          </p:nvPr>
        </p:nvSpPr>
        <p:spPr>
          <a:xfrm>
            <a:off x="822959" y="1845734"/>
            <a:ext cx="7543801" cy="4706554"/>
          </a:xfrm>
        </p:spPr>
        <p:txBody>
          <a:bodyPr>
            <a:noAutofit/>
          </a:bodyPr>
          <a:lstStyle/>
          <a:p>
            <a:pPr marL="227013" indent="-227013" eaLnBrk="1" hangingPunct="1">
              <a:lnSpc>
                <a:spcPct val="100000"/>
              </a:lnSpc>
              <a:spcBef>
                <a:spcPts val="0"/>
              </a:spcBef>
              <a:spcAft>
                <a:spcPts val="1200"/>
              </a:spcAft>
              <a:buFont typeface="Wingdings" panose="05000000000000000000" pitchFamily="2" charset="2"/>
              <a:buChar char="§"/>
            </a:pPr>
            <a:r>
              <a:rPr lang="en-US" sz="1800" dirty="0"/>
              <a:t>Some commentators emphasize that we live in an era of low interest rates, which is a good time for investment, and we should not let federal deficit fears hold us back.</a:t>
            </a:r>
          </a:p>
          <a:p>
            <a:pPr marL="227013" indent="-227013">
              <a:lnSpc>
                <a:spcPct val="100000"/>
              </a:lnSpc>
              <a:spcBef>
                <a:spcPts val="0"/>
              </a:spcBef>
              <a:spcAft>
                <a:spcPts val="1200"/>
              </a:spcAft>
              <a:buFont typeface="Wingdings" panose="05000000000000000000" pitchFamily="2" charset="2"/>
              <a:buChar char="§"/>
            </a:pPr>
            <a:r>
              <a:rPr lang="en-US" sz="1800" dirty="0"/>
              <a:t>Furman and Summers (March/April 2019 issue of </a:t>
            </a:r>
            <a:r>
              <a:rPr lang="en-US" sz="1800" i="1" dirty="0"/>
              <a:t>Foreign Affairs</a:t>
            </a:r>
            <a:r>
              <a:rPr lang="en-US" sz="1800" dirty="0"/>
              <a:t>), that “It’s time for Washington to put away its debt obsession” and focus on “worthwhile investments in such areas as education, health care, and infrastructure.”</a:t>
            </a:r>
          </a:p>
          <a:p>
            <a:pPr marL="227013" indent="-227013">
              <a:lnSpc>
                <a:spcPct val="100000"/>
              </a:lnSpc>
              <a:spcBef>
                <a:spcPts val="0"/>
              </a:spcBef>
              <a:spcAft>
                <a:spcPts val="1200"/>
              </a:spcAft>
              <a:buFont typeface="Wingdings" panose="05000000000000000000" pitchFamily="2" charset="2"/>
              <a:buChar char="§"/>
            </a:pPr>
            <a:r>
              <a:rPr lang="en-US" sz="1800" dirty="0"/>
              <a:t>While “some commentators worry that rising deficits … could lead to a fiscal meltdown,” Furman and Summers find that “there is precious little economic theory or historical evidence to justify this fear. Few, if any, fiscal crises have taken place in countries that borrow in their own currencies and print their own money.”</a:t>
            </a:r>
          </a:p>
          <a:p>
            <a:pPr marL="227013" indent="-227013">
              <a:lnSpc>
                <a:spcPct val="100000"/>
              </a:lnSpc>
              <a:spcBef>
                <a:spcPts val="0"/>
              </a:spcBef>
              <a:spcAft>
                <a:spcPts val="1200"/>
              </a:spcAft>
              <a:buFont typeface="Wingdings" panose="05000000000000000000" pitchFamily="2" charset="2"/>
              <a:buChar char="§"/>
            </a:pPr>
            <a:r>
              <a:rPr lang="en-US" sz="1800" dirty="0"/>
              <a:t>The recent COVID rescue package takes this lesson to heart.</a:t>
            </a:r>
          </a:p>
          <a:p>
            <a:pPr marL="227013" indent="-227013">
              <a:lnSpc>
                <a:spcPct val="100000"/>
              </a:lnSpc>
              <a:spcBef>
                <a:spcPts val="0"/>
              </a:spcBef>
              <a:spcAft>
                <a:spcPts val="1200"/>
              </a:spcAft>
              <a:buFont typeface="Wingdings" panose="05000000000000000000" pitchFamily="2" charset="2"/>
              <a:buChar char="§"/>
            </a:pPr>
            <a:r>
              <a:rPr lang="en-US" sz="1800" dirty="0"/>
              <a:t>But Summers has become more cautious; in a recent interview he estimated a 1/3 chance of serious inflation.</a:t>
            </a:r>
          </a:p>
        </p:txBody>
      </p:sp>
      <p:sp>
        <p:nvSpPr>
          <p:cNvPr id="2" name="Title 1" hidden="1"/>
          <p:cNvSpPr>
            <a:spLocks noGrp="1"/>
          </p:cNvSpPr>
          <p:nvPr>
            <p:ph type="title"/>
          </p:nvPr>
        </p:nvSpPr>
        <p:spPr/>
        <p:txBody>
          <a:bodyPr/>
          <a:lstStyle/>
          <a:p>
            <a:r>
              <a:rPr lang="en-US" sz="2800" dirty="0">
                <a:solidFill>
                  <a:srgbClr val="BD582C"/>
                </a:solidFill>
                <a:latin typeface="Calibri" panose="020F0502020204030204"/>
              </a:rPr>
              <a:t>Infrastructure Needs, 3</a:t>
            </a:r>
            <a:br>
              <a:rPr lang="en-US" sz="2800" dirty="0">
                <a:solidFill>
                  <a:srgbClr val="BD582C"/>
                </a:solidFill>
                <a:latin typeface="Calibri" panose="020F0502020204030204"/>
              </a:rPr>
            </a:br>
            <a:endParaRPr lang="en-US" dirty="0"/>
          </a:p>
        </p:txBody>
      </p:sp>
    </p:spTree>
    <p:extLst>
      <p:ext uri="{BB962C8B-B14F-4D97-AF65-F5344CB8AC3E}">
        <p14:creationId xmlns:p14="http://schemas.microsoft.com/office/powerpoint/2010/main" val="3885137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12:  State and Local Public Infrastructure</a:t>
            </a:r>
          </a:p>
        </p:txBody>
      </p:sp>
      <p:sp>
        <p:nvSpPr>
          <p:cNvPr id="3" name="Rectangle 2"/>
          <p:cNvSpPr/>
          <p:nvPr/>
        </p:nvSpPr>
        <p:spPr>
          <a:xfrm>
            <a:off x="838200" y="1371600"/>
            <a:ext cx="2611099"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a:solidFill>
                  <a:srgbClr val="BD582C"/>
                </a:solidFill>
                <a:latin typeface="Calibri" panose="020F0502020204030204"/>
                <a:cs typeface="+mn-cs"/>
              </a:rPr>
              <a:t>Local Infrastructure</a:t>
            </a:r>
          </a:p>
        </p:txBody>
      </p:sp>
      <p:sp>
        <p:nvSpPr>
          <p:cNvPr id="5123" name="Rectangle 3"/>
          <p:cNvSpPr>
            <a:spLocks noGrp="1" noChangeArrowheads="1"/>
          </p:cNvSpPr>
          <p:nvPr>
            <p:ph idx="1"/>
          </p:nvPr>
        </p:nvSpPr>
        <p:spPr>
          <a:xfrm>
            <a:off x="822959" y="1845734"/>
            <a:ext cx="7543801" cy="4706554"/>
          </a:xfrm>
        </p:spPr>
        <p:txBody>
          <a:bodyPr>
            <a:noAutofit/>
          </a:bodyPr>
          <a:lstStyle/>
          <a:p>
            <a:pPr marL="227013" indent="-227013" eaLnBrk="1" hangingPunct="1">
              <a:lnSpc>
                <a:spcPct val="100000"/>
              </a:lnSpc>
              <a:spcBef>
                <a:spcPts val="0"/>
              </a:spcBef>
              <a:spcAft>
                <a:spcPts val="1200"/>
              </a:spcAft>
              <a:buFont typeface="Wingdings" panose="05000000000000000000" pitchFamily="2" charset="2"/>
              <a:buChar char="§"/>
            </a:pPr>
            <a:r>
              <a:rPr lang="en-US" sz="1800" dirty="0"/>
              <a:t>Some infrastructure, such as school buildings and roads, is provided at the local level.</a:t>
            </a:r>
          </a:p>
          <a:p>
            <a:pPr marL="227013" indent="-227013" eaLnBrk="1" hangingPunct="1">
              <a:lnSpc>
                <a:spcPct val="100000"/>
              </a:lnSpc>
              <a:spcBef>
                <a:spcPts val="0"/>
              </a:spcBef>
              <a:spcAft>
                <a:spcPts val="1200"/>
              </a:spcAft>
              <a:buFont typeface="Wingdings" panose="05000000000000000000" pitchFamily="2" charset="2"/>
              <a:buChar char="§"/>
            </a:pPr>
            <a:r>
              <a:rPr lang="en-US" sz="1800" dirty="0"/>
              <a:t>Local infrastructure spending depends on voters’ choices (often in the form of a referendum) and on aid from the state and federal governments.</a:t>
            </a:r>
          </a:p>
          <a:p>
            <a:pPr marL="227013" indent="-227013" eaLnBrk="1" hangingPunct="1">
              <a:lnSpc>
                <a:spcPct val="100000"/>
              </a:lnSpc>
              <a:spcBef>
                <a:spcPts val="0"/>
              </a:spcBef>
              <a:spcAft>
                <a:spcPts val="1200"/>
              </a:spcAft>
              <a:buFont typeface="Wingdings" panose="05000000000000000000" pitchFamily="2" charset="2"/>
              <a:buChar char="§"/>
            </a:pPr>
            <a:r>
              <a:rPr lang="en-US" sz="1800" dirty="0"/>
              <a:t>Infrastructure outcomes are inequitable in most places, with better school facilities and fewer potholes in rich jurisdictions than in poor jurisdictions.</a:t>
            </a:r>
          </a:p>
        </p:txBody>
      </p:sp>
      <p:sp>
        <p:nvSpPr>
          <p:cNvPr id="2" name="Title 1" hidden="1"/>
          <p:cNvSpPr>
            <a:spLocks noGrp="1"/>
          </p:cNvSpPr>
          <p:nvPr>
            <p:ph type="title"/>
          </p:nvPr>
        </p:nvSpPr>
        <p:spPr/>
        <p:txBody>
          <a:bodyPr/>
          <a:lstStyle/>
          <a:p>
            <a:r>
              <a:rPr lang="en-US" sz="2800" dirty="0">
                <a:solidFill>
                  <a:srgbClr val="BD582C"/>
                </a:solidFill>
                <a:latin typeface="Calibri" panose="020F0502020204030204"/>
              </a:rPr>
              <a:t>Infrastructure Needs, 3</a:t>
            </a:r>
            <a:br>
              <a:rPr lang="en-US" sz="2800" dirty="0">
                <a:solidFill>
                  <a:srgbClr val="BD582C"/>
                </a:solidFill>
                <a:latin typeface="Calibri" panose="020F0502020204030204"/>
              </a:rPr>
            </a:br>
            <a:endParaRPr lang="en-US" dirty="0"/>
          </a:p>
        </p:txBody>
      </p:sp>
    </p:spTree>
    <p:extLst>
      <p:ext uri="{BB962C8B-B14F-4D97-AF65-F5344CB8AC3E}">
        <p14:creationId xmlns:p14="http://schemas.microsoft.com/office/powerpoint/2010/main" val="3445174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12:  State and Local Public Infrastructure</a:t>
            </a:r>
          </a:p>
        </p:txBody>
      </p:sp>
      <p:sp>
        <p:nvSpPr>
          <p:cNvPr id="2" name="Rectangle 2"/>
          <p:cNvSpPr/>
          <p:nvPr/>
        </p:nvSpPr>
        <p:spPr>
          <a:xfrm>
            <a:off x="838200" y="1361497"/>
            <a:ext cx="5110053"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defRPr/>
            </a:pPr>
            <a:r>
              <a:rPr lang="en-US" sz="2400" dirty="0">
                <a:solidFill>
                  <a:srgbClr val="BD582C"/>
                </a:solidFill>
                <a:latin typeface="Calibri" panose="020F0502020204030204"/>
                <a:cs typeface="+mn-cs"/>
              </a:rPr>
              <a:t>Capital Spending by Local Governments</a:t>
            </a:r>
          </a:p>
        </p:txBody>
      </p:sp>
      <p:sp>
        <p:nvSpPr>
          <p:cNvPr id="6147" name="Rectangle 3"/>
          <p:cNvSpPr>
            <a:spLocks noGrp="1" noChangeArrowheads="1"/>
          </p:cNvSpPr>
          <p:nvPr>
            <p:ph idx="1"/>
          </p:nvPr>
        </p:nvSpPr>
        <p:spPr/>
        <p:txBody>
          <a:bodyPr/>
          <a:lstStyle/>
          <a:p>
            <a:pPr marL="227013" indent="-227013" eaLnBrk="1" hangingPunct="1">
              <a:lnSpc>
                <a:spcPct val="120000"/>
              </a:lnSpc>
              <a:spcAft>
                <a:spcPts val="1200"/>
              </a:spcAft>
              <a:buFont typeface="Wingdings" panose="05000000000000000000" pitchFamily="2" charset="2"/>
              <a:buChar char="§"/>
              <a:defRPr/>
            </a:pPr>
            <a:r>
              <a:rPr lang="en-US" sz="2000" dirty="0"/>
              <a:t>Capital spending is difficult to study because of its variability from year to year.</a:t>
            </a:r>
          </a:p>
          <a:p>
            <a:pPr marL="227013" indent="-227013" eaLnBrk="1" hangingPunct="1">
              <a:lnSpc>
                <a:spcPct val="120000"/>
              </a:lnSpc>
              <a:spcAft>
                <a:spcPts val="1200"/>
              </a:spcAft>
              <a:buFont typeface="Wingdings" panose="05000000000000000000" pitchFamily="2" charset="2"/>
              <a:buChar char="§"/>
              <a:defRPr/>
            </a:pPr>
            <a:r>
              <a:rPr lang="en-US" sz="2000" dirty="0"/>
              <a:t>Wang/Duncombe/Yinger (</a:t>
            </a:r>
            <a:r>
              <a:rPr lang="en-US" sz="2000" i="1" dirty="0"/>
              <a:t>National Tax Journal</a:t>
            </a:r>
            <a:r>
              <a:rPr lang="en-US" sz="2000" dirty="0"/>
              <a:t>, September 2011) find that school capital spending in New York has many of the same determinants as school operating spending:</a:t>
            </a:r>
          </a:p>
          <a:p>
            <a:pPr marL="569912" lvl="1" indent="-342900">
              <a:lnSpc>
                <a:spcPct val="120000"/>
              </a:lnSpc>
              <a:buFont typeface="Courier New" panose="02070309020205020404" pitchFamily="49" charset="0"/>
              <a:buChar char="o"/>
              <a:defRPr/>
            </a:pPr>
            <a:r>
              <a:rPr lang="en-US" sz="2000" dirty="0"/>
              <a:t>Tax price (elasticity = -0.22)</a:t>
            </a:r>
          </a:p>
          <a:p>
            <a:pPr marL="569912" lvl="1" indent="-342900">
              <a:lnSpc>
                <a:spcPct val="120000"/>
              </a:lnSpc>
              <a:buFont typeface="Courier New" panose="02070309020205020404" pitchFamily="49" charset="0"/>
              <a:buChar char="o"/>
              <a:defRPr/>
            </a:pPr>
            <a:r>
              <a:rPr lang="en-US" sz="2000" dirty="0"/>
              <a:t>Income (elasticity = 0.2)</a:t>
            </a:r>
          </a:p>
          <a:p>
            <a:pPr marL="0" indent="0">
              <a:buNone/>
              <a:defRPr/>
            </a:pPr>
            <a:endParaRPr lang="en-US" dirty="0"/>
          </a:p>
          <a:p>
            <a:pPr eaLnBrk="1" hangingPunct="1">
              <a:defRPr/>
            </a:pPr>
            <a:endParaRPr lang="en-US" dirty="0"/>
          </a:p>
          <a:p>
            <a:pPr eaLnBrk="1" hangingPunct="1">
              <a:buFont typeface="Wingdings" pitchFamily="2" charset="2"/>
              <a:buNone/>
              <a:defRPr/>
            </a:pPr>
            <a:endParaRPr lang="en-US" dirty="0"/>
          </a:p>
          <a:p>
            <a:pPr eaLnBrk="1" hangingPunct="1">
              <a:defRPr/>
            </a:pPr>
            <a:endParaRPr lang="en-US" dirty="0"/>
          </a:p>
        </p:txBody>
      </p:sp>
      <p:sp>
        <p:nvSpPr>
          <p:cNvPr id="3" name="Title" hidden="1"/>
          <p:cNvSpPr>
            <a:spLocks noGrp="1"/>
          </p:cNvSpPr>
          <p:nvPr>
            <p:ph type="title"/>
          </p:nvPr>
        </p:nvSpPr>
        <p:spPr/>
        <p:txBody>
          <a:bodyPr/>
          <a:lstStyle/>
          <a:p>
            <a:r>
              <a:rPr lang="en-US" sz="2800" dirty="0">
                <a:solidFill>
                  <a:srgbClr val="BD582C"/>
                </a:solidFill>
                <a:latin typeface="Calibri" panose="020F0502020204030204"/>
              </a:rPr>
              <a:t>Capital Spending</a:t>
            </a:r>
            <a:br>
              <a:rPr lang="en-US" sz="2800" dirty="0">
                <a:solidFill>
                  <a:srgbClr val="BD582C"/>
                </a:solidFill>
                <a:latin typeface="Calibri" panose="020F0502020204030204"/>
              </a:rPr>
            </a:br>
            <a:endParaRPr lang="en-US" dirty="0"/>
          </a:p>
        </p:txBody>
      </p:sp>
    </p:spTree>
  </p:cSld>
  <p:clrMapOvr>
    <a:masterClrMapping/>
  </p:clrMapOvr>
</p:sld>
</file>

<file path=ppt/theme/theme1.xml><?xml version="1.0" encoding="utf-8"?>
<a:theme xmlns:a="http://schemas.openxmlformats.org/drawingml/2006/main" name="Theme1">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heme1" id="{0CF888E1-3DEF-4C87-8FF5-623334404736}" vid="{ACB0FA75-0D73-42A8-801E-281AAAF314DB}"/>
    </a:ext>
  </a:extLst>
</a:theme>
</file>

<file path=docProps/app.xml><?xml version="1.0" encoding="utf-8"?>
<Properties xmlns="http://schemas.openxmlformats.org/officeDocument/2006/extended-properties" xmlns:vt="http://schemas.openxmlformats.org/officeDocument/2006/docPropsVTypes">
  <Template>Theme1</Template>
  <TotalTime>52224</TotalTime>
  <Words>3602</Words>
  <Application>Microsoft Office PowerPoint</Application>
  <PresentationFormat>On-screen Show (4:3)</PresentationFormat>
  <Paragraphs>399</Paragraphs>
  <Slides>38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Calibri</vt:lpstr>
      <vt:lpstr>Calibri Light</vt:lpstr>
      <vt:lpstr>Courier New</vt:lpstr>
      <vt:lpstr>Wingdings</vt:lpstr>
      <vt:lpstr>Theme1</vt:lpstr>
      <vt:lpstr>State and Local Public Finance Professor Yinger Spring 2020</vt:lpstr>
      <vt:lpstr>Class Outline </vt:lpstr>
      <vt:lpstr>Class Outline </vt:lpstr>
      <vt:lpstr>What Is Infrastructure? </vt:lpstr>
      <vt:lpstr>What Is Infrastructure? </vt:lpstr>
      <vt:lpstr>ASCE Grades,  2017 </vt:lpstr>
      <vt:lpstr>Infrastructure Needs, 3 </vt:lpstr>
      <vt:lpstr>Infrastructure Needs, 3 </vt:lpstr>
      <vt:lpstr>Capital Spending </vt:lpstr>
      <vt:lpstr>Capital Spending, 2</vt:lpstr>
      <vt:lpstr>Class Outline </vt:lpstr>
      <vt:lpstr>Infrastructure Decisions </vt:lpstr>
      <vt:lpstr>Benefit-Cost Analysis</vt:lpstr>
      <vt:lpstr>Benefit-Cost Analysis, 2 </vt:lpstr>
      <vt:lpstr>Benefit-Cost Analysis, 3 </vt:lpstr>
      <vt:lpstr>Benefit-Cost Analysis, 4 </vt:lpstr>
      <vt:lpstr>Benefit-Cost Analysis, 5 </vt:lpstr>
      <vt:lpstr>Benefit-Cost Analysis, 6 </vt:lpstr>
      <vt:lpstr>Benefit-Cost Analysis, 7 </vt:lpstr>
      <vt:lpstr>Benefit-Cost Analysis, 8 </vt:lpstr>
      <vt:lpstr>Benefit-Cost Analysis, 9 </vt:lpstr>
      <vt:lpstr>Benefit-Cost Analysis, 10 </vt:lpstr>
      <vt:lpstr>Benefit-Cost Analysis, 11 </vt:lpstr>
      <vt:lpstr>Benefit-Cost Analysis, 12 </vt:lpstr>
      <vt:lpstr>Benefit-Cost Analysis, 13 </vt:lpstr>
      <vt:lpstr>Class Outline </vt:lpstr>
      <vt:lpstr>Class Outline </vt:lpstr>
      <vt:lpstr>Paying For Infrastructure </vt:lpstr>
      <vt:lpstr>Paying For Infrastructure, 3 </vt:lpstr>
      <vt:lpstr>Incidence of Development Fees </vt:lpstr>
      <vt:lpstr>Incidence of Development Fees, 2</vt:lpstr>
      <vt:lpstr>Incidence of Development Fees, 3 </vt:lpstr>
      <vt:lpstr>Incidence of Development Fees, 4 </vt:lpstr>
      <vt:lpstr>Fees vs. Property Taxes </vt:lpstr>
      <vt:lpstr>Fees vs. Property Taxes, Normative Analysis </vt:lpstr>
      <vt:lpstr>Fees vs. Property Taxes, Normative Analysis, 2 </vt:lpstr>
      <vt:lpstr>Fees vs. Property Taxes, Positive Analysis </vt:lpstr>
      <vt:lpstr>Class Outline </vt:lpstr>
    </vt:vector>
  </TitlesOfParts>
  <Company>The Maxwell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and Local Public Finance Lecture 12: State and Local Public Infrastructure</dc:title>
  <dc:creator>joyinger</dc:creator>
  <cp:lastModifiedBy>Emily Rose Minnoe</cp:lastModifiedBy>
  <cp:revision>133</cp:revision>
  <dcterms:created xsi:type="dcterms:W3CDTF">2005-12-18T15:49:22Z</dcterms:created>
  <dcterms:modified xsi:type="dcterms:W3CDTF">2021-03-23T18:29:03Z</dcterms:modified>
</cp:coreProperties>
</file>