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44" r:id="rId2"/>
    <p:sldMasterId id="2147483892" r:id="rId3"/>
    <p:sldMasterId id="2147483904" r:id="rId4"/>
    <p:sldMasterId id="2147483916" r:id="rId5"/>
    <p:sldMasterId id="2147483928" r:id="rId6"/>
  </p:sldMasterIdLst>
  <p:notesMasterIdLst>
    <p:notesMasterId r:id="rId52"/>
  </p:notesMasterIdLst>
  <p:sldIdLst>
    <p:sldId id="314" r:id="rId7"/>
    <p:sldId id="257" r:id="rId8"/>
    <p:sldId id="324" r:id="rId9"/>
    <p:sldId id="318" r:id="rId10"/>
    <p:sldId id="319" r:id="rId11"/>
    <p:sldId id="320" r:id="rId12"/>
    <p:sldId id="322" r:id="rId13"/>
    <p:sldId id="262" r:id="rId14"/>
    <p:sldId id="263" r:id="rId15"/>
    <p:sldId id="321" r:id="rId16"/>
    <p:sldId id="264" r:id="rId17"/>
    <p:sldId id="306" r:id="rId18"/>
    <p:sldId id="265" r:id="rId19"/>
    <p:sldId id="315" r:id="rId20"/>
    <p:sldId id="298" r:id="rId21"/>
    <p:sldId id="279" r:id="rId22"/>
    <p:sldId id="280" r:id="rId23"/>
    <p:sldId id="316" r:id="rId24"/>
    <p:sldId id="296" r:id="rId25"/>
    <p:sldId id="317" r:id="rId26"/>
    <p:sldId id="283" r:id="rId27"/>
    <p:sldId id="282" r:id="rId28"/>
    <p:sldId id="309" r:id="rId29"/>
    <p:sldId id="303" r:id="rId30"/>
    <p:sldId id="304" r:id="rId31"/>
    <p:sldId id="295" r:id="rId32"/>
    <p:sldId id="310" r:id="rId33"/>
    <p:sldId id="311" r:id="rId34"/>
    <p:sldId id="312" r:id="rId35"/>
    <p:sldId id="313" r:id="rId36"/>
    <p:sldId id="292" r:id="rId37"/>
    <p:sldId id="323" r:id="rId38"/>
    <p:sldId id="289" r:id="rId39"/>
    <p:sldId id="285" r:id="rId40"/>
    <p:sldId id="287" r:id="rId41"/>
    <p:sldId id="301" r:id="rId42"/>
    <p:sldId id="290" r:id="rId43"/>
    <p:sldId id="286" r:id="rId44"/>
    <p:sldId id="326" r:id="rId45"/>
    <p:sldId id="325" r:id="rId46"/>
    <p:sldId id="258" r:id="rId47"/>
    <p:sldId id="259" r:id="rId48"/>
    <p:sldId id="288" r:id="rId49"/>
    <p:sldId id="260" r:id="rId50"/>
    <p:sldId id="261" r:id="rId5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6CE"/>
    <a:srgbClr val="BD582C"/>
    <a:srgbClr val="63705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5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ny\Downloads\municipal-us-municipal-holders-sifma%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PPA735\Breakeven%20Bond%20R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'[municipal-us-municipal-holders-sifma (1).xls]Holders'!$B$4</c:f>
              <c:strCache>
                <c:ptCount val="1"/>
                <c:pt idx="0">
                  <c:v>Individuals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(1).xls]Holders'!$B$5:$B$27</c:f>
              <c:numCache>
                <c:formatCode>#,##0.0</c:formatCode>
                <c:ptCount val="23"/>
                <c:pt idx="0">
                  <c:v>448.48500000000001</c:v>
                </c:pt>
                <c:pt idx="1">
                  <c:v>464.72699999999998</c:v>
                </c:pt>
                <c:pt idx="2">
                  <c:v>465.48</c:v>
                </c:pt>
                <c:pt idx="3">
                  <c:v>420.53899999999999</c:v>
                </c:pt>
                <c:pt idx="4">
                  <c:v>474.642</c:v>
                </c:pt>
                <c:pt idx="5">
                  <c:v>519.25</c:v>
                </c:pt>
                <c:pt idx="6">
                  <c:v>644.64599999999996</c:v>
                </c:pt>
                <c:pt idx="7">
                  <c:v>676.85</c:v>
                </c:pt>
                <c:pt idx="8">
                  <c:v>1596.079</c:v>
                </c:pt>
                <c:pt idx="9">
                  <c:v>1699.2470000000001</c:v>
                </c:pt>
                <c:pt idx="10">
                  <c:v>1759.152</c:v>
                </c:pt>
                <c:pt idx="11">
                  <c:v>1643.3969999999999</c:v>
                </c:pt>
                <c:pt idx="12">
                  <c:v>1533.336</c:v>
                </c:pt>
                <c:pt idx="13">
                  <c:v>1862.999</c:v>
                </c:pt>
                <c:pt idx="14">
                  <c:v>1917.0809999999999</c:v>
                </c:pt>
                <c:pt idx="15">
                  <c:v>2062.8809999999999</c:v>
                </c:pt>
                <c:pt idx="16">
                  <c:v>2018.655</c:v>
                </c:pt>
                <c:pt idx="17">
                  <c:v>1843.3040000000001</c:v>
                </c:pt>
                <c:pt idx="18">
                  <c:v>1935.07</c:v>
                </c:pt>
                <c:pt idx="19">
                  <c:v>1897.9179999999999</c:v>
                </c:pt>
                <c:pt idx="20">
                  <c:v>1874.806</c:v>
                </c:pt>
                <c:pt idx="21">
                  <c:v>1883.7449999999999</c:v>
                </c:pt>
                <c:pt idx="22">
                  <c:v>1856.28</c:v>
                </c:pt>
              </c:numCache>
            </c:numRef>
          </c:val>
          <c:smooth val="0"/>
          <c:extLst>
            <c:ext xmlns:c16="http://schemas.microsoft.com/office/drawing/2014/chart" uri="{C3380CC4-5D6E-409C-BE32-E72D297353CC}">
              <c16:uniqueId val="{00000000-849F-4A57-8156-A24AAF318A15}"/>
            </c:ext>
          </c:extLst>
        </c:ser>
        <c:ser>
          <c:idx val="1"/>
          <c:order val="1"/>
          <c:tx>
            <c:strRef>
              <c:f>'[municipal-us-municipal-holders-sifma (1).xls]Holders'!$C$4</c:f>
              <c:strCache>
                <c:ptCount val="1"/>
                <c:pt idx="0">
                  <c:v>Mutual Funds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(1).xls]Holders'!$C$5:$C$27</c:f>
              <c:numCache>
                <c:formatCode>#,##0.0</c:formatCode>
                <c:ptCount val="23"/>
                <c:pt idx="0">
                  <c:v>454.529</c:v>
                </c:pt>
                <c:pt idx="1">
                  <c:v>498.947</c:v>
                </c:pt>
                <c:pt idx="2">
                  <c:v>554.56799999999998</c:v>
                </c:pt>
                <c:pt idx="3">
                  <c:v>546.62099999999998</c:v>
                </c:pt>
                <c:pt idx="4">
                  <c:v>583.17899999999997</c:v>
                </c:pt>
                <c:pt idx="5">
                  <c:v>637.54999999999995</c:v>
                </c:pt>
                <c:pt idx="6">
                  <c:v>700.76400000000001</c:v>
                </c:pt>
                <c:pt idx="7">
                  <c:v>740.48400000000004</c:v>
                </c:pt>
                <c:pt idx="8">
                  <c:v>746.07399999999996</c:v>
                </c:pt>
                <c:pt idx="9">
                  <c:v>783.69299999999998</c:v>
                </c:pt>
                <c:pt idx="10">
                  <c:v>854.94</c:v>
                </c:pt>
                <c:pt idx="11">
                  <c:v>963.92700000000002</c:v>
                </c:pt>
                <c:pt idx="12">
                  <c:v>922.07</c:v>
                </c:pt>
                <c:pt idx="13">
                  <c:v>988.351</c:v>
                </c:pt>
                <c:pt idx="14">
                  <c:v>962.971</c:v>
                </c:pt>
                <c:pt idx="15">
                  <c:v>971.04399999999998</c:v>
                </c:pt>
                <c:pt idx="16">
                  <c:v>1050.046</c:v>
                </c:pt>
                <c:pt idx="17">
                  <c:v>920.30799999999999</c:v>
                </c:pt>
                <c:pt idx="18">
                  <c:v>956.71500000000003</c:v>
                </c:pt>
                <c:pt idx="19">
                  <c:v>949.18899999999996</c:v>
                </c:pt>
                <c:pt idx="20">
                  <c:v>899.24099999999999</c:v>
                </c:pt>
                <c:pt idx="21">
                  <c:v>943.23</c:v>
                </c:pt>
                <c:pt idx="22">
                  <c:v>960.97</c:v>
                </c:pt>
              </c:numCache>
            </c:numRef>
          </c:val>
          <c:smooth val="0"/>
          <c:extLst>
            <c:ext xmlns:c16="http://schemas.microsoft.com/office/drawing/2014/chart" uri="{C3380CC4-5D6E-409C-BE32-E72D297353CC}">
              <c16:uniqueId val="{00000001-849F-4A57-8156-A24AAF318A15}"/>
            </c:ext>
          </c:extLst>
        </c:ser>
        <c:ser>
          <c:idx val="2"/>
          <c:order val="2"/>
          <c:tx>
            <c:strRef>
              <c:f>'[municipal-us-municipal-holders-sifma (1).xls]Holders'!$D$4</c:f>
              <c:strCache>
                <c:ptCount val="1"/>
                <c:pt idx="0">
                  <c:v>Banking Institutions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(1).xls]Holders'!$D$5:$D$27</c:f>
              <c:numCache>
                <c:formatCode>#,##0.0</c:formatCode>
                <c:ptCount val="23"/>
                <c:pt idx="0">
                  <c:v>107.15600000000001</c:v>
                </c:pt>
                <c:pt idx="1">
                  <c:v>111.983</c:v>
                </c:pt>
                <c:pt idx="2">
                  <c:v>120.49</c:v>
                </c:pt>
                <c:pt idx="3">
                  <c:v>125.711</c:v>
                </c:pt>
                <c:pt idx="4">
                  <c:v>128.58500000000001</c:v>
                </c:pt>
                <c:pt idx="5">
                  <c:v>144.006</c:v>
                </c:pt>
                <c:pt idx="6">
                  <c:v>148.495</c:v>
                </c:pt>
                <c:pt idx="7">
                  <c:v>164.17400000000001</c:v>
                </c:pt>
                <c:pt idx="8">
                  <c:v>180.172</c:v>
                </c:pt>
                <c:pt idx="9">
                  <c:v>209.55199999999999</c:v>
                </c:pt>
                <c:pt idx="10">
                  <c:v>242.30099999999999</c:v>
                </c:pt>
                <c:pt idx="11">
                  <c:v>254.126</c:v>
                </c:pt>
                <c:pt idx="12">
                  <c:v>263.15699999999998</c:v>
                </c:pt>
                <c:pt idx="13">
                  <c:v>263.23099999999999</c:v>
                </c:pt>
                <c:pt idx="14">
                  <c:v>297.15699999999998</c:v>
                </c:pt>
                <c:pt idx="15">
                  <c:v>334.8</c:v>
                </c:pt>
                <c:pt idx="16">
                  <c:v>408.322</c:v>
                </c:pt>
                <c:pt idx="17">
                  <c:v>442.30700000000002</c:v>
                </c:pt>
                <c:pt idx="18">
                  <c:v>487.327</c:v>
                </c:pt>
                <c:pt idx="19">
                  <c:v>528.12599999999998</c:v>
                </c:pt>
                <c:pt idx="20">
                  <c:v>572.71600000000001</c:v>
                </c:pt>
                <c:pt idx="21">
                  <c:v>605.58199999999999</c:v>
                </c:pt>
                <c:pt idx="22">
                  <c:v>525.495</c:v>
                </c:pt>
              </c:numCache>
            </c:numRef>
          </c:val>
          <c:smooth val="0"/>
          <c:extLst>
            <c:ext xmlns:c16="http://schemas.microsoft.com/office/drawing/2014/chart" uri="{C3380CC4-5D6E-409C-BE32-E72D297353CC}">
              <c16:uniqueId val="{00000002-849F-4A57-8156-A24AAF318A15}"/>
            </c:ext>
          </c:extLst>
        </c:ser>
        <c:ser>
          <c:idx val="3"/>
          <c:order val="3"/>
          <c:tx>
            <c:strRef>
              <c:f>'[municipal-us-municipal-holders-sifma (1).xls]Holders'!$E$4</c:f>
              <c:strCache>
                <c:ptCount val="1"/>
                <c:pt idx="0">
                  <c:v>Insurance Companies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(1).xls]Holders'!$E$5:$E$27</c:f>
              <c:numCache>
                <c:formatCode>#,##0.0</c:formatCode>
                <c:ptCount val="23"/>
                <c:pt idx="0">
                  <c:v>188.852</c:v>
                </c:pt>
                <c:pt idx="1">
                  <c:v>208.90199999999999</c:v>
                </c:pt>
                <c:pt idx="2">
                  <c:v>227.84100000000001</c:v>
                </c:pt>
                <c:pt idx="3">
                  <c:v>223.124</c:v>
                </c:pt>
                <c:pt idx="4">
                  <c:v>208.85599999999999</c:v>
                </c:pt>
                <c:pt idx="5">
                  <c:v>203.87200000000001</c:v>
                </c:pt>
                <c:pt idx="6">
                  <c:v>221.07300000000001</c:v>
                </c:pt>
                <c:pt idx="7">
                  <c:v>267.221</c:v>
                </c:pt>
                <c:pt idx="8">
                  <c:v>320.41800000000001</c:v>
                </c:pt>
                <c:pt idx="9">
                  <c:v>366.15</c:v>
                </c:pt>
                <c:pt idx="10">
                  <c:v>389.35899999999998</c:v>
                </c:pt>
                <c:pt idx="11">
                  <c:v>432.791</c:v>
                </c:pt>
                <c:pt idx="12">
                  <c:v>443.87799999999999</c:v>
                </c:pt>
                <c:pt idx="13">
                  <c:v>471.26499999999999</c:v>
                </c:pt>
                <c:pt idx="14">
                  <c:v>482.87599999999998</c:v>
                </c:pt>
                <c:pt idx="15">
                  <c:v>505.37599999999998</c:v>
                </c:pt>
                <c:pt idx="16">
                  <c:v>504.37700000000001</c:v>
                </c:pt>
                <c:pt idx="17">
                  <c:v>497.42</c:v>
                </c:pt>
                <c:pt idx="18">
                  <c:v>520.18600000000004</c:v>
                </c:pt>
                <c:pt idx="19">
                  <c:v>534.81200000000001</c:v>
                </c:pt>
                <c:pt idx="20">
                  <c:v>535.92499999999995</c:v>
                </c:pt>
                <c:pt idx="21">
                  <c:v>536.70000000000005</c:v>
                </c:pt>
                <c:pt idx="22">
                  <c:v>481.584</c:v>
                </c:pt>
              </c:numCache>
            </c:numRef>
          </c:val>
          <c:smooth val="0"/>
          <c:extLst>
            <c:ext xmlns:c16="http://schemas.microsoft.com/office/drawing/2014/chart" uri="{C3380CC4-5D6E-409C-BE32-E72D297353CC}">
              <c16:uniqueId val="{00000003-849F-4A57-8156-A24AAF318A15}"/>
            </c:ext>
          </c:extLst>
        </c:ser>
        <c:ser>
          <c:idx val="4"/>
          <c:order val="4"/>
          <c:tx>
            <c:strRef>
              <c:f>'[municipal-us-municipal-holders-sifma (1).xls]Holders'!$F$4</c:f>
              <c:strCache>
                <c:ptCount val="1"/>
                <c:pt idx="0">
                  <c:v>Other</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(1).xls]Holders'!$F$5:$F$27</c:f>
              <c:numCache>
                <c:formatCode>#,##0.0</c:formatCode>
                <c:ptCount val="23"/>
                <c:pt idx="0">
                  <c:v>55.920999999999999</c:v>
                </c:pt>
                <c:pt idx="1">
                  <c:v>54.534999999999997</c:v>
                </c:pt>
                <c:pt idx="2">
                  <c:v>61.122999999999998</c:v>
                </c:pt>
                <c:pt idx="3">
                  <c:v>64.91</c:v>
                </c:pt>
                <c:pt idx="4">
                  <c:v>77.174000000000007</c:v>
                </c:pt>
                <c:pt idx="5">
                  <c:v>81.986000000000004</c:v>
                </c:pt>
                <c:pt idx="6">
                  <c:v>91.510999999999996</c:v>
                </c:pt>
                <c:pt idx="7">
                  <c:v>111.562</c:v>
                </c:pt>
                <c:pt idx="8">
                  <c:v>117.53100000000001</c:v>
                </c:pt>
                <c:pt idx="9">
                  <c:v>114.61499999999999</c:v>
                </c:pt>
                <c:pt idx="10">
                  <c:v>115.221</c:v>
                </c:pt>
                <c:pt idx="11">
                  <c:v>125.054</c:v>
                </c:pt>
                <c:pt idx="12">
                  <c:v>125.09099999999999</c:v>
                </c:pt>
                <c:pt idx="13">
                  <c:v>133.685</c:v>
                </c:pt>
                <c:pt idx="14">
                  <c:v>142.34399999999999</c:v>
                </c:pt>
                <c:pt idx="15">
                  <c:v>137.61600000000001</c:v>
                </c:pt>
                <c:pt idx="16">
                  <c:v>133.52799999999999</c:v>
                </c:pt>
                <c:pt idx="17">
                  <c:v>132.19800000000001</c:v>
                </c:pt>
                <c:pt idx="18">
                  <c:v>133.64699999999999</c:v>
                </c:pt>
                <c:pt idx="19">
                  <c:v>139.30000000000001</c:v>
                </c:pt>
                <c:pt idx="20">
                  <c:v>142.87</c:v>
                </c:pt>
                <c:pt idx="21">
                  <c:v>147.99799999999999</c:v>
                </c:pt>
                <c:pt idx="22">
                  <c:v>146.202</c:v>
                </c:pt>
              </c:numCache>
            </c:numRef>
          </c:val>
          <c:smooth val="0"/>
          <c:extLst>
            <c:ext xmlns:c16="http://schemas.microsoft.com/office/drawing/2014/chart" uri="{C3380CC4-5D6E-409C-BE32-E72D297353CC}">
              <c16:uniqueId val="{00000004-849F-4A57-8156-A24AAF318A15}"/>
            </c:ext>
          </c:extLst>
        </c:ser>
        <c:dLbls>
          <c:showLegendKey val="0"/>
          <c:showVal val="0"/>
          <c:showCatName val="0"/>
          <c:showSerName val="0"/>
          <c:showPercent val="0"/>
          <c:showBubbleSize val="0"/>
        </c:dLbls>
        <c:smooth val="0"/>
        <c:axId val="347965696"/>
        <c:axId val="347975680"/>
      </c:lineChart>
      <c:catAx>
        <c:axId val="347965696"/>
        <c:scaling>
          <c:orientation val="minMax"/>
        </c:scaling>
        <c:delete val="0"/>
        <c:axPos val="b"/>
        <c:numFmt formatCode="General" sourceLinked="1"/>
        <c:majorTickMark val="out"/>
        <c:minorTickMark val="none"/>
        <c:tickLblPos val="nextTo"/>
        <c:crossAx val="347975680"/>
        <c:crosses val="autoZero"/>
        <c:auto val="1"/>
        <c:lblAlgn val="ctr"/>
        <c:lblOffset val="100"/>
        <c:noMultiLvlLbl val="0"/>
      </c:catAx>
      <c:valAx>
        <c:axId val="347975680"/>
        <c:scaling>
          <c:orientation val="minMax"/>
        </c:scaling>
        <c:delete val="0"/>
        <c:axPos val="l"/>
        <c:majorGridlines/>
        <c:numFmt formatCode="#,##0.0" sourceLinked="1"/>
        <c:majorTickMark val="out"/>
        <c:minorTickMark val="none"/>
        <c:tickLblPos val="nextTo"/>
        <c:crossAx val="34796569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The Break-Even Tax Rate, 1990-2019 (CEA)</a:t>
            </a:r>
          </a:p>
        </c:rich>
      </c:tx>
      <c:layout>
        <c:manualLayout>
          <c:xMode val="edge"/>
          <c:yMode val="edge"/>
          <c:x val="0.19255844401314792"/>
          <c:y val="1.2104018311695944E-2"/>
        </c:manualLayout>
      </c:layout>
      <c:overlay val="0"/>
    </c:title>
    <c:autoTitleDeleted val="0"/>
    <c:plotArea>
      <c:layout/>
      <c:scatterChart>
        <c:scatterStyle val="lineMarker"/>
        <c:varyColors val="0"/>
        <c:ser>
          <c:idx val="0"/>
          <c:order val="0"/>
          <c:tx>
            <c:strRef>
              <c:f>Sheet1!$B$1</c:f>
              <c:strCache>
                <c:ptCount val="1"/>
                <c:pt idx="0">
                  <c:v>Yield on High-Grade Munis</c:v>
                </c:pt>
              </c:strCache>
            </c:strRef>
          </c:tx>
          <c:marker>
            <c:symbol val="none"/>
          </c:marker>
          <c:xVal>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xVal>
          <c:yVal>
            <c:numRef>
              <c:f>Sheet1!$B$2:$B$31</c:f>
              <c:numCache>
                <c:formatCode>0.00%</c:formatCode>
                <c:ptCount val="30"/>
                <c:pt idx="0">
                  <c:v>7.2499999999999995E-2</c:v>
                </c:pt>
                <c:pt idx="1">
                  <c:v>6.8900000000000003E-2</c:v>
                </c:pt>
                <c:pt idx="2">
                  <c:v>6.4100000000000004E-2</c:v>
                </c:pt>
                <c:pt idx="3">
                  <c:v>5.6300000000000003E-2</c:v>
                </c:pt>
                <c:pt idx="4">
                  <c:v>6.1899999999999997E-2</c:v>
                </c:pt>
                <c:pt idx="5">
                  <c:v>5.9499999999999997E-2</c:v>
                </c:pt>
                <c:pt idx="6">
                  <c:v>5.7500000000000002E-2</c:v>
                </c:pt>
                <c:pt idx="7">
                  <c:v>5.5500000000000001E-2</c:v>
                </c:pt>
                <c:pt idx="8">
                  <c:v>5.1200000000000002E-2</c:v>
                </c:pt>
                <c:pt idx="9">
                  <c:v>5.4300000000000001E-2</c:v>
                </c:pt>
                <c:pt idx="10">
                  <c:v>5.7700000000000001E-2</c:v>
                </c:pt>
                <c:pt idx="11">
                  <c:v>5.1900000000000002E-2</c:v>
                </c:pt>
                <c:pt idx="12">
                  <c:v>5.0500000000000003E-2</c:v>
                </c:pt>
                <c:pt idx="13">
                  <c:v>4.7300000000000002E-2</c:v>
                </c:pt>
                <c:pt idx="14">
                  <c:v>4.6300000000000001E-2</c:v>
                </c:pt>
                <c:pt idx="15">
                  <c:v>4.2900000000000001E-2</c:v>
                </c:pt>
                <c:pt idx="16">
                  <c:v>4.4200000000000003E-2</c:v>
                </c:pt>
                <c:pt idx="17">
                  <c:v>4.4200000000000003E-2</c:v>
                </c:pt>
                <c:pt idx="18">
                  <c:v>4.8000000000000001E-2</c:v>
                </c:pt>
                <c:pt idx="19">
                  <c:v>4.6399999999999997E-2</c:v>
                </c:pt>
                <c:pt idx="20">
                  <c:v>4.1599999999999998E-2</c:v>
                </c:pt>
                <c:pt idx="21">
                  <c:v>4.2900000000000001E-2</c:v>
                </c:pt>
                <c:pt idx="22">
                  <c:v>3.1399999999999997E-2</c:v>
                </c:pt>
                <c:pt idx="23">
                  <c:v>3.9599999999999996E-2</c:v>
                </c:pt>
                <c:pt idx="24">
                  <c:v>3.78E-2</c:v>
                </c:pt>
                <c:pt idx="25">
                  <c:v>3.4799999999999998E-2</c:v>
                </c:pt>
                <c:pt idx="26">
                  <c:v>3.0699999999999998E-2</c:v>
                </c:pt>
                <c:pt idx="27">
                  <c:v>3.3599999999999998E-2</c:v>
                </c:pt>
                <c:pt idx="28">
                  <c:v>3.5299999999999998E-2</c:v>
                </c:pt>
                <c:pt idx="29">
                  <c:v>3.3799999999999997E-2</c:v>
                </c:pt>
              </c:numCache>
            </c:numRef>
          </c:yVal>
          <c:smooth val="0"/>
          <c:extLst>
            <c:ext xmlns:c16="http://schemas.microsoft.com/office/drawing/2014/chart" uri="{C3380CC4-5D6E-409C-BE32-E72D297353CC}">
              <c16:uniqueId val="{00000000-6034-43AB-8199-AAB90DC05D2D}"/>
            </c:ext>
          </c:extLst>
        </c:ser>
        <c:ser>
          <c:idx val="1"/>
          <c:order val="1"/>
          <c:tx>
            <c:strRef>
              <c:f>Sheet1!$C$1</c:f>
              <c:strCache>
                <c:ptCount val="1"/>
                <c:pt idx="0">
                  <c:v>Yield on AAA Corporate Bonds</c:v>
                </c:pt>
              </c:strCache>
            </c:strRef>
          </c:tx>
          <c:marker>
            <c:symbol val="none"/>
          </c:marker>
          <c:xVal>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xVal>
          <c:yVal>
            <c:numRef>
              <c:f>Sheet1!$C$2:$C$31</c:f>
              <c:numCache>
                <c:formatCode>0.00%</c:formatCode>
                <c:ptCount val="30"/>
                <c:pt idx="0">
                  <c:v>9.3200000000000005E-2</c:v>
                </c:pt>
                <c:pt idx="1">
                  <c:v>8.77E-2</c:v>
                </c:pt>
                <c:pt idx="2">
                  <c:v>8.14E-2</c:v>
                </c:pt>
                <c:pt idx="3">
                  <c:v>7.22E-2</c:v>
                </c:pt>
                <c:pt idx="4">
                  <c:v>7.9600000000000004E-2</c:v>
                </c:pt>
                <c:pt idx="5">
                  <c:v>7.5899999999999995E-2</c:v>
                </c:pt>
                <c:pt idx="6">
                  <c:v>7.3700000000000002E-2</c:v>
                </c:pt>
                <c:pt idx="7">
                  <c:v>7.2599999999999998E-2</c:v>
                </c:pt>
                <c:pt idx="8">
                  <c:v>6.5299999999999997E-2</c:v>
                </c:pt>
                <c:pt idx="9">
                  <c:v>7.0400000000000004E-2</c:v>
                </c:pt>
                <c:pt idx="10">
                  <c:v>7.6200000000000004E-2</c:v>
                </c:pt>
                <c:pt idx="11">
                  <c:v>7.0800000000000002E-2</c:v>
                </c:pt>
                <c:pt idx="12">
                  <c:v>6.4899999999999999E-2</c:v>
                </c:pt>
                <c:pt idx="13">
                  <c:v>5.67E-2</c:v>
                </c:pt>
                <c:pt idx="14">
                  <c:v>5.6300000000000003E-2</c:v>
                </c:pt>
                <c:pt idx="15">
                  <c:v>5.2400000000000002E-2</c:v>
                </c:pt>
                <c:pt idx="16">
                  <c:v>5.5899999999999998E-2</c:v>
                </c:pt>
                <c:pt idx="17">
                  <c:v>5.5599999999999997E-2</c:v>
                </c:pt>
                <c:pt idx="18">
                  <c:v>5.6300000000000003E-2</c:v>
                </c:pt>
                <c:pt idx="19">
                  <c:v>5.3100000000000001E-2</c:v>
                </c:pt>
                <c:pt idx="20">
                  <c:v>4.9399999999999999E-2</c:v>
                </c:pt>
                <c:pt idx="21">
                  <c:v>4.6399999999999997E-2</c:v>
                </c:pt>
                <c:pt idx="22">
                  <c:v>3.6700000000000003E-2</c:v>
                </c:pt>
                <c:pt idx="23">
                  <c:v>4.24E-2</c:v>
                </c:pt>
                <c:pt idx="24">
                  <c:v>4.1599999999999998E-2</c:v>
                </c:pt>
                <c:pt idx="25">
                  <c:v>3.8899999999999997E-2</c:v>
                </c:pt>
                <c:pt idx="26">
                  <c:v>3.6699999999999997E-2</c:v>
                </c:pt>
                <c:pt idx="27">
                  <c:v>3.7400000000000003E-2</c:v>
                </c:pt>
                <c:pt idx="28">
                  <c:v>3.9300000000000002E-2</c:v>
                </c:pt>
                <c:pt idx="29">
                  <c:v>3.39E-2</c:v>
                </c:pt>
              </c:numCache>
            </c:numRef>
          </c:yVal>
          <c:smooth val="0"/>
          <c:extLst>
            <c:ext xmlns:c16="http://schemas.microsoft.com/office/drawing/2014/chart" uri="{C3380CC4-5D6E-409C-BE32-E72D297353CC}">
              <c16:uniqueId val="{00000001-6034-43AB-8199-AAB90DC05D2D}"/>
            </c:ext>
          </c:extLst>
        </c:ser>
        <c:ser>
          <c:idx val="2"/>
          <c:order val="2"/>
          <c:tx>
            <c:strRef>
              <c:f>Sheet1!$D$1</c:f>
              <c:strCache>
                <c:ptCount val="1"/>
                <c:pt idx="0">
                  <c:v>Break-even Marginal Tax Rate</c:v>
                </c:pt>
              </c:strCache>
            </c:strRef>
          </c:tx>
          <c:spPr>
            <a:ln w="38100">
              <a:solidFill>
                <a:schemeClr val="accent4"/>
              </a:solidFill>
            </a:ln>
          </c:spPr>
          <c:marker>
            <c:symbol val="none"/>
          </c:marker>
          <c:xVal>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xVal>
          <c:yVal>
            <c:numRef>
              <c:f>Sheet1!$D$2:$D$31</c:f>
              <c:numCache>
                <c:formatCode>0%</c:formatCode>
                <c:ptCount val="30"/>
                <c:pt idx="0">
                  <c:v>0.22</c:v>
                </c:pt>
                <c:pt idx="1">
                  <c:v>0.21</c:v>
                </c:pt>
                <c:pt idx="2">
                  <c:v>0.21</c:v>
                </c:pt>
                <c:pt idx="3">
                  <c:v>0.22</c:v>
                </c:pt>
                <c:pt idx="4">
                  <c:v>0.22</c:v>
                </c:pt>
                <c:pt idx="5">
                  <c:v>0.22</c:v>
                </c:pt>
                <c:pt idx="6">
                  <c:v>0.22</c:v>
                </c:pt>
                <c:pt idx="7">
                  <c:v>0.24</c:v>
                </c:pt>
                <c:pt idx="8">
                  <c:v>0.22</c:v>
                </c:pt>
                <c:pt idx="9">
                  <c:v>0.23</c:v>
                </c:pt>
                <c:pt idx="10">
                  <c:v>0.24</c:v>
                </c:pt>
                <c:pt idx="11">
                  <c:v>0.27</c:v>
                </c:pt>
                <c:pt idx="12">
                  <c:v>0.22</c:v>
                </c:pt>
                <c:pt idx="13">
                  <c:v>0.14000000000000001</c:v>
                </c:pt>
                <c:pt idx="14">
                  <c:v>0.18</c:v>
                </c:pt>
                <c:pt idx="15">
                  <c:v>0.18</c:v>
                </c:pt>
                <c:pt idx="16">
                  <c:v>0.20930232558139528</c:v>
                </c:pt>
                <c:pt idx="17">
                  <c:v>0.20503597122302153</c:v>
                </c:pt>
                <c:pt idx="18">
                  <c:v>0.14742451154529312</c:v>
                </c:pt>
                <c:pt idx="19">
                  <c:v>0.12617702448210932</c:v>
                </c:pt>
                <c:pt idx="20">
                  <c:v>0.15789473684210531</c:v>
                </c:pt>
                <c:pt idx="21">
                  <c:v>7.5431034482758563E-2</c:v>
                </c:pt>
                <c:pt idx="22">
                  <c:v>0.14441416893732983</c:v>
                </c:pt>
                <c:pt idx="23">
                  <c:v>6.60377358490567E-2</c:v>
                </c:pt>
                <c:pt idx="24">
                  <c:v>9.1346153846153744E-2</c:v>
                </c:pt>
                <c:pt idx="25">
                  <c:v>0.1053984575835476</c:v>
                </c:pt>
                <c:pt idx="26">
                  <c:v>0.1634877384196185</c:v>
                </c:pt>
                <c:pt idx="27">
                  <c:v>0.10160427807486638</c:v>
                </c:pt>
                <c:pt idx="28">
                  <c:v>0.10178117048346069</c:v>
                </c:pt>
                <c:pt idx="29">
                  <c:v>2.9498525073746729E-3</c:v>
                </c:pt>
              </c:numCache>
            </c:numRef>
          </c:yVal>
          <c:smooth val="0"/>
          <c:extLst>
            <c:ext xmlns:c16="http://schemas.microsoft.com/office/drawing/2014/chart" uri="{C3380CC4-5D6E-409C-BE32-E72D297353CC}">
              <c16:uniqueId val="{00000002-6034-43AB-8199-AAB90DC05D2D}"/>
            </c:ext>
          </c:extLst>
        </c:ser>
        <c:dLbls>
          <c:showLegendKey val="0"/>
          <c:showVal val="0"/>
          <c:showCatName val="0"/>
          <c:showSerName val="0"/>
          <c:showPercent val="0"/>
          <c:showBubbleSize val="0"/>
        </c:dLbls>
        <c:axId val="405091896"/>
        <c:axId val="565350592"/>
      </c:scatterChart>
      <c:valAx>
        <c:axId val="405091896"/>
        <c:scaling>
          <c:orientation val="minMax"/>
          <c:max val="2020"/>
          <c:min val="1990"/>
        </c:scaling>
        <c:delete val="0"/>
        <c:axPos val="b"/>
        <c:numFmt formatCode="General" sourceLinked="1"/>
        <c:majorTickMark val="out"/>
        <c:minorTickMark val="none"/>
        <c:tickLblPos val="nextTo"/>
        <c:crossAx val="565350592"/>
        <c:crosses val="autoZero"/>
        <c:crossBetween val="midCat"/>
        <c:majorUnit val="2"/>
      </c:valAx>
      <c:valAx>
        <c:axId val="565350592"/>
        <c:scaling>
          <c:orientation val="minMax"/>
        </c:scaling>
        <c:delete val="0"/>
        <c:axPos val="l"/>
        <c:majorGridlines/>
        <c:numFmt formatCode="0%" sourceLinked="0"/>
        <c:majorTickMark val="out"/>
        <c:minorTickMark val="none"/>
        <c:tickLblPos val="nextTo"/>
        <c:crossAx val="405091896"/>
        <c:crosses val="autoZero"/>
        <c:crossBetween val="midCat"/>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43318AB-D68E-443A-A999-65D32AACE227}" type="datetimeFigureOut">
              <a:rPr lang="en-US" smtClean="0"/>
              <a:t>3/23/2021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C24738-D419-4691-A4F2-FDAD0557244B}" type="slidenum">
              <a:rPr lang="en-US" smtClean="0"/>
              <a:t>‹#›</a:t>
            </a:fld>
            <a:endParaRPr lang="en-US"/>
          </a:p>
        </p:txBody>
      </p:sp>
    </p:spTree>
    <p:extLst>
      <p:ext uri="{BB962C8B-B14F-4D97-AF65-F5344CB8AC3E}">
        <p14:creationId xmlns:p14="http://schemas.microsoft.com/office/powerpoint/2010/main" val="300188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24738-D419-4691-A4F2-FDAD0557244B}" type="slidenum">
              <a:rPr lang="en-US" smtClean="0"/>
              <a:t>45</a:t>
            </a:fld>
            <a:endParaRPr lang="en-US"/>
          </a:p>
        </p:txBody>
      </p:sp>
    </p:spTree>
    <p:extLst>
      <p:ext uri="{BB962C8B-B14F-4D97-AF65-F5344CB8AC3E}">
        <p14:creationId xmlns:p14="http://schemas.microsoft.com/office/powerpoint/2010/main" val="299689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F5DD267-CFD9-4A7B-A701-91E569B7035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6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232764E-4B62-4895-8AF5-E464D66D41FD}" type="slidenum">
              <a:rPr lang="en-US" altLang="en-US" smtClean="0"/>
              <a:pPr>
                <a:defRPr/>
              </a:pPr>
              <a:t>‹#›</a:t>
            </a:fld>
            <a:endParaRPr lang="en-US" altLang="en-US"/>
          </a:p>
        </p:txBody>
      </p:sp>
    </p:spTree>
    <p:extLst>
      <p:ext uri="{BB962C8B-B14F-4D97-AF65-F5344CB8AC3E}">
        <p14:creationId xmlns:p14="http://schemas.microsoft.com/office/powerpoint/2010/main" val="117441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4950516-BDEF-4114-9644-EED5C472ED63}" type="slidenum">
              <a:rPr lang="en-US" altLang="en-US" smtClean="0"/>
              <a:pPr>
                <a:defRPr/>
              </a:pPr>
              <a:t>‹#›</a:t>
            </a:fld>
            <a:endParaRPr lang="en-US" altLang="en-US"/>
          </a:p>
        </p:txBody>
      </p:sp>
    </p:spTree>
    <p:extLst>
      <p:ext uri="{BB962C8B-B14F-4D97-AF65-F5344CB8AC3E}">
        <p14:creationId xmlns:p14="http://schemas.microsoft.com/office/powerpoint/2010/main" val="213065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1"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C39791-660C-46F5-84DE-7A870A86AC5F}" type="slidenum">
              <a:rPr lang="en-US" altLang="en-US" smtClean="0"/>
              <a:pPr>
                <a:defRPr/>
              </a:pPr>
              <a:t>‹#›</a:t>
            </a:fld>
            <a:endParaRPr lang="en-US" altLang="en-US"/>
          </a:p>
        </p:txBody>
      </p:sp>
    </p:spTree>
    <p:extLst>
      <p:ext uri="{BB962C8B-B14F-4D97-AF65-F5344CB8AC3E}">
        <p14:creationId xmlns:p14="http://schemas.microsoft.com/office/powerpoint/2010/main" val="143734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32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32909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1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953934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1152551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51313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10846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0D3E2C-0B35-459F-9C62-114796B3F120}" type="slidenum">
              <a:rPr lang="en-US" altLang="en-US" smtClean="0"/>
              <a:pPr>
                <a:defRPr/>
              </a:pPr>
              <a:t>‹#›</a:t>
            </a:fld>
            <a:endParaRPr lang="en-US" altLang="en-US"/>
          </a:p>
        </p:txBody>
      </p:sp>
    </p:spTree>
    <p:extLst>
      <p:ext uri="{BB962C8B-B14F-4D97-AF65-F5344CB8AC3E}">
        <p14:creationId xmlns:p14="http://schemas.microsoft.com/office/powerpoint/2010/main" val="39971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3411512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423831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423256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41126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236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621776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1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899434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2533734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225428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AC00FF5-D1F1-4FBC-A9C6-76E8AE4FB7A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2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557533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58175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9503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758493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119827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385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328851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601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1780900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53004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769D8E-BB9E-4E35-899F-6BE66A7C9311}" type="slidenum">
              <a:rPr lang="en-US" altLang="en-US" smtClean="0"/>
              <a:pPr>
                <a:defRPr/>
              </a:pPr>
              <a:t>‹#›</a:t>
            </a:fld>
            <a:endParaRPr lang="en-US" altLang="en-US"/>
          </a:p>
        </p:txBody>
      </p:sp>
    </p:spTree>
    <p:extLst>
      <p:ext uri="{BB962C8B-B14F-4D97-AF65-F5344CB8AC3E}">
        <p14:creationId xmlns:p14="http://schemas.microsoft.com/office/powerpoint/2010/main" val="3630629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512494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257826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595043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6387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1480609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3046874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117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081647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883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429248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95D6FFC-E44E-4032-BEA3-D63059614815}" type="slidenum">
              <a:rPr lang="en-US" altLang="en-US" smtClean="0"/>
              <a:pPr>
                <a:defRPr/>
              </a:pPr>
              <a:t>‹#›</a:t>
            </a:fld>
            <a:endParaRPr lang="en-US" altLang="en-US"/>
          </a:p>
        </p:txBody>
      </p:sp>
    </p:spTree>
    <p:extLst>
      <p:ext uri="{BB962C8B-B14F-4D97-AF65-F5344CB8AC3E}">
        <p14:creationId xmlns:p14="http://schemas.microsoft.com/office/powerpoint/2010/main" val="1835914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3678817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1899031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3041001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0625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3275557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808465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97891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69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785253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08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4F6372A-2F1C-42AB-A8BC-ED7CA625B74A}" type="slidenum">
              <a:rPr lang="en-US" altLang="en-US" smtClean="0"/>
              <a:pPr>
                <a:defRPr/>
              </a:pPr>
              <a:t>‹#›</a:t>
            </a:fld>
            <a:endParaRPr lang="en-US" altLang="en-US"/>
          </a:p>
        </p:txBody>
      </p:sp>
    </p:spTree>
    <p:extLst>
      <p:ext uri="{BB962C8B-B14F-4D97-AF65-F5344CB8AC3E}">
        <p14:creationId xmlns:p14="http://schemas.microsoft.com/office/powerpoint/2010/main" val="999689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717401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4229715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465382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4173027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808960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819137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3674713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74950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C2649AE-9991-47BF-92D1-E93E3E4C3E8B}" type="slidenum">
              <a:rPr lang="en-US" altLang="en-US" smtClean="0"/>
              <a:pPr>
                <a:defRPr/>
              </a:pPr>
              <a:t>‹#›</a:t>
            </a:fld>
            <a:endParaRPr lang="en-US" altLang="en-US"/>
          </a:p>
        </p:txBody>
      </p:sp>
    </p:spTree>
    <p:extLst>
      <p:ext uri="{BB962C8B-B14F-4D97-AF65-F5344CB8AC3E}">
        <p14:creationId xmlns:p14="http://schemas.microsoft.com/office/powerpoint/2010/main" val="35303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DB90D75-1D3E-4C79-9AD0-6E85D757523F}" type="slidenum">
              <a:rPr lang="en-US" altLang="en-US" smtClean="0"/>
              <a:pPr>
                <a:defRPr/>
              </a:pPr>
              <a:t>‹#›</a:t>
            </a:fld>
            <a:endParaRPr lang="en-US" altLang="en-US"/>
          </a:p>
        </p:txBody>
      </p:sp>
    </p:spTree>
    <p:extLst>
      <p:ext uri="{BB962C8B-B14F-4D97-AF65-F5344CB8AC3E}">
        <p14:creationId xmlns:p14="http://schemas.microsoft.com/office/powerpoint/2010/main" val="359448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E1B5187-A3A8-4FFF-BB00-91CDFE54F8A7}" type="slidenum">
              <a:rPr lang="en-US" altLang="en-US" smtClean="0"/>
              <a:pPr>
                <a:defRPr/>
              </a:pPr>
              <a:t>‹#›</a:t>
            </a:fld>
            <a:endParaRPr lang="en-US" altLang="en-US"/>
          </a:p>
        </p:txBody>
      </p:sp>
    </p:spTree>
    <p:extLst>
      <p:ext uri="{BB962C8B-B14F-4D97-AF65-F5344CB8AC3E}">
        <p14:creationId xmlns:p14="http://schemas.microsoft.com/office/powerpoint/2010/main" val="1370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EC7494EE-613A-4FD5-BA44-899B5E58787E}"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8787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67847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4374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10524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705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1628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ifma.org/" TargetMode="Externa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routefifty.com/finance/2017/02/state-local-leaders-defend-tax-exempt-muni-bonds/13567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fa.net/cdfa/cdfaweb.nsf/ordredirect.html?open&amp;id=201910-2018VolumeCapReport.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ec.gov/ocr/reportspubs/annual-reports/2017-annual-report-on-nrsros.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kennyweb.com/kwnext/mip/paydefaul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hyperlink" Target="https://www.brookings.edu/blog/up-front/2019/07/15/muni-bond-defaults-more-common-than-rating-agency-tallies-sugges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cpr.maxwell.syr.edu/efap/about_efap/ie/June13.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as.org/sgp/crs/misc/RL3063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ondbuyer.com/opinion/breaking-down-the-muni-market-impact-of-the-various-tax-reform-provision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2021</a:t>
            </a:r>
          </a:p>
        </p:txBody>
      </p:sp>
      <p:sp>
        <p:nvSpPr>
          <p:cNvPr id="6" name="Rectangle 2"/>
          <p:cNvSpPr>
            <a:spLocks noGrp="1" noChangeArrowheads="1"/>
          </p:cNvSpPr>
          <p:nvPr>
            <p:ph type="subTitle" idx="1"/>
          </p:nvPr>
        </p:nvSpPr>
        <p:spPr>
          <a:xfrm>
            <a:off x="3200400" y="3886200"/>
            <a:ext cx="5145882" cy="1619250"/>
          </a:xfrm>
        </p:spPr>
        <p:txBody>
          <a:bodyPr/>
          <a:lstStyle/>
          <a:p>
            <a:pPr eaLnBrk="1" hangingPunct="1"/>
            <a:r>
              <a:rPr lang="en-US" sz="2700" dirty="0"/>
              <a:t>Lecture 14</a:t>
            </a:r>
          </a:p>
          <a:p>
            <a:pPr eaLnBrk="1" hangingPunct="1"/>
            <a:r>
              <a:rPr lang="en-US" sz="2700" dirty="0"/>
              <a:t>Issuing bonds</a:t>
            </a:r>
          </a:p>
        </p:txBody>
      </p:sp>
    </p:spTree>
    <p:extLst>
      <p:ext uri="{BB962C8B-B14F-4D97-AF65-F5344CB8AC3E}">
        <p14:creationId xmlns:p14="http://schemas.microsoft.com/office/powerpoint/2010/main" val="250983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6147" name="Rectangle 2"/>
          <p:cNvSpPr>
            <a:spLocks noGrp="1" noChangeArrowheads="1"/>
          </p:cNvSpPr>
          <p:nvPr>
            <p:ph idx="1"/>
          </p:nvPr>
        </p:nvSpPr>
        <p:spPr>
          <a:xfrm>
            <a:off x="914400" y="990600"/>
            <a:ext cx="7543801" cy="4023360"/>
          </a:xfrm>
        </p:spPr>
        <p:txBody>
          <a:bodyPr>
            <a:normAutofit/>
          </a:bodyPr>
          <a:lstStyle/>
          <a:p>
            <a:pPr eaLnBrk="1" hangingPunct="1">
              <a:buFont typeface="Wingdings" pitchFamily="2" charset="2"/>
              <a:buNone/>
            </a:pPr>
            <a:r>
              <a:rPr lang="en-US" sz="2800" dirty="0">
                <a:solidFill>
                  <a:srgbClr val="BD582C"/>
                </a:solidFill>
              </a:rPr>
              <a:t>Yield curves for U.S. Treasury Bonds (from </a:t>
            </a:r>
            <a:r>
              <a:rPr lang="en-US" sz="2800" i="1" dirty="0">
                <a:solidFill>
                  <a:srgbClr val="BD582C"/>
                </a:solidFill>
              </a:rPr>
              <a:t>The New York Times</a:t>
            </a:r>
            <a:r>
              <a:rPr lang="en-US" sz="2800" dirty="0">
                <a:solidFill>
                  <a:srgbClr val="BD582C"/>
                </a:solidFill>
              </a:rPr>
              <a:t>) on a given day</a:t>
            </a:r>
          </a:p>
          <a:p>
            <a:pPr eaLnBrk="1" hangingPunct="1"/>
            <a:endParaRPr lang="en-US" sz="2400" dirty="0">
              <a:solidFill>
                <a:srgbClr val="BD582C"/>
              </a:solidFill>
            </a:endParaRPr>
          </a:p>
          <a:p>
            <a:pPr eaLnBrk="1" hangingPunct="1">
              <a:buFont typeface="Wingdings" pitchFamily="2" charset="2"/>
              <a:buNone/>
            </a:pPr>
            <a:endParaRPr lang="en-US" sz="2400" dirty="0">
              <a:solidFill>
                <a:srgbClr val="BD582C"/>
              </a:solidFill>
            </a:endParaRPr>
          </a:p>
          <a:p>
            <a:pPr eaLnBrk="1" hangingPunct="1"/>
            <a:endParaRPr lang="en-US" sz="2400" dirty="0">
              <a:solidFill>
                <a:srgbClr val="BD582C"/>
              </a:solidFill>
            </a:endParaRPr>
          </a:p>
        </p:txBody>
      </p:sp>
      <p:grpSp>
        <p:nvGrpSpPr>
          <p:cNvPr id="4" name="Graph" descr="Please contact Professor Yinger for details regarding figures" title="Graph"/>
          <p:cNvGrpSpPr/>
          <p:nvPr/>
        </p:nvGrpSpPr>
        <p:grpSpPr>
          <a:xfrm>
            <a:off x="1699260" y="2133600"/>
            <a:ext cx="5791200" cy="3962400"/>
            <a:chOff x="1699260" y="2133600"/>
            <a:chExt cx="5791200" cy="3962400"/>
          </a:xfrm>
        </p:grpSpPr>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descr="Please contact Professor Yinger for details regarding figures" title="Graph"/>
            <p:cNvPicPr>
              <a:picLocks noChangeAspect="1"/>
            </p:cNvPicPr>
            <p:nvPr/>
          </p:nvPicPr>
          <p:blipFill rotWithShape="1">
            <a:blip r:embed="rId2"/>
            <a:srcRect l="12083" t="20370" r="56250" b="41111"/>
            <a:stretch/>
          </p:blipFill>
          <p:spPr>
            <a:xfrm>
              <a:off x="1699260" y="2133600"/>
              <a:ext cx="5791200" cy="3962400"/>
            </a:xfrm>
            <a:prstGeom prst="rect">
              <a:avLst/>
            </a:prstGeom>
          </p:spPr>
        </p:pic>
      </p:grpSp>
      <p:sp>
        <p:nvSpPr>
          <p:cNvPr id="5" name="Title" hidden="1"/>
          <p:cNvSpPr>
            <a:spLocks noGrp="1"/>
          </p:cNvSpPr>
          <p:nvPr>
            <p:ph type="title"/>
          </p:nvPr>
        </p:nvSpPr>
        <p:spPr/>
        <p:txBody>
          <a:bodyPr/>
          <a:lstStyle/>
          <a:p>
            <a:r>
              <a:rPr lang="en-US" sz="2400" dirty="0">
                <a:solidFill>
                  <a:srgbClr val="BD582C"/>
                </a:solidFill>
              </a:rPr>
              <a:t>Yield Curves For U.S. Treasury Bonds (from </a:t>
            </a:r>
            <a:r>
              <a:rPr lang="en-US" sz="2400" i="1" dirty="0">
                <a:solidFill>
                  <a:srgbClr val="BD582C"/>
                </a:solidFill>
              </a:rPr>
              <a:t>The New York Times</a:t>
            </a:r>
            <a:r>
              <a:rPr lang="en-US" sz="2400" dirty="0">
                <a:solidFill>
                  <a:srgbClr val="BD582C"/>
                </a:solidFill>
              </a:rPr>
              <a:t>)</a:t>
            </a:r>
            <a:br>
              <a:rPr lang="en-US" sz="2400" dirty="0">
                <a:solidFill>
                  <a:srgbClr val="BD582C"/>
                </a:solidFill>
              </a:rPr>
            </a:br>
            <a:endParaRPr lang="en-US" dirty="0"/>
          </a:p>
        </p:txBody>
      </p:sp>
    </p:spTree>
    <p:extLst>
      <p:ext uri="{BB962C8B-B14F-4D97-AF65-F5344CB8AC3E}">
        <p14:creationId xmlns:p14="http://schemas.microsoft.com/office/powerpoint/2010/main" val="356679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41002"/>
            <a:ext cx="5730240" cy="387798"/>
          </a:xfrm>
          <a:prstGeom prst="rect">
            <a:avLst/>
          </a:prstGeom>
        </p:spPr>
        <p:txBody>
          <a:bodyPr wrap="square">
            <a:spAutoFit/>
          </a:bodyPr>
          <a:lstStyle/>
          <a:p>
            <a:pPr eaLnBrk="1" hangingPunct="1">
              <a:lnSpc>
                <a:spcPct val="80000"/>
              </a:lnSpc>
              <a:spcAft>
                <a:spcPts val="1200"/>
              </a:spcAft>
              <a:buFont typeface="Wingdings" pitchFamily="2" charset="2"/>
              <a:buNone/>
            </a:pPr>
            <a:r>
              <a:rPr lang="en-US" sz="2400" dirty="0">
                <a:solidFill>
                  <a:srgbClr val="BD582C"/>
                </a:solidFill>
                <a:latin typeface="+mn-lt"/>
              </a:rPr>
              <a:t>Features Of Municipal Bonds: Tax Exemption</a:t>
            </a:r>
          </a:p>
        </p:txBody>
      </p:sp>
      <p:sp>
        <p:nvSpPr>
          <p:cNvPr id="7171" name="Rectangle 3"/>
          <p:cNvSpPr>
            <a:spLocks noGrp="1" noChangeArrowheads="1"/>
          </p:cNvSpPr>
          <p:nvPr>
            <p:ph idx="1"/>
          </p:nvPr>
        </p:nvSpPr>
        <p:spPr/>
        <p:txBody>
          <a:bodyPr>
            <a:noAutofit/>
          </a:bodyPr>
          <a:lstStyle/>
          <a:p>
            <a:pPr marL="227013" indent="-227013" eaLnBrk="1" hangingPunct="1">
              <a:lnSpc>
                <a:spcPct val="110000"/>
              </a:lnSpc>
              <a:spcAft>
                <a:spcPts val="1800"/>
              </a:spcAft>
              <a:buFont typeface="Wingdings" panose="05000000000000000000" pitchFamily="2" charset="2"/>
              <a:buChar char="§"/>
            </a:pPr>
            <a:r>
              <a:rPr lang="en-US" sz="2000" dirty="0"/>
              <a:t>Municipal bonds are free from federal tax (and usually from state taxes if they are held by residents of the issuing state).</a:t>
            </a:r>
          </a:p>
          <a:p>
            <a:pPr marL="460375" lvl="1" indent="-233363">
              <a:lnSpc>
                <a:spcPct val="110000"/>
              </a:lnSpc>
              <a:spcAft>
                <a:spcPts val="2400"/>
              </a:spcAft>
              <a:buClr>
                <a:srgbClr val="E48312"/>
              </a:buClr>
              <a:buFont typeface="Courier New" panose="02070309020205020404" pitchFamily="49" charset="0"/>
              <a:buChar char="o"/>
            </a:pPr>
            <a:r>
              <a:rPr lang="en-US" sz="2000" dirty="0"/>
              <a:t>The U.S. Supreme Court has ruled that this is not a constitutional issue, but the federal government has declined to alter this time-honored policy.</a:t>
            </a:r>
          </a:p>
          <a:p>
            <a:pPr marL="227013" indent="-227013" eaLnBrk="1" hangingPunct="1">
              <a:lnSpc>
                <a:spcPct val="100000"/>
              </a:lnSpc>
              <a:spcBef>
                <a:spcPts val="0"/>
              </a:spcBef>
              <a:spcAft>
                <a:spcPts val="1200"/>
              </a:spcAft>
              <a:buClr>
                <a:srgbClr val="E48312"/>
              </a:buClr>
              <a:buFont typeface="Wingdings" panose="05000000000000000000" pitchFamily="2" charset="2"/>
              <a:buChar char="§"/>
            </a:pPr>
            <a:r>
              <a:rPr lang="en-US" sz="2000" dirty="0"/>
              <a:t>This tax exemption implies that:</a:t>
            </a:r>
          </a:p>
          <a:p>
            <a:pPr marL="569912" lvl="1" indent="-342900">
              <a:lnSpc>
                <a:spcPct val="110000"/>
              </a:lnSpc>
              <a:buClr>
                <a:srgbClr val="E48312"/>
              </a:buClr>
              <a:buFont typeface="Courier New" panose="02070309020205020404" pitchFamily="49" charset="0"/>
              <a:buChar char="o"/>
            </a:pPr>
            <a:r>
              <a:rPr lang="en-US" sz="2000" dirty="0"/>
              <a:t>Municipal bonds are particularly attractive to taxpayers with the highest federal marginal income tax rates.</a:t>
            </a:r>
          </a:p>
          <a:p>
            <a:pPr marL="569912" lvl="1" indent="-342900">
              <a:lnSpc>
                <a:spcPct val="50000"/>
              </a:lnSpc>
              <a:buClr>
                <a:srgbClr val="E48312"/>
              </a:buClr>
              <a:buFont typeface="Courier New" panose="02070309020205020404" pitchFamily="49" charset="0"/>
              <a:buChar char="o"/>
            </a:pPr>
            <a:endParaRPr lang="en-US" sz="2000" dirty="0"/>
          </a:p>
          <a:p>
            <a:pPr marL="569912" lvl="1" indent="-342900">
              <a:lnSpc>
                <a:spcPct val="110000"/>
              </a:lnSpc>
              <a:buClr>
                <a:srgbClr val="E48312"/>
              </a:buClr>
              <a:buFont typeface="Courier New" panose="02070309020205020404" pitchFamily="49" charset="0"/>
              <a:buChar char="o"/>
            </a:pPr>
            <a:r>
              <a:rPr lang="en-US" sz="2000" dirty="0"/>
              <a:t>The subsidy for municipal bonds is inefficient </a:t>
            </a:r>
            <a:r>
              <a:rPr lang="en-US" sz="1888" dirty="0"/>
              <a:t>(but politically protected). </a:t>
            </a:r>
          </a:p>
          <a:p>
            <a:pPr lvl="2">
              <a:lnSpc>
                <a:spcPct val="80000"/>
              </a:lnSpc>
              <a:buFont typeface="Wingdings" panose="05000000000000000000" pitchFamily="2" charset="2"/>
              <a:buChar char="§"/>
            </a:pPr>
            <a:endParaRPr lang="en-US" sz="2000" dirty="0"/>
          </a:p>
          <a:p>
            <a:pPr lvl="2">
              <a:lnSpc>
                <a:spcPct val="80000"/>
              </a:lnSpc>
              <a:buFont typeface="Wingdings" panose="05000000000000000000" pitchFamily="2" charset="2"/>
              <a:buChar char="§"/>
            </a:pPr>
            <a:endParaRPr lang="en-US" sz="2000" dirty="0"/>
          </a:p>
          <a:p>
            <a:pPr eaLnBrk="1" hangingPunct="1">
              <a:lnSpc>
                <a:spcPct val="8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Features Of Municipal Bonds: Tax Exemption</a:t>
            </a:r>
            <a:br>
              <a:rPr lang="en-US" sz="2800" dirty="0">
                <a:solidFill>
                  <a:srgbClr val="BD582C"/>
                </a:solidFill>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4" name="TextBox 2"/>
          <p:cNvSpPr txBox="1"/>
          <p:nvPr/>
        </p:nvSpPr>
        <p:spPr>
          <a:xfrm>
            <a:off x="2362200" y="849868"/>
            <a:ext cx="5334000" cy="369332"/>
          </a:xfrm>
          <a:prstGeom prst="rect">
            <a:avLst/>
          </a:prstGeom>
          <a:noFill/>
        </p:spPr>
        <p:txBody>
          <a:bodyPr wrap="square" rtlCol="0">
            <a:spAutoFit/>
          </a:bodyPr>
          <a:lstStyle/>
          <a:p>
            <a:r>
              <a:rPr lang="en-US" dirty="0"/>
              <a:t>Holders of Municipal Debt: 1996-2018 ($Billions)</a:t>
            </a:r>
          </a:p>
        </p:txBody>
      </p:sp>
      <p:graphicFrame>
        <p:nvGraphicFramePr>
          <p:cNvPr id="8" name="Chart" descr="Please contact Professor Yinger for details regarding figures" title="Graph"/>
          <p:cNvGraphicFramePr>
            <a:graphicFrameLocks/>
          </p:cNvGraphicFramePr>
          <p:nvPr>
            <p:extLst>
              <p:ext uri="{D42A27DB-BD31-4B8C-83A1-F6EECF244321}">
                <p14:modId xmlns:p14="http://schemas.microsoft.com/office/powerpoint/2010/main" val="3058988225"/>
              </p:ext>
            </p:extLst>
          </p:nvPr>
        </p:nvGraphicFramePr>
        <p:xfrm>
          <a:off x="914400" y="1219200"/>
          <a:ext cx="745709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3"/>
          <p:cNvSpPr/>
          <p:nvPr/>
        </p:nvSpPr>
        <p:spPr>
          <a:xfrm>
            <a:off x="685800" y="6400800"/>
            <a:ext cx="6858000" cy="369332"/>
          </a:xfrm>
          <a:prstGeom prst="rect">
            <a:avLst/>
          </a:prstGeom>
        </p:spPr>
        <p:txBody>
          <a:bodyPr wrap="square">
            <a:spAutoFit/>
          </a:bodyPr>
          <a:lstStyle/>
          <a:p>
            <a:r>
              <a:rPr lang="en-US" dirty="0">
                <a:solidFill>
                  <a:srgbClr val="000000"/>
                </a:solidFill>
                <a:latin typeface="+mn-lt"/>
              </a:rPr>
              <a:t>Source: Federal Reserve Board via </a:t>
            </a:r>
            <a:r>
              <a:rPr lang="en-US" b="1" dirty="0">
                <a:solidFill>
                  <a:srgbClr val="0070C0"/>
                </a:solidFill>
                <a:latin typeface="+mn-lt"/>
                <a:hlinkClick r:id="rId3" tooltip="www.sifma.org"/>
              </a:rPr>
              <a:t>www.sifma.org</a:t>
            </a:r>
            <a:r>
              <a:rPr lang="en-US" b="1" i="1" dirty="0">
                <a:solidFill>
                  <a:srgbClr val="0070C0"/>
                </a:solidFill>
                <a:latin typeface="+mn-lt"/>
              </a:rPr>
              <a:t> </a:t>
            </a:r>
            <a:endParaRPr lang="en-US" b="1" dirty="0">
              <a:solidFill>
                <a:srgbClr val="0070C0"/>
              </a:solidFill>
              <a:latin typeface="+mn-lt"/>
            </a:endParaRPr>
          </a:p>
        </p:txBody>
      </p:sp>
      <p:sp>
        <p:nvSpPr>
          <p:cNvPr id="3" name="Title" hidden="1"/>
          <p:cNvSpPr>
            <a:spLocks noGrp="1"/>
          </p:cNvSpPr>
          <p:nvPr>
            <p:ph type="title"/>
          </p:nvPr>
        </p:nvSpPr>
        <p:spPr/>
        <p:txBody>
          <a:bodyPr>
            <a:normAutofit fontScale="90000"/>
          </a:bodyPr>
          <a:lstStyle/>
          <a:p>
            <a:r>
              <a:rPr lang="en-US" dirty="0"/>
              <a:t>Holders of Municipal Debt: 1996-2018 ($Billions)</a:t>
            </a:r>
            <a:br>
              <a:rPr lang="en-US" dirty="0"/>
            </a:br>
            <a:endParaRPr lang="en-US" dirty="0"/>
          </a:p>
        </p:txBody>
      </p:sp>
    </p:spTree>
    <p:extLst>
      <p:ext uri="{BB962C8B-B14F-4D97-AF65-F5344CB8AC3E}">
        <p14:creationId xmlns:p14="http://schemas.microsoft.com/office/powerpoint/2010/main" val="214692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404068"/>
            <a:ext cx="32918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Bonds and Tax Brackets</a:t>
            </a:r>
          </a:p>
        </p:txBody>
      </p:sp>
      <p:sp>
        <p:nvSpPr>
          <p:cNvPr id="8195" name="Rectangle 3"/>
          <p:cNvSpPr>
            <a:spLocks noGrp="1" noChangeArrowheads="1"/>
          </p:cNvSpPr>
          <p:nvPr>
            <p:ph idx="1"/>
          </p:nvPr>
        </p:nvSpPr>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Suppose the taxable rate of return is 12% and the tax-free (i.e. municipal) rate is 9%. </a:t>
            </a:r>
          </a:p>
          <a:p>
            <a:pPr marL="460375" indent="-233363" eaLnBrk="1" hangingPunct="1">
              <a:lnSpc>
                <a:spcPct val="120000"/>
              </a:lnSpc>
              <a:buFont typeface="Courier New" panose="02070309020205020404" pitchFamily="49" charset="0"/>
              <a:buChar char="o"/>
            </a:pPr>
            <a:r>
              <a:rPr lang="en-US" sz="2000" dirty="0"/>
              <a:t>Then someone in the 25% income tax bracket is indifferent between taxable investments and </a:t>
            </a:r>
            <a:r>
              <a:rPr lang="en-US" sz="2000" dirty="0" err="1"/>
              <a:t>munis</a:t>
            </a:r>
            <a:r>
              <a:rPr lang="en-US" sz="2000" dirty="0"/>
              <a:t>:</a:t>
            </a:r>
          </a:p>
          <a:p>
            <a:pPr marL="227012" indent="0" eaLnBrk="1" hangingPunct="1">
              <a:lnSpc>
                <a:spcPct val="120000"/>
              </a:lnSpc>
              <a:spcAft>
                <a:spcPts val="0"/>
              </a:spcAft>
              <a:buNone/>
            </a:pPr>
            <a:r>
              <a:rPr lang="en-US" sz="2000" dirty="0"/>
              <a:t>			12</a:t>
            </a:r>
            <a:r>
              <a:rPr lang="en-US" sz="2000" dirty="0">
                <a:cs typeface="Times New Roman" pitchFamily="18" charset="0"/>
              </a:rPr>
              <a:t>×</a:t>
            </a:r>
            <a:r>
              <a:rPr lang="en-US" sz="2000" dirty="0"/>
              <a:t>(1-.25) = 9</a:t>
            </a:r>
          </a:p>
          <a:p>
            <a:pPr marL="460375" indent="-233363" eaLnBrk="1" hangingPunct="1">
              <a:lnSpc>
                <a:spcPct val="120000"/>
              </a:lnSpc>
              <a:buFont typeface="Courier New" panose="02070309020205020404" pitchFamily="49" charset="0"/>
              <a:buChar char="o"/>
            </a:pPr>
            <a:r>
              <a:rPr lang="en-US" sz="2000" dirty="0"/>
              <a:t>Someone in the 35% tax bracket prefers </a:t>
            </a:r>
            <a:r>
              <a:rPr lang="en-US" sz="2000" dirty="0" err="1"/>
              <a:t>munis</a:t>
            </a:r>
            <a:r>
              <a:rPr lang="en-US" sz="2000" dirty="0"/>
              <a:t>:</a:t>
            </a:r>
          </a:p>
          <a:p>
            <a:pPr marL="227012" indent="0" eaLnBrk="1" hangingPunct="1">
              <a:lnSpc>
                <a:spcPct val="120000"/>
              </a:lnSpc>
              <a:buNone/>
            </a:pPr>
            <a:r>
              <a:rPr lang="en-US" sz="2000" dirty="0"/>
              <a:t>			12</a:t>
            </a:r>
            <a:r>
              <a:rPr lang="en-US" sz="2000" dirty="0">
                <a:cs typeface="Times New Roman" pitchFamily="18" charset="0"/>
              </a:rPr>
              <a:t>×</a:t>
            </a:r>
            <a:r>
              <a:rPr lang="en-US" sz="2000" dirty="0"/>
              <a:t>(1-.35) &lt; 9</a:t>
            </a:r>
          </a:p>
          <a:p>
            <a:pPr marL="460375" indent="-233363" eaLnBrk="1" hangingPunct="1">
              <a:lnSpc>
                <a:spcPct val="120000"/>
              </a:lnSpc>
              <a:buFont typeface="Courier New" panose="02070309020205020404" pitchFamily="49" charset="0"/>
              <a:buChar char="o"/>
            </a:pPr>
            <a:r>
              <a:rPr lang="en-US" sz="2000" dirty="0"/>
              <a:t>Someone in the 15% tax bracket prefers a taxable investment:</a:t>
            </a:r>
          </a:p>
          <a:p>
            <a:pPr marL="227012" indent="0" eaLnBrk="1" hangingPunct="1">
              <a:lnSpc>
                <a:spcPct val="120000"/>
              </a:lnSpc>
              <a:buNone/>
            </a:pPr>
            <a:r>
              <a:rPr lang="en-US" sz="2000" dirty="0"/>
              <a:t>			12</a:t>
            </a:r>
            <a:r>
              <a:rPr lang="en-US" sz="2000" dirty="0">
                <a:cs typeface="Times New Roman" pitchFamily="18" charset="0"/>
              </a:rPr>
              <a:t>×</a:t>
            </a:r>
            <a:r>
              <a:rPr lang="en-US" sz="2000" dirty="0"/>
              <a:t>(1-.15) &gt; 9</a:t>
            </a:r>
          </a:p>
          <a:p>
            <a:pPr eaLnBrk="1" hangingPunct="1"/>
            <a:endParaRPr lang="en-US" sz="2000" dirty="0"/>
          </a:p>
          <a:p>
            <a:pPr eaLnBrk="1" hangingPunct="1"/>
            <a:endParaRPr lang="en-US" sz="2000" dirty="0"/>
          </a:p>
        </p:txBody>
      </p:sp>
      <p:sp>
        <p:nvSpPr>
          <p:cNvPr id="2" name="Title 1" hidden="1"/>
          <p:cNvSpPr>
            <a:spLocks noGrp="1"/>
          </p:cNvSpPr>
          <p:nvPr>
            <p:ph type="title"/>
          </p:nvPr>
        </p:nvSpPr>
        <p:spPr/>
        <p:txBody>
          <a:bodyPr/>
          <a:lstStyle/>
          <a:p>
            <a:pPr marL="51435" lvl="0" indent="-51435">
              <a:lnSpc>
                <a:spcPct val="90000"/>
              </a:lnSpc>
              <a:spcBef>
                <a:spcPts val="675"/>
              </a:spcBef>
              <a:spcAft>
                <a:spcPts val="113"/>
              </a:spcAft>
            </a:pPr>
            <a:r>
              <a:rPr lang="en-US" sz="2800" dirty="0">
                <a:solidFill>
                  <a:srgbClr val="BD582C"/>
                </a:solidFill>
              </a:rPr>
              <a:t>Bonds and Tax Brackets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404068"/>
            <a:ext cx="34442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Bonds and Tax Brackets, 2</a:t>
            </a:r>
          </a:p>
        </p:txBody>
      </p:sp>
      <p:sp>
        <p:nvSpPr>
          <p:cNvPr id="8195" name="Rectangle 3"/>
          <p:cNvSpPr>
            <a:spLocks noGrp="1" noChangeArrowheads="1"/>
          </p:cNvSpPr>
          <p:nvPr>
            <p:ph idx="1"/>
          </p:nvPr>
        </p:nvSpPr>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The actual break-even tax rate has varied a great deal over the last 30 years, with a high of 27% in 2001 and a low of 7% in 2013.</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The lower the break-even tax rate, the greater the share of taxpayers who will benefit from the tax exemption.</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A large drop in the break-even tax rate from 2002 to 2003, combined with new access to information about municipal bonds on the internet, led to the large increase in 2004 in the share of bond holders who are individuals.</a:t>
            </a:r>
          </a:p>
          <a:p>
            <a:pPr eaLnBrk="1" hangingPunct="1"/>
            <a:endParaRPr lang="en-US" sz="2000" dirty="0"/>
          </a:p>
        </p:txBody>
      </p:sp>
      <p:sp>
        <p:nvSpPr>
          <p:cNvPr id="2" name="Title 1" hidden="1"/>
          <p:cNvSpPr>
            <a:spLocks noGrp="1"/>
          </p:cNvSpPr>
          <p:nvPr>
            <p:ph type="title"/>
          </p:nvPr>
        </p:nvSpPr>
        <p:spPr/>
        <p:txBody>
          <a:bodyPr/>
          <a:lstStyle/>
          <a:p>
            <a:r>
              <a:rPr lang="en-US" sz="2800" dirty="0">
                <a:solidFill>
                  <a:srgbClr val="BD582C"/>
                </a:solidFill>
              </a:rPr>
              <a:t>Bonds and Tax Brackets, 2</a:t>
            </a:r>
            <a:br>
              <a:rPr lang="en-US" sz="2800" dirty="0">
                <a:solidFill>
                  <a:srgbClr val="BD582C"/>
                </a:solidFill>
              </a:rPr>
            </a:br>
            <a:endParaRPr lang="en-US" dirty="0"/>
          </a:p>
        </p:txBody>
      </p:sp>
    </p:spTree>
    <p:extLst>
      <p:ext uri="{BB962C8B-B14F-4D97-AF65-F5344CB8AC3E}">
        <p14:creationId xmlns:p14="http://schemas.microsoft.com/office/powerpoint/2010/main" val="179633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graphicFrame>
        <p:nvGraphicFramePr>
          <p:cNvPr id="6" name="Chart" descr="Please contact Professor Yinger for details regarding figures and graphs.">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799979422"/>
              </p:ext>
            </p:extLst>
          </p:nvPr>
        </p:nvGraphicFramePr>
        <p:xfrm>
          <a:off x="685800" y="895738"/>
          <a:ext cx="7924800" cy="52002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hidden="1"/>
          <p:cNvSpPr>
            <a:spLocks noGrp="1"/>
          </p:cNvSpPr>
          <p:nvPr>
            <p:ph type="title"/>
          </p:nvPr>
        </p:nvSpPr>
        <p:spPr/>
        <p:txBody>
          <a:bodyPr/>
          <a:lstStyle/>
          <a:p>
            <a:r>
              <a:rPr lang="en-US" dirty="0"/>
              <a:t>The Break-Even Tax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407890"/>
            <a:ext cx="7543799" cy="395173"/>
          </a:xfrm>
          <a:prstGeom prst="rect">
            <a:avLst/>
          </a:prstGeom>
        </p:spPr>
        <p:txBody>
          <a:bodyPr wrap="square">
            <a:spAutoFit/>
          </a:bodyPr>
          <a:lstStyle/>
          <a:p>
            <a:pPr marL="51435" lvl="0" indent="-51435" defTabSz="514350" fontAlgn="auto">
              <a:lnSpc>
                <a:spcPct val="80000"/>
              </a:lnSpc>
              <a:spcBef>
                <a:spcPts val="675"/>
              </a:spcBef>
              <a:spcAft>
                <a:spcPts val="113"/>
              </a:spcAft>
              <a:buClr>
                <a:srgbClr val="E48312"/>
              </a:buClr>
              <a:buSzPct val="100000"/>
            </a:pPr>
            <a:r>
              <a:rPr lang="en-US" sz="2400" dirty="0">
                <a:solidFill>
                  <a:srgbClr val="BD582C"/>
                </a:solidFill>
                <a:latin typeface="+mn-lt"/>
                <a:cs typeface="+mn-cs"/>
              </a:rPr>
              <a:t>The Tax Exemption is Inefficient</a:t>
            </a:r>
          </a:p>
        </p:txBody>
      </p:sp>
      <p:sp>
        <p:nvSpPr>
          <p:cNvPr id="11267" name="Rectangle 3"/>
          <p:cNvSpPr>
            <a:spLocks noGrp="1" noChangeArrowheads="1"/>
          </p:cNvSpPr>
          <p:nvPr>
            <p:ph idx="1"/>
          </p:nvPr>
        </p:nvSpPr>
        <p:spPr/>
        <p:txBody>
          <a:bodyPr>
            <a:normAutofit/>
          </a:bodyPr>
          <a:lstStyle/>
          <a:p>
            <a:pPr marL="227013" indent="-227013" eaLnBrk="1" hangingPunct="1">
              <a:lnSpc>
                <a:spcPct val="80000"/>
              </a:lnSpc>
              <a:buFont typeface="Wingdings" panose="05000000000000000000" pitchFamily="2" charset="2"/>
              <a:buChar char="§"/>
            </a:pPr>
            <a:r>
              <a:rPr lang="en-US" sz="2000" dirty="0"/>
              <a:t>Suppose a government issues $1 million in bonds and half are purchased by people in each of the top two brackets (25% and 50%). </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savings to the issuing government is</a:t>
            </a:r>
          </a:p>
          <a:p>
            <a:pPr marL="460375" indent="-233363" eaLnBrk="1" hangingPunct="1">
              <a:lnSpc>
                <a:spcPct val="50000"/>
              </a:lnSpc>
              <a:spcBef>
                <a:spcPts val="0"/>
              </a:spcBef>
              <a:spcAft>
                <a:spcPts val="0"/>
              </a:spcAft>
              <a:buFont typeface="Courier New" panose="02070309020205020404" pitchFamily="49" charset="0"/>
              <a:buChar char="o"/>
            </a:pPr>
            <a:endParaRPr lang="en-US" sz="2000" dirty="0"/>
          </a:p>
          <a:p>
            <a:pPr marL="0" lvl="1" indent="0" eaLnBrk="1" hangingPunct="1">
              <a:lnSpc>
                <a:spcPct val="80000"/>
              </a:lnSpc>
              <a:buNone/>
            </a:pPr>
            <a:r>
              <a:rPr lang="en-US" sz="2000" dirty="0"/>
              <a:t>		    (.03)($1 million) 		= $30,000</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cost to the federal government is</a:t>
            </a:r>
          </a:p>
          <a:p>
            <a:pPr marL="227012" indent="0" eaLnBrk="1" hangingPunct="1">
              <a:lnSpc>
                <a:spcPct val="50000"/>
              </a:lnSpc>
              <a:spcBef>
                <a:spcPts val="0"/>
              </a:spcBef>
              <a:spcAft>
                <a:spcPts val="0"/>
              </a:spcAft>
              <a:buNone/>
            </a:pPr>
            <a:endParaRPr lang="en-US" sz="2000" dirty="0"/>
          </a:p>
          <a:p>
            <a:pPr marL="0" lvl="1" indent="0" eaLnBrk="1" hangingPunct="1">
              <a:lnSpc>
                <a:spcPct val="80000"/>
              </a:lnSpc>
              <a:buNone/>
            </a:pPr>
            <a:r>
              <a:rPr lang="en-US" sz="2000" dirty="0"/>
              <a:t>		   ($500,000)(.12)(.5) 	= $30,000 (top bracket)</a:t>
            </a:r>
          </a:p>
          <a:p>
            <a:pPr marL="0" lvl="1" indent="0" eaLnBrk="1" hangingPunct="1">
              <a:lnSpc>
                <a:spcPct val="80000"/>
              </a:lnSpc>
              <a:buNone/>
            </a:pPr>
            <a:r>
              <a:rPr lang="en-US" sz="2000" dirty="0"/>
              <a:t>		+ ($500,000)(.12)(.25)	= $15,000 (middle br.)</a:t>
            </a:r>
          </a:p>
          <a:p>
            <a:pPr marL="0" lvl="1" indent="0" eaLnBrk="1" hangingPunct="1">
              <a:lnSpc>
                <a:spcPct val="80000"/>
              </a:lnSpc>
              <a:buNone/>
            </a:pPr>
            <a:r>
              <a:rPr lang="en-US" sz="2000" dirty="0"/>
              <a:t>							= $45,000 total</a:t>
            </a:r>
          </a:p>
          <a:p>
            <a:pPr marL="227013" lvl="1" indent="-227013" eaLnBrk="1" hangingPunct="1">
              <a:lnSpc>
                <a:spcPct val="50000"/>
              </a:lnSpc>
              <a:buFont typeface="Wingdings" panose="05000000000000000000" pitchFamily="2" charset="2"/>
              <a:buChar char="§"/>
            </a:pPr>
            <a:endParaRPr lang="en-US" sz="2000" dirty="0"/>
          </a:p>
          <a:p>
            <a:pPr marL="227013" indent="-227013" eaLnBrk="1" hangingPunct="1">
              <a:lnSpc>
                <a:spcPct val="80000"/>
              </a:lnSpc>
              <a:buFont typeface="Wingdings" panose="05000000000000000000" pitchFamily="2" charset="2"/>
              <a:buChar char="§"/>
            </a:pPr>
            <a:r>
              <a:rPr lang="en-US" sz="2000" dirty="0"/>
              <a:t>This is inefficient, because the cost to the federal government exceeds the savings to the issuer.</a:t>
            </a:r>
          </a:p>
          <a:p>
            <a:pPr marL="227013" indent="-227013" eaLnBrk="1" hangingPunct="1">
              <a:lnSpc>
                <a:spcPct val="80000"/>
              </a:lnSpc>
              <a:buFont typeface="Wingdings" panose="05000000000000000000" pitchFamily="2" charset="2"/>
              <a:buChar char="§"/>
            </a:pPr>
            <a:endParaRPr lang="en-US" sz="2000" dirty="0"/>
          </a:p>
        </p:txBody>
      </p:sp>
      <p:sp>
        <p:nvSpPr>
          <p:cNvPr id="2" name="Title 1" hidden="1"/>
          <p:cNvSpPr>
            <a:spLocks noGrp="1"/>
          </p:cNvSpPr>
          <p:nvPr>
            <p:ph type="title"/>
          </p:nvPr>
        </p:nvSpPr>
        <p:spPr/>
        <p:txBody>
          <a:bodyPr/>
          <a:lstStyle/>
          <a:p>
            <a:r>
              <a:rPr lang="en-US" sz="2800" dirty="0">
                <a:solidFill>
                  <a:srgbClr val="BD582C"/>
                </a:solidFill>
              </a:rPr>
              <a:t>The Tax Exemption is Inefficient</a:t>
            </a:r>
            <a:br>
              <a:rPr lang="en-US" sz="2800" dirty="0">
                <a:solidFill>
                  <a:srgbClr val="BD582C"/>
                </a:solidFill>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The Tax Exemption is Inefficient, 2</a:t>
            </a:r>
          </a:p>
        </p:txBody>
      </p:sp>
      <p:sp>
        <p:nvSpPr>
          <p:cNvPr id="12291" name="Rectangle 3"/>
          <p:cNvSpPr>
            <a:spLocks noGrp="1" noChangeArrowheads="1"/>
          </p:cNvSpPr>
          <p:nvPr>
            <p:ph idx="1"/>
          </p:nvPr>
        </p:nvSpPr>
        <p:spPr/>
        <p:txBody>
          <a:bodyPr/>
          <a:lstStyle/>
          <a:p>
            <a:pPr marL="227013" indent="-227013" eaLnBrk="1" hangingPunct="1">
              <a:lnSpc>
                <a:spcPct val="120000"/>
              </a:lnSpc>
              <a:spcAft>
                <a:spcPts val="0"/>
              </a:spcAft>
              <a:buFont typeface="Wingdings" panose="05000000000000000000" pitchFamily="2" charset="2"/>
              <a:buChar char="§"/>
            </a:pPr>
            <a:r>
              <a:rPr lang="en-US" sz="2000" dirty="0"/>
              <a:t>The federal subsidy for bonds is inefficient because anyone with a marginal tax rate above the “break-even rate” receives a benefit greater than what is needed to induce them to buy a municipal bond.</a:t>
            </a:r>
          </a:p>
          <a:p>
            <a:pPr marL="227013" indent="-227013"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Direct subsidies would avoid this, but would have to go through the budget process, which is reviewed each year and is therefore less protected.</a:t>
            </a:r>
          </a:p>
          <a:p>
            <a:pPr eaLnBrk="1" hangingPunct="1"/>
            <a:endParaRPr lang="en-US" sz="1950" dirty="0"/>
          </a:p>
          <a:p>
            <a:pPr eaLnBrk="1" hangingPunct="1"/>
            <a:endParaRPr lang="en-US" sz="1950" dirty="0"/>
          </a:p>
        </p:txBody>
      </p:sp>
      <p:sp>
        <p:nvSpPr>
          <p:cNvPr id="2" name="Title 1" hidden="1"/>
          <p:cNvSpPr>
            <a:spLocks noGrp="1"/>
          </p:cNvSpPr>
          <p:nvPr>
            <p:ph type="title"/>
          </p:nvPr>
        </p:nvSpPr>
        <p:spPr/>
        <p:txBody>
          <a:bodyPr/>
          <a:lstStyle/>
          <a:p>
            <a:r>
              <a:rPr lang="en-US" sz="2800" dirty="0">
                <a:solidFill>
                  <a:srgbClr val="BD582C"/>
                </a:solidFill>
              </a:rPr>
              <a:t>The Tax Exemption is Inefficient, 2</a:t>
            </a:r>
            <a:br>
              <a:rPr lang="en-US" sz="2800" dirty="0">
                <a:solidFill>
                  <a:srgbClr val="BD582C"/>
                </a:solidFill>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Removing the Subsidy</a:t>
            </a:r>
          </a:p>
        </p:txBody>
      </p:sp>
      <p:sp>
        <p:nvSpPr>
          <p:cNvPr id="12291" name="Rectangle 3"/>
          <p:cNvSpPr>
            <a:spLocks noGrp="1" noChangeArrowheads="1"/>
          </p:cNvSpPr>
          <p:nvPr>
            <p:ph idx="1"/>
          </p:nvPr>
        </p:nvSpPr>
        <p:spPr/>
        <p:txBody>
          <a:bodyPr>
            <a:normAutofit lnSpcReduction="10000"/>
          </a:bodyPr>
          <a:lstStyle/>
          <a:p>
            <a:pPr marL="227013" indent="-227013" eaLnBrk="1" hangingPunct="1">
              <a:lnSpc>
                <a:spcPct val="100000"/>
              </a:lnSpc>
              <a:spcAft>
                <a:spcPts val="1200"/>
              </a:spcAft>
              <a:buFont typeface="Wingdings" panose="05000000000000000000" pitchFamily="2" charset="2"/>
              <a:buChar char="§"/>
            </a:pPr>
            <a:r>
              <a:rPr lang="en-US" sz="2000" dirty="0"/>
              <a:t>In 2017 some Republicans in Congress proposed eliminating the interest rate subsidy. </a:t>
            </a:r>
          </a:p>
          <a:p>
            <a:pPr marL="391605" lvl="1" indent="-227013">
              <a:lnSpc>
                <a:spcPct val="100000"/>
              </a:lnSpc>
              <a:spcAft>
                <a:spcPts val="1200"/>
              </a:spcAft>
              <a:buFont typeface="Wingdings" panose="05000000000000000000" pitchFamily="2" charset="2"/>
              <a:buChar char="§"/>
            </a:pPr>
            <a:r>
              <a:rPr lang="en-US" sz="1600" dirty="0"/>
              <a:t>See </a:t>
            </a:r>
            <a:r>
              <a:rPr lang="en-US" sz="1600" u="sng" dirty="0">
                <a:hlinkClick r:id="rId2" tooltip="http://www.routefifty.com/finance/2017/02/state-local-leaders-defend-tax-exempt-muni-bonds/135679/ "/>
              </a:rPr>
              <a:t>http://www.routefifty.com/finance/2017/02/state-local-leaders-defend-tax-exempt-muni-bonds/135679/</a:t>
            </a:r>
            <a:r>
              <a:rPr lang="en-US" sz="1600" dirty="0">
                <a:hlinkClick r:id="rId2" tooltip="http://www.routefifty.com/finance/2017/02/state-local-leaders-defend-tax-exempt-muni-bonds/135679/ "/>
              </a:rPr>
              <a:t> </a:t>
            </a:r>
            <a:r>
              <a:rPr lang="en-US" sz="1600" dirty="0"/>
              <a:t>.</a:t>
            </a:r>
          </a:p>
          <a:p>
            <a:pPr marL="227013" indent="-227013" eaLnBrk="1" hangingPunct="1">
              <a:lnSpc>
                <a:spcPct val="100000"/>
              </a:lnSpc>
              <a:spcAft>
                <a:spcPts val="1200"/>
              </a:spcAft>
              <a:buFont typeface="Wingdings" panose="05000000000000000000" pitchFamily="2" charset="2"/>
              <a:buChar char="§"/>
            </a:pPr>
            <a:r>
              <a:rPr lang="en-US" sz="2000" dirty="0"/>
              <a:t>This would save the U.S. Treasury about $617 over 10 years but would obviously cost state and local governments the same amount.</a:t>
            </a:r>
          </a:p>
          <a:p>
            <a:pPr marL="227013" indent="-227013" eaLnBrk="1" hangingPunct="1">
              <a:lnSpc>
                <a:spcPct val="100000"/>
              </a:lnSpc>
              <a:spcAft>
                <a:spcPts val="1200"/>
              </a:spcAft>
              <a:buFont typeface="Wingdings" panose="05000000000000000000" pitchFamily="2" charset="2"/>
              <a:buChar char="§"/>
            </a:pPr>
            <a:r>
              <a:rPr lang="en-US" sz="2000" dirty="0"/>
              <a:t>Moreover, this change would reverse a long-standing policy to subsidize state and local infrastructure because of its importance to the national economy.</a:t>
            </a:r>
          </a:p>
          <a:p>
            <a:pPr marL="227013" indent="-227013" eaLnBrk="1" hangingPunct="1">
              <a:lnSpc>
                <a:spcPct val="100000"/>
              </a:lnSpc>
              <a:spcAft>
                <a:spcPts val="1200"/>
              </a:spcAft>
              <a:buFont typeface="Wingdings" panose="05000000000000000000" pitchFamily="2" charset="2"/>
              <a:buChar char="§"/>
            </a:pPr>
            <a:r>
              <a:rPr lang="en-US" sz="2000" dirty="0"/>
              <a:t>The change did not pass.</a:t>
            </a:r>
            <a:endParaRPr lang="en-US" sz="1950" dirty="0"/>
          </a:p>
          <a:p>
            <a:pPr eaLnBrk="1" hangingPunct="1">
              <a:lnSpc>
                <a:spcPct val="100000"/>
              </a:lnSpc>
              <a:spcAft>
                <a:spcPts val="1200"/>
              </a:spcAft>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Removing the Subsidy</a:t>
            </a:r>
            <a:br>
              <a:rPr lang="en-US" sz="2800" dirty="0">
                <a:solidFill>
                  <a:srgbClr val="BD582C"/>
                </a:solidFill>
              </a:rPr>
            </a:br>
            <a:endParaRPr lang="en-US" dirty="0"/>
          </a:p>
        </p:txBody>
      </p:sp>
    </p:spTree>
    <p:extLst>
      <p:ext uri="{BB962C8B-B14F-4D97-AF65-F5344CB8AC3E}">
        <p14:creationId xmlns:p14="http://schemas.microsoft.com/office/powerpoint/2010/main" val="193092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788126" y="1407218"/>
            <a:ext cx="75438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Private Purpose Bonds</a:t>
            </a:r>
          </a:p>
        </p:txBody>
      </p:sp>
      <p:sp>
        <p:nvSpPr>
          <p:cNvPr id="13315"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a:t>State and local governments have a strong incentive to use tax-exempt bonds for private purposes, such as economic development, education loans, and mortgages.</a:t>
            </a:r>
          </a:p>
          <a:p>
            <a:pPr marL="227013" indent="-227013" eaLnBrk="1" hangingPunct="1">
              <a:lnSpc>
                <a:spcPct val="120000"/>
              </a:lnSpc>
              <a:spcAft>
                <a:spcPts val="1800"/>
              </a:spcAft>
              <a:buFont typeface="Wingdings" panose="05000000000000000000" pitchFamily="2" charset="2"/>
              <a:buChar char="§"/>
            </a:pPr>
            <a:r>
              <a:rPr lang="en-US" sz="2000" dirty="0"/>
              <a:t>This costs the federal government a lot of money and raises the price of bonds generally.</a:t>
            </a:r>
          </a:p>
          <a:p>
            <a:pPr marL="227013" indent="-227013" eaLnBrk="1" hangingPunct="1">
              <a:lnSpc>
                <a:spcPct val="120000"/>
              </a:lnSpc>
              <a:buFont typeface="Wingdings" panose="05000000000000000000" pitchFamily="2" charset="2"/>
              <a:buChar char="§"/>
            </a:pPr>
            <a:r>
              <a:rPr lang="en-US" sz="2000" dirty="0"/>
              <a:t>So the use of tax-exempt bonds for private purposes is limited by the federal government. </a:t>
            </a:r>
          </a:p>
          <a:p>
            <a:pPr eaLnBrk="1" hangingPunct="1">
              <a:lnSpc>
                <a:spcPct val="120000"/>
              </a:lnSpc>
            </a:pPr>
            <a:endParaRPr lang="en-US" sz="2000" dirty="0"/>
          </a:p>
        </p:txBody>
      </p:sp>
      <p:sp>
        <p:nvSpPr>
          <p:cNvPr id="2" name="Title 1" hidden="1"/>
          <p:cNvSpPr>
            <a:spLocks noGrp="1"/>
          </p:cNvSpPr>
          <p:nvPr>
            <p:ph type="title"/>
          </p:nvPr>
        </p:nvSpPr>
        <p:spPr/>
        <p:txBody>
          <a:bodyPr/>
          <a:lstStyle/>
          <a:p>
            <a:r>
              <a:rPr lang="en-US" sz="2800" dirty="0">
                <a:solidFill>
                  <a:srgbClr val="BD582C"/>
                </a:solidFill>
              </a:rPr>
              <a:t>Private Purpose Bonds</a:t>
            </a:r>
            <a:br>
              <a:rPr lang="en-US" sz="2800" dirty="0">
                <a:solidFill>
                  <a:srgbClr val="BD582C"/>
                </a:solidFill>
              </a:rPr>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a:t>Maturity</a:t>
            </a:r>
          </a:p>
          <a:p>
            <a:pPr marL="460375" lvl="3" indent="-233363">
              <a:lnSpc>
                <a:spcPct val="150000"/>
              </a:lnSpc>
              <a:buClr>
                <a:srgbClr val="BD582C"/>
              </a:buClr>
              <a:buSzPct val="65000"/>
              <a:buFont typeface="Courier New" panose="02070309020205020404" pitchFamily="49" charset="0"/>
              <a:buChar char="o"/>
            </a:pPr>
            <a:r>
              <a:rPr lang="en-US" sz="2000" dirty="0"/>
              <a:t>Taxability</a:t>
            </a:r>
          </a:p>
          <a:p>
            <a:pPr marL="460375" lvl="3" indent="-233363">
              <a:lnSpc>
                <a:spcPct val="150000"/>
              </a:lnSpc>
              <a:buClr>
                <a:srgbClr val="BD582C"/>
              </a:buClr>
              <a:buSzPct val="65000"/>
              <a:buFont typeface="Courier New" panose="02070309020205020404" pitchFamily="49" charset="0"/>
              <a:buChar char="o"/>
            </a:pPr>
            <a:r>
              <a:rPr lang="en-US" sz="2000" dirty="0"/>
              <a:t>Rating</a:t>
            </a:r>
          </a:p>
          <a:p>
            <a:pPr eaLnBrk="1" hangingPunct="1"/>
            <a:endParaRPr lang="en-US" sz="2000" dirty="0"/>
          </a:p>
          <a:p>
            <a:pPr marL="227013" indent="-227013" eaLnBrk="1" hangingPunct="1">
              <a:buFont typeface="Wingdings" panose="05000000000000000000" pitchFamily="2" charset="2"/>
              <a:buChar char="§"/>
            </a:pPr>
            <a:r>
              <a:rPr lang="en-US" sz="2000" dirty="0"/>
              <a:t>Issuing Bonds</a:t>
            </a:r>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4" name="TextBox 2"/>
          <p:cNvSpPr txBox="1"/>
          <p:nvPr/>
        </p:nvSpPr>
        <p:spPr>
          <a:xfrm>
            <a:off x="990600" y="5733661"/>
            <a:ext cx="7467600" cy="523220"/>
          </a:xfrm>
          <a:prstGeom prst="rect">
            <a:avLst/>
          </a:prstGeom>
          <a:noFill/>
        </p:spPr>
        <p:txBody>
          <a:bodyPr wrap="square" rtlCol="0">
            <a:spAutoFit/>
          </a:bodyPr>
          <a:lstStyle/>
          <a:p>
            <a:r>
              <a:rPr lang="en-US" sz="1400" dirty="0"/>
              <a:t>Source: </a:t>
            </a:r>
            <a:r>
              <a:rPr lang="en-US" sz="1400" dirty="0">
                <a:hlinkClick r:id="rId2" tooltip="https://www.cdfa.net/cdfa/cdfaweb.nsf/ordredirect.html?open&amp;id=201910-2018VolumeCapReport.html"/>
              </a:rPr>
              <a:t>https://www.cdfa.net/cdfa/cdfaweb.nsf/ordredirect.html?open&amp;id=201910-2018VolumeCapReport.html</a:t>
            </a:r>
            <a:endParaRPr lang="en-US" sz="1400" dirty="0"/>
          </a:p>
        </p:txBody>
      </p:sp>
      <p:pic>
        <p:nvPicPr>
          <p:cNvPr id="6" name="Picture" descr="Please contact Professor Yinger for details regarding figures" title="Graph"/>
          <p:cNvPicPr/>
          <p:nvPr/>
        </p:nvPicPr>
        <p:blipFill rotWithShape="1">
          <a:blip r:embed="rId3"/>
          <a:srcRect l="23878" t="20000" r="25321" b="22564"/>
          <a:stretch/>
        </p:blipFill>
        <p:spPr bwMode="auto">
          <a:xfrm>
            <a:off x="990600" y="1066800"/>
            <a:ext cx="7467600" cy="4495800"/>
          </a:xfrm>
          <a:prstGeom prst="rect">
            <a:avLst/>
          </a:prstGeom>
          <a:ln>
            <a:noFill/>
          </a:ln>
          <a:extLst>
            <a:ext uri="{53640926-AAD7-44D8-BBD7-CCE9431645EC}">
              <a14:shadowObscured xmlns:a14="http://schemas.microsoft.com/office/drawing/2010/main"/>
            </a:ext>
          </a:extLst>
        </p:spPr>
      </p:pic>
      <p:sp>
        <p:nvSpPr>
          <p:cNvPr id="2" name="Title 1" hidden="1"/>
          <p:cNvSpPr>
            <a:spLocks noGrp="1"/>
          </p:cNvSpPr>
          <p:nvPr>
            <p:ph type="title"/>
          </p:nvPr>
        </p:nvSpPr>
        <p:spPr/>
        <p:txBody>
          <a:bodyPr/>
          <a:lstStyle/>
          <a:p>
            <a:r>
              <a:rPr lang="en-US" dirty="0"/>
              <a:t>National Private Activity Bond Insurance</a:t>
            </a:r>
          </a:p>
        </p:txBody>
      </p:sp>
    </p:spTree>
    <p:extLst>
      <p:ext uri="{BB962C8B-B14F-4D97-AF65-F5344CB8AC3E}">
        <p14:creationId xmlns:p14="http://schemas.microsoft.com/office/powerpoint/2010/main" val="43389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94611"/>
            <a:ext cx="7406640" cy="387798"/>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Features of Municipal Bonds: Ratings</a:t>
            </a:r>
          </a:p>
        </p:txBody>
      </p:sp>
      <p:sp>
        <p:nvSpPr>
          <p:cNvPr id="15364" name="Rectangle 3"/>
          <p:cNvSpPr>
            <a:spLocks noChangeArrowheads="1"/>
          </p:cNvSpPr>
          <p:nvPr/>
        </p:nvSpPr>
        <p:spPr bwMode="auto">
          <a:xfrm>
            <a:off x="739140" y="1756283"/>
            <a:ext cx="7711440" cy="473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Three companies, Moody’s, Standard and Poor’s, and Fitch provide 99% of the ratings for municipal bonds.</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Several smaller agencies are also designated “Nationally Recognized Statistical Ratings Organizations” by the SEC and rate a few municipal bonds.</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See </a:t>
            </a:r>
            <a:r>
              <a:rPr lang="en-US" sz="2000" dirty="0">
                <a:solidFill>
                  <a:schemeClr val="tx1">
                    <a:lumMod val="75000"/>
                    <a:lumOff val="25000"/>
                  </a:schemeClr>
                </a:solidFill>
                <a:latin typeface="+mn-lt"/>
                <a:hlinkClick r:id="rId2" tooltip="https://www.sec.gov/ocr/reportspubs/annual-reports/2017-annual-report-on-nrsros.pdf "/>
              </a:rPr>
              <a:t>https://www.sec.gov/ocr/reportspubs/annual-reports/2017-annual-report-on-nrsros.pdf </a:t>
            </a:r>
            <a:r>
              <a:rPr lang="en-US" sz="2000" dirty="0">
                <a:solidFill>
                  <a:schemeClr val="tx1">
                    <a:lumMod val="75000"/>
                    <a:lumOff val="25000"/>
                  </a:schemeClr>
                </a:solidFill>
                <a:latin typeface="+mn-lt"/>
              </a:rPr>
              <a:t>.</a:t>
            </a:r>
          </a:p>
          <a:p>
            <a:pPr marL="227013"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Governments pay a fee to have their bonds rated because the ratings provide information to investors.</a:t>
            </a:r>
          </a:p>
          <a:p>
            <a:pPr marL="227013"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Ratings are attached to bond issues, except in the case of GO bonds, where the issuing government has a rating. </a:t>
            </a:r>
          </a:p>
          <a:p>
            <a:pPr marL="257175" indent="-257175">
              <a:lnSpc>
                <a:spcPct val="5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Features of Municipal Bonds: Ratings</a:t>
            </a:r>
            <a:br>
              <a:rPr lang="en-US" sz="2800" dirty="0">
                <a:solidFill>
                  <a:srgbClr val="BD582C"/>
                </a:solidFill>
              </a:rPr>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71600"/>
            <a:ext cx="754380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What Do Ratings Measure?</a:t>
            </a:r>
          </a:p>
        </p:txBody>
      </p:sp>
      <p:sp>
        <p:nvSpPr>
          <p:cNvPr id="16388" name="Rectangle 3"/>
          <p:cNvSpPr>
            <a:spLocks noChangeArrowheads="1"/>
          </p:cNvSpPr>
          <p:nvPr/>
        </p:nvSpPr>
        <p:spPr bwMode="auto">
          <a:xfrm>
            <a:off x="800100" y="1682197"/>
            <a:ext cx="7543800" cy="46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The rating agencies say that ratings measure default risk, that is, the risk that the issuer will not make all the payments on time.</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are based on economic, financial, and political characteristics of the issuer, but the formulas are proprietary—and closely guarded.</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have a big impact on interest cost.  A highly rated bond might be able to pay one percentage point less in interest than a bond with a poor rating.</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Issuers do not have to buy a rating, but they usually do.</a:t>
            </a:r>
          </a:p>
          <a:p>
            <a:pPr indent="-257175">
              <a:lnSpc>
                <a:spcPct val="80000"/>
              </a:lnSpc>
              <a:spcBef>
                <a:spcPts val="0"/>
              </a:spcBef>
              <a:buClr>
                <a:schemeClr val="accent1"/>
              </a:buClr>
              <a:buSzPct val="65000"/>
              <a:buFont typeface="Wingdings" pitchFamily="2" charset="2"/>
              <a:buChar char="n"/>
            </a:pPr>
            <a:endParaRPr lang="en-US" sz="1950" dirty="0"/>
          </a:p>
        </p:txBody>
      </p:sp>
      <p:sp>
        <p:nvSpPr>
          <p:cNvPr id="7" name="Title" hidden="1"/>
          <p:cNvSpPr>
            <a:spLocks noGrp="1"/>
          </p:cNvSpPr>
          <p:nvPr>
            <p:ph type="title"/>
          </p:nvPr>
        </p:nvSpPr>
        <p:spPr/>
        <p:txBody>
          <a:bodyPr/>
          <a:lstStyle/>
          <a:p>
            <a:r>
              <a:rPr lang="en-US" sz="2800" dirty="0">
                <a:solidFill>
                  <a:srgbClr val="BD582C"/>
                </a:solidFill>
              </a:rPr>
              <a:t>What Do Ratings Measure?</a:t>
            </a:r>
            <a:br>
              <a:rPr lang="en-US" sz="2800" dirty="0">
                <a:solidFill>
                  <a:srgbClr val="BD582C"/>
                </a:solidFill>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4572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Investment Grade Ratings </a:t>
            </a:r>
          </a:p>
          <a:p>
            <a:pPr marL="257175" indent="-257175">
              <a:lnSpc>
                <a:spcPct val="50000"/>
              </a:lnSpc>
              <a:spcBef>
                <a:spcPct val="20000"/>
              </a:spcBef>
              <a:buClr>
                <a:schemeClr val="accent1"/>
              </a:buClr>
              <a:buSzPct val="65000"/>
              <a:buFont typeface="Wingdings" pitchFamily="2" charset="2"/>
              <a:buChar char="n"/>
            </a:pPr>
            <a:endParaRPr lang="en-US" sz="2000" b="1" dirty="0">
              <a:latin typeface="+mn-lt"/>
            </a:endParaRPr>
          </a:p>
          <a:p>
            <a:pPr marL="257175" indent="-257175">
              <a:lnSpc>
                <a:spcPct val="80000"/>
              </a:lnSpc>
              <a:spcBef>
                <a:spcPct val="20000"/>
              </a:spcBef>
              <a:buClr>
                <a:schemeClr val="accent1"/>
              </a:buClr>
              <a:buSzPct val="65000"/>
            </a:pPr>
            <a:endParaRPr lang="en-US" sz="2000" b="1" dirty="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a:latin typeface="+mn-lt"/>
            </a:endParaRPr>
          </a:p>
        </p:txBody>
      </p:sp>
      <p:sp>
        <p:nvSpPr>
          <p:cNvPr id="6" name="Rectangle" title="Decorative Image"/>
          <p:cNvSpPr/>
          <p:nvPr/>
        </p:nvSpPr>
        <p:spPr>
          <a:xfrm>
            <a:off x="685800" y="1447800"/>
            <a:ext cx="8153400" cy="533400"/>
          </a:xfrm>
          <a:prstGeom prst="rect">
            <a:avLst/>
          </a:prstGeom>
          <a:solidFill>
            <a:srgbClr val="FBE6CE"/>
          </a:solidFill>
          <a:ln>
            <a:solidFill>
              <a:srgbClr val="FBE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Graph" descr="Please contact Professor Yinger for details regarding figures" title="Table"/>
          <p:cNvGraphicFramePr>
            <a:graphicFrameLocks/>
          </p:cNvGraphicFramePr>
          <p:nvPr>
            <p:extLst>
              <p:ext uri="{D42A27DB-BD31-4B8C-83A1-F6EECF244321}">
                <p14:modId xmlns:p14="http://schemas.microsoft.com/office/powerpoint/2010/main" val="3742103100"/>
              </p:ext>
            </p:extLst>
          </p:nvPr>
        </p:nvGraphicFramePr>
        <p:xfrm>
          <a:off x="914400" y="914400"/>
          <a:ext cx="7219949" cy="5352662"/>
        </p:xfrm>
        <a:graphic>
          <a:graphicData uri="http://schemas.openxmlformats.org/drawingml/2006/table">
            <a:tbl>
              <a:tblPr firstRow="1"/>
              <a:tblGrid>
                <a:gridCol w="2438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104821">
                  <a:extLst>
                    <a:ext uri="{9D8B030D-6E8A-4147-A177-3AD203B41FA5}">
                      <a16:colId xmlns:a16="http://schemas.microsoft.com/office/drawing/2014/main" val="20002"/>
                    </a:ext>
                  </a:extLst>
                </a:gridCol>
                <a:gridCol w="1228928">
                  <a:extLst>
                    <a:ext uri="{9D8B030D-6E8A-4147-A177-3AD203B41FA5}">
                      <a16:colId xmlns:a16="http://schemas.microsoft.com/office/drawing/2014/main" val="20003"/>
                    </a:ext>
                  </a:extLst>
                </a:gridCol>
              </a:tblGrid>
              <a:tr h="8562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Moody’s</a:t>
                      </a:r>
                    </a:p>
                  </a:txBody>
                  <a:tcPr marL="68580" marR="68580" marT="34292" marB="34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Standard &amp; Poor’s</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Fitch</a:t>
                      </a:r>
                    </a:p>
                  </a:txBody>
                  <a:tcPr marL="68580" marR="68580" marT="34292" marB="34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51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Best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High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Upper 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itle 1" hidden="1"/>
          <p:cNvSpPr>
            <a:spLocks noGrp="1"/>
          </p:cNvSpPr>
          <p:nvPr>
            <p:ph type="title"/>
          </p:nvPr>
        </p:nvSpPr>
        <p:spPr/>
        <p:txBody>
          <a:bodyPr/>
          <a:lstStyle/>
          <a:p>
            <a:r>
              <a:rPr lang="en-US" dirty="0"/>
              <a:t>Investment Grade Ratings</a:t>
            </a:r>
          </a:p>
        </p:txBody>
      </p:sp>
    </p:spTree>
    <p:extLst>
      <p:ext uri="{BB962C8B-B14F-4D97-AF65-F5344CB8AC3E}">
        <p14:creationId xmlns:p14="http://schemas.microsoft.com/office/powerpoint/2010/main" val="269038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17412" name="Rectangle 2"/>
          <p:cNvSpPr>
            <a:spLocks noChangeArrowheads="1"/>
          </p:cNvSpPr>
          <p:nvPr/>
        </p:nvSpPr>
        <p:spPr bwMode="auto">
          <a:xfrm>
            <a:off x="822960" y="1430373"/>
            <a:ext cx="7429754" cy="32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Extent of Ratings by Moody’s</a:t>
            </a:r>
          </a:p>
          <a:p>
            <a:pPr marL="257175" indent="-257175" algn="ctr">
              <a:lnSpc>
                <a:spcPct val="5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gn="ctr">
              <a:lnSpc>
                <a:spcPct val="80000"/>
              </a:lnSpc>
              <a:spcBef>
                <a:spcPct val="20000"/>
              </a:spcBef>
              <a:buClr>
                <a:schemeClr val="accent1"/>
              </a:buClr>
              <a:buSzPct val="65000"/>
            </a:pPr>
            <a:endParaRPr lang="en-US" sz="2400" dirty="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3" name="Picture" descr="Please contact Professor Yinger for details regarding figures" title="Graph"/>
          <p:cNvPicPr>
            <a:picLocks noChangeAspect="1"/>
          </p:cNvPicPr>
          <p:nvPr/>
        </p:nvPicPr>
        <p:blipFill>
          <a:blip r:embed="rId2"/>
          <a:stretch>
            <a:fillRect/>
          </a:stretch>
        </p:blipFill>
        <p:spPr>
          <a:xfrm>
            <a:off x="822960" y="1863268"/>
            <a:ext cx="7429754" cy="4343072"/>
          </a:xfrm>
          <a:prstGeom prst="rect">
            <a:avLst/>
          </a:prstGeom>
        </p:spPr>
      </p:pic>
      <p:sp>
        <p:nvSpPr>
          <p:cNvPr id="6" name="Title" hidden="1"/>
          <p:cNvSpPr>
            <a:spLocks noGrp="1"/>
          </p:cNvSpPr>
          <p:nvPr>
            <p:ph type="title"/>
          </p:nvPr>
        </p:nvSpPr>
        <p:spPr/>
        <p:txBody>
          <a:bodyPr/>
          <a:lstStyle/>
          <a:p>
            <a:r>
              <a:rPr lang="en-US" sz="2800" dirty="0">
                <a:solidFill>
                  <a:srgbClr val="BD582C"/>
                </a:solidFill>
              </a:rPr>
              <a:t>Extent of Ratings by Moody’s</a:t>
            </a:r>
            <a:br>
              <a:rPr lang="en-US" sz="2800" dirty="0">
                <a:solidFill>
                  <a:srgbClr val="BD582C"/>
                </a:solidFill>
              </a:rPr>
            </a:br>
            <a:endParaRPr lang="en-US" dirty="0"/>
          </a:p>
        </p:txBody>
      </p:sp>
    </p:spTree>
    <p:extLst>
      <p:ext uri="{BB962C8B-B14F-4D97-AF65-F5344CB8AC3E}">
        <p14:creationId xmlns:p14="http://schemas.microsoft.com/office/powerpoint/2010/main" val="73727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17412" name="Rectangle 2"/>
          <p:cNvSpPr>
            <a:spLocks noChangeArrowheads="1"/>
          </p:cNvSpPr>
          <p:nvPr/>
        </p:nvSpPr>
        <p:spPr bwMode="auto">
          <a:xfrm>
            <a:off x="937260" y="14478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Distribution of Moody’s Ratings</a:t>
            </a:r>
          </a:p>
          <a:p>
            <a:pPr marL="257175" indent="-257175">
              <a:lnSpc>
                <a:spcPct val="5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4" name="Picture 3" descr="Please contact Professor Yinger for details regarding figures" title="Graph"/>
          <p:cNvPicPr>
            <a:picLocks noChangeAspect="1"/>
          </p:cNvPicPr>
          <p:nvPr/>
        </p:nvPicPr>
        <p:blipFill>
          <a:blip r:embed="rId2"/>
          <a:stretch>
            <a:fillRect/>
          </a:stretch>
        </p:blipFill>
        <p:spPr>
          <a:xfrm>
            <a:off x="937260" y="1828800"/>
            <a:ext cx="7315200" cy="4470400"/>
          </a:xfrm>
          <a:prstGeom prst="rect">
            <a:avLst/>
          </a:prstGeom>
        </p:spPr>
      </p:pic>
      <p:sp>
        <p:nvSpPr>
          <p:cNvPr id="6" name="Title" hidden="1"/>
          <p:cNvSpPr>
            <a:spLocks noGrp="1"/>
          </p:cNvSpPr>
          <p:nvPr>
            <p:ph type="title"/>
          </p:nvPr>
        </p:nvSpPr>
        <p:spPr/>
        <p:txBody>
          <a:bodyPr/>
          <a:lstStyle/>
          <a:p>
            <a:r>
              <a:rPr lang="en-US" sz="2800" dirty="0">
                <a:solidFill>
                  <a:srgbClr val="BD582C"/>
                </a:solidFill>
              </a:rPr>
              <a:t>Distribution of Moody’s Ratings</a:t>
            </a:r>
            <a:br>
              <a:rPr lang="en-US" sz="2800" dirty="0">
                <a:solidFill>
                  <a:srgbClr val="BD582C"/>
                </a:solidFill>
              </a:rPr>
            </a:br>
            <a:endParaRPr lang="en-US" dirty="0"/>
          </a:p>
        </p:txBody>
      </p:sp>
    </p:spTree>
    <p:extLst>
      <p:ext uri="{BB962C8B-B14F-4D97-AF65-F5344CB8AC3E}">
        <p14:creationId xmlns:p14="http://schemas.microsoft.com/office/powerpoint/2010/main" val="361078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Default Risk</a:t>
            </a:r>
          </a:p>
        </p:txBody>
      </p:sp>
      <p:sp>
        <p:nvSpPr>
          <p:cNvPr id="18436" name="Rectangle 3"/>
          <p:cNvSpPr>
            <a:spLocks noChangeArrowheads="1"/>
          </p:cNvSpPr>
          <p:nvPr/>
        </p:nvSpPr>
        <p:spPr bwMode="auto">
          <a:xfrm>
            <a:off x="822960" y="1713828"/>
            <a:ext cx="7543800" cy="469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Default risk is real, at least for revenue bonds.</a:t>
            </a:r>
          </a:p>
          <a:p>
            <a:pPr marL="227013" indent="-227013">
              <a:lnSpc>
                <a:spcPct val="120000"/>
              </a:lnSpc>
              <a:spcBef>
                <a:spcPct val="20000"/>
              </a:spcBef>
              <a:buClr>
                <a:schemeClr val="accent1"/>
              </a:buClr>
              <a:buSzPct val="65000"/>
              <a:buFont typeface="Wingdings" pitchFamily="2" charset="2"/>
              <a:buChar char="n"/>
            </a:pPr>
            <a:endParaRPr lang="en-US" sz="2000" dirty="0">
              <a:solidFill>
                <a:schemeClr val="tx1">
                  <a:lumMod val="85000"/>
                  <a:lumOff val="15000"/>
                </a:schemeClr>
              </a:solidFill>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Consider the following tables from a Standard and Poor’s document: “A Complete Look at Monetary Defaults During the 1990s.”</a:t>
            </a:r>
          </a:p>
          <a:p>
            <a:pPr marL="227013" lvl="1" indent="1588">
              <a:lnSpc>
                <a:spcPct val="120000"/>
              </a:lnSpc>
              <a:spcBef>
                <a:spcPct val="20000"/>
              </a:spcBef>
              <a:buClr>
                <a:schemeClr val="accent1"/>
              </a:buClr>
              <a:buSzPct val="60000"/>
            </a:pPr>
            <a:r>
              <a:rPr lang="en-US" sz="2000" dirty="0">
                <a:latin typeface="+mn-lt"/>
                <a:hlinkClick r:id="rId2" tooltip="“A Complete Look at Monetary Defaults During the 1990s”"/>
              </a:rPr>
              <a:t>http://www.kennyweb.com/kwnext/mip/paydefault.pdf</a:t>
            </a:r>
            <a:endParaRPr lang="en-US" sz="2000" dirty="0">
              <a:latin typeface="+mn-lt"/>
            </a:endParaRPr>
          </a:p>
          <a:p>
            <a:pPr marL="227013" indent="-227013">
              <a:lnSpc>
                <a:spcPct val="120000"/>
              </a:lnSpc>
              <a:spcBef>
                <a:spcPct val="20000"/>
              </a:spcBef>
              <a:buClr>
                <a:schemeClr val="accent1"/>
              </a:buClr>
              <a:buSzPct val="65000"/>
              <a:buFont typeface="Wingdings" pitchFamily="2" charset="2"/>
              <a:buChar char="n"/>
            </a:pPr>
            <a:endParaRPr lang="en-US" sz="2000" dirty="0">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For perspective, outstanding muni debt in 2002 was about $1 trillion for revenue bonds and $600 billion for GOs.</a:t>
            </a:r>
          </a:p>
        </p:txBody>
      </p:sp>
      <p:sp>
        <p:nvSpPr>
          <p:cNvPr id="2" name="Title 1" hidden="1"/>
          <p:cNvSpPr>
            <a:spLocks noGrp="1"/>
          </p:cNvSpPr>
          <p:nvPr>
            <p:ph type="title"/>
          </p:nvPr>
        </p:nvSpPr>
        <p:spPr/>
        <p:txBody>
          <a:bodyPr/>
          <a:lstStyle/>
          <a:p>
            <a:r>
              <a:rPr lang="en-US" sz="2800" dirty="0">
                <a:solidFill>
                  <a:srgbClr val="BD582C"/>
                </a:solidFill>
              </a:rPr>
              <a:t>Default Risk</a:t>
            </a:r>
            <a:br>
              <a:rPr lang="en-US" sz="2800" dirty="0">
                <a:solidFill>
                  <a:srgbClr val="BD582C"/>
                </a:solidFill>
              </a:rPr>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286000" y="228600"/>
            <a:ext cx="4629150" cy="51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Revenue Bond Defaults, 1990s</a:t>
            </a:r>
          </a:p>
          <a:p>
            <a:pPr marL="257175" indent="-257175">
              <a:lnSpc>
                <a:spcPct val="5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graphicFrame>
        <p:nvGraphicFramePr>
          <p:cNvPr id="4" name="Table" descr="Please contact Professor Yinger for details regarding figures" title="Table"/>
          <p:cNvGraphicFramePr>
            <a:graphicFrameLocks noGrp="1"/>
          </p:cNvGraphicFramePr>
          <p:nvPr>
            <p:extLst>
              <p:ext uri="{D42A27DB-BD31-4B8C-83A1-F6EECF244321}">
                <p14:modId xmlns:p14="http://schemas.microsoft.com/office/powerpoint/2010/main" val="180451242"/>
              </p:ext>
            </p:extLst>
          </p:nvPr>
        </p:nvGraphicFramePr>
        <p:xfrm>
          <a:off x="822960" y="685800"/>
          <a:ext cx="7406639" cy="5677565"/>
        </p:xfrm>
        <a:graphic>
          <a:graphicData uri="http://schemas.openxmlformats.org/drawingml/2006/table">
            <a:tbl>
              <a:tblPr firstRow="1"/>
              <a:tblGrid>
                <a:gridCol w="1939834">
                  <a:extLst>
                    <a:ext uri="{9D8B030D-6E8A-4147-A177-3AD203B41FA5}">
                      <a16:colId xmlns:a16="http://schemas.microsoft.com/office/drawing/2014/main" val="20000"/>
                    </a:ext>
                  </a:extLst>
                </a:gridCol>
                <a:gridCol w="1058091">
                  <a:extLst>
                    <a:ext uri="{9D8B030D-6E8A-4147-A177-3AD203B41FA5}">
                      <a16:colId xmlns:a16="http://schemas.microsoft.com/office/drawing/2014/main" val="20001"/>
                    </a:ext>
                  </a:extLst>
                </a:gridCol>
                <a:gridCol w="1972410">
                  <a:extLst>
                    <a:ext uri="{9D8B030D-6E8A-4147-A177-3AD203B41FA5}">
                      <a16:colId xmlns:a16="http://schemas.microsoft.com/office/drawing/2014/main" val="20002"/>
                    </a:ext>
                  </a:extLst>
                </a:gridCol>
                <a:gridCol w="872680">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7315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Sector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Defaulted $ Amount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Industrial Dev (IDBs)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$2,839,915,892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33</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255</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Healthcare</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239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1,994,158,951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215</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Multifamily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153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2,050,092,293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63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Land-Backed Debt</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141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1,037,790,699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72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139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82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COPs/Lease Revs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146,505,781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57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Other Revenues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826,992,000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Single 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36,877,076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137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General Obligations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827,550,000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Utilities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39,450,000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70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Education</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10,530,000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44</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914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$9,809,862,692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71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137</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780</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Title 1" hidden="1"/>
          <p:cNvSpPr>
            <a:spLocks noGrp="1"/>
          </p:cNvSpPr>
          <p:nvPr>
            <p:ph type="title"/>
          </p:nvPr>
        </p:nvSpPr>
        <p:spPr/>
        <p:txBody>
          <a:bodyPr>
            <a:normAutofit/>
          </a:bodyPr>
          <a:lstStyle/>
          <a:p>
            <a:r>
              <a:rPr lang="en-US" dirty="0"/>
              <a:t>Revenue Bond Defaults</a:t>
            </a:r>
          </a:p>
        </p:txBody>
      </p:sp>
    </p:spTree>
    <p:extLst>
      <p:ext uri="{BB962C8B-B14F-4D97-AF65-F5344CB8AC3E}">
        <p14:creationId xmlns:p14="http://schemas.microsoft.com/office/powerpoint/2010/main" val="134717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4" name="Rectangle 1"/>
          <p:cNvSpPr/>
          <p:nvPr/>
        </p:nvSpPr>
        <p:spPr>
          <a:xfrm>
            <a:off x="2438400" y="457200"/>
            <a:ext cx="41910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Go Bond Defaults, 1990s</a:t>
            </a:r>
          </a:p>
        </p:txBody>
      </p:sp>
      <p:graphicFrame>
        <p:nvGraphicFramePr>
          <p:cNvPr id="3" name="Graph" descr="Please contact Professor Yinger for details regarding figures" title="Graph"/>
          <p:cNvGraphicFramePr>
            <a:graphicFrameLocks noGrp="1"/>
          </p:cNvGraphicFramePr>
          <p:nvPr>
            <p:extLst>
              <p:ext uri="{D42A27DB-BD31-4B8C-83A1-F6EECF244321}">
                <p14:modId xmlns:p14="http://schemas.microsoft.com/office/powerpoint/2010/main" val="174981700"/>
              </p:ext>
            </p:extLst>
          </p:nvPr>
        </p:nvGraphicFramePr>
        <p:xfrm>
          <a:off x="609600" y="1191768"/>
          <a:ext cx="8001000" cy="3659421"/>
        </p:xfrm>
        <a:graphic>
          <a:graphicData uri="http://schemas.openxmlformats.org/drawingml/2006/table">
            <a:tbl>
              <a:tblPr firstRow="1"/>
              <a:tblGrid>
                <a:gridCol w="1215342">
                  <a:extLst>
                    <a:ext uri="{9D8B030D-6E8A-4147-A177-3AD203B41FA5}">
                      <a16:colId xmlns:a16="http://schemas.microsoft.com/office/drawing/2014/main" val="20000"/>
                    </a:ext>
                  </a:extLst>
                </a:gridCol>
                <a:gridCol w="1246992">
                  <a:extLst>
                    <a:ext uri="{9D8B030D-6E8A-4147-A177-3AD203B41FA5}">
                      <a16:colId xmlns:a16="http://schemas.microsoft.com/office/drawing/2014/main" val="20001"/>
                    </a:ext>
                  </a:extLst>
                </a:gridCol>
                <a:gridCol w="2198587">
                  <a:extLst>
                    <a:ext uri="{9D8B030D-6E8A-4147-A177-3AD203B41FA5}">
                      <a16:colId xmlns:a16="http://schemas.microsoft.com/office/drawing/2014/main" val="20002"/>
                    </a:ext>
                  </a:extLst>
                </a:gridCol>
                <a:gridCol w="1358820">
                  <a:extLst>
                    <a:ext uri="{9D8B030D-6E8A-4147-A177-3AD203B41FA5}">
                      <a16:colId xmlns:a16="http://schemas.microsoft.com/office/drawing/2014/main" val="20003"/>
                    </a:ext>
                  </a:extLst>
                </a:gridCol>
                <a:gridCol w="1076084">
                  <a:extLst>
                    <a:ext uri="{9D8B030D-6E8A-4147-A177-3AD203B41FA5}">
                      <a16:colId xmlns:a16="http://schemas.microsoft.com/office/drawing/2014/main" val="20004"/>
                    </a:ext>
                  </a:extLst>
                </a:gridCol>
                <a:gridCol w="905175">
                  <a:extLst>
                    <a:ext uri="{9D8B030D-6E8A-4147-A177-3AD203B41FA5}">
                      <a16:colId xmlns:a16="http://schemas.microsoft.com/office/drawing/2014/main" val="20005"/>
                    </a:ext>
                  </a:extLst>
                </a:gridCol>
              </a:tblGrid>
              <a:tr h="5405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Year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Defaulted $ Amounts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1990</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$2,000,000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99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1995</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$800,000,000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1996</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$5,860,000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4</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1997</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$2,800,000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1998</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$15,475,000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1999</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$1,415,000 </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9</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$827,550,000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9</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589">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85000"/>
                              <a:lumOff val="15000"/>
                            </a:schemeClr>
                          </a:solidFill>
                          <a:effectLst/>
                          <a:latin typeface="+mn-lt"/>
                          <a:cs typeface="Arial" pitchFamily="34" charset="0"/>
                        </a:rPr>
                        <a:t>Defaults in 1995 were tied to 3 short-term note deals issued by Orange County, California.</a:t>
                      </a:r>
                    </a:p>
                  </a:txBody>
                  <a:tcPr marL="68580" marR="68580" marT="34290" marB="34290" anchor="b"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40537">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85000"/>
                              <a:lumOff val="15000"/>
                            </a:schemeClr>
                          </a:solidFill>
                          <a:effectLst/>
                          <a:latin typeface="+mn-lt"/>
                          <a:cs typeface="Arial" pitchFamily="34" charset="0"/>
                        </a:rPr>
                        <a:t>7 out of the 14 monetary defaults were tied to late payments caused by administrative oversights and were not related to financial difficulties.</a:t>
                      </a:r>
                    </a:p>
                  </a:txBody>
                  <a:tcPr marL="68580" marR="68580" marT="34290" marB="34290"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2" name="Title 1" hidden="1"/>
          <p:cNvSpPr>
            <a:spLocks noGrp="1"/>
          </p:cNvSpPr>
          <p:nvPr>
            <p:ph type="title"/>
          </p:nvPr>
        </p:nvSpPr>
        <p:spPr/>
        <p:txBody>
          <a:bodyPr/>
          <a:lstStyle/>
          <a:p>
            <a:r>
              <a:rPr lang="en-US" dirty="0">
                <a:solidFill>
                  <a:srgbClr val="BD582C"/>
                </a:solidFill>
              </a:rPr>
              <a:t>Go Bond Defaults, 1990s</a:t>
            </a:r>
            <a:br>
              <a:rPr lang="en-US" dirty="0">
                <a:solidFill>
                  <a:srgbClr val="BD582C"/>
                </a:solidFill>
              </a:rPr>
            </a:br>
            <a:endParaRPr lang="en-US" dirty="0"/>
          </a:p>
        </p:txBody>
      </p:sp>
    </p:spTree>
    <p:extLst>
      <p:ext uri="{BB962C8B-B14F-4D97-AF65-F5344CB8AC3E}">
        <p14:creationId xmlns:p14="http://schemas.microsoft.com/office/powerpoint/2010/main" val="13648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1219200" y="519227"/>
            <a:ext cx="67056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Go Default Settlements, 1990s</a:t>
            </a:r>
          </a:p>
        </p:txBody>
      </p:sp>
      <p:graphicFrame>
        <p:nvGraphicFramePr>
          <p:cNvPr id="4" name="Graph" descr="Please contact Professor Yinger for details regarding figures" title="Graph"/>
          <p:cNvGraphicFramePr>
            <a:graphicFrameLocks noGrp="1"/>
          </p:cNvGraphicFramePr>
          <p:nvPr>
            <p:extLst>
              <p:ext uri="{D42A27DB-BD31-4B8C-83A1-F6EECF244321}">
                <p14:modId xmlns:p14="http://schemas.microsoft.com/office/powerpoint/2010/main" val="213269155"/>
              </p:ext>
            </p:extLst>
          </p:nvPr>
        </p:nvGraphicFramePr>
        <p:xfrm>
          <a:off x="1219200" y="990600"/>
          <a:ext cx="7010399" cy="5181601"/>
        </p:xfrm>
        <a:graphic>
          <a:graphicData uri="http://schemas.openxmlformats.org/drawingml/2006/table">
            <a:tbl>
              <a:tblPr firstRow="1"/>
              <a:tblGrid>
                <a:gridCol w="1884516">
                  <a:extLst>
                    <a:ext uri="{9D8B030D-6E8A-4147-A177-3AD203B41FA5}">
                      <a16:colId xmlns:a16="http://schemas.microsoft.com/office/drawing/2014/main" val="20000"/>
                    </a:ext>
                  </a:extLst>
                </a:gridCol>
                <a:gridCol w="1733755">
                  <a:extLst>
                    <a:ext uri="{9D8B030D-6E8A-4147-A177-3AD203B41FA5}">
                      <a16:colId xmlns:a16="http://schemas.microsoft.com/office/drawing/2014/main" val="20001"/>
                    </a:ext>
                  </a:extLst>
                </a:gridCol>
                <a:gridCol w="1658374">
                  <a:extLst>
                    <a:ext uri="{9D8B030D-6E8A-4147-A177-3AD203B41FA5}">
                      <a16:colId xmlns:a16="http://schemas.microsoft.com/office/drawing/2014/main" val="20002"/>
                    </a:ext>
                  </a:extLst>
                </a:gridCol>
                <a:gridCol w="1733754">
                  <a:extLst>
                    <a:ext uri="{9D8B030D-6E8A-4147-A177-3AD203B41FA5}">
                      <a16:colId xmlns:a16="http://schemas.microsoft.com/office/drawing/2014/main" val="20003"/>
                    </a:ext>
                  </a:extLst>
                </a:gridCol>
              </a:tblGrid>
              <a:tr h="7415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Settlement Type</a:t>
                      </a:r>
                    </a:p>
                  </a:txBody>
                  <a:tcPr marL="68576" marR="68576"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 of Settlements</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Avg. Time to Settlement</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Avg. Recovery</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Resumptions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Cash Distributions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3</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11</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Redemptions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2</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Exchange</a:t>
                      </a:r>
                    </a:p>
                  </a:txBody>
                  <a:tcPr marL="68576" marR="68576"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Totals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13</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lumMod val="75000"/>
                            <a:lumOff val="25000"/>
                          </a:schemeClr>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1024">
                <a:tc gridSpan="4">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Holders of the three Orange County, California note deals were made whole (recovered 100 cents on the dollar) through cash distributions when the County emerged from bankruptcy during June of 1996.</a:t>
                      </a:r>
                    </a:p>
                  </a:txBody>
                  <a:tcPr marL="68576" marR="68576" marT="34290" marB="34290"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itle" hidden="1"/>
          <p:cNvSpPr>
            <a:spLocks noGrp="1"/>
          </p:cNvSpPr>
          <p:nvPr>
            <p:ph type="title"/>
          </p:nvPr>
        </p:nvSpPr>
        <p:spPr/>
        <p:txBody>
          <a:bodyPr/>
          <a:lstStyle/>
          <a:p>
            <a:r>
              <a:rPr lang="en-US" dirty="0">
                <a:solidFill>
                  <a:srgbClr val="BD582C"/>
                </a:solidFill>
              </a:rPr>
              <a:t>Go Default Settlements, 1990s</a:t>
            </a:r>
            <a:br>
              <a:rPr lang="en-US" dirty="0">
                <a:solidFill>
                  <a:srgbClr val="BD582C"/>
                </a:solidFill>
              </a:rPr>
            </a:br>
            <a:endParaRPr lang="en-US" dirty="0"/>
          </a:p>
        </p:txBody>
      </p:sp>
    </p:spTree>
    <p:extLst>
      <p:ext uri="{BB962C8B-B14F-4D97-AF65-F5344CB8AC3E}">
        <p14:creationId xmlns:p14="http://schemas.microsoft.com/office/powerpoint/2010/main" val="211163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solidFill>
                  <a:srgbClr val="FF0000"/>
                </a:solidFill>
              </a:rPr>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a:solidFill>
                  <a:srgbClr val="FF0000"/>
                </a:solidFill>
              </a:rPr>
              <a:t>Maturity</a:t>
            </a:r>
          </a:p>
          <a:p>
            <a:pPr marL="460375" lvl="3" indent="-233363">
              <a:lnSpc>
                <a:spcPct val="150000"/>
              </a:lnSpc>
              <a:buClr>
                <a:srgbClr val="BD582C"/>
              </a:buClr>
              <a:buSzPct val="65000"/>
              <a:buFont typeface="Courier New" panose="02070309020205020404" pitchFamily="49" charset="0"/>
              <a:buChar char="o"/>
            </a:pPr>
            <a:r>
              <a:rPr lang="en-US" sz="2000" dirty="0">
                <a:solidFill>
                  <a:srgbClr val="FF0000"/>
                </a:solidFill>
              </a:rPr>
              <a:t>Taxability</a:t>
            </a:r>
          </a:p>
          <a:p>
            <a:pPr marL="460375" lvl="3" indent="-233363">
              <a:lnSpc>
                <a:spcPct val="150000"/>
              </a:lnSpc>
              <a:buClr>
                <a:srgbClr val="BD582C"/>
              </a:buClr>
              <a:buSzPct val="65000"/>
              <a:buFont typeface="Courier New" panose="02070309020205020404" pitchFamily="49" charset="0"/>
              <a:buChar char="o"/>
            </a:pPr>
            <a:r>
              <a:rPr lang="en-US" sz="2000" dirty="0">
                <a:solidFill>
                  <a:srgbClr val="FF0000"/>
                </a:solidFill>
              </a:rPr>
              <a:t>Rating</a:t>
            </a:r>
          </a:p>
          <a:p>
            <a:pPr eaLnBrk="1" hangingPunct="1"/>
            <a:endParaRPr lang="en-US" sz="2000" dirty="0"/>
          </a:p>
          <a:p>
            <a:pPr marL="227013" indent="-227013" eaLnBrk="1" hangingPunct="1">
              <a:buFont typeface="Wingdings" panose="05000000000000000000" pitchFamily="2" charset="2"/>
              <a:buChar char="§"/>
            </a:pPr>
            <a:r>
              <a:rPr lang="en-US" sz="2000" dirty="0"/>
              <a:t>Issuing Bonds</a:t>
            </a:r>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extLst>
      <p:ext uri="{BB962C8B-B14F-4D97-AF65-F5344CB8AC3E}">
        <p14:creationId xmlns:p14="http://schemas.microsoft.com/office/powerpoint/2010/main" val="1979335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2209800" y="228600"/>
            <a:ext cx="48768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Moody’s Defaults</a:t>
            </a:r>
          </a:p>
        </p:txBody>
      </p:sp>
      <p:pic>
        <p:nvPicPr>
          <p:cNvPr id="3" name="Graph" descr="Please contact Professor Yinger for details regarding figures" title="Graph"/>
          <p:cNvPicPr>
            <a:picLocks noChangeAspect="1"/>
          </p:cNvPicPr>
          <p:nvPr/>
        </p:nvPicPr>
        <p:blipFill>
          <a:blip r:embed="rId2"/>
          <a:stretch>
            <a:fillRect/>
          </a:stretch>
        </p:blipFill>
        <p:spPr>
          <a:xfrm>
            <a:off x="1049775" y="762000"/>
            <a:ext cx="7196849" cy="5505020"/>
          </a:xfrm>
          <a:prstGeom prst="rect">
            <a:avLst/>
          </a:prstGeom>
          <a:solidFill>
            <a:schemeClr val="tx1"/>
          </a:solidFill>
        </p:spPr>
      </p:pic>
      <p:sp>
        <p:nvSpPr>
          <p:cNvPr id="4" name="Title" hidden="1"/>
          <p:cNvSpPr>
            <a:spLocks noGrp="1"/>
          </p:cNvSpPr>
          <p:nvPr>
            <p:ph type="title"/>
          </p:nvPr>
        </p:nvSpPr>
        <p:spPr/>
        <p:txBody>
          <a:bodyPr/>
          <a:lstStyle/>
          <a:p>
            <a:r>
              <a:rPr lang="en-US" dirty="0">
                <a:solidFill>
                  <a:srgbClr val="BD582C"/>
                </a:solidFill>
              </a:rPr>
              <a:t>Moody’s Defaults</a:t>
            </a:r>
            <a:br>
              <a:rPr lang="en-US" dirty="0">
                <a:solidFill>
                  <a:srgbClr val="BD582C"/>
                </a:solidFill>
              </a:rPr>
            </a:br>
            <a:endParaRPr lang="en-US" dirty="0"/>
          </a:p>
        </p:txBody>
      </p:sp>
    </p:spTree>
    <p:extLst>
      <p:ext uri="{BB962C8B-B14F-4D97-AF65-F5344CB8AC3E}">
        <p14:creationId xmlns:p14="http://schemas.microsoft.com/office/powerpoint/2010/main" val="360323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41002"/>
            <a:ext cx="2168799" cy="395173"/>
          </a:xfrm>
          <a:prstGeom prst="rect">
            <a:avLst/>
          </a:prstGeom>
        </p:spPr>
        <p:txBody>
          <a:bodyPr wrap="non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Overall Defaults</a:t>
            </a:r>
          </a:p>
        </p:txBody>
      </p:sp>
      <p:sp>
        <p:nvSpPr>
          <p:cNvPr id="23556" name="Rectangle 3"/>
          <p:cNvSpPr>
            <a:spLocks noChangeArrowheads="1"/>
          </p:cNvSpPr>
          <p:nvPr/>
        </p:nvSpPr>
        <p:spPr bwMode="auto">
          <a:xfrm>
            <a:off x="822960" y="1833547"/>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600"/>
              </a:spcAft>
              <a:buClr>
                <a:schemeClr val="accent1"/>
              </a:buClr>
              <a:buSzPct val="100000"/>
              <a:buFont typeface="Wingdings" panose="05000000000000000000" pitchFamily="2" charset="2"/>
              <a:buChar char="§"/>
            </a:pPr>
            <a:r>
              <a:rPr lang="en-US" dirty="0">
                <a:latin typeface="+mn-lt"/>
              </a:rPr>
              <a:t>These default counts only cover </a:t>
            </a:r>
            <a:r>
              <a:rPr lang="en-US" u="sng" dirty="0">
                <a:latin typeface="+mn-lt"/>
              </a:rPr>
              <a:t>rated</a:t>
            </a:r>
            <a:r>
              <a:rPr lang="en-US" dirty="0">
                <a:latin typeface="+mn-lt"/>
              </a:rPr>
              <a:t> muni bonds. Some recent research by Yang and Abbas of George Washington University covers all muni bonds.</a:t>
            </a:r>
          </a:p>
          <a:p>
            <a:pPr marL="342900" indent="-342900">
              <a:spcBef>
                <a:spcPts val="0"/>
              </a:spcBef>
              <a:spcAft>
                <a:spcPts val="600"/>
              </a:spcAft>
              <a:buClr>
                <a:schemeClr val="accent1"/>
              </a:buClr>
              <a:buSzPct val="100000"/>
              <a:buFont typeface="Wingdings" panose="05000000000000000000" pitchFamily="2" charset="2"/>
              <a:buChar char="§"/>
            </a:pPr>
            <a:r>
              <a:rPr lang="en-US" dirty="0"/>
              <a:t>For the period 2009 to 2015 they find 2,563 defaults including</a:t>
            </a:r>
          </a:p>
          <a:p>
            <a:pPr marL="800100" lvl="1" indent="-342900">
              <a:spcBef>
                <a:spcPts val="0"/>
              </a:spcBef>
              <a:spcAft>
                <a:spcPts val="600"/>
              </a:spcAft>
              <a:buClr>
                <a:schemeClr val="accent1"/>
              </a:buClr>
              <a:buSzPct val="100000"/>
              <a:buFont typeface="Wingdings" panose="05000000000000000000" pitchFamily="2" charset="2"/>
              <a:buChar char="§"/>
            </a:pPr>
            <a:r>
              <a:rPr lang="en-US" dirty="0"/>
              <a:t>technical defaults (for example, failure to file an audited financial report),</a:t>
            </a:r>
          </a:p>
          <a:p>
            <a:pPr marL="800100" lvl="1" indent="-342900">
              <a:spcBef>
                <a:spcPts val="0"/>
              </a:spcBef>
              <a:spcAft>
                <a:spcPts val="600"/>
              </a:spcAft>
              <a:buClr>
                <a:schemeClr val="accent1"/>
              </a:buClr>
              <a:buSzPct val="100000"/>
              <a:buFont typeface="Wingdings" panose="05000000000000000000" pitchFamily="2" charset="2"/>
              <a:buChar char="§"/>
            </a:pPr>
            <a:r>
              <a:rPr lang="en-US" dirty="0"/>
              <a:t>pre-monetary defaults (for example, unexpectedly drawing on reserve funds to maintain debt-service-ratios required for a loan),</a:t>
            </a:r>
          </a:p>
          <a:p>
            <a:pPr marL="800100" lvl="1" indent="-342900">
              <a:spcBef>
                <a:spcPts val="0"/>
              </a:spcBef>
              <a:spcAft>
                <a:spcPts val="600"/>
              </a:spcAft>
              <a:buClr>
                <a:schemeClr val="accent1"/>
              </a:buClr>
              <a:buSzPct val="100000"/>
              <a:buFont typeface="Wingdings" panose="05000000000000000000" pitchFamily="2" charset="2"/>
              <a:buChar char="§"/>
            </a:pPr>
            <a:r>
              <a:rPr lang="en-US" dirty="0"/>
              <a:t>A failure to make interest payments. </a:t>
            </a:r>
          </a:p>
          <a:p>
            <a:pPr marL="342900" indent="-342900">
              <a:spcBef>
                <a:spcPts val="0"/>
              </a:spcBef>
              <a:spcAft>
                <a:spcPts val="600"/>
              </a:spcAft>
              <a:buClr>
                <a:schemeClr val="accent1"/>
              </a:buClr>
              <a:buSzPct val="100000"/>
              <a:buFont typeface="Wingdings" panose="05000000000000000000" pitchFamily="2" charset="2"/>
              <a:buChar char="§"/>
            </a:pPr>
            <a:r>
              <a:rPr lang="en-US" dirty="0"/>
              <a:t>Excluding Detroit, Jefferson County, and Puerto Rico, they count 2,049 defaults, 10% for GO bonds, with par value of $7.2 billion. </a:t>
            </a:r>
            <a:r>
              <a:rPr lang="en-US" sz="2000" dirty="0">
                <a:solidFill>
                  <a:schemeClr val="tx1">
                    <a:lumMod val="75000"/>
                    <a:lumOff val="25000"/>
                  </a:schemeClr>
                </a:solidFill>
                <a:latin typeface="+mn-lt"/>
              </a:rPr>
              <a:t> </a:t>
            </a:r>
          </a:p>
          <a:p>
            <a:pPr marL="342900" indent="-342900">
              <a:spcBef>
                <a:spcPts val="0"/>
              </a:spcBef>
              <a:buClr>
                <a:schemeClr val="accent1"/>
              </a:buClr>
              <a:buSzPct val="100000"/>
              <a:buFont typeface="Wingdings" panose="05000000000000000000" pitchFamily="2" charset="2"/>
              <a:buChar char="§"/>
            </a:pPr>
            <a:r>
              <a:rPr lang="en-US" sz="1400" dirty="0">
                <a:solidFill>
                  <a:schemeClr val="tx1">
                    <a:lumMod val="75000"/>
                    <a:lumOff val="25000"/>
                  </a:schemeClr>
                </a:solidFill>
                <a:hlinkClick r:id="rId2" tooltip="https://www.brookings.edu/blog/up-front/2019/07/15/muni-bond-defaults-more-common-than-rating-agency-tallies-suggest/ "/>
              </a:rPr>
              <a:t>https://www.brookings.edu/blog/up-front/2019/07/15/muni-bond-defaults-more-common-than-rating-agency-tallies-suggest/ </a:t>
            </a:r>
            <a:endParaRPr lang="en-US" sz="1400" dirty="0">
              <a:solidFill>
                <a:schemeClr val="tx1">
                  <a:lumMod val="75000"/>
                  <a:lumOff val="25000"/>
                </a:schemeClr>
              </a:solidFill>
            </a:endParaRPr>
          </a:p>
        </p:txBody>
      </p:sp>
      <p:sp>
        <p:nvSpPr>
          <p:cNvPr id="2" name="Title 1" hidden="1"/>
          <p:cNvSpPr>
            <a:spLocks noGrp="1"/>
          </p:cNvSpPr>
          <p:nvPr>
            <p:ph type="title"/>
          </p:nvPr>
        </p:nvSpPr>
        <p:spPr/>
        <p:txBody>
          <a:bodyPr/>
          <a:lstStyle/>
          <a:p>
            <a:r>
              <a:rPr lang="en-US" sz="2800" dirty="0">
                <a:solidFill>
                  <a:srgbClr val="BD582C"/>
                </a:solidFill>
              </a:rPr>
              <a:t>Overall Defaults</a:t>
            </a:r>
            <a:br>
              <a:rPr lang="en-US" sz="2800" dirty="0">
                <a:solidFill>
                  <a:srgbClr val="BD582C"/>
                </a:solidFill>
              </a:rPr>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41002"/>
            <a:ext cx="2474075" cy="387798"/>
          </a:xfrm>
          <a:prstGeom prst="rect">
            <a:avLst/>
          </a:prstGeom>
        </p:spPr>
        <p:txBody>
          <a:bodyPr wrap="non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Impacts of Ratings</a:t>
            </a:r>
          </a:p>
        </p:txBody>
      </p:sp>
      <p:sp>
        <p:nvSpPr>
          <p:cNvPr id="23556" name="Rectangle 3"/>
          <p:cNvSpPr>
            <a:spLocks noChangeArrowheads="1"/>
          </p:cNvSpPr>
          <p:nvPr/>
        </p:nvSpPr>
        <p:spPr bwMode="auto">
          <a:xfrm>
            <a:off x="838200" y="1828800"/>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Because high ratings lower interest costs, governments have in interest in obtaining a high rating.</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many governments strive to meet the tax and management standards set by the rating agencies.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Many other governments buy bond insurance, which can raise ratings (and therefore save money).</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some cases, states insure the bonds of their local governments.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Some small governments form bond pools to broaden their resource base and lower the risk of default.</a:t>
            </a:r>
          </a:p>
          <a:p>
            <a:pPr marL="257175" indent="-257175">
              <a:lnSpc>
                <a:spcPct val="80000"/>
              </a:lnSpc>
              <a:spcBef>
                <a:spcPct val="20000"/>
              </a:spcBef>
              <a:buClr>
                <a:schemeClr val="accent1"/>
              </a:buClr>
              <a:buSzPct val="65000"/>
              <a:buFont typeface="Wingdings" pitchFamily="2" charset="2"/>
              <a:buChar char="n"/>
            </a:pPr>
            <a:endParaRPr lang="en-US" sz="1950" dirty="0">
              <a:solidFill>
                <a:schemeClr val="tx1">
                  <a:lumMod val="75000"/>
                  <a:lumOff val="25000"/>
                </a:schemeClr>
              </a:solidFill>
            </a:endParaRPr>
          </a:p>
        </p:txBody>
      </p:sp>
      <p:sp>
        <p:nvSpPr>
          <p:cNvPr id="2" name="Title 1" hidden="1"/>
          <p:cNvSpPr>
            <a:spLocks noGrp="1"/>
          </p:cNvSpPr>
          <p:nvPr>
            <p:ph type="title"/>
          </p:nvPr>
        </p:nvSpPr>
        <p:spPr/>
        <p:txBody>
          <a:bodyPr/>
          <a:lstStyle/>
          <a:p>
            <a:r>
              <a:rPr lang="en-US" sz="2800" dirty="0">
                <a:solidFill>
                  <a:srgbClr val="BD582C"/>
                </a:solidFill>
              </a:rPr>
              <a:t>Impacts of Ratings</a:t>
            </a:r>
            <a:br>
              <a:rPr lang="en-US" sz="2800" dirty="0">
                <a:solidFill>
                  <a:srgbClr val="BD582C"/>
                </a:solidFill>
              </a:rPr>
            </a:br>
            <a:endParaRPr lang="en-US" dirty="0"/>
          </a:p>
        </p:txBody>
      </p:sp>
    </p:spTree>
    <p:extLst>
      <p:ext uri="{BB962C8B-B14F-4D97-AF65-F5344CB8AC3E}">
        <p14:creationId xmlns:p14="http://schemas.microsoft.com/office/powerpoint/2010/main" val="232610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01189" y="1441002"/>
            <a:ext cx="2942298"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Impacts of Ratings, 2</a:t>
            </a:r>
          </a:p>
        </p:txBody>
      </p:sp>
      <p:sp>
        <p:nvSpPr>
          <p:cNvPr id="24580" name="Rectangle 3"/>
          <p:cNvSpPr>
            <a:spLocks noChangeArrowheads="1"/>
          </p:cNvSpPr>
          <p:nvPr/>
        </p:nvSpPr>
        <p:spPr bwMode="auto">
          <a:xfrm>
            <a:off x="822960" y="18288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6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also influence investor’s response to events in the marketplace.</a:t>
            </a:r>
          </a:p>
          <a:p>
            <a:pPr marL="342900" indent="-342900">
              <a:spcBef>
                <a:spcPts val="0"/>
              </a:spcBef>
              <a:spcAft>
                <a:spcPts val="6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When New York City defaulted in 1974, the premium paid for highly rated bonds went up noticeably.</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When Cleveland defaulted in 1979, nobody noticed.</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When Orange county defaulted in 1995, the impact was small and short-lived.</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Yang and Abbas find no spillover from a default on other bond issues by the same government (with different backing).</a:t>
            </a:r>
          </a:p>
          <a:p>
            <a:pPr marL="342900" indent="-342900">
              <a:spcBef>
                <a:spcPts val="0"/>
              </a:spcBef>
              <a:spcAft>
                <a:spcPts val="6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From an investor’s point of view, therefore, ratings also may indicate </a:t>
            </a:r>
            <a:r>
              <a:rPr lang="en-US" sz="2000" b="1" dirty="0">
                <a:solidFill>
                  <a:schemeClr val="tx1">
                    <a:lumMod val="75000"/>
                    <a:lumOff val="25000"/>
                  </a:schemeClr>
                </a:solidFill>
                <a:latin typeface="+mn-lt"/>
              </a:rPr>
              <a:t>market risk.</a:t>
            </a:r>
          </a:p>
          <a:p>
            <a:pPr>
              <a:lnSpc>
                <a:spcPct val="50000"/>
              </a:lnSpc>
              <a:spcBef>
                <a:spcPct val="20000"/>
              </a:spcBef>
              <a:buClr>
                <a:schemeClr val="accent1"/>
              </a:buClr>
              <a:buSzPct val="65000"/>
            </a:pPr>
            <a:endParaRPr lang="en-US" sz="2000" b="1"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Impacts of Ratings, 2</a:t>
            </a:r>
            <a:br>
              <a:rPr lang="en-US" sz="2800" dirty="0">
                <a:solidFill>
                  <a:srgbClr val="BD582C"/>
                </a:solidFill>
              </a:rPr>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777241" y="1441002"/>
            <a:ext cx="7452359"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a:t>
            </a:r>
          </a:p>
        </p:txBody>
      </p:sp>
      <p:sp>
        <p:nvSpPr>
          <p:cNvPr id="25604" name="Rectangle 3"/>
          <p:cNvSpPr>
            <a:spLocks noChangeArrowheads="1"/>
          </p:cNvSpPr>
          <p:nvPr/>
        </p:nvSpPr>
        <p:spPr bwMode="auto">
          <a:xfrm>
            <a:off x="822960" y="1752600"/>
            <a:ext cx="7543800" cy="46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The private rating agencies play an important public role—i.e., they influence the cost of infrastructure.</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Under these circumstances, one would think that they would be regulated, i.e., that some government agency would ask whether their actions are in the public interest.</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Regulation of ratings was prohibited by the Credit Rating Agency Reform Act of 2006.</a:t>
            </a:r>
          </a:p>
          <a:p>
            <a:pPr marL="685800" lvl="1" indent="-342900">
              <a:spcBef>
                <a:spcPct val="20000"/>
              </a:spcBef>
              <a:buClr>
                <a:srgbClr val="BD582C"/>
              </a:buClr>
              <a:buSzPct val="100000"/>
              <a:buFont typeface="Courier New" panose="02070309020205020404" pitchFamily="49" charset="0"/>
              <a:buChar char="o"/>
            </a:pPr>
            <a:r>
              <a:rPr lang="en-US" sz="2000" dirty="0">
                <a:solidFill>
                  <a:schemeClr val="tx1">
                    <a:lumMod val="75000"/>
                    <a:lumOff val="25000"/>
                  </a:schemeClr>
                </a:solidFill>
                <a:latin typeface="+mn-lt"/>
              </a:rPr>
              <a:t>The Dodd-Franks Act of 2010 gives the SEC some regulatory powers, but their impact is not yet clear. </a:t>
            </a:r>
          </a:p>
          <a:p>
            <a:pPr marL="342900" indent="-342900">
              <a:spcBef>
                <a:spcPts val="0"/>
              </a:spcBef>
              <a:buClr>
                <a:srgbClr val="BD582C"/>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2010 article in the </a:t>
            </a:r>
            <a:r>
              <a:rPr lang="en-US" sz="2000" i="1" dirty="0">
                <a:solidFill>
                  <a:schemeClr val="tx1">
                    <a:lumMod val="75000"/>
                    <a:lumOff val="25000"/>
                  </a:schemeClr>
                </a:solidFill>
                <a:latin typeface="+mn-lt"/>
              </a:rPr>
              <a:t>American Law and Economics Review</a:t>
            </a:r>
            <a:r>
              <a:rPr lang="en-US" sz="2000" dirty="0">
                <a:solidFill>
                  <a:schemeClr val="tx1">
                    <a:lumMod val="75000"/>
                    <a:lumOff val="25000"/>
                  </a:schemeClr>
                </a:solidFill>
                <a:latin typeface="+mn-lt"/>
              </a:rPr>
              <a:t> suggests that some regulation may be needed.</a:t>
            </a:r>
          </a:p>
          <a:p>
            <a:pPr marL="257175" indent="-257175">
              <a:lnSpc>
                <a:spcPct val="50000"/>
              </a:lnSpc>
              <a:spcBef>
                <a:spcPct val="20000"/>
              </a:spcBef>
              <a:buClr>
                <a:srgbClr val="BD582C"/>
              </a:buClr>
              <a:buSzPct val="65000"/>
              <a:buFont typeface="Wingdings" pitchFamily="2" charset="2"/>
              <a:buChar char="n"/>
            </a:pPr>
            <a:endParaRPr lang="en-US" sz="1950" dirty="0"/>
          </a:p>
          <a:p>
            <a:pPr marL="257175" indent="-257175">
              <a:lnSpc>
                <a:spcPct val="80000"/>
              </a:lnSpc>
              <a:spcBef>
                <a:spcPct val="20000"/>
              </a:spcBef>
              <a:buClr>
                <a:srgbClr val="BD582C"/>
              </a:buClr>
              <a:buSzPct val="65000"/>
              <a:buFont typeface="Wingdings" pitchFamily="2" charset="2"/>
              <a:buChar char="n"/>
            </a:pPr>
            <a:endParaRPr lang="en-US" sz="1950" dirty="0"/>
          </a:p>
        </p:txBody>
      </p:sp>
      <p:sp>
        <p:nvSpPr>
          <p:cNvPr id="3" name="Title" hidden="1"/>
          <p:cNvSpPr>
            <a:spLocks noGrp="1"/>
          </p:cNvSpPr>
          <p:nvPr>
            <p:ph type="title"/>
          </p:nvPr>
        </p:nvSpPr>
        <p:spPr/>
        <p:txBody>
          <a:bodyPr/>
          <a:lstStyle/>
          <a:p>
            <a:r>
              <a:rPr lang="en-US" sz="2800" dirty="0">
                <a:solidFill>
                  <a:srgbClr val="BD582C"/>
                </a:solidFill>
              </a:rPr>
              <a:t>Rating the Raters</a:t>
            </a:r>
            <a:br>
              <a:rPr lang="en-US" sz="2800" dirty="0">
                <a:solidFill>
                  <a:srgbClr val="BD582C"/>
                </a:solidFill>
              </a:rPr>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8675" y="324373"/>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8675" y="1438668"/>
            <a:ext cx="7477125"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2</a:t>
            </a:r>
          </a:p>
        </p:txBody>
      </p:sp>
      <p:sp>
        <p:nvSpPr>
          <p:cNvPr id="26628" name="Rectangle 3"/>
          <p:cNvSpPr>
            <a:spLocks noChangeArrowheads="1"/>
          </p:cNvSpPr>
          <p:nvPr/>
        </p:nvSpPr>
        <p:spPr bwMode="auto">
          <a:xfrm>
            <a:off x="801321" y="1833841"/>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GO bonds essentially never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As a result, no government characteristic has any value in predicting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any rating policy that puts cities with certain characteristics at a disadvantage cannot be justified by a connection to default risk.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work shows that all three large ratings agencies hand out GO ratings that decline with the percentage of a city’s population that is black.</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This is not fair, and a federal regulator should be looking into it.</a:t>
            </a:r>
          </a:p>
          <a:p>
            <a:pPr marL="227013" indent="-227013">
              <a:spcBef>
                <a:spcPts val="0"/>
              </a:spcBef>
              <a:buClr>
                <a:srgbClr val="BD582C"/>
              </a:buClr>
              <a:buSzPct val="65000"/>
            </a:pPr>
            <a:endParaRPr lang="en-US" sz="2000" dirty="0">
              <a:latin typeface="+mn-lt"/>
            </a:endParaRPr>
          </a:p>
          <a:p>
            <a:pPr indent="-182880">
              <a:spcBef>
                <a:spcPts val="0"/>
              </a:spcBef>
              <a:buClr>
                <a:srgbClr val="BD582C"/>
              </a:buClr>
              <a:buSzPct val="65000"/>
            </a:pPr>
            <a:endParaRPr lang="en-US" sz="2000" dirty="0">
              <a:latin typeface="+mn-lt"/>
            </a:endParaRPr>
          </a:p>
        </p:txBody>
      </p:sp>
      <p:sp>
        <p:nvSpPr>
          <p:cNvPr id="3" name="Title" hidden="1"/>
          <p:cNvSpPr>
            <a:spLocks noGrp="1"/>
          </p:cNvSpPr>
          <p:nvPr>
            <p:ph type="title"/>
          </p:nvPr>
        </p:nvSpPr>
        <p:spPr/>
        <p:txBody>
          <a:bodyPr/>
          <a:lstStyle/>
          <a:p>
            <a:r>
              <a:rPr lang="en-US" sz="2800" dirty="0">
                <a:solidFill>
                  <a:srgbClr val="BD582C"/>
                </a:solidFill>
              </a:rPr>
              <a:t>Rating the Raters, 2</a:t>
            </a:r>
            <a:br>
              <a:rPr lang="en-US" sz="2800" dirty="0">
                <a:solidFill>
                  <a:srgbClr val="BD582C"/>
                </a:solidFill>
              </a:rPr>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33627"/>
            <a:ext cx="754380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3</a:t>
            </a:r>
          </a:p>
        </p:txBody>
      </p:sp>
      <p:sp>
        <p:nvSpPr>
          <p:cNvPr id="26628" name="Rectangle 3"/>
          <p:cNvSpPr>
            <a:spLocks noChangeArrowheads="1"/>
          </p:cNvSpPr>
          <p:nvPr/>
        </p:nvSpPr>
        <p:spPr bwMode="auto">
          <a:xfrm>
            <a:off x="822960" y="1828800"/>
            <a:ext cx="7543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6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 have looked into the same issue with school bonds in California.</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Again I found this type of “redlining” also arises in this case.</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School districts with high black or Hispanic concentrations receive lower GO bond ratings than largely white districts—despite having the same probability of default.</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Lower ratings lead, of course, to higher interest costs for black and Hispanic than for white districts.</a:t>
            </a:r>
          </a:p>
          <a:p>
            <a:pPr marL="227013" indent="-227013">
              <a:spcBef>
                <a:spcPts val="0"/>
              </a:spcBef>
              <a:buClr>
                <a:schemeClr val="accent1"/>
              </a:buClr>
              <a:buSzPct val="100000"/>
              <a:buFont typeface="Wingdings" panose="05000000000000000000" pitchFamily="2" charset="2"/>
              <a:buChar char="§"/>
            </a:pPr>
            <a:endParaRPr lang="en-US" sz="2000" dirty="0">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latin typeface="+mn-lt"/>
                <a:hlinkClick r:id="rId2" tooltip="http://cpr.maxwell.syr.edu/efap/about_efap/ie/June13.pdf "/>
              </a:rPr>
              <a:t>http://cpr.maxwell.syr.edu/efap/about_efap/ie/June13.pdf </a:t>
            </a:r>
            <a:endParaRPr lang="en-US" sz="2000" dirty="0">
              <a:latin typeface="+mn-lt"/>
            </a:endParaRPr>
          </a:p>
        </p:txBody>
      </p:sp>
      <p:sp>
        <p:nvSpPr>
          <p:cNvPr id="3" name="Title" hidden="1"/>
          <p:cNvSpPr>
            <a:spLocks noGrp="1"/>
          </p:cNvSpPr>
          <p:nvPr>
            <p:ph type="title"/>
          </p:nvPr>
        </p:nvSpPr>
        <p:spPr/>
        <p:txBody>
          <a:bodyPr/>
          <a:lstStyle/>
          <a:p>
            <a:r>
              <a:rPr lang="en-US" sz="2800" dirty="0">
                <a:solidFill>
                  <a:srgbClr val="BD582C"/>
                </a:solidFill>
              </a:rPr>
              <a:t>Rating the Raters, 3</a:t>
            </a:r>
            <a:br>
              <a:rPr lang="en-US" sz="2800" dirty="0">
                <a:solidFill>
                  <a:srgbClr val="BD582C"/>
                </a:solidFill>
              </a:rPr>
            </a:br>
            <a:endParaRPr lang="en-US" dirty="0"/>
          </a:p>
        </p:txBody>
      </p:sp>
    </p:spTree>
    <p:extLst>
      <p:ext uri="{BB962C8B-B14F-4D97-AF65-F5344CB8AC3E}">
        <p14:creationId xmlns:p14="http://schemas.microsoft.com/office/powerpoint/2010/main" val="349522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47800"/>
            <a:ext cx="745236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4</a:t>
            </a:r>
          </a:p>
        </p:txBody>
      </p:sp>
      <p:sp>
        <p:nvSpPr>
          <p:cNvPr id="27652" name="Rectangle 3"/>
          <p:cNvSpPr>
            <a:spLocks noChangeArrowheads="1"/>
          </p:cNvSpPr>
          <p:nvPr/>
        </p:nvSpPr>
        <p:spPr bwMode="auto">
          <a:xfrm>
            <a:off x="701040" y="1828800"/>
            <a:ext cx="745236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One might think that my focus on default risk is inappropriate because ratings also indicate market risk.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But from society’s point of view, this argument is circular—at least in the case of GO bonds.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cannot predict default but they do predict market risk if investors believe they do.  The link to market risk is therefore based on investor illusion.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It makes no sense to justify unfair ratings for some cities because these ratings are successful in deluding investors!</a:t>
            </a:r>
          </a:p>
          <a:p>
            <a:pPr marL="257175" indent="-182880">
              <a:lnSpc>
                <a:spcPct val="80000"/>
              </a:lnSpc>
              <a:spcBef>
                <a:spcPts val="0"/>
              </a:spcBef>
              <a:buClr>
                <a:srgbClr val="BD582C"/>
              </a:buClr>
              <a:buSzPct val="65000"/>
              <a:buFont typeface="Wingdings" pitchFamily="2" charset="2"/>
              <a:buChar char="n"/>
            </a:pPr>
            <a:endParaRPr lang="en-US" sz="2000" dirty="0">
              <a:latin typeface="+mn-lt"/>
            </a:endParaRPr>
          </a:p>
        </p:txBody>
      </p:sp>
      <p:sp>
        <p:nvSpPr>
          <p:cNvPr id="4" name="Title" hidden="1"/>
          <p:cNvSpPr>
            <a:spLocks noGrp="1"/>
          </p:cNvSpPr>
          <p:nvPr>
            <p:ph type="title"/>
          </p:nvPr>
        </p:nvSpPr>
        <p:spPr/>
        <p:txBody>
          <a:bodyPr/>
          <a:lstStyle/>
          <a:p>
            <a:r>
              <a:rPr lang="en-US" sz="2800" dirty="0">
                <a:solidFill>
                  <a:srgbClr val="BD582C"/>
                </a:solidFill>
              </a:rPr>
              <a:t>Rating The Raters, 4</a:t>
            </a:r>
            <a:br>
              <a:rPr lang="en-US" sz="2800" dirty="0">
                <a:solidFill>
                  <a:srgbClr val="BD582C"/>
                </a:solidFill>
              </a:rPr>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5</a:t>
            </a:r>
          </a:p>
        </p:txBody>
      </p:sp>
      <p:sp>
        <p:nvSpPr>
          <p:cNvPr id="28676" name="Rectangle 3"/>
          <p:cNvSpPr>
            <a:spLocks noChangeArrowheads="1"/>
          </p:cNvSpPr>
          <p:nvPr/>
        </p:nvSpPr>
        <p:spPr bwMode="auto">
          <a:xfrm>
            <a:off x="822960" y="1752600"/>
            <a:ext cx="748284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ct val="20000"/>
              </a:spcBef>
              <a:spcAft>
                <a:spcPts val="18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The point here is not that rating agencies are bad.  </a:t>
            </a:r>
          </a:p>
          <a:p>
            <a:pPr marL="227013" indent="-227013">
              <a:spcBef>
                <a:spcPct val="20000"/>
              </a:spcBef>
              <a:spcAft>
                <a:spcPts val="18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fact, they serve the public interest by encouraging governments to follow good practices.</a:t>
            </a: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Good practices lead to higher ratings and lower interest costs.</a:t>
            </a:r>
            <a:br>
              <a:rPr lang="en-US" sz="2000" dirty="0">
                <a:solidFill>
                  <a:schemeClr val="tx1">
                    <a:lumMod val="75000"/>
                    <a:lumOff val="25000"/>
                  </a:schemeClr>
                </a:solidFill>
                <a:latin typeface="+mn-lt"/>
              </a:rPr>
            </a:br>
            <a:endParaRPr lang="en-US" sz="2000" dirty="0">
              <a:solidFill>
                <a:schemeClr val="tx1">
                  <a:lumMod val="75000"/>
                  <a:lumOff val="25000"/>
                </a:schemeClr>
              </a:solidFill>
              <a:latin typeface="+mn-lt"/>
            </a:endParaRP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Or good practices lead to lower costs for bond insurance. </a:t>
            </a:r>
          </a:p>
          <a:p>
            <a:pPr marL="227013" indent="-227013">
              <a:spcBef>
                <a:spcPts val="0"/>
              </a:spcBef>
              <a:buClr>
                <a:schemeClr val="accent1"/>
              </a:buClr>
              <a:buSzPct val="65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spcAft>
                <a:spcPts val="12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provided by a higher level of government would undoubtedly not have as much credibility—or so much impact on government practices. </a:t>
            </a: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But ratings agencies are out to make profits—not serve the public interest—and they should be regulated</a:t>
            </a:r>
            <a:r>
              <a:rPr lang="en-US" sz="2000" dirty="0">
                <a:solidFill>
                  <a:schemeClr val="tx1">
                    <a:lumMod val="75000"/>
                    <a:lumOff val="25000"/>
                  </a:schemeClr>
                </a:solidFill>
              </a:rPr>
              <a:t>.</a:t>
            </a:r>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3" name="Title" hidden="1"/>
          <p:cNvSpPr>
            <a:spLocks noGrp="1"/>
          </p:cNvSpPr>
          <p:nvPr>
            <p:ph type="title"/>
          </p:nvPr>
        </p:nvSpPr>
        <p:spPr/>
        <p:txBody>
          <a:bodyPr/>
          <a:lstStyle/>
          <a:p>
            <a:r>
              <a:rPr lang="en-US" sz="2800" dirty="0">
                <a:solidFill>
                  <a:srgbClr val="BD582C"/>
                </a:solidFill>
              </a:rPr>
              <a:t>Rating The Raters, 5</a:t>
            </a:r>
            <a:br>
              <a:rPr lang="en-US" sz="2800" dirty="0">
                <a:solidFill>
                  <a:srgbClr val="BD582C"/>
                </a:solidFill>
              </a:rPr>
            </a:br>
            <a:br>
              <a:rPr lang="en-US" sz="2800" dirty="0">
                <a:solidFill>
                  <a:srgbClr val="BD582C"/>
                </a:solidFill>
              </a:rPr>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441164"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Questions</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t>Why does the maturity on a municipal bond affect its price?</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Why does the tax-free status of a municipal bond affect its price?</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Who rates municipal bonds and how does a bond’s rating affect its price?</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Municipal bond ratings are not regulated; what types of problems might arise from this </a:t>
            </a:r>
            <a:r>
              <a:rPr lang="en-US" sz="2000"/>
              <a:t>situation?</a:t>
            </a:r>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extLst>
      <p:ext uri="{BB962C8B-B14F-4D97-AF65-F5344CB8AC3E}">
        <p14:creationId xmlns:p14="http://schemas.microsoft.com/office/powerpoint/2010/main" val="15000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234192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Market Overview</a:t>
            </a:r>
          </a:p>
        </p:txBody>
      </p:sp>
      <p:pic>
        <p:nvPicPr>
          <p:cNvPr id="6" name="Picture" descr="Please contact Professor Yinger for details regarding figures" title="Graphs"/>
          <p:cNvPicPr/>
          <p:nvPr/>
        </p:nvPicPr>
        <p:blipFill rotWithShape="1">
          <a:blip r:embed="rId2"/>
          <a:srcRect l="20833" t="42308" r="21795" b="23332"/>
          <a:stretch/>
        </p:blipFill>
        <p:spPr bwMode="auto">
          <a:xfrm>
            <a:off x="914400" y="1828800"/>
            <a:ext cx="7452360" cy="3733800"/>
          </a:xfrm>
          <a:prstGeom prst="rect">
            <a:avLst/>
          </a:prstGeom>
          <a:ln>
            <a:noFill/>
          </a:ln>
          <a:extLst>
            <a:ext uri="{53640926-AAD7-44D8-BBD7-CCE9431645EC}">
              <a14:shadowObscured xmlns:a14="http://schemas.microsoft.com/office/drawing/2010/main"/>
            </a:ext>
          </a:extLst>
        </p:spPr>
      </p:pic>
      <p:sp>
        <p:nvSpPr>
          <p:cNvPr id="4" name="Title" hidden="1"/>
          <p:cNvSpPr>
            <a:spLocks noGrp="1"/>
          </p:cNvSpPr>
          <p:nvPr>
            <p:ph type="title"/>
          </p:nvPr>
        </p:nvSpPr>
        <p:spPr/>
        <p:txBody>
          <a:bodyPr/>
          <a:lstStyle/>
          <a:p>
            <a:r>
              <a:rPr lang="en-US" sz="2800" dirty="0">
                <a:solidFill>
                  <a:srgbClr val="BD582C"/>
                </a:solidFill>
              </a:rPr>
              <a:t>Market Overview</a:t>
            </a:r>
            <a:br>
              <a:rPr lang="en-US" sz="2800" dirty="0">
                <a:solidFill>
                  <a:srgbClr val="BD582C"/>
                </a:solidFill>
              </a:rPr>
            </a:br>
            <a:endParaRPr lang="en-US" dirty="0"/>
          </a:p>
        </p:txBody>
      </p:sp>
    </p:spTree>
    <p:extLst>
      <p:ext uri="{BB962C8B-B14F-4D97-AF65-F5344CB8AC3E}">
        <p14:creationId xmlns:p14="http://schemas.microsoft.com/office/powerpoint/2010/main" val="905262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a:t>Maturity</a:t>
            </a:r>
          </a:p>
          <a:p>
            <a:pPr marL="460375" lvl="3" indent="-233363">
              <a:lnSpc>
                <a:spcPct val="150000"/>
              </a:lnSpc>
              <a:buClr>
                <a:srgbClr val="BD582C"/>
              </a:buClr>
              <a:buSzPct val="65000"/>
              <a:buFont typeface="Courier New" panose="02070309020205020404" pitchFamily="49" charset="0"/>
              <a:buChar char="o"/>
            </a:pPr>
            <a:r>
              <a:rPr lang="en-US" sz="2000" dirty="0"/>
              <a:t>Taxability</a:t>
            </a:r>
          </a:p>
          <a:p>
            <a:pPr marL="460375" lvl="3" indent="-233363">
              <a:lnSpc>
                <a:spcPct val="150000"/>
              </a:lnSpc>
              <a:buClr>
                <a:srgbClr val="BD582C"/>
              </a:buClr>
              <a:buSzPct val="65000"/>
              <a:buFont typeface="Courier New" panose="02070309020205020404" pitchFamily="49" charset="0"/>
              <a:buChar char="o"/>
            </a:pPr>
            <a:r>
              <a:rPr lang="en-US" sz="2000" dirty="0"/>
              <a:t>Rating</a:t>
            </a:r>
          </a:p>
          <a:p>
            <a:pPr eaLnBrk="1" hangingPunct="1"/>
            <a:endParaRPr lang="en-US" sz="2000" dirty="0"/>
          </a:p>
          <a:p>
            <a:pPr marL="227013" indent="-227013" eaLnBrk="1" hangingPunct="1">
              <a:buFont typeface="Wingdings" panose="05000000000000000000" pitchFamily="2" charset="2"/>
              <a:buChar char="§"/>
            </a:pPr>
            <a:r>
              <a:rPr lang="en-US" sz="2000" dirty="0">
                <a:solidFill>
                  <a:srgbClr val="FF0000"/>
                </a:solidFill>
              </a:rPr>
              <a:t>Issuing Bonds</a:t>
            </a:r>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extLst>
      <p:ext uri="{BB962C8B-B14F-4D97-AF65-F5344CB8AC3E}">
        <p14:creationId xmlns:p14="http://schemas.microsoft.com/office/powerpoint/2010/main" val="2526738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42554" y="1371600"/>
            <a:ext cx="7524206"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Issuing Bonds</a:t>
            </a:r>
          </a:p>
        </p:txBody>
      </p:sp>
      <p:sp>
        <p:nvSpPr>
          <p:cNvPr id="29699" name="Rectangle 3"/>
          <p:cNvSpPr>
            <a:spLocks noGrp="1" noChangeArrowheads="1"/>
          </p:cNvSpPr>
          <p:nvPr>
            <p:ph idx="1"/>
          </p:nvPr>
        </p:nvSpPr>
        <p:spPr/>
        <p:txBody>
          <a:bodyPr/>
          <a:lstStyle/>
          <a:p>
            <a:pPr marL="227013" indent="-227013" eaLnBrk="1" hangingPunct="1">
              <a:buFont typeface="Wingdings" panose="05000000000000000000" pitchFamily="2" charset="2"/>
              <a:buChar char="§"/>
            </a:pPr>
            <a:r>
              <a:rPr lang="en-US" sz="2000" dirty="0"/>
              <a:t>Many institutions are involved in issuing bonds.</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The issuing government is required by the Consumer Finance Protection Bureau to hire an independent public finance advisor to help figure out the characteristics of the bond issue.</a:t>
            </a:r>
          </a:p>
          <a:p>
            <a:pPr marL="0" indent="0" eaLnBrk="1" hangingPunct="1">
              <a:buNone/>
            </a:pPr>
            <a:endParaRPr lang="en-US" sz="2000" dirty="0"/>
          </a:p>
          <a:p>
            <a:pPr marL="227013" indent="-227013" eaLnBrk="1" hangingPunct="1">
              <a:buFont typeface="Wingdings" panose="05000000000000000000" pitchFamily="2" charset="2"/>
              <a:buChar char="§"/>
            </a:pPr>
            <a:r>
              <a:rPr lang="en-US" sz="2000" dirty="0"/>
              <a:t>An underwriter buys the bonds from the issuing government, and then sells them to investors.</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In rare cases, the issuing government uses a broker to sell directly to investors.</a:t>
            </a:r>
          </a:p>
          <a:p>
            <a:pPr eaLnBrk="1" hangingPunct="1">
              <a:buFont typeface="Wingdings" panose="05000000000000000000" pitchFamily="2" charset="2"/>
              <a:buChar char="§"/>
            </a:pPr>
            <a:endParaRPr lang="en-US" sz="1950" dirty="0"/>
          </a:p>
          <a:p>
            <a:pPr eaLnBrk="1" hangingPunct="1">
              <a:buFont typeface="Wingdings" panose="05000000000000000000" pitchFamily="2" charset="2"/>
              <a:buChar char="§"/>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Issuing Bonds</a:t>
            </a:r>
            <a:br>
              <a:rPr lang="en-US" sz="2800" dirty="0">
                <a:solidFill>
                  <a:srgbClr val="BD582C"/>
                </a:solidFill>
              </a:rPr>
            </a:b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38669"/>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a:solidFill>
                  <a:srgbClr val="BD582C"/>
                </a:solidFill>
                <a:latin typeface="+mn-lt"/>
              </a:rPr>
              <a:t>Selecting a Bid</a:t>
            </a:r>
          </a:p>
        </p:txBody>
      </p:sp>
      <p:sp>
        <p:nvSpPr>
          <p:cNvPr id="30723" name="Rectangle 3"/>
          <p:cNvSpPr>
            <a:spLocks noGrp="1" noChangeArrowheads="1"/>
          </p:cNvSpPr>
          <p:nvPr>
            <p:ph idx="1"/>
          </p:nvPr>
        </p:nvSpPr>
        <p:spPr/>
        <p:txBody>
          <a:bodyPr>
            <a:normAutofit fontScale="92500" lnSpcReduction="10000"/>
          </a:bodyPr>
          <a:lstStyle/>
          <a:p>
            <a:pPr marL="227013" indent="-227013">
              <a:lnSpc>
                <a:spcPct val="100000"/>
              </a:lnSpc>
              <a:spcAft>
                <a:spcPts val="1800"/>
              </a:spcAft>
              <a:buFont typeface="Wingdings" panose="05000000000000000000" pitchFamily="2" charset="2"/>
              <a:buChar char="§"/>
            </a:pPr>
            <a:r>
              <a:rPr lang="en-US" sz="2000" dirty="0"/>
              <a:t>The issuing government must select a bid, which is a combination of prices, face values, and interest rates for a set of bonds.</a:t>
            </a:r>
          </a:p>
          <a:p>
            <a:pPr marL="460375" lvl="1" indent="-233363">
              <a:lnSpc>
                <a:spcPct val="150000"/>
              </a:lnSpc>
              <a:buFont typeface="Courier New" panose="02070309020205020404" pitchFamily="49" charset="0"/>
              <a:buChar char="o"/>
            </a:pPr>
            <a:r>
              <a:rPr lang="en-US" sz="2000" dirty="0"/>
              <a:t>Sometimes the bid is negotiated with a single underwriter.</a:t>
            </a:r>
          </a:p>
          <a:p>
            <a:pPr marL="460375" lvl="1" indent="-233363">
              <a:lnSpc>
                <a:spcPct val="100000"/>
              </a:lnSpc>
              <a:buFont typeface="Courier New" panose="02070309020205020404" pitchFamily="49" charset="0"/>
              <a:buChar char="o"/>
            </a:pPr>
            <a:endParaRPr lang="en-US" sz="2000" dirty="0"/>
          </a:p>
          <a:p>
            <a:pPr marL="460375" lvl="1" indent="-233363">
              <a:lnSpc>
                <a:spcPct val="100000"/>
              </a:lnSpc>
              <a:buFont typeface="Courier New" panose="02070309020205020404" pitchFamily="49" charset="0"/>
              <a:buChar char="o"/>
            </a:pPr>
            <a:r>
              <a:rPr lang="en-US" sz="2000" dirty="0"/>
              <a:t>Sometimes many underwriters bid and the issuing government decides which bid to accept.</a:t>
            </a:r>
          </a:p>
          <a:p>
            <a:pPr marL="227013" lvl="1" indent="-227013">
              <a:lnSpc>
                <a:spcPct val="100000"/>
              </a:lnSpc>
              <a:buFont typeface="Wingdings" panose="05000000000000000000" pitchFamily="2" charset="2"/>
              <a:buChar char="§"/>
            </a:pPr>
            <a:endParaRPr lang="en-US" sz="2000" dirty="0"/>
          </a:p>
          <a:p>
            <a:pPr marL="227013" indent="-227013">
              <a:lnSpc>
                <a:spcPct val="100000"/>
              </a:lnSpc>
              <a:buFont typeface="Wingdings" panose="05000000000000000000" pitchFamily="2" charset="2"/>
              <a:buChar char="§"/>
            </a:pPr>
            <a:r>
              <a:rPr lang="en-US" sz="2000" dirty="0"/>
              <a:t>The amount raised by a bond is the price in the bid, not the face value.</a:t>
            </a:r>
          </a:p>
          <a:p>
            <a:pPr marL="227013" indent="-227013">
              <a:lnSpc>
                <a:spcPct val="100000"/>
              </a:lnSpc>
              <a:buFont typeface="Wingdings" panose="05000000000000000000" pitchFamily="2" charset="2"/>
              <a:buChar char="§"/>
            </a:pPr>
            <a:endParaRPr lang="en-US" sz="2000" dirty="0"/>
          </a:p>
          <a:p>
            <a:pPr marL="460375" lvl="1" indent="-288925">
              <a:lnSpc>
                <a:spcPct val="100000"/>
              </a:lnSpc>
              <a:buFont typeface="Courier New" panose="02070309020205020404" pitchFamily="49" charset="0"/>
              <a:buChar char="o"/>
            </a:pPr>
            <a:r>
              <a:rPr lang="en-US" sz="2000" dirty="0"/>
              <a:t>But an issuing government typically includes a constraint requiring that the total amount of the bid (the sum of the prices) must be equal to (or nearly equal to) the amount that needs to be raised.</a:t>
            </a:r>
          </a:p>
        </p:txBody>
      </p:sp>
      <p:sp>
        <p:nvSpPr>
          <p:cNvPr id="3" name="Title" hidden="1"/>
          <p:cNvSpPr>
            <a:spLocks noGrp="1"/>
          </p:cNvSpPr>
          <p:nvPr>
            <p:ph type="title"/>
          </p:nvPr>
        </p:nvSpPr>
        <p:spPr/>
        <p:txBody>
          <a:bodyPr/>
          <a:lstStyle/>
          <a:p>
            <a:r>
              <a:rPr lang="en-US" sz="2800" dirty="0">
                <a:solidFill>
                  <a:srgbClr val="BD582C"/>
                </a:solidFill>
              </a:rPr>
              <a:t>Selecting a Bid</a:t>
            </a:r>
            <a:br>
              <a:rPr lang="en-US" sz="2800" dirty="0">
                <a:solidFill>
                  <a:srgbClr val="BD582C"/>
                </a:solidFill>
              </a:rPr>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382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a:solidFill>
                  <a:srgbClr val="637052"/>
                </a:solidFill>
              </a:rPr>
              <a:t>State and Local Public Finance</a:t>
            </a:r>
            <a:br>
              <a:rPr lang="en-US" sz="1800" b="1" spc="100">
                <a:solidFill>
                  <a:srgbClr val="637052"/>
                </a:solidFill>
              </a:rPr>
            </a:br>
            <a:r>
              <a:rPr lang="en-US" sz="1800" b="1" spc="100">
                <a:solidFill>
                  <a:srgbClr val="637052"/>
                </a:solidFill>
              </a:rPr>
              <a:t>Lecture 14: Issuing Bonds</a:t>
            </a:r>
            <a:endParaRPr lang="en-US" sz="1800" b="1" spc="100" dirty="0">
              <a:solidFill>
                <a:srgbClr val="637052"/>
              </a:solidFill>
            </a:endParaRPr>
          </a:p>
        </p:txBody>
      </p:sp>
      <p:sp>
        <p:nvSpPr>
          <p:cNvPr id="2" name="Rectangle 2"/>
          <p:cNvSpPr/>
          <p:nvPr/>
        </p:nvSpPr>
        <p:spPr>
          <a:xfrm>
            <a:off x="864326" y="1371600"/>
            <a:ext cx="7517673"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Selecting a BID, 2</a:t>
            </a:r>
          </a:p>
        </p:txBody>
      </p:sp>
      <p:sp>
        <p:nvSpPr>
          <p:cNvPr id="31747" name="Rectangle 3"/>
          <p:cNvSpPr>
            <a:spLocks noGrp="1" noChangeArrowheads="1"/>
          </p:cNvSpPr>
          <p:nvPr>
            <p:ph idx="1"/>
          </p:nvPr>
        </p:nvSpPr>
        <p:spPr/>
        <p:txBody>
          <a:bodyPr>
            <a:noAutofit/>
          </a:bodyPr>
          <a:lstStyle/>
          <a:p>
            <a:pPr marL="227013" indent="-227013" eaLnBrk="1" hangingPunct="1">
              <a:buFont typeface="Wingdings" panose="05000000000000000000" pitchFamily="2" charset="2"/>
              <a:buChar char="§"/>
            </a:pPr>
            <a:r>
              <a:rPr lang="en-US" sz="2000" dirty="0"/>
              <a:t>The best bid is the one with the lowest true interest cost (TIC), which is the internal rate of return of the whole issue.</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This is found by solving the following equation for </a:t>
            </a:r>
            <a:r>
              <a:rPr lang="en-US" sz="2000" i="1" dirty="0">
                <a:latin typeface="Times New Roman" panose="02020603050405020304" pitchFamily="18" charset="0"/>
                <a:cs typeface="Times New Roman" panose="02020603050405020304" pitchFamily="18" charset="0"/>
              </a:rPr>
              <a:t>r</a:t>
            </a:r>
            <a:r>
              <a:rPr lang="en-US" sz="2000" dirty="0"/>
              <a:t>:</a:t>
            </a:r>
          </a:p>
          <a:p>
            <a:pPr eaLnBrk="1" hangingPunct="1"/>
            <a:endParaRPr lang="en-US" sz="2000" dirty="0"/>
          </a:p>
        </p:txBody>
      </p:sp>
      <p:graphicFrame>
        <p:nvGraphicFramePr>
          <p:cNvPr id="31748" name="Equation" descr="Please contact Professor Yinger for details regarding figures" title="Equation"/>
          <p:cNvGraphicFramePr>
            <a:graphicFrameLocks noChangeAspect="1"/>
          </p:cNvGraphicFramePr>
          <p:nvPr>
            <p:extLst>
              <p:ext uri="{D42A27DB-BD31-4B8C-83A1-F6EECF244321}">
                <p14:modId xmlns:p14="http://schemas.microsoft.com/office/powerpoint/2010/main" val="1848064215"/>
              </p:ext>
            </p:extLst>
          </p:nvPr>
        </p:nvGraphicFramePr>
        <p:xfrm>
          <a:off x="1539158" y="3820046"/>
          <a:ext cx="6385642" cy="1390651"/>
        </p:xfrm>
        <a:graphic>
          <a:graphicData uri="http://schemas.openxmlformats.org/presentationml/2006/ole">
            <mc:AlternateContent xmlns:mc="http://schemas.openxmlformats.org/markup-compatibility/2006">
              <mc:Choice xmlns:v="urn:schemas-microsoft-com:vml" Requires="v">
                <p:oleObj name="Equation" r:id="rId2" imgW="2578100" imgH="558800" progId="Equation.DSMT4">
                  <p:embed/>
                </p:oleObj>
              </mc:Choice>
              <mc:Fallback>
                <p:oleObj name="Equation" r:id="rId2" imgW="2578100" imgH="558800" progId="Equation.DSMT4">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158" y="3820046"/>
                        <a:ext cx="6385642" cy="1390651"/>
                      </a:xfrm>
                      <a:prstGeom prst="rect">
                        <a:avLst/>
                      </a:prstGeom>
                      <a:noFill/>
                      <a:ln>
                        <a:noFill/>
                      </a:ln>
                    </p:spPr>
                  </p:pic>
                </p:oleObj>
              </mc:Fallback>
            </mc:AlternateContent>
          </a:graphicData>
        </a:graphic>
      </p:graphicFrame>
      <p:sp>
        <p:nvSpPr>
          <p:cNvPr id="3" name="Title" hidden="1"/>
          <p:cNvSpPr>
            <a:spLocks noGrp="1"/>
          </p:cNvSpPr>
          <p:nvPr>
            <p:ph type="title"/>
          </p:nvPr>
        </p:nvSpPr>
        <p:spPr/>
        <p:txBody>
          <a:bodyPr/>
          <a:lstStyle/>
          <a:p>
            <a:r>
              <a:rPr lang="en-US" sz="2800" dirty="0">
                <a:solidFill>
                  <a:srgbClr val="BD582C"/>
                </a:solidFill>
              </a:rPr>
              <a:t>Selecting a BID, 2</a:t>
            </a:r>
            <a:br>
              <a:rPr lang="en-US" sz="2800" dirty="0">
                <a:solidFill>
                  <a:srgbClr val="BD582C"/>
                </a:solidFill>
              </a:rPr>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47800"/>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a:solidFill>
                  <a:srgbClr val="BD582C"/>
                </a:solidFill>
                <a:latin typeface="+mn-lt"/>
              </a:rPr>
              <a:t>Selecting a Bid, 3</a:t>
            </a:r>
          </a:p>
        </p:txBody>
      </p:sp>
      <p:sp>
        <p:nvSpPr>
          <p:cNvPr id="32771" name="Rectangle 3"/>
          <p:cNvSpPr>
            <a:spLocks noGrp="1" noChangeArrowheads="1"/>
          </p:cNvSpPr>
          <p:nvPr>
            <p:ph idx="1"/>
          </p:nvPr>
        </p:nvSpPr>
        <p:spPr/>
        <p:txBody>
          <a:bodyPr>
            <a:normAutofit/>
          </a:bodyPr>
          <a:lstStyle/>
          <a:p>
            <a:pPr marL="227013" indent="-227013" eaLnBrk="1" hangingPunct="1">
              <a:lnSpc>
                <a:spcPct val="110000"/>
              </a:lnSpc>
              <a:spcAft>
                <a:spcPts val="1200"/>
              </a:spcAft>
              <a:buFont typeface="Wingdings" panose="05000000000000000000" pitchFamily="2" charset="2"/>
              <a:buChar char="§"/>
            </a:pPr>
            <a:r>
              <a:rPr lang="en-US" sz="2000" dirty="0"/>
              <a:t>For a long time, local governments did not understand TIC and selected the bid with the lowest total interest payments.</a:t>
            </a:r>
          </a:p>
          <a:p>
            <a:pPr marL="227013" indent="-227013" eaLnBrk="1" hangingPunct="1">
              <a:lnSpc>
                <a:spcPct val="110000"/>
              </a:lnSpc>
              <a:spcAft>
                <a:spcPts val="1800"/>
              </a:spcAft>
              <a:buFont typeface="Wingdings" panose="05000000000000000000" pitchFamily="2" charset="2"/>
              <a:buChar char="§"/>
            </a:pPr>
            <a:r>
              <a:rPr lang="en-US" sz="2000" dirty="0"/>
              <a:t>Underwriters did understand TIC and made bids with large interest payments up front where they had greater present value.</a:t>
            </a:r>
          </a:p>
          <a:p>
            <a:pPr marL="460375" lvl="3" indent="-233363">
              <a:lnSpc>
                <a:spcPct val="110000"/>
              </a:lnSpc>
              <a:spcAft>
                <a:spcPts val="1200"/>
              </a:spcAft>
              <a:buSzPct val="65000"/>
              <a:buFont typeface="Courier New" panose="02070309020205020404" pitchFamily="49" charset="0"/>
              <a:buChar char="o"/>
            </a:pPr>
            <a:r>
              <a:rPr lang="en-US" sz="2000" dirty="0"/>
              <a:t>This means higher interest rates on shorter maturities—the opposite of what one usually observes in a market.</a:t>
            </a:r>
          </a:p>
          <a:p>
            <a:pPr marL="227013" indent="-227013" eaLnBrk="1" hangingPunct="1">
              <a:lnSpc>
                <a:spcPct val="110000"/>
              </a:lnSpc>
              <a:buFont typeface="Wingdings" panose="05000000000000000000" pitchFamily="2" charset="2"/>
              <a:buChar char="§"/>
            </a:pPr>
            <a:r>
              <a:rPr lang="en-US" sz="2000" dirty="0"/>
              <a:t>Restrictions, such as no interest rate inversion, can go a long way toward eliminating these problems, but TIC is better.  Discounting matters!</a:t>
            </a:r>
          </a:p>
          <a:p>
            <a:pPr marL="0" indent="0" eaLnBrk="1" hangingPunct="1">
              <a:lnSpc>
                <a:spcPct val="80000"/>
              </a:lnSpc>
              <a:buNone/>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Selecting a Bid, 3</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394614"/>
            <a:ext cx="7543800" cy="424732"/>
          </a:xfrm>
          <a:prstGeom prst="rect">
            <a:avLst/>
          </a:prstGeom>
        </p:spPr>
        <p:txBody>
          <a:bodyPr wrap="square">
            <a:spAutoFit/>
          </a:bodyPr>
          <a:lstStyle/>
          <a:p>
            <a:pPr eaLnBrk="1" hangingPunct="1">
              <a:lnSpc>
                <a:spcPct val="90000"/>
              </a:lnSpc>
              <a:buFont typeface="Wingdings" pitchFamily="2" charset="2"/>
              <a:buNone/>
            </a:pPr>
            <a:r>
              <a:rPr lang="en-US" sz="2400" dirty="0">
                <a:solidFill>
                  <a:srgbClr val="BD582C"/>
                </a:solidFill>
                <a:latin typeface="+mn-lt"/>
              </a:rPr>
              <a:t>Competition Vs. Negotiation</a:t>
            </a:r>
          </a:p>
        </p:txBody>
      </p:sp>
      <p:sp>
        <p:nvSpPr>
          <p:cNvPr id="33795"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a:t>An issuing government must decide whether to use competitive bidding.</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If the bond issue is unusual and a certain underwriter has the needed expertise, negotiation makes sense.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But competition, which is used for ¾ of bond issues, lowers costs.</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In his PA dissertation from Maxwell and later work, Mark Robbins (now at University of Connecticut) found that competition lowers TIC by about 35 basis points (= 0.35 percentage points).</a:t>
            </a:r>
          </a:p>
        </p:txBody>
      </p:sp>
      <p:sp>
        <p:nvSpPr>
          <p:cNvPr id="3" name="Title" hidden="1"/>
          <p:cNvSpPr>
            <a:spLocks noGrp="1"/>
          </p:cNvSpPr>
          <p:nvPr>
            <p:ph type="title"/>
          </p:nvPr>
        </p:nvSpPr>
        <p:spPr/>
        <p:txBody>
          <a:bodyPr/>
          <a:lstStyle/>
          <a:p>
            <a:r>
              <a:rPr lang="en-US" sz="2800" dirty="0">
                <a:solidFill>
                  <a:srgbClr val="BD582C"/>
                </a:solidFill>
              </a:rPr>
              <a:t>Competition Vs. Negotiation</a:t>
            </a:r>
            <a:br>
              <a:rPr lang="en-US" sz="2800" dirty="0">
                <a:solidFill>
                  <a:srgbClr val="BD582C"/>
                </a:solidFill>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Market Overview, 2</a:t>
            </a:r>
          </a:p>
        </p:txBody>
      </p:sp>
      <p:sp>
        <p:nvSpPr>
          <p:cNvPr id="4099" name="Rectangle 3"/>
          <p:cNvSpPr>
            <a:spLocks noGrp="1" noChangeArrowheads="1"/>
          </p:cNvSpPr>
          <p:nvPr>
            <p:ph idx="1"/>
          </p:nvPr>
        </p:nvSpPr>
        <p:spPr>
          <a:xfrm>
            <a:off x="822959" y="1845734"/>
            <a:ext cx="7543801" cy="4402666"/>
          </a:xfrm>
        </p:spPr>
        <p:txBody>
          <a:bodyPr>
            <a:normAutofit fontScale="92500" lnSpcReduction="20000"/>
          </a:bodyPr>
          <a:lstStyle/>
          <a:p>
            <a:pPr>
              <a:buFont typeface="Wingdings" panose="05000000000000000000" pitchFamily="2" charset="2"/>
              <a:buChar char="§"/>
            </a:pPr>
            <a:r>
              <a:rPr lang="en-US" sz="2000" dirty="0"/>
              <a:t> General obligation bonds make up about 1/4</a:t>
            </a:r>
            <a:r>
              <a:rPr lang="en-US" sz="2000" baseline="30000" dirty="0"/>
              <a:t>th</a:t>
            </a:r>
            <a:r>
              <a:rPr lang="en-US" sz="2000" dirty="0"/>
              <a:t> of the muni market.</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lvl="2">
              <a:buFont typeface="Wingdings" panose="05000000000000000000" pitchFamily="2" charset="2"/>
              <a:buChar char="§"/>
            </a:pPr>
            <a:r>
              <a:rPr lang="en-US" altLang="en-US" sz="1500" dirty="0">
                <a:solidFill>
                  <a:srgbClr val="3E3E3E"/>
                </a:solidFill>
                <a:latin typeface="Georgia" panose="02040502050405020303" pitchFamily="18" charset="0"/>
              </a:rPr>
              <a:t>Source: Bloomberg Barclays Municipal Bond Index, as of 8/2/2019. “Other” includes insured and pre-refunded bonds.</a:t>
            </a:r>
          </a:p>
          <a:p>
            <a:pPr>
              <a:buFont typeface="Wingdings" panose="05000000000000000000" pitchFamily="2" charset="2"/>
              <a:buChar char="§"/>
            </a:pPr>
            <a:endParaRPr lang="en-US" sz="2000" dirty="0"/>
          </a:p>
        </p:txBody>
      </p:sp>
      <p:pic>
        <p:nvPicPr>
          <p:cNvPr id="32770" name="Picture" descr="General obligation bonds make up about 28% of the muni market, while revenue bonds account for 67% and other bonds make up 5% of the total market." title="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56726"/>
            <a:ext cx="5570573" cy="3414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hidden="1"/>
          <p:cNvSpPr>
            <a:spLocks noGrp="1"/>
          </p:cNvSpPr>
          <p:nvPr>
            <p:ph type="title"/>
          </p:nvPr>
        </p:nvSpPr>
        <p:spPr/>
        <p:txBody>
          <a:bodyPr/>
          <a:lstStyle/>
          <a:p>
            <a:r>
              <a:rPr lang="en-US" sz="2800" dirty="0">
                <a:solidFill>
                  <a:srgbClr val="BD582C"/>
                </a:solidFill>
              </a:rPr>
              <a:t>Market Overview, 2</a:t>
            </a:r>
            <a:br>
              <a:rPr lang="en-US" sz="2800" dirty="0">
                <a:solidFill>
                  <a:srgbClr val="BD582C"/>
                </a:solidFill>
              </a:rPr>
            </a:br>
            <a:endParaRPr lang="en-US" dirty="0"/>
          </a:p>
        </p:txBody>
      </p:sp>
    </p:spTree>
    <p:extLst>
      <p:ext uri="{BB962C8B-B14F-4D97-AF65-F5344CB8AC3E}">
        <p14:creationId xmlns:p14="http://schemas.microsoft.com/office/powerpoint/2010/main" val="42748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Market Overview, 3</a:t>
            </a: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a:t>An excellent overview of the muni bond market is:</a:t>
            </a:r>
          </a:p>
          <a:p>
            <a:pPr marL="227013" indent="-227013" fontAlgn="auto">
              <a:buClr>
                <a:srgbClr val="E48312"/>
              </a:buClr>
              <a:buFont typeface="Wingdings" panose="05000000000000000000" pitchFamily="2" charset="2"/>
              <a:buChar char="§"/>
            </a:pPr>
            <a:endParaRPr lang="en-US" sz="2000" b="1" dirty="0"/>
          </a:p>
          <a:p>
            <a:pPr marL="391605" lvl="1" indent="-227013" fontAlgn="auto">
              <a:buClr>
                <a:srgbClr val="E48312"/>
              </a:buClr>
              <a:buFont typeface="Wingdings" panose="05000000000000000000" pitchFamily="2" charset="2"/>
              <a:buChar char="§"/>
            </a:pPr>
            <a:r>
              <a:rPr lang="en-US" sz="1888" dirty="0"/>
              <a:t>“Tax-Exempt Bonds: A Description of State and Local Government Debt,” Grant A. </a:t>
            </a:r>
            <a:r>
              <a:rPr lang="en-US" sz="1888" dirty="0" err="1"/>
              <a:t>Driessen</a:t>
            </a:r>
            <a:r>
              <a:rPr lang="en-US" sz="1888" dirty="0"/>
              <a:t>, Congressional Research Service, December 23, 2016 </a:t>
            </a:r>
          </a:p>
          <a:p>
            <a:pPr marL="227013" indent="-227013" fontAlgn="auto">
              <a:buClr>
                <a:srgbClr val="E48312"/>
              </a:buClr>
              <a:buFont typeface="Wingdings" panose="05000000000000000000" pitchFamily="2" charset="2"/>
              <a:buChar char="§"/>
            </a:pPr>
            <a:endParaRPr lang="en-US" sz="2000" dirty="0">
              <a:hlinkClick r:id="rId2"/>
            </a:endParaRPr>
          </a:p>
          <a:p>
            <a:pPr marL="391605" lvl="1" indent="-227013" fontAlgn="auto">
              <a:buClr>
                <a:srgbClr val="E48312"/>
              </a:buClr>
              <a:buFont typeface="Wingdings" panose="05000000000000000000" pitchFamily="2" charset="2"/>
              <a:buChar char="§"/>
            </a:pPr>
            <a:r>
              <a:rPr lang="en-US" sz="1888" dirty="0">
                <a:hlinkClick r:id="rId2" tooltip="https://fas.org/sgp/crs/misc/RL30638.pdf "/>
              </a:rPr>
              <a:t>https://fas.org/sgp/crs/misc/RL30638.pdf </a:t>
            </a:r>
            <a:endParaRPr lang="en-US" sz="1888" dirty="0"/>
          </a:p>
          <a:p>
            <a:pPr fontAlgn="auto"/>
            <a:endParaRPr lang="en-US" sz="2000" dirty="0"/>
          </a:p>
        </p:txBody>
      </p:sp>
      <p:sp>
        <p:nvSpPr>
          <p:cNvPr id="4" name="Title" hidden="1"/>
          <p:cNvSpPr>
            <a:spLocks noGrp="1"/>
          </p:cNvSpPr>
          <p:nvPr>
            <p:ph type="title"/>
          </p:nvPr>
        </p:nvSpPr>
        <p:spPr/>
        <p:txBody>
          <a:bodyPr/>
          <a:lstStyle/>
          <a:p>
            <a:r>
              <a:rPr lang="en-US" sz="2800" dirty="0">
                <a:solidFill>
                  <a:srgbClr val="BD582C"/>
                </a:solidFill>
              </a:rPr>
              <a:t>Market Overview, 3</a:t>
            </a:r>
            <a:br>
              <a:rPr lang="en-US" sz="2800" dirty="0">
                <a:solidFill>
                  <a:srgbClr val="BD582C"/>
                </a:solidFill>
              </a:rPr>
            </a:br>
            <a:endParaRPr lang="en-US" dirty="0"/>
          </a:p>
        </p:txBody>
      </p:sp>
    </p:spTree>
    <p:extLst>
      <p:ext uri="{BB962C8B-B14F-4D97-AF65-F5344CB8AC3E}">
        <p14:creationId xmlns:p14="http://schemas.microsoft.com/office/powerpoint/2010/main" val="226496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3321615"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Impacts of the 2017 TCJA</a:t>
            </a: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fontScale="85000" lnSpcReduction="10000"/>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a:t>1. By eliminating the SALT deductions, the TCJA raises the price of local public services (including infrastructure) in high-tax states. This price change leads to fewer </a:t>
            </a:r>
            <a:r>
              <a:rPr lang="en-US" sz="1888" dirty="0"/>
              <a:t>muni issues.</a:t>
            </a:r>
          </a:p>
          <a:p>
            <a:pPr marL="227013" indent="-227013" fontAlgn="auto">
              <a:buClr>
                <a:srgbClr val="E48312"/>
              </a:buClr>
              <a:buFont typeface="Wingdings" panose="05000000000000000000" pitchFamily="2" charset="2"/>
              <a:buChar char="§"/>
            </a:pPr>
            <a:endParaRPr lang="en-US" sz="2000" b="1" dirty="0"/>
          </a:p>
          <a:p>
            <a:pPr marL="227013" indent="-227013" fontAlgn="auto">
              <a:buClr>
                <a:srgbClr val="E48312"/>
              </a:buClr>
              <a:buFont typeface="Wingdings" panose="05000000000000000000" pitchFamily="2" charset="2"/>
              <a:buChar char="§"/>
            </a:pPr>
            <a:r>
              <a:rPr lang="en-US" sz="2000" dirty="0"/>
              <a:t>2. The top marginal tax rate for high-income individuals did not change much, but they might want to add tax-free assets to their portfolios in high-tax states.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a:t>3. The top corporate tax rate was cut significantly, thereby lowering the attractiveness of municipal bonds for corporate investors.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a:t>4. Interest earned on “advanced refunding bonds” is now taxable, so state and local government can no longer use this type of bond to lower interest costs.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a:hlinkClick r:id="rId2" tooltip="https://www.bondbuyer.com/opinion/breaking-down-the-muni-market-impact-of-the-various-tax-reform-provisions "/>
              </a:rPr>
              <a:t>https://www.bondbuyer.com/opinion/breaking-down-the-muni-market-impact-of-the-various-tax-reform-provisions </a:t>
            </a:r>
            <a:endParaRPr lang="en-US" sz="2000" dirty="0"/>
          </a:p>
        </p:txBody>
      </p:sp>
      <p:sp>
        <p:nvSpPr>
          <p:cNvPr id="8" name="Title" hidden="1"/>
          <p:cNvSpPr>
            <a:spLocks noGrp="1"/>
          </p:cNvSpPr>
          <p:nvPr>
            <p:ph type="title"/>
          </p:nvPr>
        </p:nvSpPr>
        <p:spPr/>
        <p:txBody>
          <a:bodyPr/>
          <a:lstStyle/>
          <a:p>
            <a:r>
              <a:rPr lang="en-US" sz="2800" dirty="0">
                <a:solidFill>
                  <a:srgbClr val="BD582C"/>
                </a:solidFill>
              </a:rPr>
              <a:t>Impacts of the 2017 TCJA</a:t>
            </a:r>
            <a:br>
              <a:rPr lang="en-US" sz="2800" dirty="0">
                <a:solidFill>
                  <a:srgbClr val="BD582C"/>
                </a:solidFill>
              </a:rPr>
            </a:br>
            <a:endParaRPr lang="en-US" dirty="0"/>
          </a:p>
        </p:txBody>
      </p:sp>
    </p:spTree>
    <p:extLst>
      <p:ext uri="{BB962C8B-B14F-4D97-AF65-F5344CB8AC3E}">
        <p14:creationId xmlns:p14="http://schemas.microsoft.com/office/powerpoint/2010/main" val="191389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33627"/>
            <a:ext cx="5334000" cy="395173"/>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Features of Municipal Bonds: Maturity</a:t>
            </a:r>
          </a:p>
        </p:txBody>
      </p:sp>
      <p:sp>
        <p:nvSpPr>
          <p:cNvPr id="5124" name="Rectangle 3"/>
          <p:cNvSpPr>
            <a:spLocks noChangeArrowheads="1"/>
          </p:cNvSpPr>
          <p:nvPr/>
        </p:nvSpPr>
        <p:spPr bwMode="auto">
          <a:xfrm>
            <a:off x="838200" y="1752600"/>
            <a:ext cx="7010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10000"/>
              </a:lnSpc>
              <a:spcBef>
                <a:spcPct val="20000"/>
              </a:spcBef>
              <a:spcAft>
                <a:spcPts val="1800"/>
              </a:spcAft>
              <a:buClr>
                <a:schemeClr val="accent1"/>
              </a:buClr>
              <a:buSzPct val="65000"/>
              <a:buFont typeface="Wingdings" panose="05000000000000000000" pitchFamily="2" charset="2"/>
              <a:buChar char="§"/>
            </a:pPr>
            <a:r>
              <a:rPr lang="en-US" sz="2000" dirty="0">
                <a:solidFill>
                  <a:schemeClr val="tx1">
                    <a:lumMod val="75000"/>
                    <a:lumOff val="25000"/>
                  </a:schemeClr>
                </a:solidFill>
                <a:latin typeface="+mn-lt"/>
              </a:rPr>
              <a:t>Because municipal bonds are serial issues, they have different maturities.</a:t>
            </a:r>
            <a:endParaRPr lang="en-US" sz="800" dirty="0">
              <a:solidFill>
                <a:schemeClr val="tx1">
                  <a:lumMod val="75000"/>
                  <a:lumOff val="25000"/>
                </a:schemeClr>
              </a:solidFill>
              <a:latin typeface="+mn-lt"/>
            </a:endParaRPr>
          </a:p>
          <a:p>
            <a:pPr marL="227013" indent="-227013">
              <a:lnSpc>
                <a:spcPct val="110000"/>
              </a:lnSpc>
              <a:spcBef>
                <a:spcPct val="20000"/>
              </a:spcBef>
              <a:buClr>
                <a:schemeClr val="accent1"/>
              </a:buClr>
              <a:buSzPct val="65000"/>
              <a:buFont typeface="Wingdings" panose="05000000000000000000" pitchFamily="2" charset="2"/>
              <a:buChar char="§"/>
            </a:pPr>
            <a:r>
              <a:rPr lang="en-US" sz="2000" dirty="0">
                <a:solidFill>
                  <a:schemeClr val="tx1">
                    <a:lumMod val="75000"/>
                    <a:lumOff val="25000"/>
                  </a:schemeClr>
                </a:solidFill>
                <a:latin typeface="+mn-lt"/>
              </a:rPr>
              <a:t>In a market, yields generally must rise with maturity, because investors must be compensated for being locked in for a longer time.  But:</a:t>
            </a:r>
          </a:p>
          <a:p>
            <a:pPr marL="227013" indent="-227013">
              <a:lnSpc>
                <a:spcPct val="50000"/>
              </a:lnSpc>
              <a:spcBef>
                <a:spcPct val="20000"/>
              </a:spcBef>
              <a:buClr>
                <a:schemeClr val="accent1"/>
              </a:buClr>
              <a:buSzPct val="65000"/>
              <a:buFont typeface="Wingdings" panose="05000000000000000000" pitchFamily="2" charset="2"/>
              <a:buChar char="§"/>
            </a:pPr>
            <a:endParaRPr lang="en-US" sz="2000" dirty="0">
              <a:solidFill>
                <a:schemeClr val="tx1">
                  <a:lumMod val="75000"/>
                  <a:lumOff val="25000"/>
                </a:schemeClr>
              </a:solidFill>
              <a:latin typeface="+mn-lt"/>
            </a:endParaRPr>
          </a:p>
          <a:p>
            <a:pPr marL="473075" indent="-246063">
              <a:spcBef>
                <a:spcPts val="0"/>
              </a:spcBef>
              <a:spcAft>
                <a:spcPts val="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Call and put options are equivalent to lowering maturity from the issuer or the investor’s perspective, respectively.</a:t>
            </a:r>
          </a:p>
          <a:p>
            <a:pPr marL="473075" indent="-246063">
              <a:lnSpc>
                <a:spcPct val="50000"/>
              </a:lnSpc>
              <a:spcBef>
                <a:spcPts val="0"/>
              </a:spcBef>
              <a:spcAft>
                <a:spcPts val="0"/>
              </a:spcAft>
              <a:buClr>
                <a:schemeClr val="accent1"/>
              </a:buClr>
              <a:buSzPct val="100000"/>
              <a:buFont typeface="Courier New" panose="02070309020205020404" pitchFamily="49" charset="0"/>
              <a:buChar char="o"/>
            </a:pPr>
            <a:endParaRPr lang="en-US" sz="2000" dirty="0">
              <a:solidFill>
                <a:schemeClr val="tx1">
                  <a:lumMod val="75000"/>
                  <a:lumOff val="25000"/>
                </a:schemeClr>
              </a:solidFill>
              <a:latin typeface="+mn-lt"/>
            </a:endParaRPr>
          </a:p>
          <a:p>
            <a:pPr marL="473075" indent="-246063">
              <a:lnSpc>
                <a:spcPct val="110000"/>
              </a:lnSpc>
              <a:spcBef>
                <a:spcPts val="0"/>
              </a:spcBef>
              <a:spcAft>
                <a:spcPts val="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Market conditions are more volatile in the short-run than in the long-run, so an “inverted” yield curve (i.e. higher rates for shorter-term bonds) can arise under some circumstances. </a:t>
            </a:r>
          </a:p>
          <a:p>
            <a:pPr marL="257175" indent="-257175">
              <a:lnSpc>
                <a:spcPct val="80000"/>
              </a:lnSpc>
              <a:spcBef>
                <a:spcPct val="20000"/>
              </a:spcBef>
              <a:buClr>
                <a:schemeClr val="accent1"/>
              </a:buClr>
              <a:buSzPct val="65000"/>
              <a:buFont typeface="Wingdings" pitchFamily="2" charset="2"/>
              <a:buChar char="n"/>
            </a:pPr>
            <a:endParaRPr lang="en-US" sz="2000" dirty="0">
              <a:latin typeface="+mn-lt"/>
            </a:endParaRPr>
          </a:p>
        </p:txBody>
      </p:sp>
      <p:sp>
        <p:nvSpPr>
          <p:cNvPr id="2" name="Title 1" hidden="1"/>
          <p:cNvSpPr>
            <a:spLocks noGrp="1"/>
          </p:cNvSpPr>
          <p:nvPr>
            <p:ph type="title"/>
          </p:nvPr>
        </p:nvSpPr>
        <p:spPr/>
        <p:txBody>
          <a:bodyPr/>
          <a:lstStyle/>
          <a:p>
            <a:r>
              <a:rPr lang="en-US" sz="2800" dirty="0">
                <a:solidFill>
                  <a:srgbClr val="BD582C"/>
                </a:solidFill>
              </a:rPr>
              <a:t>Features of Municipal Bonds: Maturity</a:t>
            </a:r>
            <a:br>
              <a:rPr lang="en-US" sz="2800" dirty="0">
                <a:solidFill>
                  <a:srgbClr val="BD582C"/>
                </a:solidFill>
              </a:rPr>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6147" name="Rectangle 2"/>
          <p:cNvSpPr>
            <a:spLocks noGrp="1" noChangeArrowheads="1"/>
          </p:cNvSpPr>
          <p:nvPr>
            <p:ph idx="1"/>
          </p:nvPr>
        </p:nvSpPr>
        <p:spPr>
          <a:xfrm>
            <a:off x="863938" y="1325561"/>
            <a:ext cx="7543801" cy="4023360"/>
          </a:xfrm>
        </p:spPr>
        <p:txBody>
          <a:bodyPr>
            <a:normAutofit/>
          </a:bodyPr>
          <a:lstStyle/>
          <a:p>
            <a:pPr eaLnBrk="1" hangingPunct="1">
              <a:buFont typeface="Wingdings" pitchFamily="2" charset="2"/>
              <a:buNone/>
            </a:pPr>
            <a:r>
              <a:rPr lang="en-US" sz="2800" dirty="0">
                <a:solidFill>
                  <a:srgbClr val="BD582C"/>
                </a:solidFill>
              </a:rPr>
              <a:t>Yield Curves For Bonds</a:t>
            </a:r>
          </a:p>
          <a:p>
            <a:pPr eaLnBrk="1" hangingPunct="1"/>
            <a:endParaRPr lang="en-US" sz="2400" dirty="0">
              <a:solidFill>
                <a:srgbClr val="BD582C"/>
              </a:solidFill>
            </a:endParaRPr>
          </a:p>
          <a:p>
            <a:pPr eaLnBrk="1" hangingPunct="1">
              <a:buFont typeface="Wingdings" pitchFamily="2" charset="2"/>
              <a:buNone/>
            </a:pPr>
            <a:endParaRPr lang="en-US" sz="2400" dirty="0">
              <a:solidFill>
                <a:srgbClr val="BD582C"/>
              </a:solidFill>
            </a:endParaRPr>
          </a:p>
          <a:p>
            <a:pPr eaLnBrk="1" hangingPunct="1"/>
            <a:endParaRPr lang="en-US" sz="2400" dirty="0">
              <a:solidFill>
                <a:srgbClr val="BD582C"/>
              </a:solidFill>
            </a:endParaRPr>
          </a:p>
        </p:txBody>
      </p:sp>
      <p:grpSp>
        <p:nvGrpSpPr>
          <p:cNvPr id="2" name="Graph" descr="Please contact Professor Yinger for details regarding figures" title="Graph"/>
          <p:cNvGrpSpPr/>
          <p:nvPr/>
        </p:nvGrpSpPr>
        <p:grpSpPr>
          <a:xfrm>
            <a:off x="1524000" y="1760174"/>
            <a:ext cx="6248400" cy="4592198"/>
            <a:chOff x="1524000" y="1760174"/>
            <a:chExt cx="6248400" cy="4592198"/>
          </a:xfrm>
        </p:grpSpPr>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48" name="Group 4"/>
            <p:cNvGrpSpPr>
              <a:grpSpLocks noChangeAspect="1"/>
            </p:cNvGrpSpPr>
            <p:nvPr/>
          </p:nvGrpSpPr>
          <p:grpSpPr bwMode="auto">
            <a:xfrm>
              <a:off x="1524000" y="1760174"/>
              <a:ext cx="6248400" cy="4592198"/>
              <a:chOff x="1800" y="1440"/>
              <a:chExt cx="9000" cy="5040"/>
            </a:xfrm>
          </p:grpSpPr>
          <p:sp>
            <p:nvSpPr>
              <p:cNvPr id="6149" name="AutoShape 5"/>
              <p:cNvSpPr>
                <a:spLocks noChangeAspect="1" noChangeArrowheads="1"/>
              </p:cNvSpPr>
              <p:nvPr/>
            </p:nvSpPr>
            <p:spPr bwMode="auto">
              <a:xfrm>
                <a:off x="1800" y="1440"/>
                <a:ext cx="900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0" name="Line 6"/>
              <p:cNvSpPr>
                <a:spLocks noChangeShapeType="1"/>
              </p:cNvSpPr>
              <p:nvPr/>
            </p:nvSpPr>
            <p:spPr bwMode="auto">
              <a:xfrm>
                <a:off x="3600" y="2160"/>
                <a:ext cx="0" cy="34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p:cNvSpPr>
                <a:spLocks noChangeShapeType="1"/>
              </p:cNvSpPr>
              <p:nvPr/>
            </p:nvSpPr>
            <p:spPr bwMode="auto">
              <a:xfrm>
                <a:off x="3600" y="5581"/>
                <a:ext cx="59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Rectangle 8"/>
              <p:cNvSpPr>
                <a:spLocks noChangeArrowheads="1"/>
              </p:cNvSpPr>
              <p:nvPr/>
            </p:nvSpPr>
            <p:spPr bwMode="auto">
              <a:xfrm>
                <a:off x="5670" y="2490"/>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Inverted Yield Curve</a:t>
                </a:r>
                <a:endParaRPr lang="en-US" sz="1400" dirty="0"/>
              </a:p>
            </p:txBody>
          </p:sp>
          <p:sp>
            <p:nvSpPr>
              <p:cNvPr id="6153" name="Rectangle 9"/>
              <p:cNvSpPr>
                <a:spLocks noChangeArrowheads="1"/>
              </p:cNvSpPr>
              <p:nvPr/>
            </p:nvSpPr>
            <p:spPr bwMode="auto">
              <a:xfrm>
                <a:off x="6840" y="5760"/>
                <a:ext cx="3060" cy="540"/>
              </a:xfrm>
              <a:prstGeom prst="rect">
                <a:avLst/>
              </a:prstGeom>
              <a:solidFill>
                <a:srgbClr val="FBE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Maturity</a:t>
                </a:r>
                <a:endParaRPr lang="en-US" sz="1400" dirty="0"/>
              </a:p>
            </p:txBody>
          </p:sp>
          <p:sp>
            <p:nvSpPr>
              <p:cNvPr id="6154" name="Rectangle 10"/>
              <p:cNvSpPr>
                <a:spLocks noChangeArrowheads="1"/>
              </p:cNvSpPr>
              <p:nvPr/>
            </p:nvSpPr>
            <p:spPr bwMode="auto">
              <a:xfrm>
                <a:off x="2020" y="2159"/>
                <a:ext cx="1440" cy="16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r>
                  <a:rPr lang="en-US" sz="1400" b="1" i="1" dirty="0" err="1"/>
                  <a:t>i</a:t>
                </a:r>
                <a:r>
                  <a:rPr lang="en-US" sz="1400" b="1" dirty="0"/>
                  <a:t> = interest</a:t>
                </a:r>
              </a:p>
              <a:p>
                <a:r>
                  <a:rPr lang="en-US" sz="1400" b="1" dirty="0"/>
                  <a:t>      rate </a:t>
                </a:r>
                <a:br>
                  <a:rPr lang="en-US" sz="1400" b="1" dirty="0"/>
                </a:br>
                <a:r>
                  <a:rPr lang="en-US" sz="1400" b="1" dirty="0"/>
                  <a:t>   = yield to</a:t>
                </a:r>
              </a:p>
              <a:p>
                <a:r>
                  <a:rPr lang="en-US" sz="1400" b="1" dirty="0"/>
                  <a:t>      maturity</a:t>
                </a:r>
                <a:endParaRPr lang="en-US" sz="1400" dirty="0"/>
              </a:p>
            </p:txBody>
          </p:sp>
          <p:sp>
            <p:nvSpPr>
              <p:cNvPr id="6155" name="Freeform 11"/>
              <p:cNvSpPr>
                <a:spLocks/>
              </p:cNvSpPr>
              <p:nvPr/>
            </p:nvSpPr>
            <p:spPr bwMode="auto">
              <a:xfrm>
                <a:off x="3960" y="3600"/>
                <a:ext cx="5220" cy="1620"/>
              </a:xfrm>
              <a:custGeom>
                <a:avLst/>
                <a:gdLst>
                  <a:gd name="T0" fmla="*/ 0 w 5220"/>
                  <a:gd name="T1" fmla="*/ 1620 h 1620"/>
                  <a:gd name="T2" fmla="*/ 540 w 5220"/>
                  <a:gd name="T3" fmla="*/ 900 h 1620"/>
                  <a:gd name="T4" fmla="*/ 1620 w 5220"/>
                  <a:gd name="T5" fmla="*/ 360 h 1620"/>
                  <a:gd name="T6" fmla="*/ 3060 w 5220"/>
                  <a:gd name="T7" fmla="*/ 180 h 1620"/>
                  <a:gd name="T8" fmla="*/ 5220 w 5220"/>
                  <a:gd name="T9" fmla="*/ 0 h 1620"/>
                  <a:gd name="T10" fmla="*/ 0 60000 65536"/>
                  <a:gd name="T11" fmla="*/ 0 60000 65536"/>
                  <a:gd name="T12" fmla="*/ 0 60000 65536"/>
                  <a:gd name="T13" fmla="*/ 0 60000 65536"/>
                  <a:gd name="T14" fmla="*/ 0 60000 65536"/>
                  <a:gd name="T15" fmla="*/ 0 w 5220"/>
                  <a:gd name="T16" fmla="*/ 0 h 1620"/>
                  <a:gd name="T17" fmla="*/ 5220 w 5220"/>
                  <a:gd name="T18" fmla="*/ 1620 h 1620"/>
                </a:gdLst>
                <a:ahLst/>
                <a:cxnLst>
                  <a:cxn ang="T10">
                    <a:pos x="T0" y="T1"/>
                  </a:cxn>
                  <a:cxn ang="T11">
                    <a:pos x="T2" y="T3"/>
                  </a:cxn>
                  <a:cxn ang="T12">
                    <a:pos x="T4" y="T5"/>
                  </a:cxn>
                  <a:cxn ang="T13">
                    <a:pos x="T6" y="T7"/>
                  </a:cxn>
                  <a:cxn ang="T14">
                    <a:pos x="T8" y="T9"/>
                  </a:cxn>
                </a:cxnLst>
                <a:rect l="T15" t="T16" r="T17" b="T18"/>
                <a:pathLst>
                  <a:path w="5220" h="1620">
                    <a:moveTo>
                      <a:pt x="0" y="1620"/>
                    </a:moveTo>
                    <a:cubicBezTo>
                      <a:pt x="135" y="1365"/>
                      <a:pt x="270" y="1110"/>
                      <a:pt x="540" y="900"/>
                    </a:cubicBezTo>
                    <a:cubicBezTo>
                      <a:pt x="810" y="690"/>
                      <a:pt x="1200" y="480"/>
                      <a:pt x="1620" y="360"/>
                    </a:cubicBezTo>
                    <a:cubicBezTo>
                      <a:pt x="2040" y="240"/>
                      <a:pt x="2460" y="240"/>
                      <a:pt x="3060" y="180"/>
                    </a:cubicBezTo>
                    <a:cubicBezTo>
                      <a:pt x="3660" y="120"/>
                      <a:pt x="4440" y="60"/>
                      <a:pt x="522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12"/>
              <p:cNvSpPr>
                <a:spLocks/>
              </p:cNvSpPr>
              <p:nvPr/>
            </p:nvSpPr>
            <p:spPr bwMode="auto">
              <a:xfrm>
                <a:off x="3960" y="2340"/>
                <a:ext cx="5220" cy="1260"/>
              </a:xfrm>
              <a:custGeom>
                <a:avLst/>
                <a:gdLst>
                  <a:gd name="T0" fmla="*/ 0 w 5220"/>
                  <a:gd name="T1" fmla="*/ 0 h 1110"/>
                  <a:gd name="T2" fmla="*/ 540 w 5220"/>
                  <a:gd name="T3" fmla="*/ 2471 h 1110"/>
                  <a:gd name="T4" fmla="*/ 1440 w 5220"/>
                  <a:gd name="T5" fmla="*/ 4119 h 1110"/>
                  <a:gd name="T6" fmla="*/ 3420 w 5220"/>
                  <a:gd name="T7" fmla="*/ 4942 h 1110"/>
                  <a:gd name="T8" fmla="*/ 5220 w 5220"/>
                  <a:gd name="T9" fmla="*/ 4942 h 1110"/>
                  <a:gd name="T10" fmla="*/ 0 60000 65536"/>
                  <a:gd name="T11" fmla="*/ 0 60000 65536"/>
                  <a:gd name="T12" fmla="*/ 0 60000 65536"/>
                  <a:gd name="T13" fmla="*/ 0 60000 65536"/>
                  <a:gd name="T14" fmla="*/ 0 60000 65536"/>
                  <a:gd name="T15" fmla="*/ 0 w 5220"/>
                  <a:gd name="T16" fmla="*/ 0 h 1110"/>
                  <a:gd name="T17" fmla="*/ 5220 w 5220"/>
                  <a:gd name="T18" fmla="*/ 1110 h 1110"/>
                </a:gdLst>
                <a:ahLst/>
                <a:cxnLst>
                  <a:cxn ang="T10">
                    <a:pos x="T0" y="T1"/>
                  </a:cxn>
                  <a:cxn ang="T11">
                    <a:pos x="T2" y="T3"/>
                  </a:cxn>
                  <a:cxn ang="T12">
                    <a:pos x="T4" y="T5"/>
                  </a:cxn>
                  <a:cxn ang="T13">
                    <a:pos x="T6" y="T7"/>
                  </a:cxn>
                  <a:cxn ang="T14">
                    <a:pos x="T8" y="T9"/>
                  </a:cxn>
                </a:cxnLst>
                <a:rect l="T15" t="T16" r="T17" b="T18"/>
                <a:pathLst>
                  <a:path w="5220" h="1110">
                    <a:moveTo>
                      <a:pt x="0" y="0"/>
                    </a:moveTo>
                    <a:cubicBezTo>
                      <a:pt x="150" y="195"/>
                      <a:pt x="300" y="390"/>
                      <a:pt x="540" y="540"/>
                    </a:cubicBezTo>
                    <a:cubicBezTo>
                      <a:pt x="780" y="690"/>
                      <a:pt x="960" y="810"/>
                      <a:pt x="1440" y="900"/>
                    </a:cubicBezTo>
                    <a:cubicBezTo>
                      <a:pt x="1920" y="990"/>
                      <a:pt x="2790" y="1050"/>
                      <a:pt x="3420" y="1080"/>
                    </a:cubicBezTo>
                    <a:cubicBezTo>
                      <a:pt x="4050" y="1110"/>
                      <a:pt x="4635" y="1095"/>
                      <a:pt x="5220" y="108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13"/>
              <p:cNvSpPr>
                <a:spLocks noChangeArrowheads="1"/>
              </p:cNvSpPr>
              <p:nvPr/>
            </p:nvSpPr>
            <p:spPr bwMode="auto">
              <a:xfrm>
                <a:off x="5647" y="4725"/>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Normal Yield Curve</a:t>
                </a:r>
                <a:endParaRPr lang="en-US" sz="1400" dirty="0"/>
              </a:p>
            </p:txBody>
          </p:sp>
          <p:sp>
            <p:nvSpPr>
              <p:cNvPr id="6158" name="Line 14"/>
              <p:cNvSpPr>
                <a:spLocks noChangeShapeType="1"/>
              </p:cNvSpPr>
              <p:nvPr/>
            </p:nvSpPr>
            <p:spPr bwMode="auto">
              <a:xfrm flipH="1">
                <a:off x="4140" y="492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flipH="1">
                <a:off x="4260" y="270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Rectangle 16"/>
              <p:cNvSpPr>
                <a:spLocks noChangeArrowheads="1"/>
              </p:cNvSpPr>
              <p:nvPr/>
            </p:nvSpPr>
            <p:spPr bwMode="auto">
              <a:xfrm>
                <a:off x="6660" y="3960"/>
                <a:ext cx="342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solidFill>
                      <a:srgbClr val="800080"/>
                    </a:solidFill>
                  </a:rPr>
                  <a:t>Put Option or Variable Rate</a:t>
                </a:r>
                <a:endParaRPr lang="en-US" sz="1400" dirty="0"/>
              </a:p>
            </p:txBody>
          </p:sp>
          <p:sp>
            <p:nvSpPr>
              <p:cNvPr id="6161" name="Line 17"/>
              <p:cNvSpPr>
                <a:spLocks noChangeShapeType="1"/>
              </p:cNvSpPr>
              <p:nvPr/>
            </p:nvSpPr>
            <p:spPr bwMode="auto">
              <a:xfrm flipH="1">
                <a:off x="6660" y="3780"/>
                <a:ext cx="1440" cy="180"/>
              </a:xfrm>
              <a:prstGeom prst="line">
                <a:avLst/>
              </a:prstGeom>
              <a:noFill/>
              <a:ln w="1905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2" name="Rectangle 18"/>
              <p:cNvSpPr>
                <a:spLocks noChangeArrowheads="1"/>
              </p:cNvSpPr>
              <p:nvPr/>
            </p:nvSpPr>
            <p:spPr bwMode="auto">
              <a:xfrm>
                <a:off x="3600" y="3240"/>
                <a:ext cx="306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Actual</a:t>
                </a:r>
              </a:p>
              <a:p>
                <a:r>
                  <a:rPr lang="en-US" sz="1400" b="1" dirty="0"/>
                  <a:t>Range </a:t>
                </a:r>
                <a:endParaRPr lang="en-US" sz="1400" dirty="0"/>
              </a:p>
            </p:txBody>
          </p:sp>
        </p:grpSp>
      </p:grpSp>
      <p:sp>
        <p:nvSpPr>
          <p:cNvPr id="4" name="Title" hidden="1"/>
          <p:cNvSpPr>
            <a:spLocks noGrp="1"/>
          </p:cNvSpPr>
          <p:nvPr>
            <p:ph type="title"/>
          </p:nvPr>
        </p:nvSpPr>
        <p:spPr/>
        <p:txBody>
          <a:bodyPr/>
          <a:lstStyle/>
          <a:p>
            <a:r>
              <a:rPr lang="en-US" dirty="0"/>
              <a:t>Yield Curves for Bonds</a:t>
            </a:r>
          </a:p>
        </p:txBody>
      </p:sp>
    </p:spTree>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5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6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7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72353</TotalTime>
  <Words>3688</Words>
  <Application>Microsoft Office PowerPoint</Application>
  <PresentationFormat>On-screen Show (4:3)</PresentationFormat>
  <Paragraphs>547</Paragraphs>
  <Slides>45</Slides>
  <Notes>1</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45</vt:i4>
      </vt:variant>
    </vt:vector>
  </HeadingPairs>
  <TitlesOfParts>
    <vt:vector size="59" baseType="lpstr">
      <vt:lpstr>Arial</vt:lpstr>
      <vt:lpstr>Calibri</vt:lpstr>
      <vt:lpstr>Calibri Light</vt:lpstr>
      <vt:lpstr>Courier New</vt:lpstr>
      <vt:lpstr>Georgia</vt:lpstr>
      <vt:lpstr>Times New Roman</vt:lpstr>
      <vt:lpstr>Wingdings</vt:lpstr>
      <vt:lpstr>Theme1</vt:lpstr>
      <vt:lpstr>Retrospect</vt:lpstr>
      <vt:lpstr>4_Retrospect</vt:lpstr>
      <vt:lpstr>5_Retrospect</vt:lpstr>
      <vt:lpstr>6_Retrospect</vt:lpstr>
      <vt:lpstr>7_Retrospect</vt:lpstr>
      <vt:lpstr>Equation</vt:lpstr>
      <vt:lpstr>State and Local Public Finance Professor Yinger Spring 2021</vt:lpstr>
      <vt:lpstr>Class Outline </vt:lpstr>
      <vt:lpstr>Class Outline </vt:lpstr>
      <vt:lpstr>Market Overview </vt:lpstr>
      <vt:lpstr>Market Overview, 2 </vt:lpstr>
      <vt:lpstr>Market Overview, 3 </vt:lpstr>
      <vt:lpstr>Impacts of the 2017 TCJA </vt:lpstr>
      <vt:lpstr>Features of Municipal Bonds: Maturity </vt:lpstr>
      <vt:lpstr>Yield Curves for Bonds</vt:lpstr>
      <vt:lpstr>Yield Curves For U.S. Treasury Bonds (from The New York Times) </vt:lpstr>
      <vt:lpstr>Features Of Municipal Bonds: Tax Exemption </vt:lpstr>
      <vt:lpstr>Holders of Municipal Debt: 1996-2018 ($Billions) </vt:lpstr>
      <vt:lpstr>Bonds and Tax Brackets</vt:lpstr>
      <vt:lpstr>Bonds and Tax Brackets, 2 </vt:lpstr>
      <vt:lpstr>The Break-Even Tax Rate</vt:lpstr>
      <vt:lpstr>The Tax Exemption is Inefficient </vt:lpstr>
      <vt:lpstr>The Tax Exemption is Inefficient, 2 </vt:lpstr>
      <vt:lpstr>Removing the Subsidy </vt:lpstr>
      <vt:lpstr>Private Purpose Bonds </vt:lpstr>
      <vt:lpstr>National Private Activity Bond Insurance</vt:lpstr>
      <vt:lpstr>Features of Municipal Bonds: Ratings </vt:lpstr>
      <vt:lpstr>What Do Ratings Measure? </vt:lpstr>
      <vt:lpstr>Investment Grade Ratings</vt:lpstr>
      <vt:lpstr>Extent of Ratings by Moody’s </vt:lpstr>
      <vt:lpstr>Distribution of Moody’s Ratings </vt:lpstr>
      <vt:lpstr>Default Risk </vt:lpstr>
      <vt:lpstr>Revenue Bond Defaults</vt:lpstr>
      <vt:lpstr>Go Bond Defaults, 1990s </vt:lpstr>
      <vt:lpstr>Go Default Settlements, 1990s </vt:lpstr>
      <vt:lpstr>Moody’s Defaults </vt:lpstr>
      <vt:lpstr>Overall Defaults </vt:lpstr>
      <vt:lpstr>Impacts of Ratings </vt:lpstr>
      <vt:lpstr>Impacts of Ratings, 2 </vt:lpstr>
      <vt:lpstr>Rating the Raters </vt:lpstr>
      <vt:lpstr>Rating the Raters, 2 </vt:lpstr>
      <vt:lpstr>Rating the Raters, 3 </vt:lpstr>
      <vt:lpstr>Rating The Raters, 4 </vt:lpstr>
      <vt:lpstr>Rating The Raters, 5  </vt:lpstr>
      <vt:lpstr>Class Outline </vt:lpstr>
      <vt:lpstr>Class Outline </vt:lpstr>
      <vt:lpstr>Issuing Bonds </vt:lpstr>
      <vt:lpstr>Selecting a Bid </vt:lpstr>
      <vt:lpstr>Selecting a BID, 2 </vt:lpstr>
      <vt:lpstr>Selecting a Bid, 3</vt:lpstr>
      <vt:lpstr>Competition Vs. Negotiation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Lecture 14: Issuing Bonds</dc:title>
  <dc:creator>joyinger</dc:creator>
  <cp:lastModifiedBy>Emily Rose Minnoe</cp:lastModifiedBy>
  <cp:revision>227</cp:revision>
  <dcterms:created xsi:type="dcterms:W3CDTF">2005-12-18T15:49:22Z</dcterms:created>
  <dcterms:modified xsi:type="dcterms:W3CDTF">2021-03-23T18:58:25Z</dcterms:modified>
</cp:coreProperties>
</file>