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6"/>
  </p:notesMasterIdLst>
  <p:sldIdLst>
    <p:sldId id="287" r:id="rId2"/>
    <p:sldId id="257" r:id="rId3"/>
    <p:sldId id="294" r:id="rId4"/>
    <p:sldId id="258" r:id="rId5"/>
    <p:sldId id="259" r:id="rId6"/>
    <p:sldId id="260" r:id="rId7"/>
    <p:sldId id="261" r:id="rId8"/>
    <p:sldId id="292" r:id="rId9"/>
    <p:sldId id="262" r:id="rId10"/>
    <p:sldId id="281" r:id="rId11"/>
    <p:sldId id="291" r:id="rId12"/>
    <p:sldId id="263" r:id="rId13"/>
    <p:sldId id="283" r:id="rId14"/>
    <p:sldId id="284" r:id="rId15"/>
    <p:sldId id="264" r:id="rId16"/>
    <p:sldId id="297" r:id="rId17"/>
    <p:sldId id="295" r:id="rId18"/>
    <p:sldId id="267" r:id="rId19"/>
    <p:sldId id="293" r:id="rId20"/>
    <p:sldId id="268" r:id="rId21"/>
    <p:sldId id="269" r:id="rId22"/>
    <p:sldId id="285" r:id="rId23"/>
    <p:sldId id="280" r:id="rId24"/>
    <p:sldId id="289" r:id="rId25"/>
    <p:sldId id="290" r:id="rId26"/>
    <p:sldId id="270" r:id="rId27"/>
    <p:sldId id="271" r:id="rId28"/>
    <p:sldId id="298" r:id="rId29"/>
    <p:sldId id="296" r:id="rId30"/>
    <p:sldId id="273" r:id="rId31"/>
    <p:sldId id="274" r:id="rId32"/>
    <p:sldId id="278" r:id="rId33"/>
    <p:sldId id="279" r:id="rId34"/>
    <p:sldId id="282" r:id="rId35"/>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96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C692613-EBCF-4209-AD2B-05FAB7A5CD71}" type="datetimeFigureOut">
              <a:rPr lang="en-US" smtClean="0"/>
              <a:t>1/20/2022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289C984-AA41-4098-A5F6-E2383B8B8F69}" type="slidenum">
              <a:rPr lang="en-US" smtClean="0"/>
              <a:t>‹#›</a:t>
            </a:fld>
            <a:endParaRPr lang="en-US"/>
          </a:p>
        </p:txBody>
      </p:sp>
    </p:spTree>
    <p:extLst>
      <p:ext uri="{BB962C8B-B14F-4D97-AF65-F5344CB8AC3E}">
        <p14:creationId xmlns:p14="http://schemas.microsoft.com/office/powerpoint/2010/main" val="286802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9C984-AA41-4098-A5F6-E2383B8B8F69}" type="slidenum">
              <a:rPr lang="en-US" smtClean="0"/>
              <a:t>24</a:t>
            </a:fld>
            <a:endParaRPr lang="en-US"/>
          </a:p>
        </p:txBody>
      </p:sp>
    </p:spTree>
    <p:extLst>
      <p:ext uri="{BB962C8B-B14F-4D97-AF65-F5344CB8AC3E}">
        <p14:creationId xmlns:p14="http://schemas.microsoft.com/office/powerpoint/2010/main" val="44785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9C984-AA41-4098-A5F6-E2383B8B8F69}" type="slidenum">
              <a:rPr lang="en-US" smtClean="0"/>
              <a:t>25</a:t>
            </a:fld>
            <a:endParaRPr lang="en-US"/>
          </a:p>
        </p:txBody>
      </p:sp>
    </p:spTree>
    <p:extLst>
      <p:ext uri="{BB962C8B-B14F-4D97-AF65-F5344CB8AC3E}">
        <p14:creationId xmlns:p14="http://schemas.microsoft.com/office/powerpoint/2010/main" val="241272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2979D63-D466-417C-806C-68396F1E56BA}"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42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8983B31-8FD2-4E35-B113-0EC75D912255}" type="slidenum">
              <a:rPr lang="en-US" altLang="en-US" smtClean="0"/>
              <a:pPr>
                <a:defRPr/>
              </a:pPr>
              <a:t>‹#›</a:t>
            </a:fld>
            <a:endParaRPr lang="en-US" altLang="en-US"/>
          </a:p>
        </p:txBody>
      </p:sp>
    </p:spTree>
    <p:extLst>
      <p:ext uri="{BB962C8B-B14F-4D97-AF65-F5344CB8AC3E}">
        <p14:creationId xmlns:p14="http://schemas.microsoft.com/office/powerpoint/2010/main" val="19343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13F9E00-279D-4950-8D9C-C4C132233E6F}" type="slidenum">
              <a:rPr lang="en-US" altLang="en-US" smtClean="0"/>
              <a:pPr>
                <a:defRPr/>
              </a:pPr>
              <a:t>‹#›</a:t>
            </a:fld>
            <a:endParaRPr lang="en-US" altLang="en-US"/>
          </a:p>
        </p:txBody>
      </p:sp>
    </p:spTree>
    <p:extLst>
      <p:ext uri="{BB962C8B-B14F-4D97-AF65-F5344CB8AC3E}">
        <p14:creationId xmlns:p14="http://schemas.microsoft.com/office/powerpoint/2010/main" val="2945142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B5FCB27-0D8D-400A-BFF8-C14D8F299680}" type="slidenum">
              <a:rPr lang="en-US" altLang="en-US" smtClean="0"/>
              <a:pPr>
                <a:defRPr/>
              </a:pPr>
              <a:t>‹#›</a:t>
            </a:fld>
            <a:endParaRPr lang="en-US" altLang="en-US"/>
          </a:p>
        </p:txBody>
      </p:sp>
    </p:spTree>
    <p:extLst>
      <p:ext uri="{BB962C8B-B14F-4D97-AF65-F5344CB8AC3E}">
        <p14:creationId xmlns:p14="http://schemas.microsoft.com/office/powerpoint/2010/main" val="234862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32C15AC-9398-4A3E-93B9-0AA102B2797E}" type="slidenum">
              <a:rPr lang="en-US" altLang="en-US" smtClean="0"/>
              <a:pPr>
                <a:defRPr/>
              </a:pPr>
              <a:t>‹#›</a:t>
            </a:fld>
            <a:endParaRPr lang="en-US" altLang="en-US"/>
          </a:p>
        </p:txBody>
      </p:sp>
    </p:spTree>
    <p:extLst>
      <p:ext uri="{BB962C8B-B14F-4D97-AF65-F5344CB8AC3E}">
        <p14:creationId xmlns:p14="http://schemas.microsoft.com/office/powerpoint/2010/main" val="86435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65E177E-033B-4CA0-BF33-3CA1ED423BF7}"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8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E810097-437F-42B9-B498-22F6E21DD1E1}" type="slidenum">
              <a:rPr lang="en-US" altLang="en-US" smtClean="0"/>
              <a:pPr>
                <a:defRPr/>
              </a:pPr>
              <a:t>‹#›</a:t>
            </a:fld>
            <a:endParaRPr lang="en-US" altLang="en-US"/>
          </a:p>
        </p:txBody>
      </p:sp>
    </p:spTree>
    <p:extLst>
      <p:ext uri="{BB962C8B-B14F-4D97-AF65-F5344CB8AC3E}">
        <p14:creationId xmlns:p14="http://schemas.microsoft.com/office/powerpoint/2010/main" val="88098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F99AC26-70C8-47DB-860B-B66AD8B7E7D1}" type="slidenum">
              <a:rPr lang="en-US" altLang="en-US" smtClean="0"/>
              <a:pPr>
                <a:defRPr/>
              </a:pPr>
              <a:t>‹#›</a:t>
            </a:fld>
            <a:endParaRPr lang="en-US" altLang="en-US"/>
          </a:p>
        </p:txBody>
      </p:sp>
    </p:spTree>
    <p:extLst>
      <p:ext uri="{BB962C8B-B14F-4D97-AF65-F5344CB8AC3E}">
        <p14:creationId xmlns:p14="http://schemas.microsoft.com/office/powerpoint/2010/main" val="3845444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9599AA3B-8B09-4F9B-8EA8-8724AB6B3542}" type="slidenum">
              <a:rPr lang="en-US" altLang="en-US" smtClean="0"/>
              <a:pPr>
                <a:defRPr/>
              </a:pPr>
              <a:t>‹#›</a:t>
            </a:fld>
            <a:endParaRPr lang="en-US" altLang="en-US"/>
          </a:p>
        </p:txBody>
      </p:sp>
    </p:spTree>
    <p:extLst>
      <p:ext uri="{BB962C8B-B14F-4D97-AF65-F5344CB8AC3E}">
        <p14:creationId xmlns:p14="http://schemas.microsoft.com/office/powerpoint/2010/main" val="187251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01F4C685-9B77-4F71-A3A9-9765234918AD}" type="slidenum">
              <a:rPr lang="en-US" altLang="en-US" smtClean="0"/>
              <a:pPr>
                <a:defRPr/>
              </a:pPr>
              <a:t>‹#›</a:t>
            </a:fld>
            <a:endParaRPr lang="en-US" altLang="en-US"/>
          </a:p>
        </p:txBody>
      </p:sp>
    </p:spTree>
    <p:extLst>
      <p:ext uri="{BB962C8B-B14F-4D97-AF65-F5344CB8AC3E}">
        <p14:creationId xmlns:p14="http://schemas.microsoft.com/office/powerpoint/2010/main" val="394529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4BC043B9-26BB-4AF9-BAAF-C73EB57E9BB5}" type="slidenum">
              <a:rPr lang="en-US" altLang="en-US" smtClean="0"/>
              <a:pPr>
                <a:defRPr/>
              </a:pPr>
              <a:t>‹#›</a:t>
            </a:fld>
            <a:endParaRPr lang="en-US" altLang="en-US"/>
          </a:p>
        </p:txBody>
      </p:sp>
    </p:spTree>
    <p:extLst>
      <p:ext uri="{BB962C8B-B14F-4D97-AF65-F5344CB8AC3E}">
        <p14:creationId xmlns:p14="http://schemas.microsoft.com/office/powerpoint/2010/main" val="139460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09C211B-0DC9-4487-A479-E9F7185FE6E6}" type="slidenum">
              <a:rPr lang="en-US" altLang="en-US" smtClean="0"/>
              <a:pPr>
                <a:defRPr/>
              </a:pPr>
              <a:t>‹#›</a:t>
            </a:fld>
            <a:endParaRPr lang="en-US" altLang="en-US"/>
          </a:p>
        </p:txBody>
      </p:sp>
    </p:spTree>
    <p:extLst>
      <p:ext uri="{BB962C8B-B14F-4D97-AF65-F5344CB8AC3E}">
        <p14:creationId xmlns:p14="http://schemas.microsoft.com/office/powerpoint/2010/main" val="977228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DB5FCB27-0D8D-400A-BFF8-C14D8F299680}"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61870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rand.org/pubs/research_reports/RR2242.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credo.stanford.edu/research-report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nytimes.com/2015/11/22/upshot/a-suburban-urban-divide-in-charter-school-success-rates.html?_r=0" TargetMode="External"/><Relationship Id="rId2" Type="http://schemas.openxmlformats.org/officeDocument/2006/relationships/hyperlink" Target="http://www.mathematica-mpr.com/newsroom/releases/2013/KIPP_2_13.as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nytimes.com/2017/02/23/upshot/dismal-results-from-vouchers-surprise-researchers-as-devos-era-begins.html?rref=collection%2Fsectioncollection%2Fupsho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ytimes.com/2016/12/12/nyregion/it-turns-out-spending-more-probably-does-improve-education.html?_r=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2022</a:t>
            </a:r>
          </a:p>
        </p:txBody>
      </p:sp>
      <p:sp>
        <p:nvSpPr>
          <p:cNvPr id="6" name="Rectangle 2"/>
          <p:cNvSpPr>
            <a:spLocks noGrp="1" noChangeArrowheads="1"/>
          </p:cNvSpPr>
          <p:nvPr>
            <p:ph type="subTitle" idx="1"/>
          </p:nvPr>
        </p:nvSpPr>
        <p:spPr>
          <a:xfrm>
            <a:off x="3124200" y="3962400"/>
            <a:ext cx="5366658" cy="1447800"/>
          </a:xfrm>
        </p:spPr>
        <p:txBody>
          <a:bodyPr>
            <a:normAutofit/>
          </a:bodyPr>
          <a:lstStyle/>
          <a:p>
            <a:pPr eaLnBrk="1" hangingPunct="1"/>
            <a:r>
              <a:rPr lang="en-US" sz="2700" dirty="0"/>
              <a:t>Lecture 19</a:t>
            </a:r>
          </a:p>
          <a:p>
            <a:r>
              <a:rPr lang="en-US" sz="2700" dirty="0"/>
              <a:t>State Policies Related to Education Aid</a:t>
            </a:r>
          </a:p>
        </p:txBody>
      </p:sp>
    </p:spTree>
    <p:extLst>
      <p:ext uri="{BB962C8B-B14F-4D97-AF65-F5344CB8AC3E}">
        <p14:creationId xmlns:p14="http://schemas.microsoft.com/office/powerpoint/2010/main" val="1686113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20432" y="1352490"/>
            <a:ext cx="3357650"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Accountable for What?, 2</a:t>
            </a:r>
          </a:p>
        </p:txBody>
      </p:sp>
      <p:sp>
        <p:nvSpPr>
          <p:cNvPr id="10243" name="Rectangle 3"/>
          <p:cNvSpPr>
            <a:spLocks noGrp="1" noChangeArrowheads="1"/>
          </p:cNvSpPr>
          <p:nvPr>
            <p:ph idx="1"/>
          </p:nvPr>
        </p:nvSpPr>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altLang="zh-CN" sz="2000" dirty="0">
                <a:ea typeface="SimSun" pitchFamily="2" charset="-122"/>
              </a:rPr>
              <a:t>Some states were trying to build accountability systems that focused on a district’s role by comparing its performance to others with the same wealth and student poverty.</a:t>
            </a:r>
          </a:p>
          <a:p>
            <a:pPr marL="398463" lvl="6" indent="-171450">
              <a:lnSpc>
                <a:spcPct val="100000"/>
              </a:lnSpc>
              <a:spcAft>
                <a:spcPts val="1800"/>
              </a:spcAft>
              <a:buClr>
                <a:srgbClr val="BD582C"/>
              </a:buClr>
              <a:buSzPct val="65000"/>
              <a:buFont typeface="Courier New" panose="02070309020205020404" pitchFamily="49" charset="0"/>
              <a:buChar char="o"/>
            </a:pPr>
            <a:r>
              <a:rPr lang="en-US" altLang="zh-CN" sz="2000" dirty="0">
                <a:ea typeface="SimSun" pitchFamily="2" charset="-122"/>
              </a:rPr>
              <a:t>This experimentation was cut off by NCLB.</a:t>
            </a:r>
          </a:p>
          <a:p>
            <a:pPr marL="227013" indent="-227013" eaLnBrk="1" hangingPunct="1">
              <a:lnSpc>
                <a:spcPct val="100000"/>
              </a:lnSpc>
              <a:spcAft>
                <a:spcPts val="1800"/>
              </a:spcAft>
              <a:buClr>
                <a:srgbClr val="E48312"/>
              </a:buClr>
              <a:buFont typeface="Wingdings" panose="05000000000000000000" pitchFamily="2" charset="2"/>
              <a:buChar char="§"/>
            </a:pPr>
            <a:r>
              <a:rPr lang="en-US" sz="2000" dirty="0"/>
              <a:t>The original NCLB let states set the standards but then imposed severe sanctions if they are not met.</a:t>
            </a:r>
          </a:p>
          <a:p>
            <a:pPr marL="461963" lvl="6" indent="-234950">
              <a:lnSpc>
                <a:spcPct val="100000"/>
              </a:lnSpc>
              <a:buClr>
                <a:srgbClr val="BD582C"/>
              </a:buClr>
              <a:buSzPct val="65000"/>
              <a:buFont typeface="Courier New" panose="02070309020205020404" pitchFamily="49" charset="0"/>
              <a:buChar char="o"/>
            </a:pPr>
            <a:r>
              <a:rPr lang="en-US" sz="2000" dirty="0"/>
              <a:t>This led some states to lower their standards.</a:t>
            </a: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Accountable for What?, 2</a:t>
            </a:r>
            <a:br>
              <a:rPr lang="en-US" altLang="zh-CN" sz="2800" dirty="0">
                <a:solidFill>
                  <a:srgbClr val="BD582C"/>
                </a:solidFill>
                <a:ea typeface="SimSun" pitchFamily="2" charset="-122"/>
              </a:rPr>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20432" y="1352490"/>
            <a:ext cx="3357650"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Accountable for What?, 3</a:t>
            </a:r>
          </a:p>
        </p:txBody>
      </p:sp>
      <p:sp>
        <p:nvSpPr>
          <p:cNvPr id="10243" name="Rectangle 3"/>
          <p:cNvSpPr>
            <a:spLocks noGrp="1" noChangeArrowheads="1"/>
          </p:cNvSpPr>
          <p:nvPr>
            <p:ph idx="1"/>
          </p:nvPr>
        </p:nvSpPr>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altLang="zh-CN" sz="2000" dirty="0">
                <a:ea typeface="SimSun" pitchFamily="2" charset="-122"/>
              </a:rPr>
              <a:t>NCLB required all states to have 100% passing rates on state tests by 2014.  </a:t>
            </a:r>
          </a:p>
          <a:p>
            <a:pPr marL="457200" lvl="1" indent="-228600">
              <a:lnSpc>
                <a:spcPct val="100000"/>
              </a:lnSpc>
              <a:spcBef>
                <a:spcPts val="0"/>
              </a:spcBef>
              <a:spcAft>
                <a:spcPts val="1200"/>
              </a:spcAft>
              <a:buFont typeface="Courier New" panose="02070309020205020404" pitchFamily="49" charset="0"/>
              <a:buChar char="o"/>
            </a:pPr>
            <a:r>
              <a:rPr lang="en-US" altLang="zh-CN" sz="1888" dirty="0">
                <a:ea typeface="SimSun" pitchFamily="2" charset="-122"/>
              </a:rPr>
              <a:t>This totally unreasonable standard (and other aspects of NCLB) led many states to ask for waivers of NCLB requirements—and replacement with state-determined requirements.</a:t>
            </a:r>
          </a:p>
          <a:p>
            <a:pPr marL="457200" lvl="1" indent="-228600">
              <a:lnSpc>
                <a:spcPct val="100000"/>
              </a:lnSpc>
              <a:spcBef>
                <a:spcPts val="0"/>
              </a:spcBef>
              <a:spcAft>
                <a:spcPts val="1200"/>
              </a:spcAft>
              <a:buFont typeface="Courier New" panose="02070309020205020404" pitchFamily="49" charset="0"/>
              <a:buChar char="o"/>
            </a:pPr>
            <a:r>
              <a:rPr lang="en-US" altLang="zh-CN" sz="1888" dirty="0">
                <a:ea typeface="SimSun" pitchFamily="2" charset="-122"/>
              </a:rPr>
              <a:t>By 2015, 42 states plus D.C. had been granted waivers.</a:t>
            </a:r>
          </a:p>
          <a:p>
            <a:pPr marL="227013" indent="-227013">
              <a:lnSpc>
                <a:spcPct val="100000"/>
              </a:lnSpc>
              <a:spcBef>
                <a:spcPts val="0"/>
              </a:spcBef>
              <a:spcAft>
                <a:spcPts val="1200"/>
              </a:spcAft>
              <a:buFont typeface="Wingdings" panose="05000000000000000000" pitchFamily="2" charset="2"/>
              <a:buChar char="§"/>
            </a:pPr>
            <a:r>
              <a:rPr lang="en-US" altLang="zh-CN" sz="2000" dirty="0">
                <a:ea typeface="SimSun" pitchFamily="2" charset="-122"/>
              </a:rPr>
              <a:t>NCLB was replaced with the Every Student Succeeds Act (ESSA) at the end of 2015.</a:t>
            </a:r>
          </a:p>
          <a:p>
            <a:pPr marL="457200" lvl="1" indent="-228600">
              <a:lnSpc>
                <a:spcPct val="100000"/>
              </a:lnSpc>
              <a:spcBef>
                <a:spcPts val="0"/>
              </a:spcBef>
              <a:spcAft>
                <a:spcPts val="1200"/>
              </a:spcAft>
              <a:buFont typeface="Courier New" panose="02070309020205020404" pitchFamily="49" charset="0"/>
              <a:buChar char="o"/>
            </a:pPr>
            <a:r>
              <a:rPr lang="en-US" altLang="zh-CN" sz="1888" dirty="0">
                <a:ea typeface="SimSun" pitchFamily="2" charset="-122"/>
              </a:rPr>
              <a:t>ESSA places the 100% passing rate in its title, but removes it from its requirements.</a:t>
            </a:r>
          </a:p>
          <a:p>
            <a:pPr marL="457200" lvl="1" indent="-228600">
              <a:lnSpc>
                <a:spcPct val="100000"/>
              </a:lnSpc>
              <a:spcBef>
                <a:spcPts val="0"/>
              </a:spcBef>
              <a:spcAft>
                <a:spcPts val="1200"/>
              </a:spcAft>
              <a:buFont typeface="Courier New" panose="02070309020205020404" pitchFamily="49" charset="0"/>
              <a:buChar char="o"/>
            </a:pPr>
            <a:r>
              <a:rPr lang="en-US" altLang="zh-CN" sz="1888" dirty="0">
                <a:ea typeface="SimSun" pitchFamily="2" charset="-122"/>
              </a:rPr>
              <a:t>In effect, ESSA gives a waiver to every state to set up its own accountability system.</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Accountable for What?, 3</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229253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3846" y="1406301"/>
            <a:ext cx="3406382" cy="387798"/>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Accountable For What?, 4</a:t>
            </a:r>
          </a:p>
        </p:txBody>
      </p:sp>
      <p:sp>
        <p:nvSpPr>
          <p:cNvPr id="11267" name="Rectangle 3"/>
          <p:cNvSpPr>
            <a:spLocks noGrp="1" noChangeArrowheads="1"/>
          </p:cNvSpPr>
          <p:nvPr>
            <p:ph idx="1"/>
          </p:nvPr>
        </p:nvSpPr>
        <p:spPr/>
        <p:txBody>
          <a:bodyPr>
            <a:normAutofit fontScale="92500" lnSpcReduction="20000"/>
          </a:bodyPr>
          <a:lstStyle/>
          <a:p>
            <a:pPr eaLnBrk="1" hangingPunct="1">
              <a:lnSpc>
                <a:spcPct val="20000"/>
              </a:lnSpc>
              <a:buFont typeface="Wingdings" pitchFamily="2" charset="2"/>
              <a:buNone/>
            </a:pPr>
            <a:endParaRPr lang="en-US" altLang="zh-CN" sz="1500" dirty="0">
              <a:ea typeface="SimSun" pitchFamily="2" charset="-122"/>
            </a:endParaRPr>
          </a:p>
          <a:p>
            <a:pPr marL="227013" indent="-223838" eaLnBrk="1" hangingPunct="1">
              <a:lnSpc>
                <a:spcPct val="110000"/>
              </a:lnSpc>
              <a:spcAft>
                <a:spcPts val="1200"/>
              </a:spcAft>
              <a:buFont typeface="Wingdings" panose="05000000000000000000" pitchFamily="2" charset="2"/>
              <a:buChar char="§"/>
            </a:pPr>
            <a:r>
              <a:rPr lang="en-US" altLang="zh-CN" sz="1900" dirty="0">
                <a:ea typeface="SimSun" pitchFamily="2" charset="-122"/>
              </a:rPr>
              <a:t>Some people claim that using test score </a:t>
            </a:r>
            <a:r>
              <a:rPr lang="en-US" altLang="zh-CN" sz="1900" b="1" dirty="0">
                <a:ea typeface="SimSun" pitchFamily="2" charset="-122"/>
              </a:rPr>
              <a:t>gains</a:t>
            </a:r>
            <a:r>
              <a:rPr lang="en-US" altLang="zh-CN" sz="1900" dirty="0">
                <a:ea typeface="SimSun" pitchFamily="2" charset="-122"/>
              </a:rPr>
              <a:t> not levels solves these problems by adjusting for a district’s starting point.  This is not true.</a:t>
            </a:r>
          </a:p>
          <a:p>
            <a:pPr marL="227013" indent="-223838" eaLnBrk="1" hangingPunct="1">
              <a:lnSpc>
                <a:spcPct val="110000"/>
              </a:lnSpc>
              <a:spcAft>
                <a:spcPts val="1200"/>
              </a:spcAft>
              <a:buFont typeface="Wingdings" panose="05000000000000000000" pitchFamily="2" charset="2"/>
              <a:buChar char="§"/>
            </a:pPr>
            <a:r>
              <a:rPr lang="en-US" altLang="zh-CN" sz="1900" b="1" dirty="0">
                <a:ea typeface="SimSun" pitchFamily="2" charset="-122"/>
              </a:rPr>
              <a:t>First,</a:t>
            </a:r>
            <a:r>
              <a:rPr lang="en-US" altLang="zh-CN" sz="1900" dirty="0">
                <a:ea typeface="SimSun" pitchFamily="2" charset="-122"/>
              </a:rPr>
              <a:t> test score gains have a random element, reflecting differences in ability across cohorts.</a:t>
            </a:r>
          </a:p>
          <a:p>
            <a:pPr marL="461963" lvl="2" indent="-246063">
              <a:lnSpc>
                <a:spcPct val="110000"/>
              </a:lnSpc>
              <a:spcAft>
                <a:spcPts val="1200"/>
              </a:spcAft>
              <a:buClr>
                <a:srgbClr val="E48312"/>
              </a:buClr>
              <a:buFont typeface="Courier New" panose="02070309020205020404" pitchFamily="49" charset="0"/>
              <a:buChar char="o"/>
            </a:pPr>
            <a:r>
              <a:rPr lang="en-US" altLang="zh-CN" sz="1900" dirty="0">
                <a:ea typeface="SimSun" pitchFamily="2" charset="-122"/>
              </a:rPr>
              <a:t>In small schools a few high (or low) ability students have a large impact on scores.</a:t>
            </a:r>
          </a:p>
          <a:p>
            <a:pPr marL="461963" lvl="2" indent="-246063">
              <a:lnSpc>
                <a:spcPct val="110000"/>
              </a:lnSpc>
              <a:spcAft>
                <a:spcPts val="1200"/>
              </a:spcAft>
              <a:buClr>
                <a:srgbClr val="E48312"/>
              </a:buClr>
              <a:buFont typeface="Courier New" panose="02070309020205020404" pitchFamily="49" charset="0"/>
              <a:buChar char="o"/>
            </a:pPr>
            <a:r>
              <a:rPr lang="en-US" altLang="zh-CN" sz="1900" dirty="0">
                <a:ea typeface="SimSun" pitchFamily="2" charset="-122"/>
              </a:rPr>
              <a:t>Small schools dominate the good and bad categories in states that use test score gains.</a:t>
            </a:r>
          </a:p>
          <a:p>
            <a:pPr marL="227013" indent="-227013" eaLnBrk="1" hangingPunct="1">
              <a:lnSpc>
                <a:spcPct val="110000"/>
              </a:lnSpc>
              <a:spcAft>
                <a:spcPts val="1200"/>
              </a:spcAft>
              <a:buFont typeface="Wingdings" panose="05000000000000000000" pitchFamily="2" charset="2"/>
              <a:buChar char="§"/>
            </a:pPr>
            <a:r>
              <a:rPr lang="en-US" altLang="zh-CN" sz="1900" b="1" dirty="0">
                <a:ea typeface="SimSun" pitchFamily="2" charset="-122"/>
              </a:rPr>
              <a:t>Second</a:t>
            </a:r>
            <a:r>
              <a:rPr lang="en-US" altLang="zh-CN" sz="1900" dirty="0">
                <a:ea typeface="SimSun" pitchFamily="2" charset="-122"/>
              </a:rPr>
              <a:t>, school districts facing relatively high costs also must pay more to achieve any given test score gain.</a:t>
            </a:r>
          </a:p>
          <a:p>
            <a:pPr marL="227013" indent="-227013" eaLnBrk="1" hangingPunct="1">
              <a:lnSpc>
                <a:spcPct val="110000"/>
              </a:lnSpc>
              <a:spcAft>
                <a:spcPts val="1200"/>
              </a:spcAft>
              <a:buFont typeface="Wingdings" panose="05000000000000000000" pitchFamily="2" charset="2"/>
              <a:buChar char="§"/>
            </a:pPr>
            <a:r>
              <a:rPr lang="en-US" altLang="zh-CN" sz="1900" b="1" dirty="0">
                <a:ea typeface="SimSun" pitchFamily="2" charset="-122"/>
              </a:rPr>
              <a:t>Third</a:t>
            </a:r>
            <a:r>
              <a:rPr lang="en-US" altLang="zh-CN" sz="1900" dirty="0">
                <a:ea typeface="SimSun" pitchFamily="2" charset="-122"/>
              </a:rPr>
              <a:t>, using test score gains is unfair to districts that did a good job in the past.</a:t>
            </a:r>
            <a:endParaRPr lang="en-US" sz="1900" dirty="0">
              <a:ea typeface="SimSun" pitchFamily="2" charset="-122"/>
            </a:endParaRPr>
          </a:p>
        </p:txBody>
      </p:sp>
      <p:sp>
        <p:nvSpPr>
          <p:cNvPr id="2" name="Title" hidden="1"/>
          <p:cNvSpPr>
            <a:spLocks noGrp="1"/>
          </p:cNvSpPr>
          <p:nvPr>
            <p:ph type="title"/>
          </p:nvPr>
        </p:nvSpPr>
        <p:spPr/>
        <p:txBody>
          <a:bodyPr/>
          <a:lstStyle/>
          <a:p>
            <a:pPr>
              <a:lnSpc>
                <a:spcPct val="80000"/>
              </a:lnSpc>
            </a:pPr>
            <a:r>
              <a:rPr lang="en-US" altLang="zh-CN" sz="2800" dirty="0">
                <a:solidFill>
                  <a:srgbClr val="BD582C"/>
                </a:solidFill>
                <a:ea typeface="SimSun" pitchFamily="2" charset="-122"/>
              </a:rPr>
              <a:t>Accountable For What?, 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47800"/>
            <a:ext cx="3695050" cy="387798"/>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Hold Teachers Accountable?</a:t>
            </a:r>
          </a:p>
        </p:txBody>
      </p:sp>
      <p:sp>
        <p:nvSpPr>
          <p:cNvPr id="12291" name="Rectangle 3"/>
          <p:cNvSpPr>
            <a:spLocks noGrp="1" noChangeArrowheads="1"/>
          </p:cNvSpPr>
          <p:nvPr>
            <p:ph idx="1"/>
          </p:nvPr>
        </p:nvSpPr>
        <p:spPr/>
        <p:txBody>
          <a:bodyPr>
            <a:normAutofit lnSpcReduction="10000"/>
          </a:bodyPr>
          <a:lstStyle/>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The latest effort is to </a:t>
            </a:r>
            <a:r>
              <a:rPr lang="en-US" altLang="zh-CN" sz="2000" u="sng" dirty="0">
                <a:ea typeface="SimSun" pitchFamily="2" charset="-122"/>
              </a:rPr>
              <a:t>hold teachers accountable </a:t>
            </a:r>
            <a:r>
              <a:rPr lang="en-US" altLang="zh-CN" sz="2000" dirty="0">
                <a:ea typeface="SimSun" pitchFamily="2" charset="-122"/>
              </a:rPr>
              <a:t>using estimates of a teacher’s average contribution to test-score gains of his/her students.</a:t>
            </a:r>
          </a:p>
          <a:p>
            <a:pPr marL="461963" lvl="4" indent="-234950">
              <a:lnSpc>
                <a:spcPct val="100000"/>
              </a:lnSpc>
              <a:spcAft>
                <a:spcPts val="600"/>
              </a:spcAft>
              <a:buClr>
                <a:srgbClr val="E48312"/>
              </a:buClr>
              <a:buSzPct val="65000"/>
              <a:buFont typeface="Courier New" panose="02070309020205020404" pitchFamily="49" charset="0"/>
              <a:buChar char="o"/>
            </a:pPr>
            <a:r>
              <a:rPr lang="en-US" altLang="zh-CN" sz="2000" dirty="0">
                <a:ea typeface="SimSun" pitchFamily="2" charset="-122"/>
              </a:rPr>
              <a:t>Many scholars think this is a promising approach for identifying the worst teachers.</a:t>
            </a: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However, test score gains for an individual teacher are difficult to estimate because one must control for student traits in his/her classroom, such as the share of students in poverty.</a:t>
            </a:r>
          </a:p>
          <a:p>
            <a:pPr marL="227013" indent="-227013">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The latest evidence indicates that basing teacher rewards on test-score gains will not boost student achievement: </a:t>
            </a:r>
            <a:r>
              <a:rPr lang="en-US" altLang="zh-CN" sz="2000" dirty="0">
                <a:ea typeface="SimSun" pitchFamily="2" charset="-122"/>
                <a:hlinkClick r:id="rId2" tooltip="https://www.rand.org/pubs/research_reports/RR2242.html "/>
              </a:rPr>
              <a:t>https://www.rand.org/pubs/research_reports/RR2242.html </a:t>
            </a:r>
            <a:endParaRPr lang="en-US" altLang="zh-CN" sz="2000" dirty="0">
              <a:ea typeface="SimSun" pitchFamily="2" charset="-122"/>
            </a:endParaRP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NCLB required states to do this; ESSA removed this requirement</a:t>
            </a:r>
            <a:r>
              <a:rPr lang="en-US" altLang="zh-CN" sz="1800" dirty="0">
                <a:ea typeface="SimSun" pitchFamily="2" charset="-122"/>
              </a:rPr>
              <a:t>.</a:t>
            </a:r>
            <a:endParaRPr lang="en-US" altLang="zh-CN" sz="2000" dirty="0">
              <a:ea typeface="SimSun" pitchFamily="2" charset="-122"/>
            </a:endParaRP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Hold Teachers Accountable?</a:t>
            </a:r>
            <a:br>
              <a:rPr lang="en-US" altLang="zh-CN" sz="2800" dirty="0">
                <a:solidFill>
                  <a:srgbClr val="BD582C"/>
                </a:solidFill>
                <a:ea typeface="SimSun" pitchFamily="2" charset="-122"/>
              </a:rPr>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29491" y="1430900"/>
            <a:ext cx="3705566" cy="395173"/>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Hold Students Accountable?</a:t>
            </a:r>
          </a:p>
        </p:txBody>
      </p:sp>
      <p:sp>
        <p:nvSpPr>
          <p:cNvPr id="13315" name="Rectangle 3"/>
          <p:cNvSpPr>
            <a:spLocks noGrp="1" noChangeArrowheads="1"/>
          </p:cNvSpPr>
          <p:nvPr>
            <p:ph idx="1"/>
          </p:nvPr>
        </p:nvSpPr>
        <p:spPr/>
        <p:txBody>
          <a:bodyPr>
            <a:normAutofit/>
          </a:bodyPr>
          <a:lstStyle/>
          <a:p>
            <a:pPr marL="227013" indent="-227013">
              <a:lnSpc>
                <a:spcPct val="100000"/>
              </a:lnSpc>
              <a:spcAft>
                <a:spcPts val="1200"/>
              </a:spcAft>
              <a:buFont typeface="Wingdings" panose="05000000000000000000" pitchFamily="2" charset="2"/>
              <a:buChar char="§"/>
            </a:pPr>
            <a:r>
              <a:rPr lang="en-US" altLang="zh-CN" sz="2000" dirty="0">
                <a:ea typeface="SimSun" pitchFamily="2" charset="-122"/>
              </a:rPr>
              <a:t>Finally, some states hold students accountable by turning their tests into “high stakes” tests.</a:t>
            </a:r>
          </a:p>
          <a:p>
            <a:pPr marL="461963" lvl="4" indent="-234950">
              <a:lnSpc>
                <a:spcPct val="100000"/>
              </a:lnSpc>
              <a:spcAft>
                <a:spcPts val="1200"/>
              </a:spcAft>
              <a:buClr>
                <a:srgbClr val="BD582C"/>
              </a:buClr>
              <a:buSzPct val="65000"/>
              <a:buFont typeface="Courier New" panose="02070309020205020404" pitchFamily="49" charset="0"/>
              <a:buChar char="o"/>
            </a:pPr>
            <a:r>
              <a:rPr lang="en-US" altLang="zh-CN" sz="2000" dirty="0">
                <a:ea typeface="SimSun" pitchFamily="2" charset="-122"/>
              </a:rPr>
              <a:t>Some states will not let a student graduate unless he or she passes certain tests.</a:t>
            </a:r>
          </a:p>
          <a:p>
            <a:pPr marL="461963" lvl="4" indent="-234950">
              <a:lnSpc>
                <a:spcPct val="100000"/>
              </a:lnSpc>
              <a:spcAft>
                <a:spcPts val="1200"/>
              </a:spcAft>
              <a:buClr>
                <a:srgbClr val="BD582C"/>
              </a:buClr>
              <a:buSzPct val="65000"/>
              <a:buFont typeface="Courier New" panose="02070309020205020404" pitchFamily="49" charset="0"/>
              <a:buChar char="o"/>
            </a:pPr>
            <a:r>
              <a:rPr lang="en-US" altLang="zh-CN" sz="2000" dirty="0">
                <a:ea typeface="SimSun" pitchFamily="2" charset="-122"/>
              </a:rPr>
              <a:t>Other states give different diplomas to students who pass all the tests than to those who do not.</a:t>
            </a:r>
          </a:p>
          <a:p>
            <a:pPr marL="227013" indent="-227013" eaLnBrk="1" hangingPunct="1">
              <a:lnSpc>
                <a:spcPct val="100000"/>
              </a:lnSpc>
              <a:spcAft>
                <a:spcPts val="1200"/>
              </a:spcAft>
              <a:buFont typeface="Wingdings" panose="05000000000000000000" pitchFamily="2" charset="2"/>
              <a:buChar char="§"/>
            </a:pPr>
            <a:r>
              <a:rPr lang="en-US" altLang="zh-CN" sz="2000" dirty="0">
                <a:ea typeface="SimSun" pitchFamily="2" charset="-122"/>
              </a:rPr>
              <a:t>The impacts of this approach on student achievement and graduation are also not known.</a:t>
            </a:r>
          </a:p>
          <a:p>
            <a:pPr marL="227013" indent="-227013" eaLnBrk="1" hangingPunct="1">
              <a:lnSpc>
                <a:spcPct val="100000"/>
              </a:lnSpc>
              <a:spcAft>
                <a:spcPts val="1200"/>
              </a:spcAft>
              <a:buFont typeface="Wingdings" panose="05000000000000000000" pitchFamily="2" charset="2"/>
              <a:buChar char="§"/>
            </a:pPr>
            <a:r>
              <a:rPr lang="en-US" altLang="zh-CN" sz="2000" dirty="0">
                <a:ea typeface="SimSun" pitchFamily="2" charset="-122"/>
              </a:rPr>
              <a:t>And I find it ironic (and unfair!) that a state would punish a student because the state failed to help him or her pass state tests.</a:t>
            </a: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Hold Students Accountable?</a:t>
            </a:r>
            <a:br>
              <a:rPr lang="en-US" altLang="zh-CN" sz="2800" dirty="0">
                <a:solidFill>
                  <a:srgbClr val="BD582C"/>
                </a:solidFill>
                <a:ea typeface="SimSun" pitchFamily="2" charset="-122"/>
              </a:rPr>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6023" y="1433627"/>
            <a:ext cx="3360215" cy="395173"/>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Hold States Accountable?</a:t>
            </a:r>
          </a:p>
        </p:txBody>
      </p:sp>
      <p:sp>
        <p:nvSpPr>
          <p:cNvPr id="14339"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altLang="zh-CN" sz="2000" dirty="0">
                <a:ea typeface="SimSun" pitchFamily="2" charset="-122"/>
              </a:rPr>
              <a:t>An alternative approach is to shift the focus of accountability programs to states.</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00000"/>
              </a:lnSpc>
              <a:spcAft>
                <a:spcPts val="1800"/>
              </a:spcAft>
              <a:buFont typeface="Wingdings" panose="05000000000000000000" pitchFamily="2" charset="2"/>
              <a:buChar char="§"/>
            </a:pPr>
            <a:r>
              <a:rPr lang="en-US" altLang="zh-CN" sz="2000" dirty="0">
                <a:ea typeface="SimSun" pitchFamily="2" charset="-122"/>
              </a:rPr>
              <a:t>If a school is not performing, the state should provide the needed resources and expertise.</a:t>
            </a:r>
          </a:p>
          <a:p>
            <a:pPr marL="461963" lvl="4" indent="-234950">
              <a:lnSpc>
                <a:spcPct val="100000"/>
              </a:lnSpc>
              <a:buClr>
                <a:srgbClr val="BD582C"/>
              </a:buClr>
              <a:buSzPct val="65000"/>
              <a:buFont typeface="Courier New" panose="02070309020205020404" pitchFamily="49" charset="0"/>
              <a:buChar char="o"/>
            </a:pPr>
            <a:r>
              <a:rPr lang="en-US" altLang="zh-CN" sz="2000" dirty="0">
                <a:ea typeface="SimSun" pitchFamily="2" charset="-122"/>
              </a:rPr>
              <a:t>The education finance system should be fair.</a:t>
            </a:r>
          </a:p>
          <a:p>
            <a:pPr marL="461963" lvl="4" indent="-234950">
              <a:lnSpc>
                <a:spcPct val="50000"/>
              </a:lnSpc>
              <a:buClr>
                <a:srgbClr val="BD582C"/>
              </a:buClr>
              <a:buSzPct val="65000"/>
              <a:buFont typeface="Courier New" panose="02070309020205020404" pitchFamily="49" charset="0"/>
              <a:buChar char="o"/>
            </a:pPr>
            <a:endParaRPr lang="en-US" altLang="zh-CN" sz="2000" dirty="0">
              <a:ea typeface="SimSun" pitchFamily="2" charset="-122"/>
            </a:endParaRPr>
          </a:p>
          <a:p>
            <a:pPr marL="461963" lvl="4" indent="-234950">
              <a:lnSpc>
                <a:spcPct val="100000"/>
              </a:lnSpc>
              <a:spcAft>
                <a:spcPts val="1800"/>
              </a:spcAft>
              <a:buClr>
                <a:srgbClr val="BD582C"/>
              </a:buClr>
              <a:buSzPct val="65000"/>
              <a:buFont typeface="Courier New" panose="02070309020205020404" pitchFamily="49" charset="0"/>
              <a:buChar char="o"/>
            </a:pPr>
            <a:r>
              <a:rPr lang="en-US" altLang="zh-CN" sz="2000" dirty="0">
                <a:ea typeface="SimSun" pitchFamily="2" charset="-122"/>
              </a:rPr>
              <a:t>The state should have a research and analysis department to determine what programs work under various circumstances.</a:t>
            </a:r>
          </a:p>
          <a:p>
            <a:pPr marL="227013" indent="-223838" eaLnBrk="1" hangingPunct="1">
              <a:lnSpc>
                <a:spcPct val="100000"/>
              </a:lnSpc>
              <a:buFont typeface="Wingdings" panose="05000000000000000000" pitchFamily="2" charset="2"/>
              <a:buChar char="§"/>
            </a:pPr>
            <a:r>
              <a:rPr lang="en-US" altLang="zh-CN" sz="2000" dirty="0">
                <a:ea typeface="SimSun" pitchFamily="2" charset="-122"/>
              </a:rPr>
              <a:t>If a school district has sufficient funding and does not implement the appropriate programs in a responsible way, then its teachers and administrators should be held accountable. </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Hold States Accountable?</a:t>
            </a:r>
            <a:br>
              <a:rPr lang="en-US" altLang="zh-CN" sz="2800" dirty="0">
                <a:solidFill>
                  <a:srgbClr val="BD582C"/>
                </a:solidFill>
                <a:ea typeface="SimSun" pitchFamily="2" charset="-122"/>
              </a:rPr>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4411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Questions</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t>Why is it useful to link an accountability program with a state education aid reform.</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What does it mean to say that “money does not matter”?  What is the evidence on this claim?</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How should an accountability system measure a school district’s success?</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Who should be held accountable: school administrators? teachers? students?</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3161834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t>State Aid Reform and Accountability</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solidFill>
                  <a:srgbClr val="FF0000"/>
                </a:solidFill>
              </a:rPr>
              <a:t>State Aid Reform and School Choice</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Capital Spending</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3690956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47800"/>
            <a:ext cx="1922321" cy="395173"/>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School Choice</a:t>
            </a:r>
          </a:p>
        </p:txBody>
      </p:sp>
      <p:sp>
        <p:nvSpPr>
          <p:cNvPr id="15363" name="Rectangle 3"/>
          <p:cNvSpPr>
            <a:spLocks noGrp="1" noChangeArrowheads="1"/>
          </p:cNvSpPr>
          <p:nvPr>
            <p:ph idx="1"/>
          </p:nvPr>
        </p:nvSpPr>
        <p:spPr>
          <a:xfrm>
            <a:off x="822959" y="1845734"/>
            <a:ext cx="7543801" cy="4097866"/>
          </a:xfrm>
        </p:spPr>
        <p:txBody>
          <a:bodyPr>
            <a:normAutofit fontScale="92500" lnSpcReduction="20000"/>
          </a:bodyPr>
          <a:lstStyle/>
          <a:p>
            <a:pPr marL="227013" indent="-227013" eaLnBrk="1" hangingPunct="1">
              <a:lnSpc>
                <a:spcPct val="110000"/>
              </a:lnSpc>
              <a:buFont typeface="Wingdings" panose="05000000000000000000" pitchFamily="2" charset="2"/>
              <a:buChar char="§"/>
            </a:pPr>
            <a:r>
              <a:rPr lang="en-US" altLang="zh-CN" sz="2400" dirty="0">
                <a:ea typeface="SimSun" pitchFamily="2" charset="-122"/>
              </a:rPr>
              <a:t>Expanded school choice is linked to education finance reform in some states and has been an emphasis of federal policy.</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School choice plans allow parents to send their children to public schools outside their attendance zone or even outside their district.</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Charter schools, public schools subject to fewer restrictions than existing public schools, now exist in most states.</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Vouchers are payments, usually to parents in low-performing schools, that can be used to send children to other public or even to private schools. </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Choice</a:t>
            </a:r>
            <a:br>
              <a:rPr lang="en-US" altLang="zh-CN" sz="2800" dirty="0">
                <a:solidFill>
                  <a:srgbClr val="BD582C"/>
                </a:solidFill>
                <a:ea typeface="SimSun" pitchFamily="2" charset="-122"/>
              </a:rPr>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47800"/>
            <a:ext cx="2223686" cy="395173"/>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School Choice, 2</a:t>
            </a:r>
          </a:p>
        </p:txBody>
      </p:sp>
      <p:sp>
        <p:nvSpPr>
          <p:cNvPr id="15363" name="Rectangle 3"/>
          <p:cNvSpPr>
            <a:spLocks noGrp="1" noChangeArrowheads="1"/>
          </p:cNvSpPr>
          <p:nvPr>
            <p:ph idx="1"/>
          </p:nvPr>
        </p:nvSpPr>
        <p:spPr/>
        <p:txBody>
          <a:bodyPr>
            <a:normAutofit lnSpcReduction="10000"/>
          </a:bodyPr>
          <a:lstStyle/>
          <a:p>
            <a:pPr marL="227013" indent="-227013" eaLnBrk="1" hangingPunct="1">
              <a:lnSpc>
                <a:spcPct val="110000"/>
              </a:lnSpc>
              <a:spcAft>
                <a:spcPts val="1200"/>
              </a:spcAft>
              <a:buFont typeface="Wingdings" panose="05000000000000000000" pitchFamily="2" charset="2"/>
              <a:buChar char="§"/>
            </a:pPr>
            <a:r>
              <a:rPr lang="en-US" altLang="zh-CN" sz="2400" dirty="0">
                <a:ea typeface="SimSun" pitchFamily="2" charset="-122"/>
              </a:rPr>
              <a:t>These plans provide new choices for parents.</a:t>
            </a:r>
          </a:p>
          <a:p>
            <a:pPr marL="227013" indent="-227013" eaLnBrk="1" hangingPunct="1">
              <a:lnSpc>
                <a:spcPct val="110000"/>
              </a:lnSpc>
              <a:spcAft>
                <a:spcPts val="1200"/>
              </a:spcAft>
              <a:buFont typeface="Wingdings" panose="05000000000000000000" pitchFamily="2" charset="2"/>
              <a:buChar char="§"/>
            </a:pPr>
            <a:r>
              <a:rPr lang="en-US" altLang="zh-CN" sz="2400" dirty="0">
                <a:ea typeface="SimSun" pitchFamily="2" charset="-122"/>
              </a:rPr>
              <a:t>In theory, this choice might lead to innovation and increased effort in the competition to attract students.</a:t>
            </a:r>
          </a:p>
          <a:p>
            <a:pPr marL="457200" lvl="1" indent="-228600">
              <a:lnSpc>
                <a:spcPct val="110000"/>
              </a:lnSpc>
              <a:spcAft>
                <a:spcPts val="1200"/>
              </a:spcAft>
              <a:buFont typeface="Wingdings" panose="05000000000000000000" pitchFamily="2" charset="2"/>
              <a:buChar char="§"/>
            </a:pPr>
            <a:r>
              <a:rPr lang="en-US" altLang="zh-CN" sz="2288" dirty="0">
                <a:ea typeface="SimSun" pitchFamily="2" charset="-122"/>
              </a:rPr>
              <a:t>New schools might come up with innovative methods that improve student performance and that regular public schools (or teacher unions) have been unwilling to try.</a:t>
            </a:r>
          </a:p>
          <a:p>
            <a:pPr marL="457200" lvl="1" indent="-228600">
              <a:lnSpc>
                <a:spcPct val="110000"/>
              </a:lnSpc>
              <a:spcAft>
                <a:spcPts val="1200"/>
              </a:spcAft>
              <a:buFont typeface="Wingdings" panose="05000000000000000000" pitchFamily="2" charset="2"/>
              <a:buChar char="§"/>
            </a:pPr>
            <a:r>
              <a:rPr lang="en-US" altLang="zh-CN" sz="2288" dirty="0">
                <a:ea typeface="SimSun" pitchFamily="2" charset="-122"/>
              </a:rPr>
              <a:t>Existing schools might improve their practices (or copy successful alternative schools) in order to retain their students.</a:t>
            </a:r>
          </a:p>
          <a:p>
            <a:pPr eaLnBrk="1" hangingPunct="1">
              <a:lnSpc>
                <a:spcPct val="80000"/>
              </a:lnSpc>
              <a:spcAft>
                <a:spcPts val="1200"/>
              </a:spcAft>
            </a:pPr>
            <a:endParaRPr lang="en-US" sz="18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Choice,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1557100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t>State Aid Reform and Accountability</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School Choice</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Capital Spending</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6" name="Rectangle 2"/>
          <p:cNvSpPr/>
          <p:nvPr/>
        </p:nvSpPr>
        <p:spPr>
          <a:xfrm>
            <a:off x="838200" y="1447800"/>
            <a:ext cx="2223686" cy="395173"/>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School Choice, 3</a:t>
            </a:r>
          </a:p>
        </p:txBody>
      </p:sp>
      <p:sp>
        <p:nvSpPr>
          <p:cNvPr id="16387" name="Rectangle 3"/>
          <p:cNvSpPr>
            <a:spLocks noGrp="1" noChangeArrowheads="1"/>
          </p:cNvSpPr>
          <p:nvPr>
            <p:ph idx="1"/>
          </p:nvPr>
        </p:nvSpPr>
        <p:spPr/>
        <p:txBody>
          <a:bodyPr>
            <a:normAutofit/>
          </a:bodyPr>
          <a:lstStyle/>
          <a:p>
            <a:pPr marL="227013" indent="-227013">
              <a:lnSpc>
                <a:spcPct val="100000"/>
              </a:lnSpc>
              <a:spcAft>
                <a:spcPts val="1200"/>
              </a:spcAft>
              <a:buFont typeface="Wingdings" panose="05000000000000000000" pitchFamily="2" charset="2"/>
              <a:buChar char="§"/>
            </a:pPr>
            <a:r>
              <a:rPr lang="en-US" altLang="zh-CN" sz="2000" dirty="0">
                <a:ea typeface="SimSun" pitchFamily="2" charset="-122"/>
              </a:rPr>
              <a:t>But enhanced choice does not guarantee improvements in school performance because school choice plans face several major limits:</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a:ea typeface="SimSun" pitchFamily="2" charset="-122"/>
              </a:rPr>
              <a:t>They are subject to capacity restrictions—and most of the time a  school can give preference to students in its attendance zone.</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a:ea typeface="SimSun" pitchFamily="2" charset="-122"/>
              </a:rPr>
              <a:t>Politics usually prevents them from working across district lines, except on a small scale.</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a:ea typeface="SimSun" pitchFamily="2" charset="-122"/>
              </a:rPr>
              <a:t>Low-income families may not be able to afford the transportation costs to send their children to the best schools.</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a:ea typeface="SimSun" pitchFamily="2" charset="-122"/>
              </a:rPr>
              <a:t>New choice schools may shut down, causing disruption in the education of the children who attend them.</a:t>
            </a:r>
          </a:p>
          <a:p>
            <a:pPr marL="461963" indent="-234950" eaLnBrk="1" hangingPunct="1">
              <a:lnSpc>
                <a:spcPct val="100000"/>
              </a:lnSpc>
              <a:buFont typeface="Courier New" panose="02070309020205020404" pitchFamily="49" charset="0"/>
              <a:buChar char="o"/>
            </a:pPr>
            <a:endParaRPr lang="en-US" sz="2000" dirty="0"/>
          </a:p>
          <a:p>
            <a:pPr eaLnBrk="1" hangingPunct="1">
              <a:lnSpc>
                <a:spcPct val="100000"/>
              </a:lnSpc>
            </a:pPr>
            <a:endParaRPr lang="en-US" sz="2000" dirty="0"/>
          </a:p>
        </p:txBody>
      </p:sp>
      <p:sp>
        <p:nvSpPr>
          <p:cNvPr id="2" name="Title 1" hidden="1"/>
          <p:cNvSpPr>
            <a:spLocks noGrp="1"/>
          </p:cNvSpPr>
          <p:nvPr>
            <p:ph type="title"/>
          </p:nvPr>
        </p:nvSpPr>
        <p:spPr/>
        <p:txBody>
          <a:bodyPr/>
          <a:lstStyle/>
          <a:p>
            <a:r>
              <a:rPr lang="en-US" altLang="zh-CN" sz="2800" dirty="0">
                <a:solidFill>
                  <a:srgbClr val="BD582C"/>
                </a:solidFill>
                <a:ea typeface="SimSun" pitchFamily="2" charset="-122"/>
              </a:rPr>
              <a:t>School Choice, 3</a:t>
            </a:r>
            <a:br>
              <a:rPr lang="en-US" altLang="zh-CN" sz="2800" dirty="0">
                <a:solidFill>
                  <a:srgbClr val="BD582C"/>
                </a:solidFill>
                <a:ea typeface="SimSun" pitchFamily="2" charset="-122"/>
              </a:rPr>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27310" y="1371600"/>
            <a:ext cx="2141805"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Charter Schools</a:t>
            </a:r>
          </a:p>
        </p:txBody>
      </p:sp>
      <p:sp>
        <p:nvSpPr>
          <p:cNvPr id="17411" name="Rectangle 3"/>
          <p:cNvSpPr>
            <a:spLocks noGrp="1" noChangeArrowheads="1"/>
          </p:cNvSpPr>
          <p:nvPr>
            <p:ph idx="1"/>
          </p:nvPr>
        </p:nvSpPr>
        <p:spPr/>
        <p:txBody>
          <a:bodyPr>
            <a:normAutofit/>
          </a:bodyPr>
          <a:lstStyle/>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Some school districts have dozens of charter schools, others have none.</a:t>
            </a:r>
          </a:p>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Some states allow out-of-district students to attend charter schools, which are concentrated in big cities.</a:t>
            </a:r>
          </a:p>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Charter schools are difficult to evaluate because they are so heterogeneous.</a:t>
            </a:r>
          </a:p>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One can find examples of terrific charter schools and of terrible ones—and of ones that fail.</a:t>
            </a:r>
          </a:p>
          <a:p>
            <a:pPr eaLnBrk="1" hangingPunct="1">
              <a:lnSpc>
                <a:spcPct val="110000"/>
              </a:lnSpc>
              <a:spcAft>
                <a:spcPts val="600"/>
              </a:spcAft>
            </a:pPr>
            <a:endParaRPr lang="en-US" sz="2000" dirty="0"/>
          </a:p>
          <a:p>
            <a:pPr eaLnBrk="1" hangingPunct="1">
              <a:lnSpc>
                <a:spcPct val="110000"/>
              </a:lnSpc>
            </a:pP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a:t>
            </a:r>
            <a:br>
              <a:rPr lang="en-US" altLang="zh-CN" sz="2800" dirty="0">
                <a:solidFill>
                  <a:srgbClr val="BD582C"/>
                </a:solidFill>
                <a:ea typeface="SimSun" pitchFamily="2" charset="-122"/>
              </a:rPr>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371600"/>
            <a:ext cx="2443169"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Charter Schools, 2</a:t>
            </a:r>
          </a:p>
        </p:txBody>
      </p:sp>
      <p:sp>
        <p:nvSpPr>
          <p:cNvPr id="18435" name="Rectangle 3"/>
          <p:cNvSpPr>
            <a:spLocks noGrp="1" noChangeArrowheads="1"/>
          </p:cNvSpPr>
          <p:nvPr>
            <p:ph idx="1"/>
          </p:nvPr>
        </p:nvSpPr>
        <p:spPr/>
        <p:txBody>
          <a:bodyPr>
            <a:normAutofit/>
          </a:bodyPr>
          <a:lstStyle/>
          <a:p>
            <a:pPr marL="227013" indent="-227013" eaLnBrk="1" hangingPunct="1">
              <a:lnSpc>
                <a:spcPct val="110000"/>
              </a:lnSpc>
              <a:buFont typeface="Wingdings" panose="05000000000000000000" pitchFamily="2" charset="2"/>
              <a:buChar char="§"/>
            </a:pPr>
            <a:r>
              <a:rPr lang="en-US" altLang="zh-CN" sz="2000" dirty="0">
                <a:ea typeface="SimSun" pitchFamily="2" charset="-122"/>
              </a:rPr>
              <a:t>A recent report found that 17% of charter schools boosted student test scores year after year.</a:t>
            </a:r>
            <a:br>
              <a:rPr lang="en-US" altLang="zh-CN" sz="2000" dirty="0">
                <a:ea typeface="SimSun" pitchFamily="2" charset="-122"/>
              </a:rPr>
            </a:br>
            <a:r>
              <a:rPr lang="en-US" altLang="zh-CN" sz="2000" dirty="0">
                <a:ea typeface="SimSun" pitchFamily="2" charset="-122"/>
              </a:rPr>
              <a:t> (</a:t>
            </a:r>
            <a:r>
              <a:rPr lang="en-US" altLang="zh-CN" sz="2000" dirty="0">
                <a:ea typeface="SimSun" pitchFamily="2" charset="-122"/>
                <a:hlinkClick r:id="rId2" tooltip="http://credo.stanford.edu/research-reports.html"/>
              </a:rPr>
              <a:t>http://credo.stanford.edu/research-reports.html</a:t>
            </a:r>
            <a:r>
              <a:rPr lang="en-US" altLang="zh-CN" sz="2000" dirty="0">
                <a:ea typeface="SimSun" pitchFamily="2" charset="-122"/>
              </a:rPr>
              <a:t>)</a:t>
            </a:r>
          </a:p>
          <a:p>
            <a:pPr marL="227013" indent="-227013">
              <a:lnSpc>
                <a:spcPct val="110000"/>
              </a:lnSpc>
              <a:spcBef>
                <a:spcPts val="0"/>
              </a:spcBef>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most charter schools lead to lower scores and do not improve over time.</a:t>
            </a:r>
          </a:p>
          <a:p>
            <a:pPr marL="227013" indent="-227013">
              <a:lnSpc>
                <a:spcPct val="110000"/>
              </a:lnSpc>
              <a:spcBef>
                <a:spcPts val="0"/>
              </a:spcBef>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It seems unlikely that successful charter schools can be replicated on a large scale.</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1927459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Charter Schools, 3</a:t>
            </a:r>
          </a:p>
        </p:txBody>
      </p:sp>
      <p:sp>
        <p:nvSpPr>
          <p:cNvPr id="18435" name="Rectangle 3"/>
          <p:cNvSpPr>
            <a:spLocks noGrp="1" noChangeArrowheads="1"/>
          </p:cNvSpPr>
          <p:nvPr>
            <p:ph idx="1"/>
          </p:nvPr>
        </p:nvSpPr>
        <p:spPr/>
        <p:txBody>
          <a:bodyPr>
            <a:normAutofit fontScale="92500"/>
          </a:bodyPr>
          <a:lstStyle/>
          <a:p>
            <a:pPr marL="227013" indent="-227013">
              <a:buFont typeface="Wingdings" panose="05000000000000000000" pitchFamily="2" charset="2"/>
              <a:buChar char="§"/>
            </a:pPr>
            <a:r>
              <a:rPr lang="en-US" altLang="zh-CN" sz="2000" dirty="0">
                <a:ea typeface="SimSun" pitchFamily="2" charset="-122"/>
              </a:rPr>
              <a:t>Some evidence indicates that certain comprehensive charter schools, such as the 183 KIPP (Knowledge Is Power Program) charter schools, boost scores in poor cities. See, e.g.:</a:t>
            </a:r>
          </a:p>
          <a:p>
            <a:pPr marL="227013" lvl="1" indent="0">
              <a:buNone/>
            </a:pPr>
            <a:r>
              <a:rPr lang="en-US" altLang="zh-CN" sz="1900" dirty="0">
                <a:ea typeface="SimSun" pitchFamily="2" charset="-122"/>
                <a:hlinkClick r:id="rId2" tooltip="http://www.mathematica-mpr.com/newsroom/releases/2013/KIPP_2_13.asp "/>
              </a:rPr>
              <a:t>http://www.mathematica-mpr.com/newsroom/releases/2013/KIPP_2_13.asp </a:t>
            </a:r>
            <a:endParaRPr lang="en-US" sz="1900" dirty="0"/>
          </a:p>
          <a:p>
            <a:pPr marL="227013" indent="-227013">
              <a:lnSpc>
                <a:spcPct val="110000"/>
              </a:lnSpc>
              <a:buFont typeface="Wingdings" panose="05000000000000000000" pitchFamily="2" charset="2"/>
              <a:buChar char="§"/>
            </a:pPr>
            <a:endParaRPr lang="en-US" altLang="zh-CN" sz="2000" dirty="0">
              <a:ea typeface="SimSun" pitchFamily="2" charset="-122"/>
            </a:endParaRPr>
          </a:p>
          <a:p>
            <a:pPr marL="227013" indent="-227013">
              <a:buFont typeface="Wingdings" panose="05000000000000000000" pitchFamily="2" charset="2"/>
              <a:buChar char="§"/>
            </a:pPr>
            <a:r>
              <a:rPr lang="en-US" altLang="zh-CN" sz="2000" dirty="0">
                <a:ea typeface="SimSun" pitchFamily="2" charset="-122"/>
              </a:rPr>
              <a:t>Charter schools in suburbs do not seem to make much difference.</a:t>
            </a:r>
            <a:r>
              <a:rPr lang="en-US" sz="2000" dirty="0"/>
              <a:t>  </a:t>
            </a:r>
          </a:p>
          <a:p>
            <a:pPr marL="227013" indent="-227013"/>
            <a:r>
              <a:rPr lang="en-US" sz="2000" u="sng" dirty="0">
                <a:hlinkClick r:id="rId3" tooltip="http://www.nytimes.com/2015/11/22/upshot/a-suburban-urban-divide-in-charter-school-success-rates.html?_r=0"/>
              </a:rPr>
              <a:t>http://www.nytimes.com/2015/11/22/upshot/a-suburban-urban-divide-in-charter-school-success-rates.html?_r=0</a:t>
            </a:r>
            <a:endParaRPr lang="en-US" altLang="zh-CN" sz="2000" dirty="0">
              <a:ea typeface="SimSun" pitchFamily="2" charset="-122"/>
            </a:endParaRPr>
          </a:p>
          <a:p>
            <a:pPr marL="227013" indent="-227013">
              <a:lnSpc>
                <a:spcPct val="110000"/>
              </a:lnSpc>
              <a:buFont typeface="Wingdings" panose="05000000000000000000" pitchFamily="2" charset="2"/>
              <a:buChar char="§"/>
            </a:pPr>
            <a:endParaRPr lang="en-US" altLang="zh-CN" sz="2000" dirty="0">
              <a:ea typeface="SimSun" pitchFamily="2" charset="-122"/>
            </a:endParaRPr>
          </a:p>
          <a:p>
            <a:pPr marL="227013" indent="-227013">
              <a:lnSpc>
                <a:spcPct val="110000"/>
              </a:lnSpc>
              <a:buFont typeface="Wingdings" panose="05000000000000000000" pitchFamily="2" charset="2"/>
              <a:buChar char="§"/>
            </a:pPr>
            <a:r>
              <a:rPr lang="en-US" altLang="zh-CN" sz="2000" dirty="0">
                <a:ea typeface="SimSun" pitchFamily="2" charset="-122"/>
              </a:rPr>
              <a:t>There is also some evidence that charter schools lead to more separation of students by race and income.  See Bifulco and Ladd (</a:t>
            </a:r>
            <a:r>
              <a:rPr lang="en-US" altLang="zh-CN" sz="2000" i="1" dirty="0">
                <a:ea typeface="SimSun" pitchFamily="2" charset="-122"/>
              </a:rPr>
              <a:t>JPAM</a:t>
            </a:r>
            <a:r>
              <a:rPr lang="en-US" altLang="zh-CN" sz="2000" dirty="0">
                <a:ea typeface="SimSun" pitchFamily="2" charset="-122"/>
              </a:rPr>
              <a:t> 2007)</a:t>
            </a:r>
          </a:p>
          <a:p>
            <a:pPr>
              <a:lnSpc>
                <a:spcPct val="110000"/>
              </a:lnSpc>
              <a:buFont typeface="Wingdings" panose="05000000000000000000" pitchFamily="2" charset="2"/>
              <a:buChar char="§"/>
            </a:pPr>
            <a:endParaRPr lang="en-US" sz="2000" dirty="0"/>
          </a:p>
          <a:p>
            <a:pPr eaLnBrk="1" hangingPunct="1">
              <a:lnSpc>
                <a:spcPct val="110000"/>
              </a:lnSpc>
            </a:pP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3</a:t>
            </a:r>
            <a:br>
              <a:rPr lang="en-US" altLang="zh-CN" sz="2800" dirty="0">
                <a:solidFill>
                  <a:srgbClr val="BD582C"/>
                </a:solidFill>
                <a:ea typeface="SimSun" pitchFamily="2" charset="-122"/>
              </a:rPr>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Charter Schools, 4</a:t>
            </a:r>
          </a:p>
        </p:txBody>
      </p:sp>
      <p:sp>
        <p:nvSpPr>
          <p:cNvPr id="18435" name="Rectangle 3"/>
          <p:cNvSpPr>
            <a:spLocks noGrp="1" noChangeArrowheads="1"/>
          </p:cNvSpPr>
          <p:nvPr>
            <p:ph idx="1"/>
          </p:nvPr>
        </p:nvSpPr>
        <p:spPr/>
        <p:txBody>
          <a:bodyPr>
            <a:normAutofit lnSpcReduction="10000"/>
          </a:bodyPr>
          <a:lstStyle/>
          <a:p>
            <a:pPr marL="233363" indent="-233363">
              <a:buFont typeface="Wingdings" panose="05000000000000000000" pitchFamily="2" charset="2"/>
              <a:buChar char="§"/>
            </a:pPr>
            <a:r>
              <a:rPr lang="en-US" altLang="zh-CN" sz="2000" dirty="0">
                <a:ea typeface="SimSun" pitchFamily="2" charset="-122"/>
              </a:rPr>
              <a:t>The best evidence (e.g., on KIPP) comes from comparing the winners with the losers of a lottery to get into an over-subscribed charter school.</a:t>
            </a:r>
          </a:p>
          <a:p>
            <a:pPr marL="233363" indent="-233363">
              <a:lnSpc>
                <a:spcPct val="5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33363" lvl="1" indent="-233363">
              <a:buFont typeface="Wingdings" panose="05000000000000000000" pitchFamily="2" charset="2"/>
              <a:buChar char="§"/>
            </a:pPr>
            <a:r>
              <a:rPr lang="en-US" altLang="zh-CN" sz="1888" dirty="0">
                <a:ea typeface="SimSun" pitchFamily="2" charset="-122"/>
              </a:rPr>
              <a:t>This lottery is a type of random assignment, so this approach gives a precise answer for the difference in performance between lottery winners and losers.</a:t>
            </a:r>
          </a:p>
          <a:p>
            <a:pPr marL="233363" lvl="1" indent="-233363">
              <a:lnSpc>
                <a:spcPct val="50000"/>
              </a:lnSpc>
              <a:spcBef>
                <a:spcPts val="0"/>
              </a:spcBef>
              <a:spcAft>
                <a:spcPts val="0"/>
              </a:spcAft>
              <a:buFont typeface="Wingdings" panose="05000000000000000000" pitchFamily="2" charset="2"/>
              <a:buChar char="§"/>
            </a:pPr>
            <a:endParaRPr lang="en-US" altLang="zh-CN" sz="1888" dirty="0">
              <a:ea typeface="SimSun" pitchFamily="2" charset="-122"/>
            </a:endParaRPr>
          </a:p>
          <a:p>
            <a:pPr marL="233363" lvl="1" indent="-233363">
              <a:buFont typeface="Wingdings" panose="05000000000000000000" pitchFamily="2" charset="2"/>
              <a:buChar char="§"/>
            </a:pPr>
            <a:r>
              <a:rPr lang="en-US" altLang="zh-CN" sz="1888" dirty="0">
                <a:ea typeface="SimSun" pitchFamily="2" charset="-122"/>
              </a:rPr>
              <a:t>But the answer may depend on what options are available for losers and whether the charter school induces changes in nearby public schools.</a:t>
            </a:r>
          </a:p>
          <a:p>
            <a:pPr marL="233363" lvl="1" indent="-233363">
              <a:lnSpc>
                <a:spcPct val="50000"/>
              </a:lnSpc>
              <a:spcBef>
                <a:spcPts val="0"/>
              </a:spcBef>
              <a:spcAft>
                <a:spcPts val="0"/>
              </a:spcAft>
              <a:buFont typeface="Wingdings" panose="05000000000000000000" pitchFamily="2" charset="2"/>
              <a:buChar char="§"/>
            </a:pPr>
            <a:endParaRPr lang="en-US" altLang="zh-CN" sz="1888" dirty="0">
              <a:ea typeface="SimSun" pitchFamily="2" charset="-122"/>
            </a:endParaRPr>
          </a:p>
          <a:p>
            <a:pPr marL="457200" lvl="2" indent="-223838">
              <a:buFont typeface="Courier New" panose="02070309020205020404" pitchFamily="49" charset="0"/>
              <a:buChar char="o"/>
            </a:pPr>
            <a:r>
              <a:rPr lang="en-US" altLang="zh-CN" sz="1800" dirty="0">
                <a:ea typeface="SimSun" pitchFamily="2" charset="-122"/>
              </a:rPr>
              <a:t>If public schools respond to the competition by improving, the study will understate the impact of charter schools.</a:t>
            </a:r>
          </a:p>
          <a:p>
            <a:pPr marL="457200" lvl="2" indent="-223838">
              <a:lnSpc>
                <a:spcPct val="50000"/>
              </a:lnSpc>
              <a:spcBef>
                <a:spcPts val="0"/>
              </a:spcBef>
              <a:spcAft>
                <a:spcPts val="0"/>
              </a:spcAft>
              <a:buFont typeface="Courier New" panose="02070309020205020404" pitchFamily="49" charset="0"/>
              <a:buChar char="o"/>
            </a:pPr>
            <a:endParaRPr lang="en-US" altLang="zh-CN" sz="1800" dirty="0">
              <a:ea typeface="SimSun" pitchFamily="2" charset="-122"/>
            </a:endParaRPr>
          </a:p>
          <a:p>
            <a:pPr marL="457200" lvl="2" indent="-223838">
              <a:buFont typeface="Courier New" panose="02070309020205020404" pitchFamily="49" charset="0"/>
              <a:buChar char="o"/>
            </a:pPr>
            <a:r>
              <a:rPr lang="en-US" altLang="zh-CN" sz="1800" dirty="0">
                <a:ea typeface="SimSun" pitchFamily="2" charset="-122"/>
              </a:rPr>
              <a:t>If performance in public schools declines because many of the most motivated students have left, the study will overstate the impact of charter schools.</a:t>
            </a:r>
          </a:p>
          <a:p>
            <a:pPr marL="391605" lvl="1" indent="-227013">
              <a:buFont typeface="Wingdings" panose="05000000000000000000" pitchFamily="2" charset="2"/>
              <a:buChar char="§"/>
            </a:pPr>
            <a:endParaRPr lang="en-US" altLang="zh-CN" sz="1888" dirty="0">
              <a:ea typeface="SimSun" pitchFamily="2" charset="-122"/>
            </a:endParaRPr>
          </a:p>
          <a:p>
            <a:pPr eaLnBrk="1" hangingPunct="1">
              <a:lnSpc>
                <a:spcPct val="110000"/>
              </a:lnSpc>
            </a:pP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4</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739358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Charter Schools, 5</a:t>
            </a:r>
          </a:p>
        </p:txBody>
      </p:sp>
      <p:sp>
        <p:nvSpPr>
          <p:cNvPr id="18435" name="Rectangle 3"/>
          <p:cNvSpPr>
            <a:spLocks noGrp="1" noChangeArrowheads="1"/>
          </p:cNvSpPr>
          <p:nvPr>
            <p:ph idx="1"/>
          </p:nvPr>
        </p:nvSpPr>
        <p:spPr/>
        <p:txBody>
          <a:bodyPr>
            <a:normAutofit/>
          </a:bodyPr>
          <a:lstStyle/>
          <a:p>
            <a:pPr marL="227013" indent="-227013">
              <a:buFont typeface="Wingdings" panose="05000000000000000000" pitchFamily="2" charset="2"/>
              <a:buChar char="§"/>
            </a:pPr>
            <a:r>
              <a:rPr lang="en-US" altLang="zh-CN" sz="2000" dirty="0">
                <a:ea typeface="SimSun" pitchFamily="2" charset="-122"/>
              </a:rPr>
              <a:t>Moreover, this evidence does not reveal either whether charter schools in general boost performance or whether placing more students in charter school would improve test scores:</a:t>
            </a:r>
          </a:p>
          <a:p>
            <a:pPr marL="227013" indent="-227013">
              <a:lnSpc>
                <a:spcPct val="50000"/>
              </a:lnSpc>
              <a:buFont typeface="Wingdings" panose="05000000000000000000" pitchFamily="2" charset="2"/>
              <a:buChar char="§"/>
            </a:pPr>
            <a:endParaRPr lang="en-US" altLang="zh-CN" sz="2000" dirty="0">
              <a:ea typeface="SimSun" pitchFamily="2" charset="-122"/>
            </a:endParaRPr>
          </a:p>
          <a:p>
            <a:pPr marL="457200" lvl="1" indent="-223838">
              <a:buFont typeface="Courier New" panose="02070309020205020404" pitchFamily="49" charset="0"/>
              <a:buChar char="o"/>
            </a:pPr>
            <a:r>
              <a:rPr lang="en-US" altLang="zh-CN" sz="1888" dirty="0">
                <a:ea typeface="SimSun" pitchFamily="2" charset="-122"/>
              </a:rPr>
              <a:t>Lottery-based studies only look at the impacts on students whose parents support their entrance into a charter school—not the impacts on any type of student.</a:t>
            </a:r>
          </a:p>
          <a:p>
            <a:pPr marL="457200" lvl="1" indent="-223838">
              <a:lnSpc>
                <a:spcPct val="50000"/>
              </a:lnSpc>
              <a:buFont typeface="Courier New" panose="02070309020205020404" pitchFamily="49" charset="0"/>
              <a:buChar char="o"/>
            </a:pPr>
            <a:endParaRPr lang="en-US" sz="1888" dirty="0">
              <a:ea typeface="SimSun" pitchFamily="2" charset="-122"/>
            </a:endParaRPr>
          </a:p>
          <a:p>
            <a:pPr marL="457200" lvl="1" indent="-223838">
              <a:buFont typeface="Courier New" panose="02070309020205020404" pitchFamily="49" charset="0"/>
              <a:buChar char="o"/>
            </a:pPr>
            <a:r>
              <a:rPr lang="en-US" sz="1888" dirty="0">
                <a:ea typeface="SimSun" pitchFamily="2" charset="-122"/>
              </a:rPr>
              <a:t>Lottery-based studies cannot examine the impacts of charter schools that are not over-subscribed (and are therefore probably relatively low in quality).</a:t>
            </a:r>
          </a:p>
          <a:p>
            <a:pPr marL="457200" lvl="1" indent="-223838">
              <a:lnSpc>
                <a:spcPct val="50000"/>
              </a:lnSpc>
              <a:buFont typeface="Courier New" panose="02070309020205020404" pitchFamily="49" charset="0"/>
              <a:buChar char="o"/>
            </a:pPr>
            <a:endParaRPr lang="en-US" sz="1888" dirty="0">
              <a:ea typeface="SimSun" pitchFamily="2" charset="-122"/>
            </a:endParaRPr>
          </a:p>
          <a:p>
            <a:pPr marL="457200" lvl="1" indent="-223838">
              <a:buFont typeface="Courier New" panose="02070309020205020404" pitchFamily="49" charset="0"/>
              <a:buChar char="o"/>
            </a:pPr>
            <a:r>
              <a:rPr lang="en-US" sz="1888" dirty="0">
                <a:ea typeface="SimSun" pitchFamily="2" charset="-122"/>
              </a:rPr>
              <a:t>Lottery-based studies cannot determine what would happen in the teacher labor market if the number of charter schools increased.</a:t>
            </a:r>
            <a:endParaRPr lang="en-US" sz="2000" dirty="0"/>
          </a:p>
          <a:p>
            <a:pPr marL="457200" indent="-223838" eaLnBrk="1" hangingPunct="1">
              <a:lnSpc>
                <a:spcPct val="110000"/>
              </a:lnSpc>
              <a:buFont typeface="Courier New" panose="02070309020205020404" pitchFamily="49" charset="0"/>
              <a:buChar char="o"/>
            </a:pP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5</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729958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04068"/>
            <a:ext cx="2234330" cy="424732"/>
          </a:xfrm>
          <a:prstGeom prst="rect">
            <a:avLst/>
          </a:prstGeom>
        </p:spPr>
        <p:txBody>
          <a:bodyPr wrap="none">
            <a:spAutoFit/>
          </a:bodyPr>
          <a:lstStyle/>
          <a:p>
            <a:pPr eaLnBrk="1" hangingPunct="1">
              <a:lnSpc>
                <a:spcPct val="90000"/>
              </a:lnSpc>
              <a:buFont typeface="Wingdings" pitchFamily="2" charset="2"/>
              <a:buNone/>
            </a:pPr>
            <a:r>
              <a:rPr lang="en-US" altLang="zh-CN" sz="2400" dirty="0">
                <a:solidFill>
                  <a:srgbClr val="BD582C"/>
                </a:solidFill>
                <a:latin typeface="+mn-lt"/>
                <a:ea typeface="SimSun" pitchFamily="2" charset="-122"/>
              </a:rPr>
              <a:t>School Vouchers</a:t>
            </a:r>
          </a:p>
        </p:txBody>
      </p:sp>
      <p:sp>
        <p:nvSpPr>
          <p:cNvPr id="19459" name="Rectangle 3"/>
          <p:cNvSpPr>
            <a:spLocks noGrp="1" noChangeArrowheads="1"/>
          </p:cNvSpPr>
          <p:nvPr>
            <p:ph idx="1"/>
          </p:nvPr>
        </p:nvSpPr>
        <p:spPr/>
        <p:txBody>
          <a:bodyPr>
            <a:normAutofit fontScale="92500" lnSpcReduction="20000"/>
          </a:bodyPr>
          <a:lstStyle/>
          <a:p>
            <a:pPr marL="227013" indent="-227013" eaLnBrk="1" hangingPunct="1">
              <a:lnSpc>
                <a:spcPct val="110000"/>
              </a:lnSpc>
              <a:buFont typeface="Wingdings" panose="05000000000000000000" pitchFamily="2" charset="2"/>
              <a:buChar char="§"/>
            </a:pPr>
            <a:r>
              <a:rPr lang="en-US" altLang="zh-CN" sz="2000" dirty="0">
                <a:ea typeface="SimSun" pitchFamily="2" charset="-122"/>
              </a:rPr>
              <a:t>The constitutionality of vouchers, even if parents decide to use them for parochial schools, was upheld by the U.S. Supreme Court in 2002.</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The Florida accountability system gave vouchers to children in failing schools, but this provision was thrown out by the Florida courts.</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Recent random assignments studies in Indiana, Louisiana, and Ohio find that voucher recipients have lower performance than other students, especially in math. See:</a:t>
            </a:r>
          </a:p>
          <a:p>
            <a:pPr marL="228600" indent="0" eaLnBrk="1" hangingPunct="1">
              <a:lnSpc>
                <a:spcPct val="110000"/>
              </a:lnSpc>
              <a:buNone/>
            </a:pPr>
            <a:r>
              <a:rPr lang="en-US" sz="2000" dirty="0">
                <a:hlinkClick r:id="rId2" tooltip="https://www.nytimes.com/2017/02/23/upshot/dismal-results-from-vouchers-surprise-researchers-as-devos-era-begins.html?rref=collection%2Fsectioncollection%2Fupshot "/>
              </a:rPr>
              <a:t>https://www.nytimes.com/2017/02/23/upshot/dismal-results-from-vouchers-surprise-researchers-as-devos-era-begins.html?rref=collection%2Fsectioncollection%2Fupshot </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Vouchers</a:t>
            </a:r>
            <a:br>
              <a:rPr lang="en-US" altLang="zh-CN" sz="2800" dirty="0">
                <a:solidFill>
                  <a:srgbClr val="BD582C"/>
                </a:solidFill>
                <a:ea typeface="SimSun" pitchFamily="2" charset="-122"/>
              </a:rPr>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41002"/>
            <a:ext cx="2535694" cy="387798"/>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School Vouchers, 2</a:t>
            </a:r>
          </a:p>
        </p:txBody>
      </p:sp>
      <p:sp>
        <p:nvSpPr>
          <p:cNvPr id="20483" name="Rectangle 3"/>
          <p:cNvSpPr>
            <a:spLocks noGrp="1" noChangeArrowheads="1"/>
          </p:cNvSpPr>
          <p:nvPr>
            <p:ph idx="1"/>
          </p:nvPr>
        </p:nvSpPr>
        <p:spPr/>
        <p:txBody>
          <a:bodyPr>
            <a:normAutofit/>
          </a:bodyPr>
          <a:lstStyle/>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Even if one could design a voucher program that boosted student performance, a large-scale version still might not boost the performance of students in poor, urban school districts.</a:t>
            </a:r>
            <a:endParaRPr lang="en-US" sz="2000" dirty="0"/>
          </a:p>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Higher performance might indicate that voucher recipients are taken from the high-poverty environment of a public school to the low-poverty environment of a private school.  This cannot be done on a large scale (without eliminating poverty!).</a:t>
            </a:r>
          </a:p>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Children in the Cleveland program primarily go to Catholic schools because subsidies to these schools from the Catholic Church keep tuition low enough that the voucher can cover it. Subsidies of this type would not be available in a large voucher program.</a:t>
            </a:r>
            <a:endParaRPr lang="en-US" sz="2000" dirty="0"/>
          </a:p>
          <a:p>
            <a:pPr eaLnBrk="1" hangingPunct="1">
              <a:lnSpc>
                <a:spcPct val="80000"/>
              </a:lnSpc>
            </a:pPr>
            <a:endParaRPr lang="en-US" sz="1875" u="sng" dirty="0"/>
          </a:p>
          <a:p>
            <a:pPr eaLnBrk="1" hangingPunct="1">
              <a:lnSpc>
                <a:spcPct val="80000"/>
              </a:lnSpc>
            </a:pPr>
            <a:endParaRPr lang="en-US" sz="1875"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Vouchers, 2</a:t>
            </a:r>
            <a:br>
              <a:rPr lang="en-US" altLang="zh-CN" sz="2800" dirty="0">
                <a:solidFill>
                  <a:srgbClr val="BD582C"/>
                </a:solidFill>
                <a:ea typeface="SimSun" pitchFamily="2" charset="-122"/>
              </a:rPr>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4411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Questions</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t>What does “school choice” mean?  Examples?</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What are the supposed benefits of charter schools?</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What is the evidence on charter school success?</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Why do some places provide vouchers for public or private schools?</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What is the evidence on voucher success?</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1329219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t>State Aid Reform and Accountability</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School Choice</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solidFill>
                  <a:srgbClr val="FF0000"/>
                </a:solidFill>
              </a:rPr>
              <a:t>State Aid Reform and Capital Spending</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3540023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solidFill>
                  <a:srgbClr val="FF0000"/>
                </a:solidFill>
              </a:rPr>
              <a:t>State Aid Reform and Accountability</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School Choice</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Capital Spending</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1227574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55615" y="1404068"/>
            <a:ext cx="4879284" cy="424732"/>
          </a:xfrm>
          <a:prstGeom prst="rect">
            <a:avLst/>
          </a:prstGeom>
        </p:spPr>
        <p:txBody>
          <a:bodyPr wrap="none">
            <a:spAutoFit/>
          </a:bodyPr>
          <a:lstStyle/>
          <a:p>
            <a:pPr eaLnBrk="1" hangingPunct="1">
              <a:lnSpc>
                <a:spcPct val="90000"/>
              </a:lnSpc>
              <a:buFont typeface="Wingdings" pitchFamily="2" charset="2"/>
              <a:buNone/>
            </a:pPr>
            <a:r>
              <a:rPr lang="en-US" altLang="zh-CN" sz="2400" dirty="0">
                <a:solidFill>
                  <a:srgbClr val="BD582C"/>
                </a:solidFill>
                <a:latin typeface="+mn-lt"/>
                <a:ea typeface="SimSun" pitchFamily="2" charset="-122"/>
              </a:rPr>
              <a:t>Should Capital Spending be Included?</a:t>
            </a:r>
          </a:p>
        </p:txBody>
      </p:sp>
      <p:sp>
        <p:nvSpPr>
          <p:cNvPr id="21507" name="Rectangle 3"/>
          <p:cNvSpPr>
            <a:spLocks noGrp="1" noChangeArrowheads="1"/>
          </p:cNvSpPr>
          <p:nvPr>
            <p:ph idx="1"/>
          </p:nvPr>
        </p:nvSpPr>
        <p:spPr/>
        <p:txBody>
          <a:bodyPr>
            <a:normAutofit/>
          </a:bodyPr>
          <a:lstStyle/>
          <a:p>
            <a:pPr marL="227013" indent="-227013" eaLnBrk="1" hangingPunct="1">
              <a:lnSpc>
                <a:spcPct val="110000"/>
              </a:lnSpc>
              <a:buFont typeface="Wingdings" panose="05000000000000000000" pitchFamily="2" charset="2"/>
              <a:buChar char="§"/>
            </a:pPr>
            <a:r>
              <a:rPr lang="en-US" altLang="zh-CN" sz="2000" dirty="0">
                <a:ea typeface="SimSun" pitchFamily="2" charset="-122"/>
              </a:rPr>
              <a:t>Most of the education finance court cases have focused on the equity of operating spending in the state, not of capital spending.</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Exceptions include the cases in New Jersey, Texas, and Arizona.</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The CFE case resulted in almost $10 billion in new capital spending in New York City.</a:t>
            </a:r>
            <a:endParaRPr lang="en-US" sz="2000" dirty="0"/>
          </a:p>
          <a:p>
            <a:pPr eaLnBrk="1" hangingPunct="1">
              <a:lnSpc>
                <a:spcPct val="110000"/>
              </a:lnSpc>
            </a:pP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a:t>
            </a:r>
            <a:br>
              <a:rPr lang="en-US" altLang="zh-CN" sz="2800" dirty="0">
                <a:solidFill>
                  <a:srgbClr val="BD582C"/>
                </a:solidFill>
                <a:ea typeface="SimSun" pitchFamily="2" charset="-122"/>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30382"/>
            <a:ext cx="5257800" cy="424732"/>
          </a:xfrm>
          <a:prstGeom prst="rect">
            <a:avLst/>
          </a:prstGeom>
        </p:spPr>
        <p:txBody>
          <a:bodyPr wrap="square">
            <a:spAutoFit/>
          </a:bodyPr>
          <a:lstStyle/>
          <a:p>
            <a:pPr eaLnBrk="1" hangingPunct="1">
              <a:lnSpc>
                <a:spcPct val="90000"/>
              </a:lnSpc>
              <a:buFont typeface="Wingdings" pitchFamily="2" charset="2"/>
              <a:buNone/>
            </a:pPr>
            <a:r>
              <a:rPr lang="en-US" altLang="zh-CN" sz="2400" dirty="0">
                <a:solidFill>
                  <a:srgbClr val="BD582C"/>
                </a:solidFill>
                <a:latin typeface="+mn-lt"/>
                <a:ea typeface="SimSun" pitchFamily="2" charset="-122"/>
              </a:rPr>
              <a:t>Should Capital Spending Be Included? 2</a:t>
            </a:r>
          </a:p>
        </p:txBody>
      </p:sp>
      <p:sp>
        <p:nvSpPr>
          <p:cNvPr id="22531"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altLang="zh-CN" sz="2000" dirty="0">
                <a:ea typeface="SimSun" pitchFamily="2" charset="-122"/>
              </a:rPr>
              <a:t>It seems odd to eliminate inequities in operating spending but to allow them in capital spending; after all, both types of spending are crucial for providing education.</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capital spending is difficult to study and its link to student performance has not been established.</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Capital spending is lumpy, for example, so there is no link to performance in annual data.</a:t>
            </a:r>
            <a:endParaRPr lang="en-US" sz="2000" dirty="0"/>
          </a:p>
          <a:p>
            <a:pPr eaLnBrk="1" hangingPunct="1">
              <a:lnSpc>
                <a:spcPct val="90000"/>
              </a:lnSpc>
            </a:pPr>
            <a:endParaRPr lang="en-US" sz="1950" dirty="0"/>
          </a:p>
          <a:p>
            <a:pPr eaLnBrk="1" hangingPunct="1">
              <a:lnSpc>
                <a:spcPct val="90000"/>
              </a:lnSpc>
            </a:pPr>
            <a:endParaRPr lang="en-US" sz="195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2</a:t>
            </a:r>
            <a:br>
              <a:rPr lang="en-US" altLang="zh-CN" sz="2800" dirty="0">
                <a:solidFill>
                  <a:srgbClr val="BD582C"/>
                </a:solidFill>
                <a:ea typeface="SimSun" pitchFamily="2" charset="-122"/>
              </a:rPr>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6021" y="1407642"/>
            <a:ext cx="5105400" cy="424732"/>
          </a:xfrm>
          <a:prstGeom prst="rect">
            <a:avLst/>
          </a:prstGeom>
        </p:spPr>
        <p:txBody>
          <a:bodyPr wrap="square">
            <a:spAutoFit/>
          </a:bodyPr>
          <a:lstStyle/>
          <a:p>
            <a:pPr eaLnBrk="1" hangingPunct="1">
              <a:lnSpc>
                <a:spcPct val="90000"/>
              </a:lnSpc>
              <a:buFont typeface="Wingdings" pitchFamily="2" charset="2"/>
              <a:buNone/>
            </a:pPr>
            <a:r>
              <a:rPr lang="en-US" altLang="zh-CN" sz="2400" dirty="0">
                <a:solidFill>
                  <a:srgbClr val="BD582C"/>
                </a:solidFill>
                <a:latin typeface="+mn-lt"/>
                <a:ea typeface="SimSun" pitchFamily="2" charset="-122"/>
              </a:rPr>
              <a:t>Should Capital Spending Be Included? 3</a:t>
            </a:r>
          </a:p>
        </p:txBody>
      </p:sp>
      <p:sp>
        <p:nvSpPr>
          <p:cNvPr id="23555" name="Rectangle 3"/>
          <p:cNvSpPr>
            <a:spLocks noGrp="1" noChangeArrowheads="1"/>
          </p:cNvSpPr>
          <p:nvPr>
            <p:ph idx="1"/>
          </p:nvPr>
        </p:nvSpPr>
        <p:spPr/>
        <p:txBody>
          <a:bodyPr>
            <a:noAutofit/>
          </a:bodyPr>
          <a:lstStyle/>
          <a:p>
            <a:pPr marL="227013" indent="-227013" eaLnBrk="1" hangingPunct="1">
              <a:lnSpc>
                <a:spcPct val="100000"/>
              </a:lnSpc>
              <a:spcAft>
                <a:spcPts val="1200"/>
              </a:spcAft>
              <a:buFont typeface="Wingdings" panose="05000000000000000000" pitchFamily="2" charset="2"/>
              <a:buChar char="§"/>
            </a:pPr>
            <a:r>
              <a:rPr lang="en-US" altLang="zh-CN" sz="2000" dirty="0">
                <a:ea typeface="SimSun" pitchFamily="2" charset="-122"/>
              </a:rPr>
              <a:t>Moreover, state formulas for building and operating aid tend to be different from one another.</a:t>
            </a:r>
          </a:p>
          <a:p>
            <a:pPr marL="461963" lvl="2" indent="-246063">
              <a:lnSpc>
                <a:spcPct val="100000"/>
              </a:lnSpc>
              <a:spcAft>
                <a:spcPts val="1200"/>
              </a:spcAft>
              <a:buClr>
                <a:srgbClr val="E48312"/>
              </a:buClr>
              <a:buFont typeface="Courier New" panose="02070309020205020404" pitchFamily="49" charset="0"/>
              <a:buChar char="o"/>
            </a:pPr>
            <a:r>
              <a:rPr lang="en-US" sz="2000" dirty="0"/>
              <a:t>Building aid, unlike operating aid, often takes the form of a matching grant.</a:t>
            </a:r>
          </a:p>
          <a:p>
            <a:pPr marL="461963" lvl="2" indent="-246063">
              <a:lnSpc>
                <a:spcPct val="100000"/>
              </a:lnSpc>
              <a:spcAft>
                <a:spcPts val="1200"/>
              </a:spcAft>
              <a:buClr>
                <a:srgbClr val="E48312"/>
              </a:buClr>
              <a:buFont typeface="Courier New" panose="02070309020205020404" pitchFamily="49" charset="0"/>
              <a:buChar char="o"/>
            </a:pPr>
            <a:r>
              <a:rPr lang="en-US" sz="2000" dirty="0"/>
              <a:t>Building aid, unlike operating aid, is usually linked to projects.</a:t>
            </a:r>
          </a:p>
          <a:p>
            <a:pPr marL="461963" lvl="2" indent="-246063">
              <a:lnSpc>
                <a:spcPct val="100000"/>
              </a:lnSpc>
              <a:spcAft>
                <a:spcPts val="1200"/>
              </a:spcAft>
              <a:buClr>
                <a:srgbClr val="E48312"/>
              </a:buClr>
              <a:buFont typeface="Courier New" panose="02070309020205020404" pitchFamily="49" charset="0"/>
              <a:buChar char="o"/>
            </a:pPr>
            <a:r>
              <a:rPr lang="en-US" sz="2000" dirty="0"/>
              <a:t>Eleven states do not give any building aid.</a:t>
            </a:r>
          </a:p>
          <a:p>
            <a:pPr marL="461963" lvl="2" indent="-246063">
              <a:lnSpc>
                <a:spcPct val="100000"/>
              </a:lnSpc>
              <a:spcAft>
                <a:spcPts val="1200"/>
              </a:spcAft>
              <a:buClr>
                <a:srgbClr val="E48312"/>
              </a:buClr>
              <a:buFont typeface="Courier New" panose="02070309020205020404" pitchFamily="49" charset="0"/>
              <a:buChar char="o"/>
            </a:pPr>
            <a:r>
              <a:rPr lang="en-US" sz="2000" dirty="0"/>
              <a:t>Building aid does not have a strong equalizing tradition.</a:t>
            </a: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3</a:t>
            </a:r>
            <a:br>
              <a:rPr lang="en-US" altLang="zh-CN" sz="2800" dirty="0">
                <a:solidFill>
                  <a:srgbClr val="BD582C"/>
                </a:solidFill>
                <a:ea typeface="SimSun" pitchFamily="2" charset="-122"/>
              </a:rPr>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51263" y="1375844"/>
            <a:ext cx="5103705"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Should Capital Spending Be Included 4?</a:t>
            </a:r>
          </a:p>
        </p:txBody>
      </p:sp>
      <p:sp>
        <p:nvSpPr>
          <p:cNvPr id="24579"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altLang="zh-CN" sz="2000" dirty="0">
                <a:ea typeface="SimSun" pitchFamily="2" charset="-122"/>
              </a:rPr>
              <a:t>The punchline is that building aid is obviously important.</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scholars need to know a lot more before they can give meaningful advice on the subject.</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One key issue is whether matching grants can boost capital spending.</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461963" lvl="3" indent="-173038">
              <a:lnSpc>
                <a:spcPct val="110000"/>
              </a:lnSpc>
              <a:buClr>
                <a:srgbClr val="BD582C"/>
              </a:buClr>
              <a:buSzPct val="65000"/>
              <a:buFont typeface="Courier New" panose="02070309020205020404" pitchFamily="49" charset="0"/>
              <a:buChar char="o"/>
            </a:pPr>
            <a:r>
              <a:rPr lang="en-US" altLang="zh-CN" sz="2000" dirty="0">
                <a:ea typeface="SimSun" pitchFamily="2" charset="-122"/>
              </a:rPr>
              <a:t>As discussed in an earlier class, a paper in the </a:t>
            </a:r>
            <a:r>
              <a:rPr lang="en-US" altLang="zh-CN" sz="2000" i="1" dirty="0">
                <a:ea typeface="SimSun" pitchFamily="2" charset="-122"/>
              </a:rPr>
              <a:t>National Tax J.</a:t>
            </a:r>
            <a:r>
              <a:rPr lang="en-US" altLang="zh-CN" sz="2000" dirty="0">
                <a:ea typeface="SimSun" pitchFamily="2" charset="-122"/>
              </a:rPr>
              <a:t> by Wang, Duncombe, and Yinger provides some evidence:</a:t>
            </a:r>
          </a:p>
          <a:p>
            <a:pPr lvl="1" eaLnBrk="1" hangingPunct="1">
              <a:lnSpc>
                <a:spcPct val="110000"/>
              </a:lnSpc>
              <a:buClr>
                <a:srgbClr val="BD582C"/>
              </a:buClr>
              <a:buSzPct val="65000"/>
              <a:buFont typeface="Courier New" panose="02070309020205020404" pitchFamily="49" charset="0"/>
              <a:buChar char="o"/>
            </a:pPr>
            <a:endParaRPr lang="en-US" altLang="zh-CN" sz="2000" dirty="0">
              <a:ea typeface="SimSun" pitchFamily="2" charset="-122"/>
            </a:endParaRPr>
          </a:p>
          <a:p>
            <a:pPr eaLnBrk="1" hangingPunct="1">
              <a:buFont typeface="Wingdings" pitchFamily="2" charset="2"/>
              <a:buNone/>
            </a:pPr>
            <a:endParaRPr lang="en-US" sz="195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4?</a:t>
            </a:r>
            <a:br>
              <a:rPr lang="en-US" altLang="zh-CN" sz="2800" dirty="0">
                <a:solidFill>
                  <a:srgbClr val="BD582C"/>
                </a:solidFill>
                <a:ea typeface="SimSun" pitchFamily="2" charset="-122"/>
              </a:rPr>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05545" y="1371600"/>
            <a:ext cx="5103705"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Should Capital Spending Be Included 5?</a:t>
            </a:r>
          </a:p>
        </p:txBody>
      </p:sp>
      <p:sp>
        <p:nvSpPr>
          <p:cNvPr id="25603"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sz="2000" dirty="0"/>
              <a:t>The price elasticity in response to the matching rate in NY’s building aid is -0.42 for most districts, </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But this elasticity drops to approximately zero (-0.023) for high-need urban districts; because their other needs are so great, they do not spend more on infrastructure even with a very strong price incentive.</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Extensive lump-sum aid or full state funding may be needed to ensure adequate school infrastructure in these districts.</a:t>
            </a:r>
          </a:p>
          <a:p>
            <a:pPr eaLnBrk="1" hangingPunct="1">
              <a:lnSpc>
                <a:spcPct val="110000"/>
              </a:lnSpc>
            </a:pPr>
            <a:endParaRPr lang="en-US" sz="2000" dirty="0">
              <a:ea typeface="SimSun" pitchFamily="2" charset="-122"/>
            </a:endParaRPr>
          </a:p>
          <a:p>
            <a:pPr eaLnBrk="1" hangingPunct="1"/>
            <a:endParaRPr lang="en-US" sz="195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5?</a:t>
            </a:r>
            <a:br>
              <a:rPr lang="en-US" altLang="zh-CN" sz="2800" dirty="0">
                <a:solidFill>
                  <a:srgbClr val="BD582C"/>
                </a:solidFill>
                <a:ea typeface="SimSun" pitchFamily="2" charset="-122"/>
              </a:rPr>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70855" y="1409155"/>
            <a:ext cx="396800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sz="2400" dirty="0">
                <a:solidFill>
                  <a:srgbClr val="BD582C"/>
                </a:solidFill>
                <a:latin typeface="+mn-lt"/>
                <a:ea typeface="SimSun" pitchFamily="2" charset="-122"/>
                <a:cs typeface="+mn-cs"/>
              </a:rPr>
              <a:t>Aid Reform and Accountability</a:t>
            </a:r>
          </a:p>
        </p:txBody>
      </p:sp>
      <p:sp>
        <p:nvSpPr>
          <p:cNvPr id="5123" name="Rectangle 3"/>
          <p:cNvSpPr>
            <a:spLocks noGrp="1" noChangeArrowheads="1"/>
          </p:cNvSpPr>
          <p:nvPr>
            <p:ph idx="1"/>
          </p:nvPr>
        </p:nvSpPr>
        <p:spPr/>
        <p:txBody>
          <a:bodyPr/>
          <a:lstStyle/>
          <a:p>
            <a:pPr marL="227013" indent="-227013">
              <a:buClr>
                <a:srgbClr val="E48312"/>
              </a:buClr>
              <a:buFont typeface="Wingdings" panose="05000000000000000000" pitchFamily="2" charset="2"/>
              <a:buChar char="§"/>
            </a:pPr>
            <a:r>
              <a:rPr lang="en-US" altLang="zh-CN" sz="2000" dirty="0">
                <a:ea typeface="SimSun" pitchFamily="2" charset="-122"/>
              </a:rPr>
              <a:t>Policy makers must decide whether reforms in an education aid formula should be linked to an accountability program.</a:t>
            </a:r>
          </a:p>
          <a:p>
            <a:pPr marL="227013" indent="-227013">
              <a:lnSpc>
                <a:spcPct val="50000"/>
              </a:lnSpc>
              <a:buClr>
                <a:srgbClr val="E48312"/>
              </a:buClr>
              <a:buFont typeface="Wingdings" panose="05000000000000000000" pitchFamily="2" charset="2"/>
              <a:buChar char="§"/>
            </a:pPr>
            <a:endParaRPr lang="en-US" altLang="zh-CN" sz="2000" dirty="0">
              <a:ea typeface="SimSun" pitchFamily="2" charset="-122"/>
            </a:endParaRPr>
          </a:p>
          <a:p>
            <a:pPr marL="227013" indent="-227013">
              <a:buClr>
                <a:srgbClr val="E48312"/>
              </a:buClr>
              <a:buFont typeface="Wingdings" panose="05000000000000000000" pitchFamily="2" charset="2"/>
              <a:buChar char="§"/>
            </a:pPr>
            <a:r>
              <a:rPr lang="en-US" altLang="zh-CN" sz="2000" dirty="0">
                <a:ea typeface="SimSun" pitchFamily="2" charset="-122"/>
              </a:rPr>
              <a:t>All states already have some type of accountability program.</a:t>
            </a:r>
          </a:p>
          <a:p>
            <a:pPr eaLnBrk="1" hangingPunct="1">
              <a:lnSpc>
                <a:spcPct val="50000"/>
              </a:lnSpc>
            </a:pPr>
            <a:endParaRPr lang="en-US" altLang="zh-CN" sz="2000" dirty="0">
              <a:ea typeface="SimSun" pitchFamily="2" charset="-122"/>
            </a:endParaRPr>
          </a:p>
          <a:p>
            <a:pPr marL="461963" lvl="3"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And a majority of states have a program that imposes some type of financial rewards and punishments.</a:t>
            </a:r>
            <a:endParaRPr lang="en-US" sz="2000" dirty="0"/>
          </a:p>
          <a:p>
            <a:pPr eaLnBrk="1" hangingPunct="1"/>
            <a:endParaRPr lang="en-US" sz="2000" dirty="0"/>
          </a:p>
          <a:p>
            <a:pPr eaLnBrk="1" hangingPunct="1"/>
            <a:endParaRPr lang="en-US"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Aid Reform and Accountability</a:t>
            </a:r>
            <a:br>
              <a:rPr lang="en-US" altLang="zh-CN" sz="2800" dirty="0">
                <a:solidFill>
                  <a:srgbClr val="BD582C"/>
                </a:solidFill>
                <a:ea typeface="SimSun" pitchFamily="2" charset="-122"/>
              </a:rPr>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33845" y="1408617"/>
            <a:ext cx="392645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sz="2400" dirty="0">
                <a:solidFill>
                  <a:srgbClr val="BD582C"/>
                </a:solidFill>
                <a:latin typeface="+mn-lt"/>
                <a:ea typeface="SimSun" pitchFamily="2" charset="-122"/>
                <a:cs typeface="+mn-cs"/>
              </a:rPr>
              <a:t>The Courts and Accountability</a:t>
            </a:r>
          </a:p>
        </p:txBody>
      </p:sp>
      <p:sp>
        <p:nvSpPr>
          <p:cNvPr id="6147"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a:ea typeface="SimSun" pitchFamily="2" charset="-122"/>
              </a:rPr>
              <a:t>The courts did not link accountability to state aid reform until recently.</a:t>
            </a:r>
          </a:p>
          <a:p>
            <a:pPr marL="227013" indent="-227013" eaLnBrk="1" hangingPunct="1">
              <a:lnSpc>
                <a:spcPct val="120000"/>
              </a:lnSpc>
              <a:spcAft>
                <a:spcPts val="1200"/>
              </a:spcAft>
              <a:buFont typeface="Wingdings" panose="05000000000000000000" pitchFamily="2" charset="2"/>
              <a:buChar char="§"/>
            </a:pPr>
            <a:r>
              <a:rPr lang="en-US" altLang="zh-CN" sz="2000" dirty="0">
                <a:ea typeface="SimSun" pitchFamily="2" charset="-122"/>
              </a:rPr>
              <a:t>In 1989, the Kentucky Supreme Court’s Rose decision threw out the state’s system of school governance and brought new visibility to accountability programs.</a:t>
            </a:r>
          </a:p>
          <a:p>
            <a:pPr marL="227013" indent="-227013" eaLnBrk="1" hangingPunct="1">
              <a:lnSpc>
                <a:spcPct val="120000"/>
              </a:lnSpc>
              <a:buFont typeface="Wingdings" panose="05000000000000000000" pitchFamily="2" charset="2"/>
              <a:buChar char="§"/>
            </a:pPr>
            <a:r>
              <a:rPr lang="en-US" altLang="zh-CN" sz="2000" dirty="0">
                <a:ea typeface="SimSun" pitchFamily="2" charset="-122"/>
              </a:rPr>
              <a:t>Moreover, the recent state aid reforms in Kentucky, Michigan, and Texas have all been accompanied by accountability programs that include district-level rewards and sanctions.</a:t>
            </a:r>
            <a:endParaRPr lang="en-US" sz="2000" dirty="0"/>
          </a:p>
          <a:p>
            <a:pPr eaLnBrk="1" hangingPunct="1">
              <a:lnSpc>
                <a:spcPct val="90000"/>
              </a:lnSpc>
            </a:pPr>
            <a:endParaRPr lang="en-US" sz="1950" dirty="0"/>
          </a:p>
          <a:p>
            <a:pPr eaLnBrk="1" hangingPunct="1">
              <a:lnSpc>
                <a:spcPct val="90000"/>
              </a:lnSpc>
            </a:pPr>
            <a:endParaRPr lang="en-US" sz="195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The Courts and Accountability</a:t>
            </a:r>
            <a:br>
              <a:rPr lang="en-US" altLang="zh-CN" sz="2800" dirty="0">
                <a:solidFill>
                  <a:srgbClr val="BD582C"/>
                </a:solidFill>
                <a:ea typeface="SimSun" pitchFamily="2" charset="-122"/>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25136" y="1447539"/>
            <a:ext cx="3440878" cy="387798"/>
          </a:xfrm>
          <a:prstGeom prst="rect">
            <a:avLst/>
          </a:prstGeom>
        </p:spPr>
        <p:txBody>
          <a:bodyPr wrap="none">
            <a:spAutoFit/>
          </a:bodyPr>
          <a:lstStyle/>
          <a:p>
            <a:pPr marL="51435" lvl="0" indent="-51435" defTabSz="514350" fontAlgn="auto">
              <a:lnSpc>
                <a:spcPct val="80000"/>
              </a:lnSpc>
              <a:spcBef>
                <a:spcPts val="675"/>
              </a:spcBef>
              <a:spcAft>
                <a:spcPts val="0"/>
              </a:spcAft>
              <a:buClr>
                <a:srgbClr val="E48312"/>
              </a:buClr>
              <a:buSzPct val="100000"/>
            </a:pPr>
            <a:r>
              <a:rPr lang="en-US" altLang="zh-CN" sz="2400" dirty="0">
                <a:solidFill>
                  <a:srgbClr val="BD582C"/>
                </a:solidFill>
                <a:latin typeface="+mn-lt"/>
                <a:ea typeface="SimSun" pitchFamily="2" charset="-122"/>
                <a:cs typeface="+mn-cs"/>
              </a:rPr>
              <a:t>The Role of Accountability</a:t>
            </a:r>
          </a:p>
        </p:txBody>
      </p:sp>
      <p:sp>
        <p:nvSpPr>
          <p:cNvPr id="7171"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a:ea typeface="SimSun" pitchFamily="2" charset="-122"/>
              </a:rPr>
              <a:t>State officials are reluctant to give more money to schools without assurances that the money will be well spent.</a:t>
            </a:r>
          </a:p>
          <a:p>
            <a:pPr marL="227013" indent="-227013" eaLnBrk="1" hangingPunct="1">
              <a:lnSpc>
                <a:spcPct val="120000"/>
              </a:lnSpc>
              <a:spcAft>
                <a:spcPts val="1800"/>
              </a:spcAft>
              <a:buFont typeface="Wingdings" panose="05000000000000000000" pitchFamily="2" charset="2"/>
              <a:buChar char="§"/>
            </a:pPr>
            <a:r>
              <a:rPr lang="en-US" altLang="zh-CN" sz="2000" dirty="0">
                <a:ea typeface="SimSun" pitchFamily="2" charset="-122"/>
              </a:rPr>
              <a:t>Some scholars, including Bill Duncombe and me, have found that increases in state aid may lower school district efficiency. </a:t>
            </a:r>
          </a:p>
          <a:p>
            <a:pPr marL="227013" indent="-227013" eaLnBrk="1" hangingPunct="1">
              <a:lnSpc>
                <a:spcPct val="120000"/>
              </a:lnSpc>
              <a:buFont typeface="Wingdings" panose="05000000000000000000" pitchFamily="2" charset="2"/>
              <a:buChar char="§"/>
            </a:pPr>
            <a:r>
              <a:rPr lang="en-US" altLang="zh-CN" sz="2000" dirty="0">
                <a:ea typeface="SimSun" pitchFamily="2" charset="-122"/>
              </a:rPr>
              <a:t>In this context, efficiency measures a school district’s success in translating inputs into student performance (as specified in the accountability system), after accounting for factors outside the district’s control, such as concentrated poverty among its students.</a:t>
            </a:r>
            <a:endParaRPr lang="en-US" sz="2000" dirty="0"/>
          </a:p>
          <a:p>
            <a:pPr eaLnBrk="1" hangingPunct="1">
              <a:lnSpc>
                <a:spcPct val="120000"/>
              </a:lnSpc>
            </a:pP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The Role of Accountability</a:t>
            </a:r>
            <a:br>
              <a:rPr lang="en-US" altLang="zh-CN" sz="2800" dirty="0">
                <a:solidFill>
                  <a:srgbClr val="BD582C"/>
                </a:solidFill>
                <a:ea typeface="SimSun" pitchFamily="2" charset="-122"/>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38200" y="1295400"/>
            <a:ext cx="2996654"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sz="2400" dirty="0">
                <a:solidFill>
                  <a:srgbClr val="BD582C"/>
                </a:solidFill>
                <a:latin typeface="+mn-lt"/>
                <a:ea typeface="SimSun" pitchFamily="2" charset="-122"/>
                <a:cs typeface="+mn-cs"/>
              </a:rPr>
              <a:t>Does Money Matter? </a:t>
            </a:r>
          </a:p>
        </p:txBody>
      </p:sp>
      <p:sp>
        <p:nvSpPr>
          <p:cNvPr id="8195" name="Rectangle 3"/>
          <p:cNvSpPr>
            <a:spLocks noGrp="1" noChangeArrowheads="1"/>
          </p:cNvSpPr>
          <p:nvPr>
            <p:ph idx="1"/>
          </p:nvPr>
        </p:nvSpPr>
        <p:spPr>
          <a:xfrm>
            <a:off x="822959" y="1845734"/>
            <a:ext cx="7543801" cy="4478866"/>
          </a:xfrm>
        </p:spPr>
        <p:txBody>
          <a:bodyPr>
            <a:normAutofit fontScale="85000" lnSpcReduction="20000"/>
          </a:bodyPr>
          <a:lstStyle/>
          <a:p>
            <a:pPr marL="227013" indent="-227013" eaLnBrk="1" hangingPunct="1">
              <a:lnSpc>
                <a:spcPct val="110000"/>
              </a:lnSpc>
              <a:spcAft>
                <a:spcPts val="1200"/>
              </a:spcAft>
              <a:buFont typeface="Wingdings" panose="05000000000000000000" pitchFamily="2" charset="2"/>
              <a:buChar char="§"/>
            </a:pPr>
            <a:r>
              <a:rPr lang="en-US" altLang="zh-CN" sz="2000" dirty="0">
                <a:ea typeface="SimSun" pitchFamily="2" charset="-122"/>
              </a:rPr>
              <a:t>Some scholars, especially Eric </a:t>
            </a:r>
            <a:r>
              <a:rPr lang="en-US" altLang="zh-CN" sz="2000" dirty="0" err="1">
                <a:ea typeface="SimSun" pitchFamily="2" charset="-122"/>
              </a:rPr>
              <a:t>Hanushek</a:t>
            </a:r>
            <a:r>
              <a:rPr lang="en-US" altLang="zh-CN" sz="2000" dirty="0">
                <a:ea typeface="SimSun" pitchFamily="2" charset="-122"/>
              </a:rPr>
              <a:t>, argue that aid increases are unlikely to boost student performance. Extensive evidence says otherwise. </a:t>
            </a:r>
          </a:p>
          <a:p>
            <a:pPr marL="391605" lvl="1" indent="-227013">
              <a:lnSpc>
                <a:spcPct val="110000"/>
              </a:lnSpc>
              <a:spcAft>
                <a:spcPts val="1200"/>
              </a:spcAft>
              <a:buFont typeface="Wingdings" panose="05000000000000000000" pitchFamily="2" charset="2"/>
              <a:buChar char="§"/>
            </a:pPr>
            <a:r>
              <a:rPr lang="en-US" altLang="zh-CN" sz="1888" dirty="0" err="1">
                <a:ea typeface="SimSun" pitchFamily="2" charset="-122"/>
              </a:rPr>
              <a:t>Lafortune</a:t>
            </a:r>
            <a:r>
              <a:rPr lang="en-US" altLang="zh-CN" sz="1888" dirty="0">
                <a:ea typeface="SimSun" pitchFamily="2" charset="-122"/>
              </a:rPr>
              <a:t>, Rothstein, and </a:t>
            </a:r>
            <a:r>
              <a:rPr lang="en-US" altLang="zh-CN" sz="1888" dirty="0" err="1">
                <a:ea typeface="SimSun" pitchFamily="2" charset="-122"/>
              </a:rPr>
              <a:t>Schanzenbach</a:t>
            </a:r>
            <a:r>
              <a:rPr lang="en-US" altLang="zh-CN" sz="1888" dirty="0">
                <a:ea typeface="SimSun" pitchFamily="2" charset="-122"/>
              </a:rPr>
              <a:t> (</a:t>
            </a:r>
            <a:r>
              <a:rPr lang="en-US" altLang="zh-CN" sz="1888" i="1" dirty="0">
                <a:ea typeface="SimSun" pitchFamily="2" charset="-122"/>
              </a:rPr>
              <a:t>American Economic Journal: Applied Economics</a:t>
            </a:r>
            <a:r>
              <a:rPr lang="en-US" altLang="zh-CN" sz="1888" dirty="0">
                <a:ea typeface="SimSun" pitchFamily="2" charset="-122"/>
              </a:rPr>
              <a:t>, 2018) find that “In the long run, over comparable time frames, states that send additional money to their lowest-income school districts see more academic improvement in those districts than states that don’t.”</a:t>
            </a:r>
          </a:p>
          <a:p>
            <a:pPr marL="391605" lvl="1" indent="-227013">
              <a:lnSpc>
                <a:spcPct val="110000"/>
              </a:lnSpc>
              <a:spcAft>
                <a:spcPts val="1200"/>
              </a:spcAft>
              <a:buFont typeface="Wingdings" panose="05000000000000000000" pitchFamily="2" charset="2"/>
              <a:buChar char="§"/>
            </a:pPr>
            <a:r>
              <a:rPr lang="en-US" altLang="zh-CN" sz="1888" dirty="0">
                <a:ea typeface="SimSun" pitchFamily="2" charset="-122"/>
              </a:rPr>
              <a:t>Jackson, Johnson, and Persico (</a:t>
            </a:r>
            <a:r>
              <a:rPr lang="en-US" altLang="zh-CN" sz="1888" i="1" dirty="0">
                <a:ea typeface="SimSun" pitchFamily="2" charset="-122"/>
              </a:rPr>
              <a:t>Quarterly Journal of Economics, 20</a:t>
            </a:r>
            <a:r>
              <a:rPr lang="en-US" altLang="zh-CN" sz="1888" dirty="0">
                <a:ea typeface="SimSun" pitchFamily="2" charset="-122"/>
              </a:rPr>
              <a:t>16), found that “for poor children, a 10 percent increase in per-pupil spending each year of elementary and secondary school was associated with wages that were nearly 10 percent higher, a drop in the incidence of adult poverty and roughly six additional months of schooling.”</a:t>
            </a:r>
          </a:p>
          <a:p>
            <a:pPr marL="494475" lvl="2" indent="-227013">
              <a:lnSpc>
                <a:spcPct val="110000"/>
              </a:lnSpc>
              <a:spcAft>
                <a:spcPts val="1200"/>
              </a:spcAft>
              <a:buFont typeface="Wingdings" panose="05000000000000000000" pitchFamily="2" charset="2"/>
              <a:buChar char="§"/>
            </a:pPr>
            <a:r>
              <a:rPr lang="en-US" altLang="zh-CN" sz="1663" dirty="0">
                <a:ea typeface="SimSun" pitchFamily="2" charset="-122"/>
              </a:rPr>
              <a:t>Quotes from: </a:t>
            </a:r>
            <a:r>
              <a:rPr lang="en-US" altLang="zh-CN" sz="1663" dirty="0">
                <a:ea typeface="SimSun" pitchFamily="2" charset="-122"/>
                <a:hlinkClick r:id="rId2" tooltip="http://www.nytimes.com/2016/12/12/nyregion/it-turns-out-spending-more-probably-does-improve-education.html?_r=0 "/>
              </a:rPr>
              <a:t>http://www.nytimes.com/2016/12/12/nyregion/it-turns-out-spending-more-probably-does-improve-education.html?_r=0 </a:t>
            </a:r>
            <a:r>
              <a:rPr lang="en-US" altLang="zh-CN" sz="1663" dirty="0">
                <a:ea typeface="SimSun" pitchFamily="2" charset="-122"/>
              </a:rPr>
              <a:t>.</a:t>
            </a:r>
          </a:p>
          <a:p>
            <a:pPr marL="391605" lvl="1" indent="-227013">
              <a:lnSpc>
                <a:spcPct val="110000"/>
              </a:lnSpc>
              <a:spcAft>
                <a:spcPts val="1200"/>
              </a:spcAft>
              <a:buFont typeface="Wingdings" panose="05000000000000000000" pitchFamily="2" charset="2"/>
              <a:buChar char="§"/>
            </a:pPr>
            <a:r>
              <a:rPr lang="en-US" sz="1888" dirty="0">
                <a:ea typeface="SimSun" pitchFamily="2" charset="-122"/>
              </a:rPr>
              <a:t>See also: Hyman (</a:t>
            </a:r>
            <a:r>
              <a:rPr lang="en-US" sz="1888" i="1" dirty="0">
                <a:ea typeface="SimSun" pitchFamily="2" charset="-122"/>
              </a:rPr>
              <a:t>American Economic Journal: Economic Policy</a:t>
            </a:r>
            <a:r>
              <a:rPr lang="en-US" sz="1888" dirty="0">
                <a:ea typeface="SimSun" pitchFamily="2" charset="-122"/>
              </a:rPr>
              <a:t>, 2017) who finds that in Michigan, “Students exposed to $1,000 (10 percent) more spending were 3 percentage points (7 percent) more likely to enroll in college and 2.3 percentage points (11 percent) more likely to earn a postsecondary degree.”</a:t>
            </a:r>
            <a:endParaRPr lang="en-US" sz="1838"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Does Money Matter? (Updated)</a:t>
            </a:r>
            <a:br>
              <a:rPr lang="en-US" altLang="zh-CN" sz="2800" dirty="0">
                <a:solidFill>
                  <a:srgbClr val="BD582C"/>
                </a:solidFill>
                <a:ea typeface="SimSun" pitchFamily="2" charset="-122"/>
              </a:rPr>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4728" y="1417326"/>
            <a:ext cx="3136115"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sz="2400" dirty="0">
                <a:solidFill>
                  <a:srgbClr val="BD582C"/>
                </a:solidFill>
                <a:latin typeface="+mn-lt"/>
                <a:ea typeface="SimSun" pitchFamily="2" charset="-122"/>
                <a:cs typeface="+mn-cs"/>
              </a:rPr>
              <a:t>Does Money Matter?, 2</a:t>
            </a:r>
          </a:p>
        </p:txBody>
      </p:sp>
      <p:sp>
        <p:nvSpPr>
          <p:cNvPr id="8195" name="Rectangle 3"/>
          <p:cNvSpPr>
            <a:spLocks noGrp="1" noChangeArrowheads="1"/>
          </p:cNvSpPr>
          <p:nvPr>
            <p:ph idx="1"/>
          </p:nvPr>
        </p:nvSpPr>
        <p:spPr/>
        <p:txBody>
          <a:bodyPr>
            <a:normAutofit lnSpcReduction="10000"/>
          </a:bodyPr>
          <a:lstStyle/>
          <a:p>
            <a:pPr marL="227013" indent="-227013" eaLnBrk="1" hangingPunct="1">
              <a:lnSpc>
                <a:spcPct val="120000"/>
              </a:lnSpc>
              <a:buFont typeface="Wingdings" panose="05000000000000000000" pitchFamily="2" charset="2"/>
              <a:buChar char="§"/>
            </a:pPr>
            <a:r>
              <a:rPr lang="en-US" altLang="zh-CN" sz="2000" dirty="0">
                <a:ea typeface="SimSun" pitchFamily="2" charset="-122"/>
              </a:rPr>
              <a:t>So the question is:  How can a state maximize the impact of aid increases on student performance</a:t>
            </a:r>
            <a:r>
              <a:rPr lang="en-US" altLang="zh-CN" sz="1950" dirty="0">
                <a:ea typeface="SimSun" pitchFamily="2" charset="-122"/>
              </a:rPr>
              <a:t>?</a:t>
            </a:r>
          </a:p>
          <a:p>
            <a:pPr marL="227013" indent="-227013" eaLnBrk="1" hangingPunct="1">
              <a:lnSpc>
                <a:spcPct val="120000"/>
              </a:lnSpc>
              <a:buFont typeface="Wingdings" panose="05000000000000000000" pitchFamily="2" charset="2"/>
              <a:buChar char="§"/>
            </a:pPr>
            <a:endParaRPr lang="en-US" sz="1950" dirty="0">
              <a:ea typeface="SimSun" pitchFamily="2" charset="-122"/>
            </a:endParaRPr>
          </a:p>
          <a:p>
            <a:pPr marL="391605" lvl="1" indent="-227013">
              <a:lnSpc>
                <a:spcPct val="120000"/>
              </a:lnSpc>
              <a:buFont typeface="Wingdings" panose="05000000000000000000" pitchFamily="2" charset="2"/>
              <a:buChar char="§"/>
            </a:pPr>
            <a:r>
              <a:rPr lang="en-US" sz="1838" dirty="0">
                <a:ea typeface="SimSun" pitchFamily="2" charset="-122"/>
              </a:rPr>
              <a:t>Give aid to the districts that really need it (based on high costs or low revenue-raising capacity).</a:t>
            </a:r>
          </a:p>
          <a:p>
            <a:pPr marL="391605" lvl="1" indent="-227013">
              <a:lnSpc>
                <a:spcPct val="120000"/>
              </a:lnSpc>
              <a:buFont typeface="Wingdings" panose="05000000000000000000" pitchFamily="2" charset="2"/>
              <a:buChar char="§"/>
            </a:pPr>
            <a:endParaRPr lang="en-US" sz="1838" dirty="0">
              <a:ea typeface="SimSun" pitchFamily="2" charset="-122"/>
            </a:endParaRPr>
          </a:p>
          <a:p>
            <a:pPr marL="391605" lvl="1" indent="-227013">
              <a:lnSpc>
                <a:spcPct val="120000"/>
              </a:lnSpc>
              <a:buFont typeface="Wingdings" panose="05000000000000000000" pitchFamily="2" charset="2"/>
              <a:buChar char="§"/>
            </a:pPr>
            <a:r>
              <a:rPr lang="en-US" sz="1838" dirty="0">
                <a:ea typeface="SimSun" pitchFamily="2" charset="-122"/>
              </a:rPr>
              <a:t>Provide data, identify good programs, run experiments to help districts figure out best practices for their circumstances.</a:t>
            </a:r>
          </a:p>
          <a:p>
            <a:pPr marL="391605" lvl="1" indent="-227013">
              <a:lnSpc>
                <a:spcPct val="120000"/>
              </a:lnSpc>
              <a:buFont typeface="Wingdings" panose="05000000000000000000" pitchFamily="2" charset="2"/>
              <a:buChar char="§"/>
            </a:pPr>
            <a:endParaRPr lang="en-US" sz="1838" dirty="0">
              <a:ea typeface="SimSun" pitchFamily="2" charset="-122"/>
            </a:endParaRPr>
          </a:p>
          <a:p>
            <a:pPr marL="391605" lvl="1" indent="-227013">
              <a:lnSpc>
                <a:spcPct val="120000"/>
              </a:lnSpc>
              <a:buFont typeface="Wingdings" panose="05000000000000000000" pitchFamily="2" charset="2"/>
              <a:buChar char="§"/>
            </a:pPr>
            <a:r>
              <a:rPr lang="en-US" sz="1838" dirty="0">
                <a:ea typeface="SimSun" pitchFamily="2" charset="-122"/>
              </a:rPr>
              <a:t>Hold districts accountable if they fail to improve despite adequate funding and good program information.</a:t>
            </a:r>
            <a:endParaRPr lang="en-US" sz="1838" dirty="0"/>
          </a:p>
          <a:p>
            <a:pPr eaLnBrk="1" hangingPunct="1"/>
            <a:endParaRPr lang="en-US" sz="195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Does Money Matter?,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2457042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40173"/>
            <a:ext cx="3056286" cy="387798"/>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Accountable for What?</a:t>
            </a:r>
          </a:p>
        </p:txBody>
      </p:sp>
      <p:sp>
        <p:nvSpPr>
          <p:cNvPr id="9219" name="Rectangle 3"/>
          <p:cNvSpPr>
            <a:spLocks noGrp="1" noChangeArrowheads="1"/>
          </p:cNvSpPr>
          <p:nvPr>
            <p:ph idx="1"/>
          </p:nvPr>
        </p:nvSpPr>
        <p:spPr/>
        <p:txBody>
          <a:bodyPr>
            <a:normAutofit lnSpcReduction="10000"/>
          </a:bodyPr>
          <a:lstStyle/>
          <a:p>
            <a:pPr marL="227013" indent="-227013" eaLnBrk="1" hangingPunct="1">
              <a:lnSpc>
                <a:spcPct val="80000"/>
              </a:lnSpc>
              <a:buFont typeface="Wingdings" panose="05000000000000000000" pitchFamily="2" charset="2"/>
              <a:buChar char="§"/>
            </a:pPr>
            <a:r>
              <a:rPr lang="en-US" altLang="zh-CN" sz="2000" dirty="0">
                <a:ea typeface="SimSun" pitchFamily="2" charset="-122"/>
              </a:rPr>
              <a:t>An accountability program should hold schools responsible for things they control.</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Student performance depends not only on a district’s efficiency but also on its wage environment and disadvantages of its students.</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spcAft>
                <a:spcPts val="1200"/>
              </a:spcAft>
              <a:buFont typeface="Wingdings" panose="05000000000000000000" pitchFamily="2" charset="2"/>
              <a:buChar char="§"/>
            </a:pPr>
            <a:r>
              <a:rPr lang="en-US" altLang="zh-CN" sz="2000" dirty="0">
                <a:ea typeface="SimSun" pitchFamily="2" charset="-122"/>
              </a:rPr>
              <a:t>It makes no sense to punish a district because it  is located in a high-wage environment or has a high concentration of disadvantaged students.</a:t>
            </a:r>
          </a:p>
          <a:p>
            <a:pPr marL="227013" lvl="2" indent="-227013">
              <a:lnSpc>
                <a:spcPct val="50000"/>
              </a:lnSpc>
            </a:pPr>
            <a:endParaRPr lang="en-US" altLang="zh-CN" sz="2000" dirty="0">
              <a:ea typeface="SimSun" pitchFamily="2" charset="-122"/>
            </a:endParaRPr>
          </a:p>
          <a:p>
            <a:pPr marL="461963" lvl="5" indent="-234950">
              <a:lnSpc>
                <a:spcPct val="80000"/>
              </a:lnSpc>
              <a:buClr>
                <a:srgbClr val="BD582C"/>
              </a:buClr>
              <a:buSzPct val="65000"/>
              <a:buFont typeface="Courier New" panose="02070309020205020404" pitchFamily="49" charset="0"/>
              <a:buChar char="o"/>
            </a:pPr>
            <a:r>
              <a:rPr lang="en-US" altLang="zh-CN" sz="2000" dirty="0">
                <a:ea typeface="SimSun" pitchFamily="2" charset="-122"/>
              </a:rPr>
              <a:t>But that is what is done by any program that bases rewards and sanctions on student performance alone.</a:t>
            </a:r>
          </a:p>
          <a:p>
            <a:pPr marL="461963" lvl="5" indent="-234950">
              <a:lnSpc>
                <a:spcPct val="80000"/>
              </a:lnSpc>
              <a:buClr>
                <a:srgbClr val="BD582C"/>
              </a:buClr>
              <a:buSzPct val="65000"/>
              <a:buFont typeface="Courier New" panose="02070309020205020404" pitchFamily="49" charset="0"/>
              <a:buChar char="o"/>
            </a:pPr>
            <a:endParaRPr lang="en-US" altLang="zh-CN" sz="2000" dirty="0">
              <a:ea typeface="SimSun" pitchFamily="2" charset="-122"/>
            </a:endParaRPr>
          </a:p>
          <a:p>
            <a:pPr marL="461963" lvl="5" indent="-234950">
              <a:lnSpc>
                <a:spcPct val="80000"/>
              </a:lnSpc>
              <a:buClr>
                <a:srgbClr val="BD582C"/>
              </a:buClr>
              <a:buSzPct val="65000"/>
              <a:buFont typeface="Courier New" panose="02070309020205020404" pitchFamily="49" charset="0"/>
              <a:buChar char="o"/>
            </a:pPr>
            <a:r>
              <a:rPr lang="en-US" altLang="zh-CN" sz="2000" dirty="0">
                <a:ea typeface="SimSun" pitchFamily="2" charset="-122"/>
              </a:rPr>
              <a:t>Many state programs and the original federal No Child Left Behind Act fall into this category. </a:t>
            </a:r>
          </a:p>
          <a:p>
            <a:pPr lvl="1" eaLnBrk="1" hangingPunct="1">
              <a:lnSpc>
                <a:spcPct val="50000"/>
              </a:lnSpc>
              <a:buFont typeface="Wingdings" pitchFamily="2" charset="2"/>
              <a:buNone/>
            </a:pPr>
            <a:endParaRPr lang="en-US" altLang="zh-CN" sz="1575" dirty="0">
              <a:ea typeface="SimSun" pitchFamily="2" charset="-122"/>
            </a:endParaRP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Accountable for What?</a:t>
            </a:r>
            <a:br>
              <a:rPr lang="en-US" altLang="zh-CN" sz="2800" dirty="0">
                <a:solidFill>
                  <a:srgbClr val="BD582C"/>
                </a:solidFill>
                <a:ea typeface="SimSun" pitchFamily="2" charset="-122"/>
              </a:rPr>
            </a:b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45427</TotalTime>
  <Words>3443</Words>
  <Application>Microsoft Office PowerPoint</Application>
  <PresentationFormat>On-screen Show (4:3)</PresentationFormat>
  <Paragraphs>290</Paragraphs>
  <Slides>34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Courier New</vt:lpstr>
      <vt:lpstr>Wingdings</vt:lpstr>
      <vt:lpstr>Theme1</vt:lpstr>
      <vt:lpstr>State and Local Public Finance Professor Yinger Spring 2022</vt:lpstr>
      <vt:lpstr>Class Outline </vt:lpstr>
      <vt:lpstr>Class Outline </vt:lpstr>
      <vt:lpstr>Aid Reform and Accountability </vt:lpstr>
      <vt:lpstr>The Courts and Accountability </vt:lpstr>
      <vt:lpstr>The Role of Accountability </vt:lpstr>
      <vt:lpstr>Does Money Matter? (Updated) </vt:lpstr>
      <vt:lpstr>Does Money Matter?, 2 </vt:lpstr>
      <vt:lpstr>Accountable for What? </vt:lpstr>
      <vt:lpstr>Accountable for What?, 2 </vt:lpstr>
      <vt:lpstr>Accountable for What?, 3 </vt:lpstr>
      <vt:lpstr>Accountable For What?, 4</vt:lpstr>
      <vt:lpstr>Hold Teachers Accountable? </vt:lpstr>
      <vt:lpstr>Hold Students Accountable? </vt:lpstr>
      <vt:lpstr>Hold States Accountable? </vt:lpstr>
      <vt:lpstr>Class Outline </vt:lpstr>
      <vt:lpstr>Class Outline </vt:lpstr>
      <vt:lpstr>School Choice </vt:lpstr>
      <vt:lpstr>School Choice, 2 </vt:lpstr>
      <vt:lpstr>School Choice, 3 </vt:lpstr>
      <vt:lpstr>Charter Schools </vt:lpstr>
      <vt:lpstr>Charter Schools, 2 </vt:lpstr>
      <vt:lpstr>Charter Schools, 3 </vt:lpstr>
      <vt:lpstr>Charter Schools, 4 </vt:lpstr>
      <vt:lpstr>Charter Schools, 5 </vt:lpstr>
      <vt:lpstr>School Vouchers </vt:lpstr>
      <vt:lpstr>School Vouchers, 2 </vt:lpstr>
      <vt:lpstr>Class Outline </vt:lpstr>
      <vt:lpstr>Class Outline </vt:lpstr>
      <vt:lpstr>Should Capital Spending be Included? </vt:lpstr>
      <vt:lpstr>Should Capital Spending Be Included? 2 </vt:lpstr>
      <vt:lpstr>Should Capital Spending Be Included? 3 </vt:lpstr>
      <vt:lpstr>Should Capital Spending Be Included 4? </vt:lpstr>
      <vt:lpstr>Should Capital Spending Be Included 5?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2022, Professor Yinger</dc:title>
  <dc:creator>joyinger</dc:creator>
  <cp:lastModifiedBy>Emily Rose Minnoe</cp:lastModifiedBy>
  <cp:revision>153</cp:revision>
  <dcterms:created xsi:type="dcterms:W3CDTF">2005-12-18T15:49:22Z</dcterms:created>
  <dcterms:modified xsi:type="dcterms:W3CDTF">2022-01-20T21:03:05Z</dcterms:modified>
</cp:coreProperties>
</file>