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  <p:sldId id="282" r:id="rId3"/>
    <p:sldId id="421" r:id="rId4"/>
    <p:sldId id="298" r:id="rId5"/>
    <p:sldId id="301" r:id="rId6"/>
    <p:sldId id="299" r:id="rId7"/>
    <p:sldId id="300" r:id="rId8"/>
    <p:sldId id="296" r:id="rId9"/>
    <p:sldId id="422" r:id="rId10"/>
    <p:sldId id="263" r:id="rId11"/>
    <p:sldId id="259" r:id="rId12"/>
    <p:sldId id="277" r:id="rId13"/>
    <p:sldId id="302" r:id="rId14"/>
    <p:sldId id="283" r:id="rId15"/>
    <p:sldId id="257" r:id="rId16"/>
    <p:sldId id="279" r:id="rId17"/>
    <p:sldId id="278" r:id="rId18"/>
    <p:sldId id="260" r:id="rId19"/>
    <p:sldId id="415" r:id="rId20"/>
    <p:sldId id="417" r:id="rId21"/>
    <p:sldId id="418" r:id="rId22"/>
    <p:sldId id="420" r:id="rId23"/>
    <p:sldId id="399" r:id="rId24"/>
    <p:sldId id="419" r:id="rId25"/>
    <p:sldId id="411" r:id="rId26"/>
    <p:sldId id="423" r:id="rId27"/>
    <p:sldId id="264" r:id="rId28"/>
    <p:sldId id="265" r:id="rId29"/>
    <p:sldId id="269" r:id="rId30"/>
    <p:sldId id="273" r:id="rId31"/>
    <p:sldId id="274" r:id="rId32"/>
    <p:sldId id="288" r:id="rId33"/>
    <p:sldId id="295" r:id="rId34"/>
    <p:sldId id="289" r:id="rId35"/>
    <p:sldId id="272" r:id="rId36"/>
    <p:sldId id="271" r:id="rId37"/>
  </p:sldIdLst>
  <p:sldSz cx="91440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DE7"/>
    <a:srgbClr val="FBE6CE"/>
    <a:srgbClr val="CC3300"/>
    <a:srgbClr val="E08162"/>
    <a:srgbClr val="637052"/>
    <a:srgbClr val="A7A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96" autoAdjust="0"/>
    <p:restoredTop sz="86414" autoAdjust="0"/>
  </p:normalViewPr>
  <p:slideViewPr>
    <p:cSldViewPr snapToGrid="0">
      <p:cViewPr varScale="1">
        <p:scale>
          <a:sx n="103" d="100"/>
          <a:sy n="103" d="100"/>
        </p:scale>
        <p:origin x="1824" y="9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-22572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d.ad.syr.edu\drive\MAX-Filer\Collab\Research-joyinger-F07\Admin\Classes\PPA735\Census%20of%20Govts%20200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E08162"/>
                </a:solidFill>
              </a:defRPr>
            </a:pPr>
            <a:endParaRPr lang="en-US" sz="2400" b="0" dirty="0">
              <a:solidFill>
                <a:schemeClr val="accent2"/>
              </a:solidFill>
            </a:endParaRPr>
          </a:p>
          <a:p>
            <a:pPr>
              <a:defRPr>
                <a:solidFill>
                  <a:srgbClr val="E08162"/>
                </a:solidFill>
              </a:defRPr>
            </a:pPr>
            <a:endParaRPr lang="en-US" sz="2400" b="0" dirty="0">
              <a:solidFill>
                <a:schemeClr val="accent2"/>
              </a:solidFill>
            </a:endParaRPr>
          </a:p>
          <a:p>
            <a:pPr>
              <a:defRPr>
                <a:solidFill>
                  <a:srgbClr val="E08162"/>
                </a:solidFill>
              </a:defRPr>
            </a:pPr>
            <a:r>
              <a:rPr lang="en-US" sz="2400" b="0" dirty="0">
                <a:solidFill>
                  <a:schemeClr val="accent2"/>
                </a:solidFill>
              </a:rPr>
              <a:t>Governments by Type, 1952 and 2012</a:t>
            </a:r>
          </a:p>
        </c:rich>
      </c:tx>
      <c:layout>
        <c:manualLayout>
          <c:xMode val="edge"/>
          <c:yMode val="edge"/>
          <c:x val="0.19639215084826697"/>
          <c:y val="2.1123004246893617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808432549353277"/>
          <c:y val="0.21147095575438413"/>
          <c:w val="0.83682098754288869"/>
          <c:h val="0.428389914333435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School Districts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Sheet1!$A$23:$A$24</c:f>
              <c:numCache>
                <c:formatCode>General</c:formatCode>
                <c:ptCount val="2"/>
                <c:pt idx="0">
                  <c:v>1952</c:v>
                </c:pt>
                <c:pt idx="1">
                  <c:v>2012</c:v>
                </c:pt>
              </c:numCache>
            </c:numRef>
          </c:cat>
          <c:val>
            <c:numRef>
              <c:f>Sheet1!$B$23:$B$24</c:f>
              <c:numCache>
                <c:formatCode>0</c:formatCode>
                <c:ptCount val="2"/>
                <c:pt idx="0">
                  <c:v>67355</c:v>
                </c:pt>
                <c:pt idx="1">
                  <c:v>12880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1-481C-9A14-8762117EFF8D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Special Districts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Sheet1!$A$23:$A$24</c:f>
              <c:numCache>
                <c:formatCode>General</c:formatCode>
                <c:ptCount val="2"/>
                <c:pt idx="0">
                  <c:v>1952</c:v>
                </c:pt>
                <c:pt idx="1">
                  <c:v>2012</c:v>
                </c:pt>
              </c:numCache>
            </c:numRef>
          </c:cat>
          <c:val>
            <c:numRef>
              <c:f>Sheet1!$C$23:$C$24</c:f>
              <c:numCache>
                <c:formatCode>0</c:formatCode>
                <c:ptCount val="2"/>
                <c:pt idx="0">
                  <c:v>12319</c:v>
                </c:pt>
                <c:pt idx="1">
                  <c:v>37203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81-481C-9A14-8762117EFF8D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Townships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Sheet1!$A$23:$A$24</c:f>
              <c:numCache>
                <c:formatCode>General</c:formatCode>
                <c:ptCount val="2"/>
                <c:pt idx="0">
                  <c:v>1952</c:v>
                </c:pt>
                <c:pt idx="1">
                  <c:v>2012</c:v>
                </c:pt>
              </c:numCache>
            </c:numRef>
          </c:cat>
          <c:val>
            <c:numRef>
              <c:f>Sheet1!$D$23:$D$24</c:f>
              <c:numCache>
                <c:formatCode>0</c:formatCode>
                <c:ptCount val="2"/>
                <c:pt idx="0">
                  <c:v>17202</c:v>
                </c:pt>
                <c:pt idx="1">
                  <c:v>16360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81-481C-9A14-8762117EFF8D}"/>
            </c:ext>
          </c:extLst>
        </c:ser>
        <c:ser>
          <c:idx val="3"/>
          <c:order val="3"/>
          <c:tx>
            <c:strRef>
              <c:f>Sheet1!$E$22</c:f>
              <c:strCache>
                <c:ptCount val="1"/>
                <c:pt idx="0">
                  <c:v>Municipalities</c:v>
                </c:pt>
              </c:strCache>
            </c:strRef>
          </c:tx>
          <c:spPr>
            <a:pattFill prst="ltUpDiag">
              <a:fgClr>
                <a:schemeClr val="tx2"/>
              </a:fgClr>
              <a:bgClr>
                <a:schemeClr val="bg1"/>
              </a:bgClr>
            </a:patt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Sheet1!$A$23:$A$24</c:f>
              <c:numCache>
                <c:formatCode>General</c:formatCode>
                <c:ptCount val="2"/>
                <c:pt idx="0">
                  <c:v>1952</c:v>
                </c:pt>
                <c:pt idx="1">
                  <c:v>2012</c:v>
                </c:pt>
              </c:numCache>
            </c:numRef>
          </c:cat>
          <c:val>
            <c:numRef>
              <c:f>Sheet1!$E$23:$E$24</c:f>
              <c:numCache>
                <c:formatCode>0</c:formatCode>
                <c:ptCount val="2"/>
                <c:pt idx="0">
                  <c:v>16807</c:v>
                </c:pt>
                <c:pt idx="1">
                  <c:v>19519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81-481C-9A14-8762117EFF8D}"/>
            </c:ext>
          </c:extLst>
        </c:ser>
        <c:ser>
          <c:idx val="4"/>
          <c:order val="4"/>
          <c:tx>
            <c:strRef>
              <c:f>Sheet1!$F$22</c:f>
              <c:strCache>
                <c:ptCount val="1"/>
                <c:pt idx="0">
                  <c:v>Counties</c:v>
                </c:pt>
              </c:strCache>
            </c:strRef>
          </c:tx>
          <c:spPr>
            <a:pattFill prst="diagBrick">
              <a:fgClr>
                <a:schemeClr val="tx2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0"/>
                  <c:y val="-1.2721021488008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81-481C-9A14-8762117EFF8D}"/>
                </c:ext>
              </c:extLst>
            </c:dLbl>
            <c:dLbl>
              <c:idx val="1"/>
              <c:layout>
                <c:manualLayout>
                  <c:x val="-9.3401515349998833E-17"/>
                  <c:y val="-1.590127686001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81-481C-9A14-8762117EFF8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Sheet1!$A$23:$A$24</c:f>
              <c:numCache>
                <c:formatCode>General</c:formatCode>
                <c:ptCount val="2"/>
                <c:pt idx="0">
                  <c:v>1952</c:v>
                </c:pt>
                <c:pt idx="1">
                  <c:v>2012</c:v>
                </c:pt>
              </c:numCache>
            </c:numRef>
          </c:cat>
          <c:val>
            <c:numRef>
              <c:f>Sheet1!$F$23:$F$24</c:f>
              <c:numCache>
                <c:formatCode>0</c:formatCode>
                <c:ptCount val="2"/>
                <c:pt idx="0">
                  <c:v>3052</c:v>
                </c:pt>
                <c:pt idx="1">
                  <c:v>3031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81-481C-9A14-8762117EFF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38968824"/>
        <c:axId val="638964904"/>
        <c:axId val="0"/>
      </c:bar3DChart>
      <c:catAx>
        <c:axId val="638968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8964904"/>
        <c:crosses val="autoZero"/>
        <c:auto val="1"/>
        <c:lblAlgn val="ctr"/>
        <c:lblOffset val="100"/>
        <c:noMultiLvlLbl val="0"/>
      </c:catAx>
      <c:valAx>
        <c:axId val="6389649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389688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827520"/>
            <a:ext cx="9141619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756604"/>
            <a:ext cx="9141619" cy="68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809549"/>
            <a:ext cx="7543800" cy="380390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752662"/>
            <a:ext cx="7543800" cy="12192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63296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59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62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827520"/>
            <a:ext cx="9141619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756604"/>
            <a:ext cx="9141619" cy="68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42432"/>
            <a:ext cx="1971675" cy="6141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42431"/>
            <a:ext cx="5800725" cy="614124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12"/>
            <a:ext cx="8229600" cy="12166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06880"/>
            <a:ext cx="4013200" cy="483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706880"/>
            <a:ext cx="4013200" cy="483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2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27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827520"/>
            <a:ext cx="9141619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756604"/>
            <a:ext cx="9141619" cy="68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809549"/>
            <a:ext cx="7543800" cy="380390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750003"/>
            <a:ext cx="7543800" cy="12192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63296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56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305712"/>
            <a:ext cx="7543800" cy="1547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68783"/>
            <a:ext cx="3703320" cy="4291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968786"/>
            <a:ext cx="3703320" cy="42915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44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305712"/>
            <a:ext cx="7543800" cy="15474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969122"/>
            <a:ext cx="3703320" cy="78536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754490"/>
            <a:ext cx="3703320" cy="35058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969122"/>
            <a:ext cx="3703320" cy="78536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754490"/>
            <a:ext cx="3703320" cy="35058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77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80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827520"/>
            <a:ext cx="9141619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756604"/>
            <a:ext cx="9141619" cy="68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97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731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731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33983"/>
            <a:ext cx="2400300" cy="24384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8" y="780288"/>
            <a:ext cx="5009393" cy="5608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3121152"/>
            <a:ext cx="2400300" cy="36043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890439"/>
            <a:ext cx="1963883" cy="389467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890439"/>
            <a:ext cx="3486150" cy="389467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283200"/>
            <a:ext cx="9141619" cy="20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5242748"/>
            <a:ext cx="9141619" cy="68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413248"/>
            <a:ext cx="7589520" cy="877824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5242748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6300826"/>
            <a:ext cx="7589520" cy="633984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7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827520"/>
            <a:ext cx="9144001" cy="487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756603"/>
            <a:ext cx="9144001" cy="70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5712"/>
            <a:ext cx="7543800" cy="15474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968783"/>
            <a:ext cx="7543801" cy="429158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890439"/>
            <a:ext cx="1854203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890439"/>
            <a:ext cx="3617103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890439"/>
            <a:ext cx="984019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58FF80-00CC-4163-B1AC-C4F91D2996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853701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8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UE9uu9fKS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sheg.stanford.edu/" TargetMode="External"/><Relationship Id="rId2" Type="http://schemas.openxmlformats.org/officeDocument/2006/relationships/hyperlink" Target="http://drc.centerfornewsliteracy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47869" y="746449"/>
            <a:ext cx="8304245" cy="1007706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637052"/>
                </a:solidFill>
              </a:rPr>
              <a:t>State and Local Public Finance</a:t>
            </a:r>
            <a:br>
              <a:rPr lang="en-US" sz="2400" b="1" dirty="0">
                <a:solidFill>
                  <a:srgbClr val="637052"/>
                </a:solidFill>
              </a:rPr>
            </a:br>
            <a:r>
              <a:rPr lang="en-US" sz="2200" b="1" dirty="0">
                <a:solidFill>
                  <a:srgbClr val="637052"/>
                </a:solidFill>
              </a:rPr>
              <a:t>Professor Yinger</a:t>
            </a:r>
            <a:br>
              <a:rPr lang="en-US" sz="2200" b="1" dirty="0">
                <a:solidFill>
                  <a:srgbClr val="637052"/>
                </a:solidFill>
              </a:rPr>
            </a:br>
            <a:r>
              <a:rPr lang="en-US" sz="2200" b="1" dirty="0">
                <a:solidFill>
                  <a:srgbClr val="637052"/>
                </a:solidFill>
              </a:rPr>
              <a:t>Spring 2021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82529" y="4136231"/>
            <a:ext cx="3686175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</a:rPr>
              <a:t>Lecture 1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</a:rPr>
              <a:t>Introduction and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44274" y="1499845"/>
            <a:ext cx="331969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The U.S. Federal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3" y="1915246"/>
            <a:ext cx="5968094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/>
                </a:solidFill>
              </a:rPr>
              <a:t>Broad Themes</a:t>
            </a:r>
          </a:p>
          <a:p>
            <a:pPr lvl="3"/>
            <a:r>
              <a:rPr lang="en-US" sz="2000" dirty="0"/>
              <a:t>Legal framework defined by </a:t>
            </a:r>
            <a:r>
              <a:rPr lang="en-US" sz="2000" b="1" dirty="0">
                <a:solidFill>
                  <a:schemeClr val="tx2"/>
                </a:solidFill>
              </a:rPr>
              <a:t>constitutions</a:t>
            </a:r>
          </a:p>
          <a:p>
            <a:pPr lvl="3"/>
            <a:r>
              <a:rPr lang="en-US" sz="2000" dirty="0"/>
              <a:t>Details determined by politics</a:t>
            </a:r>
          </a:p>
          <a:p>
            <a:pPr lvl="1" eaLnBrk="1" hangingPunct="1">
              <a:lnSpc>
                <a:spcPct val="3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168275" indent="-168275" eaLnBrk="1" hangingPunct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/>
                </a:solidFill>
              </a:rPr>
              <a:t>Units Defined by U.S. Constitution</a:t>
            </a:r>
          </a:p>
          <a:p>
            <a:pPr lvl="3"/>
            <a:r>
              <a:rPr lang="en-US" sz="2000" dirty="0"/>
              <a:t>The Federal Government</a:t>
            </a:r>
          </a:p>
          <a:p>
            <a:pPr lvl="3"/>
            <a:r>
              <a:rPr lang="en-US" sz="2000" dirty="0"/>
              <a:t>State Governments</a:t>
            </a:r>
          </a:p>
          <a:p>
            <a:pPr lvl="1" eaLnBrk="1" hangingPunct="1">
              <a:lnSpc>
                <a:spcPct val="3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/>
                </a:solidFill>
              </a:rPr>
              <a:t>Units Defined by State Constitutions</a:t>
            </a:r>
          </a:p>
          <a:p>
            <a:pPr lvl="3"/>
            <a:r>
              <a:rPr lang="en-US" sz="2000" dirty="0"/>
              <a:t>The State Government</a:t>
            </a:r>
          </a:p>
          <a:p>
            <a:pPr lvl="3"/>
            <a:r>
              <a:rPr lang="en-US" sz="2000" dirty="0"/>
              <a:t>Counties and (usually) Townships</a:t>
            </a:r>
          </a:p>
          <a:p>
            <a:pPr lvl="3"/>
            <a:r>
              <a:rPr lang="en-US" sz="2000" dirty="0"/>
              <a:t>Municipalities (Cities and Villages)</a:t>
            </a:r>
          </a:p>
          <a:p>
            <a:pPr lvl="3"/>
            <a:r>
              <a:rPr lang="en-US" sz="2000" dirty="0"/>
              <a:t>School Districts</a:t>
            </a:r>
          </a:p>
          <a:p>
            <a:pPr lvl="3"/>
            <a:r>
              <a:rPr lang="en-US" sz="2000" dirty="0"/>
              <a:t>Special Districts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>
          <a:xfrm>
            <a:off x="2612940" y="-1056747"/>
            <a:ext cx="7543800" cy="15474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</a:pPr>
            <a:br>
              <a:rPr lang="en-US" b="1" spc="100" dirty="0">
                <a:solidFill>
                  <a:srgbClr val="637052"/>
                </a:solidFill>
              </a:rPr>
            </a:br>
            <a:r>
              <a:rPr lang="en-US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b="1" spc="100" dirty="0">
                <a:solidFill>
                  <a:srgbClr val="637052"/>
                </a:solidFill>
              </a:rPr>
            </a:br>
            <a:r>
              <a:rPr lang="en-US" b="1" spc="100" dirty="0">
                <a:solidFill>
                  <a:srgbClr val="637052"/>
                </a:solidFill>
              </a:rPr>
              <a:t>Lecture 1:  Introduction and Overview</a:t>
            </a:r>
            <a:br>
              <a:rPr lang="en-US" b="1" spc="100" dirty="0">
                <a:solidFill>
                  <a:srgbClr val="637052"/>
                </a:solidFill>
              </a:rPr>
            </a:br>
            <a:endParaRPr lang="en-US" dirty="0"/>
          </a:p>
        </p:txBody>
      </p:sp>
      <p:sp>
        <p:nvSpPr>
          <p:cNvPr id="4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9725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sz="1800" b="1" spc="100" dirty="0">
              <a:solidFill>
                <a:srgbClr val="637052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89158" y="1257319"/>
            <a:ext cx="5748337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500" dirty="0"/>
              <a:t> </a:t>
            </a:r>
            <a:r>
              <a:rPr lang="en-US" sz="1500" b="1" dirty="0"/>
              <a:t>County</a:t>
            </a:r>
            <a:r>
              <a:rPr lang="en-US" sz="1200" b="1" dirty="0"/>
              <a:t>      </a:t>
            </a:r>
            <a:r>
              <a:rPr lang="en-US" sz="1500" b="1" dirty="0"/>
              <a:t>Township      Municipality       School District</a:t>
            </a:r>
          </a:p>
        </p:txBody>
      </p:sp>
      <p:sp>
        <p:nvSpPr>
          <p:cNvPr id="2" name="TextBox"/>
          <p:cNvSpPr txBox="1"/>
          <p:nvPr/>
        </p:nvSpPr>
        <p:spPr>
          <a:xfrm>
            <a:off x="486561" y="2171263"/>
            <a:ext cx="1719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 Stylized Map of a State</a:t>
            </a:r>
          </a:p>
        </p:txBody>
      </p:sp>
      <p:grpSp>
        <p:nvGrpSpPr>
          <p:cNvPr id="3" name="Map" descr="A Stylized Map of NYS&#10;&#10;Please contact Professor Yinger for details regarding figures"/>
          <p:cNvGrpSpPr/>
          <p:nvPr/>
        </p:nvGrpSpPr>
        <p:grpSpPr>
          <a:xfrm>
            <a:off x="2648727" y="1607364"/>
            <a:ext cx="3888006" cy="4393405"/>
            <a:chOff x="2648727" y="1456889"/>
            <a:chExt cx="3888006" cy="4393405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2648727" y="1735494"/>
              <a:ext cx="3886200" cy="411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658252" y="1732519"/>
              <a:ext cx="1940719" cy="16585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4588257" y="1731923"/>
              <a:ext cx="1943100" cy="11430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4593633" y="2881469"/>
              <a:ext cx="1943100" cy="19431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648727" y="3392844"/>
              <a:ext cx="1200150" cy="24574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848877" y="3392844"/>
              <a:ext cx="742950" cy="245745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4" name="Oval 11"/>
            <p:cNvSpPr>
              <a:spLocks noChangeArrowheads="1"/>
            </p:cNvSpPr>
            <p:nvPr/>
          </p:nvSpPr>
          <p:spPr bwMode="auto">
            <a:xfrm>
              <a:off x="3391677" y="2478444"/>
              <a:ext cx="571500" cy="5715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5" name="Oval 12"/>
            <p:cNvSpPr>
              <a:spLocks noChangeArrowheads="1"/>
            </p:cNvSpPr>
            <p:nvPr/>
          </p:nvSpPr>
          <p:spPr bwMode="auto">
            <a:xfrm>
              <a:off x="5791977" y="3221394"/>
              <a:ext cx="514350" cy="800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6" name="Oval 13"/>
            <p:cNvSpPr>
              <a:spLocks noChangeArrowheads="1"/>
            </p:cNvSpPr>
            <p:nvPr/>
          </p:nvSpPr>
          <p:spPr bwMode="auto">
            <a:xfrm>
              <a:off x="3677427" y="4821594"/>
              <a:ext cx="628650" cy="5715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7" name="Oval 14"/>
            <p:cNvSpPr>
              <a:spLocks noChangeArrowheads="1"/>
            </p:cNvSpPr>
            <p:nvPr/>
          </p:nvSpPr>
          <p:spPr bwMode="auto">
            <a:xfrm>
              <a:off x="5106177" y="1964094"/>
              <a:ext cx="40005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8" name="Oval 15"/>
            <p:cNvSpPr>
              <a:spLocks noChangeArrowheads="1"/>
            </p:cNvSpPr>
            <p:nvPr/>
          </p:nvSpPr>
          <p:spPr bwMode="auto">
            <a:xfrm>
              <a:off x="5849127" y="5050194"/>
              <a:ext cx="400050" cy="4000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59" name="Oval 16"/>
            <p:cNvSpPr>
              <a:spLocks noChangeArrowheads="1"/>
            </p:cNvSpPr>
            <p:nvPr/>
          </p:nvSpPr>
          <p:spPr bwMode="auto">
            <a:xfrm>
              <a:off x="3048777" y="3735744"/>
              <a:ext cx="342900" cy="342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6160" name="AutoShape 17"/>
            <p:cNvCxnSpPr>
              <a:cxnSpLocks noChangeShapeType="1"/>
              <a:stCxn id="6149" idx="0"/>
              <a:endCxn id="6149" idx="0"/>
            </p:cNvCxnSpPr>
            <p:nvPr/>
          </p:nvCxnSpPr>
          <p:spPr bwMode="auto">
            <a:xfrm>
              <a:off x="3628612" y="1732519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61" name="Line 19"/>
            <p:cNvSpPr>
              <a:spLocks noChangeShapeType="1"/>
            </p:cNvSpPr>
            <p:nvPr/>
          </p:nvSpPr>
          <p:spPr bwMode="auto">
            <a:xfrm>
              <a:off x="2648727" y="1735494"/>
              <a:ext cx="0" cy="857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2" name="Freeform 25"/>
            <p:cNvSpPr>
              <a:spLocks/>
            </p:cNvSpPr>
            <p:nvPr/>
          </p:nvSpPr>
          <p:spPr bwMode="auto">
            <a:xfrm>
              <a:off x="2648727" y="1735494"/>
              <a:ext cx="2114550" cy="1371600"/>
            </a:xfrm>
            <a:custGeom>
              <a:avLst/>
              <a:gdLst>
                <a:gd name="T0" fmla="*/ 0 w 1776"/>
                <a:gd name="T1" fmla="*/ 0 h 1152"/>
                <a:gd name="T2" fmla="*/ 0 w 1776"/>
                <a:gd name="T3" fmla="*/ 2147483647 h 1152"/>
                <a:gd name="T4" fmla="*/ 2147483647 w 1776"/>
                <a:gd name="T5" fmla="*/ 2147483647 h 1152"/>
                <a:gd name="T6" fmla="*/ 2147483647 w 1776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76"/>
                <a:gd name="T13" fmla="*/ 0 h 1152"/>
                <a:gd name="T14" fmla="*/ 1776 w 1776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76" h="1152">
                  <a:moveTo>
                    <a:pt x="0" y="0"/>
                  </a:moveTo>
                  <a:lnTo>
                    <a:pt x="0" y="1152"/>
                  </a:lnTo>
                  <a:lnTo>
                    <a:pt x="1776" y="1152"/>
                  </a:lnTo>
                  <a:lnTo>
                    <a:pt x="1776" y="0"/>
                  </a:lnTo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3" name="Freeform 26"/>
            <p:cNvSpPr>
              <a:spLocks/>
            </p:cNvSpPr>
            <p:nvPr/>
          </p:nvSpPr>
          <p:spPr bwMode="auto">
            <a:xfrm>
              <a:off x="4763277" y="1735494"/>
              <a:ext cx="1771650" cy="1828800"/>
            </a:xfrm>
            <a:custGeom>
              <a:avLst/>
              <a:gdLst>
                <a:gd name="T0" fmla="*/ 0 w 1488"/>
                <a:gd name="T1" fmla="*/ 0 h 1536"/>
                <a:gd name="T2" fmla="*/ 0 w 1488"/>
                <a:gd name="T3" fmla="*/ 2147483647 h 1536"/>
                <a:gd name="T4" fmla="*/ 2147483647 w 1488"/>
                <a:gd name="T5" fmla="*/ 2147483647 h 1536"/>
                <a:gd name="T6" fmla="*/ 0 60000 65536"/>
                <a:gd name="T7" fmla="*/ 0 60000 65536"/>
                <a:gd name="T8" fmla="*/ 0 60000 65536"/>
                <a:gd name="T9" fmla="*/ 0 w 1488"/>
                <a:gd name="T10" fmla="*/ 0 h 1536"/>
                <a:gd name="T11" fmla="*/ 1488 w 1488"/>
                <a:gd name="T12" fmla="*/ 1536 h 1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8" h="1536">
                  <a:moveTo>
                    <a:pt x="0" y="0"/>
                  </a:moveTo>
                  <a:lnTo>
                    <a:pt x="0" y="1536"/>
                  </a:lnTo>
                  <a:lnTo>
                    <a:pt x="1488" y="1536"/>
                  </a:lnTo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4" name="Freeform 27"/>
            <p:cNvSpPr>
              <a:spLocks/>
            </p:cNvSpPr>
            <p:nvPr/>
          </p:nvSpPr>
          <p:spPr bwMode="auto">
            <a:xfrm>
              <a:off x="2648727" y="3107094"/>
              <a:ext cx="2514600" cy="1428750"/>
            </a:xfrm>
            <a:custGeom>
              <a:avLst/>
              <a:gdLst>
                <a:gd name="T0" fmla="*/ 0 w 2112"/>
                <a:gd name="T1" fmla="*/ 0 h 1200"/>
                <a:gd name="T2" fmla="*/ 0 w 2112"/>
                <a:gd name="T3" fmla="*/ 2147483647 h 1200"/>
                <a:gd name="T4" fmla="*/ 2147483647 w 2112"/>
                <a:gd name="T5" fmla="*/ 2147483647 h 1200"/>
                <a:gd name="T6" fmla="*/ 2147483647 w 2112"/>
                <a:gd name="T7" fmla="*/ 2147483647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2"/>
                <a:gd name="T13" fmla="*/ 0 h 1200"/>
                <a:gd name="T14" fmla="*/ 2112 w 2112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2" h="1200">
                  <a:moveTo>
                    <a:pt x="0" y="0"/>
                  </a:moveTo>
                  <a:lnTo>
                    <a:pt x="0" y="1200"/>
                  </a:lnTo>
                  <a:lnTo>
                    <a:pt x="2112" y="1200"/>
                  </a:lnTo>
                  <a:lnTo>
                    <a:pt x="2112" y="384"/>
                  </a:lnTo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5" name="Freeform 28"/>
            <p:cNvSpPr>
              <a:spLocks/>
            </p:cNvSpPr>
            <p:nvPr/>
          </p:nvSpPr>
          <p:spPr bwMode="auto">
            <a:xfrm>
              <a:off x="5163327" y="3564294"/>
              <a:ext cx="400050" cy="2286000"/>
            </a:xfrm>
            <a:custGeom>
              <a:avLst/>
              <a:gdLst>
                <a:gd name="T0" fmla="*/ 0 w 336"/>
                <a:gd name="T1" fmla="*/ 0 h 1920"/>
                <a:gd name="T2" fmla="*/ 0 w 336"/>
                <a:gd name="T3" fmla="*/ 2147483647 h 1920"/>
                <a:gd name="T4" fmla="*/ 2147483647 w 336"/>
                <a:gd name="T5" fmla="*/ 2147483647 h 1920"/>
                <a:gd name="T6" fmla="*/ 2147483647 w 336"/>
                <a:gd name="T7" fmla="*/ 2147483647 h 19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1920"/>
                <a:gd name="T14" fmla="*/ 336 w 336"/>
                <a:gd name="T15" fmla="*/ 1920 h 19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1920">
                  <a:moveTo>
                    <a:pt x="0" y="0"/>
                  </a:moveTo>
                  <a:lnTo>
                    <a:pt x="0" y="1536"/>
                  </a:lnTo>
                  <a:lnTo>
                    <a:pt x="336" y="1536"/>
                  </a:lnTo>
                  <a:lnTo>
                    <a:pt x="336" y="1920"/>
                  </a:lnTo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6" name="Freeform 30"/>
            <p:cNvSpPr>
              <a:spLocks/>
            </p:cNvSpPr>
            <p:nvPr/>
          </p:nvSpPr>
          <p:spPr bwMode="auto">
            <a:xfrm>
              <a:off x="3505977" y="4764444"/>
              <a:ext cx="914400" cy="628650"/>
            </a:xfrm>
            <a:custGeom>
              <a:avLst/>
              <a:gdLst>
                <a:gd name="T0" fmla="*/ 0 w 768"/>
                <a:gd name="T1" fmla="*/ 0 h 528"/>
                <a:gd name="T2" fmla="*/ 0 w 768"/>
                <a:gd name="T3" fmla="*/ 2147483647 h 528"/>
                <a:gd name="T4" fmla="*/ 2147483647 w 768"/>
                <a:gd name="T5" fmla="*/ 2147483647 h 528"/>
                <a:gd name="T6" fmla="*/ 2147483647 w 768"/>
                <a:gd name="T7" fmla="*/ 0 h 528"/>
                <a:gd name="T8" fmla="*/ 0 w 768"/>
                <a:gd name="T9" fmla="*/ 0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8"/>
                <a:gd name="T16" fmla="*/ 0 h 528"/>
                <a:gd name="T17" fmla="*/ 768 w 768"/>
                <a:gd name="T18" fmla="*/ 528 h 5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8" h="528">
                  <a:moveTo>
                    <a:pt x="0" y="0"/>
                  </a:moveTo>
                  <a:lnTo>
                    <a:pt x="0" y="528"/>
                  </a:lnTo>
                  <a:lnTo>
                    <a:pt x="768" y="528"/>
                  </a:lnTo>
                  <a:lnTo>
                    <a:pt x="7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7" name="Freeform 31"/>
            <p:cNvSpPr>
              <a:spLocks/>
            </p:cNvSpPr>
            <p:nvPr/>
          </p:nvSpPr>
          <p:spPr bwMode="auto">
            <a:xfrm>
              <a:off x="2648727" y="1735494"/>
              <a:ext cx="1943100" cy="857250"/>
            </a:xfrm>
            <a:custGeom>
              <a:avLst/>
              <a:gdLst>
                <a:gd name="T0" fmla="*/ 0 w 1632"/>
                <a:gd name="T1" fmla="*/ 0 h 720"/>
                <a:gd name="T2" fmla="*/ 0 w 1632"/>
                <a:gd name="T3" fmla="*/ 2147483647 h 720"/>
                <a:gd name="T4" fmla="*/ 2147483647 w 1632"/>
                <a:gd name="T5" fmla="*/ 2147483647 h 720"/>
                <a:gd name="T6" fmla="*/ 2147483647 w 1632"/>
                <a:gd name="T7" fmla="*/ 2147483647 h 720"/>
                <a:gd name="T8" fmla="*/ 2147483647 w 1632"/>
                <a:gd name="T9" fmla="*/ 2147483647 h 720"/>
                <a:gd name="T10" fmla="*/ 2147483647 w 1632"/>
                <a:gd name="T11" fmla="*/ 0 h 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2"/>
                <a:gd name="T19" fmla="*/ 0 h 720"/>
                <a:gd name="T20" fmla="*/ 1632 w 1632"/>
                <a:gd name="T21" fmla="*/ 720 h 7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2" h="720">
                  <a:moveTo>
                    <a:pt x="0" y="0"/>
                  </a:moveTo>
                  <a:lnTo>
                    <a:pt x="0" y="720"/>
                  </a:lnTo>
                  <a:lnTo>
                    <a:pt x="1200" y="720"/>
                  </a:lnTo>
                  <a:lnTo>
                    <a:pt x="1200" y="144"/>
                  </a:lnTo>
                  <a:lnTo>
                    <a:pt x="1632" y="144"/>
                  </a:lnTo>
                  <a:lnTo>
                    <a:pt x="1632" y="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8" name="Line 32"/>
            <p:cNvSpPr>
              <a:spLocks noChangeShapeType="1"/>
            </p:cNvSpPr>
            <p:nvPr/>
          </p:nvSpPr>
          <p:spPr bwMode="auto">
            <a:xfrm>
              <a:off x="4077477" y="2592744"/>
              <a:ext cx="1191" cy="80010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69" name="Freeform 33"/>
            <p:cNvSpPr>
              <a:spLocks/>
            </p:cNvSpPr>
            <p:nvPr/>
          </p:nvSpPr>
          <p:spPr bwMode="auto">
            <a:xfrm>
              <a:off x="2820177" y="3392844"/>
              <a:ext cx="514350" cy="2457450"/>
            </a:xfrm>
            <a:custGeom>
              <a:avLst/>
              <a:gdLst>
                <a:gd name="T0" fmla="*/ 2147483647 w 432"/>
                <a:gd name="T1" fmla="*/ 0 h 2064"/>
                <a:gd name="T2" fmla="*/ 2147483647 w 432"/>
                <a:gd name="T3" fmla="*/ 2147483647 h 2064"/>
                <a:gd name="T4" fmla="*/ 2147483647 w 432"/>
                <a:gd name="T5" fmla="*/ 2147483647 h 2064"/>
                <a:gd name="T6" fmla="*/ 2147483647 w 432"/>
                <a:gd name="T7" fmla="*/ 2147483647 h 2064"/>
                <a:gd name="T8" fmla="*/ 0 w 432"/>
                <a:gd name="T9" fmla="*/ 2147483647 h 2064"/>
                <a:gd name="T10" fmla="*/ 0 w 432"/>
                <a:gd name="T11" fmla="*/ 2147483647 h 20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2"/>
                <a:gd name="T19" fmla="*/ 0 h 2064"/>
                <a:gd name="T20" fmla="*/ 432 w 432"/>
                <a:gd name="T21" fmla="*/ 2064 h 20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2" h="2064">
                  <a:moveTo>
                    <a:pt x="96" y="0"/>
                  </a:moveTo>
                  <a:lnTo>
                    <a:pt x="96" y="768"/>
                  </a:lnTo>
                  <a:lnTo>
                    <a:pt x="432" y="768"/>
                  </a:lnTo>
                  <a:lnTo>
                    <a:pt x="432" y="1440"/>
                  </a:lnTo>
                  <a:lnTo>
                    <a:pt x="0" y="1440"/>
                  </a:lnTo>
                  <a:lnTo>
                    <a:pt x="0" y="2064"/>
                  </a:lnTo>
                </a:path>
              </a:pathLst>
            </a:cu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0" name="Line 34"/>
            <p:cNvSpPr>
              <a:spLocks noChangeShapeType="1"/>
            </p:cNvSpPr>
            <p:nvPr/>
          </p:nvSpPr>
          <p:spPr bwMode="auto">
            <a:xfrm>
              <a:off x="3334527" y="4307244"/>
              <a:ext cx="514350" cy="1191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1" name="Freeform 35"/>
            <p:cNvSpPr>
              <a:spLocks/>
            </p:cNvSpPr>
            <p:nvPr/>
          </p:nvSpPr>
          <p:spPr bwMode="auto">
            <a:xfrm>
              <a:off x="3334527" y="5107344"/>
              <a:ext cx="514350" cy="457200"/>
            </a:xfrm>
            <a:custGeom>
              <a:avLst/>
              <a:gdLst>
                <a:gd name="T0" fmla="*/ 0 w 432"/>
                <a:gd name="T1" fmla="*/ 0 h 384"/>
                <a:gd name="T2" fmla="*/ 0 w 432"/>
                <a:gd name="T3" fmla="*/ 2147483647 h 384"/>
                <a:gd name="T4" fmla="*/ 2147483647 w 432"/>
                <a:gd name="T5" fmla="*/ 2147483647 h 384"/>
                <a:gd name="T6" fmla="*/ 0 60000 65536"/>
                <a:gd name="T7" fmla="*/ 0 60000 65536"/>
                <a:gd name="T8" fmla="*/ 0 60000 65536"/>
                <a:gd name="T9" fmla="*/ 0 w 432"/>
                <a:gd name="T10" fmla="*/ 0 h 384"/>
                <a:gd name="T11" fmla="*/ 432 w 43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384">
                  <a:moveTo>
                    <a:pt x="0" y="0"/>
                  </a:moveTo>
                  <a:lnTo>
                    <a:pt x="0" y="384"/>
                  </a:lnTo>
                  <a:lnTo>
                    <a:pt x="432" y="384"/>
                  </a:lnTo>
                </a:path>
              </a:pathLst>
            </a:cu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2" name="Freeform 36"/>
            <p:cNvSpPr>
              <a:spLocks/>
            </p:cNvSpPr>
            <p:nvPr/>
          </p:nvSpPr>
          <p:spPr bwMode="auto">
            <a:xfrm>
              <a:off x="3848877" y="4021494"/>
              <a:ext cx="742950" cy="1600200"/>
            </a:xfrm>
            <a:custGeom>
              <a:avLst/>
              <a:gdLst>
                <a:gd name="T0" fmla="*/ 0 w 624"/>
                <a:gd name="T1" fmla="*/ 0 h 1344"/>
                <a:gd name="T2" fmla="*/ 2147483647 w 624"/>
                <a:gd name="T3" fmla="*/ 0 h 1344"/>
                <a:gd name="T4" fmla="*/ 2147483647 w 624"/>
                <a:gd name="T5" fmla="*/ 2147483647 h 1344"/>
                <a:gd name="T6" fmla="*/ 2147483647 w 624"/>
                <a:gd name="T7" fmla="*/ 2147483647 h 13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1344"/>
                <a:gd name="T14" fmla="*/ 624 w 624"/>
                <a:gd name="T15" fmla="*/ 1344 h 13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1344">
                  <a:moveTo>
                    <a:pt x="0" y="0"/>
                  </a:moveTo>
                  <a:lnTo>
                    <a:pt x="480" y="0"/>
                  </a:lnTo>
                  <a:lnTo>
                    <a:pt x="480" y="1344"/>
                  </a:lnTo>
                  <a:lnTo>
                    <a:pt x="624" y="1344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3" name="Freeform 38"/>
            <p:cNvSpPr>
              <a:spLocks/>
            </p:cNvSpPr>
            <p:nvPr/>
          </p:nvSpPr>
          <p:spPr bwMode="auto">
            <a:xfrm>
              <a:off x="5106177" y="4821594"/>
              <a:ext cx="400050" cy="1028700"/>
            </a:xfrm>
            <a:custGeom>
              <a:avLst/>
              <a:gdLst>
                <a:gd name="T0" fmla="*/ 0 w 336"/>
                <a:gd name="T1" fmla="*/ 0 h 864"/>
                <a:gd name="T2" fmla="*/ 0 w 336"/>
                <a:gd name="T3" fmla="*/ 2147483647 h 864"/>
                <a:gd name="T4" fmla="*/ 2147483647 w 336"/>
                <a:gd name="T5" fmla="*/ 2147483647 h 864"/>
                <a:gd name="T6" fmla="*/ 2147483647 w 336"/>
                <a:gd name="T7" fmla="*/ 2147483647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864"/>
                <a:gd name="T14" fmla="*/ 336 w 336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864">
                  <a:moveTo>
                    <a:pt x="0" y="0"/>
                  </a:moveTo>
                  <a:lnTo>
                    <a:pt x="0" y="528"/>
                  </a:lnTo>
                  <a:lnTo>
                    <a:pt x="336" y="528"/>
                  </a:lnTo>
                  <a:lnTo>
                    <a:pt x="336" y="864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4" name="Line 39"/>
            <p:cNvSpPr>
              <a:spLocks noChangeShapeType="1"/>
            </p:cNvSpPr>
            <p:nvPr/>
          </p:nvSpPr>
          <p:spPr bwMode="auto">
            <a:xfrm>
              <a:off x="5106177" y="5107344"/>
              <a:ext cx="1428750" cy="1191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5" name="Freeform 40"/>
            <p:cNvSpPr>
              <a:spLocks/>
            </p:cNvSpPr>
            <p:nvPr/>
          </p:nvSpPr>
          <p:spPr bwMode="auto">
            <a:xfrm>
              <a:off x="4591827" y="2878494"/>
              <a:ext cx="742950" cy="1257300"/>
            </a:xfrm>
            <a:custGeom>
              <a:avLst/>
              <a:gdLst>
                <a:gd name="T0" fmla="*/ 2147483647 w 624"/>
                <a:gd name="T1" fmla="*/ 0 h 1056"/>
                <a:gd name="T2" fmla="*/ 2147483647 w 624"/>
                <a:gd name="T3" fmla="*/ 2147483647 h 1056"/>
                <a:gd name="T4" fmla="*/ 0 w 624"/>
                <a:gd name="T5" fmla="*/ 2147483647 h 1056"/>
                <a:gd name="T6" fmla="*/ 0 60000 65536"/>
                <a:gd name="T7" fmla="*/ 0 60000 65536"/>
                <a:gd name="T8" fmla="*/ 0 60000 65536"/>
                <a:gd name="T9" fmla="*/ 0 w 624"/>
                <a:gd name="T10" fmla="*/ 0 h 1056"/>
                <a:gd name="T11" fmla="*/ 624 w 62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056">
                  <a:moveTo>
                    <a:pt x="624" y="0"/>
                  </a:moveTo>
                  <a:lnTo>
                    <a:pt x="624" y="1056"/>
                  </a:lnTo>
                  <a:lnTo>
                    <a:pt x="0" y="1056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6" name="Freeform 41"/>
            <p:cNvSpPr>
              <a:spLocks/>
            </p:cNvSpPr>
            <p:nvPr/>
          </p:nvSpPr>
          <p:spPr bwMode="auto">
            <a:xfrm>
              <a:off x="5334777" y="4135794"/>
              <a:ext cx="1200150" cy="228600"/>
            </a:xfrm>
            <a:custGeom>
              <a:avLst/>
              <a:gdLst>
                <a:gd name="T0" fmla="*/ 0 w 1008"/>
                <a:gd name="T1" fmla="*/ 0 h 192"/>
                <a:gd name="T2" fmla="*/ 0 w 1008"/>
                <a:gd name="T3" fmla="*/ 2147483647 h 192"/>
                <a:gd name="T4" fmla="*/ 2147483647 w 1008"/>
                <a:gd name="T5" fmla="*/ 2147483647 h 192"/>
                <a:gd name="T6" fmla="*/ 0 60000 65536"/>
                <a:gd name="T7" fmla="*/ 0 60000 65536"/>
                <a:gd name="T8" fmla="*/ 0 60000 65536"/>
                <a:gd name="T9" fmla="*/ 0 w 1008"/>
                <a:gd name="T10" fmla="*/ 0 h 192"/>
                <a:gd name="T11" fmla="*/ 1008 w 100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92">
                  <a:moveTo>
                    <a:pt x="0" y="0"/>
                  </a:moveTo>
                  <a:lnTo>
                    <a:pt x="0" y="192"/>
                  </a:lnTo>
                  <a:lnTo>
                    <a:pt x="1008" y="192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7" name="Freeform 42"/>
            <p:cNvSpPr>
              <a:spLocks/>
            </p:cNvSpPr>
            <p:nvPr/>
          </p:nvSpPr>
          <p:spPr bwMode="auto">
            <a:xfrm>
              <a:off x="5049027" y="1735494"/>
              <a:ext cx="514350" cy="1143000"/>
            </a:xfrm>
            <a:custGeom>
              <a:avLst/>
              <a:gdLst>
                <a:gd name="T0" fmla="*/ 2147483647 w 432"/>
                <a:gd name="T1" fmla="*/ 0 h 960"/>
                <a:gd name="T2" fmla="*/ 2147483647 w 432"/>
                <a:gd name="T3" fmla="*/ 2147483647 h 960"/>
                <a:gd name="T4" fmla="*/ 0 w 432"/>
                <a:gd name="T5" fmla="*/ 2147483647 h 960"/>
                <a:gd name="T6" fmla="*/ 0 w 432"/>
                <a:gd name="T7" fmla="*/ 2147483647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960"/>
                <a:gd name="T14" fmla="*/ 432 w 432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960">
                  <a:moveTo>
                    <a:pt x="432" y="0"/>
                  </a:moveTo>
                  <a:lnTo>
                    <a:pt x="432" y="720"/>
                  </a:lnTo>
                  <a:lnTo>
                    <a:pt x="0" y="720"/>
                  </a:lnTo>
                  <a:lnTo>
                    <a:pt x="0" y="96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8" name="Freeform 43"/>
            <p:cNvSpPr>
              <a:spLocks/>
            </p:cNvSpPr>
            <p:nvPr/>
          </p:nvSpPr>
          <p:spPr bwMode="auto">
            <a:xfrm>
              <a:off x="5563377" y="2021244"/>
              <a:ext cx="571500" cy="857250"/>
            </a:xfrm>
            <a:custGeom>
              <a:avLst/>
              <a:gdLst>
                <a:gd name="T0" fmla="*/ 0 w 480"/>
                <a:gd name="T1" fmla="*/ 0 h 720"/>
                <a:gd name="T2" fmla="*/ 2147483647 w 480"/>
                <a:gd name="T3" fmla="*/ 0 h 720"/>
                <a:gd name="T4" fmla="*/ 2147483647 w 480"/>
                <a:gd name="T5" fmla="*/ 2147483647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0" y="0"/>
                  </a:moveTo>
                  <a:lnTo>
                    <a:pt x="480" y="0"/>
                  </a:lnTo>
                  <a:lnTo>
                    <a:pt x="480" y="720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9" name="Line 50"/>
            <p:cNvSpPr>
              <a:spLocks noChangeShapeType="1"/>
            </p:cNvSpPr>
            <p:nvPr/>
          </p:nvSpPr>
          <p:spPr bwMode="auto">
            <a:xfrm>
              <a:off x="2748741" y="1464031"/>
              <a:ext cx="564356" cy="192881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80" name="Line 51"/>
            <p:cNvSpPr>
              <a:spLocks noChangeShapeType="1"/>
            </p:cNvSpPr>
            <p:nvPr/>
          </p:nvSpPr>
          <p:spPr bwMode="auto">
            <a:xfrm>
              <a:off x="3706002" y="1471175"/>
              <a:ext cx="371475" cy="10572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81" name="Line 52"/>
            <p:cNvSpPr>
              <a:spLocks noChangeShapeType="1"/>
            </p:cNvSpPr>
            <p:nvPr/>
          </p:nvSpPr>
          <p:spPr bwMode="auto">
            <a:xfrm>
              <a:off x="4798997" y="1471175"/>
              <a:ext cx="307181" cy="7000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82" name="Line 53"/>
            <p:cNvSpPr>
              <a:spLocks noChangeShapeType="1"/>
            </p:cNvSpPr>
            <p:nvPr/>
          </p:nvSpPr>
          <p:spPr bwMode="auto">
            <a:xfrm flipH="1">
              <a:off x="4991878" y="1456889"/>
              <a:ext cx="1092994" cy="210740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22960" y="1472154"/>
            <a:ext cx="724471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Variation at the Macro Level: States and Counties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88274" y="1955058"/>
            <a:ext cx="8009359" cy="4587357"/>
          </a:xfrm>
        </p:spPr>
        <p:txBody>
          <a:bodyPr>
            <a:normAutofit/>
          </a:bodyPr>
          <a:lstStyle/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We have gone, of course, from 13 to 50 states.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 State boundaries were often adjusted in the nation’s early years.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Counties were created—and revised.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Little change in state or county boundaries in recent years.</a:t>
            </a:r>
          </a:p>
          <a:p>
            <a:pPr marL="168275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hlinkClick r:id="rId2" tooltip="https://www.youtube.com/watch?v=9UE9uu9fKSg "/>
              </a:rPr>
              <a:t>https://www.youtube.com/watch?v=9UE9uu9fKSg </a:t>
            </a:r>
            <a:endParaRPr lang="en-US" dirty="0"/>
          </a:p>
          <a:p>
            <a:pPr marL="258365" lvl="1" indent="0">
              <a:lnSpc>
                <a:spcPct val="50000"/>
              </a:lnSpc>
              <a:buNone/>
            </a:pPr>
            <a:endParaRPr lang="en-US" dirty="0"/>
          </a:p>
          <a:p>
            <a:pPr marL="258365" lvl="1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32236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22960" y="1472154"/>
            <a:ext cx="724471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Variation </a:t>
            </a:r>
            <a:r>
              <a:rPr lang="en-US" sz="2400" dirty="0">
                <a:solidFill>
                  <a:srgbClr val="BD582C"/>
                </a:solidFill>
              </a:rPr>
              <a:t>in Other Local Governments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88274" y="1955058"/>
            <a:ext cx="8009359" cy="458735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According to the 2017 Census of Governments, there are over 90,126 state and local governments in the United States.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This extensive use of state and local governments makes the United States the most decentralized government in the world.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The total number of state and local governments has not changed very much in recent decades, but the types of local governments have shifted.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  <a:p>
            <a:pPr marL="258365" lvl="1" indent="0">
              <a:lnSpc>
                <a:spcPct val="50000"/>
              </a:lnSpc>
              <a:buNone/>
            </a:pPr>
            <a:endParaRPr lang="en-US" dirty="0"/>
          </a:p>
          <a:p>
            <a:pPr marL="258365" lvl="1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459955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88274" y="1404310"/>
            <a:ext cx="653889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Variation in Local Governments Across States, 2012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88274" y="1955058"/>
            <a:ext cx="8009359" cy="4811502"/>
          </a:xfrm>
        </p:spPr>
        <p:txBody>
          <a:bodyPr>
            <a:normAutofit fontScale="62500" lnSpcReduction="20000"/>
          </a:bodyPr>
          <a:lstStyle/>
          <a:p>
            <a:pPr marL="168275" indent="-168275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No townships in the South and West. </a:t>
            </a:r>
          </a:p>
          <a:p>
            <a:pPr marL="168275" indent="-168275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No counties in Connecticut, Rhode Island, and the District of Columbia.</a:t>
            </a:r>
          </a:p>
          <a:p>
            <a:pPr marL="168275" indent="-168275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DC, Maryland, North Carolina, Alaska, and Hawaii have no independent school districts. Hawaii has one state district.</a:t>
            </a:r>
          </a:p>
          <a:p>
            <a:pPr marL="168275" indent="-168275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16 states have dependent and independent school districts.</a:t>
            </a:r>
            <a:br>
              <a:rPr lang="en-US" sz="3200" dirty="0"/>
            </a:br>
            <a:r>
              <a:rPr lang="en-US" sz="3200" dirty="0"/>
              <a:t>Virginia has 1 independent and 135 dependent school systems. </a:t>
            </a:r>
          </a:p>
          <a:p>
            <a:pPr lvl="4">
              <a:lnSpc>
                <a:spcPct val="120000"/>
              </a:lnSpc>
              <a:spcAft>
                <a:spcPts val="600"/>
              </a:spcAft>
            </a:pPr>
            <a:r>
              <a:rPr lang="en-US" sz="3200" dirty="0"/>
              <a:t>Louisiana has 69 independent school districts and one dependent school system.</a:t>
            </a:r>
          </a:p>
          <a:p>
            <a:pPr lvl="4">
              <a:lnSpc>
                <a:spcPct val="120000"/>
              </a:lnSpc>
              <a:spcAft>
                <a:spcPts val="600"/>
              </a:spcAft>
            </a:pPr>
            <a:r>
              <a:rPr lang="en-US" sz="3200" dirty="0"/>
              <a:t>New York has 5 dependent and almost 700 independent school districts. </a:t>
            </a:r>
          </a:p>
          <a:p>
            <a:pPr marL="258365" lvl="1" indent="0">
              <a:lnSpc>
                <a:spcPct val="120000"/>
              </a:lnSpc>
              <a:spcAft>
                <a:spcPts val="600"/>
              </a:spcAft>
              <a:buNone/>
            </a:pPr>
            <a:endParaRPr lang="en-US" sz="3200" dirty="0"/>
          </a:p>
          <a:p>
            <a:pPr marL="258365" lvl="1" indent="0">
              <a:buNone/>
            </a:pPr>
            <a:r>
              <a:rPr lang="en-US" sz="1500" dirty="0"/>
              <a:t>Source: Census of Governments, 2012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12437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65025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graphicFrame>
        <p:nvGraphicFramePr>
          <p:cNvPr id="5" name="Chart" descr="Please contact Professor Yinger for details regarding figures" titl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419995"/>
              </p:ext>
            </p:extLst>
          </p:nvPr>
        </p:nvGraphicFramePr>
        <p:xfrm>
          <a:off x="1188720" y="548640"/>
          <a:ext cx="6457949" cy="6332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894913" y="1536017"/>
            <a:ext cx="7566156" cy="4673034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9600" dirty="0">
                <a:solidFill>
                  <a:schemeClr val="accent2"/>
                </a:solidFill>
              </a:rPr>
              <a:t>Special Districts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The U.S. has lots of independent </a:t>
            </a:r>
            <a:r>
              <a:rPr lang="en-US" sz="8000" dirty="0">
                <a:solidFill>
                  <a:schemeClr val="tx1"/>
                </a:solidFill>
              </a:rPr>
              <a:t>special districts</a:t>
            </a:r>
            <a:r>
              <a:rPr lang="en-US" sz="80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800" dirty="0"/>
              <a:t>38,542 in 2017.  </a:t>
            </a:r>
          </a:p>
          <a:p>
            <a:pPr marL="1401365" lvl="1" indent="-1143000">
              <a:buFont typeface="Arial" panose="020B0604020202020204" pitchFamily="34" charset="0"/>
              <a:buChar char="•"/>
            </a:pPr>
            <a:endParaRPr lang="en-US" sz="80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8000" dirty="0"/>
              <a:t> 10 states have over 1,000 special districts (California, Colorado, Illinois, Kansas, Missouri, Nebraska, New York, Pennsylvania, Texas, and Washington).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 Special districts vary greatly by state; the most common in 2017 are:</a:t>
            </a:r>
          </a:p>
          <a:p>
            <a:pPr lvl="3">
              <a:lnSpc>
                <a:spcPct val="120000"/>
              </a:lnSpc>
            </a:pPr>
            <a:r>
              <a:rPr lang="en-US" sz="8000" dirty="0"/>
              <a:t>Fire Protection Districts (5,975)</a:t>
            </a:r>
          </a:p>
          <a:p>
            <a:pPr lvl="3">
              <a:lnSpc>
                <a:spcPct val="120000"/>
              </a:lnSpc>
            </a:pPr>
            <a:r>
              <a:rPr lang="en-US" sz="8000" dirty="0"/>
              <a:t>Water Supply Districts (3,593)</a:t>
            </a:r>
          </a:p>
          <a:p>
            <a:pPr lvl="3">
              <a:lnSpc>
                <a:spcPct val="120000"/>
              </a:lnSpc>
            </a:pPr>
            <a:r>
              <a:rPr lang="en-US" sz="8000" dirty="0"/>
              <a:t>Housing and Community Development Districts (3,344)</a:t>
            </a:r>
          </a:p>
          <a:p>
            <a:pPr lvl="3">
              <a:lnSpc>
                <a:spcPct val="120000"/>
              </a:lnSpc>
            </a:pPr>
            <a:r>
              <a:rPr lang="en-US" sz="8000" dirty="0"/>
              <a:t>Drainage and Flood Control Districts (3,189).</a:t>
            </a:r>
          </a:p>
          <a:p>
            <a:pPr lvl="1">
              <a:lnSpc>
                <a:spcPct val="50000"/>
              </a:lnSpc>
            </a:pPr>
            <a:endParaRPr lang="en-US" sz="1500" dirty="0"/>
          </a:p>
          <a:p>
            <a:pPr marL="258365" lvl="1" indent="0">
              <a:buNone/>
            </a:pPr>
            <a:endParaRPr lang="en-US" sz="1500" dirty="0"/>
          </a:p>
          <a:p>
            <a:pPr marL="258365" lvl="1" indent="0">
              <a:buNone/>
            </a:pPr>
            <a:endParaRPr lang="en-US" sz="1500" dirty="0"/>
          </a:p>
          <a:p>
            <a:pPr marL="258365" lvl="1" indent="0">
              <a:buNone/>
            </a:pPr>
            <a:r>
              <a:rPr lang="en-US" sz="4300" dirty="0"/>
              <a:t>Source: Census of Governments, 2012</a:t>
            </a:r>
          </a:p>
        </p:txBody>
      </p:sp>
    </p:spTree>
    <p:extLst>
      <p:ext uri="{BB962C8B-B14F-4D97-AF65-F5344CB8AC3E}">
        <p14:creationId xmlns:p14="http://schemas.microsoft.com/office/powerpoint/2010/main" val="22993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7220" y="247650"/>
            <a:ext cx="7543800" cy="628650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pic>
        <p:nvPicPr>
          <p:cNvPr id="3" name="Graph" descr="Please contact Professor Yinger for details regarding figures" title="Chart"/>
          <p:cNvPicPr>
            <a:picLocks noChangeAspect="1"/>
          </p:cNvPicPr>
          <p:nvPr/>
        </p:nvPicPr>
        <p:blipFill rotWithShape="1">
          <a:blip r:embed="rId2"/>
          <a:srcRect l="15592" t="16783" r="52171" b="9766"/>
          <a:stretch/>
        </p:blipFill>
        <p:spPr>
          <a:xfrm>
            <a:off x="1629679" y="942109"/>
            <a:ext cx="5769308" cy="581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05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2613404" y="1422194"/>
            <a:ext cx="29844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State Examples, 2012</a:t>
            </a:r>
          </a:p>
        </p:txBody>
      </p:sp>
      <p:graphicFrame>
        <p:nvGraphicFramePr>
          <p:cNvPr id="34041" name="Chart" descr="Please contact Professor Yinger for details regarding charts" titl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0028669"/>
              </p:ext>
            </p:extLst>
          </p:nvPr>
        </p:nvGraphicFramePr>
        <p:xfrm>
          <a:off x="1427021" y="1981202"/>
          <a:ext cx="6040578" cy="4086223"/>
        </p:xfrm>
        <a:graphic>
          <a:graphicData uri="http://schemas.openxmlformats.org/drawingml/2006/table">
            <a:tbl>
              <a:tblPr firstRow="1"/>
              <a:tblGrid>
                <a:gridCol w="123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Count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Town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Muni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School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Specl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63705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Alaska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California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4,425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*1,025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2,861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Hawaii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Illinois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6,963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1,431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2,729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3,227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Mass.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*84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Nebraska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2,581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1,267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York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3,453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*679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1,174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Penn.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4,897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1,546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1,015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1,756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Texas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5,147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1,214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*1,079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Virginia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Caption"/>
          <p:cNvSpPr txBox="1"/>
          <p:nvPr/>
        </p:nvSpPr>
        <p:spPr>
          <a:xfrm>
            <a:off x="1427021" y="6201701"/>
            <a:ext cx="616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* Includes some dependent districts; Muni = municipal; </a:t>
            </a:r>
            <a:r>
              <a:rPr lang="en-US" dirty="0" err="1"/>
              <a:t>Specl</a:t>
            </a:r>
            <a:r>
              <a:rPr lang="en-US" dirty="0"/>
              <a:t> = special district.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6F0B3D7-FBEF-42C2-96DC-95870670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-1547474"/>
            <a:ext cx="7543800" cy="154747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b="1" spc="100" dirty="0">
                <a:solidFill>
                  <a:srgbClr val="637052"/>
                </a:solidFill>
              </a:rPr>
            </a:br>
            <a:r>
              <a:rPr lang="en-US" b="1" spc="100" dirty="0">
                <a:solidFill>
                  <a:srgbClr val="637052"/>
                </a:solidFill>
              </a:rPr>
              <a:t>Lecture 1:  Introduction and Overview</a:t>
            </a:r>
            <a:br>
              <a:rPr lang="en-US" b="1" spc="100" dirty="0">
                <a:solidFill>
                  <a:srgbClr val="637052"/>
                </a:solidFill>
              </a:rPr>
            </a:b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44515D4-D1C5-4D8E-8A59-DD77041F712C}"/>
              </a:ext>
            </a:extLst>
          </p:cNvPr>
          <p:cNvSpPr txBox="1">
            <a:spLocks noChangeArrowheads="1"/>
          </p:cNvSpPr>
          <p:nvPr/>
        </p:nvSpPr>
        <p:spPr>
          <a:xfrm>
            <a:off x="678180" y="274320"/>
            <a:ext cx="7543800" cy="7668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383031"/>
            <a:ext cx="7645400" cy="5657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Budgets in the U.S. Federal System</a:t>
            </a:r>
          </a:p>
          <a:p>
            <a:pPr marL="382588" indent="-325438">
              <a:buFont typeface="Wingdings" panose="05000000000000000000" pitchFamily="2" charset="2"/>
              <a:buChar char="§"/>
            </a:pPr>
            <a:r>
              <a:rPr lang="en-US" sz="2400" dirty="0"/>
              <a:t>The layers of governmental authority in the U.S. lead to: </a:t>
            </a:r>
          </a:p>
          <a:p>
            <a:pPr marL="565468" lvl="2" indent="-325438">
              <a:buFont typeface="Wingdings" panose="05000000000000000000" pitchFamily="2" charset="2"/>
              <a:buChar char="§"/>
            </a:pPr>
            <a:r>
              <a:rPr lang="en-US" sz="2000" dirty="0"/>
              <a:t>Overlap and specialization in the use of various revenue sources</a:t>
            </a:r>
          </a:p>
          <a:p>
            <a:pPr marL="565468" lvl="2" indent="-325438">
              <a:buFont typeface="Wingdings" panose="05000000000000000000" pitchFamily="2" charset="2"/>
              <a:buChar char="§"/>
            </a:pPr>
            <a:r>
              <a:rPr lang="en-US" sz="2000" dirty="0"/>
              <a:t>Overlap and specialization in various spending categories.</a:t>
            </a:r>
          </a:p>
          <a:p>
            <a:pPr marL="382588" indent="-325438">
              <a:buFont typeface="Wingdings" panose="05000000000000000000" pitchFamily="2" charset="2"/>
              <a:buChar char="§"/>
            </a:pPr>
            <a:r>
              <a:rPr lang="en-US" sz="2400" dirty="0"/>
              <a:t>Recall that the federal government and states are constitutional units and, within limits specified by the constitution, make their own decisions about spending and revenue.</a:t>
            </a:r>
          </a:p>
          <a:p>
            <a:pPr marL="382588" indent="-325438">
              <a:buFont typeface="Wingdings" panose="05000000000000000000" pitchFamily="2" charset="2"/>
              <a:buChar char="§"/>
            </a:pPr>
            <a:r>
              <a:rPr lang="en-US" sz="2400" dirty="0"/>
              <a:t>Local governments are creatures of the states, however, so they have much less leeway.</a:t>
            </a:r>
          </a:p>
          <a:p>
            <a:pPr marL="565468" lvl="2" indent="-325438">
              <a:buFont typeface="Wingdings" panose="05000000000000000000" pitchFamily="2" charset="2"/>
              <a:buChar char="§"/>
            </a:pPr>
            <a:r>
              <a:rPr lang="en-US" sz="2000" dirty="0"/>
              <a:t>They levy taxes and fees authorized by their state</a:t>
            </a:r>
          </a:p>
          <a:p>
            <a:pPr marL="565468" lvl="2" indent="-325438">
              <a:buFont typeface="Wingdings" panose="05000000000000000000" pitchFamily="2" charset="2"/>
              <a:buChar char="§"/>
            </a:pPr>
            <a:r>
              <a:rPr lang="en-US" sz="2000" dirty="0"/>
              <a:t>And undertake spending as required by their state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4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19361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Class 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2" y="1910538"/>
            <a:ext cx="5968094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Class Requirements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U.S. Federal System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Overview of Course </a:t>
            </a:r>
          </a:p>
        </p:txBody>
      </p:sp>
    </p:spTree>
    <p:extLst>
      <p:ext uri="{BB962C8B-B14F-4D97-AF65-F5344CB8AC3E}">
        <p14:creationId xmlns:p14="http://schemas.microsoft.com/office/powerpoint/2010/main" val="6897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391" y="351235"/>
            <a:ext cx="7499351" cy="41076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>
                    <a:satMod val="130000"/>
                  </a:schemeClr>
                </a:solidFill>
              </a:rPr>
              <a:t>State and Local Expenditure, 2018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79C8BD9-784B-46E0-8773-5E39DEF62D85}"/>
              </a:ext>
            </a:extLst>
          </p:cNvPr>
          <p:cNvSpPr txBox="1">
            <a:spLocks noChangeArrowheads="1"/>
          </p:cNvSpPr>
          <p:nvPr/>
        </p:nvSpPr>
        <p:spPr>
          <a:xfrm rot="16200000">
            <a:off x="-3161030" y="1799710"/>
            <a:ext cx="7543800" cy="972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graphicFrame>
        <p:nvGraphicFramePr>
          <p:cNvPr id="3" name="Table" descr="Please contact Professor Yinger for details regarding figures and graphs.">
            <a:extLst>
              <a:ext uri="{FF2B5EF4-FFF2-40B4-BE49-F238E27FC236}">
                <a16:creationId xmlns:a16="http://schemas.microsoft.com/office/drawing/2014/main" id="{3F57EDD1-5B73-4540-B413-5CCDAC697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07527"/>
              </p:ext>
            </p:extLst>
          </p:nvPr>
        </p:nvGraphicFramePr>
        <p:xfrm>
          <a:off x="1435101" y="762000"/>
          <a:ext cx="6273798" cy="62098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56871">
                  <a:extLst>
                    <a:ext uri="{9D8B030D-6E8A-4147-A177-3AD203B41FA5}">
                      <a16:colId xmlns:a16="http://schemas.microsoft.com/office/drawing/2014/main" val="3739765160"/>
                    </a:ext>
                  </a:extLst>
                </a:gridCol>
                <a:gridCol w="1272309">
                  <a:extLst>
                    <a:ext uri="{9D8B030D-6E8A-4147-A177-3AD203B41FA5}">
                      <a16:colId xmlns:a16="http://schemas.microsoft.com/office/drawing/2014/main" val="1234295373"/>
                    </a:ext>
                  </a:extLst>
                </a:gridCol>
                <a:gridCol w="1272309">
                  <a:extLst>
                    <a:ext uri="{9D8B030D-6E8A-4147-A177-3AD203B41FA5}">
                      <a16:colId xmlns:a16="http://schemas.microsoft.com/office/drawing/2014/main" val="2044489673"/>
                    </a:ext>
                  </a:extLst>
                </a:gridCol>
                <a:gridCol w="1272309">
                  <a:extLst>
                    <a:ext uri="{9D8B030D-6E8A-4147-A177-3AD203B41FA5}">
                      <a16:colId xmlns:a16="http://schemas.microsoft.com/office/drawing/2014/main" val="3240269107"/>
                    </a:ext>
                  </a:extLst>
                </a:gridCol>
              </a:tblGrid>
              <a:tr h="17170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United States Total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4" marR="4994" marT="49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01087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State &amp; local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4" marR="4994" marT="49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State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4" marR="4994" marT="49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Local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4" marR="4994" marT="49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9316138"/>
                  </a:ext>
                </a:extLst>
              </a:tr>
              <a:tr h="163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government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4" marR="4994" marT="49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government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4" marR="4994" marT="49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government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94" marR="4994" marT="499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704612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Expenditure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3,813,912,992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2,412,046,683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1,977,786,460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0054285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By character and object: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922818153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Intergovernmental expenditure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3,280,506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562,398,270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16,802,386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566235169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Direct expenditure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3,810,632,486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1,849,648,413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1,960,984,073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1382225736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Current operations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2,880,148,285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1,308,717,569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1,571,430,716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521901734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Capital outlay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378,522,646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135,313,220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243,209,426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370075581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Interest on debt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127,286,969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48,517,907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78,769,062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752873497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Insurance and subsidies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424,674,585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357,099,717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67,574,868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425687730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Direct expenditure by function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3,810,632,486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1,849,648,413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1,960,984,073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1049024598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Education services: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1428928683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Higher education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301,849,447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258,430,143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43,419,304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209078979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Elementary &amp; secondary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687,847,646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7,255,935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680,591,711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2473977491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  Other education + Libraries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69,255,279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56,985,534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12,269,745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1514345224"/>
                  </a:ext>
                </a:extLst>
              </a:tr>
              <a:tr h="1635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Social services and income maintenance: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506181262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Public welfare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718,127,952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658,766,759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59,361,193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4056540428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Hospitals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199,311,768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88,563,497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110,748,271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48692957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Health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101,840,889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44,225,184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57,615,705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366010055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Transportation: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860126337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Highways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186,751,947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111,641,536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75,110,411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712497071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Air transportation (airports)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28,417,878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2,383,605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26,034,273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759611709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Public safety: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1882383711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Police protection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118,800,031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16,099,464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102,700,567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94037439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Fire protection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52,044,155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52,044,155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2127419848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Correction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81,271,621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50,718,809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30,552,812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769589233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Environment and housing: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4272764531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Natural resources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32,283,978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21,762,318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10,521,660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2099755317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Parks and recreation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45,767,313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5,742,593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40,024,720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758490303"/>
                  </a:ext>
                </a:extLst>
              </a:tr>
              <a:tr h="171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     Housing and community </a:t>
                      </a:r>
                      <a:r>
                        <a:rPr lang="en-US" sz="1100" u="none" strike="noStrike" dirty="0" err="1">
                          <a:effectLst/>
                        </a:rPr>
                        <a:t>devt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53,889,451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9,046,726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44,842,725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4099174992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   Sewerage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58,770,336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1,324,149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57,446,187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3016079346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     Solid waste management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26,039,250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1,145,642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24,893,608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797410478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Governmental administration: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   148,270,278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                        62,968,016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                       85,302,262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200629765"/>
                  </a:ext>
                </a:extLst>
              </a:tr>
              <a:tr h="163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Interest on general debt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111,279,049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45,900,748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65,378,301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94" marR="4994" marT="4994" marB="0" anchor="b"/>
                </a:tc>
                <a:extLst>
                  <a:ext uri="{0D108BD9-81ED-4DB2-BD59-A6C34878D82A}">
                    <a16:rowId xmlns:a16="http://schemas.microsoft.com/office/drawing/2014/main" val="2485586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024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712719" y="432700"/>
            <a:ext cx="7499351" cy="41076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>
                    <a:satMod val="130000"/>
                  </a:schemeClr>
                </a:solidFill>
              </a:rPr>
              <a:t>State and Local Expenditure Shares, 2018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D0C76D-37FF-4F43-AC47-37502E17E2CA}"/>
              </a:ext>
            </a:extLst>
          </p:cNvPr>
          <p:cNvSpPr txBox="1">
            <a:spLocks noChangeArrowheads="1"/>
          </p:cNvSpPr>
          <p:nvPr/>
        </p:nvSpPr>
        <p:spPr>
          <a:xfrm rot="16200000">
            <a:off x="-3166110" y="1799710"/>
            <a:ext cx="7543800" cy="972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graphicFrame>
        <p:nvGraphicFramePr>
          <p:cNvPr id="4" name="Table" descr="Please contact Professor Yinger for details regarding figures and graphs.">
            <a:extLst>
              <a:ext uri="{FF2B5EF4-FFF2-40B4-BE49-F238E27FC236}">
                <a16:creationId xmlns:a16="http://schemas.microsoft.com/office/drawing/2014/main" id="{AD8AF550-8651-4C2C-9EFC-FCDACBB76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663026"/>
              </p:ext>
            </p:extLst>
          </p:nvPr>
        </p:nvGraphicFramePr>
        <p:xfrm>
          <a:off x="1150621" y="966107"/>
          <a:ext cx="7010401" cy="59555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45331">
                  <a:extLst>
                    <a:ext uri="{9D8B030D-6E8A-4147-A177-3AD203B41FA5}">
                      <a16:colId xmlns:a16="http://schemas.microsoft.com/office/drawing/2014/main" val="962615091"/>
                    </a:ext>
                  </a:extLst>
                </a:gridCol>
                <a:gridCol w="1421690">
                  <a:extLst>
                    <a:ext uri="{9D8B030D-6E8A-4147-A177-3AD203B41FA5}">
                      <a16:colId xmlns:a16="http://schemas.microsoft.com/office/drawing/2014/main" val="2853436573"/>
                    </a:ext>
                  </a:extLst>
                </a:gridCol>
                <a:gridCol w="1421690">
                  <a:extLst>
                    <a:ext uri="{9D8B030D-6E8A-4147-A177-3AD203B41FA5}">
                      <a16:colId xmlns:a16="http://schemas.microsoft.com/office/drawing/2014/main" val="938123019"/>
                    </a:ext>
                  </a:extLst>
                </a:gridCol>
                <a:gridCol w="1421690">
                  <a:extLst>
                    <a:ext uri="{9D8B030D-6E8A-4147-A177-3AD203B41FA5}">
                      <a16:colId xmlns:a16="http://schemas.microsoft.com/office/drawing/2014/main" val="3320397686"/>
                    </a:ext>
                  </a:extLst>
                </a:gridCol>
              </a:tblGrid>
              <a:tr h="1571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</a:rPr>
                        <a:t>Share of Direct Expenditure</a:t>
                      </a:r>
                    </a:p>
                  </a:txBody>
                  <a:tcPr marL="5109" marR="5109" marT="5109" marB="0" anchor="ctr">
                    <a:solidFill>
                      <a:srgbClr val="FAED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9" marR="5109" marT="5109" marB="0" anchor="b">
                    <a:solidFill>
                      <a:srgbClr val="FAED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24021"/>
                  </a:ext>
                </a:extLst>
              </a:tr>
              <a:tr h="149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State &amp; local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9" marR="5109" marT="5109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State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9" marR="5109" marT="5109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Local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9" marR="5109" marT="5109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986811"/>
                  </a:ext>
                </a:extLst>
              </a:tr>
              <a:tr h="149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552368888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Direct expenditure by function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1198550028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Education services: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2917497029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Higher education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02731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Elementary &amp; secondary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256856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Other education + </a:t>
                      </a:r>
                      <a:r>
                        <a:rPr lang="en-US" sz="1400" u="none" strike="noStrike" dirty="0" err="1">
                          <a:effectLst/>
                        </a:rPr>
                        <a:t>Librar</a:t>
                      </a:r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55164575"/>
                  </a:ext>
                </a:extLst>
              </a:tr>
              <a:tr h="1496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Social services and income maintenance: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3241497214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Public welfare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35.6%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7651245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Hospitals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2681032364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Health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518805419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Transportation: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2529183532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Highways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1889244463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Air </a:t>
                      </a:r>
                      <a:r>
                        <a:rPr lang="en-US" sz="1400" u="none" strike="noStrike" dirty="0" err="1">
                          <a:effectLst/>
                        </a:rPr>
                        <a:t>transp</a:t>
                      </a:r>
                      <a:r>
                        <a:rPr lang="en-US" sz="1400" u="none" strike="noStrike" dirty="0">
                          <a:effectLst/>
                        </a:rPr>
                        <a:t> (airports)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1800716259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Public safety: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581051349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Police protection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2303794973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Fire protection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57194234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Correction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4124049331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Environment and housing: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3122568273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Natural resources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1994106774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Parks and recreation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2473142707"/>
                  </a:ext>
                </a:extLst>
              </a:tr>
              <a:tr h="27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Housing &amp; community </a:t>
                      </a:r>
                      <a:r>
                        <a:rPr lang="en-US" sz="1400" u="none" strike="noStrike" dirty="0" err="1">
                          <a:effectLst/>
                        </a:rPr>
                        <a:t>devt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298283180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Sewerage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4262439860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Solid waste management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303622344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Governmental administration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3453808722"/>
                  </a:ext>
                </a:extLst>
              </a:tr>
              <a:tr h="149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Interest on general debt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9" marR="5109" marT="5109" marB="0" anchor="b"/>
                </a:tc>
                <a:extLst>
                  <a:ext uri="{0D108BD9-81ED-4DB2-BD59-A6C34878D82A}">
                    <a16:rowId xmlns:a16="http://schemas.microsoft.com/office/drawing/2014/main" val="2400246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15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74A0382-01B9-4AD6-9274-CE05A8A4B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-1547474"/>
            <a:ext cx="7543800" cy="154747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b="1" spc="100" dirty="0">
                <a:solidFill>
                  <a:srgbClr val="637052"/>
                </a:solidFill>
              </a:rPr>
            </a:br>
            <a:r>
              <a:rPr lang="en-US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DB089F6-828F-45F4-B7C3-0010EB615A00}"/>
              </a:ext>
            </a:extLst>
          </p:cNvPr>
          <p:cNvSpPr txBox="1">
            <a:spLocks noChangeArrowheads="1"/>
          </p:cNvSpPr>
          <p:nvPr/>
        </p:nvSpPr>
        <p:spPr>
          <a:xfrm>
            <a:off x="891540" y="373342"/>
            <a:ext cx="7543800" cy="6839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63650" y="1143001"/>
            <a:ext cx="65151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indent="0" algn="ctr">
              <a:buNone/>
            </a:pPr>
            <a:r>
              <a:rPr lang="en-US" sz="2600" dirty="0">
                <a:solidFill>
                  <a:srgbClr val="CC3300"/>
                </a:solidFill>
              </a:rPr>
              <a:t>State and Local Expenditure</a:t>
            </a:r>
          </a:p>
          <a:p>
            <a:pPr>
              <a:lnSpc>
                <a:spcPct val="50000"/>
              </a:lnSpc>
              <a:spcBef>
                <a:spcPts val="0"/>
              </a:spcBef>
            </a:pPr>
            <a:endParaRPr lang="en-US" sz="2600" b="1" dirty="0">
              <a:solidFill>
                <a:srgbClr val="CC3300"/>
              </a:solidFill>
            </a:endParaRP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State governments spend on higher education; local governments spend on elementary and secondary education.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States spend a lot on social services, especially TANF and Medicaid; local governments spend on hospitals.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Highways are a surprisingly low share of spending (6% for states; 4% for locals)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Spending on public safety is a local function.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Numbers come from 2018 Census of Government Finance.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dirty="0"/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dirty="0"/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2553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521712" y="563342"/>
            <a:ext cx="5114288" cy="40820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>
                    <a:satMod val="130000"/>
                  </a:schemeClr>
                </a:solidFill>
              </a:rPr>
              <a:t>State and Local Revenue, 2018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477E46-291F-434D-B138-43E9BFE46925}"/>
              </a:ext>
            </a:extLst>
          </p:cNvPr>
          <p:cNvSpPr txBox="1">
            <a:spLocks noChangeArrowheads="1"/>
          </p:cNvSpPr>
          <p:nvPr/>
        </p:nvSpPr>
        <p:spPr>
          <a:xfrm rot="16200000">
            <a:off x="-3224653" y="1620162"/>
            <a:ext cx="7543800" cy="972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graphicFrame>
        <p:nvGraphicFramePr>
          <p:cNvPr id="6" name="Table" descr="Please contact Professor Yinger for details regarding figures and graphs.">
            <a:extLst>
              <a:ext uri="{FF2B5EF4-FFF2-40B4-BE49-F238E27FC236}">
                <a16:creationId xmlns:a16="http://schemas.microsoft.com/office/drawing/2014/main" id="{B4040223-A697-40F2-A074-96B70A63B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87473"/>
              </p:ext>
            </p:extLst>
          </p:nvPr>
        </p:nvGraphicFramePr>
        <p:xfrm>
          <a:off x="1188720" y="1108518"/>
          <a:ext cx="7894324" cy="551705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09300">
                  <a:extLst>
                    <a:ext uri="{9D8B030D-6E8A-4147-A177-3AD203B41FA5}">
                      <a16:colId xmlns:a16="http://schemas.microsoft.com/office/drawing/2014/main" val="1684705630"/>
                    </a:ext>
                  </a:extLst>
                </a:gridCol>
                <a:gridCol w="1495008">
                  <a:extLst>
                    <a:ext uri="{9D8B030D-6E8A-4147-A177-3AD203B41FA5}">
                      <a16:colId xmlns:a16="http://schemas.microsoft.com/office/drawing/2014/main" val="2718602630"/>
                    </a:ext>
                  </a:extLst>
                </a:gridCol>
                <a:gridCol w="1495008">
                  <a:extLst>
                    <a:ext uri="{9D8B030D-6E8A-4147-A177-3AD203B41FA5}">
                      <a16:colId xmlns:a16="http://schemas.microsoft.com/office/drawing/2014/main" val="384926105"/>
                    </a:ext>
                  </a:extLst>
                </a:gridCol>
                <a:gridCol w="1495008">
                  <a:extLst>
                    <a:ext uri="{9D8B030D-6E8A-4147-A177-3AD203B41FA5}">
                      <a16:colId xmlns:a16="http://schemas.microsoft.com/office/drawing/2014/main" val="3914884805"/>
                    </a:ext>
                  </a:extLst>
                </a:gridCol>
              </a:tblGrid>
              <a:tr h="2248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9" marR="7149" marT="714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States Total</a:t>
                      </a:r>
                      <a:endParaRPr lang="en-US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9" marR="7149" marT="71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028503"/>
                  </a:ext>
                </a:extLst>
              </a:tr>
              <a:tr h="214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State &amp; local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9" marR="7149" marT="71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effectLst/>
                        </a:rPr>
                        <a:t> 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9" marR="7149" marT="71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Local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9" marR="7149" marT="71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00266140"/>
                  </a:ext>
                </a:extLst>
              </a:tr>
              <a:tr h="214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government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9" marR="7149" marT="71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government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9" marR="7149" marT="71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government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9" marR="7149" marT="714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19791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4,081,253,658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2,630,221,402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2,011,656,652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08792315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General 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3,289,962,114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2,097,993,695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1,752,592,815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1403764477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Intergovernmental 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739,661,986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688,153,027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612,133,355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1557911506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From Federal Government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739,661,986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670,563,806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69,098,180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2885172460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From State government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543,035,175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2493140867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From local governments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17,589,221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3906490194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General revenue from own sources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2,550,300,128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1,409,840,668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1,140,459,460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3512443397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Taxes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1,761,402,148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1,022,783,253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738,618,895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2044186067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Property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547,038,543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17,457,845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529,580,698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1375237050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Sales and gross receipts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611,372,264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480,462,523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130,909,741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4063979691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General sales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411,011,843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315,929,835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95,082,008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1434260122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Selective sales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200,360,421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164,532,688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35,827,733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2231056786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Individual income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425,715,869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390,002,949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35,712,920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325120241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Corporate income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56,058,597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47,647,798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8,410,799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262992682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Motor vehicle license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30,121,283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27,861,201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2,260,082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3876194912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Other taxes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91,095,592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59,350,937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31,744,655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2697752886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Charges and miscellaneous </a:t>
                      </a:r>
                      <a:r>
                        <a:rPr lang="en-US" sz="1400" u="none" strike="noStrike" dirty="0" err="1">
                          <a:effectLst/>
                        </a:rPr>
                        <a:t>gen.l</a:t>
                      </a:r>
                      <a:r>
                        <a:rPr lang="en-US" sz="1400" u="none" strike="noStrike" dirty="0">
                          <a:effectLst/>
                        </a:rPr>
                        <a:t> 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788,897,979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387,057,415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401,840,564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2321719447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Current charges (e.g. higher ed, hosp.)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547,532,991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235,935,966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311,597,025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2971277896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Miscellaneous general revenue (e.g. int.)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241,364,988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151,121,449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90,243,539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1939618982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Utility revenue (e.g. water, elec.)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173,692,276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14,018,753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159,673,523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119321057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Liquor store revenue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10,052,133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8,498,997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1,553,136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3722211752"/>
                  </a:ext>
                </a:extLst>
              </a:tr>
              <a:tr h="214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Insurance trust revenue (e.g. retirement)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607,547,135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509,709,957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97,837,178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9" marR="7149" marT="7149" marB="0" anchor="b"/>
                </a:tc>
                <a:extLst>
                  <a:ext uri="{0D108BD9-81ED-4DB2-BD59-A6C34878D82A}">
                    <a16:rowId xmlns:a16="http://schemas.microsoft.com/office/drawing/2014/main" val="195457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728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7C02009D-19AE-42B1-8216-D8F8089DEB1F}"/>
              </a:ext>
            </a:extLst>
          </p:cNvPr>
          <p:cNvSpPr txBox="1">
            <a:spLocks noChangeArrowheads="1"/>
          </p:cNvSpPr>
          <p:nvPr/>
        </p:nvSpPr>
        <p:spPr>
          <a:xfrm>
            <a:off x="822960" y="207689"/>
            <a:ext cx="7543800" cy="972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0952" y="1392245"/>
            <a:ext cx="5845808" cy="3771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>
                    <a:satMod val="130000"/>
                  </a:schemeClr>
                </a:solidFill>
              </a:rPr>
              <a:t>State and Local Revenue Shares, 2018</a:t>
            </a:r>
          </a:p>
        </p:txBody>
      </p:sp>
      <p:graphicFrame>
        <p:nvGraphicFramePr>
          <p:cNvPr id="3" name="Table" descr="Please contact Professor Yinger for details regarding figures and graphs.">
            <a:extLst>
              <a:ext uri="{FF2B5EF4-FFF2-40B4-BE49-F238E27FC236}">
                <a16:creationId xmlns:a16="http://schemas.microsoft.com/office/drawing/2014/main" id="{26441373-2133-44AA-BC3E-E313DB620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71807"/>
              </p:ext>
            </p:extLst>
          </p:nvPr>
        </p:nvGraphicFramePr>
        <p:xfrm>
          <a:off x="899160" y="1955564"/>
          <a:ext cx="7467600" cy="46656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225015">
                  <a:extLst>
                    <a:ext uri="{9D8B030D-6E8A-4147-A177-3AD203B41FA5}">
                      <a16:colId xmlns:a16="http://schemas.microsoft.com/office/drawing/2014/main" val="383563759"/>
                    </a:ext>
                  </a:extLst>
                </a:gridCol>
                <a:gridCol w="1414195">
                  <a:extLst>
                    <a:ext uri="{9D8B030D-6E8A-4147-A177-3AD203B41FA5}">
                      <a16:colId xmlns:a16="http://schemas.microsoft.com/office/drawing/2014/main" val="4234473082"/>
                    </a:ext>
                  </a:extLst>
                </a:gridCol>
                <a:gridCol w="1414195">
                  <a:extLst>
                    <a:ext uri="{9D8B030D-6E8A-4147-A177-3AD203B41FA5}">
                      <a16:colId xmlns:a16="http://schemas.microsoft.com/office/drawing/2014/main" val="3884470996"/>
                    </a:ext>
                  </a:extLst>
                </a:gridCol>
                <a:gridCol w="1414195">
                  <a:extLst>
                    <a:ext uri="{9D8B030D-6E8A-4147-A177-3AD203B41FA5}">
                      <a16:colId xmlns:a16="http://schemas.microsoft.com/office/drawing/2014/main" val="864334448"/>
                    </a:ext>
                  </a:extLst>
                </a:gridCol>
              </a:tblGrid>
              <a:tr h="2443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</a:rPr>
                        <a:t>Share of General Revenue</a:t>
                      </a:r>
                    </a:p>
                  </a:txBody>
                  <a:tcPr marL="7769" marR="7769" marT="7769" marB="0" anchor="ctr">
                    <a:solidFill>
                      <a:srgbClr val="FAED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States Total</a:t>
                      </a:r>
                      <a:endParaRPr lang="en-US" sz="1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9" marR="7769" marT="7769" marB="0" anchor="b">
                    <a:solidFill>
                      <a:srgbClr val="FAED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314665"/>
                  </a:ext>
                </a:extLst>
              </a:tr>
              <a:tr h="232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State &amp; local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9" marR="7769" marT="7769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State</a:t>
                      </a:r>
                      <a:endParaRPr lang="en-US" sz="1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9" marR="7769" marT="7769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 Local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9" marR="7769" marT="7769" marB="0" anchor="b"/>
                </a:tc>
                <a:extLst>
                  <a:ext uri="{0D108BD9-81ED-4DB2-BD59-A6C34878D82A}">
                    <a16:rowId xmlns:a16="http://schemas.microsoft.com/office/drawing/2014/main" val="689225312"/>
                  </a:ext>
                </a:extLst>
              </a:tr>
              <a:tr h="232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69" marR="7769" marT="7769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61645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Intergovernmental 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214259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From Federal 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453135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From State 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783130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From local governments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26267621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General revenue from own sources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67.2%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extLst>
                  <a:ext uri="{0D108BD9-81ED-4DB2-BD59-A6C34878D82A}">
                    <a16:rowId xmlns:a16="http://schemas.microsoft.com/office/drawing/2014/main" val="1633929633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Taxes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48.8%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531320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Property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901753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Sales and gross receipts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247207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General sales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extLst>
                  <a:ext uri="{0D108BD9-81ED-4DB2-BD59-A6C34878D82A}">
                    <a16:rowId xmlns:a16="http://schemas.microsoft.com/office/drawing/2014/main" val="470817800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Selective sales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extLst>
                  <a:ext uri="{0D108BD9-81ED-4DB2-BD59-A6C34878D82A}">
                    <a16:rowId xmlns:a16="http://schemas.microsoft.com/office/drawing/2014/main" val="4216438604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Individual income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18.6%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8066188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Corporate income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extLst>
                  <a:ext uri="{0D108BD9-81ED-4DB2-BD59-A6C34878D82A}">
                    <a16:rowId xmlns:a16="http://schemas.microsoft.com/office/drawing/2014/main" val="3552069494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Motor vehicle license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extLst>
                  <a:ext uri="{0D108BD9-81ED-4DB2-BD59-A6C34878D82A}">
                    <a16:rowId xmlns:a16="http://schemas.microsoft.com/office/drawing/2014/main" val="3549428261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Other taxes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extLst>
                  <a:ext uri="{0D108BD9-81ED-4DB2-BD59-A6C34878D82A}">
                    <a16:rowId xmlns:a16="http://schemas.microsoft.com/office/drawing/2014/main" val="2504928746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Charges and </a:t>
                      </a:r>
                      <a:r>
                        <a:rPr lang="en-US" sz="1400" u="none" strike="noStrike" dirty="0" err="1">
                          <a:effectLst/>
                        </a:rPr>
                        <a:t>misc</a:t>
                      </a:r>
                      <a:r>
                        <a:rPr lang="en-US" sz="1400" u="none" strike="noStrike" dirty="0">
                          <a:effectLst/>
                        </a:rPr>
                        <a:t> general revenue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154076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Current cgs (e.g. higher ed, hosp.)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927833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Miscellaneous gen revenue (e.g. int.)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69" marR="7769" marT="776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929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308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7407281-4934-4945-A0CA-B71DFB05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-1547474"/>
            <a:ext cx="7543800" cy="154747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b="1" spc="100" dirty="0">
                <a:solidFill>
                  <a:srgbClr val="637052"/>
                </a:solidFill>
              </a:rPr>
            </a:br>
            <a:r>
              <a:rPr lang="en-US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A5DB752-5FEF-4170-B3EB-89DCF3EA6C9A}"/>
              </a:ext>
            </a:extLst>
          </p:cNvPr>
          <p:cNvSpPr txBox="1">
            <a:spLocks noChangeArrowheads="1"/>
          </p:cNvSpPr>
          <p:nvPr/>
        </p:nvSpPr>
        <p:spPr>
          <a:xfrm>
            <a:off x="822960" y="31392"/>
            <a:ext cx="7543800" cy="972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63650" y="1085851"/>
            <a:ext cx="65151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fontAlgn="base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indent="0" algn="ctr">
              <a:buNone/>
            </a:pPr>
            <a:r>
              <a:rPr lang="en-US" sz="2600" dirty="0">
                <a:solidFill>
                  <a:srgbClr val="CC3300"/>
                </a:solidFill>
              </a:rPr>
              <a:t>State and Local Revenue</a:t>
            </a:r>
          </a:p>
          <a:p>
            <a:pPr>
              <a:lnSpc>
                <a:spcPct val="50000"/>
              </a:lnSpc>
              <a:spcBef>
                <a:spcPts val="0"/>
              </a:spcBef>
            </a:pPr>
            <a:endParaRPr lang="en-US" sz="2600" b="1" dirty="0">
              <a:solidFill>
                <a:srgbClr val="CC3300"/>
              </a:solidFill>
            </a:endParaRP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States receive almost 1/3 of their revenue from the federal government, mainly for TANF and Medicaid.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Local governments receive almost 1/3 of their revenue from their state, mainly for education.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State own-source revenue comes mainly from sales and income taxes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Local own-source revenue comes mainly from the property tax and fees</a:t>
            </a:r>
            <a:r>
              <a:rPr lang="en-US" dirty="0"/>
              <a:t>.</a:t>
            </a:r>
          </a:p>
          <a:p>
            <a:pPr marL="228600" lvl="1" indent="-228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Numbers come from 2018 Census of Government Finance,</a:t>
            </a:r>
          </a:p>
          <a:p>
            <a:pPr lvl="1"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87503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19361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Class 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2" y="1910538"/>
            <a:ext cx="5968094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Class Requirements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U.S. Federal System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Overview of Course </a:t>
            </a:r>
          </a:p>
        </p:txBody>
      </p:sp>
    </p:spTree>
    <p:extLst>
      <p:ext uri="{BB962C8B-B14F-4D97-AF65-F5344CB8AC3E}">
        <p14:creationId xmlns:p14="http://schemas.microsoft.com/office/powerpoint/2010/main" val="4067447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40691" y="1516970"/>
            <a:ext cx="191437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Course Topics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61994" y="1913709"/>
            <a:ext cx="7548465" cy="4156495"/>
          </a:xfrm>
        </p:spPr>
        <p:txBody>
          <a:bodyPr>
            <a:normAutofit/>
          </a:bodyPr>
          <a:lstStyle/>
          <a:p>
            <a:pPr marL="227013" indent="-227013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course examines spending and taxation in the U.S. federal system.</a:t>
            </a:r>
          </a:p>
          <a:p>
            <a:pPr lvl="4">
              <a:lnSpc>
                <a:spcPct val="110000"/>
              </a:lnSpc>
            </a:pPr>
            <a:r>
              <a:rPr lang="en-US" sz="2000" dirty="0"/>
              <a:t>Determinants of local spending</a:t>
            </a:r>
          </a:p>
          <a:p>
            <a:pPr lvl="4">
              <a:lnSpc>
                <a:spcPct val="110000"/>
              </a:lnSpc>
            </a:pPr>
            <a:r>
              <a:rPr lang="en-US" sz="2000" dirty="0"/>
              <a:t>Evaluating tax policies</a:t>
            </a:r>
          </a:p>
          <a:p>
            <a:pPr lvl="4">
              <a:lnSpc>
                <a:spcPct val="110000"/>
              </a:lnSpc>
            </a:pPr>
            <a:r>
              <a:rPr lang="en-US" sz="2000" dirty="0"/>
              <a:t>Fiscal aspects of economic development</a:t>
            </a:r>
          </a:p>
          <a:p>
            <a:pPr lvl="4">
              <a:lnSpc>
                <a:spcPct val="110000"/>
              </a:lnSpc>
            </a:pPr>
            <a:r>
              <a:rPr lang="en-US" sz="2000" dirty="0"/>
              <a:t>Intergovernmental fiscal relations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/>
          </a:p>
          <a:p>
            <a:pPr marL="227013" indent="-227013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Many of the principles apply to the federal systems in other countries.</a:t>
            </a:r>
          </a:p>
          <a:p>
            <a:pPr eaLnBrk="1" hangingPunct="1"/>
            <a:endParaRPr lang="en-US" dirty="0">
              <a:solidFill>
                <a:srgbClr val="CC3300"/>
              </a:solidFill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64948" y="1472966"/>
            <a:ext cx="236282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Types of Analysis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64948" y="1897698"/>
            <a:ext cx="7501812" cy="5006955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The course covers both </a:t>
            </a:r>
            <a:r>
              <a:rPr lang="en-US" b="1" dirty="0">
                <a:solidFill>
                  <a:schemeClr val="tx1"/>
                </a:solidFill>
              </a:rPr>
              <a:t>positive</a:t>
            </a:r>
            <a:r>
              <a:rPr lang="en-US" dirty="0"/>
              <a:t> and </a:t>
            </a:r>
            <a:r>
              <a:rPr lang="en-US" b="1" dirty="0">
                <a:solidFill>
                  <a:schemeClr val="tx1"/>
                </a:solidFill>
              </a:rPr>
              <a:t>normative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analysis.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461963" indent="-2349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 Positive analysis:</a:t>
            </a:r>
          </a:p>
          <a:p>
            <a:pPr marL="687388" lvl="2" indent="-225425"/>
            <a:r>
              <a:rPr lang="en-US" sz="2000" dirty="0"/>
              <a:t>Examines the </a:t>
            </a:r>
            <a:r>
              <a:rPr lang="en-US" sz="2000" b="1" dirty="0">
                <a:solidFill>
                  <a:schemeClr val="tx1"/>
                </a:solidFill>
              </a:rPr>
              <a:t>behavior</a:t>
            </a:r>
            <a:r>
              <a:rPr lang="en-US" sz="2000" dirty="0"/>
              <a:t> of voters, businesses, and government officials.</a:t>
            </a:r>
          </a:p>
          <a:p>
            <a:pPr marL="687388" lvl="2" indent="-225425"/>
            <a:r>
              <a:rPr lang="en-US" sz="2000" dirty="0"/>
              <a:t>In principle, positive statements can be </a:t>
            </a:r>
            <a:r>
              <a:rPr lang="en-US" sz="2000" b="1" dirty="0">
                <a:solidFill>
                  <a:schemeClr val="tx1"/>
                </a:solidFill>
              </a:rPr>
              <a:t>tested</a:t>
            </a: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/>
              <a:t>against evidence.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marL="461963" indent="-2349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 Normative analysis:</a:t>
            </a:r>
          </a:p>
          <a:p>
            <a:pPr lvl="2"/>
            <a:r>
              <a:rPr lang="en-US" sz="2000" dirty="0"/>
              <a:t>Examines the </a:t>
            </a:r>
            <a:r>
              <a:rPr lang="en-US" sz="2000" b="1" dirty="0">
                <a:solidFill>
                  <a:schemeClr val="tx1"/>
                </a:solidFill>
              </a:rPr>
              <a:t>best choices </a:t>
            </a:r>
            <a:r>
              <a:rPr lang="en-US" sz="2000" dirty="0"/>
              <a:t>for public officials to make.</a:t>
            </a:r>
          </a:p>
          <a:p>
            <a:pPr lvl="2"/>
            <a:r>
              <a:rPr lang="en-US" sz="2000" dirty="0"/>
              <a:t>Combines positive analysis with </a:t>
            </a:r>
            <a:r>
              <a:rPr lang="en-US" sz="2000" b="1" dirty="0">
                <a:solidFill>
                  <a:schemeClr val="tx1"/>
                </a:solidFill>
              </a:rPr>
              <a:t>values—yours!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46284" y="1499948"/>
            <a:ext cx="4025717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600" dirty="0">
                <a:solidFill>
                  <a:srgbClr val="BD582C"/>
                </a:solidFill>
                <a:latin typeface="+mn-lt"/>
                <a:cs typeface="+mn-cs"/>
              </a:rPr>
              <a:t>Positive Analysis, Examples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1601" y="1888121"/>
            <a:ext cx="7455159" cy="454400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>
                <a:solidFill>
                  <a:schemeClr val="accent2"/>
                </a:solidFill>
              </a:rPr>
              <a:t>(which may or may not be true)</a:t>
            </a:r>
          </a:p>
          <a:p>
            <a:pPr eaLnBrk="1" hangingPunct="1">
              <a:lnSpc>
                <a:spcPct val="50000"/>
              </a:lnSpc>
            </a:pPr>
            <a:endParaRPr lang="en-US" dirty="0"/>
          </a:p>
          <a:p>
            <a:pPr marL="227013" lvl="2" indent="-227013">
              <a:lnSpc>
                <a:spcPct val="100000"/>
              </a:lnSpc>
            </a:pPr>
            <a:r>
              <a:rPr lang="en-US" sz="2200" dirty="0"/>
              <a:t>People with higher incomes vote for higher levels of local public services, all else equal.</a:t>
            </a:r>
          </a:p>
          <a:p>
            <a:pPr marL="227013" lvl="2" indent="-227013">
              <a:lnSpc>
                <a:spcPct val="100000"/>
              </a:lnSpc>
            </a:pPr>
            <a:endParaRPr lang="en-US" sz="2200" dirty="0"/>
          </a:p>
          <a:p>
            <a:pPr marL="227013" lvl="2" indent="-227013">
              <a:lnSpc>
                <a:spcPct val="100000"/>
              </a:lnSpc>
            </a:pPr>
            <a:r>
              <a:rPr lang="en-US" sz="2200" dirty="0"/>
              <a:t>Communities with higher property tax rates have lower house values, all else equal.</a:t>
            </a:r>
          </a:p>
          <a:p>
            <a:pPr marL="227013" lvl="2" indent="-227013">
              <a:lnSpc>
                <a:spcPct val="100000"/>
              </a:lnSpc>
            </a:pPr>
            <a:endParaRPr lang="en-US" sz="2200" dirty="0"/>
          </a:p>
          <a:p>
            <a:pPr marL="227013" lvl="2" indent="-227013">
              <a:lnSpc>
                <a:spcPct val="100000"/>
              </a:lnSpc>
            </a:pPr>
            <a:r>
              <a:rPr lang="en-US" sz="2200" dirty="0"/>
              <a:t>Lowering a city’s property tax rate has little impact on its employment.</a:t>
            </a:r>
          </a:p>
          <a:p>
            <a:pPr marL="227013" lvl="2" indent="-227013">
              <a:lnSpc>
                <a:spcPct val="100000"/>
              </a:lnSpc>
            </a:pPr>
            <a:endParaRPr lang="en-US" sz="2200" dirty="0"/>
          </a:p>
          <a:p>
            <a:pPr marL="227013" lvl="2" indent="-227013">
              <a:lnSpc>
                <a:spcPct val="100000"/>
              </a:lnSpc>
            </a:pPr>
            <a:r>
              <a:rPr lang="en-US" sz="2200" dirty="0"/>
              <a:t>School districts with more disadvantaged students have to spend more to achieve any given level of student performance.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19361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Class 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2" y="1910538"/>
            <a:ext cx="5968094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Class Requirements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U.S. Federal System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Overview of Course </a:t>
            </a:r>
          </a:p>
        </p:txBody>
      </p:sp>
    </p:spTree>
    <p:extLst>
      <p:ext uri="{BB962C8B-B14F-4D97-AF65-F5344CB8AC3E}">
        <p14:creationId xmlns:p14="http://schemas.microsoft.com/office/powerpoint/2010/main" val="3771435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22960" y="1506404"/>
            <a:ext cx="626830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Normative Analysis, Examples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61060" y="1931136"/>
            <a:ext cx="7641771" cy="4161453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chemeClr val="accent2"/>
                </a:solidFill>
              </a:rPr>
              <a:t>(with which you may or may not agree)</a:t>
            </a:r>
          </a:p>
          <a:p>
            <a:pPr eaLnBrk="1" hangingPunct="1">
              <a:lnSpc>
                <a:spcPct val="50000"/>
              </a:lnSpc>
            </a:pPr>
            <a:endParaRPr lang="en-US" sz="2400" dirty="0"/>
          </a:p>
          <a:p>
            <a:pPr marL="285750" lvl="2" indent="-285750">
              <a:lnSpc>
                <a:spcPct val="100000"/>
              </a:lnSpc>
            </a:pPr>
            <a:r>
              <a:rPr lang="en-US" sz="2600" dirty="0"/>
              <a:t>Prison provision should be contracted out to private companies.</a:t>
            </a:r>
          </a:p>
          <a:p>
            <a:pPr marL="285750" lvl="2" indent="-285750">
              <a:lnSpc>
                <a:spcPct val="100000"/>
              </a:lnSpc>
            </a:pPr>
            <a:endParaRPr lang="en-US" sz="2600" dirty="0"/>
          </a:p>
          <a:p>
            <a:pPr marL="285750" lvl="2" indent="-285750">
              <a:lnSpc>
                <a:spcPct val="100000"/>
              </a:lnSpc>
            </a:pPr>
            <a:r>
              <a:rPr lang="en-US" sz="2600" dirty="0"/>
              <a:t>A property tax is a better way to finance local public services than a local income tax.</a:t>
            </a:r>
          </a:p>
          <a:p>
            <a:pPr marL="285750" lvl="2" indent="-285750">
              <a:lnSpc>
                <a:spcPct val="100000"/>
              </a:lnSpc>
            </a:pPr>
            <a:endParaRPr lang="en-US" sz="2600" dirty="0"/>
          </a:p>
          <a:p>
            <a:pPr marL="285750" lvl="2" indent="-285750">
              <a:lnSpc>
                <a:spcPct val="100000"/>
              </a:lnSpc>
            </a:pPr>
            <a:r>
              <a:rPr lang="en-US" sz="2600" dirty="0"/>
              <a:t>Cities should not use property tax exemptions to promote economic development.</a:t>
            </a:r>
          </a:p>
          <a:p>
            <a:pPr marL="285750" lvl="2" indent="-285750">
              <a:lnSpc>
                <a:spcPct val="100000"/>
              </a:lnSpc>
            </a:pPr>
            <a:endParaRPr lang="en-US" sz="2600" dirty="0"/>
          </a:p>
          <a:p>
            <a:pPr marL="285750" lvl="2" indent="-285750">
              <a:lnSpc>
                <a:spcPct val="100000"/>
              </a:lnSpc>
            </a:pPr>
            <a:r>
              <a:rPr lang="en-US" sz="2600" dirty="0"/>
              <a:t>States should give more education aid to school districts with a high concentration of at-risk students.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42476" y="1522971"/>
            <a:ext cx="274414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Intellectual Honesty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98462" y="1901048"/>
            <a:ext cx="7854508" cy="4422710"/>
          </a:xfrm>
        </p:spPr>
        <p:txBody>
          <a:bodyPr>
            <a:normAutofit/>
          </a:bodyPr>
          <a:lstStyle/>
          <a:p>
            <a:pPr marL="227013" lvl="2" indent="-227013">
              <a:lnSpc>
                <a:spcPct val="100000"/>
              </a:lnSpc>
            </a:pPr>
            <a:r>
              <a:rPr lang="en-US" sz="2000" dirty="0"/>
              <a:t>Separating positive and normative arguments may be the most difficult task in a public policy debate.</a:t>
            </a:r>
          </a:p>
          <a:p>
            <a:pPr marL="227013" lvl="2" indent="-227013">
              <a:lnSpc>
                <a:spcPct val="100000"/>
              </a:lnSpc>
            </a:pPr>
            <a:endParaRPr lang="en-US" sz="2000" dirty="0"/>
          </a:p>
          <a:p>
            <a:pPr marL="227013" lvl="2" indent="-227013">
              <a:lnSpc>
                <a:spcPct val="100000"/>
              </a:lnSpc>
            </a:pPr>
            <a:r>
              <a:rPr lang="en-US" sz="2000" dirty="0"/>
              <a:t>Many people start with a favorite program and then cherry-pick the evidence that supports their position.</a:t>
            </a:r>
          </a:p>
          <a:p>
            <a:pPr marL="227013" lvl="2" indent="-227013">
              <a:lnSpc>
                <a:spcPct val="100000"/>
              </a:lnSpc>
            </a:pPr>
            <a:endParaRPr lang="en-US" sz="2000" dirty="0"/>
          </a:p>
          <a:p>
            <a:pPr marL="227013" lvl="2" indent="-227013">
              <a:lnSpc>
                <a:spcPct val="100000"/>
              </a:lnSpc>
            </a:pPr>
            <a:r>
              <a:rPr lang="en-US" sz="2000" dirty="0"/>
              <a:t>This approach undermines their own objectives.</a:t>
            </a:r>
          </a:p>
          <a:p>
            <a:pPr marL="227013" lvl="2" indent="-227013">
              <a:lnSpc>
                <a:spcPct val="100000"/>
              </a:lnSpc>
              <a:buNone/>
            </a:pPr>
            <a:endParaRPr lang="en-US" sz="2000" dirty="0"/>
          </a:p>
          <a:p>
            <a:pPr marL="227013" lvl="2" indent="-227013">
              <a:lnSpc>
                <a:spcPct val="10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You should use the best available evidence to determine which programs best meet your objectives.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42476" y="1522971"/>
            <a:ext cx="295831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Intellectual Honesty,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98462" y="1901048"/>
            <a:ext cx="7854508" cy="4422710"/>
          </a:xfrm>
        </p:spPr>
        <p:txBody>
          <a:bodyPr>
            <a:normAutofit/>
          </a:bodyPr>
          <a:lstStyle/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Thanks to the internet, you can find an amazing range of opinions about the effects of just about any public program.</a:t>
            </a:r>
          </a:p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I urge you to make a habit of thinking about the credibility of every piece of evidence you receive.</a:t>
            </a:r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The most credible evidence comes from a consensus among multiple peer-reviewed studies with strong methodologies.</a:t>
            </a:r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But that type of evidence is very rare, so you have to think about the methods used by each study and the potential biases of study authors.</a:t>
            </a:r>
          </a:p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Remember, the best way to meet you own objectives, whatever they are, is to base your policy choices on the best available evidence concerning each policy’s impact.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1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42476" y="1522971"/>
            <a:ext cx="295831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Intellectual Honesty, 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98462" y="1901048"/>
            <a:ext cx="7854508" cy="4422710"/>
          </a:xfrm>
        </p:spPr>
        <p:txBody>
          <a:bodyPr>
            <a:normAutofit/>
          </a:bodyPr>
          <a:lstStyle/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The need for good information (and the need to recognize fake news) are subjects of wide interest.  </a:t>
            </a:r>
          </a:p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Here are a couple web sites I have come across that provide tips:</a:t>
            </a:r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accent2"/>
                </a:solidFill>
              </a:rPr>
              <a:t>Stony Brook University Center for News Literacy: </a:t>
            </a:r>
            <a:r>
              <a:rPr lang="en-US" u="sng" dirty="0">
                <a:hlinkClick r:id="rId2" tooltip="Stony Brook University Center for News Literacy"/>
              </a:rPr>
              <a:t>http://drc.centerfornewsliteracy.org/</a:t>
            </a:r>
            <a:r>
              <a:rPr lang="en-US" dirty="0"/>
              <a:t> </a:t>
            </a:r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accent2"/>
                </a:solidFill>
              </a:rPr>
              <a:t>Stanford History Education Group: </a:t>
            </a:r>
            <a:r>
              <a:rPr lang="en-US" u="sng" dirty="0">
                <a:hlinkClick r:id="rId3" tooltip="Stanford History Education Group"/>
              </a:rPr>
              <a:t>https://sheg.stanford.edu/</a:t>
            </a:r>
            <a:r>
              <a:rPr lang="en-US" dirty="0"/>
              <a:t> </a:t>
            </a:r>
          </a:p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As the assistant director of the Center for News Literacy puts it:  “One of the messages we’ve tried to stress more and more lately with the rise of fake news is this: Do you want to be fooled? Wouldn’t you rather make up your own mind?”</a:t>
            </a:r>
          </a:p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endParaRPr lang="en-US" dirty="0"/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endParaRPr lang="en-US" sz="2000" b="1" dirty="0">
              <a:solidFill>
                <a:schemeClr val="accent2"/>
              </a:solidFill>
            </a:endParaRPr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endParaRPr lang="en-US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10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42476" y="1522971"/>
            <a:ext cx="465217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Intellectual Honesty versus Politics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98462" y="1901048"/>
            <a:ext cx="7854508" cy="4422710"/>
          </a:xfrm>
        </p:spPr>
        <p:txBody>
          <a:bodyPr>
            <a:normAutofit fontScale="92500" lnSpcReduction="10000"/>
          </a:bodyPr>
          <a:lstStyle/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In our society, a person (or a person’s party) has to be elected before they have a chance to implement any programs.</a:t>
            </a:r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Sometimes the best choice may be to support a second-best policy (that is, one without the most desirable effects) in order to get something passed or in order to get elected.</a:t>
            </a:r>
          </a:p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Nevertheless, compromising away from the first-best policy (that is, the one with the most desirable effects) should be a deliberate choice based on political calculations.</a:t>
            </a:r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One cannot make this choice without knowing the effects of the first- and second-best policies.</a:t>
            </a:r>
          </a:p>
          <a:p>
            <a:pPr marL="227013" lvl="2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This class is not about politics, which is beyond my expertise.</a:t>
            </a:r>
          </a:p>
          <a:p>
            <a:pPr marL="409893" lvl="3" indent="-227013">
              <a:lnSpc>
                <a:spcPct val="100000"/>
              </a:lnSpc>
              <a:spcAft>
                <a:spcPts val="1200"/>
              </a:spcAft>
            </a:pPr>
            <a:r>
              <a:rPr lang="en-US" sz="2000" dirty="0"/>
              <a:t>Instead, it is about methods to identify the first- and second-best policies to achieve your objectives.</a:t>
            </a:r>
          </a:p>
        </p:txBody>
      </p:sp>
    </p:spTree>
    <p:extLst>
      <p:ext uri="{BB962C8B-B14F-4D97-AF65-F5344CB8AC3E}">
        <p14:creationId xmlns:p14="http://schemas.microsoft.com/office/powerpoint/2010/main" val="2924339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853711" y="1525109"/>
            <a:ext cx="234141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Class Conference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92359" y="1931179"/>
            <a:ext cx="7530387" cy="4338735"/>
          </a:xfrm>
        </p:spPr>
        <p:txBody>
          <a:bodyPr>
            <a:normAutofit/>
          </a:bodyPr>
          <a:lstStyle/>
          <a:p>
            <a:pPr marL="227013" lvl="4" indent="-227013">
              <a:lnSpc>
                <a:spcPct val="100000"/>
              </a:lnSpc>
              <a:spcAft>
                <a:spcPts val="1800"/>
              </a:spcAft>
            </a:pPr>
            <a:r>
              <a:rPr lang="en-US" sz="2000" dirty="0"/>
              <a:t>At the end of this class, you will present your proposals for reform in state or local public finance; many of them will be more sensible than what is actually being discussed in state legislatures.</a:t>
            </a:r>
          </a:p>
          <a:p>
            <a:pPr marL="227013" lvl="4" indent="-227013">
              <a:lnSpc>
                <a:spcPct val="100000"/>
              </a:lnSpc>
              <a:spcAft>
                <a:spcPts val="1800"/>
              </a:spcAft>
            </a:pPr>
            <a:r>
              <a:rPr lang="en-US" sz="2000" dirty="0"/>
              <a:t>After this class, some of you will be able to implement your proposals or develop other ones when your work in state and local governments.</a:t>
            </a:r>
          </a:p>
          <a:p>
            <a:pPr marL="227013" lvl="4" indent="-227013">
              <a:lnSpc>
                <a:spcPct val="100000"/>
              </a:lnSpc>
              <a:spcAft>
                <a:spcPts val="1800"/>
              </a:spcAft>
            </a:pPr>
            <a:r>
              <a:rPr lang="en-US" sz="2000" dirty="0"/>
              <a:t>My hope is that your proposals will be at least a little better because you took this class!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27819" y="1495136"/>
            <a:ext cx="379148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Class Conference, Examples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27819" y="1862786"/>
            <a:ext cx="7194486" cy="5029201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00000"/>
              </a:lnSpc>
            </a:pPr>
            <a:r>
              <a:rPr lang="en-US" sz="2400" dirty="0"/>
              <a:t>State and local governments face many challenges. You should have no trouble finding good topics.  Recent examples: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 lvl="4">
              <a:lnSpc>
                <a:spcPct val="100000"/>
              </a:lnSpc>
            </a:pPr>
            <a:r>
              <a:rPr lang="en-US" sz="2000" dirty="0"/>
              <a:t>Coronavirus, Public Transit, and Building System Resilience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Non-Traditional Instruction Program Reform</a:t>
            </a:r>
          </a:p>
          <a:p>
            <a:pPr lvl="4">
              <a:lnSpc>
                <a:spcPct val="100000"/>
              </a:lnSpc>
            </a:pPr>
            <a:r>
              <a:rPr lang="en-US" sz="2000"/>
              <a:t>Impact </a:t>
            </a:r>
            <a:r>
              <a:rPr lang="en-US" sz="2000" dirty="0"/>
              <a:t>of COVID-19 on Local Budgets &amp; Recommended Actions for Onondaga County“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An Evaluation of Industrial Development Agencies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Private Prisons in New York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Cleaning up Brownfields in Syracuse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Education Finance in Hawaii (with its state-run system)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San Diego Chargers Stadium Proposal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Marijuana Legalization and Taxation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Privatization of New York City Subway Service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Financing California High-Speed Rail</a:t>
            </a:r>
          </a:p>
          <a:p>
            <a:pPr lvl="4">
              <a:lnSpc>
                <a:spcPct val="100000"/>
              </a:lnSpc>
            </a:pPr>
            <a:r>
              <a:rPr lang="en-US" sz="2000" dirty="0"/>
              <a:t>Proposal for D.C. Municipal Land Bank</a:t>
            </a:r>
          </a:p>
          <a:p>
            <a:pPr marL="342900" lvl="1" indent="-3429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266848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Class </a:t>
            </a:r>
            <a:r>
              <a:rPr lang="en-US" sz="2400" dirty="0">
                <a:solidFill>
                  <a:srgbClr val="BD582C"/>
                </a:solidFill>
              </a:rPr>
              <a:t>Prerequisites</a:t>
            </a:r>
            <a:endParaRPr lang="en-US" sz="2400" dirty="0">
              <a:solidFill>
                <a:srgbClr val="BD582C"/>
              </a:solidFill>
              <a:latin typeface="+mn-lt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2" y="1910538"/>
            <a:ext cx="6972552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course is designed for students with previous exposure to microeconomic analysis. </a:t>
            </a:r>
          </a:p>
          <a:p>
            <a:pPr marL="519621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not had microeconomics in a long time, you should look at some of the class material and then talk to the professor to see if the class is right for you.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assignments in the class are designed for master's students. 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PhD student in the class should consult with the professor to design alternative assignments that are appropriate for his or her course of study. 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7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201786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Class Sessions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2" y="1910538"/>
            <a:ext cx="6972552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class sessions will consist of lectures, case discussions, and student presentations.</a:t>
            </a:r>
          </a:p>
          <a:p>
            <a:pPr marL="519621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facilitate discussions in our online environment, the lectures will pause periodically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the professor can ask questions about the material just covered. The questions will go in alphabetical order around the class.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</a:p>
          <a:p>
            <a:pPr marL="519621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case discussion classes will be run by students; the class Blackboard page has a form for each student to fill out indicating his or her preferred cases.  Students will be assigned to cases on a first-come-first-served basis. </a:t>
            </a:r>
          </a:p>
          <a:p>
            <a:pPr marL="519621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last three classes will be a class conference in which students present their final policy proposals.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1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185307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Assignments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1" y="1910538"/>
            <a:ext cx="6717909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students are required to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 participate in class discussions,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 prepare a professional memo based on one of the cases,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 draft a memo with recommendations concerning state or local public finance in a jurisdiction of their choosing,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 present their recommendations to the class (after feedback from the professor), and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(5) prepare a final version of their policy memo for posting on the class web site. 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7475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115557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</a:rPr>
              <a:t>Grades</a:t>
            </a:r>
            <a:endParaRPr lang="en-US" sz="2400" dirty="0">
              <a:solidFill>
                <a:srgbClr val="BD582C"/>
              </a:solidFill>
              <a:latin typeface="+mn-lt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2" y="1910538"/>
            <a:ext cx="5968094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19431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following weights will be used to determine each student's final grade in the course:</a:t>
            </a:r>
          </a:p>
          <a:p>
            <a:pPr marL="19431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Discussions:	10%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Memo:		20%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Draft Policy Memo:	10%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Policy Presentation:	20%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Policy Memo:	40%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9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404315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</a:rPr>
              <a:t>Rules for Student Cooperation</a:t>
            </a:r>
            <a:endParaRPr lang="en-US" sz="2400" dirty="0">
              <a:solidFill>
                <a:srgbClr val="BD582C"/>
              </a:solidFill>
              <a:latin typeface="+mn-lt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2" y="1910538"/>
            <a:ext cx="5968094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Students may discuss the case memos with each other, but each student must write his or her own memo.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Students are strongly encouraged to work in groups for the final memo. </a:t>
            </a:r>
          </a:p>
          <a:p>
            <a:pPr marL="519621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The final memo should be 2 to 4 pages per person.</a:t>
            </a:r>
          </a:p>
          <a:p>
            <a:pPr marL="519621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Each student in a group will receive the same grade.</a:t>
            </a:r>
          </a:p>
        </p:txBody>
      </p:sp>
    </p:spTree>
    <p:extLst>
      <p:ext uri="{BB962C8B-B14F-4D97-AF65-F5344CB8AC3E}">
        <p14:creationId xmlns:p14="http://schemas.microsoft.com/office/powerpoint/2010/main" val="2779779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822960" y="305712"/>
            <a:ext cx="7543800" cy="972582"/>
          </a:xfrm>
        </p:spPr>
        <p:txBody>
          <a:bodyPr/>
          <a:lstStyle/>
          <a:p>
            <a:pPr eaLnBrk="1" hangingPunct="1"/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1:  Introduction and Overview</a:t>
            </a:r>
          </a:p>
        </p:txBody>
      </p:sp>
      <p:sp>
        <p:nvSpPr>
          <p:cNvPr id="2" name="Rectangle 2"/>
          <p:cNvSpPr/>
          <p:nvPr/>
        </p:nvSpPr>
        <p:spPr>
          <a:xfrm>
            <a:off x="757643" y="1485806"/>
            <a:ext cx="193610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lvl="0" indent="-91440" algn="l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2400" dirty="0">
                <a:solidFill>
                  <a:srgbClr val="BD582C"/>
                </a:solidFill>
                <a:latin typeface="+mn-lt"/>
                <a:cs typeface="+mn-cs"/>
              </a:rPr>
              <a:t>Class 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44532" y="1910538"/>
            <a:ext cx="5968094" cy="4696903"/>
          </a:xfrm>
        </p:spPr>
        <p:txBody>
          <a:bodyPr>
            <a:no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Class Requirements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The U.S. Federal System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Overview of Course </a:t>
            </a:r>
          </a:p>
        </p:txBody>
      </p:sp>
    </p:spTree>
    <p:extLst>
      <p:ext uri="{BB962C8B-B14F-4D97-AF65-F5344CB8AC3E}">
        <p14:creationId xmlns:p14="http://schemas.microsoft.com/office/powerpoint/2010/main" val="35170652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82283</TotalTime>
  <Words>3430</Words>
  <Application>Microsoft Office PowerPoint</Application>
  <PresentationFormat>Custom</PresentationFormat>
  <Paragraphs>738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Wingdings</vt:lpstr>
      <vt:lpstr>Wingdings 2</vt:lpstr>
      <vt:lpstr>Retrospect</vt:lpstr>
      <vt:lpstr>State and Local Public Finance Professor Yinger Spring 2021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 State and Local Public Finance Lecture 1:  Introduction and Overview 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 </vt:lpstr>
      <vt:lpstr>State and Local Expenditure, 2018</vt:lpstr>
      <vt:lpstr>State and Local Expenditure Shares, 2018</vt:lpstr>
      <vt:lpstr>State and Local Public Finance Lecture 1:  Introduction and Overview</vt:lpstr>
      <vt:lpstr>State and Local Revenue, 2018</vt:lpstr>
      <vt:lpstr>State and Local Revenue Shares, 2018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  <vt:lpstr>State and Local Public Finance Lecture 1:  Introduction and Overview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Lecture 1:  Introduction and Overview</dc:title>
  <dc:creator>joyinger</dc:creator>
  <cp:lastModifiedBy>Emily Rose Minnoe</cp:lastModifiedBy>
  <cp:revision>234</cp:revision>
  <dcterms:created xsi:type="dcterms:W3CDTF">2005-12-16T22:08:10Z</dcterms:created>
  <dcterms:modified xsi:type="dcterms:W3CDTF">2021-01-27T20:24:39Z</dcterms:modified>
</cp:coreProperties>
</file>