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82" r:id="rId3"/>
    <p:sldId id="309" r:id="rId4"/>
    <p:sldId id="283" r:id="rId5"/>
    <p:sldId id="310" r:id="rId6"/>
    <p:sldId id="304" r:id="rId7"/>
    <p:sldId id="305" r:id="rId8"/>
    <p:sldId id="306" r:id="rId9"/>
    <p:sldId id="307" r:id="rId10"/>
    <p:sldId id="311" r:id="rId11"/>
    <p:sldId id="285" r:id="rId12"/>
    <p:sldId id="308" r:id="rId13"/>
    <p:sldId id="286" r:id="rId14"/>
    <p:sldId id="312" r:id="rId15"/>
    <p:sldId id="287" r:id="rId16"/>
    <p:sldId id="313" r:id="rId17"/>
    <p:sldId id="314" r:id="rId18"/>
    <p:sldId id="28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20"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36CE8BA-0C6B-44B9-9DDE-BEE8A64416C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13328-257D-4956-86A7-2D1815CA019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2551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6CE8BA-0C6B-44B9-9DDE-BEE8A64416C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13328-257D-4956-86A7-2D1815CA0195}" type="slidenum">
              <a:rPr lang="en-US" smtClean="0"/>
              <a:t>‹#›</a:t>
            </a:fld>
            <a:endParaRPr lang="en-US"/>
          </a:p>
        </p:txBody>
      </p:sp>
    </p:spTree>
    <p:extLst>
      <p:ext uri="{BB962C8B-B14F-4D97-AF65-F5344CB8AC3E}">
        <p14:creationId xmlns:p14="http://schemas.microsoft.com/office/powerpoint/2010/main" val="1003847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6CE8BA-0C6B-44B9-9DDE-BEE8A64416C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13328-257D-4956-86A7-2D1815CA0195}" type="slidenum">
              <a:rPr lang="en-US" smtClean="0"/>
              <a:t>‹#›</a:t>
            </a:fld>
            <a:endParaRPr lang="en-US"/>
          </a:p>
        </p:txBody>
      </p:sp>
    </p:spTree>
    <p:extLst>
      <p:ext uri="{BB962C8B-B14F-4D97-AF65-F5344CB8AC3E}">
        <p14:creationId xmlns:p14="http://schemas.microsoft.com/office/powerpoint/2010/main" val="272293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6CE8BA-0C6B-44B9-9DDE-BEE8A64416C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13328-257D-4956-86A7-2D1815CA0195}" type="slidenum">
              <a:rPr lang="en-US" smtClean="0"/>
              <a:t>‹#›</a:t>
            </a:fld>
            <a:endParaRPr lang="en-US"/>
          </a:p>
        </p:txBody>
      </p:sp>
    </p:spTree>
    <p:extLst>
      <p:ext uri="{BB962C8B-B14F-4D97-AF65-F5344CB8AC3E}">
        <p14:creationId xmlns:p14="http://schemas.microsoft.com/office/powerpoint/2010/main" val="3808259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6CE8BA-0C6B-44B9-9DDE-BEE8A64416C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13328-257D-4956-86A7-2D1815CA0195}"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5142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6CE8BA-0C6B-44B9-9DDE-BEE8A64416C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13328-257D-4956-86A7-2D1815CA0195}" type="slidenum">
              <a:rPr lang="en-US" smtClean="0"/>
              <a:t>‹#›</a:t>
            </a:fld>
            <a:endParaRPr lang="en-US"/>
          </a:p>
        </p:txBody>
      </p:sp>
    </p:spTree>
    <p:extLst>
      <p:ext uri="{BB962C8B-B14F-4D97-AF65-F5344CB8AC3E}">
        <p14:creationId xmlns:p14="http://schemas.microsoft.com/office/powerpoint/2010/main" val="3621956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6CE8BA-0C6B-44B9-9DDE-BEE8A64416C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613328-257D-4956-86A7-2D1815CA0195}" type="slidenum">
              <a:rPr lang="en-US" smtClean="0"/>
              <a:t>‹#›</a:t>
            </a:fld>
            <a:endParaRPr lang="en-US"/>
          </a:p>
        </p:txBody>
      </p:sp>
    </p:spTree>
    <p:extLst>
      <p:ext uri="{BB962C8B-B14F-4D97-AF65-F5344CB8AC3E}">
        <p14:creationId xmlns:p14="http://schemas.microsoft.com/office/powerpoint/2010/main" val="348607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6CE8BA-0C6B-44B9-9DDE-BEE8A64416C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613328-257D-4956-86A7-2D1815CA0195}" type="slidenum">
              <a:rPr lang="en-US" smtClean="0"/>
              <a:t>‹#›</a:t>
            </a:fld>
            <a:endParaRPr lang="en-US"/>
          </a:p>
        </p:txBody>
      </p:sp>
    </p:spTree>
    <p:extLst>
      <p:ext uri="{BB962C8B-B14F-4D97-AF65-F5344CB8AC3E}">
        <p14:creationId xmlns:p14="http://schemas.microsoft.com/office/powerpoint/2010/main" val="511501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36CE8BA-0C6B-44B9-9DDE-BEE8A64416CA}" type="datetimeFigureOut">
              <a:rPr lang="en-US" smtClean="0"/>
              <a:t>1/27/2021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89613328-257D-4956-86A7-2D1815CA0195}" type="slidenum">
              <a:rPr lang="en-US" smtClean="0"/>
              <a:t>‹#›</a:t>
            </a:fld>
            <a:endParaRPr lang="en-US"/>
          </a:p>
        </p:txBody>
      </p:sp>
    </p:spTree>
    <p:extLst>
      <p:ext uri="{BB962C8B-B14F-4D97-AF65-F5344CB8AC3E}">
        <p14:creationId xmlns:p14="http://schemas.microsoft.com/office/powerpoint/2010/main" val="3551892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36CE8BA-0C6B-44B9-9DDE-BEE8A64416CA}" type="datetimeFigureOut">
              <a:rPr lang="en-US" smtClean="0"/>
              <a:t>1/27/2021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89613328-257D-4956-86A7-2D1815CA0195}" type="slidenum">
              <a:rPr lang="en-US" smtClean="0"/>
              <a:t>‹#›</a:t>
            </a:fld>
            <a:endParaRPr lang="en-US"/>
          </a:p>
        </p:txBody>
      </p:sp>
    </p:spTree>
    <p:extLst>
      <p:ext uri="{BB962C8B-B14F-4D97-AF65-F5344CB8AC3E}">
        <p14:creationId xmlns:p14="http://schemas.microsoft.com/office/powerpoint/2010/main" val="921047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6CE8BA-0C6B-44B9-9DDE-BEE8A64416C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13328-257D-4956-86A7-2D1815CA0195}" type="slidenum">
              <a:rPr lang="en-US" smtClean="0"/>
              <a:t>‹#›</a:t>
            </a:fld>
            <a:endParaRPr lang="en-US"/>
          </a:p>
        </p:txBody>
      </p:sp>
    </p:spTree>
    <p:extLst>
      <p:ext uri="{BB962C8B-B14F-4D97-AF65-F5344CB8AC3E}">
        <p14:creationId xmlns:p14="http://schemas.microsoft.com/office/powerpoint/2010/main" val="1522123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36CE8BA-0C6B-44B9-9DDE-BEE8A64416CA}" type="datetimeFigureOut">
              <a:rPr lang="en-US" smtClean="0"/>
              <a:t>1/27/2021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89613328-257D-4956-86A7-2D1815CA0195}"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26090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fitchratings.com/research/us-public-finance/new-federal-aid-to-steady-state-local-budgets-22-12-2020" TargetMode="External"/><Relationship Id="rId2" Type="http://schemas.openxmlformats.org/officeDocument/2006/relationships/hyperlink" Target="https://www.brookings.edu/blog/up-front/2020/12/23/why-is-state-and-local-employment-falling-faster-than-revenu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joyinger.expressions.syr.edu/pai-735-ecn-635-student-papers-202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ctrTitle"/>
          </p:nvPr>
        </p:nvSpPr>
        <p:spPr>
          <a:xfrm>
            <a:off x="2229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2021</a:t>
            </a:r>
          </a:p>
        </p:txBody>
      </p:sp>
      <p:sp>
        <p:nvSpPr>
          <p:cNvPr id="3075" name="Rectangle 2"/>
          <p:cNvSpPr>
            <a:spLocks noGrp="1" noChangeArrowheads="1"/>
          </p:cNvSpPr>
          <p:nvPr>
            <p:ph type="subTitle" idx="1"/>
          </p:nvPr>
        </p:nvSpPr>
        <p:spPr>
          <a:xfrm>
            <a:off x="4181461" y="3877716"/>
            <a:ext cx="4190379" cy="1643063"/>
          </a:xfrm>
        </p:spPr>
        <p:txBody>
          <a:bodyPr/>
          <a:lstStyle/>
          <a:p>
            <a:pPr eaLnBrk="1" hangingPunct="1"/>
            <a:r>
              <a:rPr lang="en-US" dirty="0">
                <a:solidFill>
                  <a:schemeClr val="tx2"/>
                </a:solidFill>
              </a:rPr>
              <a:t>Lecture </a:t>
            </a:r>
            <a:r>
              <a:rPr lang="en-US" dirty="0"/>
              <a:t>2</a:t>
            </a:r>
            <a:endParaRPr lang="en-US" dirty="0">
              <a:solidFill>
                <a:schemeClr val="tx2"/>
              </a:solidFill>
            </a:endParaRPr>
          </a:p>
          <a:p>
            <a:pPr eaLnBrk="1" hangingPunct="1"/>
            <a:r>
              <a:rPr lang="en-US" dirty="0">
                <a:solidFill>
                  <a:schemeClr val="tx2"/>
                </a:solidFill>
              </a:rPr>
              <a:t>COVID-19 and state and local public finance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1157424" y="73245"/>
            <a:ext cx="7072313" cy="911796"/>
          </a:xfrm>
        </p:spPr>
        <p:txBody>
          <a:bodyPr/>
          <a:lstStyle/>
          <a:p>
            <a:pPr eaLnBrk="1" hangingPunct="1"/>
            <a:r>
              <a:rPr lang="en-US" sz="1688" b="1" spc="94" dirty="0">
                <a:solidFill>
                  <a:srgbClr val="637052"/>
                </a:solidFill>
              </a:rPr>
              <a:t>State and Local Public Finance</a:t>
            </a:r>
            <a:br>
              <a:rPr lang="en-US" sz="1688" b="1" spc="94" dirty="0">
                <a:solidFill>
                  <a:srgbClr val="637052"/>
                </a:solidFill>
              </a:rPr>
            </a:br>
            <a:r>
              <a:rPr lang="en-US" sz="1688" b="1" spc="94" dirty="0">
                <a:solidFill>
                  <a:srgbClr val="637052"/>
                </a:solidFill>
              </a:rPr>
              <a:t>Lecture 2: COVID-19  </a:t>
            </a:r>
          </a:p>
        </p:txBody>
      </p:sp>
      <p:sp>
        <p:nvSpPr>
          <p:cNvPr id="2" name="Rectangle 2"/>
          <p:cNvSpPr/>
          <p:nvPr/>
        </p:nvSpPr>
        <p:spPr>
          <a:xfrm>
            <a:off x="1109473" y="1387173"/>
            <a:ext cx="1786066" cy="403957"/>
          </a:xfrm>
          <a:prstGeom prst="rect">
            <a:avLst/>
          </a:prstGeom>
        </p:spPr>
        <p:txBody>
          <a:bodyPr wrap="none">
            <a:spAutoFit/>
          </a:bodyPr>
          <a:lstStyle/>
          <a:p>
            <a:pPr marL="85725" indent="-85725">
              <a:lnSpc>
                <a:spcPct val="90000"/>
              </a:lnSpc>
              <a:spcBef>
                <a:spcPts val="1125"/>
              </a:spcBef>
              <a:spcAft>
                <a:spcPts val="188"/>
              </a:spcAft>
              <a:buClr>
                <a:srgbClr val="E48312"/>
              </a:buClr>
              <a:buSzPct val="100000"/>
              <a:buFont typeface="Calibri" panose="020F0502020204030204" pitchFamily="34" charset="0"/>
              <a:buChar char=" "/>
            </a:pPr>
            <a:r>
              <a:rPr lang="en-US" sz="2250" dirty="0">
                <a:solidFill>
                  <a:srgbClr val="BD582C"/>
                </a:solidFill>
              </a:rPr>
              <a:t>Class Outline</a:t>
            </a:r>
          </a:p>
        </p:txBody>
      </p:sp>
      <p:sp>
        <p:nvSpPr>
          <p:cNvPr id="5123" name="Rectangle 3"/>
          <p:cNvSpPr>
            <a:spLocks noGrp="1" noChangeArrowheads="1"/>
          </p:cNvSpPr>
          <p:nvPr>
            <p:ph idx="1"/>
          </p:nvPr>
        </p:nvSpPr>
        <p:spPr>
          <a:xfrm>
            <a:off x="1333809" y="1791130"/>
            <a:ext cx="9748718" cy="4403347"/>
          </a:xfrm>
        </p:spPr>
        <p:txBody>
          <a:bodyPr>
            <a:noAutofit/>
          </a:bodyPr>
          <a:lstStyle/>
          <a:p>
            <a:pPr marL="212825" indent="-212825">
              <a:lnSpc>
                <a:spcPct val="50000"/>
              </a:lnSpc>
              <a:spcBef>
                <a:spcPts val="0"/>
              </a:spcBef>
              <a:spcAft>
                <a:spcPts val="0"/>
              </a:spcAft>
              <a:buFont typeface="Wingdings" panose="05000000000000000000" pitchFamily="2" charset="2"/>
              <a:buChar char="§"/>
            </a:pPr>
            <a:endParaRPr lang="en-US" dirty="0">
              <a:solidFill>
                <a:schemeClr val="tx1"/>
              </a:solidFill>
            </a:endParaRPr>
          </a:p>
          <a:p>
            <a:pPr marL="212825" indent="-212825">
              <a:lnSpc>
                <a:spcPct val="100000"/>
              </a:lnSpc>
              <a:spcAft>
                <a:spcPts val="1200"/>
              </a:spcAft>
              <a:buFont typeface="Wingdings" panose="05000000000000000000" pitchFamily="2" charset="2"/>
              <a:buChar char="§"/>
            </a:pPr>
            <a:r>
              <a:rPr lang="en-US" dirty="0">
                <a:solidFill>
                  <a:schemeClr val="tx1"/>
                </a:solidFill>
              </a:rPr>
              <a:t>Discussion: How has COVID-10 affected you?</a:t>
            </a:r>
          </a:p>
          <a:p>
            <a:pPr marL="212825" indent="-212825">
              <a:lnSpc>
                <a:spcPct val="100000"/>
              </a:lnSpc>
              <a:spcAft>
                <a:spcPts val="1200"/>
              </a:spcAft>
              <a:buFont typeface="Wingdings" panose="05000000000000000000" pitchFamily="2" charset="2"/>
              <a:buChar char="§"/>
            </a:pPr>
            <a:r>
              <a:rPr lang="en-US" dirty="0">
                <a:solidFill>
                  <a:schemeClr val="tx1"/>
                </a:solidFill>
              </a:rPr>
              <a:t>COVID-19: The view from May 2020</a:t>
            </a:r>
          </a:p>
          <a:p>
            <a:pPr marL="212825" indent="-212825">
              <a:lnSpc>
                <a:spcPct val="100000"/>
              </a:lnSpc>
              <a:spcAft>
                <a:spcPts val="1200"/>
              </a:spcAft>
              <a:buFont typeface="Wingdings" panose="05000000000000000000" pitchFamily="2" charset="2"/>
              <a:buChar char="§"/>
            </a:pPr>
            <a:r>
              <a:rPr lang="en-US" dirty="0">
                <a:solidFill>
                  <a:srgbClr val="FF0000"/>
                </a:solidFill>
              </a:rPr>
              <a:t>COVID-19: The view from September 2020</a:t>
            </a:r>
          </a:p>
          <a:p>
            <a:pPr marL="212825" indent="-212825">
              <a:lnSpc>
                <a:spcPct val="100000"/>
              </a:lnSpc>
              <a:spcAft>
                <a:spcPts val="1200"/>
              </a:spcAft>
              <a:buFont typeface="Wingdings" panose="05000000000000000000" pitchFamily="2" charset="2"/>
              <a:buChar char="§"/>
            </a:pPr>
            <a:r>
              <a:rPr lang="en-US" dirty="0">
                <a:solidFill>
                  <a:schemeClr val="tx1"/>
                </a:solidFill>
              </a:rPr>
              <a:t>COVID-19: The view from January 2021</a:t>
            </a:r>
          </a:p>
        </p:txBody>
      </p:sp>
    </p:spTree>
    <p:extLst>
      <p:ext uri="{BB962C8B-B14F-4D97-AF65-F5344CB8AC3E}">
        <p14:creationId xmlns:p14="http://schemas.microsoft.com/office/powerpoint/2010/main" val="3689667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1157424" y="73245"/>
            <a:ext cx="7072313" cy="911796"/>
          </a:xfrm>
        </p:spPr>
        <p:txBody>
          <a:bodyPr/>
          <a:lstStyle/>
          <a:p>
            <a:pPr eaLnBrk="1" hangingPunct="1"/>
            <a:r>
              <a:rPr lang="en-US" sz="1688" b="1" spc="94" dirty="0">
                <a:solidFill>
                  <a:srgbClr val="637052"/>
                </a:solidFill>
              </a:rPr>
              <a:t>State and Local Public Finance</a:t>
            </a:r>
            <a:br>
              <a:rPr lang="en-US" sz="1688" b="1" spc="94" dirty="0">
                <a:solidFill>
                  <a:srgbClr val="637052"/>
                </a:solidFill>
              </a:rPr>
            </a:br>
            <a:r>
              <a:rPr lang="en-US" sz="1688" b="1" spc="94" dirty="0">
                <a:solidFill>
                  <a:srgbClr val="637052"/>
                </a:solidFill>
              </a:rPr>
              <a:t>Lecture 2: COVID-19  </a:t>
            </a:r>
          </a:p>
        </p:txBody>
      </p:sp>
      <p:sp>
        <p:nvSpPr>
          <p:cNvPr id="2" name="Rectangle 2"/>
          <p:cNvSpPr/>
          <p:nvPr/>
        </p:nvSpPr>
        <p:spPr>
          <a:xfrm>
            <a:off x="1109473" y="1387173"/>
            <a:ext cx="3822265" cy="403957"/>
          </a:xfrm>
          <a:prstGeom prst="rect">
            <a:avLst/>
          </a:prstGeom>
        </p:spPr>
        <p:txBody>
          <a:bodyPr wrap="none">
            <a:spAutoFit/>
          </a:bodyPr>
          <a:lstStyle/>
          <a:p>
            <a:pPr marL="85725" indent="-85725">
              <a:lnSpc>
                <a:spcPct val="90000"/>
              </a:lnSpc>
              <a:spcBef>
                <a:spcPts val="1125"/>
              </a:spcBef>
              <a:spcAft>
                <a:spcPts val="188"/>
              </a:spcAft>
              <a:buClr>
                <a:srgbClr val="E48312"/>
              </a:buClr>
              <a:buSzPct val="100000"/>
              <a:buFont typeface="Calibri" panose="020F0502020204030204" pitchFamily="34" charset="0"/>
              <a:buChar char=" "/>
            </a:pPr>
            <a:r>
              <a:rPr lang="en-US" sz="2250" dirty="0">
                <a:solidFill>
                  <a:srgbClr val="BD582C"/>
                </a:solidFill>
              </a:rPr>
              <a:t>First Contributions by Scholars</a:t>
            </a:r>
          </a:p>
        </p:txBody>
      </p:sp>
      <p:sp>
        <p:nvSpPr>
          <p:cNvPr id="5123" name="Rectangle 3"/>
          <p:cNvSpPr>
            <a:spLocks noGrp="1" noChangeArrowheads="1"/>
          </p:cNvSpPr>
          <p:nvPr>
            <p:ph idx="1"/>
          </p:nvPr>
        </p:nvSpPr>
        <p:spPr>
          <a:xfrm>
            <a:off x="1333809" y="1791130"/>
            <a:ext cx="9748718" cy="4403347"/>
          </a:xfrm>
        </p:spPr>
        <p:txBody>
          <a:bodyPr>
            <a:noAutofit/>
          </a:bodyPr>
          <a:lstStyle/>
          <a:p>
            <a:pPr marL="212825" indent="-212825">
              <a:lnSpc>
                <a:spcPct val="50000"/>
              </a:lnSpc>
              <a:spcBef>
                <a:spcPts val="0"/>
              </a:spcBef>
              <a:spcAft>
                <a:spcPts val="0"/>
              </a:spcAft>
              <a:buFont typeface="Wingdings" panose="05000000000000000000" pitchFamily="2" charset="2"/>
              <a:buChar char="§"/>
            </a:pPr>
            <a:endParaRPr lang="en-US" dirty="0">
              <a:solidFill>
                <a:schemeClr val="tx1"/>
              </a:solidFill>
            </a:endParaRPr>
          </a:p>
          <a:p>
            <a:pPr marL="212825" indent="-212825">
              <a:lnSpc>
                <a:spcPct val="100000"/>
              </a:lnSpc>
              <a:spcAft>
                <a:spcPts val="1200"/>
              </a:spcAft>
              <a:buFont typeface="Wingdings" panose="05000000000000000000" pitchFamily="2" charset="2"/>
              <a:buChar char="§"/>
            </a:pPr>
            <a:r>
              <a:rPr lang="en-US" dirty="0">
                <a:solidFill>
                  <a:schemeClr val="tx1"/>
                </a:solidFill>
              </a:rPr>
              <a:t>In September 2020, the </a:t>
            </a:r>
            <a:r>
              <a:rPr lang="en-US" i="1" dirty="0">
                <a:solidFill>
                  <a:schemeClr val="tx1"/>
                </a:solidFill>
              </a:rPr>
              <a:t>National Tax Journal </a:t>
            </a:r>
            <a:r>
              <a:rPr lang="en-US" dirty="0">
                <a:solidFill>
                  <a:schemeClr val="tx1"/>
                </a:solidFill>
              </a:rPr>
              <a:t>published a special issue on the COVID economy.</a:t>
            </a:r>
          </a:p>
          <a:p>
            <a:pPr marL="212825" indent="-212825">
              <a:lnSpc>
                <a:spcPct val="100000"/>
              </a:lnSpc>
              <a:spcAft>
                <a:spcPts val="1200"/>
              </a:spcAft>
              <a:buFont typeface="Wingdings" panose="05000000000000000000" pitchFamily="2" charset="2"/>
              <a:buChar char="§"/>
            </a:pPr>
            <a:r>
              <a:rPr lang="en-US" dirty="0" err="1">
                <a:solidFill>
                  <a:schemeClr val="tx1"/>
                </a:solidFill>
              </a:rPr>
              <a:t>Chernick</a:t>
            </a:r>
            <a:r>
              <a:rPr lang="en-US" dirty="0">
                <a:solidFill>
                  <a:schemeClr val="tx1"/>
                </a:solidFill>
              </a:rPr>
              <a:t>, Copeland, and Reschovsky evaluate “the potential fiscal effects on cities of the coronavirus-induced recession” in 2021. </a:t>
            </a:r>
          </a:p>
          <a:p>
            <a:pPr marL="212825" indent="-212825">
              <a:lnSpc>
                <a:spcPct val="100000"/>
              </a:lnSpc>
              <a:spcAft>
                <a:spcPts val="1200"/>
              </a:spcAft>
              <a:buFont typeface="Wingdings" panose="05000000000000000000" pitchFamily="2" charset="2"/>
              <a:buChar char="§"/>
            </a:pPr>
            <a:r>
              <a:rPr lang="en-US" dirty="0">
                <a:solidFill>
                  <a:schemeClr val="tx1"/>
                </a:solidFill>
              </a:rPr>
              <a:t>Their “average predictions are for a shortfall in revenues of 5.5% under the less severe scenario and 9% under the more severe scenario…. The hardest hit cities face revenue losses of 15% or more.”</a:t>
            </a:r>
          </a:p>
          <a:p>
            <a:pPr marL="212825" indent="-212825">
              <a:lnSpc>
                <a:spcPct val="100000"/>
              </a:lnSpc>
              <a:spcAft>
                <a:spcPts val="1200"/>
              </a:spcAft>
              <a:buFont typeface="Wingdings" panose="05000000000000000000" pitchFamily="2" charset="2"/>
              <a:buChar char="§"/>
            </a:pPr>
            <a:r>
              <a:rPr lang="en-US" dirty="0">
                <a:solidFill>
                  <a:schemeClr val="tx1"/>
                </a:solidFill>
              </a:rPr>
              <a:t>A “number of cities will experience large revenue shortfalls and high additional costs.”</a:t>
            </a:r>
          </a:p>
        </p:txBody>
      </p:sp>
    </p:spTree>
    <p:extLst>
      <p:ext uri="{BB962C8B-B14F-4D97-AF65-F5344CB8AC3E}">
        <p14:creationId xmlns:p14="http://schemas.microsoft.com/office/powerpoint/2010/main" val="42660066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1157424" y="73245"/>
            <a:ext cx="7072313" cy="911796"/>
          </a:xfrm>
        </p:spPr>
        <p:txBody>
          <a:bodyPr/>
          <a:lstStyle/>
          <a:p>
            <a:pPr eaLnBrk="1" hangingPunct="1"/>
            <a:r>
              <a:rPr lang="en-US" sz="1688" b="1" spc="94" dirty="0">
                <a:solidFill>
                  <a:srgbClr val="637052"/>
                </a:solidFill>
              </a:rPr>
              <a:t>State and Local Public Finance</a:t>
            </a:r>
            <a:br>
              <a:rPr lang="en-US" sz="1688" b="1" spc="94" dirty="0">
                <a:solidFill>
                  <a:srgbClr val="637052"/>
                </a:solidFill>
              </a:rPr>
            </a:br>
            <a:r>
              <a:rPr lang="en-US" sz="1688" b="1" spc="94" dirty="0">
                <a:solidFill>
                  <a:srgbClr val="637052"/>
                </a:solidFill>
              </a:rPr>
              <a:t>Lecture 2: COVID-19  </a:t>
            </a:r>
          </a:p>
        </p:txBody>
      </p:sp>
      <p:sp>
        <p:nvSpPr>
          <p:cNvPr id="2" name="Rectangle 2"/>
          <p:cNvSpPr/>
          <p:nvPr/>
        </p:nvSpPr>
        <p:spPr>
          <a:xfrm>
            <a:off x="1109473" y="1387173"/>
            <a:ext cx="960519" cy="403957"/>
          </a:xfrm>
          <a:prstGeom prst="rect">
            <a:avLst/>
          </a:prstGeom>
        </p:spPr>
        <p:txBody>
          <a:bodyPr wrap="none">
            <a:spAutoFit/>
          </a:bodyPr>
          <a:lstStyle/>
          <a:p>
            <a:pPr marL="85725" indent="-85725">
              <a:lnSpc>
                <a:spcPct val="90000"/>
              </a:lnSpc>
              <a:spcBef>
                <a:spcPts val="1125"/>
              </a:spcBef>
              <a:spcAft>
                <a:spcPts val="188"/>
              </a:spcAft>
              <a:buClr>
                <a:srgbClr val="E48312"/>
              </a:buClr>
              <a:buSzPct val="100000"/>
              <a:buFont typeface="Calibri" panose="020F0502020204030204" pitchFamily="34" charset="0"/>
              <a:buChar char=" "/>
            </a:pPr>
            <a:r>
              <a:rPr lang="en-US" sz="2250" dirty="0">
                <a:solidFill>
                  <a:srgbClr val="BD582C"/>
                </a:solidFill>
              </a:rPr>
              <a:t>C/C/R</a:t>
            </a:r>
          </a:p>
        </p:txBody>
      </p:sp>
      <p:pic>
        <p:nvPicPr>
          <p:cNvPr id="3" name="Table" descr="Please contact Professor Yinger for details regarding figures and graphs.">
            <a:extLst>
              <a:ext uri="{FF2B5EF4-FFF2-40B4-BE49-F238E27FC236}">
                <a16:creationId xmlns:a16="http://schemas.microsoft.com/office/drawing/2014/main" id="{BCC74AC5-8800-49CF-BC54-7AFEFE915904}"/>
              </a:ext>
            </a:extLst>
          </p:cNvPr>
          <p:cNvPicPr>
            <a:picLocks noChangeAspect="1"/>
          </p:cNvPicPr>
          <p:nvPr/>
        </p:nvPicPr>
        <p:blipFill rotWithShape="1">
          <a:blip r:embed="rId2"/>
          <a:srcRect l="25871" t="33028" r="33119" b="10948"/>
          <a:stretch/>
        </p:blipFill>
        <p:spPr>
          <a:xfrm>
            <a:off x="2778733" y="1812023"/>
            <a:ext cx="5828371" cy="4478848"/>
          </a:xfrm>
          <a:prstGeom prst="rect">
            <a:avLst/>
          </a:prstGeom>
        </p:spPr>
      </p:pic>
    </p:spTree>
    <p:extLst>
      <p:ext uri="{BB962C8B-B14F-4D97-AF65-F5344CB8AC3E}">
        <p14:creationId xmlns:p14="http://schemas.microsoft.com/office/powerpoint/2010/main" val="151128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1157424" y="73245"/>
            <a:ext cx="7072313" cy="911796"/>
          </a:xfrm>
        </p:spPr>
        <p:txBody>
          <a:bodyPr/>
          <a:lstStyle/>
          <a:p>
            <a:pPr eaLnBrk="1" hangingPunct="1"/>
            <a:r>
              <a:rPr lang="en-US" sz="1688" b="1" spc="94" dirty="0">
                <a:solidFill>
                  <a:srgbClr val="637052"/>
                </a:solidFill>
              </a:rPr>
              <a:t>State and Local Public Finance</a:t>
            </a:r>
            <a:br>
              <a:rPr lang="en-US" sz="1688" b="1" spc="94" dirty="0">
                <a:solidFill>
                  <a:srgbClr val="637052"/>
                </a:solidFill>
              </a:rPr>
            </a:br>
            <a:r>
              <a:rPr lang="en-US" sz="1688" b="1" spc="94" dirty="0">
                <a:solidFill>
                  <a:srgbClr val="637052"/>
                </a:solidFill>
              </a:rPr>
              <a:t>Lecture 2: COVID-19  </a:t>
            </a:r>
          </a:p>
        </p:txBody>
      </p:sp>
      <p:sp>
        <p:nvSpPr>
          <p:cNvPr id="2" name="Rectangle 2"/>
          <p:cNvSpPr/>
          <p:nvPr/>
        </p:nvSpPr>
        <p:spPr>
          <a:xfrm>
            <a:off x="1109473" y="1387173"/>
            <a:ext cx="1226618" cy="403957"/>
          </a:xfrm>
          <a:prstGeom prst="rect">
            <a:avLst/>
          </a:prstGeom>
        </p:spPr>
        <p:txBody>
          <a:bodyPr wrap="none">
            <a:spAutoFit/>
          </a:bodyPr>
          <a:lstStyle/>
          <a:p>
            <a:pPr marL="85725" indent="-85725">
              <a:lnSpc>
                <a:spcPct val="90000"/>
              </a:lnSpc>
              <a:spcBef>
                <a:spcPts val="1125"/>
              </a:spcBef>
              <a:spcAft>
                <a:spcPts val="188"/>
              </a:spcAft>
              <a:buClr>
                <a:srgbClr val="E48312"/>
              </a:buClr>
              <a:buSzPct val="100000"/>
              <a:buFont typeface="Calibri" panose="020F0502020204030204" pitchFamily="34" charset="0"/>
              <a:buChar char=" "/>
            </a:pPr>
            <a:r>
              <a:rPr lang="en-US" sz="2250" dirty="0">
                <a:solidFill>
                  <a:srgbClr val="BD582C"/>
                </a:solidFill>
              </a:rPr>
              <a:t>C/C/C/R</a:t>
            </a:r>
          </a:p>
        </p:txBody>
      </p:sp>
      <p:sp>
        <p:nvSpPr>
          <p:cNvPr id="4" name="TextBox">
            <a:extLst>
              <a:ext uri="{FF2B5EF4-FFF2-40B4-BE49-F238E27FC236}">
                <a16:creationId xmlns:a16="http://schemas.microsoft.com/office/drawing/2014/main" id="{8F1335B5-D052-424B-8709-A1CB793C8957}"/>
              </a:ext>
            </a:extLst>
          </p:cNvPr>
          <p:cNvSpPr txBox="1"/>
          <p:nvPr/>
        </p:nvSpPr>
        <p:spPr>
          <a:xfrm>
            <a:off x="1409350" y="2759978"/>
            <a:ext cx="3011648" cy="1200329"/>
          </a:xfrm>
          <a:prstGeom prst="rect">
            <a:avLst/>
          </a:prstGeom>
          <a:noFill/>
        </p:spPr>
        <p:txBody>
          <a:bodyPr wrap="square" rtlCol="0">
            <a:spAutoFit/>
          </a:bodyPr>
          <a:lstStyle/>
          <a:p>
            <a:r>
              <a:rPr lang="en-US" dirty="0"/>
              <a:t>Only a few cities rely on the income tax but FISCs with a heavy reliance on the sales tax are particularly hard hit.</a:t>
            </a:r>
          </a:p>
        </p:txBody>
      </p:sp>
      <p:grpSp>
        <p:nvGrpSpPr>
          <p:cNvPr id="9" name="Table" descr="Please contact Professor Yinger for details regarding figures and graphs.">
            <a:extLst>
              <a:ext uri="{FF2B5EF4-FFF2-40B4-BE49-F238E27FC236}">
                <a16:creationId xmlns:a16="http://schemas.microsoft.com/office/drawing/2014/main" id="{D44F326B-2A96-49CA-94FF-3B8EDA2FD07A}"/>
              </a:ext>
            </a:extLst>
          </p:cNvPr>
          <p:cNvGrpSpPr/>
          <p:nvPr/>
        </p:nvGrpSpPr>
        <p:grpSpPr>
          <a:xfrm>
            <a:off x="5153592" y="1031190"/>
            <a:ext cx="5545168" cy="5211902"/>
            <a:chOff x="5153592" y="1031190"/>
            <a:chExt cx="5545168" cy="5211902"/>
          </a:xfrm>
        </p:grpSpPr>
        <p:pic>
          <p:nvPicPr>
            <p:cNvPr id="3" name="Picture" descr="Please contact Professor Yinger for details regarding figures and graphs.">
              <a:extLst>
                <a:ext uri="{FF2B5EF4-FFF2-40B4-BE49-F238E27FC236}">
                  <a16:creationId xmlns:a16="http://schemas.microsoft.com/office/drawing/2014/main" id="{B712D967-6200-41B6-A6F8-F4161308D203}"/>
                </a:ext>
              </a:extLst>
            </p:cNvPr>
            <p:cNvPicPr>
              <a:picLocks noChangeAspect="1"/>
            </p:cNvPicPr>
            <p:nvPr/>
          </p:nvPicPr>
          <p:blipFill rotWithShape="1">
            <a:blip r:embed="rId2"/>
            <a:srcRect l="27937" t="24954" r="30847" b="6178"/>
            <a:stretch/>
          </p:blipFill>
          <p:spPr>
            <a:xfrm>
              <a:off x="5153592" y="1031190"/>
              <a:ext cx="5545168" cy="5211902"/>
            </a:xfrm>
            <a:prstGeom prst="rect">
              <a:avLst/>
            </a:prstGeom>
          </p:spPr>
        </p:pic>
        <p:sp>
          <p:nvSpPr>
            <p:cNvPr id="6" name="Oval">
              <a:extLst>
                <a:ext uri="{FF2B5EF4-FFF2-40B4-BE49-F238E27FC236}">
                  <a16:creationId xmlns:a16="http://schemas.microsoft.com/office/drawing/2014/main" id="{2ECC5E04-1CFE-457F-BBC9-EA586B489F66}"/>
                </a:ext>
                <a:ext uri="{C183D7F6-B498-43B3-948B-1728B52AA6E4}">
                  <adec:decorative xmlns:adec="http://schemas.microsoft.com/office/drawing/2017/decorative" val="1"/>
                </a:ext>
              </a:extLst>
            </p:cNvPr>
            <p:cNvSpPr/>
            <p:nvPr/>
          </p:nvSpPr>
          <p:spPr>
            <a:xfrm>
              <a:off x="5228468" y="3900881"/>
              <a:ext cx="914400" cy="201336"/>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264344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1157424" y="73245"/>
            <a:ext cx="7072313" cy="911796"/>
          </a:xfrm>
        </p:spPr>
        <p:txBody>
          <a:bodyPr/>
          <a:lstStyle/>
          <a:p>
            <a:pPr eaLnBrk="1" hangingPunct="1"/>
            <a:r>
              <a:rPr lang="en-US" sz="1688" b="1" spc="94" dirty="0">
                <a:solidFill>
                  <a:srgbClr val="637052"/>
                </a:solidFill>
              </a:rPr>
              <a:t>State and Local Public Finance</a:t>
            </a:r>
            <a:br>
              <a:rPr lang="en-US" sz="1688" b="1" spc="94" dirty="0">
                <a:solidFill>
                  <a:srgbClr val="637052"/>
                </a:solidFill>
              </a:rPr>
            </a:br>
            <a:r>
              <a:rPr lang="en-US" sz="1688" b="1" spc="94" dirty="0">
                <a:solidFill>
                  <a:srgbClr val="637052"/>
                </a:solidFill>
              </a:rPr>
              <a:t>Lecture 2: COVID-19  </a:t>
            </a:r>
          </a:p>
        </p:txBody>
      </p:sp>
      <p:sp>
        <p:nvSpPr>
          <p:cNvPr id="2" name="Rectangle 2"/>
          <p:cNvSpPr/>
          <p:nvPr/>
        </p:nvSpPr>
        <p:spPr>
          <a:xfrm>
            <a:off x="1109473" y="1387173"/>
            <a:ext cx="1786066" cy="403957"/>
          </a:xfrm>
          <a:prstGeom prst="rect">
            <a:avLst/>
          </a:prstGeom>
        </p:spPr>
        <p:txBody>
          <a:bodyPr wrap="none">
            <a:spAutoFit/>
          </a:bodyPr>
          <a:lstStyle/>
          <a:p>
            <a:pPr marL="85725" indent="-85725">
              <a:lnSpc>
                <a:spcPct val="90000"/>
              </a:lnSpc>
              <a:spcBef>
                <a:spcPts val="1125"/>
              </a:spcBef>
              <a:spcAft>
                <a:spcPts val="188"/>
              </a:spcAft>
              <a:buClr>
                <a:srgbClr val="E48312"/>
              </a:buClr>
              <a:buSzPct val="100000"/>
              <a:buFont typeface="Calibri" panose="020F0502020204030204" pitchFamily="34" charset="0"/>
              <a:buChar char=" "/>
            </a:pPr>
            <a:r>
              <a:rPr lang="en-US" sz="2250" dirty="0">
                <a:solidFill>
                  <a:srgbClr val="BD582C"/>
                </a:solidFill>
              </a:rPr>
              <a:t>Class Outline</a:t>
            </a:r>
          </a:p>
        </p:txBody>
      </p:sp>
      <p:sp>
        <p:nvSpPr>
          <p:cNvPr id="5123" name="Rectangle 3"/>
          <p:cNvSpPr>
            <a:spLocks noGrp="1" noChangeArrowheads="1"/>
          </p:cNvSpPr>
          <p:nvPr>
            <p:ph idx="1"/>
          </p:nvPr>
        </p:nvSpPr>
        <p:spPr>
          <a:xfrm>
            <a:off x="1333809" y="1791130"/>
            <a:ext cx="9748718" cy="4403347"/>
          </a:xfrm>
        </p:spPr>
        <p:txBody>
          <a:bodyPr>
            <a:noAutofit/>
          </a:bodyPr>
          <a:lstStyle/>
          <a:p>
            <a:pPr marL="212825" indent="-212825">
              <a:lnSpc>
                <a:spcPct val="50000"/>
              </a:lnSpc>
              <a:spcBef>
                <a:spcPts val="0"/>
              </a:spcBef>
              <a:spcAft>
                <a:spcPts val="0"/>
              </a:spcAft>
              <a:buFont typeface="Wingdings" panose="05000000000000000000" pitchFamily="2" charset="2"/>
              <a:buChar char="§"/>
            </a:pPr>
            <a:endParaRPr lang="en-US" dirty="0">
              <a:solidFill>
                <a:schemeClr val="tx1"/>
              </a:solidFill>
            </a:endParaRPr>
          </a:p>
          <a:p>
            <a:pPr marL="212825" indent="-212825">
              <a:lnSpc>
                <a:spcPct val="100000"/>
              </a:lnSpc>
              <a:spcAft>
                <a:spcPts val="1200"/>
              </a:spcAft>
              <a:buFont typeface="Wingdings" panose="05000000000000000000" pitchFamily="2" charset="2"/>
              <a:buChar char="§"/>
            </a:pPr>
            <a:r>
              <a:rPr lang="en-US" dirty="0">
                <a:solidFill>
                  <a:schemeClr val="tx1"/>
                </a:solidFill>
              </a:rPr>
              <a:t>Discussion: How has COVID-10 affected you?</a:t>
            </a:r>
          </a:p>
          <a:p>
            <a:pPr marL="212825" indent="-212825">
              <a:lnSpc>
                <a:spcPct val="100000"/>
              </a:lnSpc>
              <a:spcAft>
                <a:spcPts val="1200"/>
              </a:spcAft>
              <a:buFont typeface="Wingdings" panose="05000000000000000000" pitchFamily="2" charset="2"/>
              <a:buChar char="§"/>
            </a:pPr>
            <a:r>
              <a:rPr lang="en-US" dirty="0">
                <a:solidFill>
                  <a:schemeClr val="tx1"/>
                </a:solidFill>
              </a:rPr>
              <a:t>COVID-19: The view from May 2020</a:t>
            </a:r>
          </a:p>
          <a:p>
            <a:pPr marL="212825" indent="-212825">
              <a:lnSpc>
                <a:spcPct val="100000"/>
              </a:lnSpc>
              <a:spcAft>
                <a:spcPts val="1200"/>
              </a:spcAft>
              <a:buFont typeface="Wingdings" panose="05000000000000000000" pitchFamily="2" charset="2"/>
              <a:buChar char="§"/>
            </a:pPr>
            <a:r>
              <a:rPr lang="en-US" dirty="0">
                <a:solidFill>
                  <a:schemeClr val="tx1"/>
                </a:solidFill>
              </a:rPr>
              <a:t>COVID-19: The view from September 2020</a:t>
            </a:r>
          </a:p>
          <a:p>
            <a:pPr marL="212825" indent="-212825">
              <a:lnSpc>
                <a:spcPct val="100000"/>
              </a:lnSpc>
              <a:spcAft>
                <a:spcPts val="1200"/>
              </a:spcAft>
              <a:buFont typeface="Wingdings" panose="05000000000000000000" pitchFamily="2" charset="2"/>
              <a:buChar char="§"/>
            </a:pPr>
            <a:r>
              <a:rPr lang="en-US" dirty="0">
                <a:solidFill>
                  <a:srgbClr val="FF0000"/>
                </a:solidFill>
              </a:rPr>
              <a:t>COVID-19: The view from January 2021</a:t>
            </a:r>
          </a:p>
          <a:p>
            <a:pPr marL="0" indent="0">
              <a:lnSpc>
                <a:spcPct val="100000"/>
              </a:lnSpc>
              <a:spcAft>
                <a:spcPts val="1200"/>
              </a:spcAft>
              <a:buNone/>
            </a:pPr>
            <a:endParaRPr lang="en-US" dirty="0">
              <a:solidFill>
                <a:schemeClr val="tx1"/>
              </a:solidFill>
            </a:endParaRPr>
          </a:p>
        </p:txBody>
      </p:sp>
    </p:spTree>
    <p:extLst>
      <p:ext uri="{BB962C8B-B14F-4D97-AF65-F5344CB8AC3E}">
        <p14:creationId xmlns:p14="http://schemas.microsoft.com/office/powerpoint/2010/main" val="199044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1157424" y="73245"/>
            <a:ext cx="7072313" cy="911796"/>
          </a:xfrm>
        </p:spPr>
        <p:txBody>
          <a:bodyPr/>
          <a:lstStyle/>
          <a:p>
            <a:pPr eaLnBrk="1" hangingPunct="1"/>
            <a:r>
              <a:rPr lang="en-US" sz="1688" b="1" spc="94" dirty="0">
                <a:solidFill>
                  <a:srgbClr val="637052"/>
                </a:solidFill>
              </a:rPr>
              <a:t>State and Local Public Finance</a:t>
            </a:r>
            <a:br>
              <a:rPr lang="en-US" sz="1688" b="1" spc="94" dirty="0">
                <a:solidFill>
                  <a:srgbClr val="637052"/>
                </a:solidFill>
              </a:rPr>
            </a:br>
            <a:r>
              <a:rPr lang="en-US" sz="1688" b="1" spc="94" dirty="0">
                <a:solidFill>
                  <a:srgbClr val="637052"/>
                </a:solidFill>
              </a:rPr>
              <a:t>Lecture 2: COVID-19  </a:t>
            </a:r>
          </a:p>
        </p:txBody>
      </p:sp>
      <p:sp>
        <p:nvSpPr>
          <p:cNvPr id="2" name="Rectangle 2"/>
          <p:cNvSpPr/>
          <p:nvPr/>
        </p:nvSpPr>
        <p:spPr>
          <a:xfrm>
            <a:off x="1109473" y="1387173"/>
            <a:ext cx="7581306" cy="403957"/>
          </a:xfrm>
          <a:prstGeom prst="rect">
            <a:avLst/>
          </a:prstGeom>
        </p:spPr>
        <p:txBody>
          <a:bodyPr wrap="none">
            <a:spAutoFit/>
          </a:bodyPr>
          <a:lstStyle/>
          <a:p>
            <a:pPr marL="85725" indent="-85725">
              <a:lnSpc>
                <a:spcPct val="90000"/>
              </a:lnSpc>
              <a:spcBef>
                <a:spcPts val="1125"/>
              </a:spcBef>
              <a:spcAft>
                <a:spcPts val="188"/>
              </a:spcAft>
              <a:buClr>
                <a:srgbClr val="E48312"/>
              </a:buClr>
              <a:buSzPct val="100000"/>
              <a:buFont typeface="Calibri" panose="020F0502020204030204" pitchFamily="34" charset="0"/>
              <a:buChar char=" "/>
            </a:pPr>
            <a:r>
              <a:rPr lang="en-US" sz="2250" dirty="0">
                <a:solidFill>
                  <a:srgbClr val="BD582C"/>
                </a:solidFill>
              </a:rPr>
              <a:t>Recent News on S&amp;L Employment and Revenue (</a:t>
            </a:r>
            <a:r>
              <a:rPr lang="en-US" sz="2250" dirty="0" err="1">
                <a:solidFill>
                  <a:srgbClr val="BD582C"/>
                </a:solidFill>
              </a:rPr>
              <a:t>Smialek</a:t>
            </a:r>
            <a:r>
              <a:rPr lang="en-US" sz="2250" dirty="0">
                <a:solidFill>
                  <a:srgbClr val="BD582C"/>
                </a:solidFill>
              </a:rPr>
              <a:t>, </a:t>
            </a:r>
            <a:r>
              <a:rPr lang="en-US" sz="2250" i="1" dirty="0">
                <a:solidFill>
                  <a:srgbClr val="BD582C"/>
                </a:solidFill>
              </a:rPr>
              <a:t>NYT</a:t>
            </a:r>
            <a:r>
              <a:rPr lang="en-US" sz="2250" dirty="0">
                <a:solidFill>
                  <a:srgbClr val="BD582C"/>
                </a:solidFill>
              </a:rPr>
              <a:t>)</a:t>
            </a:r>
          </a:p>
        </p:txBody>
      </p:sp>
      <p:sp>
        <p:nvSpPr>
          <p:cNvPr id="5123" name="Rectangle 3"/>
          <p:cNvSpPr>
            <a:spLocks noGrp="1" noChangeArrowheads="1"/>
          </p:cNvSpPr>
          <p:nvPr>
            <p:ph idx="1"/>
          </p:nvPr>
        </p:nvSpPr>
        <p:spPr>
          <a:xfrm>
            <a:off x="1333809" y="1791130"/>
            <a:ext cx="9748718" cy="4403347"/>
          </a:xfrm>
        </p:spPr>
        <p:txBody>
          <a:bodyPr>
            <a:noAutofit/>
          </a:bodyPr>
          <a:lstStyle/>
          <a:p>
            <a:pPr marL="346075" indent="-346075">
              <a:lnSpc>
                <a:spcPct val="50000"/>
              </a:lnSpc>
              <a:spcBef>
                <a:spcPts val="0"/>
              </a:spcBef>
              <a:spcAft>
                <a:spcPts val="0"/>
              </a:spcAft>
              <a:buFont typeface="Wingdings" panose="05000000000000000000" pitchFamily="2" charset="2"/>
              <a:buChar char="§"/>
            </a:pPr>
            <a:endParaRPr lang="en-US" dirty="0">
              <a:solidFill>
                <a:schemeClr val="tx1"/>
              </a:solidFill>
            </a:endParaRPr>
          </a:p>
          <a:p>
            <a:pPr marL="346075" indent="-346075" fontAlgn="base">
              <a:buFont typeface="Wingdings" panose="05000000000000000000" pitchFamily="2" charset="2"/>
              <a:buChar char="§"/>
            </a:pPr>
            <a:r>
              <a:rPr lang="en-US" dirty="0">
                <a:effectLst/>
                <a:latin typeface="nyt-imperial"/>
              </a:rPr>
              <a:t>State and local governments account for about 13 percent of employment in the US.</a:t>
            </a:r>
          </a:p>
          <a:p>
            <a:pPr marL="346075" indent="-346075" fontAlgn="base">
              <a:buFont typeface="Wingdings" panose="05000000000000000000" pitchFamily="2" charset="2"/>
              <a:buChar char="§"/>
            </a:pPr>
            <a:r>
              <a:rPr lang="en-US" dirty="0">
                <a:effectLst/>
                <a:latin typeface="nyt-imperial"/>
              </a:rPr>
              <a:t>Because most are required to balance their budgets, lower income or higher expenses can lead to big job cuts.</a:t>
            </a:r>
          </a:p>
          <a:p>
            <a:pPr marL="346075" indent="-346075" fontAlgn="base">
              <a:buFont typeface="Wingdings" panose="05000000000000000000" pitchFamily="2" charset="2"/>
              <a:buChar char="§"/>
            </a:pPr>
            <a:r>
              <a:rPr lang="en-US" dirty="0">
                <a:effectLst/>
                <a:latin typeface="nyt-imperial"/>
              </a:rPr>
              <a:t>State and local employers shed 51,000 workers in December compared with the prior month. As of last month, they reported 1.4 million fewer jobs than in February, the month before the pandemic job losses started.</a:t>
            </a:r>
          </a:p>
          <a:p>
            <a:pPr marL="346075" indent="-346075" fontAlgn="base">
              <a:buFont typeface="Wingdings" panose="05000000000000000000" pitchFamily="2" charset="2"/>
              <a:buChar char="§"/>
            </a:pPr>
            <a:r>
              <a:rPr lang="en-US" dirty="0">
                <a:effectLst/>
                <a:latin typeface="nyt-imperial"/>
              </a:rPr>
              <a:t>The big employment cuts come despite revenue losses that appear milder than many analysts had expected at the pandemic’s outset.</a:t>
            </a:r>
          </a:p>
          <a:p>
            <a:pPr marL="638683" lvl="1" indent="-346075" fontAlgn="base">
              <a:buFont typeface="Wingdings" panose="05000000000000000000" pitchFamily="2" charset="2"/>
              <a:buChar char="§"/>
            </a:pPr>
            <a:r>
              <a:rPr lang="en-US" dirty="0">
                <a:effectLst/>
                <a:latin typeface="nyt-imperial"/>
              </a:rPr>
              <a:t>Louise </a:t>
            </a:r>
            <a:r>
              <a:rPr lang="en-US" dirty="0" err="1">
                <a:effectLst/>
                <a:latin typeface="nyt-imperial"/>
              </a:rPr>
              <a:t>Sheiner</a:t>
            </a:r>
            <a:r>
              <a:rPr lang="en-US" dirty="0">
                <a:effectLst/>
                <a:latin typeface="nyt-imperial"/>
              </a:rPr>
              <a:t> at the Brookings Institution </a:t>
            </a:r>
            <a:r>
              <a:rPr lang="en-US" dirty="0">
                <a:solidFill>
                  <a:srgbClr val="326891"/>
                </a:solidFill>
                <a:effectLst/>
                <a:latin typeface="nyt-imperial"/>
                <a:hlinkClick r:id="rId2"/>
              </a:rPr>
              <a:t>estimated in a recent post </a:t>
            </a:r>
            <a:r>
              <a:rPr lang="en-US" dirty="0">
                <a:effectLst/>
                <a:latin typeface="nyt-imperial"/>
              </a:rPr>
              <a:t>that states would miss $350 billion in revenue over three years. Meanwhile, by her estimation, they received about $280 billion in direct and indirect federal aid in a March relief package, and about $120 billion more — largely </a:t>
            </a:r>
            <a:r>
              <a:rPr lang="en-US" dirty="0">
                <a:solidFill>
                  <a:srgbClr val="326891"/>
                </a:solidFill>
                <a:effectLst/>
                <a:latin typeface="nyt-imperial"/>
                <a:hlinkClick r:id="rId3"/>
              </a:rPr>
              <a:t>indirectly</a:t>
            </a:r>
            <a:r>
              <a:rPr lang="en-US" dirty="0">
                <a:effectLst/>
                <a:latin typeface="nyt-imperial"/>
              </a:rPr>
              <a:t> — with the most recent fiscal package.</a:t>
            </a:r>
            <a:r>
              <a:rPr lang="en-US" dirty="0">
                <a:solidFill>
                  <a:schemeClr val="tx1"/>
                </a:solidFill>
              </a:rPr>
              <a:t> </a:t>
            </a:r>
          </a:p>
        </p:txBody>
      </p:sp>
    </p:spTree>
    <p:extLst>
      <p:ext uri="{BB962C8B-B14F-4D97-AF65-F5344CB8AC3E}">
        <p14:creationId xmlns:p14="http://schemas.microsoft.com/office/powerpoint/2010/main" val="3999170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1157424" y="73245"/>
            <a:ext cx="7072313" cy="911796"/>
          </a:xfrm>
        </p:spPr>
        <p:txBody>
          <a:bodyPr/>
          <a:lstStyle/>
          <a:p>
            <a:pPr eaLnBrk="1" hangingPunct="1"/>
            <a:r>
              <a:rPr lang="en-US" sz="1688" b="1" spc="94" dirty="0">
                <a:solidFill>
                  <a:srgbClr val="637052"/>
                </a:solidFill>
              </a:rPr>
              <a:t>State and Local Public Finance</a:t>
            </a:r>
            <a:br>
              <a:rPr lang="en-US" sz="1688" b="1" spc="94" dirty="0">
                <a:solidFill>
                  <a:srgbClr val="637052"/>
                </a:solidFill>
              </a:rPr>
            </a:br>
            <a:r>
              <a:rPr lang="en-US" sz="1688" b="1" spc="94" dirty="0">
                <a:solidFill>
                  <a:srgbClr val="637052"/>
                </a:solidFill>
              </a:rPr>
              <a:t>Lecture 2: COVID-19  </a:t>
            </a:r>
          </a:p>
        </p:txBody>
      </p:sp>
      <p:sp>
        <p:nvSpPr>
          <p:cNvPr id="2" name="Rectangle 2"/>
          <p:cNvSpPr/>
          <p:nvPr/>
        </p:nvSpPr>
        <p:spPr>
          <a:xfrm>
            <a:off x="1109473" y="1387173"/>
            <a:ext cx="6321218" cy="403957"/>
          </a:xfrm>
          <a:prstGeom prst="rect">
            <a:avLst/>
          </a:prstGeom>
        </p:spPr>
        <p:txBody>
          <a:bodyPr wrap="none">
            <a:spAutoFit/>
          </a:bodyPr>
          <a:lstStyle/>
          <a:p>
            <a:pPr marL="85725" indent="-85725">
              <a:lnSpc>
                <a:spcPct val="90000"/>
              </a:lnSpc>
              <a:spcBef>
                <a:spcPts val="1125"/>
              </a:spcBef>
              <a:spcAft>
                <a:spcPts val="188"/>
              </a:spcAft>
              <a:buClr>
                <a:srgbClr val="E48312"/>
              </a:buClr>
              <a:buSzPct val="100000"/>
              <a:buFont typeface="Calibri" panose="020F0502020204030204" pitchFamily="34" charset="0"/>
              <a:buChar char=" "/>
            </a:pPr>
            <a:r>
              <a:rPr lang="en-US" sz="2250" dirty="0">
                <a:solidFill>
                  <a:srgbClr val="BD582C"/>
                </a:solidFill>
              </a:rPr>
              <a:t>Impacts on Education (Aratani, </a:t>
            </a:r>
            <a:r>
              <a:rPr lang="en-US" sz="2250" i="1" dirty="0">
                <a:solidFill>
                  <a:srgbClr val="BD582C"/>
                </a:solidFill>
              </a:rPr>
              <a:t>The Guardian</a:t>
            </a:r>
            <a:r>
              <a:rPr lang="en-US" sz="2250" dirty="0">
                <a:solidFill>
                  <a:srgbClr val="BD582C"/>
                </a:solidFill>
              </a:rPr>
              <a:t>, 2021)</a:t>
            </a:r>
          </a:p>
        </p:txBody>
      </p:sp>
      <p:sp>
        <p:nvSpPr>
          <p:cNvPr id="5123" name="Rectangle 3"/>
          <p:cNvSpPr>
            <a:spLocks noGrp="1" noChangeArrowheads="1"/>
          </p:cNvSpPr>
          <p:nvPr>
            <p:ph idx="1"/>
          </p:nvPr>
        </p:nvSpPr>
        <p:spPr>
          <a:xfrm>
            <a:off x="1333809" y="1791130"/>
            <a:ext cx="9748718" cy="4403347"/>
          </a:xfrm>
        </p:spPr>
        <p:txBody>
          <a:bodyPr>
            <a:noAutofit/>
          </a:bodyPr>
          <a:lstStyle/>
          <a:p>
            <a:pPr marL="212825" indent="-212825">
              <a:lnSpc>
                <a:spcPct val="50000"/>
              </a:lnSpc>
              <a:spcBef>
                <a:spcPts val="0"/>
              </a:spcBef>
              <a:spcAft>
                <a:spcPts val="0"/>
              </a:spcAft>
              <a:buFont typeface="Wingdings" panose="05000000000000000000" pitchFamily="2" charset="2"/>
              <a:buChar char="§"/>
            </a:pPr>
            <a:endParaRPr lang="en-US" dirty="0">
              <a:solidFill>
                <a:schemeClr val="tx1"/>
              </a:solidFill>
            </a:endParaRPr>
          </a:p>
          <a:p>
            <a:pPr marL="212825" indent="-212825">
              <a:lnSpc>
                <a:spcPct val="100000"/>
              </a:lnSpc>
              <a:spcBef>
                <a:spcPts val="0"/>
              </a:spcBef>
              <a:spcAft>
                <a:spcPts val="600"/>
              </a:spcAft>
              <a:buFont typeface="Wingdings" panose="05000000000000000000" pitchFamily="2" charset="2"/>
              <a:buChar char="§"/>
            </a:pPr>
            <a:r>
              <a:rPr lang="en-US" dirty="0">
                <a:solidFill>
                  <a:schemeClr val="tx1"/>
                </a:solidFill>
              </a:rPr>
              <a:t>The impact of the corona virus pandemic is especially dramatic in the case of education, which has received the brunt of the layoffs during the pandemic.</a:t>
            </a:r>
          </a:p>
          <a:p>
            <a:pPr marL="212825" indent="-212825">
              <a:lnSpc>
                <a:spcPct val="100000"/>
              </a:lnSpc>
              <a:spcBef>
                <a:spcPts val="0"/>
              </a:spcBef>
              <a:spcAft>
                <a:spcPts val="600"/>
              </a:spcAft>
              <a:buFont typeface="Wingdings" panose="05000000000000000000" pitchFamily="2" charset="2"/>
              <a:buChar char="§"/>
            </a:pPr>
            <a:r>
              <a:rPr lang="en-US" dirty="0">
                <a:solidFill>
                  <a:schemeClr val="tx1"/>
                </a:solidFill>
              </a:rPr>
              <a:t>Moreover, </a:t>
            </a:r>
            <a:r>
              <a:rPr lang="en-US" b="0" i="0" u="none" strike="noStrike" baseline="0" dirty="0"/>
              <a:t>public schools will have to spend more money in repairing air ventilation systems, paying for personal protection equipment (PPE) and testing when reopening for students and, eventually, expanding instruction to make up for a lost year.</a:t>
            </a:r>
          </a:p>
          <a:p>
            <a:pPr marL="212825" indent="-212825">
              <a:lnSpc>
                <a:spcPct val="100000"/>
              </a:lnSpc>
              <a:spcBef>
                <a:spcPts val="0"/>
              </a:spcBef>
              <a:spcAft>
                <a:spcPts val="600"/>
              </a:spcAft>
              <a:buFont typeface="Wingdings" panose="05000000000000000000" pitchFamily="2" charset="2"/>
              <a:buChar char="§"/>
            </a:pPr>
            <a:r>
              <a:rPr lang="en-US" dirty="0">
                <a:solidFill>
                  <a:srgbClr val="121212"/>
                </a:solidFill>
              </a:rPr>
              <a:t>P</a:t>
            </a:r>
            <a:r>
              <a:rPr lang="en-US" b="0" i="0" u="none" strike="noStrike" baseline="0" dirty="0">
                <a:solidFill>
                  <a:srgbClr val="121212"/>
                </a:solidFill>
              </a:rPr>
              <a:t>ublic school funding is down on average between 5% and 10% across the country, with some states, including Nevada and New York</a:t>
            </a:r>
            <a:r>
              <a:rPr lang="en-US" dirty="0">
                <a:solidFill>
                  <a:srgbClr val="121212"/>
                </a:solidFill>
              </a:rPr>
              <a:t>, cutting even more. Congress has given just under $70bn to schools through its stimulus packages, but this aid barely covers cuts that have already been made.</a:t>
            </a:r>
          </a:p>
          <a:p>
            <a:pPr marL="212825" indent="-212825">
              <a:lnSpc>
                <a:spcPct val="100000"/>
              </a:lnSpc>
              <a:spcBef>
                <a:spcPts val="0"/>
              </a:spcBef>
              <a:spcAft>
                <a:spcPts val="600"/>
              </a:spcAft>
              <a:buFont typeface="Wingdings" panose="05000000000000000000" pitchFamily="2" charset="2"/>
              <a:buChar char="§"/>
            </a:pPr>
            <a:r>
              <a:rPr lang="en-US" b="0" i="0" u="none" strike="noStrike" baseline="0" dirty="0">
                <a:solidFill>
                  <a:srgbClr val="121212"/>
                </a:solidFill>
              </a:rPr>
              <a:t>Thus, ther</a:t>
            </a:r>
            <a:r>
              <a:rPr lang="en-US" dirty="0">
                <a:solidFill>
                  <a:srgbClr val="121212"/>
                </a:solidFill>
              </a:rPr>
              <a:t>e is a </a:t>
            </a:r>
            <a:r>
              <a:rPr lang="en-US" b="0" i="0" u="none" strike="noStrike" baseline="0" dirty="0">
                <a:solidFill>
                  <a:srgbClr val="121212"/>
                </a:solidFill>
              </a:rPr>
              <a:t>triple squeeze of state resources that are declining, costs that many districts will need to incur in order to get ready to reopen and then the costs associated with learning loss.</a:t>
            </a:r>
          </a:p>
          <a:p>
            <a:pPr marR="0" algn="l" rtl="0"/>
            <a:endParaRPr lang="en-US" sz="1800" b="0" i="0" u="none" strike="noStrike" baseline="0" dirty="0">
              <a:latin typeface="Times New Roman" panose="02020603050405020304" pitchFamily="18" charset="0"/>
            </a:endParaRPr>
          </a:p>
          <a:p>
            <a:pPr marL="212825" indent="-212825">
              <a:lnSpc>
                <a:spcPct val="100000"/>
              </a:lnSpc>
              <a:spcAft>
                <a:spcPts val="1200"/>
              </a:spcAft>
              <a:buFont typeface="Wingdings" panose="05000000000000000000" pitchFamily="2" charset="2"/>
              <a:buChar char="§"/>
            </a:pPr>
            <a:endParaRPr lang="en-US" dirty="0">
              <a:solidFill>
                <a:schemeClr val="tx1"/>
              </a:solidFill>
            </a:endParaRPr>
          </a:p>
        </p:txBody>
      </p:sp>
    </p:spTree>
    <p:extLst>
      <p:ext uri="{BB962C8B-B14F-4D97-AF65-F5344CB8AC3E}">
        <p14:creationId xmlns:p14="http://schemas.microsoft.com/office/powerpoint/2010/main" val="743689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1157424" y="73245"/>
            <a:ext cx="7072313" cy="911796"/>
          </a:xfrm>
        </p:spPr>
        <p:txBody>
          <a:bodyPr/>
          <a:lstStyle/>
          <a:p>
            <a:pPr eaLnBrk="1" hangingPunct="1"/>
            <a:r>
              <a:rPr lang="en-US" sz="1688" b="1" spc="94" dirty="0">
                <a:solidFill>
                  <a:srgbClr val="637052"/>
                </a:solidFill>
              </a:rPr>
              <a:t>State and Local Public Finance</a:t>
            </a:r>
            <a:br>
              <a:rPr lang="en-US" sz="1688" b="1" spc="94" dirty="0">
                <a:solidFill>
                  <a:srgbClr val="637052"/>
                </a:solidFill>
              </a:rPr>
            </a:br>
            <a:r>
              <a:rPr lang="en-US" sz="1688" b="1" spc="94" dirty="0">
                <a:solidFill>
                  <a:srgbClr val="637052"/>
                </a:solidFill>
              </a:rPr>
              <a:t>Lecture 2: COVID-19  </a:t>
            </a:r>
          </a:p>
        </p:txBody>
      </p:sp>
      <p:sp>
        <p:nvSpPr>
          <p:cNvPr id="2" name="Rectangle 2"/>
          <p:cNvSpPr/>
          <p:nvPr/>
        </p:nvSpPr>
        <p:spPr>
          <a:xfrm>
            <a:off x="1109473" y="1387173"/>
            <a:ext cx="4314514" cy="403957"/>
          </a:xfrm>
          <a:prstGeom prst="rect">
            <a:avLst/>
          </a:prstGeom>
        </p:spPr>
        <p:txBody>
          <a:bodyPr wrap="none">
            <a:spAutoFit/>
          </a:bodyPr>
          <a:lstStyle/>
          <a:p>
            <a:pPr marL="85725" indent="-85725">
              <a:lnSpc>
                <a:spcPct val="90000"/>
              </a:lnSpc>
              <a:spcBef>
                <a:spcPts val="1125"/>
              </a:spcBef>
              <a:spcAft>
                <a:spcPts val="188"/>
              </a:spcAft>
              <a:buClr>
                <a:srgbClr val="E48312"/>
              </a:buClr>
              <a:buSzPct val="100000"/>
              <a:buFont typeface="Calibri" panose="020F0502020204030204" pitchFamily="34" charset="0"/>
              <a:buChar char=" "/>
            </a:pPr>
            <a:r>
              <a:rPr lang="en-US" sz="2250" dirty="0">
                <a:solidFill>
                  <a:srgbClr val="BD582C"/>
                </a:solidFill>
              </a:rPr>
              <a:t>State Aid to Education in New York</a:t>
            </a:r>
          </a:p>
        </p:txBody>
      </p:sp>
      <p:sp>
        <p:nvSpPr>
          <p:cNvPr id="5123" name="Rectangle 3"/>
          <p:cNvSpPr>
            <a:spLocks noGrp="1" noChangeArrowheads="1"/>
          </p:cNvSpPr>
          <p:nvPr>
            <p:ph idx="1"/>
          </p:nvPr>
        </p:nvSpPr>
        <p:spPr>
          <a:xfrm>
            <a:off x="1333809" y="1791130"/>
            <a:ext cx="9748718" cy="4403347"/>
          </a:xfrm>
        </p:spPr>
        <p:txBody>
          <a:bodyPr>
            <a:noAutofit/>
          </a:bodyPr>
          <a:lstStyle/>
          <a:p>
            <a:pPr marL="212825" indent="-212825">
              <a:lnSpc>
                <a:spcPct val="50000"/>
              </a:lnSpc>
              <a:spcBef>
                <a:spcPts val="0"/>
              </a:spcBef>
              <a:spcAft>
                <a:spcPts val="0"/>
              </a:spcAft>
              <a:buFont typeface="Wingdings" panose="05000000000000000000" pitchFamily="2" charset="2"/>
              <a:buChar char="§"/>
            </a:pPr>
            <a:endParaRPr lang="en-US" dirty="0">
              <a:solidFill>
                <a:schemeClr val="tx1"/>
              </a:solidFill>
            </a:endParaRPr>
          </a:p>
          <a:p>
            <a:pPr marL="212825" indent="-212825">
              <a:lnSpc>
                <a:spcPct val="100000"/>
              </a:lnSpc>
              <a:spcAft>
                <a:spcPts val="1200"/>
              </a:spcAft>
              <a:buFont typeface="Wingdings" panose="05000000000000000000" pitchFamily="2" charset="2"/>
              <a:buChar char="§"/>
            </a:pPr>
            <a:r>
              <a:rPr lang="en-US" dirty="0">
                <a:solidFill>
                  <a:schemeClr val="tx1"/>
                </a:solidFill>
              </a:rPr>
              <a:t>New York’s 2020-2021 budget for state aid to education was cut by the amount of education aid the state received from the federal government in the CARES Act in March 2020 ($1.1b).</a:t>
            </a:r>
          </a:p>
          <a:p>
            <a:pPr marL="212825" indent="-212825">
              <a:lnSpc>
                <a:spcPct val="100000"/>
              </a:lnSpc>
              <a:spcAft>
                <a:spcPts val="1200"/>
              </a:spcAft>
              <a:buFont typeface="Wingdings" panose="05000000000000000000" pitchFamily="2" charset="2"/>
              <a:buChar char="§"/>
            </a:pPr>
            <a:r>
              <a:rPr lang="en-US" dirty="0">
                <a:solidFill>
                  <a:schemeClr val="tx1"/>
                </a:solidFill>
              </a:rPr>
              <a:t>The New York Regents proposed state budget calls for a restoration of state aid:</a:t>
            </a:r>
          </a:p>
          <a:p>
            <a:pPr marL="505433" lvl="1" indent="-212825">
              <a:lnSpc>
                <a:spcPct val="100000"/>
              </a:lnSpc>
              <a:spcAft>
                <a:spcPts val="1200"/>
              </a:spcAft>
              <a:buFont typeface="Wingdings" panose="05000000000000000000" pitchFamily="2" charset="2"/>
              <a:buChar char="§"/>
            </a:pPr>
            <a:r>
              <a:rPr lang="en-US" dirty="0">
                <a:solidFill>
                  <a:schemeClr val="tx1"/>
                </a:solidFill>
              </a:rPr>
              <a:t>“Schools took on many additional unplanned costs associated with the pandemic this year. </a:t>
            </a:r>
          </a:p>
          <a:p>
            <a:pPr marL="505433" lvl="1" indent="-212825">
              <a:lnSpc>
                <a:spcPct val="100000"/>
              </a:lnSpc>
              <a:spcAft>
                <a:spcPts val="1200"/>
              </a:spcAft>
              <a:buFont typeface="Wingdings" panose="05000000000000000000" pitchFamily="2" charset="2"/>
              <a:buChar char="§"/>
            </a:pPr>
            <a:r>
              <a:rPr lang="en-US" dirty="0">
                <a:solidFill>
                  <a:schemeClr val="tx1"/>
                </a:solidFill>
              </a:rPr>
              <a:t>To help districts maintain services while educating students in a safe manner, the Regents call for level state funding for 2020-21 and 2021-22 based on 2019-20 school funding levels. </a:t>
            </a:r>
          </a:p>
          <a:p>
            <a:pPr marL="505433" lvl="1" indent="-212825">
              <a:lnSpc>
                <a:spcPct val="100000"/>
              </a:lnSpc>
              <a:spcAft>
                <a:spcPts val="1200"/>
              </a:spcAft>
              <a:buFont typeface="Wingdings" panose="05000000000000000000" pitchFamily="2" charset="2"/>
              <a:buChar char="§"/>
            </a:pPr>
            <a:r>
              <a:rPr lang="en-US" dirty="0">
                <a:solidFill>
                  <a:schemeClr val="tx1"/>
                </a:solidFill>
              </a:rPr>
              <a:t>To achieve this, the Regents propose that the CARES Act reduction be restored to school districts over a two-year period to allow for these funds to be used for their intended pandemic-related costs.”</a:t>
            </a:r>
          </a:p>
          <a:p>
            <a:pPr marL="212825" indent="-212825">
              <a:lnSpc>
                <a:spcPct val="100000"/>
              </a:lnSpc>
              <a:spcAft>
                <a:spcPts val="1200"/>
              </a:spcAft>
              <a:buFont typeface="Wingdings" panose="05000000000000000000" pitchFamily="2" charset="2"/>
              <a:buChar char="§"/>
            </a:pPr>
            <a:endParaRPr lang="en-US" dirty="0">
              <a:solidFill>
                <a:schemeClr val="tx1"/>
              </a:solidFill>
            </a:endParaRPr>
          </a:p>
        </p:txBody>
      </p:sp>
    </p:spTree>
    <p:extLst>
      <p:ext uri="{BB962C8B-B14F-4D97-AF65-F5344CB8AC3E}">
        <p14:creationId xmlns:p14="http://schemas.microsoft.com/office/powerpoint/2010/main" val="11233765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1157424" y="73245"/>
            <a:ext cx="7072313" cy="911796"/>
          </a:xfrm>
        </p:spPr>
        <p:txBody>
          <a:bodyPr/>
          <a:lstStyle/>
          <a:p>
            <a:pPr eaLnBrk="1" hangingPunct="1"/>
            <a:r>
              <a:rPr lang="en-US" sz="1688" b="1" spc="94" dirty="0">
                <a:solidFill>
                  <a:srgbClr val="637052"/>
                </a:solidFill>
              </a:rPr>
              <a:t>State and Local Public Finance</a:t>
            </a:r>
            <a:br>
              <a:rPr lang="en-US" sz="1688" b="1" spc="94" dirty="0">
                <a:solidFill>
                  <a:srgbClr val="637052"/>
                </a:solidFill>
              </a:rPr>
            </a:br>
            <a:r>
              <a:rPr lang="en-US" sz="1688" b="1" spc="94" dirty="0">
                <a:solidFill>
                  <a:srgbClr val="637052"/>
                </a:solidFill>
              </a:rPr>
              <a:t>Lecture 2: COVID-19  </a:t>
            </a:r>
          </a:p>
        </p:txBody>
      </p:sp>
      <p:sp>
        <p:nvSpPr>
          <p:cNvPr id="2" name="Rectangle 2"/>
          <p:cNvSpPr/>
          <p:nvPr/>
        </p:nvSpPr>
        <p:spPr>
          <a:xfrm>
            <a:off x="1109473" y="1387173"/>
            <a:ext cx="1449371" cy="403957"/>
          </a:xfrm>
          <a:prstGeom prst="rect">
            <a:avLst/>
          </a:prstGeom>
        </p:spPr>
        <p:txBody>
          <a:bodyPr wrap="none">
            <a:spAutoFit/>
          </a:bodyPr>
          <a:lstStyle/>
          <a:p>
            <a:pPr marL="85725" indent="-85725">
              <a:lnSpc>
                <a:spcPct val="90000"/>
              </a:lnSpc>
              <a:spcBef>
                <a:spcPts val="1125"/>
              </a:spcBef>
              <a:spcAft>
                <a:spcPts val="188"/>
              </a:spcAft>
              <a:buClr>
                <a:srgbClr val="E48312"/>
              </a:buClr>
              <a:buSzPct val="100000"/>
              <a:buFont typeface="Calibri" panose="020F0502020204030204" pitchFamily="34" charset="0"/>
              <a:buChar char=" "/>
            </a:pPr>
            <a:r>
              <a:rPr lang="en-US" sz="2250" dirty="0">
                <a:solidFill>
                  <a:srgbClr val="BD582C"/>
                </a:solidFill>
              </a:rPr>
              <a:t>Questions</a:t>
            </a:r>
          </a:p>
        </p:txBody>
      </p:sp>
      <p:sp>
        <p:nvSpPr>
          <p:cNvPr id="5123" name="Rectangle 3"/>
          <p:cNvSpPr>
            <a:spLocks noGrp="1" noChangeArrowheads="1"/>
          </p:cNvSpPr>
          <p:nvPr>
            <p:ph idx="1"/>
          </p:nvPr>
        </p:nvSpPr>
        <p:spPr>
          <a:xfrm>
            <a:off x="1333809" y="1791130"/>
            <a:ext cx="9748718" cy="4403347"/>
          </a:xfrm>
        </p:spPr>
        <p:txBody>
          <a:bodyPr>
            <a:noAutofit/>
          </a:bodyPr>
          <a:lstStyle/>
          <a:p>
            <a:pPr marL="212825" indent="-212825">
              <a:lnSpc>
                <a:spcPct val="50000"/>
              </a:lnSpc>
              <a:spcBef>
                <a:spcPts val="0"/>
              </a:spcBef>
              <a:spcAft>
                <a:spcPts val="0"/>
              </a:spcAft>
              <a:buFont typeface="Wingdings" panose="05000000000000000000" pitchFamily="2" charset="2"/>
              <a:buChar char="§"/>
            </a:pPr>
            <a:endParaRPr lang="en-US" dirty="0">
              <a:solidFill>
                <a:schemeClr val="tx1"/>
              </a:solidFill>
            </a:endParaRPr>
          </a:p>
          <a:p>
            <a:pPr marL="346075" indent="-346075">
              <a:lnSpc>
                <a:spcPct val="100000"/>
              </a:lnSpc>
              <a:spcAft>
                <a:spcPts val="1200"/>
              </a:spcAft>
              <a:buFont typeface="Wingdings" panose="05000000000000000000" pitchFamily="2" charset="2"/>
              <a:buChar char="§"/>
            </a:pPr>
            <a:r>
              <a:rPr lang="en-US" dirty="0">
                <a:solidFill>
                  <a:schemeClr val="tx1"/>
                </a:solidFill>
              </a:rPr>
              <a:t>Why does COVID-19 have such a large impact on city budgets?</a:t>
            </a:r>
          </a:p>
          <a:p>
            <a:pPr marL="346075" indent="-346075">
              <a:lnSpc>
                <a:spcPct val="100000"/>
              </a:lnSpc>
              <a:spcAft>
                <a:spcPts val="1200"/>
              </a:spcAft>
              <a:buFont typeface="Wingdings" panose="05000000000000000000" pitchFamily="2" charset="2"/>
              <a:buChar char="§"/>
            </a:pPr>
            <a:r>
              <a:rPr lang="en-US" dirty="0">
                <a:solidFill>
                  <a:schemeClr val="tx1"/>
                </a:solidFill>
              </a:rPr>
              <a:t>Which city revenue sources are hardest hit by COVID?</a:t>
            </a:r>
          </a:p>
          <a:p>
            <a:pPr marL="346075" indent="-346075">
              <a:lnSpc>
                <a:spcPct val="100000"/>
              </a:lnSpc>
              <a:spcAft>
                <a:spcPts val="1200"/>
              </a:spcAft>
              <a:buFont typeface="Wingdings" panose="05000000000000000000" pitchFamily="2" charset="2"/>
              <a:buChar char="§"/>
            </a:pPr>
            <a:r>
              <a:rPr lang="en-US" dirty="0">
                <a:solidFill>
                  <a:schemeClr val="tx1"/>
                </a:solidFill>
              </a:rPr>
              <a:t>Why are K-12 public schools hit so hard by COVID?</a:t>
            </a:r>
          </a:p>
          <a:p>
            <a:pPr marL="346075" indent="-346075">
              <a:lnSpc>
                <a:spcPct val="100000"/>
              </a:lnSpc>
              <a:spcAft>
                <a:spcPts val="1200"/>
              </a:spcAft>
              <a:buFont typeface="Wingdings" panose="05000000000000000000" pitchFamily="2" charset="2"/>
              <a:buChar char="§"/>
            </a:pPr>
            <a:endParaRPr lang="en-US" dirty="0">
              <a:solidFill>
                <a:schemeClr val="tx1"/>
              </a:solidFill>
            </a:endParaRPr>
          </a:p>
          <a:p>
            <a:pPr marL="346075" indent="-346075">
              <a:lnSpc>
                <a:spcPct val="100000"/>
              </a:lnSpc>
              <a:spcAft>
                <a:spcPts val="1200"/>
              </a:spcAft>
              <a:buFont typeface="Wingdings" panose="05000000000000000000" pitchFamily="2" charset="2"/>
              <a:buChar char="§"/>
            </a:pPr>
            <a:endParaRPr lang="en-US" dirty="0">
              <a:solidFill>
                <a:schemeClr val="tx1"/>
              </a:solidFill>
            </a:endParaRPr>
          </a:p>
        </p:txBody>
      </p:sp>
    </p:spTree>
    <p:extLst>
      <p:ext uri="{BB962C8B-B14F-4D97-AF65-F5344CB8AC3E}">
        <p14:creationId xmlns:p14="http://schemas.microsoft.com/office/powerpoint/2010/main" val="346414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1157424" y="73245"/>
            <a:ext cx="7072313" cy="911796"/>
          </a:xfrm>
        </p:spPr>
        <p:txBody>
          <a:bodyPr/>
          <a:lstStyle/>
          <a:p>
            <a:pPr eaLnBrk="1" hangingPunct="1"/>
            <a:r>
              <a:rPr lang="en-US" sz="1688" b="1" spc="94" dirty="0">
                <a:solidFill>
                  <a:srgbClr val="637052"/>
                </a:solidFill>
              </a:rPr>
              <a:t>State and Local Public Finance</a:t>
            </a:r>
            <a:br>
              <a:rPr lang="en-US" sz="1688" b="1" spc="94" dirty="0">
                <a:solidFill>
                  <a:srgbClr val="637052"/>
                </a:solidFill>
              </a:rPr>
            </a:br>
            <a:r>
              <a:rPr lang="en-US" sz="1688" b="1" spc="94" dirty="0">
                <a:solidFill>
                  <a:srgbClr val="637052"/>
                </a:solidFill>
              </a:rPr>
              <a:t>Lecture 2: COVID-19  </a:t>
            </a:r>
          </a:p>
        </p:txBody>
      </p:sp>
      <p:sp>
        <p:nvSpPr>
          <p:cNvPr id="2" name="Rectangle 2"/>
          <p:cNvSpPr/>
          <p:nvPr/>
        </p:nvSpPr>
        <p:spPr>
          <a:xfrm>
            <a:off x="1109473" y="1387173"/>
            <a:ext cx="1786066" cy="403957"/>
          </a:xfrm>
          <a:prstGeom prst="rect">
            <a:avLst/>
          </a:prstGeom>
        </p:spPr>
        <p:txBody>
          <a:bodyPr wrap="none">
            <a:spAutoFit/>
          </a:bodyPr>
          <a:lstStyle/>
          <a:p>
            <a:pPr marL="85725" indent="-85725">
              <a:lnSpc>
                <a:spcPct val="90000"/>
              </a:lnSpc>
              <a:spcBef>
                <a:spcPts val="1125"/>
              </a:spcBef>
              <a:spcAft>
                <a:spcPts val="188"/>
              </a:spcAft>
              <a:buClr>
                <a:srgbClr val="E48312"/>
              </a:buClr>
              <a:buSzPct val="100000"/>
              <a:buFont typeface="Calibri" panose="020F0502020204030204" pitchFamily="34" charset="0"/>
              <a:buChar char=" "/>
            </a:pPr>
            <a:r>
              <a:rPr lang="en-US" sz="2250" dirty="0">
                <a:solidFill>
                  <a:srgbClr val="BD582C"/>
                </a:solidFill>
              </a:rPr>
              <a:t>Class Outline</a:t>
            </a:r>
          </a:p>
        </p:txBody>
      </p:sp>
      <p:sp>
        <p:nvSpPr>
          <p:cNvPr id="5123" name="Rectangle 3"/>
          <p:cNvSpPr>
            <a:spLocks noGrp="1" noChangeArrowheads="1"/>
          </p:cNvSpPr>
          <p:nvPr>
            <p:ph idx="1"/>
          </p:nvPr>
        </p:nvSpPr>
        <p:spPr>
          <a:xfrm>
            <a:off x="1333809" y="1791130"/>
            <a:ext cx="9748718" cy="4403347"/>
          </a:xfrm>
        </p:spPr>
        <p:txBody>
          <a:bodyPr>
            <a:noAutofit/>
          </a:bodyPr>
          <a:lstStyle/>
          <a:p>
            <a:pPr marL="212825" indent="-212825">
              <a:lnSpc>
                <a:spcPct val="50000"/>
              </a:lnSpc>
              <a:spcBef>
                <a:spcPts val="0"/>
              </a:spcBef>
              <a:spcAft>
                <a:spcPts val="0"/>
              </a:spcAft>
              <a:buFont typeface="Wingdings" panose="05000000000000000000" pitchFamily="2" charset="2"/>
              <a:buChar char="§"/>
            </a:pPr>
            <a:endParaRPr lang="en-US" dirty="0">
              <a:solidFill>
                <a:schemeClr val="tx1"/>
              </a:solidFill>
            </a:endParaRPr>
          </a:p>
          <a:p>
            <a:pPr marL="212825" indent="-212825">
              <a:lnSpc>
                <a:spcPct val="100000"/>
              </a:lnSpc>
              <a:spcAft>
                <a:spcPts val="1200"/>
              </a:spcAft>
              <a:buFont typeface="Wingdings" panose="05000000000000000000" pitchFamily="2" charset="2"/>
              <a:buChar char="§"/>
            </a:pPr>
            <a:r>
              <a:rPr lang="en-US" dirty="0">
                <a:solidFill>
                  <a:schemeClr val="tx1"/>
                </a:solidFill>
              </a:rPr>
              <a:t>Discussion: How has COVID-10 affected you?</a:t>
            </a:r>
          </a:p>
          <a:p>
            <a:pPr marL="212825" indent="-212825">
              <a:lnSpc>
                <a:spcPct val="100000"/>
              </a:lnSpc>
              <a:spcAft>
                <a:spcPts val="1200"/>
              </a:spcAft>
              <a:buFont typeface="Wingdings" panose="05000000000000000000" pitchFamily="2" charset="2"/>
              <a:buChar char="§"/>
            </a:pPr>
            <a:r>
              <a:rPr lang="en-US" dirty="0">
                <a:solidFill>
                  <a:schemeClr val="tx1"/>
                </a:solidFill>
              </a:rPr>
              <a:t>COVID-19: The view from May 2020</a:t>
            </a:r>
          </a:p>
          <a:p>
            <a:pPr marL="212825" indent="-212825">
              <a:lnSpc>
                <a:spcPct val="100000"/>
              </a:lnSpc>
              <a:spcAft>
                <a:spcPts val="1200"/>
              </a:spcAft>
              <a:buFont typeface="Wingdings" panose="05000000000000000000" pitchFamily="2" charset="2"/>
              <a:buChar char="§"/>
            </a:pPr>
            <a:r>
              <a:rPr lang="en-US" dirty="0">
                <a:solidFill>
                  <a:schemeClr val="tx1"/>
                </a:solidFill>
              </a:rPr>
              <a:t>COVID-19: The view from September 2020</a:t>
            </a:r>
          </a:p>
          <a:p>
            <a:pPr marL="212825" indent="-212825">
              <a:lnSpc>
                <a:spcPct val="100000"/>
              </a:lnSpc>
              <a:spcAft>
                <a:spcPts val="1200"/>
              </a:spcAft>
              <a:buFont typeface="Wingdings" panose="05000000000000000000" pitchFamily="2" charset="2"/>
              <a:buChar char="§"/>
            </a:pPr>
            <a:r>
              <a:rPr lang="en-US" dirty="0">
                <a:solidFill>
                  <a:schemeClr val="tx1"/>
                </a:solidFill>
              </a:rPr>
              <a:t>COVID-19: The view from January 2021</a:t>
            </a:r>
          </a:p>
        </p:txBody>
      </p:sp>
    </p:spTree>
    <p:extLst>
      <p:ext uri="{BB962C8B-B14F-4D97-AF65-F5344CB8AC3E}">
        <p14:creationId xmlns:p14="http://schemas.microsoft.com/office/powerpoint/2010/main" val="6897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1157424" y="73245"/>
            <a:ext cx="7072313" cy="911796"/>
          </a:xfrm>
        </p:spPr>
        <p:txBody>
          <a:bodyPr/>
          <a:lstStyle/>
          <a:p>
            <a:pPr eaLnBrk="1" hangingPunct="1"/>
            <a:r>
              <a:rPr lang="en-US" sz="1688" b="1" spc="94" dirty="0">
                <a:solidFill>
                  <a:srgbClr val="637052"/>
                </a:solidFill>
              </a:rPr>
              <a:t>State and Local Public Finance</a:t>
            </a:r>
            <a:br>
              <a:rPr lang="en-US" sz="1688" b="1" spc="94" dirty="0">
                <a:solidFill>
                  <a:srgbClr val="637052"/>
                </a:solidFill>
              </a:rPr>
            </a:br>
            <a:r>
              <a:rPr lang="en-US" sz="1688" b="1" spc="94" dirty="0">
                <a:solidFill>
                  <a:srgbClr val="637052"/>
                </a:solidFill>
              </a:rPr>
              <a:t>Lecture 2: COVID-19  </a:t>
            </a:r>
          </a:p>
        </p:txBody>
      </p:sp>
      <p:sp>
        <p:nvSpPr>
          <p:cNvPr id="2" name="Rectangle 2"/>
          <p:cNvSpPr/>
          <p:nvPr/>
        </p:nvSpPr>
        <p:spPr>
          <a:xfrm>
            <a:off x="1109473" y="1387173"/>
            <a:ext cx="1786066" cy="403957"/>
          </a:xfrm>
          <a:prstGeom prst="rect">
            <a:avLst/>
          </a:prstGeom>
        </p:spPr>
        <p:txBody>
          <a:bodyPr wrap="none">
            <a:spAutoFit/>
          </a:bodyPr>
          <a:lstStyle/>
          <a:p>
            <a:pPr marL="85725" indent="-85725">
              <a:lnSpc>
                <a:spcPct val="90000"/>
              </a:lnSpc>
              <a:spcBef>
                <a:spcPts val="1125"/>
              </a:spcBef>
              <a:spcAft>
                <a:spcPts val="188"/>
              </a:spcAft>
              <a:buClr>
                <a:srgbClr val="E48312"/>
              </a:buClr>
              <a:buSzPct val="100000"/>
              <a:buFont typeface="Calibri" panose="020F0502020204030204" pitchFamily="34" charset="0"/>
              <a:buChar char=" "/>
            </a:pPr>
            <a:r>
              <a:rPr lang="en-US" sz="2250" dirty="0">
                <a:solidFill>
                  <a:srgbClr val="BD582C"/>
                </a:solidFill>
              </a:rPr>
              <a:t>Class Outline</a:t>
            </a:r>
          </a:p>
        </p:txBody>
      </p:sp>
      <p:sp>
        <p:nvSpPr>
          <p:cNvPr id="5123" name="Rectangle 3"/>
          <p:cNvSpPr>
            <a:spLocks noGrp="1" noChangeArrowheads="1"/>
          </p:cNvSpPr>
          <p:nvPr>
            <p:ph idx="1"/>
          </p:nvPr>
        </p:nvSpPr>
        <p:spPr>
          <a:xfrm>
            <a:off x="1333809" y="1791130"/>
            <a:ext cx="9748718" cy="4403347"/>
          </a:xfrm>
        </p:spPr>
        <p:txBody>
          <a:bodyPr>
            <a:noAutofit/>
          </a:bodyPr>
          <a:lstStyle/>
          <a:p>
            <a:pPr marL="212825" indent="-212825">
              <a:lnSpc>
                <a:spcPct val="50000"/>
              </a:lnSpc>
              <a:spcBef>
                <a:spcPts val="0"/>
              </a:spcBef>
              <a:spcAft>
                <a:spcPts val="0"/>
              </a:spcAft>
              <a:buFont typeface="Wingdings" panose="05000000000000000000" pitchFamily="2" charset="2"/>
              <a:buChar char="§"/>
            </a:pPr>
            <a:endParaRPr lang="en-US" dirty="0">
              <a:solidFill>
                <a:schemeClr val="tx1"/>
              </a:solidFill>
            </a:endParaRPr>
          </a:p>
          <a:p>
            <a:pPr marL="212825" indent="-212825">
              <a:lnSpc>
                <a:spcPct val="100000"/>
              </a:lnSpc>
              <a:spcAft>
                <a:spcPts val="1200"/>
              </a:spcAft>
              <a:buFont typeface="Wingdings" panose="05000000000000000000" pitchFamily="2" charset="2"/>
              <a:buChar char="§"/>
            </a:pPr>
            <a:r>
              <a:rPr lang="en-US" dirty="0">
                <a:solidFill>
                  <a:srgbClr val="FF0000"/>
                </a:solidFill>
              </a:rPr>
              <a:t>Discussion: How has COVID-10 affected you?</a:t>
            </a:r>
          </a:p>
          <a:p>
            <a:pPr marL="212825" indent="-212825">
              <a:lnSpc>
                <a:spcPct val="100000"/>
              </a:lnSpc>
              <a:spcAft>
                <a:spcPts val="1200"/>
              </a:spcAft>
              <a:buFont typeface="Wingdings" panose="05000000000000000000" pitchFamily="2" charset="2"/>
              <a:buChar char="§"/>
            </a:pPr>
            <a:r>
              <a:rPr lang="en-US" dirty="0">
                <a:solidFill>
                  <a:schemeClr val="tx1"/>
                </a:solidFill>
              </a:rPr>
              <a:t>COVID-19: The view from May 2020</a:t>
            </a:r>
          </a:p>
          <a:p>
            <a:pPr marL="212825" indent="-212825">
              <a:lnSpc>
                <a:spcPct val="100000"/>
              </a:lnSpc>
              <a:spcAft>
                <a:spcPts val="1200"/>
              </a:spcAft>
              <a:buFont typeface="Wingdings" panose="05000000000000000000" pitchFamily="2" charset="2"/>
              <a:buChar char="§"/>
            </a:pPr>
            <a:r>
              <a:rPr lang="en-US" dirty="0">
                <a:solidFill>
                  <a:schemeClr val="tx1"/>
                </a:solidFill>
              </a:rPr>
              <a:t>COVID-19: The view from September 2020</a:t>
            </a:r>
          </a:p>
          <a:p>
            <a:pPr marL="212825" indent="-212825">
              <a:lnSpc>
                <a:spcPct val="100000"/>
              </a:lnSpc>
              <a:spcAft>
                <a:spcPts val="1200"/>
              </a:spcAft>
              <a:buFont typeface="Wingdings" panose="05000000000000000000" pitchFamily="2" charset="2"/>
              <a:buChar char="§"/>
            </a:pPr>
            <a:r>
              <a:rPr lang="en-US" dirty="0">
                <a:solidFill>
                  <a:schemeClr val="tx1"/>
                </a:solidFill>
              </a:rPr>
              <a:t>COVID-19: The view from January 2021</a:t>
            </a:r>
          </a:p>
        </p:txBody>
      </p:sp>
    </p:spTree>
    <p:extLst>
      <p:ext uri="{BB962C8B-B14F-4D97-AF65-F5344CB8AC3E}">
        <p14:creationId xmlns:p14="http://schemas.microsoft.com/office/powerpoint/2010/main" val="2023777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1157424" y="73245"/>
            <a:ext cx="7072313" cy="911796"/>
          </a:xfrm>
        </p:spPr>
        <p:txBody>
          <a:bodyPr/>
          <a:lstStyle/>
          <a:p>
            <a:pPr eaLnBrk="1" hangingPunct="1"/>
            <a:r>
              <a:rPr lang="en-US" sz="1688" b="1" spc="94" dirty="0">
                <a:solidFill>
                  <a:srgbClr val="637052"/>
                </a:solidFill>
              </a:rPr>
              <a:t>State and Local Public Finance</a:t>
            </a:r>
            <a:br>
              <a:rPr lang="en-US" sz="1688" b="1" spc="94" dirty="0">
                <a:solidFill>
                  <a:srgbClr val="637052"/>
                </a:solidFill>
              </a:rPr>
            </a:br>
            <a:r>
              <a:rPr lang="en-US" sz="1688" b="1" spc="94" dirty="0">
                <a:solidFill>
                  <a:srgbClr val="637052"/>
                </a:solidFill>
              </a:rPr>
              <a:t>Lecture 2: COVID-19  </a:t>
            </a:r>
          </a:p>
        </p:txBody>
      </p:sp>
      <p:sp>
        <p:nvSpPr>
          <p:cNvPr id="2" name="Rectangle 2"/>
          <p:cNvSpPr/>
          <p:nvPr/>
        </p:nvSpPr>
        <p:spPr>
          <a:xfrm>
            <a:off x="1109473" y="1387173"/>
            <a:ext cx="1449371" cy="403957"/>
          </a:xfrm>
          <a:prstGeom prst="rect">
            <a:avLst/>
          </a:prstGeom>
        </p:spPr>
        <p:txBody>
          <a:bodyPr wrap="none">
            <a:spAutoFit/>
          </a:bodyPr>
          <a:lstStyle/>
          <a:p>
            <a:pPr marL="85725" indent="-85725">
              <a:lnSpc>
                <a:spcPct val="90000"/>
              </a:lnSpc>
              <a:spcBef>
                <a:spcPts val="1125"/>
              </a:spcBef>
              <a:spcAft>
                <a:spcPts val="188"/>
              </a:spcAft>
              <a:buClr>
                <a:srgbClr val="E48312"/>
              </a:buClr>
              <a:buSzPct val="100000"/>
              <a:buFont typeface="Calibri" panose="020F0502020204030204" pitchFamily="34" charset="0"/>
              <a:buChar char=" "/>
            </a:pPr>
            <a:r>
              <a:rPr lang="en-US" sz="2250" dirty="0">
                <a:solidFill>
                  <a:srgbClr val="BD582C"/>
                </a:solidFill>
              </a:rPr>
              <a:t>Questions</a:t>
            </a:r>
          </a:p>
        </p:txBody>
      </p:sp>
      <p:sp>
        <p:nvSpPr>
          <p:cNvPr id="5123" name="Rectangle 3"/>
          <p:cNvSpPr>
            <a:spLocks noGrp="1" noChangeArrowheads="1"/>
          </p:cNvSpPr>
          <p:nvPr>
            <p:ph idx="1"/>
          </p:nvPr>
        </p:nvSpPr>
        <p:spPr>
          <a:xfrm>
            <a:off x="1333809" y="1791130"/>
            <a:ext cx="9748718" cy="4403347"/>
          </a:xfrm>
        </p:spPr>
        <p:txBody>
          <a:bodyPr>
            <a:noAutofit/>
          </a:bodyPr>
          <a:lstStyle/>
          <a:p>
            <a:pPr marL="212825" indent="-212825">
              <a:lnSpc>
                <a:spcPct val="50000"/>
              </a:lnSpc>
              <a:spcBef>
                <a:spcPts val="0"/>
              </a:spcBef>
              <a:spcAft>
                <a:spcPts val="0"/>
              </a:spcAft>
              <a:buFont typeface="Wingdings" panose="05000000000000000000" pitchFamily="2" charset="2"/>
              <a:buChar char="§"/>
            </a:pPr>
            <a:endParaRPr lang="en-US" dirty="0">
              <a:solidFill>
                <a:schemeClr val="tx1"/>
              </a:solidFill>
            </a:endParaRPr>
          </a:p>
          <a:p>
            <a:pPr marL="212825" indent="-212825">
              <a:lnSpc>
                <a:spcPct val="100000"/>
              </a:lnSpc>
              <a:spcAft>
                <a:spcPts val="1200"/>
              </a:spcAft>
              <a:buFont typeface="Wingdings" panose="05000000000000000000" pitchFamily="2" charset="2"/>
              <a:buChar char="§"/>
            </a:pPr>
            <a:r>
              <a:rPr lang="en-US" sz="2800" dirty="0">
                <a:solidFill>
                  <a:schemeClr val="tx1"/>
                </a:solidFill>
              </a:rPr>
              <a:t>In this class (unlike future ones), these questions are for everyone:</a:t>
            </a:r>
          </a:p>
          <a:p>
            <a:pPr marL="505433" lvl="1" indent="-212825">
              <a:lnSpc>
                <a:spcPct val="100000"/>
              </a:lnSpc>
              <a:spcAft>
                <a:spcPts val="1200"/>
              </a:spcAft>
              <a:buFont typeface="Wingdings" panose="05000000000000000000" pitchFamily="2" charset="2"/>
              <a:buChar char="§"/>
            </a:pPr>
            <a:r>
              <a:rPr lang="en-US" sz="2800" dirty="0">
                <a:solidFill>
                  <a:schemeClr val="tx1"/>
                </a:solidFill>
              </a:rPr>
              <a:t>What has been your personal experience with COVID-19?</a:t>
            </a:r>
          </a:p>
          <a:p>
            <a:pPr marL="505433" lvl="1" indent="-212825">
              <a:lnSpc>
                <a:spcPct val="100000"/>
              </a:lnSpc>
              <a:spcAft>
                <a:spcPts val="1200"/>
              </a:spcAft>
              <a:buFont typeface="Wingdings" panose="05000000000000000000" pitchFamily="2" charset="2"/>
              <a:buChar char="§"/>
            </a:pPr>
            <a:r>
              <a:rPr lang="en-US" sz="2800" dirty="0">
                <a:solidFill>
                  <a:schemeClr val="tx1"/>
                </a:solidFill>
              </a:rPr>
              <a:t>What do you think are some of the key impacts of COVID-19 on state and local governments?</a:t>
            </a:r>
          </a:p>
        </p:txBody>
      </p:sp>
    </p:spTree>
    <p:extLst>
      <p:ext uri="{BB962C8B-B14F-4D97-AF65-F5344CB8AC3E}">
        <p14:creationId xmlns:p14="http://schemas.microsoft.com/office/powerpoint/2010/main" val="3409552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1157424" y="73245"/>
            <a:ext cx="7072313" cy="911796"/>
          </a:xfrm>
        </p:spPr>
        <p:txBody>
          <a:bodyPr/>
          <a:lstStyle/>
          <a:p>
            <a:pPr eaLnBrk="1" hangingPunct="1"/>
            <a:r>
              <a:rPr lang="en-US" sz="1688" b="1" spc="94" dirty="0">
                <a:solidFill>
                  <a:srgbClr val="637052"/>
                </a:solidFill>
              </a:rPr>
              <a:t>State and Local Public Finance</a:t>
            </a:r>
            <a:br>
              <a:rPr lang="en-US" sz="1688" b="1" spc="94" dirty="0">
                <a:solidFill>
                  <a:srgbClr val="637052"/>
                </a:solidFill>
              </a:rPr>
            </a:br>
            <a:r>
              <a:rPr lang="en-US" sz="1688" b="1" spc="94" dirty="0">
                <a:solidFill>
                  <a:srgbClr val="637052"/>
                </a:solidFill>
              </a:rPr>
              <a:t>Lecture 2: COVID-19  </a:t>
            </a:r>
          </a:p>
        </p:txBody>
      </p:sp>
      <p:sp>
        <p:nvSpPr>
          <p:cNvPr id="2" name="Rectangle 2"/>
          <p:cNvSpPr/>
          <p:nvPr/>
        </p:nvSpPr>
        <p:spPr>
          <a:xfrm>
            <a:off x="1109473" y="1387173"/>
            <a:ext cx="1786066" cy="403957"/>
          </a:xfrm>
          <a:prstGeom prst="rect">
            <a:avLst/>
          </a:prstGeom>
        </p:spPr>
        <p:txBody>
          <a:bodyPr wrap="none">
            <a:spAutoFit/>
          </a:bodyPr>
          <a:lstStyle/>
          <a:p>
            <a:pPr marL="85725" indent="-85725">
              <a:lnSpc>
                <a:spcPct val="90000"/>
              </a:lnSpc>
              <a:spcBef>
                <a:spcPts val="1125"/>
              </a:spcBef>
              <a:spcAft>
                <a:spcPts val="188"/>
              </a:spcAft>
              <a:buClr>
                <a:srgbClr val="E48312"/>
              </a:buClr>
              <a:buSzPct val="100000"/>
              <a:buFont typeface="Calibri" panose="020F0502020204030204" pitchFamily="34" charset="0"/>
              <a:buChar char=" "/>
            </a:pPr>
            <a:r>
              <a:rPr lang="en-US" sz="2250" dirty="0">
                <a:solidFill>
                  <a:srgbClr val="BD582C"/>
                </a:solidFill>
              </a:rPr>
              <a:t>Class Outline</a:t>
            </a:r>
          </a:p>
        </p:txBody>
      </p:sp>
      <p:sp>
        <p:nvSpPr>
          <p:cNvPr id="5123" name="Rectangle 3"/>
          <p:cNvSpPr>
            <a:spLocks noGrp="1" noChangeArrowheads="1"/>
          </p:cNvSpPr>
          <p:nvPr>
            <p:ph idx="1"/>
          </p:nvPr>
        </p:nvSpPr>
        <p:spPr>
          <a:xfrm>
            <a:off x="1333809" y="1791130"/>
            <a:ext cx="9748718" cy="4403347"/>
          </a:xfrm>
        </p:spPr>
        <p:txBody>
          <a:bodyPr>
            <a:noAutofit/>
          </a:bodyPr>
          <a:lstStyle/>
          <a:p>
            <a:pPr marL="212825" indent="-212825">
              <a:lnSpc>
                <a:spcPct val="50000"/>
              </a:lnSpc>
              <a:spcBef>
                <a:spcPts val="0"/>
              </a:spcBef>
              <a:spcAft>
                <a:spcPts val="0"/>
              </a:spcAft>
              <a:buFont typeface="Wingdings" panose="05000000000000000000" pitchFamily="2" charset="2"/>
              <a:buChar char="§"/>
            </a:pPr>
            <a:endParaRPr lang="en-US" dirty="0">
              <a:solidFill>
                <a:schemeClr val="tx1"/>
              </a:solidFill>
            </a:endParaRPr>
          </a:p>
          <a:p>
            <a:pPr marL="212825" indent="-212825">
              <a:lnSpc>
                <a:spcPct val="100000"/>
              </a:lnSpc>
              <a:spcAft>
                <a:spcPts val="1200"/>
              </a:spcAft>
              <a:buFont typeface="Wingdings" panose="05000000000000000000" pitchFamily="2" charset="2"/>
              <a:buChar char="§"/>
            </a:pPr>
            <a:r>
              <a:rPr lang="en-US" dirty="0">
                <a:solidFill>
                  <a:schemeClr val="tx1"/>
                </a:solidFill>
              </a:rPr>
              <a:t>Discussion: How has COVID-10 affected you?</a:t>
            </a:r>
          </a:p>
          <a:p>
            <a:pPr marL="212825" indent="-212825">
              <a:lnSpc>
                <a:spcPct val="100000"/>
              </a:lnSpc>
              <a:spcAft>
                <a:spcPts val="1200"/>
              </a:spcAft>
              <a:buFont typeface="Wingdings" panose="05000000000000000000" pitchFamily="2" charset="2"/>
              <a:buChar char="§"/>
            </a:pPr>
            <a:r>
              <a:rPr lang="en-US" dirty="0">
                <a:solidFill>
                  <a:srgbClr val="FF0000"/>
                </a:solidFill>
              </a:rPr>
              <a:t>COVID-19: The view from May 2020</a:t>
            </a:r>
          </a:p>
          <a:p>
            <a:pPr marL="212825" indent="-212825">
              <a:lnSpc>
                <a:spcPct val="100000"/>
              </a:lnSpc>
              <a:spcAft>
                <a:spcPts val="1200"/>
              </a:spcAft>
              <a:buFont typeface="Wingdings" panose="05000000000000000000" pitchFamily="2" charset="2"/>
              <a:buChar char="§"/>
            </a:pPr>
            <a:r>
              <a:rPr lang="en-US" dirty="0">
                <a:solidFill>
                  <a:schemeClr val="tx1"/>
                </a:solidFill>
              </a:rPr>
              <a:t>COVID-19: The view from September 2020</a:t>
            </a:r>
          </a:p>
          <a:p>
            <a:pPr marL="212825" indent="-212825">
              <a:lnSpc>
                <a:spcPct val="100000"/>
              </a:lnSpc>
              <a:spcAft>
                <a:spcPts val="1200"/>
              </a:spcAft>
              <a:buFont typeface="Wingdings" panose="05000000000000000000" pitchFamily="2" charset="2"/>
              <a:buChar char="§"/>
            </a:pPr>
            <a:r>
              <a:rPr lang="en-US" dirty="0">
                <a:solidFill>
                  <a:schemeClr val="tx1"/>
                </a:solidFill>
              </a:rPr>
              <a:t>COVID-19: The view from January 2021</a:t>
            </a:r>
          </a:p>
        </p:txBody>
      </p:sp>
    </p:spTree>
    <p:extLst>
      <p:ext uri="{BB962C8B-B14F-4D97-AF65-F5344CB8AC3E}">
        <p14:creationId xmlns:p14="http://schemas.microsoft.com/office/powerpoint/2010/main" val="3984773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1157424" y="73245"/>
            <a:ext cx="7072313" cy="911796"/>
          </a:xfrm>
        </p:spPr>
        <p:txBody>
          <a:bodyPr/>
          <a:lstStyle/>
          <a:p>
            <a:pPr eaLnBrk="1" hangingPunct="1"/>
            <a:r>
              <a:rPr lang="en-US" sz="1688" b="1" spc="94" dirty="0">
                <a:solidFill>
                  <a:srgbClr val="637052"/>
                </a:solidFill>
              </a:rPr>
              <a:t>State and Local Public Finance</a:t>
            </a:r>
            <a:br>
              <a:rPr lang="en-US" sz="1688" b="1" spc="94" dirty="0">
                <a:solidFill>
                  <a:srgbClr val="637052"/>
                </a:solidFill>
              </a:rPr>
            </a:br>
            <a:r>
              <a:rPr lang="en-US" sz="1688" b="1" spc="94" dirty="0">
                <a:solidFill>
                  <a:srgbClr val="637052"/>
                </a:solidFill>
              </a:rPr>
              <a:t>Lecture 2: COVID-19  </a:t>
            </a:r>
          </a:p>
        </p:txBody>
      </p:sp>
      <p:sp>
        <p:nvSpPr>
          <p:cNvPr id="2" name="Rectangle 2"/>
          <p:cNvSpPr/>
          <p:nvPr/>
        </p:nvSpPr>
        <p:spPr>
          <a:xfrm>
            <a:off x="1109473" y="1387173"/>
            <a:ext cx="1736950" cy="403957"/>
          </a:xfrm>
          <a:prstGeom prst="rect">
            <a:avLst/>
          </a:prstGeom>
        </p:spPr>
        <p:txBody>
          <a:bodyPr wrap="none">
            <a:spAutoFit/>
          </a:bodyPr>
          <a:lstStyle/>
          <a:p>
            <a:pPr marL="85725" indent="-85725">
              <a:lnSpc>
                <a:spcPct val="90000"/>
              </a:lnSpc>
              <a:spcBef>
                <a:spcPts val="1125"/>
              </a:spcBef>
              <a:spcAft>
                <a:spcPts val="188"/>
              </a:spcAft>
              <a:buClr>
                <a:srgbClr val="E48312"/>
              </a:buClr>
              <a:buSzPct val="100000"/>
              <a:buFont typeface="Calibri" panose="020F0502020204030204" pitchFamily="34" charset="0"/>
              <a:buChar char=" "/>
            </a:pPr>
            <a:r>
              <a:rPr lang="en-US" sz="2250" dirty="0">
                <a:solidFill>
                  <a:srgbClr val="BD582C"/>
                </a:solidFill>
              </a:rPr>
              <a:t>Early Events</a:t>
            </a:r>
          </a:p>
        </p:txBody>
      </p:sp>
      <p:sp>
        <p:nvSpPr>
          <p:cNvPr id="5123" name="Rectangle 3"/>
          <p:cNvSpPr>
            <a:spLocks noGrp="1" noChangeArrowheads="1"/>
          </p:cNvSpPr>
          <p:nvPr>
            <p:ph idx="1"/>
          </p:nvPr>
        </p:nvSpPr>
        <p:spPr>
          <a:xfrm>
            <a:off x="1333809" y="1791130"/>
            <a:ext cx="9748718" cy="4403347"/>
          </a:xfrm>
        </p:spPr>
        <p:txBody>
          <a:bodyPr>
            <a:noAutofit/>
          </a:bodyPr>
          <a:lstStyle/>
          <a:p>
            <a:pPr marL="212825" indent="-212825">
              <a:lnSpc>
                <a:spcPct val="50000"/>
              </a:lnSpc>
              <a:spcBef>
                <a:spcPts val="0"/>
              </a:spcBef>
              <a:spcAft>
                <a:spcPts val="0"/>
              </a:spcAft>
              <a:buFont typeface="Wingdings" panose="05000000000000000000" pitchFamily="2" charset="2"/>
              <a:buChar char="§"/>
            </a:pPr>
            <a:endParaRPr lang="en-US" dirty="0">
              <a:solidFill>
                <a:schemeClr val="tx1"/>
              </a:solidFill>
            </a:endParaRPr>
          </a:p>
          <a:p>
            <a:pPr marL="212825" indent="-212825">
              <a:lnSpc>
                <a:spcPct val="100000"/>
              </a:lnSpc>
              <a:spcAft>
                <a:spcPts val="1200"/>
              </a:spcAft>
              <a:buFont typeface="Wingdings" panose="05000000000000000000" pitchFamily="2" charset="2"/>
              <a:buChar char="§"/>
            </a:pPr>
            <a:r>
              <a:rPr lang="en-US" dirty="0">
                <a:solidFill>
                  <a:schemeClr val="tx1"/>
                </a:solidFill>
              </a:rPr>
              <a:t>March 13, 2020: State of emergency declared; some federal funds released.</a:t>
            </a:r>
          </a:p>
          <a:p>
            <a:pPr marL="212825" indent="-212825">
              <a:lnSpc>
                <a:spcPct val="100000"/>
              </a:lnSpc>
              <a:spcAft>
                <a:spcPts val="1200"/>
              </a:spcAft>
              <a:buFont typeface="Wingdings" panose="05000000000000000000" pitchFamily="2" charset="2"/>
              <a:buChar char="§"/>
            </a:pPr>
            <a:r>
              <a:rPr lang="en-US" dirty="0">
                <a:solidFill>
                  <a:schemeClr val="tx1"/>
                </a:solidFill>
              </a:rPr>
              <a:t>March 27: The CARES Act was passed. It provided $1.8 trillion in relief to individuals, businesses, hospitals, and governments.</a:t>
            </a:r>
          </a:p>
          <a:p>
            <a:pPr marL="212825" indent="-212825">
              <a:lnSpc>
                <a:spcPct val="100000"/>
              </a:lnSpc>
              <a:spcAft>
                <a:spcPts val="1200"/>
              </a:spcAft>
              <a:buFont typeface="Wingdings" panose="05000000000000000000" pitchFamily="2" charset="2"/>
              <a:buChar char="§"/>
            </a:pPr>
            <a:r>
              <a:rPr lang="en-US" dirty="0">
                <a:solidFill>
                  <a:schemeClr val="tx1"/>
                </a:solidFill>
              </a:rPr>
              <a:t>Many non-essential workers were laid off; unemployment increased dramatically.</a:t>
            </a:r>
          </a:p>
          <a:p>
            <a:pPr marL="212825" indent="-212825">
              <a:lnSpc>
                <a:spcPct val="100000"/>
              </a:lnSpc>
              <a:spcAft>
                <a:spcPts val="1200"/>
              </a:spcAft>
              <a:buFont typeface="Wingdings" panose="05000000000000000000" pitchFamily="2" charset="2"/>
              <a:buChar char="§"/>
            </a:pPr>
            <a:r>
              <a:rPr lang="en-US" dirty="0">
                <a:solidFill>
                  <a:schemeClr val="tx1"/>
                </a:solidFill>
              </a:rPr>
              <a:t>Many travel plans, including tourism, were canceled.</a:t>
            </a:r>
          </a:p>
          <a:p>
            <a:pPr marL="212825" indent="-212825">
              <a:lnSpc>
                <a:spcPct val="100000"/>
              </a:lnSpc>
              <a:spcAft>
                <a:spcPts val="1200"/>
              </a:spcAft>
              <a:buFont typeface="Wingdings" panose="05000000000000000000" pitchFamily="2" charset="2"/>
              <a:buChar char="§"/>
            </a:pPr>
            <a:r>
              <a:rPr lang="en-US" dirty="0">
                <a:solidFill>
                  <a:schemeClr val="tx1"/>
                </a:solidFill>
              </a:rPr>
              <a:t>Spending and sales taxes dropped precipitously. </a:t>
            </a:r>
          </a:p>
        </p:txBody>
      </p:sp>
    </p:spTree>
    <p:extLst>
      <p:ext uri="{BB962C8B-B14F-4D97-AF65-F5344CB8AC3E}">
        <p14:creationId xmlns:p14="http://schemas.microsoft.com/office/powerpoint/2010/main" val="2637301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1157424" y="73245"/>
            <a:ext cx="7072313" cy="911796"/>
          </a:xfrm>
        </p:spPr>
        <p:txBody>
          <a:bodyPr/>
          <a:lstStyle/>
          <a:p>
            <a:pPr eaLnBrk="1" hangingPunct="1"/>
            <a:r>
              <a:rPr lang="en-US" sz="1688" b="1" spc="94" dirty="0">
                <a:solidFill>
                  <a:srgbClr val="637052"/>
                </a:solidFill>
              </a:rPr>
              <a:t>State and Local Public Finance</a:t>
            </a:r>
            <a:br>
              <a:rPr lang="en-US" sz="1688" b="1" spc="94" dirty="0">
                <a:solidFill>
                  <a:srgbClr val="637052"/>
                </a:solidFill>
              </a:rPr>
            </a:br>
            <a:r>
              <a:rPr lang="en-US" sz="1688" b="1" spc="94" dirty="0">
                <a:solidFill>
                  <a:srgbClr val="637052"/>
                </a:solidFill>
              </a:rPr>
              <a:t>Lecture 2: COVID-19  </a:t>
            </a:r>
          </a:p>
        </p:txBody>
      </p:sp>
      <p:sp>
        <p:nvSpPr>
          <p:cNvPr id="2" name="Rectangle 2"/>
          <p:cNvSpPr/>
          <p:nvPr/>
        </p:nvSpPr>
        <p:spPr>
          <a:xfrm>
            <a:off x="1109473" y="1387173"/>
            <a:ext cx="3126240" cy="403957"/>
          </a:xfrm>
          <a:prstGeom prst="rect">
            <a:avLst/>
          </a:prstGeom>
        </p:spPr>
        <p:txBody>
          <a:bodyPr wrap="none">
            <a:spAutoFit/>
          </a:bodyPr>
          <a:lstStyle/>
          <a:p>
            <a:pPr marL="85725" indent="-85725">
              <a:lnSpc>
                <a:spcPct val="90000"/>
              </a:lnSpc>
              <a:spcBef>
                <a:spcPts val="1125"/>
              </a:spcBef>
              <a:spcAft>
                <a:spcPts val="188"/>
              </a:spcAft>
              <a:buClr>
                <a:srgbClr val="E48312"/>
              </a:buClr>
              <a:buSzPct val="100000"/>
              <a:buFont typeface="Calibri" panose="020F0502020204030204" pitchFamily="34" charset="0"/>
              <a:buChar char=" "/>
            </a:pPr>
            <a:r>
              <a:rPr lang="en-US" sz="2250" dirty="0">
                <a:solidFill>
                  <a:srgbClr val="BD582C"/>
                </a:solidFill>
              </a:rPr>
              <a:t>Early Events in New York</a:t>
            </a:r>
          </a:p>
        </p:txBody>
      </p:sp>
      <p:sp>
        <p:nvSpPr>
          <p:cNvPr id="5123" name="Rectangle 3"/>
          <p:cNvSpPr>
            <a:spLocks noGrp="1" noChangeArrowheads="1"/>
          </p:cNvSpPr>
          <p:nvPr>
            <p:ph idx="1"/>
          </p:nvPr>
        </p:nvSpPr>
        <p:spPr>
          <a:xfrm>
            <a:off x="1333809" y="1791130"/>
            <a:ext cx="9748718" cy="4403347"/>
          </a:xfrm>
        </p:spPr>
        <p:txBody>
          <a:bodyPr>
            <a:noAutofit/>
          </a:bodyPr>
          <a:lstStyle/>
          <a:p>
            <a:pPr marL="212825" indent="-212825">
              <a:lnSpc>
                <a:spcPct val="50000"/>
              </a:lnSpc>
              <a:spcBef>
                <a:spcPts val="0"/>
              </a:spcBef>
              <a:spcAft>
                <a:spcPts val="0"/>
              </a:spcAft>
              <a:buFont typeface="Wingdings" panose="05000000000000000000" pitchFamily="2" charset="2"/>
              <a:buChar char="§"/>
            </a:pPr>
            <a:endParaRPr lang="en-US" dirty="0">
              <a:solidFill>
                <a:schemeClr val="tx1"/>
              </a:solidFill>
            </a:endParaRPr>
          </a:p>
          <a:p>
            <a:pPr marL="212825" indent="-212825">
              <a:lnSpc>
                <a:spcPct val="100000"/>
              </a:lnSpc>
              <a:spcAft>
                <a:spcPts val="1200"/>
              </a:spcAft>
              <a:buFont typeface="Wingdings" panose="05000000000000000000" pitchFamily="2" charset="2"/>
              <a:buChar char="§"/>
            </a:pPr>
            <a:r>
              <a:rPr lang="en-US" dirty="0">
                <a:solidFill>
                  <a:schemeClr val="tx1"/>
                </a:solidFill>
              </a:rPr>
              <a:t>March 2, 2020: NY State passed an emergency appropriation of $40 million for COVID-related services, paused mortgage payments, and stopped evictions and foreclosures.</a:t>
            </a:r>
          </a:p>
          <a:p>
            <a:pPr marL="212825" indent="-212825">
              <a:lnSpc>
                <a:spcPct val="100000"/>
              </a:lnSpc>
              <a:spcAft>
                <a:spcPts val="1200"/>
              </a:spcAft>
              <a:buFont typeface="Wingdings" panose="05000000000000000000" pitchFamily="2" charset="2"/>
              <a:buChar char="§"/>
            </a:pPr>
            <a:r>
              <a:rPr lang="en-US" dirty="0"/>
              <a:t>The New York State Comptroller estimated tax revenue to be $4 to $7 billion less than the $87.9 billion executive budget projections.</a:t>
            </a:r>
          </a:p>
          <a:p>
            <a:pPr marL="212825" indent="-212825">
              <a:lnSpc>
                <a:spcPct val="100000"/>
              </a:lnSpc>
              <a:spcAft>
                <a:spcPts val="1200"/>
              </a:spcAft>
              <a:buFont typeface="Wingdings" panose="05000000000000000000" pitchFamily="2" charset="2"/>
              <a:buChar char="§"/>
            </a:pPr>
            <a:r>
              <a:rPr lang="en-US" dirty="0">
                <a:solidFill>
                  <a:schemeClr val="tx1"/>
                </a:solidFill>
              </a:rPr>
              <a:t>Onondaga County furloughed 225 workers and was projected to lose $14 to $44 million in sales tax revenue (out of $286 million). </a:t>
            </a:r>
          </a:p>
          <a:p>
            <a:pPr marL="212825" indent="-212825">
              <a:lnSpc>
                <a:spcPct val="100000"/>
              </a:lnSpc>
              <a:spcAft>
                <a:spcPts val="1200"/>
              </a:spcAft>
              <a:buFont typeface="Wingdings" panose="05000000000000000000" pitchFamily="2" charset="2"/>
              <a:buChar char="§"/>
            </a:pPr>
            <a:r>
              <a:rPr lang="en-US" dirty="0">
                <a:solidFill>
                  <a:schemeClr val="tx1"/>
                </a:solidFill>
              </a:rPr>
              <a:t>Moreover, Onondaga County’s population (460,528) fell just short of the 500,000 needed to receive direct federal aid. </a:t>
            </a:r>
          </a:p>
        </p:txBody>
      </p:sp>
    </p:spTree>
    <p:extLst>
      <p:ext uri="{BB962C8B-B14F-4D97-AF65-F5344CB8AC3E}">
        <p14:creationId xmlns:p14="http://schemas.microsoft.com/office/powerpoint/2010/main" val="574335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1157424" y="73245"/>
            <a:ext cx="7072313" cy="911796"/>
          </a:xfrm>
        </p:spPr>
        <p:txBody>
          <a:bodyPr/>
          <a:lstStyle/>
          <a:p>
            <a:pPr eaLnBrk="1" hangingPunct="1"/>
            <a:r>
              <a:rPr lang="en-US" sz="1688" b="1" spc="94" dirty="0">
                <a:solidFill>
                  <a:srgbClr val="637052"/>
                </a:solidFill>
              </a:rPr>
              <a:t>State and Local Public Finance</a:t>
            </a:r>
            <a:br>
              <a:rPr lang="en-US" sz="1688" b="1" spc="94" dirty="0">
                <a:solidFill>
                  <a:srgbClr val="637052"/>
                </a:solidFill>
              </a:rPr>
            </a:br>
            <a:r>
              <a:rPr lang="en-US" sz="1688" b="1" spc="94" dirty="0">
                <a:solidFill>
                  <a:srgbClr val="637052"/>
                </a:solidFill>
              </a:rPr>
              <a:t>Lecture 2: COVID-19  </a:t>
            </a:r>
          </a:p>
        </p:txBody>
      </p:sp>
      <p:sp>
        <p:nvSpPr>
          <p:cNvPr id="2" name="Rectangle 2"/>
          <p:cNvSpPr/>
          <p:nvPr/>
        </p:nvSpPr>
        <p:spPr>
          <a:xfrm>
            <a:off x="1109473" y="1387173"/>
            <a:ext cx="5036828" cy="403957"/>
          </a:xfrm>
          <a:prstGeom prst="rect">
            <a:avLst/>
          </a:prstGeom>
        </p:spPr>
        <p:txBody>
          <a:bodyPr wrap="none">
            <a:spAutoFit/>
          </a:bodyPr>
          <a:lstStyle/>
          <a:p>
            <a:pPr marL="85725" indent="-85725">
              <a:lnSpc>
                <a:spcPct val="90000"/>
              </a:lnSpc>
              <a:spcBef>
                <a:spcPts val="1125"/>
              </a:spcBef>
              <a:spcAft>
                <a:spcPts val="188"/>
              </a:spcAft>
              <a:buClr>
                <a:srgbClr val="E48312"/>
              </a:buClr>
              <a:buSzPct val="100000"/>
              <a:buFont typeface="Calibri" panose="020F0502020204030204" pitchFamily="34" charset="0"/>
              <a:buChar char=" "/>
            </a:pPr>
            <a:r>
              <a:rPr lang="en-US" sz="2250" dirty="0">
                <a:solidFill>
                  <a:srgbClr val="BD582C"/>
                </a:solidFill>
              </a:rPr>
              <a:t>Recommendations for Onondaga County</a:t>
            </a:r>
          </a:p>
        </p:txBody>
      </p:sp>
      <p:sp>
        <p:nvSpPr>
          <p:cNvPr id="5123" name="Rectangle 3"/>
          <p:cNvSpPr>
            <a:spLocks noGrp="1" noChangeArrowheads="1"/>
          </p:cNvSpPr>
          <p:nvPr>
            <p:ph idx="1"/>
          </p:nvPr>
        </p:nvSpPr>
        <p:spPr>
          <a:xfrm>
            <a:off x="1333809" y="1791130"/>
            <a:ext cx="9748718" cy="4403347"/>
          </a:xfrm>
        </p:spPr>
        <p:txBody>
          <a:bodyPr>
            <a:noAutofit/>
          </a:bodyPr>
          <a:lstStyle/>
          <a:p>
            <a:pPr marL="212825" indent="-212825">
              <a:lnSpc>
                <a:spcPct val="50000"/>
              </a:lnSpc>
              <a:spcBef>
                <a:spcPts val="0"/>
              </a:spcBef>
              <a:spcAft>
                <a:spcPts val="0"/>
              </a:spcAft>
              <a:buFont typeface="Wingdings" panose="05000000000000000000" pitchFamily="2" charset="2"/>
              <a:buChar char="§"/>
            </a:pPr>
            <a:endParaRPr lang="en-US" dirty="0">
              <a:solidFill>
                <a:schemeClr val="tx1"/>
              </a:solidFill>
            </a:endParaRPr>
          </a:p>
          <a:p>
            <a:pPr marL="212825" indent="-212825">
              <a:lnSpc>
                <a:spcPct val="100000"/>
              </a:lnSpc>
              <a:spcAft>
                <a:spcPts val="1200"/>
              </a:spcAft>
              <a:buFont typeface="Wingdings" panose="05000000000000000000" pitchFamily="2" charset="2"/>
              <a:buChar char="§"/>
            </a:pPr>
            <a:r>
              <a:rPr lang="en-US" dirty="0">
                <a:solidFill>
                  <a:schemeClr val="tx1"/>
                </a:solidFill>
              </a:rPr>
              <a:t>Given these circumstances, two graduate students at the Maxwell School made two recommendations:</a:t>
            </a:r>
          </a:p>
          <a:p>
            <a:pPr marL="212825" indent="-212825">
              <a:lnSpc>
                <a:spcPct val="100000"/>
              </a:lnSpc>
              <a:spcAft>
                <a:spcPts val="1200"/>
              </a:spcAft>
              <a:buFont typeface="Wingdings" panose="05000000000000000000" pitchFamily="2" charset="2"/>
              <a:buChar char="§"/>
            </a:pPr>
            <a:r>
              <a:rPr lang="en-US" dirty="0"/>
              <a:t>“By increasing its fuel tax rate, Onondaga County can take advantage of currently low prices to implement much needed policy change that will provide both increased revenue and positive externalities in the future.” </a:t>
            </a:r>
          </a:p>
          <a:p>
            <a:pPr marL="212825" indent="-212825">
              <a:lnSpc>
                <a:spcPct val="100000"/>
              </a:lnSpc>
              <a:spcAft>
                <a:spcPts val="1200"/>
              </a:spcAft>
              <a:buFont typeface="Wingdings" panose="05000000000000000000" pitchFamily="2" charset="2"/>
              <a:buChar char="§"/>
            </a:pPr>
            <a:r>
              <a:rPr lang="en-US" dirty="0"/>
              <a:t>“In a time where other revenue streams will come up significantly short, the county must consider utilizing at least the full levy limit available to them” for the property tax.</a:t>
            </a:r>
            <a:endParaRPr lang="en-US" dirty="0">
              <a:solidFill>
                <a:schemeClr val="tx1"/>
              </a:solidFill>
            </a:endParaRPr>
          </a:p>
          <a:p>
            <a:pPr marL="212825" indent="-212825">
              <a:lnSpc>
                <a:spcPct val="100000"/>
              </a:lnSpc>
              <a:spcAft>
                <a:spcPts val="1200"/>
              </a:spcAft>
              <a:buFont typeface="Wingdings" panose="05000000000000000000" pitchFamily="2" charset="2"/>
              <a:buChar char="§"/>
            </a:pPr>
            <a:r>
              <a:rPr lang="en-US" dirty="0"/>
              <a:t>Katherine Gibson &amp; Parker Nash. “Impact of COVID-19 on Local Budgets &amp; Recommended Actions for Onondaga County. May 6, 2020.  Available at: </a:t>
            </a:r>
            <a:r>
              <a:rPr lang="en-US" dirty="0">
                <a:hlinkClick r:id="rId2"/>
              </a:rPr>
              <a:t>https://joyinger.expressions.syr.edu/pai-735-ecn-635-student-papers-2020/</a:t>
            </a:r>
            <a:r>
              <a:rPr lang="en-US" dirty="0"/>
              <a:t> </a:t>
            </a:r>
            <a:endParaRPr lang="en-US" dirty="0">
              <a:solidFill>
                <a:schemeClr val="tx1"/>
              </a:solidFill>
            </a:endParaRPr>
          </a:p>
        </p:txBody>
      </p:sp>
    </p:spTree>
    <p:extLst>
      <p:ext uri="{BB962C8B-B14F-4D97-AF65-F5344CB8AC3E}">
        <p14:creationId xmlns:p14="http://schemas.microsoft.com/office/powerpoint/2010/main" val="2994414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a:xfrm>
            <a:off x="1157424" y="73245"/>
            <a:ext cx="7072313" cy="911796"/>
          </a:xfrm>
        </p:spPr>
        <p:txBody>
          <a:bodyPr/>
          <a:lstStyle/>
          <a:p>
            <a:pPr eaLnBrk="1" hangingPunct="1"/>
            <a:r>
              <a:rPr lang="en-US" sz="1688" b="1" spc="94" dirty="0">
                <a:solidFill>
                  <a:srgbClr val="637052"/>
                </a:solidFill>
              </a:rPr>
              <a:t>State and Local Public Finance</a:t>
            </a:r>
            <a:br>
              <a:rPr lang="en-US" sz="1688" b="1" spc="94" dirty="0">
                <a:solidFill>
                  <a:srgbClr val="637052"/>
                </a:solidFill>
              </a:rPr>
            </a:br>
            <a:r>
              <a:rPr lang="en-US" sz="1688" b="1" spc="94" dirty="0">
                <a:solidFill>
                  <a:srgbClr val="637052"/>
                </a:solidFill>
              </a:rPr>
              <a:t>Lecture 2: COVID-19  </a:t>
            </a:r>
          </a:p>
        </p:txBody>
      </p:sp>
      <p:sp>
        <p:nvSpPr>
          <p:cNvPr id="2" name="Rectangle 2"/>
          <p:cNvSpPr/>
          <p:nvPr/>
        </p:nvSpPr>
        <p:spPr>
          <a:xfrm>
            <a:off x="1109473" y="1387173"/>
            <a:ext cx="3120278" cy="403957"/>
          </a:xfrm>
          <a:prstGeom prst="rect">
            <a:avLst/>
          </a:prstGeom>
        </p:spPr>
        <p:txBody>
          <a:bodyPr wrap="none">
            <a:spAutoFit/>
          </a:bodyPr>
          <a:lstStyle/>
          <a:p>
            <a:pPr marL="85725" indent="-85725">
              <a:lnSpc>
                <a:spcPct val="90000"/>
              </a:lnSpc>
              <a:spcBef>
                <a:spcPts val="1125"/>
              </a:spcBef>
              <a:spcAft>
                <a:spcPts val="188"/>
              </a:spcAft>
              <a:buClr>
                <a:srgbClr val="E48312"/>
              </a:buClr>
              <a:buSzPct val="100000"/>
              <a:buFont typeface="Calibri" panose="020F0502020204030204" pitchFamily="34" charset="0"/>
              <a:buChar char=" "/>
            </a:pPr>
            <a:r>
              <a:rPr lang="en-US" sz="2250" dirty="0">
                <a:solidFill>
                  <a:srgbClr val="BD582C"/>
                </a:solidFill>
              </a:rPr>
              <a:t>Additional Early Analysis</a:t>
            </a:r>
          </a:p>
        </p:txBody>
      </p:sp>
      <p:sp>
        <p:nvSpPr>
          <p:cNvPr id="5123" name="Rectangle 3"/>
          <p:cNvSpPr>
            <a:spLocks noGrp="1" noChangeArrowheads="1"/>
          </p:cNvSpPr>
          <p:nvPr>
            <p:ph idx="1"/>
          </p:nvPr>
        </p:nvSpPr>
        <p:spPr>
          <a:xfrm>
            <a:off x="1333809" y="1791130"/>
            <a:ext cx="9748718" cy="4403347"/>
          </a:xfrm>
        </p:spPr>
        <p:txBody>
          <a:bodyPr>
            <a:noAutofit/>
          </a:bodyPr>
          <a:lstStyle/>
          <a:p>
            <a:pPr marL="212825" indent="-212825">
              <a:lnSpc>
                <a:spcPct val="50000"/>
              </a:lnSpc>
              <a:spcBef>
                <a:spcPts val="0"/>
              </a:spcBef>
              <a:spcAft>
                <a:spcPts val="0"/>
              </a:spcAft>
              <a:buFont typeface="Wingdings" panose="05000000000000000000" pitchFamily="2" charset="2"/>
              <a:buChar char="§"/>
            </a:pPr>
            <a:endParaRPr lang="en-US" dirty="0">
              <a:solidFill>
                <a:schemeClr val="tx1"/>
              </a:solidFill>
            </a:endParaRPr>
          </a:p>
          <a:p>
            <a:pPr marL="212825" indent="-212825">
              <a:lnSpc>
                <a:spcPct val="100000"/>
              </a:lnSpc>
              <a:spcAft>
                <a:spcPts val="1200"/>
              </a:spcAft>
              <a:buFont typeface="Wingdings" panose="05000000000000000000" pitchFamily="2" charset="2"/>
              <a:buChar char="§"/>
            </a:pPr>
            <a:r>
              <a:rPr lang="en-US" dirty="0">
                <a:solidFill>
                  <a:schemeClr val="tx1"/>
                </a:solidFill>
              </a:rPr>
              <a:t>The link on the previous slide also leads to additional early analysis and recommendations by Maxwell graduate students concerning COVID-19.</a:t>
            </a:r>
          </a:p>
          <a:p>
            <a:pPr marL="212825" indent="-212825">
              <a:lnSpc>
                <a:spcPct val="100000"/>
              </a:lnSpc>
              <a:spcAft>
                <a:spcPts val="1200"/>
              </a:spcAft>
              <a:buFont typeface="Wingdings" panose="05000000000000000000" pitchFamily="2" charset="2"/>
              <a:buChar char="§"/>
            </a:pPr>
            <a:r>
              <a:rPr lang="en-US" dirty="0">
                <a:solidFill>
                  <a:schemeClr val="tx1"/>
                </a:solidFill>
              </a:rPr>
              <a:t>Michele Boulais and Katie Medina examine the ways COVID-19 affects public transit and make recommendations to minimize these effects in the future.</a:t>
            </a:r>
          </a:p>
          <a:p>
            <a:pPr marL="212825" indent="-212825">
              <a:lnSpc>
                <a:spcPct val="100000"/>
              </a:lnSpc>
              <a:spcAft>
                <a:spcPts val="1200"/>
              </a:spcAft>
              <a:buFont typeface="Wingdings" panose="05000000000000000000" pitchFamily="2" charset="2"/>
              <a:buChar char="§"/>
            </a:pPr>
            <a:r>
              <a:rPr lang="en-US" dirty="0">
                <a:solidFill>
                  <a:schemeClr val="tx1"/>
                </a:solidFill>
              </a:rPr>
              <a:t>Katie Brown, Richard Shaw, and Wesley Tudor explore pre-COVID experiences with online learning in public schools and make recommendations for the use of online learning in the COVID environment.</a:t>
            </a:r>
          </a:p>
        </p:txBody>
      </p:sp>
    </p:spTree>
    <p:extLst>
      <p:ext uri="{BB962C8B-B14F-4D97-AF65-F5344CB8AC3E}">
        <p14:creationId xmlns:p14="http://schemas.microsoft.com/office/powerpoint/2010/main" val="2534152863"/>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8948</TotalTime>
  <Words>1432</Words>
  <Application>Microsoft Office PowerPoint</Application>
  <PresentationFormat>Widescreen</PresentationFormat>
  <Paragraphs>113</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Calibri</vt:lpstr>
      <vt:lpstr>Calibri Light</vt:lpstr>
      <vt:lpstr>nyt-imperial</vt:lpstr>
      <vt:lpstr>Times New Roman</vt:lpstr>
      <vt:lpstr>Wingdings</vt:lpstr>
      <vt:lpstr>Retrospect</vt:lpstr>
      <vt:lpstr>State and Local Public Finance Professor Yinger Spring 2021</vt:lpstr>
      <vt:lpstr>State and Local Public Finance Lecture 2: COVID-19  </vt:lpstr>
      <vt:lpstr>State and Local Public Finance Lecture 2: COVID-19  </vt:lpstr>
      <vt:lpstr>State and Local Public Finance Lecture 2: COVID-19  </vt:lpstr>
      <vt:lpstr>State and Local Public Finance Lecture 2: COVID-19  </vt:lpstr>
      <vt:lpstr>State and Local Public Finance Lecture 2: COVID-19  </vt:lpstr>
      <vt:lpstr>State and Local Public Finance Lecture 2: COVID-19  </vt:lpstr>
      <vt:lpstr>State and Local Public Finance Lecture 2: COVID-19  </vt:lpstr>
      <vt:lpstr>State and Local Public Finance Lecture 2: COVID-19  </vt:lpstr>
      <vt:lpstr>State and Local Public Finance Lecture 2: COVID-19  </vt:lpstr>
      <vt:lpstr>State and Local Public Finance Lecture 2: COVID-19  </vt:lpstr>
      <vt:lpstr>State and Local Public Finance Lecture 2: COVID-19  </vt:lpstr>
      <vt:lpstr>State and Local Public Finance Lecture 2: COVID-19  </vt:lpstr>
      <vt:lpstr>State and Local Public Finance Lecture 2: COVID-19  </vt:lpstr>
      <vt:lpstr>State and Local Public Finance Lecture 2: COVID-19  </vt:lpstr>
      <vt:lpstr>State and Local Public Finance Lecture 2: COVID-19  </vt:lpstr>
      <vt:lpstr>State and Local Public Finance Lecture 2: COVID-19  </vt:lpstr>
      <vt:lpstr>State and Local Public Finance Lecture 2: COVID-19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State and Local Public Finance Lecture 2: COVID-19 and State and Local Public Finance </dc:title>
  <dc:creator>John McHenry Yinger</dc:creator>
  <cp:lastModifiedBy>Emily Rose Minnoe</cp:lastModifiedBy>
  <cp:revision>28</cp:revision>
  <dcterms:created xsi:type="dcterms:W3CDTF">2021-01-14T20:12:49Z</dcterms:created>
  <dcterms:modified xsi:type="dcterms:W3CDTF">2021-01-27T20:28:27Z</dcterms:modified>
</cp:coreProperties>
</file>