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2" r:id="rId3"/>
    <p:sldId id="284" r:id="rId4"/>
    <p:sldId id="285" r:id="rId5"/>
    <p:sldId id="286" r:id="rId6"/>
    <p:sldId id="302" r:id="rId7"/>
    <p:sldId id="301" r:id="rId8"/>
    <p:sldId id="304" r:id="rId9"/>
    <p:sldId id="305" r:id="rId10"/>
    <p:sldId id="306" r:id="rId11"/>
    <p:sldId id="307" r:id="rId12"/>
    <p:sldId id="294" r:id="rId13"/>
    <p:sldId id="295" r:id="rId14"/>
    <p:sldId id="296" r:id="rId15"/>
    <p:sldId id="308" r:id="rId16"/>
    <p:sldId id="310" r:id="rId17"/>
    <p:sldId id="309" r:id="rId18"/>
    <p:sldId id="297" r:id="rId19"/>
    <p:sldId id="298" r:id="rId20"/>
    <p:sldId id="299" r:id="rId21"/>
    <p:sldId id="300" r:id="rId22"/>
    <p:sldId id="312" r:id="rId23"/>
    <p:sldId id="287" r:id="rId24"/>
    <p:sldId id="288" r:id="rId25"/>
    <p:sldId id="292" r:id="rId26"/>
    <p:sldId id="289" r:id="rId27"/>
    <p:sldId id="291" r:id="rId28"/>
    <p:sldId id="293" r:id="rId29"/>
    <p:sldId id="311" r:id="rId30"/>
    <p:sldId id="314" r:id="rId31"/>
    <p:sldId id="315" r:id="rId32"/>
    <p:sldId id="313" r:id="rId33"/>
    <p:sldId id="316"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varScale="1">
        <p:scale>
          <a:sx n="101" d="100"/>
          <a:sy n="101" d="100"/>
        </p:scale>
        <p:origin x="14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052F81-4D18-455E-B953-8853944E3B2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47597-2737-4253-8994-067A66F5E6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52F81-4D18-455E-B953-8853944E3B2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8379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52F81-4D18-455E-B953-8853944E3B2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254792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52F81-4D18-455E-B953-8853944E3B2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36173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052F81-4D18-455E-B953-8853944E3B2F}" type="datetimeFigureOut">
              <a:rPr lang="en-US" smtClean="0"/>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47597-2737-4253-8994-067A66F5E63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40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052F81-4D18-455E-B953-8853944E3B2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255586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052F81-4D18-455E-B953-8853944E3B2F}" type="datetimeFigureOut">
              <a:rPr lang="en-US" smtClean="0"/>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116443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052F81-4D18-455E-B953-8853944E3B2F}" type="datetimeFigureOut">
              <a:rPr lang="en-US" smtClean="0"/>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31089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052F81-4D18-455E-B953-8853944E3B2F}" type="datetimeFigureOut">
              <a:rPr lang="en-US" smtClean="0"/>
              <a:t>1/27/2021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102116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052F81-4D18-455E-B953-8853944E3B2F}" type="datetimeFigureOut">
              <a:rPr lang="en-US" smtClean="0"/>
              <a:t>1/27/2021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747597-2737-4253-8994-067A66F5E63F}" type="slidenum">
              <a:rPr lang="en-US" smtClean="0"/>
              <a:t>‹#›</a:t>
            </a:fld>
            <a:endParaRPr lang="en-US"/>
          </a:p>
        </p:txBody>
      </p:sp>
    </p:spTree>
    <p:extLst>
      <p:ext uri="{BB962C8B-B14F-4D97-AF65-F5344CB8AC3E}">
        <p14:creationId xmlns:p14="http://schemas.microsoft.com/office/powerpoint/2010/main" val="41129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052F81-4D18-455E-B953-8853944E3B2F}" type="datetimeFigureOut">
              <a:rPr lang="en-US" smtClean="0"/>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47597-2737-4253-8994-067A66F5E63F}" type="slidenum">
              <a:rPr lang="en-US" smtClean="0"/>
              <a:t>‹#›</a:t>
            </a:fld>
            <a:endParaRPr lang="en-US"/>
          </a:p>
        </p:txBody>
      </p:sp>
    </p:spTree>
    <p:extLst>
      <p:ext uri="{BB962C8B-B14F-4D97-AF65-F5344CB8AC3E}">
        <p14:creationId xmlns:p14="http://schemas.microsoft.com/office/powerpoint/2010/main" val="140920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8052F81-4D18-455E-B953-8853944E3B2F}" type="datetimeFigureOut">
              <a:rPr lang="en-US" smtClean="0"/>
              <a:t>1/27/2021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747597-2737-4253-8994-067A66F5E63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77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fpa.org/codes-and-standards/document-information-pages?mode=code&amp;code=1720" TargetMode="External"/><Relationship Id="rId2" Type="http://schemas.openxmlformats.org/officeDocument/2006/relationships/hyperlink" Target="http://www.nfpa.org/research/reports-and-statistics/fires-in-the-us/overall-fire-problem/total-cost-of-fire" TargetMode="External"/><Relationship Id="rId1" Type="http://schemas.openxmlformats.org/officeDocument/2006/relationships/slideLayout" Target="../slideLayouts/slideLayout2.xml"/><Relationship Id="rId4" Type="http://schemas.openxmlformats.org/officeDocument/2006/relationships/hyperlink" Target="https://www.nytimes.com/2014/08/17/sunday-review/the-disappearing-volunteer-firefighter.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nytimes.com/2014/08/17/sunday-review/the-disappearing-volunteer-firefighter.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ytimes.com/2014/08/17/sunday-review/the-disappearing-volunteer-firefighter.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ytimes.com/2014/08/17/sunday-review/the-disappearing-volunteer-firefighter.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ytimes.com/2014/08/17/sunday-review/the-disappearing-volunteer-firefighter.html" TargetMode="External"/><Relationship Id="rId2" Type="http://schemas.openxmlformats.org/officeDocument/2006/relationships/hyperlink" Target="http://www.portal.state.pa.us/portal/server.pt?open=18&amp;objID=1415159&amp;mode=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bjs.gov/content/pub/pdf/csllea0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ytimes.com/2015/03/03/us/politics/obama-calls-for-changes-in-policing-after-task-force-report.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cfa.com/clientuploads/News/Firefighter_Special_Report_Baker_5.pdf" TargetMode="External"/><Relationship Id="rId2" Type="http://schemas.openxmlformats.org/officeDocument/2006/relationships/hyperlink" Target="http://www.nfpa.org/" TargetMode="External"/><Relationship Id="rId1" Type="http://schemas.openxmlformats.org/officeDocument/2006/relationships/slideLayout" Target="../slideLayouts/slideLayout2.xml"/><Relationship Id="rId5" Type="http://schemas.openxmlformats.org/officeDocument/2006/relationships/hyperlink" Target="https://www.nytimes.com/2014/08/17/sunday-review/the-disappearing-volunteer-firefighter.html" TargetMode="External"/><Relationship Id="rId4" Type="http://schemas.openxmlformats.org/officeDocument/2006/relationships/hyperlink" Target="http://www.usfa.fema.gov/downloads/pdf/publications/fa-31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a:xfrm>
            <a:off x="2229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2021</a:t>
            </a:r>
          </a:p>
        </p:txBody>
      </p:sp>
      <p:sp>
        <p:nvSpPr>
          <p:cNvPr id="3075" name="Rectangle 2"/>
          <p:cNvSpPr>
            <a:spLocks noGrp="1" noChangeArrowheads="1"/>
          </p:cNvSpPr>
          <p:nvPr>
            <p:ph type="subTitle" idx="1"/>
          </p:nvPr>
        </p:nvSpPr>
        <p:spPr>
          <a:xfrm>
            <a:off x="4699621" y="3877716"/>
            <a:ext cx="3455789" cy="1643063"/>
          </a:xfrm>
        </p:spPr>
        <p:txBody>
          <a:bodyPr/>
          <a:lstStyle/>
          <a:p>
            <a:pPr eaLnBrk="1" hangingPunct="1"/>
            <a:r>
              <a:rPr lang="en-US" dirty="0">
                <a:solidFill>
                  <a:schemeClr val="tx2"/>
                </a:solidFill>
              </a:rPr>
              <a:t>Lecture 5</a:t>
            </a:r>
          </a:p>
          <a:p>
            <a:pPr eaLnBrk="1" hangingPunct="1"/>
            <a:r>
              <a:rPr lang="en-US" dirty="0">
                <a:solidFill>
                  <a:schemeClr val="tx2"/>
                </a:solidFill>
              </a:rPr>
              <a:t>Public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57424" y="1332240"/>
            <a:ext cx="2727350"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Volunteer Firefighters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4" y="1900996"/>
            <a:ext cx="10037895" cy="3724096"/>
          </a:xfrm>
          <a:prstGeom prst="rect">
            <a:avLst/>
          </a:prstGeom>
          <a:noFill/>
        </p:spPr>
        <p:txBody>
          <a:bodyPr wrap="square">
            <a:spAutoFit/>
          </a:bodyPr>
          <a:lstStyle/>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a:t>
            </a:r>
            <a:r>
              <a:rPr lang="en-US" sz="2000" b="0" i="0" dirty="0">
                <a:solidFill>
                  <a:srgbClr val="333333"/>
                </a:solidFill>
                <a:effectLst/>
                <a:latin typeface="nyt-imperial"/>
              </a:rPr>
              <a:t>Federal, state and local officials would like to attract new volunteer recruits. </a:t>
            </a:r>
          </a:p>
          <a:p>
            <a:pPr marL="285750" indent="-285750">
              <a:spcAft>
                <a:spcPts val="1200"/>
              </a:spcAft>
              <a:buClr>
                <a:schemeClr val="accent1"/>
              </a:buClr>
              <a:buSzPct val="127000"/>
              <a:buFont typeface="Arial" panose="020B0604020202020204" pitchFamily="34" charset="0"/>
              <a:buChar char="•"/>
            </a:pPr>
            <a:r>
              <a:rPr lang="en-US" sz="2000" b="0" i="0" dirty="0">
                <a:solidFill>
                  <a:srgbClr val="333333"/>
                </a:solidFill>
                <a:effectLst/>
                <a:latin typeface="nyt-imperial"/>
              </a:rPr>
              <a:t>The stakes are particularly high because volunteers save not only lives but money — more than </a:t>
            </a:r>
            <a:r>
              <a:rPr lang="en-US" sz="2000" b="0" i="0" dirty="0">
                <a:solidFill>
                  <a:srgbClr val="326891"/>
                </a:solidFill>
                <a:effectLst/>
                <a:latin typeface="nyt-imperial"/>
                <a:hlinkClick r:id="rId2"/>
              </a:rPr>
              <a:t>$139.8 billion</a:t>
            </a:r>
            <a:r>
              <a:rPr lang="en-US" sz="2000" b="0" i="0" dirty="0">
                <a:solidFill>
                  <a:srgbClr val="333333"/>
                </a:solidFill>
                <a:effectLst/>
                <a:latin typeface="nyt-imperial"/>
              </a:rPr>
              <a:t> annually for local governments, according to the fire protection association. </a:t>
            </a:r>
          </a:p>
          <a:p>
            <a:pPr marL="285750" indent="-285750">
              <a:spcAft>
                <a:spcPts val="1200"/>
              </a:spcAft>
              <a:buClr>
                <a:schemeClr val="accent1"/>
              </a:buClr>
              <a:buSzPct val="127000"/>
              <a:buFont typeface="Arial" panose="020B0604020202020204" pitchFamily="34" charset="0"/>
              <a:buChar char="•"/>
            </a:pPr>
            <a:r>
              <a:rPr lang="en-US" sz="2000" b="0" i="0" dirty="0">
                <a:solidFill>
                  <a:srgbClr val="333333"/>
                </a:solidFill>
                <a:effectLst/>
                <a:latin typeface="nyt-imperial"/>
              </a:rPr>
              <a:t>The time and training needed to become a certified firefighter have also </a:t>
            </a:r>
            <a:r>
              <a:rPr lang="en-US" sz="2000" b="0" i="0" dirty="0">
                <a:solidFill>
                  <a:srgbClr val="326891"/>
                </a:solidFill>
                <a:effectLst/>
                <a:latin typeface="nyt-imperial"/>
                <a:hlinkClick r:id="rId3"/>
              </a:rPr>
              <a:t>increased</a:t>
            </a:r>
            <a:r>
              <a:rPr lang="en-US" sz="2000" b="0" i="0" dirty="0">
                <a:solidFill>
                  <a:srgbClr val="333333"/>
                </a:solidFill>
                <a:effectLst/>
                <a:latin typeface="nyt-imperial"/>
              </a:rPr>
              <a:t>. Federal standards enacted to save firefighters’ lives have unintentionally created a barrier for volunteer service: It now takes hundreds of hours to be certified, and new firefighters often must cover the cost of training.”</a:t>
            </a:r>
          </a:p>
          <a:p>
            <a:pPr>
              <a:spcAft>
                <a:spcPts val="1200"/>
              </a:spcAft>
              <a:buClr>
                <a:schemeClr val="accent1"/>
              </a:buClr>
              <a:buSzPct val="127000"/>
            </a:pPr>
            <a:endParaRPr lang="en-US" dirty="0">
              <a:solidFill>
                <a:srgbClr val="333333"/>
              </a:solidFill>
              <a:latin typeface="nyt-imperial"/>
            </a:endParaRPr>
          </a:p>
          <a:p>
            <a:pPr marL="285750" indent="-285750">
              <a:spcAft>
                <a:spcPts val="1200"/>
              </a:spcAft>
              <a:buClr>
                <a:schemeClr val="accent1"/>
              </a:buClr>
              <a:buSzPct val="127000"/>
              <a:buFont typeface="Arial" panose="020B0604020202020204" pitchFamily="34" charset="0"/>
              <a:buChar char="•"/>
            </a:pPr>
            <a:r>
              <a:rPr lang="en-US" dirty="0">
                <a:hlinkClick r:id="rId4"/>
              </a:rPr>
              <a:t>https://www.nytimes.com/2014/08/17/sunday-review/the-disappearing-volunteer-firefighter.html</a:t>
            </a:r>
            <a:r>
              <a:rPr lang="en-US" dirty="0">
                <a:solidFill>
                  <a:srgbClr val="333333"/>
                </a:solidFill>
                <a:latin typeface="nyt-imperial"/>
              </a:rPr>
              <a:t> </a:t>
            </a:r>
            <a:endParaRPr lang="en-US" dirty="0"/>
          </a:p>
        </p:txBody>
      </p:sp>
    </p:spTree>
    <p:extLst>
      <p:ext uri="{BB962C8B-B14F-4D97-AF65-F5344CB8AC3E}">
        <p14:creationId xmlns:p14="http://schemas.microsoft.com/office/powerpoint/2010/main" val="115662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57424" y="1332240"/>
            <a:ext cx="2727350"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Volunteer Firefighters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4" y="1900996"/>
            <a:ext cx="10037895" cy="3108543"/>
          </a:xfrm>
          <a:prstGeom prst="rect">
            <a:avLst/>
          </a:prstGeom>
          <a:noFill/>
        </p:spPr>
        <p:txBody>
          <a:bodyPr wrap="square">
            <a:spAutoFit/>
          </a:bodyPr>
          <a:lstStyle/>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“For </a:t>
            </a:r>
            <a:r>
              <a:rPr lang="en-US" sz="2000" b="0" i="0" dirty="0">
                <a:solidFill>
                  <a:srgbClr val="333333"/>
                </a:solidFill>
                <a:effectLst/>
                <a:latin typeface="nyt-imperial"/>
              </a:rPr>
              <a:t>decades, departments relied on benefit auctions, raffles and community bingo events to cover overhead. </a:t>
            </a:r>
          </a:p>
          <a:p>
            <a:pPr marL="285750" indent="-285750">
              <a:spcAft>
                <a:spcPts val="1200"/>
              </a:spcAft>
              <a:buClr>
                <a:schemeClr val="accent1"/>
              </a:buClr>
              <a:buSzPct val="127000"/>
              <a:buFont typeface="Arial" panose="020B0604020202020204" pitchFamily="34" charset="0"/>
              <a:buChar char="•"/>
            </a:pPr>
            <a:r>
              <a:rPr lang="en-US" sz="2000" b="0" i="0" dirty="0">
                <a:solidFill>
                  <a:srgbClr val="333333"/>
                </a:solidFill>
                <a:effectLst/>
                <a:latin typeface="nyt-imperial"/>
              </a:rPr>
              <a:t>In recent years, however, departments have had to resort to adding fire taxes onto local property-tax bills, or charging homeowners and insurance companies for individual response calls. Others have merged with neighboring departments to cut costs.”</a:t>
            </a:r>
          </a:p>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The next 3 slides show recruiting material for the fire department in Fayetteville, NY.</a:t>
            </a:r>
          </a:p>
          <a:p>
            <a:pPr marL="285750" indent="-285750">
              <a:spcAft>
                <a:spcPts val="1200"/>
              </a:spcAft>
              <a:buClr>
                <a:schemeClr val="accent1"/>
              </a:buClr>
              <a:buSzPct val="127000"/>
              <a:buFont typeface="Arial" panose="020B0604020202020204" pitchFamily="34" charset="0"/>
              <a:buChar char="•"/>
            </a:pPr>
            <a:endParaRPr lang="en-US" dirty="0">
              <a:solidFill>
                <a:srgbClr val="333333"/>
              </a:solidFill>
              <a:latin typeface="nyt-imperial"/>
            </a:endParaRPr>
          </a:p>
          <a:p>
            <a:pPr marL="285750" indent="-285750">
              <a:spcAft>
                <a:spcPts val="1200"/>
              </a:spcAft>
              <a:buClr>
                <a:schemeClr val="accent1"/>
              </a:buClr>
              <a:buSzPct val="127000"/>
              <a:buFont typeface="Arial" panose="020B0604020202020204" pitchFamily="34" charset="0"/>
              <a:buChar char="•"/>
            </a:pPr>
            <a:r>
              <a:rPr lang="en-US" dirty="0">
                <a:hlinkClick r:id="rId2"/>
              </a:rPr>
              <a:t>https://www.nytimes.com/2014/08/17/sunday-review/the-disappearing-volunteer-firefighter.html</a:t>
            </a:r>
            <a:r>
              <a:rPr lang="en-US" dirty="0">
                <a:solidFill>
                  <a:srgbClr val="333333"/>
                </a:solidFill>
                <a:latin typeface="nyt-imperial"/>
              </a:rPr>
              <a:t> </a:t>
            </a:r>
            <a:endParaRPr lang="en-US" dirty="0"/>
          </a:p>
        </p:txBody>
      </p:sp>
    </p:spTree>
    <p:extLst>
      <p:ext uri="{BB962C8B-B14F-4D97-AF65-F5344CB8AC3E}">
        <p14:creationId xmlns:p14="http://schemas.microsoft.com/office/powerpoint/2010/main" val="641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4" name="TextBox">
            <a:extLst>
              <a:ext uri="{FF2B5EF4-FFF2-40B4-BE49-F238E27FC236}">
                <a16:creationId xmlns:a16="http://schemas.microsoft.com/office/drawing/2014/main" id="{D09CBF43-3581-4BC9-89E4-2FD1DE0FEC4E}"/>
              </a:ext>
            </a:extLst>
          </p:cNvPr>
          <p:cNvSpPr txBox="1"/>
          <p:nvPr/>
        </p:nvSpPr>
        <p:spPr>
          <a:xfrm>
            <a:off x="6516414" y="735724"/>
            <a:ext cx="3636579" cy="369332"/>
          </a:xfrm>
          <a:prstGeom prst="rect">
            <a:avLst/>
          </a:prstGeom>
          <a:noFill/>
        </p:spPr>
        <p:txBody>
          <a:bodyPr wrap="square" rtlCol="0">
            <a:spAutoFit/>
          </a:bodyPr>
          <a:lstStyle/>
          <a:p>
            <a:r>
              <a:rPr lang="en-US" dirty="0"/>
              <a:t>https://fayettevillefd.org/</a:t>
            </a:r>
          </a:p>
        </p:txBody>
      </p:sp>
      <p:pic>
        <p:nvPicPr>
          <p:cNvPr id="6" name="Picture" descr="Screenshot of Fayetteville Fire &amp; EMS - Station 20 homepage (https://fayettevillefd.org/)">
            <a:extLst>
              <a:ext uri="{FF2B5EF4-FFF2-40B4-BE49-F238E27FC236}">
                <a16:creationId xmlns:a16="http://schemas.microsoft.com/office/drawing/2014/main" id="{0BFF44EB-6746-4213-A951-8BF2C403F032}"/>
              </a:ext>
            </a:extLst>
          </p:cNvPr>
          <p:cNvPicPr>
            <a:picLocks noChangeAspect="1"/>
          </p:cNvPicPr>
          <p:nvPr/>
        </p:nvPicPr>
        <p:blipFill>
          <a:blip r:embed="rId2"/>
          <a:stretch>
            <a:fillRect/>
          </a:stretch>
        </p:blipFill>
        <p:spPr>
          <a:xfrm>
            <a:off x="998220" y="1068980"/>
            <a:ext cx="10195560" cy="5242560"/>
          </a:xfrm>
          <a:prstGeom prst="rect">
            <a:avLst/>
          </a:prstGeom>
        </p:spPr>
      </p:pic>
    </p:spTree>
    <p:extLst>
      <p:ext uri="{BB962C8B-B14F-4D97-AF65-F5344CB8AC3E}">
        <p14:creationId xmlns:p14="http://schemas.microsoft.com/office/powerpoint/2010/main" val="243903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descr="Fayetteville Fire &amp; EMS opportunities:&#10;&#10;Not Local? Not a problem. Residency not required. Our duty crew program creates the opportunity for our volunteers to come from near and far.&#10;"/>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pic>
        <p:nvPicPr>
          <p:cNvPr id="4" name="Picture" descr="Please contact Professor Yinger for details regarding figures and graphs.">
            <a:extLst>
              <a:ext uri="{FF2B5EF4-FFF2-40B4-BE49-F238E27FC236}">
                <a16:creationId xmlns:a16="http://schemas.microsoft.com/office/drawing/2014/main" id="{22E68FC6-F36D-485E-BB48-B41055B72792}"/>
              </a:ext>
            </a:extLst>
          </p:cNvPr>
          <p:cNvPicPr>
            <a:picLocks noChangeAspect="1"/>
          </p:cNvPicPr>
          <p:nvPr/>
        </p:nvPicPr>
        <p:blipFill>
          <a:blip r:embed="rId2"/>
          <a:stretch>
            <a:fillRect/>
          </a:stretch>
        </p:blipFill>
        <p:spPr>
          <a:xfrm>
            <a:off x="1157424" y="961425"/>
            <a:ext cx="8953500" cy="5600700"/>
          </a:xfrm>
          <a:prstGeom prst="rect">
            <a:avLst/>
          </a:prstGeom>
        </p:spPr>
      </p:pic>
    </p:spTree>
    <p:extLst>
      <p:ext uri="{BB962C8B-B14F-4D97-AF65-F5344CB8AC3E}">
        <p14:creationId xmlns:p14="http://schemas.microsoft.com/office/powerpoint/2010/main" val="310802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pic>
        <p:nvPicPr>
          <p:cNvPr id="4" name="Picture 1" descr="Please contact Professor Yinger for details.">
            <a:extLst>
              <a:ext uri="{FF2B5EF4-FFF2-40B4-BE49-F238E27FC236}">
                <a16:creationId xmlns:a16="http://schemas.microsoft.com/office/drawing/2014/main" id="{52184B06-BE82-4AFD-8959-D2CA17E44F04}"/>
              </a:ext>
            </a:extLst>
          </p:cNvPr>
          <p:cNvPicPr>
            <a:picLocks noChangeAspect="1"/>
          </p:cNvPicPr>
          <p:nvPr/>
        </p:nvPicPr>
        <p:blipFill rotWithShape="1">
          <a:blip r:embed="rId2"/>
          <a:srcRect l="51810" t="50000" r="16466" b="26437"/>
          <a:stretch/>
        </p:blipFill>
        <p:spPr>
          <a:xfrm>
            <a:off x="1008856" y="1712187"/>
            <a:ext cx="3867807" cy="1615966"/>
          </a:xfrm>
          <a:prstGeom prst="rect">
            <a:avLst/>
          </a:prstGeom>
        </p:spPr>
      </p:pic>
      <p:pic>
        <p:nvPicPr>
          <p:cNvPr id="3" name="Picture 2" descr="Please contact Professor Yinger for details.">
            <a:extLst>
              <a:ext uri="{FF2B5EF4-FFF2-40B4-BE49-F238E27FC236}">
                <a16:creationId xmlns:a16="http://schemas.microsoft.com/office/drawing/2014/main" id="{2D708E14-4A0B-4D81-B099-2E5A6145FA9A}"/>
              </a:ext>
            </a:extLst>
          </p:cNvPr>
          <p:cNvPicPr>
            <a:picLocks noChangeAspect="1"/>
          </p:cNvPicPr>
          <p:nvPr/>
        </p:nvPicPr>
        <p:blipFill rotWithShape="1">
          <a:blip r:embed="rId3"/>
          <a:srcRect l="25086" t="11496" r="26465" b="6819"/>
          <a:stretch/>
        </p:blipFill>
        <p:spPr>
          <a:xfrm>
            <a:off x="5276330" y="663523"/>
            <a:ext cx="5906814" cy="5602014"/>
          </a:xfrm>
          <a:prstGeom prst="rect">
            <a:avLst/>
          </a:prstGeom>
        </p:spPr>
      </p:pic>
    </p:spTree>
    <p:extLst>
      <p:ext uri="{BB962C8B-B14F-4D97-AF65-F5344CB8AC3E}">
        <p14:creationId xmlns:p14="http://schemas.microsoft.com/office/powerpoint/2010/main" val="360880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57424" y="1332240"/>
            <a:ext cx="2727350"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Volunteer Firefighters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4" y="1900996"/>
            <a:ext cx="10037895" cy="4216539"/>
          </a:xfrm>
          <a:prstGeom prst="rect">
            <a:avLst/>
          </a:prstGeom>
          <a:noFill/>
        </p:spPr>
        <p:txBody>
          <a:bodyPr wrap="square">
            <a:spAutoFit/>
          </a:bodyPr>
          <a:lstStyle/>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“Firefighters’ duties have also shifted. </a:t>
            </a:r>
          </a:p>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In many departments, a vast majority of calls are for medical emergencies, not fires. Much like emergency room doctors, volunteer firefighters are increasingly serving as primary care providers.</a:t>
            </a:r>
          </a:p>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They are also routinely dispatched for water rescues, vehicle entrapments, hazardous material spills and drug overdoses.</a:t>
            </a:r>
          </a:p>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Since 1986, the number of fire-related calls for all firefighters, volunteer and paid, has dropped by more than 3.6 million. In 2012, </a:t>
            </a:r>
            <a:r>
              <a:rPr lang="en-US" sz="2000" u="sng" dirty="0">
                <a:solidFill>
                  <a:srgbClr val="333333"/>
                </a:solidFill>
                <a:latin typeface="nyt-imperial"/>
              </a:rPr>
              <a:t>only 5 percent of calls were for actual fires</a:t>
            </a:r>
            <a:r>
              <a:rPr lang="en-US" sz="2000" dirty="0">
                <a:solidFill>
                  <a:srgbClr val="333333"/>
                </a:solidFill>
                <a:latin typeface="nyt-imperial"/>
              </a:rPr>
              <a:t>.</a:t>
            </a:r>
          </a:p>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 But the total number of fire department responses has jumped by 167 percent in 26 years, largely because medical responses have gone up by 15.2 million.</a:t>
            </a:r>
            <a:endParaRPr lang="en-US" dirty="0">
              <a:solidFill>
                <a:srgbClr val="333333"/>
              </a:solidFill>
              <a:latin typeface="nyt-imperial"/>
            </a:endParaRPr>
          </a:p>
          <a:p>
            <a:pPr marL="285750" indent="-285750">
              <a:spcAft>
                <a:spcPts val="1200"/>
              </a:spcAft>
              <a:buClr>
                <a:schemeClr val="accent1"/>
              </a:buClr>
              <a:buSzPct val="127000"/>
              <a:buFont typeface="Arial" panose="020B0604020202020204" pitchFamily="34" charset="0"/>
              <a:buChar char="•"/>
            </a:pPr>
            <a:r>
              <a:rPr lang="en-US" dirty="0">
                <a:hlinkClick r:id="rId2"/>
              </a:rPr>
              <a:t>https://www.nytimes.com/2014/08/17/sunday-review/the-disappearing-volunteer-firefighter.html</a:t>
            </a:r>
            <a:r>
              <a:rPr lang="en-US" dirty="0">
                <a:solidFill>
                  <a:srgbClr val="333333"/>
                </a:solidFill>
                <a:latin typeface="nyt-imperial"/>
              </a:rPr>
              <a:t> </a:t>
            </a:r>
            <a:endParaRPr lang="en-US" dirty="0"/>
          </a:p>
        </p:txBody>
      </p:sp>
    </p:spTree>
    <p:extLst>
      <p:ext uri="{BB962C8B-B14F-4D97-AF65-F5344CB8AC3E}">
        <p14:creationId xmlns:p14="http://schemas.microsoft.com/office/powerpoint/2010/main" val="346477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57424" y="1332240"/>
            <a:ext cx="2727350"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Volunteer Firefighters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4" y="1900996"/>
            <a:ext cx="10037895" cy="2646878"/>
          </a:xfrm>
          <a:prstGeom prst="rect">
            <a:avLst/>
          </a:prstGeom>
          <a:noFill/>
        </p:spPr>
        <p:txBody>
          <a:bodyPr wrap="square">
            <a:spAutoFit/>
          </a:bodyPr>
          <a:lstStyle/>
          <a:p>
            <a:pPr marL="285750" indent="-285750">
              <a:spcAft>
                <a:spcPts val="1200"/>
              </a:spcAft>
              <a:buClr>
                <a:schemeClr val="accent1"/>
              </a:buClr>
              <a:buSzPct val="127000"/>
              <a:buFont typeface="Arial" panose="020B0604020202020204" pitchFamily="34" charset="0"/>
              <a:buChar char="•"/>
            </a:pPr>
            <a:r>
              <a:rPr lang="en-US" sz="2000" dirty="0">
                <a:solidFill>
                  <a:srgbClr val="333333"/>
                </a:solidFill>
                <a:latin typeface="nyt-imperial"/>
              </a:rPr>
              <a:t>“</a:t>
            </a:r>
            <a:r>
              <a:rPr lang="en-US" sz="2000" b="0" i="0" dirty="0">
                <a:solidFill>
                  <a:srgbClr val="333333"/>
                </a:solidFill>
                <a:effectLst/>
                <a:latin typeface="nyt-imperial"/>
              </a:rPr>
              <a:t>In the meantime, … training requirements keep increasing partly because volunteers are now being called to do much more than just “putting water on fire.”</a:t>
            </a:r>
          </a:p>
          <a:p>
            <a:pPr marL="285750" indent="-285750">
              <a:spcAft>
                <a:spcPts val="1200"/>
              </a:spcAft>
              <a:buClr>
                <a:schemeClr val="accent1"/>
              </a:buClr>
              <a:buSzPct val="127000"/>
              <a:buFont typeface="Arial" panose="020B0604020202020204" pitchFamily="34" charset="0"/>
              <a:buChar char="•"/>
            </a:pPr>
            <a:r>
              <a:rPr lang="en-US" sz="2000" b="0" i="0" dirty="0">
                <a:solidFill>
                  <a:srgbClr val="333333"/>
                </a:solidFill>
                <a:effectLst/>
                <a:latin typeface="nyt-imperial"/>
              </a:rPr>
              <a:t>Terrorist attacks and improvised explosive devices, malfunctioning solar panels and wind turbines, ethanol and natural gas fires, and electric- and hydrogen-powered vehicle accidents — these are just some of the emergencies for which training is needed.”</a:t>
            </a:r>
          </a:p>
          <a:p>
            <a:pPr marL="285750" indent="-285750">
              <a:spcAft>
                <a:spcPts val="1200"/>
              </a:spcAft>
              <a:buClr>
                <a:schemeClr val="accent1"/>
              </a:buClr>
              <a:buSzPct val="127000"/>
              <a:buFont typeface="Arial" panose="020B0604020202020204" pitchFamily="34" charset="0"/>
              <a:buChar char="•"/>
            </a:pPr>
            <a:endParaRPr lang="en-US" dirty="0">
              <a:hlinkClick r:id="rId2"/>
            </a:endParaRPr>
          </a:p>
          <a:p>
            <a:pPr marL="285750" indent="-285750">
              <a:spcAft>
                <a:spcPts val="1200"/>
              </a:spcAft>
              <a:buClr>
                <a:schemeClr val="accent1"/>
              </a:buClr>
              <a:buSzPct val="127000"/>
              <a:buFont typeface="Arial" panose="020B0604020202020204" pitchFamily="34" charset="0"/>
              <a:buChar char="•"/>
            </a:pPr>
            <a:r>
              <a:rPr lang="en-US" dirty="0">
                <a:hlinkClick r:id="rId2"/>
              </a:rPr>
              <a:t>https://www.nytimes.com/2014/08/17/sunday-review/the-disappearing-volunteer-firefighter.html</a:t>
            </a:r>
            <a:r>
              <a:rPr lang="en-US" dirty="0">
                <a:solidFill>
                  <a:srgbClr val="333333"/>
                </a:solidFill>
                <a:latin typeface="nyt-imperial"/>
              </a:rPr>
              <a:t> </a:t>
            </a:r>
            <a:endParaRPr lang="en-US" dirty="0"/>
          </a:p>
        </p:txBody>
      </p:sp>
    </p:spTree>
    <p:extLst>
      <p:ext uri="{BB962C8B-B14F-4D97-AF65-F5344CB8AC3E}">
        <p14:creationId xmlns:p14="http://schemas.microsoft.com/office/powerpoint/2010/main" val="162512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57424" y="1332240"/>
            <a:ext cx="2727350"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Volunteer Firefighters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4" y="1900996"/>
            <a:ext cx="10037895" cy="4370427"/>
          </a:xfrm>
          <a:prstGeom prst="rect">
            <a:avLst/>
          </a:prstGeom>
          <a:noFill/>
        </p:spPr>
        <p:txBody>
          <a:bodyPr wrap="square">
            <a:spAutoFit/>
          </a:bodyPr>
          <a:lstStyle/>
          <a:p>
            <a:pPr marL="285750" indent="-285750" algn="l" fontAlgn="base">
              <a:spcAft>
                <a:spcPts val="1200"/>
              </a:spcAft>
              <a:buClr>
                <a:schemeClr val="accent1"/>
              </a:buClr>
              <a:buSzPct val="125000"/>
              <a:buFont typeface="Arial" panose="020B0604020202020204" pitchFamily="34" charset="0"/>
              <a:buChar char="•"/>
            </a:pPr>
            <a:r>
              <a:rPr lang="en-US" sz="2000" dirty="0">
                <a:solidFill>
                  <a:srgbClr val="333333"/>
                </a:solidFill>
                <a:latin typeface="nyt-imperial"/>
              </a:rPr>
              <a:t>A key policy question: “</a:t>
            </a:r>
            <a:r>
              <a:rPr lang="en-US" sz="2000" b="0" i="0" u="sng" dirty="0">
                <a:solidFill>
                  <a:srgbClr val="333333"/>
                </a:solidFill>
                <a:effectLst/>
                <a:latin typeface="nyt-imperial"/>
              </a:rPr>
              <a:t>Should volunteer firefighters be defined as public employees and afforded all the according benefits and protections?</a:t>
            </a:r>
          </a:p>
          <a:p>
            <a:pPr marL="285750" indent="-285750" algn="l" fontAlgn="base">
              <a:spcAft>
                <a:spcPts val="1200"/>
              </a:spcAft>
              <a:buClr>
                <a:schemeClr val="accent1"/>
              </a:buClr>
              <a:buSzPct val="125000"/>
              <a:buFont typeface="Arial" panose="020B0604020202020204" pitchFamily="34" charset="0"/>
              <a:buChar char="•"/>
            </a:pPr>
            <a:r>
              <a:rPr lang="en-US" sz="2000" b="0" i="0" dirty="0">
                <a:solidFill>
                  <a:srgbClr val="333333"/>
                </a:solidFill>
                <a:effectLst/>
                <a:latin typeface="nyt-imperial"/>
              </a:rPr>
              <a:t>Some states like California, Missouri and New Jersey have said yes, granting them things like taxpayer-subsidized pensions, college tuition assistance and life insurance benefits. </a:t>
            </a:r>
          </a:p>
          <a:p>
            <a:pPr marL="285750" indent="-285750" algn="l" fontAlgn="base">
              <a:spcAft>
                <a:spcPts val="1200"/>
              </a:spcAft>
              <a:buClr>
                <a:schemeClr val="accent1"/>
              </a:buClr>
              <a:buSzPct val="125000"/>
              <a:buFont typeface="Arial" panose="020B0604020202020204" pitchFamily="34" charset="0"/>
              <a:buChar char="•"/>
            </a:pPr>
            <a:r>
              <a:rPr lang="en-US" sz="2000" b="0" i="0" dirty="0">
                <a:solidFill>
                  <a:srgbClr val="333333"/>
                </a:solidFill>
                <a:effectLst/>
                <a:latin typeface="nyt-imperial"/>
              </a:rPr>
              <a:t>And in a decision that could markedly increase the number of unionized firefighters in the state, Pennsylvania labor officials </a:t>
            </a:r>
            <a:r>
              <a:rPr lang="en-US" sz="2000" b="0" i="0" dirty="0">
                <a:solidFill>
                  <a:srgbClr val="326891"/>
                </a:solidFill>
                <a:effectLst/>
                <a:latin typeface="nyt-imperial"/>
                <a:hlinkClick r:id="rId2"/>
              </a:rPr>
              <a:t>have granted</a:t>
            </a:r>
            <a:r>
              <a:rPr lang="en-US" sz="2000" b="0" i="0" dirty="0">
                <a:solidFill>
                  <a:srgbClr val="333333"/>
                </a:solidFill>
                <a:effectLst/>
                <a:latin typeface="nyt-imperial"/>
              </a:rPr>
              <a:t> many volunteer firefighters the right to organize.</a:t>
            </a:r>
          </a:p>
          <a:p>
            <a:pPr marL="285750" indent="-285750" algn="l" fontAlgn="base">
              <a:spcAft>
                <a:spcPts val="1200"/>
              </a:spcAft>
              <a:buClr>
                <a:schemeClr val="accent1"/>
              </a:buClr>
              <a:buSzPct val="125000"/>
              <a:buFont typeface="Arial" panose="020B0604020202020204" pitchFamily="34" charset="0"/>
              <a:buChar char="•"/>
            </a:pPr>
            <a:r>
              <a:rPr lang="en-US" sz="2000" b="0" i="0" dirty="0">
                <a:solidFill>
                  <a:srgbClr val="333333"/>
                </a:solidFill>
                <a:effectLst/>
                <a:latin typeface="nyt-imperial"/>
              </a:rPr>
              <a:t>After some volunteers argued that they should not be categorized as public employees because requirements of the new health care act could bankrupt small firehouses, the Internal Revenue Service ruled this year that volunteer departments are exempt from the mandate.</a:t>
            </a:r>
            <a:endParaRPr lang="en-US" dirty="0">
              <a:solidFill>
                <a:srgbClr val="333333"/>
              </a:solidFill>
              <a:latin typeface="nyt-imperial"/>
            </a:endParaRPr>
          </a:p>
          <a:p>
            <a:pPr marL="285750" indent="-285750">
              <a:spcAft>
                <a:spcPts val="1200"/>
              </a:spcAft>
              <a:buClr>
                <a:schemeClr val="accent1"/>
              </a:buClr>
              <a:buSzPct val="127000"/>
              <a:buFont typeface="Arial" panose="020B0604020202020204" pitchFamily="34" charset="0"/>
              <a:buChar char="•"/>
            </a:pPr>
            <a:r>
              <a:rPr lang="en-US" dirty="0">
                <a:hlinkClick r:id="rId3"/>
              </a:rPr>
              <a:t>https://www.nytimes.com/2014/08/17/sunday-review/the-disappearing-volunteer-firefighter.html</a:t>
            </a:r>
            <a:r>
              <a:rPr lang="en-US" dirty="0">
                <a:solidFill>
                  <a:srgbClr val="333333"/>
                </a:solidFill>
                <a:latin typeface="nyt-imperial"/>
              </a:rPr>
              <a:t> </a:t>
            </a:r>
            <a:endParaRPr lang="en-US" dirty="0"/>
          </a:p>
        </p:txBody>
      </p:sp>
    </p:spTree>
    <p:extLst>
      <p:ext uri="{BB962C8B-B14F-4D97-AF65-F5344CB8AC3E}">
        <p14:creationId xmlns:p14="http://schemas.microsoft.com/office/powerpoint/2010/main" val="368395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007817" y="1387173"/>
            <a:ext cx="4985596" cy="403957"/>
          </a:xfrm>
          <a:prstGeom prst="rect">
            <a:avLst/>
          </a:prstGeom>
        </p:spPr>
        <p:txBody>
          <a:bodyPr wrap="none">
            <a:spAutoFit/>
          </a:bodyPr>
          <a:lstStyle/>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Example: Fire Services in New York State</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346075" indent="-230188" defTabSz="974725">
              <a:buSzPct val="125000"/>
              <a:buFont typeface="Wingdings" panose="05000000000000000000" pitchFamily="2" charset="2"/>
              <a:buChar char="§"/>
            </a:pPr>
            <a:r>
              <a:rPr lang="en-US" i="0" u="none" strike="noStrike" baseline="0" dirty="0">
                <a:solidFill>
                  <a:srgbClr val="211D1E"/>
                </a:solidFill>
                <a:latin typeface="nyt-imperial"/>
              </a:rPr>
              <a:t>All the State’s cities and a majority of its villages have municipal fire departments. </a:t>
            </a:r>
          </a:p>
          <a:p>
            <a:pPr marL="346075" indent="-230188" defTabSz="974725">
              <a:buSzPct val="125000"/>
              <a:buFont typeface="Wingdings" panose="05000000000000000000" pitchFamily="2" charset="2"/>
              <a:buChar char="§"/>
            </a:pPr>
            <a:r>
              <a:rPr lang="en-US" dirty="0">
                <a:solidFill>
                  <a:srgbClr val="211D1E"/>
                </a:solidFill>
                <a:latin typeface="nyt-imperial"/>
              </a:rPr>
              <a:t>T</a:t>
            </a:r>
            <a:r>
              <a:rPr lang="en-US" i="0" u="none" strike="noStrike" baseline="0" dirty="0">
                <a:solidFill>
                  <a:srgbClr val="211D1E"/>
                </a:solidFill>
                <a:latin typeface="nyt-imperial"/>
              </a:rPr>
              <a:t>here are 886 independent fire districts in the State, mostly covering areas of towns outside of villages. </a:t>
            </a:r>
          </a:p>
          <a:p>
            <a:pPr marL="346075" indent="-230188" defTabSz="974725">
              <a:buSzPct val="125000"/>
              <a:buFont typeface="Wingdings" panose="05000000000000000000" pitchFamily="2" charset="2"/>
              <a:buChar char="§"/>
            </a:pPr>
            <a:r>
              <a:rPr lang="en-US" i="0" u="none" strike="noStrike" baseline="0" dirty="0">
                <a:solidFill>
                  <a:srgbClr val="211D1E"/>
                </a:solidFill>
                <a:latin typeface="nyt-imperial"/>
              </a:rPr>
              <a:t>94 percent of fire district revenues come from property taxes. </a:t>
            </a:r>
            <a:endParaRPr lang="en-US" i="0" u="none" strike="noStrike" baseline="0" dirty="0">
              <a:solidFill>
                <a:srgbClr val="000000"/>
              </a:solidFill>
              <a:latin typeface="nyt-imperial"/>
            </a:endParaRPr>
          </a:p>
          <a:p>
            <a:pPr marL="346075" indent="-230188" defTabSz="974725">
              <a:buSzPct val="125000"/>
              <a:buFont typeface="Wingdings" panose="05000000000000000000" pitchFamily="2" charset="2"/>
              <a:buChar char="§"/>
            </a:pPr>
            <a:r>
              <a:rPr lang="en-US" i="0" u="none" strike="noStrike" baseline="0" dirty="0">
                <a:solidFill>
                  <a:srgbClr val="211D1E"/>
                </a:solidFill>
                <a:latin typeface="nyt-imperial"/>
              </a:rPr>
              <a:t>Towns can also contract with fire companies or departments to provide services within administrative “fire protection districts” that remain under the control of the town’s government. </a:t>
            </a:r>
          </a:p>
          <a:p>
            <a:pPr marL="346075" indent="-230188" defTabSz="974725">
              <a:buSzPct val="125000"/>
              <a:buFont typeface="Wingdings" panose="05000000000000000000" pitchFamily="2" charset="2"/>
              <a:buChar char="§"/>
            </a:pPr>
            <a:r>
              <a:rPr lang="en-US" i="0" u="none" strike="noStrike" baseline="0" dirty="0">
                <a:solidFill>
                  <a:srgbClr val="211D1E"/>
                </a:solidFill>
                <a:latin typeface="nyt-imperial"/>
              </a:rPr>
              <a:t>Villages and even fire districts may contract for fire protection as well. </a:t>
            </a:r>
          </a:p>
          <a:p>
            <a:pPr marL="346075" indent="-230188" defTabSz="974725">
              <a:buSzPct val="125000"/>
              <a:buFont typeface="Wingdings" panose="05000000000000000000" pitchFamily="2" charset="2"/>
              <a:buChar char="§"/>
            </a:pPr>
            <a:r>
              <a:rPr lang="en-US" i="0" u="none" strike="noStrike" baseline="0" dirty="0">
                <a:solidFill>
                  <a:srgbClr val="211D1E"/>
                </a:solidFill>
                <a:latin typeface="nyt-imperial"/>
              </a:rPr>
              <a:t>Outside of cities, most firefighting is done by volunteers. There are over 90,000 volunteer and about 18,000 paid career firefighters in the State. </a:t>
            </a:r>
          </a:p>
        </p:txBody>
      </p:sp>
    </p:spTree>
    <p:extLst>
      <p:ext uri="{BB962C8B-B14F-4D97-AF65-F5344CB8AC3E}">
        <p14:creationId xmlns:p14="http://schemas.microsoft.com/office/powerpoint/2010/main" val="310126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007817" y="1387173"/>
            <a:ext cx="4985596" cy="403957"/>
          </a:xfrm>
          <a:prstGeom prst="rect">
            <a:avLst/>
          </a:prstGeom>
        </p:spPr>
        <p:txBody>
          <a:bodyPr wrap="none">
            <a:spAutoFit/>
          </a:bodyPr>
          <a:lstStyle/>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Example: Fire Services in New York State</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346075" indent="-346075" defTabSz="974725">
              <a:buSzPct val="125000"/>
              <a:buFont typeface="Wingdings" panose="05000000000000000000" pitchFamily="2" charset="2"/>
              <a:buChar char="§"/>
            </a:pPr>
            <a:r>
              <a:rPr lang="en-US" b="0" i="0" u="none" strike="noStrike" baseline="0" dirty="0">
                <a:solidFill>
                  <a:srgbClr val="211D1E"/>
                </a:solidFill>
                <a:latin typeface="nyt-imperial"/>
              </a:rPr>
              <a:t>In most cases, a village </a:t>
            </a:r>
            <a:r>
              <a:rPr lang="en-US" dirty="0">
                <a:solidFill>
                  <a:srgbClr val="211D1E"/>
                </a:solidFill>
                <a:latin typeface="nyt-imperial"/>
              </a:rPr>
              <a:t>has a fire department</a:t>
            </a:r>
          </a:p>
          <a:p>
            <a:pPr marL="346075" indent="-346075" defTabSz="974725">
              <a:buSzPct val="125000"/>
              <a:buFont typeface="Wingdings" panose="05000000000000000000" pitchFamily="2" charset="2"/>
              <a:buChar char="§"/>
            </a:pPr>
            <a:r>
              <a:rPr lang="en-US" b="0" i="0" u="none" strike="noStrike" baseline="0" dirty="0">
                <a:solidFill>
                  <a:srgbClr val="211D1E"/>
                </a:solidFill>
                <a:latin typeface="nyt-imperial"/>
              </a:rPr>
              <a:t>In some instances, however, a village may contract for fire protection services with any city, village, fire district, or with an incorporated fire company whose headquarters are located outside the village.</a:t>
            </a:r>
          </a:p>
          <a:p>
            <a:pPr marL="346075" indent="-346075" defTabSz="974725">
              <a:buSzPct val="125000"/>
              <a:buFont typeface="Wingdings" panose="05000000000000000000" pitchFamily="2" charset="2"/>
              <a:buChar char="§"/>
            </a:pPr>
            <a:r>
              <a:rPr lang="en-US" dirty="0">
                <a:solidFill>
                  <a:srgbClr val="211D1E"/>
                </a:solidFill>
                <a:latin typeface="nyt-imperial"/>
              </a:rPr>
              <a:t>T</a:t>
            </a:r>
            <a:r>
              <a:rPr lang="en-US" b="0" i="0" u="none" strike="noStrike" baseline="0" dirty="0">
                <a:solidFill>
                  <a:srgbClr val="211D1E"/>
                </a:solidFill>
                <a:latin typeface="nyt-imperial"/>
              </a:rPr>
              <a:t>owns do not have fire departments. However, most developed areas of towns outside villages have fire protection. This service may be provided by one or more fire districts, fire protection districts, or – not uncommonly – a combination of both.</a:t>
            </a:r>
          </a:p>
          <a:p>
            <a:pPr marL="346075" indent="-346075" defTabSz="974725">
              <a:buSzPct val="125000"/>
              <a:buFont typeface="Wingdings" panose="05000000000000000000" pitchFamily="2" charset="2"/>
              <a:buChar char="§"/>
            </a:pPr>
            <a:r>
              <a:rPr lang="en-US" dirty="0">
                <a:solidFill>
                  <a:srgbClr val="211D1E"/>
                </a:solidFill>
                <a:latin typeface="nyt-imperial"/>
              </a:rPr>
              <a:t>Information for this example comes from “Fire Protection in New York State: How Is It Provided in Your Community?”, Office of the New York State Comptroller, March 2017.</a:t>
            </a:r>
            <a:r>
              <a:rPr lang="en-US" b="0" i="0" u="none" strike="noStrike" baseline="0" dirty="0">
                <a:solidFill>
                  <a:srgbClr val="211D1E"/>
                </a:solidFill>
                <a:latin typeface="nyt-imperial"/>
              </a:rPr>
              <a:t>  </a:t>
            </a:r>
          </a:p>
        </p:txBody>
      </p:sp>
    </p:spTree>
    <p:extLst>
      <p:ext uri="{BB962C8B-B14F-4D97-AF65-F5344CB8AC3E}">
        <p14:creationId xmlns:p14="http://schemas.microsoft.com/office/powerpoint/2010/main" val="267066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r>
              <a:rPr lang="en-US" dirty="0">
                <a:solidFill>
                  <a:schemeClr val="tx1"/>
                </a:solidFill>
              </a:rPr>
              <a:t>Public Safety in The U.S. Federal System</a:t>
            </a:r>
          </a:p>
          <a:p>
            <a:pPr marL="212825" indent="-212825">
              <a:lnSpc>
                <a:spcPct val="100000"/>
              </a:lnSpc>
              <a:spcAft>
                <a:spcPts val="1200"/>
              </a:spcAft>
              <a:buFont typeface="Wingdings" panose="05000000000000000000" pitchFamily="2" charset="2"/>
              <a:buChar char="§"/>
            </a:pPr>
            <a:r>
              <a:rPr lang="en-US" dirty="0">
                <a:solidFill>
                  <a:schemeClr val="tx1"/>
                </a:solidFill>
              </a:rPr>
              <a:t>Fire Services</a:t>
            </a:r>
          </a:p>
          <a:p>
            <a:pPr marL="505433" lvl="1" indent="-212825">
              <a:lnSpc>
                <a:spcPct val="100000"/>
              </a:lnSpc>
              <a:spcAft>
                <a:spcPts val="1200"/>
              </a:spcAft>
              <a:buFont typeface="Wingdings" panose="05000000000000000000" pitchFamily="2" charset="2"/>
              <a:buChar char="§"/>
            </a:pPr>
            <a:r>
              <a:rPr lang="en-US" dirty="0">
                <a:solidFill>
                  <a:schemeClr val="tx1"/>
                </a:solidFill>
              </a:rPr>
              <a:t>The delivery of fire services</a:t>
            </a:r>
          </a:p>
          <a:p>
            <a:pPr marL="505433" lvl="1" indent="-212825">
              <a:lnSpc>
                <a:spcPct val="100000"/>
              </a:lnSpc>
              <a:spcAft>
                <a:spcPts val="1200"/>
              </a:spcAft>
              <a:buFont typeface="Wingdings" panose="05000000000000000000" pitchFamily="2" charset="2"/>
              <a:buChar char="§"/>
            </a:pPr>
            <a:r>
              <a:rPr lang="en-US" dirty="0">
                <a:solidFill>
                  <a:schemeClr val="tx1"/>
                </a:solidFill>
              </a:rPr>
              <a:t>The role of volunteers</a:t>
            </a:r>
          </a:p>
          <a:p>
            <a:pPr marL="212825" indent="-212825">
              <a:lnSpc>
                <a:spcPct val="100000"/>
              </a:lnSpc>
              <a:spcAft>
                <a:spcPts val="1200"/>
              </a:spcAft>
              <a:buFont typeface="Wingdings" panose="05000000000000000000" pitchFamily="2" charset="2"/>
              <a:buChar char="§"/>
            </a:pPr>
            <a:r>
              <a:rPr lang="en-US" dirty="0">
                <a:solidFill>
                  <a:schemeClr val="tx1"/>
                </a:solidFill>
              </a:rPr>
              <a:t>Police Services</a:t>
            </a:r>
          </a:p>
          <a:p>
            <a:pPr marL="505433" lvl="1" indent="-212825">
              <a:lnSpc>
                <a:spcPct val="100000"/>
              </a:lnSpc>
              <a:spcAft>
                <a:spcPts val="1200"/>
              </a:spcAft>
              <a:buFont typeface="Wingdings" panose="05000000000000000000" pitchFamily="2" charset="2"/>
              <a:buChar char="§"/>
            </a:pPr>
            <a:r>
              <a:rPr lang="en-US" dirty="0">
                <a:solidFill>
                  <a:schemeClr val="tx1"/>
                </a:solidFill>
              </a:rPr>
              <a:t>The delivery of police services</a:t>
            </a:r>
          </a:p>
          <a:p>
            <a:pPr marL="505433" lvl="1" indent="-212825">
              <a:lnSpc>
                <a:spcPct val="100000"/>
              </a:lnSpc>
              <a:spcAft>
                <a:spcPts val="1200"/>
              </a:spcAft>
              <a:buFont typeface="Wingdings" panose="05000000000000000000" pitchFamily="2" charset="2"/>
              <a:buChar char="§"/>
            </a:pPr>
            <a:r>
              <a:rPr lang="en-US" dirty="0">
                <a:solidFill>
                  <a:schemeClr val="tx1"/>
                </a:solidFill>
              </a:rPr>
              <a:t>Should we “defund” the police?</a:t>
            </a:r>
          </a:p>
        </p:txBody>
      </p:sp>
      <p:sp>
        <p:nvSpPr>
          <p:cNvPr id="2" name="Rectangle 2"/>
          <p:cNvSpPr/>
          <p:nvPr/>
        </p:nvSpPr>
        <p:spPr>
          <a:xfrm>
            <a:off x="1109473" y="1387173"/>
            <a:ext cx="1786066"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Class Outline</a:t>
            </a:r>
          </a:p>
        </p:txBody>
      </p:sp>
    </p:spTree>
    <p:extLst>
      <p:ext uri="{BB962C8B-B14F-4D97-AF65-F5344CB8AC3E}">
        <p14:creationId xmlns:p14="http://schemas.microsoft.com/office/powerpoint/2010/main" val="689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007817" y="1387173"/>
            <a:ext cx="4985596" cy="403957"/>
          </a:xfrm>
          <a:prstGeom prst="rect">
            <a:avLst/>
          </a:prstGeom>
        </p:spPr>
        <p:txBody>
          <a:bodyPr wrap="none">
            <a:spAutoFit/>
          </a:bodyPr>
          <a:lstStyle/>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Example: Fire Services in New York State</a:t>
            </a:r>
          </a:p>
        </p:txBody>
      </p:sp>
      <p:pic>
        <p:nvPicPr>
          <p:cNvPr id="7" name="Picture" descr="Please contact Professor Yinger for details regarding figures and graphs.">
            <a:extLst>
              <a:ext uri="{FF2B5EF4-FFF2-40B4-BE49-F238E27FC236}">
                <a16:creationId xmlns:a16="http://schemas.microsoft.com/office/drawing/2014/main" id="{90DC1E91-EBB5-4168-825B-460D74BCC442}"/>
              </a:ext>
            </a:extLst>
          </p:cNvPr>
          <p:cNvPicPr/>
          <p:nvPr/>
        </p:nvPicPr>
        <p:blipFill rotWithShape="1">
          <a:blip r:embed="rId2"/>
          <a:srcRect l="984" t="5885"/>
          <a:stretch/>
        </p:blipFill>
        <p:spPr bwMode="auto">
          <a:xfrm>
            <a:off x="3540442" y="1791130"/>
            <a:ext cx="5111115" cy="42652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3341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007817" y="1349983"/>
            <a:ext cx="2866618" cy="2317301"/>
          </a:xfrm>
          <a:prstGeom prst="rect">
            <a:avLst/>
          </a:prstGeom>
        </p:spPr>
        <p:txBody>
          <a:bodyPr wrap="none">
            <a:spAutoFit/>
          </a:bodyPr>
          <a:lstStyle/>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Example: Fire Services</a:t>
            </a:r>
          </a:p>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 in New York State</a:t>
            </a:r>
          </a:p>
          <a:p>
            <a:pPr marL="85725" indent="-85725" algn="ctr">
              <a:lnSpc>
                <a:spcPct val="90000"/>
              </a:lnSpc>
              <a:spcBef>
                <a:spcPts val="1125"/>
              </a:spcBef>
              <a:spcAft>
                <a:spcPts val="188"/>
              </a:spcAft>
              <a:buClr>
                <a:srgbClr val="E48312"/>
              </a:buClr>
              <a:buSzPct val="100000"/>
              <a:buFont typeface="Calibri" panose="020F0502020204030204" pitchFamily="34" charset="0"/>
              <a:buChar char=" "/>
            </a:pPr>
            <a:endParaRPr lang="en-US" sz="2250" dirty="0">
              <a:solidFill>
                <a:srgbClr val="BD582C"/>
              </a:solidFill>
            </a:endParaRPr>
          </a:p>
          <a:p>
            <a:pPr marL="85725" indent="-85725" algn="ctr">
              <a:lnSpc>
                <a:spcPct val="90000"/>
              </a:lnSpc>
              <a:spcBef>
                <a:spcPts val="1125"/>
              </a:spcBef>
              <a:spcAft>
                <a:spcPts val="188"/>
              </a:spcAft>
              <a:buClr>
                <a:srgbClr val="E48312"/>
              </a:buClr>
              <a:buSzPct val="100000"/>
              <a:buFont typeface="Calibri" panose="020F0502020204030204" pitchFamily="34" charset="0"/>
              <a:buChar char=" "/>
            </a:pPr>
            <a:endParaRPr lang="en-US" sz="2250" dirty="0">
              <a:solidFill>
                <a:srgbClr val="BD582C"/>
              </a:solidFill>
            </a:endParaRPr>
          </a:p>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Data for 2015</a:t>
            </a:r>
          </a:p>
        </p:txBody>
      </p:sp>
      <p:pic>
        <p:nvPicPr>
          <p:cNvPr id="4" name="Picture" descr="Please contact Professor Yinger for details regarding figures and graphs.">
            <a:extLst>
              <a:ext uri="{FF2B5EF4-FFF2-40B4-BE49-F238E27FC236}">
                <a16:creationId xmlns:a16="http://schemas.microsoft.com/office/drawing/2014/main" id="{758ACB37-03A4-4C12-9BC7-B08FA86347A2}"/>
              </a:ext>
            </a:extLst>
          </p:cNvPr>
          <p:cNvPicPr>
            <a:picLocks noChangeAspect="1"/>
          </p:cNvPicPr>
          <p:nvPr/>
        </p:nvPicPr>
        <p:blipFill>
          <a:blip r:embed="rId2"/>
          <a:stretch>
            <a:fillRect/>
          </a:stretch>
        </p:blipFill>
        <p:spPr>
          <a:xfrm>
            <a:off x="4528601" y="842009"/>
            <a:ext cx="7070932" cy="5352467"/>
          </a:xfrm>
          <a:prstGeom prst="rect">
            <a:avLst/>
          </a:prstGeom>
        </p:spPr>
      </p:pic>
    </p:spTree>
    <p:extLst>
      <p:ext uri="{BB962C8B-B14F-4D97-AF65-F5344CB8AC3E}">
        <p14:creationId xmlns:p14="http://schemas.microsoft.com/office/powerpoint/2010/main" val="275969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1449371" cy="403957"/>
          </a:xfrm>
          <a:prstGeom prst="rect">
            <a:avLst/>
          </a:prstGeom>
        </p:spPr>
        <p:txBody>
          <a:bodyPr wrap="none">
            <a:spAutoFit/>
          </a:bodyPr>
          <a:lstStyle/>
          <a:p>
            <a:pPr marL="85725" indent="-85725" algn="ctr">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Questions</a:t>
            </a:r>
          </a:p>
        </p:txBody>
      </p:sp>
      <p:sp>
        <p:nvSpPr>
          <p:cNvPr id="5123" name="Rectangle 3"/>
          <p:cNvSpPr>
            <a:spLocks noGrp="1" noChangeArrowheads="1"/>
          </p:cNvSpPr>
          <p:nvPr>
            <p:ph idx="1"/>
          </p:nvPr>
        </p:nvSpPr>
        <p:spPr>
          <a:xfrm>
            <a:off x="1333809" y="1791130"/>
            <a:ext cx="9748718" cy="4403347"/>
          </a:xfrm>
        </p:spPr>
        <p:txBody>
          <a:bodyPr>
            <a:noAutofit/>
          </a:bodyPr>
          <a:lstStyle/>
          <a:p>
            <a:pPr marL="0" indent="0">
              <a:lnSpc>
                <a:spcPct val="50000"/>
              </a:lnSpc>
              <a:spcBef>
                <a:spcPts val="0"/>
              </a:spcBef>
              <a:spcAft>
                <a:spcPts val="0"/>
              </a:spcAft>
              <a:buNone/>
            </a:pPr>
            <a:r>
              <a:rPr lang="en-US" dirty="0">
                <a:solidFill>
                  <a:schemeClr val="tx1"/>
                </a:solidFill>
              </a:rPr>
              <a:t> </a:t>
            </a:r>
          </a:p>
          <a:p>
            <a:pPr marL="457200" indent="-457200">
              <a:lnSpc>
                <a:spcPct val="100000"/>
              </a:lnSpc>
              <a:spcBef>
                <a:spcPts val="0"/>
              </a:spcBef>
              <a:spcAft>
                <a:spcPts val="1200"/>
              </a:spcAft>
              <a:buAutoNum type="arabicPeriod"/>
            </a:pPr>
            <a:r>
              <a:rPr lang="en-US" sz="2400" dirty="0">
                <a:solidFill>
                  <a:schemeClr val="tx1"/>
                </a:solidFill>
              </a:rPr>
              <a:t>How are fire districts organized in New York State?</a:t>
            </a:r>
          </a:p>
          <a:p>
            <a:pPr marL="457200" indent="-457200">
              <a:lnSpc>
                <a:spcPct val="100000"/>
              </a:lnSpc>
              <a:spcBef>
                <a:spcPts val="0"/>
              </a:spcBef>
              <a:spcAft>
                <a:spcPts val="1200"/>
              </a:spcAft>
              <a:buAutoNum type="arabicPeriod"/>
            </a:pPr>
            <a:r>
              <a:rPr lang="en-US" sz="2400" dirty="0">
                <a:solidFill>
                  <a:schemeClr val="tx1"/>
                </a:solidFill>
              </a:rPr>
              <a:t>What type of fire districts use volunteers?</a:t>
            </a:r>
          </a:p>
          <a:p>
            <a:pPr marL="457200" indent="-457200">
              <a:lnSpc>
                <a:spcPct val="100000"/>
              </a:lnSpc>
              <a:spcBef>
                <a:spcPts val="0"/>
              </a:spcBef>
              <a:spcAft>
                <a:spcPts val="1200"/>
              </a:spcAft>
              <a:buAutoNum type="arabicPeriod"/>
            </a:pPr>
            <a:r>
              <a:rPr lang="en-US" sz="2400" dirty="0">
                <a:solidFill>
                  <a:schemeClr val="tx1"/>
                </a:solidFill>
              </a:rPr>
              <a:t>What skills are volunteer firefighters expected to have?</a:t>
            </a:r>
          </a:p>
          <a:p>
            <a:pPr marL="457200" indent="-457200">
              <a:lnSpc>
                <a:spcPct val="100000"/>
              </a:lnSpc>
              <a:spcBef>
                <a:spcPts val="0"/>
              </a:spcBef>
              <a:spcAft>
                <a:spcPts val="1200"/>
              </a:spcAft>
              <a:buAutoNum type="arabicPeriod"/>
            </a:pPr>
            <a:r>
              <a:rPr lang="en-US" sz="2400" dirty="0">
                <a:solidFill>
                  <a:schemeClr val="tx1"/>
                </a:solidFill>
              </a:rPr>
              <a:t>Why is it difficult to attract volunteers?</a:t>
            </a:r>
          </a:p>
          <a:p>
            <a:pPr marL="457200" indent="-457200">
              <a:lnSpc>
                <a:spcPct val="100000"/>
              </a:lnSpc>
              <a:spcBef>
                <a:spcPts val="0"/>
              </a:spcBef>
              <a:spcAft>
                <a:spcPts val="1200"/>
              </a:spcAft>
              <a:buAutoNum type="arabicPeriod"/>
            </a:pPr>
            <a:r>
              <a:rPr lang="en-US" sz="2400" dirty="0">
                <a:solidFill>
                  <a:schemeClr val="tx1"/>
                </a:solidFill>
              </a:rPr>
              <a:t>What can a fire district do to attract volunteers?</a:t>
            </a:r>
          </a:p>
        </p:txBody>
      </p:sp>
    </p:spTree>
    <p:extLst>
      <p:ext uri="{BB962C8B-B14F-4D97-AF65-F5344CB8AC3E}">
        <p14:creationId xmlns:p14="http://schemas.microsoft.com/office/powerpoint/2010/main" val="141567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1984967"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Police Services</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r>
              <a:rPr lang="en-US" dirty="0">
                <a:hlinkClick r:id="rId2"/>
              </a:rPr>
              <a:t>https://www.bjs.gov/content/pub/pdf/csllea08.pdf</a:t>
            </a:r>
            <a:r>
              <a:rPr lang="en-US" dirty="0"/>
              <a:t> </a:t>
            </a:r>
          </a:p>
          <a:p>
            <a:pPr marL="212825" indent="-212825">
              <a:lnSpc>
                <a:spcPct val="100000"/>
              </a:lnSpc>
              <a:spcAft>
                <a:spcPts val="1200"/>
              </a:spcAft>
              <a:buFont typeface="Wingdings" panose="05000000000000000000" pitchFamily="2" charset="2"/>
              <a:buChar char="§"/>
            </a:pPr>
            <a:endParaRPr lang="en-US" dirty="0">
              <a:solidFill>
                <a:schemeClr val="tx1"/>
              </a:solidFill>
            </a:endParaRPr>
          </a:p>
        </p:txBody>
      </p:sp>
      <p:pic>
        <p:nvPicPr>
          <p:cNvPr id="7" name="Picture 6" descr="Please contact Professor Yinger for details regarding figures and graphs.">
            <a:extLst>
              <a:ext uri="{FF2B5EF4-FFF2-40B4-BE49-F238E27FC236}">
                <a16:creationId xmlns:a16="http://schemas.microsoft.com/office/drawing/2014/main" id="{4C0EBF32-C81C-4D9E-87F2-9D918F0F2E44}"/>
              </a:ext>
            </a:extLst>
          </p:cNvPr>
          <p:cNvPicPr>
            <a:picLocks noChangeAspect="1"/>
          </p:cNvPicPr>
          <p:nvPr/>
        </p:nvPicPr>
        <p:blipFill rotWithShape="1">
          <a:blip r:embed="rId3"/>
          <a:srcRect r="49623"/>
          <a:stretch/>
        </p:blipFill>
        <p:spPr>
          <a:xfrm>
            <a:off x="4564145" y="298592"/>
            <a:ext cx="5742451" cy="5382834"/>
          </a:xfrm>
          <a:prstGeom prst="rect">
            <a:avLst/>
          </a:prstGeom>
        </p:spPr>
      </p:pic>
    </p:spTree>
    <p:extLst>
      <p:ext uri="{BB962C8B-B14F-4D97-AF65-F5344CB8AC3E}">
        <p14:creationId xmlns:p14="http://schemas.microsoft.com/office/powerpoint/2010/main" val="1752356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1984967"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Police Services</a:t>
            </a:r>
          </a:p>
        </p:txBody>
      </p:sp>
      <p:pic>
        <p:nvPicPr>
          <p:cNvPr id="7" name="Picture" descr="Please contact Professor Yinger for details regarding figures and graphs.">
            <a:extLst>
              <a:ext uri="{FF2B5EF4-FFF2-40B4-BE49-F238E27FC236}">
                <a16:creationId xmlns:a16="http://schemas.microsoft.com/office/drawing/2014/main" id="{E8903EC3-989D-46BA-9D06-05F0046A907A}"/>
              </a:ext>
            </a:extLst>
          </p:cNvPr>
          <p:cNvPicPr>
            <a:picLocks noChangeAspect="1"/>
          </p:cNvPicPr>
          <p:nvPr/>
        </p:nvPicPr>
        <p:blipFill>
          <a:blip r:embed="rId2"/>
          <a:stretch>
            <a:fillRect/>
          </a:stretch>
        </p:blipFill>
        <p:spPr>
          <a:xfrm>
            <a:off x="1371090" y="1845734"/>
            <a:ext cx="9723629" cy="3885546"/>
          </a:xfrm>
          <a:prstGeom prst="rect">
            <a:avLst/>
          </a:prstGeom>
        </p:spPr>
      </p:pic>
      <p:sp>
        <p:nvSpPr>
          <p:cNvPr id="6" name="Oval">
            <a:extLst>
              <a:ext uri="{FF2B5EF4-FFF2-40B4-BE49-F238E27FC236}">
                <a16:creationId xmlns:a16="http://schemas.microsoft.com/office/drawing/2014/main" id="{91F020C4-DF66-4941-A829-0012007E36D4}"/>
              </a:ext>
              <a:ext uri="{C183D7F6-B498-43B3-948B-1728B52AA6E4}">
                <adec:decorative xmlns:adec="http://schemas.microsoft.com/office/drawing/2017/decorative" val="1"/>
              </a:ext>
            </a:extLst>
          </p:cNvPr>
          <p:cNvSpPr/>
          <p:nvPr/>
        </p:nvSpPr>
        <p:spPr>
          <a:xfrm>
            <a:off x="3258512" y="3670663"/>
            <a:ext cx="849086" cy="4465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a:extLst>
              <a:ext uri="{FF2B5EF4-FFF2-40B4-BE49-F238E27FC236}">
                <a16:creationId xmlns:a16="http://schemas.microsoft.com/office/drawing/2014/main" id="{2FDDE5BC-06B1-4840-AFC4-E1F1D73BE3F1}"/>
              </a:ext>
            </a:extLst>
          </p:cNvPr>
          <p:cNvSpPr txBox="1"/>
          <p:nvPr/>
        </p:nvSpPr>
        <p:spPr>
          <a:xfrm>
            <a:off x="5107577" y="849088"/>
            <a:ext cx="5926999" cy="707886"/>
          </a:xfrm>
          <a:prstGeom prst="rect">
            <a:avLst/>
          </a:prstGeom>
          <a:noFill/>
        </p:spPr>
        <p:txBody>
          <a:bodyPr wrap="square" rtlCol="0">
            <a:spAutoFit/>
          </a:bodyPr>
          <a:lstStyle/>
          <a:p>
            <a:r>
              <a:rPr lang="en-US" sz="2000" dirty="0"/>
              <a:t>Police agencies come in many forms.</a:t>
            </a:r>
          </a:p>
          <a:p>
            <a:r>
              <a:rPr lang="en-US" sz="2000" dirty="0"/>
              <a:t>Local police departments are the most common form.</a:t>
            </a:r>
          </a:p>
        </p:txBody>
      </p:sp>
    </p:spTree>
    <p:extLst>
      <p:ext uri="{BB962C8B-B14F-4D97-AF65-F5344CB8AC3E}">
        <p14:creationId xmlns:p14="http://schemas.microsoft.com/office/powerpoint/2010/main" val="332379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9E6A6AE-CA48-4C55-B9A3-9878DF573F72}"/>
              </a:ext>
            </a:extLst>
          </p:cNvPr>
          <p:cNvSpPr/>
          <p:nvPr/>
        </p:nvSpPr>
        <p:spPr>
          <a:xfrm>
            <a:off x="1109473" y="1387173"/>
            <a:ext cx="3109762"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Types of Police Agencies</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Most municipal governments have Police departments.</a:t>
            </a:r>
          </a:p>
          <a:p>
            <a:pPr marL="212825" indent="-212825">
              <a:lnSpc>
                <a:spcPct val="100000"/>
              </a:lnSpc>
              <a:spcBef>
                <a:spcPts val="0"/>
              </a:spcBef>
              <a:spcAft>
                <a:spcPts val="1200"/>
              </a:spcAft>
              <a:buFont typeface="Wingdings" panose="05000000000000000000" pitchFamily="2" charset="2"/>
              <a:buChar char="§"/>
            </a:pPr>
            <a:r>
              <a:rPr lang="en-US" dirty="0"/>
              <a:t>In addition, special agencies for police are often set up to cover:</a:t>
            </a:r>
          </a:p>
          <a:p>
            <a:pPr>
              <a:lnSpc>
                <a:spcPct val="100000"/>
              </a:lnSpc>
              <a:spcBef>
                <a:spcPts val="0"/>
              </a:spcBef>
              <a:spcAft>
                <a:spcPts val="1200"/>
              </a:spcAft>
            </a:pPr>
            <a:r>
              <a:rPr lang="en-US" dirty="0"/>
              <a:t>	Public buildings, including public colleges</a:t>
            </a:r>
          </a:p>
          <a:p>
            <a:pPr>
              <a:lnSpc>
                <a:spcPct val="100000"/>
              </a:lnSpc>
              <a:spcBef>
                <a:spcPts val="0"/>
              </a:spcBef>
              <a:spcAft>
                <a:spcPts val="1200"/>
              </a:spcAft>
            </a:pPr>
            <a:r>
              <a:rPr lang="en-US" dirty="0"/>
              <a:t>	Natural resources</a:t>
            </a:r>
          </a:p>
          <a:p>
            <a:pPr>
              <a:lnSpc>
                <a:spcPct val="100000"/>
              </a:lnSpc>
              <a:spcBef>
                <a:spcPts val="0"/>
              </a:spcBef>
              <a:spcAft>
                <a:spcPts val="1200"/>
              </a:spcAft>
            </a:pPr>
            <a:r>
              <a:rPr lang="en-US" dirty="0"/>
              <a:t>	Transportation</a:t>
            </a:r>
          </a:p>
          <a:p>
            <a:pPr>
              <a:lnSpc>
                <a:spcPct val="100000"/>
              </a:lnSpc>
              <a:spcBef>
                <a:spcPts val="0"/>
              </a:spcBef>
              <a:spcAft>
                <a:spcPts val="1200"/>
              </a:spcAft>
            </a:pPr>
            <a:r>
              <a:rPr lang="en-US" dirty="0"/>
              <a:t> 	Special investigations</a:t>
            </a:r>
          </a:p>
          <a:p>
            <a:pPr>
              <a:lnSpc>
                <a:spcPct val="100000"/>
              </a:lnSpc>
              <a:spcBef>
                <a:spcPts val="0"/>
              </a:spcBef>
              <a:spcAft>
                <a:spcPts val="1200"/>
              </a:spcAft>
            </a:pPr>
            <a:r>
              <a:rPr lang="en-US" dirty="0"/>
              <a:t>	Special enforcement</a:t>
            </a:r>
          </a:p>
          <a:p>
            <a:pPr>
              <a:lnSpc>
                <a:spcPct val="100000"/>
              </a:lnSpc>
              <a:spcBef>
                <a:spcPts val="0"/>
              </a:spcBef>
              <a:spcAft>
                <a:spcPts val="1200"/>
              </a:spcAft>
              <a:buFont typeface="Wingdings" panose="05000000000000000000" pitchFamily="2" charset="2"/>
              <a:buChar char="§"/>
            </a:pPr>
            <a:r>
              <a:rPr lang="en-US" dirty="0"/>
              <a:t> Arrangements and number of police vary widely across states.</a:t>
            </a:r>
          </a:p>
          <a:p>
            <a:pPr marL="212825" indent="-212825">
              <a:lnSpc>
                <a:spcPct val="100000"/>
              </a:lnSpc>
              <a:spcAft>
                <a:spcPts val="1200"/>
              </a:spcAft>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4670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1984967"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Police Services</a:t>
            </a:r>
          </a:p>
        </p:txBody>
      </p:sp>
      <p:pic>
        <p:nvPicPr>
          <p:cNvPr id="6" name="Picture" descr="Please contact Professor Yinger for details regarding figures and graphs.">
            <a:extLst>
              <a:ext uri="{FF2B5EF4-FFF2-40B4-BE49-F238E27FC236}">
                <a16:creationId xmlns:a16="http://schemas.microsoft.com/office/drawing/2014/main" id="{12B294C7-9167-420B-B038-1190A95BD3E8}"/>
              </a:ext>
            </a:extLst>
          </p:cNvPr>
          <p:cNvPicPr>
            <a:picLocks noChangeAspect="1"/>
          </p:cNvPicPr>
          <p:nvPr/>
        </p:nvPicPr>
        <p:blipFill>
          <a:blip r:embed="rId2"/>
          <a:stretch>
            <a:fillRect/>
          </a:stretch>
        </p:blipFill>
        <p:spPr>
          <a:xfrm>
            <a:off x="3007488" y="1791130"/>
            <a:ext cx="6177023" cy="4493531"/>
          </a:xfrm>
          <a:prstGeom prst="rect">
            <a:avLst/>
          </a:prstGeom>
        </p:spPr>
      </p:pic>
    </p:spTree>
    <p:extLst>
      <p:ext uri="{BB962C8B-B14F-4D97-AF65-F5344CB8AC3E}">
        <p14:creationId xmlns:p14="http://schemas.microsoft.com/office/powerpoint/2010/main" val="138127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F415CD1C-0576-4F55-A0E4-CA81C0F47BDE}"/>
              </a:ext>
            </a:extLst>
          </p:cNvPr>
          <p:cNvSpPr/>
          <p:nvPr/>
        </p:nvSpPr>
        <p:spPr>
          <a:xfrm>
            <a:off x="1109473" y="1387173"/>
            <a:ext cx="4656659"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Police Services: The Case of New York</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r>
              <a:rPr lang="en-US" i="0" dirty="0">
                <a:solidFill>
                  <a:srgbClr val="202124"/>
                </a:solidFill>
                <a:effectLst/>
              </a:rPr>
              <a:t>As of 2008 there were 514 law enforcement agencies in New York State</a:t>
            </a:r>
          </a:p>
          <a:p>
            <a:pPr marL="212825" indent="-212825">
              <a:lnSpc>
                <a:spcPct val="100000"/>
              </a:lnSpc>
              <a:spcAft>
                <a:spcPts val="1200"/>
              </a:spcAft>
              <a:buFont typeface="Wingdings" panose="05000000000000000000" pitchFamily="2" charset="2"/>
              <a:buChar char="§"/>
            </a:pPr>
            <a:r>
              <a:rPr lang="en-US" dirty="0">
                <a:solidFill>
                  <a:srgbClr val="202124"/>
                </a:solidFill>
              </a:rPr>
              <a:t>E</a:t>
            </a:r>
            <a:r>
              <a:rPr lang="en-US" i="0" dirty="0">
                <a:solidFill>
                  <a:srgbClr val="202124"/>
                </a:solidFill>
                <a:effectLst/>
              </a:rPr>
              <a:t>mploying 66,472 sworn police officers and/or local peace officers</a:t>
            </a:r>
          </a:p>
          <a:p>
            <a:pPr marL="212825" indent="-212825">
              <a:lnSpc>
                <a:spcPct val="100000"/>
              </a:lnSpc>
              <a:spcAft>
                <a:spcPts val="1200"/>
              </a:spcAft>
              <a:buFont typeface="Wingdings" panose="05000000000000000000" pitchFamily="2" charset="2"/>
              <a:buChar char="§"/>
            </a:pPr>
            <a:r>
              <a:rPr lang="en-US" dirty="0">
                <a:solidFill>
                  <a:srgbClr val="202124"/>
                </a:solidFill>
              </a:rPr>
              <a:t>Which equals </a:t>
            </a:r>
            <a:r>
              <a:rPr lang="en-US" i="0" dirty="0">
                <a:solidFill>
                  <a:srgbClr val="202124"/>
                </a:solidFill>
                <a:effectLst/>
              </a:rPr>
              <a:t>about 341 for each 100,000 residents</a:t>
            </a:r>
            <a:r>
              <a:rPr lang="en-US" b="0" i="0" dirty="0">
                <a:solidFill>
                  <a:srgbClr val="202124"/>
                </a:solidFill>
                <a:effectLst/>
              </a:rPr>
              <a:t>.</a:t>
            </a:r>
          </a:p>
          <a:p>
            <a:pPr marL="212825" indent="-212825">
              <a:lnSpc>
                <a:spcPct val="100000"/>
              </a:lnSpc>
              <a:spcAft>
                <a:spcPts val="1200"/>
              </a:spcAft>
              <a:buFont typeface="Wingdings" panose="05000000000000000000" pitchFamily="2" charset="2"/>
              <a:buChar char="§"/>
            </a:pPr>
            <a:r>
              <a:rPr lang="en-US" dirty="0">
                <a:solidFill>
                  <a:srgbClr val="202124"/>
                </a:solidFill>
              </a:rPr>
              <a:t>Some villages contract with towns.</a:t>
            </a:r>
            <a:endParaRPr lang="en-US" b="0" i="0" dirty="0">
              <a:solidFill>
                <a:srgbClr val="202124"/>
              </a:solidFill>
              <a:effectLst/>
            </a:endParaRPr>
          </a:p>
          <a:p>
            <a:pPr marL="212825" indent="-212825">
              <a:lnSpc>
                <a:spcPct val="100000"/>
              </a:lnSpc>
              <a:spcAft>
                <a:spcPts val="1200"/>
              </a:spcAft>
              <a:buFont typeface="Wingdings" panose="05000000000000000000" pitchFamily="2" charset="2"/>
              <a:buChar char="§"/>
            </a:pPr>
            <a:endParaRPr lang="en-US" dirty="0">
              <a:solidFill>
                <a:srgbClr val="202124"/>
              </a:solidFill>
            </a:endParaRPr>
          </a:p>
          <a:p>
            <a:pPr marL="212825" indent="-212825">
              <a:lnSpc>
                <a:spcPct val="100000"/>
              </a:lnSpc>
              <a:spcAft>
                <a:spcPts val="1200"/>
              </a:spcAft>
              <a:buFont typeface="Wingdings" panose="05000000000000000000" pitchFamily="2" charset="2"/>
              <a:buChar char="§"/>
            </a:pPr>
            <a:endParaRPr lang="en-US" dirty="0">
              <a:solidFill>
                <a:srgbClr val="202124"/>
              </a:solidFill>
            </a:endParaRPr>
          </a:p>
          <a:p>
            <a:pPr marL="212825" indent="-212825">
              <a:lnSpc>
                <a:spcPct val="100000"/>
              </a:lnSpc>
              <a:spcAft>
                <a:spcPts val="1200"/>
              </a:spcAft>
              <a:buFont typeface="Wingdings" panose="05000000000000000000" pitchFamily="2" charset="2"/>
              <a:buChar char="§"/>
            </a:pPr>
            <a:r>
              <a:rPr lang="en-US" b="0" i="0" dirty="0">
                <a:solidFill>
                  <a:srgbClr val="202124"/>
                </a:solidFill>
                <a:effectLst/>
              </a:rPr>
              <a:t>Source: US Bureau of Justice Statistics' Census of State and Local Law Enforcement Agencies</a:t>
            </a:r>
            <a:endParaRPr lang="en-US" dirty="0"/>
          </a:p>
          <a:p>
            <a:pPr marL="212825" indent="-212825">
              <a:lnSpc>
                <a:spcPct val="100000"/>
              </a:lnSpc>
              <a:spcAft>
                <a:spcPts val="1200"/>
              </a:spcAft>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186436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4527073"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Police Agencies in Onondaga County</a:t>
            </a:r>
          </a:p>
        </p:txBody>
      </p:sp>
      <p:sp>
        <p:nvSpPr>
          <p:cNvPr id="2" name="TextBox 1">
            <a:extLst>
              <a:ext uri="{FF2B5EF4-FFF2-40B4-BE49-F238E27FC236}">
                <a16:creationId xmlns:a16="http://schemas.microsoft.com/office/drawing/2014/main" id="{EC8C4094-D7C7-47D8-932D-82815C01D926}"/>
              </a:ext>
            </a:extLst>
          </p:cNvPr>
          <p:cNvSpPr txBox="1"/>
          <p:nvPr/>
        </p:nvSpPr>
        <p:spPr>
          <a:xfrm>
            <a:off x="5786846" y="574766"/>
            <a:ext cx="5577840" cy="1015663"/>
          </a:xfrm>
          <a:prstGeom prst="rect">
            <a:avLst/>
          </a:prstGeom>
          <a:noFill/>
        </p:spPr>
        <p:txBody>
          <a:bodyPr wrap="square" rtlCol="0">
            <a:spAutoFit/>
          </a:bodyPr>
          <a:lstStyle/>
          <a:p>
            <a:r>
              <a:rPr lang="en-US" sz="2000" dirty="0"/>
              <a:t>Contracting example: The Village of Fayetteville does not have its own police department; it relies on the Town of Manlius.</a:t>
            </a:r>
          </a:p>
        </p:txBody>
      </p:sp>
      <p:grpSp>
        <p:nvGrpSpPr>
          <p:cNvPr id="9" name="Table" descr="Please contact Professor Yinger for details regarding figures and graphs.">
            <a:extLst>
              <a:ext uri="{FF2B5EF4-FFF2-40B4-BE49-F238E27FC236}">
                <a16:creationId xmlns:a16="http://schemas.microsoft.com/office/drawing/2014/main" id="{0F54868B-C219-459B-95A8-DEBA77993F9D}"/>
              </a:ext>
            </a:extLst>
          </p:cNvPr>
          <p:cNvGrpSpPr/>
          <p:nvPr/>
        </p:nvGrpSpPr>
        <p:grpSpPr>
          <a:xfrm>
            <a:off x="0" y="1737173"/>
            <a:ext cx="11828552" cy="4214421"/>
            <a:chOff x="0" y="1737173"/>
            <a:chExt cx="11828552" cy="4214421"/>
          </a:xfrm>
        </p:grpSpPr>
        <p:pic>
          <p:nvPicPr>
            <p:cNvPr id="3" name="Picture 1" descr="Please contact Professor Yinger for details regarding figures and graphs.">
              <a:extLst>
                <a:ext uri="{FF2B5EF4-FFF2-40B4-BE49-F238E27FC236}">
                  <a16:creationId xmlns:a16="http://schemas.microsoft.com/office/drawing/2014/main" id="{A49F8EE1-A48D-4342-A537-62963191A8AF}"/>
                </a:ext>
              </a:extLst>
            </p:cNvPr>
            <p:cNvPicPr>
              <a:picLocks noChangeAspect="1"/>
            </p:cNvPicPr>
            <p:nvPr/>
          </p:nvPicPr>
          <p:blipFill>
            <a:blip r:embed="rId2"/>
            <a:stretch>
              <a:fillRect/>
            </a:stretch>
          </p:blipFill>
          <p:spPr>
            <a:xfrm>
              <a:off x="0" y="2193262"/>
              <a:ext cx="11828552" cy="3758332"/>
            </a:xfrm>
            <a:prstGeom prst="rect">
              <a:avLst/>
            </a:prstGeom>
          </p:spPr>
        </p:pic>
        <p:pic>
          <p:nvPicPr>
            <p:cNvPr id="4" name="Picture 2" descr="Please contact Professor Yinger for details regarding figures and graphs.">
              <a:extLst>
                <a:ext uri="{FF2B5EF4-FFF2-40B4-BE49-F238E27FC236}">
                  <a16:creationId xmlns:a16="http://schemas.microsoft.com/office/drawing/2014/main" id="{581281E0-60E7-43B6-BD5E-048EDC92F7B2}"/>
                </a:ext>
              </a:extLst>
            </p:cNvPr>
            <p:cNvPicPr>
              <a:picLocks noChangeAspect="1"/>
            </p:cNvPicPr>
            <p:nvPr/>
          </p:nvPicPr>
          <p:blipFill>
            <a:blip r:embed="rId3"/>
            <a:stretch>
              <a:fillRect/>
            </a:stretch>
          </p:blipFill>
          <p:spPr>
            <a:xfrm>
              <a:off x="52554" y="1737173"/>
              <a:ext cx="11708522" cy="536361"/>
            </a:xfrm>
            <a:prstGeom prst="rect">
              <a:avLst/>
            </a:prstGeom>
          </p:spPr>
        </p:pic>
      </p:gr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0" indent="0">
              <a:lnSpc>
                <a:spcPct val="100000"/>
              </a:lnSpc>
              <a:spcAft>
                <a:spcPts val="1200"/>
              </a:spcAft>
              <a:buNone/>
            </a:pPr>
            <a:endParaRPr lang="en-US" dirty="0">
              <a:solidFill>
                <a:schemeClr val="tx1"/>
              </a:solidFill>
            </a:endParaRPr>
          </a:p>
          <a:p>
            <a:pPr marL="0" indent="0">
              <a:lnSpc>
                <a:spcPct val="100000"/>
              </a:lnSpc>
              <a:spcAft>
                <a:spcPts val="1200"/>
              </a:spcAft>
              <a:buNone/>
            </a:pPr>
            <a:endParaRPr lang="en-US" dirty="0">
              <a:solidFill>
                <a:schemeClr val="tx1"/>
              </a:solidFill>
            </a:endParaRPr>
          </a:p>
          <a:p>
            <a:pPr marL="0" indent="0">
              <a:lnSpc>
                <a:spcPct val="100000"/>
              </a:lnSpc>
              <a:spcAft>
                <a:spcPts val="1200"/>
              </a:spcAft>
              <a:buNone/>
            </a:pPr>
            <a:endParaRPr lang="en-US" dirty="0">
              <a:solidFill>
                <a:schemeClr val="tx1"/>
              </a:solidFill>
            </a:endParaRPr>
          </a:p>
          <a:p>
            <a:pPr marL="0" indent="0">
              <a:lnSpc>
                <a:spcPct val="100000"/>
              </a:lnSpc>
              <a:spcAft>
                <a:spcPts val="1200"/>
              </a:spcAft>
              <a:buNone/>
            </a:pPr>
            <a:endParaRPr lang="en-US" dirty="0">
              <a:solidFill>
                <a:schemeClr val="tx1"/>
              </a:solidFill>
            </a:endParaRPr>
          </a:p>
          <a:p>
            <a:pPr marL="0" indent="0">
              <a:lnSpc>
                <a:spcPct val="100000"/>
              </a:lnSpc>
              <a:spcAft>
                <a:spcPts val="1200"/>
              </a:spcAft>
              <a:buNone/>
            </a:pPr>
            <a:endParaRPr lang="en-US" dirty="0">
              <a:solidFill>
                <a:schemeClr val="tx1"/>
              </a:solidFill>
            </a:endParaRPr>
          </a:p>
          <a:p>
            <a:pPr marL="0" indent="0">
              <a:lnSpc>
                <a:spcPct val="100000"/>
              </a:lnSpc>
              <a:spcAft>
                <a:spcPts val="1200"/>
              </a:spcAft>
              <a:buNone/>
            </a:pPr>
            <a:endParaRPr lang="en-US" dirty="0">
              <a:solidFill>
                <a:schemeClr val="tx1"/>
              </a:solidFill>
            </a:endParaRPr>
          </a:p>
          <a:p>
            <a:pPr marL="0" indent="0">
              <a:lnSpc>
                <a:spcPct val="100000"/>
              </a:lnSpc>
              <a:spcAft>
                <a:spcPts val="1200"/>
              </a:spcAft>
              <a:buNone/>
            </a:pPr>
            <a:r>
              <a:rPr lang="en-US" dirty="0">
                <a:solidFill>
                  <a:schemeClr val="tx1"/>
                </a:solidFill>
              </a:rPr>
              <a:t>Source: New York Division of Criminal Justice Services</a:t>
            </a:r>
          </a:p>
        </p:txBody>
      </p:sp>
    </p:spTree>
    <p:extLst>
      <p:ext uri="{BB962C8B-B14F-4D97-AF65-F5344CB8AC3E}">
        <p14:creationId xmlns:p14="http://schemas.microsoft.com/office/powerpoint/2010/main" val="1954966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2353208"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Defund the Police</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Police services involve many different policy issues</a:t>
            </a: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One issue that received a lot of attention in 2020 is whether or not to “defund” the police.</a:t>
            </a: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Very few people mean this literally; instead, the idea is to shift some government revenue from the police department to other departments that provide social services. </a:t>
            </a: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The movement to “defund” the police appears to have two main causes.</a:t>
            </a:r>
          </a:p>
          <a:p>
            <a:pPr marL="505433" lvl="1" indent="-212825">
              <a:lnSpc>
                <a:spcPct val="100000"/>
              </a:lnSpc>
              <a:spcBef>
                <a:spcPts val="0"/>
              </a:spcBef>
              <a:spcAft>
                <a:spcPts val="1200"/>
              </a:spcAft>
              <a:buFont typeface="Wingdings" panose="05000000000000000000" pitchFamily="2" charset="2"/>
              <a:buChar char="§"/>
            </a:pPr>
            <a:r>
              <a:rPr lang="en-US" dirty="0">
                <a:solidFill>
                  <a:schemeClr val="tx1"/>
                </a:solidFill>
              </a:rPr>
              <a:t>A heightened distrust of many police departments because of their seemingly racist behavior.</a:t>
            </a:r>
          </a:p>
          <a:p>
            <a:pPr marL="505433" lvl="1" indent="-212825">
              <a:lnSpc>
                <a:spcPct val="100000"/>
              </a:lnSpc>
              <a:spcBef>
                <a:spcPts val="0"/>
              </a:spcBef>
              <a:spcAft>
                <a:spcPts val="1200"/>
              </a:spcAft>
              <a:buFont typeface="Wingdings" panose="05000000000000000000" pitchFamily="2" charset="2"/>
              <a:buChar char="§"/>
            </a:pPr>
            <a:r>
              <a:rPr lang="en-US" dirty="0">
                <a:solidFill>
                  <a:schemeClr val="tx1"/>
                </a:solidFill>
              </a:rPr>
              <a:t>A longstanding trend to cut spending and federal aid for social services combined with an increase in spending and federal aid for police—who then pick up responsibilities for many social services.</a:t>
            </a:r>
          </a:p>
        </p:txBody>
      </p:sp>
    </p:spTree>
    <p:extLst>
      <p:ext uri="{BB962C8B-B14F-4D97-AF65-F5344CB8AC3E}">
        <p14:creationId xmlns:p14="http://schemas.microsoft.com/office/powerpoint/2010/main" val="12632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5565754"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Local Public Safety Spending in the U.S., 2018</a:t>
            </a:r>
          </a:p>
        </p:txBody>
      </p:sp>
      <p:sp>
        <p:nvSpPr>
          <p:cNvPr id="7" name="Rectangle 3">
            <a:extLst>
              <a:ext uri="{FF2B5EF4-FFF2-40B4-BE49-F238E27FC236}">
                <a16:creationId xmlns:a16="http://schemas.microsoft.com/office/drawing/2014/main" id="{84D3430D-7FAB-4CE7-893D-7A92EA435E84}"/>
              </a:ext>
            </a:extLst>
          </p:cNvPr>
          <p:cNvSpPr txBox="1">
            <a:spLocks noChangeArrowheads="1"/>
          </p:cNvSpPr>
          <p:nvPr/>
        </p:nvSpPr>
        <p:spPr>
          <a:xfrm>
            <a:off x="1282589" y="1980316"/>
            <a:ext cx="9748718" cy="44033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2825" indent="-212825">
              <a:lnSpc>
                <a:spcPct val="50000"/>
              </a:lnSpc>
              <a:spcBef>
                <a:spcPts val="0"/>
              </a:spcBef>
              <a:spcAft>
                <a:spcPts val="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r>
              <a:rPr lang="en-US">
                <a:solidFill>
                  <a:schemeClr val="tx1"/>
                </a:solidFill>
              </a:rPr>
              <a:t>Census of Government Finance</a:t>
            </a:r>
            <a:endParaRPr lang="en-US" dirty="0">
              <a:solidFill>
                <a:schemeClr val="tx1"/>
              </a:solidFill>
            </a:endParaRPr>
          </a:p>
        </p:txBody>
      </p:sp>
      <p:graphicFrame>
        <p:nvGraphicFramePr>
          <p:cNvPr id="4" name="Table" descr="Please contact Professor Yinger for details regarding figures and graphs.">
            <a:extLst>
              <a:ext uri="{FF2B5EF4-FFF2-40B4-BE49-F238E27FC236}">
                <a16:creationId xmlns:a16="http://schemas.microsoft.com/office/drawing/2014/main" id="{C87F35F6-C5BF-4359-9989-3CB6214A8187}"/>
              </a:ext>
            </a:extLst>
          </p:cNvPr>
          <p:cNvGraphicFramePr>
            <a:graphicFrameLocks noGrp="1"/>
          </p:cNvGraphicFramePr>
          <p:nvPr>
            <p:extLst>
              <p:ext uri="{D42A27DB-BD31-4B8C-83A1-F6EECF244321}">
                <p14:modId xmlns:p14="http://schemas.microsoft.com/office/powerpoint/2010/main" val="1330574873"/>
              </p:ext>
            </p:extLst>
          </p:nvPr>
        </p:nvGraphicFramePr>
        <p:xfrm>
          <a:off x="1943912" y="1791130"/>
          <a:ext cx="8840685" cy="3803985"/>
        </p:xfrm>
        <a:graphic>
          <a:graphicData uri="http://schemas.openxmlformats.org/drawingml/2006/table">
            <a:tbl>
              <a:tblPr firstRow="1">
                <a:tableStyleId>{5C22544A-7EE6-4342-B048-85BDC9FD1C3A}</a:tableStyleId>
              </a:tblPr>
              <a:tblGrid>
                <a:gridCol w="3840480">
                  <a:extLst>
                    <a:ext uri="{9D8B030D-6E8A-4147-A177-3AD203B41FA5}">
                      <a16:colId xmlns:a16="http://schemas.microsoft.com/office/drawing/2014/main" val="4053248854"/>
                    </a:ext>
                  </a:extLst>
                </a:gridCol>
                <a:gridCol w="1607735">
                  <a:extLst>
                    <a:ext uri="{9D8B030D-6E8A-4147-A177-3AD203B41FA5}">
                      <a16:colId xmlns:a16="http://schemas.microsoft.com/office/drawing/2014/main" val="1291284890"/>
                    </a:ext>
                  </a:extLst>
                </a:gridCol>
                <a:gridCol w="1578237">
                  <a:extLst>
                    <a:ext uri="{9D8B030D-6E8A-4147-A177-3AD203B41FA5}">
                      <a16:colId xmlns:a16="http://schemas.microsoft.com/office/drawing/2014/main" val="1416787161"/>
                    </a:ext>
                  </a:extLst>
                </a:gridCol>
                <a:gridCol w="1814233">
                  <a:extLst>
                    <a:ext uri="{9D8B030D-6E8A-4147-A177-3AD203B41FA5}">
                      <a16:colId xmlns:a16="http://schemas.microsoft.com/office/drawing/2014/main" val="82323922"/>
                    </a:ext>
                  </a:extLst>
                </a:gridCol>
              </a:tblGrid>
              <a:tr h="426108">
                <a:tc gridSpan="4">
                  <a:txBody>
                    <a:bodyPr/>
                    <a:lstStyle/>
                    <a:p>
                      <a:pPr algn="ctr" fontAlgn="b"/>
                      <a:r>
                        <a:rPr lang="en-US" sz="2000" u="none" strike="noStrike" dirty="0">
                          <a:solidFill>
                            <a:sysClr val="windowText" lastClr="000000"/>
                          </a:solidFill>
                          <a:effectLst/>
                        </a:rPr>
                        <a:t>State and Local Spending on Public Safety, US Total, 2018 (000) </a:t>
                      </a:r>
                      <a:endParaRPr lang="en-US" sz="2000" b="1" i="0" u="none" strike="noStrike" dirty="0">
                        <a:solidFill>
                          <a:sysClr val="windowText" lastClr="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AEDE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3450841"/>
                  </a:ext>
                </a:extLst>
              </a:tr>
              <a:tr h="182880">
                <a:tc rowSpan="3">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State &amp; Local</a:t>
                      </a:r>
                      <a:endParaRPr lang="en-US" sz="2000" b="0"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 State</a:t>
                      </a:r>
                      <a:endParaRPr lang="en-US" sz="2000" b="0"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 Local</a:t>
                      </a:r>
                      <a:endParaRPr lang="en-US" sz="2000" b="0" i="0" u="none" strike="noStrike" dirty="0">
                        <a:solidFill>
                          <a:srgbClr val="000000"/>
                        </a:solidFill>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482464"/>
                  </a:ext>
                </a:extLst>
              </a:tr>
              <a:tr h="182880">
                <a:tc vMerge="1">
                  <a:txBody>
                    <a:bodyPr/>
                    <a:lstStyle/>
                    <a:p>
                      <a:endParaRPr lang="en-US"/>
                    </a:p>
                  </a:txBody>
                  <a:tcPr/>
                </a:tc>
                <a:tc>
                  <a:txBody>
                    <a:bodyPr/>
                    <a:lstStyle/>
                    <a:p>
                      <a:pPr algn="ctr" fontAlgn="b"/>
                      <a:r>
                        <a:rPr lang="en-US" sz="2000" u="none" strike="noStrike" dirty="0">
                          <a:effectLst/>
                        </a:rPr>
                        <a:t>Government</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Government</a:t>
                      </a:r>
                      <a:endParaRPr lang="en-US"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Government</a:t>
                      </a:r>
                      <a:endParaRPr lang="en-US" sz="20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6593605"/>
                  </a:ext>
                </a:extLst>
              </a:tr>
              <a:tr h="182880">
                <a:tc vMerge="1">
                  <a:txBody>
                    <a:bodyPr/>
                    <a:lstStyle/>
                    <a:p>
                      <a:endParaRPr lang="en-US"/>
                    </a:p>
                  </a:txBody>
                  <a:tcPr/>
                </a:tc>
                <a:tc>
                  <a:txBody>
                    <a:bodyPr/>
                    <a:lstStyle/>
                    <a:p>
                      <a:pPr algn="ctr" fontAlgn="b"/>
                      <a:r>
                        <a:rPr lang="en-US" sz="2000" u="none" strike="noStrike" dirty="0">
                          <a:effectLst/>
                        </a:rPr>
                        <a:t>Amount</a:t>
                      </a:r>
                      <a:endParaRPr lang="en-US" sz="2000" b="0" i="0" u="none" strike="noStrike" dirty="0">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Amount</a:t>
                      </a:r>
                      <a:endParaRPr lang="en-US" sz="2000" b="0" i="0" u="none" strike="noStrike" dirty="0">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Amount</a:t>
                      </a:r>
                      <a:endParaRPr lang="en-US" sz="2000" b="0" i="0" u="none" strike="noStrike" dirty="0">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715902"/>
                  </a:ext>
                </a:extLst>
              </a:tr>
              <a:tr h="405817">
                <a:tc>
                  <a:txBody>
                    <a:bodyPr/>
                    <a:lstStyle/>
                    <a:p>
                      <a:pPr algn="l" fontAlgn="b"/>
                      <a:r>
                        <a:rPr lang="en-US" sz="2000" u="none" strike="noStrike" dirty="0">
                          <a:effectLst/>
                        </a:rPr>
                        <a:t>Police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118,800,031</a:t>
                      </a:r>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effectLst/>
                        </a:rPr>
                        <a:t>16,099,464</a:t>
                      </a:r>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effectLst/>
                        </a:rPr>
                        <a:t>102,700,567</a:t>
                      </a:r>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6776532"/>
                  </a:ext>
                </a:extLst>
              </a:tr>
              <a:tr h="405817">
                <a:tc>
                  <a:txBody>
                    <a:bodyPr/>
                    <a:lstStyle/>
                    <a:p>
                      <a:pPr algn="l" fontAlgn="b"/>
                      <a:r>
                        <a:rPr lang="en-US" sz="2000" u="none" strike="noStrike" dirty="0">
                          <a:effectLst/>
                        </a:rPr>
                        <a:t>Fire protection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52,044,155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52,044,155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4198674"/>
                  </a:ext>
                </a:extLst>
              </a:tr>
              <a:tr h="405817">
                <a:tc>
                  <a:txBody>
                    <a:bodyPr/>
                    <a:lstStyle/>
                    <a:p>
                      <a:pPr algn="l" fontAlgn="b"/>
                      <a:r>
                        <a:rPr lang="en-US" sz="2000" u="none" strike="noStrike">
                          <a:effectLst/>
                        </a:rPr>
                        <a:t>Correction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81,271,621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50,718,809</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30,552,812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0741702"/>
                  </a:ext>
                </a:extLst>
              </a:tr>
              <a:tr h="405817">
                <a:tc>
                  <a:txBody>
                    <a:bodyPr/>
                    <a:lstStyle/>
                    <a:p>
                      <a:pPr algn="l" fontAlgn="b"/>
                      <a:r>
                        <a:rPr lang="en-US" sz="2000" u="none" strike="noStrike">
                          <a:effectLst/>
                        </a:rPr>
                        <a:t>     Capital outlay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2,300,268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1,506,707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793,561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2344795"/>
                  </a:ext>
                </a:extLst>
              </a:tr>
              <a:tr h="405817">
                <a:tc>
                  <a:txBody>
                    <a:bodyPr/>
                    <a:lstStyle/>
                    <a:p>
                      <a:pPr algn="l" fontAlgn="b"/>
                      <a:r>
                        <a:rPr lang="en-US" sz="2000" u="none" strike="noStrike">
                          <a:effectLst/>
                        </a:rPr>
                        <a:t>Protective inspection and regulation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14,869,236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8,654,655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6,214,581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1998643"/>
                  </a:ext>
                </a:extLst>
              </a:tr>
              <a:tr h="405817">
                <a:tc>
                  <a:txBody>
                    <a:bodyPr/>
                    <a:lstStyle/>
                    <a:p>
                      <a:pPr algn="l" fontAlgn="b"/>
                      <a:r>
                        <a:rPr lang="en-US" sz="2000" u="none" strike="noStrike" dirty="0">
                          <a:effectLst/>
                        </a:rPr>
                        <a:t>Total Public Safety</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266,985,043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75,472,928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191,512,115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3296566"/>
                  </a:ext>
                </a:extLst>
              </a:tr>
            </a:tbl>
          </a:graphicData>
        </a:graphic>
      </p:graphicFrame>
      <p:sp>
        <p:nvSpPr>
          <p:cNvPr id="3" name="Oval">
            <a:extLst>
              <a:ext uri="{FF2B5EF4-FFF2-40B4-BE49-F238E27FC236}">
                <a16:creationId xmlns:a16="http://schemas.microsoft.com/office/drawing/2014/main" id="{636B2A95-63CD-4B50-A07A-E4D94A5A7760}"/>
              </a:ext>
              <a:ext uri="{C183D7F6-B498-43B3-948B-1728B52AA6E4}">
                <adec:decorative xmlns:adec="http://schemas.microsoft.com/office/drawing/2017/decorative" val="1"/>
              </a:ext>
            </a:extLst>
          </p:cNvPr>
          <p:cNvSpPr/>
          <p:nvPr/>
        </p:nvSpPr>
        <p:spPr>
          <a:xfrm>
            <a:off x="5885650" y="5201920"/>
            <a:ext cx="1579154" cy="5823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54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2353208"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Defund the Police</a:t>
            </a:r>
          </a:p>
        </p:txBody>
      </p:sp>
      <p:sp>
        <p:nvSpPr>
          <p:cNvPr id="5123" name="Rectangle 3"/>
          <p:cNvSpPr>
            <a:spLocks noGrp="1" noChangeArrowheads="1"/>
          </p:cNvSpPr>
          <p:nvPr>
            <p:ph idx="1"/>
          </p:nvPr>
        </p:nvSpPr>
        <p:spPr>
          <a:xfrm>
            <a:off x="1333809" y="1791130"/>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We have all read about recent police killings of black men under questionable circumstances.</a:t>
            </a:r>
          </a:p>
          <a:p>
            <a:pPr marL="505433" lvl="1" indent="-212825">
              <a:lnSpc>
                <a:spcPct val="100000"/>
              </a:lnSpc>
              <a:spcBef>
                <a:spcPts val="0"/>
              </a:spcBef>
              <a:spcAft>
                <a:spcPts val="1200"/>
              </a:spcAft>
              <a:buFont typeface="Wingdings" panose="05000000000000000000" pitchFamily="2" charset="2"/>
              <a:buChar char="§"/>
            </a:pPr>
            <a:r>
              <a:rPr lang="en-US" dirty="0">
                <a:solidFill>
                  <a:schemeClr val="tx1"/>
                </a:solidFill>
              </a:rPr>
              <a:t>These killings are a key source of the anger that is behind some calls to defund the police.</a:t>
            </a:r>
          </a:p>
          <a:p>
            <a:pPr marL="212825" indent="-212825">
              <a:lnSpc>
                <a:spcPct val="100000"/>
              </a:lnSpc>
              <a:spcBef>
                <a:spcPts val="0"/>
              </a:spcBef>
              <a:spcAft>
                <a:spcPts val="1200"/>
              </a:spcAft>
              <a:buFont typeface="Wingdings" panose="05000000000000000000" pitchFamily="2" charset="2"/>
              <a:buChar char="§"/>
            </a:pPr>
            <a:r>
              <a:rPr lang="en-US" dirty="0">
                <a:solidFill>
                  <a:schemeClr val="tx1"/>
                </a:solidFill>
              </a:rPr>
              <a:t>Moreover, there is informal and formal evidence that racist attitudes persist in many police departments.</a:t>
            </a:r>
          </a:p>
          <a:p>
            <a:pPr marL="505433" lvl="1" indent="-212825">
              <a:lnSpc>
                <a:spcPct val="100000"/>
              </a:lnSpc>
              <a:spcBef>
                <a:spcPts val="0"/>
              </a:spcBef>
              <a:spcAft>
                <a:spcPts val="1200"/>
              </a:spcAft>
              <a:buFont typeface="Wingdings" panose="05000000000000000000" pitchFamily="2" charset="2"/>
              <a:buChar char="§"/>
            </a:pPr>
            <a:r>
              <a:rPr lang="en-US" dirty="0">
                <a:solidFill>
                  <a:schemeClr val="tx1"/>
                </a:solidFill>
              </a:rPr>
              <a:t>The following chart provide an example of Informal evidence.</a:t>
            </a:r>
          </a:p>
          <a:p>
            <a:pPr marL="505433" lvl="1" indent="-212825">
              <a:lnSpc>
                <a:spcPct val="100000"/>
              </a:lnSpc>
              <a:spcBef>
                <a:spcPts val="0"/>
              </a:spcBef>
              <a:spcAft>
                <a:spcPts val="1200"/>
              </a:spcAft>
              <a:buFont typeface="Wingdings" panose="05000000000000000000" pitchFamily="2" charset="2"/>
              <a:buChar char="§"/>
            </a:pPr>
            <a:r>
              <a:rPr lang="en-US" dirty="0">
                <a:solidFill>
                  <a:schemeClr val="tx1"/>
                </a:solidFill>
              </a:rPr>
              <a:t>Formal evidence comes from many academic articles, including one described below:</a:t>
            </a:r>
          </a:p>
          <a:p>
            <a:pPr marL="292608" lvl="1" indent="0">
              <a:lnSpc>
                <a:spcPct val="100000"/>
              </a:lnSpc>
              <a:spcBef>
                <a:spcPts val="0"/>
              </a:spcBef>
              <a:spcAft>
                <a:spcPts val="1200"/>
              </a:spcAft>
              <a:buNone/>
            </a:pPr>
            <a:endParaRPr lang="en-US" dirty="0">
              <a:solidFill>
                <a:schemeClr val="tx1"/>
              </a:solidFill>
            </a:endParaRPr>
          </a:p>
        </p:txBody>
      </p:sp>
    </p:spTree>
    <p:extLst>
      <p:ext uri="{BB962C8B-B14F-4D97-AF65-F5344CB8AC3E}">
        <p14:creationId xmlns:p14="http://schemas.microsoft.com/office/powerpoint/2010/main" val="103706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2353208"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Defund the Police</a:t>
            </a:r>
          </a:p>
        </p:txBody>
      </p:sp>
      <p:sp>
        <p:nvSpPr>
          <p:cNvPr id="2" name="Rectangle 3">
            <a:extLst>
              <a:ext uri="{FF2B5EF4-FFF2-40B4-BE49-F238E27FC236}">
                <a16:creationId xmlns:a16="http://schemas.microsoft.com/office/drawing/2014/main" id="{FABA518D-2175-477D-9FCE-1ECFB7B6652F}"/>
              </a:ext>
            </a:extLst>
          </p:cNvPr>
          <p:cNvSpPr txBox="1"/>
          <p:nvPr/>
        </p:nvSpPr>
        <p:spPr>
          <a:xfrm>
            <a:off x="307455" y="4466706"/>
            <a:ext cx="3957243" cy="1200329"/>
          </a:xfrm>
          <a:prstGeom prst="rect">
            <a:avLst/>
          </a:prstGeom>
          <a:noFill/>
        </p:spPr>
        <p:txBody>
          <a:bodyPr wrap="square" rtlCol="0">
            <a:spAutoFit/>
          </a:bodyPr>
          <a:lstStyle/>
          <a:p>
            <a:r>
              <a:rPr lang="en-US" dirty="0"/>
              <a:t>Source: </a:t>
            </a:r>
            <a:r>
              <a:rPr lang="en-US" i="1" dirty="0"/>
              <a:t>Washington Post</a:t>
            </a:r>
          </a:p>
          <a:p>
            <a:r>
              <a:rPr lang="en-US" i="1" dirty="0"/>
              <a:t>https://www.washingtonpost.com/graphics/investigations/police-shootings-database/</a:t>
            </a:r>
          </a:p>
        </p:txBody>
      </p:sp>
      <p:pic>
        <p:nvPicPr>
          <p:cNvPr id="7" name="Picture" descr="Please contact Professor Yinger for details regarding figures and graphs.">
            <a:extLst>
              <a:ext uri="{FF2B5EF4-FFF2-40B4-BE49-F238E27FC236}">
                <a16:creationId xmlns:a16="http://schemas.microsoft.com/office/drawing/2014/main" id="{C265F4A1-37E4-498A-BFE2-F417717D3471}"/>
              </a:ext>
            </a:extLst>
          </p:cNvPr>
          <p:cNvPicPr/>
          <p:nvPr/>
        </p:nvPicPr>
        <p:blipFill rotWithShape="1">
          <a:blip r:embed="rId2"/>
          <a:srcRect l="27243" t="26591" r="27564" b="18708"/>
          <a:stretch/>
        </p:blipFill>
        <p:spPr bwMode="auto">
          <a:xfrm>
            <a:off x="4451050" y="1791130"/>
            <a:ext cx="7072313" cy="4487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9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4219232"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Defund the Police: Racial Profiling</a:t>
            </a:r>
          </a:p>
        </p:txBody>
      </p:sp>
      <p:sp>
        <p:nvSpPr>
          <p:cNvPr id="5123" name="Rectangle 3"/>
          <p:cNvSpPr>
            <a:spLocks noGrp="1" noChangeArrowheads="1"/>
          </p:cNvSpPr>
          <p:nvPr>
            <p:ph idx="1"/>
          </p:nvPr>
        </p:nvSpPr>
        <p:spPr>
          <a:xfrm>
            <a:off x="1333809" y="1791130"/>
            <a:ext cx="9748718" cy="4403347"/>
          </a:xfrm>
        </p:spPr>
        <p:txBody>
          <a:bodyPr>
            <a:noAutofit/>
          </a:bodyPr>
          <a:lstStyle/>
          <a:p>
            <a:pPr marL="346075" indent="-346075">
              <a:lnSpc>
                <a:spcPct val="50000"/>
              </a:lnSpc>
              <a:spcBef>
                <a:spcPts val="0"/>
              </a:spcBef>
              <a:spcAft>
                <a:spcPts val="0"/>
              </a:spcAft>
              <a:buSzPct val="125000"/>
              <a:buFont typeface="Wingdings" panose="05000000000000000000" pitchFamily="2" charset="2"/>
              <a:buChar char="§"/>
            </a:pPr>
            <a:endParaRPr lang="en-US" dirty="0">
              <a:solidFill>
                <a:schemeClr val="tx1"/>
              </a:solidFill>
            </a:endParaRPr>
          </a:p>
          <a:p>
            <a:pPr marL="346075" indent="-346075" algn="l">
              <a:lnSpc>
                <a:spcPct val="100000"/>
              </a:lnSpc>
              <a:spcBef>
                <a:spcPts val="0"/>
              </a:spcBef>
              <a:spcAft>
                <a:spcPts val="1200"/>
              </a:spcAft>
              <a:buFont typeface="Wingdings" panose="05000000000000000000" pitchFamily="2" charset="2"/>
              <a:buChar char="§"/>
            </a:pPr>
            <a:r>
              <a:rPr lang="en-US" b="0" i="0" u="none" strike="noStrike" baseline="0" dirty="0">
                <a:solidFill>
                  <a:srgbClr val="231F20"/>
                </a:solidFill>
                <a:latin typeface="AdvP696A"/>
              </a:rPr>
              <a:t>Horrace and </a:t>
            </a:r>
            <a:r>
              <a:rPr lang="en-US" b="0" i="0" u="none" strike="noStrike" baseline="0" dirty="0" err="1">
                <a:solidFill>
                  <a:srgbClr val="231F20"/>
                </a:solidFill>
                <a:latin typeface="AdvP696A"/>
              </a:rPr>
              <a:t>Rohlin</a:t>
            </a:r>
            <a:r>
              <a:rPr lang="en-US" b="0" i="0" u="none" strike="noStrike" baseline="0" dirty="0">
                <a:solidFill>
                  <a:srgbClr val="231F20"/>
                </a:solidFill>
                <a:latin typeface="AdvP696A"/>
              </a:rPr>
              <a:t> (</a:t>
            </a:r>
            <a:r>
              <a:rPr lang="en-US" b="0" i="1" u="none" strike="noStrike" baseline="0" dirty="0">
                <a:solidFill>
                  <a:srgbClr val="231F20"/>
                </a:solidFill>
                <a:latin typeface="AdvP696A"/>
              </a:rPr>
              <a:t>Review of Econ. </a:t>
            </a:r>
            <a:r>
              <a:rPr lang="en-US" i="1" dirty="0">
                <a:solidFill>
                  <a:srgbClr val="231F20"/>
                </a:solidFill>
                <a:latin typeface="AdvP696A"/>
              </a:rPr>
              <a:t>a</a:t>
            </a:r>
            <a:r>
              <a:rPr lang="en-US" b="0" i="1" u="none" strike="noStrike" baseline="0" dirty="0">
                <a:solidFill>
                  <a:srgbClr val="231F20"/>
                </a:solidFill>
                <a:latin typeface="AdvP696A"/>
              </a:rPr>
              <a:t>nd Stat</a:t>
            </a:r>
            <a:r>
              <a:rPr lang="en-US" b="0" i="0" u="none" strike="noStrike" baseline="0" dirty="0">
                <a:solidFill>
                  <a:srgbClr val="231F20"/>
                </a:solidFill>
                <a:latin typeface="AdvP696A"/>
              </a:rPr>
              <a:t>. 2016)</a:t>
            </a:r>
          </a:p>
          <a:p>
            <a:pPr marL="346075" indent="-346075" algn="l">
              <a:lnSpc>
                <a:spcPct val="100000"/>
              </a:lnSpc>
              <a:spcBef>
                <a:spcPts val="0"/>
              </a:spcBef>
              <a:spcAft>
                <a:spcPts val="1200"/>
              </a:spcAft>
              <a:buFont typeface="Wingdings" panose="05000000000000000000" pitchFamily="2" charset="2"/>
              <a:buChar char="§"/>
            </a:pPr>
            <a:r>
              <a:rPr lang="en-US" b="0" i="0" u="none" strike="noStrike" baseline="0" dirty="0">
                <a:solidFill>
                  <a:srgbClr val="231F20"/>
                </a:solidFill>
                <a:latin typeface="AdvP696A"/>
              </a:rPr>
              <a:t>Previous studies find that </a:t>
            </a:r>
            <a:r>
              <a:rPr lang="en-US" dirty="0">
                <a:solidFill>
                  <a:srgbClr val="231F20"/>
                </a:solidFill>
                <a:latin typeface="AdvP696A"/>
              </a:rPr>
              <a:t>the black-white disparity in traffic stops is larger in the daytime, when the race of the driver can be observed, than at night.</a:t>
            </a:r>
          </a:p>
          <a:p>
            <a:pPr marL="346075" indent="-346075" algn="l">
              <a:lnSpc>
                <a:spcPct val="100000"/>
              </a:lnSpc>
              <a:spcBef>
                <a:spcPts val="0"/>
              </a:spcBef>
              <a:spcAft>
                <a:spcPts val="1200"/>
              </a:spcAft>
              <a:buFont typeface="Wingdings" panose="05000000000000000000" pitchFamily="2" charset="2"/>
              <a:buChar char="§"/>
            </a:pPr>
            <a:r>
              <a:rPr lang="en-US" b="0" i="0" u="none" strike="noStrike" baseline="0" dirty="0">
                <a:solidFill>
                  <a:srgbClr val="231F20"/>
                </a:solidFill>
                <a:latin typeface="AdvP696A"/>
              </a:rPr>
              <a:t>The Horrace/</a:t>
            </a:r>
            <a:r>
              <a:rPr lang="en-US" b="0" i="0" u="none" strike="noStrike" baseline="0" dirty="0" err="1">
                <a:solidFill>
                  <a:srgbClr val="231F20"/>
                </a:solidFill>
                <a:latin typeface="AdvP696A"/>
              </a:rPr>
              <a:t>Rohlin</a:t>
            </a:r>
            <a:r>
              <a:rPr lang="en-US" b="0" i="0" u="none" strike="noStrike" baseline="0" dirty="0">
                <a:solidFill>
                  <a:srgbClr val="231F20"/>
                </a:solidFill>
                <a:latin typeface="AdvP696A"/>
              </a:rPr>
              <a:t> study points out that </a:t>
            </a:r>
            <a:r>
              <a:rPr lang="en-US" b="0" i="0" u="none" strike="noStrike" baseline="0" dirty="0">
                <a:solidFill>
                  <a:srgbClr val="231F20"/>
                </a:solidFill>
                <a:latin typeface="AdvP6975"/>
              </a:rPr>
              <a:t>urban environments may be well-lit at night, eroding the power of these tests. </a:t>
            </a:r>
          </a:p>
          <a:p>
            <a:pPr marL="346075" indent="-346075" algn="l">
              <a:lnSpc>
                <a:spcPct val="100000"/>
              </a:lnSpc>
              <a:spcBef>
                <a:spcPts val="0"/>
              </a:spcBef>
              <a:spcAft>
                <a:spcPts val="1200"/>
              </a:spcAft>
              <a:buFont typeface="Wingdings" panose="05000000000000000000" pitchFamily="2" charset="2"/>
              <a:buChar char="§"/>
            </a:pPr>
            <a:r>
              <a:rPr lang="en-US" dirty="0">
                <a:solidFill>
                  <a:srgbClr val="231F20"/>
                </a:solidFill>
                <a:latin typeface="AdvP6975"/>
              </a:rPr>
              <a:t>They refine this type of test </a:t>
            </a:r>
            <a:r>
              <a:rPr lang="en-US" b="0" i="0" u="none" strike="noStrike" baseline="0" dirty="0">
                <a:solidFill>
                  <a:srgbClr val="231F20"/>
                </a:solidFill>
                <a:latin typeface="AdvP6975"/>
              </a:rPr>
              <a:t>using streetlight location data in Syracuse, and the results change in the direction of finding more profiling of black drivers. </a:t>
            </a:r>
          </a:p>
          <a:p>
            <a:pPr marL="346075" indent="-346075" algn="l">
              <a:lnSpc>
                <a:spcPct val="100000"/>
              </a:lnSpc>
              <a:spcBef>
                <a:spcPts val="0"/>
              </a:spcBef>
              <a:spcAft>
                <a:spcPts val="1200"/>
              </a:spcAft>
              <a:buFont typeface="Wingdings" panose="05000000000000000000" pitchFamily="2" charset="2"/>
              <a:buChar char="§"/>
            </a:pPr>
            <a:r>
              <a:rPr lang="en-US" dirty="0">
                <a:solidFill>
                  <a:srgbClr val="231F20"/>
                </a:solidFill>
                <a:latin typeface="AdvP6975"/>
              </a:rPr>
              <a:t>They find that </a:t>
            </a:r>
            <a:r>
              <a:rPr lang="en-US" b="0" i="0" u="none" strike="noStrike" baseline="0" dirty="0">
                <a:solidFill>
                  <a:srgbClr val="231F20"/>
                </a:solidFill>
                <a:latin typeface="AdvP6975"/>
              </a:rPr>
              <a:t>the odds of a black driver being stopped (relative to nonblack drivers) increase 15% in daylight compared to darkness.</a:t>
            </a:r>
            <a:endParaRPr lang="en-US" dirty="0">
              <a:solidFill>
                <a:schemeClr val="tx1"/>
              </a:solidFill>
            </a:endParaRPr>
          </a:p>
        </p:txBody>
      </p:sp>
    </p:spTree>
    <p:extLst>
      <p:ext uri="{BB962C8B-B14F-4D97-AF65-F5344CB8AC3E}">
        <p14:creationId xmlns:p14="http://schemas.microsoft.com/office/powerpoint/2010/main" val="2458338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4475456"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Defund the Police: Service Overload</a:t>
            </a:r>
          </a:p>
        </p:txBody>
      </p:sp>
      <p:sp>
        <p:nvSpPr>
          <p:cNvPr id="5123" name="Rectangle 3"/>
          <p:cNvSpPr>
            <a:spLocks noGrp="1" noChangeArrowheads="1"/>
          </p:cNvSpPr>
          <p:nvPr>
            <p:ph idx="1"/>
          </p:nvPr>
        </p:nvSpPr>
        <p:spPr>
          <a:xfrm>
            <a:off x="1333809" y="1791130"/>
            <a:ext cx="9748718" cy="4403347"/>
          </a:xfrm>
        </p:spPr>
        <p:txBody>
          <a:bodyPr>
            <a:noAutofit/>
          </a:bodyPr>
          <a:lstStyle/>
          <a:p>
            <a:pPr marL="346075" indent="-346075">
              <a:lnSpc>
                <a:spcPct val="50000"/>
              </a:lnSpc>
              <a:spcBef>
                <a:spcPts val="0"/>
              </a:spcBef>
              <a:spcAft>
                <a:spcPts val="0"/>
              </a:spcAft>
              <a:buSzPct val="125000"/>
              <a:buFont typeface="Wingdings" panose="05000000000000000000" pitchFamily="2" charset="2"/>
              <a:buChar char="§"/>
            </a:pPr>
            <a:endParaRPr lang="en-US" dirty="0">
              <a:solidFill>
                <a:schemeClr val="tx1"/>
              </a:solidFill>
            </a:endParaRPr>
          </a:p>
          <a:p>
            <a:pPr marL="346075" indent="-346075" algn="l">
              <a:lnSpc>
                <a:spcPct val="100000"/>
              </a:lnSpc>
              <a:spcBef>
                <a:spcPts val="0"/>
              </a:spcBef>
              <a:spcAft>
                <a:spcPts val="1200"/>
              </a:spcAft>
              <a:buFont typeface="Wingdings" panose="05000000000000000000" pitchFamily="2" charset="2"/>
              <a:buChar char="§"/>
            </a:pPr>
            <a:r>
              <a:rPr lang="en-US" dirty="0">
                <a:solidFill>
                  <a:srgbClr val="231F20"/>
                </a:solidFill>
                <a:latin typeface="AdvP696A"/>
              </a:rPr>
              <a:t>T</a:t>
            </a:r>
            <a:r>
              <a:rPr lang="en-US" b="0" i="0" u="none" strike="noStrike" baseline="0" dirty="0">
                <a:solidFill>
                  <a:srgbClr val="231F20"/>
                </a:solidFill>
                <a:latin typeface="AdvP696A"/>
              </a:rPr>
              <a:t>he other factor behind the call to “defund” the police is the increase in police responsibility for social service activities, such as</a:t>
            </a:r>
            <a:r>
              <a:rPr lang="en-US" b="0" i="0" dirty="0">
                <a:solidFill>
                  <a:srgbClr val="333333"/>
                </a:solidFill>
                <a:effectLst/>
                <a:latin typeface="nyt-imperial"/>
              </a:rPr>
              <a:t> managing domestic violence and substance abuse, and of responding to growing homeless populations and keeping students safe in schools.</a:t>
            </a:r>
          </a:p>
          <a:p>
            <a:pPr marL="346075" indent="-346075" algn="l">
              <a:lnSpc>
                <a:spcPct val="100000"/>
              </a:lnSpc>
              <a:spcBef>
                <a:spcPts val="0"/>
              </a:spcBef>
              <a:spcAft>
                <a:spcPts val="1200"/>
              </a:spcAft>
              <a:buFont typeface="Wingdings" panose="05000000000000000000" pitchFamily="2" charset="2"/>
              <a:buChar char="§"/>
            </a:pPr>
            <a:r>
              <a:rPr lang="en-US" b="0" i="0" dirty="0">
                <a:solidFill>
                  <a:srgbClr val="333333"/>
                </a:solidFill>
                <a:effectLst/>
                <a:latin typeface="nyt-imperial"/>
              </a:rPr>
              <a:t>“The police have been used to fill the gaps where city services are not adequate,” said Charles H. Ramsey, the former police chief in Philadelphia and Washington, and a co-chair of </a:t>
            </a:r>
            <a:r>
              <a:rPr lang="en-US" b="0" i="0" u="sng" dirty="0">
                <a:solidFill>
                  <a:srgbClr val="326891"/>
                </a:solidFill>
                <a:effectLst/>
                <a:latin typeface="nyt-imperial"/>
                <a:hlinkClick r:id="rId2"/>
              </a:rPr>
              <a:t>President Obama’s Task Force on 21st Century Policing</a:t>
            </a:r>
            <a:r>
              <a:rPr lang="en-US" b="0" i="0" dirty="0">
                <a:solidFill>
                  <a:srgbClr val="333333"/>
                </a:solidFill>
                <a:effectLst/>
                <a:latin typeface="nyt-imperial"/>
              </a:rPr>
              <a:t>.” (Badger and Bui in the New York Times, 2020.)</a:t>
            </a:r>
          </a:p>
          <a:p>
            <a:pPr marL="346075" indent="-346075" algn="l">
              <a:lnSpc>
                <a:spcPct val="100000"/>
              </a:lnSpc>
              <a:spcBef>
                <a:spcPts val="0"/>
              </a:spcBef>
              <a:spcAft>
                <a:spcPts val="1200"/>
              </a:spcAft>
              <a:buFont typeface="Wingdings" panose="05000000000000000000" pitchFamily="2" charset="2"/>
              <a:buChar char="§"/>
            </a:pPr>
            <a:endParaRPr lang="en-US" dirty="0">
              <a:solidFill>
                <a:schemeClr val="tx1"/>
              </a:solidFill>
            </a:endParaRPr>
          </a:p>
        </p:txBody>
      </p:sp>
    </p:spTree>
    <p:extLst>
      <p:ext uri="{BB962C8B-B14F-4D97-AF65-F5344CB8AC3E}">
        <p14:creationId xmlns:p14="http://schemas.microsoft.com/office/powerpoint/2010/main" val="4182722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6" name="Rectangle 2">
            <a:extLst>
              <a:ext uri="{FF2B5EF4-FFF2-40B4-BE49-F238E27FC236}">
                <a16:creationId xmlns:a16="http://schemas.microsoft.com/office/drawing/2014/main" id="{6ED2058C-2FDF-4494-9590-D46B425057C8}"/>
              </a:ext>
            </a:extLst>
          </p:cNvPr>
          <p:cNvSpPr/>
          <p:nvPr/>
        </p:nvSpPr>
        <p:spPr>
          <a:xfrm>
            <a:off x="1109473" y="1387173"/>
            <a:ext cx="1449371"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Questions</a:t>
            </a:r>
          </a:p>
        </p:txBody>
      </p:sp>
      <p:sp>
        <p:nvSpPr>
          <p:cNvPr id="5123" name="Rectangle 3"/>
          <p:cNvSpPr>
            <a:spLocks noGrp="1" noChangeArrowheads="1"/>
          </p:cNvSpPr>
          <p:nvPr>
            <p:ph idx="1"/>
          </p:nvPr>
        </p:nvSpPr>
        <p:spPr>
          <a:xfrm>
            <a:off x="1333809" y="1791130"/>
            <a:ext cx="9748718" cy="4403347"/>
          </a:xfrm>
        </p:spPr>
        <p:txBody>
          <a:bodyPr>
            <a:noAutofit/>
          </a:bodyPr>
          <a:lstStyle/>
          <a:p>
            <a:pPr marL="346075" indent="-346075">
              <a:lnSpc>
                <a:spcPct val="50000"/>
              </a:lnSpc>
              <a:spcBef>
                <a:spcPts val="0"/>
              </a:spcBef>
              <a:spcAft>
                <a:spcPts val="0"/>
              </a:spcAft>
              <a:buSzPct val="125000"/>
              <a:buFont typeface="Wingdings" panose="05000000000000000000" pitchFamily="2" charset="2"/>
              <a:buChar char="§"/>
            </a:pPr>
            <a:endParaRPr lang="en-US" dirty="0">
              <a:solidFill>
                <a:schemeClr val="tx1"/>
              </a:solidFill>
            </a:endParaRPr>
          </a:p>
          <a:p>
            <a:pPr marL="346075" indent="-346075" algn="l">
              <a:lnSpc>
                <a:spcPct val="100000"/>
              </a:lnSpc>
              <a:spcBef>
                <a:spcPts val="0"/>
              </a:spcBef>
              <a:spcAft>
                <a:spcPts val="1200"/>
              </a:spcAft>
              <a:buFont typeface="Wingdings" panose="05000000000000000000" pitchFamily="2" charset="2"/>
              <a:buChar char="§"/>
            </a:pPr>
            <a:r>
              <a:rPr lang="en-US" dirty="0">
                <a:solidFill>
                  <a:srgbClr val="231F20"/>
                </a:solidFill>
                <a:latin typeface="AdvP696A"/>
              </a:rPr>
              <a:t>How are police services provided in the United States?</a:t>
            </a:r>
          </a:p>
          <a:p>
            <a:pPr marL="346075" indent="-346075" algn="l">
              <a:lnSpc>
                <a:spcPct val="100000"/>
              </a:lnSpc>
              <a:spcBef>
                <a:spcPts val="0"/>
              </a:spcBef>
              <a:spcAft>
                <a:spcPts val="1200"/>
              </a:spcAft>
              <a:buFont typeface="Wingdings" panose="05000000000000000000" pitchFamily="2" charset="2"/>
              <a:buChar char="§"/>
            </a:pPr>
            <a:r>
              <a:rPr lang="en-US" dirty="0">
                <a:solidFill>
                  <a:schemeClr val="tx1"/>
                </a:solidFill>
              </a:rPr>
              <a:t>What does it mean to “defund” the police?</a:t>
            </a:r>
          </a:p>
          <a:p>
            <a:pPr marL="346075" indent="-346075" algn="l">
              <a:lnSpc>
                <a:spcPct val="100000"/>
              </a:lnSpc>
              <a:spcBef>
                <a:spcPts val="0"/>
              </a:spcBef>
              <a:spcAft>
                <a:spcPts val="1200"/>
              </a:spcAft>
              <a:buFont typeface="Wingdings" panose="05000000000000000000" pitchFamily="2" charset="2"/>
              <a:buChar char="§"/>
            </a:pPr>
            <a:r>
              <a:rPr lang="en-US" dirty="0">
                <a:solidFill>
                  <a:schemeClr val="tx1"/>
                </a:solidFill>
              </a:rPr>
              <a:t>What are the main causes of the movement to “defund” the police?</a:t>
            </a:r>
          </a:p>
          <a:p>
            <a:pPr marL="346075" indent="-346075" algn="l">
              <a:lnSpc>
                <a:spcPct val="100000"/>
              </a:lnSpc>
              <a:spcBef>
                <a:spcPts val="0"/>
              </a:spcBef>
              <a:spcAft>
                <a:spcPts val="1200"/>
              </a:spcAft>
              <a:buFont typeface="Wingdings" panose="05000000000000000000" pitchFamily="2" charset="2"/>
              <a:buChar char="§"/>
            </a:pPr>
            <a:r>
              <a:rPr lang="en-US" dirty="0">
                <a:solidFill>
                  <a:schemeClr val="tx1"/>
                </a:solidFill>
              </a:rPr>
              <a:t>Question for everyone: Should we “defund” the police?</a:t>
            </a:r>
          </a:p>
        </p:txBody>
      </p:sp>
    </p:spTree>
    <p:extLst>
      <p:ext uri="{BB962C8B-B14F-4D97-AF65-F5344CB8AC3E}">
        <p14:creationId xmlns:p14="http://schemas.microsoft.com/office/powerpoint/2010/main" val="193075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8394542"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Local Safety Spending as a Share of Direct General expenditure, 2018 </a:t>
            </a:r>
          </a:p>
        </p:txBody>
      </p:sp>
      <p:sp>
        <p:nvSpPr>
          <p:cNvPr id="5123" name="Rectangle 3"/>
          <p:cNvSpPr>
            <a:spLocks noGrp="1" noChangeArrowheads="1"/>
          </p:cNvSpPr>
          <p:nvPr>
            <p:ph idx="1"/>
          </p:nvPr>
        </p:nvSpPr>
        <p:spPr>
          <a:xfrm>
            <a:off x="1282589" y="1980316"/>
            <a:ext cx="9748718" cy="4403347"/>
          </a:xfrm>
        </p:spPr>
        <p:txBody>
          <a:bodyPr>
            <a:noAutofit/>
          </a:bodyPr>
          <a:lstStyle/>
          <a:p>
            <a:pPr marL="212825" indent="-212825">
              <a:lnSpc>
                <a:spcPct val="50000"/>
              </a:lnSpc>
              <a:spcBef>
                <a:spcPts val="0"/>
              </a:spcBef>
              <a:spcAft>
                <a:spcPts val="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endParaRPr lang="en-US" dirty="0">
              <a:solidFill>
                <a:schemeClr val="tx1"/>
              </a:solidFill>
            </a:endParaRPr>
          </a:p>
          <a:p>
            <a:pPr marL="212825" indent="-212825">
              <a:lnSpc>
                <a:spcPct val="100000"/>
              </a:lnSpc>
              <a:spcAft>
                <a:spcPts val="1200"/>
              </a:spcAft>
              <a:buFont typeface="Wingdings" panose="05000000000000000000" pitchFamily="2" charset="2"/>
              <a:buChar char="§"/>
            </a:pPr>
            <a:r>
              <a:rPr lang="en-US" dirty="0">
                <a:solidFill>
                  <a:schemeClr val="tx1"/>
                </a:solidFill>
              </a:rPr>
              <a:t>Census of Government Finance</a:t>
            </a:r>
          </a:p>
        </p:txBody>
      </p:sp>
      <p:graphicFrame>
        <p:nvGraphicFramePr>
          <p:cNvPr id="6" name="Table" descr="Please contact Professor Yinger for details regarding figures and graphs.">
            <a:extLst>
              <a:ext uri="{FF2B5EF4-FFF2-40B4-BE49-F238E27FC236}">
                <a16:creationId xmlns:a16="http://schemas.microsoft.com/office/drawing/2014/main" id="{37465BBD-7179-489F-A675-DF7A51E87149}"/>
              </a:ext>
            </a:extLst>
          </p:cNvPr>
          <p:cNvGraphicFramePr>
            <a:graphicFrameLocks noGrp="1"/>
          </p:cNvGraphicFramePr>
          <p:nvPr>
            <p:extLst>
              <p:ext uri="{D42A27DB-BD31-4B8C-83A1-F6EECF244321}">
                <p14:modId xmlns:p14="http://schemas.microsoft.com/office/powerpoint/2010/main" val="856230847"/>
              </p:ext>
            </p:extLst>
          </p:nvPr>
        </p:nvGraphicFramePr>
        <p:xfrm>
          <a:off x="1952974" y="1791130"/>
          <a:ext cx="8407948" cy="4203251"/>
        </p:xfrm>
        <a:graphic>
          <a:graphicData uri="http://schemas.openxmlformats.org/drawingml/2006/table">
            <a:tbl>
              <a:tblPr firstRow="1">
                <a:tableStyleId>{5C22544A-7EE6-4342-B048-85BDC9FD1C3A}</a:tableStyleId>
              </a:tblPr>
              <a:tblGrid>
                <a:gridCol w="3840480">
                  <a:extLst>
                    <a:ext uri="{9D8B030D-6E8A-4147-A177-3AD203B41FA5}">
                      <a16:colId xmlns:a16="http://schemas.microsoft.com/office/drawing/2014/main" val="1336225302"/>
                    </a:ext>
                  </a:extLst>
                </a:gridCol>
                <a:gridCol w="1474537">
                  <a:extLst>
                    <a:ext uri="{9D8B030D-6E8A-4147-A177-3AD203B41FA5}">
                      <a16:colId xmlns:a16="http://schemas.microsoft.com/office/drawing/2014/main" val="2449816739"/>
                    </a:ext>
                  </a:extLst>
                </a:gridCol>
                <a:gridCol w="1438573">
                  <a:extLst>
                    <a:ext uri="{9D8B030D-6E8A-4147-A177-3AD203B41FA5}">
                      <a16:colId xmlns:a16="http://schemas.microsoft.com/office/drawing/2014/main" val="2907598207"/>
                    </a:ext>
                  </a:extLst>
                </a:gridCol>
                <a:gridCol w="1654358">
                  <a:extLst>
                    <a:ext uri="{9D8B030D-6E8A-4147-A177-3AD203B41FA5}">
                      <a16:colId xmlns:a16="http://schemas.microsoft.com/office/drawing/2014/main" val="1383900707"/>
                    </a:ext>
                  </a:extLst>
                </a:gridCol>
              </a:tblGrid>
              <a:tr h="1159003">
                <a:tc>
                  <a:txBody>
                    <a:bodyPr/>
                    <a:lstStyle/>
                    <a:p>
                      <a:pPr algn="l"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solidFill>
                      <a:srgbClr val="FAEDE7"/>
                    </a:solidFill>
                  </a:tcPr>
                </a:tc>
                <a:tc>
                  <a:txBody>
                    <a:bodyPr/>
                    <a:lstStyle/>
                    <a:p>
                      <a:pPr algn="ctr" fontAlgn="b"/>
                      <a:r>
                        <a:rPr lang="en-US" sz="2000" u="none" strike="noStrike" dirty="0">
                          <a:solidFill>
                            <a:sysClr val="windowText" lastClr="000000"/>
                          </a:solidFill>
                          <a:effectLst/>
                        </a:rPr>
                        <a:t>S &amp; L Gov. Percent of Direct General Expenditure</a:t>
                      </a:r>
                      <a:endParaRPr lang="en-US" sz="2000" b="0" i="0" u="none" strike="noStrike" dirty="0">
                        <a:solidFill>
                          <a:sysClr val="windowText" lastClr="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solidFill>
                      <a:srgbClr val="FAEDE7"/>
                    </a:solidFill>
                  </a:tcPr>
                </a:tc>
                <a:tc>
                  <a:txBody>
                    <a:bodyPr/>
                    <a:lstStyle/>
                    <a:p>
                      <a:pPr algn="ctr" fontAlgn="b"/>
                      <a:r>
                        <a:rPr lang="en-US" sz="2000" u="none" strike="noStrike" dirty="0">
                          <a:solidFill>
                            <a:sysClr val="windowText" lastClr="000000"/>
                          </a:solidFill>
                          <a:effectLst/>
                        </a:rPr>
                        <a:t>State Gov. Percent of Direct General Expenditure </a:t>
                      </a:r>
                      <a:endParaRPr lang="en-US" sz="2000" b="0" i="0" u="none" strike="noStrike" dirty="0">
                        <a:solidFill>
                          <a:sysClr val="windowText" lastClr="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solidFill>
                      <a:srgbClr val="FAEDE7"/>
                    </a:solidFill>
                  </a:tcPr>
                </a:tc>
                <a:tc>
                  <a:txBody>
                    <a:bodyPr/>
                    <a:lstStyle/>
                    <a:p>
                      <a:pPr algn="ctr" fontAlgn="b"/>
                      <a:r>
                        <a:rPr lang="en-US" sz="2000" u="none" strike="noStrike" dirty="0">
                          <a:solidFill>
                            <a:sysClr val="windowText" lastClr="000000"/>
                          </a:solidFill>
                          <a:effectLst/>
                        </a:rPr>
                        <a:t>Local Gov. Percent of Direct General Expenditure </a:t>
                      </a:r>
                      <a:endParaRPr lang="en-US" sz="2000" b="0" i="0" u="none" strike="noStrike" dirty="0">
                        <a:solidFill>
                          <a:sysClr val="windowText" lastClr="000000"/>
                        </a:solidFill>
                        <a:effectLst/>
                        <a:latin typeface="Calibri" panose="020F0502020204030204" pitchFamily="34" charset="0"/>
                      </a:endParaRPr>
                    </a:p>
                  </a:txBody>
                  <a:tcPr marL="6350" marR="6350" marT="6350" marB="0" anchor="b">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1739764393"/>
                  </a:ext>
                </a:extLst>
              </a:tr>
              <a:tr h="421781">
                <a:tc>
                  <a:txBody>
                    <a:bodyPr/>
                    <a:lstStyle/>
                    <a:p>
                      <a:pPr algn="l" fontAlgn="b"/>
                      <a:r>
                        <a:rPr lang="en-US" sz="2000" u="none" strike="noStrike" dirty="0">
                          <a:effectLst/>
                        </a:rPr>
                        <a:t>Police protection</a:t>
                      </a:r>
                      <a:endParaRPr lang="en-US" sz="20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a:effectLst/>
                        </a:rPr>
                        <a:t>3.7%</a:t>
                      </a:r>
                      <a:endParaRPr lang="en-US" sz="2000" b="0" i="0" u="none" strike="noStrike">
                        <a:solidFill>
                          <a:srgbClr val="000000"/>
                        </a:solidFill>
                        <a:effectLst/>
                        <a:latin typeface="Calibri" panose="020F0502020204030204" pitchFamily="34" charset="0"/>
                      </a:endParaRPr>
                    </a:p>
                  </a:txBody>
                  <a:tcPr marL="6350" marR="6350" marT="6350" marB="0" anchor="b">
                    <a:lnR w="12700" cmpd="sng">
                      <a:noFill/>
                    </a:lnR>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effectLst/>
                        </a:rPr>
                        <a:t>1.1%</a:t>
                      </a:r>
                      <a:endParaRPr lang="en-US" sz="2000" b="0" i="0" u="none" strike="noStrike" dirty="0">
                        <a:solidFill>
                          <a:srgbClr val="000000"/>
                        </a:solidFill>
                        <a:effectLst/>
                        <a:latin typeface="Calibri" panose="020F0502020204030204" pitchFamily="34" charset="0"/>
                      </a:endParaRPr>
                    </a:p>
                  </a:txBody>
                  <a:tcPr marL="6350" marR="6350" marT="6350" marB="0" anchor="b">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b"/>
                      <a:r>
                        <a:rPr lang="en-US" sz="2000" u="none" strike="noStrike" dirty="0">
                          <a:effectLst/>
                        </a:rPr>
                        <a:t>6.1%</a:t>
                      </a:r>
                      <a:endParaRPr lang="en-US" sz="20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170398"/>
                  </a:ext>
                </a:extLst>
              </a:tr>
              <a:tr h="442869">
                <a:tc>
                  <a:txBody>
                    <a:bodyPr/>
                    <a:lstStyle/>
                    <a:p>
                      <a:pPr algn="l" fontAlgn="b"/>
                      <a:r>
                        <a:rPr lang="en-US" sz="2000" u="none" strike="noStrike" dirty="0">
                          <a:effectLst/>
                        </a:rPr>
                        <a:t>Fire protection</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1.6%</a:t>
                      </a:r>
                      <a:endParaRPr lang="en-US" sz="2000" b="0" i="0" u="none" strike="noStrike">
                        <a:solidFill>
                          <a:srgbClr val="000000"/>
                        </a:solidFill>
                        <a:effectLst/>
                        <a:latin typeface="Calibri" panose="020F0502020204030204" pitchFamily="34" charset="0"/>
                      </a:endParaRPr>
                    </a:p>
                  </a:txBody>
                  <a:tcPr marL="6350" marR="6350" marT="6350" marB="0" anchor="b">
                    <a:lnR w="12700" cmpd="sng">
                      <a:noFill/>
                    </a:lnR>
                  </a:tcPr>
                </a:tc>
                <a:tc>
                  <a:txBody>
                    <a:bodyPr/>
                    <a:lstStyle/>
                    <a:p>
                      <a:pPr algn="r" fontAlgn="b"/>
                      <a:r>
                        <a:rPr lang="en-US" sz="2000" u="none" strike="noStrike">
                          <a:effectLst/>
                        </a:rPr>
                        <a:t>0.0%</a:t>
                      </a:r>
                      <a:endParaRPr lang="en-US" sz="2000" b="0" i="0" u="none" strike="noStrike">
                        <a:solidFill>
                          <a:srgbClr val="000000"/>
                        </a:solidFill>
                        <a:effectLst/>
                        <a:latin typeface="Calibri" panose="020F0502020204030204" pitchFamily="34" charset="0"/>
                      </a:endParaRPr>
                    </a:p>
                  </a:txBody>
                  <a:tcPr marL="6350" marR="6350" marT="6350"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u="none" strike="noStrike" dirty="0">
                          <a:effectLst/>
                        </a:rPr>
                        <a:t>3.1%</a:t>
                      </a:r>
                      <a:endParaRPr lang="en-US" sz="20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0444244"/>
                  </a:ext>
                </a:extLst>
              </a:tr>
              <a:tr h="421781">
                <a:tc>
                  <a:txBody>
                    <a:bodyPr/>
                    <a:lstStyle/>
                    <a:p>
                      <a:pPr algn="l" fontAlgn="b"/>
                      <a:r>
                        <a:rPr lang="en-US" sz="2000" u="none" strike="noStrike">
                          <a:effectLst/>
                        </a:rPr>
                        <a:t>Correction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2.5%</a:t>
                      </a:r>
                      <a:endParaRPr lang="en-US" sz="2000" b="0" i="0" u="none" strike="noStrike" dirty="0">
                        <a:solidFill>
                          <a:srgbClr val="000000"/>
                        </a:solidFill>
                        <a:effectLst/>
                        <a:latin typeface="Calibri" panose="020F0502020204030204" pitchFamily="34" charset="0"/>
                      </a:endParaRPr>
                    </a:p>
                  </a:txBody>
                  <a:tcPr marL="6350" marR="6350" marT="6350" marB="0" anchor="b">
                    <a:lnR w="12700" cap="flat" cmpd="sng" algn="ctr">
                      <a:noFill/>
                      <a:prstDash val="solid"/>
                      <a:round/>
                      <a:headEnd type="none" w="med" len="med"/>
                      <a:tailEnd type="none" w="med" len="med"/>
                    </a:lnR>
                  </a:tcPr>
                </a:tc>
                <a:tc>
                  <a:txBody>
                    <a:bodyPr/>
                    <a:lstStyle/>
                    <a:p>
                      <a:pPr algn="r" fontAlgn="b"/>
                      <a:r>
                        <a:rPr lang="en-US" sz="2000" u="none" strike="noStrike" dirty="0">
                          <a:effectLst/>
                        </a:rPr>
                        <a:t>3.4%</a:t>
                      </a:r>
                      <a:endParaRPr lang="en-US" sz="20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5858359"/>
                  </a:ext>
                </a:extLst>
              </a:tr>
              <a:tr h="421781">
                <a:tc>
                  <a:txBody>
                    <a:bodyPr/>
                    <a:lstStyle/>
                    <a:p>
                      <a:pPr algn="l" fontAlgn="b"/>
                      <a:r>
                        <a:rPr lang="en-US" sz="2000" u="none" strike="noStrike">
                          <a:effectLst/>
                        </a:rPr>
                        <a:t>     Capital outlay</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0.1%</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0.1%</a:t>
                      </a:r>
                      <a:endParaRPr lang="en-US" sz="2000" b="0" i="0" u="none" strike="noStrike" dirty="0">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tcPr>
                </a:tc>
                <a:tc>
                  <a:txBody>
                    <a:bodyPr/>
                    <a:lstStyle/>
                    <a:p>
                      <a:pPr algn="r" fontAlgn="b"/>
                      <a:r>
                        <a:rPr lang="en-US" sz="2000" u="none" strike="noStrike">
                          <a:effectLst/>
                        </a:rPr>
                        <a:t>0.0%</a:t>
                      </a:r>
                      <a:endParaRPr lang="en-US" sz="2000" b="0" i="0" u="none" strike="noStrike">
                        <a:solidFill>
                          <a:srgbClr val="000000"/>
                        </a:solidFill>
                        <a:effectLst/>
                        <a:latin typeface="Calibri" panose="020F0502020204030204" pitchFamily="34" charset="0"/>
                      </a:endParaRPr>
                    </a:p>
                  </a:txBody>
                  <a:tcPr marL="6350" marR="6350" marT="6350" marB="0" anchor="b">
                    <a:lnT w="12700" cmpd="sng">
                      <a:noFill/>
                    </a:lnT>
                  </a:tcPr>
                </a:tc>
                <a:extLst>
                  <a:ext uri="{0D108BD9-81ED-4DB2-BD59-A6C34878D82A}">
                    <a16:rowId xmlns:a16="http://schemas.microsoft.com/office/drawing/2014/main" val="3402102047"/>
                  </a:ext>
                </a:extLst>
              </a:tr>
              <a:tr h="521820">
                <a:tc>
                  <a:txBody>
                    <a:bodyPr/>
                    <a:lstStyle/>
                    <a:p>
                      <a:pPr algn="l" fontAlgn="b"/>
                      <a:r>
                        <a:rPr lang="en-US" sz="2000" u="none" strike="noStrike">
                          <a:effectLst/>
                        </a:rPr>
                        <a:t>Protective inspection and regulation</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0.5%</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0.6%</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0.4%</a:t>
                      </a:r>
                      <a:endParaRPr lang="en-US" sz="20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58319020"/>
                  </a:ext>
                </a:extLst>
              </a:tr>
              <a:tr h="442869">
                <a:tc>
                  <a:txBody>
                    <a:bodyPr/>
                    <a:lstStyle/>
                    <a:p>
                      <a:pPr algn="l" fontAlgn="b"/>
                      <a:r>
                        <a:rPr lang="en-US" sz="2000" u="none" strike="noStrike">
                          <a:effectLst/>
                        </a:rPr>
                        <a:t>Total Public Safety</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a:effectLst/>
                        </a:rPr>
                        <a:t>8.3%</a:t>
                      </a:r>
                      <a:endParaRPr lang="en-US" sz="20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5.0%</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000" u="none" strike="noStrike" dirty="0">
                          <a:effectLst/>
                        </a:rPr>
                        <a:t>11.3%</a:t>
                      </a:r>
                      <a:endParaRPr lang="en-US"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47808012"/>
                  </a:ext>
                </a:extLst>
              </a:tr>
            </a:tbl>
          </a:graphicData>
        </a:graphic>
      </p:graphicFrame>
      <p:grpSp>
        <p:nvGrpSpPr>
          <p:cNvPr id="3" name="Ovals">
            <a:extLst>
              <a:ext uri="{FF2B5EF4-FFF2-40B4-BE49-F238E27FC236}">
                <a16:creationId xmlns:a16="http://schemas.microsoft.com/office/drawing/2014/main" id="{F70D1E83-4A9B-48BB-B371-1D9D736D8C8D}"/>
              </a:ext>
              <a:ext uri="{C183D7F6-B498-43B3-948B-1728B52AA6E4}">
                <adec:decorative xmlns:adec="http://schemas.microsoft.com/office/drawing/2017/decorative" val="1"/>
              </a:ext>
            </a:extLst>
          </p:cNvPr>
          <p:cNvGrpSpPr/>
          <p:nvPr/>
        </p:nvGrpSpPr>
        <p:grpSpPr>
          <a:xfrm>
            <a:off x="7981406" y="3299521"/>
            <a:ext cx="2516777" cy="1402079"/>
            <a:chOff x="7981406" y="3299521"/>
            <a:chExt cx="2516777" cy="1402079"/>
          </a:xfrm>
        </p:grpSpPr>
        <p:sp>
          <p:nvSpPr>
            <p:cNvPr id="7" name="Oval 1">
              <a:extLst>
                <a:ext uri="{FF2B5EF4-FFF2-40B4-BE49-F238E27FC236}">
                  <a16:creationId xmlns:a16="http://schemas.microsoft.com/office/drawing/2014/main" id="{007193A7-2C51-49BB-9A0C-5D85CBCD7EFC}"/>
                </a:ext>
                <a:ext uri="{C183D7F6-B498-43B3-948B-1728B52AA6E4}">
                  <adec:decorative xmlns:adec="http://schemas.microsoft.com/office/drawing/2017/decorative" val="1"/>
                </a:ext>
              </a:extLst>
            </p:cNvPr>
            <p:cNvSpPr/>
            <p:nvPr/>
          </p:nvSpPr>
          <p:spPr>
            <a:xfrm>
              <a:off x="7981406" y="3712754"/>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2">
              <a:extLst>
                <a:ext uri="{FF2B5EF4-FFF2-40B4-BE49-F238E27FC236}">
                  <a16:creationId xmlns:a16="http://schemas.microsoft.com/office/drawing/2014/main" id="{343DE9C9-D221-4FCE-B1EC-116B26D64309}"/>
                </a:ext>
                <a:ext uri="{C183D7F6-B498-43B3-948B-1728B52AA6E4}">
                  <adec:decorative xmlns:adec="http://schemas.microsoft.com/office/drawing/2017/decorative" val="1"/>
                </a:ext>
              </a:extLst>
            </p:cNvPr>
            <p:cNvSpPr/>
            <p:nvPr/>
          </p:nvSpPr>
          <p:spPr>
            <a:xfrm>
              <a:off x="7981406" y="4181989"/>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3">
              <a:extLst>
                <a:ext uri="{FF2B5EF4-FFF2-40B4-BE49-F238E27FC236}">
                  <a16:creationId xmlns:a16="http://schemas.microsoft.com/office/drawing/2014/main" id="{5D4AACC0-245B-43A3-9741-384FB7EF3008}"/>
                </a:ext>
                <a:ext uri="{C183D7F6-B498-43B3-948B-1728B52AA6E4}">
                  <adec:decorative xmlns:adec="http://schemas.microsoft.com/office/drawing/2017/decorative" val="1"/>
                </a:ext>
              </a:extLst>
            </p:cNvPr>
            <p:cNvSpPr/>
            <p:nvPr/>
          </p:nvSpPr>
          <p:spPr>
            <a:xfrm>
              <a:off x="9649097" y="3299521"/>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4">
              <a:extLst>
                <a:ext uri="{FF2B5EF4-FFF2-40B4-BE49-F238E27FC236}">
                  <a16:creationId xmlns:a16="http://schemas.microsoft.com/office/drawing/2014/main" id="{270BA872-58E0-4B89-97C2-6F96B3066AEA}"/>
                </a:ext>
                <a:ext uri="{C183D7F6-B498-43B3-948B-1728B52AA6E4}">
                  <adec:decorative xmlns:adec="http://schemas.microsoft.com/office/drawing/2017/decorative" val="1"/>
                </a:ext>
              </a:extLst>
            </p:cNvPr>
            <p:cNvSpPr/>
            <p:nvPr/>
          </p:nvSpPr>
          <p:spPr>
            <a:xfrm>
              <a:off x="9649097" y="3767031"/>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942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09473" y="1387173"/>
            <a:ext cx="5543312" cy="403957"/>
          </a:xfrm>
          <a:prstGeom prst="rect">
            <a:avLst/>
          </a:prstGeom>
        </p:spPr>
        <p:txBody>
          <a:bodyPr wrap="none">
            <a:spAutoFit/>
          </a:bodyPr>
          <a:lstStyle/>
          <a:p>
            <a:pPr marL="85725" indent="-85725">
              <a:lnSpc>
                <a:spcPct val="90000"/>
              </a:lnSpc>
              <a:spcBef>
                <a:spcPts val="1125"/>
              </a:spcBef>
              <a:spcAft>
                <a:spcPts val="188"/>
              </a:spcAft>
              <a:buClr>
                <a:srgbClr val="E48312"/>
              </a:buClr>
              <a:buSzPct val="100000"/>
              <a:buFont typeface="Calibri" panose="020F0502020204030204" pitchFamily="34" charset="0"/>
              <a:buChar char=" "/>
            </a:pPr>
            <a:r>
              <a:rPr lang="en-US" sz="2250" dirty="0">
                <a:solidFill>
                  <a:srgbClr val="BD582C"/>
                </a:solidFill>
              </a:rPr>
              <a:t>State and Local Safety Spending Shares, 2018</a:t>
            </a:r>
          </a:p>
        </p:txBody>
      </p:sp>
      <p:sp>
        <p:nvSpPr>
          <p:cNvPr id="7" name="Rectangle 3">
            <a:extLst>
              <a:ext uri="{FF2B5EF4-FFF2-40B4-BE49-F238E27FC236}">
                <a16:creationId xmlns:a16="http://schemas.microsoft.com/office/drawing/2014/main" id="{3E78CB2E-743C-422C-A2A6-C5541C859B52}"/>
              </a:ext>
            </a:extLst>
          </p:cNvPr>
          <p:cNvSpPr txBox="1">
            <a:spLocks noChangeArrowheads="1"/>
          </p:cNvSpPr>
          <p:nvPr/>
        </p:nvSpPr>
        <p:spPr>
          <a:xfrm>
            <a:off x="1282589" y="1980316"/>
            <a:ext cx="9748718" cy="44033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2825" indent="-212825">
              <a:lnSpc>
                <a:spcPct val="50000"/>
              </a:lnSpc>
              <a:spcBef>
                <a:spcPts val="0"/>
              </a:spcBef>
              <a:spcAft>
                <a:spcPts val="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endParaRPr lang="en-US">
              <a:solidFill>
                <a:schemeClr val="tx1"/>
              </a:solidFill>
            </a:endParaRPr>
          </a:p>
          <a:p>
            <a:pPr marL="212825" indent="-212825">
              <a:lnSpc>
                <a:spcPct val="100000"/>
              </a:lnSpc>
              <a:spcAft>
                <a:spcPts val="1200"/>
              </a:spcAft>
              <a:buFont typeface="Wingdings" panose="05000000000000000000" pitchFamily="2" charset="2"/>
              <a:buChar char="§"/>
            </a:pPr>
            <a:r>
              <a:rPr lang="en-US">
                <a:solidFill>
                  <a:schemeClr val="tx1"/>
                </a:solidFill>
              </a:rPr>
              <a:t>Census of Government Finance</a:t>
            </a:r>
            <a:endParaRPr lang="en-US" dirty="0">
              <a:solidFill>
                <a:schemeClr val="tx1"/>
              </a:solidFill>
            </a:endParaRPr>
          </a:p>
        </p:txBody>
      </p:sp>
      <p:graphicFrame>
        <p:nvGraphicFramePr>
          <p:cNvPr id="4" name="Table" descr="Please contact Professor Yinger for details regarding figures and graphs.">
            <a:extLst>
              <a:ext uri="{FF2B5EF4-FFF2-40B4-BE49-F238E27FC236}">
                <a16:creationId xmlns:a16="http://schemas.microsoft.com/office/drawing/2014/main" id="{3A3FB833-5AB9-4549-AF56-53E2287C342C}"/>
              </a:ext>
            </a:extLst>
          </p:cNvPr>
          <p:cNvGraphicFramePr>
            <a:graphicFrameLocks noGrp="1"/>
          </p:cNvGraphicFramePr>
          <p:nvPr>
            <p:extLst>
              <p:ext uri="{D42A27DB-BD31-4B8C-83A1-F6EECF244321}">
                <p14:modId xmlns:p14="http://schemas.microsoft.com/office/powerpoint/2010/main" val="1192191372"/>
              </p:ext>
            </p:extLst>
          </p:nvPr>
        </p:nvGraphicFramePr>
        <p:xfrm>
          <a:off x="2035193" y="1752185"/>
          <a:ext cx="7968347" cy="3767140"/>
        </p:xfrm>
        <a:graphic>
          <a:graphicData uri="http://schemas.openxmlformats.org/drawingml/2006/table">
            <a:tbl>
              <a:tblPr firstRow="1">
                <a:tableStyleId>{5C22544A-7EE6-4342-B048-85BDC9FD1C3A}</a:tableStyleId>
              </a:tblPr>
              <a:tblGrid>
                <a:gridCol w="3840480">
                  <a:extLst>
                    <a:ext uri="{9D8B030D-6E8A-4147-A177-3AD203B41FA5}">
                      <a16:colId xmlns:a16="http://schemas.microsoft.com/office/drawing/2014/main" val="2403962456"/>
                    </a:ext>
                  </a:extLst>
                </a:gridCol>
                <a:gridCol w="1330001">
                  <a:extLst>
                    <a:ext uri="{9D8B030D-6E8A-4147-A177-3AD203B41FA5}">
                      <a16:colId xmlns:a16="http://schemas.microsoft.com/office/drawing/2014/main" val="1837983619"/>
                    </a:ext>
                  </a:extLst>
                </a:gridCol>
                <a:gridCol w="1301616">
                  <a:extLst>
                    <a:ext uri="{9D8B030D-6E8A-4147-A177-3AD203B41FA5}">
                      <a16:colId xmlns:a16="http://schemas.microsoft.com/office/drawing/2014/main" val="2852899928"/>
                    </a:ext>
                  </a:extLst>
                </a:gridCol>
                <a:gridCol w="1496250">
                  <a:extLst>
                    <a:ext uri="{9D8B030D-6E8A-4147-A177-3AD203B41FA5}">
                      <a16:colId xmlns:a16="http://schemas.microsoft.com/office/drawing/2014/main" val="3838786094"/>
                    </a:ext>
                  </a:extLst>
                </a:gridCol>
              </a:tblGrid>
              <a:tr h="1097280">
                <a:tc>
                  <a:txBody>
                    <a:bodyPr/>
                    <a:lstStyle/>
                    <a:p>
                      <a:pPr algn="l" fontAlgn="b"/>
                      <a:r>
                        <a:rPr lang="en-US" sz="2000" u="none" strike="noStrike" dirty="0">
                          <a:solidFill>
                            <a:sysClr val="windowText" lastClr="000000"/>
                          </a:solidFill>
                          <a:effectLst/>
                        </a:rPr>
                        <a:t> </a:t>
                      </a:r>
                      <a:endParaRPr lang="en-US" sz="2000" b="0" i="0" u="none" strike="noStrike" dirty="0">
                        <a:solidFill>
                          <a:sysClr val="windowText" lastClr="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AEDE7"/>
                    </a:solidFill>
                  </a:tcPr>
                </a:tc>
                <a:tc>
                  <a:txBody>
                    <a:bodyPr/>
                    <a:lstStyle/>
                    <a:p>
                      <a:pPr algn="ctr" fontAlgn="b"/>
                      <a:r>
                        <a:rPr lang="en-US" sz="2000" u="none" strike="noStrike" dirty="0">
                          <a:solidFill>
                            <a:sysClr val="windowText" lastClr="000000"/>
                          </a:solidFill>
                          <a:effectLst/>
                        </a:rPr>
                        <a:t>S &amp; L Gov. Percent of Safety Spending</a:t>
                      </a:r>
                      <a:endParaRPr lang="en-US" sz="2000" b="0" i="0" u="none" strike="noStrike" dirty="0">
                        <a:solidFill>
                          <a:sysClr val="windowText" lastClr="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AEDE7"/>
                    </a:solidFill>
                  </a:tcPr>
                </a:tc>
                <a:tc>
                  <a:txBody>
                    <a:bodyPr/>
                    <a:lstStyle/>
                    <a:p>
                      <a:pPr algn="ctr" fontAlgn="b"/>
                      <a:r>
                        <a:rPr lang="en-US" sz="2000" u="none" strike="noStrike" dirty="0">
                          <a:solidFill>
                            <a:sysClr val="windowText" lastClr="000000"/>
                          </a:solidFill>
                          <a:effectLst/>
                        </a:rPr>
                        <a:t>State Gov. Percent of Safety Spending</a:t>
                      </a:r>
                      <a:endParaRPr lang="en-US" sz="2000" b="0" i="0" u="none" strike="noStrike" dirty="0">
                        <a:solidFill>
                          <a:sysClr val="windowText" lastClr="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AEDE7"/>
                    </a:solidFill>
                  </a:tcPr>
                </a:tc>
                <a:tc>
                  <a:txBody>
                    <a:bodyPr/>
                    <a:lstStyle/>
                    <a:p>
                      <a:pPr algn="ctr" fontAlgn="b"/>
                      <a:r>
                        <a:rPr lang="en-US" sz="2000" u="none" strike="noStrike" dirty="0">
                          <a:solidFill>
                            <a:sysClr val="windowText" lastClr="000000"/>
                          </a:solidFill>
                          <a:effectLst/>
                        </a:rPr>
                        <a:t>Local Gov. Percent of Safety Spending</a:t>
                      </a:r>
                      <a:endParaRPr lang="en-US" sz="2000" b="0" i="0" u="none" strike="noStrike" dirty="0">
                        <a:solidFill>
                          <a:sysClr val="windowText" lastClr="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2722603275"/>
                  </a:ext>
                </a:extLst>
              </a:tr>
              <a:tr h="497729">
                <a:tc>
                  <a:txBody>
                    <a:bodyPr/>
                    <a:lstStyle/>
                    <a:p>
                      <a:pPr algn="l" fontAlgn="b"/>
                      <a:r>
                        <a:rPr lang="en-US" sz="2000" u="none" strike="noStrike">
                          <a:effectLst/>
                        </a:rPr>
                        <a:t>Police protection</a:t>
                      </a:r>
                      <a:endParaRPr lang="en-US" sz="20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effectLst/>
                        </a:rPr>
                        <a:t>100.0%</a:t>
                      </a:r>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a:effectLst/>
                        </a:rPr>
                        <a:t>13.6%</a:t>
                      </a:r>
                      <a:endParaRPr lang="en-US" sz="20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a:effectLst/>
                        </a:rPr>
                        <a:t>86.4%</a:t>
                      </a:r>
                      <a:endParaRPr lang="en-US" sz="20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3154673"/>
                  </a:ext>
                </a:extLst>
              </a:tr>
              <a:tr h="522614">
                <a:tc>
                  <a:txBody>
                    <a:bodyPr/>
                    <a:lstStyle/>
                    <a:p>
                      <a:pPr algn="l" fontAlgn="b"/>
                      <a:r>
                        <a:rPr lang="en-US" sz="2000" u="none" strike="noStrike">
                          <a:effectLst/>
                        </a:rPr>
                        <a:t>Fire protection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100.0%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0.0%</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100.0%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5788075"/>
                  </a:ext>
                </a:extLst>
              </a:tr>
              <a:tr h="497729">
                <a:tc>
                  <a:txBody>
                    <a:bodyPr/>
                    <a:lstStyle/>
                    <a:p>
                      <a:pPr algn="l" fontAlgn="b"/>
                      <a:r>
                        <a:rPr lang="en-US" sz="2000" u="none" strike="noStrike">
                          <a:effectLst/>
                        </a:rPr>
                        <a:t>Correction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100.0%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62.4%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37.6%</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4967412"/>
                  </a:ext>
                </a:extLst>
              </a:tr>
              <a:tr h="522614">
                <a:tc>
                  <a:txBody>
                    <a:bodyPr/>
                    <a:lstStyle/>
                    <a:p>
                      <a:pPr algn="l" fontAlgn="b"/>
                      <a:r>
                        <a:rPr lang="en-US" sz="2000" u="none" strike="noStrike">
                          <a:effectLst/>
                        </a:rPr>
                        <a:t>     Capital outlay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100.0%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65.5%</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34.5%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8642124"/>
                  </a:ext>
                </a:extLst>
              </a:tr>
              <a:tr h="497729">
                <a:tc>
                  <a:txBody>
                    <a:bodyPr/>
                    <a:lstStyle/>
                    <a:p>
                      <a:pPr algn="l" fontAlgn="b"/>
                      <a:r>
                        <a:rPr lang="en-US" sz="2000" u="none" strike="noStrike">
                          <a:effectLst/>
                        </a:rPr>
                        <a:t>Protective inspection and regulation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100.0%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58.2%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41.8%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0889752"/>
                  </a:ext>
                </a:extLst>
              </a:tr>
            </a:tbl>
          </a:graphicData>
        </a:graphic>
      </p:graphicFrame>
      <p:grpSp>
        <p:nvGrpSpPr>
          <p:cNvPr id="11" name="Ovals" descr="Please contact Professor Yinger for details regarding figures and graphs.">
            <a:extLst>
              <a:ext uri="{FF2B5EF4-FFF2-40B4-BE49-F238E27FC236}">
                <a16:creationId xmlns:a16="http://schemas.microsoft.com/office/drawing/2014/main" id="{57A7D258-DB5F-42EB-A8F2-F3ABC3266632}"/>
              </a:ext>
            </a:extLst>
          </p:cNvPr>
          <p:cNvGrpSpPr/>
          <p:nvPr/>
        </p:nvGrpSpPr>
        <p:grpSpPr>
          <a:xfrm>
            <a:off x="7739072" y="3059612"/>
            <a:ext cx="2301396" cy="1575649"/>
            <a:chOff x="7739072" y="3059612"/>
            <a:chExt cx="2301396" cy="1575649"/>
          </a:xfrm>
        </p:grpSpPr>
        <p:sp>
          <p:nvSpPr>
            <p:cNvPr id="8" name="Oval 1">
              <a:extLst>
                <a:ext uri="{FF2B5EF4-FFF2-40B4-BE49-F238E27FC236}">
                  <a16:creationId xmlns:a16="http://schemas.microsoft.com/office/drawing/2014/main" id="{1E38283A-5EED-487F-B284-02941799C3ED}"/>
                </a:ext>
                <a:ext uri="{C183D7F6-B498-43B3-948B-1728B52AA6E4}">
                  <adec:decorative xmlns:adec="http://schemas.microsoft.com/office/drawing/2017/decorative" val="1"/>
                </a:ext>
              </a:extLst>
            </p:cNvPr>
            <p:cNvSpPr/>
            <p:nvPr/>
          </p:nvSpPr>
          <p:spPr>
            <a:xfrm>
              <a:off x="9164028" y="3059612"/>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2">
              <a:extLst>
                <a:ext uri="{FF2B5EF4-FFF2-40B4-BE49-F238E27FC236}">
                  <a16:creationId xmlns:a16="http://schemas.microsoft.com/office/drawing/2014/main" id="{5C4A9923-BC97-4832-B3B9-FEE1467FB793}"/>
                </a:ext>
                <a:ext uri="{C183D7F6-B498-43B3-948B-1728B52AA6E4}">
                  <adec:decorative xmlns:adec="http://schemas.microsoft.com/office/drawing/2017/decorative" val="1"/>
                </a:ext>
              </a:extLst>
            </p:cNvPr>
            <p:cNvSpPr/>
            <p:nvPr/>
          </p:nvSpPr>
          <p:spPr>
            <a:xfrm>
              <a:off x="9191382" y="3596039"/>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3">
              <a:extLst>
                <a:ext uri="{FF2B5EF4-FFF2-40B4-BE49-F238E27FC236}">
                  <a16:creationId xmlns:a16="http://schemas.microsoft.com/office/drawing/2014/main" id="{DCF0B96C-ADFE-4866-82BB-AB459167BC96}"/>
                </a:ext>
                <a:ext uri="{C183D7F6-B498-43B3-948B-1728B52AA6E4}">
                  <adec:decorative xmlns:adec="http://schemas.microsoft.com/office/drawing/2017/decorative" val="1"/>
                </a:ext>
              </a:extLst>
            </p:cNvPr>
            <p:cNvSpPr/>
            <p:nvPr/>
          </p:nvSpPr>
          <p:spPr>
            <a:xfrm>
              <a:off x="7739072" y="4115650"/>
              <a:ext cx="849086" cy="519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1179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239705" y="1277462"/>
            <a:ext cx="1645514"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Fire Services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5" y="1891626"/>
            <a:ext cx="9932792" cy="4062651"/>
          </a:xfrm>
          <a:prstGeom prst="rect">
            <a:avLst/>
          </a:prstGeom>
          <a:noFill/>
        </p:spPr>
        <p:txBody>
          <a:bodyPr wrap="square">
            <a:spAutoFit/>
          </a:bodyPr>
          <a:lstStyle/>
          <a:p>
            <a:pPr marL="285750" indent="-285750">
              <a:spcAft>
                <a:spcPts val="1200"/>
              </a:spcAft>
              <a:buClr>
                <a:schemeClr val="accent1"/>
              </a:buClr>
              <a:buSzPct val="127000"/>
              <a:buFont typeface="Arial" panose="020B0604020202020204" pitchFamily="34" charset="0"/>
              <a:buChar char="•"/>
            </a:pPr>
            <a:r>
              <a:rPr lang="en-US" sz="2000" dirty="0"/>
              <a:t>“Fire And Emergency Services Districts (ESDs) that provide local fire protection and ambulance services have grown this decade: 150 were created from 2012 to 2017 — 130 of them in Texas. </a:t>
            </a:r>
          </a:p>
          <a:p>
            <a:pPr marL="285750" indent="-285750">
              <a:spcAft>
                <a:spcPts val="1200"/>
              </a:spcAft>
              <a:buClr>
                <a:schemeClr val="accent1"/>
              </a:buClr>
              <a:buSzPct val="127000"/>
              <a:buFont typeface="Arial" panose="020B0604020202020204" pitchFamily="34" charset="0"/>
              <a:buChar char="•"/>
            </a:pPr>
            <a:r>
              <a:rPr lang="en-US" sz="2000" dirty="0"/>
              <a:t>The increase is centered in areas experiencing the fastest population growth in the country since the 2010 Census. </a:t>
            </a:r>
          </a:p>
          <a:p>
            <a:pPr marL="285750" indent="-285750">
              <a:spcAft>
                <a:spcPts val="1200"/>
              </a:spcAft>
              <a:buClr>
                <a:schemeClr val="accent1"/>
              </a:buClr>
              <a:buSzPct val="127000"/>
              <a:buFont typeface="Arial" panose="020B0604020202020204" pitchFamily="34" charset="0"/>
              <a:buChar char="•"/>
            </a:pPr>
            <a:r>
              <a:rPr lang="en-US" sz="2000" dirty="0"/>
              <a:t>Often, ESDs are organized as a funding tool for existing volunteer fire departments. These allow volunteer fire districts to collect additional property and sales taxes to provide service to their expanding communities.” </a:t>
            </a:r>
          </a:p>
          <a:p>
            <a:pPr marL="285750" indent="-285750">
              <a:spcAft>
                <a:spcPts val="1200"/>
              </a:spcAft>
              <a:buClr>
                <a:schemeClr val="accent1"/>
              </a:buClr>
              <a:buSzPct val="127000"/>
              <a:buFont typeface="Arial" panose="020B0604020202020204" pitchFamily="34" charset="0"/>
              <a:buChar char="•"/>
            </a:pPr>
            <a:r>
              <a:rPr lang="en-US" sz="2000" dirty="0"/>
              <a:t>Quotes from 2017 Census of Governments, “From Municipalities to Special Districts,” </a:t>
            </a:r>
            <a:r>
              <a:rPr lang="en-US" sz="2000" dirty="0" err="1"/>
              <a:t>Ocober</a:t>
            </a:r>
            <a:r>
              <a:rPr lang="en-US" sz="2000" dirty="0"/>
              <a:t> 29, 2019.</a:t>
            </a:r>
          </a:p>
          <a:p>
            <a:pPr marL="285750" indent="-285750">
              <a:buClr>
                <a:schemeClr val="accent1"/>
              </a:buClr>
              <a:buSzPct val="127000"/>
              <a:buFont typeface="Arial" panose="020B0604020202020204" pitchFamily="34" charset="0"/>
              <a:buChar char="•"/>
            </a:pPr>
            <a:endParaRPr lang="en-US" dirty="0"/>
          </a:p>
        </p:txBody>
      </p:sp>
    </p:spTree>
    <p:extLst>
      <p:ext uri="{BB962C8B-B14F-4D97-AF65-F5344CB8AC3E}">
        <p14:creationId xmlns:p14="http://schemas.microsoft.com/office/powerpoint/2010/main" val="400857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271236" y="1319503"/>
            <a:ext cx="1645514"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Fire Services</a:t>
            </a:r>
          </a:p>
        </p:txBody>
      </p:sp>
      <p:grpSp>
        <p:nvGrpSpPr>
          <p:cNvPr id="8" name="Chart" descr="Please contact Professor Yinger for details regarding figures and graphs.">
            <a:extLst>
              <a:ext uri="{FF2B5EF4-FFF2-40B4-BE49-F238E27FC236}">
                <a16:creationId xmlns:a16="http://schemas.microsoft.com/office/drawing/2014/main" id="{45009E94-0401-493D-8508-7F02C5ACEFC3}"/>
              </a:ext>
            </a:extLst>
          </p:cNvPr>
          <p:cNvGrpSpPr/>
          <p:nvPr/>
        </p:nvGrpSpPr>
        <p:grpSpPr>
          <a:xfrm>
            <a:off x="3995925" y="761417"/>
            <a:ext cx="7332475" cy="5433060"/>
            <a:chOff x="3995925" y="761417"/>
            <a:chExt cx="7332475" cy="5433060"/>
          </a:xfrm>
        </p:grpSpPr>
        <p:pic>
          <p:nvPicPr>
            <p:cNvPr id="4" name="Chart" descr="Please contact Professor Yinger for details regarding figures and graphs.">
              <a:extLst>
                <a:ext uri="{FF2B5EF4-FFF2-40B4-BE49-F238E27FC236}">
                  <a16:creationId xmlns:a16="http://schemas.microsoft.com/office/drawing/2014/main" id="{4BF1A772-4B39-4799-AD45-2FFC2D84E842}"/>
                </a:ext>
              </a:extLst>
            </p:cNvPr>
            <p:cNvPicPr>
              <a:picLocks noChangeAspect="1"/>
            </p:cNvPicPr>
            <p:nvPr/>
          </p:nvPicPr>
          <p:blipFill>
            <a:blip r:embed="rId2"/>
            <a:stretch>
              <a:fillRect/>
            </a:stretch>
          </p:blipFill>
          <p:spPr>
            <a:xfrm>
              <a:off x="3995925" y="761417"/>
              <a:ext cx="5867400" cy="5433060"/>
            </a:xfrm>
            <a:prstGeom prst="rect">
              <a:avLst/>
            </a:prstGeom>
          </p:spPr>
        </p:pic>
        <p:cxnSp>
          <p:nvCxnSpPr>
            <p:cNvPr id="11" name="Straight Arrow Connector 10">
              <a:extLst>
                <a:ext uri="{FF2B5EF4-FFF2-40B4-BE49-F238E27FC236}">
                  <a16:creationId xmlns:a16="http://schemas.microsoft.com/office/drawing/2014/main" id="{13F3F1FE-CEC2-4D17-A40B-F38D2A9919BD}"/>
                </a:ext>
                <a:ext uri="{C183D7F6-B498-43B3-948B-1728B52AA6E4}">
                  <adec:decorative xmlns:adec="http://schemas.microsoft.com/office/drawing/2017/decorative" val="1"/>
                </a:ext>
              </a:extLst>
            </p:cNvPr>
            <p:cNvCxnSpPr>
              <a:cxnSpLocks/>
            </p:cNvCxnSpPr>
            <p:nvPr/>
          </p:nvCxnSpPr>
          <p:spPr>
            <a:xfrm flipH="1" flipV="1">
              <a:off x="8991600" y="1995609"/>
              <a:ext cx="1300480" cy="621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a:extLst>
                <a:ext uri="{FF2B5EF4-FFF2-40B4-BE49-F238E27FC236}">
                  <a16:creationId xmlns:a16="http://schemas.microsoft.com/office/drawing/2014/main" id="{0B01DB0F-6787-4346-9303-33558008FD52}"/>
                </a:ext>
              </a:extLst>
            </p:cNvPr>
            <p:cNvSpPr txBox="1"/>
            <p:nvPr/>
          </p:nvSpPr>
          <p:spPr>
            <a:xfrm>
              <a:off x="10292080" y="2306320"/>
              <a:ext cx="1036320" cy="1077218"/>
            </a:xfrm>
            <a:prstGeom prst="rect">
              <a:avLst/>
            </a:prstGeom>
            <a:noFill/>
          </p:spPr>
          <p:txBody>
            <a:bodyPr wrap="square" rtlCol="0">
              <a:spAutoFit/>
            </a:bodyPr>
            <a:lstStyle/>
            <a:p>
              <a:r>
                <a:rPr lang="en-US" sz="1600" dirty="0"/>
                <a:t>Largest Category of Special District</a:t>
              </a:r>
            </a:p>
          </p:txBody>
        </p:sp>
      </p:grpSp>
    </p:spTree>
    <p:extLst>
      <p:ext uri="{BB962C8B-B14F-4D97-AF65-F5344CB8AC3E}">
        <p14:creationId xmlns:p14="http://schemas.microsoft.com/office/powerpoint/2010/main" val="90580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239705" y="1277462"/>
            <a:ext cx="1645514"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Fire Services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5" y="1882571"/>
            <a:ext cx="10037895" cy="4478149"/>
          </a:xfrm>
          <a:prstGeom prst="rect">
            <a:avLst/>
          </a:prstGeom>
          <a:noFill/>
        </p:spPr>
        <p:txBody>
          <a:bodyPr wrap="square">
            <a:spAutoFit/>
          </a:bodyPr>
          <a:lstStyle/>
          <a:p>
            <a:pPr marL="285750" indent="-285750">
              <a:spcAft>
                <a:spcPts val="600"/>
              </a:spcAft>
              <a:buClr>
                <a:schemeClr val="accent1"/>
              </a:buClr>
              <a:buSzPct val="127000"/>
              <a:buFont typeface="Arial" panose="020B0604020202020204" pitchFamily="34" charset="0"/>
              <a:buChar char="•"/>
            </a:pPr>
            <a:r>
              <a:rPr lang="en-US" sz="2000" dirty="0"/>
              <a:t>“It can be challenging to find fire-fighting funding in areas losing population and experiencing declining property values. </a:t>
            </a:r>
          </a:p>
          <a:p>
            <a:pPr marL="742950" lvl="1" indent="-285750">
              <a:spcAft>
                <a:spcPts val="600"/>
              </a:spcAft>
              <a:buClr>
                <a:schemeClr val="accent1"/>
              </a:buClr>
              <a:buSzPct val="127000"/>
              <a:buFont typeface="Arial" panose="020B0604020202020204" pitchFamily="34" charset="0"/>
              <a:buChar char="•"/>
            </a:pPr>
            <a:r>
              <a:rPr lang="en-US" sz="2000" dirty="0"/>
              <a:t>In Arizona, for example, laws passed in 2013 allow fire districts to consolidate into fire authorities to reduce overhead costs. </a:t>
            </a:r>
          </a:p>
          <a:p>
            <a:pPr marL="285750" indent="-285750">
              <a:spcAft>
                <a:spcPts val="600"/>
              </a:spcAft>
              <a:buClr>
                <a:schemeClr val="accent1"/>
              </a:buClr>
              <a:buSzPct val="127000"/>
              <a:buFont typeface="Arial" panose="020B0604020202020204" pitchFamily="34" charset="0"/>
              <a:buChar char="•"/>
            </a:pPr>
            <a:r>
              <a:rPr lang="en-US" sz="2000" dirty="0"/>
              <a:t>The 2017 Census of Governments shows 14 new joint fire authorities in Ohio. </a:t>
            </a:r>
          </a:p>
          <a:p>
            <a:pPr marL="742950" lvl="1" indent="-285750">
              <a:spcAft>
                <a:spcPts val="600"/>
              </a:spcAft>
              <a:buClr>
                <a:schemeClr val="accent1"/>
              </a:buClr>
              <a:buSzPct val="127000"/>
              <a:buFont typeface="Arial" panose="020B0604020202020204" pitchFamily="34" charset="0"/>
              <a:buChar char="•"/>
            </a:pPr>
            <a:r>
              <a:rPr lang="en-US" sz="2000" dirty="0"/>
              <a:t>Some township volunteer fire departments have recently begun to combine personnel, equipment and property tax revenue to become official special district governments. </a:t>
            </a:r>
          </a:p>
          <a:p>
            <a:pPr marL="285750" indent="-285750">
              <a:spcAft>
                <a:spcPts val="600"/>
              </a:spcAft>
              <a:buClr>
                <a:schemeClr val="accent1"/>
              </a:buClr>
              <a:buSzPct val="127000"/>
              <a:buFont typeface="Arial" panose="020B0604020202020204" pitchFamily="34" charset="0"/>
              <a:buChar char="•"/>
            </a:pPr>
            <a:r>
              <a:rPr lang="en-US" sz="2000" dirty="0"/>
              <a:t>Another way districts can improve emergency response and rescue operations is by creating Emergency Communications (911) Districts to help coordinate resources between municipalities, counties and other local governments. </a:t>
            </a:r>
          </a:p>
          <a:p>
            <a:pPr marL="742950" lvl="1" indent="-285750">
              <a:spcAft>
                <a:spcPts val="600"/>
              </a:spcAft>
              <a:buClr>
                <a:schemeClr val="accent1"/>
              </a:buClr>
              <a:buSzPct val="127000"/>
              <a:buFont typeface="Arial" panose="020B0604020202020204" pitchFamily="34" charset="0"/>
              <a:buChar char="•"/>
            </a:pPr>
            <a:r>
              <a:rPr lang="en-US" sz="2000" dirty="0"/>
              <a:t>Some states, including Texas, Iowa, and Oregon, have had them since 1985. Others like Washington and Massachusetts have recently introduced laws enabling citizens to create 911 districts.”</a:t>
            </a:r>
          </a:p>
        </p:txBody>
      </p:sp>
    </p:spTree>
    <p:extLst>
      <p:ext uri="{BB962C8B-B14F-4D97-AF65-F5344CB8AC3E}">
        <p14:creationId xmlns:p14="http://schemas.microsoft.com/office/powerpoint/2010/main" val="226808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a:xfrm>
            <a:off x="1157424" y="73245"/>
            <a:ext cx="7072313" cy="911796"/>
          </a:xfrm>
        </p:spPr>
        <p:txBody>
          <a:bodyPr/>
          <a:lstStyle/>
          <a:p>
            <a:pPr eaLnBrk="1" hangingPunct="1"/>
            <a:r>
              <a:rPr lang="en-US" sz="1688" b="1" spc="94" dirty="0">
                <a:solidFill>
                  <a:srgbClr val="637052"/>
                </a:solidFill>
              </a:rPr>
              <a:t>State and Local Public Finance</a:t>
            </a:r>
            <a:br>
              <a:rPr lang="en-US" sz="1688" b="1" spc="94" dirty="0">
                <a:solidFill>
                  <a:srgbClr val="637052"/>
                </a:solidFill>
              </a:rPr>
            </a:br>
            <a:r>
              <a:rPr lang="en-US" sz="1688" b="1" spc="94" dirty="0">
                <a:solidFill>
                  <a:srgbClr val="637052"/>
                </a:solidFill>
              </a:rPr>
              <a:t>Lecture 5: Public Safety  </a:t>
            </a:r>
          </a:p>
        </p:txBody>
      </p:sp>
      <p:sp>
        <p:nvSpPr>
          <p:cNvPr id="2" name="Rectangle 2"/>
          <p:cNvSpPr/>
          <p:nvPr/>
        </p:nvSpPr>
        <p:spPr>
          <a:xfrm>
            <a:off x="1157424" y="1332240"/>
            <a:ext cx="2727350" cy="403957"/>
          </a:xfrm>
          <a:prstGeom prst="rect">
            <a:avLst/>
          </a:prstGeom>
        </p:spPr>
        <p:txBody>
          <a:bodyPr wrap="none">
            <a:spAutoFit/>
          </a:bodyPr>
          <a:lstStyle/>
          <a:p>
            <a:pPr algn="ctr">
              <a:lnSpc>
                <a:spcPct val="90000"/>
              </a:lnSpc>
              <a:spcBef>
                <a:spcPts val="1125"/>
              </a:spcBef>
              <a:spcAft>
                <a:spcPts val="188"/>
              </a:spcAft>
              <a:buClr>
                <a:srgbClr val="E48312"/>
              </a:buClr>
              <a:buSzPct val="100000"/>
            </a:pPr>
            <a:r>
              <a:rPr lang="en-US" sz="2250" dirty="0">
                <a:solidFill>
                  <a:srgbClr val="BD582C"/>
                </a:solidFill>
              </a:rPr>
              <a:t>Volunteer Firefighters</a:t>
            </a:r>
          </a:p>
        </p:txBody>
      </p:sp>
      <p:sp>
        <p:nvSpPr>
          <p:cNvPr id="8" name="Rectangle 3">
            <a:extLst>
              <a:ext uri="{FF2B5EF4-FFF2-40B4-BE49-F238E27FC236}">
                <a16:creationId xmlns:a16="http://schemas.microsoft.com/office/drawing/2014/main" id="{88F36318-75A2-4B37-BE4B-BAFA78A1DFE7}"/>
              </a:ext>
            </a:extLst>
          </p:cNvPr>
          <p:cNvSpPr txBox="1"/>
          <p:nvPr/>
        </p:nvSpPr>
        <p:spPr>
          <a:xfrm>
            <a:off x="1239704" y="1900996"/>
            <a:ext cx="10037895" cy="4216539"/>
          </a:xfrm>
          <a:prstGeom prst="rect">
            <a:avLst/>
          </a:prstGeom>
          <a:noFill/>
        </p:spPr>
        <p:txBody>
          <a:bodyPr wrap="square">
            <a:spAutoFit/>
          </a:bodyPr>
          <a:lstStyle/>
          <a:p>
            <a:pPr marL="285750" indent="-285750">
              <a:spcAft>
                <a:spcPts val="600"/>
              </a:spcAft>
              <a:buClr>
                <a:schemeClr val="accent1"/>
              </a:buClr>
              <a:buSzPct val="127000"/>
              <a:buFont typeface="Arial" panose="020B0604020202020204" pitchFamily="34" charset="0"/>
              <a:buChar char="•"/>
            </a:pPr>
            <a:r>
              <a:rPr lang="en-US" sz="2000" b="0" i="0" dirty="0">
                <a:solidFill>
                  <a:srgbClr val="333333"/>
                </a:solidFill>
                <a:effectLst/>
                <a:latin typeface="nyt-imperial"/>
              </a:rPr>
              <a:t>“</a:t>
            </a:r>
            <a:r>
              <a:rPr lang="en-US" sz="2000" b="0" i="0" u="sng" dirty="0">
                <a:solidFill>
                  <a:srgbClr val="333333"/>
                </a:solidFill>
                <a:effectLst/>
                <a:latin typeface="nyt-imperial"/>
              </a:rPr>
              <a:t>There are still more than twice as many volunteers as career firefighters</a:t>
            </a:r>
            <a:r>
              <a:rPr lang="en-US" sz="2000" b="0" i="0" dirty="0">
                <a:solidFill>
                  <a:srgbClr val="333333"/>
                </a:solidFill>
                <a:effectLst/>
                <a:latin typeface="nyt-imperial"/>
              </a:rPr>
              <a:t>. </a:t>
            </a:r>
          </a:p>
          <a:p>
            <a:pPr marL="285750" indent="-285750">
              <a:spcAft>
                <a:spcPts val="600"/>
              </a:spcAft>
              <a:buClr>
                <a:schemeClr val="accent1"/>
              </a:buClr>
              <a:buSzPct val="127000"/>
              <a:buFont typeface="Arial" panose="020B0604020202020204" pitchFamily="34" charset="0"/>
              <a:buChar char="•"/>
            </a:pPr>
            <a:r>
              <a:rPr lang="en-US" sz="2000" b="0" i="0" dirty="0">
                <a:solidFill>
                  <a:srgbClr val="333333"/>
                </a:solidFill>
                <a:effectLst/>
                <a:latin typeface="nyt-imperial"/>
              </a:rPr>
              <a:t>But the number of volunteers has dropped by around 11 percent since the mid-1980s, while the number of career firefighters has grown more than 50 percent, according to the </a:t>
            </a:r>
            <a:r>
              <a:rPr lang="en-US" sz="2000" b="0" i="0" dirty="0">
                <a:solidFill>
                  <a:srgbClr val="326891"/>
                </a:solidFill>
                <a:effectLst/>
                <a:latin typeface="nyt-imperial"/>
                <a:hlinkClick r:id="rId2"/>
              </a:rPr>
              <a:t>National Fire Protection Association</a:t>
            </a:r>
            <a:r>
              <a:rPr lang="en-US" sz="2000" b="0" i="0" dirty="0">
                <a:solidFill>
                  <a:srgbClr val="333333"/>
                </a:solidFill>
                <a:effectLst/>
                <a:latin typeface="nyt-imperial"/>
              </a:rPr>
              <a:t>. </a:t>
            </a:r>
          </a:p>
          <a:p>
            <a:pPr marL="285750" indent="-285750">
              <a:spcAft>
                <a:spcPts val="600"/>
              </a:spcAft>
              <a:buClr>
                <a:schemeClr val="accent1"/>
              </a:buClr>
              <a:buSzPct val="127000"/>
              <a:buFont typeface="Arial" panose="020B0604020202020204" pitchFamily="34" charset="0"/>
              <a:buChar char="•"/>
            </a:pPr>
            <a:r>
              <a:rPr lang="en-US" sz="2000" b="0" i="0" dirty="0">
                <a:solidFill>
                  <a:srgbClr val="333333"/>
                </a:solidFill>
                <a:effectLst/>
                <a:latin typeface="nyt-imperial"/>
              </a:rPr>
              <a:t>The allure has diminished because fund-raising now takes up </a:t>
            </a:r>
            <a:r>
              <a:rPr lang="en-US" sz="2000" b="0" i="0" dirty="0">
                <a:solidFill>
                  <a:srgbClr val="326891"/>
                </a:solidFill>
                <a:effectLst/>
                <a:latin typeface="nyt-imperial"/>
                <a:hlinkClick r:id="rId3"/>
              </a:rPr>
              <a:t>roughly half</a:t>
            </a:r>
            <a:r>
              <a:rPr lang="en-US" sz="2000" b="0" i="0" dirty="0">
                <a:solidFill>
                  <a:srgbClr val="333333"/>
                </a:solidFill>
                <a:effectLst/>
                <a:latin typeface="nyt-imperial"/>
              </a:rPr>
              <a:t> the time most volunteers spend on duty.</a:t>
            </a:r>
          </a:p>
          <a:p>
            <a:pPr marL="285750" indent="-285750">
              <a:spcAft>
                <a:spcPts val="600"/>
              </a:spcAft>
              <a:buClr>
                <a:schemeClr val="accent1"/>
              </a:buClr>
              <a:buSzPct val="127000"/>
              <a:buFont typeface="Arial" panose="020B0604020202020204" pitchFamily="34" charset="0"/>
              <a:buChar char="•"/>
            </a:pPr>
            <a:r>
              <a:rPr lang="en-US" sz="2000" b="0" i="0" dirty="0">
                <a:solidFill>
                  <a:srgbClr val="333333"/>
                </a:solidFill>
                <a:effectLst/>
                <a:latin typeface="nyt-imperial"/>
              </a:rPr>
              <a:t> It’s also harder to fit in volunteer work. The </a:t>
            </a:r>
            <a:r>
              <a:rPr lang="en-US" sz="2000" b="0" i="0" dirty="0">
                <a:solidFill>
                  <a:srgbClr val="326891"/>
                </a:solidFill>
                <a:effectLst/>
                <a:latin typeface="nyt-imperial"/>
                <a:hlinkClick r:id="rId4"/>
              </a:rPr>
              <a:t>rise in two-income households</a:t>
            </a:r>
            <a:r>
              <a:rPr lang="en-US" sz="2000" b="0" i="0" dirty="0">
                <a:solidFill>
                  <a:srgbClr val="333333"/>
                </a:solidFill>
                <a:effectLst/>
                <a:latin typeface="nyt-imperial"/>
              </a:rPr>
              <a:t> often means that there is no stay-at-home parent to run things so the other can dash off for an emergency. </a:t>
            </a:r>
          </a:p>
          <a:p>
            <a:pPr marL="285750" indent="-285750">
              <a:spcAft>
                <a:spcPts val="1200"/>
              </a:spcAft>
              <a:buClr>
                <a:schemeClr val="accent1"/>
              </a:buClr>
              <a:buSzPct val="127000"/>
              <a:buFont typeface="Arial" panose="020B0604020202020204" pitchFamily="34" charset="0"/>
              <a:buChar char="•"/>
            </a:pPr>
            <a:r>
              <a:rPr lang="en-US" sz="2000" b="0" i="0" dirty="0">
                <a:solidFill>
                  <a:srgbClr val="333333"/>
                </a:solidFill>
                <a:effectLst/>
                <a:latin typeface="nyt-imperial"/>
              </a:rPr>
              <a:t>Urbanization and the </a:t>
            </a:r>
            <a:r>
              <a:rPr lang="en-US" sz="2000" b="0" i="0" dirty="0">
                <a:solidFill>
                  <a:srgbClr val="326891"/>
                </a:solidFill>
                <a:effectLst/>
                <a:latin typeface="nyt-imperial"/>
                <a:hlinkClick r:id="rId4"/>
              </a:rPr>
              <a:t>aging of the rural population</a:t>
            </a:r>
            <a:r>
              <a:rPr lang="en-US" sz="2000" b="0" i="0" dirty="0">
                <a:solidFill>
                  <a:srgbClr val="333333"/>
                </a:solidFill>
                <a:effectLst/>
                <a:latin typeface="nyt-imperial"/>
              </a:rPr>
              <a:t> are taking their toll as fewer young people are available to replace firefighters who retire.”</a:t>
            </a:r>
          </a:p>
          <a:p>
            <a:pPr marL="285750" indent="-285750">
              <a:spcAft>
                <a:spcPts val="1200"/>
              </a:spcAft>
              <a:buClr>
                <a:schemeClr val="accent1"/>
              </a:buClr>
              <a:buSzPct val="127000"/>
              <a:buFont typeface="Arial" panose="020B0604020202020204" pitchFamily="34" charset="0"/>
              <a:buChar char="•"/>
            </a:pPr>
            <a:r>
              <a:rPr lang="en-US" dirty="0">
                <a:hlinkClick r:id="rId5"/>
              </a:rPr>
              <a:t>https://www.nytimes.com/2014/08/17/sunday-review/the-disappearing-volunteer-firefighter.html</a:t>
            </a:r>
            <a:r>
              <a:rPr lang="en-US" dirty="0">
                <a:solidFill>
                  <a:srgbClr val="333333"/>
                </a:solidFill>
                <a:latin typeface="nyt-imperial"/>
              </a:rPr>
              <a:t> </a:t>
            </a:r>
            <a:endParaRPr lang="en-US" dirty="0"/>
          </a:p>
        </p:txBody>
      </p:sp>
    </p:spTree>
    <p:extLst>
      <p:ext uri="{BB962C8B-B14F-4D97-AF65-F5344CB8AC3E}">
        <p14:creationId xmlns:p14="http://schemas.microsoft.com/office/powerpoint/2010/main" val="5593247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4588</TotalTime>
  <Words>2679</Words>
  <Application>Microsoft Office PowerPoint</Application>
  <PresentationFormat>Widescreen</PresentationFormat>
  <Paragraphs>315</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AdvP696A</vt:lpstr>
      <vt:lpstr>AdvP6975</vt:lpstr>
      <vt:lpstr>Arial</vt:lpstr>
      <vt:lpstr>Calibri</vt:lpstr>
      <vt:lpstr>Calibri Light</vt:lpstr>
      <vt:lpstr>nyt-imperial</vt:lpstr>
      <vt:lpstr>Wingdings</vt:lpstr>
      <vt:lpstr>Retrospect</vt:lpstr>
      <vt:lpstr>State and Local Public Finance Professor Yinger Spring 2021</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lpstr>State and Local Public Finance Lecture 5: Public Safety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Lecture 5: Public Safety</dc:title>
  <dc:creator>John McHenry Yinger</dc:creator>
  <cp:lastModifiedBy>Emily Rose Minnoe</cp:lastModifiedBy>
  <cp:revision>23</cp:revision>
  <dcterms:created xsi:type="dcterms:W3CDTF">2021-01-22T01:18:04Z</dcterms:created>
  <dcterms:modified xsi:type="dcterms:W3CDTF">2021-01-27T20:48:42Z</dcterms:modified>
</cp:coreProperties>
</file>