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sldIdLst>
    <p:sldId id="285" r:id="rId2"/>
    <p:sldId id="282" r:id="rId3"/>
    <p:sldId id="329" r:id="rId4"/>
    <p:sldId id="332" r:id="rId5"/>
    <p:sldId id="333" r:id="rId6"/>
    <p:sldId id="334" r:id="rId7"/>
    <p:sldId id="335" r:id="rId8"/>
    <p:sldId id="324" r:id="rId9"/>
    <p:sldId id="257" r:id="rId10"/>
    <p:sldId id="325" r:id="rId11"/>
    <p:sldId id="258" r:id="rId12"/>
    <p:sldId id="259" r:id="rId13"/>
    <p:sldId id="273" r:id="rId14"/>
    <p:sldId id="275" r:id="rId15"/>
    <p:sldId id="260" r:id="rId16"/>
    <p:sldId id="274" r:id="rId17"/>
    <p:sldId id="263" r:id="rId18"/>
    <p:sldId id="330" r:id="rId19"/>
    <p:sldId id="264" r:id="rId20"/>
    <p:sldId id="265" r:id="rId21"/>
    <p:sldId id="266" r:id="rId22"/>
    <p:sldId id="267" r:id="rId23"/>
    <p:sldId id="268" r:id="rId24"/>
    <p:sldId id="331" r:id="rId25"/>
    <p:sldId id="269" r:id="rId26"/>
    <p:sldId id="270" r:id="rId27"/>
    <p:sldId id="283" r:id="rId28"/>
    <p:sldId id="271" r:id="rId29"/>
    <p:sldId id="277" r:id="rId30"/>
    <p:sldId id="278" r:id="rId31"/>
    <p:sldId id="328" r:id="rId32"/>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582C"/>
    <a:srgbClr val="81886B"/>
    <a:srgbClr val="006699"/>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79" autoAdjust="0"/>
    <p:restoredTop sz="94660"/>
  </p:normalViewPr>
  <p:slideViewPr>
    <p:cSldViewPr>
      <p:cViewPr varScale="1">
        <p:scale>
          <a:sx n="108" d="100"/>
          <a:sy n="108" d="100"/>
        </p:scale>
        <p:origin x="112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4500" spc="-28"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9" y="4455621"/>
            <a:ext cx="7543800" cy="1143000"/>
          </a:xfrm>
        </p:spPr>
        <p:txBody>
          <a:bodyPr lIns="91440" rIns="91440">
            <a:normAutofit/>
          </a:bodyPr>
          <a:lstStyle>
            <a:lvl1pPr marL="0" indent="0" algn="l">
              <a:buNone/>
              <a:defRPr sz="1350" cap="all" spc="113" baseline="0">
                <a:solidFill>
                  <a:schemeClr val="tx2"/>
                </a:solidFill>
                <a:latin typeface="+mj-lt"/>
              </a:defRPr>
            </a:lvl1pPr>
            <a:lvl2pPr marL="257175" indent="0" algn="ctr">
              <a:buNone/>
              <a:defRPr sz="1350"/>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832817DE-03F5-4950-B6C4-A06A13F84652}" type="slidenum">
              <a:rPr lang="en-US" altLang="en-US" smtClean="0"/>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6514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F6C1F6D2-902C-4FC3-8918-9383E9918EFF}" type="slidenum">
              <a:rPr lang="en-US" altLang="en-US" smtClean="0"/>
              <a:pPr/>
              <a:t>‹#›</a:t>
            </a:fld>
            <a:endParaRPr lang="en-US" altLang="en-US"/>
          </a:p>
        </p:txBody>
      </p:sp>
    </p:spTree>
    <p:extLst>
      <p:ext uri="{BB962C8B-B14F-4D97-AF65-F5344CB8AC3E}">
        <p14:creationId xmlns:p14="http://schemas.microsoft.com/office/powerpoint/2010/main" val="2957148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7" y="414781"/>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2"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FCF47912-4E4E-4C46-AA99-5EEACD5779DE}" type="slidenum">
              <a:rPr lang="en-US" altLang="en-US" smtClean="0"/>
              <a:pPr/>
              <a:t>‹#›</a:t>
            </a:fld>
            <a:endParaRPr lang="en-US" altLang="en-US"/>
          </a:p>
        </p:txBody>
      </p:sp>
    </p:spTree>
    <p:extLst>
      <p:ext uri="{BB962C8B-B14F-4D97-AF65-F5344CB8AC3E}">
        <p14:creationId xmlns:p14="http://schemas.microsoft.com/office/powerpoint/2010/main" val="17217963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418"/>
            <a:ext cx="8229600" cy="1140619"/>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13200" cy="45303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73601" y="1600200"/>
            <a:ext cx="4013200" cy="45303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5ABC0266-C752-4A99-9F42-E5BCE57B96CD}" type="slidenum">
              <a:rPr lang="en-US" altLang="en-US" smtClean="0"/>
              <a:pPr/>
              <a:t>‹#›</a:t>
            </a:fld>
            <a:endParaRPr lang="en-US" altLang="en-US"/>
          </a:p>
        </p:txBody>
      </p:sp>
    </p:spTree>
    <p:extLst>
      <p:ext uri="{BB962C8B-B14F-4D97-AF65-F5344CB8AC3E}">
        <p14:creationId xmlns:p14="http://schemas.microsoft.com/office/powerpoint/2010/main" val="3337232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17023BCA-9735-404C-A956-CA362254984A}" type="slidenum">
              <a:rPr lang="en-US" altLang="en-US" smtClean="0"/>
              <a:pPr/>
              <a:t>‹#›</a:t>
            </a:fld>
            <a:endParaRPr lang="en-US" altLang="en-US"/>
          </a:p>
        </p:txBody>
      </p:sp>
    </p:spTree>
    <p:extLst>
      <p:ext uri="{BB962C8B-B14F-4D97-AF65-F5344CB8AC3E}">
        <p14:creationId xmlns:p14="http://schemas.microsoft.com/office/powerpoint/2010/main" val="4022226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45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1350" cap="all" spc="113" baseline="0">
                <a:solidFill>
                  <a:schemeClr val="tx2"/>
                </a:solidFill>
                <a:latin typeface="+mj-lt"/>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53DA94A3-79AA-425C-B813-5125F192DE00}" type="slidenum">
              <a:rPr lang="en-US" altLang="en-US" smtClean="0"/>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0779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6"/>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8"/>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fld id="{3743B614-DD7B-488E-AF89-5B2553F541D8}" type="slidenum">
              <a:rPr lang="en-US" altLang="en-US" smtClean="0"/>
              <a:pPr/>
              <a:t>‹#›</a:t>
            </a:fld>
            <a:endParaRPr lang="en-US" altLang="en-US"/>
          </a:p>
        </p:txBody>
      </p:sp>
    </p:spTree>
    <p:extLst>
      <p:ext uri="{BB962C8B-B14F-4D97-AF65-F5344CB8AC3E}">
        <p14:creationId xmlns:p14="http://schemas.microsoft.com/office/powerpoint/2010/main" val="1045266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6"/>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4663440" y="2582335"/>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fld id="{FED9A63A-8271-4538-AFFF-62CA07874B95}" type="slidenum">
              <a:rPr lang="en-US" altLang="en-US" smtClean="0"/>
              <a:pPr/>
              <a:t>‹#›</a:t>
            </a:fld>
            <a:endParaRPr lang="en-US" altLang="en-US"/>
          </a:p>
        </p:txBody>
      </p:sp>
    </p:spTree>
    <p:extLst>
      <p:ext uri="{BB962C8B-B14F-4D97-AF65-F5344CB8AC3E}">
        <p14:creationId xmlns:p14="http://schemas.microsoft.com/office/powerpoint/2010/main" val="4190927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fld id="{31E31D67-CA50-4614-BD3F-DA7EAD7096A4}" type="slidenum">
              <a:rPr lang="en-US" altLang="en-US" smtClean="0"/>
              <a:pPr/>
              <a:t>‹#›</a:t>
            </a:fld>
            <a:endParaRPr lang="en-US" altLang="en-US"/>
          </a:p>
        </p:txBody>
      </p:sp>
    </p:spTree>
    <p:extLst>
      <p:ext uri="{BB962C8B-B14F-4D97-AF65-F5344CB8AC3E}">
        <p14:creationId xmlns:p14="http://schemas.microsoft.com/office/powerpoint/2010/main" val="1829446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fld id="{306AF867-A7B9-4D67-85FE-09417510A97B}" type="slidenum">
              <a:rPr lang="en-US" altLang="en-US" smtClean="0"/>
              <a:pPr/>
              <a:t>‹#›</a:t>
            </a:fld>
            <a:endParaRPr lang="en-US" altLang="en-US"/>
          </a:p>
        </p:txBody>
      </p:sp>
    </p:spTree>
    <p:extLst>
      <p:ext uri="{BB962C8B-B14F-4D97-AF65-F5344CB8AC3E}">
        <p14:creationId xmlns:p14="http://schemas.microsoft.com/office/powerpoint/2010/main" val="1874179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5"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4" y="0"/>
            <a:ext cx="4800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1" y="594359"/>
            <a:ext cx="2400300" cy="2286000"/>
          </a:xfrm>
        </p:spPr>
        <p:txBody>
          <a:bodyPr anchor="b">
            <a:normAutofit/>
          </a:bodyPr>
          <a:lstStyle>
            <a:lvl1pPr>
              <a:defRPr sz="2025"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40"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1" y="2926081"/>
            <a:ext cx="2400300" cy="3379124"/>
          </a:xfrm>
        </p:spPr>
        <p:txBody>
          <a:bodyPr lIns="91440" rIns="91440">
            <a:normAutofit/>
          </a:bodyPr>
          <a:lstStyle>
            <a:lvl1pPr marL="0" indent="0">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a:xfrm>
            <a:off x="349136" y="6459787"/>
            <a:ext cx="1963883" cy="365126"/>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7"/>
            <a:ext cx="3486151" cy="365126"/>
          </a:xfrm>
        </p:spPr>
        <p:txBody>
          <a:bodyPr/>
          <a:lstStyle>
            <a:lvl1pPr algn="l">
              <a:defRPr>
                <a:solidFill>
                  <a:schemeClr val="tx2"/>
                </a:solidFill>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2092D11-3A95-430D-BF84-CD0FE80410EB}" type="slidenum">
              <a:rPr lang="en-US" altLang="en-US" smtClean="0"/>
              <a:pPr/>
              <a:t>‹#›</a:t>
            </a:fld>
            <a:endParaRPr lang="en-US" altLang="en-US"/>
          </a:p>
        </p:txBody>
      </p:sp>
    </p:spTree>
    <p:extLst>
      <p:ext uri="{BB962C8B-B14F-4D97-AF65-F5344CB8AC3E}">
        <p14:creationId xmlns:p14="http://schemas.microsoft.com/office/powerpoint/2010/main" val="3993021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 y="491507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2025"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4" y="1"/>
            <a:ext cx="9143989" cy="4915076"/>
          </a:xfrm>
          <a:blipFill>
            <a:blip r:embed="rId2"/>
            <a:stretch>
              <a:fillRect/>
            </a:stretch>
          </a:blipFill>
        </p:spPr>
        <p:txBody>
          <a:bodyPr lIns="457200" tIns="457200" anchor="t"/>
          <a:lstStyle>
            <a:lvl1pPr marL="0" indent="0">
              <a:buNone/>
              <a:defRPr sz="1800">
                <a:solidFill>
                  <a:schemeClr val="bg1"/>
                </a:solidFill>
              </a:defRPr>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a:t>Click icon to add picture</a:t>
            </a:r>
            <a:endParaRPr lang="en-US" dirty="0"/>
          </a:p>
        </p:txBody>
      </p:sp>
      <p:sp>
        <p:nvSpPr>
          <p:cNvPr id="4" name="Text Placeholder 3"/>
          <p:cNvSpPr>
            <a:spLocks noGrp="1"/>
          </p:cNvSpPr>
          <p:nvPr>
            <p:ph type="body" sz="half" idx="2"/>
          </p:nvPr>
        </p:nvSpPr>
        <p:spPr>
          <a:xfrm>
            <a:off x="822959" y="5907025"/>
            <a:ext cx="7589520" cy="594360"/>
          </a:xfrm>
        </p:spPr>
        <p:txBody>
          <a:bodyPr lIns="91440" tIns="0" rIns="91440" bIns="0">
            <a:normAutofit/>
          </a:bodyPr>
          <a:lstStyle>
            <a:lvl1pPr marL="0" indent="0">
              <a:spcBef>
                <a:spcPts val="0"/>
              </a:spcBef>
              <a:spcAft>
                <a:spcPts val="338"/>
              </a:spcAft>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fld id="{34A2B259-89E3-42B1-868C-033674D84E5A}" type="slidenum">
              <a:rPr lang="en-US" altLang="en-US" smtClean="0"/>
              <a:pPr/>
              <a:t>‹#›</a:t>
            </a:fld>
            <a:endParaRPr lang="en-US" altLang="en-US"/>
          </a:p>
        </p:txBody>
      </p:sp>
    </p:spTree>
    <p:extLst>
      <p:ext uri="{BB962C8B-B14F-4D97-AF65-F5344CB8AC3E}">
        <p14:creationId xmlns:p14="http://schemas.microsoft.com/office/powerpoint/2010/main" val="2617564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7" name="Rectangle 6"/>
          <p:cNvSpPr/>
          <p:nvPr/>
        </p:nvSpPr>
        <p:spPr>
          <a:xfrm>
            <a:off x="2"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 y="6334316"/>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6"/>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3" y="6459787"/>
            <a:ext cx="1854203" cy="365126"/>
          </a:xfrm>
          <a:prstGeom prst="rect">
            <a:avLst/>
          </a:prstGeom>
        </p:spPr>
        <p:txBody>
          <a:bodyPr vert="horz" lIns="91440" tIns="45720" rIns="91440" bIns="45720" rtlCol="0" anchor="ctr"/>
          <a:lstStyle>
            <a:lvl1pPr algn="l">
              <a:defRPr sz="506">
                <a:solidFill>
                  <a:srgbClr val="FFFFFF"/>
                </a:solidFill>
              </a:defRPr>
            </a:lvl1pPr>
          </a:lstStyle>
          <a:p>
            <a:pPr>
              <a:defRPr/>
            </a:pPr>
            <a:endParaRPr lang="en-US" altLang="en-US"/>
          </a:p>
        </p:txBody>
      </p:sp>
      <p:sp>
        <p:nvSpPr>
          <p:cNvPr id="5" name="Footer Placeholder 4"/>
          <p:cNvSpPr>
            <a:spLocks noGrp="1"/>
          </p:cNvSpPr>
          <p:nvPr>
            <p:ph type="ftr" sz="quarter" idx="3"/>
          </p:nvPr>
        </p:nvSpPr>
        <p:spPr>
          <a:xfrm>
            <a:off x="2764642" y="6459787"/>
            <a:ext cx="3617103" cy="365126"/>
          </a:xfrm>
          <a:prstGeom prst="rect">
            <a:avLst/>
          </a:prstGeom>
        </p:spPr>
        <p:txBody>
          <a:bodyPr vert="horz" lIns="91440" tIns="45720" rIns="91440" bIns="45720" rtlCol="0" anchor="ctr"/>
          <a:lstStyle>
            <a:lvl1pPr algn="ctr">
              <a:defRPr sz="506" cap="all" baseline="0">
                <a:solidFill>
                  <a:srgbClr val="FFFFFF"/>
                </a:solidFill>
              </a:defRPr>
            </a:lvl1pPr>
          </a:lstStyle>
          <a:p>
            <a:pPr>
              <a:defRPr/>
            </a:pPr>
            <a:endParaRPr lang="en-US" altLang="en-US"/>
          </a:p>
        </p:txBody>
      </p:sp>
      <p:sp>
        <p:nvSpPr>
          <p:cNvPr id="6" name="Slide Number Placeholder 5"/>
          <p:cNvSpPr>
            <a:spLocks noGrp="1"/>
          </p:cNvSpPr>
          <p:nvPr>
            <p:ph type="sldNum" sz="quarter" idx="4"/>
          </p:nvPr>
        </p:nvSpPr>
        <p:spPr>
          <a:xfrm>
            <a:off x="7425345" y="6459787"/>
            <a:ext cx="984019" cy="365126"/>
          </a:xfrm>
          <a:prstGeom prst="rect">
            <a:avLst/>
          </a:prstGeom>
        </p:spPr>
        <p:txBody>
          <a:bodyPr vert="horz" lIns="91440" tIns="45720" rIns="91440" bIns="45720" rtlCol="0" anchor="ctr"/>
          <a:lstStyle>
            <a:lvl1pPr algn="r">
              <a:defRPr sz="591">
                <a:solidFill>
                  <a:srgbClr val="FFFFFF"/>
                </a:solidFill>
              </a:defRPr>
            </a:lvl1pPr>
          </a:lstStyle>
          <a:p>
            <a:fld id="{E0D39AB1-E2C9-41F8-9A1D-81FA832E810C}" type="slidenum">
              <a:rPr lang="en-US" altLang="en-US" smtClean="0"/>
              <a:pPr/>
              <a:t>‹#›</a:t>
            </a:fld>
            <a:endParaRPr lang="en-US" altLang="en-US"/>
          </a:p>
        </p:txBody>
      </p:sp>
      <p:cxnSp>
        <p:nvCxnSpPr>
          <p:cNvPr id="10" name="Straight Connector 9"/>
          <p:cNvCxnSpPr/>
          <p:nvPr/>
        </p:nvCxnSpPr>
        <p:spPr>
          <a:xfrm>
            <a:off x="895150"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9136195"/>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Lst>
  <p:txStyles>
    <p:titleStyle>
      <a:lvl1pPr algn="l" defTabSz="514350" rtl="0" eaLnBrk="1" latinLnBrk="0" hangingPunct="1">
        <a:lnSpc>
          <a:spcPct val="85000"/>
        </a:lnSpc>
        <a:spcBef>
          <a:spcPct val="0"/>
        </a:spcBef>
        <a:buNone/>
        <a:defRPr sz="2700" kern="1200" spc="-28" baseline="0">
          <a:solidFill>
            <a:schemeClr val="tx1">
              <a:lumMod val="75000"/>
              <a:lumOff val="25000"/>
            </a:schemeClr>
          </a:solidFill>
          <a:latin typeface="+mj-lt"/>
          <a:ea typeface="+mj-ea"/>
          <a:cs typeface="+mj-cs"/>
        </a:defRPr>
      </a:lvl1pPr>
    </p:titleStyle>
    <p:body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mn-lt"/>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mn-lt"/>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6.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7.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2.xml"/><Relationship Id="rId1" Type="http://schemas.openxmlformats.org/officeDocument/2006/relationships/vmlDrawing" Target="../drawings/vmlDrawing6.vml"/><Relationship Id="rId4" Type="http://schemas.openxmlformats.org/officeDocument/2006/relationships/image" Target="../media/image8.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cpb-us-w2.wpmucdn.com/voices.uchicago.edu/dist/6/2330/files/2019/04/Berry-Reassessing-the-Property-Tax-3121.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equitablegrowth.org/working-papers/the-assessment-gap-racial-inequalities-in-property-taxat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ctrTitle"/>
          </p:nvPr>
        </p:nvSpPr>
        <p:spPr>
          <a:xfrm>
            <a:off x="705628" y="699796"/>
            <a:ext cx="7785230" cy="944724"/>
          </a:xfrm>
          <a:solidFill>
            <a:srgbClr val="FBE6CE"/>
          </a:solidFill>
        </p:spPr>
        <p:txBody>
          <a:bodyPr>
            <a:normAutofit fontScale="90000"/>
          </a:bodyPr>
          <a:lstStyle/>
          <a:p>
            <a:pPr algn="ctr"/>
            <a:r>
              <a:rPr lang="en-US" sz="2625" b="1" dirty="0">
                <a:solidFill>
                  <a:srgbClr val="637052"/>
                </a:solidFill>
              </a:rPr>
              <a:t>State and Local Public Finance</a:t>
            </a:r>
            <a:br>
              <a:rPr lang="en-US" sz="2250" b="1" dirty="0">
                <a:solidFill>
                  <a:srgbClr val="637052"/>
                </a:solidFill>
              </a:rPr>
            </a:br>
            <a:r>
              <a:rPr lang="en-US" sz="2063" b="1" dirty="0">
                <a:solidFill>
                  <a:srgbClr val="637052"/>
                </a:solidFill>
              </a:rPr>
              <a:t>Professor Yinger</a:t>
            </a:r>
            <a:br>
              <a:rPr lang="en-US" sz="2063" b="1" dirty="0">
                <a:solidFill>
                  <a:srgbClr val="637052"/>
                </a:solidFill>
              </a:rPr>
            </a:br>
            <a:r>
              <a:rPr lang="en-US" sz="2063" b="1" dirty="0">
                <a:solidFill>
                  <a:srgbClr val="637052"/>
                </a:solidFill>
              </a:rPr>
              <a:t>Spring 2022</a:t>
            </a:r>
          </a:p>
        </p:txBody>
      </p:sp>
      <p:sp>
        <p:nvSpPr>
          <p:cNvPr id="3075" name="Rectangle 2"/>
          <p:cNvSpPr>
            <a:spLocks noGrp="1" noChangeArrowheads="1"/>
          </p:cNvSpPr>
          <p:nvPr>
            <p:ph type="subTitle" idx="1"/>
          </p:nvPr>
        </p:nvSpPr>
        <p:spPr>
          <a:xfrm>
            <a:off x="3048000" y="3962400"/>
            <a:ext cx="5442858" cy="1809750"/>
          </a:xfrm>
        </p:spPr>
        <p:txBody>
          <a:bodyPr/>
          <a:lstStyle/>
          <a:p>
            <a:pPr eaLnBrk="1" hangingPunct="1"/>
            <a:r>
              <a:rPr lang="en-US" sz="2700" dirty="0"/>
              <a:t>Lecture 8</a:t>
            </a:r>
          </a:p>
          <a:p>
            <a:pPr eaLnBrk="1" hangingPunct="1"/>
            <a:r>
              <a:rPr lang="en-US" sz="2700" dirty="0"/>
              <a:t>PROPERTY Tax assessment and property tax </a:t>
            </a:r>
            <a:r>
              <a:rPr lang="en-US" sz="2700" dirty="0" err="1"/>
              <a:t>CapitalizaTion</a:t>
            </a:r>
            <a:endParaRPr lang="en-US" sz="2700" dirty="0"/>
          </a:p>
          <a:p>
            <a:pPr eaLnBrk="1" hangingPunct="1"/>
            <a:endParaRPr lang="en-US" dirty="0">
              <a:solidFill>
                <a:schemeClr val="tx2"/>
              </a:solidFill>
            </a:endParaRPr>
          </a:p>
        </p:txBody>
      </p:sp>
    </p:spTree>
    <p:extLst>
      <p:ext uri="{BB962C8B-B14F-4D97-AF65-F5344CB8AC3E}">
        <p14:creationId xmlns:p14="http://schemas.microsoft.com/office/powerpoint/2010/main" val="20655767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a:xfrm>
            <a:off x="533400" y="152400"/>
            <a:ext cx="7543800" cy="594363"/>
          </a:xfrm>
        </p:spPr>
        <p:txBody>
          <a:bodyPr/>
          <a:lstStyle/>
          <a:p>
            <a:pPr eaLnBrk="1" hangingPunct="1"/>
            <a:r>
              <a:rPr lang="en-US" sz="1800" b="1" dirty="0">
                <a:solidFill>
                  <a:srgbClr val="81886B"/>
                </a:solidFill>
              </a:rPr>
              <a:t>State and Local Public Finance</a:t>
            </a:r>
            <a:br>
              <a:rPr lang="en-US" sz="1800" b="1" dirty="0">
                <a:solidFill>
                  <a:srgbClr val="81886B"/>
                </a:solidFill>
              </a:rPr>
            </a:br>
            <a:r>
              <a:rPr lang="en-US" sz="1800" b="1" dirty="0">
                <a:solidFill>
                  <a:srgbClr val="81886B"/>
                </a:solidFill>
              </a:rPr>
              <a:t>Lecture 8: Property Tax Capitalization</a:t>
            </a:r>
          </a:p>
        </p:txBody>
      </p:sp>
      <p:sp>
        <p:nvSpPr>
          <p:cNvPr id="4" name="Rectangle 2"/>
          <p:cNvSpPr/>
          <p:nvPr/>
        </p:nvSpPr>
        <p:spPr>
          <a:xfrm>
            <a:off x="822960" y="1368831"/>
            <a:ext cx="3504101" cy="461665"/>
          </a:xfrm>
          <a:prstGeom prst="rect">
            <a:avLst/>
          </a:prstGeom>
        </p:spPr>
        <p:txBody>
          <a:bodyPr wrap="none">
            <a:spAutoFit/>
          </a:bodyPr>
          <a:lstStyle/>
          <a:p>
            <a:pPr>
              <a:defRPr/>
            </a:pPr>
            <a:r>
              <a:rPr lang="en-US" sz="2400" dirty="0">
                <a:solidFill>
                  <a:srgbClr val="BD582C"/>
                </a:solidFill>
                <a:latin typeface="+mn-lt"/>
              </a:rPr>
              <a:t>Property Tax Capitalization</a:t>
            </a:r>
          </a:p>
        </p:txBody>
      </p:sp>
      <p:sp>
        <p:nvSpPr>
          <p:cNvPr id="5123" name="Rectangle 3"/>
          <p:cNvSpPr>
            <a:spLocks noGrp="1" noChangeArrowheads="1"/>
          </p:cNvSpPr>
          <p:nvPr>
            <p:ph idx="1"/>
          </p:nvPr>
        </p:nvSpPr>
        <p:spPr>
          <a:xfrm>
            <a:off x="914400" y="1752601"/>
            <a:ext cx="7543800" cy="4343400"/>
          </a:xfrm>
        </p:spPr>
        <p:txBody>
          <a:bodyPr>
            <a:normAutofit/>
          </a:bodyPr>
          <a:lstStyle/>
          <a:p>
            <a:pPr marL="227013" indent="-227013" eaLnBrk="1" hangingPunct="1">
              <a:lnSpc>
                <a:spcPct val="100000"/>
              </a:lnSpc>
              <a:spcAft>
                <a:spcPts val="1800"/>
              </a:spcAft>
              <a:buFont typeface="Wingdings" panose="05000000000000000000" pitchFamily="2" charset="2"/>
              <a:buChar char="§"/>
            </a:pPr>
            <a:r>
              <a:rPr lang="en-US" altLang="zh-CN" sz="2000" dirty="0">
                <a:ea typeface="SimSun" panose="02010600030101010101" pitchFamily="2" charset="-122"/>
              </a:rPr>
              <a:t>A house is a taxed asset.</a:t>
            </a:r>
          </a:p>
          <a:p>
            <a:pPr marL="227013" indent="-227013" eaLnBrk="1" hangingPunct="1">
              <a:lnSpc>
                <a:spcPct val="100000"/>
              </a:lnSpc>
              <a:spcAft>
                <a:spcPts val="1800"/>
              </a:spcAft>
              <a:buFont typeface="Wingdings" panose="05000000000000000000" pitchFamily="2" charset="2"/>
              <a:buChar char="§"/>
            </a:pPr>
            <a:r>
              <a:rPr lang="en-US" altLang="zh-CN" sz="2000" dirty="0">
                <a:ea typeface="SimSun" panose="02010600030101010101" pitchFamily="2" charset="-122"/>
              </a:rPr>
              <a:t>When someone bids on a house that is for sale, she knows that she will have to pay property taxes if her bid is accepted.</a:t>
            </a:r>
          </a:p>
          <a:p>
            <a:pPr marL="227013" indent="-227013" eaLnBrk="1" hangingPunct="1">
              <a:lnSpc>
                <a:spcPct val="100000"/>
              </a:lnSpc>
              <a:spcAft>
                <a:spcPts val="1800"/>
              </a:spcAft>
              <a:buFont typeface="Wingdings" panose="05000000000000000000" pitchFamily="2" charset="2"/>
              <a:buChar char="§"/>
            </a:pPr>
            <a:r>
              <a:rPr lang="en-US" altLang="zh-CN" sz="2000" dirty="0">
                <a:ea typeface="SimSun" panose="02010600030101010101" pitchFamily="2" charset="-122"/>
              </a:rPr>
              <a:t>As a result, her bid will reflect the property taxes she expects to pay.</a:t>
            </a:r>
          </a:p>
          <a:p>
            <a:pPr marL="391605" lvl="1" indent="-227013">
              <a:lnSpc>
                <a:spcPct val="100000"/>
              </a:lnSpc>
              <a:spcAft>
                <a:spcPts val="1800"/>
              </a:spcAft>
              <a:buFont typeface="Wingdings" panose="05000000000000000000" pitchFamily="2" charset="2"/>
              <a:buChar char="§"/>
            </a:pPr>
            <a:r>
              <a:rPr lang="en-US" altLang="zh-CN" sz="1888" dirty="0">
                <a:ea typeface="SimSun" panose="02010600030101010101" pitchFamily="2" charset="-122"/>
              </a:rPr>
              <a:t>The higher the property taxes, the lower the bid, all else equal.</a:t>
            </a:r>
          </a:p>
          <a:p>
            <a:pPr marL="391605" lvl="1" indent="-227013">
              <a:lnSpc>
                <a:spcPct val="100000"/>
              </a:lnSpc>
              <a:spcAft>
                <a:spcPts val="1800"/>
              </a:spcAft>
              <a:buFont typeface="Wingdings" panose="05000000000000000000" pitchFamily="2" charset="2"/>
              <a:buChar char="§"/>
            </a:pPr>
            <a:r>
              <a:rPr lang="en-US" altLang="zh-CN" sz="1888" dirty="0">
                <a:ea typeface="SimSun" panose="02010600030101010101" pitchFamily="2" charset="-122"/>
              </a:rPr>
              <a:t>This phenomenon is </a:t>
            </a:r>
            <a:r>
              <a:rPr lang="en-US" altLang="zh-CN" sz="1888" b="1" dirty="0">
                <a:ea typeface="SimSun" panose="02010600030101010101" pitchFamily="2" charset="-122"/>
              </a:rPr>
              <a:t>property tax capitalization</a:t>
            </a:r>
            <a:r>
              <a:rPr lang="en-US" altLang="zh-CN" sz="1888" dirty="0">
                <a:ea typeface="SimSun" panose="02010600030101010101" pitchFamily="2" charset="-122"/>
              </a:rPr>
              <a:t>.</a:t>
            </a:r>
          </a:p>
        </p:txBody>
      </p:sp>
    </p:spTree>
    <p:extLst>
      <p:ext uri="{BB962C8B-B14F-4D97-AF65-F5344CB8AC3E}">
        <p14:creationId xmlns:p14="http://schemas.microsoft.com/office/powerpoint/2010/main" val="3965041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
          <p:cNvSpPr>
            <a:spLocks noGrp="1" noChangeArrowheads="1"/>
          </p:cNvSpPr>
          <p:nvPr>
            <p:ph type="title"/>
          </p:nvPr>
        </p:nvSpPr>
        <p:spPr>
          <a:xfrm>
            <a:off x="533400" y="228600"/>
            <a:ext cx="7543800" cy="594363"/>
          </a:xfrm>
        </p:spPr>
        <p:txBody>
          <a:bodyPr/>
          <a:lstStyle/>
          <a:p>
            <a:pPr eaLnBrk="1" hangingPunct="1"/>
            <a:r>
              <a:rPr lang="en-US" sz="1800" b="1" dirty="0">
                <a:solidFill>
                  <a:srgbClr val="81886B"/>
                </a:solidFill>
              </a:rPr>
              <a:t>State and Local Public Finance</a:t>
            </a:r>
            <a:br>
              <a:rPr lang="en-US" sz="1800" b="1" dirty="0">
                <a:solidFill>
                  <a:srgbClr val="81886B"/>
                </a:solidFill>
              </a:rPr>
            </a:br>
            <a:r>
              <a:rPr lang="en-US" sz="1800" b="1" dirty="0">
                <a:solidFill>
                  <a:srgbClr val="81886B"/>
                </a:solidFill>
              </a:rPr>
              <a:t>Lecture 8: Property Tax Capitalization</a:t>
            </a:r>
          </a:p>
        </p:txBody>
      </p:sp>
      <p:sp>
        <p:nvSpPr>
          <p:cNvPr id="8" name="Rectangle 2"/>
          <p:cNvSpPr/>
          <p:nvPr/>
        </p:nvSpPr>
        <p:spPr>
          <a:xfrm>
            <a:off x="822960" y="1368831"/>
            <a:ext cx="1809598" cy="461665"/>
          </a:xfrm>
          <a:prstGeom prst="rect">
            <a:avLst/>
          </a:prstGeom>
        </p:spPr>
        <p:txBody>
          <a:bodyPr wrap="none">
            <a:spAutoFit/>
          </a:bodyPr>
          <a:lstStyle/>
          <a:p>
            <a:pPr>
              <a:defRPr/>
            </a:pPr>
            <a:r>
              <a:rPr lang="en-US" sz="2400" dirty="0">
                <a:solidFill>
                  <a:srgbClr val="BD582C"/>
                </a:solidFill>
                <a:latin typeface="+mn-lt"/>
              </a:rPr>
              <a:t>Asset Pricing</a:t>
            </a:r>
          </a:p>
        </p:txBody>
      </p:sp>
      <p:sp>
        <p:nvSpPr>
          <p:cNvPr id="7171" name="Rectangle 3"/>
          <p:cNvSpPr>
            <a:spLocks noGrp="1" noChangeArrowheads="1"/>
          </p:cNvSpPr>
          <p:nvPr>
            <p:ph idx="1"/>
          </p:nvPr>
        </p:nvSpPr>
        <p:spPr>
          <a:xfrm>
            <a:off x="914400" y="1752600"/>
            <a:ext cx="7588329" cy="4259421"/>
          </a:xfrm>
        </p:spPr>
        <p:txBody>
          <a:bodyPr>
            <a:normAutofit fontScale="92500"/>
          </a:bodyPr>
          <a:lstStyle/>
          <a:p>
            <a:pPr marL="227013" indent="-227013" eaLnBrk="1" hangingPunct="1">
              <a:lnSpc>
                <a:spcPct val="120000"/>
              </a:lnSpc>
              <a:buFont typeface="Wingdings" panose="05000000000000000000" pitchFamily="2" charset="2"/>
              <a:buChar char="§"/>
            </a:pPr>
            <a:r>
              <a:rPr lang="en-US" altLang="zh-CN" sz="2000" dirty="0">
                <a:ea typeface="SimSun" panose="02010600030101010101" pitchFamily="2" charset="-122"/>
              </a:rPr>
              <a:t>The value of an asset equals the present value of the expected net benefits from owning it.  </a:t>
            </a:r>
          </a:p>
          <a:p>
            <a:pPr marL="461963" indent="-234950" eaLnBrk="1" hangingPunct="1">
              <a:lnSpc>
                <a:spcPct val="120000"/>
              </a:lnSpc>
              <a:buFont typeface="Courier New" panose="02070309020205020404" pitchFamily="49" charset="0"/>
              <a:buChar char="o"/>
            </a:pPr>
            <a:r>
              <a:rPr lang="en-US" altLang="zh-CN" sz="2000" dirty="0">
                <a:ea typeface="SimSun" panose="02010600030101010101" pitchFamily="2" charset="-122"/>
              </a:rPr>
              <a:t>Without property taxes, the amount someone is willing to pay for a </a:t>
            </a:r>
            <a:br>
              <a:rPr lang="en-US" altLang="zh-CN" sz="2000" dirty="0">
                <a:ea typeface="SimSun" panose="02010600030101010101" pitchFamily="2" charset="-122"/>
              </a:rPr>
            </a:br>
            <a:r>
              <a:rPr lang="en-US" altLang="zh-CN" sz="2000" dirty="0">
                <a:ea typeface="SimSun" panose="02010600030101010101" pitchFamily="2" charset="-122"/>
              </a:rPr>
              <a:t> house is the expected present value of the rental benefits, or </a:t>
            </a:r>
          </a:p>
          <a:p>
            <a:pPr marL="461963" indent="-234950" eaLnBrk="1" hangingPunct="1">
              <a:lnSpc>
                <a:spcPct val="120000"/>
              </a:lnSpc>
              <a:buFont typeface="Courier New" panose="02070309020205020404" pitchFamily="49" charset="0"/>
              <a:buChar char="o"/>
            </a:pPr>
            <a:endParaRPr lang="en-US" altLang="zh-CN" sz="2000" dirty="0">
              <a:ea typeface="SimSun" panose="02010600030101010101" pitchFamily="2" charset="-122"/>
            </a:endParaRPr>
          </a:p>
          <a:p>
            <a:pPr marL="461963" indent="-234950" eaLnBrk="1" hangingPunct="1">
              <a:lnSpc>
                <a:spcPct val="120000"/>
              </a:lnSpc>
              <a:buFont typeface="Courier New" panose="02070309020205020404" pitchFamily="49" charset="0"/>
              <a:buChar char="o"/>
            </a:pPr>
            <a:endParaRPr lang="en-US" altLang="zh-CN" sz="2000" dirty="0">
              <a:ea typeface="SimSun" panose="02010600030101010101" pitchFamily="2" charset="-122"/>
            </a:endParaRPr>
          </a:p>
          <a:p>
            <a:pPr marL="227013" indent="0" eaLnBrk="1" hangingPunct="1">
              <a:lnSpc>
                <a:spcPct val="120000"/>
              </a:lnSpc>
              <a:buNone/>
            </a:pPr>
            <a:r>
              <a:rPr lang="en-US" altLang="zh-CN" sz="2000" dirty="0">
                <a:ea typeface="SimSun" panose="02010600030101010101" pitchFamily="2" charset="-122"/>
              </a:rPr>
              <a:t>		</a:t>
            </a:r>
          </a:p>
          <a:p>
            <a:pPr marL="461963" indent="-234950" eaLnBrk="1" hangingPunct="1">
              <a:lnSpc>
                <a:spcPct val="120000"/>
              </a:lnSpc>
              <a:buFont typeface="Courier New" panose="02070309020205020404" pitchFamily="49" charset="0"/>
              <a:buChar char="o"/>
            </a:pPr>
            <a:endParaRPr lang="en-US" altLang="zh-CN" sz="2000" dirty="0">
              <a:ea typeface="SimSun" panose="02010600030101010101" pitchFamily="2" charset="-122"/>
            </a:endParaRPr>
          </a:p>
          <a:p>
            <a:pPr marL="461963" indent="-234950" eaLnBrk="1" hangingPunct="1">
              <a:lnSpc>
                <a:spcPct val="120000"/>
              </a:lnSpc>
              <a:buFont typeface="Courier New" panose="02070309020205020404" pitchFamily="49" charset="0"/>
              <a:buChar char="o"/>
            </a:pPr>
            <a:r>
              <a:rPr lang="en-US" altLang="zh-CN" sz="2000" dirty="0">
                <a:ea typeface="SimSun" panose="02010600030101010101" pitchFamily="2" charset="-122"/>
              </a:rPr>
              <a:t>where </a:t>
            </a:r>
            <a:r>
              <a:rPr lang="en-US" altLang="zh-CN" sz="2000" b="1" i="1" dirty="0">
                <a:latin typeface="Times New Roman" panose="02020603050405020304" pitchFamily="18" charset="0"/>
                <a:ea typeface="SimSun" panose="02010600030101010101" pitchFamily="2" charset="-122"/>
                <a:cs typeface="Times New Roman" panose="02020603050405020304" pitchFamily="18" charset="0"/>
              </a:rPr>
              <a:t>P</a:t>
            </a:r>
            <a:r>
              <a:rPr lang="en-US" altLang="zh-CN" sz="2000" dirty="0">
                <a:ea typeface="SimSun" panose="02010600030101010101" pitchFamily="2" charset="-122"/>
              </a:rPr>
              <a:t> is the pre-tax price of housing services</a:t>
            </a:r>
            <a:r>
              <a:rPr lang="en-US" altLang="zh-CN" sz="2000" b="1" dirty="0">
                <a:ea typeface="SimSun" panose="02010600030101010101" pitchFamily="2" charset="-122"/>
              </a:rPr>
              <a:t>, </a:t>
            </a:r>
            <a:r>
              <a:rPr lang="en-US" altLang="zh-CN" sz="2000" b="1" i="1" dirty="0">
                <a:latin typeface="Times New Roman" panose="02020603050405020304" pitchFamily="18" charset="0"/>
                <a:ea typeface="SimSun" panose="02010600030101010101" pitchFamily="2" charset="-122"/>
              </a:rPr>
              <a:t>H</a:t>
            </a:r>
            <a:r>
              <a:rPr lang="en-US" altLang="zh-CN" sz="2000" b="1" dirty="0">
                <a:ea typeface="SimSun" panose="02010600030101010101" pitchFamily="2" charset="-122"/>
              </a:rPr>
              <a:t> </a:t>
            </a:r>
            <a:r>
              <a:rPr lang="en-US" altLang="zh-CN" sz="2000" dirty="0">
                <a:ea typeface="SimSun" panose="02010600030101010101" pitchFamily="2" charset="-122"/>
              </a:rPr>
              <a:t>is housing services,</a:t>
            </a:r>
            <a:br>
              <a:rPr lang="en-US" altLang="zh-CN" sz="2000" dirty="0">
                <a:ea typeface="SimSun" panose="02010600030101010101" pitchFamily="2" charset="-122"/>
              </a:rPr>
            </a:br>
            <a:r>
              <a:rPr lang="en-US" altLang="zh-CN" sz="2000" dirty="0">
                <a:ea typeface="SimSun" panose="02010600030101010101" pitchFamily="2" charset="-122"/>
              </a:rPr>
              <a:t> </a:t>
            </a:r>
            <a:r>
              <a:rPr lang="en-US" altLang="zh-CN" sz="2000" b="1" i="1" dirty="0">
                <a:latin typeface="Times New Roman" panose="02020603050405020304" pitchFamily="18" charset="0"/>
                <a:ea typeface="SimSun" panose="02010600030101010101" pitchFamily="2" charset="-122"/>
              </a:rPr>
              <a:t>r</a:t>
            </a:r>
            <a:r>
              <a:rPr lang="en-US" altLang="zh-CN" sz="2000" i="1" dirty="0">
                <a:latin typeface="Times New Roman" panose="02020603050405020304" pitchFamily="18" charset="0"/>
                <a:ea typeface="SimSun" panose="02010600030101010101" pitchFamily="2" charset="-122"/>
              </a:rPr>
              <a:t> </a:t>
            </a:r>
            <a:r>
              <a:rPr lang="en-US" altLang="zh-CN" sz="2000" dirty="0">
                <a:ea typeface="SimSun" panose="02010600030101010101" pitchFamily="2" charset="-122"/>
              </a:rPr>
              <a:t>is the real discount rate, and </a:t>
            </a:r>
            <a:r>
              <a:rPr lang="en-US" altLang="zh-CN" sz="2000" b="1" i="1" dirty="0">
                <a:latin typeface="Times New Roman" panose="02020603050405020304" pitchFamily="18" charset="0"/>
                <a:ea typeface="SimSun" panose="02010600030101010101" pitchFamily="2" charset="-122"/>
              </a:rPr>
              <a:t>L</a:t>
            </a:r>
            <a:r>
              <a:rPr lang="en-US" altLang="zh-CN" sz="2000" dirty="0">
                <a:ea typeface="SimSun" panose="02010600030101010101" pitchFamily="2" charset="-122"/>
              </a:rPr>
              <a:t> is the expected lifetime of a house. </a:t>
            </a:r>
            <a:endParaRPr lang="en-US" sz="2000" dirty="0"/>
          </a:p>
        </p:txBody>
      </p:sp>
      <p:graphicFrame>
        <p:nvGraphicFramePr>
          <p:cNvPr id="7175" name="Equation" descr="Please contact Professor Yinger for details regarding equations" title="Equation"/>
          <p:cNvGraphicFramePr>
            <a:graphicFrameLocks noChangeAspect="1"/>
          </p:cNvGraphicFramePr>
          <p:nvPr>
            <p:extLst>
              <p:ext uri="{D42A27DB-BD31-4B8C-83A1-F6EECF244321}">
                <p14:modId xmlns:p14="http://schemas.microsoft.com/office/powerpoint/2010/main" val="4288146775"/>
              </p:ext>
            </p:extLst>
          </p:nvPr>
        </p:nvGraphicFramePr>
        <p:xfrm>
          <a:off x="1052244" y="3581400"/>
          <a:ext cx="7056238" cy="1084492"/>
        </p:xfrm>
        <a:graphic>
          <a:graphicData uri="http://schemas.openxmlformats.org/presentationml/2006/ole">
            <mc:AlternateContent xmlns:mc="http://schemas.openxmlformats.org/markup-compatibility/2006">
              <mc:Choice xmlns:v="urn:schemas-microsoft-com:vml" Requires="v">
                <p:oleObj spid="_x0000_s1040" name="Equation" r:id="rId3" imgW="3530600" imgH="546100" progId="Equation.DSMT4">
                  <p:embed/>
                </p:oleObj>
              </mc:Choice>
              <mc:Fallback>
                <p:oleObj name="Equation" r:id="rId3" imgW="3530600" imgH="546100" progId="Equation.DSMT4">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2244" y="3581400"/>
                        <a:ext cx="7056238" cy="1084492"/>
                      </a:xfrm>
                      <a:prstGeom prst="rect">
                        <a:avLst/>
                      </a:prstGeom>
                      <a:noFill/>
                      <a:ln>
                        <a:noFill/>
                      </a:ln>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Grp="1" noChangeArrowheads="1"/>
          </p:cNvSpPr>
          <p:nvPr>
            <p:ph type="title"/>
          </p:nvPr>
        </p:nvSpPr>
        <p:spPr>
          <a:xfrm>
            <a:off x="533400" y="228600"/>
            <a:ext cx="7543800" cy="594363"/>
          </a:xfrm>
        </p:spPr>
        <p:txBody>
          <a:bodyPr/>
          <a:lstStyle/>
          <a:p>
            <a:pPr eaLnBrk="1" hangingPunct="1"/>
            <a:r>
              <a:rPr lang="en-US" sz="1800" b="1" dirty="0">
                <a:solidFill>
                  <a:srgbClr val="81886B"/>
                </a:solidFill>
              </a:rPr>
              <a:t>State and Local Public Finance</a:t>
            </a:r>
            <a:br>
              <a:rPr lang="en-US" sz="1800" b="1" dirty="0">
                <a:solidFill>
                  <a:srgbClr val="81886B"/>
                </a:solidFill>
              </a:rPr>
            </a:br>
            <a:r>
              <a:rPr lang="en-US" sz="1800" b="1" dirty="0">
                <a:solidFill>
                  <a:srgbClr val="81886B"/>
                </a:solidFill>
              </a:rPr>
              <a:t>Lecture 8: Property Tax Capitalization</a:t>
            </a:r>
          </a:p>
        </p:txBody>
      </p:sp>
      <p:sp>
        <p:nvSpPr>
          <p:cNvPr id="6" name="Rectangle 2"/>
          <p:cNvSpPr/>
          <p:nvPr/>
        </p:nvSpPr>
        <p:spPr>
          <a:xfrm>
            <a:off x="822960" y="1368831"/>
            <a:ext cx="4342664" cy="461665"/>
          </a:xfrm>
          <a:prstGeom prst="rect">
            <a:avLst/>
          </a:prstGeom>
        </p:spPr>
        <p:txBody>
          <a:bodyPr wrap="none">
            <a:spAutoFit/>
          </a:bodyPr>
          <a:lstStyle/>
          <a:p>
            <a:pPr>
              <a:defRPr/>
            </a:pPr>
            <a:r>
              <a:rPr lang="en-US" sz="2400" dirty="0">
                <a:solidFill>
                  <a:srgbClr val="BD582C"/>
                </a:solidFill>
                <a:latin typeface="+mn-lt"/>
              </a:rPr>
              <a:t>The Pricing of a Long-Lived Asset</a:t>
            </a:r>
          </a:p>
        </p:txBody>
      </p:sp>
      <p:sp>
        <p:nvSpPr>
          <p:cNvPr id="8195" name="Rectangle 3"/>
          <p:cNvSpPr>
            <a:spLocks noGrp="1" noChangeArrowheads="1"/>
          </p:cNvSpPr>
          <p:nvPr>
            <p:ph idx="1"/>
          </p:nvPr>
        </p:nvSpPr>
        <p:spPr>
          <a:xfrm>
            <a:off x="914400" y="1752601"/>
            <a:ext cx="7620000" cy="4191000"/>
          </a:xfrm>
        </p:spPr>
        <p:txBody>
          <a:bodyPr>
            <a:normAutofit lnSpcReduction="10000"/>
          </a:bodyPr>
          <a:lstStyle/>
          <a:p>
            <a:pPr marL="227013" indent="-227013" eaLnBrk="1" hangingPunct="1">
              <a:lnSpc>
                <a:spcPct val="120000"/>
              </a:lnSpc>
              <a:buFont typeface="Wingdings" panose="05000000000000000000" pitchFamily="2" charset="2"/>
              <a:buChar char="§"/>
            </a:pPr>
            <a:r>
              <a:rPr lang="en-US" altLang="zh-CN" sz="2000" dirty="0">
                <a:ea typeface="SimSun" panose="02010600030101010101" pitchFamily="2" charset="-122"/>
              </a:rPr>
              <a:t>If the expected real value of rental services is constant over time and </a:t>
            </a:r>
            <a:r>
              <a:rPr lang="en-US" altLang="zh-CN" sz="2000" i="1" dirty="0">
                <a:latin typeface="Times New Roman" panose="02020603050405020304" pitchFamily="18" charset="0"/>
                <a:ea typeface="SimSun" panose="02010600030101010101" pitchFamily="2" charset="-122"/>
                <a:cs typeface="Times New Roman" panose="02020603050405020304" pitchFamily="18" charset="0"/>
              </a:rPr>
              <a:t>L</a:t>
            </a:r>
            <a:r>
              <a:rPr lang="en-US" altLang="zh-CN" sz="2000" dirty="0">
                <a:ea typeface="SimSun" panose="02010600030101010101" pitchFamily="2" charset="-122"/>
              </a:rPr>
              <a:t> is large, this equation reduces to:</a:t>
            </a:r>
          </a:p>
          <a:p>
            <a:pPr marL="227013" indent="-227013" eaLnBrk="1" hangingPunct="1">
              <a:lnSpc>
                <a:spcPct val="120000"/>
              </a:lnSpc>
              <a:buFont typeface="Wingdings" panose="05000000000000000000" pitchFamily="2" charset="2"/>
              <a:buChar char="§"/>
            </a:pPr>
            <a:endParaRPr lang="en-US" altLang="zh-CN" sz="2000" dirty="0">
              <a:ea typeface="SimSun" panose="02010600030101010101" pitchFamily="2" charset="-122"/>
            </a:endParaRPr>
          </a:p>
          <a:p>
            <a:pPr marL="227013" indent="-227013" eaLnBrk="1" hangingPunct="1">
              <a:lnSpc>
                <a:spcPct val="120000"/>
              </a:lnSpc>
              <a:buFont typeface="Wingdings" panose="05000000000000000000" pitchFamily="2" charset="2"/>
              <a:buChar char="§"/>
            </a:pPr>
            <a:endParaRPr lang="en-US" altLang="zh-CN" sz="2000" dirty="0">
              <a:ea typeface="SimSun" panose="02010600030101010101" pitchFamily="2" charset="-122"/>
            </a:endParaRPr>
          </a:p>
          <a:p>
            <a:pPr marL="227013" indent="-227013" eaLnBrk="1" hangingPunct="1">
              <a:lnSpc>
                <a:spcPct val="120000"/>
              </a:lnSpc>
              <a:buFont typeface="Wingdings" panose="05000000000000000000" pitchFamily="2" charset="2"/>
              <a:buChar char="§"/>
            </a:pPr>
            <a:endParaRPr lang="en-US" altLang="zh-CN" sz="2000" dirty="0">
              <a:ea typeface="SimSun" panose="02010600030101010101" pitchFamily="2" charset="-122"/>
            </a:endParaRPr>
          </a:p>
          <a:p>
            <a:pPr marL="227013" indent="-227013" eaLnBrk="1" hangingPunct="1">
              <a:lnSpc>
                <a:spcPct val="120000"/>
              </a:lnSpc>
              <a:buFont typeface="Wingdings" panose="05000000000000000000" pitchFamily="2" charset="2"/>
              <a:buChar char="§"/>
            </a:pPr>
            <a:r>
              <a:rPr lang="en-US" altLang="zh-CN" sz="2000" dirty="0">
                <a:ea typeface="SimSun" panose="02010600030101010101" pitchFamily="2" charset="-122"/>
              </a:rPr>
              <a:t>(See the posted notes on “Present Value and Discounting.)</a:t>
            </a:r>
          </a:p>
          <a:p>
            <a:pPr marL="227013" indent="-227013" eaLnBrk="1" hangingPunct="1">
              <a:lnSpc>
                <a:spcPct val="120000"/>
              </a:lnSpc>
              <a:buFont typeface="Wingdings" panose="05000000000000000000" pitchFamily="2" charset="2"/>
              <a:buChar char="§"/>
            </a:pPr>
            <a:r>
              <a:rPr lang="en-US" altLang="zh-CN" sz="2000" dirty="0">
                <a:ea typeface="SimSun" panose="02010600030101010101" pitchFamily="2" charset="-122"/>
              </a:rPr>
              <a:t>The value of a house equals its expected annual rental value divided by a discount rate.</a:t>
            </a:r>
          </a:p>
          <a:p>
            <a:pPr marL="227013" indent="-227013" eaLnBrk="1" hangingPunct="1">
              <a:lnSpc>
                <a:spcPct val="120000"/>
              </a:lnSpc>
              <a:buFont typeface="Wingdings" panose="05000000000000000000" pitchFamily="2" charset="2"/>
              <a:buChar char="§"/>
            </a:pPr>
            <a:r>
              <a:rPr lang="en-US" altLang="zh-CN" sz="2000" dirty="0">
                <a:ea typeface="SimSun" panose="02010600030101010101" pitchFamily="2" charset="-122"/>
              </a:rPr>
              <a:t>Because housing lasts a long time, this is a reasonable—and obviously </a:t>
            </a:r>
            <a:br>
              <a:rPr lang="en-US" altLang="zh-CN" sz="2000" dirty="0">
                <a:ea typeface="SimSun" panose="02010600030101010101" pitchFamily="2" charset="-122"/>
              </a:rPr>
            </a:br>
            <a:r>
              <a:rPr lang="en-US" altLang="zh-CN" sz="2000" dirty="0">
                <a:ea typeface="SimSun" panose="02010600030101010101" pitchFamily="2" charset="-122"/>
              </a:rPr>
              <a:t> helpful—simplification.</a:t>
            </a:r>
          </a:p>
          <a:p>
            <a:pPr eaLnBrk="1" hangingPunct="1"/>
            <a:endParaRPr lang="en-US" dirty="0"/>
          </a:p>
        </p:txBody>
      </p:sp>
      <p:graphicFrame>
        <p:nvGraphicFramePr>
          <p:cNvPr id="8197" name="Equation" descr="Please contact Professor Yinger for details regarding equations" title="Equation"/>
          <p:cNvGraphicFramePr>
            <a:graphicFrameLocks noChangeAspect="1"/>
          </p:cNvGraphicFramePr>
          <p:nvPr>
            <p:extLst>
              <p:ext uri="{D42A27DB-BD31-4B8C-83A1-F6EECF244321}">
                <p14:modId xmlns:p14="http://schemas.microsoft.com/office/powerpoint/2010/main" val="233855812"/>
              </p:ext>
            </p:extLst>
          </p:nvPr>
        </p:nvGraphicFramePr>
        <p:xfrm>
          <a:off x="3505200" y="2590800"/>
          <a:ext cx="1828800" cy="1112521"/>
        </p:xfrm>
        <a:graphic>
          <a:graphicData uri="http://schemas.openxmlformats.org/presentationml/2006/ole">
            <mc:AlternateContent xmlns:mc="http://schemas.openxmlformats.org/markup-compatibility/2006">
              <mc:Choice xmlns:v="urn:schemas-microsoft-com:vml" Requires="v">
                <p:oleObj spid="_x0000_s2064" name="Equation" r:id="rId3" imgW="685800" imgH="419100" progId="Equation.DSMT4">
                  <p:embed/>
                </p:oleObj>
              </mc:Choice>
              <mc:Fallback>
                <p:oleObj name="Equation" r:id="rId3" imgW="685800" imgH="4191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5200" y="2590800"/>
                        <a:ext cx="1828800" cy="1112521"/>
                      </a:xfrm>
                      <a:prstGeom prst="rect">
                        <a:avLst/>
                      </a:prstGeom>
                      <a:noFill/>
                      <a:ln>
                        <a:noFill/>
                      </a:ln>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Grp="1" noChangeArrowheads="1"/>
          </p:cNvSpPr>
          <p:nvPr>
            <p:ph type="title"/>
          </p:nvPr>
        </p:nvSpPr>
        <p:spPr>
          <a:xfrm>
            <a:off x="533400" y="228600"/>
            <a:ext cx="7543800" cy="594363"/>
          </a:xfrm>
        </p:spPr>
        <p:txBody>
          <a:bodyPr/>
          <a:lstStyle/>
          <a:p>
            <a:pPr eaLnBrk="1" hangingPunct="1"/>
            <a:r>
              <a:rPr lang="en-US" sz="1800" b="1" dirty="0">
                <a:solidFill>
                  <a:srgbClr val="81886B"/>
                </a:solidFill>
              </a:rPr>
              <a:t>State and Local Public Finance</a:t>
            </a:r>
            <a:br>
              <a:rPr lang="en-US" sz="1800" b="1" dirty="0">
                <a:solidFill>
                  <a:srgbClr val="81886B"/>
                </a:solidFill>
              </a:rPr>
            </a:br>
            <a:r>
              <a:rPr lang="en-US" sz="1800" b="1" dirty="0">
                <a:solidFill>
                  <a:srgbClr val="81886B"/>
                </a:solidFill>
              </a:rPr>
              <a:t>Lecture 8: Property Tax Capitalization</a:t>
            </a:r>
          </a:p>
        </p:txBody>
      </p:sp>
      <p:sp>
        <p:nvSpPr>
          <p:cNvPr id="5" name="Rectangle 2"/>
          <p:cNvSpPr/>
          <p:nvPr/>
        </p:nvSpPr>
        <p:spPr>
          <a:xfrm>
            <a:off x="822960" y="1368831"/>
            <a:ext cx="2061334" cy="461665"/>
          </a:xfrm>
          <a:prstGeom prst="rect">
            <a:avLst/>
          </a:prstGeom>
        </p:spPr>
        <p:txBody>
          <a:bodyPr wrap="none">
            <a:spAutoFit/>
          </a:bodyPr>
          <a:lstStyle/>
          <a:p>
            <a:pPr>
              <a:defRPr/>
            </a:pPr>
            <a:r>
              <a:rPr lang="en-US" sz="2400" dirty="0">
                <a:solidFill>
                  <a:srgbClr val="BD582C"/>
                </a:solidFill>
                <a:latin typeface="+mn-lt"/>
              </a:rPr>
              <a:t>Property Taxes</a:t>
            </a:r>
          </a:p>
        </p:txBody>
      </p:sp>
      <p:sp>
        <p:nvSpPr>
          <p:cNvPr id="9219" name="Rectangle 3"/>
          <p:cNvSpPr>
            <a:spLocks noGrp="1" noChangeArrowheads="1"/>
          </p:cNvSpPr>
          <p:nvPr>
            <p:ph idx="1"/>
          </p:nvPr>
        </p:nvSpPr>
        <p:spPr>
          <a:xfrm>
            <a:off x="914400" y="1752601"/>
            <a:ext cx="7543800" cy="4038600"/>
          </a:xfrm>
        </p:spPr>
        <p:txBody>
          <a:bodyPr>
            <a:normAutofit/>
          </a:bodyPr>
          <a:lstStyle/>
          <a:p>
            <a:pPr marL="227013" indent="-227013" eaLnBrk="1" hangingPunct="1">
              <a:lnSpc>
                <a:spcPct val="90000"/>
              </a:lnSpc>
              <a:buFont typeface="Wingdings" panose="05000000000000000000" pitchFamily="2" charset="2"/>
              <a:buChar char="§"/>
            </a:pPr>
            <a:r>
              <a:rPr lang="en-US" sz="2000" dirty="0"/>
              <a:t>A property tax payment, </a:t>
            </a:r>
            <a:r>
              <a:rPr lang="en-US" altLang="zh-CN" sz="2000" b="1" i="1" dirty="0">
                <a:solidFill>
                  <a:schemeClr val="tx1"/>
                </a:solidFill>
                <a:latin typeface="Times New Roman" panose="02020603050405020304" pitchFamily="18" charset="0"/>
                <a:ea typeface="SimSun" panose="02010600030101010101" pitchFamily="2" charset="-122"/>
              </a:rPr>
              <a:t>T</a:t>
            </a:r>
            <a:r>
              <a:rPr lang="en-US" sz="2000" dirty="0"/>
              <a:t>, is the product of a nominal tax rate, </a:t>
            </a:r>
            <a:r>
              <a:rPr lang="en-US" altLang="zh-CN" sz="2000" b="1" i="1" dirty="0">
                <a:solidFill>
                  <a:schemeClr val="tx1"/>
                </a:solidFill>
                <a:latin typeface="Times New Roman" panose="02020603050405020304" pitchFamily="18" charset="0"/>
                <a:ea typeface="SimSun" panose="02010600030101010101" pitchFamily="2" charset="-122"/>
              </a:rPr>
              <a:t>m</a:t>
            </a:r>
            <a:r>
              <a:rPr lang="en-US" sz="2000" dirty="0"/>
              <a:t>, and </a:t>
            </a:r>
            <a:br>
              <a:rPr lang="en-US" sz="2000" dirty="0"/>
            </a:br>
            <a:r>
              <a:rPr lang="en-US" sz="2000" dirty="0"/>
              <a:t> an assessed value,</a:t>
            </a:r>
            <a:r>
              <a:rPr lang="en-US" altLang="zh-CN" sz="2000" i="1" dirty="0">
                <a:latin typeface="Times New Roman" panose="02020603050405020304" pitchFamily="18" charset="0"/>
                <a:ea typeface="SimSun" panose="02010600030101010101" pitchFamily="2" charset="-122"/>
              </a:rPr>
              <a:t> </a:t>
            </a:r>
            <a:r>
              <a:rPr lang="en-US" altLang="zh-CN" sz="2000" b="1" i="1" dirty="0">
                <a:solidFill>
                  <a:schemeClr val="tx1"/>
                </a:solidFill>
                <a:latin typeface="Times New Roman" panose="02020603050405020304" pitchFamily="18" charset="0"/>
                <a:ea typeface="SimSun" panose="02010600030101010101" pitchFamily="2" charset="-122"/>
              </a:rPr>
              <a:t>A</a:t>
            </a:r>
            <a:r>
              <a:rPr lang="en-US" altLang="zh-CN" sz="2000" i="1" dirty="0">
                <a:latin typeface="Times New Roman" panose="02020603050405020304" pitchFamily="18" charset="0"/>
                <a:ea typeface="SimSun" panose="02010600030101010101" pitchFamily="2" charset="-122"/>
              </a:rPr>
              <a:t>.</a:t>
            </a:r>
            <a:r>
              <a:rPr lang="en-US" sz="2000" dirty="0"/>
              <a:t> </a:t>
            </a:r>
          </a:p>
          <a:p>
            <a:pPr marL="227013" indent="-227013" eaLnBrk="1" hangingPunct="1">
              <a:lnSpc>
                <a:spcPct val="90000"/>
              </a:lnSpc>
              <a:buFont typeface="Wingdings" panose="05000000000000000000" pitchFamily="2" charset="2"/>
              <a:buChar char="§"/>
            </a:pPr>
            <a:endParaRPr lang="en-US" sz="2000" dirty="0"/>
          </a:p>
          <a:p>
            <a:pPr marL="227013" indent="-227013" eaLnBrk="1" hangingPunct="1">
              <a:lnSpc>
                <a:spcPct val="90000"/>
              </a:lnSpc>
              <a:buFont typeface="Wingdings" panose="05000000000000000000" pitchFamily="2" charset="2"/>
              <a:buChar char="§"/>
            </a:pPr>
            <a:r>
              <a:rPr lang="en-US" sz="2000" dirty="0"/>
              <a:t>It is also the product of an effective tax rate, </a:t>
            </a:r>
            <a:r>
              <a:rPr lang="en-US" altLang="zh-CN" sz="2000" b="1" i="1" dirty="0">
                <a:solidFill>
                  <a:schemeClr val="tx1"/>
                </a:solidFill>
                <a:latin typeface="Times New Roman" panose="02020603050405020304" pitchFamily="18" charset="0"/>
                <a:ea typeface="SimSun" panose="02010600030101010101" pitchFamily="2" charset="-122"/>
              </a:rPr>
              <a:t>t</a:t>
            </a:r>
            <a:r>
              <a:rPr lang="en-US" altLang="zh-CN" sz="2000" dirty="0">
                <a:ea typeface="SimSun" panose="02010600030101010101" pitchFamily="2" charset="-122"/>
              </a:rPr>
              <a:t>, and a market value, </a:t>
            </a:r>
            <a:r>
              <a:rPr lang="en-US" altLang="zh-CN" sz="2000" b="1" i="1" dirty="0">
                <a:solidFill>
                  <a:schemeClr val="tx1"/>
                </a:solidFill>
                <a:latin typeface="Times New Roman" panose="02020603050405020304" pitchFamily="18" charset="0"/>
                <a:ea typeface="SimSun" panose="02010600030101010101" pitchFamily="2" charset="-122"/>
              </a:rPr>
              <a:t>V</a:t>
            </a:r>
            <a:r>
              <a:rPr lang="en-US" altLang="zh-CN" sz="2000" b="1" dirty="0">
                <a:solidFill>
                  <a:srgbClr val="BD582C"/>
                </a:solidFill>
                <a:ea typeface="SimSun" panose="02010600030101010101" pitchFamily="2" charset="-122"/>
              </a:rPr>
              <a:t> </a:t>
            </a:r>
            <a:r>
              <a:rPr lang="en-US" sz="2000" b="1" dirty="0">
                <a:solidFill>
                  <a:srgbClr val="BD582C"/>
                </a:solidFill>
              </a:rPr>
              <a:t> </a:t>
            </a:r>
          </a:p>
          <a:p>
            <a:pPr marL="227013" indent="-227013" eaLnBrk="1" hangingPunct="1">
              <a:lnSpc>
                <a:spcPct val="90000"/>
              </a:lnSpc>
              <a:buFont typeface="Wingdings" panose="05000000000000000000" pitchFamily="2" charset="2"/>
              <a:buChar char="§"/>
            </a:pPr>
            <a:endParaRPr lang="en-US" sz="2000" dirty="0"/>
          </a:p>
          <a:p>
            <a:pPr marL="227013" indent="-227013" eaLnBrk="1" hangingPunct="1">
              <a:lnSpc>
                <a:spcPct val="90000"/>
              </a:lnSpc>
              <a:buFont typeface="Wingdings" panose="05000000000000000000" pitchFamily="2" charset="2"/>
              <a:buChar char="§"/>
            </a:pPr>
            <a:r>
              <a:rPr lang="en-US" sz="2000" dirty="0"/>
              <a:t>In symbols</a:t>
            </a:r>
          </a:p>
          <a:p>
            <a:pPr marL="227013" indent="-227013" eaLnBrk="1" hangingPunct="1">
              <a:lnSpc>
                <a:spcPct val="90000"/>
              </a:lnSpc>
              <a:buFont typeface="Wingdings" panose="05000000000000000000" pitchFamily="2" charset="2"/>
              <a:buChar char="§"/>
            </a:pPr>
            <a:endParaRPr lang="en-US" sz="2000" dirty="0"/>
          </a:p>
          <a:p>
            <a:pPr marL="227013" indent="-227013" eaLnBrk="1" hangingPunct="1">
              <a:lnSpc>
                <a:spcPct val="90000"/>
              </a:lnSpc>
              <a:buFont typeface="Wingdings" panose="05000000000000000000" pitchFamily="2" charset="2"/>
              <a:buChar char="§"/>
            </a:pPr>
            <a:endParaRPr lang="en-US" sz="2000" dirty="0"/>
          </a:p>
          <a:p>
            <a:pPr marL="0" indent="0" eaLnBrk="1" hangingPunct="1">
              <a:lnSpc>
                <a:spcPct val="90000"/>
              </a:lnSpc>
              <a:buNone/>
            </a:pPr>
            <a:br>
              <a:rPr lang="en-US" sz="2000" dirty="0"/>
            </a:br>
            <a:endParaRPr lang="en-US" sz="2000" dirty="0"/>
          </a:p>
          <a:p>
            <a:pPr marL="227013" indent="-227013" eaLnBrk="1" hangingPunct="1">
              <a:lnSpc>
                <a:spcPct val="90000"/>
              </a:lnSpc>
              <a:buFont typeface="Wingdings" panose="05000000000000000000" pitchFamily="2" charset="2"/>
              <a:buChar char="§"/>
            </a:pPr>
            <a:r>
              <a:rPr lang="en-US" sz="2000" dirty="0"/>
              <a:t>Property taxes represent an annual expense for a homeowner.</a:t>
            </a:r>
          </a:p>
        </p:txBody>
      </p:sp>
      <p:graphicFrame>
        <p:nvGraphicFramePr>
          <p:cNvPr id="9220" name="Equation" descr="Please contact Professor Yinger for details regarding equations" title="Equation"/>
          <p:cNvGraphicFramePr>
            <a:graphicFrameLocks noChangeAspect="1"/>
          </p:cNvGraphicFramePr>
          <p:nvPr>
            <p:extLst>
              <p:ext uri="{D42A27DB-BD31-4B8C-83A1-F6EECF244321}">
                <p14:modId xmlns:p14="http://schemas.microsoft.com/office/powerpoint/2010/main" val="1885748431"/>
              </p:ext>
            </p:extLst>
          </p:nvPr>
        </p:nvGraphicFramePr>
        <p:xfrm>
          <a:off x="2971800" y="3943218"/>
          <a:ext cx="3505200" cy="722177"/>
        </p:xfrm>
        <a:graphic>
          <a:graphicData uri="http://schemas.openxmlformats.org/presentationml/2006/ole">
            <mc:AlternateContent xmlns:mc="http://schemas.openxmlformats.org/markup-compatibility/2006">
              <mc:Choice xmlns:v="urn:schemas-microsoft-com:vml" Requires="v">
                <p:oleObj spid="_x0000_s3088" name="Equation" r:id="rId3" imgW="990170" imgH="203112" progId="Equation.DSMT4">
                  <p:embed/>
                </p:oleObj>
              </mc:Choice>
              <mc:Fallback>
                <p:oleObj name="Equation" r:id="rId3" imgW="990170" imgH="203112"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1800" y="3943218"/>
                        <a:ext cx="3505200" cy="722177"/>
                      </a:xfrm>
                      <a:prstGeom prst="rect">
                        <a:avLst/>
                      </a:prstGeom>
                      <a:noFill/>
                      <a:ln>
                        <a:noFill/>
                      </a:ln>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Grp="1" noChangeArrowheads="1"/>
          </p:cNvSpPr>
          <p:nvPr>
            <p:ph type="title"/>
          </p:nvPr>
        </p:nvSpPr>
        <p:spPr>
          <a:xfrm>
            <a:off x="533400" y="228600"/>
            <a:ext cx="7543800" cy="594363"/>
          </a:xfrm>
        </p:spPr>
        <p:txBody>
          <a:bodyPr/>
          <a:lstStyle/>
          <a:p>
            <a:pPr eaLnBrk="1" hangingPunct="1"/>
            <a:r>
              <a:rPr lang="en-US" sz="1800" b="1" dirty="0">
                <a:solidFill>
                  <a:srgbClr val="81886B"/>
                </a:solidFill>
              </a:rPr>
              <a:t>State and Local Public Finance</a:t>
            </a:r>
            <a:br>
              <a:rPr lang="en-US" sz="1800" b="1" dirty="0">
                <a:solidFill>
                  <a:srgbClr val="81886B"/>
                </a:solidFill>
              </a:rPr>
            </a:br>
            <a:r>
              <a:rPr lang="en-US" sz="1800" b="1" dirty="0">
                <a:solidFill>
                  <a:srgbClr val="81886B"/>
                </a:solidFill>
              </a:rPr>
              <a:t>Lecture 8: Property Tax Capitalization</a:t>
            </a:r>
          </a:p>
        </p:txBody>
      </p:sp>
      <p:sp>
        <p:nvSpPr>
          <p:cNvPr id="6" name="Rectangle 2"/>
          <p:cNvSpPr/>
          <p:nvPr/>
        </p:nvSpPr>
        <p:spPr>
          <a:xfrm>
            <a:off x="849674" y="1368831"/>
            <a:ext cx="4485715" cy="461665"/>
          </a:xfrm>
          <a:prstGeom prst="rect">
            <a:avLst/>
          </a:prstGeom>
        </p:spPr>
        <p:txBody>
          <a:bodyPr wrap="none">
            <a:spAutoFit/>
          </a:bodyPr>
          <a:lstStyle/>
          <a:p>
            <a:pPr>
              <a:defRPr/>
            </a:pPr>
            <a:r>
              <a:rPr lang="en-US" sz="2400" dirty="0">
                <a:solidFill>
                  <a:srgbClr val="BD582C"/>
                </a:solidFill>
                <a:latin typeface="+mn-lt"/>
              </a:rPr>
              <a:t>House Values with Property Taxes</a:t>
            </a:r>
          </a:p>
        </p:txBody>
      </p:sp>
      <p:sp>
        <p:nvSpPr>
          <p:cNvPr id="10243" name="Rectangle 3"/>
          <p:cNvSpPr>
            <a:spLocks noGrp="1" noChangeArrowheads="1"/>
          </p:cNvSpPr>
          <p:nvPr>
            <p:ph idx="1"/>
          </p:nvPr>
        </p:nvSpPr>
        <p:spPr>
          <a:xfrm>
            <a:off x="990600" y="1752600"/>
            <a:ext cx="7467600" cy="4495800"/>
          </a:xfrm>
        </p:spPr>
        <p:txBody>
          <a:bodyPr>
            <a:normAutofit/>
          </a:bodyPr>
          <a:lstStyle/>
          <a:p>
            <a:pPr marL="227013" indent="-227013">
              <a:buFont typeface="Wingdings" panose="05000000000000000000" pitchFamily="2" charset="2"/>
              <a:buChar char="§"/>
            </a:pPr>
            <a:r>
              <a:rPr lang="en-US" sz="2000" dirty="0"/>
              <a:t>Adding property taxes as an expense, the house value equation becomes:</a:t>
            </a:r>
          </a:p>
          <a:p>
            <a:pPr marL="227013" indent="-227013" eaLnBrk="1" hangingPunct="1"/>
            <a:endParaRPr lang="en-US" sz="2000" dirty="0"/>
          </a:p>
          <a:p>
            <a:pPr marL="227013" indent="-227013" eaLnBrk="1" hangingPunct="1"/>
            <a:endParaRPr lang="en-US" sz="2000" dirty="0"/>
          </a:p>
          <a:p>
            <a:pPr marL="227013" indent="-227013" eaLnBrk="1" hangingPunct="1"/>
            <a:endParaRPr lang="en-US" sz="2000" dirty="0"/>
          </a:p>
          <a:p>
            <a:pPr marL="227013" indent="-227013" eaLnBrk="1" hangingPunct="1"/>
            <a:endParaRPr lang="en-US" sz="2000" dirty="0"/>
          </a:p>
          <a:p>
            <a:pPr marL="227013" indent="-227013" eaLnBrk="1" hangingPunct="1"/>
            <a:endParaRPr lang="en-US" sz="2000" dirty="0"/>
          </a:p>
          <a:p>
            <a:pPr marL="227013" indent="-227013" eaLnBrk="1" hangingPunct="1"/>
            <a:endParaRPr lang="en-US" sz="2000" dirty="0"/>
          </a:p>
          <a:p>
            <a:pPr marL="227013" indent="-227013">
              <a:lnSpc>
                <a:spcPct val="100000"/>
              </a:lnSpc>
              <a:spcAft>
                <a:spcPts val="600"/>
              </a:spcAft>
              <a:buFont typeface="Wingdings" panose="05000000000000000000" pitchFamily="2" charset="2"/>
              <a:buChar char="§"/>
            </a:pPr>
            <a:r>
              <a:rPr lang="en-US" sz="2000" dirty="0"/>
              <a:t>Note that property taxes are added as a </a:t>
            </a:r>
            <a:r>
              <a:rPr lang="en-US" sz="2000" b="1" dirty="0">
                <a:solidFill>
                  <a:schemeClr val="tx1"/>
                </a:solidFill>
              </a:rPr>
              <a:t>flow</a:t>
            </a:r>
            <a:r>
              <a:rPr lang="en-US" sz="2000" dirty="0">
                <a:solidFill>
                  <a:srgbClr val="BD582C"/>
                </a:solidFill>
              </a:rPr>
              <a:t> </a:t>
            </a:r>
            <a:r>
              <a:rPr lang="en-US" sz="2000" dirty="0"/>
              <a:t>because they must be paid every year. </a:t>
            </a:r>
          </a:p>
          <a:p>
            <a:pPr marL="391605" lvl="1" indent="-227013">
              <a:lnSpc>
                <a:spcPct val="100000"/>
              </a:lnSpc>
              <a:spcAft>
                <a:spcPts val="600"/>
              </a:spcAft>
              <a:buFont typeface="Wingdings" panose="05000000000000000000" pitchFamily="2" charset="2"/>
              <a:buChar char="§"/>
            </a:pPr>
            <a:r>
              <a:rPr lang="en-US" sz="2000" dirty="0"/>
              <a:t>This flow gets “capitalized” into house value, </a:t>
            </a:r>
          </a:p>
          <a:p>
            <a:pPr marL="391605" lvl="1" indent="-227013">
              <a:lnSpc>
                <a:spcPct val="100000"/>
              </a:lnSpc>
              <a:spcAft>
                <a:spcPts val="600"/>
              </a:spcAft>
              <a:buFont typeface="Wingdings" panose="05000000000000000000" pitchFamily="2" charset="2"/>
              <a:buChar char="§"/>
            </a:pPr>
            <a:r>
              <a:rPr lang="en-US" sz="2000" dirty="0"/>
              <a:t>and (</a:t>
            </a:r>
            <a:r>
              <a:rPr lang="en-US" sz="2000" i="1" dirty="0" err="1">
                <a:latin typeface="Times New Roman" panose="02020603050405020304" pitchFamily="18" charset="0"/>
                <a:cs typeface="Times New Roman" panose="02020603050405020304" pitchFamily="18" charset="0"/>
              </a:rPr>
              <a:t>r+t</a:t>
            </a:r>
            <a:r>
              <a:rPr lang="en-US" sz="2000" dirty="0"/>
              <a:t>) is called the “capitalization rate.”</a:t>
            </a:r>
          </a:p>
        </p:txBody>
      </p:sp>
      <p:graphicFrame>
        <p:nvGraphicFramePr>
          <p:cNvPr id="10245" name="Equation" descr="Please contact Professor Yinger for details regarding equations" title="Equation"/>
          <p:cNvGraphicFramePr>
            <a:graphicFrameLocks noChangeAspect="1"/>
          </p:cNvGraphicFramePr>
          <p:nvPr>
            <p:extLst>
              <p:ext uri="{D42A27DB-BD31-4B8C-83A1-F6EECF244321}">
                <p14:modId xmlns:p14="http://schemas.microsoft.com/office/powerpoint/2010/main" val="144857978"/>
              </p:ext>
            </p:extLst>
          </p:nvPr>
        </p:nvGraphicFramePr>
        <p:xfrm>
          <a:off x="3460750" y="2441575"/>
          <a:ext cx="1685925" cy="2041525"/>
        </p:xfrm>
        <a:graphic>
          <a:graphicData uri="http://schemas.openxmlformats.org/presentationml/2006/ole">
            <mc:AlternateContent xmlns:mc="http://schemas.openxmlformats.org/markup-compatibility/2006">
              <mc:Choice xmlns:v="urn:schemas-microsoft-com:vml" Requires="v">
                <p:oleObj spid="_x0000_s4112" name="Equation" r:id="rId3" imgW="863280" imgH="1041120" progId="Equation.DSMT4">
                  <p:embed/>
                </p:oleObj>
              </mc:Choice>
              <mc:Fallback>
                <p:oleObj name="Equation" r:id="rId3" imgW="863280" imgH="1041120" progId="Equation.DSMT4">
                  <p:embed/>
                  <p:pic>
                    <p:nvPicPr>
                      <p:cNvPr id="0" name="Object 4"/>
                      <p:cNvPicPr>
                        <a:picLocks noChangeAspect="1" noChangeArrowheads="1"/>
                      </p:cNvPicPr>
                      <p:nvPr/>
                    </p:nvPicPr>
                    <p:blipFill>
                      <a:blip r:embed="rId4"/>
                      <a:srcRect/>
                      <a:stretch>
                        <a:fillRect/>
                      </a:stretch>
                    </p:blipFill>
                    <p:spPr bwMode="auto">
                      <a:xfrm>
                        <a:off x="3460750" y="2441575"/>
                        <a:ext cx="1685925" cy="2041525"/>
                      </a:xfrm>
                      <a:prstGeom prst="rect">
                        <a:avLst/>
                      </a:prstGeom>
                      <a:noFill/>
                      <a:ln>
                        <a:noFill/>
                      </a:ln>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Grp="1" noChangeArrowheads="1"/>
          </p:cNvSpPr>
          <p:nvPr>
            <p:ph type="title"/>
          </p:nvPr>
        </p:nvSpPr>
        <p:spPr>
          <a:xfrm>
            <a:off x="533400" y="228600"/>
            <a:ext cx="7543800" cy="594363"/>
          </a:xfrm>
        </p:spPr>
        <p:txBody>
          <a:bodyPr/>
          <a:lstStyle/>
          <a:p>
            <a:pPr eaLnBrk="1" hangingPunct="1"/>
            <a:r>
              <a:rPr lang="en-US" sz="1800" b="1" dirty="0">
                <a:solidFill>
                  <a:srgbClr val="81886B"/>
                </a:solidFill>
              </a:rPr>
              <a:t>State and Local Public Finance</a:t>
            </a:r>
            <a:br>
              <a:rPr lang="en-US" sz="1800" b="1" dirty="0">
                <a:solidFill>
                  <a:srgbClr val="81886B"/>
                </a:solidFill>
              </a:rPr>
            </a:br>
            <a:r>
              <a:rPr lang="en-US" sz="1800" b="1" dirty="0">
                <a:solidFill>
                  <a:srgbClr val="81886B"/>
                </a:solidFill>
              </a:rPr>
              <a:t>Lecture 8: Property Tax Capitalization</a:t>
            </a:r>
          </a:p>
        </p:txBody>
      </p:sp>
      <p:sp>
        <p:nvSpPr>
          <p:cNvPr id="6" name="Rectangle 2"/>
          <p:cNvSpPr/>
          <p:nvPr/>
        </p:nvSpPr>
        <p:spPr>
          <a:xfrm>
            <a:off x="822960" y="1368831"/>
            <a:ext cx="5457007" cy="461665"/>
          </a:xfrm>
          <a:prstGeom prst="rect">
            <a:avLst/>
          </a:prstGeom>
        </p:spPr>
        <p:txBody>
          <a:bodyPr wrap="none">
            <a:spAutoFit/>
          </a:bodyPr>
          <a:lstStyle/>
          <a:p>
            <a:pPr>
              <a:defRPr/>
            </a:pPr>
            <a:r>
              <a:rPr lang="en-US" sz="2400" dirty="0">
                <a:solidFill>
                  <a:srgbClr val="BD582C"/>
                </a:solidFill>
                <a:latin typeface="+mn-lt"/>
              </a:rPr>
              <a:t>The Degree of Property Tax Capitalization</a:t>
            </a:r>
          </a:p>
        </p:txBody>
      </p:sp>
      <p:sp>
        <p:nvSpPr>
          <p:cNvPr id="12291" name="Rectangle 3"/>
          <p:cNvSpPr>
            <a:spLocks noGrp="1" noChangeArrowheads="1"/>
          </p:cNvSpPr>
          <p:nvPr>
            <p:ph idx="1"/>
          </p:nvPr>
        </p:nvSpPr>
        <p:spPr>
          <a:xfrm>
            <a:off x="914400" y="1752600"/>
            <a:ext cx="7467599" cy="4739879"/>
          </a:xfrm>
        </p:spPr>
        <p:txBody>
          <a:bodyPr>
            <a:noAutofit/>
          </a:bodyPr>
          <a:lstStyle/>
          <a:p>
            <a:pPr eaLnBrk="1" hangingPunct="1">
              <a:lnSpc>
                <a:spcPct val="80000"/>
              </a:lnSpc>
              <a:buFont typeface="Wingdings" panose="05000000000000000000" pitchFamily="2" charset="2"/>
              <a:buChar char="§"/>
            </a:pPr>
            <a:r>
              <a:rPr lang="en-US" altLang="zh-CN" sz="2000" dirty="0">
                <a:ea typeface="SimSun" panose="02010600030101010101" pitchFamily="2" charset="-122"/>
              </a:rPr>
              <a:t> This equation assumes that property taxes are fully capitalized.</a:t>
            </a:r>
          </a:p>
          <a:p>
            <a:pPr eaLnBrk="1" hangingPunct="1">
              <a:lnSpc>
                <a:spcPct val="80000"/>
              </a:lnSpc>
              <a:buFont typeface="Wingdings" panose="05000000000000000000" pitchFamily="2" charset="2"/>
              <a:buChar char="§"/>
            </a:pPr>
            <a:endParaRPr lang="en-US" altLang="zh-CN" sz="2000" dirty="0">
              <a:ea typeface="SimSun" panose="02010600030101010101" pitchFamily="2" charset="-122"/>
            </a:endParaRPr>
          </a:p>
          <a:p>
            <a:pPr marL="461963" lvl="1" indent="-246063">
              <a:lnSpc>
                <a:spcPct val="80000"/>
              </a:lnSpc>
              <a:buFont typeface="Courier New" panose="02070309020205020404" pitchFamily="49" charset="0"/>
              <a:buChar char="o"/>
            </a:pPr>
            <a:r>
              <a:rPr lang="en-US" altLang="zh-CN" sz="2000" dirty="0">
                <a:ea typeface="SimSun" panose="02010600030101010101" pitchFamily="2" charset="-122"/>
              </a:rPr>
              <a:t>As we will see, this might not be the case, so a more general form is: </a:t>
            </a:r>
          </a:p>
          <a:p>
            <a:pPr marL="461963" lvl="1" indent="-246063">
              <a:lnSpc>
                <a:spcPct val="80000"/>
              </a:lnSpc>
              <a:buFont typeface="Courier New" panose="02070309020205020404" pitchFamily="49" charset="0"/>
              <a:buChar char="o"/>
            </a:pPr>
            <a:endParaRPr lang="en-US" altLang="zh-CN" sz="2000" i="1" dirty="0">
              <a:ea typeface="SimSun" panose="02010600030101010101" pitchFamily="2" charset="-122"/>
            </a:endParaRPr>
          </a:p>
          <a:p>
            <a:pPr marL="461963" lvl="1" indent="-246063">
              <a:lnSpc>
                <a:spcPct val="80000"/>
              </a:lnSpc>
              <a:buFont typeface="Courier New" panose="02070309020205020404" pitchFamily="49" charset="0"/>
              <a:buChar char="o"/>
            </a:pPr>
            <a:endParaRPr lang="en-US" altLang="zh-CN" sz="2000" i="1" dirty="0">
              <a:ea typeface="SimSun" panose="02010600030101010101" pitchFamily="2" charset="-122"/>
            </a:endParaRPr>
          </a:p>
          <a:p>
            <a:pPr marL="461963" lvl="2" indent="-246063">
              <a:lnSpc>
                <a:spcPct val="80000"/>
              </a:lnSpc>
              <a:buFont typeface="Courier New" panose="02070309020205020404" pitchFamily="49" charset="0"/>
              <a:buChar char="o"/>
            </a:pPr>
            <a:endParaRPr lang="en-US" altLang="zh-CN" sz="2000" i="1" dirty="0">
              <a:ea typeface="SimSun" panose="02010600030101010101" pitchFamily="2" charset="-122"/>
            </a:endParaRPr>
          </a:p>
          <a:p>
            <a:pPr marL="461963" lvl="2" indent="-246063">
              <a:lnSpc>
                <a:spcPct val="80000"/>
              </a:lnSpc>
              <a:buFont typeface="Courier New" panose="02070309020205020404" pitchFamily="49" charset="0"/>
              <a:buChar char="o"/>
            </a:pPr>
            <a:endParaRPr lang="en-US" altLang="zh-CN" sz="2000" i="1" dirty="0">
              <a:ea typeface="SimSun" panose="02010600030101010101" pitchFamily="2" charset="-122"/>
            </a:endParaRPr>
          </a:p>
          <a:p>
            <a:pPr marL="461963" lvl="2" indent="-246063">
              <a:lnSpc>
                <a:spcPct val="80000"/>
              </a:lnSpc>
              <a:buFont typeface="Courier New" panose="02070309020205020404" pitchFamily="49" charset="0"/>
              <a:buChar char="o"/>
            </a:pPr>
            <a:endParaRPr lang="en-US" altLang="zh-CN" sz="2000" i="1" dirty="0">
              <a:ea typeface="SimSun" panose="02010600030101010101" pitchFamily="2" charset="-122"/>
            </a:endParaRPr>
          </a:p>
          <a:p>
            <a:pPr marL="461963" lvl="2" indent="-246063">
              <a:lnSpc>
                <a:spcPct val="80000"/>
              </a:lnSpc>
              <a:buFont typeface="Courier New" panose="02070309020205020404" pitchFamily="49" charset="0"/>
              <a:buChar char="o"/>
            </a:pPr>
            <a:endParaRPr lang="en-US" altLang="zh-CN" sz="2000" i="1" dirty="0">
              <a:ea typeface="SimSun" panose="02010600030101010101" pitchFamily="2" charset="-122"/>
            </a:endParaRPr>
          </a:p>
          <a:p>
            <a:pPr marL="461963" lvl="2" indent="-246063">
              <a:lnSpc>
                <a:spcPct val="80000"/>
              </a:lnSpc>
              <a:buFont typeface="Courier New" panose="02070309020205020404" pitchFamily="49" charset="0"/>
              <a:buChar char="o"/>
            </a:pPr>
            <a:endParaRPr lang="en-US" altLang="zh-CN" sz="2000" i="1" dirty="0">
              <a:ea typeface="SimSun" panose="02010600030101010101" pitchFamily="2" charset="-122"/>
            </a:endParaRPr>
          </a:p>
          <a:p>
            <a:pPr marL="461963" lvl="2" indent="-246063">
              <a:lnSpc>
                <a:spcPct val="80000"/>
              </a:lnSpc>
              <a:buFont typeface="Courier New" panose="02070309020205020404" pitchFamily="49" charset="0"/>
              <a:buChar char="o"/>
            </a:pPr>
            <a:endParaRPr lang="en-US" altLang="zh-CN" sz="2000" i="1" dirty="0">
              <a:ea typeface="SimSun" panose="02010600030101010101" pitchFamily="2" charset="-122"/>
            </a:endParaRPr>
          </a:p>
          <a:p>
            <a:pPr marL="461963" lvl="2" indent="-246063">
              <a:lnSpc>
                <a:spcPct val="80000"/>
              </a:lnSpc>
              <a:buFont typeface="Courier New" panose="02070309020205020404" pitchFamily="49" charset="0"/>
              <a:buChar char="o"/>
            </a:pPr>
            <a:endParaRPr lang="en-US" altLang="zh-CN" sz="2000" i="1" dirty="0">
              <a:ea typeface="SimSun" panose="02010600030101010101" pitchFamily="2" charset="-122"/>
            </a:endParaRPr>
          </a:p>
          <a:p>
            <a:pPr marL="461963" lvl="2" indent="-246063">
              <a:lnSpc>
                <a:spcPct val="100000"/>
              </a:lnSpc>
              <a:buFont typeface="Courier New" panose="02070309020205020404" pitchFamily="49" charset="0"/>
              <a:buChar char="o"/>
            </a:pPr>
            <a:r>
              <a:rPr lang="en-US" altLang="zh-CN" sz="2000" dirty="0">
                <a:ea typeface="SimSun" panose="02010600030101010101" pitchFamily="2" charset="-122"/>
              </a:rPr>
              <a:t>where</a:t>
            </a:r>
            <a:r>
              <a:rPr lang="en-US" altLang="zh-CN" sz="2000" i="1" dirty="0">
                <a:ea typeface="SimSun" panose="02010600030101010101" pitchFamily="2" charset="-122"/>
              </a:rPr>
              <a:t> </a:t>
            </a:r>
            <a:r>
              <a:rPr lang="en-US" altLang="zh-CN" sz="2000" i="1" dirty="0">
                <a:latin typeface="Times New Roman" panose="02020603050405020304" pitchFamily="18" charset="0"/>
                <a:ea typeface="SimSun" panose="02010600030101010101" pitchFamily="2" charset="-122"/>
                <a:cs typeface="Times New Roman" panose="02020603050405020304" pitchFamily="18" charset="0"/>
              </a:rPr>
              <a:t>β</a:t>
            </a:r>
            <a:r>
              <a:rPr lang="en-US" altLang="zh-CN" sz="2000" dirty="0">
                <a:latin typeface="Times New Roman" panose="02020603050405020304" pitchFamily="18" charset="0"/>
                <a:ea typeface="SimSun" panose="02010600030101010101" pitchFamily="2" charset="-122"/>
                <a:cs typeface="Times New Roman" panose="02020603050405020304" pitchFamily="18" charset="0"/>
              </a:rPr>
              <a:t> </a:t>
            </a:r>
            <a:r>
              <a:rPr lang="en-US" altLang="zh-CN" sz="2000" dirty="0">
                <a:ea typeface="SimSun" panose="02010600030101010101" pitchFamily="2" charset="-122"/>
              </a:rPr>
              <a:t>is the “degree of property tax capitalization;” i.e., the impact of a $1 increase in the present value of property taxes on the value of a house.</a:t>
            </a:r>
          </a:p>
          <a:p>
            <a:pPr eaLnBrk="1" hangingPunct="1">
              <a:lnSpc>
                <a:spcPct val="80000"/>
              </a:lnSpc>
            </a:pPr>
            <a:endParaRPr lang="en-US" altLang="zh-CN" sz="2000" dirty="0">
              <a:ea typeface="SimSun" panose="02010600030101010101" pitchFamily="2" charset="-122"/>
            </a:endParaRPr>
          </a:p>
        </p:txBody>
      </p:sp>
      <p:graphicFrame>
        <p:nvGraphicFramePr>
          <p:cNvPr id="12293" name="Equation" descr="Please contact Professor Yinger for details regarding equations" title="Equation"/>
          <p:cNvGraphicFramePr>
            <a:graphicFrameLocks noChangeAspect="1"/>
          </p:cNvGraphicFramePr>
          <p:nvPr>
            <p:extLst>
              <p:ext uri="{D42A27DB-BD31-4B8C-83A1-F6EECF244321}">
                <p14:modId xmlns:p14="http://schemas.microsoft.com/office/powerpoint/2010/main" val="734282505"/>
              </p:ext>
            </p:extLst>
          </p:nvPr>
        </p:nvGraphicFramePr>
        <p:xfrm>
          <a:off x="3565525" y="2994025"/>
          <a:ext cx="2087563" cy="1900238"/>
        </p:xfrm>
        <a:graphic>
          <a:graphicData uri="http://schemas.openxmlformats.org/presentationml/2006/ole">
            <mc:AlternateContent xmlns:mc="http://schemas.openxmlformats.org/markup-compatibility/2006">
              <mc:Choice xmlns:v="urn:schemas-microsoft-com:vml" Requires="v">
                <p:oleObj spid="_x0000_s5136" name="Equation" r:id="rId3" imgW="1206360" imgH="1091880" progId="Equation.DSMT4">
                  <p:embed/>
                </p:oleObj>
              </mc:Choice>
              <mc:Fallback>
                <p:oleObj name="Equation" r:id="rId3" imgW="1206360" imgH="1091880" progId="Equation.DSMT4">
                  <p:embed/>
                  <p:pic>
                    <p:nvPicPr>
                      <p:cNvPr id="0" name="Object 4"/>
                      <p:cNvPicPr>
                        <a:picLocks noChangeAspect="1" noChangeArrowheads="1"/>
                      </p:cNvPicPr>
                      <p:nvPr/>
                    </p:nvPicPr>
                    <p:blipFill>
                      <a:blip r:embed="rId4"/>
                      <a:srcRect/>
                      <a:stretch>
                        <a:fillRect/>
                      </a:stretch>
                    </p:blipFill>
                    <p:spPr bwMode="auto">
                      <a:xfrm>
                        <a:off x="3565525" y="2994025"/>
                        <a:ext cx="2087563" cy="1900238"/>
                      </a:xfrm>
                      <a:prstGeom prst="rect">
                        <a:avLst/>
                      </a:prstGeom>
                      <a:noFill/>
                      <a:ln>
                        <a:noFill/>
                      </a:ln>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533400" y="228600"/>
            <a:ext cx="7543800" cy="594363"/>
          </a:xfrm>
        </p:spPr>
        <p:txBody>
          <a:bodyPr/>
          <a:lstStyle/>
          <a:p>
            <a:pPr eaLnBrk="1" hangingPunct="1"/>
            <a:r>
              <a:rPr lang="en-US" sz="1800" b="1" dirty="0">
                <a:solidFill>
                  <a:srgbClr val="81886B"/>
                </a:solidFill>
              </a:rPr>
              <a:t>State and Local Public Finance</a:t>
            </a:r>
            <a:br>
              <a:rPr lang="en-US" sz="1800" b="1" dirty="0">
                <a:solidFill>
                  <a:srgbClr val="81886B"/>
                </a:solidFill>
              </a:rPr>
            </a:br>
            <a:r>
              <a:rPr lang="en-US" sz="1800" b="1" dirty="0">
                <a:solidFill>
                  <a:srgbClr val="81886B"/>
                </a:solidFill>
              </a:rPr>
              <a:t>Lecture 8: Property Tax Capitalization\</a:t>
            </a:r>
          </a:p>
        </p:txBody>
      </p:sp>
      <p:sp>
        <p:nvSpPr>
          <p:cNvPr id="4" name="Rectangle 2"/>
          <p:cNvSpPr/>
          <p:nvPr/>
        </p:nvSpPr>
        <p:spPr>
          <a:xfrm>
            <a:off x="822960" y="1368831"/>
            <a:ext cx="2006255" cy="461665"/>
          </a:xfrm>
          <a:prstGeom prst="rect">
            <a:avLst/>
          </a:prstGeom>
        </p:spPr>
        <p:txBody>
          <a:bodyPr wrap="none">
            <a:spAutoFit/>
          </a:bodyPr>
          <a:lstStyle/>
          <a:p>
            <a:pPr>
              <a:defRPr/>
            </a:pPr>
            <a:r>
              <a:rPr lang="en-US" sz="2400" dirty="0">
                <a:solidFill>
                  <a:srgbClr val="BD582C"/>
                </a:solidFill>
                <a:latin typeface="+mn-lt"/>
              </a:rPr>
              <a:t>Interpreting </a:t>
            </a:r>
            <a:r>
              <a:rPr lang="en-US" altLang="zh-CN" sz="2400" i="1" dirty="0">
                <a:solidFill>
                  <a:schemeClr val="accent2"/>
                </a:solidFill>
                <a:latin typeface="Times New Roman" panose="02020603050405020304" pitchFamily="18" charset="0"/>
                <a:ea typeface="SimSun" panose="02010600030101010101" pitchFamily="2" charset="-122"/>
                <a:cs typeface="Times New Roman" panose="02020603050405020304" pitchFamily="18" charset="0"/>
              </a:rPr>
              <a:t>β</a:t>
            </a:r>
            <a:r>
              <a:rPr lang="en-US" sz="2400" dirty="0">
                <a:solidFill>
                  <a:srgbClr val="BD582C"/>
                </a:solidFill>
                <a:latin typeface="+mn-lt"/>
              </a:rPr>
              <a:t> </a:t>
            </a:r>
          </a:p>
        </p:txBody>
      </p:sp>
      <p:sp>
        <p:nvSpPr>
          <p:cNvPr id="13315" name="Rectangle 3"/>
          <p:cNvSpPr>
            <a:spLocks noGrp="1" noChangeArrowheads="1"/>
          </p:cNvSpPr>
          <p:nvPr>
            <p:ph idx="1"/>
          </p:nvPr>
        </p:nvSpPr>
        <p:spPr>
          <a:xfrm>
            <a:off x="914400" y="1813321"/>
            <a:ext cx="7391400" cy="4130279"/>
          </a:xfrm>
        </p:spPr>
        <p:txBody>
          <a:bodyPr>
            <a:normAutofit/>
          </a:bodyPr>
          <a:lstStyle/>
          <a:p>
            <a:pPr marL="227013" indent="-227013" eaLnBrk="1" hangingPunct="1">
              <a:lnSpc>
                <a:spcPct val="120000"/>
              </a:lnSpc>
              <a:buFont typeface="Wingdings" panose="05000000000000000000" pitchFamily="2" charset="2"/>
              <a:buChar char="§"/>
            </a:pPr>
            <a:r>
              <a:rPr lang="en-US" altLang="zh-CN" sz="2000" dirty="0">
                <a:ea typeface="SimSun" panose="02010600030101010101" pitchFamily="2" charset="-122"/>
              </a:rPr>
              <a:t>A value of </a:t>
            </a:r>
            <a:r>
              <a:rPr lang="en-US" altLang="zh-CN" sz="2000" b="1" i="1" dirty="0">
                <a:latin typeface="Times New Roman" panose="02020603050405020304" pitchFamily="18" charset="0"/>
                <a:ea typeface="SimSun" panose="02010600030101010101" pitchFamily="2" charset="-122"/>
                <a:cs typeface="Times New Roman" panose="02020603050405020304" pitchFamily="18" charset="0"/>
              </a:rPr>
              <a:t>β</a:t>
            </a:r>
            <a:r>
              <a:rPr lang="en-US" altLang="zh-CN" sz="2000" dirty="0">
                <a:ea typeface="SimSun" panose="02010600030101010101" pitchFamily="2" charset="-122"/>
              </a:rPr>
              <a:t> equal to 1.0 corresponds to </a:t>
            </a:r>
            <a:r>
              <a:rPr lang="en-US" altLang="zh-CN" sz="2000" b="1" dirty="0">
                <a:ea typeface="SimSun" panose="02010600030101010101" pitchFamily="2" charset="-122"/>
              </a:rPr>
              <a:t>full capitalization.</a:t>
            </a:r>
          </a:p>
          <a:p>
            <a:pPr marL="227013" indent="-227013" eaLnBrk="1" hangingPunct="1">
              <a:lnSpc>
                <a:spcPct val="120000"/>
              </a:lnSpc>
              <a:buFont typeface="Wingdings" panose="05000000000000000000" pitchFamily="2" charset="2"/>
              <a:buChar char="§"/>
            </a:pPr>
            <a:endParaRPr lang="en-US" altLang="zh-CN" sz="2000" dirty="0">
              <a:ea typeface="SimSun" panose="02010600030101010101" pitchFamily="2" charset="-122"/>
            </a:endParaRPr>
          </a:p>
          <a:p>
            <a:pPr marL="227013" indent="-227013" eaLnBrk="1" hangingPunct="1">
              <a:lnSpc>
                <a:spcPct val="120000"/>
              </a:lnSpc>
              <a:buFont typeface="Wingdings" panose="05000000000000000000" pitchFamily="2" charset="2"/>
              <a:buChar char="§"/>
            </a:pPr>
            <a:r>
              <a:rPr lang="en-US" altLang="zh-CN" sz="2000" dirty="0">
                <a:ea typeface="SimSun" panose="02010600030101010101" pitchFamily="2" charset="-122"/>
              </a:rPr>
              <a:t>A value of </a:t>
            </a:r>
            <a:r>
              <a:rPr lang="en-US" altLang="zh-CN" sz="2000" b="1" i="1" dirty="0">
                <a:latin typeface="Times New Roman" panose="02020603050405020304" pitchFamily="18" charset="0"/>
                <a:ea typeface="SimSun" panose="02010600030101010101" pitchFamily="2" charset="-122"/>
              </a:rPr>
              <a:t>β</a:t>
            </a:r>
            <a:r>
              <a:rPr lang="en-US" altLang="zh-CN" sz="2000" i="1" dirty="0">
                <a:ea typeface="SimSun" panose="02010600030101010101" pitchFamily="2" charset="-122"/>
              </a:rPr>
              <a:t> </a:t>
            </a:r>
            <a:r>
              <a:rPr lang="en-US" altLang="zh-CN" sz="2000" dirty="0">
                <a:ea typeface="SimSun" panose="02010600030101010101" pitchFamily="2" charset="-122"/>
              </a:rPr>
              <a:t>equal to 0.0 corresponds to </a:t>
            </a:r>
            <a:r>
              <a:rPr lang="en-US" altLang="zh-CN" sz="2000" b="1" dirty="0">
                <a:ea typeface="SimSun" panose="02010600030101010101" pitchFamily="2" charset="-122"/>
              </a:rPr>
              <a:t>no capitalization. </a:t>
            </a:r>
          </a:p>
          <a:p>
            <a:pPr marL="227013" indent="-227013" eaLnBrk="1" hangingPunct="1">
              <a:lnSpc>
                <a:spcPct val="120000"/>
              </a:lnSpc>
              <a:buFont typeface="Wingdings" panose="05000000000000000000" pitchFamily="2" charset="2"/>
              <a:buChar char="§"/>
            </a:pPr>
            <a:endParaRPr lang="en-US" altLang="zh-CN" sz="2000" dirty="0">
              <a:ea typeface="SimSun" panose="02010600030101010101" pitchFamily="2" charset="-122"/>
            </a:endParaRPr>
          </a:p>
          <a:p>
            <a:pPr marL="227013" indent="-227013" eaLnBrk="1" hangingPunct="1">
              <a:lnSpc>
                <a:spcPct val="120000"/>
              </a:lnSpc>
              <a:buFont typeface="Wingdings" panose="05000000000000000000" pitchFamily="2" charset="2"/>
              <a:buChar char="§"/>
            </a:pPr>
            <a:r>
              <a:rPr lang="en-US" altLang="zh-CN" sz="2000" dirty="0">
                <a:ea typeface="SimSun" panose="02010600030101010101" pitchFamily="2" charset="-122"/>
              </a:rPr>
              <a:t>If </a:t>
            </a:r>
            <a:r>
              <a:rPr lang="en-US" altLang="zh-CN" sz="2000" b="1" i="1" dirty="0">
                <a:latin typeface="Times New Roman" panose="02020603050405020304" pitchFamily="18" charset="0"/>
                <a:ea typeface="SimSun" panose="02010600030101010101" pitchFamily="2" charset="-122"/>
              </a:rPr>
              <a:t>β</a:t>
            </a:r>
            <a:r>
              <a:rPr lang="en-US" altLang="zh-CN" sz="2000" i="1" dirty="0">
                <a:ea typeface="SimSun" panose="02010600030101010101" pitchFamily="2" charset="-122"/>
              </a:rPr>
              <a:t> </a:t>
            </a:r>
            <a:r>
              <a:rPr lang="en-US" altLang="zh-CN" sz="2000" dirty="0">
                <a:ea typeface="SimSun" panose="02010600030101010101" pitchFamily="2" charset="-122"/>
              </a:rPr>
              <a:t>equals 0.5, a $1 increase in the present value of property taxes </a:t>
            </a:r>
            <a:br>
              <a:rPr lang="en-US" altLang="zh-CN" sz="2000" dirty="0">
                <a:ea typeface="SimSun" panose="02010600030101010101" pitchFamily="2" charset="-122"/>
              </a:rPr>
            </a:br>
            <a:r>
              <a:rPr lang="en-US" altLang="zh-CN" sz="2000" dirty="0">
                <a:ea typeface="SimSun" panose="02010600030101010101" pitchFamily="2" charset="-122"/>
              </a:rPr>
              <a:t> leads to a $0.50 decrease in the value of a house.</a:t>
            </a:r>
          </a:p>
          <a:p>
            <a:pPr marL="227013" indent="-227013" eaLnBrk="1" hangingPunct="1">
              <a:lnSpc>
                <a:spcPct val="120000"/>
              </a:lnSpc>
              <a:buFont typeface="Wingdings" panose="05000000000000000000" pitchFamily="2" charset="2"/>
              <a:buChar char="§"/>
            </a:pPr>
            <a:endParaRPr lang="en-US" altLang="zh-CN" sz="2000" dirty="0">
              <a:ea typeface="SimSun" panose="02010600030101010101" pitchFamily="2" charset="-122"/>
            </a:endParaRPr>
          </a:p>
          <a:p>
            <a:pPr marL="227013" indent="-227013" eaLnBrk="1" hangingPunct="1">
              <a:lnSpc>
                <a:spcPct val="120000"/>
              </a:lnSpc>
              <a:buFont typeface="Wingdings" panose="05000000000000000000" pitchFamily="2" charset="2"/>
              <a:buChar char="§"/>
            </a:pPr>
            <a:r>
              <a:rPr lang="en-US" altLang="zh-CN" sz="2000" dirty="0">
                <a:ea typeface="SimSun" panose="02010600030101010101" pitchFamily="2" charset="-122"/>
              </a:rPr>
              <a:t>The value of</a:t>
            </a:r>
            <a:r>
              <a:rPr lang="en-US" altLang="zh-CN" sz="2000" b="1" dirty="0">
                <a:ea typeface="SimSun" panose="02010600030101010101" pitchFamily="2" charset="-122"/>
              </a:rPr>
              <a:t> </a:t>
            </a:r>
            <a:r>
              <a:rPr lang="en-US" altLang="zh-CN" sz="2000" b="1" i="1" dirty="0">
                <a:latin typeface="Times New Roman" panose="02020603050405020304" pitchFamily="18" charset="0"/>
                <a:ea typeface="SimSun" panose="02010600030101010101" pitchFamily="2" charset="-122"/>
              </a:rPr>
              <a:t>β</a:t>
            </a:r>
            <a:r>
              <a:rPr lang="en-US" altLang="zh-CN" sz="2000" b="1" dirty="0">
                <a:ea typeface="SimSun" panose="02010600030101010101" pitchFamily="2" charset="-122"/>
              </a:rPr>
              <a:t> </a:t>
            </a:r>
            <a:r>
              <a:rPr lang="en-US" altLang="zh-CN" sz="2000" dirty="0">
                <a:ea typeface="SimSun" panose="02010600030101010101" pitchFamily="2" charset="-122"/>
              </a:rPr>
              <a:t>need not be the same under all circumstances.</a:t>
            </a:r>
          </a:p>
          <a:p>
            <a:pPr eaLnBrk="1" hangingPunct="1">
              <a:lnSpc>
                <a:spcPct val="120000"/>
              </a:lnSpc>
              <a:buFont typeface="Wingdings" panose="05000000000000000000" pitchFamily="2" charset="2"/>
              <a:buChar char="§"/>
            </a:pPr>
            <a:endParaRPr lang="en-US" sz="2000" dirty="0"/>
          </a:p>
          <a:p>
            <a:pPr eaLnBrk="1" hangingPunct="1">
              <a:lnSpc>
                <a:spcPct val="120000"/>
              </a:lnSpc>
            </a:pPr>
            <a:endParaRPr lang="en-US"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Grp="1" noChangeArrowheads="1"/>
          </p:cNvSpPr>
          <p:nvPr>
            <p:ph type="title"/>
          </p:nvPr>
        </p:nvSpPr>
        <p:spPr>
          <a:xfrm>
            <a:off x="533400" y="228600"/>
            <a:ext cx="7543800" cy="594363"/>
          </a:xfrm>
        </p:spPr>
        <p:txBody>
          <a:bodyPr/>
          <a:lstStyle/>
          <a:p>
            <a:pPr eaLnBrk="1" hangingPunct="1"/>
            <a:r>
              <a:rPr lang="en-US" sz="1800" b="1" dirty="0">
                <a:solidFill>
                  <a:srgbClr val="81886B"/>
                </a:solidFill>
              </a:rPr>
              <a:t>State and Local Public Finance</a:t>
            </a:r>
            <a:br>
              <a:rPr lang="en-US" sz="1800" b="1" dirty="0">
                <a:solidFill>
                  <a:srgbClr val="81886B"/>
                </a:solidFill>
              </a:rPr>
            </a:br>
            <a:r>
              <a:rPr lang="en-US" sz="1800" b="1" dirty="0">
                <a:solidFill>
                  <a:srgbClr val="81886B"/>
                </a:solidFill>
              </a:rPr>
              <a:t>Lecture 8: Property Tax Capitalization</a:t>
            </a:r>
          </a:p>
        </p:txBody>
      </p:sp>
      <p:sp>
        <p:nvSpPr>
          <p:cNvPr id="6" name="Rectangle 2"/>
          <p:cNvSpPr/>
          <p:nvPr/>
        </p:nvSpPr>
        <p:spPr>
          <a:xfrm>
            <a:off x="762000" y="1368831"/>
            <a:ext cx="3223768" cy="461665"/>
          </a:xfrm>
          <a:prstGeom prst="rect">
            <a:avLst/>
          </a:prstGeom>
        </p:spPr>
        <p:txBody>
          <a:bodyPr wrap="none">
            <a:spAutoFit/>
          </a:bodyPr>
          <a:lstStyle/>
          <a:p>
            <a:pPr>
              <a:defRPr/>
            </a:pPr>
            <a:r>
              <a:rPr lang="en-US" sz="2400" dirty="0">
                <a:solidFill>
                  <a:srgbClr val="BD582C"/>
                </a:solidFill>
                <a:latin typeface="+mn-lt"/>
              </a:rPr>
              <a:t>Sources of Variation in </a:t>
            </a:r>
            <a:r>
              <a:rPr lang="en-US" sz="2400" i="1" dirty="0">
                <a:solidFill>
                  <a:srgbClr val="BD582C"/>
                </a:solidFill>
                <a:latin typeface="Times New Roman" panose="02020603050405020304" pitchFamily="18" charset="0"/>
                <a:cs typeface="Times New Roman" panose="02020603050405020304" pitchFamily="18" charset="0"/>
              </a:rPr>
              <a:t>t</a:t>
            </a:r>
          </a:p>
        </p:txBody>
      </p:sp>
      <p:sp>
        <p:nvSpPr>
          <p:cNvPr id="16387" name="Rectangle 3"/>
          <p:cNvSpPr>
            <a:spLocks noGrp="1" noChangeArrowheads="1"/>
          </p:cNvSpPr>
          <p:nvPr>
            <p:ph type="body" sz="half" idx="1"/>
          </p:nvPr>
        </p:nvSpPr>
        <p:spPr>
          <a:xfrm>
            <a:off x="838200" y="1752600"/>
            <a:ext cx="7162800" cy="4377929"/>
          </a:xfrm>
        </p:spPr>
        <p:txBody>
          <a:bodyPr>
            <a:noAutofit/>
          </a:bodyPr>
          <a:lstStyle/>
          <a:p>
            <a:pPr marL="227013" indent="-227013" eaLnBrk="1" hangingPunct="1">
              <a:lnSpc>
                <a:spcPct val="120000"/>
              </a:lnSpc>
              <a:buFont typeface="Wingdings" panose="05000000000000000000" pitchFamily="2" charset="2"/>
              <a:buChar char="§"/>
            </a:pPr>
            <a:r>
              <a:rPr lang="en-US" altLang="zh-CN" sz="2000" dirty="0">
                <a:ea typeface="SimSun" panose="02010600030101010101" pitchFamily="2" charset="-122"/>
              </a:rPr>
              <a:t>This equation applies </a:t>
            </a:r>
            <a:r>
              <a:rPr lang="en-US" altLang="zh-CN" sz="2000" b="1" dirty="0">
                <a:ea typeface="SimSun" panose="02010600030101010101" pitchFamily="2" charset="-122"/>
              </a:rPr>
              <a:t>within</a:t>
            </a:r>
            <a:r>
              <a:rPr lang="en-US" altLang="zh-CN" sz="2000" dirty="0">
                <a:ea typeface="SimSun" panose="02010600030101010101" pitchFamily="2" charset="-122"/>
              </a:rPr>
              <a:t> a community.</a:t>
            </a:r>
          </a:p>
          <a:p>
            <a:pPr marL="227013" indent="-227013" eaLnBrk="1" hangingPunct="1">
              <a:lnSpc>
                <a:spcPct val="50000"/>
              </a:lnSpc>
              <a:spcBef>
                <a:spcPts val="0"/>
              </a:spcBef>
              <a:spcAft>
                <a:spcPts val="0"/>
              </a:spcAft>
            </a:pPr>
            <a:endParaRPr lang="en-US" altLang="zh-CN" sz="2000" dirty="0">
              <a:ea typeface="SimSun" panose="02010600030101010101" pitchFamily="2" charset="-122"/>
            </a:endParaRPr>
          </a:p>
          <a:p>
            <a:pPr marL="804863" lvl="1" indent="-342900" eaLnBrk="1" hangingPunct="1">
              <a:lnSpc>
                <a:spcPct val="120000"/>
              </a:lnSpc>
              <a:buFont typeface="Courier New" panose="02070309020205020404" pitchFamily="49" charset="0"/>
              <a:buChar char="o"/>
            </a:pPr>
            <a:r>
              <a:rPr lang="en-US" altLang="zh-CN" sz="2000" dirty="0">
                <a:ea typeface="SimSun" panose="02010600030101010101" pitchFamily="2" charset="-122"/>
              </a:rPr>
              <a:t>Recall that for homeowner </a:t>
            </a:r>
            <a:r>
              <a:rPr lang="en-US" altLang="zh-CN" sz="2000" i="1" dirty="0">
                <a:latin typeface="Times New Roman" panose="02020603050405020304" pitchFamily="18" charset="0"/>
                <a:ea typeface="SimSun" panose="02010600030101010101" pitchFamily="2" charset="-122"/>
                <a:cs typeface="Times New Roman" panose="02020603050405020304" pitchFamily="18" charset="0"/>
              </a:rPr>
              <a:t>i</a:t>
            </a:r>
            <a:r>
              <a:rPr lang="en-US" altLang="zh-CN" sz="2000" dirty="0">
                <a:ea typeface="SimSun" panose="02010600030101010101" pitchFamily="2" charset="-122"/>
              </a:rPr>
              <a:t>,</a:t>
            </a:r>
          </a:p>
          <a:p>
            <a:pPr marL="804863" lvl="1" indent="-342900" eaLnBrk="1" hangingPunct="1">
              <a:lnSpc>
                <a:spcPct val="120000"/>
              </a:lnSpc>
              <a:buFont typeface="Courier New" panose="02070309020205020404" pitchFamily="49" charset="0"/>
              <a:buChar char="o"/>
            </a:pPr>
            <a:endParaRPr lang="en-US" altLang="zh-CN" sz="2000" dirty="0">
              <a:ea typeface="SimSun" panose="02010600030101010101" pitchFamily="2" charset="-122"/>
            </a:endParaRPr>
          </a:p>
          <a:p>
            <a:pPr marL="804863" lvl="1" indent="-342900" eaLnBrk="1" hangingPunct="1">
              <a:lnSpc>
                <a:spcPct val="120000"/>
              </a:lnSpc>
              <a:buFont typeface="Courier New" panose="02070309020205020404" pitchFamily="49" charset="0"/>
              <a:buChar char="o"/>
            </a:pPr>
            <a:endParaRPr lang="en-US" altLang="zh-CN" sz="2000" dirty="0">
              <a:ea typeface="SimSun" panose="02010600030101010101" pitchFamily="2" charset="-122"/>
            </a:endParaRPr>
          </a:p>
          <a:p>
            <a:pPr marL="461963" lvl="1" indent="0" eaLnBrk="1" hangingPunct="1">
              <a:lnSpc>
                <a:spcPct val="50000"/>
              </a:lnSpc>
              <a:buNone/>
            </a:pPr>
            <a:endParaRPr lang="en-US" altLang="zh-CN" sz="2000" dirty="0">
              <a:ea typeface="SimSun" panose="02010600030101010101" pitchFamily="2" charset="-122"/>
            </a:endParaRPr>
          </a:p>
          <a:p>
            <a:pPr marL="461963" lvl="1" indent="0" eaLnBrk="1" hangingPunct="1">
              <a:lnSpc>
                <a:spcPct val="50000"/>
              </a:lnSpc>
              <a:buNone/>
            </a:pPr>
            <a:endParaRPr lang="en-US" altLang="zh-CN" sz="2000" dirty="0">
              <a:ea typeface="SimSun" panose="02010600030101010101" pitchFamily="2" charset="-122"/>
            </a:endParaRPr>
          </a:p>
          <a:p>
            <a:pPr marL="461963" lvl="1" indent="0" eaLnBrk="1" hangingPunct="1">
              <a:lnSpc>
                <a:spcPct val="50000"/>
              </a:lnSpc>
              <a:buNone/>
            </a:pPr>
            <a:endParaRPr lang="en-US" altLang="zh-CN" sz="2000" dirty="0">
              <a:ea typeface="SimSun" panose="02010600030101010101" pitchFamily="2" charset="-122"/>
            </a:endParaRPr>
          </a:p>
          <a:p>
            <a:pPr marL="747713" lvl="4" indent="-285750">
              <a:lnSpc>
                <a:spcPct val="100000"/>
              </a:lnSpc>
              <a:spcAft>
                <a:spcPts val="600"/>
              </a:spcAft>
              <a:buFont typeface="Courier New" panose="02070309020205020404" pitchFamily="49" charset="0"/>
              <a:buChar char="o"/>
            </a:pPr>
            <a:r>
              <a:rPr lang="en-US" altLang="zh-CN" sz="1775" b="1" dirty="0">
                <a:ea typeface="SimSun" panose="02010600030101010101" pitchFamily="2" charset="-122"/>
              </a:rPr>
              <a:t>Poor assessments </a:t>
            </a:r>
            <a:r>
              <a:rPr lang="en-US" altLang="zh-CN" sz="1775" dirty="0">
                <a:ea typeface="SimSun" panose="02010600030101010101" pitchFamily="2" charset="-122"/>
              </a:rPr>
              <a:t>result in higher assessment-sales ratios, and hence higher effective tax rates, for some houses than for others.</a:t>
            </a:r>
          </a:p>
          <a:p>
            <a:pPr marL="227013" indent="-227013" eaLnBrk="1" hangingPunct="1">
              <a:lnSpc>
                <a:spcPct val="100000"/>
              </a:lnSpc>
              <a:buFont typeface="Wingdings" panose="05000000000000000000" pitchFamily="2" charset="2"/>
              <a:buChar char="§"/>
            </a:pPr>
            <a:r>
              <a:rPr lang="en-US" altLang="zh-CN" sz="2000" dirty="0">
                <a:ea typeface="SimSun" panose="02010600030101010101" pitchFamily="2" charset="-122"/>
              </a:rPr>
              <a:t>This equation also applies </a:t>
            </a:r>
            <a:r>
              <a:rPr lang="en-US" altLang="zh-CN" sz="2000" b="1" dirty="0">
                <a:ea typeface="SimSun" panose="02010600030101010101" pitchFamily="2" charset="-122"/>
              </a:rPr>
              <a:t>across</a:t>
            </a:r>
            <a:r>
              <a:rPr lang="en-US" altLang="zh-CN" sz="2000" dirty="0">
                <a:ea typeface="SimSun" panose="02010600030101010101" pitchFamily="2" charset="-122"/>
              </a:rPr>
              <a:t> communities, which may have </a:t>
            </a:r>
            <a:br>
              <a:rPr lang="en-US" altLang="zh-CN" sz="2000" dirty="0">
                <a:ea typeface="SimSun" panose="02010600030101010101" pitchFamily="2" charset="-122"/>
              </a:rPr>
            </a:br>
            <a:r>
              <a:rPr lang="en-US" altLang="zh-CN" sz="2000" dirty="0">
                <a:ea typeface="SimSun" panose="02010600030101010101" pitchFamily="2" charset="-122"/>
              </a:rPr>
              <a:t> very different effective tax rates due, for example, to differences in commercial and industrial property or in governmental spending.</a:t>
            </a:r>
            <a:endParaRPr lang="en-US" sz="2000" dirty="0"/>
          </a:p>
        </p:txBody>
      </p:sp>
      <p:graphicFrame>
        <p:nvGraphicFramePr>
          <p:cNvPr id="16389" name="Equation" descr="Please contact Professor Yinger for details regarding equations" title="Equations"/>
          <p:cNvGraphicFramePr>
            <a:graphicFrameLocks noChangeAspect="1"/>
          </p:cNvGraphicFramePr>
          <p:nvPr>
            <p:extLst>
              <p:ext uri="{D42A27DB-BD31-4B8C-83A1-F6EECF244321}">
                <p14:modId xmlns:p14="http://schemas.microsoft.com/office/powerpoint/2010/main" val="2515515264"/>
              </p:ext>
            </p:extLst>
          </p:nvPr>
        </p:nvGraphicFramePr>
        <p:xfrm>
          <a:off x="3200400" y="2832749"/>
          <a:ext cx="2011362" cy="1147763"/>
        </p:xfrm>
        <a:graphic>
          <a:graphicData uri="http://schemas.openxmlformats.org/presentationml/2006/ole">
            <mc:AlternateContent xmlns:mc="http://schemas.openxmlformats.org/markup-compatibility/2006">
              <mc:Choice xmlns:v="urn:schemas-microsoft-com:vml" Requires="v">
                <p:oleObj spid="_x0000_s6160" name="Equation" r:id="rId3" imgW="838080" imgH="482400" progId="Equation.DSMT4">
                  <p:embed/>
                </p:oleObj>
              </mc:Choice>
              <mc:Fallback>
                <p:oleObj name="Equation" r:id="rId3" imgW="838080" imgH="482400" progId="Equation.DSMT4">
                  <p:embed/>
                  <p:pic>
                    <p:nvPicPr>
                      <p:cNvPr id="0" name="Object 7"/>
                      <p:cNvPicPr>
                        <a:picLocks noChangeAspect="1" noChangeArrowheads="1"/>
                      </p:cNvPicPr>
                      <p:nvPr/>
                    </p:nvPicPr>
                    <p:blipFill>
                      <a:blip r:embed="rId4"/>
                      <a:srcRect/>
                      <a:stretch>
                        <a:fillRect/>
                      </a:stretch>
                    </p:blipFill>
                    <p:spPr bwMode="auto">
                      <a:xfrm>
                        <a:off x="3200400" y="2832749"/>
                        <a:ext cx="2011362" cy="1147763"/>
                      </a:xfrm>
                      <a:prstGeom prst="rect">
                        <a:avLst/>
                      </a:prstGeom>
                      <a:noFill/>
                      <a:ln>
                        <a:noFill/>
                      </a:ln>
                    </p:spPr>
                  </p:pic>
                </p:oleObj>
              </mc:Fallback>
            </mc:AlternateContent>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
          <p:cNvSpPr>
            <a:spLocks noGrp="1" noChangeArrowheads="1"/>
          </p:cNvSpPr>
          <p:nvPr>
            <p:ph type="title"/>
          </p:nvPr>
        </p:nvSpPr>
        <p:spPr>
          <a:xfrm>
            <a:off x="533400" y="152400"/>
            <a:ext cx="7543800" cy="594363"/>
          </a:xfrm>
        </p:spPr>
        <p:txBody>
          <a:bodyPr/>
          <a:lstStyle/>
          <a:p>
            <a:pPr eaLnBrk="1" hangingPunct="1"/>
            <a:r>
              <a:rPr lang="en-US" sz="1800" b="1" dirty="0">
                <a:solidFill>
                  <a:srgbClr val="81886B"/>
                </a:solidFill>
              </a:rPr>
              <a:t>State and Local Public Finance</a:t>
            </a:r>
            <a:br>
              <a:rPr lang="en-US" sz="1800" b="1" dirty="0">
                <a:solidFill>
                  <a:srgbClr val="81886B"/>
                </a:solidFill>
              </a:rPr>
            </a:br>
            <a:r>
              <a:rPr lang="en-US" sz="1800" b="1" dirty="0">
                <a:solidFill>
                  <a:srgbClr val="81886B"/>
                </a:solidFill>
              </a:rPr>
              <a:t>Lecture 8: Property Tax Capitalization</a:t>
            </a:r>
          </a:p>
        </p:txBody>
      </p:sp>
      <p:sp>
        <p:nvSpPr>
          <p:cNvPr id="2" name="Rectangle 2"/>
          <p:cNvSpPr/>
          <p:nvPr/>
        </p:nvSpPr>
        <p:spPr>
          <a:xfrm>
            <a:off x="823226" y="1371600"/>
            <a:ext cx="1843774" cy="461665"/>
          </a:xfrm>
          <a:prstGeom prst="rect">
            <a:avLst/>
          </a:prstGeom>
        </p:spPr>
        <p:txBody>
          <a:bodyPr wrap="none">
            <a:spAutoFit/>
          </a:bodyPr>
          <a:lstStyle/>
          <a:p>
            <a:pPr eaLnBrk="1" hangingPunct="1">
              <a:buFont typeface="Wingdings" panose="05000000000000000000" pitchFamily="2" charset="2"/>
              <a:buNone/>
            </a:pPr>
            <a:r>
              <a:rPr lang="en-US" sz="2400" dirty="0">
                <a:solidFill>
                  <a:srgbClr val="BD582C"/>
                </a:solidFill>
                <a:latin typeface="+mn-lt"/>
              </a:rPr>
              <a:t>Class Outline</a:t>
            </a:r>
          </a:p>
        </p:txBody>
      </p:sp>
      <p:sp>
        <p:nvSpPr>
          <p:cNvPr id="4099" name="Rectangle 3"/>
          <p:cNvSpPr>
            <a:spLocks noGrp="1" noChangeArrowheads="1"/>
          </p:cNvSpPr>
          <p:nvPr>
            <p:ph idx="1"/>
          </p:nvPr>
        </p:nvSpPr>
        <p:spPr>
          <a:xfrm>
            <a:off x="861926" y="1876230"/>
            <a:ext cx="7596274" cy="4372169"/>
          </a:xfrm>
        </p:spPr>
        <p:txBody>
          <a:bodyPr>
            <a:normAutofit/>
          </a:bodyPr>
          <a:lstStyle/>
          <a:p>
            <a:pPr marL="494983" lvl="3" indent="-392113">
              <a:lnSpc>
                <a:spcPct val="120000"/>
              </a:lnSpc>
              <a:spcAft>
                <a:spcPts val="600"/>
              </a:spcAft>
              <a:buFont typeface="Courier New" panose="02070309020205020404" pitchFamily="49" charset="0"/>
              <a:buChar char="o"/>
            </a:pPr>
            <a:r>
              <a:rPr lang="en-US" sz="2400" dirty="0"/>
              <a:t>Inequality in Property Tax Assessment</a:t>
            </a:r>
          </a:p>
          <a:p>
            <a:pPr marL="494983" lvl="3" indent="-392113">
              <a:lnSpc>
                <a:spcPct val="120000"/>
              </a:lnSpc>
              <a:spcAft>
                <a:spcPts val="600"/>
              </a:spcAft>
              <a:buFont typeface="Courier New" panose="02070309020205020404" pitchFamily="49" charset="0"/>
              <a:buChar char="o"/>
            </a:pPr>
            <a:r>
              <a:rPr lang="en-US" sz="2400" dirty="0"/>
              <a:t>What Is Property Tax Capitalization?</a:t>
            </a:r>
          </a:p>
          <a:p>
            <a:pPr marL="494983" lvl="3" indent="-392113">
              <a:lnSpc>
                <a:spcPct val="120000"/>
              </a:lnSpc>
              <a:spcAft>
                <a:spcPts val="600"/>
              </a:spcAft>
              <a:buFont typeface="Courier New" panose="02070309020205020404" pitchFamily="49" charset="0"/>
              <a:buChar char="o"/>
            </a:pPr>
            <a:r>
              <a:rPr lang="en-US" sz="2400" dirty="0">
                <a:solidFill>
                  <a:srgbClr val="FF0000"/>
                </a:solidFill>
              </a:rPr>
              <a:t>How Does Property Tax Capitalization Arise?</a:t>
            </a:r>
          </a:p>
          <a:p>
            <a:pPr marL="494983" lvl="3" indent="-392113">
              <a:lnSpc>
                <a:spcPct val="120000"/>
              </a:lnSpc>
              <a:spcAft>
                <a:spcPts val="600"/>
              </a:spcAft>
              <a:buFont typeface="Courier New" panose="02070309020205020404" pitchFamily="49" charset="0"/>
              <a:buChar char="o"/>
            </a:pPr>
            <a:r>
              <a:rPr lang="en-US" sz="2400" dirty="0"/>
              <a:t>What Are the Implications of Property Tax Capitalization for Public   Policy?</a:t>
            </a:r>
          </a:p>
          <a:p>
            <a:pPr eaLnBrk="1" hangingPunct="1"/>
            <a:endParaRPr lang="en-US" dirty="0"/>
          </a:p>
          <a:p>
            <a:pPr eaLnBrk="1" hangingPunct="1"/>
            <a:endParaRPr lang="en-US" dirty="0"/>
          </a:p>
        </p:txBody>
      </p:sp>
    </p:spTree>
    <p:extLst>
      <p:ext uri="{BB962C8B-B14F-4D97-AF65-F5344CB8AC3E}">
        <p14:creationId xmlns:p14="http://schemas.microsoft.com/office/powerpoint/2010/main" val="3557222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533400" y="228600"/>
            <a:ext cx="7543800" cy="594363"/>
          </a:xfrm>
        </p:spPr>
        <p:txBody>
          <a:bodyPr/>
          <a:lstStyle/>
          <a:p>
            <a:pPr eaLnBrk="1" hangingPunct="1"/>
            <a:r>
              <a:rPr lang="en-US" sz="1800" b="1" dirty="0">
                <a:solidFill>
                  <a:srgbClr val="81886B"/>
                </a:solidFill>
              </a:rPr>
              <a:t>State and Local Public Finance</a:t>
            </a:r>
            <a:br>
              <a:rPr lang="en-US" sz="1800" b="1" dirty="0">
                <a:solidFill>
                  <a:srgbClr val="81886B"/>
                </a:solidFill>
              </a:rPr>
            </a:br>
            <a:r>
              <a:rPr lang="en-US" sz="1800" b="1" dirty="0">
                <a:solidFill>
                  <a:srgbClr val="81886B"/>
                </a:solidFill>
              </a:rPr>
              <a:t>Lecture 8: Property Tax Capitalization</a:t>
            </a:r>
          </a:p>
        </p:txBody>
      </p:sp>
      <p:sp>
        <p:nvSpPr>
          <p:cNvPr id="4" name="Rectangle 2"/>
          <p:cNvSpPr/>
          <p:nvPr/>
        </p:nvSpPr>
        <p:spPr>
          <a:xfrm>
            <a:off x="838200" y="1371601"/>
            <a:ext cx="4876800" cy="461665"/>
          </a:xfrm>
          <a:prstGeom prst="rect">
            <a:avLst/>
          </a:prstGeom>
        </p:spPr>
        <p:txBody>
          <a:bodyPr wrap="square">
            <a:spAutoFit/>
          </a:bodyPr>
          <a:lstStyle/>
          <a:p>
            <a:pPr>
              <a:defRPr/>
            </a:pPr>
            <a:r>
              <a:rPr lang="en-US" altLang="zh-CN" sz="2400" dirty="0">
                <a:solidFill>
                  <a:srgbClr val="BD582C"/>
                </a:solidFill>
                <a:latin typeface="+mn-lt"/>
                <a:ea typeface="SimSun" pitchFamily="2" charset="-122"/>
              </a:rPr>
              <a:t>How Does Tax Capitalization Arise?</a:t>
            </a:r>
            <a:endParaRPr lang="en-US" sz="2400" dirty="0">
              <a:solidFill>
                <a:srgbClr val="BD582C"/>
              </a:solidFill>
              <a:latin typeface="+mn-lt"/>
            </a:endParaRPr>
          </a:p>
        </p:txBody>
      </p:sp>
      <p:sp>
        <p:nvSpPr>
          <p:cNvPr id="17411" name="Rectangle 3"/>
          <p:cNvSpPr>
            <a:spLocks noGrp="1" noChangeArrowheads="1"/>
          </p:cNvSpPr>
          <p:nvPr>
            <p:ph idx="1"/>
          </p:nvPr>
        </p:nvSpPr>
        <p:spPr>
          <a:xfrm>
            <a:off x="838200" y="1828800"/>
            <a:ext cx="7315200" cy="4419600"/>
          </a:xfrm>
        </p:spPr>
        <p:txBody>
          <a:bodyPr>
            <a:noAutofit/>
          </a:bodyPr>
          <a:lstStyle/>
          <a:p>
            <a:pPr marL="227013" indent="-227013">
              <a:lnSpc>
                <a:spcPct val="100000"/>
              </a:lnSpc>
              <a:spcBef>
                <a:spcPts val="0"/>
              </a:spcBef>
              <a:spcAft>
                <a:spcPts val="1200"/>
              </a:spcAft>
              <a:buFont typeface="Wingdings" panose="05000000000000000000" pitchFamily="2" charset="2"/>
              <a:buChar char="§"/>
              <a:defRPr/>
            </a:pPr>
            <a:r>
              <a:rPr lang="en-US" altLang="zh-CN" sz="2000" dirty="0">
                <a:ea typeface="SimSun" pitchFamily="2" charset="-122"/>
              </a:rPr>
              <a:t>Real estate brokers indicate anticipated property tax payments so </a:t>
            </a:r>
            <a:br>
              <a:rPr lang="en-US" altLang="zh-CN" sz="2000" dirty="0">
                <a:ea typeface="SimSun" pitchFamily="2" charset="-122"/>
              </a:rPr>
            </a:br>
            <a:r>
              <a:rPr lang="en-US" altLang="zh-CN" sz="2000" dirty="0">
                <a:ea typeface="SimSun" pitchFamily="2" charset="-122"/>
              </a:rPr>
              <a:t>buyers can make comparisons across houses.</a:t>
            </a:r>
          </a:p>
          <a:p>
            <a:pPr marL="391605" lvl="1" indent="-227013">
              <a:lnSpc>
                <a:spcPct val="100000"/>
              </a:lnSpc>
              <a:spcBef>
                <a:spcPts val="0"/>
              </a:spcBef>
              <a:spcAft>
                <a:spcPts val="1200"/>
              </a:spcAft>
              <a:buFont typeface="Wingdings" panose="05000000000000000000" pitchFamily="2" charset="2"/>
              <a:buChar char="§"/>
              <a:defRPr/>
            </a:pPr>
            <a:r>
              <a:rPr lang="en-US" altLang="zh-CN" sz="1888" dirty="0">
                <a:ea typeface="SimSun" pitchFamily="2" charset="-122"/>
              </a:rPr>
              <a:t>Household bids may incorporate this information.</a:t>
            </a:r>
          </a:p>
          <a:p>
            <a:pPr marL="227013" indent="-227013">
              <a:lnSpc>
                <a:spcPct val="100000"/>
              </a:lnSpc>
              <a:spcBef>
                <a:spcPts val="0"/>
              </a:spcBef>
              <a:spcAft>
                <a:spcPts val="1200"/>
              </a:spcAft>
              <a:buFont typeface="Wingdings" panose="05000000000000000000" pitchFamily="2" charset="2"/>
              <a:buChar char="§"/>
              <a:defRPr/>
            </a:pPr>
            <a:r>
              <a:rPr lang="en-US" altLang="zh-CN" sz="2000" dirty="0">
                <a:ea typeface="SimSun" pitchFamily="2" charset="-122"/>
              </a:rPr>
              <a:t>Lenders require mortgage plus tax payments to equal a fixed </a:t>
            </a:r>
            <a:br>
              <a:rPr lang="en-US" altLang="zh-CN" sz="2000" dirty="0">
                <a:ea typeface="SimSun" pitchFamily="2" charset="-122"/>
              </a:rPr>
            </a:br>
            <a:r>
              <a:rPr lang="en-US" altLang="zh-CN" sz="2000" dirty="0">
                <a:ea typeface="SimSun" pitchFamily="2" charset="-122"/>
              </a:rPr>
              <a:t>percentage of an applicant’s income.</a:t>
            </a:r>
          </a:p>
          <a:p>
            <a:pPr marL="391605" lvl="1" indent="-227013">
              <a:lnSpc>
                <a:spcPct val="100000"/>
              </a:lnSpc>
              <a:spcBef>
                <a:spcPts val="0"/>
              </a:spcBef>
              <a:spcAft>
                <a:spcPts val="1200"/>
              </a:spcAft>
              <a:buFont typeface="Wingdings" panose="05000000000000000000" pitchFamily="2" charset="2"/>
              <a:buChar char="§"/>
              <a:defRPr/>
            </a:pPr>
            <a:r>
              <a:rPr lang="en-US" altLang="zh-CN" sz="1776" dirty="0">
                <a:ea typeface="SimSun" pitchFamily="2" charset="-122"/>
              </a:rPr>
              <a:t>An increase in </a:t>
            </a:r>
            <a:r>
              <a:rPr lang="en-US" altLang="zh-CN" sz="1776" b="1" i="1" dirty="0">
                <a:latin typeface="Times New Roman" panose="02020603050405020304" pitchFamily="18" charset="0"/>
                <a:ea typeface="SimSun" pitchFamily="2" charset="-122"/>
                <a:cs typeface="Times New Roman" panose="02020603050405020304" pitchFamily="18" charset="0"/>
              </a:rPr>
              <a:t>t</a:t>
            </a:r>
            <a:r>
              <a:rPr lang="en-US" altLang="zh-CN" sz="1776" b="1" dirty="0">
                <a:ea typeface="SimSun" pitchFamily="2" charset="-122"/>
              </a:rPr>
              <a:t> </a:t>
            </a:r>
            <a:r>
              <a:rPr lang="en-US" altLang="zh-CN" sz="1776" dirty="0">
                <a:ea typeface="SimSun" pitchFamily="2" charset="-122"/>
              </a:rPr>
              <a:t>must be offset by a drop in the mortgage, and hence a drop in how much the applicant can pay for the house, </a:t>
            </a:r>
            <a:r>
              <a:rPr lang="en-US" altLang="zh-CN" sz="1776" b="1" i="1" dirty="0">
                <a:latin typeface="Times New Roman" panose="02020603050405020304" pitchFamily="18" charset="0"/>
                <a:ea typeface="SimSun" pitchFamily="2" charset="-122"/>
                <a:cs typeface="Times New Roman" panose="02020603050405020304" pitchFamily="18" charset="0"/>
              </a:rPr>
              <a:t>V</a:t>
            </a:r>
            <a:r>
              <a:rPr lang="en-US" altLang="zh-CN" sz="1776" dirty="0">
                <a:ea typeface="SimSun" pitchFamily="2" charset="-122"/>
              </a:rPr>
              <a:t>. </a:t>
            </a:r>
            <a:endParaRPr lang="en-US" sz="1776"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
          <p:cNvSpPr>
            <a:spLocks noGrp="1" noChangeArrowheads="1"/>
          </p:cNvSpPr>
          <p:nvPr>
            <p:ph type="title"/>
          </p:nvPr>
        </p:nvSpPr>
        <p:spPr>
          <a:xfrm>
            <a:off x="533400" y="152400"/>
            <a:ext cx="7543800" cy="594363"/>
          </a:xfrm>
        </p:spPr>
        <p:txBody>
          <a:bodyPr/>
          <a:lstStyle/>
          <a:p>
            <a:pPr eaLnBrk="1" hangingPunct="1"/>
            <a:r>
              <a:rPr lang="en-US" sz="1800" b="1" dirty="0">
                <a:solidFill>
                  <a:srgbClr val="81886B"/>
                </a:solidFill>
              </a:rPr>
              <a:t>State and Local Public Finance</a:t>
            </a:r>
            <a:br>
              <a:rPr lang="en-US" sz="1800" b="1" dirty="0">
                <a:solidFill>
                  <a:srgbClr val="81886B"/>
                </a:solidFill>
              </a:rPr>
            </a:br>
            <a:r>
              <a:rPr lang="en-US" sz="1800" b="1" dirty="0">
                <a:solidFill>
                  <a:srgbClr val="81886B"/>
                </a:solidFill>
              </a:rPr>
              <a:t>Lecture 8: Property Tax Capitalization</a:t>
            </a:r>
          </a:p>
        </p:txBody>
      </p:sp>
      <p:sp>
        <p:nvSpPr>
          <p:cNvPr id="2" name="Rectangle 2"/>
          <p:cNvSpPr/>
          <p:nvPr/>
        </p:nvSpPr>
        <p:spPr>
          <a:xfrm>
            <a:off x="823226" y="1371600"/>
            <a:ext cx="1843774" cy="461665"/>
          </a:xfrm>
          <a:prstGeom prst="rect">
            <a:avLst/>
          </a:prstGeom>
        </p:spPr>
        <p:txBody>
          <a:bodyPr wrap="none">
            <a:spAutoFit/>
          </a:bodyPr>
          <a:lstStyle/>
          <a:p>
            <a:pPr eaLnBrk="1" hangingPunct="1">
              <a:buFont typeface="Wingdings" panose="05000000000000000000" pitchFamily="2" charset="2"/>
              <a:buNone/>
            </a:pPr>
            <a:r>
              <a:rPr lang="en-US" sz="2400" dirty="0">
                <a:solidFill>
                  <a:srgbClr val="BD582C"/>
                </a:solidFill>
                <a:latin typeface="+mn-lt"/>
              </a:rPr>
              <a:t>Class Outline</a:t>
            </a:r>
          </a:p>
        </p:txBody>
      </p:sp>
      <p:sp>
        <p:nvSpPr>
          <p:cNvPr id="4099" name="Rectangle 3"/>
          <p:cNvSpPr>
            <a:spLocks noGrp="1" noChangeArrowheads="1"/>
          </p:cNvSpPr>
          <p:nvPr>
            <p:ph idx="1"/>
          </p:nvPr>
        </p:nvSpPr>
        <p:spPr>
          <a:xfrm>
            <a:off x="861926" y="1876230"/>
            <a:ext cx="7596274" cy="4372169"/>
          </a:xfrm>
        </p:spPr>
        <p:txBody>
          <a:bodyPr>
            <a:normAutofit/>
          </a:bodyPr>
          <a:lstStyle/>
          <a:p>
            <a:pPr marL="494983" lvl="3" indent="-392113">
              <a:lnSpc>
                <a:spcPct val="120000"/>
              </a:lnSpc>
              <a:spcAft>
                <a:spcPts val="600"/>
              </a:spcAft>
              <a:buFont typeface="Courier New" panose="02070309020205020404" pitchFamily="49" charset="0"/>
              <a:buChar char="o"/>
            </a:pPr>
            <a:r>
              <a:rPr lang="en-US" sz="2400" dirty="0"/>
              <a:t>Inequality in Property Tax Assessment</a:t>
            </a:r>
          </a:p>
          <a:p>
            <a:pPr marL="494983" lvl="3" indent="-392113">
              <a:lnSpc>
                <a:spcPct val="120000"/>
              </a:lnSpc>
              <a:spcAft>
                <a:spcPts val="600"/>
              </a:spcAft>
              <a:buFont typeface="Courier New" panose="02070309020205020404" pitchFamily="49" charset="0"/>
              <a:buChar char="o"/>
            </a:pPr>
            <a:r>
              <a:rPr lang="en-US" sz="2400" dirty="0"/>
              <a:t>What Is Property Tax Capitalization?</a:t>
            </a:r>
          </a:p>
          <a:p>
            <a:pPr marL="494983" lvl="3" indent="-392113">
              <a:lnSpc>
                <a:spcPct val="120000"/>
              </a:lnSpc>
              <a:spcAft>
                <a:spcPts val="600"/>
              </a:spcAft>
              <a:buFont typeface="Courier New" panose="02070309020205020404" pitchFamily="49" charset="0"/>
              <a:buChar char="o"/>
            </a:pPr>
            <a:r>
              <a:rPr lang="en-US" sz="2400" dirty="0"/>
              <a:t>How Does Property Tax Capitalization Arise?</a:t>
            </a:r>
          </a:p>
          <a:p>
            <a:pPr marL="494983" lvl="3" indent="-392113">
              <a:lnSpc>
                <a:spcPct val="120000"/>
              </a:lnSpc>
              <a:spcAft>
                <a:spcPts val="600"/>
              </a:spcAft>
              <a:buFont typeface="Courier New" panose="02070309020205020404" pitchFamily="49" charset="0"/>
              <a:buChar char="o"/>
            </a:pPr>
            <a:r>
              <a:rPr lang="en-US" sz="2400" dirty="0"/>
              <a:t>What Are the Implications of Property Tax Capitalization for Public   Policy?</a:t>
            </a:r>
          </a:p>
          <a:p>
            <a:pPr eaLnBrk="1" hangingPunct="1"/>
            <a:endParaRPr lang="en-US" dirty="0"/>
          </a:p>
          <a:p>
            <a:pPr eaLnBrk="1" hangingPunct="1"/>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533400" y="228600"/>
            <a:ext cx="7543800" cy="594363"/>
          </a:xfrm>
        </p:spPr>
        <p:txBody>
          <a:bodyPr/>
          <a:lstStyle/>
          <a:p>
            <a:pPr eaLnBrk="1" hangingPunct="1"/>
            <a:r>
              <a:rPr lang="en-US" sz="1800" b="1" dirty="0">
                <a:solidFill>
                  <a:srgbClr val="81886B"/>
                </a:solidFill>
              </a:rPr>
              <a:t>State and Local Public Finance</a:t>
            </a:r>
            <a:br>
              <a:rPr lang="en-US" sz="1800" b="1" dirty="0">
                <a:solidFill>
                  <a:srgbClr val="81886B"/>
                </a:solidFill>
              </a:rPr>
            </a:br>
            <a:r>
              <a:rPr lang="en-US" sz="1800" b="1" dirty="0">
                <a:solidFill>
                  <a:srgbClr val="81886B"/>
                </a:solidFill>
              </a:rPr>
              <a:t>Lecture 8: Property Tax Capitalization</a:t>
            </a:r>
          </a:p>
        </p:txBody>
      </p:sp>
      <p:sp>
        <p:nvSpPr>
          <p:cNvPr id="2" name="Rectangle 2"/>
          <p:cNvSpPr/>
          <p:nvPr/>
        </p:nvSpPr>
        <p:spPr>
          <a:xfrm>
            <a:off x="823715" y="1295400"/>
            <a:ext cx="5080622" cy="505972"/>
          </a:xfrm>
          <a:prstGeom prst="rect">
            <a:avLst/>
          </a:prstGeom>
        </p:spPr>
        <p:txBody>
          <a:bodyPr wrap="none">
            <a:spAutoFit/>
          </a:bodyPr>
          <a:lstStyle/>
          <a:p>
            <a:pPr marL="0" indent="0" algn="ctr">
              <a:lnSpc>
                <a:spcPct val="120000"/>
              </a:lnSpc>
              <a:buNone/>
              <a:defRPr/>
            </a:pPr>
            <a:r>
              <a:rPr lang="en-US" altLang="zh-CN" sz="2400" dirty="0">
                <a:solidFill>
                  <a:srgbClr val="BD582C"/>
                </a:solidFill>
                <a:latin typeface="+mn-lt"/>
                <a:ea typeface="SimSun" pitchFamily="2" charset="-122"/>
              </a:rPr>
              <a:t>Evidence on Property Tax Capitalization</a:t>
            </a:r>
          </a:p>
        </p:txBody>
      </p:sp>
      <p:sp>
        <p:nvSpPr>
          <p:cNvPr id="18435" name="Rectangle 3"/>
          <p:cNvSpPr>
            <a:spLocks noGrp="1" noChangeArrowheads="1"/>
          </p:cNvSpPr>
          <p:nvPr>
            <p:ph idx="1"/>
          </p:nvPr>
        </p:nvSpPr>
        <p:spPr>
          <a:xfrm>
            <a:off x="914400" y="1752600"/>
            <a:ext cx="7772400" cy="4419599"/>
          </a:xfrm>
        </p:spPr>
        <p:txBody>
          <a:bodyPr>
            <a:normAutofit/>
          </a:bodyPr>
          <a:lstStyle/>
          <a:p>
            <a:pPr marL="227013" lvl="1" indent="-227013">
              <a:lnSpc>
                <a:spcPct val="120000"/>
              </a:lnSpc>
              <a:spcBef>
                <a:spcPts val="0"/>
              </a:spcBef>
              <a:spcAft>
                <a:spcPts val="0"/>
              </a:spcAft>
              <a:buFont typeface="Wingdings" panose="05000000000000000000" pitchFamily="2" charset="2"/>
              <a:buChar char="§"/>
              <a:defRPr/>
            </a:pPr>
            <a:r>
              <a:rPr lang="en-US" altLang="zh-CN" sz="2000" dirty="0">
                <a:ea typeface="SimSun" pitchFamily="2" charset="-122"/>
              </a:rPr>
              <a:t>Every reasonable study of property tax capitalization finds a statistically significant negative impact of property taxes on house values.</a:t>
            </a:r>
          </a:p>
          <a:p>
            <a:pPr marL="227013" indent="-227013">
              <a:lnSpc>
                <a:spcPct val="150000"/>
              </a:lnSpc>
              <a:spcBef>
                <a:spcPts val="0"/>
              </a:spcBef>
              <a:spcAft>
                <a:spcPts val="0"/>
              </a:spcAft>
              <a:buFont typeface="Wingdings" panose="05000000000000000000" pitchFamily="2" charset="2"/>
              <a:buChar char="§"/>
              <a:defRPr/>
            </a:pPr>
            <a:endParaRPr lang="en-US" altLang="zh-CN" sz="2000" dirty="0">
              <a:ea typeface="SimSun" pitchFamily="2" charset="-122"/>
            </a:endParaRPr>
          </a:p>
          <a:p>
            <a:pPr marL="227013" lvl="1" indent="-227013">
              <a:lnSpc>
                <a:spcPct val="150000"/>
              </a:lnSpc>
              <a:spcBef>
                <a:spcPts val="0"/>
              </a:spcBef>
              <a:spcAft>
                <a:spcPts val="0"/>
              </a:spcAft>
              <a:buFont typeface="Wingdings" panose="05000000000000000000" pitchFamily="2" charset="2"/>
              <a:buChar char="§"/>
              <a:defRPr/>
            </a:pPr>
            <a:r>
              <a:rPr lang="en-US" altLang="zh-CN" sz="2000" dirty="0">
                <a:ea typeface="SimSun" pitchFamily="2" charset="-122"/>
              </a:rPr>
              <a:t>Estimates of </a:t>
            </a:r>
            <a:r>
              <a:rPr lang="en-US" altLang="zh-CN" sz="2000" b="1" i="1" dirty="0">
                <a:latin typeface="Times New Roman" panose="02020603050405020304" pitchFamily="18" charset="0"/>
                <a:ea typeface="SimSun" pitchFamily="2" charset="-122"/>
                <a:cs typeface="Times New Roman" panose="02020603050405020304" pitchFamily="18" charset="0"/>
              </a:rPr>
              <a:t>β</a:t>
            </a:r>
            <a:r>
              <a:rPr lang="en-US" altLang="zh-CN" sz="2000" dirty="0">
                <a:ea typeface="SimSun" pitchFamily="2" charset="-122"/>
              </a:rPr>
              <a:t> vary from 15 to 100 percent.</a:t>
            </a:r>
          </a:p>
          <a:p>
            <a:pPr marL="227013" lvl="1" indent="-227013">
              <a:lnSpc>
                <a:spcPct val="150000"/>
              </a:lnSpc>
              <a:spcBef>
                <a:spcPts val="0"/>
              </a:spcBef>
              <a:spcAft>
                <a:spcPts val="0"/>
              </a:spcAft>
              <a:buFont typeface="Wingdings" panose="05000000000000000000" pitchFamily="2" charset="2"/>
              <a:buChar char="§"/>
              <a:defRPr/>
            </a:pPr>
            <a:endParaRPr lang="en-US" altLang="zh-CN" sz="2000" dirty="0">
              <a:ea typeface="SimSun" pitchFamily="2" charset="-122"/>
            </a:endParaRPr>
          </a:p>
          <a:p>
            <a:pPr marL="227013" lvl="1" indent="-227013">
              <a:lnSpc>
                <a:spcPct val="150000"/>
              </a:lnSpc>
              <a:spcBef>
                <a:spcPts val="0"/>
              </a:spcBef>
              <a:spcAft>
                <a:spcPts val="0"/>
              </a:spcAft>
              <a:buFont typeface="Wingdings" panose="05000000000000000000" pitchFamily="2" charset="2"/>
              <a:buChar char="§"/>
              <a:defRPr/>
            </a:pPr>
            <a:r>
              <a:rPr lang="en-US" altLang="zh-CN" sz="2000" dirty="0">
                <a:ea typeface="SimSun" pitchFamily="2" charset="-122"/>
              </a:rPr>
              <a:t>The main reason for this variation appears to involve </a:t>
            </a:r>
            <a:r>
              <a:rPr lang="en-US" altLang="zh-CN" sz="2000" b="1" dirty="0">
                <a:solidFill>
                  <a:schemeClr val="tx1"/>
                </a:solidFill>
                <a:ea typeface="SimSun" pitchFamily="2" charset="-122"/>
              </a:rPr>
              <a:t>expectations</a:t>
            </a:r>
            <a:r>
              <a:rPr lang="en-US" altLang="zh-CN" sz="2000" dirty="0">
                <a:ea typeface="SimSun" pitchFamily="2" charset="-122"/>
              </a:rPr>
              <a:t>.</a:t>
            </a:r>
            <a:endParaRPr lang="en-US"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533400" y="228600"/>
            <a:ext cx="7543800" cy="594363"/>
          </a:xfrm>
        </p:spPr>
        <p:txBody>
          <a:bodyPr/>
          <a:lstStyle/>
          <a:p>
            <a:pPr eaLnBrk="1" hangingPunct="1"/>
            <a:r>
              <a:rPr lang="en-US" sz="1800" b="1" dirty="0">
                <a:solidFill>
                  <a:srgbClr val="81886B"/>
                </a:solidFill>
              </a:rPr>
              <a:t>State and Local Public Finance</a:t>
            </a:r>
            <a:br>
              <a:rPr lang="en-US" sz="1800" b="1" dirty="0">
                <a:solidFill>
                  <a:srgbClr val="81886B"/>
                </a:solidFill>
              </a:rPr>
            </a:br>
            <a:r>
              <a:rPr lang="en-US" sz="1800" b="1" dirty="0">
                <a:solidFill>
                  <a:srgbClr val="81886B"/>
                </a:solidFill>
              </a:rPr>
              <a:t>Lecture 8: Property Tax Capitalization</a:t>
            </a:r>
          </a:p>
        </p:txBody>
      </p:sp>
      <p:sp>
        <p:nvSpPr>
          <p:cNvPr id="4" name="Rectangle 2"/>
          <p:cNvSpPr/>
          <p:nvPr/>
        </p:nvSpPr>
        <p:spPr>
          <a:xfrm>
            <a:off x="822960" y="1368831"/>
            <a:ext cx="3321679" cy="461665"/>
          </a:xfrm>
          <a:prstGeom prst="rect">
            <a:avLst/>
          </a:prstGeom>
        </p:spPr>
        <p:txBody>
          <a:bodyPr wrap="none">
            <a:spAutoFit/>
          </a:bodyPr>
          <a:lstStyle/>
          <a:p>
            <a:pPr>
              <a:defRPr/>
            </a:pPr>
            <a:r>
              <a:rPr lang="en-US" sz="2400" dirty="0">
                <a:solidFill>
                  <a:srgbClr val="BD582C"/>
                </a:solidFill>
                <a:latin typeface="+mn-lt"/>
              </a:rPr>
              <a:t>The Role of Expectations</a:t>
            </a:r>
          </a:p>
        </p:txBody>
      </p:sp>
      <p:sp>
        <p:nvSpPr>
          <p:cNvPr id="19459" name="Rectangle 3"/>
          <p:cNvSpPr>
            <a:spLocks noGrp="1" noChangeArrowheads="1"/>
          </p:cNvSpPr>
          <p:nvPr>
            <p:ph idx="1"/>
          </p:nvPr>
        </p:nvSpPr>
        <p:spPr>
          <a:xfrm>
            <a:off x="914400" y="1813321"/>
            <a:ext cx="7543800" cy="4511279"/>
          </a:xfrm>
        </p:spPr>
        <p:txBody>
          <a:bodyPr>
            <a:normAutofit/>
          </a:bodyPr>
          <a:lstStyle/>
          <a:p>
            <a:pPr marL="227013" indent="-227013" eaLnBrk="1" hangingPunct="1">
              <a:lnSpc>
                <a:spcPct val="100000"/>
              </a:lnSpc>
              <a:spcAft>
                <a:spcPts val="1200"/>
              </a:spcAft>
              <a:buFont typeface="Wingdings" panose="05000000000000000000" pitchFamily="2" charset="2"/>
              <a:buChar char="§"/>
            </a:pPr>
            <a:r>
              <a:rPr lang="en-US" altLang="zh-CN" sz="2000" dirty="0">
                <a:ea typeface="SimSun" panose="02010600030101010101" pitchFamily="2" charset="-122"/>
              </a:rPr>
              <a:t>So far our analysis implicitly assumes that current tax differences across houses will persist indefinitely.</a:t>
            </a:r>
          </a:p>
          <a:p>
            <a:pPr marL="227013" indent="-227013" eaLnBrk="1" hangingPunct="1">
              <a:lnSpc>
                <a:spcPct val="100000"/>
              </a:lnSpc>
              <a:spcAft>
                <a:spcPts val="1200"/>
              </a:spcAft>
              <a:buFont typeface="Wingdings" panose="05000000000000000000" pitchFamily="2" charset="2"/>
              <a:buChar char="§"/>
            </a:pPr>
            <a:r>
              <a:rPr lang="en-US" altLang="zh-CN" sz="2000" dirty="0">
                <a:ea typeface="SimSun" panose="02010600030101010101" pitchFamily="2" charset="-122"/>
              </a:rPr>
              <a:t>But if tax differences are not expected to persist, the capitalization of </a:t>
            </a:r>
            <a:br>
              <a:rPr lang="en-US" altLang="zh-CN" sz="2000" dirty="0">
                <a:ea typeface="SimSun" panose="02010600030101010101" pitchFamily="2" charset="-122"/>
              </a:rPr>
            </a:br>
            <a:r>
              <a:rPr lang="en-US" altLang="zh-CN" sz="2000" b="1" i="1" dirty="0">
                <a:ea typeface="SimSun" panose="02010600030101010101" pitchFamily="2" charset="-122"/>
              </a:rPr>
              <a:t>current</a:t>
            </a:r>
            <a:r>
              <a:rPr lang="en-US" altLang="zh-CN" sz="2000" dirty="0">
                <a:ea typeface="SimSun" panose="02010600030101010101" pitchFamily="2" charset="-122"/>
              </a:rPr>
              <a:t> differences,</a:t>
            </a:r>
            <a:r>
              <a:rPr lang="en-US" altLang="zh-CN" sz="2000" b="1" dirty="0">
                <a:ea typeface="SimSun" panose="02010600030101010101" pitchFamily="2" charset="-122"/>
              </a:rPr>
              <a:t> </a:t>
            </a:r>
            <a:r>
              <a:rPr lang="el-GR" altLang="zh-CN" sz="2000" b="1" i="1" dirty="0">
                <a:latin typeface="Times New Roman" panose="02020603050405020304" pitchFamily="18" charset="0"/>
                <a:cs typeface="Times New Roman" panose="02020603050405020304" pitchFamily="18" charset="0"/>
              </a:rPr>
              <a:t>β</a:t>
            </a:r>
            <a:r>
              <a:rPr lang="en-US" altLang="zh-CN" sz="2000" dirty="0">
                <a:ea typeface="SimSun" panose="02010600030101010101" pitchFamily="2" charset="-122"/>
              </a:rPr>
              <a:t>, declines.</a:t>
            </a:r>
          </a:p>
          <a:p>
            <a:pPr marL="687388" lvl="4" indent="-225425">
              <a:lnSpc>
                <a:spcPct val="100000"/>
              </a:lnSpc>
              <a:spcAft>
                <a:spcPts val="1200"/>
              </a:spcAft>
              <a:buFont typeface="Courier New" panose="02070309020205020404" pitchFamily="49" charset="0"/>
              <a:buChar char="o"/>
            </a:pPr>
            <a:r>
              <a:rPr lang="en-US" altLang="zh-CN" sz="2000" dirty="0">
                <a:ea typeface="SimSun" panose="02010600030101010101" pitchFamily="2" charset="-122"/>
              </a:rPr>
              <a:t>A tax difference observed today that will disappear upon sale has no impact on </a:t>
            </a:r>
            <a:r>
              <a:rPr lang="en-US" altLang="zh-CN" sz="2000" b="1" i="1" dirty="0">
                <a:latin typeface="Times New Roman" panose="02020603050405020304" pitchFamily="18" charset="0"/>
                <a:ea typeface="SimSun" panose="02010600030101010101" pitchFamily="2" charset="-122"/>
                <a:cs typeface="Times New Roman" panose="02020603050405020304" pitchFamily="18" charset="0"/>
              </a:rPr>
              <a:t>V</a:t>
            </a:r>
            <a:r>
              <a:rPr lang="en-US" altLang="zh-CN" sz="2000" dirty="0">
                <a:ea typeface="SimSun" panose="02010600030101010101" pitchFamily="2" charset="-122"/>
              </a:rPr>
              <a:t>.</a:t>
            </a:r>
          </a:p>
          <a:p>
            <a:pPr marL="687388" lvl="4" indent="-225425">
              <a:lnSpc>
                <a:spcPct val="100000"/>
              </a:lnSpc>
              <a:spcAft>
                <a:spcPts val="1200"/>
              </a:spcAft>
              <a:buFont typeface="Courier New" panose="02070309020205020404" pitchFamily="49" charset="0"/>
              <a:buChar char="o"/>
            </a:pPr>
            <a:r>
              <a:rPr lang="en-US" altLang="zh-CN" sz="2000" dirty="0">
                <a:ea typeface="SimSun" panose="02010600030101010101" pitchFamily="2" charset="-122"/>
              </a:rPr>
              <a:t>A tax difference observed today that is expected to last one year will have only a small impact on sales price.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533400" y="228600"/>
            <a:ext cx="7543800" cy="594363"/>
          </a:xfrm>
        </p:spPr>
        <p:txBody>
          <a:bodyPr/>
          <a:lstStyle/>
          <a:p>
            <a:pPr eaLnBrk="1" hangingPunct="1"/>
            <a:r>
              <a:rPr lang="en-US" sz="1800" b="1" dirty="0">
                <a:solidFill>
                  <a:srgbClr val="81886B"/>
                </a:solidFill>
              </a:rPr>
              <a:t>State and Local Public Finance</a:t>
            </a:r>
            <a:br>
              <a:rPr lang="en-US" sz="1800" b="1" dirty="0">
                <a:solidFill>
                  <a:srgbClr val="81886B"/>
                </a:solidFill>
              </a:rPr>
            </a:br>
            <a:r>
              <a:rPr lang="en-US" sz="1800" b="1" dirty="0">
                <a:solidFill>
                  <a:srgbClr val="81886B"/>
                </a:solidFill>
              </a:rPr>
              <a:t>Lecture 8: Property Tax Capitalization</a:t>
            </a:r>
          </a:p>
        </p:txBody>
      </p:sp>
      <p:sp>
        <p:nvSpPr>
          <p:cNvPr id="4" name="Rectangle 2"/>
          <p:cNvSpPr/>
          <p:nvPr/>
        </p:nvSpPr>
        <p:spPr>
          <a:xfrm>
            <a:off x="822960" y="1368831"/>
            <a:ext cx="3612592" cy="461665"/>
          </a:xfrm>
          <a:prstGeom prst="rect">
            <a:avLst/>
          </a:prstGeom>
        </p:spPr>
        <p:txBody>
          <a:bodyPr wrap="none">
            <a:spAutoFit/>
          </a:bodyPr>
          <a:lstStyle/>
          <a:p>
            <a:pPr>
              <a:defRPr/>
            </a:pPr>
            <a:r>
              <a:rPr lang="en-US" sz="2400" dirty="0">
                <a:solidFill>
                  <a:srgbClr val="BD582C"/>
                </a:solidFill>
                <a:latin typeface="+mn-lt"/>
              </a:rPr>
              <a:t>The Case of Massachusetts</a:t>
            </a:r>
          </a:p>
        </p:txBody>
      </p:sp>
      <p:sp>
        <p:nvSpPr>
          <p:cNvPr id="20483" name="Rectangle 3"/>
          <p:cNvSpPr>
            <a:spLocks noGrp="1" noChangeArrowheads="1"/>
          </p:cNvSpPr>
          <p:nvPr>
            <p:ph idx="1"/>
          </p:nvPr>
        </p:nvSpPr>
        <p:spPr>
          <a:xfrm>
            <a:off x="914400" y="1752601"/>
            <a:ext cx="7543800" cy="4495800"/>
          </a:xfrm>
        </p:spPr>
        <p:txBody>
          <a:bodyPr>
            <a:noAutofit/>
          </a:bodyPr>
          <a:lstStyle/>
          <a:p>
            <a:pPr marL="227013" indent="-227013" eaLnBrk="1" hangingPunct="1">
              <a:lnSpc>
                <a:spcPct val="120000"/>
              </a:lnSpc>
              <a:spcAft>
                <a:spcPts val="1800"/>
              </a:spcAft>
              <a:buFont typeface="Wingdings" panose="05000000000000000000" pitchFamily="2" charset="2"/>
              <a:buChar char="§"/>
            </a:pPr>
            <a:r>
              <a:rPr lang="en-US" altLang="zh-CN" sz="2000" dirty="0">
                <a:ea typeface="SimSun" panose="02010600030101010101" pitchFamily="2" charset="-122"/>
              </a:rPr>
              <a:t>In Massachusetts, revaluations were required by the state supreme court, but enforcement was weak.</a:t>
            </a:r>
          </a:p>
          <a:p>
            <a:pPr lvl="4">
              <a:lnSpc>
                <a:spcPct val="150000"/>
              </a:lnSpc>
              <a:buFont typeface="Courier New" panose="02070309020205020404" pitchFamily="49" charset="0"/>
              <a:buChar char="o"/>
            </a:pPr>
            <a:r>
              <a:rPr lang="en-US" altLang="zh-CN" sz="2000" dirty="0">
                <a:ea typeface="SimSun" panose="02010600030101010101" pitchFamily="2" charset="-122"/>
              </a:rPr>
              <a:t> Communities knew they could avoid revaluation for many years.</a:t>
            </a:r>
          </a:p>
          <a:p>
            <a:pPr lvl="4">
              <a:lnSpc>
                <a:spcPct val="150000"/>
              </a:lnSpc>
              <a:buFont typeface="Courier New" panose="02070309020205020404" pitchFamily="49" charset="0"/>
              <a:buChar char="o"/>
            </a:pPr>
            <a:r>
              <a:rPr lang="en-US" altLang="zh-CN" sz="2000" dirty="0">
                <a:ea typeface="SimSun" panose="02010600030101010101" pitchFamily="2" charset="-122"/>
              </a:rPr>
              <a:t> Existing tax differences were expected to persist, but not forever.</a:t>
            </a:r>
            <a:br>
              <a:rPr lang="en-US" altLang="zh-CN" sz="2000" dirty="0">
                <a:ea typeface="SimSun" panose="02010600030101010101" pitchFamily="2" charset="-122"/>
              </a:rPr>
            </a:br>
            <a:endParaRPr lang="en-US" altLang="zh-CN" sz="800" dirty="0">
              <a:ea typeface="SimSun" panose="02010600030101010101" pitchFamily="2" charset="-122"/>
            </a:endParaRPr>
          </a:p>
          <a:p>
            <a:pPr marL="227013" indent="-227013" eaLnBrk="1" hangingPunct="1">
              <a:lnSpc>
                <a:spcPct val="120000"/>
              </a:lnSpc>
              <a:spcAft>
                <a:spcPts val="1800"/>
              </a:spcAft>
              <a:buFont typeface="Wingdings" panose="05000000000000000000" pitchFamily="2" charset="2"/>
              <a:buChar char="§"/>
            </a:pPr>
            <a:r>
              <a:rPr lang="en-US" altLang="zh-CN" sz="2000" dirty="0">
                <a:ea typeface="SimSun" panose="02010600030101010101" pitchFamily="2" charset="-122"/>
              </a:rPr>
              <a:t>A study of capitalization in Massachusetts (by myself and three other scholars) found that current tax differences were capitalized at a rate of 22 percent (Yinger et al., </a:t>
            </a:r>
            <a:r>
              <a:rPr lang="en-US" altLang="zh-CN" sz="2000" i="1" dirty="0">
                <a:ea typeface="SimSun" panose="02010600030101010101" pitchFamily="2" charset="-122"/>
              </a:rPr>
              <a:t>Prop. Taxes &amp; House Values</a:t>
            </a:r>
            <a:r>
              <a:rPr lang="en-US" altLang="zh-CN" sz="2000" dirty="0">
                <a:ea typeface="SimSun" panose="02010600030101010101" pitchFamily="2" charset="-122"/>
              </a:rPr>
              <a:t>, 1988).</a:t>
            </a:r>
          </a:p>
          <a:p>
            <a:pPr marL="227013" indent="-227013" eaLnBrk="1" hangingPunct="1">
              <a:lnSpc>
                <a:spcPct val="120000"/>
              </a:lnSpc>
              <a:spcAft>
                <a:spcPts val="1800"/>
              </a:spcAft>
              <a:buFont typeface="Wingdings" panose="05000000000000000000" pitchFamily="2" charset="2"/>
              <a:buChar char="§"/>
            </a:pPr>
            <a:r>
              <a:rPr lang="en-US" altLang="zh-CN" sz="2000" dirty="0">
                <a:ea typeface="SimSun" panose="02010600030101010101" pitchFamily="2" charset="-122"/>
              </a:rPr>
              <a:t>This is consistent with the expectation that current tax differences would disappear in 8.5 years.</a:t>
            </a:r>
            <a:endParaRPr lang="en-US"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533400" y="228600"/>
            <a:ext cx="7543800" cy="594363"/>
          </a:xfrm>
        </p:spPr>
        <p:txBody>
          <a:bodyPr/>
          <a:lstStyle/>
          <a:p>
            <a:pPr eaLnBrk="1" hangingPunct="1"/>
            <a:r>
              <a:rPr lang="en-US" sz="1800" b="1" dirty="0">
                <a:solidFill>
                  <a:srgbClr val="81886B"/>
                </a:solidFill>
              </a:rPr>
              <a:t>State and Local Public Finance</a:t>
            </a:r>
            <a:br>
              <a:rPr lang="en-US" sz="1800" b="1" dirty="0">
                <a:solidFill>
                  <a:srgbClr val="81886B"/>
                </a:solidFill>
              </a:rPr>
            </a:br>
            <a:r>
              <a:rPr lang="en-US" sz="1800" b="1" dirty="0">
                <a:solidFill>
                  <a:srgbClr val="81886B"/>
                </a:solidFill>
              </a:rPr>
              <a:t>Lecture 8: Property Tax Capitalization</a:t>
            </a:r>
          </a:p>
        </p:txBody>
      </p:sp>
      <p:sp>
        <p:nvSpPr>
          <p:cNvPr id="4" name="Rectangle 2"/>
          <p:cNvSpPr/>
          <p:nvPr/>
        </p:nvSpPr>
        <p:spPr>
          <a:xfrm>
            <a:off x="822960" y="1368831"/>
            <a:ext cx="2836161" cy="461665"/>
          </a:xfrm>
          <a:prstGeom prst="rect">
            <a:avLst/>
          </a:prstGeom>
        </p:spPr>
        <p:txBody>
          <a:bodyPr wrap="none">
            <a:spAutoFit/>
          </a:bodyPr>
          <a:lstStyle/>
          <a:p>
            <a:pPr>
              <a:defRPr/>
            </a:pPr>
            <a:r>
              <a:rPr lang="en-US" sz="2400" dirty="0">
                <a:solidFill>
                  <a:srgbClr val="BD582C"/>
                </a:solidFill>
                <a:latin typeface="+mn-lt"/>
              </a:rPr>
              <a:t>The Case of Syracuse</a:t>
            </a:r>
          </a:p>
        </p:txBody>
      </p:sp>
      <p:sp>
        <p:nvSpPr>
          <p:cNvPr id="21507" name="Rectangle 3"/>
          <p:cNvSpPr>
            <a:spLocks noGrp="1" noChangeArrowheads="1"/>
          </p:cNvSpPr>
          <p:nvPr>
            <p:ph idx="1"/>
          </p:nvPr>
        </p:nvSpPr>
        <p:spPr>
          <a:xfrm>
            <a:off x="914400" y="1752600"/>
            <a:ext cx="7543800" cy="4419599"/>
          </a:xfrm>
        </p:spPr>
        <p:txBody>
          <a:bodyPr>
            <a:normAutofit/>
          </a:bodyPr>
          <a:lstStyle/>
          <a:p>
            <a:pPr marL="227013" indent="-227013" eaLnBrk="1" hangingPunct="1">
              <a:lnSpc>
                <a:spcPct val="120000"/>
              </a:lnSpc>
              <a:buFont typeface="Wingdings" panose="05000000000000000000" pitchFamily="2" charset="2"/>
              <a:buChar char="§"/>
            </a:pPr>
            <a:r>
              <a:rPr lang="en-US" altLang="zh-CN" sz="2000" dirty="0">
                <a:ea typeface="SimSun" panose="02010600030101010101" pitchFamily="2" charset="-122"/>
              </a:rPr>
              <a:t>In Syracuse in the early 1990s, revaluation had not occurred for decades and did not appear likely to happen any time soon.</a:t>
            </a:r>
            <a:endParaRPr lang="en-US" altLang="zh-CN" sz="900" dirty="0">
              <a:ea typeface="SimSun" panose="02010600030101010101" pitchFamily="2" charset="-122"/>
            </a:endParaRPr>
          </a:p>
          <a:p>
            <a:pPr marL="227013" indent="-227013" eaLnBrk="1" hangingPunct="1">
              <a:lnSpc>
                <a:spcPct val="120000"/>
              </a:lnSpc>
              <a:buFont typeface="Wingdings" panose="05000000000000000000" pitchFamily="2" charset="2"/>
              <a:buChar char="§"/>
            </a:pPr>
            <a:endParaRPr lang="en-US" altLang="zh-CN" sz="900" dirty="0">
              <a:ea typeface="SimSun" panose="02010600030101010101" pitchFamily="2" charset="-122"/>
            </a:endParaRPr>
          </a:p>
          <a:p>
            <a:pPr marL="227013" indent="-227013" eaLnBrk="1" hangingPunct="1">
              <a:lnSpc>
                <a:spcPct val="120000"/>
              </a:lnSpc>
              <a:buFont typeface="Wingdings" panose="05000000000000000000" pitchFamily="2" charset="2"/>
              <a:buChar char="§"/>
            </a:pPr>
            <a:r>
              <a:rPr lang="en-US" altLang="zh-CN" sz="2000" dirty="0">
                <a:ea typeface="SimSun" panose="02010600030101010101" pitchFamily="2" charset="-122"/>
              </a:rPr>
              <a:t>But the city council unexpectedly decided to revalue.</a:t>
            </a:r>
            <a:endParaRPr lang="en-US" altLang="zh-CN" sz="900" dirty="0">
              <a:ea typeface="SimSun" panose="02010600030101010101" pitchFamily="2" charset="-122"/>
            </a:endParaRPr>
          </a:p>
          <a:p>
            <a:pPr marL="227013" indent="-227013" eaLnBrk="1" hangingPunct="1">
              <a:lnSpc>
                <a:spcPct val="120000"/>
              </a:lnSpc>
              <a:buFont typeface="Wingdings" panose="05000000000000000000" pitchFamily="2" charset="2"/>
              <a:buChar char="§"/>
            </a:pPr>
            <a:endParaRPr lang="en-US" altLang="zh-CN" sz="900" dirty="0">
              <a:ea typeface="SimSun" panose="02010600030101010101" pitchFamily="2" charset="-122"/>
            </a:endParaRPr>
          </a:p>
          <a:p>
            <a:pPr marL="227013" indent="-227013" eaLnBrk="1" hangingPunct="1">
              <a:lnSpc>
                <a:spcPct val="120000"/>
              </a:lnSpc>
              <a:buFont typeface="Wingdings" panose="05000000000000000000" pitchFamily="2" charset="2"/>
              <a:buChar char="§"/>
            </a:pPr>
            <a:r>
              <a:rPr lang="en-US" altLang="zh-CN" sz="2000" dirty="0">
                <a:ea typeface="SimSun" panose="02010600030101010101" pitchFamily="2" charset="-122"/>
              </a:rPr>
              <a:t>A study of capitalization in Syracuse by Eisenberg (in his PA Ph.D. dissertation) found capitalization rates near 100%—exactly what the theory predicts when tax differences are expected to persist. </a:t>
            </a:r>
            <a:endParaRPr lang="en-US"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
          <p:cNvSpPr>
            <a:spLocks noGrp="1" noChangeArrowheads="1"/>
          </p:cNvSpPr>
          <p:nvPr>
            <p:ph type="title"/>
          </p:nvPr>
        </p:nvSpPr>
        <p:spPr>
          <a:xfrm>
            <a:off x="533400" y="152400"/>
            <a:ext cx="7543800" cy="594363"/>
          </a:xfrm>
        </p:spPr>
        <p:txBody>
          <a:bodyPr/>
          <a:lstStyle/>
          <a:p>
            <a:pPr eaLnBrk="1" hangingPunct="1"/>
            <a:r>
              <a:rPr lang="en-US" sz="1800" b="1" dirty="0">
                <a:solidFill>
                  <a:srgbClr val="81886B"/>
                </a:solidFill>
              </a:rPr>
              <a:t>State and Local Public Finance</a:t>
            </a:r>
            <a:br>
              <a:rPr lang="en-US" sz="1800" b="1" dirty="0">
                <a:solidFill>
                  <a:srgbClr val="81886B"/>
                </a:solidFill>
              </a:rPr>
            </a:br>
            <a:r>
              <a:rPr lang="en-US" sz="1800" b="1" dirty="0">
                <a:solidFill>
                  <a:srgbClr val="81886B"/>
                </a:solidFill>
              </a:rPr>
              <a:t>Lecture 8: Property Tax Capitalization</a:t>
            </a:r>
          </a:p>
        </p:txBody>
      </p:sp>
      <p:sp>
        <p:nvSpPr>
          <p:cNvPr id="2" name="Rectangle 2"/>
          <p:cNvSpPr/>
          <p:nvPr/>
        </p:nvSpPr>
        <p:spPr>
          <a:xfrm>
            <a:off x="823226" y="1371600"/>
            <a:ext cx="1843774" cy="461665"/>
          </a:xfrm>
          <a:prstGeom prst="rect">
            <a:avLst/>
          </a:prstGeom>
        </p:spPr>
        <p:txBody>
          <a:bodyPr wrap="none">
            <a:spAutoFit/>
          </a:bodyPr>
          <a:lstStyle/>
          <a:p>
            <a:pPr eaLnBrk="1" hangingPunct="1">
              <a:buFont typeface="Wingdings" panose="05000000000000000000" pitchFamily="2" charset="2"/>
              <a:buNone/>
            </a:pPr>
            <a:r>
              <a:rPr lang="en-US" sz="2400" dirty="0">
                <a:solidFill>
                  <a:srgbClr val="BD582C"/>
                </a:solidFill>
                <a:latin typeface="+mn-lt"/>
              </a:rPr>
              <a:t>Class Outline</a:t>
            </a:r>
          </a:p>
        </p:txBody>
      </p:sp>
      <p:sp>
        <p:nvSpPr>
          <p:cNvPr id="4099" name="Rectangle 3"/>
          <p:cNvSpPr>
            <a:spLocks noGrp="1" noChangeArrowheads="1"/>
          </p:cNvSpPr>
          <p:nvPr>
            <p:ph idx="1"/>
          </p:nvPr>
        </p:nvSpPr>
        <p:spPr>
          <a:xfrm>
            <a:off x="861926" y="1876230"/>
            <a:ext cx="7596274" cy="4372169"/>
          </a:xfrm>
        </p:spPr>
        <p:txBody>
          <a:bodyPr>
            <a:normAutofit/>
          </a:bodyPr>
          <a:lstStyle/>
          <a:p>
            <a:pPr marL="494983" lvl="3" indent="-392113">
              <a:lnSpc>
                <a:spcPct val="120000"/>
              </a:lnSpc>
              <a:spcAft>
                <a:spcPts val="600"/>
              </a:spcAft>
              <a:buFont typeface="Courier New" panose="02070309020205020404" pitchFamily="49" charset="0"/>
              <a:buChar char="o"/>
            </a:pPr>
            <a:r>
              <a:rPr lang="en-US" sz="2400" dirty="0"/>
              <a:t>Inequality in Property Tax Assessment</a:t>
            </a:r>
          </a:p>
          <a:p>
            <a:pPr marL="494983" lvl="3" indent="-392113">
              <a:lnSpc>
                <a:spcPct val="120000"/>
              </a:lnSpc>
              <a:spcAft>
                <a:spcPts val="600"/>
              </a:spcAft>
              <a:buFont typeface="Courier New" panose="02070309020205020404" pitchFamily="49" charset="0"/>
              <a:buChar char="o"/>
            </a:pPr>
            <a:r>
              <a:rPr lang="en-US" sz="2400" dirty="0"/>
              <a:t>What Is Property Tax Capitalization?</a:t>
            </a:r>
          </a:p>
          <a:p>
            <a:pPr marL="494983" lvl="3" indent="-392113">
              <a:lnSpc>
                <a:spcPct val="120000"/>
              </a:lnSpc>
              <a:spcAft>
                <a:spcPts val="600"/>
              </a:spcAft>
              <a:buFont typeface="Courier New" panose="02070309020205020404" pitchFamily="49" charset="0"/>
              <a:buChar char="o"/>
            </a:pPr>
            <a:r>
              <a:rPr lang="en-US" sz="2400" dirty="0"/>
              <a:t>How Does Property Tax Capitalization Arise?</a:t>
            </a:r>
          </a:p>
          <a:p>
            <a:pPr marL="494983" lvl="3" indent="-392113">
              <a:lnSpc>
                <a:spcPct val="120000"/>
              </a:lnSpc>
              <a:spcAft>
                <a:spcPts val="600"/>
              </a:spcAft>
              <a:buFont typeface="Courier New" panose="02070309020205020404" pitchFamily="49" charset="0"/>
              <a:buChar char="o"/>
            </a:pPr>
            <a:r>
              <a:rPr lang="en-US" sz="2400" dirty="0">
                <a:solidFill>
                  <a:srgbClr val="FF0000"/>
                </a:solidFill>
              </a:rPr>
              <a:t>What Are the Implications of Property Tax Capitalization for Public   Policy?</a:t>
            </a:r>
          </a:p>
          <a:p>
            <a:pPr eaLnBrk="1" hangingPunct="1"/>
            <a:endParaRPr lang="en-US" dirty="0"/>
          </a:p>
          <a:p>
            <a:pPr eaLnBrk="1" hangingPunct="1"/>
            <a:endParaRPr lang="en-US" dirty="0"/>
          </a:p>
        </p:txBody>
      </p:sp>
    </p:spTree>
    <p:extLst>
      <p:ext uri="{BB962C8B-B14F-4D97-AF65-F5344CB8AC3E}">
        <p14:creationId xmlns:p14="http://schemas.microsoft.com/office/powerpoint/2010/main" val="430475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533400" y="228600"/>
            <a:ext cx="7543800" cy="594363"/>
          </a:xfrm>
        </p:spPr>
        <p:txBody>
          <a:bodyPr/>
          <a:lstStyle/>
          <a:p>
            <a:pPr eaLnBrk="1" hangingPunct="1"/>
            <a:r>
              <a:rPr lang="en-US" sz="1800" b="1" dirty="0">
                <a:solidFill>
                  <a:srgbClr val="81886B"/>
                </a:solidFill>
              </a:rPr>
              <a:t>State and Local Public Finance</a:t>
            </a:r>
            <a:br>
              <a:rPr lang="en-US" sz="1800" b="1" dirty="0">
                <a:solidFill>
                  <a:srgbClr val="81886B"/>
                </a:solidFill>
              </a:rPr>
            </a:br>
            <a:r>
              <a:rPr lang="en-US" sz="1800" b="1" dirty="0">
                <a:solidFill>
                  <a:srgbClr val="81886B"/>
                </a:solidFill>
              </a:rPr>
              <a:t>Lecture 8: Property Tax Capitalization</a:t>
            </a:r>
          </a:p>
        </p:txBody>
      </p:sp>
      <p:sp>
        <p:nvSpPr>
          <p:cNvPr id="4" name="Rectangle 2"/>
          <p:cNvSpPr/>
          <p:nvPr/>
        </p:nvSpPr>
        <p:spPr>
          <a:xfrm>
            <a:off x="822960" y="1368831"/>
            <a:ext cx="3095463" cy="461665"/>
          </a:xfrm>
          <a:prstGeom prst="rect">
            <a:avLst/>
          </a:prstGeom>
        </p:spPr>
        <p:txBody>
          <a:bodyPr wrap="none">
            <a:spAutoFit/>
          </a:bodyPr>
          <a:lstStyle/>
          <a:p>
            <a:pPr>
              <a:defRPr/>
            </a:pPr>
            <a:r>
              <a:rPr lang="en-US" sz="2400" dirty="0">
                <a:solidFill>
                  <a:srgbClr val="BD582C"/>
                </a:solidFill>
                <a:latin typeface="+mn-lt"/>
              </a:rPr>
              <a:t>The Capitalization Trap</a:t>
            </a:r>
          </a:p>
        </p:txBody>
      </p:sp>
      <p:sp>
        <p:nvSpPr>
          <p:cNvPr id="22531" name="Rectangle 3"/>
          <p:cNvSpPr>
            <a:spLocks noGrp="1" noChangeArrowheads="1"/>
          </p:cNvSpPr>
          <p:nvPr>
            <p:ph idx="1"/>
          </p:nvPr>
        </p:nvSpPr>
        <p:spPr>
          <a:xfrm>
            <a:off x="914400" y="1752601"/>
            <a:ext cx="7391400" cy="4267200"/>
          </a:xfrm>
        </p:spPr>
        <p:txBody>
          <a:bodyPr>
            <a:normAutofit/>
          </a:bodyPr>
          <a:lstStyle/>
          <a:p>
            <a:pPr marL="227013" indent="-227013" eaLnBrk="1" hangingPunct="1">
              <a:lnSpc>
                <a:spcPct val="120000"/>
              </a:lnSpc>
              <a:buFont typeface="Wingdings" panose="05000000000000000000" pitchFamily="2" charset="2"/>
              <a:buChar char="§"/>
            </a:pPr>
            <a:r>
              <a:rPr lang="en-US" altLang="zh-CN" sz="2000" dirty="0">
                <a:ea typeface="SimSun" panose="02010600030101010101" pitchFamily="2" charset="-122"/>
              </a:rPr>
              <a:t>If property taxes are fully capitalized, then any tax changes show up in house values immediately and there is no way to escape them.</a:t>
            </a:r>
          </a:p>
          <a:p>
            <a:pPr eaLnBrk="1" hangingPunct="1">
              <a:lnSpc>
                <a:spcPct val="50000"/>
              </a:lnSpc>
              <a:buFont typeface="Wingdings" panose="05000000000000000000" pitchFamily="2" charset="2"/>
              <a:buChar char="§"/>
            </a:pPr>
            <a:endParaRPr lang="en-US" altLang="zh-CN" sz="2000" dirty="0">
              <a:ea typeface="SimSun" panose="02010600030101010101" pitchFamily="2" charset="-122"/>
            </a:endParaRPr>
          </a:p>
          <a:p>
            <a:pPr marL="461963" lvl="5" indent="-234950">
              <a:lnSpc>
                <a:spcPct val="120000"/>
              </a:lnSpc>
              <a:buFont typeface="Courier New" panose="02070309020205020404" pitchFamily="49" charset="0"/>
              <a:buChar char="o"/>
            </a:pPr>
            <a:r>
              <a:rPr lang="en-US" altLang="zh-CN" sz="2000" dirty="0">
                <a:ea typeface="SimSun" panose="02010600030101010101" pitchFamily="2" charset="-122"/>
              </a:rPr>
              <a:t>An owner with a tax increase must either stay and pay the higher tax or leave and suffer a capital loss.</a:t>
            </a:r>
          </a:p>
          <a:p>
            <a:pPr marL="461963" lvl="5" indent="-234950">
              <a:lnSpc>
                <a:spcPct val="50000"/>
              </a:lnSpc>
              <a:spcBef>
                <a:spcPts val="0"/>
              </a:spcBef>
              <a:spcAft>
                <a:spcPts val="0"/>
              </a:spcAft>
              <a:buFont typeface="Courier New" panose="02070309020205020404" pitchFamily="49" charset="0"/>
              <a:buChar char="o"/>
            </a:pPr>
            <a:endParaRPr lang="en-US" altLang="zh-CN" sz="2000" dirty="0">
              <a:ea typeface="SimSun" panose="02010600030101010101" pitchFamily="2" charset="-122"/>
            </a:endParaRPr>
          </a:p>
          <a:p>
            <a:pPr marL="461963" lvl="5" indent="-234950">
              <a:lnSpc>
                <a:spcPct val="120000"/>
              </a:lnSpc>
              <a:buFont typeface="Courier New" panose="02070309020205020404" pitchFamily="49" charset="0"/>
              <a:buChar char="o"/>
            </a:pPr>
            <a:r>
              <a:rPr lang="en-US" altLang="zh-CN" sz="2000" dirty="0">
                <a:ea typeface="SimSun" panose="02010600030101010101" pitchFamily="2" charset="-122"/>
              </a:rPr>
              <a:t>An owner with a tax cut gets a capital gain.</a:t>
            </a:r>
          </a:p>
          <a:p>
            <a:pPr lvl="1" eaLnBrk="1" hangingPunct="1">
              <a:lnSpc>
                <a:spcPct val="50000"/>
              </a:lnSpc>
              <a:buFont typeface="Wingdings" panose="05000000000000000000" pitchFamily="2" charset="2"/>
              <a:buChar char="§"/>
            </a:pPr>
            <a:endParaRPr lang="en-US" altLang="zh-CN" sz="2000" dirty="0">
              <a:ea typeface="SimSun" panose="02010600030101010101" pitchFamily="2" charset="-122"/>
            </a:endParaRPr>
          </a:p>
          <a:p>
            <a:pPr marL="227013" indent="-227013" eaLnBrk="1" hangingPunct="1">
              <a:lnSpc>
                <a:spcPct val="120000"/>
              </a:lnSpc>
              <a:buFont typeface="Wingdings" panose="05000000000000000000" pitchFamily="2" charset="2"/>
              <a:buChar char="§"/>
            </a:pPr>
            <a:r>
              <a:rPr lang="en-US" altLang="zh-CN" sz="2000" dirty="0">
                <a:ea typeface="SimSun" panose="02010600030101010101" pitchFamily="2" charset="-122"/>
              </a:rPr>
              <a:t>Moreover, the loss is the full present value of the future increases in</a:t>
            </a:r>
            <a:br>
              <a:rPr lang="en-US" altLang="zh-CN" sz="2000" dirty="0">
                <a:ea typeface="SimSun" panose="02010600030101010101" pitchFamily="2" charset="-122"/>
              </a:rPr>
            </a:br>
            <a:r>
              <a:rPr lang="en-US" altLang="zh-CN" sz="2000" dirty="0">
                <a:ea typeface="SimSun" panose="02010600030101010101" pitchFamily="2" charset="-122"/>
              </a:rPr>
              <a:t>taxes.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533400" y="228600"/>
            <a:ext cx="7543800" cy="594363"/>
          </a:xfrm>
        </p:spPr>
        <p:txBody>
          <a:bodyPr/>
          <a:lstStyle/>
          <a:p>
            <a:pPr eaLnBrk="1" hangingPunct="1"/>
            <a:r>
              <a:rPr lang="en-US" sz="1800" b="1" dirty="0">
                <a:solidFill>
                  <a:srgbClr val="81886B"/>
                </a:solidFill>
              </a:rPr>
              <a:t>State and Local Public Finance</a:t>
            </a:r>
            <a:br>
              <a:rPr lang="en-US" sz="1800" b="1" dirty="0">
                <a:solidFill>
                  <a:srgbClr val="81886B"/>
                </a:solidFill>
              </a:rPr>
            </a:br>
            <a:r>
              <a:rPr lang="en-US" sz="1800" b="1" dirty="0">
                <a:solidFill>
                  <a:srgbClr val="81886B"/>
                </a:solidFill>
              </a:rPr>
              <a:t>Lecture 8: Property Tax Capitalization</a:t>
            </a:r>
          </a:p>
        </p:txBody>
      </p:sp>
      <p:sp>
        <p:nvSpPr>
          <p:cNvPr id="2" name="Rectangle 2"/>
          <p:cNvSpPr/>
          <p:nvPr/>
        </p:nvSpPr>
        <p:spPr>
          <a:xfrm>
            <a:off x="685800" y="1371600"/>
            <a:ext cx="5943600" cy="461665"/>
          </a:xfrm>
          <a:prstGeom prst="rect">
            <a:avLst/>
          </a:prstGeom>
        </p:spPr>
        <p:txBody>
          <a:bodyPr wrap="square">
            <a:spAutoFit/>
          </a:bodyPr>
          <a:lstStyle/>
          <a:p>
            <a:pPr marL="0" indent="0" algn="ctr">
              <a:buNone/>
              <a:defRPr/>
            </a:pPr>
            <a:r>
              <a:rPr lang="en-US" altLang="zh-CN" sz="2400" dirty="0">
                <a:solidFill>
                  <a:srgbClr val="BD582C"/>
                </a:solidFill>
                <a:latin typeface="+mn-lt"/>
                <a:ea typeface="SimSun" pitchFamily="2" charset="-122"/>
              </a:rPr>
              <a:t>Property Tax Capitalization and Public Policy</a:t>
            </a:r>
          </a:p>
        </p:txBody>
      </p:sp>
      <p:sp>
        <p:nvSpPr>
          <p:cNvPr id="23555" name="Rectangle 3"/>
          <p:cNvSpPr>
            <a:spLocks noGrp="1" noChangeArrowheads="1"/>
          </p:cNvSpPr>
          <p:nvPr>
            <p:ph idx="1"/>
          </p:nvPr>
        </p:nvSpPr>
        <p:spPr>
          <a:xfrm>
            <a:off x="762000" y="1752600"/>
            <a:ext cx="7467600" cy="4495799"/>
          </a:xfrm>
        </p:spPr>
        <p:txBody>
          <a:bodyPr>
            <a:normAutofit/>
          </a:bodyPr>
          <a:lstStyle/>
          <a:p>
            <a:pPr marL="215900" lvl="1" indent="-215900" eaLnBrk="1" hangingPunct="1">
              <a:lnSpc>
                <a:spcPct val="100000"/>
              </a:lnSpc>
              <a:buFont typeface="Wingdings" panose="05000000000000000000" pitchFamily="2" charset="2"/>
              <a:buChar char="§"/>
              <a:defRPr/>
            </a:pPr>
            <a:r>
              <a:rPr lang="en-US" altLang="zh-CN" sz="2000" dirty="0">
                <a:ea typeface="SimSun" pitchFamily="2" charset="-122"/>
              </a:rPr>
              <a:t>Because of these gains and losses, tax capitalization has bizarre implications for public policy.</a:t>
            </a:r>
          </a:p>
          <a:p>
            <a:pPr marL="215900" indent="-215900" eaLnBrk="1" hangingPunct="1">
              <a:lnSpc>
                <a:spcPct val="100000"/>
              </a:lnSpc>
              <a:buFont typeface="Wingdings" panose="05000000000000000000" pitchFamily="2" charset="2"/>
              <a:buChar char="§"/>
              <a:defRPr/>
            </a:pPr>
            <a:endParaRPr lang="en-US" altLang="zh-CN" sz="2000" dirty="0">
              <a:ea typeface="SimSun" pitchFamily="2" charset="-122"/>
            </a:endParaRPr>
          </a:p>
          <a:p>
            <a:pPr marL="215900" lvl="1" indent="-215900" eaLnBrk="1" hangingPunct="1">
              <a:lnSpc>
                <a:spcPct val="100000"/>
              </a:lnSpc>
              <a:buFont typeface="Wingdings" panose="05000000000000000000" pitchFamily="2" charset="2"/>
              <a:buChar char="§"/>
              <a:defRPr/>
            </a:pPr>
            <a:r>
              <a:rPr lang="en-US" altLang="zh-CN" sz="2000" dirty="0">
                <a:ea typeface="SimSun" pitchFamily="2" charset="-122"/>
              </a:rPr>
              <a:t>Consider revaluation, which is a systematic revision of all assessed values.</a:t>
            </a:r>
          </a:p>
          <a:p>
            <a:pPr marL="215900" indent="-215900" eaLnBrk="1" hangingPunct="1">
              <a:lnSpc>
                <a:spcPct val="100000"/>
              </a:lnSpc>
              <a:buFont typeface="Wingdings" panose="05000000000000000000" pitchFamily="2" charset="2"/>
              <a:buChar char="§"/>
              <a:defRPr/>
            </a:pPr>
            <a:endParaRPr lang="en-US" altLang="zh-CN" sz="2000" dirty="0">
              <a:ea typeface="SimSun" pitchFamily="2" charset="-122"/>
            </a:endParaRPr>
          </a:p>
          <a:p>
            <a:pPr marL="215900" lvl="1" indent="-215900" eaLnBrk="1" hangingPunct="1">
              <a:lnSpc>
                <a:spcPct val="100000"/>
              </a:lnSpc>
              <a:buFont typeface="Wingdings" panose="05000000000000000000" pitchFamily="2" charset="2"/>
              <a:buChar char="§"/>
              <a:defRPr/>
            </a:pPr>
            <a:r>
              <a:rPr lang="en-US" altLang="zh-CN" sz="2000" dirty="0">
                <a:ea typeface="SimSun" pitchFamily="2" charset="-122"/>
              </a:rPr>
              <a:t>Revaluation leads to capital gains for homeowners who were over-assessed and to capital losses for homeowners who were under-assessed.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533400" y="228600"/>
            <a:ext cx="7543800" cy="594363"/>
          </a:xfrm>
        </p:spPr>
        <p:txBody>
          <a:bodyPr/>
          <a:lstStyle/>
          <a:p>
            <a:pPr eaLnBrk="1" hangingPunct="1"/>
            <a:r>
              <a:rPr lang="en-US" sz="1800" b="1" dirty="0">
                <a:solidFill>
                  <a:srgbClr val="81886B"/>
                </a:solidFill>
              </a:rPr>
              <a:t>State and Local Public Finance</a:t>
            </a:r>
            <a:br>
              <a:rPr lang="en-US" sz="1800" b="1" dirty="0">
                <a:solidFill>
                  <a:srgbClr val="81886B"/>
                </a:solidFill>
              </a:rPr>
            </a:br>
            <a:r>
              <a:rPr lang="en-US" sz="1800" b="1" dirty="0">
                <a:solidFill>
                  <a:srgbClr val="81886B"/>
                </a:solidFill>
              </a:rPr>
              <a:t>Lecture 8: Property Tax Capitalization</a:t>
            </a:r>
          </a:p>
        </p:txBody>
      </p:sp>
      <p:sp>
        <p:nvSpPr>
          <p:cNvPr id="4" name="Rectangle 2"/>
          <p:cNvSpPr/>
          <p:nvPr/>
        </p:nvSpPr>
        <p:spPr>
          <a:xfrm>
            <a:off x="822960" y="1368831"/>
            <a:ext cx="3585662" cy="461665"/>
          </a:xfrm>
          <a:prstGeom prst="rect">
            <a:avLst/>
          </a:prstGeom>
        </p:spPr>
        <p:txBody>
          <a:bodyPr wrap="none">
            <a:spAutoFit/>
          </a:bodyPr>
          <a:lstStyle/>
          <a:p>
            <a:pPr>
              <a:defRPr/>
            </a:pPr>
            <a:r>
              <a:rPr lang="en-US" sz="2400" dirty="0">
                <a:solidFill>
                  <a:srgbClr val="BD582C"/>
                </a:solidFill>
                <a:latin typeface="+mn-lt"/>
              </a:rPr>
              <a:t>Capitalization and Fairness</a:t>
            </a:r>
          </a:p>
        </p:txBody>
      </p:sp>
      <p:sp>
        <p:nvSpPr>
          <p:cNvPr id="24579" name="Rectangle 3"/>
          <p:cNvSpPr>
            <a:spLocks noGrp="1" noChangeArrowheads="1"/>
          </p:cNvSpPr>
          <p:nvPr>
            <p:ph idx="1"/>
          </p:nvPr>
        </p:nvSpPr>
        <p:spPr>
          <a:xfrm>
            <a:off x="838200" y="1828801"/>
            <a:ext cx="7239000" cy="4267200"/>
          </a:xfrm>
        </p:spPr>
        <p:txBody>
          <a:bodyPr>
            <a:normAutofit/>
          </a:bodyPr>
          <a:lstStyle/>
          <a:p>
            <a:pPr marL="227013" indent="-227013" eaLnBrk="1" hangingPunct="1">
              <a:buFont typeface="Wingdings" panose="05000000000000000000" pitchFamily="2" charset="2"/>
              <a:buChar char="§"/>
            </a:pPr>
            <a:r>
              <a:rPr lang="en-US" altLang="zh-CN" sz="2000" dirty="0">
                <a:ea typeface="SimSun" panose="02010600030101010101" pitchFamily="2" charset="-122"/>
              </a:rPr>
              <a:t>For long-term residents, these changes are fair.</a:t>
            </a:r>
          </a:p>
          <a:p>
            <a:pPr eaLnBrk="1" hangingPunct="1">
              <a:buFont typeface="Wingdings" panose="05000000000000000000" pitchFamily="2" charset="2"/>
              <a:buChar char="§"/>
            </a:pPr>
            <a:endParaRPr lang="en-US" altLang="zh-CN" sz="2000" dirty="0">
              <a:ea typeface="SimSun" panose="02010600030101010101" pitchFamily="2" charset="-122"/>
            </a:endParaRPr>
          </a:p>
          <a:p>
            <a:pPr marL="461963" lvl="5" indent="-234950">
              <a:lnSpc>
                <a:spcPct val="120000"/>
              </a:lnSpc>
              <a:buFont typeface="Courier New" panose="02070309020205020404" pitchFamily="49" charset="0"/>
              <a:buChar char="o"/>
            </a:pPr>
            <a:r>
              <a:rPr lang="en-US" altLang="zh-CN" sz="2000" dirty="0">
                <a:ea typeface="SimSun" panose="02010600030101010101" pitchFamily="2" charset="-122"/>
              </a:rPr>
              <a:t>A resident who has been under-assessed for a long time has been given, in effect, a loan from the city and revaluation just claims back this “loan.”</a:t>
            </a:r>
          </a:p>
          <a:p>
            <a:pPr lvl="1" eaLnBrk="1" hangingPunct="1">
              <a:buFont typeface="Wingdings" panose="05000000000000000000" pitchFamily="2" charset="2"/>
              <a:buChar char="§"/>
            </a:pPr>
            <a:endParaRPr lang="en-US" altLang="zh-CN" sz="2000" dirty="0">
              <a:ea typeface="SimSun" panose="02010600030101010101" pitchFamily="2" charset="-122"/>
            </a:endParaRPr>
          </a:p>
          <a:p>
            <a:pPr marL="227013" indent="-227013" eaLnBrk="1" hangingPunct="1">
              <a:buFont typeface="Wingdings" panose="05000000000000000000" pitchFamily="2" charset="2"/>
              <a:buChar char="§"/>
            </a:pPr>
            <a:r>
              <a:rPr lang="en-US" altLang="zh-CN" sz="2000" dirty="0">
                <a:ea typeface="SimSun" panose="02010600030101010101" pitchFamily="2" charset="-122"/>
              </a:rPr>
              <a:t>But for new residents, these changes are not fair.</a:t>
            </a:r>
          </a:p>
          <a:p>
            <a:pPr eaLnBrk="1" hangingPunct="1">
              <a:buFont typeface="Wingdings" panose="05000000000000000000" pitchFamily="2" charset="2"/>
              <a:buChar char="§"/>
            </a:pPr>
            <a:endParaRPr lang="en-US" altLang="zh-CN" sz="2000" dirty="0">
              <a:ea typeface="SimSun" panose="02010600030101010101" pitchFamily="2" charset="-122"/>
            </a:endParaRPr>
          </a:p>
          <a:p>
            <a:pPr marL="461963" lvl="5" indent="-234950">
              <a:lnSpc>
                <a:spcPct val="120000"/>
              </a:lnSpc>
              <a:buFont typeface="Courier New" panose="02070309020205020404" pitchFamily="49" charset="0"/>
              <a:buChar char="o"/>
            </a:pPr>
            <a:r>
              <a:rPr lang="en-US" altLang="zh-CN" sz="2000" dirty="0">
                <a:ea typeface="SimSun" panose="02010600030101010101" pitchFamily="2" charset="-122"/>
              </a:rPr>
              <a:t>If someone bought an under-assessed house one day and the change is announced the next, this person has a capital loss even though she did not benefit from the poor assessment system.</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533400" y="228600"/>
            <a:ext cx="7543800" cy="594363"/>
          </a:xfrm>
        </p:spPr>
        <p:txBody>
          <a:bodyPr/>
          <a:lstStyle/>
          <a:p>
            <a:pPr eaLnBrk="1" hangingPunct="1"/>
            <a:r>
              <a:rPr lang="en-US" sz="1800" b="1" dirty="0">
                <a:solidFill>
                  <a:srgbClr val="81886B"/>
                </a:solidFill>
              </a:rPr>
              <a:t>State and Local Public Finance</a:t>
            </a:r>
            <a:br>
              <a:rPr lang="en-US" sz="1800" b="1" dirty="0">
                <a:solidFill>
                  <a:srgbClr val="81886B"/>
                </a:solidFill>
              </a:rPr>
            </a:br>
            <a:r>
              <a:rPr lang="en-US" sz="1800" b="1" dirty="0">
                <a:solidFill>
                  <a:srgbClr val="81886B"/>
                </a:solidFill>
              </a:rPr>
              <a:t>Lecture 8: Property Tax Capitalization</a:t>
            </a:r>
          </a:p>
        </p:txBody>
      </p:sp>
      <p:sp>
        <p:nvSpPr>
          <p:cNvPr id="4" name="Rectangle 2"/>
          <p:cNvSpPr/>
          <p:nvPr/>
        </p:nvSpPr>
        <p:spPr>
          <a:xfrm>
            <a:off x="822960" y="1368831"/>
            <a:ext cx="5198667" cy="461665"/>
          </a:xfrm>
          <a:prstGeom prst="rect">
            <a:avLst/>
          </a:prstGeom>
        </p:spPr>
        <p:txBody>
          <a:bodyPr wrap="none">
            <a:spAutoFit/>
          </a:bodyPr>
          <a:lstStyle/>
          <a:p>
            <a:pPr>
              <a:defRPr/>
            </a:pPr>
            <a:r>
              <a:rPr lang="en-US" sz="2400" dirty="0">
                <a:solidFill>
                  <a:srgbClr val="BD582C"/>
                </a:solidFill>
                <a:latin typeface="+mn-lt"/>
              </a:rPr>
              <a:t>Minimizing the Impact of Capitalization</a:t>
            </a:r>
          </a:p>
        </p:txBody>
      </p:sp>
      <p:sp>
        <p:nvSpPr>
          <p:cNvPr id="25603" name="Rectangle 3"/>
          <p:cNvSpPr>
            <a:spLocks noGrp="1" noChangeArrowheads="1"/>
          </p:cNvSpPr>
          <p:nvPr>
            <p:ph idx="1"/>
          </p:nvPr>
        </p:nvSpPr>
        <p:spPr>
          <a:xfrm>
            <a:off x="914400" y="1752600"/>
            <a:ext cx="7391400" cy="4419599"/>
          </a:xfrm>
        </p:spPr>
        <p:txBody>
          <a:bodyPr>
            <a:normAutofit/>
          </a:bodyPr>
          <a:lstStyle/>
          <a:p>
            <a:pPr marL="227013" indent="-227013">
              <a:lnSpc>
                <a:spcPct val="120000"/>
              </a:lnSpc>
              <a:buFont typeface="Wingdings" panose="05000000000000000000" pitchFamily="2" charset="2"/>
              <a:buChar char="§"/>
            </a:pPr>
            <a:r>
              <a:rPr lang="en-US" altLang="zh-CN" sz="2000" dirty="0">
                <a:ea typeface="SimSun" panose="02010600030101010101" pitchFamily="2" charset="-122"/>
              </a:rPr>
              <a:t>Three ways to minimize this fairness problem:</a:t>
            </a:r>
          </a:p>
          <a:p>
            <a:pPr marL="0" indent="0">
              <a:lnSpc>
                <a:spcPct val="120000"/>
              </a:lnSpc>
              <a:buNone/>
            </a:pPr>
            <a:endParaRPr lang="en-US" altLang="zh-CN" sz="2000" dirty="0">
              <a:ea typeface="SimSun" panose="02010600030101010101" pitchFamily="2" charset="-122"/>
            </a:endParaRPr>
          </a:p>
          <a:p>
            <a:pPr marL="457200" indent="-230188" eaLnBrk="1" hangingPunct="1">
              <a:lnSpc>
                <a:spcPct val="120000"/>
              </a:lnSpc>
              <a:spcBef>
                <a:spcPts val="0"/>
              </a:spcBef>
              <a:spcAft>
                <a:spcPts val="0"/>
              </a:spcAft>
              <a:buFont typeface="+mj-lt"/>
              <a:buAutoNum type="arabicPeriod"/>
            </a:pPr>
            <a:r>
              <a:rPr lang="en-US" altLang="zh-CN" sz="2000" dirty="0">
                <a:ea typeface="SimSun" panose="02010600030101010101" pitchFamily="2" charset="-122"/>
              </a:rPr>
              <a:t>First, keep assessments up to date!</a:t>
            </a:r>
          </a:p>
          <a:p>
            <a:pPr marL="457200" indent="-230188" eaLnBrk="1" hangingPunct="1">
              <a:lnSpc>
                <a:spcPct val="120000"/>
              </a:lnSpc>
              <a:spcBef>
                <a:spcPts val="0"/>
              </a:spcBef>
              <a:spcAft>
                <a:spcPts val="0"/>
              </a:spcAft>
              <a:buFont typeface="+mj-lt"/>
              <a:buAutoNum type="arabicPeriod"/>
            </a:pPr>
            <a:endParaRPr lang="en-US" altLang="zh-CN" sz="2000" dirty="0">
              <a:ea typeface="SimSun" panose="02010600030101010101" pitchFamily="2" charset="-122"/>
            </a:endParaRPr>
          </a:p>
          <a:p>
            <a:pPr marL="457200" indent="-230188" eaLnBrk="1" hangingPunct="1">
              <a:lnSpc>
                <a:spcPct val="120000"/>
              </a:lnSpc>
              <a:spcBef>
                <a:spcPts val="0"/>
              </a:spcBef>
              <a:spcAft>
                <a:spcPts val="0"/>
              </a:spcAft>
              <a:buFont typeface="+mj-lt"/>
              <a:buAutoNum type="arabicPeriod"/>
            </a:pPr>
            <a:r>
              <a:rPr lang="en-US" altLang="zh-CN" sz="2000" dirty="0">
                <a:ea typeface="SimSun" panose="02010600030101010101" pitchFamily="2" charset="-122"/>
              </a:rPr>
              <a:t>Second, if the first step is not possible, introduce a long </a:t>
            </a:r>
            <a:r>
              <a:rPr lang="en-US" altLang="zh-CN" sz="2000" b="1" dirty="0">
                <a:ea typeface="SimSun" panose="02010600030101010101" pitchFamily="2" charset="-122"/>
              </a:rPr>
              <a:t>lag</a:t>
            </a:r>
            <a:r>
              <a:rPr lang="en-US" altLang="zh-CN" sz="2000" dirty="0">
                <a:ea typeface="SimSun" panose="02010600030101010101" pitchFamily="2" charset="-122"/>
              </a:rPr>
              <a:t> between announcement and implementation of revaluation.  This lag allows owners at the time of announcement to escape some of the burden of the tax changes.</a:t>
            </a:r>
          </a:p>
          <a:p>
            <a:pPr marL="457200" indent="-230188" eaLnBrk="1" hangingPunct="1">
              <a:lnSpc>
                <a:spcPct val="120000"/>
              </a:lnSpc>
              <a:spcBef>
                <a:spcPts val="0"/>
              </a:spcBef>
              <a:spcAft>
                <a:spcPts val="0"/>
              </a:spcAft>
              <a:buFont typeface="+mj-lt"/>
              <a:buAutoNum type="arabicPeriod"/>
            </a:pPr>
            <a:endParaRPr lang="en-US" altLang="zh-CN" sz="2000" dirty="0">
              <a:ea typeface="SimSun" panose="02010600030101010101" pitchFamily="2" charset="-122"/>
            </a:endParaRPr>
          </a:p>
          <a:p>
            <a:pPr marL="457200" indent="-230188" eaLnBrk="1" hangingPunct="1">
              <a:lnSpc>
                <a:spcPct val="120000"/>
              </a:lnSpc>
              <a:spcBef>
                <a:spcPts val="0"/>
              </a:spcBef>
              <a:spcAft>
                <a:spcPts val="0"/>
              </a:spcAft>
              <a:buFont typeface="+mj-lt"/>
              <a:buAutoNum type="arabicPeriod"/>
            </a:pPr>
            <a:r>
              <a:rPr lang="en-US" altLang="zh-CN" sz="2000" dirty="0">
                <a:ea typeface="SimSun" panose="02010600030101010101" pitchFamily="2" charset="-122"/>
              </a:rPr>
              <a:t>Third, make sure houses are </a:t>
            </a:r>
            <a:r>
              <a:rPr lang="en-US" altLang="zh-CN" sz="2000" b="1" dirty="0">
                <a:ea typeface="SimSun" panose="02010600030101010101" pitchFamily="2" charset="-122"/>
              </a:rPr>
              <a:t>revalued upon re-sale</a:t>
            </a:r>
            <a:r>
              <a:rPr lang="en-US" altLang="zh-CN" sz="2000" dirty="0">
                <a:ea typeface="SimSun" panose="02010600030101010101" pitchFamily="2" charset="-122"/>
              </a:rPr>
              <a:t>, which they were not in Massachusetts or Syracuse.</a:t>
            </a:r>
            <a:endParaRPr lang="en-US"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533400" y="228600"/>
            <a:ext cx="7543800" cy="594363"/>
          </a:xfrm>
        </p:spPr>
        <p:txBody>
          <a:bodyPr/>
          <a:lstStyle/>
          <a:p>
            <a:pPr eaLnBrk="1" hangingPunct="1"/>
            <a:r>
              <a:rPr lang="en-US" sz="1800" b="1" dirty="0">
                <a:solidFill>
                  <a:srgbClr val="81886B"/>
                </a:solidFill>
              </a:rPr>
              <a:t>State and Local Public Finance</a:t>
            </a:r>
            <a:br>
              <a:rPr lang="en-US" sz="1800" b="1" dirty="0">
                <a:solidFill>
                  <a:srgbClr val="81886B"/>
                </a:solidFill>
              </a:rPr>
            </a:br>
            <a:r>
              <a:rPr lang="en-US" sz="1800" b="1" dirty="0">
                <a:solidFill>
                  <a:srgbClr val="81886B"/>
                </a:solidFill>
              </a:rPr>
              <a:t>Lecture 8: Property Tax Capitalization</a:t>
            </a:r>
          </a:p>
        </p:txBody>
      </p:sp>
      <p:sp>
        <p:nvSpPr>
          <p:cNvPr id="4" name="Rectangle 2"/>
          <p:cNvSpPr/>
          <p:nvPr/>
        </p:nvSpPr>
        <p:spPr>
          <a:xfrm>
            <a:off x="822960" y="1368831"/>
            <a:ext cx="4500719" cy="461665"/>
          </a:xfrm>
          <a:prstGeom prst="rect">
            <a:avLst/>
          </a:prstGeom>
        </p:spPr>
        <p:txBody>
          <a:bodyPr wrap="none">
            <a:spAutoFit/>
          </a:bodyPr>
          <a:lstStyle/>
          <a:p>
            <a:pPr>
              <a:defRPr/>
            </a:pPr>
            <a:r>
              <a:rPr lang="en-US" sz="2400" dirty="0">
                <a:solidFill>
                  <a:srgbClr val="BD582C"/>
                </a:solidFill>
                <a:latin typeface="+mn-lt"/>
              </a:rPr>
              <a:t>The Case for Regular Assessments</a:t>
            </a:r>
          </a:p>
        </p:txBody>
      </p:sp>
      <p:sp>
        <p:nvSpPr>
          <p:cNvPr id="26627" name="Rectangle 3"/>
          <p:cNvSpPr>
            <a:spLocks noGrp="1" noChangeArrowheads="1"/>
          </p:cNvSpPr>
          <p:nvPr>
            <p:ph idx="1"/>
          </p:nvPr>
        </p:nvSpPr>
        <p:spPr>
          <a:xfrm>
            <a:off x="838200" y="1752600"/>
            <a:ext cx="7924800" cy="4648199"/>
          </a:xfrm>
        </p:spPr>
        <p:txBody>
          <a:bodyPr>
            <a:normAutofit/>
          </a:bodyPr>
          <a:lstStyle/>
          <a:p>
            <a:pPr marL="227013" indent="-227013" eaLnBrk="1" hangingPunct="1">
              <a:lnSpc>
                <a:spcPct val="90000"/>
              </a:lnSpc>
              <a:spcAft>
                <a:spcPts val="1800"/>
              </a:spcAft>
              <a:buFont typeface="Wingdings" panose="05000000000000000000" pitchFamily="2" charset="2"/>
              <a:buChar char="§"/>
            </a:pPr>
            <a:r>
              <a:rPr lang="en-US" altLang="zh-CN" sz="2000" dirty="0">
                <a:ea typeface="SimSun" panose="02010600030101010101" pitchFamily="2" charset="-122"/>
              </a:rPr>
              <a:t>A revaluation imposes some unfair gains and losses but restores fairness in the near term and boosts faith in local government.</a:t>
            </a:r>
          </a:p>
          <a:p>
            <a:pPr marL="461963" lvl="5" indent="-234950">
              <a:lnSpc>
                <a:spcPct val="120000"/>
              </a:lnSpc>
              <a:buFont typeface="Courier New" panose="02070309020205020404" pitchFamily="49" charset="0"/>
              <a:buChar char="o"/>
            </a:pPr>
            <a:r>
              <a:rPr lang="en-US" altLang="zh-CN" sz="2000" dirty="0">
                <a:ea typeface="SimSun" panose="02010600030101010101" pitchFamily="2" charset="-122"/>
              </a:rPr>
              <a:t>This trade only makes sense if assessments are updated regularly.</a:t>
            </a:r>
          </a:p>
          <a:p>
            <a:pPr marL="461963" lvl="5" indent="-234950">
              <a:lnSpc>
                <a:spcPct val="110000"/>
              </a:lnSpc>
              <a:buFont typeface="Courier New" panose="02070309020205020404" pitchFamily="49" charset="0"/>
              <a:buChar char="o"/>
            </a:pPr>
            <a:r>
              <a:rPr lang="en-US" altLang="zh-CN" sz="2000" dirty="0">
                <a:ea typeface="SimSun" panose="02010600030101010101" pitchFamily="2" charset="-122"/>
              </a:rPr>
              <a:t>Otherwise, gains and losses are handed out each year as assessment errors mount.</a:t>
            </a:r>
            <a:endParaRPr lang="en-US" altLang="zh-CN" sz="800" dirty="0">
              <a:ea typeface="SimSun" panose="02010600030101010101" pitchFamily="2" charset="-122"/>
            </a:endParaRPr>
          </a:p>
          <a:p>
            <a:pPr lvl="1" eaLnBrk="1" hangingPunct="1">
              <a:lnSpc>
                <a:spcPct val="90000"/>
              </a:lnSpc>
            </a:pPr>
            <a:endParaRPr lang="en-US" altLang="zh-CN" sz="800" b="1" dirty="0">
              <a:ea typeface="SimSun" panose="02010600030101010101" pitchFamily="2" charset="-122"/>
            </a:endParaRPr>
          </a:p>
          <a:p>
            <a:pPr marL="227013" indent="-227013" eaLnBrk="1" hangingPunct="1">
              <a:lnSpc>
                <a:spcPct val="90000"/>
              </a:lnSpc>
              <a:spcAft>
                <a:spcPts val="1800"/>
              </a:spcAft>
              <a:buFont typeface="Wingdings" panose="05000000000000000000" pitchFamily="2" charset="2"/>
              <a:buChar char="§"/>
            </a:pPr>
            <a:r>
              <a:rPr lang="en-US" altLang="zh-CN" sz="2000" dirty="0">
                <a:ea typeface="SimSun" panose="02010600030101010101" pitchFamily="2" charset="-122"/>
              </a:rPr>
              <a:t>Poor assessments also lead to court cases, which the city usually loses.</a:t>
            </a:r>
          </a:p>
          <a:p>
            <a:pPr marL="461963" lvl="5" indent="-234950">
              <a:lnSpc>
                <a:spcPct val="110000"/>
              </a:lnSpc>
              <a:buFont typeface="Courier New" panose="02070309020205020404" pitchFamily="49" charset="0"/>
              <a:buChar char="o"/>
            </a:pPr>
            <a:r>
              <a:rPr lang="en-US" altLang="zh-CN" sz="2000" dirty="0">
                <a:ea typeface="SimSun" panose="02010600030101010101" pitchFamily="2" charset="-122"/>
              </a:rPr>
              <a:t>People who buy over-assessed property pay low prices—and then can sue the city for a rebate because of unfairly high taxes.</a:t>
            </a:r>
          </a:p>
          <a:p>
            <a:pPr marL="461963" lvl="5" indent="-234950">
              <a:lnSpc>
                <a:spcPct val="124000"/>
              </a:lnSpc>
              <a:buFont typeface="Courier New" panose="02070309020205020404" pitchFamily="49" charset="0"/>
              <a:buChar char="o"/>
            </a:pPr>
            <a:r>
              <a:rPr lang="en-US" altLang="zh-CN" sz="2000" dirty="0">
                <a:ea typeface="SimSun" panose="02010600030101010101" pitchFamily="2" charset="-122"/>
              </a:rPr>
              <a:t>This happened in Boston, to the tune of tens of millions of dollars.</a:t>
            </a:r>
          </a:p>
          <a:p>
            <a:pPr marL="461963" lvl="5" indent="-234950">
              <a:lnSpc>
                <a:spcPct val="100000"/>
              </a:lnSpc>
              <a:buFont typeface="Courier New" panose="02070309020205020404" pitchFamily="49" charset="0"/>
              <a:buChar char="o"/>
            </a:pPr>
            <a:r>
              <a:rPr lang="en-US" altLang="zh-CN" sz="2000" dirty="0">
                <a:ea typeface="SimSun" panose="02010600030101010101" pitchFamily="2" charset="-122"/>
              </a:rPr>
              <a:t>The only way to avoid this crazy situation is to keep assessments up to date!</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
          <p:cNvSpPr>
            <a:spLocks noGrp="1" noChangeArrowheads="1"/>
          </p:cNvSpPr>
          <p:nvPr>
            <p:ph type="title"/>
          </p:nvPr>
        </p:nvSpPr>
        <p:spPr>
          <a:xfrm>
            <a:off x="533400" y="152400"/>
            <a:ext cx="7543800" cy="594363"/>
          </a:xfrm>
        </p:spPr>
        <p:txBody>
          <a:bodyPr/>
          <a:lstStyle/>
          <a:p>
            <a:pPr eaLnBrk="1" hangingPunct="1"/>
            <a:r>
              <a:rPr lang="en-US" sz="1800" b="1" dirty="0">
                <a:solidFill>
                  <a:srgbClr val="81886B"/>
                </a:solidFill>
              </a:rPr>
              <a:t>State and Local Public Finance</a:t>
            </a:r>
            <a:br>
              <a:rPr lang="en-US" sz="1800" b="1" dirty="0">
                <a:solidFill>
                  <a:srgbClr val="81886B"/>
                </a:solidFill>
              </a:rPr>
            </a:br>
            <a:r>
              <a:rPr lang="en-US" sz="1800" b="1" dirty="0">
                <a:solidFill>
                  <a:srgbClr val="81886B"/>
                </a:solidFill>
              </a:rPr>
              <a:t>Lecture 8: Property Tax Capitalization</a:t>
            </a:r>
          </a:p>
        </p:txBody>
      </p:sp>
      <p:sp>
        <p:nvSpPr>
          <p:cNvPr id="2" name="Rectangle 2"/>
          <p:cNvSpPr/>
          <p:nvPr/>
        </p:nvSpPr>
        <p:spPr>
          <a:xfrm>
            <a:off x="823226" y="1371600"/>
            <a:ext cx="1843774" cy="461665"/>
          </a:xfrm>
          <a:prstGeom prst="rect">
            <a:avLst/>
          </a:prstGeom>
        </p:spPr>
        <p:txBody>
          <a:bodyPr wrap="none">
            <a:spAutoFit/>
          </a:bodyPr>
          <a:lstStyle/>
          <a:p>
            <a:pPr eaLnBrk="1" hangingPunct="1">
              <a:buFont typeface="Wingdings" panose="05000000000000000000" pitchFamily="2" charset="2"/>
              <a:buNone/>
            </a:pPr>
            <a:r>
              <a:rPr lang="en-US" sz="2400" dirty="0">
                <a:solidFill>
                  <a:srgbClr val="BD582C"/>
                </a:solidFill>
                <a:latin typeface="+mn-lt"/>
              </a:rPr>
              <a:t>Class Outline</a:t>
            </a:r>
          </a:p>
        </p:txBody>
      </p:sp>
      <p:sp>
        <p:nvSpPr>
          <p:cNvPr id="4099" name="Rectangle 3"/>
          <p:cNvSpPr>
            <a:spLocks noGrp="1" noChangeArrowheads="1"/>
          </p:cNvSpPr>
          <p:nvPr>
            <p:ph idx="1"/>
          </p:nvPr>
        </p:nvSpPr>
        <p:spPr>
          <a:xfrm>
            <a:off x="861926" y="1876230"/>
            <a:ext cx="7596274" cy="4372169"/>
          </a:xfrm>
        </p:spPr>
        <p:txBody>
          <a:bodyPr>
            <a:normAutofit/>
          </a:bodyPr>
          <a:lstStyle/>
          <a:p>
            <a:pPr marL="494983" lvl="3" indent="-392113">
              <a:lnSpc>
                <a:spcPct val="120000"/>
              </a:lnSpc>
              <a:spcAft>
                <a:spcPts val="600"/>
              </a:spcAft>
              <a:buFont typeface="Courier New" panose="02070309020205020404" pitchFamily="49" charset="0"/>
              <a:buChar char="o"/>
            </a:pPr>
            <a:r>
              <a:rPr lang="en-US" sz="2400" dirty="0">
                <a:solidFill>
                  <a:srgbClr val="FF0000"/>
                </a:solidFill>
              </a:rPr>
              <a:t>Inequality in Property Tax Assessment</a:t>
            </a:r>
          </a:p>
          <a:p>
            <a:pPr marL="494983" lvl="3" indent="-392113">
              <a:lnSpc>
                <a:spcPct val="120000"/>
              </a:lnSpc>
              <a:spcAft>
                <a:spcPts val="600"/>
              </a:spcAft>
              <a:buFont typeface="Courier New" panose="02070309020205020404" pitchFamily="49" charset="0"/>
              <a:buChar char="o"/>
            </a:pPr>
            <a:r>
              <a:rPr lang="en-US" sz="2400" dirty="0"/>
              <a:t>What Is Property Tax Capitalization?</a:t>
            </a:r>
          </a:p>
          <a:p>
            <a:pPr marL="494983" lvl="3" indent="-392113">
              <a:lnSpc>
                <a:spcPct val="120000"/>
              </a:lnSpc>
              <a:spcAft>
                <a:spcPts val="600"/>
              </a:spcAft>
              <a:buFont typeface="Courier New" panose="02070309020205020404" pitchFamily="49" charset="0"/>
              <a:buChar char="o"/>
            </a:pPr>
            <a:r>
              <a:rPr lang="en-US" sz="2400" dirty="0"/>
              <a:t>How Does Property Tax Capitalization Arise?</a:t>
            </a:r>
          </a:p>
          <a:p>
            <a:pPr marL="494983" lvl="3" indent="-392113">
              <a:lnSpc>
                <a:spcPct val="120000"/>
              </a:lnSpc>
              <a:spcAft>
                <a:spcPts val="600"/>
              </a:spcAft>
              <a:buFont typeface="Courier New" panose="02070309020205020404" pitchFamily="49" charset="0"/>
              <a:buChar char="o"/>
            </a:pPr>
            <a:r>
              <a:rPr lang="en-US" sz="2400" dirty="0"/>
              <a:t>What Are the Implications of Property Tax Capitalization for Public   Policy?</a:t>
            </a:r>
          </a:p>
          <a:p>
            <a:pPr eaLnBrk="1" hangingPunct="1"/>
            <a:endParaRPr lang="en-US" dirty="0"/>
          </a:p>
          <a:p>
            <a:pPr eaLnBrk="1" hangingPunct="1"/>
            <a:endParaRPr lang="en-US" dirty="0"/>
          </a:p>
        </p:txBody>
      </p:sp>
    </p:spTree>
    <p:extLst>
      <p:ext uri="{BB962C8B-B14F-4D97-AF65-F5344CB8AC3E}">
        <p14:creationId xmlns:p14="http://schemas.microsoft.com/office/powerpoint/2010/main" val="4585664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533400" y="228600"/>
            <a:ext cx="7543800" cy="594363"/>
          </a:xfrm>
        </p:spPr>
        <p:txBody>
          <a:bodyPr/>
          <a:lstStyle/>
          <a:p>
            <a:pPr eaLnBrk="1" hangingPunct="1"/>
            <a:r>
              <a:rPr lang="en-US" sz="1800" b="1" dirty="0">
                <a:solidFill>
                  <a:srgbClr val="81886B"/>
                </a:solidFill>
              </a:rPr>
              <a:t>State and Local Public Finance</a:t>
            </a:r>
            <a:br>
              <a:rPr lang="en-US" sz="1800" b="1" dirty="0">
                <a:solidFill>
                  <a:srgbClr val="81886B"/>
                </a:solidFill>
              </a:rPr>
            </a:br>
            <a:r>
              <a:rPr lang="en-US" sz="1800" b="1" dirty="0">
                <a:solidFill>
                  <a:srgbClr val="81886B"/>
                </a:solidFill>
              </a:rPr>
              <a:t>Lecture 8: Property Tax Capitalization</a:t>
            </a:r>
          </a:p>
        </p:txBody>
      </p:sp>
      <p:sp>
        <p:nvSpPr>
          <p:cNvPr id="4" name="Rectangle 2"/>
          <p:cNvSpPr/>
          <p:nvPr/>
        </p:nvSpPr>
        <p:spPr>
          <a:xfrm>
            <a:off x="822960" y="1368831"/>
            <a:ext cx="2040367" cy="461665"/>
          </a:xfrm>
          <a:prstGeom prst="rect">
            <a:avLst/>
          </a:prstGeom>
        </p:spPr>
        <p:txBody>
          <a:bodyPr wrap="none">
            <a:spAutoFit/>
          </a:bodyPr>
          <a:lstStyle/>
          <a:p>
            <a:pPr>
              <a:defRPr/>
            </a:pPr>
            <a:r>
              <a:rPr lang="en-US" sz="2400" dirty="0">
                <a:solidFill>
                  <a:srgbClr val="BD582C"/>
                </a:solidFill>
                <a:latin typeface="+mn-lt"/>
              </a:rPr>
              <a:t>Proposition 13</a:t>
            </a:r>
          </a:p>
        </p:txBody>
      </p:sp>
      <p:sp>
        <p:nvSpPr>
          <p:cNvPr id="27651" name="Rectangle 3"/>
          <p:cNvSpPr>
            <a:spLocks noGrp="1" noChangeArrowheads="1"/>
          </p:cNvSpPr>
          <p:nvPr>
            <p:ph idx="1"/>
          </p:nvPr>
        </p:nvSpPr>
        <p:spPr>
          <a:xfrm>
            <a:off x="914400" y="1676400"/>
            <a:ext cx="8077200" cy="4724400"/>
          </a:xfrm>
        </p:spPr>
        <p:txBody>
          <a:bodyPr>
            <a:noAutofit/>
          </a:bodyPr>
          <a:lstStyle/>
          <a:p>
            <a:pPr>
              <a:lnSpc>
                <a:spcPct val="120000"/>
              </a:lnSpc>
              <a:spcAft>
                <a:spcPts val="1200"/>
              </a:spcAft>
              <a:buFont typeface="Wingdings" panose="05000000000000000000" pitchFamily="2" charset="2"/>
              <a:buChar char="§"/>
            </a:pPr>
            <a:r>
              <a:rPr lang="en-US" altLang="zh-CN" sz="2000" b="1" dirty="0">
                <a:ea typeface="SimSun" panose="02010600030101010101" pitchFamily="2" charset="-122"/>
              </a:rPr>
              <a:t> Proposition 13 </a:t>
            </a:r>
            <a:r>
              <a:rPr lang="en-US" altLang="zh-CN" sz="2000" dirty="0">
                <a:ea typeface="SimSun" panose="02010600030101010101" pitchFamily="2" charset="-122"/>
              </a:rPr>
              <a:t>in California represents another unusual case.</a:t>
            </a:r>
          </a:p>
          <a:p>
            <a:pPr marL="461963" lvl="5" indent="-234950">
              <a:lnSpc>
                <a:spcPct val="120000"/>
              </a:lnSpc>
              <a:spcAft>
                <a:spcPts val="2400"/>
              </a:spcAft>
              <a:buFont typeface="Courier New" panose="02070309020205020404" pitchFamily="49" charset="0"/>
              <a:buChar char="o"/>
            </a:pPr>
            <a:r>
              <a:rPr lang="en-US" altLang="zh-CN" sz="2000" dirty="0">
                <a:ea typeface="SimSun" panose="02010600030101010101" pitchFamily="2" charset="-122"/>
              </a:rPr>
              <a:t>The proposition fixes assessment growth at 2%, so the assessment/sales ratio, and hence </a:t>
            </a:r>
            <a:r>
              <a:rPr lang="en-US" altLang="zh-CN" sz="2000" b="1" i="1" dirty="0">
                <a:latin typeface="Times New Roman" panose="02020603050405020304" pitchFamily="18" charset="0"/>
                <a:ea typeface="SimSun" panose="02010600030101010101" pitchFamily="2" charset="-122"/>
                <a:cs typeface="Times New Roman" panose="02020603050405020304" pitchFamily="18" charset="0"/>
              </a:rPr>
              <a:t>t</a:t>
            </a:r>
            <a:r>
              <a:rPr lang="en-US" altLang="zh-CN" sz="2000" dirty="0">
                <a:ea typeface="SimSun" panose="02010600030101010101" pitchFamily="2" charset="-122"/>
              </a:rPr>
              <a:t>, declines over time for long-term owners.</a:t>
            </a:r>
          </a:p>
          <a:p>
            <a:pPr marL="461963" lvl="5" indent="-234950">
              <a:lnSpc>
                <a:spcPct val="120000"/>
              </a:lnSpc>
              <a:spcAft>
                <a:spcPts val="2400"/>
              </a:spcAft>
              <a:buFont typeface="Courier New" panose="02070309020205020404" pitchFamily="49" charset="0"/>
              <a:buChar char="o"/>
            </a:pPr>
            <a:r>
              <a:rPr lang="en-US" altLang="zh-CN" sz="2000" dirty="0">
                <a:ea typeface="SimSun" panose="02010600030101010101" pitchFamily="2" charset="-122"/>
              </a:rPr>
              <a:t>This cannot be turned into a capital gain because houses are revalued upon sale. But it is a gift to long-term owners, and it discourages mobility.</a:t>
            </a:r>
          </a:p>
          <a:p>
            <a:pPr marL="461963" lvl="5" indent="-234950">
              <a:lnSpc>
                <a:spcPct val="120000"/>
              </a:lnSpc>
              <a:spcAft>
                <a:spcPts val="2400"/>
              </a:spcAft>
              <a:buFont typeface="Courier New" panose="02070309020205020404" pitchFamily="49" charset="0"/>
              <a:buChar char="o"/>
            </a:pPr>
            <a:r>
              <a:rPr lang="en-US" altLang="zh-CN" sz="2000" dirty="0">
                <a:ea typeface="SimSun" panose="02010600030101010101" pitchFamily="2" charset="-122"/>
              </a:rPr>
              <a:t>The U.S. Supreme Court said this was legal.  Voters in California and several other states like this reward to long-term residents; I don’t.</a:t>
            </a:r>
          </a:p>
          <a:p>
            <a:pPr marL="461963" lvl="5" indent="-234950">
              <a:lnSpc>
                <a:spcPct val="120000"/>
              </a:lnSpc>
              <a:spcAft>
                <a:spcPts val="2400"/>
              </a:spcAft>
              <a:buFont typeface="Courier New" panose="02070309020205020404" pitchFamily="49" charset="0"/>
              <a:buChar char="o"/>
            </a:pPr>
            <a:r>
              <a:rPr lang="en-US" altLang="zh-CN" sz="2000" dirty="0">
                <a:ea typeface="SimSun" panose="02010600030101010101" pitchFamily="2" charset="-122"/>
              </a:rPr>
              <a:t>A good compromise is to set a minimum, say 50%, on a house’s assessment/sales ratio.</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533400" y="228600"/>
            <a:ext cx="7543800" cy="594363"/>
          </a:xfrm>
        </p:spPr>
        <p:txBody>
          <a:bodyPr/>
          <a:lstStyle/>
          <a:p>
            <a:pPr eaLnBrk="1" hangingPunct="1"/>
            <a:r>
              <a:rPr lang="en-US" sz="1800" b="1" dirty="0">
                <a:solidFill>
                  <a:srgbClr val="81886B"/>
                </a:solidFill>
              </a:rPr>
              <a:t>State and Local Public Finance</a:t>
            </a:r>
            <a:br>
              <a:rPr lang="en-US" sz="1800" b="1" dirty="0">
                <a:solidFill>
                  <a:srgbClr val="81886B"/>
                </a:solidFill>
              </a:rPr>
            </a:br>
            <a:r>
              <a:rPr lang="en-US" sz="1800" b="1" dirty="0">
                <a:solidFill>
                  <a:srgbClr val="81886B"/>
                </a:solidFill>
              </a:rPr>
              <a:t>Lecture 8: Property Tax Capitalization</a:t>
            </a:r>
          </a:p>
        </p:txBody>
      </p:sp>
      <p:sp>
        <p:nvSpPr>
          <p:cNvPr id="4" name="Rectangle 2"/>
          <p:cNvSpPr/>
          <p:nvPr/>
        </p:nvSpPr>
        <p:spPr>
          <a:xfrm>
            <a:off x="822960" y="1368831"/>
            <a:ext cx="1441164" cy="461665"/>
          </a:xfrm>
          <a:prstGeom prst="rect">
            <a:avLst/>
          </a:prstGeom>
        </p:spPr>
        <p:txBody>
          <a:bodyPr wrap="none">
            <a:spAutoFit/>
          </a:bodyPr>
          <a:lstStyle/>
          <a:p>
            <a:pPr>
              <a:defRPr/>
            </a:pPr>
            <a:r>
              <a:rPr lang="en-US" sz="2400" dirty="0">
                <a:solidFill>
                  <a:srgbClr val="BD582C"/>
                </a:solidFill>
                <a:latin typeface="+mn-lt"/>
              </a:rPr>
              <a:t>Questions</a:t>
            </a:r>
          </a:p>
        </p:txBody>
      </p:sp>
      <p:sp>
        <p:nvSpPr>
          <p:cNvPr id="27651" name="Rectangle 3"/>
          <p:cNvSpPr>
            <a:spLocks noGrp="1" noChangeArrowheads="1"/>
          </p:cNvSpPr>
          <p:nvPr>
            <p:ph idx="1"/>
          </p:nvPr>
        </p:nvSpPr>
        <p:spPr>
          <a:xfrm>
            <a:off x="836567" y="1905000"/>
            <a:ext cx="8077200" cy="4724400"/>
          </a:xfrm>
        </p:spPr>
        <p:txBody>
          <a:bodyPr>
            <a:noAutofit/>
          </a:bodyPr>
          <a:lstStyle/>
          <a:p>
            <a:pPr marL="215900" lvl="1" indent="-215900">
              <a:lnSpc>
                <a:spcPct val="100000"/>
              </a:lnSpc>
              <a:spcAft>
                <a:spcPts val="1200"/>
              </a:spcAft>
              <a:buFont typeface="Wingdings" panose="05000000000000000000" pitchFamily="2" charset="2"/>
              <a:buChar char="§"/>
              <a:defRPr/>
            </a:pPr>
            <a:r>
              <a:rPr lang="en-US" altLang="zh-CN" sz="2000" b="1" dirty="0">
                <a:ea typeface="SimSun" panose="02010600030101010101" pitchFamily="2" charset="-122"/>
              </a:rPr>
              <a:t> </a:t>
            </a:r>
            <a:r>
              <a:rPr lang="en-US" sz="2000" dirty="0"/>
              <a:t>What is property tax capitalization and how does it arise?</a:t>
            </a:r>
          </a:p>
          <a:p>
            <a:pPr marL="215900" lvl="1" indent="-215900">
              <a:lnSpc>
                <a:spcPct val="100000"/>
              </a:lnSpc>
              <a:spcAft>
                <a:spcPts val="1200"/>
              </a:spcAft>
              <a:buFont typeface="Wingdings" panose="05000000000000000000" pitchFamily="2" charset="2"/>
              <a:buChar char="§"/>
              <a:defRPr/>
            </a:pPr>
            <a:r>
              <a:rPr lang="en-US" sz="2000" dirty="0"/>
              <a:t>Why is the degree of property tax capitalization different in different circumstances?</a:t>
            </a:r>
          </a:p>
          <a:p>
            <a:pPr marL="215900" lvl="1" indent="-215900">
              <a:lnSpc>
                <a:spcPct val="100000"/>
              </a:lnSpc>
              <a:spcAft>
                <a:spcPts val="1200"/>
              </a:spcAft>
              <a:buFont typeface="Wingdings" panose="05000000000000000000" pitchFamily="2" charset="2"/>
              <a:buChar char="§"/>
              <a:defRPr/>
            </a:pPr>
            <a:r>
              <a:rPr lang="en-US" sz="2000" dirty="0"/>
              <a:t>What is the capitalization trap? </a:t>
            </a:r>
          </a:p>
          <a:p>
            <a:pPr marL="215900" lvl="1" indent="-215900">
              <a:lnSpc>
                <a:spcPct val="100000"/>
              </a:lnSpc>
              <a:spcAft>
                <a:spcPts val="1200"/>
              </a:spcAft>
              <a:buFont typeface="Wingdings" panose="05000000000000000000" pitchFamily="2" charset="2"/>
              <a:buChar char="§"/>
              <a:defRPr/>
            </a:pPr>
            <a:r>
              <a:rPr lang="en-US" sz="2000" dirty="0"/>
              <a:t>How does capitalization affect public policy? </a:t>
            </a:r>
            <a:endParaRPr lang="en-US" altLang="zh-CN" sz="2000" dirty="0">
              <a:ea typeface="SimSun" panose="02010600030101010101" pitchFamily="2" charset="-122"/>
            </a:endParaRPr>
          </a:p>
        </p:txBody>
      </p:sp>
    </p:spTree>
    <p:extLst>
      <p:ext uri="{BB962C8B-B14F-4D97-AF65-F5344CB8AC3E}">
        <p14:creationId xmlns:p14="http://schemas.microsoft.com/office/powerpoint/2010/main" val="2823629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
          <p:cNvSpPr>
            <a:spLocks noGrp="1" noChangeArrowheads="1"/>
          </p:cNvSpPr>
          <p:nvPr>
            <p:ph type="title"/>
          </p:nvPr>
        </p:nvSpPr>
        <p:spPr>
          <a:xfrm>
            <a:off x="533400" y="152400"/>
            <a:ext cx="7543800" cy="594363"/>
          </a:xfrm>
        </p:spPr>
        <p:txBody>
          <a:bodyPr/>
          <a:lstStyle/>
          <a:p>
            <a:pPr eaLnBrk="1" hangingPunct="1"/>
            <a:r>
              <a:rPr lang="en-US" sz="1800" b="1" dirty="0">
                <a:solidFill>
                  <a:srgbClr val="81886B"/>
                </a:solidFill>
              </a:rPr>
              <a:t>State and Local Public Finance</a:t>
            </a:r>
            <a:br>
              <a:rPr lang="en-US" sz="1800" b="1" dirty="0">
                <a:solidFill>
                  <a:srgbClr val="81886B"/>
                </a:solidFill>
              </a:rPr>
            </a:br>
            <a:r>
              <a:rPr lang="en-US" sz="1800" b="1" dirty="0">
                <a:solidFill>
                  <a:srgbClr val="81886B"/>
                </a:solidFill>
              </a:rPr>
              <a:t>Lecture 8: Property Tax Capitalization</a:t>
            </a:r>
          </a:p>
        </p:txBody>
      </p:sp>
      <p:sp>
        <p:nvSpPr>
          <p:cNvPr id="2" name="Rectangle 2"/>
          <p:cNvSpPr/>
          <p:nvPr/>
        </p:nvSpPr>
        <p:spPr>
          <a:xfrm>
            <a:off x="823226" y="1371600"/>
            <a:ext cx="4480714" cy="461665"/>
          </a:xfrm>
          <a:prstGeom prst="rect">
            <a:avLst/>
          </a:prstGeom>
        </p:spPr>
        <p:txBody>
          <a:bodyPr wrap="none">
            <a:spAutoFit/>
          </a:bodyPr>
          <a:lstStyle/>
          <a:p>
            <a:pPr eaLnBrk="1" hangingPunct="1">
              <a:buFont typeface="Wingdings" panose="05000000000000000000" pitchFamily="2" charset="2"/>
              <a:buNone/>
            </a:pPr>
            <a:r>
              <a:rPr lang="en-US" sz="2400" dirty="0">
                <a:solidFill>
                  <a:srgbClr val="BD582C"/>
                </a:solidFill>
                <a:latin typeface="+mn-lt"/>
              </a:rPr>
              <a:t>Standards for Assessment Fairness</a:t>
            </a:r>
          </a:p>
        </p:txBody>
      </p:sp>
      <p:sp>
        <p:nvSpPr>
          <p:cNvPr id="4099" name="Rectangle 3"/>
          <p:cNvSpPr>
            <a:spLocks noGrp="1" noChangeArrowheads="1"/>
          </p:cNvSpPr>
          <p:nvPr>
            <p:ph idx="1"/>
          </p:nvPr>
        </p:nvSpPr>
        <p:spPr>
          <a:xfrm>
            <a:off x="861926" y="1876230"/>
            <a:ext cx="7596274" cy="4372169"/>
          </a:xfrm>
        </p:spPr>
        <p:txBody>
          <a:bodyPr>
            <a:normAutofit/>
          </a:bodyPr>
          <a:lstStyle/>
          <a:p>
            <a:pPr marL="445770" lvl="3" indent="-342900">
              <a:lnSpc>
                <a:spcPct val="120000"/>
              </a:lnSpc>
              <a:spcAft>
                <a:spcPts val="600"/>
              </a:spcAft>
              <a:buFont typeface="Wingdings" panose="05000000000000000000" pitchFamily="2" charset="2"/>
              <a:buChar char="§"/>
            </a:pPr>
            <a:r>
              <a:rPr lang="en-US" sz="2400" dirty="0"/>
              <a:t>As discussed in the last class, a fair assessment system is one in which assessment/sales ratios are fairly constant within a jurisdiction.</a:t>
            </a:r>
          </a:p>
          <a:p>
            <a:pPr marL="445770" lvl="3" indent="-342900">
              <a:lnSpc>
                <a:spcPct val="120000"/>
              </a:lnSpc>
              <a:spcAft>
                <a:spcPts val="600"/>
              </a:spcAft>
              <a:buFont typeface="Wingdings" panose="05000000000000000000" pitchFamily="2" charset="2"/>
              <a:buChar char="§"/>
            </a:pPr>
            <a:r>
              <a:rPr lang="en-US" sz="2400" dirty="0"/>
              <a:t>It is not fair for one taxpayer to pay taxes on 50% of her house value while another pays taxes on 100% of her house value.</a:t>
            </a:r>
          </a:p>
          <a:p>
            <a:pPr eaLnBrk="1" hangingPunct="1"/>
            <a:endParaRPr lang="en-US" dirty="0"/>
          </a:p>
          <a:p>
            <a:pPr eaLnBrk="1" hangingPunct="1"/>
            <a:endParaRPr lang="en-US" dirty="0"/>
          </a:p>
        </p:txBody>
      </p:sp>
    </p:spTree>
    <p:extLst>
      <p:ext uri="{BB962C8B-B14F-4D97-AF65-F5344CB8AC3E}">
        <p14:creationId xmlns:p14="http://schemas.microsoft.com/office/powerpoint/2010/main" val="2430722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
          <p:cNvSpPr>
            <a:spLocks noGrp="1" noChangeArrowheads="1"/>
          </p:cNvSpPr>
          <p:nvPr>
            <p:ph type="title"/>
          </p:nvPr>
        </p:nvSpPr>
        <p:spPr>
          <a:xfrm>
            <a:off x="533400" y="152400"/>
            <a:ext cx="7543800" cy="594363"/>
          </a:xfrm>
        </p:spPr>
        <p:txBody>
          <a:bodyPr/>
          <a:lstStyle/>
          <a:p>
            <a:pPr eaLnBrk="1" hangingPunct="1"/>
            <a:r>
              <a:rPr lang="en-US" sz="1800" b="1" dirty="0">
                <a:solidFill>
                  <a:srgbClr val="81886B"/>
                </a:solidFill>
              </a:rPr>
              <a:t>State and Local Public Finance</a:t>
            </a:r>
            <a:br>
              <a:rPr lang="en-US" sz="1800" b="1" dirty="0">
                <a:solidFill>
                  <a:srgbClr val="81886B"/>
                </a:solidFill>
              </a:rPr>
            </a:br>
            <a:r>
              <a:rPr lang="en-US" sz="1800" b="1" dirty="0">
                <a:solidFill>
                  <a:srgbClr val="81886B"/>
                </a:solidFill>
              </a:rPr>
              <a:t>Lecture 8: Property Tax Capitalization</a:t>
            </a:r>
          </a:p>
        </p:txBody>
      </p:sp>
      <p:sp>
        <p:nvSpPr>
          <p:cNvPr id="2" name="Rectangle 2"/>
          <p:cNvSpPr/>
          <p:nvPr/>
        </p:nvSpPr>
        <p:spPr>
          <a:xfrm>
            <a:off x="823226" y="1371600"/>
            <a:ext cx="5264133" cy="461665"/>
          </a:xfrm>
          <a:prstGeom prst="rect">
            <a:avLst/>
          </a:prstGeom>
        </p:spPr>
        <p:txBody>
          <a:bodyPr wrap="none">
            <a:spAutoFit/>
          </a:bodyPr>
          <a:lstStyle/>
          <a:p>
            <a:pPr eaLnBrk="1" hangingPunct="1">
              <a:buFont typeface="Wingdings" panose="05000000000000000000" pitchFamily="2" charset="2"/>
              <a:buNone/>
            </a:pPr>
            <a:r>
              <a:rPr lang="en-US" sz="2400" dirty="0">
                <a:solidFill>
                  <a:srgbClr val="BD582C"/>
                </a:solidFill>
                <a:latin typeface="+mn-lt"/>
              </a:rPr>
              <a:t>Recent Research on Assessment Fairness</a:t>
            </a:r>
          </a:p>
        </p:txBody>
      </p:sp>
      <p:sp>
        <p:nvSpPr>
          <p:cNvPr id="4099" name="Rectangle 3"/>
          <p:cNvSpPr>
            <a:spLocks noGrp="1" noChangeArrowheads="1"/>
          </p:cNvSpPr>
          <p:nvPr>
            <p:ph idx="1"/>
          </p:nvPr>
        </p:nvSpPr>
        <p:spPr>
          <a:xfrm>
            <a:off x="861926" y="1876230"/>
            <a:ext cx="7596274" cy="4372169"/>
          </a:xfrm>
        </p:spPr>
        <p:txBody>
          <a:bodyPr>
            <a:normAutofit/>
          </a:bodyPr>
          <a:lstStyle/>
          <a:p>
            <a:pPr marL="445770" lvl="3" indent="-342900">
              <a:lnSpc>
                <a:spcPct val="120000"/>
              </a:lnSpc>
              <a:spcAft>
                <a:spcPts val="600"/>
              </a:spcAft>
              <a:buFont typeface="Wingdings" panose="05000000000000000000" pitchFamily="2" charset="2"/>
              <a:buChar char="§"/>
            </a:pPr>
            <a:r>
              <a:rPr lang="en-US" sz="2400" dirty="0"/>
              <a:t>Several recent studies have explored assessment fairness by income or by race.</a:t>
            </a:r>
          </a:p>
          <a:p>
            <a:pPr marL="548640" lvl="4" indent="-342900">
              <a:lnSpc>
                <a:spcPct val="120000"/>
              </a:lnSpc>
              <a:spcAft>
                <a:spcPts val="600"/>
              </a:spcAft>
              <a:buFont typeface="Wingdings" panose="05000000000000000000" pitchFamily="2" charset="2"/>
              <a:buChar char="§"/>
            </a:pPr>
            <a:r>
              <a:rPr lang="en-US" sz="2400" b="0" i="0" u="none" strike="noStrike" baseline="0" dirty="0"/>
              <a:t>“</a:t>
            </a:r>
            <a:r>
              <a:rPr lang="en-US" sz="1800" b="0" i="0" u="none" strike="noStrike" baseline="0" dirty="0"/>
              <a:t>Using data from millions of residential real estate transactions,” one study finds that “Within a jurisdiction, homes in the bottom decile of sale price face an assessment level, as a proportion of price, that is twice as high as that faced by homes in the top decile, on average.”</a:t>
            </a:r>
          </a:p>
          <a:p>
            <a:pPr marL="548640" lvl="4" indent="-342900">
              <a:lnSpc>
                <a:spcPct val="100000"/>
              </a:lnSpc>
              <a:spcBef>
                <a:spcPts val="0"/>
              </a:spcBef>
              <a:spcAft>
                <a:spcPts val="0"/>
              </a:spcAft>
              <a:buFont typeface="Wingdings" panose="05000000000000000000" pitchFamily="2" charset="2"/>
              <a:buChar char="§"/>
            </a:pPr>
            <a:r>
              <a:rPr lang="en-US" sz="1400" dirty="0">
                <a:hlinkClick r:id="rId2"/>
              </a:rPr>
              <a:t>https://cpb-us-w2.wpmucdn.com/voices.uchicago.edu/dist/6/2330/files/2019/04/Berry-Reassessing-the-Property-Tax-3121.pdf</a:t>
            </a:r>
            <a:r>
              <a:rPr lang="en-US" sz="1400" dirty="0">
                <a:latin typeface="Lora-Regular"/>
              </a:rPr>
              <a:t> </a:t>
            </a:r>
            <a:endParaRPr lang="en-US" sz="1400" dirty="0"/>
          </a:p>
          <a:p>
            <a:pPr eaLnBrk="1" hangingPunct="1"/>
            <a:endParaRPr lang="en-US" dirty="0"/>
          </a:p>
          <a:p>
            <a:pPr eaLnBrk="1" hangingPunct="1"/>
            <a:endParaRPr lang="en-US" dirty="0"/>
          </a:p>
        </p:txBody>
      </p:sp>
    </p:spTree>
    <p:extLst>
      <p:ext uri="{BB962C8B-B14F-4D97-AF65-F5344CB8AC3E}">
        <p14:creationId xmlns:p14="http://schemas.microsoft.com/office/powerpoint/2010/main" val="1424008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
          <p:cNvSpPr>
            <a:spLocks noGrp="1" noChangeArrowheads="1"/>
          </p:cNvSpPr>
          <p:nvPr>
            <p:ph type="title"/>
          </p:nvPr>
        </p:nvSpPr>
        <p:spPr>
          <a:xfrm>
            <a:off x="533400" y="152400"/>
            <a:ext cx="7543800" cy="594363"/>
          </a:xfrm>
        </p:spPr>
        <p:txBody>
          <a:bodyPr/>
          <a:lstStyle/>
          <a:p>
            <a:pPr eaLnBrk="1" hangingPunct="1"/>
            <a:r>
              <a:rPr lang="en-US" sz="1800" b="1" dirty="0">
                <a:solidFill>
                  <a:srgbClr val="81886B"/>
                </a:solidFill>
              </a:rPr>
              <a:t>State and Local Public Finance</a:t>
            </a:r>
            <a:br>
              <a:rPr lang="en-US" sz="1800" b="1" dirty="0">
                <a:solidFill>
                  <a:srgbClr val="81886B"/>
                </a:solidFill>
              </a:rPr>
            </a:br>
            <a:r>
              <a:rPr lang="en-US" sz="1800" b="1" dirty="0">
                <a:solidFill>
                  <a:srgbClr val="81886B"/>
                </a:solidFill>
              </a:rPr>
              <a:t>Lecture 8: Property Tax Capitalization</a:t>
            </a:r>
          </a:p>
        </p:txBody>
      </p:sp>
      <p:sp>
        <p:nvSpPr>
          <p:cNvPr id="2" name="Rectangle 2"/>
          <p:cNvSpPr/>
          <p:nvPr/>
        </p:nvSpPr>
        <p:spPr>
          <a:xfrm>
            <a:off x="823226" y="1371600"/>
            <a:ext cx="5565498" cy="461665"/>
          </a:xfrm>
          <a:prstGeom prst="rect">
            <a:avLst/>
          </a:prstGeom>
        </p:spPr>
        <p:txBody>
          <a:bodyPr wrap="none">
            <a:spAutoFit/>
          </a:bodyPr>
          <a:lstStyle/>
          <a:p>
            <a:pPr eaLnBrk="1" hangingPunct="1">
              <a:buFont typeface="Wingdings" panose="05000000000000000000" pitchFamily="2" charset="2"/>
              <a:buNone/>
            </a:pPr>
            <a:r>
              <a:rPr lang="en-US" sz="2400" dirty="0">
                <a:solidFill>
                  <a:srgbClr val="BD582C"/>
                </a:solidFill>
                <a:latin typeface="+mn-lt"/>
              </a:rPr>
              <a:t>Recent Research on Assessment Fairness, 2</a:t>
            </a:r>
          </a:p>
        </p:txBody>
      </p:sp>
      <p:sp>
        <p:nvSpPr>
          <p:cNvPr id="4099" name="Rectangle 3"/>
          <p:cNvSpPr>
            <a:spLocks noGrp="1" noChangeArrowheads="1"/>
          </p:cNvSpPr>
          <p:nvPr>
            <p:ph idx="1"/>
          </p:nvPr>
        </p:nvSpPr>
        <p:spPr>
          <a:xfrm>
            <a:off x="861926" y="1876230"/>
            <a:ext cx="7596274" cy="4372169"/>
          </a:xfrm>
        </p:spPr>
        <p:txBody>
          <a:bodyPr>
            <a:normAutofit/>
          </a:bodyPr>
          <a:lstStyle/>
          <a:p>
            <a:pPr marL="445770" lvl="3" indent="-342900">
              <a:lnSpc>
                <a:spcPct val="120000"/>
              </a:lnSpc>
              <a:spcAft>
                <a:spcPts val="600"/>
              </a:spcAft>
              <a:buFont typeface="Wingdings" panose="05000000000000000000" pitchFamily="2" charset="2"/>
              <a:buChar char="§"/>
            </a:pPr>
            <a:r>
              <a:rPr lang="en-US" sz="2400" dirty="0"/>
              <a:t>Another study looks at assessment disparities by race.</a:t>
            </a:r>
          </a:p>
          <a:p>
            <a:pPr marL="548640" lvl="4" indent="-342900">
              <a:lnSpc>
                <a:spcPct val="120000"/>
              </a:lnSpc>
              <a:spcAft>
                <a:spcPts val="600"/>
              </a:spcAft>
              <a:buFont typeface="Wingdings" panose="05000000000000000000" pitchFamily="2" charset="2"/>
              <a:buChar char="§"/>
            </a:pPr>
            <a:r>
              <a:rPr lang="en-US" sz="1800" dirty="0"/>
              <a:t>This study finds that “</a:t>
            </a:r>
            <a:r>
              <a:rPr lang="en-US" sz="1800" b="0" i="0" u="none" strike="noStrike" baseline="0" dirty="0"/>
              <a:t>assessment ratios are on average higher for minority homeowners. Holding jurisdiction (and thereby public services, intended taxation, and local assessment practices) fixed, the average assessment gap between black or Hispanic residents and non-Hispanic whites is 10-13%.</a:t>
            </a:r>
          </a:p>
          <a:p>
            <a:pPr marL="548640" lvl="4" indent="-342900">
              <a:lnSpc>
                <a:spcPct val="120000"/>
              </a:lnSpc>
              <a:spcAft>
                <a:spcPts val="600"/>
              </a:spcAft>
              <a:buFont typeface="Wingdings" panose="05000000000000000000" pitchFamily="2" charset="2"/>
              <a:buChar char="§"/>
            </a:pPr>
            <a:r>
              <a:rPr lang="en-US" sz="1800" dirty="0"/>
              <a:t>This finding appears </a:t>
            </a:r>
            <a:r>
              <a:rPr lang="en-US" sz="1800"/>
              <a:t>to reflect, in part, </a:t>
            </a:r>
            <a:r>
              <a:rPr lang="en-US" sz="1800" dirty="0"/>
              <a:t>errors on the way assessors value neighborhood quality and its impact on </a:t>
            </a:r>
            <a:r>
              <a:rPr lang="en-US" sz="1800"/>
              <a:t>house values.</a:t>
            </a:r>
            <a:endParaRPr lang="en-US" sz="1800" b="0" i="0" u="none" strike="noStrike" baseline="0" dirty="0"/>
          </a:p>
          <a:p>
            <a:pPr marL="548640" lvl="4" indent="-342900">
              <a:lnSpc>
                <a:spcPct val="120000"/>
              </a:lnSpc>
              <a:spcAft>
                <a:spcPts val="600"/>
              </a:spcAft>
              <a:buFont typeface="Wingdings" panose="05000000000000000000" pitchFamily="2" charset="2"/>
              <a:buChar char="§"/>
            </a:pPr>
            <a:endParaRPr lang="en-US" sz="1800" dirty="0"/>
          </a:p>
          <a:p>
            <a:pPr marL="548640" lvl="4" indent="-342900">
              <a:lnSpc>
                <a:spcPct val="120000"/>
              </a:lnSpc>
              <a:spcAft>
                <a:spcPts val="600"/>
              </a:spcAft>
              <a:buFont typeface="Wingdings" panose="05000000000000000000" pitchFamily="2" charset="2"/>
              <a:buChar char="§"/>
            </a:pPr>
            <a:r>
              <a:rPr lang="en-US" sz="1800" dirty="0">
                <a:hlinkClick r:id="rId2"/>
              </a:rPr>
              <a:t>https://equitablegrowth.org/working-papers/the-assessment-gap-racial-inequalities-in-property-taxation/</a:t>
            </a:r>
            <a:r>
              <a:rPr lang="en-US" sz="1800" dirty="0"/>
              <a:t> </a:t>
            </a:r>
          </a:p>
          <a:p>
            <a:pPr eaLnBrk="1" hangingPunct="1"/>
            <a:endParaRPr lang="en-US" dirty="0"/>
          </a:p>
          <a:p>
            <a:pPr eaLnBrk="1" hangingPunct="1"/>
            <a:endParaRPr lang="en-US" dirty="0"/>
          </a:p>
        </p:txBody>
      </p:sp>
    </p:spTree>
    <p:extLst>
      <p:ext uri="{BB962C8B-B14F-4D97-AF65-F5344CB8AC3E}">
        <p14:creationId xmlns:p14="http://schemas.microsoft.com/office/powerpoint/2010/main" val="1487413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
          <p:cNvSpPr>
            <a:spLocks noGrp="1" noChangeArrowheads="1"/>
          </p:cNvSpPr>
          <p:nvPr>
            <p:ph type="title"/>
          </p:nvPr>
        </p:nvSpPr>
        <p:spPr>
          <a:xfrm>
            <a:off x="533400" y="152400"/>
            <a:ext cx="7543800" cy="594363"/>
          </a:xfrm>
        </p:spPr>
        <p:txBody>
          <a:bodyPr/>
          <a:lstStyle/>
          <a:p>
            <a:pPr eaLnBrk="1" hangingPunct="1"/>
            <a:r>
              <a:rPr lang="en-US" sz="1800" b="1" dirty="0">
                <a:solidFill>
                  <a:srgbClr val="81886B"/>
                </a:solidFill>
              </a:rPr>
              <a:t>State and Local Public Finance</a:t>
            </a:r>
            <a:br>
              <a:rPr lang="en-US" sz="1800" b="1" dirty="0">
                <a:solidFill>
                  <a:srgbClr val="81886B"/>
                </a:solidFill>
              </a:rPr>
            </a:br>
            <a:r>
              <a:rPr lang="en-US" sz="1800" b="1" dirty="0">
                <a:solidFill>
                  <a:srgbClr val="81886B"/>
                </a:solidFill>
              </a:rPr>
              <a:t>Lecture 8: Property Tax Capitalization</a:t>
            </a:r>
          </a:p>
        </p:txBody>
      </p:sp>
      <p:sp>
        <p:nvSpPr>
          <p:cNvPr id="2" name="Rectangle 2"/>
          <p:cNvSpPr/>
          <p:nvPr/>
        </p:nvSpPr>
        <p:spPr>
          <a:xfrm>
            <a:off x="823226" y="1371600"/>
            <a:ext cx="5565498" cy="461665"/>
          </a:xfrm>
          <a:prstGeom prst="rect">
            <a:avLst/>
          </a:prstGeom>
        </p:spPr>
        <p:txBody>
          <a:bodyPr wrap="none">
            <a:spAutoFit/>
          </a:bodyPr>
          <a:lstStyle/>
          <a:p>
            <a:pPr eaLnBrk="1" hangingPunct="1">
              <a:buFont typeface="Wingdings" panose="05000000000000000000" pitchFamily="2" charset="2"/>
              <a:buNone/>
            </a:pPr>
            <a:r>
              <a:rPr lang="en-US" sz="2400" dirty="0">
                <a:solidFill>
                  <a:srgbClr val="BD582C"/>
                </a:solidFill>
                <a:latin typeface="+mn-lt"/>
              </a:rPr>
              <a:t>Recent Research on Assessment Fairness, 3</a:t>
            </a:r>
          </a:p>
        </p:txBody>
      </p:sp>
      <p:sp>
        <p:nvSpPr>
          <p:cNvPr id="4099" name="Rectangle 3"/>
          <p:cNvSpPr>
            <a:spLocks noGrp="1" noChangeArrowheads="1"/>
          </p:cNvSpPr>
          <p:nvPr>
            <p:ph idx="1"/>
          </p:nvPr>
        </p:nvSpPr>
        <p:spPr>
          <a:xfrm>
            <a:off x="861926" y="1876230"/>
            <a:ext cx="7596274" cy="4372169"/>
          </a:xfrm>
        </p:spPr>
        <p:txBody>
          <a:bodyPr>
            <a:normAutofit fontScale="92500" lnSpcReduction="10000"/>
          </a:bodyPr>
          <a:lstStyle/>
          <a:p>
            <a:pPr marL="445770" lvl="3" indent="-342900">
              <a:lnSpc>
                <a:spcPct val="120000"/>
              </a:lnSpc>
              <a:spcAft>
                <a:spcPts val="600"/>
              </a:spcAft>
              <a:buFont typeface="Wingdings" panose="05000000000000000000" pitchFamily="2" charset="2"/>
              <a:buChar char="§"/>
            </a:pPr>
            <a:r>
              <a:rPr lang="en-US" sz="1500" dirty="0"/>
              <a:t>Yet another study looks at the impact of re-assessment on assessment disparities by race. These disparities appear to grow over time and to be lessened by reassessment.</a:t>
            </a:r>
          </a:p>
          <a:p>
            <a:pPr marL="102870" lvl="3" indent="0">
              <a:lnSpc>
                <a:spcPct val="120000"/>
              </a:lnSpc>
              <a:spcAft>
                <a:spcPts val="600"/>
              </a:spcAft>
              <a:buNone/>
            </a:pPr>
            <a:endParaRPr lang="en-US" sz="1500" dirty="0"/>
          </a:p>
          <a:p>
            <a:pPr marL="102870" lvl="3" indent="0">
              <a:lnSpc>
                <a:spcPct val="120000"/>
              </a:lnSpc>
              <a:spcAft>
                <a:spcPts val="600"/>
              </a:spcAft>
              <a:buNone/>
            </a:pPr>
            <a:endParaRPr lang="en-US" sz="2400" dirty="0"/>
          </a:p>
          <a:p>
            <a:pPr marL="102870" lvl="3" indent="0">
              <a:lnSpc>
                <a:spcPct val="120000"/>
              </a:lnSpc>
              <a:spcAft>
                <a:spcPts val="600"/>
              </a:spcAft>
              <a:buNone/>
            </a:pPr>
            <a:endParaRPr lang="en-US" sz="2400" dirty="0"/>
          </a:p>
          <a:p>
            <a:pPr marL="102870" lvl="3" indent="0">
              <a:lnSpc>
                <a:spcPct val="120000"/>
              </a:lnSpc>
              <a:spcAft>
                <a:spcPts val="600"/>
              </a:spcAft>
              <a:buNone/>
            </a:pPr>
            <a:endParaRPr lang="en-US" sz="2400" dirty="0"/>
          </a:p>
          <a:p>
            <a:pPr marL="102870" lvl="3" indent="0">
              <a:lnSpc>
                <a:spcPct val="120000"/>
              </a:lnSpc>
              <a:spcAft>
                <a:spcPts val="600"/>
              </a:spcAft>
              <a:buNone/>
            </a:pPr>
            <a:endParaRPr lang="en-US" sz="2400" dirty="0"/>
          </a:p>
          <a:p>
            <a:pPr marL="102870" lvl="3" indent="0">
              <a:lnSpc>
                <a:spcPct val="120000"/>
              </a:lnSpc>
              <a:spcAft>
                <a:spcPts val="600"/>
              </a:spcAft>
              <a:buNone/>
            </a:pPr>
            <a:endParaRPr lang="en-US" sz="2400" dirty="0"/>
          </a:p>
          <a:p>
            <a:pPr marL="102870" lvl="3" indent="0">
              <a:lnSpc>
                <a:spcPct val="120000"/>
              </a:lnSpc>
              <a:spcAft>
                <a:spcPts val="600"/>
              </a:spcAft>
              <a:buNone/>
            </a:pPr>
            <a:endParaRPr lang="en-US" sz="2400" dirty="0"/>
          </a:p>
          <a:p>
            <a:pPr marL="548640" lvl="4" indent="-342900">
              <a:lnSpc>
                <a:spcPct val="120000"/>
              </a:lnSpc>
              <a:spcAft>
                <a:spcPts val="600"/>
              </a:spcAft>
              <a:buFont typeface="Wingdings" panose="05000000000000000000" pitchFamily="2" charset="2"/>
              <a:buChar char="§"/>
            </a:pPr>
            <a:r>
              <a:rPr lang="en-US" sz="1400" dirty="0"/>
              <a:t>Y-J Choi, Y. Hou, and J. Yinger. “Property Tax Inequity and Capitalization: Evidence from Reassessment.” Working Paper, August 2021.</a:t>
            </a:r>
          </a:p>
          <a:p>
            <a:pPr eaLnBrk="1" hangingPunct="1"/>
            <a:endParaRPr lang="en-US" dirty="0"/>
          </a:p>
        </p:txBody>
      </p:sp>
      <p:pic>
        <p:nvPicPr>
          <p:cNvPr id="4" name="Picture 3">
            <a:extLst>
              <a:ext uri="{FF2B5EF4-FFF2-40B4-BE49-F238E27FC236}">
                <a16:creationId xmlns:a16="http://schemas.microsoft.com/office/drawing/2014/main" id="{73675904-BB0F-4EBA-995B-EDC7CABD9439}"/>
              </a:ext>
            </a:extLst>
          </p:cNvPr>
          <p:cNvPicPr>
            <a:picLocks noChangeAspect="1"/>
          </p:cNvPicPr>
          <p:nvPr/>
        </p:nvPicPr>
        <p:blipFill>
          <a:blip r:embed="rId2"/>
          <a:stretch>
            <a:fillRect/>
          </a:stretch>
        </p:blipFill>
        <p:spPr>
          <a:xfrm>
            <a:off x="2003898" y="2458102"/>
            <a:ext cx="5136204" cy="3015574"/>
          </a:xfrm>
          <a:prstGeom prst="rect">
            <a:avLst/>
          </a:prstGeom>
        </p:spPr>
      </p:pic>
      <p:sp>
        <p:nvSpPr>
          <p:cNvPr id="5" name="TextBox 4">
            <a:extLst>
              <a:ext uri="{FF2B5EF4-FFF2-40B4-BE49-F238E27FC236}">
                <a16:creationId xmlns:a16="http://schemas.microsoft.com/office/drawing/2014/main" id="{44918A35-40B7-417B-ACF0-1638734EECE4}"/>
              </a:ext>
            </a:extLst>
          </p:cNvPr>
          <p:cNvSpPr txBox="1"/>
          <p:nvPr/>
        </p:nvSpPr>
        <p:spPr>
          <a:xfrm>
            <a:off x="3352800" y="4495800"/>
            <a:ext cx="1066800" cy="461665"/>
          </a:xfrm>
          <a:prstGeom prst="rect">
            <a:avLst/>
          </a:prstGeom>
          <a:noFill/>
          <a:ln>
            <a:solidFill>
              <a:schemeClr val="tx1"/>
            </a:solidFill>
          </a:ln>
        </p:spPr>
        <p:txBody>
          <a:bodyPr wrap="square" rtlCol="0">
            <a:spAutoFit/>
          </a:bodyPr>
          <a:lstStyle/>
          <a:p>
            <a:r>
              <a:rPr lang="en-US" sz="1200" dirty="0"/>
              <a:t>Year of Re-assessment</a:t>
            </a:r>
          </a:p>
        </p:txBody>
      </p:sp>
      <p:cxnSp>
        <p:nvCxnSpPr>
          <p:cNvPr id="8" name="Straight Arrow Connector 7">
            <a:extLst>
              <a:ext uri="{FF2B5EF4-FFF2-40B4-BE49-F238E27FC236}">
                <a16:creationId xmlns:a16="http://schemas.microsoft.com/office/drawing/2014/main" id="{7695D186-C1C8-49B6-84E9-0F5D336ED96A}"/>
              </a:ext>
            </a:extLst>
          </p:cNvPr>
          <p:cNvCxnSpPr>
            <a:stCxn id="5" idx="3"/>
          </p:cNvCxnSpPr>
          <p:nvPr/>
        </p:nvCxnSpPr>
        <p:spPr>
          <a:xfrm flipV="1">
            <a:off x="4419600" y="4726632"/>
            <a:ext cx="240463"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664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
          <p:cNvSpPr>
            <a:spLocks noGrp="1" noChangeArrowheads="1"/>
          </p:cNvSpPr>
          <p:nvPr>
            <p:ph type="title"/>
          </p:nvPr>
        </p:nvSpPr>
        <p:spPr>
          <a:xfrm>
            <a:off x="533400" y="152400"/>
            <a:ext cx="7543800" cy="594363"/>
          </a:xfrm>
        </p:spPr>
        <p:txBody>
          <a:bodyPr/>
          <a:lstStyle/>
          <a:p>
            <a:pPr eaLnBrk="1" hangingPunct="1"/>
            <a:r>
              <a:rPr lang="en-US" sz="1800" b="1" dirty="0">
                <a:solidFill>
                  <a:srgbClr val="81886B"/>
                </a:solidFill>
              </a:rPr>
              <a:t>State and Local Public Finance</a:t>
            </a:r>
            <a:br>
              <a:rPr lang="en-US" sz="1800" b="1" dirty="0">
                <a:solidFill>
                  <a:srgbClr val="81886B"/>
                </a:solidFill>
              </a:rPr>
            </a:br>
            <a:r>
              <a:rPr lang="en-US" sz="1800" b="1" dirty="0">
                <a:solidFill>
                  <a:srgbClr val="81886B"/>
                </a:solidFill>
              </a:rPr>
              <a:t>Lecture 8: Property Tax Capitalization</a:t>
            </a:r>
          </a:p>
        </p:txBody>
      </p:sp>
      <p:sp>
        <p:nvSpPr>
          <p:cNvPr id="2" name="Rectangle 2"/>
          <p:cNvSpPr/>
          <p:nvPr/>
        </p:nvSpPr>
        <p:spPr>
          <a:xfrm>
            <a:off x="823226" y="1371600"/>
            <a:ext cx="1843774" cy="461665"/>
          </a:xfrm>
          <a:prstGeom prst="rect">
            <a:avLst/>
          </a:prstGeom>
        </p:spPr>
        <p:txBody>
          <a:bodyPr wrap="none">
            <a:spAutoFit/>
          </a:bodyPr>
          <a:lstStyle/>
          <a:p>
            <a:pPr eaLnBrk="1" hangingPunct="1">
              <a:buFont typeface="Wingdings" panose="05000000000000000000" pitchFamily="2" charset="2"/>
              <a:buNone/>
            </a:pPr>
            <a:r>
              <a:rPr lang="en-US" sz="2400" dirty="0">
                <a:solidFill>
                  <a:srgbClr val="BD582C"/>
                </a:solidFill>
                <a:latin typeface="+mn-lt"/>
              </a:rPr>
              <a:t>Class Outline</a:t>
            </a:r>
          </a:p>
        </p:txBody>
      </p:sp>
      <p:sp>
        <p:nvSpPr>
          <p:cNvPr id="4099" name="Rectangle 3"/>
          <p:cNvSpPr>
            <a:spLocks noGrp="1" noChangeArrowheads="1"/>
          </p:cNvSpPr>
          <p:nvPr>
            <p:ph idx="1"/>
          </p:nvPr>
        </p:nvSpPr>
        <p:spPr>
          <a:xfrm>
            <a:off x="861926" y="1876230"/>
            <a:ext cx="7596274" cy="4372169"/>
          </a:xfrm>
        </p:spPr>
        <p:txBody>
          <a:bodyPr>
            <a:normAutofit/>
          </a:bodyPr>
          <a:lstStyle/>
          <a:p>
            <a:pPr marL="494983" lvl="3" indent="-392113">
              <a:lnSpc>
                <a:spcPct val="120000"/>
              </a:lnSpc>
              <a:spcAft>
                <a:spcPts val="600"/>
              </a:spcAft>
              <a:buFont typeface="Courier New" panose="02070309020205020404" pitchFamily="49" charset="0"/>
              <a:buChar char="o"/>
            </a:pPr>
            <a:r>
              <a:rPr lang="en-US" sz="2400" dirty="0"/>
              <a:t>Inequality in Property Tax Assessment</a:t>
            </a:r>
          </a:p>
          <a:p>
            <a:pPr marL="494983" lvl="3" indent="-392113">
              <a:lnSpc>
                <a:spcPct val="120000"/>
              </a:lnSpc>
              <a:spcAft>
                <a:spcPts val="600"/>
              </a:spcAft>
              <a:buFont typeface="Courier New" panose="02070309020205020404" pitchFamily="49" charset="0"/>
              <a:buChar char="o"/>
            </a:pPr>
            <a:r>
              <a:rPr lang="en-US" sz="2400" dirty="0">
                <a:solidFill>
                  <a:srgbClr val="FF0000"/>
                </a:solidFill>
              </a:rPr>
              <a:t>What Is Property Tax Capitalization?</a:t>
            </a:r>
          </a:p>
          <a:p>
            <a:pPr marL="494983" lvl="3" indent="-392113">
              <a:lnSpc>
                <a:spcPct val="120000"/>
              </a:lnSpc>
              <a:spcAft>
                <a:spcPts val="600"/>
              </a:spcAft>
              <a:buFont typeface="Courier New" panose="02070309020205020404" pitchFamily="49" charset="0"/>
              <a:buChar char="o"/>
            </a:pPr>
            <a:r>
              <a:rPr lang="en-US" sz="2400" dirty="0">
                <a:solidFill>
                  <a:schemeClr val="tx1"/>
                </a:solidFill>
              </a:rPr>
              <a:t>How Does Property Tax Capitalization Arise?</a:t>
            </a:r>
          </a:p>
          <a:p>
            <a:pPr marL="494983" lvl="3" indent="-392113">
              <a:lnSpc>
                <a:spcPct val="120000"/>
              </a:lnSpc>
              <a:spcAft>
                <a:spcPts val="600"/>
              </a:spcAft>
              <a:buFont typeface="Courier New" panose="02070309020205020404" pitchFamily="49" charset="0"/>
              <a:buChar char="o"/>
            </a:pPr>
            <a:r>
              <a:rPr lang="en-US" sz="2400" dirty="0">
                <a:solidFill>
                  <a:schemeClr val="tx1"/>
                </a:solidFill>
              </a:rPr>
              <a:t>What Are the Implications of Property Tax Capitalization for Public   Policy?</a:t>
            </a:r>
          </a:p>
          <a:p>
            <a:pPr eaLnBrk="1" hangingPunct="1"/>
            <a:endParaRPr lang="en-US" dirty="0"/>
          </a:p>
          <a:p>
            <a:pPr eaLnBrk="1" hangingPunct="1"/>
            <a:endParaRPr lang="en-US" dirty="0"/>
          </a:p>
        </p:txBody>
      </p:sp>
    </p:spTree>
    <p:extLst>
      <p:ext uri="{BB962C8B-B14F-4D97-AF65-F5344CB8AC3E}">
        <p14:creationId xmlns:p14="http://schemas.microsoft.com/office/powerpoint/2010/main" val="3562546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a:xfrm>
            <a:off x="533400" y="152400"/>
            <a:ext cx="7543800" cy="594363"/>
          </a:xfrm>
        </p:spPr>
        <p:txBody>
          <a:bodyPr/>
          <a:lstStyle/>
          <a:p>
            <a:pPr eaLnBrk="1" hangingPunct="1"/>
            <a:r>
              <a:rPr lang="en-US" sz="1800" b="1" dirty="0">
                <a:solidFill>
                  <a:srgbClr val="81886B"/>
                </a:solidFill>
              </a:rPr>
              <a:t>State and Local Public Finance</a:t>
            </a:r>
            <a:br>
              <a:rPr lang="en-US" sz="1800" b="1" dirty="0">
                <a:solidFill>
                  <a:srgbClr val="81886B"/>
                </a:solidFill>
              </a:rPr>
            </a:br>
            <a:r>
              <a:rPr lang="en-US" sz="1800" b="1" dirty="0">
                <a:solidFill>
                  <a:srgbClr val="81886B"/>
                </a:solidFill>
              </a:rPr>
              <a:t>Lecture 8: Property Tax Capitalization</a:t>
            </a:r>
          </a:p>
        </p:txBody>
      </p:sp>
      <p:sp>
        <p:nvSpPr>
          <p:cNvPr id="4" name="Rectangle 2"/>
          <p:cNvSpPr/>
          <p:nvPr/>
        </p:nvSpPr>
        <p:spPr>
          <a:xfrm>
            <a:off x="822960" y="1368831"/>
            <a:ext cx="2531206" cy="461665"/>
          </a:xfrm>
          <a:prstGeom prst="rect">
            <a:avLst/>
          </a:prstGeom>
        </p:spPr>
        <p:txBody>
          <a:bodyPr wrap="none">
            <a:spAutoFit/>
          </a:bodyPr>
          <a:lstStyle/>
          <a:p>
            <a:pPr>
              <a:defRPr/>
            </a:pPr>
            <a:r>
              <a:rPr lang="en-US" sz="2400" dirty="0">
                <a:solidFill>
                  <a:srgbClr val="BD582C"/>
                </a:solidFill>
                <a:latin typeface="+mn-lt"/>
              </a:rPr>
              <a:t>Tiebout and Oates</a:t>
            </a:r>
          </a:p>
        </p:txBody>
      </p:sp>
      <p:sp>
        <p:nvSpPr>
          <p:cNvPr id="5123" name="Rectangle 3"/>
          <p:cNvSpPr>
            <a:spLocks noGrp="1" noChangeArrowheads="1"/>
          </p:cNvSpPr>
          <p:nvPr>
            <p:ph idx="1"/>
          </p:nvPr>
        </p:nvSpPr>
        <p:spPr>
          <a:xfrm>
            <a:off x="914400" y="1752601"/>
            <a:ext cx="7543800" cy="4343400"/>
          </a:xfrm>
        </p:spPr>
        <p:txBody>
          <a:bodyPr>
            <a:normAutofit/>
          </a:bodyPr>
          <a:lstStyle/>
          <a:p>
            <a:pPr marL="227013" indent="-227013" eaLnBrk="1" hangingPunct="1">
              <a:lnSpc>
                <a:spcPct val="90000"/>
              </a:lnSpc>
              <a:buFont typeface="Wingdings" panose="05000000000000000000" pitchFamily="2" charset="2"/>
              <a:buChar char="§"/>
            </a:pPr>
            <a:r>
              <a:rPr lang="en-US" altLang="zh-CN" sz="2000" dirty="0">
                <a:ea typeface="SimSun" panose="02010600030101010101" pitchFamily="2" charset="-122"/>
              </a:rPr>
              <a:t>In 1969 an economist named Oates (my public finance professor) tested </a:t>
            </a:r>
            <a:r>
              <a:rPr lang="en-US" altLang="zh-CN" sz="2000" dirty="0" err="1">
                <a:ea typeface="SimSun" panose="02010600030101010101" pitchFamily="2" charset="-122"/>
              </a:rPr>
              <a:t>Tiebout’s</a:t>
            </a:r>
            <a:r>
              <a:rPr lang="en-US" altLang="zh-CN" sz="2000" dirty="0">
                <a:ea typeface="SimSun" panose="02010600030101010101" pitchFamily="2" charset="-122"/>
              </a:rPr>
              <a:t> positive hypothesis that people care about public services in their community. (We covered Tiebout in an earlier class.)</a:t>
            </a:r>
          </a:p>
          <a:p>
            <a:pPr marL="227013" indent="-227013" eaLnBrk="1" hangingPunct="1">
              <a:lnSpc>
                <a:spcPct val="90000"/>
              </a:lnSpc>
              <a:buFont typeface="Wingdings" panose="05000000000000000000" pitchFamily="2" charset="2"/>
              <a:buChar char="§"/>
            </a:pPr>
            <a:endParaRPr lang="en-US" altLang="zh-CN" sz="2000" dirty="0">
              <a:ea typeface="SimSun" panose="02010600030101010101" pitchFamily="2" charset="-122"/>
            </a:endParaRPr>
          </a:p>
          <a:p>
            <a:pPr marL="227013" indent="-227013" eaLnBrk="1" hangingPunct="1">
              <a:lnSpc>
                <a:spcPct val="90000"/>
              </a:lnSpc>
              <a:buFont typeface="Wingdings" panose="05000000000000000000" pitchFamily="2" charset="2"/>
              <a:buChar char="§"/>
            </a:pPr>
            <a:r>
              <a:rPr lang="en-US" altLang="zh-CN" sz="2000" dirty="0" err="1">
                <a:ea typeface="SimSun" panose="02010600030101010101" pitchFamily="2" charset="-122"/>
              </a:rPr>
              <a:t>Tiebout’s</a:t>
            </a:r>
            <a:r>
              <a:rPr lang="en-US" altLang="zh-CN" sz="2000" dirty="0">
                <a:ea typeface="SimSun" panose="02010600030101010101" pitchFamily="2" charset="-122"/>
              </a:rPr>
              <a:t> hypothesis implies, said Oates, that better public services and lower property taxes will lead to higher property values.</a:t>
            </a:r>
          </a:p>
          <a:p>
            <a:pPr marL="227013" indent="-227013" eaLnBrk="1" hangingPunct="1">
              <a:lnSpc>
                <a:spcPct val="90000"/>
              </a:lnSpc>
              <a:buFont typeface="Wingdings" panose="05000000000000000000" pitchFamily="2" charset="2"/>
              <a:buChar char="§"/>
            </a:pPr>
            <a:endParaRPr lang="en-US" altLang="zh-CN" sz="2000" dirty="0">
              <a:ea typeface="SimSun" panose="02010600030101010101" pitchFamily="2" charset="-122"/>
            </a:endParaRPr>
          </a:p>
          <a:p>
            <a:pPr marL="227013" indent="-227013" eaLnBrk="1" hangingPunct="1">
              <a:lnSpc>
                <a:spcPct val="90000"/>
              </a:lnSpc>
              <a:buFont typeface="Wingdings" panose="05000000000000000000" pitchFamily="2" charset="2"/>
              <a:buChar char="§"/>
            </a:pPr>
            <a:r>
              <a:rPr lang="en-US" altLang="zh-CN" sz="2000" dirty="0">
                <a:ea typeface="SimSun" panose="02010600030101010101" pitchFamily="2" charset="-122"/>
              </a:rPr>
              <a:t>This phenomenon is known as </a:t>
            </a:r>
            <a:r>
              <a:rPr lang="en-US" altLang="zh-CN" sz="2000" b="1" dirty="0">
                <a:ea typeface="SimSun" panose="02010600030101010101" pitchFamily="2" charset="-122"/>
              </a:rPr>
              <a:t>capitalization</a:t>
            </a:r>
            <a:r>
              <a:rPr lang="en-US" altLang="zh-CN" sz="2000" dirty="0">
                <a:ea typeface="SimSun" panose="02010600030101010101" pitchFamily="2" charset="-122"/>
              </a:rPr>
              <a:t>. </a:t>
            </a:r>
          </a:p>
          <a:p>
            <a:pPr marL="227013" indent="-227013" eaLnBrk="1" hangingPunct="1">
              <a:lnSpc>
                <a:spcPct val="90000"/>
              </a:lnSpc>
              <a:buFont typeface="Wingdings" panose="05000000000000000000" pitchFamily="2" charset="2"/>
              <a:buChar char="§"/>
            </a:pPr>
            <a:endParaRPr lang="en-US" altLang="zh-CN" sz="2000" dirty="0">
              <a:ea typeface="SimSun" panose="02010600030101010101" pitchFamily="2" charset="-122"/>
            </a:endParaRPr>
          </a:p>
          <a:p>
            <a:pPr marL="227013" indent="-227013" eaLnBrk="1" hangingPunct="1">
              <a:lnSpc>
                <a:spcPct val="90000"/>
              </a:lnSpc>
              <a:buFont typeface="Wingdings" panose="05000000000000000000" pitchFamily="2" charset="2"/>
              <a:buChar char="§"/>
            </a:pPr>
            <a:r>
              <a:rPr lang="en-US" altLang="zh-CN" sz="2000" dirty="0">
                <a:ea typeface="SimSun" panose="02010600030101010101" pitchFamily="2" charset="-122"/>
              </a:rPr>
              <a:t>Using data for suburbs in NJ, Oates found evidence of capitalization—</a:t>
            </a:r>
            <a:br>
              <a:rPr lang="en-US" altLang="zh-CN" sz="2000" dirty="0">
                <a:ea typeface="SimSun" panose="02010600030101010101" pitchFamily="2" charset="-122"/>
              </a:rPr>
            </a:br>
            <a:r>
              <a:rPr lang="en-US" altLang="zh-CN" sz="2000" dirty="0">
                <a:ea typeface="SimSun" panose="02010600030101010101" pitchFamily="2" charset="-122"/>
              </a:rPr>
              <a:t>and inspired a huge literature.</a:t>
            </a:r>
          </a:p>
        </p:txBody>
      </p:sp>
    </p:spTree>
  </p:cSld>
  <p:clrMapOvr>
    <a:masterClrMapping/>
  </p:clrMapOvr>
</p:sld>
</file>

<file path=ppt/theme/theme1.xml><?xml version="1.0" encoding="utf-8"?>
<a:theme xmlns:a="http://schemas.openxmlformats.org/drawingml/2006/main" name="Theme1">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heme1" id="{0CF888E1-3DEF-4C87-8FF5-623334404736}" vid="{ACB0FA75-0D73-42A8-801E-281AAAF314DB}"/>
    </a:ext>
  </a:extLst>
</a:theme>
</file>

<file path=docProps/app.xml><?xml version="1.0" encoding="utf-8"?>
<Properties xmlns="http://schemas.openxmlformats.org/officeDocument/2006/extended-properties" xmlns:vt="http://schemas.openxmlformats.org/officeDocument/2006/docPropsVTypes">
  <Template>Theme1</Template>
  <TotalTime>8196</TotalTime>
  <Words>2483</Words>
  <Application>Microsoft Office PowerPoint</Application>
  <PresentationFormat>On-screen Show (4:3)</PresentationFormat>
  <Paragraphs>244</Paragraphs>
  <Slides>31</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40" baseType="lpstr">
      <vt:lpstr>Arial</vt:lpstr>
      <vt:lpstr>Calibri</vt:lpstr>
      <vt:lpstr>Calibri Light</vt:lpstr>
      <vt:lpstr>Courier New</vt:lpstr>
      <vt:lpstr>Lora-Regular</vt:lpstr>
      <vt:lpstr>Times New Roman</vt:lpstr>
      <vt:lpstr>Wingdings</vt:lpstr>
      <vt:lpstr>Theme1</vt:lpstr>
      <vt:lpstr>Equation</vt:lpstr>
      <vt:lpstr>State and Local Public Finance Professor Yinger Spring 2022</vt:lpstr>
      <vt:lpstr>State and Local Public Finance Lecture 8: Property Tax Capitalization</vt:lpstr>
      <vt:lpstr>State and Local Public Finance Lecture 8: Property Tax Capitalization</vt:lpstr>
      <vt:lpstr>State and Local Public Finance Lecture 8: Property Tax Capitalization</vt:lpstr>
      <vt:lpstr>State and Local Public Finance Lecture 8: Property Tax Capitalization</vt:lpstr>
      <vt:lpstr>State and Local Public Finance Lecture 8: Property Tax Capitalization</vt:lpstr>
      <vt:lpstr>State and Local Public Finance Lecture 8: Property Tax Capitalization</vt:lpstr>
      <vt:lpstr>State and Local Public Finance Lecture 8: Property Tax Capitalization</vt:lpstr>
      <vt:lpstr>State and Local Public Finance Lecture 8: Property Tax Capitalization</vt:lpstr>
      <vt:lpstr>State and Local Public Finance Lecture 8: Property Tax Capitalization</vt:lpstr>
      <vt:lpstr>State and Local Public Finance Lecture 8: Property Tax Capitalization</vt:lpstr>
      <vt:lpstr>State and Local Public Finance Lecture 8: Property Tax Capitalization</vt:lpstr>
      <vt:lpstr>State and Local Public Finance Lecture 8: Property Tax Capitalization</vt:lpstr>
      <vt:lpstr>State and Local Public Finance Lecture 8: Property Tax Capitalization</vt:lpstr>
      <vt:lpstr>State and Local Public Finance Lecture 8: Property Tax Capitalization</vt:lpstr>
      <vt:lpstr>State and Local Public Finance Lecture 8: Property Tax Capitalization\</vt:lpstr>
      <vt:lpstr>State and Local Public Finance Lecture 8: Property Tax Capitalization</vt:lpstr>
      <vt:lpstr>State and Local Public Finance Lecture 8: Property Tax Capitalization</vt:lpstr>
      <vt:lpstr>State and Local Public Finance Lecture 8: Property Tax Capitalization</vt:lpstr>
      <vt:lpstr>State and Local Public Finance Lecture 8: Property Tax Capitalization</vt:lpstr>
      <vt:lpstr>State and Local Public Finance Lecture 8: Property Tax Capitalization</vt:lpstr>
      <vt:lpstr>State and Local Public Finance Lecture 8: Property Tax Capitalization</vt:lpstr>
      <vt:lpstr>State and Local Public Finance Lecture 8: Property Tax Capitalization</vt:lpstr>
      <vt:lpstr>State and Local Public Finance Lecture 8: Property Tax Capitalization</vt:lpstr>
      <vt:lpstr>State and Local Public Finance Lecture 8: Property Tax Capitalization</vt:lpstr>
      <vt:lpstr>State and Local Public Finance Lecture 8: Property Tax Capitalization</vt:lpstr>
      <vt:lpstr>State and Local Public Finance Lecture 8: Property Tax Capitalization</vt:lpstr>
      <vt:lpstr>State and Local Public Finance Lecture 8: Property Tax Capitalization</vt:lpstr>
      <vt:lpstr>State and Local Public Finance Lecture 8: Property Tax Capitalization</vt:lpstr>
      <vt:lpstr>State and Local Public Finance Lecture 8: Property Tax Capitalization</vt:lpstr>
      <vt:lpstr>State and Local Public Finance Lecture 8: Property Tax Capitalization</vt:lpstr>
    </vt:vector>
  </TitlesOfParts>
  <Company>The Maxwell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and Local Public Finance Spring 2022, Professor Yinger</dc:title>
  <dc:creator>joyinger</dc:creator>
  <cp:lastModifiedBy>Emily Rose Minnoe</cp:lastModifiedBy>
  <cp:revision>159</cp:revision>
  <dcterms:created xsi:type="dcterms:W3CDTF">2005-12-18T15:49:22Z</dcterms:created>
  <dcterms:modified xsi:type="dcterms:W3CDTF">2022-01-20T17:49:11Z</dcterms:modified>
</cp:coreProperties>
</file>