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9" r:id="rId1"/>
  </p:sldMasterIdLst>
  <p:notesMasterIdLst>
    <p:notesMasterId r:id="rId39"/>
  </p:notesMasterIdLst>
  <p:sldIdLst>
    <p:sldId id="295" r:id="rId2"/>
    <p:sldId id="257" r:id="rId3"/>
    <p:sldId id="342" r:id="rId4"/>
    <p:sldId id="345" r:id="rId5"/>
    <p:sldId id="346" r:id="rId6"/>
    <p:sldId id="348" r:id="rId7"/>
    <p:sldId id="258" r:id="rId8"/>
    <p:sldId id="312" r:id="rId9"/>
    <p:sldId id="311" r:id="rId10"/>
    <p:sldId id="292" r:id="rId11"/>
    <p:sldId id="291" r:id="rId12"/>
    <p:sldId id="261" r:id="rId13"/>
    <p:sldId id="313" r:id="rId14"/>
    <p:sldId id="263" r:id="rId15"/>
    <p:sldId id="349" r:id="rId16"/>
    <p:sldId id="352" r:id="rId17"/>
    <p:sldId id="350" r:id="rId18"/>
    <p:sldId id="351" r:id="rId19"/>
    <p:sldId id="353" r:id="rId20"/>
    <p:sldId id="340" r:id="rId21"/>
    <p:sldId id="341" r:id="rId22"/>
    <p:sldId id="343" r:id="rId23"/>
    <p:sldId id="327" r:id="rId24"/>
    <p:sldId id="344" r:id="rId25"/>
    <p:sldId id="324" r:id="rId26"/>
    <p:sldId id="326" r:id="rId27"/>
    <p:sldId id="322" r:id="rId28"/>
    <p:sldId id="347" r:id="rId29"/>
    <p:sldId id="329" r:id="rId30"/>
    <p:sldId id="332" r:id="rId31"/>
    <p:sldId id="331" r:id="rId32"/>
    <p:sldId id="333" r:id="rId33"/>
    <p:sldId id="334" r:id="rId34"/>
    <p:sldId id="328" r:id="rId35"/>
    <p:sldId id="337" r:id="rId36"/>
    <p:sldId id="338" r:id="rId37"/>
    <p:sldId id="339" r:id="rId38"/>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582C"/>
    <a:srgbClr val="637052"/>
    <a:srgbClr val="E48312"/>
    <a:srgbClr val="CC3300"/>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9" d="100"/>
          <a:sy n="119" d="100"/>
        </p:scale>
        <p:origin x="9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33133E53-1485-4D35-9A56-80D40BF351F4}" type="datetimeFigureOut">
              <a:rPr lang="en-US" smtClean="0"/>
              <a:t>2/28/2020</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9DDE0225-B839-4B1E-AFAF-254928E4FB15}" type="slidenum">
              <a:rPr lang="en-US" smtClean="0"/>
              <a:t>‹#›</a:t>
            </a:fld>
            <a:endParaRPr lang="en-US"/>
          </a:p>
        </p:txBody>
      </p:sp>
    </p:spTree>
    <p:extLst>
      <p:ext uri="{BB962C8B-B14F-4D97-AF65-F5344CB8AC3E}">
        <p14:creationId xmlns:p14="http://schemas.microsoft.com/office/powerpoint/2010/main" val="1431477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DE0225-B839-4B1E-AFAF-254928E4FB15}" type="slidenum">
              <a:rPr lang="en-US" smtClean="0"/>
              <a:t>34</a:t>
            </a:fld>
            <a:endParaRPr lang="en-US"/>
          </a:p>
        </p:txBody>
      </p:sp>
    </p:spTree>
    <p:extLst>
      <p:ext uri="{BB962C8B-B14F-4D97-AF65-F5344CB8AC3E}">
        <p14:creationId xmlns:p14="http://schemas.microsoft.com/office/powerpoint/2010/main" val="1981744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7"/>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4500" spc="-28"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9" y="4455621"/>
            <a:ext cx="7543800" cy="1143000"/>
          </a:xfrm>
        </p:spPr>
        <p:txBody>
          <a:bodyPr lIns="91440" rIns="91440">
            <a:normAutofit/>
          </a:bodyPr>
          <a:lstStyle>
            <a:lvl1pPr marL="0" indent="0" algn="l">
              <a:buNone/>
              <a:defRPr sz="1350" cap="all" spc="113" baseline="0">
                <a:solidFill>
                  <a:schemeClr val="tx2"/>
                </a:solidFill>
                <a:latin typeface="+mj-lt"/>
              </a:defRPr>
            </a:lvl1pPr>
            <a:lvl2pPr marL="257175" indent="0" algn="ctr">
              <a:buNone/>
              <a:defRPr sz="1350"/>
            </a:lvl2pPr>
            <a:lvl3pPr marL="514350" indent="0" algn="ctr">
              <a:buNone/>
              <a:defRPr sz="1350"/>
            </a:lvl3pPr>
            <a:lvl4pPr marL="771525" indent="0" algn="ctr">
              <a:buNone/>
              <a:defRPr sz="1125"/>
            </a:lvl4pPr>
            <a:lvl5pPr marL="1028700" indent="0" algn="ctr">
              <a:buNone/>
              <a:defRPr sz="1125"/>
            </a:lvl5pPr>
            <a:lvl6pPr marL="1285875" indent="0" algn="ctr">
              <a:buNone/>
              <a:defRPr sz="1125"/>
            </a:lvl6pPr>
            <a:lvl7pPr marL="1543050" indent="0" algn="ctr">
              <a:buNone/>
              <a:defRPr sz="1125"/>
            </a:lvl7pPr>
            <a:lvl8pPr marL="1800225" indent="0" algn="ctr">
              <a:buNone/>
              <a:defRPr sz="1125"/>
            </a:lvl8pPr>
            <a:lvl9pPr marL="2057400" indent="0" algn="ctr">
              <a:buNone/>
              <a:defRPr sz="1125"/>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7FBD1009-9F53-4D1F-8D0F-44C057D03633}"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229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DBAF5CD-B7E8-4302-99BC-AB526E2FCF9E}" type="slidenum">
              <a:rPr lang="en-US" altLang="en-US" smtClean="0"/>
              <a:pPr>
                <a:defRPr/>
              </a:pPr>
              <a:t>‹#›</a:t>
            </a:fld>
            <a:endParaRPr lang="en-US" altLang="en-US"/>
          </a:p>
        </p:txBody>
      </p:sp>
    </p:spTree>
    <p:extLst>
      <p:ext uri="{BB962C8B-B14F-4D97-AF65-F5344CB8AC3E}">
        <p14:creationId xmlns:p14="http://schemas.microsoft.com/office/powerpoint/2010/main" val="2778164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7"/>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7" y="414781"/>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2"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AAA61C2-CD68-48DC-AA88-8112D9E1DDD7}" type="slidenum">
              <a:rPr lang="en-US" altLang="en-US" smtClean="0"/>
              <a:pPr>
                <a:defRPr/>
              </a:pPr>
              <a:t>‹#›</a:t>
            </a:fld>
            <a:endParaRPr lang="en-US" altLang="en-US"/>
          </a:p>
        </p:txBody>
      </p:sp>
    </p:spTree>
    <p:extLst>
      <p:ext uri="{BB962C8B-B14F-4D97-AF65-F5344CB8AC3E}">
        <p14:creationId xmlns:p14="http://schemas.microsoft.com/office/powerpoint/2010/main" val="77634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418"/>
            <a:ext cx="8229600" cy="1140619"/>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13200" cy="45303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3601" y="1600200"/>
            <a:ext cx="4013200" cy="45303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E6E5FC5-B3C7-44AF-8A84-833C1A0B8F02}" type="slidenum">
              <a:rPr lang="en-US" altLang="en-US" smtClean="0"/>
              <a:pPr>
                <a:defRPr/>
              </a:pPr>
              <a:t>‹#›</a:t>
            </a:fld>
            <a:endParaRPr lang="en-US" altLang="en-US"/>
          </a:p>
        </p:txBody>
      </p:sp>
    </p:spTree>
    <p:extLst>
      <p:ext uri="{BB962C8B-B14F-4D97-AF65-F5344CB8AC3E}">
        <p14:creationId xmlns:p14="http://schemas.microsoft.com/office/powerpoint/2010/main" val="2180181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78685B2D-18FF-4F79-95D3-964E1A8E62BA}" type="slidenum">
              <a:rPr lang="en-US" altLang="en-US" smtClean="0"/>
              <a:pPr>
                <a:defRPr/>
              </a:pPr>
              <a:t>‹#›</a:t>
            </a:fld>
            <a:endParaRPr lang="en-US" altLang="en-US"/>
          </a:p>
        </p:txBody>
      </p:sp>
    </p:spTree>
    <p:extLst>
      <p:ext uri="{BB962C8B-B14F-4D97-AF65-F5344CB8AC3E}">
        <p14:creationId xmlns:p14="http://schemas.microsoft.com/office/powerpoint/2010/main" val="2808616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7"/>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45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350" cap="all" spc="113" baseline="0">
                <a:solidFill>
                  <a:schemeClr val="tx2"/>
                </a:solidFill>
                <a:latin typeface="+mj-lt"/>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9FC7F0E-11B0-479D-960E-2777DBA6BD14}"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033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6"/>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8"/>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E2BB45CF-1CA8-4648-9B67-4126751273D2}" type="slidenum">
              <a:rPr lang="en-US" altLang="en-US" smtClean="0"/>
              <a:pPr>
                <a:defRPr/>
              </a:pPr>
              <a:t>‹#›</a:t>
            </a:fld>
            <a:endParaRPr lang="en-US" altLang="en-US"/>
          </a:p>
        </p:txBody>
      </p:sp>
    </p:spTree>
    <p:extLst>
      <p:ext uri="{BB962C8B-B14F-4D97-AF65-F5344CB8AC3E}">
        <p14:creationId xmlns:p14="http://schemas.microsoft.com/office/powerpoint/2010/main" val="1486183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6"/>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3"/>
            <a:ext cx="3703320" cy="736282"/>
          </a:xfrm>
        </p:spPr>
        <p:txBody>
          <a:bodyPr lIns="91440" rIns="91440" anchor="ctr">
            <a:normAutofit/>
          </a:bodyPr>
          <a:lstStyle>
            <a:lvl1pPr marL="0" indent="0">
              <a:buNone/>
              <a:defRPr sz="1125" b="0" cap="all" baseline="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3"/>
            <a:ext cx="3703320" cy="736282"/>
          </a:xfrm>
        </p:spPr>
        <p:txBody>
          <a:bodyPr lIns="91440" rIns="91440" anchor="ctr">
            <a:normAutofit/>
          </a:bodyPr>
          <a:lstStyle>
            <a:lvl1pPr marL="0" indent="0">
              <a:buNone/>
              <a:defRPr sz="1125" b="0" cap="all" baseline="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663440" y="2582335"/>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DD173176-3B23-42EB-A43B-17F26C1F9355}" type="slidenum">
              <a:rPr lang="en-US" altLang="en-US" smtClean="0"/>
              <a:pPr>
                <a:defRPr/>
              </a:pPr>
              <a:t>‹#›</a:t>
            </a:fld>
            <a:endParaRPr lang="en-US" altLang="en-US"/>
          </a:p>
        </p:txBody>
      </p:sp>
    </p:spTree>
    <p:extLst>
      <p:ext uri="{BB962C8B-B14F-4D97-AF65-F5344CB8AC3E}">
        <p14:creationId xmlns:p14="http://schemas.microsoft.com/office/powerpoint/2010/main" val="1702320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CD6C4D67-B29B-486A-ABCE-7405DDA37A7A}" type="slidenum">
              <a:rPr lang="en-US" altLang="en-US" smtClean="0"/>
              <a:pPr>
                <a:defRPr/>
              </a:pPr>
              <a:t>‹#›</a:t>
            </a:fld>
            <a:endParaRPr lang="en-US" altLang="en-US"/>
          </a:p>
        </p:txBody>
      </p:sp>
    </p:spTree>
    <p:extLst>
      <p:ext uri="{BB962C8B-B14F-4D97-AF65-F5344CB8AC3E}">
        <p14:creationId xmlns:p14="http://schemas.microsoft.com/office/powerpoint/2010/main" val="1002864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7"/>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6E97765F-4F02-47A8-AFB1-A66953B26C95}" type="slidenum">
              <a:rPr lang="en-US" altLang="en-US" smtClean="0"/>
              <a:pPr>
                <a:defRPr/>
              </a:pPr>
              <a:t>‹#›</a:t>
            </a:fld>
            <a:endParaRPr lang="en-US" altLang="en-US"/>
          </a:p>
        </p:txBody>
      </p:sp>
    </p:spTree>
    <p:extLst>
      <p:ext uri="{BB962C8B-B14F-4D97-AF65-F5344CB8AC3E}">
        <p14:creationId xmlns:p14="http://schemas.microsoft.com/office/powerpoint/2010/main" val="21523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5"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4" y="0"/>
            <a:ext cx="48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1" y="594359"/>
            <a:ext cx="2400300" cy="2286000"/>
          </a:xfrm>
        </p:spPr>
        <p:txBody>
          <a:bodyPr anchor="b">
            <a:normAutofit/>
          </a:bodyPr>
          <a:lstStyle>
            <a:lvl1pPr>
              <a:defRPr sz="2025"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40"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1" y="2926081"/>
            <a:ext cx="2400300" cy="3379124"/>
          </a:xfrm>
        </p:spPr>
        <p:txBody>
          <a:bodyPr lIns="91440" rIns="91440">
            <a:normAutofit/>
          </a:bodyPr>
          <a:lstStyle>
            <a:lvl1pPr marL="0" indent="0">
              <a:buNone/>
              <a:defRPr sz="844">
                <a:solidFill>
                  <a:srgbClr val="FFFFFF"/>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Date Placeholder 4"/>
          <p:cNvSpPr>
            <a:spLocks noGrp="1"/>
          </p:cNvSpPr>
          <p:nvPr>
            <p:ph type="dt" sz="half" idx="10"/>
          </p:nvPr>
        </p:nvSpPr>
        <p:spPr>
          <a:xfrm>
            <a:off x="349136" y="6459787"/>
            <a:ext cx="1963883" cy="365126"/>
          </a:xfrm>
        </p:spPr>
        <p:txBody>
          <a:bodyPr/>
          <a:lstStyle>
            <a:lvl1pPr algn="l">
              <a:defRPr/>
            </a:lvl1pPr>
          </a:lstStyle>
          <a:p>
            <a:pPr>
              <a:defRPr/>
            </a:pPr>
            <a:endParaRPr lang="en-US" altLang="en-US"/>
          </a:p>
        </p:txBody>
      </p:sp>
      <p:sp>
        <p:nvSpPr>
          <p:cNvPr id="6" name="Footer Placeholder 5"/>
          <p:cNvSpPr>
            <a:spLocks noGrp="1"/>
          </p:cNvSpPr>
          <p:nvPr>
            <p:ph type="ftr" sz="quarter" idx="11"/>
          </p:nvPr>
        </p:nvSpPr>
        <p:spPr>
          <a:xfrm>
            <a:off x="3600450" y="6459787"/>
            <a:ext cx="3486151" cy="365126"/>
          </a:xfrm>
        </p:spPr>
        <p:txBody>
          <a:bodyPr/>
          <a:lstStyle>
            <a:lvl1pPr algn="l">
              <a:defRPr>
                <a:solidFill>
                  <a:schemeClr val="tx2"/>
                </a:solidFill>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AAD571D0-A6BD-41A3-97FC-F37EA9265405}" type="slidenum">
              <a:rPr lang="en-US" altLang="en-US" smtClean="0"/>
              <a:pPr>
                <a:defRPr/>
              </a:pPr>
              <a:t>‹#›</a:t>
            </a:fld>
            <a:endParaRPr lang="en-US" altLang="en-US"/>
          </a:p>
        </p:txBody>
      </p:sp>
    </p:spTree>
    <p:extLst>
      <p:ext uri="{BB962C8B-B14F-4D97-AF65-F5344CB8AC3E}">
        <p14:creationId xmlns:p14="http://schemas.microsoft.com/office/powerpoint/2010/main" val="1905110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7"/>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2025"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4" y="1"/>
            <a:ext cx="9143989" cy="4915076"/>
          </a:xfrm>
          <a:blipFill>
            <a:blip r:embed="rId2"/>
            <a:stretch>
              <a:fillRect/>
            </a:stretch>
          </a:blipFill>
        </p:spPr>
        <p:txBody>
          <a:bodyPr lIns="457200" tIns="457200" anchor="t"/>
          <a:lstStyle>
            <a:lvl1pPr marL="0" indent="0">
              <a:buNone/>
              <a:defRPr sz="1800">
                <a:solidFill>
                  <a:schemeClr val="bg1"/>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5"/>
            <a:ext cx="7589520" cy="594360"/>
          </a:xfrm>
        </p:spPr>
        <p:txBody>
          <a:bodyPr lIns="91440" tIns="0" rIns="91440" bIns="0">
            <a:normAutofit/>
          </a:bodyPr>
          <a:lstStyle>
            <a:lvl1pPr marL="0" indent="0">
              <a:spcBef>
                <a:spcPts val="0"/>
              </a:spcBef>
              <a:spcAft>
                <a:spcPts val="338"/>
              </a:spcAft>
              <a:buNone/>
              <a:defRPr sz="844">
                <a:solidFill>
                  <a:srgbClr val="FFFFFF"/>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7C6EB6A7-CC31-4848-9181-E0DCFEF81794}" type="slidenum">
              <a:rPr lang="en-US" altLang="en-US" smtClean="0"/>
              <a:pPr>
                <a:defRPr/>
              </a:pPr>
              <a:t>‹#›</a:t>
            </a:fld>
            <a:endParaRPr lang="en-US" altLang="en-US"/>
          </a:p>
        </p:txBody>
      </p:sp>
    </p:spTree>
    <p:extLst>
      <p:ext uri="{BB962C8B-B14F-4D97-AF65-F5344CB8AC3E}">
        <p14:creationId xmlns:p14="http://schemas.microsoft.com/office/powerpoint/2010/main" val="307507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E6CE"/>
        </a:solidFill>
        <a:effectLst/>
      </p:bgPr>
    </p:bg>
    <p:spTree>
      <p:nvGrpSpPr>
        <p:cNvPr id="1" name=""/>
        <p:cNvGrpSpPr/>
        <p:nvPr/>
      </p:nvGrpSpPr>
      <p:grpSpPr>
        <a:xfrm>
          <a:off x="0" y="0"/>
          <a:ext cx="0" cy="0"/>
          <a:chOff x="0" y="0"/>
          <a:chExt cx="0" cy="0"/>
        </a:xfrm>
      </p:grpSpPr>
      <p:sp>
        <p:nvSpPr>
          <p:cNvPr id="7" name="Rectangle 6"/>
          <p:cNvSpPr/>
          <p:nvPr/>
        </p:nvSpPr>
        <p:spPr>
          <a:xfrm>
            <a:off x="2"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 y="6334316"/>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6"/>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3" y="6459787"/>
            <a:ext cx="1854203" cy="365126"/>
          </a:xfrm>
          <a:prstGeom prst="rect">
            <a:avLst/>
          </a:prstGeom>
        </p:spPr>
        <p:txBody>
          <a:bodyPr vert="horz" lIns="91440" tIns="45720" rIns="91440" bIns="45720" rtlCol="0" anchor="ctr"/>
          <a:lstStyle>
            <a:lvl1pPr algn="l">
              <a:defRPr sz="506">
                <a:solidFill>
                  <a:srgbClr val="FFFFFF"/>
                </a:solidFill>
              </a:defRPr>
            </a:lvl1pPr>
          </a:lstStyle>
          <a:p>
            <a:pPr>
              <a:defRPr/>
            </a:pPr>
            <a:endParaRPr lang="en-US" altLang="en-US"/>
          </a:p>
        </p:txBody>
      </p:sp>
      <p:sp>
        <p:nvSpPr>
          <p:cNvPr id="5" name="Footer Placeholder 4"/>
          <p:cNvSpPr>
            <a:spLocks noGrp="1"/>
          </p:cNvSpPr>
          <p:nvPr>
            <p:ph type="ftr" sz="quarter" idx="3"/>
          </p:nvPr>
        </p:nvSpPr>
        <p:spPr>
          <a:xfrm>
            <a:off x="2764642" y="6459787"/>
            <a:ext cx="3617103" cy="365126"/>
          </a:xfrm>
          <a:prstGeom prst="rect">
            <a:avLst/>
          </a:prstGeom>
        </p:spPr>
        <p:txBody>
          <a:bodyPr vert="horz" lIns="91440" tIns="45720" rIns="91440" bIns="45720" rtlCol="0" anchor="ctr"/>
          <a:lstStyle>
            <a:lvl1pPr algn="ctr">
              <a:defRPr sz="506" cap="all" baseline="0">
                <a:solidFill>
                  <a:srgbClr val="FFFFFF"/>
                </a:solidFill>
              </a:defRPr>
            </a:lvl1pPr>
          </a:lstStyle>
          <a:p>
            <a:pPr>
              <a:defRPr/>
            </a:pPr>
            <a:endParaRPr lang="en-US" altLang="en-US"/>
          </a:p>
        </p:txBody>
      </p:sp>
      <p:sp>
        <p:nvSpPr>
          <p:cNvPr id="6" name="Slide Number Placeholder 5"/>
          <p:cNvSpPr>
            <a:spLocks noGrp="1"/>
          </p:cNvSpPr>
          <p:nvPr>
            <p:ph type="sldNum" sz="quarter" idx="4"/>
          </p:nvPr>
        </p:nvSpPr>
        <p:spPr>
          <a:xfrm>
            <a:off x="7425345" y="6459787"/>
            <a:ext cx="984019" cy="365126"/>
          </a:xfrm>
          <a:prstGeom prst="rect">
            <a:avLst/>
          </a:prstGeom>
        </p:spPr>
        <p:txBody>
          <a:bodyPr vert="horz" lIns="91440" tIns="45720" rIns="91440" bIns="45720" rtlCol="0" anchor="ctr"/>
          <a:lstStyle>
            <a:lvl1pPr algn="r">
              <a:defRPr sz="591">
                <a:solidFill>
                  <a:srgbClr val="FFFFFF"/>
                </a:solidFill>
              </a:defRPr>
            </a:lvl1pPr>
          </a:lstStyle>
          <a:p>
            <a:pPr>
              <a:defRPr/>
            </a:pPr>
            <a:fld id="{5E6E5FC5-B3C7-44AF-8A84-833C1A0B8F02}" type="slidenum">
              <a:rPr lang="en-US" altLang="en-US" smtClean="0"/>
              <a:pPr>
                <a:defRPr/>
              </a:pPr>
              <a:t>‹#›</a:t>
            </a:fld>
            <a:endParaRPr lang="en-US" altLang="en-US"/>
          </a:p>
        </p:txBody>
      </p:sp>
      <p:cxnSp>
        <p:nvCxnSpPr>
          <p:cNvPr id="10" name="Straight Connector 9"/>
          <p:cNvCxnSpPr/>
          <p:nvPr/>
        </p:nvCxnSpPr>
        <p:spPr>
          <a:xfrm>
            <a:off x="895150"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1347811"/>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Lst>
  <p:txStyles>
    <p:titleStyle>
      <a:lvl1pPr algn="l" defTabSz="514350" rtl="0" eaLnBrk="1" latinLnBrk="0" hangingPunct="1">
        <a:lnSpc>
          <a:spcPct val="85000"/>
        </a:lnSpc>
        <a:spcBef>
          <a:spcPct val="0"/>
        </a:spcBef>
        <a:buNone/>
        <a:defRPr sz="2700" kern="1200" spc="-28" baseline="0">
          <a:solidFill>
            <a:schemeClr val="tx1">
              <a:lumMod val="75000"/>
              <a:lumOff val="25000"/>
            </a:schemeClr>
          </a:solidFill>
          <a:latin typeface="+mj-lt"/>
          <a:ea typeface="+mj-ea"/>
          <a:cs typeface="+mj-cs"/>
        </a:defRPr>
      </a:lvl1pPr>
    </p:titleStyle>
    <p:bodyStyle>
      <a:lvl1pPr marL="51435" indent="-51435" algn="l" defTabSz="514350" rtl="0" eaLnBrk="1" latinLnBrk="0" hangingPunct="1">
        <a:lnSpc>
          <a:spcPct val="90000"/>
        </a:lnSpc>
        <a:spcBef>
          <a:spcPts val="675"/>
        </a:spcBef>
        <a:spcAft>
          <a:spcPts val="113"/>
        </a:spcAft>
        <a:buClr>
          <a:schemeClr val="accent1"/>
        </a:buClr>
        <a:buSzPct val="100000"/>
        <a:buFont typeface="Calibri" panose="020F0502020204030204" pitchFamily="34" charset="0"/>
        <a:buChar char=" "/>
        <a:defRPr sz="1125" kern="1200">
          <a:solidFill>
            <a:schemeClr val="tx1">
              <a:lumMod val="75000"/>
              <a:lumOff val="25000"/>
            </a:schemeClr>
          </a:solidFill>
          <a:latin typeface="+mn-lt"/>
          <a:ea typeface="+mn-ea"/>
          <a:cs typeface="+mn-cs"/>
        </a:defRPr>
      </a:lvl1pPr>
      <a:lvl2pPr marL="216027" indent="-102870" algn="l" defTabSz="514350" rtl="0" eaLnBrk="1" latinLnBrk="0" hangingPunct="1">
        <a:lnSpc>
          <a:spcPct val="90000"/>
        </a:lnSpc>
        <a:spcBef>
          <a:spcPts val="113"/>
        </a:spcBef>
        <a:spcAft>
          <a:spcPts val="225"/>
        </a:spcAft>
        <a:buClr>
          <a:schemeClr val="accent1"/>
        </a:buClr>
        <a:buFont typeface="Calibri" pitchFamily="34" charset="0"/>
        <a:buChar char="◦"/>
        <a:defRPr sz="1013" kern="1200">
          <a:solidFill>
            <a:schemeClr val="tx1">
              <a:lumMod val="75000"/>
              <a:lumOff val="25000"/>
            </a:schemeClr>
          </a:solidFill>
          <a:latin typeface="+mn-lt"/>
          <a:ea typeface="+mn-ea"/>
          <a:cs typeface="+mn-cs"/>
        </a:defRPr>
      </a:lvl2pPr>
      <a:lvl3pPr marL="31889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3pPr>
      <a:lvl4pPr marL="42176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4pPr>
      <a:lvl5pPr marL="52463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5pPr>
      <a:lvl6pPr marL="618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6pPr>
      <a:lvl7pPr marL="731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7pPr>
      <a:lvl8pPr marL="843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8pPr>
      <a:lvl9pPr marL="956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cnbc.com/2019/06/10/sports-betting-propels-casinos-to-4th-straight-year-of-revenue-gains.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pewtrusts.org/-/media/assets/2019/08/marijuana-brief_v2.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ncsl.org/research/civil-and-criminal-justice/marijuana-overview.aspx" TargetMode="External"/><Relationship Id="rId4" Type="http://schemas.openxmlformats.org/officeDocument/2006/relationships/hyperlink" Target="https://www.politico.com/agenda/story/2019/10/14/marijuana-tax-revenue-001062"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ctrTitle"/>
          </p:nvPr>
        </p:nvSpPr>
        <p:spPr>
          <a:xfrm>
            <a:off x="705628" y="699796"/>
            <a:ext cx="7785230" cy="944724"/>
          </a:xfrm>
          <a:solidFill>
            <a:srgbClr val="FBE6CE"/>
          </a:solidFill>
        </p:spPr>
        <p:txBody>
          <a:bodyPr>
            <a:normAutofit fontScale="90000"/>
          </a:bodyPr>
          <a:lstStyle/>
          <a:p>
            <a:pPr algn="ctr"/>
            <a:r>
              <a:rPr lang="en-US" sz="2625" b="1" dirty="0">
                <a:solidFill>
                  <a:srgbClr val="637052"/>
                </a:solidFill>
              </a:rPr>
              <a:t>State and Local Public Finance</a:t>
            </a:r>
            <a:r>
              <a:rPr lang="en-US" sz="2250" b="1" dirty="0">
                <a:solidFill>
                  <a:srgbClr val="637052"/>
                </a:solidFill>
              </a:rPr>
              <a:t/>
            </a:r>
            <a:br>
              <a:rPr lang="en-US" sz="2250" b="1" dirty="0">
                <a:solidFill>
                  <a:srgbClr val="637052"/>
                </a:solidFill>
              </a:rPr>
            </a:br>
            <a:r>
              <a:rPr lang="en-US" sz="2063" b="1" dirty="0">
                <a:solidFill>
                  <a:srgbClr val="637052"/>
                </a:solidFill>
              </a:rPr>
              <a:t>Professor Yinger</a:t>
            </a:r>
            <a:br>
              <a:rPr lang="en-US" sz="2063" b="1" dirty="0">
                <a:solidFill>
                  <a:srgbClr val="637052"/>
                </a:solidFill>
              </a:rPr>
            </a:br>
            <a:r>
              <a:rPr lang="en-US" sz="2063" b="1" dirty="0">
                <a:solidFill>
                  <a:srgbClr val="637052"/>
                </a:solidFill>
              </a:rPr>
              <a:t>Spring </a:t>
            </a:r>
            <a:r>
              <a:rPr lang="en-US" sz="2063" b="1" dirty="0" smtClean="0">
                <a:solidFill>
                  <a:srgbClr val="637052"/>
                </a:solidFill>
              </a:rPr>
              <a:t>2020</a:t>
            </a:r>
            <a:endParaRPr lang="en-US" sz="2063" b="1" dirty="0">
              <a:solidFill>
                <a:srgbClr val="637052"/>
              </a:solidFill>
            </a:endParaRPr>
          </a:p>
        </p:txBody>
      </p:sp>
      <p:sp>
        <p:nvSpPr>
          <p:cNvPr id="3075" name="Rectangle 2"/>
          <p:cNvSpPr>
            <a:spLocks noGrp="1" noChangeArrowheads="1"/>
          </p:cNvSpPr>
          <p:nvPr>
            <p:ph type="subTitle" idx="1"/>
          </p:nvPr>
        </p:nvSpPr>
        <p:spPr>
          <a:xfrm>
            <a:off x="1752600" y="3886200"/>
            <a:ext cx="6934200" cy="1809750"/>
          </a:xfrm>
        </p:spPr>
        <p:txBody>
          <a:bodyPr/>
          <a:lstStyle/>
          <a:p>
            <a:pPr eaLnBrk="1" hangingPunct="1"/>
            <a:r>
              <a:rPr lang="en-US" sz="2700" dirty="0"/>
              <a:t>Lecture </a:t>
            </a:r>
            <a:r>
              <a:rPr lang="en-US" sz="2700" dirty="0" smtClean="0"/>
              <a:t>11</a:t>
            </a:r>
            <a:endParaRPr lang="en-US" sz="2700" dirty="0"/>
          </a:p>
          <a:p>
            <a:r>
              <a:rPr lang="en-US" sz="2700" dirty="0" smtClean="0"/>
              <a:t>“Sin” Taxes</a:t>
            </a:r>
            <a:endParaRPr lang="en-US" sz="2700" dirty="0"/>
          </a:p>
          <a:p>
            <a:pPr eaLnBrk="1" hangingPunct="1"/>
            <a:endParaRPr lang="en-US" dirty="0" smtClean="0">
              <a:solidFill>
                <a:schemeClr val="tx2"/>
              </a:solidFill>
            </a:endParaRPr>
          </a:p>
        </p:txBody>
      </p:sp>
    </p:spTree>
    <p:extLst>
      <p:ext uri="{BB962C8B-B14F-4D97-AF65-F5344CB8AC3E}">
        <p14:creationId xmlns:p14="http://schemas.microsoft.com/office/powerpoint/2010/main" val="2078447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11: Sin Taxes</a:t>
            </a:r>
            <a:endParaRPr lang="en-US" sz="1800" b="1" spc="100" dirty="0">
              <a:solidFill>
                <a:srgbClr val="637052"/>
              </a:solidFill>
            </a:endParaRPr>
          </a:p>
        </p:txBody>
      </p:sp>
      <p:sp>
        <p:nvSpPr>
          <p:cNvPr id="7171" name="Rectangle 2"/>
          <p:cNvSpPr>
            <a:spLocks noGrp="1" noChangeArrowheads="1"/>
          </p:cNvSpPr>
          <p:nvPr>
            <p:ph idx="1"/>
          </p:nvPr>
        </p:nvSpPr>
        <p:spPr>
          <a:xfrm>
            <a:off x="878081" y="1357942"/>
            <a:ext cx="7543801" cy="4023360"/>
          </a:xfrm>
        </p:spPr>
        <p:txBody>
          <a:bodyPr>
            <a:noAutofit/>
          </a:bodyPr>
          <a:lstStyle/>
          <a:p>
            <a:pPr eaLnBrk="1" hangingPunct="1">
              <a:buFont typeface="Wingdings" pitchFamily="2" charset="2"/>
              <a:buNone/>
            </a:pPr>
            <a:r>
              <a:rPr lang="en-US" sz="2400" dirty="0" smtClean="0">
                <a:solidFill>
                  <a:srgbClr val="BD582C"/>
                </a:solidFill>
              </a:rPr>
              <a:t>Excess Burden with an Externality</a:t>
            </a:r>
          </a:p>
          <a:p>
            <a:pPr eaLnBrk="1" hangingPunct="1">
              <a:buFont typeface="Wingdings" panose="05000000000000000000" pitchFamily="2" charset="2"/>
              <a:buChar char="§"/>
            </a:pPr>
            <a:r>
              <a:rPr lang="en-US" sz="2000" dirty="0" smtClean="0"/>
              <a:t> Tax </a:t>
            </a:r>
            <a:r>
              <a:rPr lang="en-US" sz="2000" dirty="0"/>
              <a:t>to Offset Externality</a:t>
            </a:r>
          </a:p>
          <a:p>
            <a:pPr eaLnBrk="1" hangingPunct="1">
              <a:buFont typeface="Wingdings" pitchFamily="2" charset="2"/>
              <a:buNone/>
            </a:pPr>
            <a:endParaRPr lang="en-US" sz="2000" dirty="0" smtClean="0"/>
          </a:p>
        </p:txBody>
      </p:sp>
      <p:grpSp>
        <p:nvGrpSpPr>
          <p:cNvPr id="3" name="Graph" descr="Please contact Professor Yinger for details regarding figures" title="Graph"/>
          <p:cNvGrpSpPr/>
          <p:nvPr/>
        </p:nvGrpSpPr>
        <p:grpSpPr>
          <a:xfrm>
            <a:off x="957970" y="1591379"/>
            <a:ext cx="7858370" cy="4709443"/>
            <a:chOff x="957970" y="1591379"/>
            <a:chExt cx="7858370" cy="4709443"/>
          </a:xfrm>
        </p:grpSpPr>
        <p:grpSp>
          <p:nvGrpSpPr>
            <p:cNvPr id="7172" name="Group 4"/>
            <p:cNvGrpSpPr>
              <a:grpSpLocks noChangeAspect="1"/>
            </p:cNvGrpSpPr>
            <p:nvPr/>
          </p:nvGrpSpPr>
          <p:grpSpPr bwMode="auto">
            <a:xfrm>
              <a:off x="1828800" y="1591379"/>
              <a:ext cx="6987540" cy="4508090"/>
              <a:chOff x="1177" y="1852"/>
              <a:chExt cx="9300" cy="4320"/>
            </a:xfrm>
          </p:grpSpPr>
          <p:sp>
            <p:nvSpPr>
              <p:cNvPr id="7174" name="AutoShape 5"/>
              <p:cNvSpPr>
                <a:spLocks noChangeAspect="1" noChangeArrowheads="1"/>
              </p:cNvSpPr>
              <p:nvPr/>
            </p:nvSpPr>
            <p:spPr bwMode="auto">
              <a:xfrm>
                <a:off x="1177" y="1852"/>
                <a:ext cx="930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75" name="Line 6"/>
              <p:cNvSpPr>
                <a:spLocks noChangeShapeType="1"/>
              </p:cNvSpPr>
              <p:nvPr/>
            </p:nvSpPr>
            <p:spPr bwMode="auto">
              <a:xfrm>
                <a:off x="3277" y="2469"/>
                <a:ext cx="1" cy="29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6" name="Line 7"/>
              <p:cNvSpPr>
                <a:spLocks noChangeShapeType="1"/>
              </p:cNvSpPr>
              <p:nvPr/>
            </p:nvSpPr>
            <p:spPr bwMode="auto">
              <a:xfrm flipV="1">
                <a:off x="3277" y="5401"/>
                <a:ext cx="345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7" name="Line 8"/>
              <p:cNvSpPr>
                <a:spLocks noChangeShapeType="1"/>
              </p:cNvSpPr>
              <p:nvPr/>
            </p:nvSpPr>
            <p:spPr bwMode="auto">
              <a:xfrm>
                <a:off x="3277" y="4629"/>
                <a:ext cx="285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8" name="Line 9"/>
              <p:cNvSpPr>
                <a:spLocks noChangeShapeType="1"/>
              </p:cNvSpPr>
              <p:nvPr/>
            </p:nvSpPr>
            <p:spPr bwMode="auto">
              <a:xfrm>
                <a:off x="3277" y="4012"/>
                <a:ext cx="285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9" name="Line 10"/>
              <p:cNvSpPr>
                <a:spLocks noChangeShapeType="1"/>
              </p:cNvSpPr>
              <p:nvPr/>
            </p:nvSpPr>
            <p:spPr bwMode="auto">
              <a:xfrm>
                <a:off x="3277" y="2932"/>
                <a:ext cx="3000" cy="21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0" name="Rectangle 11"/>
              <p:cNvSpPr>
                <a:spLocks noChangeArrowheads="1"/>
              </p:cNvSpPr>
              <p:nvPr/>
            </p:nvSpPr>
            <p:spPr bwMode="auto">
              <a:xfrm>
                <a:off x="2677" y="2623"/>
                <a:ext cx="450" cy="61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t>P</a:t>
                </a:r>
              </a:p>
            </p:txBody>
          </p:sp>
          <p:sp>
            <p:nvSpPr>
              <p:cNvPr id="7181" name="Rectangle 12"/>
              <p:cNvSpPr>
                <a:spLocks noChangeArrowheads="1"/>
              </p:cNvSpPr>
              <p:nvPr/>
            </p:nvSpPr>
            <p:spPr bwMode="auto">
              <a:xfrm>
                <a:off x="6427" y="5555"/>
                <a:ext cx="450" cy="61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t>Q</a:t>
                </a:r>
              </a:p>
            </p:txBody>
          </p:sp>
          <p:sp>
            <p:nvSpPr>
              <p:cNvPr id="7182" name="Rectangle 13"/>
              <p:cNvSpPr>
                <a:spLocks noChangeArrowheads="1"/>
              </p:cNvSpPr>
              <p:nvPr/>
            </p:nvSpPr>
            <p:spPr bwMode="auto">
              <a:xfrm>
                <a:off x="9727" y="5555"/>
                <a:ext cx="450" cy="61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t>Q</a:t>
                </a:r>
              </a:p>
            </p:txBody>
          </p:sp>
          <p:sp>
            <p:nvSpPr>
              <p:cNvPr id="7183" name="Rectangle 14"/>
              <p:cNvSpPr>
                <a:spLocks noChangeArrowheads="1"/>
              </p:cNvSpPr>
              <p:nvPr/>
            </p:nvSpPr>
            <p:spPr bwMode="auto">
              <a:xfrm>
                <a:off x="6277" y="4475"/>
                <a:ext cx="2100" cy="46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a:latin typeface="+mn-lt"/>
                  </a:rPr>
                  <a:t>S = PMC</a:t>
                </a:r>
              </a:p>
            </p:txBody>
          </p:sp>
          <p:sp>
            <p:nvSpPr>
              <p:cNvPr id="7184" name="Rectangle 15"/>
              <p:cNvSpPr>
                <a:spLocks noChangeArrowheads="1"/>
              </p:cNvSpPr>
              <p:nvPr/>
            </p:nvSpPr>
            <p:spPr bwMode="auto">
              <a:xfrm>
                <a:off x="6127" y="3786"/>
                <a:ext cx="3671" cy="44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b="1" dirty="0">
                    <a:solidFill>
                      <a:srgbClr val="BD582C"/>
                    </a:solidFill>
                    <a:latin typeface="+mn-lt"/>
                  </a:rPr>
                  <a:t>S + Tax = </a:t>
                </a:r>
                <a:r>
                  <a:rPr lang="en-US" sz="2000" b="1" dirty="0" smtClean="0">
                    <a:solidFill>
                      <a:srgbClr val="BD582C"/>
                    </a:solidFill>
                    <a:latin typeface="+mn-lt"/>
                  </a:rPr>
                  <a:t>PMC + SMC</a:t>
                </a:r>
                <a:endParaRPr lang="en-US" sz="2000" dirty="0">
                  <a:solidFill>
                    <a:srgbClr val="BD582C"/>
                  </a:solidFill>
                  <a:latin typeface="+mn-lt"/>
                </a:endParaRPr>
              </a:p>
            </p:txBody>
          </p:sp>
          <p:sp>
            <p:nvSpPr>
              <p:cNvPr id="7185" name="Rectangle 16"/>
              <p:cNvSpPr>
                <a:spLocks noChangeArrowheads="1"/>
              </p:cNvSpPr>
              <p:nvPr/>
            </p:nvSpPr>
            <p:spPr bwMode="auto">
              <a:xfrm>
                <a:off x="6277" y="4938"/>
                <a:ext cx="750" cy="46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t>D</a:t>
                </a:r>
              </a:p>
            </p:txBody>
          </p:sp>
          <p:sp>
            <p:nvSpPr>
              <p:cNvPr id="7186" name="Rectangle 17"/>
              <p:cNvSpPr>
                <a:spLocks noChangeArrowheads="1"/>
              </p:cNvSpPr>
              <p:nvPr/>
            </p:nvSpPr>
            <p:spPr bwMode="auto">
              <a:xfrm>
                <a:off x="2800" y="4475"/>
                <a:ext cx="600" cy="46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P</a:t>
                </a:r>
                <a:r>
                  <a:rPr lang="en-US" baseline="-25000" dirty="0"/>
                  <a:t>1</a:t>
                </a:r>
                <a:endParaRPr lang="en-US" dirty="0"/>
              </a:p>
            </p:txBody>
          </p:sp>
          <p:sp>
            <p:nvSpPr>
              <p:cNvPr id="7187" name="Rectangle 18"/>
              <p:cNvSpPr>
                <a:spLocks noChangeArrowheads="1"/>
              </p:cNvSpPr>
              <p:nvPr/>
            </p:nvSpPr>
            <p:spPr bwMode="auto">
              <a:xfrm>
                <a:off x="2800" y="3703"/>
                <a:ext cx="750" cy="46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P</a:t>
                </a:r>
                <a:r>
                  <a:rPr lang="en-US" baseline="-25000" dirty="0"/>
                  <a:t>2</a:t>
                </a:r>
                <a:endParaRPr lang="en-US" dirty="0"/>
              </a:p>
            </p:txBody>
          </p:sp>
          <p:sp>
            <p:nvSpPr>
              <p:cNvPr id="7188" name="Line 19"/>
              <p:cNvSpPr>
                <a:spLocks noChangeShapeType="1"/>
              </p:cNvSpPr>
              <p:nvPr/>
            </p:nvSpPr>
            <p:spPr bwMode="auto">
              <a:xfrm>
                <a:off x="5677" y="4629"/>
                <a:ext cx="0" cy="772"/>
              </a:xfrm>
              <a:prstGeom prst="line">
                <a:avLst/>
              </a:prstGeom>
              <a:noFill/>
              <a:ln w="127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189" name="Line 20"/>
              <p:cNvSpPr>
                <a:spLocks noChangeShapeType="1"/>
              </p:cNvSpPr>
              <p:nvPr/>
            </p:nvSpPr>
            <p:spPr bwMode="auto">
              <a:xfrm>
                <a:off x="4777" y="4012"/>
                <a:ext cx="0" cy="1389"/>
              </a:xfrm>
              <a:prstGeom prst="line">
                <a:avLst/>
              </a:prstGeom>
              <a:noFill/>
              <a:ln w="127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190" name="Rectangle 21"/>
              <p:cNvSpPr>
                <a:spLocks noChangeArrowheads="1"/>
              </p:cNvSpPr>
              <p:nvPr/>
            </p:nvSpPr>
            <p:spPr bwMode="auto">
              <a:xfrm>
                <a:off x="4477" y="5555"/>
                <a:ext cx="600" cy="46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t>Q</a:t>
                </a:r>
                <a:r>
                  <a:rPr lang="en-US" baseline="-25000"/>
                  <a:t>2</a:t>
                </a:r>
                <a:endParaRPr lang="en-US"/>
              </a:p>
            </p:txBody>
          </p:sp>
          <p:sp>
            <p:nvSpPr>
              <p:cNvPr id="7191" name="Rectangle 22"/>
              <p:cNvSpPr>
                <a:spLocks noChangeArrowheads="1"/>
              </p:cNvSpPr>
              <p:nvPr/>
            </p:nvSpPr>
            <p:spPr bwMode="auto">
              <a:xfrm>
                <a:off x="5527" y="5555"/>
                <a:ext cx="600" cy="46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t>Q</a:t>
                </a:r>
                <a:r>
                  <a:rPr lang="en-US" baseline="-25000"/>
                  <a:t>1</a:t>
                </a:r>
                <a:endParaRPr lang="en-US"/>
              </a:p>
            </p:txBody>
          </p:sp>
          <p:sp>
            <p:nvSpPr>
              <p:cNvPr id="7192" name="AutoShape 23"/>
              <p:cNvSpPr>
                <a:spLocks noChangeArrowheads="1"/>
              </p:cNvSpPr>
              <p:nvPr/>
            </p:nvSpPr>
            <p:spPr bwMode="auto">
              <a:xfrm>
                <a:off x="4777" y="4012"/>
                <a:ext cx="900" cy="617"/>
              </a:xfrm>
              <a:prstGeom prst="rtTriangle">
                <a:avLst/>
              </a:prstGeom>
              <a:solidFill>
                <a:srgbClr val="BD582C"/>
              </a:solidFill>
              <a:ln w="9525">
                <a:solidFill>
                  <a:srgbClr val="000000"/>
                </a:solidFill>
                <a:miter lim="800000"/>
                <a:headEnd/>
                <a:tailEnd/>
              </a:ln>
            </p:spPr>
            <p:txBody>
              <a:bodyPr/>
              <a:lstStyle/>
              <a:p>
                <a:endParaRPr lang="en-US"/>
              </a:p>
            </p:txBody>
          </p:sp>
          <p:sp>
            <p:nvSpPr>
              <p:cNvPr id="7193" name="Rectangle 24"/>
              <p:cNvSpPr>
                <a:spLocks noChangeArrowheads="1"/>
              </p:cNvSpPr>
              <p:nvPr/>
            </p:nvSpPr>
            <p:spPr bwMode="auto">
              <a:xfrm>
                <a:off x="4927" y="2976"/>
                <a:ext cx="4117" cy="594"/>
              </a:xfrm>
              <a:prstGeom prst="rect">
                <a:avLst/>
              </a:prstGeom>
              <a:solidFill>
                <a:srgbClr val="FFFFFF">
                  <a:alpha val="0"/>
                </a:srgbClr>
              </a:solidFill>
              <a:ln w="9525">
                <a:solidFill>
                  <a:srgbClr val="000000"/>
                </a:solidFill>
                <a:miter lim="800000"/>
                <a:headEnd/>
                <a:tailEnd/>
              </a:ln>
            </p:spPr>
            <p:txBody>
              <a:bodyPr/>
              <a:lstStyle/>
              <a:p>
                <a:r>
                  <a:rPr lang="en-US" sz="2000" b="1" dirty="0">
                    <a:solidFill>
                      <a:srgbClr val="BD582C"/>
                    </a:solidFill>
                    <a:latin typeface="+mn-lt"/>
                  </a:rPr>
                  <a:t>Excess Burden </a:t>
                </a:r>
                <a:r>
                  <a:rPr lang="en-US" sz="2000" b="1" u="sng" dirty="0">
                    <a:solidFill>
                      <a:srgbClr val="BD582C"/>
                    </a:solidFill>
                    <a:latin typeface="+mn-lt"/>
                  </a:rPr>
                  <a:t>Avoided</a:t>
                </a:r>
                <a:r>
                  <a:rPr lang="en-US" sz="2000" b="1" dirty="0">
                    <a:solidFill>
                      <a:srgbClr val="BD582C"/>
                    </a:solidFill>
                    <a:latin typeface="+mn-lt"/>
                  </a:rPr>
                  <a:t> with Tax = SMC</a:t>
                </a:r>
                <a:endParaRPr lang="en-US" sz="2000" dirty="0">
                  <a:solidFill>
                    <a:srgbClr val="BD582C"/>
                  </a:solidFill>
                  <a:latin typeface="+mn-lt"/>
                </a:endParaRPr>
              </a:p>
            </p:txBody>
          </p:sp>
          <p:sp>
            <p:nvSpPr>
              <p:cNvPr id="7194" name="Line 25"/>
              <p:cNvSpPr>
                <a:spLocks noChangeShapeType="1"/>
              </p:cNvSpPr>
              <p:nvPr/>
            </p:nvSpPr>
            <p:spPr bwMode="auto">
              <a:xfrm flipH="1">
                <a:off x="5227" y="3549"/>
                <a:ext cx="600" cy="772"/>
              </a:xfrm>
              <a:prstGeom prst="line">
                <a:avLst/>
              </a:prstGeom>
              <a:noFill/>
              <a:ln w="28575">
                <a:solidFill>
                  <a:srgbClr val="8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95" name="Rectangle 26"/>
              <p:cNvSpPr>
                <a:spLocks noChangeArrowheads="1"/>
              </p:cNvSpPr>
              <p:nvPr/>
            </p:nvSpPr>
            <p:spPr bwMode="auto">
              <a:xfrm>
                <a:off x="3373" y="4074"/>
                <a:ext cx="1200" cy="46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pitchFamily="18" charset="0"/>
                  </a:rPr>
                  <a:t>Δ</a:t>
                </a:r>
                <a:r>
                  <a:rPr lang="en-US"/>
                  <a:t>P = t</a:t>
                </a:r>
              </a:p>
            </p:txBody>
          </p:sp>
          <p:sp>
            <p:nvSpPr>
              <p:cNvPr id="7196" name="Rectangle 27"/>
              <p:cNvSpPr>
                <a:spLocks noChangeArrowheads="1"/>
              </p:cNvSpPr>
              <p:nvPr/>
            </p:nvSpPr>
            <p:spPr bwMode="auto">
              <a:xfrm>
                <a:off x="4927" y="4876"/>
                <a:ext cx="1350" cy="46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pitchFamily="18" charset="0"/>
                  </a:rPr>
                  <a:t>Δ</a:t>
                </a:r>
                <a:r>
                  <a:rPr lang="en-US"/>
                  <a:t>Q</a:t>
                </a:r>
              </a:p>
            </p:txBody>
          </p:sp>
          <p:sp>
            <p:nvSpPr>
              <p:cNvPr id="7197" name="Line 28"/>
              <p:cNvSpPr>
                <a:spLocks noChangeShapeType="1"/>
              </p:cNvSpPr>
              <p:nvPr/>
            </p:nvSpPr>
            <p:spPr bwMode="auto">
              <a:xfrm>
                <a:off x="3427" y="4012"/>
                <a:ext cx="1" cy="617"/>
              </a:xfrm>
              <a:prstGeom prst="line">
                <a:avLst/>
              </a:prstGeom>
              <a:noFill/>
              <a:ln w="190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98" name="Line 29"/>
              <p:cNvSpPr>
                <a:spLocks noChangeShapeType="1"/>
              </p:cNvSpPr>
              <p:nvPr/>
            </p:nvSpPr>
            <p:spPr bwMode="auto">
              <a:xfrm>
                <a:off x="4777" y="5246"/>
                <a:ext cx="900" cy="0"/>
              </a:xfrm>
              <a:prstGeom prst="line">
                <a:avLst/>
              </a:prstGeom>
              <a:noFill/>
              <a:ln w="190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99" name="Rectangle 30"/>
              <p:cNvSpPr>
                <a:spLocks noChangeArrowheads="1"/>
              </p:cNvSpPr>
              <p:nvPr/>
            </p:nvSpPr>
            <p:spPr bwMode="auto">
              <a:xfrm>
                <a:off x="3277" y="4012"/>
                <a:ext cx="1500" cy="617"/>
              </a:xfrm>
              <a:prstGeom prst="rect">
                <a:avLst/>
              </a:prstGeom>
              <a:solidFill>
                <a:srgbClr val="FFFFFF">
                  <a:alpha val="0"/>
                </a:srgbClr>
              </a:solidFill>
              <a:ln w="28575">
                <a:solidFill>
                  <a:srgbClr val="008000"/>
                </a:solidFill>
                <a:miter lim="800000"/>
                <a:headEnd/>
                <a:tailEnd/>
              </a:ln>
            </p:spPr>
            <p:txBody>
              <a:bodyPr/>
              <a:lstStyle/>
              <a:p>
                <a:endParaRPr lang="en-US"/>
              </a:p>
            </p:txBody>
          </p:sp>
          <p:sp>
            <p:nvSpPr>
              <p:cNvPr id="7200" name="Rectangle 31"/>
              <p:cNvSpPr>
                <a:spLocks noChangeArrowheads="1"/>
              </p:cNvSpPr>
              <p:nvPr/>
            </p:nvSpPr>
            <p:spPr bwMode="auto">
              <a:xfrm>
                <a:off x="3577" y="2315"/>
                <a:ext cx="3600" cy="463"/>
              </a:xfrm>
              <a:prstGeom prst="rect">
                <a:avLst/>
              </a:prstGeom>
              <a:solidFill>
                <a:srgbClr val="FFFFFF">
                  <a:alpha val="0"/>
                </a:srgbClr>
              </a:solidFill>
              <a:ln w="9525">
                <a:solidFill>
                  <a:srgbClr val="000000"/>
                </a:solidFill>
                <a:miter lim="800000"/>
                <a:headEnd/>
                <a:tailEnd/>
              </a:ln>
            </p:spPr>
            <p:txBody>
              <a:bodyPr/>
              <a:lstStyle/>
              <a:p>
                <a:r>
                  <a:rPr lang="en-US" sz="2000" b="1" dirty="0">
                    <a:solidFill>
                      <a:srgbClr val="637052"/>
                    </a:solidFill>
                    <a:latin typeface="+mn-lt"/>
                  </a:rPr>
                  <a:t>Government</a:t>
                </a:r>
                <a:r>
                  <a:rPr lang="en-US" sz="2000" b="1" dirty="0">
                    <a:solidFill>
                      <a:srgbClr val="008000"/>
                    </a:solidFill>
                    <a:latin typeface="+mn-lt"/>
                  </a:rPr>
                  <a:t> </a:t>
                </a:r>
                <a:r>
                  <a:rPr lang="en-US" sz="2000" b="1" dirty="0">
                    <a:solidFill>
                      <a:srgbClr val="637052"/>
                    </a:solidFill>
                    <a:latin typeface="+mn-lt"/>
                  </a:rPr>
                  <a:t>Revenue</a:t>
                </a:r>
                <a:endParaRPr lang="en-US" sz="2000" dirty="0">
                  <a:solidFill>
                    <a:srgbClr val="637052"/>
                  </a:solidFill>
                  <a:latin typeface="+mn-lt"/>
                </a:endParaRPr>
              </a:p>
            </p:txBody>
          </p:sp>
          <p:sp>
            <p:nvSpPr>
              <p:cNvPr id="7201" name="Line 32"/>
              <p:cNvSpPr>
                <a:spLocks noChangeShapeType="1"/>
              </p:cNvSpPr>
              <p:nvPr/>
            </p:nvSpPr>
            <p:spPr bwMode="auto">
              <a:xfrm flipH="1">
                <a:off x="4027" y="2778"/>
                <a:ext cx="900" cy="1234"/>
              </a:xfrm>
              <a:prstGeom prst="line">
                <a:avLst/>
              </a:prstGeom>
              <a:noFill/>
              <a:ln w="28575">
                <a:solidFill>
                  <a:srgbClr val="008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7173" name="Rectangle 33"/>
            <p:cNvSpPr>
              <a:spLocks noChangeArrowheads="1"/>
            </p:cNvSpPr>
            <p:nvPr/>
          </p:nvSpPr>
          <p:spPr bwMode="auto">
            <a:xfrm>
              <a:off x="3400556" y="5872449"/>
              <a:ext cx="3076444" cy="4283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dirty="0">
                  <a:solidFill>
                    <a:srgbClr val="BD582C"/>
                  </a:solidFill>
                  <a:latin typeface="+mn-lt"/>
                </a:rPr>
                <a:t>The Market for Taxed Goods</a:t>
              </a:r>
            </a:p>
          </p:txBody>
        </p:sp>
        <p:sp>
          <p:nvSpPr>
            <p:cNvPr id="2" name="TextBox 1"/>
            <p:cNvSpPr txBox="1"/>
            <p:nvPr/>
          </p:nvSpPr>
          <p:spPr>
            <a:xfrm>
              <a:off x="957970" y="2718401"/>
              <a:ext cx="1828800" cy="1477328"/>
            </a:xfrm>
            <a:prstGeom prst="rect">
              <a:avLst/>
            </a:prstGeom>
            <a:noFill/>
          </p:spPr>
          <p:txBody>
            <a:bodyPr wrap="square" rtlCol="0">
              <a:spAutoFit/>
            </a:bodyPr>
            <a:lstStyle/>
            <a:p>
              <a:r>
                <a:rPr lang="en-US" dirty="0" smtClean="0">
                  <a:latin typeface="+mn-lt"/>
                </a:rPr>
                <a:t>PMC = Private marginal cost</a:t>
              </a:r>
            </a:p>
            <a:p>
              <a:endParaRPr lang="en-US" dirty="0" smtClean="0">
                <a:latin typeface="+mn-lt"/>
              </a:endParaRPr>
            </a:p>
            <a:p>
              <a:r>
                <a:rPr lang="en-US" dirty="0" smtClean="0">
                  <a:latin typeface="+mn-lt"/>
                </a:rPr>
                <a:t>SMC = Social marginal cost</a:t>
              </a:r>
              <a:endParaRPr lang="en-US" dirty="0">
                <a:latin typeface="+mn-lt"/>
              </a:endParaRPr>
            </a:p>
          </p:txBody>
        </p:sp>
      </p:grpSp>
      <p:sp>
        <p:nvSpPr>
          <p:cNvPr id="5" name="Title" hidden="1"/>
          <p:cNvSpPr>
            <a:spLocks noGrp="1"/>
          </p:cNvSpPr>
          <p:nvPr>
            <p:ph type="title"/>
          </p:nvPr>
        </p:nvSpPr>
        <p:spPr/>
        <p:txBody>
          <a:bodyPr/>
          <a:lstStyle/>
          <a:p>
            <a:r>
              <a:rPr lang="en-US" sz="2800" dirty="0">
                <a:solidFill>
                  <a:srgbClr val="BD582C"/>
                </a:solidFill>
              </a:rPr>
              <a:t>Excess Burden with an Externality</a:t>
            </a:r>
            <a:br>
              <a:rPr lang="en-US" sz="2800" dirty="0">
                <a:solidFill>
                  <a:srgbClr val="BD582C"/>
                </a:solidFill>
              </a:rPr>
            </a:b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11: Sin Taxes</a:t>
            </a:r>
            <a:endParaRPr lang="en-US" sz="1800" b="1" spc="100" dirty="0">
              <a:solidFill>
                <a:srgbClr val="637052"/>
              </a:solidFill>
            </a:endParaRPr>
          </a:p>
        </p:txBody>
      </p:sp>
      <p:sp>
        <p:nvSpPr>
          <p:cNvPr id="2" name="Rectangle 2"/>
          <p:cNvSpPr/>
          <p:nvPr/>
        </p:nvSpPr>
        <p:spPr>
          <a:xfrm>
            <a:off x="952327" y="1367135"/>
            <a:ext cx="3427734" cy="461665"/>
          </a:xfrm>
          <a:prstGeom prst="rect">
            <a:avLst/>
          </a:prstGeom>
        </p:spPr>
        <p:txBody>
          <a:bodyPr wrap="none">
            <a:spAutoFit/>
          </a:bodyPr>
          <a:lstStyle/>
          <a:p>
            <a:pPr algn="ctr" eaLnBrk="1" hangingPunct="1">
              <a:buFont typeface="Wingdings" pitchFamily="2" charset="2"/>
              <a:buNone/>
            </a:pPr>
            <a:r>
              <a:rPr lang="en-US" sz="2400" dirty="0" smtClean="0">
                <a:solidFill>
                  <a:srgbClr val="BD582C"/>
                </a:solidFill>
                <a:latin typeface="+mn-lt"/>
              </a:rPr>
              <a:t>The Incidence of Sin Taxes</a:t>
            </a:r>
            <a:endParaRPr lang="en-US" sz="2400" dirty="0">
              <a:solidFill>
                <a:srgbClr val="BD582C"/>
              </a:solidFill>
              <a:latin typeface="+mn-lt"/>
            </a:endParaRPr>
          </a:p>
        </p:txBody>
      </p:sp>
      <p:sp>
        <p:nvSpPr>
          <p:cNvPr id="9219" name="Rectangle 3"/>
          <p:cNvSpPr>
            <a:spLocks noGrp="1" noChangeArrowheads="1"/>
          </p:cNvSpPr>
          <p:nvPr>
            <p:ph idx="1"/>
          </p:nvPr>
        </p:nvSpPr>
        <p:spPr/>
        <p:txBody>
          <a:bodyPr>
            <a:normAutofit/>
          </a:bodyPr>
          <a:lstStyle/>
          <a:p>
            <a:pPr algn="ctr" eaLnBrk="1" hangingPunct="1">
              <a:lnSpc>
                <a:spcPct val="50000"/>
              </a:lnSpc>
              <a:buFont typeface="Wingdings" pitchFamily="2" charset="2"/>
              <a:buNone/>
            </a:pPr>
            <a:endParaRPr lang="en-US" sz="2000" b="1" dirty="0">
              <a:solidFill>
                <a:schemeClr val="tx2"/>
              </a:solidFill>
            </a:endParaRPr>
          </a:p>
          <a:p>
            <a:pPr marL="227013" indent="-227013">
              <a:lnSpc>
                <a:spcPct val="100000"/>
              </a:lnSpc>
              <a:spcBef>
                <a:spcPts val="0"/>
              </a:spcBef>
              <a:spcAft>
                <a:spcPts val="1200"/>
              </a:spcAft>
              <a:buFont typeface="Wingdings" panose="05000000000000000000" pitchFamily="2" charset="2"/>
              <a:buChar char="§"/>
            </a:pPr>
            <a:r>
              <a:rPr lang="en-US" sz="2000" dirty="0" smtClean="0"/>
              <a:t>The supply curves for most of the goods covered by sin taxes appear to be very elastic.</a:t>
            </a:r>
          </a:p>
          <a:p>
            <a:pPr marL="227013" indent="-227013">
              <a:lnSpc>
                <a:spcPct val="100000"/>
              </a:lnSpc>
              <a:spcBef>
                <a:spcPts val="0"/>
              </a:spcBef>
              <a:spcAft>
                <a:spcPts val="1200"/>
              </a:spcAft>
              <a:buFont typeface="Wingdings" panose="05000000000000000000" pitchFamily="2" charset="2"/>
              <a:buChar char="§"/>
            </a:pPr>
            <a:r>
              <a:rPr lang="en-US" sz="2000" dirty="0" smtClean="0"/>
              <a:t>The implication is that consumers bear most of the burden of these taxes.</a:t>
            </a:r>
          </a:p>
          <a:p>
            <a:pPr marL="227013" indent="-227013">
              <a:lnSpc>
                <a:spcPct val="100000"/>
              </a:lnSpc>
              <a:spcBef>
                <a:spcPts val="0"/>
              </a:spcBef>
              <a:spcAft>
                <a:spcPts val="1200"/>
              </a:spcAft>
              <a:buFont typeface="Wingdings" panose="05000000000000000000" pitchFamily="2" charset="2"/>
              <a:buChar char="§"/>
            </a:pPr>
            <a:r>
              <a:rPr lang="en-US" sz="2000" dirty="0" smtClean="0"/>
              <a:t>Recall the following diagram:</a:t>
            </a:r>
          </a:p>
        </p:txBody>
      </p:sp>
      <p:sp>
        <p:nvSpPr>
          <p:cNvPr id="3" name="Title" hidden="1"/>
          <p:cNvSpPr>
            <a:spLocks noGrp="1"/>
          </p:cNvSpPr>
          <p:nvPr>
            <p:ph type="title"/>
          </p:nvPr>
        </p:nvSpPr>
        <p:spPr/>
        <p:txBody>
          <a:bodyPr/>
          <a:lstStyle/>
          <a:p>
            <a:r>
              <a:rPr lang="en-US" sz="2800" dirty="0">
                <a:solidFill>
                  <a:srgbClr val="BD582C"/>
                </a:solidFill>
              </a:rPr>
              <a:t>The Incidence of Sin Taxes</a:t>
            </a:r>
            <a:br>
              <a:rPr lang="en-US" sz="2800" dirty="0">
                <a:solidFill>
                  <a:srgbClr val="BD582C"/>
                </a:solidFill>
              </a:rPr>
            </a:b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11: Sin Taxes</a:t>
            </a:r>
            <a:endParaRPr lang="en-US" sz="1800" b="1" spc="100" dirty="0">
              <a:solidFill>
                <a:srgbClr val="637052"/>
              </a:solidFill>
            </a:endParaRPr>
          </a:p>
        </p:txBody>
      </p:sp>
      <p:sp>
        <p:nvSpPr>
          <p:cNvPr id="10243" name="Rectangle 2"/>
          <p:cNvSpPr>
            <a:spLocks noGrp="1" noChangeArrowheads="1"/>
          </p:cNvSpPr>
          <p:nvPr>
            <p:ph idx="1"/>
          </p:nvPr>
        </p:nvSpPr>
        <p:spPr>
          <a:xfrm>
            <a:off x="914400" y="1350853"/>
            <a:ext cx="7543801" cy="4023360"/>
          </a:xfrm>
        </p:spPr>
        <p:txBody>
          <a:bodyPr>
            <a:noAutofit/>
          </a:bodyPr>
          <a:lstStyle/>
          <a:p>
            <a:pPr eaLnBrk="1" hangingPunct="1">
              <a:buFont typeface="Wingdings" pitchFamily="2" charset="2"/>
              <a:buNone/>
            </a:pPr>
            <a:r>
              <a:rPr lang="en-US" sz="2400" dirty="0" smtClean="0">
                <a:solidFill>
                  <a:srgbClr val="BD582C"/>
                </a:solidFill>
              </a:rPr>
              <a:t>Sin Tax Incidence, 2</a:t>
            </a:r>
            <a:endParaRPr lang="en-US" sz="2400" dirty="0">
              <a:solidFill>
                <a:srgbClr val="BD582C"/>
              </a:solidFill>
            </a:endParaRPr>
          </a:p>
        </p:txBody>
      </p:sp>
      <p:grpSp>
        <p:nvGrpSpPr>
          <p:cNvPr id="10244" name="Graph" descr="Please contact Professor Yinger for details regarding figures" title="Graph"/>
          <p:cNvGrpSpPr>
            <a:grpSpLocks noChangeAspect="1"/>
          </p:cNvGrpSpPr>
          <p:nvPr/>
        </p:nvGrpSpPr>
        <p:grpSpPr bwMode="auto">
          <a:xfrm>
            <a:off x="2209800" y="987560"/>
            <a:ext cx="5334000" cy="5409660"/>
            <a:chOff x="1800" y="1440"/>
            <a:chExt cx="8460" cy="7380"/>
          </a:xfrm>
        </p:grpSpPr>
        <p:sp>
          <p:nvSpPr>
            <p:cNvPr id="10245" name="AutoShape 48"/>
            <p:cNvSpPr>
              <a:spLocks noChangeAspect="1" noChangeArrowheads="1"/>
            </p:cNvSpPr>
            <p:nvPr/>
          </p:nvSpPr>
          <p:spPr bwMode="auto">
            <a:xfrm>
              <a:off x="1800" y="1440"/>
              <a:ext cx="8460" cy="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000"/>
            </a:p>
          </p:txBody>
        </p:sp>
        <p:sp>
          <p:nvSpPr>
            <p:cNvPr id="10246" name="Line 49"/>
            <p:cNvSpPr>
              <a:spLocks noChangeShapeType="1"/>
            </p:cNvSpPr>
            <p:nvPr/>
          </p:nvSpPr>
          <p:spPr bwMode="auto">
            <a:xfrm>
              <a:off x="3600" y="2700"/>
              <a:ext cx="1" cy="28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10247" name="Line 50"/>
            <p:cNvSpPr>
              <a:spLocks noChangeShapeType="1"/>
            </p:cNvSpPr>
            <p:nvPr/>
          </p:nvSpPr>
          <p:spPr bwMode="auto">
            <a:xfrm>
              <a:off x="3600" y="5580"/>
              <a:ext cx="30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10248" name="Line 51"/>
            <p:cNvSpPr>
              <a:spLocks noChangeShapeType="1"/>
            </p:cNvSpPr>
            <p:nvPr/>
          </p:nvSpPr>
          <p:spPr bwMode="auto">
            <a:xfrm>
              <a:off x="3600" y="4680"/>
              <a:ext cx="25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10249" name="Line 52"/>
            <p:cNvSpPr>
              <a:spLocks noChangeShapeType="1"/>
            </p:cNvSpPr>
            <p:nvPr/>
          </p:nvSpPr>
          <p:spPr bwMode="auto">
            <a:xfrm>
              <a:off x="3600" y="3960"/>
              <a:ext cx="25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10250" name="Line 53"/>
            <p:cNvSpPr>
              <a:spLocks noChangeShapeType="1"/>
            </p:cNvSpPr>
            <p:nvPr/>
          </p:nvSpPr>
          <p:spPr bwMode="auto">
            <a:xfrm>
              <a:off x="3780" y="3599"/>
              <a:ext cx="2340" cy="16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10251" name="Rectangle 54"/>
            <p:cNvSpPr>
              <a:spLocks noChangeArrowheads="1"/>
            </p:cNvSpPr>
            <p:nvPr/>
          </p:nvSpPr>
          <p:spPr bwMode="auto">
            <a:xfrm>
              <a:off x="2880" y="2700"/>
              <a:ext cx="540" cy="72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a:t>P</a:t>
              </a:r>
            </a:p>
          </p:txBody>
        </p:sp>
        <p:sp>
          <p:nvSpPr>
            <p:cNvPr id="10252" name="Rectangle 55"/>
            <p:cNvSpPr>
              <a:spLocks noChangeArrowheads="1"/>
            </p:cNvSpPr>
            <p:nvPr/>
          </p:nvSpPr>
          <p:spPr bwMode="auto">
            <a:xfrm>
              <a:off x="6300" y="5760"/>
              <a:ext cx="540" cy="72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a:t>Q</a:t>
              </a:r>
            </a:p>
          </p:txBody>
        </p:sp>
        <p:sp>
          <p:nvSpPr>
            <p:cNvPr id="10253" name="Rectangle 56"/>
            <p:cNvSpPr>
              <a:spLocks noChangeArrowheads="1"/>
            </p:cNvSpPr>
            <p:nvPr/>
          </p:nvSpPr>
          <p:spPr bwMode="auto">
            <a:xfrm>
              <a:off x="6120" y="4500"/>
              <a:ext cx="900" cy="5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a:t>S</a:t>
              </a:r>
            </a:p>
          </p:txBody>
        </p:sp>
        <p:sp>
          <p:nvSpPr>
            <p:cNvPr id="10254" name="Rectangle 57"/>
            <p:cNvSpPr>
              <a:spLocks noChangeArrowheads="1"/>
            </p:cNvSpPr>
            <p:nvPr/>
          </p:nvSpPr>
          <p:spPr bwMode="auto">
            <a:xfrm>
              <a:off x="6120" y="3599"/>
              <a:ext cx="1723" cy="54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b="1" dirty="0" err="1">
                  <a:solidFill>
                    <a:srgbClr val="BD582C"/>
                  </a:solidFill>
                  <a:latin typeface="+mn-lt"/>
                </a:rPr>
                <a:t>S+tax</a:t>
              </a:r>
              <a:endParaRPr lang="en-US" sz="2000" dirty="0">
                <a:solidFill>
                  <a:srgbClr val="BD582C"/>
                </a:solidFill>
                <a:latin typeface="+mn-lt"/>
              </a:endParaRPr>
            </a:p>
          </p:txBody>
        </p:sp>
        <p:sp>
          <p:nvSpPr>
            <p:cNvPr id="10255" name="Rectangle 58"/>
            <p:cNvSpPr>
              <a:spLocks noChangeArrowheads="1"/>
            </p:cNvSpPr>
            <p:nvPr/>
          </p:nvSpPr>
          <p:spPr bwMode="auto">
            <a:xfrm>
              <a:off x="6120" y="5040"/>
              <a:ext cx="900" cy="5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a:t>D</a:t>
              </a:r>
            </a:p>
          </p:txBody>
        </p:sp>
        <p:sp>
          <p:nvSpPr>
            <p:cNvPr id="10256" name="Rectangle 59"/>
            <p:cNvSpPr>
              <a:spLocks noChangeArrowheads="1"/>
            </p:cNvSpPr>
            <p:nvPr/>
          </p:nvSpPr>
          <p:spPr bwMode="auto">
            <a:xfrm>
              <a:off x="2283" y="4500"/>
              <a:ext cx="1440" cy="5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a:t>P</a:t>
              </a:r>
              <a:r>
                <a:rPr lang="en-US" sz="2000" baseline="-25000" dirty="0"/>
                <a:t>1</a:t>
              </a:r>
              <a:r>
                <a:rPr lang="en-US" sz="2000" dirty="0"/>
                <a:t>=P</a:t>
              </a:r>
              <a:r>
                <a:rPr lang="en-US" sz="2000" baseline="-25000" dirty="0"/>
                <a:t>3</a:t>
              </a:r>
              <a:endParaRPr lang="en-US" sz="2000" dirty="0"/>
            </a:p>
          </p:txBody>
        </p:sp>
        <p:sp>
          <p:nvSpPr>
            <p:cNvPr id="10257" name="Rectangle 60"/>
            <p:cNvSpPr>
              <a:spLocks noChangeArrowheads="1"/>
            </p:cNvSpPr>
            <p:nvPr/>
          </p:nvSpPr>
          <p:spPr bwMode="auto">
            <a:xfrm>
              <a:off x="2880" y="3599"/>
              <a:ext cx="1440" cy="54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a:t>P</a:t>
              </a:r>
              <a:r>
                <a:rPr lang="en-US" sz="2000" baseline="-25000"/>
                <a:t>2</a:t>
              </a:r>
              <a:endParaRPr lang="en-US" sz="2000"/>
            </a:p>
          </p:txBody>
        </p:sp>
        <p:sp>
          <p:nvSpPr>
            <p:cNvPr id="10258" name="Rectangle 61"/>
            <p:cNvSpPr>
              <a:spLocks noChangeArrowheads="1"/>
            </p:cNvSpPr>
            <p:nvPr/>
          </p:nvSpPr>
          <p:spPr bwMode="auto">
            <a:xfrm>
              <a:off x="2479" y="6983"/>
              <a:ext cx="7380" cy="1333"/>
            </a:xfrm>
            <a:prstGeom prst="rect">
              <a:avLst/>
            </a:prstGeom>
            <a:solidFill>
              <a:srgbClr val="FFFFFF"/>
            </a:solidFill>
            <a:ln w="9525">
              <a:solidFill>
                <a:srgbClr val="000000"/>
              </a:solidFill>
              <a:miter lim="800000"/>
              <a:headEnd/>
              <a:tailEnd/>
            </a:ln>
          </p:spPr>
          <p:txBody>
            <a:bodyPr/>
            <a:lstStyle/>
            <a:p>
              <a:r>
                <a:rPr lang="en-US" sz="2000" b="1" dirty="0">
                  <a:solidFill>
                    <a:srgbClr val="BD582C"/>
                  </a:solidFill>
                  <a:latin typeface="+mn-lt"/>
                </a:rPr>
                <a:t>Many goods have elastic supply curves, so most of the burden of sales </a:t>
              </a:r>
              <a:r>
                <a:rPr lang="en-US" sz="2000" b="1" dirty="0" smtClean="0">
                  <a:solidFill>
                    <a:srgbClr val="BD582C"/>
                  </a:solidFill>
                  <a:latin typeface="+mn-lt"/>
                </a:rPr>
                <a:t>tax differences </a:t>
              </a:r>
              <a:r>
                <a:rPr lang="en-US" sz="2000" b="1" dirty="0">
                  <a:solidFill>
                    <a:srgbClr val="BD582C"/>
                  </a:solidFill>
                  <a:latin typeface="+mn-lt"/>
                </a:rPr>
                <a:t>falls on consumers.</a:t>
              </a:r>
            </a:p>
          </p:txBody>
        </p:sp>
      </p:grpSp>
      <p:sp>
        <p:nvSpPr>
          <p:cNvPr id="2" name="Title" hidden="1"/>
          <p:cNvSpPr>
            <a:spLocks noGrp="1"/>
          </p:cNvSpPr>
          <p:nvPr>
            <p:ph type="title"/>
          </p:nvPr>
        </p:nvSpPr>
        <p:spPr/>
        <p:txBody>
          <a:bodyPr/>
          <a:lstStyle/>
          <a:p>
            <a:r>
              <a:rPr lang="en-US" sz="2800" dirty="0">
                <a:solidFill>
                  <a:srgbClr val="BD582C"/>
                </a:solidFill>
              </a:rPr>
              <a:t>Sin Tax Incidence, 2</a:t>
            </a:r>
            <a:br>
              <a:rPr lang="en-US" sz="2800" dirty="0">
                <a:solidFill>
                  <a:srgbClr val="BD582C"/>
                </a:solidFill>
              </a:rPr>
            </a:b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11: Sin Taxes</a:t>
            </a:r>
            <a:endParaRPr lang="en-US" sz="1800" b="1" spc="100" dirty="0">
              <a:solidFill>
                <a:srgbClr val="637052"/>
              </a:solidFill>
            </a:endParaRPr>
          </a:p>
        </p:txBody>
      </p:sp>
      <p:sp>
        <p:nvSpPr>
          <p:cNvPr id="2" name="Rectangle 2"/>
          <p:cNvSpPr/>
          <p:nvPr/>
        </p:nvSpPr>
        <p:spPr>
          <a:xfrm>
            <a:off x="990600" y="1299727"/>
            <a:ext cx="2602315" cy="461665"/>
          </a:xfrm>
          <a:prstGeom prst="rect">
            <a:avLst/>
          </a:prstGeom>
        </p:spPr>
        <p:txBody>
          <a:bodyPr wrap="none">
            <a:spAutoFit/>
          </a:bodyPr>
          <a:lstStyle/>
          <a:p>
            <a:pPr algn="ctr" eaLnBrk="1" hangingPunct="1">
              <a:buFont typeface="Wingdings" pitchFamily="2" charset="2"/>
              <a:buNone/>
            </a:pPr>
            <a:r>
              <a:rPr lang="en-US" sz="2400" dirty="0" smtClean="0">
                <a:solidFill>
                  <a:srgbClr val="BD582C"/>
                </a:solidFill>
                <a:latin typeface="+mn-lt"/>
              </a:rPr>
              <a:t>Sin Tax Incidence, 3</a:t>
            </a:r>
            <a:endParaRPr lang="en-US" sz="2400" dirty="0">
              <a:solidFill>
                <a:srgbClr val="BD582C"/>
              </a:solidFill>
              <a:latin typeface="+mn-lt"/>
            </a:endParaRPr>
          </a:p>
        </p:txBody>
      </p:sp>
      <p:sp>
        <p:nvSpPr>
          <p:cNvPr id="9219" name="Rectangle 3"/>
          <p:cNvSpPr>
            <a:spLocks noGrp="1" noChangeArrowheads="1"/>
          </p:cNvSpPr>
          <p:nvPr>
            <p:ph idx="1"/>
          </p:nvPr>
        </p:nvSpPr>
        <p:spPr/>
        <p:txBody>
          <a:bodyPr>
            <a:normAutofit/>
          </a:bodyPr>
          <a:lstStyle/>
          <a:p>
            <a:pPr algn="ctr" eaLnBrk="1" hangingPunct="1">
              <a:lnSpc>
                <a:spcPct val="50000"/>
              </a:lnSpc>
              <a:buFont typeface="Wingdings" pitchFamily="2" charset="2"/>
              <a:buNone/>
            </a:pPr>
            <a:endParaRPr lang="en-US" sz="2000" b="1" dirty="0">
              <a:solidFill>
                <a:schemeClr val="tx2"/>
              </a:solidFill>
            </a:endParaRPr>
          </a:p>
          <a:p>
            <a:pPr marL="227013" indent="-227013">
              <a:lnSpc>
                <a:spcPct val="100000"/>
              </a:lnSpc>
              <a:spcAft>
                <a:spcPts val="1200"/>
              </a:spcAft>
              <a:buFont typeface="Wingdings" panose="05000000000000000000" pitchFamily="2" charset="2"/>
              <a:buChar char="§"/>
            </a:pPr>
            <a:r>
              <a:rPr lang="en-US" sz="2000" dirty="0" smtClean="0"/>
              <a:t>Thus, many sin taxes are regressive.</a:t>
            </a:r>
          </a:p>
          <a:p>
            <a:pPr marL="391605" lvl="1" indent="-227013">
              <a:lnSpc>
                <a:spcPct val="100000"/>
              </a:lnSpc>
              <a:spcAft>
                <a:spcPts val="1200"/>
              </a:spcAft>
              <a:buFont typeface="Wingdings" panose="05000000000000000000" pitchFamily="2" charset="2"/>
              <a:buChar char="§"/>
            </a:pPr>
            <a:r>
              <a:rPr lang="en-US" sz="1888" dirty="0" smtClean="0"/>
              <a:t>Lower-income people tend to spend a larger share of their income on alcohol, tobacco, and gambling, for example, than do higher-income people.</a:t>
            </a:r>
          </a:p>
          <a:p>
            <a:pPr marL="227013" indent="-227013">
              <a:lnSpc>
                <a:spcPct val="100000"/>
              </a:lnSpc>
              <a:spcAft>
                <a:spcPts val="1200"/>
              </a:spcAft>
              <a:buFont typeface="Wingdings" panose="05000000000000000000" pitchFamily="2" charset="2"/>
              <a:buChar char="§"/>
            </a:pPr>
            <a:r>
              <a:rPr lang="en-US" sz="2000" dirty="0" smtClean="0"/>
              <a:t>One striking feature of sin-tax incidence, is that it varies </a:t>
            </a:r>
            <a:r>
              <a:rPr lang="en-US" sz="2000" u="sng" dirty="0" smtClean="0"/>
              <a:t>within</a:t>
            </a:r>
            <a:r>
              <a:rPr lang="en-US" sz="2000" dirty="0" smtClean="0"/>
              <a:t> an income class.</a:t>
            </a:r>
          </a:p>
          <a:p>
            <a:pPr marL="391605" lvl="1" indent="-227013">
              <a:lnSpc>
                <a:spcPct val="100000"/>
              </a:lnSpc>
              <a:spcAft>
                <a:spcPts val="1200"/>
              </a:spcAft>
              <a:buFont typeface="Wingdings" panose="05000000000000000000" pitchFamily="2" charset="2"/>
              <a:buChar char="§"/>
            </a:pPr>
            <a:r>
              <a:rPr lang="en-US" sz="1888" dirty="0" smtClean="0"/>
              <a:t>At any given income level, some people drink to excess, smoke, or gamble, whereas other people do not.</a:t>
            </a:r>
          </a:p>
        </p:txBody>
      </p:sp>
      <p:sp>
        <p:nvSpPr>
          <p:cNvPr id="3" name="Title" hidden="1"/>
          <p:cNvSpPr>
            <a:spLocks noGrp="1"/>
          </p:cNvSpPr>
          <p:nvPr>
            <p:ph type="title"/>
          </p:nvPr>
        </p:nvSpPr>
        <p:spPr/>
        <p:txBody>
          <a:bodyPr/>
          <a:lstStyle/>
          <a:p>
            <a:r>
              <a:rPr lang="en-US" sz="2800" dirty="0">
                <a:solidFill>
                  <a:srgbClr val="BD582C"/>
                </a:solidFill>
              </a:rPr>
              <a:t>Sin Tax Incidence, 3</a:t>
            </a:r>
            <a:br>
              <a:rPr lang="en-US" sz="2800" dirty="0">
                <a:solidFill>
                  <a:srgbClr val="BD582C"/>
                </a:solidFill>
              </a:rPr>
            </a:br>
            <a:endParaRPr lang="en-US" dirty="0"/>
          </a:p>
        </p:txBody>
      </p:sp>
    </p:spTree>
    <p:extLst>
      <p:ext uri="{BB962C8B-B14F-4D97-AF65-F5344CB8AC3E}">
        <p14:creationId xmlns:p14="http://schemas.microsoft.com/office/powerpoint/2010/main" val="13460692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11: Sin Taxes</a:t>
            </a:r>
            <a:endParaRPr lang="en-US" sz="1800" b="1" spc="100" dirty="0">
              <a:solidFill>
                <a:srgbClr val="637052"/>
              </a:solidFill>
            </a:endParaRPr>
          </a:p>
        </p:txBody>
      </p:sp>
      <p:sp>
        <p:nvSpPr>
          <p:cNvPr id="12291" name="Rectangle 2"/>
          <p:cNvSpPr>
            <a:spLocks noGrp="1" noChangeArrowheads="1"/>
          </p:cNvSpPr>
          <p:nvPr>
            <p:ph idx="1"/>
          </p:nvPr>
        </p:nvSpPr>
        <p:spPr>
          <a:xfrm>
            <a:off x="914400" y="1390012"/>
            <a:ext cx="7543801" cy="4023360"/>
          </a:xfrm>
        </p:spPr>
        <p:txBody>
          <a:bodyPr>
            <a:normAutofit/>
          </a:bodyPr>
          <a:lstStyle/>
          <a:p>
            <a:pPr eaLnBrk="1" hangingPunct="1">
              <a:buFont typeface="Wingdings" pitchFamily="2" charset="2"/>
              <a:buNone/>
            </a:pPr>
            <a:r>
              <a:rPr lang="en-US" sz="2400" dirty="0" smtClean="0">
                <a:solidFill>
                  <a:srgbClr val="BD582C"/>
                </a:solidFill>
              </a:rPr>
              <a:t>Sin Tax Incidence, Cont.</a:t>
            </a:r>
            <a:endParaRPr lang="en-US" sz="2400" dirty="0">
              <a:solidFill>
                <a:srgbClr val="BD582C"/>
              </a:solidFill>
            </a:endParaRPr>
          </a:p>
        </p:txBody>
      </p:sp>
      <p:grpSp>
        <p:nvGrpSpPr>
          <p:cNvPr id="12292" name="Graph" descr="Please contact Professor Yinger for details regarding figures" title="Graph"/>
          <p:cNvGrpSpPr>
            <a:grpSpLocks noChangeAspect="1"/>
          </p:cNvGrpSpPr>
          <p:nvPr/>
        </p:nvGrpSpPr>
        <p:grpSpPr bwMode="auto">
          <a:xfrm>
            <a:off x="1905000" y="1626921"/>
            <a:ext cx="6381087" cy="4896180"/>
            <a:chOff x="2527" y="997"/>
            <a:chExt cx="7950" cy="4320"/>
          </a:xfrm>
        </p:grpSpPr>
        <p:sp>
          <p:nvSpPr>
            <p:cNvPr id="12293" name="AutoShape 5"/>
            <p:cNvSpPr>
              <a:spLocks noChangeAspect="1" noChangeArrowheads="1"/>
            </p:cNvSpPr>
            <p:nvPr/>
          </p:nvSpPr>
          <p:spPr bwMode="auto">
            <a:xfrm>
              <a:off x="2527" y="997"/>
              <a:ext cx="79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000"/>
            </a:p>
          </p:txBody>
        </p:sp>
        <p:sp>
          <p:nvSpPr>
            <p:cNvPr id="12294" name="Line 6"/>
            <p:cNvSpPr>
              <a:spLocks noChangeShapeType="1"/>
            </p:cNvSpPr>
            <p:nvPr/>
          </p:nvSpPr>
          <p:spPr bwMode="auto">
            <a:xfrm>
              <a:off x="3277" y="1460"/>
              <a:ext cx="0" cy="308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12295" name="Line 7"/>
            <p:cNvSpPr>
              <a:spLocks noChangeShapeType="1"/>
            </p:cNvSpPr>
            <p:nvPr/>
          </p:nvSpPr>
          <p:spPr bwMode="auto">
            <a:xfrm>
              <a:off x="3277" y="4546"/>
              <a:ext cx="58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12296" name="Line 8"/>
            <p:cNvSpPr>
              <a:spLocks noChangeShapeType="1"/>
            </p:cNvSpPr>
            <p:nvPr/>
          </p:nvSpPr>
          <p:spPr bwMode="auto">
            <a:xfrm>
              <a:off x="3277" y="3157"/>
              <a:ext cx="40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12297" name="Line 9"/>
            <p:cNvSpPr>
              <a:spLocks noChangeShapeType="1"/>
            </p:cNvSpPr>
            <p:nvPr/>
          </p:nvSpPr>
          <p:spPr bwMode="auto">
            <a:xfrm flipV="1">
              <a:off x="3277" y="2694"/>
              <a:ext cx="4050" cy="92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12298" name="Line 10"/>
            <p:cNvSpPr>
              <a:spLocks noChangeShapeType="1"/>
            </p:cNvSpPr>
            <p:nvPr/>
          </p:nvSpPr>
          <p:spPr bwMode="auto">
            <a:xfrm>
              <a:off x="3277" y="2694"/>
              <a:ext cx="4050" cy="92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12299" name="Rectangle 11"/>
            <p:cNvSpPr>
              <a:spLocks noChangeArrowheads="1"/>
            </p:cNvSpPr>
            <p:nvPr/>
          </p:nvSpPr>
          <p:spPr bwMode="auto">
            <a:xfrm>
              <a:off x="8227" y="4700"/>
              <a:ext cx="900" cy="61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a:t>Y</a:t>
              </a:r>
            </a:p>
          </p:txBody>
        </p:sp>
        <p:sp>
          <p:nvSpPr>
            <p:cNvPr id="12300" name="Rectangle 12"/>
            <p:cNvSpPr>
              <a:spLocks noChangeArrowheads="1"/>
            </p:cNvSpPr>
            <p:nvPr/>
          </p:nvSpPr>
          <p:spPr bwMode="auto">
            <a:xfrm>
              <a:off x="2677" y="1460"/>
              <a:ext cx="600" cy="92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u="sng"/>
                <a:t>T</a:t>
              </a:r>
            </a:p>
            <a:p>
              <a:r>
                <a:rPr lang="en-US" sz="2000"/>
                <a:t>Y</a:t>
              </a:r>
            </a:p>
          </p:txBody>
        </p:sp>
        <p:sp>
          <p:nvSpPr>
            <p:cNvPr id="12301" name="Rectangle 13" descr="Please contact Professor Yinger for details regarding figures" title="Graph"/>
            <p:cNvSpPr>
              <a:spLocks noChangeArrowheads="1"/>
            </p:cNvSpPr>
            <p:nvPr/>
          </p:nvSpPr>
          <p:spPr bwMode="auto">
            <a:xfrm>
              <a:off x="7477" y="2386"/>
              <a:ext cx="2250" cy="46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b="1" dirty="0">
                  <a:solidFill>
                    <a:srgbClr val="BD582C"/>
                  </a:solidFill>
                  <a:latin typeface="+mn-lt"/>
                </a:rPr>
                <a:t>Progressive</a:t>
              </a:r>
              <a:endParaRPr lang="en-US" sz="2000" dirty="0">
                <a:solidFill>
                  <a:srgbClr val="BD582C"/>
                </a:solidFill>
                <a:latin typeface="+mn-lt"/>
              </a:endParaRPr>
            </a:p>
          </p:txBody>
        </p:sp>
        <p:sp>
          <p:nvSpPr>
            <p:cNvPr id="12302" name="Rectangle 14"/>
            <p:cNvSpPr>
              <a:spLocks noChangeArrowheads="1"/>
            </p:cNvSpPr>
            <p:nvPr/>
          </p:nvSpPr>
          <p:spPr bwMode="auto">
            <a:xfrm>
              <a:off x="7477" y="2972"/>
              <a:ext cx="2250" cy="46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b="1" dirty="0">
                  <a:solidFill>
                    <a:srgbClr val="BD582C"/>
                  </a:solidFill>
                  <a:latin typeface="+mn-lt"/>
                </a:rPr>
                <a:t>Proportional</a:t>
              </a:r>
              <a:endParaRPr lang="en-US" sz="2000" dirty="0">
                <a:solidFill>
                  <a:srgbClr val="BD582C"/>
                </a:solidFill>
                <a:latin typeface="+mn-lt"/>
              </a:endParaRPr>
            </a:p>
          </p:txBody>
        </p:sp>
        <p:sp>
          <p:nvSpPr>
            <p:cNvPr id="12303" name="Rectangle 15"/>
            <p:cNvSpPr>
              <a:spLocks noChangeArrowheads="1"/>
            </p:cNvSpPr>
            <p:nvPr/>
          </p:nvSpPr>
          <p:spPr bwMode="auto">
            <a:xfrm>
              <a:off x="7477" y="3466"/>
              <a:ext cx="2250" cy="46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000" b="1" u="sng" dirty="0">
                  <a:solidFill>
                    <a:srgbClr val="BD582C"/>
                  </a:solidFill>
                  <a:latin typeface="+mn-lt"/>
                </a:rPr>
                <a:t>Regressive</a:t>
              </a:r>
              <a:endParaRPr lang="en-US" sz="2000" u="sng" dirty="0">
                <a:solidFill>
                  <a:srgbClr val="BD582C"/>
                </a:solidFill>
                <a:latin typeface="+mn-lt"/>
              </a:endParaRPr>
            </a:p>
          </p:txBody>
        </p:sp>
      </p:grpSp>
      <p:sp>
        <p:nvSpPr>
          <p:cNvPr id="2" name="Title" hidden="1"/>
          <p:cNvSpPr>
            <a:spLocks noGrp="1"/>
          </p:cNvSpPr>
          <p:nvPr>
            <p:ph type="title"/>
          </p:nvPr>
        </p:nvSpPr>
        <p:spPr/>
        <p:txBody>
          <a:bodyPr/>
          <a:lstStyle/>
          <a:p>
            <a:r>
              <a:rPr lang="en-US" sz="2800" dirty="0">
                <a:solidFill>
                  <a:srgbClr val="BD582C"/>
                </a:solidFill>
              </a:rPr>
              <a:t>Sin Tax Incidence, Cont.</a:t>
            </a:r>
            <a:br>
              <a:rPr lang="en-US" sz="2800" dirty="0">
                <a:solidFill>
                  <a:srgbClr val="BD582C"/>
                </a:solidFill>
              </a:rPr>
            </a:b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11: Sin Taxes</a:t>
            </a:r>
            <a:endParaRPr lang="en-US" sz="1800" b="1" spc="100" dirty="0">
              <a:solidFill>
                <a:srgbClr val="637052"/>
              </a:solidFill>
            </a:endParaRPr>
          </a:p>
        </p:txBody>
      </p:sp>
      <p:sp>
        <p:nvSpPr>
          <p:cNvPr id="12291" name="Rectangle 2"/>
          <p:cNvSpPr>
            <a:spLocks noGrp="1" noChangeArrowheads="1"/>
          </p:cNvSpPr>
          <p:nvPr>
            <p:ph idx="1"/>
          </p:nvPr>
        </p:nvSpPr>
        <p:spPr>
          <a:xfrm>
            <a:off x="914400" y="1390012"/>
            <a:ext cx="7543801" cy="4023360"/>
          </a:xfrm>
        </p:spPr>
        <p:txBody>
          <a:bodyPr>
            <a:normAutofit/>
          </a:bodyPr>
          <a:lstStyle/>
          <a:p>
            <a:pPr eaLnBrk="1" hangingPunct="1">
              <a:buFont typeface="Wingdings" pitchFamily="2" charset="2"/>
              <a:buNone/>
            </a:pPr>
            <a:r>
              <a:rPr lang="en-US" sz="2400" dirty="0" smtClean="0">
                <a:solidFill>
                  <a:srgbClr val="BD582C"/>
                </a:solidFill>
              </a:rPr>
              <a:t>Taxes on Income from Gambling</a:t>
            </a:r>
          </a:p>
          <a:p>
            <a:pPr marL="228600" indent="-228600">
              <a:buFont typeface="Wingdings" panose="05000000000000000000" pitchFamily="2" charset="2"/>
              <a:buChar char="§"/>
            </a:pPr>
            <a:r>
              <a:rPr lang="en-US" sz="2400" dirty="0" smtClean="0">
                <a:solidFill>
                  <a:schemeClr val="tx1"/>
                </a:solidFill>
              </a:rPr>
              <a:t>Small winnings may be tax-exempt, but roughly speaking, taxpayers owe federal, state, and local income taxes on winnings from gambling.</a:t>
            </a:r>
          </a:p>
          <a:p>
            <a:pPr marL="228600" indent="-228600">
              <a:buFont typeface="Wingdings" panose="05000000000000000000" pitchFamily="2" charset="2"/>
              <a:buChar char="§"/>
            </a:pPr>
            <a:r>
              <a:rPr lang="en-US" sz="2400" dirty="0" smtClean="0">
                <a:solidFill>
                  <a:schemeClr val="tx1"/>
                </a:solidFill>
              </a:rPr>
              <a:t>They may also be able to deduct gambling losses.</a:t>
            </a:r>
          </a:p>
          <a:p>
            <a:pPr marL="228600" indent="-228600">
              <a:buFont typeface="Wingdings" panose="05000000000000000000" pitchFamily="2" charset="2"/>
              <a:buChar char="§"/>
            </a:pPr>
            <a:r>
              <a:rPr lang="en-US" sz="2400" dirty="0">
                <a:solidFill>
                  <a:schemeClr val="tx1"/>
                </a:solidFill>
              </a:rPr>
              <a:t> </a:t>
            </a:r>
            <a:r>
              <a:rPr lang="en-US" sz="2400" dirty="0" smtClean="0">
                <a:solidFill>
                  <a:schemeClr val="tx1"/>
                </a:solidFill>
              </a:rPr>
              <a:t>These taxes are also very regressive, because low-income people are more likely to gamble (and hence to have winnings).</a:t>
            </a:r>
          </a:p>
          <a:p>
            <a:pPr marL="228600" indent="-228600">
              <a:buFont typeface="Wingdings" panose="05000000000000000000" pitchFamily="2" charset="2"/>
              <a:buChar char="§"/>
            </a:pPr>
            <a:r>
              <a:rPr lang="en-US" sz="2400" dirty="0" smtClean="0">
                <a:solidFill>
                  <a:schemeClr val="tx1"/>
                </a:solidFill>
              </a:rPr>
              <a:t>These taxes also fall on only a subset of people in a given income class.</a:t>
            </a:r>
            <a:endParaRPr lang="en-US" sz="2400" dirty="0">
              <a:solidFill>
                <a:srgbClr val="BD582C"/>
              </a:solidFill>
            </a:endParaRPr>
          </a:p>
        </p:txBody>
      </p:sp>
      <p:sp>
        <p:nvSpPr>
          <p:cNvPr id="2" name="Title" hidden="1"/>
          <p:cNvSpPr>
            <a:spLocks noGrp="1"/>
          </p:cNvSpPr>
          <p:nvPr>
            <p:ph type="title"/>
          </p:nvPr>
        </p:nvSpPr>
        <p:spPr/>
        <p:txBody>
          <a:bodyPr/>
          <a:lstStyle/>
          <a:p>
            <a:r>
              <a:rPr lang="en-US" sz="2800" dirty="0">
                <a:solidFill>
                  <a:srgbClr val="BD582C"/>
                </a:solidFill>
              </a:rPr>
              <a:t>Taxes on Income from Gambling</a:t>
            </a:r>
          </a:p>
        </p:txBody>
      </p:sp>
    </p:spTree>
    <p:extLst>
      <p:ext uri="{BB962C8B-B14F-4D97-AF65-F5344CB8AC3E}">
        <p14:creationId xmlns:p14="http://schemas.microsoft.com/office/powerpoint/2010/main" val="3725151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11: Sin Taxes</a:t>
            </a:r>
            <a:endParaRPr lang="en-US" sz="1800" b="1" spc="100" dirty="0">
              <a:solidFill>
                <a:srgbClr val="637052"/>
              </a:solidFill>
            </a:endParaRPr>
          </a:p>
        </p:txBody>
      </p:sp>
      <p:sp>
        <p:nvSpPr>
          <p:cNvPr id="12291" name="Rectangle 2"/>
          <p:cNvSpPr>
            <a:spLocks noGrp="1" noChangeArrowheads="1"/>
          </p:cNvSpPr>
          <p:nvPr>
            <p:ph idx="1"/>
          </p:nvPr>
        </p:nvSpPr>
        <p:spPr>
          <a:xfrm>
            <a:off x="914400" y="1390012"/>
            <a:ext cx="7543801" cy="4934588"/>
          </a:xfrm>
        </p:spPr>
        <p:txBody>
          <a:bodyPr>
            <a:normAutofit fontScale="92500" lnSpcReduction="20000"/>
          </a:bodyPr>
          <a:lstStyle/>
          <a:p>
            <a:pPr eaLnBrk="1" hangingPunct="1">
              <a:buFont typeface="Wingdings" pitchFamily="2" charset="2"/>
              <a:buNone/>
            </a:pPr>
            <a:r>
              <a:rPr lang="en-US" sz="2400" dirty="0" smtClean="0">
                <a:solidFill>
                  <a:srgbClr val="BD582C"/>
                </a:solidFill>
              </a:rPr>
              <a:t>Sports Gambling</a:t>
            </a:r>
          </a:p>
          <a:p>
            <a:pPr marL="228600" indent="-228600">
              <a:lnSpc>
                <a:spcPct val="110000"/>
              </a:lnSpc>
              <a:spcAft>
                <a:spcPts val="1200"/>
              </a:spcAft>
              <a:buFont typeface="Wingdings" panose="05000000000000000000" pitchFamily="2" charset="2"/>
              <a:buChar char="§"/>
            </a:pPr>
            <a:r>
              <a:rPr lang="en-US" sz="2400" dirty="0">
                <a:solidFill>
                  <a:schemeClr val="tx1"/>
                </a:solidFill>
              </a:rPr>
              <a:t>In May 2018, the Supreme Court overturned the Professional and Amateur Sports Protection Act, clearing the way for sports betting outside Nevada. </a:t>
            </a:r>
            <a:endParaRPr lang="en-US" sz="2400" dirty="0" smtClean="0">
              <a:solidFill>
                <a:schemeClr val="tx1"/>
              </a:solidFill>
            </a:endParaRPr>
          </a:p>
          <a:p>
            <a:pPr marL="393192" lvl="1" indent="-228600">
              <a:lnSpc>
                <a:spcPct val="110000"/>
              </a:lnSpc>
              <a:spcAft>
                <a:spcPts val="1200"/>
              </a:spcAft>
              <a:buFont typeface="Wingdings" panose="05000000000000000000" pitchFamily="2" charset="2"/>
              <a:buChar char="§"/>
            </a:pPr>
            <a:r>
              <a:rPr lang="en-US" sz="2288" dirty="0" smtClean="0">
                <a:solidFill>
                  <a:schemeClr val="tx1"/>
                </a:solidFill>
              </a:rPr>
              <a:t>Seven </a:t>
            </a:r>
            <a:r>
              <a:rPr lang="en-US" sz="2288" dirty="0">
                <a:solidFill>
                  <a:schemeClr val="tx1"/>
                </a:solidFill>
              </a:rPr>
              <a:t>states adopted sports wagering legislation by year’s end: New Jersey, Delaware, Mississippi, New Mexico, Pennsylvania, Rhode Island and West Virginia.</a:t>
            </a:r>
          </a:p>
          <a:p>
            <a:pPr marL="228600" indent="-228600">
              <a:lnSpc>
                <a:spcPct val="110000"/>
              </a:lnSpc>
              <a:spcAft>
                <a:spcPts val="1200"/>
              </a:spcAft>
              <a:buFont typeface="Wingdings" panose="05000000000000000000" pitchFamily="2" charset="2"/>
              <a:buChar char="§"/>
            </a:pPr>
            <a:r>
              <a:rPr lang="en-US" sz="2400" dirty="0" smtClean="0">
                <a:solidFill>
                  <a:schemeClr val="tx1"/>
                </a:solidFill>
              </a:rPr>
              <a:t>According to the American Gaming Association, the </a:t>
            </a:r>
            <a:r>
              <a:rPr lang="en-US" sz="2400" dirty="0">
                <a:solidFill>
                  <a:schemeClr val="tx1"/>
                </a:solidFill>
              </a:rPr>
              <a:t>expansion helped the sports gaming market grow revenue nearly 65% year over year to $430.2 million. And in 2019, the AGA said data through April showed a 175% increase in revenue from sports betting over </a:t>
            </a:r>
            <a:r>
              <a:rPr lang="en-US" sz="2400" dirty="0" smtClean="0">
                <a:solidFill>
                  <a:schemeClr val="tx1"/>
                </a:solidFill>
              </a:rPr>
              <a:t>2018.</a:t>
            </a:r>
            <a:endParaRPr lang="en-US" sz="2400" dirty="0">
              <a:solidFill>
                <a:schemeClr val="tx1"/>
              </a:solidFill>
            </a:endParaRPr>
          </a:p>
          <a:p>
            <a:pPr marL="228600" indent="-228600">
              <a:buFont typeface="Wingdings" panose="05000000000000000000" pitchFamily="2" charset="2"/>
              <a:buChar char="§"/>
            </a:pPr>
            <a:r>
              <a:rPr lang="en-US" sz="2400" dirty="0" smtClean="0">
                <a:solidFill>
                  <a:schemeClr val="tx1"/>
                </a:solidFill>
              </a:rPr>
              <a:t>Source: </a:t>
            </a:r>
            <a:r>
              <a:rPr lang="en-US" sz="2400" dirty="0">
                <a:hlinkClick r:id="rId2" tooltip="https://www.cnbc.com/2019/06/10/sports-betting-propels-casinos-to-4th-straight-year-of-revenue-gains.html"/>
              </a:rPr>
              <a:t>https://</a:t>
            </a:r>
            <a:r>
              <a:rPr lang="en-US" sz="2400" dirty="0" smtClean="0">
                <a:hlinkClick r:id="rId2" tooltip="https://www.cnbc.com/2019/06/10/sports-betting-propels-casinos-to-4th-straight-year-of-revenue-gains.html"/>
              </a:rPr>
              <a:t>www.cnbc.com/2019/06/10/sports-betting-propels-casinos-to-4th-straight-year-of-revenue-gains.html</a:t>
            </a:r>
            <a:endParaRPr lang="en-US" sz="2400" dirty="0">
              <a:solidFill>
                <a:srgbClr val="BD582C"/>
              </a:solidFill>
            </a:endParaRPr>
          </a:p>
        </p:txBody>
      </p:sp>
      <p:sp>
        <p:nvSpPr>
          <p:cNvPr id="2" name="Title" hidden="1"/>
          <p:cNvSpPr>
            <a:spLocks noGrp="1"/>
          </p:cNvSpPr>
          <p:nvPr>
            <p:ph type="title"/>
          </p:nvPr>
        </p:nvSpPr>
        <p:spPr/>
        <p:txBody>
          <a:bodyPr/>
          <a:lstStyle/>
          <a:p>
            <a:r>
              <a:rPr lang="en-US" sz="2800" dirty="0">
                <a:solidFill>
                  <a:srgbClr val="BD582C"/>
                </a:solidFill>
              </a:rPr>
              <a:t>Sports Gambling</a:t>
            </a:r>
          </a:p>
        </p:txBody>
      </p:sp>
    </p:spTree>
    <p:extLst>
      <p:ext uri="{BB962C8B-B14F-4D97-AF65-F5344CB8AC3E}">
        <p14:creationId xmlns:p14="http://schemas.microsoft.com/office/powerpoint/2010/main" val="13881853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11: Sin Taxes</a:t>
            </a:r>
            <a:endParaRPr lang="en-US" sz="1800" b="1" spc="100" dirty="0">
              <a:solidFill>
                <a:srgbClr val="637052"/>
              </a:solidFill>
            </a:endParaRPr>
          </a:p>
        </p:txBody>
      </p:sp>
      <p:sp>
        <p:nvSpPr>
          <p:cNvPr id="12291" name="Rectangle 2"/>
          <p:cNvSpPr>
            <a:spLocks noGrp="1" noChangeArrowheads="1"/>
          </p:cNvSpPr>
          <p:nvPr>
            <p:ph idx="1"/>
          </p:nvPr>
        </p:nvSpPr>
        <p:spPr>
          <a:xfrm>
            <a:off x="914400" y="1390012"/>
            <a:ext cx="7543801" cy="5163188"/>
          </a:xfrm>
        </p:spPr>
        <p:txBody>
          <a:bodyPr>
            <a:normAutofit fontScale="55000" lnSpcReduction="20000"/>
          </a:bodyPr>
          <a:lstStyle/>
          <a:p>
            <a:pPr eaLnBrk="1" hangingPunct="1">
              <a:lnSpc>
                <a:spcPct val="110000"/>
              </a:lnSpc>
              <a:spcBef>
                <a:spcPts val="0"/>
              </a:spcBef>
              <a:spcAft>
                <a:spcPts val="1200"/>
              </a:spcAft>
              <a:buFont typeface="Wingdings" pitchFamily="2" charset="2"/>
              <a:buNone/>
            </a:pPr>
            <a:r>
              <a:rPr lang="en-US" sz="4400" dirty="0" smtClean="0">
                <a:solidFill>
                  <a:srgbClr val="BD582C"/>
                </a:solidFill>
              </a:rPr>
              <a:t>Sports Gambling, 2</a:t>
            </a:r>
          </a:p>
          <a:p>
            <a:pPr marL="228600" indent="-228600">
              <a:lnSpc>
                <a:spcPct val="120000"/>
              </a:lnSpc>
              <a:spcAft>
                <a:spcPts val="1200"/>
              </a:spcAft>
              <a:buFont typeface="Wingdings" panose="05000000000000000000" pitchFamily="2" charset="2"/>
              <a:buChar char="§"/>
            </a:pPr>
            <a:r>
              <a:rPr lang="en-US" sz="3600" dirty="0" smtClean="0">
                <a:solidFill>
                  <a:schemeClr val="tx1"/>
                </a:solidFill>
              </a:rPr>
              <a:t>In the following table:</a:t>
            </a:r>
            <a:endParaRPr lang="en-US" sz="3600" dirty="0">
              <a:solidFill>
                <a:schemeClr val="tx1"/>
              </a:solidFill>
            </a:endParaRPr>
          </a:p>
          <a:p>
            <a:pPr marL="393192" lvl="1" indent="-228600">
              <a:lnSpc>
                <a:spcPct val="120000"/>
              </a:lnSpc>
              <a:spcAft>
                <a:spcPts val="1200"/>
              </a:spcAft>
              <a:buFont typeface="Wingdings" panose="05000000000000000000" pitchFamily="2" charset="2"/>
              <a:buChar char="§"/>
            </a:pPr>
            <a:r>
              <a:rPr lang="en-US" sz="3600" dirty="0">
                <a:solidFill>
                  <a:schemeClr val="tx1"/>
                </a:solidFill>
              </a:rPr>
              <a:t>Handle: Amount wagered over the time period.</a:t>
            </a:r>
          </a:p>
          <a:p>
            <a:pPr marL="393192" lvl="1" indent="-228600">
              <a:lnSpc>
                <a:spcPct val="120000"/>
              </a:lnSpc>
              <a:spcAft>
                <a:spcPts val="1200"/>
              </a:spcAft>
              <a:buFont typeface="Wingdings" panose="05000000000000000000" pitchFamily="2" charset="2"/>
              <a:buChar char="§"/>
            </a:pPr>
            <a:r>
              <a:rPr lang="en-US" sz="3600" dirty="0">
                <a:solidFill>
                  <a:schemeClr val="tx1"/>
                </a:solidFill>
              </a:rPr>
              <a:t>Revenue: Amount of money kept by sportsbooks out of the amount wagered.</a:t>
            </a:r>
          </a:p>
          <a:p>
            <a:pPr marL="393192" lvl="1" indent="-228600">
              <a:lnSpc>
                <a:spcPct val="120000"/>
              </a:lnSpc>
              <a:spcAft>
                <a:spcPts val="1200"/>
              </a:spcAft>
              <a:buFont typeface="Wingdings" panose="05000000000000000000" pitchFamily="2" charset="2"/>
              <a:buChar char="§"/>
            </a:pPr>
            <a:r>
              <a:rPr lang="en-US" sz="3600" dirty="0">
                <a:solidFill>
                  <a:schemeClr val="tx1"/>
                </a:solidFill>
              </a:rPr>
              <a:t>Hold %: How much revenue sportsbooks keep as a function of handle.</a:t>
            </a:r>
          </a:p>
          <a:p>
            <a:pPr marL="393192" lvl="1" indent="-228600">
              <a:lnSpc>
                <a:spcPct val="120000"/>
              </a:lnSpc>
              <a:spcAft>
                <a:spcPts val="1200"/>
              </a:spcAft>
              <a:buFont typeface="Wingdings" panose="05000000000000000000" pitchFamily="2" charset="2"/>
              <a:buChar char="§"/>
            </a:pPr>
            <a:r>
              <a:rPr lang="en-US" sz="3600" dirty="0" smtClean="0">
                <a:solidFill>
                  <a:schemeClr val="tx1"/>
                </a:solidFill>
              </a:rPr>
              <a:t>Taxes/state </a:t>
            </a:r>
            <a:r>
              <a:rPr lang="en-US" sz="3600" dirty="0">
                <a:solidFill>
                  <a:schemeClr val="tx1"/>
                </a:solidFill>
              </a:rPr>
              <a:t>revenue: Taxes collected by state and local jurisdictions; or state share of proceeds in revenue-sharing markets.</a:t>
            </a:r>
          </a:p>
          <a:p>
            <a:pPr marL="393192" lvl="1" indent="-228600">
              <a:lnSpc>
                <a:spcPct val="120000"/>
              </a:lnSpc>
              <a:spcAft>
                <a:spcPts val="1200"/>
              </a:spcAft>
              <a:buFont typeface="Wingdings" panose="05000000000000000000" pitchFamily="2" charset="2"/>
              <a:buChar char="§"/>
            </a:pPr>
            <a:r>
              <a:rPr lang="en-US" sz="3600" dirty="0">
                <a:solidFill>
                  <a:schemeClr val="tx1"/>
                </a:solidFill>
              </a:rPr>
              <a:t>The numbers reflect all reported numbers starting in June 2018 to date</a:t>
            </a:r>
            <a:r>
              <a:rPr lang="en-US" sz="2688" dirty="0">
                <a:solidFill>
                  <a:schemeClr val="tx1"/>
                </a:solidFill>
              </a:rPr>
              <a:t>.</a:t>
            </a:r>
          </a:p>
          <a:p>
            <a:pPr marL="228600" indent="-228600">
              <a:buFont typeface="Wingdings" panose="05000000000000000000" pitchFamily="2" charset="2"/>
              <a:buChar char="§"/>
            </a:pPr>
            <a:r>
              <a:rPr lang="en-US" sz="2400" dirty="0" smtClean="0">
                <a:solidFill>
                  <a:schemeClr val="tx1"/>
                </a:solidFill>
              </a:rPr>
              <a:t>Last </a:t>
            </a:r>
            <a:r>
              <a:rPr lang="en-US" sz="2400" dirty="0">
                <a:solidFill>
                  <a:schemeClr val="tx1"/>
                </a:solidFill>
              </a:rPr>
              <a:t>update: Feb. 6, </a:t>
            </a:r>
            <a:r>
              <a:rPr lang="en-US" sz="2400" dirty="0" smtClean="0">
                <a:solidFill>
                  <a:schemeClr val="tx1"/>
                </a:solidFill>
              </a:rPr>
              <a:t>2020.</a:t>
            </a:r>
            <a:endParaRPr lang="en-US" sz="2400" dirty="0">
              <a:solidFill>
                <a:srgbClr val="BD582C"/>
              </a:solidFill>
            </a:endParaRPr>
          </a:p>
        </p:txBody>
      </p:sp>
      <p:sp>
        <p:nvSpPr>
          <p:cNvPr id="2" name="Title" hidden="1"/>
          <p:cNvSpPr>
            <a:spLocks noGrp="1"/>
          </p:cNvSpPr>
          <p:nvPr>
            <p:ph type="title"/>
          </p:nvPr>
        </p:nvSpPr>
        <p:spPr/>
        <p:txBody>
          <a:bodyPr/>
          <a:lstStyle/>
          <a:p>
            <a:pPr>
              <a:lnSpc>
                <a:spcPct val="110000"/>
              </a:lnSpc>
              <a:spcBef>
                <a:spcPts val="0"/>
              </a:spcBef>
              <a:spcAft>
                <a:spcPts val="1200"/>
              </a:spcAft>
            </a:pPr>
            <a:r>
              <a:rPr lang="en-US" sz="2800" dirty="0">
                <a:solidFill>
                  <a:srgbClr val="BD582C"/>
                </a:solidFill>
              </a:rPr>
              <a:t>Sports Gambling, 2</a:t>
            </a:r>
          </a:p>
        </p:txBody>
      </p:sp>
    </p:spTree>
    <p:extLst>
      <p:ext uri="{BB962C8B-B14F-4D97-AF65-F5344CB8AC3E}">
        <p14:creationId xmlns:p14="http://schemas.microsoft.com/office/powerpoint/2010/main" val="4998672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11: Sin Taxes</a:t>
            </a:r>
            <a:endParaRPr lang="en-US" sz="1800" b="1" spc="100" dirty="0">
              <a:solidFill>
                <a:srgbClr val="637052"/>
              </a:solidFill>
            </a:endParaRPr>
          </a:p>
        </p:txBody>
      </p:sp>
      <p:sp>
        <p:nvSpPr>
          <p:cNvPr id="12291" name="Rectangle 2"/>
          <p:cNvSpPr>
            <a:spLocks noGrp="1" noChangeArrowheads="1"/>
          </p:cNvSpPr>
          <p:nvPr>
            <p:ph idx="1"/>
          </p:nvPr>
        </p:nvSpPr>
        <p:spPr>
          <a:xfrm>
            <a:off x="914400" y="1390012"/>
            <a:ext cx="7543801" cy="4934588"/>
          </a:xfrm>
        </p:spPr>
        <p:txBody>
          <a:bodyPr>
            <a:normAutofit/>
          </a:bodyPr>
          <a:lstStyle/>
          <a:p>
            <a:pPr eaLnBrk="1" hangingPunct="1">
              <a:buFont typeface="Wingdings" pitchFamily="2" charset="2"/>
              <a:buNone/>
            </a:pPr>
            <a:r>
              <a:rPr lang="en-US" sz="2400" dirty="0" smtClean="0">
                <a:solidFill>
                  <a:srgbClr val="BD582C"/>
                </a:solidFill>
              </a:rPr>
              <a:t>Sports Gambling, 3</a:t>
            </a:r>
          </a:p>
        </p:txBody>
      </p:sp>
      <p:graphicFrame>
        <p:nvGraphicFramePr>
          <p:cNvPr id="10" name="Table" descr="Please contact Professor Yinger for details regarding figures" title="Graph"/>
          <p:cNvGraphicFramePr>
            <a:graphicFrameLocks noGrp="1"/>
          </p:cNvGraphicFramePr>
          <p:nvPr>
            <p:extLst>
              <p:ext uri="{D42A27DB-BD31-4B8C-83A1-F6EECF244321}">
                <p14:modId xmlns:p14="http://schemas.microsoft.com/office/powerpoint/2010/main" val="3652240649"/>
              </p:ext>
            </p:extLst>
          </p:nvPr>
        </p:nvGraphicFramePr>
        <p:xfrm>
          <a:off x="289560" y="990600"/>
          <a:ext cx="8610600" cy="4934580"/>
        </p:xfrm>
        <a:graphic>
          <a:graphicData uri="http://schemas.openxmlformats.org/drawingml/2006/table">
            <a:tbl>
              <a:tblPr firstRow="1">
                <a:tableStyleId>{5C22544A-7EE6-4342-B048-85BDC9FD1C3A}</a:tableStyleId>
              </a:tblPr>
              <a:tblGrid>
                <a:gridCol w="1540730">
                  <a:extLst>
                    <a:ext uri="{9D8B030D-6E8A-4147-A177-3AD203B41FA5}">
                      <a16:colId xmlns:a16="http://schemas.microsoft.com/office/drawing/2014/main" val="3979776479"/>
                    </a:ext>
                  </a:extLst>
                </a:gridCol>
                <a:gridCol w="1977815">
                  <a:extLst>
                    <a:ext uri="{9D8B030D-6E8A-4147-A177-3AD203B41FA5}">
                      <a16:colId xmlns:a16="http://schemas.microsoft.com/office/drawing/2014/main" val="772069939"/>
                    </a:ext>
                  </a:extLst>
                </a:gridCol>
                <a:gridCol w="1988742">
                  <a:extLst>
                    <a:ext uri="{9D8B030D-6E8A-4147-A177-3AD203B41FA5}">
                      <a16:colId xmlns:a16="http://schemas.microsoft.com/office/drawing/2014/main" val="4042357606"/>
                    </a:ext>
                  </a:extLst>
                </a:gridCol>
                <a:gridCol w="1158279">
                  <a:extLst>
                    <a:ext uri="{9D8B030D-6E8A-4147-A177-3AD203B41FA5}">
                      <a16:colId xmlns:a16="http://schemas.microsoft.com/office/drawing/2014/main" val="3083146310"/>
                    </a:ext>
                  </a:extLst>
                </a:gridCol>
                <a:gridCol w="1945034">
                  <a:extLst>
                    <a:ext uri="{9D8B030D-6E8A-4147-A177-3AD203B41FA5}">
                      <a16:colId xmlns:a16="http://schemas.microsoft.com/office/drawing/2014/main" val="577472342"/>
                    </a:ext>
                  </a:extLst>
                </a:gridCol>
              </a:tblGrid>
              <a:tr h="328972">
                <a:tc gridSpan="5">
                  <a:txBody>
                    <a:bodyPr/>
                    <a:lstStyle/>
                    <a:p>
                      <a:pPr algn="ctr" fontAlgn="b"/>
                      <a:r>
                        <a:rPr lang="en-US" sz="1800" u="none" strike="noStrike" dirty="0">
                          <a:effectLst/>
                        </a:rPr>
                        <a:t>U.S. Sports Betting Revenue, 2018 and 2019</a:t>
                      </a:r>
                      <a:endParaRPr lang="en-US" sz="18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81598640"/>
                  </a:ext>
                </a:extLst>
              </a:tr>
              <a:tr h="328972">
                <a:tc>
                  <a:txBody>
                    <a:bodyPr/>
                    <a:lstStyle/>
                    <a:p>
                      <a:pPr algn="l" fontAlgn="b"/>
                      <a:r>
                        <a:rPr lang="en-US" sz="1800" u="none" strike="noStrike" dirty="0">
                          <a:effectLst/>
                        </a:rPr>
                        <a:t>State</a:t>
                      </a:r>
                      <a:endParaRPr lang="en-US" sz="18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u="none" strike="noStrike" dirty="0">
                          <a:effectLst/>
                        </a:rPr>
                        <a:t>Handle</a:t>
                      </a:r>
                      <a:endParaRPr lang="en-US" sz="18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u="none" strike="noStrike" dirty="0">
                          <a:effectLst/>
                        </a:rPr>
                        <a:t>Revenue</a:t>
                      </a:r>
                      <a:endParaRPr lang="en-US" sz="18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u="none" strike="noStrike" dirty="0">
                          <a:effectLst/>
                        </a:rPr>
                        <a:t>Hold</a:t>
                      </a:r>
                      <a:endParaRPr lang="en-US" sz="18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u="none" strike="noStrike" dirty="0">
                          <a:effectLst/>
                        </a:rPr>
                        <a:t>Taxes/State Rev.</a:t>
                      </a:r>
                      <a:endParaRPr lang="en-US" sz="18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3029458"/>
                  </a:ext>
                </a:extLst>
              </a:tr>
              <a:tr h="328972">
                <a:tc>
                  <a:txBody>
                    <a:bodyPr/>
                    <a:lstStyle/>
                    <a:p>
                      <a:pPr algn="l" fontAlgn="b"/>
                      <a:r>
                        <a:rPr lang="en-US" sz="1800" u="none" strike="noStrike" dirty="0">
                          <a:effectLst/>
                        </a:rPr>
                        <a:t>Total</a:t>
                      </a:r>
                      <a:endParaRPr lang="en-US" sz="18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rtl="0" fontAlgn="ctr"/>
                      <a:r>
                        <a:rPr lang="en-US" sz="1800" u="none" strike="noStrike">
                          <a:effectLst/>
                        </a:rPr>
                        <a:t>$17,591,744,451 </a:t>
                      </a:r>
                      <a:endParaRPr lang="en-US" sz="1800" b="0" i="0" u="none" strike="noStrike">
                        <a:solidFill>
                          <a:srgbClr val="000000"/>
                        </a:solidFill>
                        <a:effectLst/>
                        <a:latin typeface="Calibri" panose="020F0502020204030204" pitchFamily="34" charset="0"/>
                      </a:endParaRPr>
                    </a:p>
                  </a:txBody>
                  <a:tcPr marL="9525" marR="171450" marT="9525" marB="0" anchor="ctr">
                    <a:lnT w="12700" cap="flat" cmpd="sng" algn="ctr">
                      <a:solidFill>
                        <a:schemeClr val="tx1"/>
                      </a:solidFill>
                      <a:prstDash val="solid"/>
                      <a:round/>
                      <a:headEnd type="none" w="med" len="med"/>
                      <a:tailEnd type="none" w="med" len="med"/>
                    </a:lnT>
                  </a:tcPr>
                </a:tc>
                <a:tc>
                  <a:txBody>
                    <a:bodyPr/>
                    <a:lstStyle/>
                    <a:p>
                      <a:pPr algn="r" rtl="0" fontAlgn="ctr"/>
                      <a:r>
                        <a:rPr lang="en-US" sz="1800" u="none" strike="noStrike">
                          <a:effectLst/>
                        </a:rPr>
                        <a:t>$1,229,693,083 </a:t>
                      </a:r>
                      <a:endParaRPr lang="en-US" sz="1800" b="0" i="0" u="none" strike="noStrike">
                        <a:solidFill>
                          <a:srgbClr val="000000"/>
                        </a:solidFill>
                        <a:effectLst/>
                        <a:latin typeface="Calibri" panose="020F0502020204030204" pitchFamily="34" charset="0"/>
                      </a:endParaRPr>
                    </a:p>
                  </a:txBody>
                  <a:tcPr marL="9525" marR="171450" marT="9525" marB="0" anchor="ctr">
                    <a:lnT w="12700" cap="flat" cmpd="sng" algn="ctr">
                      <a:solidFill>
                        <a:schemeClr val="tx1"/>
                      </a:solidFill>
                      <a:prstDash val="solid"/>
                      <a:round/>
                      <a:headEnd type="none" w="med" len="med"/>
                      <a:tailEnd type="none" w="med" len="med"/>
                    </a:lnT>
                  </a:tcPr>
                </a:tc>
                <a:tc>
                  <a:txBody>
                    <a:bodyPr/>
                    <a:lstStyle/>
                    <a:p>
                      <a:pPr algn="r" rtl="0" fontAlgn="ctr"/>
                      <a:r>
                        <a:rPr lang="en-US" sz="1800" u="none" strike="noStrike">
                          <a:effectLst/>
                        </a:rPr>
                        <a:t>7.00%</a:t>
                      </a:r>
                      <a:endParaRPr lang="en-US" sz="1800" b="0" i="0" u="none" strike="noStrike">
                        <a:solidFill>
                          <a:srgbClr val="000000"/>
                        </a:solidFill>
                        <a:effectLst/>
                        <a:latin typeface="Calibri" panose="020F0502020204030204" pitchFamily="34" charset="0"/>
                      </a:endParaRPr>
                    </a:p>
                  </a:txBody>
                  <a:tcPr marL="9525" marR="171450" marT="9525" marB="0" anchor="ctr">
                    <a:lnT w="12700" cap="flat" cmpd="sng" algn="ctr">
                      <a:solidFill>
                        <a:schemeClr val="tx1"/>
                      </a:solidFill>
                      <a:prstDash val="solid"/>
                      <a:round/>
                      <a:headEnd type="none" w="med" len="med"/>
                      <a:tailEnd type="none" w="med" len="med"/>
                    </a:lnT>
                  </a:tcPr>
                </a:tc>
                <a:tc>
                  <a:txBody>
                    <a:bodyPr/>
                    <a:lstStyle/>
                    <a:p>
                      <a:pPr algn="r" rtl="0" fontAlgn="ctr"/>
                      <a:r>
                        <a:rPr lang="en-US" sz="1800" u="none" strike="noStrike" dirty="0">
                          <a:effectLst/>
                        </a:rPr>
                        <a:t>$155,684,758 </a:t>
                      </a:r>
                      <a:endParaRPr lang="en-US" sz="1800" b="0" i="0" u="none" strike="noStrike" dirty="0">
                        <a:solidFill>
                          <a:srgbClr val="000000"/>
                        </a:solidFill>
                        <a:effectLst/>
                        <a:latin typeface="Calibri" panose="020F0502020204030204" pitchFamily="34" charset="0"/>
                      </a:endParaRPr>
                    </a:p>
                  </a:txBody>
                  <a:tcPr marL="9525" marR="171450"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55782408"/>
                  </a:ext>
                </a:extLst>
              </a:tr>
              <a:tr h="328972">
                <a:tc>
                  <a:txBody>
                    <a:bodyPr/>
                    <a:lstStyle/>
                    <a:p>
                      <a:pPr algn="l" fontAlgn="b"/>
                      <a:r>
                        <a:rPr lang="en-US" sz="1800" u="none" strike="noStrike" dirty="0">
                          <a:effectLst/>
                        </a:rPr>
                        <a:t>Delaware</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rtl="0" fontAlgn="ctr"/>
                      <a:r>
                        <a:rPr lang="en-US" sz="1800" u="none" strike="noStrike">
                          <a:effectLst/>
                        </a:rPr>
                        <a:t>$189,620,187 </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$24,465,853 </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12.90%</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$10,703,811 </a:t>
                      </a:r>
                      <a:endParaRPr lang="en-US" sz="1800" b="0" i="0" u="none" strike="noStrike">
                        <a:solidFill>
                          <a:srgbClr val="000000"/>
                        </a:solidFill>
                        <a:effectLst/>
                        <a:latin typeface="Calibri" panose="020F0502020204030204" pitchFamily="34" charset="0"/>
                      </a:endParaRPr>
                    </a:p>
                  </a:txBody>
                  <a:tcPr marL="9525" marR="171450" marT="9525" marB="0" anchor="ctr"/>
                </a:tc>
                <a:extLst>
                  <a:ext uri="{0D108BD9-81ED-4DB2-BD59-A6C34878D82A}">
                    <a16:rowId xmlns:a16="http://schemas.microsoft.com/office/drawing/2014/main" val="633556478"/>
                  </a:ext>
                </a:extLst>
              </a:tr>
              <a:tr h="328972">
                <a:tc>
                  <a:txBody>
                    <a:bodyPr/>
                    <a:lstStyle/>
                    <a:p>
                      <a:pPr algn="l" fontAlgn="b"/>
                      <a:r>
                        <a:rPr lang="en-US" sz="1800" u="none" strike="noStrike" dirty="0">
                          <a:effectLst/>
                        </a:rPr>
                        <a:t>Indiana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rtl="0" fontAlgn="ctr"/>
                      <a:r>
                        <a:rPr lang="en-US" sz="1800" u="none" strike="noStrike">
                          <a:effectLst/>
                        </a:rPr>
                        <a:t>$435,998,645 </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$42,758,939 </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9.80%</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$4,062,099 </a:t>
                      </a:r>
                      <a:endParaRPr lang="en-US" sz="1800" b="0" i="0" u="none" strike="noStrike">
                        <a:solidFill>
                          <a:srgbClr val="000000"/>
                        </a:solidFill>
                        <a:effectLst/>
                        <a:latin typeface="Calibri" panose="020F0502020204030204" pitchFamily="34" charset="0"/>
                      </a:endParaRPr>
                    </a:p>
                  </a:txBody>
                  <a:tcPr marL="9525" marR="171450" marT="9525" marB="0" anchor="ctr"/>
                </a:tc>
                <a:extLst>
                  <a:ext uri="{0D108BD9-81ED-4DB2-BD59-A6C34878D82A}">
                    <a16:rowId xmlns:a16="http://schemas.microsoft.com/office/drawing/2014/main" val="4062622576"/>
                  </a:ext>
                </a:extLst>
              </a:tr>
              <a:tr h="328972">
                <a:tc>
                  <a:txBody>
                    <a:bodyPr/>
                    <a:lstStyle/>
                    <a:p>
                      <a:pPr algn="l" fontAlgn="b"/>
                      <a:r>
                        <a:rPr lang="en-US" sz="1800" u="none" strike="noStrike" dirty="0">
                          <a:effectLst/>
                        </a:rPr>
                        <a:t>Iowa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rtl="0" fontAlgn="ctr"/>
                      <a:r>
                        <a:rPr lang="en-US" sz="1800" u="none" strike="noStrike">
                          <a:effectLst/>
                        </a:rPr>
                        <a:t>$212,225,668 </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$19,283,689 </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9.10%</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$1,301,649 </a:t>
                      </a:r>
                      <a:endParaRPr lang="en-US" sz="1800" b="0" i="0" u="none" strike="noStrike">
                        <a:solidFill>
                          <a:srgbClr val="000000"/>
                        </a:solidFill>
                        <a:effectLst/>
                        <a:latin typeface="Calibri" panose="020F0502020204030204" pitchFamily="34" charset="0"/>
                      </a:endParaRPr>
                    </a:p>
                  </a:txBody>
                  <a:tcPr marL="9525" marR="171450" marT="9525" marB="0" anchor="ctr"/>
                </a:tc>
                <a:extLst>
                  <a:ext uri="{0D108BD9-81ED-4DB2-BD59-A6C34878D82A}">
                    <a16:rowId xmlns:a16="http://schemas.microsoft.com/office/drawing/2014/main" val="1071297373"/>
                  </a:ext>
                </a:extLst>
              </a:tr>
              <a:tr h="328972">
                <a:tc>
                  <a:txBody>
                    <a:bodyPr/>
                    <a:lstStyle/>
                    <a:p>
                      <a:pPr algn="l" fontAlgn="b"/>
                      <a:r>
                        <a:rPr lang="en-US" sz="1800" u="none" strike="noStrike" dirty="0">
                          <a:effectLst/>
                        </a:rPr>
                        <a:t>Mississippi</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rtl="0" fontAlgn="ctr"/>
                      <a:r>
                        <a:rPr lang="en-US" sz="1800" u="none" strike="noStrike">
                          <a:effectLst/>
                        </a:rPr>
                        <a:t>$526,313,244 </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$59,627,039 </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11.30%</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$7,155,245 </a:t>
                      </a:r>
                      <a:endParaRPr lang="en-US" sz="1800" b="0" i="0" u="none" strike="noStrike">
                        <a:solidFill>
                          <a:srgbClr val="000000"/>
                        </a:solidFill>
                        <a:effectLst/>
                        <a:latin typeface="Calibri" panose="020F0502020204030204" pitchFamily="34" charset="0"/>
                      </a:endParaRPr>
                    </a:p>
                  </a:txBody>
                  <a:tcPr marL="9525" marR="171450" marT="9525" marB="0" anchor="ctr"/>
                </a:tc>
                <a:extLst>
                  <a:ext uri="{0D108BD9-81ED-4DB2-BD59-A6C34878D82A}">
                    <a16:rowId xmlns:a16="http://schemas.microsoft.com/office/drawing/2014/main" val="1022872433"/>
                  </a:ext>
                </a:extLst>
              </a:tr>
              <a:tr h="328972">
                <a:tc>
                  <a:txBody>
                    <a:bodyPr/>
                    <a:lstStyle/>
                    <a:p>
                      <a:pPr algn="l" fontAlgn="b"/>
                      <a:r>
                        <a:rPr lang="en-US" sz="1800" u="none" strike="noStrike" dirty="0">
                          <a:effectLst/>
                        </a:rPr>
                        <a:t>Nevada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rtl="0" fontAlgn="ctr"/>
                      <a:r>
                        <a:rPr lang="en-US" sz="1800" u="none" strike="noStrike">
                          <a:effectLst/>
                        </a:rPr>
                        <a:t>$8,340,376,488 </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$522,968,000 </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6.30%</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$35,300,340 </a:t>
                      </a:r>
                      <a:endParaRPr lang="en-US" sz="1800" b="0" i="0" u="none" strike="noStrike">
                        <a:solidFill>
                          <a:srgbClr val="000000"/>
                        </a:solidFill>
                        <a:effectLst/>
                        <a:latin typeface="Calibri" panose="020F0502020204030204" pitchFamily="34" charset="0"/>
                      </a:endParaRPr>
                    </a:p>
                  </a:txBody>
                  <a:tcPr marL="9525" marR="171450" marT="9525" marB="0" anchor="ctr"/>
                </a:tc>
                <a:extLst>
                  <a:ext uri="{0D108BD9-81ED-4DB2-BD59-A6C34878D82A}">
                    <a16:rowId xmlns:a16="http://schemas.microsoft.com/office/drawing/2014/main" val="1851312856"/>
                  </a:ext>
                </a:extLst>
              </a:tr>
              <a:tr h="328972">
                <a:tc>
                  <a:txBody>
                    <a:bodyPr/>
                    <a:lstStyle/>
                    <a:p>
                      <a:pPr algn="l" fontAlgn="b"/>
                      <a:r>
                        <a:rPr lang="en-US" sz="1800" u="none" strike="noStrike" dirty="0">
                          <a:effectLst/>
                        </a:rPr>
                        <a:t>New Jersey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rtl="0" fontAlgn="ctr"/>
                      <a:r>
                        <a:rPr lang="en-US" sz="1800" u="none" strike="noStrike">
                          <a:effectLst/>
                        </a:rPr>
                        <a:t>$5,830,205,870 </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$393,420,427 </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6.70%</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$51,778,548 </a:t>
                      </a:r>
                      <a:endParaRPr lang="en-US" sz="1800" b="0" i="0" u="none" strike="noStrike">
                        <a:solidFill>
                          <a:srgbClr val="000000"/>
                        </a:solidFill>
                        <a:effectLst/>
                        <a:latin typeface="Calibri" panose="020F0502020204030204" pitchFamily="34" charset="0"/>
                      </a:endParaRPr>
                    </a:p>
                  </a:txBody>
                  <a:tcPr marL="9525" marR="171450" marT="9525" marB="0" anchor="ctr"/>
                </a:tc>
                <a:extLst>
                  <a:ext uri="{0D108BD9-81ED-4DB2-BD59-A6C34878D82A}">
                    <a16:rowId xmlns:a16="http://schemas.microsoft.com/office/drawing/2014/main" val="446168280"/>
                  </a:ext>
                </a:extLst>
              </a:tr>
              <a:tr h="328972">
                <a:tc>
                  <a:txBody>
                    <a:bodyPr/>
                    <a:lstStyle/>
                    <a:p>
                      <a:pPr algn="r" rtl="0" fontAlgn="ctr"/>
                      <a:r>
                        <a:rPr lang="en-US" sz="1800" u="none" strike="noStrike" dirty="0">
                          <a:effectLst/>
                        </a:rPr>
                        <a:t>New Mexico</a:t>
                      </a:r>
                      <a:endParaRPr lang="en-US" sz="1800" b="0" i="0" u="none" strike="noStrike" dirty="0">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9525" marR="171450" marT="9525" marB="0" anchor="ctr"/>
                </a:tc>
                <a:extLst>
                  <a:ext uri="{0D108BD9-81ED-4DB2-BD59-A6C34878D82A}">
                    <a16:rowId xmlns:a16="http://schemas.microsoft.com/office/drawing/2014/main" val="3860202285"/>
                  </a:ext>
                </a:extLst>
              </a:tr>
              <a:tr h="328972">
                <a:tc>
                  <a:txBody>
                    <a:bodyPr/>
                    <a:lstStyle/>
                    <a:p>
                      <a:pPr algn="l" fontAlgn="b"/>
                      <a:r>
                        <a:rPr lang="en-US" sz="1800" u="none" strike="noStrike" dirty="0">
                          <a:effectLst/>
                        </a:rPr>
                        <a:t>New York</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rtl="0" fontAlgn="ctr"/>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$7,783,426 </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$778,343 </a:t>
                      </a:r>
                      <a:endParaRPr lang="en-US" sz="1800" b="0" i="0" u="none" strike="noStrike">
                        <a:solidFill>
                          <a:srgbClr val="000000"/>
                        </a:solidFill>
                        <a:effectLst/>
                        <a:latin typeface="Calibri" panose="020F0502020204030204" pitchFamily="34" charset="0"/>
                      </a:endParaRPr>
                    </a:p>
                  </a:txBody>
                  <a:tcPr marL="9525" marR="171450" marT="9525" marB="0" anchor="ctr"/>
                </a:tc>
                <a:extLst>
                  <a:ext uri="{0D108BD9-81ED-4DB2-BD59-A6C34878D82A}">
                    <a16:rowId xmlns:a16="http://schemas.microsoft.com/office/drawing/2014/main" val="1656487508"/>
                  </a:ext>
                </a:extLst>
              </a:tr>
              <a:tr h="328972">
                <a:tc>
                  <a:txBody>
                    <a:bodyPr/>
                    <a:lstStyle/>
                    <a:p>
                      <a:pPr algn="l" fontAlgn="b"/>
                      <a:r>
                        <a:rPr lang="en-US" sz="1800" u="none" strike="noStrike" dirty="0">
                          <a:effectLst/>
                        </a:rPr>
                        <a:t>Oregon</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rtl="0" fontAlgn="ctr"/>
                      <a:r>
                        <a:rPr lang="en-US" sz="1800" u="none" strike="noStrike">
                          <a:effectLst/>
                        </a:rPr>
                        <a:t>$45,067,568 </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$2,794,206 </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6.20%</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$2,514,785 </a:t>
                      </a:r>
                      <a:endParaRPr lang="en-US" sz="1800" b="0" i="0" u="none" strike="noStrike">
                        <a:solidFill>
                          <a:srgbClr val="000000"/>
                        </a:solidFill>
                        <a:effectLst/>
                        <a:latin typeface="Calibri" panose="020F0502020204030204" pitchFamily="34" charset="0"/>
                      </a:endParaRPr>
                    </a:p>
                  </a:txBody>
                  <a:tcPr marL="9525" marR="171450" marT="9525" marB="0" anchor="ctr"/>
                </a:tc>
                <a:extLst>
                  <a:ext uri="{0D108BD9-81ED-4DB2-BD59-A6C34878D82A}">
                    <a16:rowId xmlns:a16="http://schemas.microsoft.com/office/drawing/2014/main" val="3827455879"/>
                  </a:ext>
                </a:extLst>
              </a:tr>
              <a:tr h="328972">
                <a:tc>
                  <a:txBody>
                    <a:bodyPr/>
                    <a:lstStyle/>
                    <a:p>
                      <a:pPr algn="l" fontAlgn="b"/>
                      <a:r>
                        <a:rPr lang="en-US" sz="1800" u="none" strike="noStrike" dirty="0">
                          <a:effectLst/>
                        </a:rPr>
                        <a:t>Pennsylvania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rtl="0" fontAlgn="ctr"/>
                      <a:r>
                        <a:rPr lang="en-US" sz="1800" u="none" strike="noStrike">
                          <a:effectLst/>
                        </a:rPr>
                        <a:t>$1,507,754,787 </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$114,248,501 </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7.60%</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$31,186,640 </a:t>
                      </a:r>
                      <a:endParaRPr lang="en-US" sz="1800" b="0" i="0" u="none" strike="noStrike">
                        <a:solidFill>
                          <a:srgbClr val="000000"/>
                        </a:solidFill>
                        <a:effectLst/>
                        <a:latin typeface="Calibri" panose="020F0502020204030204" pitchFamily="34" charset="0"/>
                      </a:endParaRPr>
                    </a:p>
                  </a:txBody>
                  <a:tcPr marL="9525" marR="171450" marT="9525" marB="0" anchor="ctr"/>
                </a:tc>
                <a:extLst>
                  <a:ext uri="{0D108BD9-81ED-4DB2-BD59-A6C34878D82A}">
                    <a16:rowId xmlns:a16="http://schemas.microsoft.com/office/drawing/2014/main" val="1423171406"/>
                  </a:ext>
                </a:extLst>
              </a:tr>
              <a:tr h="328972">
                <a:tc>
                  <a:txBody>
                    <a:bodyPr/>
                    <a:lstStyle/>
                    <a:p>
                      <a:pPr algn="l" fontAlgn="b"/>
                      <a:r>
                        <a:rPr lang="en-US" sz="1800" u="none" strike="noStrike" dirty="0">
                          <a:effectLst/>
                        </a:rPr>
                        <a:t>Rhode Island</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rtl="0" fontAlgn="ctr"/>
                      <a:r>
                        <a:rPr lang="en-US" sz="1800" u="none" strike="noStrike">
                          <a:effectLst/>
                        </a:rPr>
                        <a:t>$227,911,697 </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$16,265,849 </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7.10%</a:t>
                      </a:r>
                      <a:endParaRPr lang="en-US" sz="1800" b="0" i="0" u="none" strike="noStrike">
                        <a:solidFill>
                          <a:srgbClr val="000000"/>
                        </a:solidFill>
                        <a:effectLst/>
                        <a:latin typeface="Calibri" panose="020F0502020204030204" pitchFamily="34" charset="0"/>
                      </a:endParaRPr>
                    </a:p>
                  </a:txBody>
                  <a:tcPr marL="9525" marR="171450" marT="9525" marB="0" anchor="ctr"/>
                </a:tc>
                <a:tc>
                  <a:txBody>
                    <a:bodyPr/>
                    <a:lstStyle/>
                    <a:p>
                      <a:pPr algn="r" rtl="0" fontAlgn="ctr"/>
                      <a:r>
                        <a:rPr lang="en-US" sz="1800" u="none" strike="noStrike">
                          <a:effectLst/>
                        </a:rPr>
                        <a:t>$8,295,583 </a:t>
                      </a:r>
                      <a:endParaRPr lang="en-US" sz="1800" b="0" i="0" u="none" strike="noStrike">
                        <a:solidFill>
                          <a:srgbClr val="000000"/>
                        </a:solidFill>
                        <a:effectLst/>
                        <a:latin typeface="Calibri" panose="020F0502020204030204" pitchFamily="34" charset="0"/>
                      </a:endParaRPr>
                    </a:p>
                  </a:txBody>
                  <a:tcPr marL="9525" marR="171450" marT="9525" marB="0" anchor="ctr"/>
                </a:tc>
                <a:extLst>
                  <a:ext uri="{0D108BD9-81ED-4DB2-BD59-A6C34878D82A}">
                    <a16:rowId xmlns:a16="http://schemas.microsoft.com/office/drawing/2014/main" val="1526838693"/>
                  </a:ext>
                </a:extLst>
              </a:tr>
              <a:tr h="328972">
                <a:tc>
                  <a:txBody>
                    <a:bodyPr/>
                    <a:lstStyle/>
                    <a:p>
                      <a:pPr algn="l" fontAlgn="b"/>
                      <a:r>
                        <a:rPr lang="en-US" sz="1800" u="none" strike="noStrike" dirty="0">
                          <a:effectLst/>
                        </a:rPr>
                        <a:t>West Virginia</a:t>
                      </a:r>
                      <a:endParaRPr lang="en-US" sz="18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rtl="0" fontAlgn="ctr"/>
                      <a:r>
                        <a:rPr lang="en-US" sz="1800" u="none" strike="noStrike" dirty="0">
                          <a:effectLst/>
                        </a:rPr>
                        <a:t>$276,270,297 </a:t>
                      </a:r>
                      <a:endParaRPr lang="en-US" sz="1800" b="0" i="0" u="none" strike="noStrike" dirty="0">
                        <a:solidFill>
                          <a:srgbClr val="000000"/>
                        </a:solidFill>
                        <a:effectLst/>
                        <a:latin typeface="Calibri" panose="020F0502020204030204" pitchFamily="34" charset="0"/>
                      </a:endParaRPr>
                    </a:p>
                  </a:txBody>
                  <a:tcPr marL="9525" marR="171450" marT="9525" marB="0" anchor="ctr">
                    <a:lnB w="12700" cap="flat" cmpd="sng" algn="ctr">
                      <a:solidFill>
                        <a:schemeClr val="tx1"/>
                      </a:solidFill>
                      <a:prstDash val="solid"/>
                      <a:round/>
                      <a:headEnd type="none" w="med" len="med"/>
                      <a:tailEnd type="none" w="med" len="med"/>
                    </a:lnB>
                  </a:tcPr>
                </a:tc>
                <a:tc>
                  <a:txBody>
                    <a:bodyPr/>
                    <a:lstStyle/>
                    <a:p>
                      <a:pPr algn="r" rtl="0" fontAlgn="ctr"/>
                      <a:r>
                        <a:rPr lang="en-US" sz="1800" u="none" strike="noStrike" dirty="0">
                          <a:effectLst/>
                        </a:rPr>
                        <a:t>$26,077,153 </a:t>
                      </a:r>
                      <a:endParaRPr lang="en-US" sz="1800" b="0" i="0" u="none" strike="noStrike" dirty="0">
                        <a:solidFill>
                          <a:srgbClr val="000000"/>
                        </a:solidFill>
                        <a:effectLst/>
                        <a:latin typeface="Calibri" panose="020F0502020204030204" pitchFamily="34" charset="0"/>
                      </a:endParaRPr>
                    </a:p>
                  </a:txBody>
                  <a:tcPr marL="9525" marR="171450" marT="9525" marB="0" anchor="ctr">
                    <a:lnB w="12700" cap="flat" cmpd="sng" algn="ctr">
                      <a:solidFill>
                        <a:schemeClr val="tx1"/>
                      </a:solidFill>
                      <a:prstDash val="solid"/>
                      <a:round/>
                      <a:headEnd type="none" w="med" len="med"/>
                      <a:tailEnd type="none" w="med" len="med"/>
                    </a:lnB>
                  </a:tcPr>
                </a:tc>
                <a:tc>
                  <a:txBody>
                    <a:bodyPr/>
                    <a:lstStyle/>
                    <a:p>
                      <a:pPr algn="r" rtl="0" fontAlgn="ctr"/>
                      <a:r>
                        <a:rPr lang="en-US" sz="1800" u="none" strike="noStrike" dirty="0">
                          <a:effectLst/>
                        </a:rPr>
                        <a:t>9.40%</a:t>
                      </a:r>
                      <a:endParaRPr lang="en-US" sz="1800" b="0" i="0" u="none" strike="noStrike" dirty="0">
                        <a:solidFill>
                          <a:srgbClr val="000000"/>
                        </a:solidFill>
                        <a:effectLst/>
                        <a:latin typeface="Calibri" panose="020F0502020204030204" pitchFamily="34" charset="0"/>
                      </a:endParaRPr>
                    </a:p>
                  </a:txBody>
                  <a:tcPr marL="9525" marR="171450" marT="9525" marB="0" anchor="ctr">
                    <a:lnB w="12700" cap="flat" cmpd="sng" algn="ctr">
                      <a:solidFill>
                        <a:schemeClr val="tx1"/>
                      </a:solidFill>
                      <a:prstDash val="solid"/>
                      <a:round/>
                      <a:headEnd type="none" w="med" len="med"/>
                      <a:tailEnd type="none" w="med" len="med"/>
                    </a:lnB>
                  </a:tcPr>
                </a:tc>
                <a:tc>
                  <a:txBody>
                    <a:bodyPr/>
                    <a:lstStyle/>
                    <a:p>
                      <a:pPr algn="r" rtl="0" fontAlgn="ctr"/>
                      <a:r>
                        <a:rPr lang="en-US" sz="1800" u="none" strike="noStrike" dirty="0">
                          <a:effectLst/>
                        </a:rPr>
                        <a:t>$2,607,715 </a:t>
                      </a:r>
                      <a:endParaRPr lang="en-US" sz="1800" b="0" i="0" u="none" strike="noStrike" dirty="0">
                        <a:solidFill>
                          <a:srgbClr val="000000"/>
                        </a:solidFill>
                        <a:effectLst/>
                        <a:latin typeface="Calibri" panose="020F0502020204030204" pitchFamily="34" charset="0"/>
                      </a:endParaRPr>
                    </a:p>
                  </a:txBody>
                  <a:tcPr marL="9525" marR="171450"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486214"/>
                  </a:ext>
                </a:extLst>
              </a:tr>
            </a:tbl>
          </a:graphicData>
        </a:graphic>
      </p:graphicFrame>
      <p:sp>
        <p:nvSpPr>
          <p:cNvPr id="2" name="Title" hidden="1"/>
          <p:cNvSpPr>
            <a:spLocks noGrp="1"/>
          </p:cNvSpPr>
          <p:nvPr>
            <p:ph type="title"/>
          </p:nvPr>
        </p:nvSpPr>
        <p:spPr/>
        <p:txBody>
          <a:bodyPr/>
          <a:lstStyle/>
          <a:p>
            <a:pPr algn="ctr" fontAlgn="b"/>
            <a:r>
              <a:rPr lang="en-US" sz="2800" dirty="0"/>
              <a:t>U.S. Sports Betting Revenue, 2018 and 2019</a:t>
            </a:r>
            <a:endParaRPr lang="en-US" sz="28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704289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11: Sin Taxes</a:t>
            </a:r>
            <a:endParaRPr lang="en-US" sz="1800" b="1" spc="100" dirty="0">
              <a:solidFill>
                <a:srgbClr val="637052"/>
              </a:solidFill>
            </a:endParaRPr>
          </a:p>
        </p:txBody>
      </p:sp>
      <p:sp>
        <p:nvSpPr>
          <p:cNvPr id="12291" name="Rectangle 2"/>
          <p:cNvSpPr>
            <a:spLocks noGrp="1" noChangeArrowheads="1"/>
          </p:cNvSpPr>
          <p:nvPr>
            <p:ph idx="1"/>
          </p:nvPr>
        </p:nvSpPr>
        <p:spPr>
          <a:xfrm>
            <a:off x="914400" y="1390012"/>
            <a:ext cx="7543801" cy="4934588"/>
          </a:xfrm>
        </p:spPr>
        <p:txBody>
          <a:bodyPr>
            <a:normAutofit/>
          </a:bodyPr>
          <a:lstStyle/>
          <a:p>
            <a:pPr eaLnBrk="1" hangingPunct="1">
              <a:buFont typeface="Wingdings" pitchFamily="2" charset="2"/>
              <a:buNone/>
            </a:pPr>
            <a:r>
              <a:rPr lang="en-US" sz="2400" dirty="0" smtClean="0">
                <a:solidFill>
                  <a:srgbClr val="BD582C"/>
                </a:solidFill>
              </a:rPr>
              <a:t>Sports Gambling, 3</a:t>
            </a:r>
          </a:p>
          <a:p>
            <a:pPr marL="228600" indent="-228600">
              <a:lnSpc>
                <a:spcPct val="100000"/>
              </a:lnSpc>
              <a:spcAft>
                <a:spcPts val="1800"/>
              </a:spcAft>
              <a:buFont typeface="Wingdings" panose="05000000000000000000" pitchFamily="2" charset="2"/>
              <a:buChar char="§"/>
            </a:pPr>
            <a:r>
              <a:rPr lang="en-US" sz="2400" dirty="0" smtClean="0">
                <a:solidFill>
                  <a:schemeClr val="tx1"/>
                </a:solidFill>
              </a:rPr>
              <a:t>But </a:t>
            </a:r>
            <a:r>
              <a:rPr lang="en-US" sz="2400" dirty="0">
                <a:solidFill>
                  <a:schemeClr val="tx1"/>
                </a:solidFill>
              </a:rPr>
              <a:t>the legal industry still has a mighty challenge in the form of illegal sports wagering.</a:t>
            </a:r>
          </a:p>
          <a:p>
            <a:pPr marL="228600" indent="-228600">
              <a:lnSpc>
                <a:spcPct val="100000"/>
              </a:lnSpc>
              <a:spcAft>
                <a:spcPts val="1800"/>
              </a:spcAft>
              <a:buFont typeface="Wingdings" panose="05000000000000000000" pitchFamily="2" charset="2"/>
              <a:buChar char="§"/>
            </a:pPr>
            <a:r>
              <a:rPr lang="en-US" sz="2400" dirty="0" smtClean="0">
                <a:solidFill>
                  <a:schemeClr val="tx1"/>
                </a:solidFill>
              </a:rPr>
              <a:t>“</a:t>
            </a:r>
            <a:r>
              <a:rPr lang="en-US" sz="2400" dirty="0">
                <a:solidFill>
                  <a:schemeClr val="tx1"/>
                </a:solidFill>
              </a:rPr>
              <a:t>Legal and regulated sports betting barely scratched the surface of an entrenched black market — comprised of offshore sportsbooks and street bookies,” the AGA said. </a:t>
            </a:r>
            <a:endParaRPr lang="en-US" sz="2400" dirty="0" smtClean="0">
              <a:solidFill>
                <a:schemeClr val="tx1"/>
              </a:solidFill>
            </a:endParaRPr>
          </a:p>
          <a:p>
            <a:pPr marL="393192" lvl="1" indent="-228600">
              <a:lnSpc>
                <a:spcPct val="100000"/>
              </a:lnSpc>
              <a:spcAft>
                <a:spcPts val="1800"/>
              </a:spcAft>
              <a:buFont typeface="Wingdings" panose="05000000000000000000" pitchFamily="2" charset="2"/>
              <a:buChar char="§"/>
            </a:pPr>
            <a:r>
              <a:rPr lang="en-US" sz="2288" dirty="0" smtClean="0">
                <a:solidFill>
                  <a:schemeClr val="tx1"/>
                </a:solidFill>
              </a:rPr>
              <a:t>It </a:t>
            </a:r>
            <a:r>
              <a:rPr lang="en-US" sz="2288" dirty="0">
                <a:solidFill>
                  <a:schemeClr val="tx1"/>
                </a:solidFill>
              </a:rPr>
              <a:t>estimates this market accounts for $150 billion in annual bets.</a:t>
            </a:r>
            <a:endParaRPr lang="en-US" sz="2288" dirty="0" smtClean="0">
              <a:solidFill>
                <a:schemeClr val="tx1"/>
              </a:solidFill>
            </a:endParaRPr>
          </a:p>
        </p:txBody>
      </p:sp>
      <p:sp>
        <p:nvSpPr>
          <p:cNvPr id="2" name="Title" hidden="1"/>
          <p:cNvSpPr>
            <a:spLocks noGrp="1"/>
          </p:cNvSpPr>
          <p:nvPr>
            <p:ph type="title"/>
          </p:nvPr>
        </p:nvSpPr>
        <p:spPr/>
        <p:txBody>
          <a:bodyPr/>
          <a:lstStyle/>
          <a:p>
            <a:r>
              <a:rPr lang="en-US" sz="2800" dirty="0">
                <a:solidFill>
                  <a:srgbClr val="BD582C"/>
                </a:solidFill>
              </a:rPr>
              <a:t>Sports Gambling, 3</a:t>
            </a:r>
          </a:p>
        </p:txBody>
      </p:sp>
    </p:spTree>
    <p:extLst>
      <p:ext uri="{BB962C8B-B14F-4D97-AF65-F5344CB8AC3E}">
        <p14:creationId xmlns:p14="http://schemas.microsoft.com/office/powerpoint/2010/main" val="976417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11: Sin Taxes</a:t>
            </a:r>
            <a:endParaRPr lang="en-US" sz="1800" b="1" spc="100" dirty="0">
              <a:solidFill>
                <a:srgbClr val="637052"/>
              </a:solidFill>
            </a:endParaRPr>
          </a:p>
        </p:txBody>
      </p:sp>
      <p:sp>
        <p:nvSpPr>
          <p:cNvPr id="2" name="Rectangle 2"/>
          <p:cNvSpPr/>
          <p:nvPr/>
        </p:nvSpPr>
        <p:spPr>
          <a:xfrm>
            <a:off x="730786" y="1295400"/>
            <a:ext cx="1843773" cy="505972"/>
          </a:xfrm>
          <a:prstGeom prst="rect">
            <a:avLst/>
          </a:prstGeom>
        </p:spPr>
        <p:txBody>
          <a:bodyPr wrap="none">
            <a:spAutoFit/>
          </a:bodyPr>
          <a:lstStyle/>
          <a:p>
            <a:pPr algn="ctr" eaLnBrk="1" hangingPunct="1">
              <a:lnSpc>
                <a:spcPct val="120000"/>
              </a:lnSpc>
              <a:buFont typeface="Wingdings" pitchFamily="2" charset="2"/>
              <a:buNone/>
            </a:pPr>
            <a:r>
              <a:rPr lang="en-US" sz="2400" dirty="0">
                <a:solidFill>
                  <a:srgbClr val="BD582C"/>
                </a:solidFill>
                <a:latin typeface="+mn-lt"/>
              </a:rPr>
              <a:t>Class Outline</a:t>
            </a:r>
          </a:p>
        </p:txBody>
      </p:sp>
      <p:sp>
        <p:nvSpPr>
          <p:cNvPr id="4099" name="Rectangle 3"/>
          <p:cNvSpPr>
            <a:spLocks noGrp="1" noChangeArrowheads="1"/>
          </p:cNvSpPr>
          <p:nvPr>
            <p:ph idx="1"/>
          </p:nvPr>
        </p:nvSpPr>
        <p:spPr/>
        <p:txBody>
          <a:bodyPr>
            <a:normAutofit/>
          </a:bodyPr>
          <a:lstStyle/>
          <a:p>
            <a:pPr eaLnBrk="1" hangingPunct="1"/>
            <a:r>
              <a:rPr lang="en-US" sz="2000" b="1" dirty="0" smtClean="0"/>
              <a:t>What Are Sin Taxes?</a:t>
            </a:r>
          </a:p>
          <a:p>
            <a:pPr eaLnBrk="1" hangingPunct="1"/>
            <a:endParaRPr lang="en-US" sz="2000" dirty="0"/>
          </a:p>
          <a:p>
            <a:pPr eaLnBrk="1" hangingPunct="1"/>
            <a:r>
              <a:rPr lang="en-US" sz="2000" b="1" dirty="0" smtClean="0"/>
              <a:t>Broad Analysis of Sin Taxes</a:t>
            </a:r>
          </a:p>
          <a:p>
            <a:pPr eaLnBrk="1" hangingPunct="1"/>
            <a:endParaRPr lang="en-US" sz="2000" b="1" dirty="0"/>
          </a:p>
          <a:p>
            <a:pPr eaLnBrk="1" hangingPunct="1"/>
            <a:r>
              <a:rPr lang="en-US" sz="2000" b="1" dirty="0" smtClean="0"/>
              <a:t>The Latest Developments in Marijuana Taxes</a:t>
            </a:r>
          </a:p>
          <a:p>
            <a:pPr marL="113157" lvl="1" indent="0" eaLnBrk="1" hangingPunct="1">
              <a:buNone/>
            </a:pPr>
            <a:endParaRPr lang="en-US" sz="2000" dirty="0" smtClean="0"/>
          </a:p>
        </p:txBody>
      </p:sp>
      <p:sp>
        <p:nvSpPr>
          <p:cNvPr id="4" name="Title" hidden="1"/>
          <p:cNvSpPr>
            <a:spLocks noGrp="1"/>
          </p:cNvSpPr>
          <p:nvPr>
            <p:ph type="title"/>
          </p:nvPr>
        </p:nvSpPr>
        <p:spPr/>
        <p:txBody>
          <a:bodyPr/>
          <a:lstStyle/>
          <a:p>
            <a:r>
              <a:rPr lang="en-US" dirty="0" smtClean="0"/>
              <a:t>Class Outline</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11: Sin Taxes</a:t>
            </a:r>
            <a:endParaRPr lang="en-US" sz="1800" b="1" spc="100" dirty="0">
              <a:solidFill>
                <a:srgbClr val="637052"/>
              </a:solidFill>
            </a:endParaRPr>
          </a:p>
        </p:txBody>
      </p:sp>
      <p:sp>
        <p:nvSpPr>
          <p:cNvPr id="12291" name="Rectangle 2"/>
          <p:cNvSpPr>
            <a:spLocks noGrp="1" noChangeArrowheads="1"/>
          </p:cNvSpPr>
          <p:nvPr>
            <p:ph idx="1"/>
          </p:nvPr>
        </p:nvSpPr>
        <p:spPr>
          <a:xfrm>
            <a:off x="858519" y="1371600"/>
            <a:ext cx="7543801" cy="762000"/>
          </a:xfrm>
        </p:spPr>
        <p:txBody>
          <a:bodyPr>
            <a:normAutofit/>
          </a:bodyPr>
          <a:lstStyle/>
          <a:p>
            <a:pPr eaLnBrk="1" hangingPunct="1">
              <a:buFont typeface="Wingdings" pitchFamily="2" charset="2"/>
              <a:buNone/>
            </a:pPr>
            <a:r>
              <a:rPr lang="en-US" sz="2400" dirty="0" smtClean="0">
                <a:solidFill>
                  <a:srgbClr val="BD582C"/>
                </a:solidFill>
              </a:rPr>
              <a:t>Tax Implementation Questions</a:t>
            </a:r>
            <a:endParaRPr lang="en-US" sz="2400" dirty="0">
              <a:solidFill>
                <a:srgbClr val="BD582C"/>
              </a:solidFill>
            </a:endParaRPr>
          </a:p>
        </p:txBody>
      </p:sp>
      <p:sp>
        <p:nvSpPr>
          <p:cNvPr id="6" name="Rectangle 3"/>
          <p:cNvSpPr txBox="1">
            <a:spLocks noChangeArrowheads="1"/>
          </p:cNvSpPr>
          <p:nvPr/>
        </p:nvSpPr>
        <p:spPr>
          <a:xfrm>
            <a:off x="914400" y="1752600"/>
            <a:ext cx="7452360" cy="4343400"/>
          </a:xfrm>
          <a:prstGeom prst="rect">
            <a:avLst/>
          </a:prstGeom>
        </p:spPr>
        <p:txBody>
          <a:bodyPr vert="horz" lIns="0" tIns="45720" rIns="0" bIns="45720" rtlCol="0">
            <a:normAutofit/>
          </a:bodyPr>
          <a:lstStyle>
            <a:lvl1pPr marL="51435" indent="-51435" algn="l" defTabSz="514350" rtl="0" eaLnBrk="1" latinLnBrk="0" hangingPunct="1">
              <a:lnSpc>
                <a:spcPct val="90000"/>
              </a:lnSpc>
              <a:spcBef>
                <a:spcPts val="675"/>
              </a:spcBef>
              <a:spcAft>
                <a:spcPts val="113"/>
              </a:spcAft>
              <a:buClr>
                <a:schemeClr val="accent1"/>
              </a:buClr>
              <a:buSzPct val="100000"/>
              <a:buFont typeface="Calibri" panose="020F0502020204030204" pitchFamily="34" charset="0"/>
              <a:buChar char=" "/>
              <a:defRPr sz="1125" kern="1200">
                <a:solidFill>
                  <a:schemeClr val="tx1">
                    <a:lumMod val="75000"/>
                    <a:lumOff val="25000"/>
                  </a:schemeClr>
                </a:solidFill>
                <a:latin typeface="+mn-lt"/>
                <a:ea typeface="+mn-ea"/>
                <a:cs typeface="+mn-cs"/>
              </a:defRPr>
            </a:lvl1pPr>
            <a:lvl2pPr marL="216027" indent="-102870" algn="l" defTabSz="514350" rtl="0" eaLnBrk="1" latinLnBrk="0" hangingPunct="1">
              <a:lnSpc>
                <a:spcPct val="90000"/>
              </a:lnSpc>
              <a:spcBef>
                <a:spcPts val="113"/>
              </a:spcBef>
              <a:spcAft>
                <a:spcPts val="225"/>
              </a:spcAft>
              <a:buClr>
                <a:schemeClr val="accent1"/>
              </a:buClr>
              <a:buFont typeface="Calibri" pitchFamily="34" charset="0"/>
              <a:buChar char="◦"/>
              <a:defRPr sz="1013" kern="1200">
                <a:solidFill>
                  <a:schemeClr val="tx1">
                    <a:lumMod val="75000"/>
                    <a:lumOff val="25000"/>
                  </a:schemeClr>
                </a:solidFill>
                <a:latin typeface="+mn-lt"/>
                <a:ea typeface="+mn-ea"/>
                <a:cs typeface="+mn-cs"/>
              </a:defRPr>
            </a:lvl2pPr>
            <a:lvl3pPr marL="31889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3pPr>
            <a:lvl4pPr marL="42176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4pPr>
            <a:lvl5pPr marL="52463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5pPr>
            <a:lvl6pPr marL="618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6pPr>
            <a:lvl7pPr marL="731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7pPr>
            <a:lvl8pPr marL="843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8pPr>
            <a:lvl9pPr marL="956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9pPr>
          </a:lstStyle>
          <a:p>
            <a:pPr algn="ctr" fontAlgn="auto">
              <a:lnSpc>
                <a:spcPct val="50000"/>
              </a:lnSpc>
              <a:buFont typeface="Wingdings" pitchFamily="2" charset="2"/>
              <a:buNone/>
            </a:pPr>
            <a:endParaRPr lang="en-US" sz="2000" b="1" dirty="0" smtClean="0">
              <a:solidFill>
                <a:schemeClr val="tx2"/>
              </a:solidFill>
            </a:endParaRPr>
          </a:p>
          <a:p>
            <a:pPr marL="227013" indent="-227013" fontAlgn="auto">
              <a:lnSpc>
                <a:spcPct val="120000"/>
              </a:lnSpc>
              <a:buFont typeface="Wingdings" panose="05000000000000000000" pitchFamily="2" charset="2"/>
              <a:buChar char="§"/>
            </a:pPr>
            <a:r>
              <a:rPr lang="en-US" sz="2000" dirty="0" smtClean="0"/>
              <a:t>Remember the set of questions for a lottery:</a:t>
            </a:r>
          </a:p>
          <a:p>
            <a:pPr marL="457200" indent="-457200">
              <a:lnSpc>
                <a:spcPct val="150000"/>
              </a:lnSpc>
              <a:buClr>
                <a:srgbClr val="BD582C"/>
              </a:buClr>
              <a:buFont typeface="+mj-lt"/>
              <a:buAutoNum type="arabicPeriod"/>
            </a:pPr>
            <a:r>
              <a:rPr lang="en-US" sz="2000" dirty="0"/>
              <a:t>Legalization (Should </a:t>
            </a:r>
            <a:r>
              <a:rPr lang="en-US" sz="2000" dirty="0" smtClean="0"/>
              <a:t>the behavior </a:t>
            </a:r>
            <a:r>
              <a:rPr lang="en-US" sz="2000" dirty="0"/>
              <a:t>be allowed?)</a:t>
            </a:r>
          </a:p>
          <a:p>
            <a:pPr marL="457200" indent="-457200">
              <a:lnSpc>
                <a:spcPct val="150000"/>
              </a:lnSpc>
              <a:buClr>
                <a:srgbClr val="BD582C"/>
              </a:buClr>
              <a:buFont typeface="+mj-lt"/>
              <a:buAutoNum type="arabicPeriod"/>
            </a:pPr>
            <a:r>
              <a:rPr lang="en-US" sz="2000" dirty="0"/>
              <a:t>Government Provision (Should </a:t>
            </a:r>
            <a:r>
              <a:rPr lang="en-US" sz="2000" dirty="0" smtClean="0"/>
              <a:t>the market be public or private?)</a:t>
            </a:r>
            <a:endParaRPr lang="en-US" sz="2000" dirty="0"/>
          </a:p>
          <a:p>
            <a:pPr marL="457200" indent="-457200">
              <a:lnSpc>
                <a:spcPct val="150000"/>
              </a:lnSpc>
              <a:buClr>
                <a:srgbClr val="BD582C"/>
              </a:buClr>
              <a:buFont typeface="+mj-lt"/>
              <a:buAutoNum type="arabicPeriod"/>
            </a:pPr>
            <a:r>
              <a:rPr lang="en-US" sz="2000" dirty="0"/>
              <a:t> Rate of Taxation (How much revenue should the state claim?)</a:t>
            </a:r>
          </a:p>
          <a:p>
            <a:pPr marL="457200" indent="-457200">
              <a:lnSpc>
                <a:spcPct val="150000"/>
              </a:lnSpc>
              <a:buClr>
                <a:srgbClr val="BD582C"/>
              </a:buClr>
              <a:buFont typeface="+mj-lt"/>
              <a:buAutoNum type="arabicPeriod"/>
            </a:pPr>
            <a:r>
              <a:rPr lang="en-US" sz="2000" dirty="0"/>
              <a:t> Earmarking (Should the revenue be </a:t>
            </a:r>
            <a:r>
              <a:rPr lang="en-US" sz="2000" dirty="0" smtClean="0"/>
              <a:t>earmarked?)</a:t>
            </a:r>
            <a:endParaRPr lang="en-US" sz="2000" dirty="0"/>
          </a:p>
          <a:p>
            <a:pPr marL="457200" indent="-457200">
              <a:lnSpc>
                <a:spcPct val="150000"/>
              </a:lnSpc>
              <a:buClr>
                <a:srgbClr val="BD582C"/>
              </a:buClr>
              <a:buFont typeface="+mj-lt"/>
              <a:buAutoNum type="arabicPeriod"/>
            </a:pPr>
            <a:r>
              <a:rPr lang="en-US" sz="2000" dirty="0"/>
              <a:t>Promotion </a:t>
            </a:r>
            <a:r>
              <a:rPr lang="en-US" sz="2000" dirty="0" smtClean="0"/>
              <a:t>(Should promotion be regulated?)</a:t>
            </a:r>
            <a:endParaRPr lang="en-US" sz="2000" dirty="0"/>
          </a:p>
          <a:p>
            <a:pPr marL="227013" indent="-227013" fontAlgn="auto">
              <a:lnSpc>
                <a:spcPct val="120000"/>
              </a:lnSpc>
              <a:buFont typeface="Wingdings" panose="05000000000000000000" pitchFamily="2" charset="2"/>
              <a:buChar char="§"/>
            </a:pPr>
            <a:endParaRPr lang="en-US" sz="2000" dirty="0"/>
          </a:p>
        </p:txBody>
      </p:sp>
      <p:sp>
        <p:nvSpPr>
          <p:cNvPr id="2" name="Title" hidden="1"/>
          <p:cNvSpPr>
            <a:spLocks noGrp="1"/>
          </p:cNvSpPr>
          <p:nvPr>
            <p:ph type="title"/>
          </p:nvPr>
        </p:nvSpPr>
        <p:spPr/>
        <p:txBody>
          <a:bodyPr/>
          <a:lstStyle/>
          <a:p>
            <a:r>
              <a:rPr lang="en-US" sz="2800" dirty="0">
                <a:solidFill>
                  <a:srgbClr val="BD582C"/>
                </a:solidFill>
              </a:rPr>
              <a:t>Tax Implementation Questions</a:t>
            </a:r>
            <a:br>
              <a:rPr lang="en-US" sz="2800" dirty="0">
                <a:solidFill>
                  <a:srgbClr val="BD582C"/>
                </a:solidFill>
              </a:rPr>
            </a:br>
            <a:endParaRPr lang="en-US" dirty="0"/>
          </a:p>
        </p:txBody>
      </p:sp>
    </p:spTree>
    <p:extLst>
      <p:ext uri="{BB962C8B-B14F-4D97-AF65-F5344CB8AC3E}">
        <p14:creationId xmlns:p14="http://schemas.microsoft.com/office/powerpoint/2010/main" val="42490884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11: Sin Taxes</a:t>
            </a:r>
            <a:endParaRPr lang="en-US" sz="1800" b="1" spc="100" dirty="0">
              <a:solidFill>
                <a:srgbClr val="637052"/>
              </a:solidFill>
            </a:endParaRPr>
          </a:p>
        </p:txBody>
      </p:sp>
      <p:sp>
        <p:nvSpPr>
          <p:cNvPr id="12291" name="Rectangle 2"/>
          <p:cNvSpPr>
            <a:spLocks noGrp="1" noChangeArrowheads="1"/>
          </p:cNvSpPr>
          <p:nvPr>
            <p:ph idx="1"/>
          </p:nvPr>
        </p:nvSpPr>
        <p:spPr>
          <a:xfrm>
            <a:off x="924560" y="1295400"/>
            <a:ext cx="7543801" cy="762000"/>
          </a:xfrm>
        </p:spPr>
        <p:txBody>
          <a:bodyPr>
            <a:normAutofit/>
          </a:bodyPr>
          <a:lstStyle/>
          <a:p>
            <a:pPr eaLnBrk="1" hangingPunct="1">
              <a:buFont typeface="Wingdings" pitchFamily="2" charset="2"/>
              <a:buNone/>
            </a:pPr>
            <a:r>
              <a:rPr lang="en-US" sz="2400" dirty="0" smtClean="0">
                <a:solidFill>
                  <a:srgbClr val="BD582C"/>
                </a:solidFill>
              </a:rPr>
              <a:t>Implementation Questions for Sin Taxes</a:t>
            </a:r>
            <a:endParaRPr lang="en-US" sz="2400" dirty="0">
              <a:solidFill>
                <a:srgbClr val="BD582C"/>
              </a:solidFill>
            </a:endParaRPr>
          </a:p>
        </p:txBody>
      </p:sp>
      <p:sp>
        <p:nvSpPr>
          <p:cNvPr id="6" name="Rectangle 3"/>
          <p:cNvSpPr txBox="1">
            <a:spLocks noChangeArrowheads="1"/>
          </p:cNvSpPr>
          <p:nvPr/>
        </p:nvSpPr>
        <p:spPr>
          <a:xfrm>
            <a:off x="1016001" y="1600200"/>
            <a:ext cx="7452360" cy="4343400"/>
          </a:xfrm>
          <a:prstGeom prst="rect">
            <a:avLst/>
          </a:prstGeom>
        </p:spPr>
        <p:txBody>
          <a:bodyPr vert="horz" lIns="0" tIns="45720" rIns="0" bIns="45720" rtlCol="0">
            <a:normAutofit fontScale="92500" lnSpcReduction="20000"/>
          </a:bodyPr>
          <a:lstStyle>
            <a:lvl1pPr marL="51435" indent="-51435" algn="l" defTabSz="514350" rtl="0" eaLnBrk="1" latinLnBrk="0" hangingPunct="1">
              <a:lnSpc>
                <a:spcPct val="90000"/>
              </a:lnSpc>
              <a:spcBef>
                <a:spcPts val="675"/>
              </a:spcBef>
              <a:spcAft>
                <a:spcPts val="113"/>
              </a:spcAft>
              <a:buClr>
                <a:schemeClr val="accent1"/>
              </a:buClr>
              <a:buSzPct val="100000"/>
              <a:buFont typeface="Calibri" panose="020F0502020204030204" pitchFamily="34" charset="0"/>
              <a:buChar char=" "/>
              <a:defRPr sz="1125" kern="1200">
                <a:solidFill>
                  <a:schemeClr val="tx1">
                    <a:lumMod val="75000"/>
                    <a:lumOff val="25000"/>
                  </a:schemeClr>
                </a:solidFill>
                <a:latin typeface="+mn-lt"/>
                <a:ea typeface="+mn-ea"/>
                <a:cs typeface="+mn-cs"/>
              </a:defRPr>
            </a:lvl1pPr>
            <a:lvl2pPr marL="216027" indent="-102870" algn="l" defTabSz="514350" rtl="0" eaLnBrk="1" latinLnBrk="0" hangingPunct="1">
              <a:lnSpc>
                <a:spcPct val="90000"/>
              </a:lnSpc>
              <a:spcBef>
                <a:spcPts val="113"/>
              </a:spcBef>
              <a:spcAft>
                <a:spcPts val="225"/>
              </a:spcAft>
              <a:buClr>
                <a:schemeClr val="accent1"/>
              </a:buClr>
              <a:buFont typeface="Calibri" pitchFamily="34" charset="0"/>
              <a:buChar char="◦"/>
              <a:defRPr sz="1013" kern="1200">
                <a:solidFill>
                  <a:schemeClr val="tx1">
                    <a:lumMod val="75000"/>
                    <a:lumOff val="25000"/>
                  </a:schemeClr>
                </a:solidFill>
                <a:latin typeface="+mn-lt"/>
                <a:ea typeface="+mn-ea"/>
                <a:cs typeface="+mn-cs"/>
              </a:defRPr>
            </a:lvl2pPr>
            <a:lvl3pPr marL="31889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3pPr>
            <a:lvl4pPr marL="42176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4pPr>
            <a:lvl5pPr marL="52463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5pPr>
            <a:lvl6pPr marL="618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6pPr>
            <a:lvl7pPr marL="731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7pPr>
            <a:lvl8pPr marL="843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8pPr>
            <a:lvl9pPr marL="956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9pPr>
          </a:lstStyle>
          <a:p>
            <a:pPr algn="ctr" fontAlgn="auto">
              <a:lnSpc>
                <a:spcPct val="50000"/>
              </a:lnSpc>
              <a:buFont typeface="Wingdings" pitchFamily="2" charset="2"/>
              <a:buNone/>
            </a:pPr>
            <a:endParaRPr lang="en-US" sz="2000" b="1" dirty="0" smtClean="0">
              <a:solidFill>
                <a:schemeClr val="tx2"/>
              </a:solidFill>
            </a:endParaRPr>
          </a:p>
          <a:p>
            <a:pPr marL="227013" indent="-227013" fontAlgn="auto">
              <a:lnSpc>
                <a:spcPct val="120000"/>
              </a:lnSpc>
              <a:buFont typeface="Wingdings" panose="05000000000000000000" pitchFamily="2" charset="2"/>
              <a:buChar char="§"/>
            </a:pPr>
            <a:r>
              <a:rPr lang="en-US" sz="2000" dirty="0" smtClean="0"/>
              <a:t>These questions also apply to sin taxes.</a:t>
            </a:r>
          </a:p>
          <a:p>
            <a:pPr marL="457200" indent="-457200">
              <a:lnSpc>
                <a:spcPct val="150000"/>
              </a:lnSpc>
              <a:buClr>
                <a:srgbClr val="BD582C"/>
              </a:buClr>
              <a:buFont typeface="+mj-lt"/>
              <a:buAutoNum type="arabicPeriod"/>
            </a:pPr>
            <a:r>
              <a:rPr lang="en-US" sz="2000" dirty="0"/>
              <a:t>Legalization </a:t>
            </a:r>
            <a:r>
              <a:rPr lang="en-US" sz="2000" dirty="0" smtClean="0"/>
              <a:t>(Alcohol and—still—marijuana are sometimes outlawed = no taxes!)</a:t>
            </a:r>
            <a:endParaRPr lang="en-US" sz="2000" dirty="0"/>
          </a:p>
          <a:p>
            <a:pPr marL="457200" indent="-457200">
              <a:lnSpc>
                <a:spcPct val="150000"/>
              </a:lnSpc>
              <a:buClr>
                <a:srgbClr val="BD582C"/>
              </a:buClr>
              <a:buFont typeface="+mj-lt"/>
              <a:buAutoNum type="arabicPeriod"/>
            </a:pPr>
            <a:r>
              <a:rPr lang="en-US" sz="2000" dirty="0"/>
              <a:t>Government Provision </a:t>
            </a:r>
            <a:r>
              <a:rPr lang="en-US" sz="2000" dirty="0" smtClean="0"/>
              <a:t>(In some cases—government liquor stores and lotteries—products are provided by government)</a:t>
            </a:r>
          </a:p>
          <a:p>
            <a:pPr marL="0" indent="0">
              <a:lnSpc>
                <a:spcPct val="150000"/>
              </a:lnSpc>
              <a:buClr>
                <a:srgbClr val="BD582C"/>
              </a:buClr>
              <a:buNone/>
            </a:pPr>
            <a:r>
              <a:rPr lang="en-US" sz="2000" dirty="0"/>
              <a:t>	</a:t>
            </a:r>
            <a:r>
              <a:rPr lang="en-US" sz="2000" dirty="0" smtClean="0"/>
              <a:t>IF LEGAL WITH PRIVATE PROVISION:</a:t>
            </a:r>
            <a:endParaRPr lang="en-US" sz="2000" dirty="0"/>
          </a:p>
          <a:p>
            <a:pPr marL="457200" indent="-457200">
              <a:lnSpc>
                <a:spcPct val="150000"/>
              </a:lnSpc>
              <a:buClr>
                <a:srgbClr val="BD582C"/>
              </a:buClr>
              <a:buFont typeface="+mj-lt"/>
              <a:buAutoNum type="arabicPeriod"/>
            </a:pPr>
            <a:r>
              <a:rPr lang="en-US" sz="2000" dirty="0" smtClean="0"/>
              <a:t> Rate of Taxation (How much revenue should the state claim?)</a:t>
            </a:r>
            <a:endParaRPr lang="en-US" sz="2000" dirty="0"/>
          </a:p>
          <a:p>
            <a:pPr marL="457200" indent="-457200">
              <a:lnSpc>
                <a:spcPct val="150000"/>
              </a:lnSpc>
              <a:buClr>
                <a:srgbClr val="BD582C"/>
              </a:buClr>
              <a:buFont typeface="+mj-lt"/>
              <a:buAutoNum type="arabicPeriod"/>
            </a:pPr>
            <a:r>
              <a:rPr lang="en-US" sz="2000" dirty="0"/>
              <a:t> Earmarking (Should the revenue be </a:t>
            </a:r>
            <a:r>
              <a:rPr lang="en-US" sz="2000" dirty="0" smtClean="0"/>
              <a:t>earmarked?)</a:t>
            </a:r>
            <a:endParaRPr lang="en-US" sz="2000" dirty="0"/>
          </a:p>
          <a:p>
            <a:pPr marL="457200" indent="-457200">
              <a:lnSpc>
                <a:spcPct val="150000"/>
              </a:lnSpc>
              <a:buClr>
                <a:srgbClr val="BD582C"/>
              </a:buClr>
              <a:buFont typeface="+mj-lt"/>
              <a:buAutoNum type="arabicPeriod"/>
            </a:pPr>
            <a:r>
              <a:rPr lang="en-US" sz="2000" dirty="0" smtClean="0"/>
              <a:t> Promotion (Should promotion be regulated?)</a:t>
            </a:r>
            <a:endParaRPr lang="en-US" sz="2000" dirty="0"/>
          </a:p>
          <a:p>
            <a:pPr marL="227013" indent="-227013" fontAlgn="auto">
              <a:lnSpc>
                <a:spcPct val="120000"/>
              </a:lnSpc>
              <a:buFont typeface="Wingdings" panose="05000000000000000000" pitchFamily="2" charset="2"/>
              <a:buChar char="§"/>
            </a:pPr>
            <a:endParaRPr lang="en-US" sz="2000" dirty="0"/>
          </a:p>
        </p:txBody>
      </p:sp>
      <p:sp>
        <p:nvSpPr>
          <p:cNvPr id="2" name="Title" hidden="1"/>
          <p:cNvSpPr>
            <a:spLocks noGrp="1"/>
          </p:cNvSpPr>
          <p:nvPr>
            <p:ph type="title"/>
          </p:nvPr>
        </p:nvSpPr>
        <p:spPr/>
        <p:txBody>
          <a:bodyPr/>
          <a:lstStyle/>
          <a:p>
            <a:r>
              <a:rPr lang="en-US" sz="2800" dirty="0">
                <a:solidFill>
                  <a:srgbClr val="BD582C"/>
                </a:solidFill>
              </a:rPr>
              <a:t>Implementation Questions for Sin Taxes</a:t>
            </a:r>
            <a:br>
              <a:rPr lang="en-US" sz="2800" dirty="0">
                <a:solidFill>
                  <a:srgbClr val="BD582C"/>
                </a:solidFill>
              </a:rPr>
            </a:br>
            <a:endParaRPr lang="en-US" dirty="0"/>
          </a:p>
        </p:txBody>
      </p:sp>
    </p:spTree>
    <p:extLst>
      <p:ext uri="{BB962C8B-B14F-4D97-AF65-F5344CB8AC3E}">
        <p14:creationId xmlns:p14="http://schemas.microsoft.com/office/powerpoint/2010/main" val="19628338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11: Sin Taxes</a:t>
            </a:r>
            <a:endParaRPr lang="en-US" sz="1800" b="1" spc="100" dirty="0">
              <a:solidFill>
                <a:srgbClr val="637052"/>
              </a:solidFill>
            </a:endParaRPr>
          </a:p>
        </p:txBody>
      </p:sp>
      <p:sp>
        <p:nvSpPr>
          <p:cNvPr id="12291" name="Rectangle 2"/>
          <p:cNvSpPr>
            <a:spLocks noGrp="1" noChangeArrowheads="1"/>
          </p:cNvSpPr>
          <p:nvPr>
            <p:ph idx="1"/>
          </p:nvPr>
        </p:nvSpPr>
        <p:spPr>
          <a:xfrm>
            <a:off x="909320" y="1371600"/>
            <a:ext cx="7543801" cy="4023360"/>
          </a:xfrm>
        </p:spPr>
        <p:txBody>
          <a:bodyPr>
            <a:normAutofit/>
          </a:bodyPr>
          <a:lstStyle/>
          <a:p>
            <a:pPr eaLnBrk="1" hangingPunct="1">
              <a:buFont typeface="Wingdings" pitchFamily="2" charset="2"/>
              <a:buNone/>
            </a:pPr>
            <a:r>
              <a:rPr lang="en-US" sz="2400" dirty="0" smtClean="0">
                <a:solidFill>
                  <a:srgbClr val="BD582C"/>
                </a:solidFill>
              </a:rPr>
              <a:t>Special Questions for Sin Taxes</a:t>
            </a:r>
            <a:endParaRPr lang="en-US" sz="2400" dirty="0">
              <a:solidFill>
                <a:srgbClr val="BD582C"/>
              </a:solidFill>
            </a:endParaRPr>
          </a:p>
        </p:txBody>
      </p:sp>
      <p:sp>
        <p:nvSpPr>
          <p:cNvPr id="6" name="Rectangle 3"/>
          <p:cNvSpPr txBox="1">
            <a:spLocks noChangeArrowheads="1"/>
          </p:cNvSpPr>
          <p:nvPr/>
        </p:nvSpPr>
        <p:spPr>
          <a:xfrm>
            <a:off x="914400" y="1752600"/>
            <a:ext cx="7452360" cy="4343400"/>
          </a:xfrm>
          <a:prstGeom prst="rect">
            <a:avLst/>
          </a:prstGeom>
        </p:spPr>
        <p:txBody>
          <a:bodyPr vert="horz" lIns="0" tIns="45720" rIns="0" bIns="45720" rtlCol="0">
            <a:normAutofit/>
          </a:bodyPr>
          <a:lstStyle>
            <a:lvl1pPr marL="51435" indent="-51435" algn="l" defTabSz="514350" rtl="0" eaLnBrk="1" latinLnBrk="0" hangingPunct="1">
              <a:lnSpc>
                <a:spcPct val="90000"/>
              </a:lnSpc>
              <a:spcBef>
                <a:spcPts val="675"/>
              </a:spcBef>
              <a:spcAft>
                <a:spcPts val="113"/>
              </a:spcAft>
              <a:buClr>
                <a:schemeClr val="accent1"/>
              </a:buClr>
              <a:buSzPct val="100000"/>
              <a:buFont typeface="Calibri" panose="020F0502020204030204" pitchFamily="34" charset="0"/>
              <a:buChar char=" "/>
              <a:defRPr sz="1125" kern="1200">
                <a:solidFill>
                  <a:schemeClr val="tx1">
                    <a:lumMod val="75000"/>
                    <a:lumOff val="25000"/>
                  </a:schemeClr>
                </a:solidFill>
                <a:latin typeface="+mn-lt"/>
                <a:ea typeface="+mn-ea"/>
                <a:cs typeface="+mn-cs"/>
              </a:defRPr>
            </a:lvl1pPr>
            <a:lvl2pPr marL="216027" indent="-102870" algn="l" defTabSz="514350" rtl="0" eaLnBrk="1" latinLnBrk="0" hangingPunct="1">
              <a:lnSpc>
                <a:spcPct val="90000"/>
              </a:lnSpc>
              <a:spcBef>
                <a:spcPts val="113"/>
              </a:spcBef>
              <a:spcAft>
                <a:spcPts val="225"/>
              </a:spcAft>
              <a:buClr>
                <a:schemeClr val="accent1"/>
              </a:buClr>
              <a:buFont typeface="Calibri" pitchFamily="34" charset="0"/>
              <a:buChar char="◦"/>
              <a:defRPr sz="1013" kern="1200">
                <a:solidFill>
                  <a:schemeClr val="tx1">
                    <a:lumMod val="75000"/>
                    <a:lumOff val="25000"/>
                  </a:schemeClr>
                </a:solidFill>
                <a:latin typeface="+mn-lt"/>
                <a:ea typeface="+mn-ea"/>
                <a:cs typeface="+mn-cs"/>
              </a:defRPr>
            </a:lvl2pPr>
            <a:lvl3pPr marL="31889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3pPr>
            <a:lvl4pPr marL="42176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4pPr>
            <a:lvl5pPr marL="52463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5pPr>
            <a:lvl6pPr marL="618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6pPr>
            <a:lvl7pPr marL="731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7pPr>
            <a:lvl8pPr marL="843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8pPr>
            <a:lvl9pPr marL="956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9pPr>
          </a:lstStyle>
          <a:p>
            <a:pPr algn="ctr" fontAlgn="auto">
              <a:lnSpc>
                <a:spcPct val="50000"/>
              </a:lnSpc>
              <a:buFont typeface="Wingdings" pitchFamily="2" charset="2"/>
              <a:buNone/>
            </a:pPr>
            <a:endParaRPr lang="en-US" sz="2000" b="1" dirty="0" smtClean="0">
              <a:solidFill>
                <a:schemeClr val="tx2"/>
              </a:solidFill>
            </a:endParaRPr>
          </a:p>
          <a:p>
            <a:pPr marL="227013" indent="-227013" fontAlgn="auto">
              <a:lnSpc>
                <a:spcPct val="120000"/>
              </a:lnSpc>
              <a:buFont typeface="Wingdings" panose="05000000000000000000" pitchFamily="2" charset="2"/>
              <a:buChar char="§"/>
            </a:pPr>
            <a:r>
              <a:rPr lang="en-US" sz="2000" dirty="0" smtClean="0"/>
              <a:t>Alcohol taxes have the disadvantage compared to state liquor store prices that they cannot be imposed on nonresidents.</a:t>
            </a:r>
          </a:p>
          <a:p>
            <a:pPr marL="227013" indent="-227013" fontAlgn="auto">
              <a:lnSpc>
                <a:spcPct val="120000"/>
              </a:lnSpc>
              <a:buFont typeface="Wingdings" panose="05000000000000000000" pitchFamily="2" charset="2"/>
              <a:buChar char="§"/>
            </a:pPr>
            <a:r>
              <a:rPr lang="en-US" sz="2000" dirty="0" smtClean="0"/>
              <a:t>The relationship between cigarettes and e-cigarettes is not clear.</a:t>
            </a:r>
          </a:p>
          <a:p>
            <a:pPr marL="391605" lvl="1" indent="-227013" fontAlgn="auto">
              <a:lnSpc>
                <a:spcPct val="120000"/>
              </a:lnSpc>
              <a:buFont typeface="Wingdings" panose="05000000000000000000" pitchFamily="2" charset="2"/>
              <a:buChar char="§"/>
            </a:pPr>
            <a:r>
              <a:rPr lang="en-US" sz="1888" dirty="0" smtClean="0"/>
              <a:t>Do e-cigarettes boost addiction or provide a way off of cigarettes?</a:t>
            </a:r>
          </a:p>
          <a:p>
            <a:pPr marL="227013" indent="-227013" fontAlgn="auto">
              <a:lnSpc>
                <a:spcPct val="120000"/>
              </a:lnSpc>
              <a:buFont typeface="Wingdings" panose="05000000000000000000" pitchFamily="2" charset="2"/>
              <a:buChar char="§"/>
            </a:pPr>
            <a:r>
              <a:rPr lang="en-US" sz="2000" dirty="0" smtClean="0"/>
              <a:t>Casinos may involve intense competition across states.</a:t>
            </a:r>
          </a:p>
          <a:p>
            <a:pPr marL="227013" indent="-227013" fontAlgn="auto">
              <a:lnSpc>
                <a:spcPct val="120000"/>
              </a:lnSpc>
              <a:buFont typeface="Wingdings" panose="05000000000000000000" pitchFamily="2" charset="2"/>
              <a:buChar char="§"/>
            </a:pPr>
            <a:r>
              <a:rPr lang="en-US" sz="2000" dirty="0" smtClean="0"/>
              <a:t>How addictive are the slot machines in casinos, which now exist in 39 states?</a:t>
            </a:r>
          </a:p>
          <a:p>
            <a:pPr marL="227013" indent="-227013" fontAlgn="auto">
              <a:lnSpc>
                <a:spcPct val="120000"/>
              </a:lnSpc>
              <a:buFont typeface="Wingdings" panose="05000000000000000000" pitchFamily="2" charset="2"/>
              <a:buChar char="§"/>
            </a:pPr>
            <a:r>
              <a:rPr lang="en-US" sz="2000" dirty="0" smtClean="0"/>
              <a:t>Can soda taxes make an impact on obesity?</a:t>
            </a:r>
          </a:p>
          <a:p>
            <a:pPr marL="227013" indent="-227013" fontAlgn="auto">
              <a:lnSpc>
                <a:spcPct val="120000"/>
              </a:lnSpc>
              <a:buFont typeface="Wingdings" panose="05000000000000000000" pitchFamily="2" charset="2"/>
              <a:buChar char="§"/>
            </a:pPr>
            <a:endParaRPr lang="en-US" sz="2000" dirty="0" smtClean="0"/>
          </a:p>
          <a:p>
            <a:pPr marL="227013" indent="-227013" fontAlgn="auto">
              <a:lnSpc>
                <a:spcPct val="120000"/>
              </a:lnSpc>
              <a:buFont typeface="Wingdings" panose="05000000000000000000" pitchFamily="2" charset="2"/>
              <a:buChar char="§"/>
            </a:pPr>
            <a:endParaRPr lang="en-US" sz="2000" dirty="0"/>
          </a:p>
        </p:txBody>
      </p:sp>
      <p:sp>
        <p:nvSpPr>
          <p:cNvPr id="2" name="Title" hidden="1"/>
          <p:cNvSpPr>
            <a:spLocks noGrp="1"/>
          </p:cNvSpPr>
          <p:nvPr>
            <p:ph type="title"/>
          </p:nvPr>
        </p:nvSpPr>
        <p:spPr/>
        <p:txBody>
          <a:bodyPr/>
          <a:lstStyle/>
          <a:p>
            <a:r>
              <a:rPr lang="en-US" sz="2800" dirty="0">
                <a:solidFill>
                  <a:srgbClr val="BD582C"/>
                </a:solidFill>
              </a:rPr>
              <a:t>Special Questions for Sin Taxes</a:t>
            </a:r>
            <a:br>
              <a:rPr lang="en-US" sz="2800" dirty="0">
                <a:solidFill>
                  <a:srgbClr val="BD582C"/>
                </a:solidFill>
              </a:rPr>
            </a:br>
            <a:endParaRPr lang="en-US" dirty="0"/>
          </a:p>
        </p:txBody>
      </p:sp>
    </p:spTree>
    <p:extLst>
      <p:ext uri="{BB962C8B-B14F-4D97-AF65-F5344CB8AC3E}">
        <p14:creationId xmlns:p14="http://schemas.microsoft.com/office/powerpoint/2010/main" val="29410072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11:  Sin Taxes</a:t>
            </a:r>
            <a:endParaRPr lang="en-US" sz="1800" b="1" spc="100" dirty="0">
              <a:solidFill>
                <a:srgbClr val="637052"/>
              </a:solidFill>
            </a:endParaRPr>
          </a:p>
        </p:txBody>
      </p:sp>
      <p:sp>
        <p:nvSpPr>
          <p:cNvPr id="2" name="Rectangle 2"/>
          <p:cNvSpPr/>
          <p:nvPr/>
        </p:nvSpPr>
        <p:spPr>
          <a:xfrm>
            <a:off x="804512" y="1359205"/>
            <a:ext cx="2690352" cy="461665"/>
          </a:xfrm>
          <a:prstGeom prst="rect">
            <a:avLst/>
          </a:prstGeom>
        </p:spPr>
        <p:txBody>
          <a:bodyPr wrap="none">
            <a:spAutoFit/>
          </a:bodyPr>
          <a:lstStyle/>
          <a:p>
            <a:pPr eaLnBrk="1" hangingPunct="1">
              <a:buFont typeface="Wingdings" pitchFamily="2" charset="2"/>
              <a:buNone/>
            </a:pPr>
            <a:r>
              <a:rPr lang="en-US" sz="2400" dirty="0" smtClean="0">
                <a:solidFill>
                  <a:srgbClr val="BD582C"/>
                </a:solidFill>
                <a:latin typeface="+mn-lt"/>
              </a:rPr>
              <a:t>Taxes on Marijuana</a:t>
            </a:r>
            <a:endParaRPr lang="en-US" sz="2400" dirty="0">
              <a:solidFill>
                <a:srgbClr val="BD582C"/>
              </a:solidFill>
              <a:latin typeface="+mn-lt"/>
            </a:endParaRPr>
          </a:p>
        </p:txBody>
      </p:sp>
      <p:sp>
        <p:nvSpPr>
          <p:cNvPr id="34819" name="Rectangle 3"/>
          <p:cNvSpPr>
            <a:spLocks noGrp="1" noChangeArrowheads="1"/>
          </p:cNvSpPr>
          <p:nvPr>
            <p:ph idx="1"/>
          </p:nvPr>
        </p:nvSpPr>
        <p:spPr/>
        <p:txBody>
          <a:bodyPr>
            <a:normAutofit/>
          </a:bodyPr>
          <a:lstStyle/>
          <a:p>
            <a:pPr marL="227013" indent="-227013">
              <a:lnSpc>
                <a:spcPct val="100000"/>
              </a:lnSpc>
              <a:spcAft>
                <a:spcPts val="1800"/>
              </a:spcAft>
              <a:buFont typeface="Wingdings" panose="05000000000000000000" pitchFamily="2" charset="2"/>
              <a:buChar char="§"/>
            </a:pPr>
            <a:r>
              <a:rPr lang="en-US" sz="2000" dirty="0" smtClean="0"/>
              <a:t>Until recently, marijuana was illegal according to both state and federal law.</a:t>
            </a:r>
          </a:p>
          <a:p>
            <a:pPr marL="227013" indent="-227013">
              <a:lnSpc>
                <a:spcPct val="100000"/>
              </a:lnSpc>
              <a:spcAft>
                <a:spcPts val="1800"/>
              </a:spcAft>
              <a:buFont typeface="Wingdings" panose="05000000000000000000" pitchFamily="2" charset="2"/>
              <a:buChar char="§"/>
            </a:pPr>
            <a:r>
              <a:rPr lang="en-US" sz="2000" dirty="0" smtClean="0"/>
              <a:t>In the last few years, 11 states have made it legal to consume marijuana for recreation purposes and to sell or grow marijuana under some circumstances.</a:t>
            </a:r>
          </a:p>
          <a:p>
            <a:pPr marL="227013" indent="-227013">
              <a:lnSpc>
                <a:spcPct val="100000"/>
              </a:lnSpc>
              <a:spcAft>
                <a:spcPts val="1800"/>
              </a:spcAft>
              <a:buFont typeface="Wingdings" panose="05000000000000000000" pitchFamily="2" charset="2"/>
              <a:buChar char="§"/>
            </a:pPr>
            <a:r>
              <a:rPr lang="en-US" sz="2000" dirty="0" smtClean="0"/>
              <a:t>Several more states permit the sale of medical marijuana.</a:t>
            </a:r>
          </a:p>
          <a:p>
            <a:pPr marL="227013" indent="-227013">
              <a:lnSpc>
                <a:spcPct val="100000"/>
              </a:lnSpc>
              <a:spcAft>
                <a:spcPts val="1800"/>
              </a:spcAft>
              <a:buFont typeface="Wingdings" panose="05000000000000000000" pitchFamily="2" charset="2"/>
              <a:buChar char="§"/>
            </a:pPr>
            <a:r>
              <a:rPr lang="en-US" sz="2000" dirty="0" smtClean="0"/>
              <a:t>Marijuana sales and consumption are still illegal under federal law, although a truce is now in place under which the federal government has agreed not to work against state laws.</a:t>
            </a:r>
          </a:p>
          <a:p>
            <a:pPr marL="227013" indent="-227013">
              <a:lnSpc>
                <a:spcPct val="100000"/>
              </a:lnSpc>
              <a:spcAft>
                <a:spcPts val="1800"/>
              </a:spcAft>
              <a:buFont typeface="Wingdings" panose="05000000000000000000" pitchFamily="2" charset="2"/>
              <a:buChar char="§"/>
            </a:pPr>
            <a:endParaRPr lang="en-US" sz="2000" dirty="0"/>
          </a:p>
        </p:txBody>
      </p:sp>
      <p:sp>
        <p:nvSpPr>
          <p:cNvPr id="3" name="Title" hidden="1"/>
          <p:cNvSpPr>
            <a:spLocks noGrp="1"/>
          </p:cNvSpPr>
          <p:nvPr>
            <p:ph type="title"/>
          </p:nvPr>
        </p:nvSpPr>
        <p:spPr/>
        <p:txBody>
          <a:bodyPr/>
          <a:lstStyle/>
          <a:p>
            <a:r>
              <a:rPr lang="en-US" sz="2800" dirty="0">
                <a:solidFill>
                  <a:srgbClr val="BD582C"/>
                </a:solidFill>
              </a:rPr>
              <a:t>Taxes on Marijuana</a:t>
            </a:r>
            <a:br>
              <a:rPr lang="en-US" sz="2800" dirty="0">
                <a:solidFill>
                  <a:srgbClr val="BD582C"/>
                </a:solidFill>
              </a:rPr>
            </a:br>
            <a:endParaRPr lang="en-US" dirty="0"/>
          </a:p>
        </p:txBody>
      </p:sp>
    </p:spTree>
    <p:extLst>
      <p:ext uri="{BB962C8B-B14F-4D97-AF65-F5344CB8AC3E}">
        <p14:creationId xmlns:p14="http://schemas.microsoft.com/office/powerpoint/2010/main" val="11379690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11:  Sin Taxes</a:t>
            </a:r>
            <a:endParaRPr lang="en-US" sz="1800" b="1" spc="100" dirty="0">
              <a:solidFill>
                <a:srgbClr val="637052"/>
              </a:solidFill>
            </a:endParaRPr>
          </a:p>
        </p:txBody>
      </p:sp>
      <p:sp>
        <p:nvSpPr>
          <p:cNvPr id="2" name="Rectangle 2"/>
          <p:cNvSpPr/>
          <p:nvPr/>
        </p:nvSpPr>
        <p:spPr>
          <a:xfrm>
            <a:off x="804512" y="1359205"/>
            <a:ext cx="6758260" cy="461665"/>
          </a:xfrm>
          <a:prstGeom prst="rect">
            <a:avLst/>
          </a:prstGeom>
        </p:spPr>
        <p:txBody>
          <a:bodyPr wrap="none">
            <a:spAutoFit/>
          </a:bodyPr>
          <a:lstStyle/>
          <a:p>
            <a:pPr eaLnBrk="1" hangingPunct="1">
              <a:buFont typeface="Wingdings" pitchFamily="2" charset="2"/>
              <a:buNone/>
            </a:pPr>
            <a:r>
              <a:rPr lang="en-US" sz="2400" dirty="0" smtClean="0">
                <a:solidFill>
                  <a:srgbClr val="BD582C"/>
                </a:solidFill>
                <a:latin typeface="+mn-lt"/>
              </a:rPr>
              <a:t>Marijuana Legalization (Becker, </a:t>
            </a:r>
            <a:r>
              <a:rPr lang="en-US" sz="2400" i="1" dirty="0" smtClean="0">
                <a:solidFill>
                  <a:srgbClr val="BD582C"/>
                </a:solidFill>
                <a:latin typeface="+mn-lt"/>
              </a:rPr>
              <a:t>Politico</a:t>
            </a:r>
            <a:r>
              <a:rPr lang="en-US" sz="2400" dirty="0" smtClean="0">
                <a:solidFill>
                  <a:srgbClr val="BD582C"/>
                </a:solidFill>
                <a:latin typeface="+mn-lt"/>
              </a:rPr>
              <a:t>, 10/14/2019)</a:t>
            </a:r>
            <a:endParaRPr lang="en-US" sz="2400" dirty="0">
              <a:solidFill>
                <a:srgbClr val="BD582C"/>
              </a:solidFill>
              <a:latin typeface="+mn-lt"/>
            </a:endParaRPr>
          </a:p>
        </p:txBody>
      </p:sp>
      <p:sp>
        <p:nvSpPr>
          <p:cNvPr id="34819" name="Rectangle 3"/>
          <p:cNvSpPr>
            <a:spLocks noGrp="1" noChangeArrowheads="1"/>
          </p:cNvSpPr>
          <p:nvPr>
            <p:ph idx="1"/>
          </p:nvPr>
        </p:nvSpPr>
        <p:spPr/>
        <p:txBody>
          <a:bodyPr>
            <a:normAutofit fontScale="92500" lnSpcReduction="20000"/>
          </a:bodyPr>
          <a:lstStyle/>
          <a:p>
            <a:pPr marL="227013" indent="-227013">
              <a:lnSpc>
                <a:spcPct val="100000"/>
              </a:lnSpc>
              <a:spcAft>
                <a:spcPts val="1800"/>
              </a:spcAft>
              <a:buFont typeface="Wingdings" panose="05000000000000000000" pitchFamily="2" charset="2"/>
              <a:buChar char="§"/>
            </a:pPr>
            <a:r>
              <a:rPr lang="en-US" sz="2000" dirty="0" smtClean="0"/>
              <a:t>“Eleven </a:t>
            </a:r>
            <a:r>
              <a:rPr lang="en-US" sz="2000" dirty="0"/>
              <a:t>states and the District of Columbia have given the green light to recreational cannabis, starting with Colorado and Washington state in 2012, with sales already underway in seven states</a:t>
            </a:r>
            <a:r>
              <a:rPr lang="en-US" sz="2000" dirty="0" smtClean="0"/>
              <a:t>.“</a:t>
            </a:r>
          </a:p>
          <a:p>
            <a:pPr marL="227013" indent="-227013">
              <a:lnSpc>
                <a:spcPct val="100000"/>
              </a:lnSpc>
              <a:spcAft>
                <a:spcPts val="1800"/>
              </a:spcAft>
              <a:buFont typeface="Wingdings" panose="05000000000000000000" pitchFamily="2" charset="2"/>
              <a:buChar char="§"/>
            </a:pPr>
            <a:r>
              <a:rPr lang="en-US" sz="2000" dirty="0" smtClean="0"/>
              <a:t>“Advocates </a:t>
            </a:r>
            <a:r>
              <a:rPr lang="en-US" sz="2000" dirty="0"/>
              <a:t>for legalization in California originally envisioned legalized pot raising $1 billion a year. As it turns out, the state raised not even a third of that in fiscal 2018-19, the first full year since recreational sales began. Massachusetts had projected it would bring in $63 million in revenue for its first year of recreational pot, which ended in June, and didn’t even get half of </a:t>
            </a:r>
            <a:r>
              <a:rPr lang="en-US" sz="2000" dirty="0" smtClean="0"/>
              <a:t>that.”</a:t>
            </a:r>
          </a:p>
          <a:p>
            <a:pPr marL="227013" indent="-227013">
              <a:lnSpc>
                <a:spcPct val="100000"/>
              </a:lnSpc>
              <a:spcAft>
                <a:spcPts val="1800"/>
              </a:spcAft>
              <a:buFont typeface="Wingdings" panose="05000000000000000000" pitchFamily="2" charset="2"/>
              <a:buChar char="§"/>
            </a:pPr>
            <a:r>
              <a:rPr lang="en-US" sz="2000" dirty="0" smtClean="0"/>
              <a:t>“It’s </a:t>
            </a:r>
            <a:r>
              <a:rPr lang="en-US" sz="2000" dirty="0"/>
              <a:t>not just that states have struggled in projecting the size of a legal marijuana market and deciding how to best tax and regulate it. In a lot of ways, states are also grappling with their central goal of bringing cannabis out of the black market</a:t>
            </a:r>
            <a:r>
              <a:rPr lang="en-US" sz="2000" dirty="0" smtClean="0"/>
              <a:t>.”</a:t>
            </a:r>
            <a:endParaRPr lang="en-US" sz="2000" dirty="0"/>
          </a:p>
        </p:txBody>
      </p:sp>
      <p:sp>
        <p:nvSpPr>
          <p:cNvPr id="3" name="Title" hidden="1"/>
          <p:cNvSpPr>
            <a:spLocks noGrp="1"/>
          </p:cNvSpPr>
          <p:nvPr>
            <p:ph type="title"/>
          </p:nvPr>
        </p:nvSpPr>
        <p:spPr/>
        <p:txBody>
          <a:bodyPr/>
          <a:lstStyle/>
          <a:p>
            <a:r>
              <a:rPr lang="en-US" sz="2800" dirty="0">
                <a:solidFill>
                  <a:srgbClr val="BD582C"/>
                </a:solidFill>
              </a:rPr>
              <a:t>Marijuana Legalization (Becker, </a:t>
            </a:r>
            <a:r>
              <a:rPr lang="en-US" sz="2800" i="1" dirty="0">
                <a:solidFill>
                  <a:srgbClr val="BD582C"/>
                </a:solidFill>
              </a:rPr>
              <a:t>Politico</a:t>
            </a:r>
            <a:r>
              <a:rPr lang="en-US" sz="2800" dirty="0">
                <a:solidFill>
                  <a:srgbClr val="BD582C"/>
                </a:solidFill>
              </a:rPr>
              <a:t>, 10/14/2019)</a:t>
            </a:r>
            <a:br>
              <a:rPr lang="en-US" sz="2800" dirty="0">
                <a:solidFill>
                  <a:srgbClr val="BD582C"/>
                </a:solidFill>
              </a:rPr>
            </a:br>
            <a:endParaRPr lang="en-US" dirty="0"/>
          </a:p>
        </p:txBody>
      </p:sp>
    </p:spTree>
    <p:extLst>
      <p:ext uri="{BB962C8B-B14F-4D97-AF65-F5344CB8AC3E}">
        <p14:creationId xmlns:p14="http://schemas.microsoft.com/office/powerpoint/2010/main" val="33455951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11:  Sin Taxes</a:t>
            </a:r>
            <a:endParaRPr lang="en-US" sz="1800" b="1" spc="100" dirty="0">
              <a:solidFill>
                <a:srgbClr val="637052"/>
              </a:solidFill>
            </a:endParaRPr>
          </a:p>
        </p:txBody>
      </p:sp>
      <p:sp>
        <p:nvSpPr>
          <p:cNvPr id="2" name="Rectangle 2"/>
          <p:cNvSpPr/>
          <p:nvPr/>
        </p:nvSpPr>
        <p:spPr>
          <a:xfrm>
            <a:off x="804512" y="1359205"/>
            <a:ext cx="5266057" cy="461665"/>
          </a:xfrm>
          <a:prstGeom prst="rect">
            <a:avLst/>
          </a:prstGeom>
        </p:spPr>
        <p:txBody>
          <a:bodyPr wrap="none">
            <a:spAutoFit/>
          </a:bodyPr>
          <a:lstStyle/>
          <a:p>
            <a:pPr eaLnBrk="1" hangingPunct="1">
              <a:buFont typeface="Wingdings" pitchFamily="2" charset="2"/>
              <a:buNone/>
            </a:pPr>
            <a:r>
              <a:rPr lang="en-US" sz="2400" dirty="0" smtClean="0">
                <a:solidFill>
                  <a:srgbClr val="BD582C"/>
                </a:solidFill>
                <a:latin typeface="+mn-lt"/>
              </a:rPr>
              <a:t>Marijuana Taxes (Pew Charitable Trusts)</a:t>
            </a:r>
            <a:endParaRPr lang="en-US" sz="2400" dirty="0">
              <a:solidFill>
                <a:srgbClr val="BD582C"/>
              </a:solidFill>
              <a:latin typeface="+mn-lt"/>
            </a:endParaRPr>
          </a:p>
        </p:txBody>
      </p:sp>
      <p:pic>
        <p:nvPicPr>
          <p:cNvPr id="6" name="Picture" descr="Please contact Professor Yinger for details regarding figures" title="Chart"/>
          <p:cNvPicPr>
            <a:picLocks noChangeAspect="1"/>
          </p:cNvPicPr>
          <p:nvPr/>
        </p:nvPicPr>
        <p:blipFill rotWithShape="1">
          <a:blip r:embed="rId2"/>
          <a:srcRect l="24167" t="29260" r="35833" b="27407"/>
          <a:stretch/>
        </p:blipFill>
        <p:spPr>
          <a:xfrm>
            <a:off x="955867" y="1845734"/>
            <a:ext cx="7349933" cy="4478866"/>
          </a:xfrm>
          <a:prstGeom prst="rect">
            <a:avLst/>
          </a:prstGeom>
        </p:spPr>
      </p:pic>
      <p:sp>
        <p:nvSpPr>
          <p:cNvPr id="7" name="Title" hidden="1"/>
          <p:cNvSpPr>
            <a:spLocks noGrp="1"/>
          </p:cNvSpPr>
          <p:nvPr>
            <p:ph type="title"/>
          </p:nvPr>
        </p:nvSpPr>
        <p:spPr/>
        <p:txBody>
          <a:bodyPr/>
          <a:lstStyle/>
          <a:p>
            <a:r>
              <a:rPr lang="en-US" sz="2800" dirty="0">
                <a:solidFill>
                  <a:srgbClr val="BD582C"/>
                </a:solidFill>
              </a:rPr>
              <a:t>Marijuana Taxes (Pew Charitable Trusts)</a:t>
            </a:r>
            <a:br>
              <a:rPr lang="en-US" sz="2800" dirty="0">
                <a:solidFill>
                  <a:srgbClr val="BD582C"/>
                </a:solidFill>
              </a:rPr>
            </a:br>
            <a:endParaRPr lang="en-US" dirty="0"/>
          </a:p>
        </p:txBody>
      </p:sp>
    </p:spTree>
    <p:extLst>
      <p:ext uri="{BB962C8B-B14F-4D97-AF65-F5344CB8AC3E}">
        <p14:creationId xmlns:p14="http://schemas.microsoft.com/office/powerpoint/2010/main" val="28047818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11:  Sin Taxes</a:t>
            </a:r>
            <a:endParaRPr lang="en-US" sz="1800" b="1" spc="100" dirty="0">
              <a:solidFill>
                <a:srgbClr val="637052"/>
              </a:solidFill>
            </a:endParaRPr>
          </a:p>
        </p:txBody>
      </p:sp>
      <p:sp>
        <p:nvSpPr>
          <p:cNvPr id="2" name="Rectangle 2"/>
          <p:cNvSpPr/>
          <p:nvPr/>
        </p:nvSpPr>
        <p:spPr>
          <a:xfrm>
            <a:off x="804512" y="1359205"/>
            <a:ext cx="5266057" cy="461665"/>
          </a:xfrm>
          <a:prstGeom prst="rect">
            <a:avLst/>
          </a:prstGeom>
        </p:spPr>
        <p:txBody>
          <a:bodyPr wrap="none">
            <a:spAutoFit/>
          </a:bodyPr>
          <a:lstStyle/>
          <a:p>
            <a:pPr eaLnBrk="1" hangingPunct="1">
              <a:buFont typeface="Wingdings" pitchFamily="2" charset="2"/>
              <a:buNone/>
            </a:pPr>
            <a:r>
              <a:rPr lang="en-US" sz="2400" dirty="0" smtClean="0">
                <a:solidFill>
                  <a:srgbClr val="BD582C"/>
                </a:solidFill>
                <a:latin typeface="+mn-lt"/>
              </a:rPr>
              <a:t>Marijuana Taxes (Pew Charitable Trusts)</a:t>
            </a:r>
            <a:endParaRPr lang="en-US" sz="2400" dirty="0">
              <a:solidFill>
                <a:srgbClr val="BD582C"/>
              </a:solidFill>
              <a:latin typeface="+mn-lt"/>
            </a:endParaRPr>
          </a:p>
        </p:txBody>
      </p:sp>
      <p:pic>
        <p:nvPicPr>
          <p:cNvPr id="4" name="Picture" descr="Please contact Professor Yinger for details regarding figures" title="Chart"/>
          <p:cNvPicPr>
            <a:picLocks noChangeAspect="1"/>
          </p:cNvPicPr>
          <p:nvPr/>
        </p:nvPicPr>
        <p:blipFill rotWithShape="1">
          <a:blip r:embed="rId2"/>
          <a:srcRect l="24583" t="23704" r="25833" b="12593"/>
          <a:stretch/>
        </p:blipFill>
        <p:spPr>
          <a:xfrm>
            <a:off x="1242059" y="1820870"/>
            <a:ext cx="6705600" cy="4846064"/>
          </a:xfrm>
          <a:prstGeom prst="rect">
            <a:avLst/>
          </a:prstGeom>
        </p:spPr>
      </p:pic>
      <p:sp>
        <p:nvSpPr>
          <p:cNvPr id="7" name="Title" hidden="1"/>
          <p:cNvSpPr>
            <a:spLocks noGrp="1"/>
          </p:cNvSpPr>
          <p:nvPr>
            <p:ph type="title"/>
          </p:nvPr>
        </p:nvSpPr>
        <p:spPr/>
        <p:txBody>
          <a:bodyPr/>
          <a:lstStyle/>
          <a:p>
            <a:r>
              <a:rPr lang="en-US" sz="2800" dirty="0">
                <a:solidFill>
                  <a:srgbClr val="BD582C"/>
                </a:solidFill>
              </a:rPr>
              <a:t>Marijuana Taxes (Pew Charitable Trusts</a:t>
            </a:r>
            <a:r>
              <a:rPr lang="en-US" sz="2800" dirty="0" smtClean="0">
                <a:solidFill>
                  <a:srgbClr val="BD582C"/>
                </a:solidFill>
              </a:rPr>
              <a:t>) 2</a:t>
            </a:r>
            <a:r>
              <a:rPr lang="en-US" sz="2800" dirty="0">
                <a:solidFill>
                  <a:srgbClr val="BD582C"/>
                </a:solidFill>
              </a:rPr>
              <a:t/>
            </a:r>
            <a:br>
              <a:rPr lang="en-US" sz="2800" dirty="0">
                <a:solidFill>
                  <a:srgbClr val="BD582C"/>
                </a:solidFill>
              </a:rPr>
            </a:br>
            <a:endParaRPr lang="en-US" dirty="0"/>
          </a:p>
        </p:txBody>
      </p:sp>
    </p:spTree>
    <p:extLst>
      <p:ext uri="{BB962C8B-B14F-4D97-AF65-F5344CB8AC3E}">
        <p14:creationId xmlns:p14="http://schemas.microsoft.com/office/powerpoint/2010/main" val="16916677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11:  Sin Taxes</a:t>
            </a:r>
            <a:endParaRPr lang="en-US" sz="1800" b="1" spc="100" dirty="0">
              <a:solidFill>
                <a:srgbClr val="637052"/>
              </a:solidFill>
            </a:endParaRPr>
          </a:p>
        </p:txBody>
      </p:sp>
      <p:sp>
        <p:nvSpPr>
          <p:cNvPr id="2" name="Rectangle 2"/>
          <p:cNvSpPr/>
          <p:nvPr/>
        </p:nvSpPr>
        <p:spPr>
          <a:xfrm>
            <a:off x="804512" y="1359205"/>
            <a:ext cx="5066515" cy="461665"/>
          </a:xfrm>
          <a:prstGeom prst="rect">
            <a:avLst/>
          </a:prstGeom>
        </p:spPr>
        <p:txBody>
          <a:bodyPr wrap="none">
            <a:spAutoFit/>
          </a:bodyPr>
          <a:lstStyle/>
          <a:p>
            <a:pPr eaLnBrk="1" hangingPunct="1">
              <a:buFont typeface="Wingdings" pitchFamily="2" charset="2"/>
              <a:buNone/>
            </a:pPr>
            <a:r>
              <a:rPr lang="en-US" sz="2400" dirty="0" smtClean="0">
                <a:solidFill>
                  <a:srgbClr val="BD582C"/>
                </a:solidFill>
                <a:latin typeface="+mn-lt"/>
              </a:rPr>
              <a:t>Marijuana Legalization: Unusual Issues</a:t>
            </a:r>
            <a:endParaRPr lang="en-US" sz="2400" dirty="0">
              <a:solidFill>
                <a:srgbClr val="BD582C"/>
              </a:solidFill>
              <a:latin typeface="+mn-lt"/>
            </a:endParaRPr>
          </a:p>
        </p:txBody>
      </p:sp>
      <p:sp>
        <p:nvSpPr>
          <p:cNvPr id="34819" name="Rectangle 3"/>
          <p:cNvSpPr>
            <a:spLocks noGrp="1" noChangeArrowheads="1"/>
          </p:cNvSpPr>
          <p:nvPr>
            <p:ph idx="1"/>
          </p:nvPr>
        </p:nvSpPr>
        <p:spPr/>
        <p:txBody>
          <a:bodyPr>
            <a:normAutofit lnSpcReduction="10000"/>
          </a:bodyPr>
          <a:lstStyle/>
          <a:p>
            <a:pPr marL="227013" indent="-227013">
              <a:lnSpc>
                <a:spcPct val="100000"/>
              </a:lnSpc>
              <a:spcBef>
                <a:spcPts val="0"/>
              </a:spcBef>
              <a:spcAft>
                <a:spcPts val="600"/>
              </a:spcAft>
              <a:buFont typeface="Wingdings" panose="05000000000000000000" pitchFamily="2" charset="2"/>
              <a:buChar char="§"/>
            </a:pPr>
            <a:r>
              <a:rPr lang="en-US" sz="2000" dirty="0" smtClean="0"/>
              <a:t>It is difficult to forecast revenue.</a:t>
            </a:r>
          </a:p>
          <a:p>
            <a:pPr marL="391605" lvl="1" indent="-227013">
              <a:lnSpc>
                <a:spcPct val="100000"/>
              </a:lnSpc>
              <a:spcBef>
                <a:spcPts val="0"/>
              </a:spcBef>
              <a:spcAft>
                <a:spcPts val="600"/>
              </a:spcAft>
              <a:buFont typeface="Wingdings" panose="05000000000000000000" pitchFamily="2" charset="2"/>
              <a:buChar char="§"/>
            </a:pPr>
            <a:r>
              <a:rPr lang="en-US" sz="1888" dirty="0" smtClean="0"/>
              <a:t>Response to income changes is not yet understood</a:t>
            </a:r>
          </a:p>
          <a:p>
            <a:pPr marL="391605" lvl="1" indent="-227013">
              <a:lnSpc>
                <a:spcPct val="100000"/>
              </a:lnSpc>
              <a:spcBef>
                <a:spcPts val="0"/>
              </a:spcBef>
              <a:spcAft>
                <a:spcPts val="600"/>
              </a:spcAft>
              <a:buFont typeface="Wingdings" panose="05000000000000000000" pitchFamily="2" charset="2"/>
              <a:buChar char="§"/>
            </a:pPr>
            <a:r>
              <a:rPr lang="en-US" sz="1888" dirty="0" smtClean="0"/>
              <a:t>Norms concerning consumption are evolving</a:t>
            </a:r>
          </a:p>
          <a:p>
            <a:pPr marL="391605" lvl="1" indent="-227013">
              <a:lnSpc>
                <a:spcPct val="100000"/>
              </a:lnSpc>
              <a:spcBef>
                <a:spcPts val="0"/>
              </a:spcBef>
              <a:spcAft>
                <a:spcPts val="600"/>
              </a:spcAft>
              <a:buFont typeface="Wingdings" panose="05000000000000000000" pitchFamily="2" charset="2"/>
              <a:buChar char="§"/>
            </a:pPr>
            <a:r>
              <a:rPr lang="en-US" sz="1888" dirty="0" smtClean="0"/>
              <a:t>New products, such as oils and edibles, are emerging</a:t>
            </a:r>
          </a:p>
          <a:p>
            <a:pPr marL="391605" lvl="1" indent="-227013">
              <a:lnSpc>
                <a:spcPct val="100000"/>
              </a:lnSpc>
              <a:spcBef>
                <a:spcPts val="0"/>
              </a:spcBef>
              <a:spcAft>
                <a:spcPts val="1200"/>
              </a:spcAft>
              <a:buFont typeface="Wingdings" panose="05000000000000000000" pitchFamily="2" charset="2"/>
              <a:buChar char="§"/>
            </a:pPr>
            <a:r>
              <a:rPr lang="en-US" sz="1888" dirty="0" smtClean="0"/>
              <a:t>The role of (untaxed) medical marijuana is hard to forecast, too.</a:t>
            </a:r>
          </a:p>
          <a:p>
            <a:pPr marL="227013" indent="-227013">
              <a:lnSpc>
                <a:spcPct val="100000"/>
              </a:lnSpc>
              <a:spcBef>
                <a:spcPts val="1200"/>
              </a:spcBef>
              <a:spcAft>
                <a:spcPts val="600"/>
              </a:spcAft>
              <a:buFont typeface="Wingdings" panose="05000000000000000000" pitchFamily="2" charset="2"/>
              <a:buChar char="§"/>
            </a:pPr>
            <a:r>
              <a:rPr lang="en-US" sz="2000" dirty="0" smtClean="0"/>
              <a:t>It is difficult to set tax rates and license fees.</a:t>
            </a:r>
          </a:p>
          <a:p>
            <a:pPr marL="391605" lvl="1" indent="-227013">
              <a:lnSpc>
                <a:spcPct val="100000"/>
              </a:lnSpc>
              <a:spcBef>
                <a:spcPts val="0"/>
              </a:spcBef>
              <a:spcAft>
                <a:spcPts val="600"/>
              </a:spcAft>
              <a:buFont typeface="Wingdings" panose="05000000000000000000" pitchFamily="2" charset="2"/>
              <a:buChar char="§"/>
            </a:pPr>
            <a:r>
              <a:rPr lang="en-US" sz="1888" dirty="0" smtClean="0"/>
              <a:t>Impact of taxes on consumption is not yet known.</a:t>
            </a:r>
          </a:p>
          <a:p>
            <a:pPr marL="391605" lvl="1" indent="-227013">
              <a:lnSpc>
                <a:spcPct val="100000"/>
              </a:lnSpc>
              <a:spcBef>
                <a:spcPts val="0"/>
              </a:spcBef>
              <a:spcAft>
                <a:spcPts val="1200"/>
              </a:spcAft>
              <a:buFont typeface="Wingdings" panose="05000000000000000000" pitchFamily="2" charset="2"/>
              <a:buChar char="§"/>
            </a:pPr>
            <a:r>
              <a:rPr lang="en-US" sz="1888" dirty="0" smtClean="0"/>
              <a:t>Impact of taxes and fees on sellers is not yet known. Will they create monopolies?</a:t>
            </a:r>
          </a:p>
          <a:p>
            <a:pPr marL="227013" indent="-227013">
              <a:lnSpc>
                <a:spcPct val="100000"/>
              </a:lnSpc>
              <a:spcBef>
                <a:spcPts val="0"/>
              </a:spcBef>
              <a:spcAft>
                <a:spcPts val="600"/>
              </a:spcAft>
              <a:buFont typeface="Wingdings" panose="05000000000000000000" pitchFamily="2" charset="2"/>
              <a:buChar char="§"/>
            </a:pPr>
            <a:r>
              <a:rPr lang="en-US" sz="2000" dirty="0" smtClean="0"/>
              <a:t>Revenue may be very volatile, especially in the medium term as the legal markets are forming. </a:t>
            </a:r>
          </a:p>
        </p:txBody>
      </p:sp>
      <p:sp>
        <p:nvSpPr>
          <p:cNvPr id="3" name="Title" hidden="1"/>
          <p:cNvSpPr>
            <a:spLocks noGrp="1"/>
          </p:cNvSpPr>
          <p:nvPr>
            <p:ph type="title"/>
          </p:nvPr>
        </p:nvSpPr>
        <p:spPr/>
        <p:txBody>
          <a:bodyPr/>
          <a:lstStyle/>
          <a:p>
            <a:r>
              <a:rPr lang="en-US" sz="2800" dirty="0">
                <a:solidFill>
                  <a:srgbClr val="BD582C"/>
                </a:solidFill>
              </a:rPr>
              <a:t>Marijuana Legalization: Unusual Issues</a:t>
            </a:r>
            <a:br>
              <a:rPr lang="en-US" sz="2800" dirty="0">
                <a:solidFill>
                  <a:srgbClr val="BD582C"/>
                </a:solidFill>
              </a:rPr>
            </a:br>
            <a:endParaRPr lang="en-US" dirty="0"/>
          </a:p>
        </p:txBody>
      </p:sp>
    </p:spTree>
    <p:extLst>
      <p:ext uri="{BB962C8B-B14F-4D97-AF65-F5344CB8AC3E}">
        <p14:creationId xmlns:p14="http://schemas.microsoft.com/office/powerpoint/2010/main" val="1107908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11:  Sin Taxes</a:t>
            </a:r>
            <a:endParaRPr lang="en-US" sz="1800" b="1" spc="100" dirty="0">
              <a:solidFill>
                <a:srgbClr val="637052"/>
              </a:solidFill>
            </a:endParaRPr>
          </a:p>
        </p:txBody>
      </p:sp>
      <p:sp>
        <p:nvSpPr>
          <p:cNvPr id="2" name="Rectangle 2"/>
          <p:cNvSpPr/>
          <p:nvPr/>
        </p:nvSpPr>
        <p:spPr>
          <a:xfrm>
            <a:off x="804512" y="1359205"/>
            <a:ext cx="5298951" cy="461665"/>
          </a:xfrm>
          <a:prstGeom prst="rect">
            <a:avLst/>
          </a:prstGeom>
        </p:spPr>
        <p:txBody>
          <a:bodyPr wrap="none">
            <a:spAutoFit/>
          </a:bodyPr>
          <a:lstStyle/>
          <a:p>
            <a:pPr eaLnBrk="1" hangingPunct="1">
              <a:buFont typeface="Wingdings" pitchFamily="2" charset="2"/>
              <a:buNone/>
            </a:pPr>
            <a:r>
              <a:rPr lang="en-US" sz="2400" dirty="0" smtClean="0">
                <a:solidFill>
                  <a:srgbClr val="BD582C"/>
                </a:solidFill>
                <a:latin typeface="+mn-lt"/>
              </a:rPr>
              <a:t>Marijuana Legalization: Unusual Issues, 2</a:t>
            </a:r>
            <a:endParaRPr lang="en-US" sz="2400" dirty="0">
              <a:solidFill>
                <a:srgbClr val="BD582C"/>
              </a:solidFill>
              <a:latin typeface="+mn-lt"/>
            </a:endParaRPr>
          </a:p>
        </p:txBody>
      </p:sp>
      <p:sp>
        <p:nvSpPr>
          <p:cNvPr id="34819" name="Rectangle 3"/>
          <p:cNvSpPr>
            <a:spLocks noGrp="1" noChangeArrowheads="1"/>
          </p:cNvSpPr>
          <p:nvPr>
            <p:ph idx="1"/>
          </p:nvPr>
        </p:nvSpPr>
        <p:spPr/>
        <p:txBody>
          <a:bodyPr>
            <a:normAutofit/>
          </a:bodyPr>
          <a:lstStyle/>
          <a:p>
            <a:pPr marL="227013" indent="-227013">
              <a:lnSpc>
                <a:spcPct val="100000"/>
              </a:lnSpc>
              <a:spcBef>
                <a:spcPts val="0"/>
              </a:spcBef>
              <a:spcAft>
                <a:spcPts val="600"/>
              </a:spcAft>
              <a:buFont typeface="Wingdings" panose="05000000000000000000" pitchFamily="2" charset="2"/>
              <a:buChar char="§"/>
            </a:pPr>
            <a:r>
              <a:rPr lang="en-US" sz="2000" dirty="0" smtClean="0"/>
              <a:t>The costs and benefits are not well known yet.</a:t>
            </a:r>
          </a:p>
          <a:p>
            <a:pPr marL="391605" lvl="1" indent="-227013">
              <a:lnSpc>
                <a:spcPct val="100000"/>
              </a:lnSpc>
              <a:spcBef>
                <a:spcPts val="0"/>
              </a:spcBef>
              <a:spcAft>
                <a:spcPts val="600"/>
              </a:spcAft>
              <a:buFont typeface="Wingdings" panose="05000000000000000000" pitchFamily="2" charset="2"/>
              <a:buChar char="§"/>
            </a:pPr>
            <a:r>
              <a:rPr lang="en-US" sz="2000" dirty="0" smtClean="0"/>
              <a:t>Many people enjoy marijuana products, but how much are they willing to pay?</a:t>
            </a:r>
          </a:p>
          <a:p>
            <a:pPr marL="391605" lvl="1" indent="-227013">
              <a:lnSpc>
                <a:spcPct val="100000"/>
              </a:lnSpc>
              <a:spcBef>
                <a:spcPts val="0"/>
              </a:spcBef>
              <a:spcAft>
                <a:spcPts val="600"/>
              </a:spcAft>
              <a:buFont typeface="Wingdings" panose="05000000000000000000" pitchFamily="2" charset="2"/>
              <a:buChar char="§"/>
            </a:pPr>
            <a:r>
              <a:rPr lang="en-US" sz="2000" dirty="0" smtClean="0"/>
              <a:t>What are the costs and benefits to society?</a:t>
            </a:r>
          </a:p>
          <a:p>
            <a:pPr marL="494475" lvl="2" indent="-227013">
              <a:lnSpc>
                <a:spcPct val="100000"/>
              </a:lnSpc>
              <a:spcBef>
                <a:spcPts val="0"/>
              </a:spcBef>
              <a:spcAft>
                <a:spcPts val="600"/>
              </a:spcAft>
              <a:buFont typeface="Wingdings" panose="05000000000000000000" pitchFamily="2" charset="2"/>
              <a:buChar char="§"/>
            </a:pPr>
            <a:r>
              <a:rPr lang="en-US" sz="2000" dirty="0" smtClean="0"/>
              <a:t>Less productive workers? (Measured how?)</a:t>
            </a:r>
          </a:p>
          <a:p>
            <a:pPr marL="494475" lvl="2" indent="-227013">
              <a:lnSpc>
                <a:spcPct val="100000"/>
              </a:lnSpc>
              <a:spcBef>
                <a:spcPts val="0"/>
              </a:spcBef>
              <a:spcAft>
                <a:spcPts val="600"/>
              </a:spcAft>
              <a:buFont typeface="Wingdings" panose="05000000000000000000" pitchFamily="2" charset="2"/>
              <a:buChar char="§"/>
            </a:pPr>
            <a:r>
              <a:rPr lang="en-US" sz="2000" dirty="0" smtClean="0"/>
              <a:t>More traffic accidents? (</a:t>
            </a:r>
            <a:r>
              <a:rPr lang="en-US" sz="2000" dirty="0"/>
              <a:t>Some studies count the number of traffic accidents in which a driver tested positive for marijuana, but these studies cannot determine whether marijuana was the cause of an </a:t>
            </a:r>
            <a:r>
              <a:rPr lang="en-US" sz="2000" dirty="0" smtClean="0"/>
              <a:t>accident—and neither can a police officer.)</a:t>
            </a:r>
            <a:endParaRPr lang="en-US" sz="2000" dirty="0"/>
          </a:p>
          <a:p>
            <a:pPr marL="267462" lvl="2" indent="0">
              <a:lnSpc>
                <a:spcPct val="100000"/>
              </a:lnSpc>
              <a:spcBef>
                <a:spcPts val="0"/>
              </a:spcBef>
              <a:spcAft>
                <a:spcPts val="600"/>
              </a:spcAft>
              <a:buNone/>
            </a:pPr>
            <a:endParaRPr lang="en-US" sz="2000" dirty="0" smtClean="0"/>
          </a:p>
        </p:txBody>
      </p:sp>
      <p:sp>
        <p:nvSpPr>
          <p:cNvPr id="3" name="Title" hidden="1"/>
          <p:cNvSpPr>
            <a:spLocks noGrp="1"/>
          </p:cNvSpPr>
          <p:nvPr>
            <p:ph type="title"/>
          </p:nvPr>
        </p:nvSpPr>
        <p:spPr/>
        <p:txBody>
          <a:bodyPr/>
          <a:lstStyle/>
          <a:p>
            <a:r>
              <a:rPr lang="en-US" sz="2800" dirty="0">
                <a:solidFill>
                  <a:srgbClr val="BD582C"/>
                </a:solidFill>
              </a:rPr>
              <a:t>Marijuana Legalization: Unusual Issues, 2</a:t>
            </a:r>
            <a:br>
              <a:rPr lang="en-US" sz="2800" dirty="0">
                <a:solidFill>
                  <a:srgbClr val="BD582C"/>
                </a:solidFill>
              </a:rPr>
            </a:br>
            <a:endParaRPr lang="en-US" dirty="0"/>
          </a:p>
        </p:txBody>
      </p:sp>
    </p:spTree>
    <p:extLst>
      <p:ext uri="{BB962C8B-B14F-4D97-AF65-F5344CB8AC3E}">
        <p14:creationId xmlns:p14="http://schemas.microsoft.com/office/powerpoint/2010/main" val="40920071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11:  Sin Taxes</a:t>
            </a:r>
            <a:endParaRPr lang="en-US" sz="1800" b="1" spc="100" dirty="0">
              <a:solidFill>
                <a:srgbClr val="637052"/>
              </a:solidFill>
            </a:endParaRPr>
          </a:p>
        </p:txBody>
      </p:sp>
      <p:sp>
        <p:nvSpPr>
          <p:cNvPr id="2" name="Rectangle 2"/>
          <p:cNvSpPr/>
          <p:nvPr/>
        </p:nvSpPr>
        <p:spPr>
          <a:xfrm>
            <a:off x="804512" y="1359205"/>
            <a:ext cx="5298951" cy="461665"/>
          </a:xfrm>
          <a:prstGeom prst="rect">
            <a:avLst/>
          </a:prstGeom>
        </p:spPr>
        <p:txBody>
          <a:bodyPr wrap="none">
            <a:spAutoFit/>
          </a:bodyPr>
          <a:lstStyle/>
          <a:p>
            <a:pPr eaLnBrk="1" hangingPunct="1">
              <a:buFont typeface="Wingdings" pitchFamily="2" charset="2"/>
              <a:buNone/>
            </a:pPr>
            <a:r>
              <a:rPr lang="en-US" sz="2400" dirty="0" smtClean="0">
                <a:solidFill>
                  <a:srgbClr val="BD582C"/>
                </a:solidFill>
                <a:latin typeface="+mn-lt"/>
              </a:rPr>
              <a:t>Marijuana Legalization: Unusual Issues, 3</a:t>
            </a:r>
            <a:endParaRPr lang="en-US" sz="2400" dirty="0">
              <a:solidFill>
                <a:srgbClr val="BD582C"/>
              </a:solidFill>
              <a:latin typeface="+mn-lt"/>
            </a:endParaRPr>
          </a:p>
        </p:txBody>
      </p:sp>
      <p:sp>
        <p:nvSpPr>
          <p:cNvPr id="34819" name="Rectangle 3"/>
          <p:cNvSpPr>
            <a:spLocks noGrp="1" noChangeArrowheads="1"/>
          </p:cNvSpPr>
          <p:nvPr>
            <p:ph idx="1"/>
          </p:nvPr>
        </p:nvSpPr>
        <p:spPr/>
        <p:txBody>
          <a:bodyPr>
            <a:normAutofit fontScale="92500" lnSpcReduction="10000"/>
          </a:bodyPr>
          <a:lstStyle/>
          <a:p>
            <a:pPr marL="227013" indent="-227013">
              <a:lnSpc>
                <a:spcPct val="100000"/>
              </a:lnSpc>
              <a:spcBef>
                <a:spcPts val="1200"/>
              </a:spcBef>
              <a:spcAft>
                <a:spcPts val="600"/>
              </a:spcAft>
              <a:buFont typeface="Wingdings" panose="05000000000000000000" pitchFamily="2" charset="2"/>
              <a:buChar char="§"/>
            </a:pPr>
            <a:r>
              <a:rPr lang="en-US" sz="2000" dirty="0" smtClean="0"/>
              <a:t>Because marijuana is easy and cheap to grow, legal sellers face strong competition from the black market.</a:t>
            </a:r>
          </a:p>
          <a:p>
            <a:pPr marL="391605" lvl="1" indent="-227013">
              <a:lnSpc>
                <a:spcPct val="100000"/>
              </a:lnSpc>
              <a:spcBef>
                <a:spcPts val="0"/>
              </a:spcBef>
              <a:spcAft>
                <a:spcPts val="600"/>
              </a:spcAft>
              <a:buFont typeface="Wingdings" panose="05000000000000000000" pitchFamily="2" charset="2"/>
              <a:buChar char="§"/>
            </a:pPr>
            <a:r>
              <a:rPr lang="en-US" sz="1888" dirty="0" smtClean="0"/>
              <a:t>The black market does not have to pay taxes or license fees</a:t>
            </a:r>
          </a:p>
          <a:p>
            <a:pPr marL="391605" lvl="1" indent="-227013">
              <a:lnSpc>
                <a:spcPct val="100000"/>
              </a:lnSpc>
              <a:spcBef>
                <a:spcPts val="0"/>
              </a:spcBef>
              <a:spcAft>
                <a:spcPts val="600"/>
              </a:spcAft>
              <a:buFont typeface="Wingdings" panose="05000000000000000000" pitchFamily="2" charset="2"/>
              <a:buChar char="§"/>
            </a:pPr>
            <a:r>
              <a:rPr lang="en-US" sz="1888" dirty="0" smtClean="0"/>
              <a:t>Or pay to test quality control.</a:t>
            </a:r>
          </a:p>
          <a:p>
            <a:pPr marL="391605" lvl="1" indent="-227013">
              <a:lnSpc>
                <a:spcPct val="100000"/>
              </a:lnSpc>
              <a:spcBef>
                <a:spcPts val="0"/>
              </a:spcBef>
              <a:spcAft>
                <a:spcPts val="600"/>
              </a:spcAft>
              <a:buFont typeface="Wingdings" panose="05000000000000000000" pitchFamily="2" charset="2"/>
              <a:buChar char="§"/>
            </a:pPr>
            <a:r>
              <a:rPr lang="en-US" sz="1888" dirty="0" smtClean="0"/>
              <a:t>But, of course, black market firms risk being caught (and states must devise penalties and enforcement strategies).</a:t>
            </a:r>
          </a:p>
          <a:p>
            <a:pPr marL="391605" lvl="1" indent="-227013">
              <a:lnSpc>
                <a:spcPct val="100000"/>
              </a:lnSpc>
              <a:spcBef>
                <a:spcPts val="0"/>
              </a:spcBef>
              <a:spcAft>
                <a:spcPts val="600"/>
              </a:spcAft>
              <a:buFont typeface="Wingdings" panose="05000000000000000000" pitchFamily="2" charset="2"/>
              <a:buChar char="§"/>
            </a:pPr>
            <a:endParaRPr lang="en-US" sz="1888" dirty="0"/>
          </a:p>
          <a:p>
            <a:pPr marL="227013" indent="-227013">
              <a:lnSpc>
                <a:spcPct val="100000"/>
              </a:lnSpc>
              <a:spcBef>
                <a:spcPts val="0"/>
              </a:spcBef>
              <a:spcAft>
                <a:spcPts val="600"/>
              </a:spcAft>
              <a:buFont typeface="Wingdings" panose="05000000000000000000" pitchFamily="2" charset="2"/>
              <a:buChar char="§"/>
            </a:pPr>
            <a:r>
              <a:rPr lang="en-US" sz="2000" dirty="0" smtClean="0"/>
              <a:t>Legal markets take time to be up and running.</a:t>
            </a:r>
          </a:p>
          <a:p>
            <a:pPr marL="391605" lvl="1" indent="-227013">
              <a:lnSpc>
                <a:spcPct val="100000"/>
              </a:lnSpc>
              <a:spcBef>
                <a:spcPts val="0"/>
              </a:spcBef>
              <a:spcAft>
                <a:spcPts val="600"/>
              </a:spcAft>
              <a:buFont typeface="Wingdings" panose="05000000000000000000" pitchFamily="2" charset="2"/>
              <a:buChar char="§"/>
            </a:pPr>
            <a:r>
              <a:rPr lang="en-US" sz="1888" dirty="0" smtClean="0"/>
              <a:t>The black market is already operating.</a:t>
            </a:r>
          </a:p>
          <a:p>
            <a:pPr marL="391605" lvl="1" indent="-227013">
              <a:lnSpc>
                <a:spcPct val="100000"/>
              </a:lnSpc>
              <a:spcBef>
                <a:spcPts val="0"/>
              </a:spcBef>
              <a:spcAft>
                <a:spcPts val="600"/>
              </a:spcAft>
              <a:buFont typeface="Wingdings" panose="05000000000000000000" pitchFamily="2" charset="2"/>
              <a:buChar char="§"/>
            </a:pPr>
            <a:endParaRPr lang="en-US" sz="1888" dirty="0"/>
          </a:p>
          <a:p>
            <a:pPr marL="227013" indent="-227013">
              <a:lnSpc>
                <a:spcPct val="100000"/>
              </a:lnSpc>
              <a:spcBef>
                <a:spcPts val="0"/>
              </a:spcBef>
              <a:spcAft>
                <a:spcPts val="600"/>
              </a:spcAft>
              <a:buFont typeface="Wingdings" panose="05000000000000000000" pitchFamily="2" charset="2"/>
              <a:buChar char="§"/>
            </a:pPr>
            <a:r>
              <a:rPr lang="en-US" sz="2000" dirty="0" smtClean="0"/>
              <a:t>There is a trade-off between lowering prices to out-compete black market firms and raising prices to raise more revenue (assuming inelastic demand) or to discourage consumption.</a:t>
            </a:r>
          </a:p>
        </p:txBody>
      </p:sp>
      <p:sp>
        <p:nvSpPr>
          <p:cNvPr id="3" name="Title" hidden="1"/>
          <p:cNvSpPr>
            <a:spLocks noGrp="1"/>
          </p:cNvSpPr>
          <p:nvPr>
            <p:ph type="title"/>
          </p:nvPr>
        </p:nvSpPr>
        <p:spPr/>
        <p:txBody>
          <a:bodyPr/>
          <a:lstStyle/>
          <a:p>
            <a:r>
              <a:rPr lang="en-US" sz="2800" dirty="0">
                <a:solidFill>
                  <a:srgbClr val="BD582C"/>
                </a:solidFill>
              </a:rPr>
              <a:t>Marijuana Legalization: Unusual Issues, 3</a:t>
            </a:r>
            <a:br>
              <a:rPr lang="en-US" sz="2800" dirty="0">
                <a:solidFill>
                  <a:srgbClr val="BD582C"/>
                </a:solidFill>
              </a:rPr>
            </a:br>
            <a:endParaRPr lang="en-US" dirty="0"/>
          </a:p>
        </p:txBody>
      </p:sp>
    </p:spTree>
    <p:extLst>
      <p:ext uri="{BB962C8B-B14F-4D97-AF65-F5344CB8AC3E}">
        <p14:creationId xmlns:p14="http://schemas.microsoft.com/office/powerpoint/2010/main" val="881283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11: Sin Taxes</a:t>
            </a:r>
            <a:endParaRPr lang="en-US" sz="1800" b="1" spc="100" dirty="0">
              <a:solidFill>
                <a:srgbClr val="637052"/>
              </a:solidFill>
            </a:endParaRPr>
          </a:p>
        </p:txBody>
      </p:sp>
      <p:sp>
        <p:nvSpPr>
          <p:cNvPr id="2" name="Rectangle 2"/>
          <p:cNvSpPr/>
          <p:nvPr/>
        </p:nvSpPr>
        <p:spPr>
          <a:xfrm>
            <a:off x="807731" y="1295400"/>
            <a:ext cx="2696252" cy="535531"/>
          </a:xfrm>
          <a:prstGeom prst="rect">
            <a:avLst/>
          </a:prstGeom>
        </p:spPr>
        <p:txBody>
          <a:bodyPr wrap="none">
            <a:spAutoFit/>
          </a:bodyPr>
          <a:lstStyle/>
          <a:p>
            <a:pPr algn="ctr" eaLnBrk="1" hangingPunct="1">
              <a:lnSpc>
                <a:spcPct val="120000"/>
              </a:lnSpc>
              <a:buFont typeface="Wingdings" pitchFamily="2" charset="2"/>
              <a:buNone/>
            </a:pPr>
            <a:r>
              <a:rPr lang="en-US" sz="2400" dirty="0" smtClean="0">
                <a:solidFill>
                  <a:srgbClr val="BD582C"/>
                </a:solidFill>
                <a:latin typeface="+mn-lt"/>
              </a:rPr>
              <a:t>What Are Sin Taxes?</a:t>
            </a:r>
            <a:endParaRPr lang="en-US" sz="2400" dirty="0">
              <a:solidFill>
                <a:srgbClr val="BD582C"/>
              </a:solidFill>
              <a:latin typeface="+mn-lt"/>
            </a:endParaRPr>
          </a:p>
        </p:txBody>
      </p:sp>
      <p:sp>
        <p:nvSpPr>
          <p:cNvPr id="4099" name="Rectangle 3"/>
          <p:cNvSpPr>
            <a:spLocks noGrp="1" noChangeArrowheads="1"/>
          </p:cNvSpPr>
          <p:nvPr>
            <p:ph idx="1"/>
          </p:nvPr>
        </p:nvSpPr>
        <p:spPr/>
        <p:txBody>
          <a:bodyPr>
            <a:normAutofit fontScale="85000" lnSpcReduction="10000"/>
          </a:bodyPr>
          <a:lstStyle/>
          <a:p>
            <a:pPr marL="461963" indent="-234950">
              <a:lnSpc>
                <a:spcPct val="120000"/>
              </a:lnSpc>
              <a:buFont typeface="Wingdings" panose="05000000000000000000" pitchFamily="2" charset="2"/>
              <a:buChar char="§"/>
            </a:pPr>
            <a:r>
              <a:rPr lang="en-US" sz="2000" dirty="0" smtClean="0"/>
              <a:t>Sin taxes are taxes on products that are thought to have not only benefits to the people who use them but also significant negative externalities for society.</a:t>
            </a:r>
          </a:p>
          <a:p>
            <a:pPr marL="626555" lvl="1" indent="-234950">
              <a:lnSpc>
                <a:spcPct val="120000"/>
              </a:lnSpc>
              <a:buFont typeface="Wingdings" panose="05000000000000000000" pitchFamily="2" charset="2"/>
              <a:buChar char="§"/>
            </a:pPr>
            <a:r>
              <a:rPr lang="en-US" sz="1888" dirty="0" smtClean="0"/>
              <a:t>Excess alcohol causes disease and traffic deaths.</a:t>
            </a:r>
          </a:p>
          <a:p>
            <a:pPr marL="626555" lvl="1" indent="-234950">
              <a:lnSpc>
                <a:spcPct val="120000"/>
              </a:lnSpc>
              <a:buFont typeface="Wingdings" panose="05000000000000000000" pitchFamily="2" charset="2"/>
              <a:buChar char="§"/>
            </a:pPr>
            <a:r>
              <a:rPr lang="en-US" sz="1888" dirty="0" smtClean="0"/>
              <a:t>Smoking causes diseases and affects longevity.</a:t>
            </a:r>
          </a:p>
          <a:p>
            <a:pPr marL="626555" lvl="1" indent="-234950">
              <a:lnSpc>
                <a:spcPct val="120000"/>
              </a:lnSpc>
              <a:buFont typeface="Wingdings" panose="05000000000000000000" pitchFamily="2" charset="2"/>
              <a:buChar char="§"/>
            </a:pPr>
            <a:r>
              <a:rPr lang="en-US" sz="1888" dirty="0" smtClean="0"/>
              <a:t>Gambling can lead to income loss and even addiction.</a:t>
            </a:r>
          </a:p>
          <a:p>
            <a:pPr marL="461963" indent="-234950">
              <a:lnSpc>
                <a:spcPct val="120000"/>
              </a:lnSpc>
              <a:buFont typeface="Wingdings" panose="05000000000000000000" pitchFamily="2" charset="2"/>
              <a:buChar char="§"/>
            </a:pPr>
            <a:r>
              <a:rPr lang="en-US" sz="2000" dirty="0" smtClean="0"/>
              <a:t>Sin taxes are seen by some as “free” revenue because people do not have to buy the associated products.</a:t>
            </a:r>
          </a:p>
          <a:p>
            <a:pPr marL="461963" indent="-234950">
              <a:lnSpc>
                <a:spcPct val="120000"/>
              </a:lnSpc>
              <a:buFont typeface="Wingdings" panose="05000000000000000000" pitchFamily="2" charset="2"/>
              <a:buChar char="§"/>
            </a:pPr>
            <a:r>
              <a:rPr lang="en-US" sz="2000" dirty="0" smtClean="0"/>
              <a:t>Other examples:</a:t>
            </a:r>
          </a:p>
          <a:p>
            <a:pPr marL="626555" lvl="1" indent="-234950">
              <a:lnSpc>
                <a:spcPct val="120000"/>
              </a:lnSpc>
              <a:buFont typeface="Wingdings" panose="05000000000000000000" pitchFamily="2" charset="2"/>
              <a:buChar char="§"/>
            </a:pPr>
            <a:r>
              <a:rPr lang="en-US" sz="1888" dirty="0" smtClean="0"/>
              <a:t>Marijuana</a:t>
            </a:r>
          </a:p>
          <a:p>
            <a:pPr marL="626555" lvl="1" indent="-234950">
              <a:lnSpc>
                <a:spcPct val="120000"/>
              </a:lnSpc>
              <a:buFont typeface="Wingdings" panose="05000000000000000000" pitchFamily="2" charset="2"/>
              <a:buChar char="§"/>
            </a:pPr>
            <a:r>
              <a:rPr lang="en-US" sz="1888" dirty="0" smtClean="0"/>
              <a:t>E-cigarettes</a:t>
            </a:r>
          </a:p>
          <a:p>
            <a:pPr marL="626555" lvl="1" indent="-234950">
              <a:lnSpc>
                <a:spcPct val="120000"/>
              </a:lnSpc>
              <a:buFont typeface="Wingdings" panose="05000000000000000000" pitchFamily="2" charset="2"/>
              <a:buChar char="§"/>
            </a:pPr>
            <a:r>
              <a:rPr lang="en-US" sz="1888" dirty="0" smtClean="0"/>
              <a:t>Sports Betting</a:t>
            </a:r>
          </a:p>
          <a:p>
            <a:pPr marL="626555" lvl="1" indent="-234950">
              <a:lnSpc>
                <a:spcPct val="120000"/>
              </a:lnSpc>
              <a:buFont typeface="Wingdings" panose="05000000000000000000" pitchFamily="2" charset="2"/>
              <a:buChar char="§"/>
            </a:pPr>
            <a:r>
              <a:rPr lang="en-US" sz="1888" dirty="0" smtClean="0"/>
              <a:t>Soda</a:t>
            </a:r>
          </a:p>
          <a:p>
            <a:pPr lvl="1" eaLnBrk="1" hangingPunct="1"/>
            <a:endParaRPr lang="en-US" sz="2000" dirty="0" smtClean="0"/>
          </a:p>
        </p:txBody>
      </p:sp>
      <p:sp>
        <p:nvSpPr>
          <p:cNvPr id="3" name="Title" hidden="1"/>
          <p:cNvSpPr>
            <a:spLocks noGrp="1"/>
          </p:cNvSpPr>
          <p:nvPr>
            <p:ph type="title"/>
          </p:nvPr>
        </p:nvSpPr>
        <p:spPr/>
        <p:txBody>
          <a:bodyPr/>
          <a:lstStyle/>
          <a:p>
            <a:r>
              <a:rPr lang="en-US" sz="2800" dirty="0">
                <a:solidFill>
                  <a:srgbClr val="BD582C"/>
                </a:solidFill>
              </a:rPr>
              <a:t>What Are Sin Taxes?</a:t>
            </a:r>
            <a:br>
              <a:rPr lang="en-US" sz="2800" dirty="0">
                <a:solidFill>
                  <a:srgbClr val="BD582C"/>
                </a:solidFill>
              </a:rPr>
            </a:br>
            <a:endParaRPr lang="en-US" dirty="0"/>
          </a:p>
        </p:txBody>
      </p:sp>
    </p:spTree>
    <p:extLst>
      <p:ext uri="{BB962C8B-B14F-4D97-AF65-F5344CB8AC3E}">
        <p14:creationId xmlns:p14="http://schemas.microsoft.com/office/powerpoint/2010/main" val="28064670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11:  Sin Taxes</a:t>
            </a:r>
            <a:endParaRPr lang="en-US" sz="1800" b="1" spc="100" dirty="0">
              <a:solidFill>
                <a:srgbClr val="637052"/>
              </a:solidFill>
            </a:endParaRPr>
          </a:p>
        </p:txBody>
      </p:sp>
      <p:sp>
        <p:nvSpPr>
          <p:cNvPr id="2" name="Rectangle 2"/>
          <p:cNvSpPr/>
          <p:nvPr/>
        </p:nvSpPr>
        <p:spPr>
          <a:xfrm>
            <a:off x="804512" y="1359205"/>
            <a:ext cx="5298951" cy="461665"/>
          </a:xfrm>
          <a:prstGeom prst="rect">
            <a:avLst/>
          </a:prstGeom>
        </p:spPr>
        <p:txBody>
          <a:bodyPr wrap="none">
            <a:spAutoFit/>
          </a:bodyPr>
          <a:lstStyle/>
          <a:p>
            <a:pPr eaLnBrk="1" hangingPunct="1">
              <a:buFont typeface="Wingdings" pitchFamily="2" charset="2"/>
              <a:buNone/>
            </a:pPr>
            <a:r>
              <a:rPr lang="en-US" sz="2400" dirty="0" smtClean="0">
                <a:solidFill>
                  <a:srgbClr val="BD582C"/>
                </a:solidFill>
                <a:latin typeface="+mn-lt"/>
              </a:rPr>
              <a:t>Marijuana Legalization: Unusual Issues, 4</a:t>
            </a:r>
            <a:endParaRPr lang="en-US" sz="2400" dirty="0">
              <a:solidFill>
                <a:srgbClr val="BD582C"/>
              </a:solidFill>
              <a:latin typeface="+mn-lt"/>
            </a:endParaRPr>
          </a:p>
        </p:txBody>
      </p:sp>
      <p:sp>
        <p:nvSpPr>
          <p:cNvPr id="34819" name="Rectangle 3"/>
          <p:cNvSpPr>
            <a:spLocks noGrp="1" noChangeArrowheads="1"/>
          </p:cNvSpPr>
          <p:nvPr>
            <p:ph idx="1"/>
          </p:nvPr>
        </p:nvSpPr>
        <p:spPr/>
        <p:txBody>
          <a:bodyPr>
            <a:normAutofit/>
          </a:bodyPr>
          <a:lstStyle/>
          <a:p>
            <a:pPr marL="227013" indent="-227013">
              <a:lnSpc>
                <a:spcPct val="100000"/>
              </a:lnSpc>
              <a:spcBef>
                <a:spcPts val="1200"/>
              </a:spcBef>
              <a:spcAft>
                <a:spcPts val="600"/>
              </a:spcAft>
              <a:buFont typeface="Wingdings" panose="05000000000000000000" pitchFamily="2" charset="2"/>
              <a:buChar char="§"/>
            </a:pPr>
            <a:r>
              <a:rPr lang="en-US" sz="2000" dirty="0" smtClean="0"/>
              <a:t>Some states may benefit from marijuana tourism.</a:t>
            </a:r>
          </a:p>
          <a:p>
            <a:pPr marL="391605" lvl="1" indent="-227013">
              <a:lnSpc>
                <a:spcPct val="100000"/>
              </a:lnSpc>
              <a:spcBef>
                <a:spcPts val="1200"/>
              </a:spcBef>
              <a:spcAft>
                <a:spcPts val="600"/>
              </a:spcAft>
              <a:buFont typeface="Wingdings" panose="05000000000000000000" pitchFamily="2" charset="2"/>
              <a:buChar char="§"/>
            </a:pPr>
            <a:r>
              <a:rPr lang="en-US" sz="1888" dirty="0" smtClean="0"/>
              <a:t>This seems to be happening in Alaska, Colorado, and Nevada.</a:t>
            </a:r>
          </a:p>
          <a:p>
            <a:pPr marL="227013" indent="-227013">
              <a:lnSpc>
                <a:spcPct val="100000"/>
              </a:lnSpc>
              <a:spcBef>
                <a:spcPts val="1200"/>
              </a:spcBef>
              <a:spcAft>
                <a:spcPts val="600"/>
              </a:spcAft>
              <a:buFont typeface="Wingdings" panose="05000000000000000000" pitchFamily="2" charset="2"/>
              <a:buChar char="§"/>
            </a:pPr>
            <a:r>
              <a:rPr lang="en-US" sz="2000" dirty="0" smtClean="0"/>
              <a:t>Some neighboring states (Massachusetts and Vermont? West Coast?)  may compete for marijuana sales.</a:t>
            </a:r>
          </a:p>
          <a:p>
            <a:pPr marL="391605" lvl="1" indent="-227013">
              <a:lnSpc>
                <a:spcPct val="100000"/>
              </a:lnSpc>
              <a:spcBef>
                <a:spcPts val="1200"/>
              </a:spcBef>
              <a:spcAft>
                <a:spcPts val="600"/>
              </a:spcAft>
              <a:buFont typeface="Wingdings" panose="05000000000000000000" pitchFamily="2" charset="2"/>
              <a:buChar char="§"/>
            </a:pPr>
            <a:r>
              <a:rPr lang="en-US" sz="1888" dirty="0" smtClean="0"/>
              <a:t>It seems unlikely that this competition will be as strong as in the case of lotteries—at least not for a while.</a:t>
            </a:r>
          </a:p>
          <a:p>
            <a:pPr marL="391605" lvl="1" indent="-227013">
              <a:lnSpc>
                <a:spcPct val="100000"/>
              </a:lnSpc>
              <a:spcBef>
                <a:spcPts val="1200"/>
              </a:spcBef>
              <a:spcAft>
                <a:spcPts val="600"/>
              </a:spcAft>
              <a:buFont typeface="Wingdings" panose="05000000000000000000" pitchFamily="2" charset="2"/>
              <a:buChar char="§"/>
            </a:pPr>
            <a:r>
              <a:rPr lang="en-US" sz="1888" dirty="0"/>
              <a:t>M</a:t>
            </a:r>
            <a:r>
              <a:rPr lang="en-US" sz="1888" dirty="0" smtClean="0"/>
              <a:t>any states are decriminalizing marijuana use, but do not appear likely to legalize sales.</a:t>
            </a:r>
          </a:p>
        </p:txBody>
      </p:sp>
      <p:sp>
        <p:nvSpPr>
          <p:cNvPr id="3" name="Title" hidden="1"/>
          <p:cNvSpPr>
            <a:spLocks noGrp="1"/>
          </p:cNvSpPr>
          <p:nvPr>
            <p:ph type="title"/>
          </p:nvPr>
        </p:nvSpPr>
        <p:spPr/>
        <p:txBody>
          <a:bodyPr/>
          <a:lstStyle/>
          <a:p>
            <a:r>
              <a:rPr lang="en-US" sz="2800" dirty="0">
                <a:solidFill>
                  <a:srgbClr val="BD582C"/>
                </a:solidFill>
              </a:rPr>
              <a:t>Marijuana Legalization: Unusual Issues, 4</a:t>
            </a:r>
            <a:br>
              <a:rPr lang="en-US" sz="2800" dirty="0">
                <a:solidFill>
                  <a:srgbClr val="BD582C"/>
                </a:solidFill>
              </a:rPr>
            </a:br>
            <a:endParaRPr lang="en-US" dirty="0"/>
          </a:p>
        </p:txBody>
      </p:sp>
    </p:spTree>
    <p:extLst>
      <p:ext uri="{BB962C8B-B14F-4D97-AF65-F5344CB8AC3E}">
        <p14:creationId xmlns:p14="http://schemas.microsoft.com/office/powerpoint/2010/main" val="9121443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11:  Sin Taxes</a:t>
            </a:r>
            <a:endParaRPr lang="en-US" sz="1800" b="1" spc="100" dirty="0">
              <a:solidFill>
                <a:srgbClr val="637052"/>
              </a:solidFill>
            </a:endParaRPr>
          </a:p>
        </p:txBody>
      </p:sp>
      <p:pic>
        <p:nvPicPr>
          <p:cNvPr id="6" name="Picture" descr="Please contact Professor Yinger for details regarding figures" title="Figure"/>
          <p:cNvPicPr>
            <a:picLocks noChangeAspect="1"/>
          </p:cNvPicPr>
          <p:nvPr/>
        </p:nvPicPr>
        <p:blipFill rotWithShape="1">
          <a:blip r:embed="rId2"/>
          <a:srcRect l="18750" t="19630" r="35000" b="26296"/>
          <a:stretch/>
        </p:blipFill>
        <p:spPr>
          <a:xfrm>
            <a:off x="365759" y="895739"/>
            <a:ext cx="8458200" cy="5562600"/>
          </a:xfrm>
          <a:prstGeom prst="rect">
            <a:avLst/>
          </a:prstGeom>
        </p:spPr>
      </p:pic>
      <p:sp>
        <p:nvSpPr>
          <p:cNvPr id="7" name="Title" hidden="1"/>
          <p:cNvSpPr>
            <a:spLocks noGrp="1"/>
          </p:cNvSpPr>
          <p:nvPr>
            <p:ph type="title"/>
          </p:nvPr>
        </p:nvSpPr>
        <p:spPr/>
        <p:txBody>
          <a:bodyPr/>
          <a:lstStyle/>
          <a:p>
            <a:r>
              <a:rPr lang="en-US" dirty="0" smtClean="0"/>
              <a:t>States that have legalized recreational marijuana for adults</a:t>
            </a:r>
            <a:endParaRPr lang="en-US" dirty="0"/>
          </a:p>
        </p:txBody>
      </p:sp>
    </p:spTree>
    <p:extLst>
      <p:ext uri="{BB962C8B-B14F-4D97-AF65-F5344CB8AC3E}">
        <p14:creationId xmlns:p14="http://schemas.microsoft.com/office/powerpoint/2010/main" val="42207012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11:  Sin Taxes</a:t>
            </a:r>
            <a:endParaRPr lang="en-US" sz="1800" b="1" spc="100" dirty="0">
              <a:solidFill>
                <a:srgbClr val="637052"/>
              </a:solidFill>
            </a:endParaRPr>
          </a:p>
        </p:txBody>
      </p:sp>
      <p:sp>
        <p:nvSpPr>
          <p:cNvPr id="2" name="Rectangle 2"/>
          <p:cNvSpPr/>
          <p:nvPr/>
        </p:nvSpPr>
        <p:spPr>
          <a:xfrm>
            <a:off x="804512" y="1359205"/>
            <a:ext cx="5266057" cy="461665"/>
          </a:xfrm>
          <a:prstGeom prst="rect">
            <a:avLst/>
          </a:prstGeom>
        </p:spPr>
        <p:txBody>
          <a:bodyPr wrap="none">
            <a:spAutoFit/>
          </a:bodyPr>
          <a:lstStyle/>
          <a:p>
            <a:pPr eaLnBrk="1" hangingPunct="1">
              <a:buFont typeface="Wingdings" pitchFamily="2" charset="2"/>
              <a:buNone/>
            </a:pPr>
            <a:r>
              <a:rPr lang="en-US" sz="2400" dirty="0" smtClean="0">
                <a:solidFill>
                  <a:srgbClr val="BD582C"/>
                </a:solidFill>
                <a:latin typeface="+mn-lt"/>
              </a:rPr>
              <a:t>Marijuana Taxes (Pew Charitable Trusts)</a:t>
            </a:r>
            <a:endParaRPr lang="en-US" sz="2400" dirty="0">
              <a:solidFill>
                <a:srgbClr val="BD582C"/>
              </a:solidFill>
              <a:latin typeface="+mn-lt"/>
            </a:endParaRPr>
          </a:p>
        </p:txBody>
      </p:sp>
      <p:sp>
        <p:nvSpPr>
          <p:cNvPr id="3" name="Rectangle 3"/>
          <p:cNvSpPr>
            <a:spLocks noGrp="1"/>
          </p:cNvSpPr>
          <p:nvPr>
            <p:ph idx="1"/>
          </p:nvPr>
        </p:nvSpPr>
        <p:spPr/>
        <p:txBody>
          <a:bodyPr>
            <a:normAutofit fontScale="92500" lnSpcReduction="20000"/>
          </a:bodyPr>
          <a:lstStyle/>
          <a:p>
            <a:pPr marL="227013" indent="-227013">
              <a:lnSpc>
                <a:spcPct val="100000"/>
              </a:lnSpc>
              <a:spcAft>
                <a:spcPts val="1800"/>
              </a:spcAft>
              <a:buFont typeface="Wingdings" panose="05000000000000000000" pitchFamily="2" charset="2"/>
              <a:buChar char="§"/>
            </a:pPr>
            <a:r>
              <a:rPr lang="en-US" sz="1800" dirty="0" smtClean="0"/>
              <a:t>Recreational </a:t>
            </a:r>
            <a:r>
              <a:rPr lang="en-US" sz="1800" dirty="0"/>
              <a:t>cannabis products have diversified beyond the raw, cut plant to include oils, extracts, and </a:t>
            </a:r>
            <a:r>
              <a:rPr lang="en-US" sz="1800" dirty="0" smtClean="0"/>
              <a:t>edibles—the </a:t>
            </a:r>
            <a:r>
              <a:rPr lang="en-US" sz="1800" dirty="0"/>
              <a:t>popularity of which has varied by state. In </a:t>
            </a:r>
            <a:r>
              <a:rPr lang="en-US" sz="1800" dirty="0" smtClean="0"/>
              <a:t>Washington, </a:t>
            </a:r>
            <a:r>
              <a:rPr lang="en-US" sz="1800" dirty="0"/>
              <a:t>for example, consumption has shifted </a:t>
            </a:r>
            <a:r>
              <a:rPr lang="en-US" sz="1800" dirty="0" smtClean="0"/>
              <a:t>toward extracts</a:t>
            </a:r>
            <a:r>
              <a:rPr lang="en-US" sz="1800" dirty="0"/>
              <a:t>, but Colorado has seen strong growth in concentrates and </a:t>
            </a:r>
            <a:r>
              <a:rPr lang="en-US" sz="1800" dirty="0" smtClean="0"/>
              <a:t>edibles. </a:t>
            </a:r>
            <a:r>
              <a:rPr lang="en-US" sz="1800" dirty="0"/>
              <a:t>Just as forecasters consider </a:t>
            </a:r>
            <a:r>
              <a:rPr lang="en-US" sz="1800" dirty="0" smtClean="0"/>
              <a:t>changing demands </a:t>
            </a:r>
            <a:r>
              <a:rPr lang="en-US" sz="1800" dirty="0"/>
              <a:t>for beer, wine, and spirits when projecting revenue from alcohol taxes, they are trying to do so </a:t>
            </a:r>
            <a:r>
              <a:rPr lang="en-US" sz="1800" dirty="0" smtClean="0"/>
              <a:t>with marijuana</a:t>
            </a:r>
            <a:r>
              <a:rPr lang="en-US" sz="1800" dirty="0"/>
              <a:t>. But given how new these products are, analysts have little available data with which to gauge </a:t>
            </a:r>
            <a:r>
              <a:rPr lang="en-US" sz="1800" dirty="0" smtClean="0"/>
              <a:t>trends.</a:t>
            </a:r>
          </a:p>
          <a:p>
            <a:pPr marL="227013" indent="-227013">
              <a:lnSpc>
                <a:spcPct val="100000"/>
              </a:lnSpc>
              <a:spcAft>
                <a:spcPts val="1800"/>
              </a:spcAft>
              <a:buFont typeface="Wingdings" panose="05000000000000000000" pitchFamily="2" charset="2"/>
              <a:buChar char="§"/>
            </a:pPr>
            <a:r>
              <a:rPr lang="en-US" sz="1800" dirty="0" smtClean="0"/>
              <a:t>Another </a:t>
            </a:r>
            <a:r>
              <a:rPr lang="en-US" sz="1800" dirty="0"/>
              <a:t>challenging calculation is to what extent and how quickly consumers will transition from the black market to the legal one. Forecasters note that legal market prices tend to be higher because licensed businesses must pay taxes, fees, and the cost of testing to ensure consumer safety. The California Cannabis Advisory Committee, for example, found that the state’s legal marijuana market does not present an attractive alternative to the black market, in large part due to higher </a:t>
            </a:r>
            <a:r>
              <a:rPr lang="en-US" sz="1800" dirty="0" smtClean="0"/>
              <a:t>prices. </a:t>
            </a:r>
            <a:r>
              <a:rPr lang="en-US" sz="1800" dirty="0"/>
              <a:t>Not knowing how to account for the competition with the black market may be one reason why California’s legal market hasn’t met revenue expectations. </a:t>
            </a:r>
          </a:p>
          <a:p>
            <a:endParaRPr lang="en-US" dirty="0"/>
          </a:p>
        </p:txBody>
      </p:sp>
      <p:sp>
        <p:nvSpPr>
          <p:cNvPr id="6" name="Title" hidden="1"/>
          <p:cNvSpPr>
            <a:spLocks noGrp="1"/>
          </p:cNvSpPr>
          <p:nvPr>
            <p:ph type="title"/>
          </p:nvPr>
        </p:nvSpPr>
        <p:spPr/>
        <p:txBody>
          <a:bodyPr/>
          <a:lstStyle/>
          <a:p>
            <a:r>
              <a:rPr lang="en-US" sz="2800" dirty="0">
                <a:solidFill>
                  <a:srgbClr val="BD582C"/>
                </a:solidFill>
              </a:rPr>
              <a:t>Marijuana Taxes (Pew Charitable Trusts</a:t>
            </a:r>
            <a:r>
              <a:rPr lang="en-US" sz="2800" dirty="0" smtClean="0">
                <a:solidFill>
                  <a:srgbClr val="BD582C"/>
                </a:solidFill>
              </a:rPr>
              <a:t>), continued</a:t>
            </a:r>
            <a:r>
              <a:rPr lang="en-US" sz="2800" dirty="0">
                <a:solidFill>
                  <a:srgbClr val="BD582C"/>
                </a:solidFill>
              </a:rPr>
              <a:t/>
            </a:r>
            <a:br>
              <a:rPr lang="en-US" sz="2800" dirty="0">
                <a:solidFill>
                  <a:srgbClr val="BD582C"/>
                </a:solidFill>
              </a:rPr>
            </a:br>
            <a:endParaRPr lang="en-US" dirty="0"/>
          </a:p>
        </p:txBody>
      </p:sp>
    </p:spTree>
    <p:extLst>
      <p:ext uri="{BB962C8B-B14F-4D97-AF65-F5344CB8AC3E}">
        <p14:creationId xmlns:p14="http://schemas.microsoft.com/office/powerpoint/2010/main" val="39238603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11:  Sin Taxes</a:t>
            </a:r>
            <a:endParaRPr lang="en-US" sz="1800" b="1" spc="100" dirty="0">
              <a:solidFill>
                <a:srgbClr val="637052"/>
              </a:solidFill>
            </a:endParaRPr>
          </a:p>
        </p:txBody>
      </p:sp>
      <p:sp>
        <p:nvSpPr>
          <p:cNvPr id="2" name="Rectangle 2"/>
          <p:cNvSpPr/>
          <p:nvPr/>
        </p:nvSpPr>
        <p:spPr>
          <a:xfrm>
            <a:off x="804512" y="1359205"/>
            <a:ext cx="5266057" cy="461665"/>
          </a:xfrm>
          <a:prstGeom prst="rect">
            <a:avLst/>
          </a:prstGeom>
        </p:spPr>
        <p:txBody>
          <a:bodyPr wrap="none">
            <a:spAutoFit/>
          </a:bodyPr>
          <a:lstStyle/>
          <a:p>
            <a:pPr eaLnBrk="1" hangingPunct="1">
              <a:buFont typeface="Wingdings" pitchFamily="2" charset="2"/>
              <a:buNone/>
            </a:pPr>
            <a:r>
              <a:rPr lang="en-US" sz="2400" dirty="0" smtClean="0">
                <a:solidFill>
                  <a:srgbClr val="BD582C"/>
                </a:solidFill>
                <a:latin typeface="+mn-lt"/>
              </a:rPr>
              <a:t>Marijuana Taxes (Pew Charitable Trusts)</a:t>
            </a:r>
            <a:endParaRPr lang="en-US" sz="2400" dirty="0">
              <a:solidFill>
                <a:srgbClr val="BD582C"/>
              </a:solidFill>
              <a:latin typeface="+mn-lt"/>
            </a:endParaRPr>
          </a:p>
        </p:txBody>
      </p:sp>
      <p:sp>
        <p:nvSpPr>
          <p:cNvPr id="3" name="Rectangle 3"/>
          <p:cNvSpPr>
            <a:spLocks noGrp="1"/>
          </p:cNvSpPr>
          <p:nvPr>
            <p:ph idx="1"/>
          </p:nvPr>
        </p:nvSpPr>
        <p:spPr/>
        <p:txBody>
          <a:bodyPr>
            <a:normAutofit fontScale="92500" lnSpcReduction="10000"/>
          </a:bodyPr>
          <a:lstStyle/>
          <a:p>
            <a:pPr marL="227013" indent="-227013">
              <a:lnSpc>
                <a:spcPct val="100000"/>
              </a:lnSpc>
              <a:spcAft>
                <a:spcPts val="1800"/>
              </a:spcAft>
              <a:buFont typeface="Wingdings" panose="05000000000000000000" pitchFamily="2" charset="2"/>
              <a:buChar char="§"/>
            </a:pPr>
            <a:r>
              <a:rPr lang="en-US" sz="1800" dirty="0" smtClean="0"/>
              <a:t>Other </a:t>
            </a:r>
            <a:r>
              <a:rPr lang="en-US" sz="1800" dirty="0"/>
              <a:t>complications when trying to gauge collections are competition from neighboring states and the slice of revenue generated by visitors. In tourism-heavy Alaska and Nevada, sightseers contribute to surging recreational marijuana sales. Alaska’s capital, Juneau, welcomes multiple cruise ships each day and has three recreational marijuana stores. But the state still needs more data showing to what extent tourists will drive future revenue growth from this new product. Nevada’s Porter said revenue data so far indicate that higher-than-anticipated visitor demand contributed to collections for the first fiscal year exceeding </a:t>
            </a:r>
            <a:r>
              <a:rPr lang="en-US" sz="1800" dirty="0" smtClean="0"/>
              <a:t>forecasts.</a:t>
            </a:r>
          </a:p>
          <a:p>
            <a:pPr marL="227013" indent="-227013">
              <a:lnSpc>
                <a:spcPct val="100000"/>
              </a:lnSpc>
              <a:spcAft>
                <a:spcPts val="1800"/>
              </a:spcAft>
              <a:buFont typeface="Wingdings" panose="05000000000000000000" pitchFamily="2" charset="2"/>
              <a:buChar char="§"/>
            </a:pPr>
            <a:r>
              <a:rPr lang="en-US" sz="1800" dirty="0" smtClean="0"/>
              <a:t>Colorado’s </a:t>
            </a:r>
            <a:r>
              <a:rPr lang="en-US" sz="1800" dirty="0"/>
              <a:t>Larson </a:t>
            </a:r>
            <a:r>
              <a:rPr lang="en-US" sz="1800" dirty="0" err="1"/>
              <a:t>Silbaugh</a:t>
            </a:r>
            <a:r>
              <a:rPr lang="en-US" sz="1800" dirty="0"/>
              <a:t> noted that his state does not anticipate much competition across state borders because the region’s large cities are spread out and neighboring states are unlikely to legalize. On the other hand, Oregon and Washington likely have competing markets, especially because Washington’s retail operations were up and running first. States such as Massachusetts and Vermont may also need to consider cross-border issues</a:t>
            </a:r>
            <a:r>
              <a:rPr lang="en-US" sz="1800" dirty="0" smtClean="0"/>
              <a:t>. </a:t>
            </a:r>
            <a:endParaRPr lang="en-US" sz="1800" dirty="0"/>
          </a:p>
        </p:txBody>
      </p:sp>
      <p:sp>
        <p:nvSpPr>
          <p:cNvPr id="4" name="Title" hidden="1"/>
          <p:cNvSpPr>
            <a:spLocks noGrp="1"/>
          </p:cNvSpPr>
          <p:nvPr>
            <p:ph type="title"/>
          </p:nvPr>
        </p:nvSpPr>
        <p:spPr/>
        <p:txBody>
          <a:bodyPr/>
          <a:lstStyle/>
          <a:p>
            <a:r>
              <a:rPr lang="en-US" sz="2800" dirty="0">
                <a:solidFill>
                  <a:srgbClr val="BD582C"/>
                </a:solidFill>
              </a:rPr>
              <a:t>Marijuana Taxes (Pew Charitable Trusts</a:t>
            </a:r>
            <a:r>
              <a:rPr lang="en-US" sz="2800" dirty="0" smtClean="0">
                <a:solidFill>
                  <a:srgbClr val="BD582C"/>
                </a:solidFill>
              </a:rPr>
              <a:t>), Continued 2</a:t>
            </a:r>
            <a:endParaRPr lang="en-US" dirty="0"/>
          </a:p>
        </p:txBody>
      </p:sp>
    </p:spTree>
    <p:extLst>
      <p:ext uri="{BB962C8B-B14F-4D97-AF65-F5344CB8AC3E}">
        <p14:creationId xmlns:p14="http://schemas.microsoft.com/office/powerpoint/2010/main" val="20270618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11:  Sin Taxes</a:t>
            </a:r>
            <a:endParaRPr lang="en-US" sz="1800" b="1" spc="100" dirty="0">
              <a:solidFill>
                <a:srgbClr val="637052"/>
              </a:solidFill>
            </a:endParaRPr>
          </a:p>
        </p:txBody>
      </p:sp>
      <p:sp>
        <p:nvSpPr>
          <p:cNvPr id="2" name="Rectangle 2"/>
          <p:cNvSpPr/>
          <p:nvPr/>
        </p:nvSpPr>
        <p:spPr>
          <a:xfrm>
            <a:off x="804512" y="1359205"/>
            <a:ext cx="4248727" cy="461665"/>
          </a:xfrm>
          <a:prstGeom prst="rect">
            <a:avLst/>
          </a:prstGeom>
        </p:spPr>
        <p:txBody>
          <a:bodyPr wrap="none">
            <a:spAutoFit/>
          </a:bodyPr>
          <a:lstStyle/>
          <a:p>
            <a:pPr eaLnBrk="1" hangingPunct="1">
              <a:buFont typeface="Wingdings" pitchFamily="2" charset="2"/>
              <a:buNone/>
            </a:pPr>
            <a:r>
              <a:rPr lang="en-US" sz="2400" dirty="0" smtClean="0">
                <a:solidFill>
                  <a:srgbClr val="BD582C"/>
                </a:solidFill>
                <a:latin typeface="+mn-lt"/>
              </a:rPr>
              <a:t>Marijuana Legalization: Citations</a:t>
            </a:r>
            <a:endParaRPr lang="en-US" sz="2400" dirty="0">
              <a:solidFill>
                <a:srgbClr val="BD582C"/>
              </a:solidFill>
              <a:latin typeface="+mn-lt"/>
            </a:endParaRPr>
          </a:p>
        </p:txBody>
      </p:sp>
      <p:sp>
        <p:nvSpPr>
          <p:cNvPr id="34819" name="Rectangle 3"/>
          <p:cNvSpPr>
            <a:spLocks noGrp="1" noChangeArrowheads="1"/>
          </p:cNvSpPr>
          <p:nvPr>
            <p:ph idx="1"/>
          </p:nvPr>
        </p:nvSpPr>
        <p:spPr/>
        <p:txBody>
          <a:bodyPr>
            <a:normAutofit/>
          </a:bodyPr>
          <a:lstStyle/>
          <a:p>
            <a:pPr marL="227013" indent="-227013">
              <a:lnSpc>
                <a:spcPct val="100000"/>
              </a:lnSpc>
              <a:spcBef>
                <a:spcPts val="0"/>
              </a:spcBef>
              <a:spcAft>
                <a:spcPts val="600"/>
              </a:spcAft>
              <a:buFont typeface="Wingdings" panose="05000000000000000000" pitchFamily="2" charset="2"/>
              <a:buChar char="§"/>
            </a:pPr>
            <a:r>
              <a:rPr lang="en-US" sz="2000" dirty="0" smtClean="0"/>
              <a:t>Pew Charitable Trusts, </a:t>
            </a:r>
            <a:r>
              <a:rPr lang="en-US" sz="2000" dirty="0">
                <a:hlinkClick r:id="rId3" tooltip="Pew Charitable Trusts"/>
              </a:rPr>
              <a:t>https://www.pewtrusts.org/-/</a:t>
            </a:r>
            <a:r>
              <a:rPr lang="en-US" sz="2000" dirty="0" smtClean="0">
                <a:hlinkClick r:id="rId3" tooltip="Pew Charitable Trusts"/>
              </a:rPr>
              <a:t>media/assets/2019/08/marijuana-brief_v2.pdf</a:t>
            </a:r>
            <a:r>
              <a:rPr lang="en-US" sz="2000" dirty="0" smtClean="0"/>
              <a:t> </a:t>
            </a:r>
          </a:p>
          <a:p>
            <a:pPr marL="227013" indent="-227013">
              <a:lnSpc>
                <a:spcPct val="100000"/>
              </a:lnSpc>
              <a:spcBef>
                <a:spcPts val="0"/>
              </a:spcBef>
              <a:spcAft>
                <a:spcPts val="600"/>
              </a:spcAft>
              <a:buFont typeface="Wingdings" panose="05000000000000000000" pitchFamily="2" charset="2"/>
              <a:buChar char="§"/>
            </a:pPr>
            <a:endParaRPr lang="en-US" sz="2000" dirty="0"/>
          </a:p>
          <a:p>
            <a:pPr marL="227013" indent="-227013">
              <a:lnSpc>
                <a:spcPct val="100000"/>
              </a:lnSpc>
              <a:spcBef>
                <a:spcPts val="0"/>
              </a:spcBef>
              <a:spcAft>
                <a:spcPts val="600"/>
              </a:spcAft>
              <a:buFont typeface="Wingdings" panose="05000000000000000000" pitchFamily="2" charset="2"/>
              <a:buChar char="§"/>
            </a:pPr>
            <a:r>
              <a:rPr lang="en-US" sz="2000" dirty="0" smtClean="0"/>
              <a:t>Politico, </a:t>
            </a:r>
            <a:r>
              <a:rPr lang="en-US" sz="2000" dirty="0">
                <a:hlinkClick r:id="rId4" tooltip="Politico"/>
              </a:rPr>
              <a:t>https://</a:t>
            </a:r>
            <a:r>
              <a:rPr lang="en-US" sz="2000" dirty="0" smtClean="0">
                <a:hlinkClick r:id="rId4" tooltip="Politico"/>
              </a:rPr>
              <a:t>www.politico.com/agenda/story/2019/10/14/marijuana-tax-revenue-001062</a:t>
            </a:r>
            <a:r>
              <a:rPr lang="en-US" sz="2000" dirty="0" smtClean="0"/>
              <a:t> </a:t>
            </a:r>
          </a:p>
          <a:p>
            <a:pPr marL="227013" indent="-227013">
              <a:lnSpc>
                <a:spcPct val="100000"/>
              </a:lnSpc>
              <a:spcBef>
                <a:spcPts val="0"/>
              </a:spcBef>
              <a:spcAft>
                <a:spcPts val="600"/>
              </a:spcAft>
              <a:buFont typeface="Wingdings" panose="05000000000000000000" pitchFamily="2" charset="2"/>
              <a:buChar char="§"/>
            </a:pPr>
            <a:endParaRPr lang="en-US" sz="2000" dirty="0"/>
          </a:p>
          <a:p>
            <a:pPr marL="227013" indent="-227013">
              <a:lnSpc>
                <a:spcPct val="100000"/>
              </a:lnSpc>
              <a:spcBef>
                <a:spcPts val="0"/>
              </a:spcBef>
              <a:spcAft>
                <a:spcPts val="600"/>
              </a:spcAft>
              <a:buFont typeface="Wingdings" panose="05000000000000000000" pitchFamily="2" charset="2"/>
              <a:buChar char="§"/>
            </a:pPr>
            <a:r>
              <a:rPr lang="en-US" sz="2000" dirty="0" smtClean="0"/>
              <a:t>National Conference of State Legislatures, </a:t>
            </a:r>
          </a:p>
          <a:p>
            <a:pPr marL="267462" lvl="2" indent="0">
              <a:lnSpc>
                <a:spcPct val="100000"/>
              </a:lnSpc>
              <a:spcBef>
                <a:spcPts val="0"/>
              </a:spcBef>
              <a:spcAft>
                <a:spcPts val="600"/>
              </a:spcAft>
              <a:buNone/>
            </a:pPr>
            <a:r>
              <a:rPr lang="en-US" sz="2000" dirty="0" smtClean="0">
                <a:hlinkClick r:id="rId5" tooltip="National Conference of State Legislatures"/>
              </a:rPr>
              <a:t>https</a:t>
            </a:r>
            <a:r>
              <a:rPr lang="en-US" sz="2000" dirty="0">
                <a:hlinkClick r:id="rId5" tooltip="National Conference of State Legislatures"/>
              </a:rPr>
              <a:t>://</a:t>
            </a:r>
            <a:r>
              <a:rPr lang="en-US" sz="2000" dirty="0" smtClean="0">
                <a:hlinkClick r:id="rId5" tooltip="National Conference of State Legislatures"/>
              </a:rPr>
              <a:t>www.ncsl.org/research/civil-and-criminal-justice/marijuana-overview.aspx</a:t>
            </a:r>
            <a:r>
              <a:rPr lang="en-US" sz="2000" dirty="0" smtClean="0"/>
              <a:t> </a:t>
            </a:r>
          </a:p>
        </p:txBody>
      </p:sp>
      <p:sp>
        <p:nvSpPr>
          <p:cNvPr id="3" name="Title" hidden="1"/>
          <p:cNvSpPr>
            <a:spLocks noGrp="1"/>
          </p:cNvSpPr>
          <p:nvPr>
            <p:ph type="title"/>
          </p:nvPr>
        </p:nvSpPr>
        <p:spPr/>
        <p:txBody>
          <a:bodyPr/>
          <a:lstStyle/>
          <a:p>
            <a:r>
              <a:rPr lang="en-US" sz="2800" dirty="0">
                <a:solidFill>
                  <a:srgbClr val="BD582C"/>
                </a:solidFill>
              </a:rPr>
              <a:t>Marijuana Legalization: Citations</a:t>
            </a:r>
            <a:br>
              <a:rPr lang="en-US" sz="2800" dirty="0">
                <a:solidFill>
                  <a:srgbClr val="BD582C"/>
                </a:solidFill>
              </a:rPr>
            </a:br>
            <a:endParaRPr lang="en-US" dirty="0"/>
          </a:p>
        </p:txBody>
      </p:sp>
    </p:spTree>
    <p:extLst>
      <p:ext uri="{BB962C8B-B14F-4D97-AF65-F5344CB8AC3E}">
        <p14:creationId xmlns:p14="http://schemas.microsoft.com/office/powerpoint/2010/main" val="21420849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11:  Sin Taxes</a:t>
            </a:r>
            <a:endParaRPr lang="en-US" sz="1800" b="1" spc="100" dirty="0">
              <a:solidFill>
                <a:srgbClr val="637052"/>
              </a:solidFill>
            </a:endParaRPr>
          </a:p>
        </p:txBody>
      </p:sp>
      <p:sp>
        <p:nvSpPr>
          <p:cNvPr id="2" name="Rectangle 2"/>
          <p:cNvSpPr/>
          <p:nvPr/>
        </p:nvSpPr>
        <p:spPr>
          <a:xfrm>
            <a:off x="822960" y="1349780"/>
            <a:ext cx="3116238" cy="461665"/>
          </a:xfrm>
          <a:prstGeom prst="rect">
            <a:avLst/>
          </a:prstGeom>
        </p:spPr>
        <p:txBody>
          <a:bodyPr wrap="none">
            <a:spAutoFit/>
          </a:bodyPr>
          <a:lstStyle/>
          <a:p>
            <a:pPr eaLnBrk="1" hangingPunct="1">
              <a:buFont typeface="Wingdings" pitchFamily="2" charset="2"/>
              <a:buNone/>
            </a:pPr>
            <a:r>
              <a:rPr lang="en-US" sz="2400" dirty="0" smtClean="0">
                <a:solidFill>
                  <a:srgbClr val="BD582C"/>
                </a:solidFill>
                <a:latin typeface="+mn-lt"/>
              </a:rPr>
              <a:t>Legalizing “Hard” Drugs</a:t>
            </a:r>
            <a:endParaRPr lang="en-US" sz="2400" dirty="0">
              <a:solidFill>
                <a:srgbClr val="BD582C"/>
              </a:solidFill>
              <a:latin typeface="+mn-lt"/>
            </a:endParaRPr>
          </a:p>
        </p:txBody>
      </p:sp>
      <p:sp>
        <p:nvSpPr>
          <p:cNvPr id="32771" name="Rectangle 3"/>
          <p:cNvSpPr>
            <a:spLocks noGrp="1" noChangeArrowheads="1"/>
          </p:cNvSpPr>
          <p:nvPr>
            <p:ph idx="1"/>
          </p:nvPr>
        </p:nvSpPr>
        <p:spPr/>
        <p:txBody>
          <a:bodyPr>
            <a:normAutofit lnSpcReduction="10000"/>
          </a:bodyPr>
          <a:lstStyle/>
          <a:p>
            <a:pPr marL="227013" indent="-227013">
              <a:spcAft>
                <a:spcPts val="1800"/>
              </a:spcAft>
              <a:buFont typeface="Wingdings" panose="05000000000000000000" pitchFamily="2" charset="2"/>
              <a:buChar char="§"/>
            </a:pPr>
            <a:r>
              <a:rPr lang="en-US" sz="2000" dirty="0"/>
              <a:t>The question of legalizing </a:t>
            </a:r>
            <a:r>
              <a:rPr lang="en-US" sz="2000" dirty="0" smtClean="0"/>
              <a:t>“hard” drugs, such as cocaine, is conceptually similar to the question of legalizing marijuana,</a:t>
            </a:r>
            <a:endParaRPr lang="en-US" sz="2000" dirty="0"/>
          </a:p>
          <a:p>
            <a:pPr marL="227013" indent="-227013" eaLnBrk="1" hangingPunct="1">
              <a:buFont typeface="Wingdings" panose="05000000000000000000" pitchFamily="2" charset="2"/>
              <a:buChar char="§"/>
            </a:pPr>
            <a:r>
              <a:rPr lang="en-US" sz="2000" dirty="0" smtClean="0"/>
              <a:t>Except that the </a:t>
            </a:r>
            <a:r>
              <a:rPr lang="en-US" sz="2000" b="1" dirty="0" smtClean="0"/>
              <a:t>social </a:t>
            </a:r>
            <a:r>
              <a:rPr lang="en-US" sz="2000" b="1" dirty="0"/>
              <a:t>costs</a:t>
            </a:r>
            <a:r>
              <a:rPr lang="en-US" sz="2000" dirty="0"/>
              <a:t> may be much higher</a:t>
            </a:r>
            <a:r>
              <a:rPr lang="en-US" sz="2000" dirty="0" smtClean="0"/>
              <a:t>.</a:t>
            </a:r>
            <a:br>
              <a:rPr lang="en-US" sz="2000" dirty="0" smtClean="0"/>
            </a:br>
            <a:endParaRPr lang="en-US" sz="2000" dirty="0"/>
          </a:p>
          <a:p>
            <a:pPr marL="460375" lvl="4" indent="-233363">
              <a:lnSpc>
                <a:spcPct val="120000"/>
              </a:lnSpc>
              <a:buFont typeface="Courier New" panose="02070309020205020404" pitchFamily="49" charset="0"/>
              <a:buChar char="o"/>
              <a:tabLst>
                <a:tab pos="569913" algn="l"/>
              </a:tabLst>
            </a:pPr>
            <a:r>
              <a:rPr lang="en-US" sz="2000" dirty="0" smtClean="0"/>
              <a:t>Many </a:t>
            </a:r>
            <a:r>
              <a:rPr lang="en-US" sz="2000" dirty="0"/>
              <a:t>people may become addicted.</a:t>
            </a:r>
          </a:p>
          <a:p>
            <a:pPr marL="460375" lvl="4" indent="-233363">
              <a:lnSpc>
                <a:spcPct val="120000"/>
              </a:lnSpc>
              <a:buFont typeface="Courier New" panose="02070309020205020404" pitchFamily="49" charset="0"/>
              <a:buChar char="o"/>
              <a:tabLst>
                <a:tab pos="569913" algn="l"/>
              </a:tabLst>
            </a:pPr>
            <a:r>
              <a:rPr lang="en-US" sz="2000" dirty="0"/>
              <a:t>The consequences of addiction for an individual </a:t>
            </a:r>
            <a:r>
              <a:rPr lang="en-US" sz="2000" dirty="0" smtClean="0"/>
              <a:t>are </a:t>
            </a:r>
            <a:r>
              <a:rPr lang="en-US" sz="2000" dirty="0"/>
              <a:t>severe.</a:t>
            </a:r>
          </a:p>
          <a:p>
            <a:pPr marL="460375" lvl="4" indent="-233363">
              <a:lnSpc>
                <a:spcPct val="120000"/>
              </a:lnSpc>
              <a:spcAft>
                <a:spcPts val="1800"/>
              </a:spcAft>
              <a:buFont typeface="Courier New" panose="02070309020205020404" pitchFamily="49" charset="0"/>
              <a:buChar char="o"/>
              <a:tabLst>
                <a:tab pos="569913" algn="l"/>
              </a:tabLst>
            </a:pPr>
            <a:r>
              <a:rPr lang="en-US" sz="2000" dirty="0"/>
              <a:t>The consequences of addiction for society </a:t>
            </a:r>
            <a:r>
              <a:rPr lang="en-US" sz="2000" dirty="0" smtClean="0"/>
              <a:t>are </a:t>
            </a:r>
            <a:r>
              <a:rPr lang="en-US" sz="2000" dirty="0"/>
              <a:t>severe</a:t>
            </a:r>
            <a:r>
              <a:rPr lang="en-US" sz="2000" dirty="0" smtClean="0"/>
              <a:t>.</a:t>
            </a:r>
            <a:br>
              <a:rPr lang="en-US" sz="2000" dirty="0" smtClean="0"/>
            </a:br>
            <a:endParaRPr lang="en-US" sz="2000" dirty="0" smtClean="0"/>
          </a:p>
          <a:p>
            <a:pPr marL="227013" indent="-223838" eaLnBrk="1" hangingPunct="1">
              <a:buFont typeface="Wingdings" panose="05000000000000000000" pitchFamily="2" charset="2"/>
              <a:buChar char="§"/>
            </a:pPr>
            <a:r>
              <a:rPr lang="en-US" sz="2000" dirty="0" smtClean="0"/>
              <a:t>In addition, </a:t>
            </a:r>
            <a:r>
              <a:rPr lang="en-US" sz="2000" b="1" dirty="0" smtClean="0"/>
              <a:t>economies of scale</a:t>
            </a:r>
            <a:r>
              <a:rPr lang="en-US" sz="2000" dirty="0" smtClean="0"/>
              <a:t> may not be large, so public (or government-approved) stores may not be able to out-compete illegal private firms.</a:t>
            </a:r>
          </a:p>
          <a:p>
            <a:pPr eaLnBrk="1" hangingPunct="1"/>
            <a:endParaRPr lang="en-US" sz="1950" dirty="0"/>
          </a:p>
        </p:txBody>
      </p:sp>
      <p:sp>
        <p:nvSpPr>
          <p:cNvPr id="3" name="Title" hidden="1"/>
          <p:cNvSpPr>
            <a:spLocks noGrp="1"/>
          </p:cNvSpPr>
          <p:nvPr>
            <p:ph type="title"/>
          </p:nvPr>
        </p:nvSpPr>
        <p:spPr/>
        <p:txBody>
          <a:bodyPr/>
          <a:lstStyle/>
          <a:p>
            <a:r>
              <a:rPr lang="en-US" sz="2800" dirty="0">
                <a:solidFill>
                  <a:srgbClr val="BD582C"/>
                </a:solidFill>
              </a:rPr>
              <a:t>Legalizing “Hard” Drugs</a:t>
            </a:r>
            <a:br>
              <a:rPr lang="en-US" sz="2800" dirty="0">
                <a:solidFill>
                  <a:srgbClr val="BD582C"/>
                </a:solidFill>
              </a:rPr>
            </a:br>
            <a:endParaRPr lang="en-US" dirty="0"/>
          </a:p>
        </p:txBody>
      </p:sp>
    </p:spTree>
    <p:extLst>
      <p:ext uri="{BB962C8B-B14F-4D97-AF65-F5344CB8AC3E}">
        <p14:creationId xmlns:p14="http://schemas.microsoft.com/office/powerpoint/2010/main" val="14091051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11:  Sin Taxes</a:t>
            </a:r>
            <a:endParaRPr lang="en-US" sz="1800" b="1" spc="100" dirty="0">
              <a:solidFill>
                <a:srgbClr val="637052"/>
              </a:solidFill>
            </a:endParaRPr>
          </a:p>
        </p:txBody>
      </p:sp>
      <p:sp>
        <p:nvSpPr>
          <p:cNvPr id="2" name="Rectangle 2"/>
          <p:cNvSpPr/>
          <p:nvPr/>
        </p:nvSpPr>
        <p:spPr>
          <a:xfrm>
            <a:off x="822960" y="1308200"/>
            <a:ext cx="3781805" cy="461665"/>
          </a:xfrm>
          <a:prstGeom prst="rect">
            <a:avLst/>
          </a:prstGeom>
        </p:spPr>
        <p:txBody>
          <a:bodyPr wrap="none">
            <a:spAutoFit/>
          </a:bodyPr>
          <a:lstStyle/>
          <a:p>
            <a:pPr eaLnBrk="1" hangingPunct="1">
              <a:spcAft>
                <a:spcPts val="1800"/>
              </a:spcAft>
              <a:buFont typeface="Wingdings" pitchFamily="2" charset="2"/>
              <a:buNone/>
            </a:pPr>
            <a:r>
              <a:rPr lang="en-US" sz="2400" dirty="0">
                <a:solidFill>
                  <a:srgbClr val="BD582C"/>
                </a:solidFill>
              </a:rPr>
              <a:t>Legalizing “Hard” </a:t>
            </a:r>
            <a:r>
              <a:rPr lang="en-US" sz="2400" dirty="0" smtClean="0">
                <a:solidFill>
                  <a:srgbClr val="BD582C"/>
                </a:solidFill>
              </a:rPr>
              <a:t>Drugs, 2</a:t>
            </a:r>
            <a:endParaRPr lang="en-US" sz="2400" dirty="0">
              <a:solidFill>
                <a:srgbClr val="BD582C"/>
              </a:solidFill>
              <a:latin typeface="+mn-lt"/>
            </a:endParaRPr>
          </a:p>
        </p:txBody>
      </p:sp>
      <p:sp>
        <p:nvSpPr>
          <p:cNvPr id="33795" name="Rectangle 3"/>
          <p:cNvSpPr>
            <a:spLocks noGrp="1" noChangeArrowheads="1"/>
          </p:cNvSpPr>
          <p:nvPr>
            <p:ph idx="1"/>
          </p:nvPr>
        </p:nvSpPr>
        <p:spPr/>
        <p:txBody>
          <a:bodyPr>
            <a:noAutofit/>
          </a:bodyPr>
          <a:lstStyle/>
          <a:p>
            <a:pPr marL="227013" indent="-227013" eaLnBrk="1" hangingPunct="1">
              <a:lnSpc>
                <a:spcPct val="100000"/>
              </a:lnSpc>
              <a:spcAft>
                <a:spcPts val="1800"/>
              </a:spcAft>
              <a:buFont typeface="Wingdings" panose="05000000000000000000" pitchFamily="2" charset="2"/>
              <a:buChar char="§"/>
            </a:pPr>
            <a:r>
              <a:rPr lang="en-US" sz="2000" dirty="0" smtClean="0"/>
              <a:t>This </a:t>
            </a:r>
            <a:r>
              <a:rPr lang="en-US" sz="2000" dirty="0"/>
              <a:t>may lead to a Hobson’s choice for governments after legalization:</a:t>
            </a:r>
          </a:p>
          <a:p>
            <a:pPr marL="460375" indent="-234950" eaLnBrk="1" hangingPunct="1">
              <a:lnSpc>
                <a:spcPct val="100000"/>
              </a:lnSpc>
              <a:spcAft>
                <a:spcPts val="1800"/>
              </a:spcAft>
              <a:buFont typeface="Courier New" panose="02070309020205020404" pitchFamily="49" charset="0"/>
              <a:buChar char="o"/>
            </a:pPr>
            <a:r>
              <a:rPr lang="en-US" sz="2000" dirty="0"/>
              <a:t>If government (or legal private) stores set high prices to discourage narcotics use and minimize social costs, i</a:t>
            </a:r>
            <a:r>
              <a:rPr lang="en-US" sz="2000" dirty="0" smtClean="0"/>
              <a:t>llegal </a:t>
            </a:r>
            <a:r>
              <a:rPr lang="en-US" sz="2000" dirty="0"/>
              <a:t>private firms could offer narcotics at lower prices.</a:t>
            </a:r>
          </a:p>
          <a:p>
            <a:pPr marL="460375" indent="-234950" eaLnBrk="1" hangingPunct="1">
              <a:lnSpc>
                <a:spcPct val="100000"/>
              </a:lnSpc>
              <a:spcAft>
                <a:spcPts val="1800"/>
              </a:spcAft>
              <a:buFont typeface="Courier New" panose="02070309020205020404" pitchFamily="49" charset="0"/>
              <a:buChar char="o"/>
            </a:pPr>
            <a:r>
              <a:rPr lang="en-US" sz="2000" dirty="0"/>
              <a:t>If government stores set low prices to drive out private competition, violence would drop, but addiction might become a major social problem.</a:t>
            </a:r>
          </a:p>
          <a:p>
            <a:pPr marL="227013" indent="-227013" eaLnBrk="1" hangingPunct="1">
              <a:lnSpc>
                <a:spcPct val="100000"/>
              </a:lnSpc>
              <a:spcAft>
                <a:spcPts val="1800"/>
              </a:spcAft>
              <a:buFont typeface="Wingdings" panose="05000000000000000000" pitchFamily="2" charset="2"/>
              <a:buChar char="§"/>
            </a:pPr>
            <a:r>
              <a:rPr lang="en-US" sz="2000" dirty="0"/>
              <a:t>With these behavioral responses, the social costs of narcotics might go up either way. </a:t>
            </a:r>
          </a:p>
          <a:p>
            <a:pPr eaLnBrk="1" hangingPunct="1">
              <a:spcAft>
                <a:spcPts val="1800"/>
              </a:spcAft>
            </a:pPr>
            <a:endParaRPr lang="en-US" sz="2000" dirty="0"/>
          </a:p>
        </p:txBody>
      </p:sp>
      <p:sp>
        <p:nvSpPr>
          <p:cNvPr id="3" name="Title" hidden="1"/>
          <p:cNvSpPr>
            <a:spLocks noGrp="1"/>
          </p:cNvSpPr>
          <p:nvPr>
            <p:ph type="title"/>
          </p:nvPr>
        </p:nvSpPr>
        <p:spPr/>
        <p:txBody>
          <a:bodyPr/>
          <a:lstStyle/>
          <a:p>
            <a:r>
              <a:rPr lang="en-US" sz="2800" dirty="0">
                <a:solidFill>
                  <a:srgbClr val="BD582C"/>
                </a:solidFill>
              </a:rPr>
              <a:t>Legalizing “Hard” Drugs, 2</a:t>
            </a:r>
            <a:br>
              <a:rPr lang="en-US" sz="2800" dirty="0">
                <a:solidFill>
                  <a:srgbClr val="BD582C"/>
                </a:solidFill>
              </a:rPr>
            </a:br>
            <a:endParaRPr lang="en-US" dirty="0"/>
          </a:p>
        </p:txBody>
      </p:sp>
    </p:spTree>
    <p:extLst>
      <p:ext uri="{BB962C8B-B14F-4D97-AF65-F5344CB8AC3E}">
        <p14:creationId xmlns:p14="http://schemas.microsoft.com/office/powerpoint/2010/main" val="18633184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11:  Sin Taxes</a:t>
            </a:r>
            <a:endParaRPr lang="en-US" sz="1800" b="1" spc="100" dirty="0">
              <a:solidFill>
                <a:srgbClr val="637052"/>
              </a:solidFill>
            </a:endParaRPr>
          </a:p>
        </p:txBody>
      </p:sp>
      <p:sp>
        <p:nvSpPr>
          <p:cNvPr id="2" name="Rectangle 2"/>
          <p:cNvSpPr/>
          <p:nvPr/>
        </p:nvSpPr>
        <p:spPr>
          <a:xfrm>
            <a:off x="804512" y="1359205"/>
            <a:ext cx="3781805" cy="461665"/>
          </a:xfrm>
          <a:prstGeom prst="rect">
            <a:avLst/>
          </a:prstGeom>
        </p:spPr>
        <p:txBody>
          <a:bodyPr wrap="none">
            <a:spAutoFit/>
          </a:bodyPr>
          <a:lstStyle/>
          <a:p>
            <a:pPr eaLnBrk="1" hangingPunct="1">
              <a:buFont typeface="Wingdings" pitchFamily="2" charset="2"/>
              <a:buNone/>
            </a:pPr>
            <a:r>
              <a:rPr lang="en-US" sz="2400" dirty="0">
                <a:solidFill>
                  <a:srgbClr val="BD582C"/>
                </a:solidFill>
              </a:rPr>
              <a:t>Legalizing “Hard” </a:t>
            </a:r>
            <a:r>
              <a:rPr lang="en-US" sz="2400" dirty="0" smtClean="0">
                <a:solidFill>
                  <a:srgbClr val="BD582C"/>
                </a:solidFill>
              </a:rPr>
              <a:t>Drugs, 3</a:t>
            </a:r>
            <a:endParaRPr lang="en-US" sz="2400" dirty="0">
              <a:solidFill>
                <a:srgbClr val="BD582C"/>
              </a:solidFill>
              <a:latin typeface="+mn-lt"/>
            </a:endParaRPr>
          </a:p>
        </p:txBody>
      </p:sp>
      <p:sp>
        <p:nvSpPr>
          <p:cNvPr id="34819" name="Rectangle 3"/>
          <p:cNvSpPr>
            <a:spLocks noGrp="1" noChangeArrowheads="1"/>
          </p:cNvSpPr>
          <p:nvPr>
            <p:ph idx="1"/>
          </p:nvPr>
        </p:nvSpPr>
        <p:spPr/>
        <p:txBody>
          <a:bodyPr>
            <a:normAutofit/>
          </a:bodyPr>
          <a:lstStyle/>
          <a:p>
            <a:pPr marL="227013" indent="-227013" eaLnBrk="1" hangingPunct="1">
              <a:lnSpc>
                <a:spcPct val="100000"/>
              </a:lnSpc>
              <a:spcAft>
                <a:spcPts val="1800"/>
              </a:spcAft>
              <a:buFont typeface="Wingdings" panose="05000000000000000000" pitchFamily="2" charset="2"/>
              <a:buChar char="§"/>
            </a:pPr>
            <a:r>
              <a:rPr lang="en-US" sz="2000" dirty="0" smtClean="0"/>
              <a:t>A </a:t>
            </a:r>
            <a:r>
              <a:rPr lang="en-US" sz="2000" dirty="0"/>
              <a:t>contrary view is that the main social cost issue is the </a:t>
            </a:r>
            <a:r>
              <a:rPr lang="en-US" sz="2000" dirty="0" smtClean="0"/>
              <a:t>violence</a:t>
            </a:r>
            <a:br>
              <a:rPr lang="en-US" sz="2000" dirty="0" smtClean="0"/>
            </a:br>
            <a:r>
              <a:rPr lang="en-US" sz="2000" dirty="0" smtClean="0"/>
              <a:t>  </a:t>
            </a:r>
            <a:r>
              <a:rPr lang="en-US" sz="2000" dirty="0"/>
              <a:t>associated with the drug trade.</a:t>
            </a:r>
          </a:p>
          <a:p>
            <a:pPr marL="227013" indent="-227013" eaLnBrk="1" hangingPunct="1">
              <a:lnSpc>
                <a:spcPct val="100000"/>
              </a:lnSpc>
              <a:spcAft>
                <a:spcPts val="1800"/>
              </a:spcAft>
              <a:buFont typeface="Wingdings" panose="05000000000000000000" pitchFamily="2" charset="2"/>
              <a:buChar char="§"/>
            </a:pPr>
            <a:r>
              <a:rPr lang="en-US" sz="2000" dirty="0"/>
              <a:t>If private firms who enforce contracts through violence are driven </a:t>
            </a:r>
            <a:r>
              <a:rPr lang="en-US" sz="2000" dirty="0" smtClean="0"/>
              <a:t>out</a:t>
            </a:r>
            <a:br>
              <a:rPr lang="en-US" sz="2000" dirty="0" smtClean="0"/>
            </a:br>
            <a:r>
              <a:rPr lang="en-US" sz="2000" dirty="0" smtClean="0"/>
              <a:t>of </a:t>
            </a:r>
            <a:r>
              <a:rPr lang="en-US" sz="2000" dirty="0"/>
              <a:t>business by low-cost narcotics in government (or government </a:t>
            </a:r>
            <a:r>
              <a:rPr lang="en-US" sz="2000" dirty="0" smtClean="0"/>
              <a:t> regulated</a:t>
            </a:r>
            <a:r>
              <a:rPr lang="en-US" sz="2000" dirty="0"/>
              <a:t>) stores, the savings to society might be huge.</a:t>
            </a:r>
          </a:p>
          <a:p>
            <a:pPr marL="227013" indent="-227013" eaLnBrk="1" hangingPunct="1">
              <a:lnSpc>
                <a:spcPct val="100000"/>
              </a:lnSpc>
              <a:spcAft>
                <a:spcPts val="1800"/>
              </a:spcAft>
              <a:buFont typeface="Wingdings" panose="05000000000000000000" pitchFamily="2" charset="2"/>
              <a:buChar char="§"/>
            </a:pPr>
            <a:r>
              <a:rPr lang="en-US" sz="2000" dirty="0"/>
              <a:t>Those </a:t>
            </a:r>
            <a:r>
              <a:rPr lang="en-US" sz="2000" dirty="0" smtClean="0"/>
              <a:t>who believe </a:t>
            </a:r>
            <a:r>
              <a:rPr lang="en-US" sz="2000" dirty="0"/>
              <a:t>the benefits from lower </a:t>
            </a:r>
            <a:r>
              <a:rPr lang="en-US" sz="2000" dirty="0" smtClean="0"/>
              <a:t>violence (and less poisoning) </a:t>
            </a:r>
            <a:r>
              <a:rPr lang="en-US" sz="2000" dirty="0"/>
              <a:t>exceed the costs </a:t>
            </a:r>
            <a:r>
              <a:rPr lang="en-US" sz="2000" dirty="0" smtClean="0"/>
              <a:t>from higher </a:t>
            </a:r>
            <a:r>
              <a:rPr lang="en-US" sz="2000" dirty="0"/>
              <a:t>addiction support legalizing narcotics</a:t>
            </a:r>
            <a:r>
              <a:rPr lang="en-US" sz="2000" dirty="0" smtClean="0"/>
              <a:t>.</a:t>
            </a:r>
            <a:endParaRPr lang="en-US" sz="2000" dirty="0"/>
          </a:p>
        </p:txBody>
      </p:sp>
      <p:sp>
        <p:nvSpPr>
          <p:cNvPr id="3" name="Title" hidden="1"/>
          <p:cNvSpPr>
            <a:spLocks noGrp="1"/>
          </p:cNvSpPr>
          <p:nvPr>
            <p:ph type="title"/>
          </p:nvPr>
        </p:nvSpPr>
        <p:spPr/>
        <p:txBody>
          <a:bodyPr/>
          <a:lstStyle/>
          <a:p>
            <a:r>
              <a:rPr lang="en-US" sz="2800" dirty="0">
                <a:solidFill>
                  <a:srgbClr val="BD582C"/>
                </a:solidFill>
              </a:rPr>
              <a:t>Legalizing “Hard” Drugs, 3</a:t>
            </a:r>
            <a:br>
              <a:rPr lang="en-US" sz="2800" dirty="0">
                <a:solidFill>
                  <a:srgbClr val="BD582C"/>
                </a:solidFill>
              </a:rPr>
            </a:br>
            <a:endParaRPr lang="en-US" dirty="0"/>
          </a:p>
        </p:txBody>
      </p:sp>
    </p:spTree>
    <p:extLst>
      <p:ext uri="{BB962C8B-B14F-4D97-AF65-F5344CB8AC3E}">
        <p14:creationId xmlns:p14="http://schemas.microsoft.com/office/powerpoint/2010/main" val="72304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11: Sin Taxes</a:t>
            </a:r>
            <a:endParaRPr lang="en-US" sz="1800" b="1" spc="100" dirty="0">
              <a:solidFill>
                <a:srgbClr val="637052"/>
              </a:solidFill>
            </a:endParaRPr>
          </a:p>
        </p:txBody>
      </p:sp>
      <p:sp>
        <p:nvSpPr>
          <p:cNvPr id="2" name="Rectangle 2"/>
          <p:cNvSpPr/>
          <p:nvPr/>
        </p:nvSpPr>
        <p:spPr>
          <a:xfrm>
            <a:off x="695522" y="1295400"/>
            <a:ext cx="2920672" cy="535531"/>
          </a:xfrm>
          <a:prstGeom prst="rect">
            <a:avLst/>
          </a:prstGeom>
        </p:spPr>
        <p:txBody>
          <a:bodyPr wrap="none">
            <a:spAutoFit/>
          </a:bodyPr>
          <a:lstStyle/>
          <a:p>
            <a:pPr algn="ctr" eaLnBrk="1" hangingPunct="1">
              <a:lnSpc>
                <a:spcPct val="120000"/>
              </a:lnSpc>
              <a:buFont typeface="Wingdings" pitchFamily="2" charset="2"/>
              <a:buNone/>
            </a:pPr>
            <a:r>
              <a:rPr lang="en-US" sz="2400" dirty="0" smtClean="0">
                <a:solidFill>
                  <a:srgbClr val="BD582C"/>
                </a:solidFill>
                <a:latin typeface="+mn-lt"/>
              </a:rPr>
              <a:t>What Are Sin Taxes? 2</a:t>
            </a:r>
            <a:endParaRPr lang="en-US" sz="2400" dirty="0">
              <a:solidFill>
                <a:srgbClr val="BD582C"/>
              </a:solidFill>
              <a:latin typeface="+mn-lt"/>
            </a:endParaRPr>
          </a:p>
        </p:txBody>
      </p:sp>
      <p:sp>
        <p:nvSpPr>
          <p:cNvPr id="4099" name="Rectangle 3"/>
          <p:cNvSpPr>
            <a:spLocks noGrp="1" noChangeArrowheads="1"/>
          </p:cNvSpPr>
          <p:nvPr>
            <p:ph idx="1"/>
          </p:nvPr>
        </p:nvSpPr>
        <p:spPr/>
        <p:txBody>
          <a:bodyPr>
            <a:normAutofit lnSpcReduction="10000"/>
          </a:bodyPr>
          <a:lstStyle/>
          <a:p>
            <a:pPr marL="461963" indent="-234950">
              <a:lnSpc>
                <a:spcPct val="110000"/>
              </a:lnSpc>
              <a:spcAft>
                <a:spcPts val="1200"/>
              </a:spcAft>
              <a:buFont typeface="Wingdings" panose="05000000000000000000" pitchFamily="2" charset="2"/>
              <a:buChar char="§"/>
            </a:pPr>
            <a:r>
              <a:rPr lang="en-US" sz="2000" dirty="0" smtClean="0"/>
              <a:t>For the latest developments, including revenue totals, on various sin taxes, see</a:t>
            </a:r>
          </a:p>
          <a:p>
            <a:pPr marL="626555" lvl="1" indent="-234950">
              <a:lnSpc>
                <a:spcPct val="110000"/>
              </a:lnSpc>
              <a:spcAft>
                <a:spcPts val="1200"/>
              </a:spcAft>
              <a:buFont typeface="Wingdings" panose="05000000000000000000" pitchFamily="2" charset="2"/>
              <a:buChar char="§"/>
            </a:pPr>
            <a:r>
              <a:rPr lang="en-US" sz="1888" dirty="0" err="1" smtClean="0"/>
              <a:t>Dadayan</a:t>
            </a:r>
            <a:r>
              <a:rPr lang="en-US" sz="1888" dirty="0" smtClean="0"/>
              <a:t>, </a:t>
            </a:r>
            <a:r>
              <a:rPr lang="en-US" sz="1888" i="1" dirty="0" smtClean="0"/>
              <a:t>National Tax Journal</a:t>
            </a:r>
            <a:r>
              <a:rPr lang="en-US" sz="1888" dirty="0" smtClean="0"/>
              <a:t>, December 2019.</a:t>
            </a:r>
          </a:p>
          <a:p>
            <a:pPr marL="461963" indent="-234950">
              <a:lnSpc>
                <a:spcPct val="110000"/>
              </a:lnSpc>
              <a:spcAft>
                <a:spcPts val="1200"/>
              </a:spcAft>
              <a:buFont typeface="Wingdings" panose="05000000000000000000" pitchFamily="2" charset="2"/>
              <a:buChar char="§"/>
            </a:pPr>
            <a:r>
              <a:rPr lang="en-US" sz="2112" dirty="0" smtClean="0"/>
              <a:t>Her conclusion is that: “sin </a:t>
            </a:r>
            <a:r>
              <a:rPr lang="en-US" sz="2112" dirty="0"/>
              <a:t>taxes offer only limited revenue potential to governments. </a:t>
            </a:r>
            <a:r>
              <a:rPr lang="en-US" sz="2112" dirty="0" smtClean="0"/>
              <a:t>Greater dependence </a:t>
            </a:r>
            <a:r>
              <a:rPr lang="en-US" sz="2112" dirty="0"/>
              <a:t>on sin tax revenues can also set up odd incentives, as part of the </a:t>
            </a:r>
            <a:r>
              <a:rPr lang="en-US" sz="2112" dirty="0" smtClean="0"/>
              <a:t>reason for </a:t>
            </a:r>
            <a:r>
              <a:rPr lang="en-US" sz="2112" dirty="0"/>
              <a:t>taxing some of these activities is to discourage consumption and use, not to </a:t>
            </a:r>
            <a:r>
              <a:rPr lang="en-US" sz="2112" dirty="0" smtClean="0"/>
              <a:t>maximize revenue…. Taxing sins </a:t>
            </a:r>
            <a:r>
              <a:rPr lang="en-US" sz="2112" dirty="0"/>
              <a:t>is understandably appealing to officials wishing to raise revenue without </a:t>
            </a:r>
            <a:r>
              <a:rPr lang="en-US" sz="2112" dirty="0" smtClean="0"/>
              <a:t>raising taxes </a:t>
            </a:r>
            <a:r>
              <a:rPr lang="en-US" sz="2112" dirty="0"/>
              <a:t>on income or sales, but the longer-term revenue picture is </a:t>
            </a:r>
            <a:r>
              <a:rPr lang="en-US" sz="2112" dirty="0" smtClean="0"/>
              <a:t>uncertain.”</a:t>
            </a:r>
          </a:p>
        </p:txBody>
      </p:sp>
      <p:sp>
        <p:nvSpPr>
          <p:cNvPr id="3" name="Title" hidden="1"/>
          <p:cNvSpPr>
            <a:spLocks noGrp="1"/>
          </p:cNvSpPr>
          <p:nvPr>
            <p:ph type="title"/>
          </p:nvPr>
        </p:nvSpPr>
        <p:spPr/>
        <p:txBody>
          <a:bodyPr/>
          <a:lstStyle/>
          <a:p>
            <a:r>
              <a:rPr lang="en-US" sz="2800" dirty="0">
                <a:solidFill>
                  <a:srgbClr val="BD582C"/>
                </a:solidFill>
              </a:rPr>
              <a:t>What Are Sin Taxes</a:t>
            </a:r>
            <a:r>
              <a:rPr lang="en-US" sz="2800" dirty="0" smtClean="0">
                <a:solidFill>
                  <a:srgbClr val="BD582C"/>
                </a:solidFill>
              </a:rPr>
              <a:t>? 2</a:t>
            </a:r>
            <a:r>
              <a:rPr lang="en-US" sz="2800" dirty="0">
                <a:solidFill>
                  <a:srgbClr val="BD582C"/>
                </a:solidFill>
              </a:rPr>
              <a:t/>
            </a:r>
            <a:br>
              <a:rPr lang="en-US" sz="2800" dirty="0">
                <a:solidFill>
                  <a:srgbClr val="BD582C"/>
                </a:solidFill>
              </a:rPr>
            </a:br>
            <a:endParaRPr lang="en-US" dirty="0"/>
          </a:p>
        </p:txBody>
      </p:sp>
    </p:spTree>
    <p:extLst>
      <p:ext uri="{BB962C8B-B14F-4D97-AF65-F5344CB8AC3E}">
        <p14:creationId xmlns:p14="http://schemas.microsoft.com/office/powerpoint/2010/main" val="4036846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11: Sin Taxes</a:t>
            </a:r>
            <a:endParaRPr lang="en-US" sz="1800" b="1" spc="100" dirty="0">
              <a:solidFill>
                <a:srgbClr val="637052"/>
              </a:solidFill>
            </a:endParaRPr>
          </a:p>
        </p:txBody>
      </p:sp>
      <p:sp>
        <p:nvSpPr>
          <p:cNvPr id="2" name="Rectangle 2"/>
          <p:cNvSpPr/>
          <p:nvPr/>
        </p:nvSpPr>
        <p:spPr>
          <a:xfrm>
            <a:off x="695522" y="1295400"/>
            <a:ext cx="2920671" cy="535531"/>
          </a:xfrm>
          <a:prstGeom prst="rect">
            <a:avLst/>
          </a:prstGeom>
        </p:spPr>
        <p:txBody>
          <a:bodyPr wrap="none">
            <a:spAutoFit/>
          </a:bodyPr>
          <a:lstStyle/>
          <a:p>
            <a:pPr algn="ctr" eaLnBrk="1" hangingPunct="1">
              <a:lnSpc>
                <a:spcPct val="120000"/>
              </a:lnSpc>
              <a:buFont typeface="Wingdings" pitchFamily="2" charset="2"/>
              <a:buNone/>
            </a:pPr>
            <a:r>
              <a:rPr lang="en-US" sz="2400" dirty="0" smtClean="0">
                <a:solidFill>
                  <a:srgbClr val="BD582C"/>
                </a:solidFill>
                <a:latin typeface="+mn-lt"/>
              </a:rPr>
              <a:t>What Are Sin Taxes? 3</a:t>
            </a:r>
            <a:endParaRPr lang="en-US" sz="2400" dirty="0">
              <a:solidFill>
                <a:srgbClr val="BD582C"/>
              </a:solidFill>
              <a:latin typeface="+mn-lt"/>
            </a:endParaRPr>
          </a:p>
        </p:txBody>
      </p:sp>
      <p:sp>
        <p:nvSpPr>
          <p:cNvPr id="4099" name="Rectangle 3"/>
          <p:cNvSpPr>
            <a:spLocks noGrp="1" noChangeArrowheads="1"/>
          </p:cNvSpPr>
          <p:nvPr>
            <p:ph idx="1"/>
          </p:nvPr>
        </p:nvSpPr>
        <p:spPr>
          <a:xfrm>
            <a:off x="822959" y="1845734"/>
            <a:ext cx="7543801" cy="4250266"/>
          </a:xfrm>
        </p:spPr>
        <p:txBody>
          <a:bodyPr>
            <a:normAutofit/>
          </a:bodyPr>
          <a:lstStyle/>
          <a:p>
            <a:pPr marL="461963" indent="-234950">
              <a:lnSpc>
                <a:spcPct val="100000"/>
              </a:lnSpc>
              <a:spcAft>
                <a:spcPts val="1200"/>
              </a:spcAft>
              <a:buFont typeface="Wingdings" panose="05000000000000000000" pitchFamily="2" charset="2"/>
              <a:buChar char="§"/>
            </a:pPr>
            <a:r>
              <a:rPr lang="en-US" sz="2000" dirty="0" err="1" smtClean="0"/>
              <a:t>Dadayan</a:t>
            </a:r>
            <a:r>
              <a:rPr lang="en-US" sz="2000" dirty="0" smtClean="0"/>
              <a:t> also points out that </a:t>
            </a:r>
          </a:p>
          <a:p>
            <a:pPr marL="626555" lvl="1" indent="-234950">
              <a:lnSpc>
                <a:spcPct val="100000"/>
              </a:lnSpc>
              <a:spcAft>
                <a:spcPts val="1200"/>
              </a:spcAft>
              <a:buFont typeface="Wingdings" panose="05000000000000000000" pitchFamily="2" charset="2"/>
              <a:buChar char="§"/>
            </a:pPr>
            <a:r>
              <a:rPr lang="en-US" sz="2000" dirty="0" smtClean="0"/>
              <a:t>“The </a:t>
            </a:r>
            <a:r>
              <a:rPr lang="en-US" sz="2000" dirty="0"/>
              <a:t>longer-term growth patterns for sin tax revenue </a:t>
            </a:r>
            <a:r>
              <a:rPr lang="en-US" sz="2000" dirty="0" smtClean="0"/>
              <a:t>have often </a:t>
            </a:r>
            <a:r>
              <a:rPr lang="en-US" sz="2000" dirty="0"/>
              <a:t>been weak and limited, absent policy changes such as increased tax rates. </a:t>
            </a:r>
            <a:endParaRPr lang="en-US" sz="2000" dirty="0" smtClean="0"/>
          </a:p>
          <a:p>
            <a:pPr marL="626555" lvl="1" indent="-234950">
              <a:lnSpc>
                <a:spcPct val="100000"/>
              </a:lnSpc>
              <a:spcAft>
                <a:spcPts val="1200"/>
              </a:spcAft>
              <a:buFont typeface="Wingdings" panose="05000000000000000000" pitchFamily="2" charset="2"/>
              <a:buChar char="§"/>
            </a:pPr>
            <a:r>
              <a:rPr lang="en-US" sz="2000" dirty="0" smtClean="0"/>
              <a:t>Even in </a:t>
            </a:r>
            <a:r>
              <a:rPr lang="en-US" sz="2000" dirty="0"/>
              <a:t>states where there has been growth in sin tax revenues, these revenues often </a:t>
            </a:r>
            <a:r>
              <a:rPr lang="en-US" sz="2000" dirty="0" smtClean="0"/>
              <a:t>make up </a:t>
            </a:r>
            <a:r>
              <a:rPr lang="en-US" sz="2000" dirty="0"/>
              <a:t>only a small part of state </a:t>
            </a:r>
            <a:r>
              <a:rPr lang="en-US" sz="2000" dirty="0" smtClean="0"/>
              <a:t>budgets…. Further</a:t>
            </a:r>
            <a:r>
              <a:rPr lang="en-US" sz="2000" dirty="0"/>
              <a:t>, higher </a:t>
            </a:r>
            <a:r>
              <a:rPr lang="en-US" sz="2000" dirty="0" smtClean="0"/>
              <a:t>tax rates </a:t>
            </a:r>
            <a:r>
              <a:rPr lang="en-US" sz="2000" dirty="0"/>
              <a:t>can decrease consumption, which lowers tax </a:t>
            </a:r>
            <a:r>
              <a:rPr lang="en-US" sz="2000" dirty="0" smtClean="0"/>
              <a:t>revenue.</a:t>
            </a:r>
            <a:endParaRPr lang="en-US" sz="2000" dirty="0"/>
          </a:p>
          <a:p>
            <a:pPr marL="626555" lvl="1" indent="-234950">
              <a:lnSpc>
                <a:spcPct val="100000"/>
              </a:lnSpc>
              <a:spcAft>
                <a:spcPts val="1200"/>
              </a:spcAft>
              <a:buFont typeface="Wingdings" panose="05000000000000000000" pitchFamily="2" charset="2"/>
              <a:buChar char="§"/>
            </a:pPr>
            <a:r>
              <a:rPr lang="en-US" sz="2000" dirty="0" smtClean="0"/>
              <a:t>In </a:t>
            </a:r>
            <a:r>
              <a:rPr lang="en-US" sz="2000" dirty="0"/>
              <a:t>addition, tax rate increases </a:t>
            </a:r>
            <a:r>
              <a:rPr lang="en-US" sz="2000" dirty="0" smtClean="0"/>
              <a:t>on these </a:t>
            </a:r>
            <a:r>
              <a:rPr lang="en-US" sz="2000" dirty="0"/>
              <a:t>products may also lead to shifts in consumer behavior, consumption of </a:t>
            </a:r>
            <a:r>
              <a:rPr lang="en-US" sz="2000" dirty="0" smtClean="0"/>
              <a:t>alternative products</a:t>
            </a:r>
            <a:r>
              <a:rPr lang="en-US" sz="2000" dirty="0"/>
              <a:t>, and tax evasion through smuggling from nearby jurisdictions</a:t>
            </a:r>
            <a:r>
              <a:rPr lang="en-US" sz="2000" dirty="0" smtClean="0"/>
              <a:t>.”</a:t>
            </a:r>
          </a:p>
        </p:txBody>
      </p:sp>
      <p:sp>
        <p:nvSpPr>
          <p:cNvPr id="3" name="Title" hidden="1"/>
          <p:cNvSpPr>
            <a:spLocks noGrp="1"/>
          </p:cNvSpPr>
          <p:nvPr>
            <p:ph type="title"/>
          </p:nvPr>
        </p:nvSpPr>
        <p:spPr/>
        <p:txBody>
          <a:bodyPr/>
          <a:lstStyle/>
          <a:p>
            <a:r>
              <a:rPr lang="en-US" sz="2800" dirty="0">
                <a:solidFill>
                  <a:srgbClr val="BD582C"/>
                </a:solidFill>
              </a:rPr>
              <a:t>What Are Sin Taxes</a:t>
            </a:r>
            <a:r>
              <a:rPr lang="en-US" sz="2800" dirty="0" smtClean="0">
                <a:solidFill>
                  <a:srgbClr val="BD582C"/>
                </a:solidFill>
              </a:rPr>
              <a:t>? 3</a:t>
            </a:r>
            <a:r>
              <a:rPr lang="en-US" sz="2800" dirty="0">
                <a:solidFill>
                  <a:srgbClr val="BD582C"/>
                </a:solidFill>
              </a:rPr>
              <a:t/>
            </a:r>
            <a:br>
              <a:rPr lang="en-US" sz="2800" dirty="0">
                <a:solidFill>
                  <a:srgbClr val="BD582C"/>
                </a:solidFill>
              </a:rPr>
            </a:br>
            <a:endParaRPr lang="en-US" dirty="0"/>
          </a:p>
        </p:txBody>
      </p:sp>
    </p:spTree>
    <p:extLst>
      <p:ext uri="{BB962C8B-B14F-4D97-AF65-F5344CB8AC3E}">
        <p14:creationId xmlns:p14="http://schemas.microsoft.com/office/powerpoint/2010/main" val="1606290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11: Sin Taxes</a:t>
            </a:r>
            <a:endParaRPr lang="en-US" sz="1800" b="1" spc="100" dirty="0">
              <a:solidFill>
                <a:srgbClr val="637052"/>
              </a:solidFill>
            </a:endParaRPr>
          </a:p>
        </p:txBody>
      </p:sp>
      <p:sp>
        <p:nvSpPr>
          <p:cNvPr id="2" name="Rectangle 2"/>
          <p:cNvSpPr/>
          <p:nvPr/>
        </p:nvSpPr>
        <p:spPr>
          <a:xfrm>
            <a:off x="695522" y="1295400"/>
            <a:ext cx="2920671" cy="535531"/>
          </a:xfrm>
          <a:prstGeom prst="rect">
            <a:avLst/>
          </a:prstGeom>
        </p:spPr>
        <p:txBody>
          <a:bodyPr wrap="none">
            <a:spAutoFit/>
          </a:bodyPr>
          <a:lstStyle/>
          <a:p>
            <a:pPr algn="ctr" eaLnBrk="1" hangingPunct="1">
              <a:lnSpc>
                <a:spcPct val="120000"/>
              </a:lnSpc>
              <a:buFont typeface="Wingdings" pitchFamily="2" charset="2"/>
              <a:buNone/>
            </a:pPr>
            <a:r>
              <a:rPr lang="en-US" sz="2400" dirty="0" smtClean="0">
                <a:solidFill>
                  <a:srgbClr val="BD582C"/>
                </a:solidFill>
                <a:latin typeface="+mn-lt"/>
              </a:rPr>
              <a:t>What Are Sin Taxes? 4</a:t>
            </a:r>
            <a:endParaRPr lang="en-US" sz="2400" dirty="0">
              <a:solidFill>
                <a:srgbClr val="BD582C"/>
              </a:solidFill>
              <a:latin typeface="+mn-lt"/>
            </a:endParaRPr>
          </a:p>
        </p:txBody>
      </p:sp>
      <p:sp>
        <p:nvSpPr>
          <p:cNvPr id="4099" name="Rectangle 3"/>
          <p:cNvSpPr>
            <a:spLocks noGrp="1" noChangeArrowheads="1"/>
          </p:cNvSpPr>
          <p:nvPr>
            <p:ph idx="1"/>
          </p:nvPr>
        </p:nvSpPr>
        <p:spPr/>
        <p:txBody>
          <a:bodyPr>
            <a:normAutofit/>
          </a:bodyPr>
          <a:lstStyle/>
          <a:p>
            <a:pPr marL="461963" indent="-234950">
              <a:lnSpc>
                <a:spcPct val="100000"/>
              </a:lnSpc>
              <a:spcAft>
                <a:spcPts val="1200"/>
              </a:spcAft>
              <a:buFont typeface="Wingdings" panose="05000000000000000000" pitchFamily="2" charset="2"/>
              <a:buChar char="§"/>
            </a:pPr>
            <a:r>
              <a:rPr lang="en-US" sz="2000" dirty="0" smtClean="0"/>
              <a:t>Broadly speaking, sin taxes fall into two categories:</a:t>
            </a:r>
          </a:p>
          <a:p>
            <a:pPr marL="461963" indent="-234950">
              <a:lnSpc>
                <a:spcPct val="100000"/>
              </a:lnSpc>
              <a:spcAft>
                <a:spcPts val="1200"/>
              </a:spcAft>
              <a:buFont typeface="Wingdings" panose="05000000000000000000" pitchFamily="2" charset="2"/>
              <a:buChar char="§"/>
            </a:pPr>
            <a:r>
              <a:rPr lang="en-US" sz="2000" dirty="0" smtClean="0"/>
              <a:t>Explicit or implicit sales taxes levied at the point of sale for goods or services considered to be “sins.”</a:t>
            </a:r>
          </a:p>
          <a:p>
            <a:pPr marL="626555" lvl="1" indent="-234950">
              <a:lnSpc>
                <a:spcPct val="100000"/>
              </a:lnSpc>
              <a:spcAft>
                <a:spcPts val="1200"/>
              </a:spcAft>
              <a:buFont typeface="Wingdings" panose="05000000000000000000" pitchFamily="2" charset="2"/>
              <a:buChar char="§"/>
            </a:pPr>
            <a:r>
              <a:rPr lang="en-US" sz="1888" dirty="0" smtClean="0"/>
              <a:t>This category includes taxes on alcohol and tobacco and implicit taxes on lottery tickets.</a:t>
            </a:r>
          </a:p>
          <a:p>
            <a:pPr marL="461963" indent="-234950">
              <a:lnSpc>
                <a:spcPct val="100000"/>
              </a:lnSpc>
              <a:spcAft>
                <a:spcPts val="1200"/>
              </a:spcAft>
              <a:buFont typeface="Wingdings" panose="05000000000000000000" pitchFamily="2" charset="2"/>
              <a:buChar char="§"/>
            </a:pPr>
            <a:r>
              <a:rPr lang="en-US" sz="2000" dirty="0" smtClean="0"/>
              <a:t>Income taxes on income obtained through gambling. </a:t>
            </a:r>
          </a:p>
        </p:txBody>
      </p:sp>
      <p:sp>
        <p:nvSpPr>
          <p:cNvPr id="3" name="Title" hidden="1"/>
          <p:cNvSpPr>
            <a:spLocks noGrp="1"/>
          </p:cNvSpPr>
          <p:nvPr>
            <p:ph type="title"/>
          </p:nvPr>
        </p:nvSpPr>
        <p:spPr/>
        <p:txBody>
          <a:bodyPr/>
          <a:lstStyle/>
          <a:p>
            <a:r>
              <a:rPr lang="en-US" sz="2800" dirty="0">
                <a:solidFill>
                  <a:srgbClr val="BD582C"/>
                </a:solidFill>
              </a:rPr>
              <a:t>What Are Sin Taxes</a:t>
            </a:r>
            <a:r>
              <a:rPr lang="en-US" sz="2800" dirty="0" smtClean="0">
                <a:solidFill>
                  <a:srgbClr val="BD582C"/>
                </a:solidFill>
              </a:rPr>
              <a:t>? </a:t>
            </a:r>
            <a:r>
              <a:rPr lang="en-US" sz="2800" dirty="0" smtClean="0">
                <a:solidFill>
                  <a:srgbClr val="BD582C"/>
                </a:solidFill>
              </a:rPr>
              <a:t>4</a:t>
            </a:r>
            <a:r>
              <a:rPr lang="en-US" sz="2800" dirty="0">
                <a:solidFill>
                  <a:srgbClr val="BD582C"/>
                </a:solidFill>
              </a:rPr>
              <a:t/>
            </a:r>
            <a:br>
              <a:rPr lang="en-US" sz="2800" dirty="0">
                <a:solidFill>
                  <a:srgbClr val="BD582C"/>
                </a:solidFill>
              </a:rPr>
            </a:br>
            <a:endParaRPr lang="en-US" dirty="0"/>
          </a:p>
        </p:txBody>
      </p:sp>
    </p:spTree>
    <p:extLst>
      <p:ext uri="{BB962C8B-B14F-4D97-AF65-F5344CB8AC3E}">
        <p14:creationId xmlns:p14="http://schemas.microsoft.com/office/powerpoint/2010/main" val="3729215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11: Sin Taxes</a:t>
            </a:r>
            <a:endParaRPr lang="en-US" sz="1800" b="1" spc="100" dirty="0">
              <a:solidFill>
                <a:srgbClr val="637052"/>
              </a:solidFill>
            </a:endParaRPr>
          </a:p>
        </p:txBody>
      </p:sp>
      <p:sp>
        <p:nvSpPr>
          <p:cNvPr id="2" name="Rectangle 2"/>
          <p:cNvSpPr/>
          <p:nvPr/>
        </p:nvSpPr>
        <p:spPr>
          <a:xfrm>
            <a:off x="838200" y="1371600"/>
            <a:ext cx="2342564" cy="461665"/>
          </a:xfrm>
          <a:prstGeom prst="rect">
            <a:avLst/>
          </a:prstGeom>
        </p:spPr>
        <p:txBody>
          <a:bodyPr wrap="none">
            <a:spAutoFit/>
          </a:bodyPr>
          <a:lstStyle/>
          <a:p>
            <a:pPr eaLnBrk="1" hangingPunct="1">
              <a:buFont typeface="Wingdings" pitchFamily="2" charset="2"/>
              <a:buNone/>
            </a:pPr>
            <a:r>
              <a:rPr lang="en-US" sz="2400" dirty="0" smtClean="0">
                <a:solidFill>
                  <a:srgbClr val="BD582C"/>
                </a:solidFill>
                <a:latin typeface="+mn-lt"/>
              </a:rPr>
              <a:t>Sin Tax Distortion</a:t>
            </a:r>
            <a:endParaRPr lang="en-US" sz="2400" dirty="0">
              <a:solidFill>
                <a:srgbClr val="BD582C"/>
              </a:solidFill>
              <a:latin typeface="+mn-lt"/>
            </a:endParaRPr>
          </a:p>
        </p:txBody>
      </p:sp>
      <p:sp>
        <p:nvSpPr>
          <p:cNvPr id="5123" name="Rectangle 3"/>
          <p:cNvSpPr>
            <a:spLocks noGrp="1" noChangeArrowheads="1"/>
          </p:cNvSpPr>
          <p:nvPr>
            <p:ph idx="1"/>
          </p:nvPr>
        </p:nvSpPr>
        <p:spPr/>
        <p:txBody>
          <a:bodyPr>
            <a:normAutofit/>
          </a:bodyPr>
          <a:lstStyle/>
          <a:p>
            <a:pPr marL="227013" indent="-227013" eaLnBrk="1" hangingPunct="1">
              <a:spcAft>
                <a:spcPts val="1200"/>
              </a:spcAft>
              <a:buFont typeface="Wingdings" panose="05000000000000000000" pitchFamily="2" charset="2"/>
              <a:buChar char="§"/>
            </a:pPr>
            <a:r>
              <a:rPr lang="en-US" sz="2000" dirty="0" smtClean="0"/>
              <a:t>One reason sin taxes at the point of sale are popular is they often involve relatively little distortion.</a:t>
            </a:r>
          </a:p>
          <a:p>
            <a:pPr marL="227013" indent="-227013" eaLnBrk="1" hangingPunct="1">
              <a:spcAft>
                <a:spcPts val="1200"/>
              </a:spcAft>
              <a:buFont typeface="Wingdings" panose="05000000000000000000" pitchFamily="2" charset="2"/>
              <a:buChar char="§"/>
            </a:pPr>
            <a:r>
              <a:rPr lang="en-US" sz="2000" dirty="0" smtClean="0"/>
              <a:t>Recall that tax distortion depends on the price elasticity of demand.</a:t>
            </a:r>
          </a:p>
          <a:p>
            <a:pPr marL="227013" indent="-227013" eaLnBrk="1" hangingPunct="1">
              <a:spcAft>
                <a:spcPts val="1200"/>
              </a:spcAft>
              <a:buFont typeface="Wingdings" panose="05000000000000000000" pitchFamily="2" charset="2"/>
              <a:buChar char="§"/>
            </a:pPr>
            <a:r>
              <a:rPr lang="en-US" sz="2000" dirty="0" smtClean="0"/>
              <a:t>Distortion is smaller when the price elasticity is smaller—that is, when behavior changes relatively little when the tax is imposed.</a:t>
            </a:r>
          </a:p>
          <a:p>
            <a:pPr marL="227013" indent="-227013" eaLnBrk="1" hangingPunct="1">
              <a:spcAft>
                <a:spcPts val="1200"/>
              </a:spcAft>
              <a:buFont typeface="Wingdings" panose="05000000000000000000" pitchFamily="2" charset="2"/>
              <a:buChar char="§"/>
            </a:pPr>
            <a:r>
              <a:rPr lang="en-US" sz="2000" dirty="0" smtClean="0"/>
              <a:t>Some sin taxes therefore have little distortion because they apply to addictive products, such as cigarettes, with a low price elasticity.</a:t>
            </a:r>
          </a:p>
          <a:p>
            <a:pPr marL="227013" indent="-227013" eaLnBrk="1" hangingPunct="1">
              <a:spcAft>
                <a:spcPts val="1200"/>
              </a:spcAft>
              <a:buFont typeface="Wingdings" panose="05000000000000000000" pitchFamily="2" charset="2"/>
              <a:buChar char="§"/>
            </a:pPr>
            <a:r>
              <a:rPr lang="en-US" sz="2000" dirty="0" smtClean="0"/>
              <a:t>Other sin taxes (e.g., on soda?) may involve more distortion.</a:t>
            </a:r>
          </a:p>
          <a:p>
            <a:pPr marL="227013" indent="-227013" eaLnBrk="1" hangingPunct="1">
              <a:spcAft>
                <a:spcPts val="1200"/>
              </a:spcAft>
              <a:buFont typeface="Wingdings" panose="05000000000000000000" pitchFamily="2" charset="2"/>
              <a:buChar char="§"/>
            </a:pPr>
            <a:r>
              <a:rPr lang="en-US" sz="2000" dirty="0" smtClean="0"/>
              <a:t>Recall the following figure:</a:t>
            </a:r>
          </a:p>
          <a:p>
            <a:pPr marL="227013" indent="-227013" eaLnBrk="1" hangingPunct="1">
              <a:lnSpc>
                <a:spcPct val="50000"/>
              </a:lnSpc>
              <a:buFont typeface="Wingdings" panose="05000000000000000000" pitchFamily="2" charset="2"/>
              <a:buChar char="§"/>
            </a:pPr>
            <a:endParaRPr lang="en-US" sz="2000" dirty="0" smtClean="0"/>
          </a:p>
        </p:txBody>
      </p:sp>
      <p:sp>
        <p:nvSpPr>
          <p:cNvPr id="3" name="Title" hidden="1"/>
          <p:cNvSpPr>
            <a:spLocks noGrp="1"/>
          </p:cNvSpPr>
          <p:nvPr>
            <p:ph type="title"/>
          </p:nvPr>
        </p:nvSpPr>
        <p:spPr/>
        <p:txBody>
          <a:bodyPr/>
          <a:lstStyle/>
          <a:p>
            <a:r>
              <a:rPr lang="en-US" sz="2800" dirty="0">
                <a:solidFill>
                  <a:srgbClr val="BD582C"/>
                </a:solidFill>
              </a:rPr>
              <a:t>Sin Tax Distortion</a:t>
            </a:r>
            <a:br>
              <a:rPr lang="en-US" sz="2800" dirty="0">
                <a:solidFill>
                  <a:srgbClr val="BD582C"/>
                </a:solidFill>
              </a:rPr>
            </a:b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11: Sin Taxes</a:t>
            </a:r>
            <a:endParaRPr lang="en-US" sz="1800" b="1" spc="100" dirty="0">
              <a:solidFill>
                <a:srgbClr val="637052"/>
              </a:solidFill>
            </a:endParaRPr>
          </a:p>
        </p:txBody>
      </p:sp>
      <p:sp>
        <p:nvSpPr>
          <p:cNvPr id="77" name="Rectangle 2"/>
          <p:cNvSpPr/>
          <p:nvPr/>
        </p:nvSpPr>
        <p:spPr>
          <a:xfrm>
            <a:off x="822960" y="1368831"/>
            <a:ext cx="6436506" cy="461665"/>
          </a:xfrm>
          <a:prstGeom prst="rect">
            <a:avLst/>
          </a:prstGeom>
        </p:spPr>
        <p:txBody>
          <a:bodyPr wrap="none">
            <a:spAutoFit/>
          </a:bodyPr>
          <a:lstStyle/>
          <a:p>
            <a:pPr>
              <a:defRPr/>
            </a:pPr>
            <a:r>
              <a:rPr lang="en-US" sz="2400" dirty="0" smtClean="0">
                <a:solidFill>
                  <a:srgbClr val="BD582C"/>
                </a:solidFill>
                <a:latin typeface="+mn-lt"/>
              </a:rPr>
              <a:t>Excess Burden and the Price Elasticity of Demand</a:t>
            </a:r>
            <a:endParaRPr lang="en-US" sz="2400" dirty="0">
              <a:solidFill>
                <a:srgbClr val="BD582C"/>
              </a:solidFill>
              <a:latin typeface="+mn-lt"/>
            </a:endParaRPr>
          </a:p>
        </p:txBody>
      </p:sp>
      <p:sp>
        <p:nvSpPr>
          <p:cNvPr id="37" name="Rectangle 3" descr="Please contact Professor Yinger for details regarding figures" title="Figures"/>
          <p:cNvSpPr>
            <a:spLocks noGrp="1" noChangeArrowheads="1"/>
          </p:cNvSpPr>
          <p:nvPr>
            <p:ph idx="1"/>
          </p:nvPr>
        </p:nvSpPr>
        <p:spPr/>
        <p:txBody>
          <a:bodyPr>
            <a:noAutofit/>
          </a:bodyPr>
          <a:lstStyle/>
          <a:p>
            <a:pPr marL="227013" indent="-227013">
              <a:buFont typeface="Wingdings" panose="05000000000000000000" pitchFamily="2" charset="2"/>
              <a:buChar char="§"/>
            </a:pPr>
            <a:r>
              <a:rPr lang="en-US" sz="2000" dirty="0" smtClean="0"/>
              <a:t>Why excess burden increases with the absolute value of the demand elasticity:</a:t>
            </a:r>
          </a:p>
        </p:txBody>
      </p:sp>
      <p:grpSp>
        <p:nvGrpSpPr>
          <p:cNvPr id="38" name="Graphs" descr="Please contact Professor Yinger for details regarding figures" title="Figures"/>
          <p:cNvGrpSpPr>
            <a:grpSpLocks noChangeAspect="1"/>
          </p:cNvGrpSpPr>
          <p:nvPr/>
        </p:nvGrpSpPr>
        <p:grpSpPr bwMode="auto">
          <a:xfrm>
            <a:off x="1371787" y="1768988"/>
            <a:ext cx="6537743" cy="4784211"/>
            <a:chOff x="843" y="1389"/>
            <a:chExt cx="9634" cy="6017"/>
          </a:xfrm>
        </p:grpSpPr>
        <p:sp>
          <p:nvSpPr>
            <p:cNvPr id="39" name="AutoShape 83"/>
            <p:cNvSpPr>
              <a:spLocks noChangeAspect="1" noChangeArrowheads="1"/>
            </p:cNvSpPr>
            <p:nvPr/>
          </p:nvSpPr>
          <p:spPr bwMode="auto">
            <a:xfrm>
              <a:off x="1177" y="1389"/>
              <a:ext cx="9300" cy="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sz="2000"/>
            </a:p>
          </p:txBody>
        </p:sp>
        <p:sp>
          <p:nvSpPr>
            <p:cNvPr id="40" name="Line 84"/>
            <p:cNvSpPr>
              <a:spLocks noChangeShapeType="1"/>
            </p:cNvSpPr>
            <p:nvPr/>
          </p:nvSpPr>
          <p:spPr bwMode="auto">
            <a:xfrm>
              <a:off x="1777" y="2469"/>
              <a:ext cx="1" cy="29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41" name="Line 85"/>
            <p:cNvSpPr>
              <a:spLocks noChangeShapeType="1"/>
            </p:cNvSpPr>
            <p:nvPr/>
          </p:nvSpPr>
          <p:spPr bwMode="auto">
            <a:xfrm flipV="1">
              <a:off x="1777" y="5401"/>
              <a:ext cx="345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42" name="Line 86"/>
            <p:cNvSpPr>
              <a:spLocks noChangeShapeType="1"/>
            </p:cNvSpPr>
            <p:nvPr/>
          </p:nvSpPr>
          <p:spPr bwMode="auto">
            <a:xfrm>
              <a:off x="1777" y="4629"/>
              <a:ext cx="285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43" name="Line 87"/>
            <p:cNvSpPr>
              <a:spLocks noChangeShapeType="1"/>
            </p:cNvSpPr>
            <p:nvPr/>
          </p:nvSpPr>
          <p:spPr bwMode="auto">
            <a:xfrm>
              <a:off x="1777" y="4012"/>
              <a:ext cx="285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44" name="Line 88"/>
            <p:cNvSpPr>
              <a:spLocks noChangeShapeType="1"/>
            </p:cNvSpPr>
            <p:nvPr/>
          </p:nvSpPr>
          <p:spPr bwMode="auto">
            <a:xfrm>
              <a:off x="1777" y="3703"/>
              <a:ext cx="285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45" name="Rectangle 89"/>
            <p:cNvSpPr>
              <a:spLocks noChangeArrowheads="1"/>
            </p:cNvSpPr>
            <p:nvPr/>
          </p:nvSpPr>
          <p:spPr bwMode="auto">
            <a:xfrm>
              <a:off x="843" y="2623"/>
              <a:ext cx="450" cy="61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2000" dirty="0"/>
                <a:t>P</a:t>
              </a:r>
            </a:p>
          </p:txBody>
        </p:sp>
        <p:sp>
          <p:nvSpPr>
            <p:cNvPr id="46" name="Rectangle 90"/>
            <p:cNvSpPr>
              <a:spLocks noChangeArrowheads="1"/>
            </p:cNvSpPr>
            <p:nvPr/>
          </p:nvSpPr>
          <p:spPr bwMode="auto">
            <a:xfrm>
              <a:off x="4777" y="5555"/>
              <a:ext cx="450" cy="61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2000"/>
                <a:t>Q</a:t>
              </a:r>
            </a:p>
          </p:txBody>
        </p:sp>
        <p:sp>
          <p:nvSpPr>
            <p:cNvPr id="47" name="Rectangle 91"/>
            <p:cNvSpPr>
              <a:spLocks noChangeArrowheads="1"/>
            </p:cNvSpPr>
            <p:nvPr/>
          </p:nvSpPr>
          <p:spPr bwMode="auto">
            <a:xfrm>
              <a:off x="9727" y="5555"/>
              <a:ext cx="450" cy="61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2000"/>
                <a:t>Q</a:t>
              </a:r>
            </a:p>
          </p:txBody>
        </p:sp>
        <p:sp>
          <p:nvSpPr>
            <p:cNvPr id="48" name="Rectangle 92"/>
            <p:cNvSpPr>
              <a:spLocks noChangeArrowheads="1"/>
            </p:cNvSpPr>
            <p:nvPr/>
          </p:nvSpPr>
          <p:spPr bwMode="auto">
            <a:xfrm>
              <a:off x="4777" y="4321"/>
              <a:ext cx="750" cy="46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2000"/>
                <a:t>S</a:t>
              </a:r>
            </a:p>
          </p:txBody>
        </p:sp>
        <p:sp>
          <p:nvSpPr>
            <p:cNvPr id="49" name="Rectangle 93"/>
            <p:cNvSpPr>
              <a:spLocks noChangeArrowheads="1"/>
            </p:cNvSpPr>
            <p:nvPr/>
          </p:nvSpPr>
          <p:spPr bwMode="auto">
            <a:xfrm>
              <a:off x="4777" y="3703"/>
              <a:ext cx="1050" cy="46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2000" b="1" dirty="0" err="1">
                  <a:solidFill>
                    <a:srgbClr val="BD582C"/>
                  </a:solidFill>
                  <a:latin typeface="+mn-lt"/>
                </a:rPr>
                <a:t>S+t</a:t>
              </a:r>
              <a:endParaRPr lang="en-US" sz="2000" dirty="0">
                <a:solidFill>
                  <a:srgbClr val="BD582C"/>
                </a:solidFill>
                <a:latin typeface="+mn-lt"/>
              </a:endParaRPr>
            </a:p>
          </p:txBody>
        </p:sp>
        <p:sp>
          <p:nvSpPr>
            <p:cNvPr id="50" name="Rectangle 94"/>
            <p:cNvSpPr>
              <a:spLocks noChangeArrowheads="1"/>
            </p:cNvSpPr>
            <p:nvPr/>
          </p:nvSpPr>
          <p:spPr bwMode="auto">
            <a:xfrm>
              <a:off x="4777" y="4629"/>
              <a:ext cx="750" cy="46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2000"/>
                <a:t>D</a:t>
              </a:r>
            </a:p>
          </p:txBody>
        </p:sp>
        <p:sp>
          <p:nvSpPr>
            <p:cNvPr id="51" name="Rectangle 95"/>
            <p:cNvSpPr>
              <a:spLocks noChangeArrowheads="1"/>
            </p:cNvSpPr>
            <p:nvPr/>
          </p:nvSpPr>
          <p:spPr bwMode="auto">
            <a:xfrm>
              <a:off x="1180" y="4321"/>
              <a:ext cx="722" cy="46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2000" dirty="0"/>
                <a:t>P</a:t>
              </a:r>
              <a:r>
                <a:rPr lang="en-US" sz="2000" baseline="-25000" dirty="0"/>
                <a:t>1</a:t>
              </a:r>
              <a:endParaRPr lang="en-US" sz="2000" dirty="0"/>
            </a:p>
          </p:txBody>
        </p:sp>
        <p:sp>
          <p:nvSpPr>
            <p:cNvPr id="52" name="Rectangle 96"/>
            <p:cNvSpPr>
              <a:spLocks noChangeArrowheads="1"/>
            </p:cNvSpPr>
            <p:nvPr/>
          </p:nvSpPr>
          <p:spPr bwMode="auto">
            <a:xfrm>
              <a:off x="1180" y="3703"/>
              <a:ext cx="750" cy="46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2000" dirty="0"/>
                <a:t>P</a:t>
              </a:r>
              <a:r>
                <a:rPr lang="en-US" sz="2000" baseline="-25000" dirty="0"/>
                <a:t>2</a:t>
              </a:r>
              <a:endParaRPr lang="en-US" sz="2000" dirty="0"/>
            </a:p>
          </p:txBody>
        </p:sp>
        <p:sp>
          <p:nvSpPr>
            <p:cNvPr id="53" name="Line 97"/>
            <p:cNvSpPr>
              <a:spLocks noChangeShapeType="1"/>
            </p:cNvSpPr>
            <p:nvPr/>
          </p:nvSpPr>
          <p:spPr bwMode="auto">
            <a:xfrm>
              <a:off x="4177" y="4629"/>
              <a:ext cx="1" cy="772"/>
            </a:xfrm>
            <a:prstGeom prst="line">
              <a:avLst/>
            </a:prstGeom>
            <a:noFill/>
            <a:ln w="127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54" name="Line 98"/>
            <p:cNvSpPr>
              <a:spLocks noChangeShapeType="1"/>
            </p:cNvSpPr>
            <p:nvPr/>
          </p:nvSpPr>
          <p:spPr bwMode="auto">
            <a:xfrm>
              <a:off x="2527" y="4012"/>
              <a:ext cx="1" cy="1389"/>
            </a:xfrm>
            <a:prstGeom prst="line">
              <a:avLst/>
            </a:prstGeom>
            <a:noFill/>
            <a:ln w="127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55" name="Rectangle 99"/>
            <p:cNvSpPr>
              <a:spLocks noChangeArrowheads="1"/>
            </p:cNvSpPr>
            <p:nvPr/>
          </p:nvSpPr>
          <p:spPr bwMode="auto">
            <a:xfrm>
              <a:off x="2227" y="5555"/>
              <a:ext cx="600" cy="46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2000"/>
                <a:t>Q</a:t>
              </a:r>
              <a:r>
                <a:rPr lang="en-US" sz="2000" baseline="-25000"/>
                <a:t>2</a:t>
              </a:r>
              <a:endParaRPr lang="en-US" sz="2000"/>
            </a:p>
          </p:txBody>
        </p:sp>
        <p:sp>
          <p:nvSpPr>
            <p:cNvPr id="56" name="Rectangle 100"/>
            <p:cNvSpPr>
              <a:spLocks noChangeArrowheads="1"/>
            </p:cNvSpPr>
            <p:nvPr/>
          </p:nvSpPr>
          <p:spPr bwMode="auto">
            <a:xfrm>
              <a:off x="3877" y="5555"/>
              <a:ext cx="600" cy="46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2000"/>
                <a:t>Q</a:t>
              </a:r>
              <a:r>
                <a:rPr lang="en-US" sz="2000" baseline="-25000"/>
                <a:t>1</a:t>
              </a:r>
              <a:endParaRPr lang="en-US" sz="2000"/>
            </a:p>
          </p:txBody>
        </p:sp>
        <p:sp>
          <p:nvSpPr>
            <p:cNvPr id="57" name="AutoShape 101"/>
            <p:cNvSpPr>
              <a:spLocks noChangeArrowheads="1"/>
            </p:cNvSpPr>
            <p:nvPr/>
          </p:nvSpPr>
          <p:spPr bwMode="auto">
            <a:xfrm>
              <a:off x="7657" y="4012"/>
              <a:ext cx="450" cy="617"/>
            </a:xfrm>
            <a:prstGeom prst="rtTriangle">
              <a:avLst/>
            </a:prstGeom>
            <a:solidFill>
              <a:srgbClr val="CC3300"/>
            </a:solidFill>
            <a:ln w="9525">
              <a:solidFill>
                <a:srgbClr val="000000"/>
              </a:solidFill>
              <a:miter lim="800000"/>
              <a:headEnd/>
              <a:tailEnd/>
            </a:ln>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sz="2000"/>
            </a:p>
          </p:txBody>
        </p:sp>
        <p:sp>
          <p:nvSpPr>
            <p:cNvPr id="58" name="AutoShape 102"/>
            <p:cNvSpPr>
              <a:spLocks noChangeArrowheads="1"/>
            </p:cNvSpPr>
            <p:nvPr/>
          </p:nvSpPr>
          <p:spPr bwMode="auto">
            <a:xfrm>
              <a:off x="2555" y="4011"/>
              <a:ext cx="1622" cy="618"/>
            </a:xfrm>
            <a:prstGeom prst="rtTriangle">
              <a:avLst/>
            </a:prstGeom>
            <a:solidFill>
              <a:srgbClr val="CC3300"/>
            </a:solidFill>
            <a:ln w="9525">
              <a:solidFill>
                <a:srgbClr val="000000"/>
              </a:solidFill>
              <a:miter lim="800000"/>
              <a:headEnd/>
              <a:tailEnd/>
            </a:ln>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sz="2000"/>
            </a:p>
          </p:txBody>
        </p:sp>
        <p:sp>
          <p:nvSpPr>
            <p:cNvPr id="59" name="Line 103"/>
            <p:cNvSpPr>
              <a:spLocks noChangeShapeType="1"/>
            </p:cNvSpPr>
            <p:nvPr/>
          </p:nvSpPr>
          <p:spPr bwMode="auto">
            <a:xfrm>
              <a:off x="6277" y="1852"/>
              <a:ext cx="1" cy="354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60" name="Line 104"/>
            <p:cNvSpPr>
              <a:spLocks noChangeShapeType="1"/>
            </p:cNvSpPr>
            <p:nvPr/>
          </p:nvSpPr>
          <p:spPr bwMode="auto">
            <a:xfrm flipV="1">
              <a:off x="6277" y="5401"/>
              <a:ext cx="285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61" name="Rectangle 105"/>
            <p:cNvSpPr>
              <a:spLocks noChangeArrowheads="1"/>
            </p:cNvSpPr>
            <p:nvPr/>
          </p:nvSpPr>
          <p:spPr bwMode="auto">
            <a:xfrm>
              <a:off x="8527" y="5555"/>
              <a:ext cx="450" cy="61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2000"/>
                <a:t>Q</a:t>
              </a:r>
            </a:p>
          </p:txBody>
        </p:sp>
        <p:sp>
          <p:nvSpPr>
            <p:cNvPr id="62" name="Line 106"/>
            <p:cNvSpPr>
              <a:spLocks noChangeShapeType="1"/>
            </p:cNvSpPr>
            <p:nvPr/>
          </p:nvSpPr>
          <p:spPr bwMode="auto">
            <a:xfrm>
              <a:off x="6277" y="4629"/>
              <a:ext cx="210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63" name="Line 107"/>
            <p:cNvSpPr>
              <a:spLocks noChangeShapeType="1"/>
            </p:cNvSpPr>
            <p:nvPr/>
          </p:nvSpPr>
          <p:spPr bwMode="auto">
            <a:xfrm>
              <a:off x="6277" y="4012"/>
              <a:ext cx="210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64" name="Line 108"/>
            <p:cNvSpPr>
              <a:spLocks noChangeShapeType="1"/>
            </p:cNvSpPr>
            <p:nvPr/>
          </p:nvSpPr>
          <p:spPr bwMode="auto">
            <a:xfrm>
              <a:off x="6277" y="2161"/>
              <a:ext cx="2100" cy="277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65" name="Line 109"/>
            <p:cNvSpPr>
              <a:spLocks noChangeShapeType="1"/>
            </p:cNvSpPr>
            <p:nvPr/>
          </p:nvSpPr>
          <p:spPr bwMode="auto">
            <a:xfrm>
              <a:off x="8137" y="4629"/>
              <a:ext cx="1" cy="772"/>
            </a:xfrm>
            <a:prstGeom prst="line">
              <a:avLst/>
            </a:prstGeom>
            <a:noFill/>
            <a:ln w="127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66" name="Line 110"/>
            <p:cNvSpPr>
              <a:spLocks noChangeShapeType="1"/>
            </p:cNvSpPr>
            <p:nvPr/>
          </p:nvSpPr>
          <p:spPr bwMode="auto">
            <a:xfrm>
              <a:off x="7657" y="4012"/>
              <a:ext cx="1" cy="1389"/>
            </a:xfrm>
            <a:prstGeom prst="line">
              <a:avLst/>
            </a:prstGeom>
            <a:noFill/>
            <a:ln w="127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67" name="Rectangle 111"/>
            <p:cNvSpPr>
              <a:spLocks noChangeArrowheads="1"/>
            </p:cNvSpPr>
            <p:nvPr/>
          </p:nvSpPr>
          <p:spPr bwMode="auto">
            <a:xfrm>
              <a:off x="7927" y="5555"/>
              <a:ext cx="600" cy="46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2000"/>
                <a:t>Q</a:t>
              </a:r>
              <a:r>
                <a:rPr lang="en-US" sz="2000" baseline="-25000"/>
                <a:t>1</a:t>
              </a:r>
              <a:endParaRPr lang="en-US" sz="2000"/>
            </a:p>
          </p:txBody>
        </p:sp>
        <p:sp>
          <p:nvSpPr>
            <p:cNvPr id="68" name="Rectangle 112"/>
            <p:cNvSpPr>
              <a:spLocks noChangeArrowheads="1"/>
            </p:cNvSpPr>
            <p:nvPr/>
          </p:nvSpPr>
          <p:spPr bwMode="auto">
            <a:xfrm>
              <a:off x="7327" y="5555"/>
              <a:ext cx="600" cy="46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2000"/>
                <a:t>Q</a:t>
              </a:r>
              <a:r>
                <a:rPr lang="en-US" sz="2000" baseline="-25000"/>
                <a:t>2</a:t>
              </a:r>
              <a:endParaRPr lang="en-US" sz="2000"/>
            </a:p>
          </p:txBody>
        </p:sp>
        <p:sp>
          <p:nvSpPr>
            <p:cNvPr id="69" name="Rectangle 113"/>
            <p:cNvSpPr>
              <a:spLocks noChangeArrowheads="1"/>
            </p:cNvSpPr>
            <p:nvPr/>
          </p:nvSpPr>
          <p:spPr bwMode="auto">
            <a:xfrm>
              <a:off x="5671" y="4321"/>
              <a:ext cx="687" cy="61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2000" dirty="0"/>
                <a:t>P</a:t>
              </a:r>
              <a:r>
                <a:rPr lang="en-US" sz="2000" baseline="-25000" dirty="0"/>
                <a:t>1</a:t>
              </a:r>
              <a:endParaRPr lang="en-US" sz="2000" dirty="0"/>
            </a:p>
          </p:txBody>
        </p:sp>
        <p:sp>
          <p:nvSpPr>
            <p:cNvPr id="70" name="Rectangle 114"/>
            <p:cNvSpPr>
              <a:spLocks noChangeArrowheads="1"/>
            </p:cNvSpPr>
            <p:nvPr/>
          </p:nvSpPr>
          <p:spPr bwMode="auto">
            <a:xfrm>
              <a:off x="5671" y="3703"/>
              <a:ext cx="750" cy="46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2000" dirty="0"/>
                <a:t>P</a:t>
              </a:r>
              <a:r>
                <a:rPr lang="en-US" sz="2000" baseline="-25000" dirty="0"/>
                <a:t>2</a:t>
              </a:r>
              <a:endParaRPr lang="en-US" sz="2000" dirty="0"/>
            </a:p>
          </p:txBody>
        </p:sp>
        <p:sp>
          <p:nvSpPr>
            <p:cNvPr id="71" name="Rectangle 115"/>
            <p:cNvSpPr>
              <a:spLocks noChangeArrowheads="1"/>
            </p:cNvSpPr>
            <p:nvPr/>
          </p:nvSpPr>
          <p:spPr bwMode="auto">
            <a:xfrm>
              <a:off x="8377" y="3703"/>
              <a:ext cx="1050" cy="46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2000" b="1" dirty="0" err="1">
                  <a:solidFill>
                    <a:srgbClr val="BD582C"/>
                  </a:solidFill>
                  <a:latin typeface="+mn-lt"/>
                </a:rPr>
                <a:t>S+t</a:t>
              </a:r>
              <a:endParaRPr lang="en-US" sz="2000" dirty="0">
                <a:solidFill>
                  <a:srgbClr val="BD582C"/>
                </a:solidFill>
                <a:latin typeface="+mn-lt"/>
              </a:endParaRPr>
            </a:p>
          </p:txBody>
        </p:sp>
        <p:sp>
          <p:nvSpPr>
            <p:cNvPr id="72" name="Rectangle 116"/>
            <p:cNvSpPr>
              <a:spLocks noChangeArrowheads="1"/>
            </p:cNvSpPr>
            <p:nvPr/>
          </p:nvSpPr>
          <p:spPr bwMode="auto">
            <a:xfrm>
              <a:off x="8377" y="4321"/>
              <a:ext cx="750" cy="46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2000"/>
                <a:t>S</a:t>
              </a:r>
            </a:p>
          </p:txBody>
        </p:sp>
        <p:sp>
          <p:nvSpPr>
            <p:cNvPr id="73" name="Rectangle 117"/>
            <p:cNvSpPr>
              <a:spLocks noChangeArrowheads="1"/>
            </p:cNvSpPr>
            <p:nvPr/>
          </p:nvSpPr>
          <p:spPr bwMode="auto">
            <a:xfrm>
              <a:off x="8377" y="4629"/>
              <a:ext cx="750" cy="46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2000"/>
                <a:t>D</a:t>
              </a:r>
            </a:p>
          </p:txBody>
        </p:sp>
        <p:sp>
          <p:nvSpPr>
            <p:cNvPr id="74" name="Rectangle 118"/>
            <p:cNvSpPr>
              <a:spLocks noChangeArrowheads="1"/>
            </p:cNvSpPr>
            <p:nvPr/>
          </p:nvSpPr>
          <p:spPr bwMode="auto">
            <a:xfrm>
              <a:off x="1327" y="6172"/>
              <a:ext cx="3300" cy="925"/>
            </a:xfrm>
            <a:prstGeom prst="rect">
              <a:avLst/>
            </a:prstGeom>
            <a:solidFill>
              <a:srgbClr val="FFFFFF"/>
            </a:solidFill>
            <a:ln w="9525">
              <a:solidFill>
                <a:srgbClr val="000000"/>
              </a:solidFill>
              <a:miter lim="800000"/>
              <a:headEnd/>
              <a:tailEnd/>
            </a:ln>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1400" dirty="0">
                  <a:solidFill>
                    <a:srgbClr val="BD582C"/>
                  </a:solidFill>
                </a:rPr>
                <a:t>   </a:t>
              </a:r>
              <a:r>
                <a:rPr lang="en-US" sz="1400" b="1" dirty="0">
                  <a:solidFill>
                    <a:srgbClr val="BD582C"/>
                  </a:solidFill>
                </a:rPr>
                <a:t>Large elasticity (│e│)</a:t>
              </a:r>
            </a:p>
            <a:p>
              <a:pPr eaLnBrk="1" hangingPunct="1">
                <a:spcBef>
                  <a:spcPct val="0"/>
                </a:spcBef>
                <a:buClrTx/>
                <a:buSzTx/>
                <a:buFontTx/>
                <a:buNone/>
              </a:pPr>
              <a:r>
                <a:rPr lang="en-US" sz="1400" b="1" dirty="0">
                  <a:solidFill>
                    <a:srgbClr val="BD582C"/>
                  </a:solidFill>
                </a:rPr>
                <a:t>= Responsive Demand</a:t>
              </a:r>
              <a:endParaRPr lang="en-US" sz="1400" dirty="0">
                <a:solidFill>
                  <a:srgbClr val="BD582C"/>
                </a:solidFill>
              </a:endParaRPr>
            </a:p>
          </p:txBody>
        </p:sp>
        <p:sp>
          <p:nvSpPr>
            <p:cNvPr id="75" name="Rectangle 119"/>
            <p:cNvSpPr>
              <a:spLocks noChangeArrowheads="1"/>
            </p:cNvSpPr>
            <p:nvPr/>
          </p:nvSpPr>
          <p:spPr bwMode="auto">
            <a:xfrm>
              <a:off x="5677" y="6172"/>
              <a:ext cx="3750" cy="925"/>
            </a:xfrm>
            <a:prstGeom prst="rect">
              <a:avLst/>
            </a:prstGeom>
            <a:solidFill>
              <a:srgbClr val="FFFFFF"/>
            </a:solidFill>
            <a:ln w="9525">
              <a:solidFill>
                <a:srgbClr val="000000"/>
              </a:solidFill>
              <a:miter lim="800000"/>
              <a:headEnd/>
              <a:tailEnd/>
            </a:ln>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1400" dirty="0">
                  <a:solidFill>
                    <a:srgbClr val="BD582C"/>
                  </a:solidFill>
                </a:rPr>
                <a:t>  </a:t>
              </a:r>
              <a:r>
                <a:rPr lang="en-US" sz="1400" b="1" dirty="0">
                  <a:solidFill>
                    <a:srgbClr val="BD582C"/>
                  </a:solidFill>
                </a:rPr>
                <a:t> Small Elasticity (│e│)</a:t>
              </a:r>
            </a:p>
            <a:p>
              <a:pPr eaLnBrk="1" hangingPunct="1">
                <a:spcBef>
                  <a:spcPct val="0"/>
                </a:spcBef>
                <a:buClrTx/>
                <a:buSzTx/>
                <a:buFontTx/>
                <a:buNone/>
              </a:pPr>
              <a:r>
                <a:rPr lang="en-US" sz="1400" b="1" dirty="0">
                  <a:solidFill>
                    <a:srgbClr val="BD582C"/>
                  </a:solidFill>
                </a:rPr>
                <a:t>= Unresponsive Demand</a:t>
              </a:r>
              <a:endParaRPr lang="en-US" sz="1400" dirty="0">
                <a:solidFill>
                  <a:srgbClr val="BD582C"/>
                </a:solidFill>
              </a:endParaRPr>
            </a:p>
          </p:txBody>
        </p:sp>
        <p:sp>
          <p:nvSpPr>
            <p:cNvPr id="76" name="Rectangle 120"/>
            <p:cNvSpPr>
              <a:spLocks noChangeArrowheads="1"/>
            </p:cNvSpPr>
            <p:nvPr/>
          </p:nvSpPr>
          <p:spPr bwMode="auto">
            <a:xfrm>
              <a:off x="5447" y="2623"/>
              <a:ext cx="450" cy="61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sz="2000" dirty="0"/>
                <a:t>P</a:t>
              </a:r>
            </a:p>
          </p:txBody>
        </p:sp>
      </p:grpSp>
      <p:sp>
        <p:nvSpPr>
          <p:cNvPr id="2" name="Title" hidden="1"/>
          <p:cNvSpPr>
            <a:spLocks noGrp="1"/>
          </p:cNvSpPr>
          <p:nvPr>
            <p:ph type="title"/>
          </p:nvPr>
        </p:nvSpPr>
        <p:spPr/>
        <p:txBody>
          <a:bodyPr/>
          <a:lstStyle/>
          <a:p>
            <a:r>
              <a:rPr lang="en-US" sz="2800" dirty="0">
                <a:solidFill>
                  <a:srgbClr val="BD582C"/>
                </a:solidFill>
              </a:rPr>
              <a:t>Excess Burden and the Price Elasticity of Demand</a:t>
            </a:r>
            <a:br>
              <a:rPr lang="en-US" sz="2800" dirty="0">
                <a:solidFill>
                  <a:srgbClr val="BD582C"/>
                </a:solidFill>
              </a:rPr>
            </a:br>
            <a:endParaRPr lang="en-US" dirty="0"/>
          </a:p>
        </p:txBody>
      </p:sp>
    </p:spTree>
    <p:extLst>
      <p:ext uri="{BB962C8B-B14F-4D97-AF65-F5344CB8AC3E}">
        <p14:creationId xmlns:p14="http://schemas.microsoft.com/office/powerpoint/2010/main" val="3514796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smtClean="0">
                <a:solidFill>
                  <a:srgbClr val="637052"/>
                </a:solidFill>
              </a:rPr>
              <a:t>State and Local Public Finance</a:t>
            </a:r>
            <a:br>
              <a:rPr lang="en-US" sz="1800" b="1" spc="100" dirty="0" smtClean="0">
                <a:solidFill>
                  <a:srgbClr val="637052"/>
                </a:solidFill>
              </a:rPr>
            </a:br>
            <a:r>
              <a:rPr lang="en-US" sz="1800" b="1" spc="100" dirty="0" smtClean="0">
                <a:solidFill>
                  <a:srgbClr val="637052"/>
                </a:solidFill>
              </a:rPr>
              <a:t>Lecture 11: Sin Taxes</a:t>
            </a:r>
            <a:endParaRPr lang="en-US" sz="1800" b="1" spc="100" dirty="0">
              <a:solidFill>
                <a:srgbClr val="637052"/>
              </a:solidFill>
            </a:endParaRPr>
          </a:p>
        </p:txBody>
      </p:sp>
      <p:sp>
        <p:nvSpPr>
          <p:cNvPr id="2" name="Rectangle 2"/>
          <p:cNvSpPr/>
          <p:nvPr/>
        </p:nvSpPr>
        <p:spPr>
          <a:xfrm>
            <a:off x="838200" y="1371600"/>
            <a:ext cx="2643929" cy="461665"/>
          </a:xfrm>
          <a:prstGeom prst="rect">
            <a:avLst/>
          </a:prstGeom>
        </p:spPr>
        <p:txBody>
          <a:bodyPr wrap="none">
            <a:spAutoFit/>
          </a:bodyPr>
          <a:lstStyle/>
          <a:p>
            <a:pPr eaLnBrk="1" hangingPunct="1">
              <a:buFont typeface="Wingdings" pitchFamily="2" charset="2"/>
              <a:buNone/>
            </a:pPr>
            <a:r>
              <a:rPr lang="en-US" sz="2400" dirty="0" smtClean="0">
                <a:solidFill>
                  <a:srgbClr val="BD582C"/>
                </a:solidFill>
                <a:latin typeface="+mn-lt"/>
              </a:rPr>
              <a:t>Sin Tax Distortion, 2</a:t>
            </a:r>
            <a:endParaRPr lang="en-US" sz="2400" dirty="0">
              <a:solidFill>
                <a:srgbClr val="BD582C"/>
              </a:solidFill>
              <a:latin typeface="+mn-lt"/>
            </a:endParaRPr>
          </a:p>
        </p:txBody>
      </p:sp>
      <p:sp>
        <p:nvSpPr>
          <p:cNvPr id="5123" name="Rectangle 3"/>
          <p:cNvSpPr>
            <a:spLocks noGrp="1" noChangeArrowheads="1"/>
          </p:cNvSpPr>
          <p:nvPr>
            <p:ph idx="1"/>
          </p:nvPr>
        </p:nvSpPr>
        <p:spPr/>
        <p:txBody>
          <a:bodyPr>
            <a:normAutofit/>
          </a:bodyPr>
          <a:lstStyle/>
          <a:p>
            <a:pPr marL="227013" indent="-227013" eaLnBrk="1" hangingPunct="1">
              <a:spcAft>
                <a:spcPts val="1200"/>
              </a:spcAft>
              <a:buFont typeface="Wingdings" panose="05000000000000000000" pitchFamily="2" charset="2"/>
              <a:buChar char="§"/>
            </a:pPr>
            <a:r>
              <a:rPr lang="en-US" sz="2000" dirty="0"/>
              <a:t>S</a:t>
            </a:r>
            <a:r>
              <a:rPr lang="en-US" sz="2000" dirty="0" smtClean="0"/>
              <a:t>in taxes may also impose minimal if any distortion because, to some degree, they offset an externality.</a:t>
            </a:r>
          </a:p>
          <a:p>
            <a:pPr marL="227013" indent="-227013" eaLnBrk="1" hangingPunct="1">
              <a:spcAft>
                <a:spcPts val="1200"/>
              </a:spcAft>
              <a:buFont typeface="Wingdings" panose="05000000000000000000" pitchFamily="2" charset="2"/>
              <a:buChar char="§"/>
            </a:pPr>
            <a:r>
              <a:rPr lang="en-US" sz="2000" dirty="0" smtClean="0"/>
              <a:t>The externality varies, of course, from case to case, and may not be sufficient to offset low price elasticities or other factors.</a:t>
            </a:r>
          </a:p>
          <a:p>
            <a:pPr marL="391605" lvl="1" indent="-227013">
              <a:spcAft>
                <a:spcPts val="1200"/>
              </a:spcAft>
              <a:buFont typeface="Wingdings" panose="05000000000000000000" pitchFamily="2" charset="2"/>
              <a:buChar char="§"/>
            </a:pPr>
            <a:r>
              <a:rPr lang="en-US" sz="1888" dirty="0" smtClean="0"/>
              <a:t>For example, cigarette smokers impose a cost on other people because they need more health care.</a:t>
            </a:r>
          </a:p>
          <a:p>
            <a:pPr marL="391605" lvl="1" indent="-227013">
              <a:spcAft>
                <a:spcPts val="1200"/>
              </a:spcAft>
              <a:buFont typeface="Wingdings" panose="05000000000000000000" pitchFamily="2" charset="2"/>
              <a:buChar char="§"/>
            </a:pPr>
            <a:r>
              <a:rPr lang="en-US" sz="1888" dirty="0" smtClean="0"/>
              <a:t>But cigarette smokers also may subsidize other people’s retirement funds (at least with defined benefit plans, such as social security) because they do not live as long. </a:t>
            </a:r>
          </a:p>
          <a:p>
            <a:pPr marL="227013" indent="-227013">
              <a:spcAft>
                <a:spcPts val="1200"/>
              </a:spcAft>
              <a:buFont typeface="Wingdings" panose="05000000000000000000" pitchFamily="2" charset="2"/>
              <a:buChar char="§"/>
            </a:pPr>
            <a:r>
              <a:rPr lang="en-US" sz="2000" dirty="0" smtClean="0"/>
              <a:t>Recall the following figure:</a:t>
            </a:r>
          </a:p>
          <a:p>
            <a:pPr marL="227013" indent="-227013" eaLnBrk="1" hangingPunct="1">
              <a:lnSpc>
                <a:spcPct val="50000"/>
              </a:lnSpc>
              <a:buFont typeface="Wingdings" panose="05000000000000000000" pitchFamily="2" charset="2"/>
              <a:buChar char="§"/>
            </a:pPr>
            <a:endParaRPr lang="en-US" sz="2000" dirty="0" smtClean="0"/>
          </a:p>
        </p:txBody>
      </p:sp>
      <p:sp>
        <p:nvSpPr>
          <p:cNvPr id="3" name="Title" hidden="1"/>
          <p:cNvSpPr>
            <a:spLocks noGrp="1"/>
          </p:cNvSpPr>
          <p:nvPr>
            <p:ph type="title"/>
          </p:nvPr>
        </p:nvSpPr>
        <p:spPr/>
        <p:txBody>
          <a:bodyPr/>
          <a:lstStyle/>
          <a:p>
            <a:r>
              <a:rPr lang="en-US" sz="2800" dirty="0">
                <a:solidFill>
                  <a:srgbClr val="BD582C"/>
                </a:solidFill>
              </a:rPr>
              <a:t>Sin Tax Distortion, 2</a:t>
            </a:r>
            <a:br>
              <a:rPr lang="en-US" sz="2800" dirty="0">
                <a:solidFill>
                  <a:srgbClr val="BD582C"/>
                </a:solidFill>
              </a:rPr>
            </a:br>
            <a:endParaRPr lang="en-US" dirty="0"/>
          </a:p>
        </p:txBody>
      </p:sp>
    </p:spTree>
    <p:extLst>
      <p:ext uri="{BB962C8B-B14F-4D97-AF65-F5344CB8AC3E}">
        <p14:creationId xmlns:p14="http://schemas.microsoft.com/office/powerpoint/2010/main" val="2973079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heme1" id="{0CF888E1-3DEF-4C87-8FF5-623334404736}" vid="{ACB0FA75-0D73-42A8-801E-281AAAF314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107793</TotalTime>
  <Words>3558</Words>
  <Application>Microsoft Office PowerPoint</Application>
  <PresentationFormat>On-screen Show (4:3)</PresentationFormat>
  <Paragraphs>383</Paragraphs>
  <Slides>37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Calibri Light</vt:lpstr>
      <vt:lpstr>Courier New</vt:lpstr>
      <vt:lpstr>Times New Roman</vt:lpstr>
      <vt:lpstr>Wingdings</vt:lpstr>
      <vt:lpstr>Theme1</vt:lpstr>
      <vt:lpstr>State and Local Public Finance Professor Yinger Spring 2020</vt:lpstr>
      <vt:lpstr>Class Outline</vt:lpstr>
      <vt:lpstr>What Are Sin Taxes? </vt:lpstr>
      <vt:lpstr>What Are Sin Taxes? 2 </vt:lpstr>
      <vt:lpstr>What Are Sin Taxes? 3 </vt:lpstr>
      <vt:lpstr>What Are Sin Taxes? 4 </vt:lpstr>
      <vt:lpstr>Sin Tax Distortion </vt:lpstr>
      <vt:lpstr>Excess Burden and the Price Elasticity of Demand </vt:lpstr>
      <vt:lpstr>Sin Tax Distortion, 2 </vt:lpstr>
      <vt:lpstr>Excess Burden with an Externality </vt:lpstr>
      <vt:lpstr>The Incidence of Sin Taxes </vt:lpstr>
      <vt:lpstr>Sin Tax Incidence, 2 </vt:lpstr>
      <vt:lpstr>Sin Tax Incidence, 3 </vt:lpstr>
      <vt:lpstr>Sin Tax Incidence, Cont. </vt:lpstr>
      <vt:lpstr>Taxes on Income from Gambling</vt:lpstr>
      <vt:lpstr>Sports Gambling</vt:lpstr>
      <vt:lpstr>Sports Gambling, 2</vt:lpstr>
      <vt:lpstr>U.S. Sports Betting Revenue, 2018 and 2019</vt:lpstr>
      <vt:lpstr>Sports Gambling, 3</vt:lpstr>
      <vt:lpstr>Tax Implementation Questions </vt:lpstr>
      <vt:lpstr>Implementation Questions for Sin Taxes </vt:lpstr>
      <vt:lpstr>Special Questions for Sin Taxes </vt:lpstr>
      <vt:lpstr>Taxes on Marijuana </vt:lpstr>
      <vt:lpstr>Marijuana Legalization (Becker, Politico, 10/14/2019) </vt:lpstr>
      <vt:lpstr>Marijuana Taxes (Pew Charitable Trusts) </vt:lpstr>
      <vt:lpstr>Marijuana Taxes (Pew Charitable Trusts) 2 </vt:lpstr>
      <vt:lpstr>Marijuana Legalization: Unusual Issues </vt:lpstr>
      <vt:lpstr>Marijuana Legalization: Unusual Issues, 2 </vt:lpstr>
      <vt:lpstr>Marijuana Legalization: Unusual Issues, 3 </vt:lpstr>
      <vt:lpstr>Marijuana Legalization: Unusual Issues, 4 </vt:lpstr>
      <vt:lpstr>States that have legalized recreational marijuana for adults</vt:lpstr>
      <vt:lpstr>Marijuana Taxes (Pew Charitable Trusts), continued </vt:lpstr>
      <vt:lpstr>Marijuana Taxes (Pew Charitable Trusts), Continued 2</vt:lpstr>
      <vt:lpstr>Marijuana Legalization: Citations </vt:lpstr>
      <vt:lpstr>Legalizing “Hard” Drugs </vt:lpstr>
      <vt:lpstr>Legalizing “Hard” Drugs, 2 </vt:lpstr>
      <vt:lpstr>Legalizing “Hard” Drugs, 3 </vt:lpstr>
    </vt:vector>
  </TitlesOfParts>
  <Company>The Maxwell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and Local Public Finance Spring 2020, Professor Yinger</dc:title>
  <dc:creator>joyinger</dc:creator>
  <cp:lastModifiedBy>Emily Rose Minnoe</cp:lastModifiedBy>
  <cp:revision>275</cp:revision>
  <dcterms:created xsi:type="dcterms:W3CDTF">2005-12-18T15:49:22Z</dcterms:created>
  <dcterms:modified xsi:type="dcterms:W3CDTF">2020-02-28T16:38:42Z</dcterms:modified>
</cp:coreProperties>
</file>