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6" r:id="rId2"/>
  </p:sldMasterIdLst>
  <p:sldIdLst>
    <p:sldId id="295" r:id="rId3"/>
    <p:sldId id="257" r:id="rId4"/>
    <p:sldId id="258" r:id="rId5"/>
    <p:sldId id="259" r:id="rId6"/>
    <p:sldId id="260" r:id="rId7"/>
    <p:sldId id="297" r:id="rId8"/>
    <p:sldId id="261" r:id="rId9"/>
    <p:sldId id="262" r:id="rId10"/>
    <p:sldId id="263" r:id="rId11"/>
    <p:sldId id="264" r:id="rId12"/>
    <p:sldId id="265" r:id="rId13"/>
    <p:sldId id="266" r:id="rId14"/>
    <p:sldId id="290" r:id="rId15"/>
    <p:sldId id="267" r:id="rId16"/>
    <p:sldId id="268" r:id="rId17"/>
    <p:sldId id="270" r:id="rId18"/>
    <p:sldId id="286" r:id="rId19"/>
    <p:sldId id="269" r:id="rId20"/>
    <p:sldId id="299" r:id="rId21"/>
    <p:sldId id="300" r:id="rId22"/>
    <p:sldId id="291" r:id="rId23"/>
    <p:sldId id="271" r:id="rId24"/>
    <p:sldId id="293" r:id="rId25"/>
    <p:sldId id="294" r:id="rId26"/>
    <p:sldId id="296" r:id="rId27"/>
    <p:sldId id="272" r:id="rId28"/>
    <p:sldId id="298" r:id="rId29"/>
    <p:sldId id="277" r:id="rId30"/>
    <p:sldId id="288" r:id="rId31"/>
    <p:sldId id="278" r:id="rId32"/>
    <p:sldId id="279" r:id="rId33"/>
    <p:sldId id="289" r:id="rId34"/>
    <p:sldId id="280" r:id="rId35"/>
    <p:sldId id="281" r:id="rId36"/>
    <p:sldId id="282" r:id="rId37"/>
    <p:sldId id="283" r:id="rId3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FBE6CE"/>
    <a:srgbClr val="727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7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979DD4E-874F-435C-BEF8-10C774C930CD}"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167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5D9F25A-A551-4974-93A9-B8C6F72F818D}" type="slidenum">
              <a:rPr lang="en-US" altLang="en-US" smtClean="0"/>
              <a:pPr>
                <a:defRPr/>
              </a:pPr>
              <a:t>‹#›</a:t>
            </a:fld>
            <a:endParaRPr lang="en-US" altLang="en-US"/>
          </a:p>
        </p:txBody>
      </p:sp>
    </p:spTree>
    <p:extLst>
      <p:ext uri="{BB962C8B-B14F-4D97-AF65-F5344CB8AC3E}">
        <p14:creationId xmlns:p14="http://schemas.microsoft.com/office/powerpoint/2010/main" val="210526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D89EB5-CF66-4CBC-9353-6C2560787B0C}" type="slidenum">
              <a:rPr lang="en-US" altLang="en-US" smtClean="0"/>
              <a:pPr>
                <a:defRPr/>
              </a:pPr>
              <a:t>‹#›</a:t>
            </a:fld>
            <a:endParaRPr lang="en-US" altLang="en-US"/>
          </a:p>
        </p:txBody>
      </p:sp>
    </p:spTree>
    <p:extLst>
      <p:ext uri="{BB962C8B-B14F-4D97-AF65-F5344CB8AC3E}">
        <p14:creationId xmlns:p14="http://schemas.microsoft.com/office/powerpoint/2010/main" val="3363543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D91BC8-3543-4F3B-8D8B-1792D382F3F4}" type="slidenum">
              <a:rPr lang="en-US" altLang="en-US" smtClean="0"/>
              <a:pPr>
                <a:defRPr/>
              </a:pPr>
              <a:t>‹#›</a:t>
            </a:fld>
            <a:endParaRPr lang="en-US" altLang="en-US"/>
          </a:p>
        </p:txBody>
      </p:sp>
    </p:spTree>
    <p:extLst>
      <p:ext uri="{BB962C8B-B14F-4D97-AF65-F5344CB8AC3E}">
        <p14:creationId xmlns:p14="http://schemas.microsoft.com/office/powerpoint/2010/main" val="1128573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949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4058558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87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640360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696911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4010564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71237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D8A50DB-0023-4928-AF78-A266A6C37BB2}" type="slidenum">
              <a:rPr lang="en-US" altLang="en-US" smtClean="0"/>
              <a:pPr>
                <a:defRPr/>
              </a:pPr>
              <a:t>‹#›</a:t>
            </a:fld>
            <a:endParaRPr lang="en-US" altLang="en-US"/>
          </a:p>
        </p:txBody>
      </p:sp>
    </p:spTree>
    <p:extLst>
      <p:ext uri="{BB962C8B-B14F-4D97-AF65-F5344CB8AC3E}">
        <p14:creationId xmlns:p14="http://schemas.microsoft.com/office/powerpoint/2010/main" val="2402202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296119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1981633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304332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318689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DEE87B-4EBA-48DB-8DD8-5BDD9B82C4D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3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0547BD-599F-43AD-83E0-1BD5FFCF9012}" type="slidenum">
              <a:rPr lang="en-US" altLang="en-US" smtClean="0"/>
              <a:pPr>
                <a:defRPr/>
              </a:pPr>
              <a:t>‹#›</a:t>
            </a:fld>
            <a:endParaRPr lang="en-US" altLang="en-US"/>
          </a:p>
        </p:txBody>
      </p:sp>
    </p:spTree>
    <p:extLst>
      <p:ext uri="{BB962C8B-B14F-4D97-AF65-F5344CB8AC3E}">
        <p14:creationId xmlns:p14="http://schemas.microsoft.com/office/powerpoint/2010/main" val="348600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BAB30BA-FFE6-4210-A440-7EADB6F3EA5D}" type="slidenum">
              <a:rPr lang="en-US" altLang="en-US" smtClean="0"/>
              <a:pPr>
                <a:defRPr/>
              </a:pPr>
              <a:t>‹#›</a:t>
            </a:fld>
            <a:endParaRPr lang="en-US" altLang="en-US"/>
          </a:p>
        </p:txBody>
      </p:sp>
    </p:spTree>
    <p:extLst>
      <p:ext uri="{BB962C8B-B14F-4D97-AF65-F5344CB8AC3E}">
        <p14:creationId xmlns:p14="http://schemas.microsoft.com/office/powerpoint/2010/main" val="134850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201477E-B2E2-40B3-B327-D9CD554CEABC}" type="slidenum">
              <a:rPr lang="en-US" altLang="en-US" smtClean="0"/>
              <a:pPr>
                <a:defRPr/>
              </a:pPr>
              <a:t>‹#›</a:t>
            </a:fld>
            <a:endParaRPr lang="en-US" altLang="en-US"/>
          </a:p>
        </p:txBody>
      </p:sp>
    </p:spTree>
    <p:extLst>
      <p:ext uri="{BB962C8B-B14F-4D97-AF65-F5344CB8AC3E}">
        <p14:creationId xmlns:p14="http://schemas.microsoft.com/office/powerpoint/2010/main" val="229314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F96B77C-C9E2-4596-AA48-6C1E1FF99367}" type="slidenum">
              <a:rPr lang="en-US" altLang="en-US" smtClean="0"/>
              <a:pPr>
                <a:defRPr/>
              </a:pPr>
              <a:t>‹#›</a:t>
            </a:fld>
            <a:endParaRPr lang="en-US" altLang="en-US"/>
          </a:p>
        </p:txBody>
      </p:sp>
    </p:spTree>
    <p:extLst>
      <p:ext uri="{BB962C8B-B14F-4D97-AF65-F5344CB8AC3E}">
        <p14:creationId xmlns:p14="http://schemas.microsoft.com/office/powerpoint/2010/main" val="110693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FDF29598-C807-4B6E-88B8-FBAE42061D8B}" type="slidenum">
              <a:rPr lang="en-US" altLang="en-US" smtClean="0"/>
              <a:pPr>
                <a:defRPr/>
              </a:pPr>
              <a:t>‹#›</a:t>
            </a:fld>
            <a:endParaRPr lang="en-US" altLang="en-US"/>
          </a:p>
        </p:txBody>
      </p:sp>
    </p:spTree>
    <p:extLst>
      <p:ext uri="{BB962C8B-B14F-4D97-AF65-F5344CB8AC3E}">
        <p14:creationId xmlns:p14="http://schemas.microsoft.com/office/powerpoint/2010/main" val="386177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4DB5563-4090-42D6-AE65-F607A97E8678}" type="slidenum">
              <a:rPr lang="en-US" altLang="en-US" smtClean="0"/>
              <a:pPr>
                <a:defRPr/>
              </a:pPr>
              <a:t>‹#›</a:t>
            </a:fld>
            <a:endParaRPr lang="en-US" altLang="en-US"/>
          </a:p>
        </p:txBody>
      </p:sp>
    </p:spTree>
    <p:extLst>
      <p:ext uri="{BB962C8B-B14F-4D97-AF65-F5344CB8AC3E}">
        <p14:creationId xmlns:p14="http://schemas.microsoft.com/office/powerpoint/2010/main" val="95883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4ED91BC8-3543-4F3B-8D8B-1792D382F3F4}"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15637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882714"/>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ifma.org/wp-content/uploads/2020/01/US-Municipal-Issuance-Survey-2020-01-14-SIFMA.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2" Type="http://schemas.openxmlformats.org/officeDocument/2006/relationships/hyperlink" Target="http://www.nytimes.com/2009/02/13/nyregion/13jerome.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ifma.org/wp-content/uploads/2020/01/US-Municipal-Issuance-Survey-2020-01-14-SIFMA.pdf" TargetMode="External"/><Relationship Id="rId2" Type="http://schemas.openxmlformats.org/officeDocument/2006/relationships/hyperlink" Target="https://www.sifma.org/wp-content/uploads/2019/02/US-Municipal-Report-2019-02-11-SIFMA.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2020</a:t>
            </a:r>
            <a:endParaRPr lang="en-US" sz="2063" b="1" dirty="0">
              <a:solidFill>
                <a:srgbClr val="637052"/>
              </a:solidFill>
            </a:endParaRPr>
          </a:p>
        </p:txBody>
      </p:sp>
      <p:sp>
        <p:nvSpPr>
          <p:cNvPr id="6" name="Rectangle 2"/>
          <p:cNvSpPr>
            <a:spLocks noGrp="1" noChangeArrowheads="1"/>
          </p:cNvSpPr>
          <p:nvPr>
            <p:ph type="subTitle" idx="1"/>
          </p:nvPr>
        </p:nvSpPr>
        <p:spPr>
          <a:xfrm>
            <a:off x="3200400" y="3886200"/>
            <a:ext cx="5145882" cy="1619250"/>
          </a:xfrm>
        </p:spPr>
        <p:txBody>
          <a:bodyPr/>
          <a:lstStyle/>
          <a:p>
            <a:pPr eaLnBrk="1" hangingPunct="1"/>
            <a:r>
              <a:rPr lang="en-US" sz="2700" dirty="0"/>
              <a:t>Lecture </a:t>
            </a:r>
            <a:r>
              <a:rPr lang="en-US" sz="2700" dirty="0" smtClean="0"/>
              <a:t>13</a:t>
            </a:r>
            <a:endParaRPr lang="en-US" sz="2700" dirty="0"/>
          </a:p>
          <a:p>
            <a:pPr eaLnBrk="1" hangingPunct="1"/>
            <a:r>
              <a:rPr lang="en-US" sz="2700" dirty="0" smtClean="0"/>
              <a:t>bond markets</a:t>
            </a:r>
            <a:endParaRPr lang="en-US" sz="2700" dirty="0"/>
          </a:p>
        </p:txBody>
      </p:sp>
    </p:spTree>
    <p:extLst>
      <p:ext uri="{BB962C8B-B14F-4D97-AF65-F5344CB8AC3E}">
        <p14:creationId xmlns:p14="http://schemas.microsoft.com/office/powerpoint/2010/main" val="2039867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41002"/>
            <a:ext cx="3733458"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Basic Bond Characteristics, 3</a:t>
            </a:r>
            <a:endParaRPr lang="en-US" sz="2400" dirty="0">
              <a:solidFill>
                <a:srgbClr val="BD582C"/>
              </a:solidFill>
              <a:latin typeface="+mn-lt"/>
              <a:cs typeface="+mn-cs"/>
            </a:endParaRPr>
          </a:p>
        </p:txBody>
      </p:sp>
      <p:sp>
        <p:nvSpPr>
          <p:cNvPr id="11267" name="Rectangle 3"/>
          <p:cNvSpPr>
            <a:spLocks noGrp="1" noChangeArrowheads="1"/>
          </p:cNvSpPr>
          <p:nvPr>
            <p:ph idx="1"/>
          </p:nvPr>
        </p:nvSpPr>
        <p:spPr/>
        <p:txBody>
          <a:bodyPr>
            <a:normAutofit fontScale="92500" lnSpcReduction="10000"/>
          </a:bodyPr>
          <a:lstStyle/>
          <a:p>
            <a:pPr marL="227013" indent="-227013" eaLnBrk="1" hangingPunct="1">
              <a:lnSpc>
                <a:spcPct val="80000"/>
              </a:lnSpc>
              <a:buFont typeface="Wingdings" panose="05000000000000000000" pitchFamily="2" charset="2"/>
              <a:buChar char="§"/>
            </a:pPr>
            <a:r>
              <a:rPr lang="en-US" sz="2000" dirty="0" smtClean="0"/>
              <a:t>Other </a:t>
            </a:r>
            <a:r>
              <a:rPr lang="en-US" sz="2000" dirty="0"/>
              <a:t>things that might be on a bond</a:t>
            </a:r>
            <a:r>
              <a:rPr lang="en-US" sz="2000" dirty="0" smtClean="0"/>
              <a:t>:</a:t>
            </a:r>
            <a:br>
              <a:rPr lang="en-US" sz="2000" dirty="0" smtClean="0"/>
            </a:br>
            <a:endParaRPr lang="en-US" sz="2000" dirty="0"/>
          </a:p>
          <a:p>
            <a:pPr marL="460375" indent="-233363" eaLnBrk="1" hangingPunct="1">
              <a:lnSpc>
                <a:spcPct val="120000"/>
              </a:lnSpc>
              <a:buFont typeface="Courier New" panose="02070309020205020404" pitchFamily="49" charset="0"/>
              <a:buChar char="o"/>
            </a:pPr>
            <a:r>
              <a:rPr lang="en-US" sz="2000" b="1" dirty="0"/>
              <a:t>Call Option</a:t>
            </a:r>
            <a:r>
              <a:rPr lang="en-US" sz="2000" dirty="0"/>
              <a:t>, which gives the issuer the right to recall the bond before its maturity date (increasing the risk placed on the investor).</a:t>
            </a:r>
          </a:p>
          <a:p>
            <a:pPr marL="460375" indent="-233363" eaLnBrk="1" hangingPunct="1">
              <a:lnSpc>
                <a:spcPct val="120000"/>
              </a:lnSpc>
              <a:buFont typeface="Courier New" panose="02070309020205020404" pitchFamily="49" charset="0"/>
              <a:buChar char="o"/>
            </a:pPr>
            <a:endParaRPr lang="en-US" sz="2000" dirty="0"/>
          </a:p>
          <a:p>
            <a:pPr marL="460375" indent="-233363" eaLnBrk="1" hangingPunct="1">
              <a:lnSpc>
                <a:spcPct val="120000"/>
              </a:lnSpc>
              <a:buFont typeface="Courier New" panose="02070309020205020404" pitchFamily="49" charset="0"/>
              <a:buChar char="o"/>
            </a:pPr>
            <a:r>
              <a:rPr lang="en-US" sz="2000" b="1" dirty="0"/>
              <a:t>Put Option</a:t>
            </a:r>
            <a:r>
              <a:rPr lang="en-US" sz="2000" dirty="0"/>
              <a:t>, which allows the investor to redeem the bond before its maturity date (increasing the risk placed on the issuer).</a:t>
            </a:r>
          </a:p>
          <a:p>
            <a:pPr marL="460375" indent="-233363" eaLnBrk="1" hangingPunct="1">
              <a:lnSpc>
                <a:spcPct val="120000"/>
              </a:lnSpc>
              <a:buFont typeface="Courier New" panose="02070309020205020404" pitchFamily="49" charset="0"/>
              <a:buChar char="o"/>
            </a:pPr>
            <a:endParaRPr lang="en-US" sz="2000" dirty="0"/>
          </a:p>
          <a:p>
            <a:pPr marL="460375" indent="-233363" eaLnBrk="1" hangingPunct="1">
              <a:lnSpc>
                <a:spcPct val="120000"/>
              </a:lnSpc>
              <a:buFont typeface="Courier New" panose="02070309020205020404" pitchFamily="49" charset="0"/>
              <a:buChar char="o"/>
            </a:pPr>
            <a:r>
              <a:rPr lang="en-US" sz="2000" b="1" dirty="0"/>
              <a:t>Insurance</a:t>
            </a:r>
            <a:r>
              <a:rPr lang="en-US" sz="2000" dirty="0"/>
              <a:t> against the possibility that the issuer cannot make the specified payments on time (lowering the risk placed on the investor, but imposing a cost on the issuer).</a:t>
            </a:r>
          </a:p>
          <a:p>
            <a:pPr eaLnBrk="1" hangingPunct="1">
              <a:lnSpc>
                <a:spcPct val="8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Basic Bond Characteristics, 3</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2"/>
          <p:cNvSpPr/>
          <p:nvPr/>
        </p:nvSpPr>
        <p:spPr>
          <a:xfrm>
            <a:off x="832903" y="1371600"/>
            <a:ext cx="2603598"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Price of a Bond</a:t>
            </a:r>
            <a:endParaRPr lang="en-US" sz="2400" dirty="0">
              <a:solidFill>
                <a:srgbClr val="BD582C"/>
              </a:solidFill>
              <a:latin typeface="+mn-lt"/>
              <a:cs typeface="+mn-cs"/>
            </a:endParaRPr>
          </a:p>
        </p:txBody>
      </p:sp>
      <p:sp>
        <p:nvSpPr>
          <p:cNvPr id="12291" name="Rectangle 3"/>
          <p:cNvSpPr>
            <a:spLocks noGrp="1" noChangeArrowheads="1"/>
          </p:cNvSpPr>
          <p:nvPr>
            <p:ph idx="1"/>
          </p:nvPr>
        </p:nvSpPr>
        <p:spPr/>
        <p:txBody>
          <a:bodyPr/>
          <a:lstStyle/>
          <a:p>
            <a:pPr marL="227013" indent="-227013" eaLnBrk="1" hangingPunct="1">
              <a:lnSpc>
                <a:spcPct val="120000"/>
              </a:lnSpc>
              <a:buFont typeface="Wingdings" panose="05000000000000000000" pitchFamily="2" charset="2"/>
              <a:buChar char="§"/>
            </a:pPr>
            <a:r>
              <a:rPr lang="en-US" sz="2000" dirty="0" smtClean="0"/>
              <a:t>The first key to understanding bond markets is to think about the </a:t>
            </a:r>
            <a:br>
              <a:rPr lang="en-US" sz="2000" dirty="0" smtClean="0"/>
            </a:br>
            <a:r>
              <a:rPr lang="en-US" sz="2000" dirty="0" smtClean="0"/>
              <a:t> market price of a bond.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This price equals the amount an investor would pay to purchase a bond.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This market price is not the same thing as a bond’s face value!!</a:t>
            </a:r>
          </a:p>
          <a:p>
            <a:pPr eaLnBrk="1" hangingPunct="1">
              <a:lnSpc>
                <a:spcPct val="120000"/>
              </a:lnSpc>
              <a:buFont typeface="Wingdings" panose="05000000000000000000" pitchFamily="2" charset="2"/>
              <a:buChar char="§"/>
            </a:pPr>
            <a:endParaRPr lang="en-US" dirty="0" smtClean="0"/>
          </a:p>
        </p:txBody>
      </p:sp>
      <p:sp>
        <p:nvSpPr>
          <p:cNvPr id="2" name="Title 1" hidden="1"/>
          <p:cNvSpPr>
            <a:spLocks noGrp="1"/>
          </p:cNvSpPr>
          <p:nvPr>
            <p:ph type="title"/>
          </p:nvPr>
        </p:nvSpPr>
        <p:spPr/>
        <p:txBody>
          <a:bodyPr/>
          <a:lstStyle/>
          <a:p>
            <a:r>
              <a:rPr lang="en-US" sz="2800" dirty="0">
                <a:solidFill>
                  <a:srgbClr val="BD582C"/>
                </a:solidFill>
              </a:rPr>
              <a:t>The Price of a Bond</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2903" y="1371600"/>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Price of a Bond, 2</a:t>
            </a:r>
            <a:endParaRPr lang="en-US" sz="2400" dirty="0">
              <a:solidFill>
                <a:srgbClr val="BD582C"/>
              </a:solidFill>
              <a:latin typeface="+mn-lt"/>
              <a:cs typeface="+mn-cs"/>
            </a:endParaRPr>
          </a:p>
        </p:txBody>
      </p:sp>
      <p:sp>
        <p:nvSpPr>
          <p:cNvPr id="13315"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Suppose an investor has an alternative, similar investment, perhaps a U.S. Treasury Bill, that offers an interest rate </a:t>
            </a:r>
            <a:r>
              <a:rPr lang="en-US" sz="2000" i="1" dirty="0" smtClean="0">
                <a:latin typeface="Times New Roman" panose="02020603050405020304" pitchFamily="18" charset="0"/>
                <a:cs typeface="Times New Roman" panose="02020603050405020304" pitchFamily="18" charset="0"/>
              </a:rPr>
              <a:t>r</a:t>
            </a:r>
            <a:r>
              <a:rPr lang="en-US" sz="2000" dirty="0" smtClean="0"/>
              <a:t>.</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Then </a:t>
            </a:r>
            <a:r>
              <a:rPr lang="en-US" sz="2000" i="1" dirty="0" smtClean="0">
                <a:latin typeface="Times New Roman" panose="02020603050405020304" pitchFamily="18" charset="0"/>
                <a:cs typeface="Times New Roman" panose="02020603050405020304" pitchFamily="18" charset="0"/>
              </a:rPr>
              <a:t>r</a:t>
            </a:r>
            <a:r>
              <a:rPr lang="en-US" sz="2000" dirty="0" smtClean="0"/>
              <a:t> is the opportunity cost of investing in bonds, and the investor’s willingness to pay is the present value of the benefits from holding the bond or</a:t>
            </a:r>
          </a:p>
          <a:p>
            <a:pPr eaLnBrk="1" hangingPunct="1"/>
            <a:endParaRPr lang="en-US" sz="2000" dirty="0" smtClean="0"/>
          </a:p>
          <a:p>
            <a:pPr eaLnBrk="1" hangingPunct="1"/>
            <a:endParaRPr lang="en-US" sz="2000" dirty="0" smtClean="0"/>
          </a:p>
        </p:txBody>
      </p:sp>
      <p:graphicFrame>
        <p:nvGraphicFramePr>
          <p:cNvPr id="13317"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860178406"/>
              </p:ext>
            </p:extLst>
          </p:nvPr>
        </p:nvGraphicFramePr>
        <p:xfrm>
          <a:off x="1312306" y="4452883"/>
          <a:ext cx="6900387" cy="1000233"/>
        </p:xfrm>
        <a:graphic>
          <a:graphicData uri="http://schemas.openxmlformats.org/presentationml/2006/ole">
            <mc:AlternateContent xmlns:mc="http://schemas.openxmlformats.org/markup-compatibility/2006">
              <mc:Choice xmlns:v="urn:schemas-microsoft-com:vml" Requires="v">
                <p:oleObj spid="_x0000_s13488" name="Equation" r:id="rId3" imgW="3352800" imgH="482600" progId="Equation.DSMT4">
                  <p:embed/>
                </p:oleObj>
              </mc:Choice>
              <mc:Fallback>
                <p:oleObj name="Equation" r:id="rId3" imgW="3352800" imgH="482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2306" y="4452883"/>
                        <a:ext cx="6900387" cy="1000233"/>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The Price of a Bond,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838200" y="1404068"/>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Price of </a:t>
            </a:r>
            <a:r>
              <a:rPr lang="en-US" sz="2400" dirty="0">
                <a:solidFill>
                  <a:srgbClr val="BD582C"/>
                </a:solidFill>
                <a:latin typeface="+mn-lt"/>
                <a:cs typeface="+mn-cs"/>
              </a:rPr>
              <a:t>a</a:t>
            </a:r>
            <a:r>
              <a:rPr lang="en-US" sz="2400" dirty="0" smtClean="0">
                <a:solidFill>
                  <a:srgbClr val="BD582C"/>
                </a:solidFill>
                <a:latin typeface="+mn-lt"/>
                <a:cs typeface="+mn-cs"/>
              </a:rPr>
              <a:t> Bond, 3</a:t>
            </a:r>
            <a:endParaRPr lang="en-US" sz="2400" dirty="0">
              <a:solidFill>
                <a:srgbClr val="BD582C"/>
              </a:solidFill>
              <a:latin typeface="+mn-lt"/>
              <a:cs typeface="+mn-cs"/>
            </a:endParaRPr>
          </a:p>
        </p:txBody>
      </p:sp>
      <p:sp>
        <p:nvSpPr>
          <p:cNvPr id="14339" name="Rectangle 3"/>
          <p:cNvSpPr>
            <a:spLocks noGrp="1" noChangeArrowheads="1"/>
          </p:cNvSpPr>
          <p:nvPr>
            <p:ph idx="1"/>
          </p:nvPr>
        </p:nvSpPr>
        <p:spPr/>
        <p:txBody>
          <a:bodyPr/>
          <a:lstStyle/>
          <a:p>
            <a:pPr algn="ctr" eaLnBrk="1" hangingPunct="1">
              <a:lnSpc>
                <a:spcPct val="30000"/>
              </a:lnSpc>
              <a:buFont typeface="Wingdings" pitchFamily="2" charset="2"/>
              <a:buNone/>
            </a:pPr>
            <a:endParaRPr lang="en-US" sz="2000" dirty="0" smtClean="0"/>
          </a:p>
          <a:p>
            <a:pPr marL="227013" indent="-227013" eaLnBrk="1" hangingPunct="1">
              <a:buFont typeface="Wingdings" panose="05000000000000000000" pitchFamily="2" charset="2"/>
              <a:buChar char="§"/>
            </a:pPr>
            <a:r>
              <a:rPr lang="en-US" sz="2000" dirty="0" smtClean="0"/>
              <a:t>With the help of a little algebra, this equation can be simplified to:</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smtClean="0"/>
              <a:t>The 1</a:t>
            </a:r>
            <a:r>
              <a:rPr lang="en-US" sz="2000" baseline="30000" dirty="0" smtClean="0"/>
              <a:t>st</a:t>
            </a:r>
            <a:r>
              <a:rPr lang="en-US" sz="2000" dirty="0" smtClean="0"/>
              <a:t> term is like a mortgage (where </a:t>
            </a:r>
            <a:r>
              <a:rPr lang="en-US" sz="2000" i="1" dirty="0" smtClean="0">
                <a:latin typeface="Times New Roman" panose="02020603050405020304" pitchFamily="18" charset="0"/>
                <a:cs typeface="Times New Roman" panose="02020603050405020304" pitchFamily="18" charset="0"/>
              </a:rPr>
              <a:t>P</a:t>
            </a:r>
            <a:r>
              <a:rPr lang="en-US" sz="2000" dirty="0" smtClean="0"/>
              <a:t> is the mortgage amount and </a:t>
            </a:r>
            <a:r>
              <a:rPr lang="en-US" sz="2000" i="1" dirty="0" err="1" smtClean="0">
                <a:latin typeface="Times New Roman" panose="02020603050405020304" pitchFamily="18" charset="0"/>
                <a:cs typeface="Times New Roman" panose="02020603050405020304" pitchFamily="18" charset="0"/>
              </a:rPr>
              <a:t>cF</a:t>
            </a:r>
            <a:r>
              <a:rPr lang="en-US" sz="2000" dirty="0" smtClean="0"/>
              <a:t> is the monthly payment), but a bond, unlike a mortgage, retains its principal until it is redeemed (the 2</a:t>
            </a:r>
            <a:r>
              <a:rPr lang="en-US" sz="2000" baseline="30000" dirty="0" smtClean="0"/>
              <a:t>nd</a:t>
            </a:r>
            <a:r>
              <a:rPr lang="en-US" sz="2000" dirty="0" smtClean="0"/>
              <a:t> term).</a:t>
            </a:r>
          </a:p>
          <a:p>
            <a:pPr marL="227013" indent="-227013" eaLnBrk="1" hangingPunct="1">
              <a:lnSpc>
                <a:spcPct val="110000"/>
              </a:lnSpc>
              <a:buFont typeface="Wingdings" panose="05000000000000000000" pitchFamily="2" charset="2"/>
              <a:buChar char="§"/>
            </a:pPr>
            <a:r>
              <a:rPr lang="en-US" sz="2000" dirty="0" smtClean="0"/>
              <a:t>See the posted notes for more.</a:t>
            </a:r>
          </a:p>
          <a:p>
            <a:pPr eaLnBrk="1" hangingPunct="1"/>
            <a:endParaRPr lang="en-US" dirty="0" smtClean="0"/>
          </a:p>
          <a:p>
            <a:pPr eaLnBrk="1" hangingPunct="1"/>
            <a:endParaRPr lang="en-US" dirty="0" smtClean="0"/>
          </a:p>
        </p:txBody>
      </p:sp>
      <p:graphicFrame>
        <p:nvGraphicFramePr>
          <p:cNvPr id="14342"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404555892"/>
              </p:ext>
            </p:extLst>
          </p:nvPr>
        </p:nvGraphicFramePr>
        <p:xfrm>
          <a:off x="1905000" y="2546446"/>
          <a:ext cx="5715000" cy="1268763"/>
        </p:xfrm>
        <a:graphic>
          <a:graphicData uri="http://schemas.openxmlformats.org/presentationml/2006/ole">
            <mc:AlternateContent xmlns:mc="http://schemas.openxmlformats.org/markup-compatibility/2006">
              <mc:Choice xmlns:v="urn:schemas-microsoft-com:vml" Requires="v">
                <p:oleObj spid="_x0000_s14513" name="Equation" r:id="rId3" imgW="2298700" imgH="508000" progId="Equation.DSMT4">
                  <p:embed/>
                </p:oleObj>
              </mc:Choice>
              <mc:Fallback>
                <p:oleObj name="Equation" r:id="rId3" imgW="2298700" imgH="508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546446"/>
                        <a:ext cx="5715000" cy="1268763"/>
                      </a:xfrm>
                      <a:prstGeom prst="rect">
                        <a:avLst/>
                      </a:prstGeom>
                      <a:noFill/>
                      <a:ln>
                        <a:noFill/>
                      </a:ln>
                      <a:extLst/>
                    </p:spPr>
                  </p:pic>
                </p:oleObj>
              </mc:Fallback>
            </mc:AlternateContent>
          </a:graphicData>
        </a:graphic>
      </p:graphicFrame>
      <p:sp>
        <p:nvSpPr>
          <p:cNvPr id="2" name="Title 1" hidden="1"/>
          <p:cNvSpPr>
            <a:spLocks noGrp="1"/>
          </p:cNvSpPr>
          <p:nvPr>
            <p:ph type="title"/>
          </p:nvPr>
        </p:nvSpPr>
        <p:spPr/>
        <p:txBody>
          <a:bodyPr/>
          <a:lstStyle/>
          <a:p>
            <a:r>
              <a:rPr lang="en-US" sz="2800" dirty="0">
                <a:solidFill>
                  <a:srgbClr val="BD582C"/>
                </a:solidFill>
              </a:rPr>
              <a:t>The Price of a Bond, 3</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762000" y="1397540"/>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smtClean="0">
                <a:solidFill>
                  <a:srgbClr val="BD582C"/>
                </a:solidFill>
                <a:latin typeface="+mn-lt"/>
                <a:cs typeface="+mn-cs"/>
              </a:rPr>
              <a:t>The Price of </a:t>
            </a:r>
            <a:r>
              <a:rPr lang="en-US" sz="2400" dirty="0">
                <a:solidFill>
                  <a:srgbClr val="BD582C"/>
                </a:solidFill>
                <a:latin typeface="+mn-lt"/>
                <a:cs typeface="+mn-cs"/>
              </a:rPr>
              <a:t>a</a:t>
            </a:r>
            <a:r>
              <a:rPr lang="en-US" sz="2400" dirty="0" smtClean="0">
                <a:solidFill>
                  <a:srgbClr val="BD582C"/>
                </a:solidFill>
                <a:latin typeface="+mn-lt"/>
                <a:cs typeface="+mn-cs"/>
              </a:rPr>
              <a:t> Bond, 4</a:t>
            </a:r>
            <a:endParaRPr lang="en-US" sz="2400" dirty="0">
              <a:solidFill>
                <a:srgbClr val="BD582C"/>
              </a:solidFill>
              <a:latin typeface="+mn-lt"/>
              <a:cs typeface="+mn-cs"/>
            </a:endParaRPr>
          </a:p>
        </p:txBody>
      </p:sp>
      <p:sp>
        <p:nvSpPr>
          <p:cNvPr id="14339"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defRPr/>
            </a:pPr>
            <a:r>
              <a:rPr lang="en-US" sz="2000" dirty="0" smtClean="0"/>
              <a:t>Thus, regardless of the split between interest (the 1</a:t>
            </a:r>
            <a:r>
              <a:rPr lang="en-US" sz="2000" baseline="30000" dirty="0" smtClean="0"/>
              <a:t>st</a:t>
            </a:r>
            <a:r>
              <a:rPr lang="en-US" sz="2000" dirty="0" smtClean="0"/>
              <a:t> term) and redemption value (the 2</a:t>
            </a:r>
            <a:r>
              <a:rPr lang="en-US" sz="2000" baseline="30000" dirty="0" smtClean="0"/>
              <a:t>nd</a:t>
            </a:r>
            <a:r>
              <a:rPr lang="en-US" sz="2000" dirty="0" smtClean="0"/>
              <a:t>), </a:t>
            </a:r>
            <a:r>
              <a:rPr lang="en-US" sz="2000" i="1" dirty="0" smtClean="0">
                <a:latin typeface="Times New Roman" panose="02020603050405020304" pitchFamily="18" charset="0"/>
                <a:cs typeface="Times New Roman" panose="02020603050405020304" pitchFamily="18" charset="0"/>
              </a:rPr>
              <a:t>P</a:t>
            </a:r>
            <a:r>
              <a:rPr lang="en-US" sz="2000" dirty="0" smtClean="0"/>
              <a:t> is proportional to </a:t>
            </a:r>
            <a:r>
              <a:rPr lang="en-US" sz="2000" i="1" dirty="0" smtClean="0">
                <a:latin typeface="Times New Roman" panose="02020603050405020304" pitchFamily="18" charset="0"/>
                <a:cs typeface="Times New Roman" panose="02020603050405020304" pitchFamily="18" charset="0"/>
              </a:rPr>
              <a:t>F</a:t>
            </a:r>
            <a:r>
              <a:rPr lang="en-US" sz="2000" i="1" dirty="0" smtClean="0"/>
              <a:t>.</a:t>
            </a:r>
          </a:p>
          <a:p>
            <a:pPr>
              <a:lnSpc>
                <a:spcPct val="120000"/>
              </a:lnSpc>
              <a:buFont typeface="Wingdings" panose="05000000000000000000" pitchFamily="2" charset="2"/>
              <a:buChar char="§"/>
              <a:defRPr/>
            </a:pPr>
            <a:endParaRPr lang="en-US" sz="2000" dirty="0" smtClean="0"/>
          </a:p>
          <a:p>
            <a:pPr marL="460375" lvl="1" indent="-233363">
              <a:lnSpc>
                <a:spcPct val="120000"/>
              </a:lnSpc>
              <a:buFont typeface="Courier New" panose="02070309020205020404" pitchFamily="49" charset="0"/>
              <a:buChar char="o"/>
              <a:defRPr/>
            </a:pPr>
            <a:r>
              <a:rPr lang="en-US" sz="2000" dirty="0" smtClean="0"/>
              <a:t>If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 &gt; </a:t>
            </a:r>
            <a:r>
              <a:rPr lang="en-US" sz="2000" i="1" dirty="0" smtClean="0">
                <a:latin typeface="Times New Roman" panose="02020603050405020304" pitchFamily="18" charset="0"/>
                <a:cs typeface="Times New Roman" panose="02020603050405020304" pitchFamily="18" charset="0"/>
              </a:rPr>
              <a:t>F</a:t>
            </a:r>
            <a:r>
              <a:rPr lang="en-US" sz="2000" dirty="0" smtClean="0"/>
              <a:t>, the bond is said to sell at a </a:t>
            </a:r>
            <a:r>
              <a:rPr lang="en-US" sz="2000" b="1" dirty="0" smtClean="0"/>
              <a:t>premium</a:t>
            </a:r>
            <a:r>
              <a:rPr lang="en-US" sz="2000" dirty="0" smtClean="0"/>
              <a:t>;</a:t>
            </a:r>
          </a:p>
          <a:p>
            <a:pPr marL="460375" lvl="1" indent="-233363">
              <a:lnSpc>
                <a:spcPct val="120000"/>
              </a:lnSpc>
              <a:buFont typeface="Courier New" panose="02070309020205020404" pitchFamily="49" charset="0"/>
              <a:buChar char="o"/>
              <a:defRPr/>
            </a:pPr>
            <a:endParaRPr lang="en-US" sz="2000" dirty="0" smtClean="0"/>
          </a:p>
          <a:p>
            <a:pPr marL="460375" lvl="1" indent="-233363">
              <a:lnSpc>
                <a:spcPct val="120000"/>
              </a:lnSpc>
              <a:buFont typeface="Courier New" panose="02070309020205020404" pitchFamily="49" charset="0"/>
              <a:buChar char="o"/>
              <a:defRPr/>
            </a:pPr>
            <a:r>
              <a:rPr lang="en-US" sz="2000" dirty="0" smtClean="0"/>
              <a:t>if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 &lt; </a:t>
            </a:r>
            <a:r>
              <a:rPr lang="en-US" sz="2000" i="1" dirty="0" smtClean="0">
                <a:latin typeface="Times New Roman" panose="02020603050405020304" pitchFamily="18" charset="0"/>
                <a:cs typeface="Times New Roman" panose="02020603050405020304" pitchFamily="18" charset="0"/>
              </a:rPr>
              <a:t>F</a:t>
            </a:r>
            <a:r>
              <a:rPr lang="en-US" sz="2000" dirty="0" smtClean="0"/>
              <a:t>, the bond is said to sell at a </a:t>
            </a:r>
            <a:r>
              <a:rPr lang="en-US" sz="2000" b="1" dirty="0" smtClean="0"/>
              <a:t>discount</a:t>
            </a:r>
            <a:r>
              <a:rPr lang="en-US" sz="2000" dirty="0" smtClean="0"/>
              <a:t>.</a:t>
            </a:r>
          </a:p>
          <a:p>
            <a:pPr eaLnBrk="1" hangingPunct="1">
              <a:defRPr/>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The Price of a Bond, 4</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838200" y="1447800"/>
            <a:ext cx="3137397"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A Bond’s Rate of Return</a:t>
            </a:r>
            <a:endParaRPr lang="en-US" sz="2400" dirty="0">
              <a:solidFill>
                <a:srgbClr val="BD582C"/>
              </a:solidFill>
              <a:latin typeface="+mn-lt"/>
              <a:cs typeface="+mn-cs"/>
            </a:endParaRPr>
          </a:p>
        </p:txBody>
      </p:sp>
      <p:sp>
        <p:nvSpPr>
          <p:cNvPr id="16387" name="Rectangle 3"/>
          <p:cNvSpPr>
            <a:spLocks noGrp="1" noChangeArrowheads="1"/>
          </p:cNvSpPr>
          <p:nvPr>
            <p:ph idx="1"/>
          </p:nvPr>
        </p:nvSpPr>
        <p:spPr/>
        <p:txBody>
          <a:bodyPr>
            <a:normAutofit/>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The </a:t>
            </a:r>
            <a:r>
              <a:rPr lang="en-US" sz="2000" dirty="0"/>
              <a:t>second key to understanding bond markets is to think about the rate of return on a bond that sells at price </a:t>
            </a:r>
            <a:r>
              <a:rPr lang="en-US" sz="2000" i="1" dirty="0">
                <a:latin typeface="Times New Roman" panose="02020603050405020304" pitchFamily="18" charset="0"/>
                <a:cs typeface="Times New Roman" panose="02020603050405020304" pitchFamily="18" charset="0"/>
              </a:rPr>
              <a:t>P</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This rate of return is the value of </a:t>
            </a:r>
            <a:r>
              <a:rPr lang="en-US" sz="2000" i="1" dirty="0">
                <a:latin typeface="Times New Roman" panose="02020603050405020304" pitchFamily="18" charset="0"/>
                <a:cs typeface="Times New Roman" panose="02020603050405020304" pitchFamily="18" charset="0"/>
              </a:rPr>
              <a:t>r</a:t>
            </a:r>
            <a:r>
              <a:rPr lang="en-US" sz="2000" dirty="0"/>
              <a:t> at which the above equation is true, given </a:t>
            </a:r>
            <a:r>
              <a:rPr lang="en-US" sz="2000" i="1" dirty="0">
                <a:latin typeface="Times New Roman" panose="02020603050405020304" pitchFamily="18" charset="0"/>
                <a:cs typeface="Times New Roman" panose="02020603050405020304" pitchFamily="18" charset="0"/>
              </a:rPr>
              <a:t>P</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This is a standard type of present-value calculation; it is often called finding the internal rate of return.</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In the case of bonds, it is called calculating a bond’s </a:t>
            </a:r>
            <a:r>
              <a:rPr lang="en-US" sz="2000" b="1" dirty="0"/>
              <a:t>yield to maturity</a:t>
            </a:r>
            <a:r>
              <a:rPr lang="en-US" sz="2000" dirty="0"/>
              <a:t>.</a:t>
            </a:r>
          </a:p>
          <a:p>
            <a:pPr marL="227013" indent="-227013" eaLnBrk="1" hangingPunct="1">
              <a:lnSpc>
                <a:spcPct val="120000"/>
              </a:lnSpc>
              <a:buFont typeface="Wingdings" panose="05000000000000000000" pitchFamily="2" charset="2"/>
              <a:buChar char="§"/>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A Bond’s Rate of Return</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2963" y="1308736"/>
            <a:ext cx="3739037" cy="487506"/>
          </a:xfrm>
          <a:prstGeom prst="rect">
            <a:avLst/>
          </a:prstGeom>
        </p:spPr>
        <p:txBody>
          <a:bodyPr wrap="none">
            <a:spAutoFit/>
          </a:bodyPr>
          <a:lstStyle/>
          <a:p>
            <a:pPr marL="0" marR="0">
              <a:lnSpc>
                <a:spcPct val="107000"/>
              </a:lnSpc>
              <a:spcBef>
                <a:spcPts val="0"/>
              </a:spcBef>
              <a:spcAft>
                <a:spcPts val="800"/>
              </a:spcAft>
            </a:pPr>
            <a:r>
              <a:rPr lang="en-US" sz="2400" dirty="0" smtClean="0">
                <a:solidFill>
                  <a:srgbClr val="BD582C"/>
                </a:solidFill>
                <a:latin typeface="+mn-lt"/>
                <a:ea typeface="Calibri" panose="020F0502020204030204" pitchFamily="34" charset="0"/>
                <a:cs typeface="Arabic Typesetting" panose="03020402040406030203" pitchFamily="66" charset="-78"/>
              </a:rPr>
              <a:t>Calculating Yield to Maturity</a:t>
            </a:r>
            <a:endParaRPr lang="en-US" sz="2400" dirty="0">
              <a:solidFill>
                <a:srgbClr val="BD582C"/>
              </a:solidFill>
              <a:effectLst/>
              <a:latin typeface="+mn-lt"/>
              <a:ea typeface="Calibri" panose="020F0502020204030204" pitchFamily="34" charset="0"/>
              <a:cs typeface="Arabic Typesetting" panose="03020402040406030203" pitchFamily="66" charset="-78"/>
            </a:endParaRPr>
          </a:p>
        </p:txBody>
      </p:sp>
      <p:sp>
        <p:nvSpPr>
          <p:cNvPr id="17411" name="Rectangle 3"/>
          <p:cNvSpPr>
            <a:spLocks noGrp="1" noChangeArrowheads="1"/>
          </p:cNvSpPr>
          <p:nvPr>
            <p:ph idx="1"/>
          </p:nvPr>
        </p:nvSpPr>
        <p:spPr/>
        <p:txBody>
          <a:bodyPr>
            <a:normAutofit/>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Calculating the yield to maturity is difficult because the equation is </a:t>
            </a:r>
            <a:br>
              <a:rPr lang="en-US" sz="2000" dirty="0" smtClean="0"/>
            </a:br>
            <a:r>
              <a:rPr lang="en-US" sz="2000" dirty="0" smtClean="0"/>
              <a:t> nonlinear.</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But most spreadsheet programs are set up to do this type of </a:t>
            </a:r>
            <a:r>
              <a:rPr lang="en-US" sz="2000" dirty="0" smtClean="0"/>
              <a:t/>
            </a:r>
            <a:br>
              <a:rPr lang="en-US" sz="2000" dirty="0" smtClean="0"/>
            </a:br>
            <a:r>
              <a:rPr lang="en-US" sz="2000" dirty="0" smtClean="0"/>
              <a:t> calculation</a:t>
            </a:r>
            <a:r>
              <a:rPr lang="en-US" sz="2000" dirty="0"/>
              <a:t>, that is, to find an internal rate of return (IRR).</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Moreover, there is a simple approximation that indicates the key </a:t>
            </a:r>
            <a:r>
              <a:rPr lang="en-US" sz="2000" dirty="0" smtClean="0"/>
              <a:t/>
            </a:r>
            <a:br>
              <a:rPr lang="en-US" sz="2000" dirty="0" smtClean="0"/>
            </a:br>
            <a:r>
              <a:rPr lang="en-US" sz="2000" dirty="0" smtClean="0"/>
              <a:t> intuition</a:t>
            </a:r>
            <a:r>
              <a:rPr lang="en-US" sz="2000" dirty="0"/>
              <a:t>.</a:t>
            </a:r>
          </a:p>
        </p:txBody>
      </p:sp>
      <p:sp>
        <p:nvSpPr>
          <p:cNvPr id="3" name="Title" hidden="1"/>
          <p:cNvSpPr>
            <a:spLocks noGrp="1"/>
          </p:cNvSpPr>
          <p:nvPr>
            <p:ph type="title"/>
          </p:nvPr>
        </p:nvSpPr>
        <p:spPr/>
        <p:txBody>
          <a:bodyPr/>
          <a:lstStyle/>
          <a:p>
            <a:r>
              <a:rPr lang="en-US" sz="2800" dirty="0">
                <a:solidFill>
                  <a:srgbClr val="BD582C"/>
                </a:solidFill>
                <a:ea typeface="Calibri" panose="020F0502020204030204" pitchFamily="34" charset="0"/>
                <a:cs typeface="Arabic Typesetting" panose="03020402040406030203" pitchFamily="66" charset="-78"/>
              </a:rPr>
              <a:t>Calculating Yield to Maturity</a:t>
            </a:r>
            <a:br>
              <a:rPr lang="en-US" sz="2800" dirty="0">
                <a:solidFill>
                  <a:srgbClr val="BD582C"/>
                </a:solidFill>
                <a:ea typeface="Calibri" panose="020F0502020204030204" pitchFamily="34" charset="0"/>
                <a:cs typeface="Arabic Typesetting" panose="03020402040406030203" pitchFamily="66" charset="-78"/>
              </a:rPr>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48761" y="1404068"/>
            <a:ext cx="418043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Approximating Yield to Maturity</a:t>
            </a:r>
            <a:endParaRPr lang="en-US" sz="2400" dirty="0">
              <a:solidFill>
                <a:srgbClr val="BD582C"/>
              </a:solidFill>
              <a:latin typeface="+mn-lt"/>
              <a:cs typeface="+mn-cs"/>
            </a:endParaRPr>
          </a:p>
        </p:txBody>
      </p:sp>
      <p:sp>
        <p:nvSpPr>
          <p:cNvPr id="18435" name="Rectangle 3"/>
          <p:cNvSpPr>
            <a:spLocks noGrp="1" noChangeArrowheads="1"/>
          </p:cNvSpPr>
          <p:nvPr>
            <p:ph idx="1"/>
          </p:nvPr>
        </p:nvSpPr>
        <p:spPr/>
        <p:txBody>
          <a:bodyPr/>
          <a:lstStyle/>
          <a:p>
            <a:pPr marL="227013" indent="-227013" eaLnBrk="1" hangingPunct="1">
              <a:lnSpc>
                <a:spcPct val="90000"/>
              </a:lnSpc>
              <a:buFont typeface="Wingdings" panose="05000000000000000000" pitchFamily="2" charset="2"/>
              <a:buChar char="§"/>
            </a:pPr>
            <a:r>
              <a:rPr lang="en-US" sz="2000" dirty="0" smtClean="0"/>
              <a:t>This </a:t>
            </a:r>
            <a:r>
              <a:rPr lang="en-US" sz="2000" dirty="0"/>
              <a:t>approximation starts with the recognition that the annual return on a bond has two parts:</a:t>
            </a:r>
          </a:p>
          <a:p>
            <a:pPr marL="227013" lvl="3" indent="-227013">
              <a:lnSpc>
                <a:spcPct val="50000"/>
              </a:lnSpc>
              <a:buFont typeface="Wingdings" panose="05000000000000000000" pitchFamily="2" charset="2"/>
              <a:buChar char="§"/>
            </a:pPr>
            <a:endParaRPr lang="en-US" sz="2000" dirty="0"/>
          </a:p>
          <a:p>
            <a:pPr marL="460375" lvl="3" indent="-233363">
              <a:buFont typeface="Courier New" panose="02070309020205020404" pitchFamily="49" charset="0"/>
              <a:buChar char="o"/>
            </a:pPr>
            <a:r>
              <a:rPr lang="en-US" sz="2000" dirty="0"/>
              <a:t>Interest Return = </a:t>
            </a:r>
            <a:r>
              <a:rPr lang="en-US" sz="2000" i="1" dirty="0" err="1">
                <a:latin typeface="Times New Roman" panose="02020603050405020304" pitchFamily="18" charset="0"/>
                <a:cs typeface="Times New Roman" panose="02020603050405020304" pitchFamily="18" charset="0"/>
              </a:rPr>
              <a:t>cF</a:t>
            </a:r>
            <a:endParaRPr lang="en-US" sz="2000" i="1" dirty="0">
              <a:latin typeface="Times New Roman" panose="02020603050405020304" pitchFamily="18" charset="0"/>
              <a:cs typeface="Times New Roman" panose="02020603050405020304" pitchFamily="18" charset="0"/>
            </a:endParaRPr>
          </a:p>
          <a:p>
            <a:pPr marL="460375" lvl="2" indent="-233363">
              <a:lnSpc>
                <a:spcPct val="50000"/>
              </a:lnSpc>
              <a:buFont typeface="Courier New" panose="02070309020205020404" pitchFamily="49" charset="0"/>
              <a:buChar char="o"/>
            </a:pPr>
            <a:endParaRPr lang="en-US" sz="2000" dirty="0"/>
          </a:p>
          <a:p>
            <a:pPr marL="460375" lvl="3" indent="-233363">
              <a:buFont typeface="Courier New" panose="02070309020205020404" pitchFamily="49" charset="0"/>
              <a:buChar char="o"/>
            </a:pPr>
            <a:r>
              <a:rPr lang="en-US" sz="2000" dirty="0" smtClean="0"/>
              <a:t>Capital </a:t>
            </a:r>
            <a:r>
              <a:rPr lang="en-US" sz="2000" dirty="0"/>
              <a:t>Gain =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F</a:t>
            </a:r>
            <a:r>
              <a:rPr lang="en-US" sz="2000" dirty="0">
                <a:latin typeface="Times New Roman" panose="02020603050405020304" pitchFamily="18" charset="0"/>
                <a:cs typeface="Times New Roman" panose="02020603050405020304" pitchFamily="18" charset="0"/>
              </a:rPr>
              <a:t> -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per year.</a:t>
            </a:r>
          </a:p>
          <a:p>
            <a:pPr marL="460375" lvl="1" indent="-233363" eaLnBrk="1" hangingPunct="1">
              <a:lnSpc>
                <a:spcPct val="90000"/>
              </a:lnSpc>
              <a:buFont typeface="Courier New" panose="02070309020205020404" pitchFamily="49" charset="0"/>
              <a:buChar char="o"/>
            </a:pPr>
            <a:endParaRPr lang="en-US" sz="2000" dirty="0"/>
          </a:p>
          <a:p>
            <a:pPr marL="227013" indent="-227013" eaLnBrk="1" hangingPunct="1">
              <a:lnSpc>
                <a:spcPct val="90000"/>
              </a:lnSpc>
              <a:buFont typeface="Wingdings" panose="05000000000000000000" pitchFamily="2" charset="2"/>
              <a:buChar char="§"/>
            </a:pPr>
            <a:r>
              <a:rPr lang="en-US" sz="2000" dirty="0"/>
              <a:t>Thus, the total return, expressed as a share of the “price,” is: </a:t>
            </a:r>
          </a:p>
          <a:p>
            <a:pPr eaLnBrk="1" hangingPunct="1">
              <a:lnSpc>
                <a:spcPct val="90000"/>
              </a:lnSpc>
            </a:pPr>
            <a:endParaRPr lang="en-US" sz="2000" dirty="0"/>
          </a:p>
          <a:p>
            <a:pPr eaLnBrk="1" hangingPunct="1">
              <a:lnSpc>
                <a:spcPct val="90000"/>
              </a:lnSpc>
            </a:pPr>
            <a:endParaRPr lang="en-US" sz="1950" dirty="0"/>
          </a:p>
        </p:txBody>
      </p:sp>
      <p:graphicFrame>
        <p:nvGraphicFramePr>
          <p:cNvPr id="18437"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246052623"/>
              </p:ext>
            </p:extLst>
          </p:nvPr>
        </p:nvGraphicFramePr>
        <p:xfrm>
          <a:off x="2667000" y="4402850"/>
          <a:ext cx="2362200" cy="1588376"/>
        </p:xfrm>
        <a:graphic>
          <a:graphicData uri="http://schemas.openxmlformats.org/presentationml/2006/ole">
            <mc:AlternateContent xmlns:mc="http://schemas.openxmlformats.org/markup-compatibility/2006">
              <mc:Choice xmlns:v="urn:schemas-microsoft-com:vml" Requires="v">
                <p:oleObj spid="_x0000_s18609" name="Equation" r:id="rId3" imgW="1193800" imgH="800100" progId="Equation.DSMT4">
                  <p:embed/>
                </p:oleObj>
              </mc:Choice>
              <mc:Fallback>
                <p:oleObj name="Equation" r:id="rId3" imgW="1193800" imgH="8001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402850"/>
                        <a:ext cx="2362200" cy="1588376"/>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Approximating Yield to Maturity</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3843" y="1430382"/>
            <a:ext cx="4572000" cy="424732"/>
          </a:xfrm>
          <a:prstGeom prst="rect">
            <a:avLst/>
          </a:prstGeom>
        </p:spPr>
        <p:txBody>
          <a:bodyPr>
            <a:spAutoFit/>
          </a:bodyPr>
          <a:lstStyle/>
          <a:p>
            <a:pPr eaLnBrk="1" hangingPunct="1">
              <a:lnSpc>
                <a:spcPct val="90000"/>
              </a:lnSpc>
              <a:buFont typeface="Wingdings" pitchFamily="2" charset="2"/>
              <a:buNone/>
            </a:pPr>
            <a:r>
              <a:rPr lang="en-US" sz="2400" dirty="0" smtClean="0">
                <a:solidFill>
                  <a:srgbClr val="BD582C"/>
                </a:solidFill>
                <a:latin typeface="+mn-lt"/>
              </a:rPr>
              <a:t>Price and Rate </a:t>
            </a:r>
            <a:r>
              <a:rPr lang="en-US" sz="2400" dirty="0">
                <a:solidFill>
                  <a:srgbClr val="BD582C"/>
                </a:solidFill>
                <a:latin typeface="+mn-lt"/>
              </a:rPr>
              <a:t>o</a:t>
            </a:r>
            <a:r>
              <a:rPr lang="en-US" sz="2400" dirty="0" smtClean="0">
                <a:solidFill>
                  <a:srgbClr val="BD582C"/>
                </a:solidFill>
                <a:latin typeface="+mn-lt"/>
              </a:rPr>
              <a:t>f Return</a:t>
            </a:r>
            <a:endParaRPr lang="en-US" sz="2400" dirty="0">
              <a:solidFill>
                <a:srgbClr val="BD582C"/>
              </a:solidFill>
              <a:latin typeface="+mn-lt"/>
            </a:endParaRPr>
          </a:p>
        </p:txBody>
      </p:sp>
      <p:sp>
        <p:nvSpPr>
          <p:cNvPr id="19459" name="Rectangle 3"/>
          <p:cNvSpPr>
            <a:spLocks noGrp="1" noChangeArrowheads="1"/>
          </p:cNvSpPr>
          <p:nvPr>
            <p:ph idx="1"/>
          </p:nvPr>
        </p:nvSpPr>
        <p:spPr/>
        <p:txBody>
          <a:bodyPr>
            <a:normAutofit/>
          </a:bodyPr>
          <a:lstStyle/>
          <a:p>
            <a:pPr marL="215900" indent="-215900" eaLnBrk="1" hangingPunct="1">
              <a:lnSpc>
                <a:spcPct val="120000"/>
              </a:lnSpc>
              <a:buFont typeface="Wingdings" panose="05000000000000000000" pitchFamily="2" charset="2"/>
              <a:buChar char="§"/>
            </a:pPr>
            <a:r>
              <a:rPr lang="en-US" sz="2000" dirty="0" smtClean="0"/>
              <a:t>The difference between these two ways of looking at bonds corresponds to what is unknown.</a:t>
            </a:r>
          </a:p>
          <a:p>
            <a:pPr marL="215900" indent="-215900" eaLnBrk="1" hangingPunct="1">
              <a:lnSpc>
                <a:spcPct val="120000"/>
              </a:lnSpc>
              <a:buFont typeface="Wingdings" panose="05000000000000000000" pitchFamily="2" charset="2"/>
              <a:buChar char="§"/>
            </a:pPr>
            <a:endParaRPr lang="en-US" sz="2000" dirty="0" smtClean="0"/>
          </a:p>
          <a:p>
            <a:pPr marL="460375" lvl="1" indent="-233363">
              <a:lnSpc>
                <a:spcPct val="120000"/>
              </a:lnSpc>
              <a:buFont typeface="Courier New" panose="02070309020205020404" pitchFamily="49" charset="0"/>
              <a:buChar char="o"/>
            </a:pPr>
            <a:r>
              <a:rPr lang="en-US" sz="2000" dirty="0" smtClean="0"/>
              <a:t>In the first case </a:t>
            </a:r>
            <a:r>
              <a:rPr lang="en-US" sz="2000" i="1" dirty="0" smtClean="0">
                <a:latin typeface="Times New Roman" panose="02020603050405020304" pitchFamily="18" charset="0"/>
                <a:cs typeface="Times New Roman" panose="02020603050405020304" pitchFamily="18" charset="0"/>
              </a:rPr>
              <a:t>r</a:t>
            </a:r>
            <a:r>
              <a:rPr lang="en-US" sz="2000" dirty="0" smtClean="0"/>
              <a:t> is known, but</a:t>
            </a: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 </a:t>
            </a:r>
            <a:r>
              <a:rPr lang="en-US" sz="2000" dirty="0" smtClean="0"/>
              <a:t>is not.  We use the present-value equation to solve for </a:t>
            </a:r>
            <a:r>
              <a:rPr lang="en-US" sz="2000" i="1" dirty="0" smtClean="0">
                <a:latin typeface="Times New Roman" panose="02020603050405020304" pitchFamily="18" charset="0"/>
                <a:cs typeface="Times New Roman" panose="02020603050405020304" pitchFamily="18" charset="0"/>
              </a:rPr>
              <a:t>P</a:t>
            </a:r>
            <a:r>
              <a:rPr lang="en-US" sz="2000" dirty="0" smtClean="0"/>
              <a:t>.</a:t>
            </a:r>
          </a:p>
          <a:p>
            <a:pPr marL="460375" lvl="1" indent="-233363">
              <a:lnSpc>
                <a:spcPct val="120000"/>
              </a:lnSpc>
              <a:buFont typeface="Courier New" panose="02070309020205020404" pitchFamily="49" charset="0"/>
              <a:buChar char="o"/>
            </a:pPr>
            <a:endParaRPr lang="en-US" sz="2000" dirty="0" smtClean="0"/>
          </a:p>
          <a:p>
            <a:pPr marL="460375" lvl="1" indent="-233363">
              <a:lnSpc>
                <a:spcPct val="120000"/>
              </a:lnSpc>
              <a:buFont typeface="Courier New" panose="02070309020205020404" pitchFamily="49" charset="0"/>
              <a:buChar char="o"/>
            </a:pPr>
            <a:r>
              <a:rPr lang="en-US" sz="2000" dirty="0" smtClean="0"/>
              <a:t>In the second case, </a:t>
            </a:r>
            <a:r>
              <a:rPr lang="en-US" sz="2000" i="1" dirty="0" smtClean="0">
                <a:latin typeface="Times New Roman" panose="02020603050405020304" pitchFamily="18" charset="0"/>
                <a:cs typeface="Times New Roman" panose="02020603050405020304" pitchFamily="18" charset="0"/>
              </a:rPr>
              <a:t>P</a:t>
            </a:r>
            <a:r>
              <a:rPr lang="en-US" sz="2000" dirty="0" smtClean="0"/>
              <a:t> is known, but </a:t>
            </a:r>
            <a:r>
              <a:rPr lang="en-US" sz="2000" i="1" dirty="0" smtClean="0">
                <a:latin typeface="Times New Roman" panose="02020603050405020304" pitchFamily="18" charset="0"/>
                <a:cs typeface="Times New Roman" panose="02020603050405020304" pitchFamily="18" charset="0"/>
              </a:rPr>
              <a:t>r</a:t>
            </a:r>
            <a:r>
              <a:rPr lang="en-US" sz="2000" dirty="0" smtClean="0"/>
              <a:t> is not.  We use the present-value equation to solve for </a:t>
            </a:r>
            <a:r>
              <a:rPr lang="en-US" sz="2000" i="1" dirty="0" smtClean="0">
                <a:latin typeface="Times New Roman" panose="02020603050405020304" pitchFamily="18" charset="0"/>
                <a:cs typeface="Times New Roman" panose="02020603050405020304" pitchFamily="18" charset="0"/>
              </a:rPr>
              <a:t>r</a:t>
            </a:r>
            <a:r>
              <a:rPr lang="en-US" sz="2000" dirty="0" smtClean="0"/>
              <a:t>.</a:t>
            </a:r>
          </a:p>
          <a:p>
            <a:pPr marL="215900" indent="-215900" eaLnBrk="1" hangingPunct="1">
              <a:lnSpc>
                <a:spcPct val="90000"/>
              </a:lnSpc>
              <a:buFont typeface="Wingdings" panose="05000000000000000000" pitchFamily="2" charset="2"/>
              <a:buChar char="§"/>
            </a:pPr>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Price and Rate of Return</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2"/>
          <p:cNvSpPr/>
          <p:nvPr/>
        </p:nvSpPr>
        <p:spPr>
          <a:xfrm>
            <a:off x="833846" y="1415145"/>
            <a:ext cx="2063835"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a:t>
            </a:r>
            <a:endParaRPr lang="en-US" sz="2400" dirty="0">
              <a:solidFill>
                <a:srgbClr val="BD582C"/>
              </a:solidFill>
              <a:latin typeface="+mn-lt"/>
              <a:cs typeface="+mn-cs"/>
            </a:endParaRP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Bonds </a:t>
            </a:r>
            <a:r>
              <a:rPr lang="en-US" sz="2000" dirty="0"/>
              <a:t>come in many different types, </a:t>
            </a:r>
            <a:r>
              <a:rPr lang="en-US" sz="2000" dirty="0" smtClean="0"/>
              <a:t>including:</a:t>
            </a:r>
            <a:endParaRPr lang="en-US" sz="2000" dirty="0"/>
          </a:p>
          <a:p>
            <a:pPr marL="227013" indent="-227013" eaLnBrk="1" hangingPunct="1">
              <a:lnSpc>
                <a:spcPct val="100000"/>
              </a:lnSpc>
              <a:spcAft>
                <a:spcPts val="1200"/>
              </a:spcAft>
              <a:buFont typeface="Wingdings" panose="05000000000000000000" pitchFamily="2" charset="2"/>
              <a:buChar char="§"/>
            </a:pPr>
            <a:r>
              <a:rPr lang="en-US" sz="2000" dirty="0" smtClean="0"/>
              <a:t>Refunding Bond</a:t>
            </a:r>
          </a:p>
          <a:p>
            <a:pPr marL="391605" lvl="1" indent="-227013">
              <a:lnSpc>
                <a:spcPct val="100000"/>
              </a:lnSpc>
              <a:spcAft>
                <a:spcPts val="1200"/>
              </a:spcAft>
              <a:buFont typeface="Wingdings" panose="05000000000000000000" pitchFamily="2" charset="2"/>
              <a:buChar char="§"/>
            </a:pPr>
            <a:r>
              <a:rPr lang="en-US" sz="1888" dirty="0" smtClean="0"/>
              <a:t>When interest rates drop, a government with outstanding bonds may pay them off and issue new bonds at a lower rate.</a:t>
            </a:r>
          </a:p>
          <a:p>
            <a:pPr marL="391605" lvl="1" indent="-227013">
              <a:lnSpc>
                <a:spcPct val="100000"/>
              </a:lnSpc>
              <a:spcAft>
                <a:spcPts val="1200"/>
              </a:spcAft>
              <a:buFont typeface="Wingdings" panose="05000000000000000000" pitchFamily="2" charset="2"/>
              <a:buChar char="§"/>
            </a:pPr>
            <a:r>
              <a:rPr lang="en-US" sz="1888" dirty="0" smtClean="0"/>
              <a:t>This is only possible with a call option (which may kick in after a specified waiting period). </a:t>
            </a:r>
          </a:p>
          <a:p>
            <a:pPr marL="391605" lvl="1" indent="-227013">
              <a:lnSpc>
                <a:spcPct val="100000"/>
              </a:lnSpc>
              <a:spcAft>
                <a:spcPts val="1200"/>
              </a:spcAft>
              <a:buFont typeface="Wingdings" panose="05000000000000000000" pitchFamily="2" charset="2"/>
              <a:buChar char="§"/>
            </a:pPr>
            <a:r>
              <a:rPr lang="en-US" sz="1888" dirty="0" smtClean="0"/>
              <a:t>The government issues refunding bonds at a rate lower than the original and uses the proceeds to pay off the original bond issue.</a:t>
            </a:r>
          </a:p>
          <a:p>
            <a:pPr marL="391605" lvl="1" indent="-227013">
              <a:lnSpc>
                <a:spcPct val="100000"/>
              </a:lnSpc>
              <a:spcAft>
                <a:spcPts val="1200"/>
              </a:spcAft>
              <a:buFont typeface="Wingdings" panose="05000000000000000000" pitchFamily="2" charset="2"/>
              <a:buChar char="§"/>
            </a:pPr>
            <a:r>
              <a:rPr lang="en-US" sz="1888" dirty="0" smtClean="0"/>
              <a:t>These bonds were common but have dropped off considerably since 2017 when the TCJA (tax bill) made their interest taxable.</a:t>
            </a:r>
            <a:endParaRPr lang="en-US" sz="2000" dirty="0"/>
          </a:p>
        </p:txBody>
      </p:sp>
      <p:sp>
        <p:nvSpPr>
          <p:cNvPr id="3" name="Title" hidden="1"/>
          <p:cNvSpPr>
            <a:spLocks noGrp="1"/>
          </p:cNvSpPr>
          <p:nvPr>
            <p:ph type="title"/>
          </p:nvPr>
        </p:nvSpPr>
        <p:spPr/>
        <p:txBody>
          <a:bodyPr/>
          <a:lstStyle/>
          <a:p>
            <a:r>
              <a:rPr lang="en-US" sz="2800" dirty="0">
                <a:solidFill>
                  <a:srgbClr val="BD582C"/>
                </a:solidFill>
              </a:rPr>
              <a:t>Types of Bonds</a:t>
            </a:r>
            <a:br>
              <a:rPr lang="en-US" sz="2800" dirty="0">
                <a:solidFill>
                  <a:srgbClr val="BD582C"/>
                </a:solidFill>
              </a:rPr>
            </a:br>
            <a:endParaRPr lang="en-US" dirty="0"/>
          </a:p>
        </p:txBody>
      </p:sp>
    </p:spTree>
    <p:extLst>
      <p:ext uri="{BB962C8B-B14F-4D97-AF65-F5344CB8AC3E}">
        <p14:creationId xmlns:p14="http://schemas.microsoft.com/office/powerpoint/2010/main" val="3583008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
        <p:nvSpPr>
          <p:cNvPr id="4099"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smtClean="0"/>
              <a:t>The Role of Municipal Bonds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Characteristics of a Bond</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Types of Bonds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Bond Markets</a:t>
            </a:r>
          </a:p>
          <a:p>
            <a:pPr eaLnBrk="1" hangingPunct="1"/>
            <a:endParaRPr lang="en-US" sz="2000" dirty="0" smtClean="0"/>
          </a:p>
        </p:txBody>
      </p:sp>
      <p:sp>
        <p:nvSpPr>
          <p:cNvPr id="3" name="Title" hidden="1"/>
          <p:cNvSpPr>
            <a:spLocks noGrp="1"/>
          </p:cNvSpPr>
          <p:nvPr>
            <p:ph type="title"/>
          </p:nvPr>
        </p:nvSpPr>
        <p:spPr/>
        <p:txBody>
          <a:bodyPr/>
          <a:lstStyle/>
          <a:p>
            <a:r>
              <a:rPr lang="en-US" dirty="0" smtClean="0"/>
              <a:t>Class Outline</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2"/>
          <p:cNvSpPr/>
          <p:nvPr/>
        </p:nvSpPr>
        <p:spPr>
          <a:xfrm>
            <a:off x="833846" y="1415145"/>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2</a:t>
            </a:r>
            <a:endParaRPr lang="en-US" sz="2400" dirty="0">
              <a:solidFill>
                <a:srgbClr val="BD582C"/>
              </a:solidFill>
              <a:latin typeface="+mn-lt"/>
              <a:cs typeface="+mn-cs"/>
            </a:endParaRPr>
          </a:p>
        </p:txBody>
      </p:sp>
      <p:sp>
        <p:nvSpPr>
          <p:cNvPr id="20483" name="Rectangle 3"/>
          <p:cNvSpPr>
            <a:spLocks noGrp="1" noChangeArrowheads="1"/>
          </p:cNvSpPr>
          <p:nvPr>
            <p:ph idx="1"/>
          </p:nvPr>
        </p:nvSpPr>
        <p:spPr>
          <a:xfrm>
            <a:off x="822959" y="1845734"/>
            <a:ext cx="7543801" cy="4707466"/>
          </a:xfrm>
        </p:spPr>
        <p:txBody>
          <a:bodyPr>
            <a:normAutofit lnSpcReduction="10000"/>
          </a:bodyPr>
          <a:lstStyle/>
          <a:p>
            <a:pPr marL="227013" indent="-227013">
              <a:lnSpc>
                <a:spcPct val="80000"/>
              </a:lnSpc>
              <a:buFont typeface="Wingdings" panose="05000000000000000000" pitchFamily="2" charset="2"/>
              <a:buChar char="§"/>
            </a:pPr>
            <a:endParaRPr lang="en-US" sz="2000" dirty="0" smtClean="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smtClean="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smtClean="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smtClean="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smtClean="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endParaRPr lang="en-US" sz="2000" dirty="0" smtClean="0"/>
          </a:p>
          <a:p>
            <a:pPr marL="227013" indent="-227013">
              <a:lnSpc>
                <a:spcPct val="80000"/>
              </a:lnSpc>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r>
              <a:rPr lang="en-US" sz="2000" dirty="0" smtClean="0"/>
              <a:t>See: </a:t>
            </a:r>
            <a:r>
              <a:rPr lang="en-US" sz="2000" dirty="0">
                <a:hlinkClick r:id="rId2" tooltip="https://www.sifma.org/wp-content/uploads/2020/01/US-Municipal-Issuance-Survey-2020-01-14-SIFMA.pdf "/>
              </a:rPr>
              <a:t>https://</a:t>
            </a:r>
            <a:r>
              <a:rPr lang="en-US" sz="2000" dirty="0" smtClean="0">
                <a:hlinkClick r:id="rId2" tooltip="https://www.sifma.org/wp-content/uploads/2020/01/US-Municipal-Issuance-Survey-2020-01-14-SIFMA.pdf "/>
              </a:rPr>
              <a:t>www.sifma.org/wp-content/uploads/2020/01/US-Municipal-Issuance-Survey-2020-01-14-SIFMA.pdf </a:t>
            </a:r>
            <a:endParaRPr lang="en-US" sz="2000" dirty="0"/>
          </a:p>
        </p:txBody>
      </p:sp>
      <p:pic>
        <p:nvPicPr>
          <p:cNvPr id="3" name="Picture" descr="Please contact Professor Yinger for details regarding figures" title="Picture"/>
          <p:cNvPicPr>
            <a:picLocks noChangeAspect="1"/>
          </p:cNvPicPr>
          <p:nvPr/>
        </p:nvPicPr>
        <p:blipFill rotWithShape="1">
          <a:blip r:embed="rId3"/>
          <a:srcRect l="20834" t="42000" r="50416" b="25333"/>
          <a:stretch/>
        </p:blipFill>
        <p:spPr>
          <a:xfrm>
            <a:off x="2000250" y="1809750"/>
            <a:ext cx="5257800" cy="3733800"/>
          </a:xfrm>
          <a:prstGeom prst="rect">
            <a:avLst/>
          </a:prstGeom>
        </p:spPr>
      </p:pic>
      <p:sp>
        <p:nvSpPr>
          <p:cNvPr id="5" name="Title" hidden="1"/>
          <p:cNvSpPr>
            <a:spLocks noGrp="1"/>
          </p:cNvSpPr>
          <p:nvPr>
            <p:ph type="title"/>
          </p:nvPr>
        </p:nvSpPr>
        <p:spPr/>
        <p:txBody>
          <a:bodyPr/>
          <a:lstStyle/>
          <a:p>
            <a:r>
              <a:rPr lang="en-US" sz="2800" dirty="0">
                <a:solidFill>
                  <a:srgbClr val="BD582C"/>
                </a:solidFill>
              </a:rPr>
              <a:t>Types of Bonds, 2</a:t>
            </a:r>
            <a:br>
              <a:rPr lang="en-US" sz="2800" dirty="0">
                <a:solidFill>
                  <a:srgbClr val="BD582C"/>
                </a:solidFill>
              </a:rPr>
            </a:br>
            <a:endParaRPr lang="en-US" dirty="0"/>
          </a:p>
        </p:txBody>
      </p:sp>
    </p:spTree>
    <p:extLst>
      <p:ext uri="{BB962C8B-B14F-4D97-AF65-F5344CB8AC3E}">
        <p14:creationId xmlns:p14="http://schemas.microsoft.com/office/powerpoint/2010/main" val="2844708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2"/>
          <p:cNvSpPr/>
          <p:nvPr/>
        </p:nvSpPr>
        <p:spPr>
          <a:xfrm>
            <a:off x="833846" y="1415145"/>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3</a:t>
            </a:r>
            <a:endParaRPr lang="en-US" sz="2400" dirty="0">
              <a:solidFill>
                <a:srgbClr val="BD582C"/>
              </a:solidFill>
              <a:latin typeface="+mn-lt"/>
              <a:cs typeface="+mn-cs"/>
            </a:endParaRPr>
          </a:p>
        </p:txBody>
      </p:sp>
      <p:sp>
        <p:nvSpPr>
          <p:cNvPr id="20483" name="Rectangle 3"/>
          <p:cNvSpPr>
            <a:spLocks noGrp="1" noChangeArrowheads="1"/>
          </p:cNvSpPr>
          <p:nvPr>
            <p:ph idx="1"/>
          </p:nvPr>
        </p:nvSpPr>
        <p:spPr/>
        <p:txBody>
          <a:bodyPr>
            <a:normAutofit/>
          </a:bodyPr>
          <a:lstStyle/>
          <a:p>
            <a:pPr marL="227013" indent="-227013" eaLnBrk="1" hangingPunct="1">
              <a:lnSpc>
                <a:spcPct val="80000"/>
              </a:lnSpc>
              <a:buFont typeface="Wingdings" panose="05000000000000000000" pitchFamily="2" charset="2"/>
              <a:buChar char="§"/>
            </a:pPr>
            <a:r>
              <a:rPr lang="en-US" sz="2000" smtClean="0"/>
              <a:t>Some bonds are counter-intuitive.</a:t>
            </a:r>
          </a:p>
          <a:p>
            <a:pPr marL="227013" indent="-227013" eaLnBrk="1" hangingPunct="1">
              <a:lnSpc>
                <a:spcPct val="80000"/>
              </a:lnSpc>
              <a:buFont typeface="Wingdings" panose="05000000000000000000" pitchFamily="2" charset="2"/>
              <a:buChar char="§"/>
            </a:pPr>
            <a:endParaRPr lang="en-US" sz="2000" smtClean="0"/>
          </a:p>
          <a:p>
            <a:pPr marL="227013" indent="-227013" eaLnBrk="1" hangingPunct="1">
              <a:lnSpc>
                <a:spcPct val="120000"/>
              </a:lnSpc>
              <a:buFont typeface="Wingdings" panose="05000000000000000000" pitchFamily="2" charset="2"/>
              <a:buChar char="§"/>
            </a:pPr>
            <a:r>
              <a:rPr lang="en-US" sz="2000" smtClean="0"/>
              <a:t>Zero Coupon Bond = a bond that pays no interest.  This bond obviously must sell at a huge discount (</a:t>
            </a:r>
            <a:r>
              <a:rPr lang="en-US" sz="2000" i="1" smtClean="0">
                <a:latin typeface="Times New Roman" panose="02020603050405020304" pitchFamily="18" charset="0"/>
                <a:cs typeface="Times New Roman" panose="02020603050405020304" pitchFamily="18" charset="0"/>
              </a:rPr>
              <a:t>P &lt; F</a:t>
            </a:r>
            <a:r>
              <a:rPr lang="en-US" sz="2000" smtClean="0"/>
              <a:t>) because all of its return comes in the form of a capital gain.</a:t>
            </a:r>
          </a:p>
          <a:p>
            <a:pPr marL="227013" indent="-227013" eaLnBrk="1" hangingPunct="1">
              <a:lnSpc>
                <a:spcPct val="80000"/>
              </a:lnSpc>
              <a:buFont typeface="Wingdings" panose="05000000000000000000" pitchFamily="2" charset="2"/>
              <a:buChar char="§"/>
            </a:pPr>
            <a:endParaRPr lang="en-US" sz="2000" smtClean="0"/>
          </a:p>
          <a:p>
            <a:pPr marL="460375" indent="-233363" eaLnBrk="1" hangingPunct="1">
              <a:lnSpc>
                <a:spcPct val="80000"/>
              </a:lnSpc>
              <a:buFont typeface="Courier New" panose="02070309020205020404" pitchFamily="49" charset="0"/>
              <a:buChar char="o"/>
            </a:pPr>
            <a:r>
              <a:rPr lang="en-US" sz="2000" smtClean="0"/>
              <a:t>Its price:</a:t>
            </a:r>
            <a:endParaRPr lang="en-US" sz="2000" dirty="0"/>
          </a:p>
        </p:txBody>
      </p:sp>
      <p:graphicFrame>
        <p:nvGraphicFramePr>
          <p:cNvPr id="3"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3855051257"/>
              </p:ext>
            </p:extLst>
          </p:nvPr>
        </p:nvGraphicFramePr>
        <p:xfrm>
          <a:off x="2286000" y="4724400"/>
          <a:ext cx="5002357" cy="1009650"/>
        </p:xfrm>
        <a:graphic>
          <a:graphicData uri="http://schemas.openxmlformats.org/presentationml/2006/ole">
            <mc:AlternateContent xmlns:mc="http://schemas.openxmlformats.org/markup-compatibility/2006">
              <mc:Choice xmlns:v="urn:schemas-microsoft-com:vml" Requires="v">
                <p:oleObj spid="_x0000_s43185" name="Equation" r:id="rId3" imgW="2082800" imgH="419100" progId="Equation.DSMT4">
                  <p:embed/>
                </p:oleObj>
              </mc:Choice>
              <mc:Fallback>
                <p:oleObj name="Equation" r:id="rId3" imgW="20828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724400"/>
                        <a:ext cx="5002357" cy="1009650"/>
                      </a:xfrm>
                      <a:prstGeom prst="rect">
                        <a:avLst/>
                      </a:prstGeom>
                      <a:noFill/>
                    </p:spPr>
                  </p:pic>
                </p:oleObj>
              </mc:Fallback>
            </mc:AlternateContent>
          </a:graphicData>
        </a:graphic>
      </p:graphicFrame>
      <p:sp>
        <p:nvSpPr>
          <p:cNvPr id="8" name="Title" hidden="1"/>
          <p:cNvSpPr>
            <a:spLocks noGrp="1"/>
          </p:cNvSpPr>
          <p:nvPr>
            <p:ph type="title"/>
          </p:nvPr>
        </p:nvSpPr>
        <p:spPr/>
        <p:txBody>
          <a:bodyPr/>
          <a:lstStyle/>
          <a:p>
            <a:r>
              <a:rPr lang="en-US" sz="2800" dirty="0">
                <a:solidFill>
                  <a:srgbClr val="BD582C"/>
                </a:solidFill>
              </a:rPr>
              <a:t>Types of Bonds, 3</a:t>
            </a:r>
            <a:br>
              <a:rPr lang="en-US" sz="2800" dirty="0">
                <a:solidFill>
                  <a:srgbClr val="BD582C"/>
                </a:solidFill>
              </a:rPr>
            </a:br>
            <a:endParaRPr lang="en-US" dirty="0"/>
          </a:p>
        </p:txBody>
      </p:sp>
    </p:spTree>
    <p:extLst>
      <p:ext uri="{BB962C8B-B14F-4D97-AF65-F5344CB8AC3E}">
        <p14:creationId xmlns:p14="http://schemas.microsoft.com/office/powerpoint/2010/main" val="3625229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2"/>
          <p:cNvSpPr/>
          <p:nvPr/>
        </p:nvSpPr>
        <p:spPr>
          <a:xfrm>
            <a:off x="866093"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4</a:t>
            </a:r>
            <a:endParaRPr lang="en-US" sz="2400" dirty="0">
              <a:solidFill>
                <a:srgbClr val="BD582C"/>
              </a:solidFill>
              <a:latin typeface="+mn-lt"/>
              <a:cs typeface="+mn-cs"/>
            </a:endParaRPr>
          </a:p>
        </p:txBody>
      </p:sp>
      <p:sp>
        <p:nvSpPr>
          <p:cNvPr id="20483" name="Rectangle 3"/>
          <p:cNvSpPr>
            <a:spLocks noGrp="1" noChangeArrowheads="1"/>
          </p:cNvSpPr>
          <p:nvPr>
            <p:ph idx="1"/>
          </p:nvPr>
        </p:nvSpPr>
        <p:spPr/>
        <p:txBody>
          <a:bodyPr>
            <a:normAutofit lnSpcReduction="10000"/>
          </a:bodyPr>
          <a:lstStyle/>
          <a:p>
            <a:pPr marL="227013" indent="-227013" eaLnBrk="1" hangingPunct="1">
              <a:lnSpc>
                <a:spcPct val="120000"/>
              </a:lnSpc>
              <a:buFont typeface="Wingdings" panose="05000000000000000000" pitchFamily="2" charset="2"/>
              <a:buChar char="§"/>
            </a:pPr>
            <a:r>
              <a:rPr lang="en-US" sz="2000" dirty="0" smtClean="0"/>
              <a:t>Compound </a:t>
            </a:r>
            <a:r>
              <a:rPr lang="en-US" sz="2000" dirty="0"/>
              <a:t>Interest Bond or Capital Appreciation Bond = a bond that puts interest payments in an “account” and lets them accumulate, but does not pay them out until the maturity date.  This bond changes the time pattern of payments by saving all the interest until the end.</a:t>
            </a:r>
          </a:p>
          <a:p>
            <a:pPr eaLnBrk="1" hangingPunct="1">
              <a:lnSpc>
                <a:spcPct val="120000"/>
              </a:lnSpc>
            </a:pPr>
            <a:endParaRPr lang="en-US" sz="2000" dirty="0"/>
          </a:p>
          <a:p>
            <a:pPr marL="460375" indent="-233363" eaLnBrk="1" hangingPunct="1">
              <a:lnSpc>
                <a:spcPct val="80000"/>
              </a:lnSpc>
              <a:buFont typeface="Courier New" panose="02070309020205020404" pitchFamily="49" charset="0"/>
              <a:buChar char="o"/>
            </a:pPr>
            <a:r>
              <a:rPr lang="en-US" sz="2000" dirty="0"/>
              <a:t>Its price:</a:t>
            </a:r>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r>
              <a:rPr lang="en-US" sz="2000" dirty="0"/>
              <a:t>If </a:t>
            </a:r>
            <a:r>
              <a:rPr lang="en-US" sz="2000" i="1" dirty="0">
                <a:latin typeface="Times New Roman" panose="02020603050405020304" pitchFamily="18" charset="0"/>
                <a:cs typeface="Times New Roman" panose="02020603050405020304" pitchFamily="18" charset="0"/>
              </a:rPr>
              <a:t>c = r</a:t>
            </a:r>
            <a:r>
              <a:rPr lang="en-US" sz="2000" dirty="0"/>
              <a:t>, then </a:t>
            </a:r>
            <a:r>
              <a:rPr lang="en-US" sz="2000" i="1" dirty="0">
                <a:latin typeface="Times New Roman" panose="02020603050405020304" pitchFamily="18" charset="0"/>
                <a:cs typeface="Times New Roman" panose="02020603050405020304" pitchFamily="18" charset="0"/>
              </a:rPr>
              <a:t>P = F</a:t>
            </a:r>
            <a:r>
              <a:rPr lang="en-US" sz="2000" dirty="0"/>
              <a:t>.</a:t>
            </a:r>
          </a:p>
          <a:p>
            <a:pPr eaLnBrk="1" hangingPunct="1">
              <a:lnSpc>
                <a:spcPct val="80000"/>
              </a:lnSpc>
            </a:pPr>
            <a:endParaRPr lang="en-US" sz="1950" dirty="0"/>
          </a:p>
        </p:txBody>
      </p:sp>
      <p:graphicFrame>
        <p:nvGraphicFramePr>
          <p:cNvPr id="3"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516696749"/>
              </p:ext>
            </p:extLst>
          </p:nvPr>
        </p:nvGraphicFramePr>
        <p:xfrm>
          <a:off x="2743200" y="4343400"/>
          <a:ext cx="3505200" cy="1102177"/>
        </p:xfrm>
        <a:graphic>
          <a:graphicData uri="http://schemas.openxmlformats.org/presentationml/2006/ole">
            <mc:AlternateContent xmlns:mc="http://schemas.openxmlformats.org/markup-compatibility/2006">
              <mc:Choice xmlns:v="urn:schemas-microsoft-com:vml" Requires="v">
                <p:oleObj spid="_x0000_s20659" name="Equation" r:id="rId3" imgW="1523880" imgH="482400" progId="Equation.DSMT4">
                  <p:embed/>
                </p:oleObj>
              </mc:Choice>
              <mc:Fallback>
                <p:oleObj name="Equation" r:id="rId3" imgW="1523880" imgH="482400" progId="Equation.DSMT4">
                  <p:embed/>
                  <p:pic>
                    <p:nvPicPr>
                      <p:cNvPr id="0" name="Object 4"/>
                      <p:cNvPicPr>
                        <a:picLocks noChangeAspect="1" noChangeArrowheads="1"/>
                      </p:cNvPicPr>
                      <p:nvPr/>
                    </p:nvPicPr>
                    <p:blipFill>
                      <a:blip r:embed="rId4"/>
                      <a:srcRect/>
                      <a:stretch>
                        <a:fillRect/>
                      </a:stretch>
                    </p:blipFill>
                    <p:spPr bwMode="auto">
                      <a:xfrm>
                        <a:off x="2743200" y="4343400"/>
                        <a:ext cx="3505200" cy="1102177"/>
                      </a:xfrm>
                      <a:prstGeom prst="rect">
                        <a:avLst/>
                      </a:prstGeom>
                      <a:noFill/>
                    </p:spPr>
                  </p:pic>
                </p:oleObj>
              </mc:Fallback>
            </mc:AlternateContent>
          </a:graphicData>
        </a:graphic>
      </p:graphicFrame>
      <p:sp>
        <p:nvSpPr>
          <p:cNvPr id="5" name="Title" hidden="1"/>
          <p:cNvSpPr>
            <a:spLocks noGrp="1"/>
          </p:cNvSpPr>
          <p:nvPr>
            <p:ph type="title"/>
          </p:nvPr>
        </p:nvSpPr>
        <p:spPr/>
        <p:txBody>
          <a:bodyPr/>
          <a:lstStyle/>
          <a:p>
            <a:pPr marL="51435" lvl="0" indent="-51435">
              <a:lnSpc>
                <a:spcPct val="80000"/>
              </a:lnSpc>
              <a:spcBef>
                <a:spcPts val="675"/>
              </a:spcBef>
              <a:spcAft>
                <a:spcPts val="113"/>
              </a:spcAft>
            </a:pPr>
            <a:r>
              <a:rPr lang="en-US" sz="2800" dirty="0">
                <a:solidFill>
                  <a:srgbClr val="BD582C"/>
                </a:solidFill>
              </a:rPr>
              <a:t>Types of Bonds, 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838200" y="1414047"/>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5</a:t>
            </a:r>
            <a:endParaRPr lang="en-US" sz="2400" dirty="0">
              <a:solidFill>
                <a:srgbClr val="BD582C"/>
              </a:solidFill>
              <a:latin typeface="+mn-lt"/>
              <a:cs typeface="+mn-cs"/>
            </a:endParaRPr>
          </a:p>
        </p:txBody>
      </p:sp>
      <p:sp>
        <p:nvSpPr>
          <p:cNvPr id="20483" name="Rectangle 3"/>
          <p:cNvSpPr>
            <a:spLocks noGrp="1" noChangeArrowheads="1"/>
          </p:cNvSpPr>
          <p:nvPr>
            <p:ph idx="1"/>
          </p:nvPr>
        </p:nvSpPr>
        <p:spPr/>
        <p:txBody>
          <a:bodyPr/>
          <a:lstStyle/>
          <a:p>
            <a:pPr marL="227013" indent="-227013" eaLnBrk="1" hangingPunct="1">
              <a:lnSpc>
                <a:spcPct val="120000"/>
              </a:lnSpc>
              <a:spcAft>
                <a:spcPts val="1800"/>
              </a:spcAft>
              <a:buFont typeface="Wingdings" panose="05000000000000000000" pitchFamily="2" charset="2"/>
              <a:buChar char="§"/>
            </a:pPr>
            <a:r>
              <a:rPr lang="en-US" sz="2000" dirty="0" smtClean="0"/>
              <a:t>Some </a:t>
            </a:r>
            <a:r>
              <a:rPr lang="en-US" sz="2000" dirty="0"/>
              <a:t>budget officials like zero-coupon or capital appreciation bonds because they push the re-payment streams into the future—and hence make it easier to balance the budget today</a:t>
            </a:r>
            <a:r>
              <a:rPr lang="en-US" sz="2000" dirty="0" smtClean="0"/>
              <a:t>.</a:t>
            </a: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a:t>These bonds do not save money, however, because they do not change the </a:t>
            </a:r>
            <a:r>
              <a:rPr lang="en-US" sz="2000" b="1" dirty="0"/>
              <a:t>present value </a:t>
            </a:r>
            <a:r>
              <a:rPr lang="en-US" sz="2000" dirty="0"/>
              <a:t>of the re-payment stream</a:t>
            </a:r>
            <a:r>
              <a:rPr lang="en-US" sz="2000" dirty="0" smtClean="0"/>
              <a:t>.</a:t>
            </a:r>
            <a:endParaRPr lang="en-US" sz="2000" dirty="0"/>
          </a:p>
          <a:p>
            <a:pPr marL="227013" indent="-227013" eaLnBrk="1" hangingPunct="1">
              <a:lnSpc>
                <a:spcPct val="120000"/>
              </a:lnSpc>
              <a:buFont typeface="Wingdings" panose="05000000000000000000" pitchFamily="2" charset="2"/>
              <a:buChar char="§"/>
            </a:pPr>
            <a:r>
              <a:rPr lang="en-US" sz="2000" dirty="0"/>
              <a:t>Moreover, zero-coupon bonds are generally avoided near a borrowing limit because they have the highest face values.</a:t>
            </a:r>
          </a:p>
          <a:p>
            <a:pPr eaLnBrk="1" hangingPunct="1">
              <a:lnSpc>
                <a:spcPct val="120000"/>
              </a:lnSpc>
            </a:pPr>
            <a:endParaRPr lang="en-US" sz="1950" dirty="0"/>
          </a:p>
        </p:txBody>
      </p:sp>
      <p:sp>
        <p:nvSpPr>
          <p:cNvPr id="4" name="Title" hidden="1"/>
          <p:cNvSpPr>
            <a:spLocks noGrp="1"/>
          </p:cNvSpPr>
          <p:nvPr>
            <p:ph type="title"/>
          </p:nvPr>
        </p:nvSpPr>
        <p:spPr/>
        <p:txBody>
          <a:bodyPr/>
          <a:lstStyle/>
          <a:p>
            <a:r>
              <a:rPr lang="en-US" sz="2800" dirty="0">
                <a:solidFill>
                  <a:srgbClr val="BD582C"/>
                </a:solidFill>
              </a:rPr>
              <a:t>Types of Bonds, 5</a:t>
            </a:r>
            <a:br>
              <a:rPr lang="en-US" sz="2800" dirty="0">
                <a:solidFill>
                  <a:srgbClr val="BD582C"/>
                </a:solidFill>
              </a:rPr>
            </a:br>
            <a:endParaRPr lang="en-US" dirty="0"/>
          </a:p>
        </p:txBody>
      </p:sp>
    </p:spTree>
    <p:extLst>
      <p:ext uri="{BB962C8B-B14F-4D97-AF65-F5344CB8AC3E}">
        <p14:creationId xmlns:p14="http://schemas.microsoft.com/office/powerpoint/2010/main" val="89192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796811" y="1295400"/>
            <a:ext cx="2365199" cy="535531"/>
          </a:xfrm>
          <a:prstGeom prst="rect">
            <a:avLst/>
          </a:prstGeom>
        </p:spPr>
        <p:txBody>
          <a:bodyPr wrap="none">
            <a:spAutoFit/>
          </a:bodyPr>
          <a:lstStyle/>
          <a:p>
            <a:pPr marL="51435" lvl="0" indent="-51435" defTabSz="514350" fontAlgn="auto">
              <a:lnSpc>
                <a:spcPct val="120000"/>
              </a:lnSpc>
              <a:spcBef>
                <a:spcPts val="675"/>
              </a:spcBef>
              <a:spcAft>
                <a:spcPts val="113"/>
              </a:spcAft>
              <a:buClr>
                <a:srgbClr val="E48312"/>
              </a:buClr>
              <a:buSzPct val="100000"/>
            </a:pPr>
            <a:r>
              <a:rPr lang="en-US" sz="2400" dirty="0" smtClean="0">
                <a:solidFill>
                  <a:srgbClr val="BD582C"/>
                </a:solidFill>
                <a:latin typeface="+mn-lt"/>
                <a:cs typeface="+mn-cs"/>
              </a:rPr>
              <a:t>Types of Bonds, 6</a:t>
            </a:r>
            <a:endParaRPr lang="en-US" sz="2400" dirty="0">
              <a:solidFill>
                <a:srgbClr val="BD582C"/>
              </a:solidFill>
              <a:latin typeface="+mn-lt"/>
              <a:cs typeface="+mn-cs"/>
            </a:endParaRPr>
          </a:p>
        </p:txBody>
      </p:sp>
      <p:sp>
        <p:nvSpPr>
          <p:cNvPr id="20483" name="Rectangle 3"/>
          <p:cNvSpPr>
            <a:spLocks noGrp="1" noChangeArrowheads="1"/>
          </p:cNvSpPr>
          <p:nvPr>
            <p:ph idx="1"/>
          </p:nvPr>
        </p:nvSpPr>
        <p:spPr/>
        <p:txBody>
          <a:bodyPr>
            <a:norm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sz="2000" dirty="0" smtClean="0"/>
              <a:t>The </a:t>
            </a:r>
            <a:r>
              <a:rPr lang="en-US" sz="2000" dirty="0"/>
              <a:t>following table shows the actual payments and the present value of payments for standard, zero-coupon, and capital-appreciation bond serial issues, each with a present value of $</a:t>
            </a:r>
            <a:r>
              <a:rPr lang="en-US" sz="2000" dirty="0" smtClean="0"/>
              <a:t>50,000.</a:t>
            </a:r>
            <a:endParaRPr lang="en-US" sz="2000" dirty="0"/>
          </a:p>
          <a:p>
            <a:pPr marL="227013" indent="-227013" eaLnBrk="1" hangingPunct="1">
              <a:lnSpc>
                <a:spcPct val="100000"/>
              </a:lnSpc>
              <a:spcBef>
                <a:spcPts val="0"/>
              </a:spcBef>
              <a:spcAft>
                <a:spcPts val="1200"/>
              </a:spcAft>
              <a:buFont typeface="Wingdings" panose="05000000000000000000" pitchFamily="2" charset="2"/>
              <a:buChar char="§"/>
            </a:pPr>
            <a:r>
              <a:rPr lang="en-US" sz="2000" dirty="0" smtClean="0"/>
              <a:t>Actual </a:t>
            </a:r>
            <a:r>
              <a:rPr lang="en-US" sz="2000" dirty="0"/>
              <a:t>payments are the budget amounts for interest and redemption.</a:t>
            </a:r>
          </a:p>
          <a:p>
            <a:pPr marL="227013" indent="-227013" eaLnBrk="1" hangingPunct="1">
              <a:lnSpc>
                <a:spcPct val="100000"/>
              </a:lnSpc>
              <a:spcBef>
                <a:spcPts val="0"/>
              </a:spcBef>
              <a:spcAft>
                <a:spcPts val="1200"/>
              </a:spcAft>
              <a:buFont typeface="Wingdings" panose="05000000000000000000" pitchFamily="2" charset="2"/>
              <a:buChar char="§"/>
            </a:pPr>
            <a:r>
              <a:rPr lang="en-US" sz="2000" dirty="0" smtClean="0"/>
              <a:t>The </a:t>
            </a:r>
            <a:r>
              <a:rPr lang="en-US" sz="2000" dirty="0"/>
              <a:t>present value columns account for the fact that payments made in the future have a lower true impact than payments made today.</a:t>
            </a:r>
          </a:p>
          <a:p>
            <a:pPr marL="227013" indent="-227013" eaLnBrk="1" hangingPunct="1">
              <a:lnSpc>
                <a:spcPct val="100000"/>
              </a:lnSpc>
              <a:spcBef>
                <a:spcPts val="0"/>
              </a:spcBef>
              <a:spcAft>
                <a:spcPts val="1200"/>
              </a:spcAft>
              <a:buFont typeface="Wingdings" panose="05000000000000000000" pitchFamily="2" charset="2"/>
              <a:buChar char="§"/>
            </a:pPr>
            <a:r>
              <a:rPr lang="en-US" sz="2000" dirty="0" smtClean="0"/>
              <a:t>Bond </a:t>
            </a:r>
            <a:r>
              <a:rPr lang="en-US" sz="2000" dirty="0"/>
              <a:t>decisions should be based on present values!</a:t>
            </a:r>
          </a:p>
          <a:p>
            <a:pPr eaLnBrk="1" hangingPunct="1">
              <a:lnSpc>
                <a:spcPct val="100000"/>
              </a:lnSpc>
            </a:pPr>
            <a:endParaRPr lang="en-US" sz="1950" dirty="0"/>
          </a:p>
        </p:txBody>
      </p:sp>
      <p:sp>
        <p:nvSpPr>
          <p:cNvPr id="4" name="Title" hidden="1"/>
          <p:cNvSpPr>
            <a:spLocks noGrp="1"/>
          </p:cNvSpPr>
          <p:nvPr>
            <p:ph type="title"/>
          </p:nvPr>
        </p:nvSpPr>
        <p:spPr/>
        <p:txBody>
          <a:bodyPr/>
          <a:lstStyle/>
          <a:p>
            <a:r>
              <a:rPr lang="en-US" sz="2800" dirty="0">
                <a:solidFill>
                  <a:srgbClr val="BD582C"/>
                </a:solidFill>
              </a:rPr>
              <a:t>Types of Bonds, 6</a:t>
            </a:r>
            <a:br>
              <a:rPr lang="en-US" sz="2800" dirty="0">
                <a:solidFill>
                  <a:srgbClr val="BD582C"/>
                </a:solidFill>
              </a:rPr>
            </a:br>
            <a:endParaRPr lang="en-US" dirty="0"/>
          </a:p>
        </p:txBody>
      </p:sp>
    </p:spTree>
    <p:extLst>
      <p:ext uri="{BB962C8B-B14F-4D97-AF65-F5344CB8AC3E}">
        <p14:creationId xmlns:p14="http://schemas.microsoft.com/office/powerpoint/2010/main" val="1934987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1"/>
          <p:cNvSpPr txBox="1">
            <a:spLocks noChangeArrowheads="1"/>
          </p:cNvSpPr>
          <p:nvPr/>
        </p:nvSpPr>
        <p:spPr>
          <a:xfrm>
            <a:off x="1008017"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5" name="Rectangle 2"/>
          <p:cNvSpPr txBox="1">
            <a:spLocks noChangeArrowheads="1"/>
          </p:cNvSpPr>
          <p:nvPr/>
        </p:nvSpPr>
        <p:spPr>
          <a:xfrm>
            <a:off x="647700" y="989131"/>
            <a:ext cx="7543800" cy="40005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80000"/>
              </a:lnSpc>
              <a:buFont typeface="Wingdings" pitchFamily="2" charset="2"/>
              <a:buNone/>
            </a:pPr>
            <a:r>
              <a:rPr lang="en-US" sz="2200" dirty="0" smtClean="0">
                <a:solidFill>
                  <a:srgbClr val="BD582C"/>
                </a:solidFill>
              </a:rPr>
              <a:t>Types of Bonds, 7</a:t>
            </a: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fontAlgn="auto">
              <a:lnSpc>
                <a:spcPct val="80000"/>
              </a:lnSpc>
              <a:buFont typeface="Wingdings" pitchFamily="2" charset="2"/>
              <a:buNone/>
            </a:pPr>
            <a:endParaRPr lang="en-US" sz="900" dirty="0" smtClean="0">
              <a:solidFill>
                <a:schemeClr val="tx2"/>
              </a:solidFill>
            </a:endParaRPr>
          </a:p>
          <a:p>
            <a:pPr marL="0" indent="0" fontAlgn="auto">
              <a:lnSpc>
                <a:spcPct val="80000"/>
              </a:lnSpc>
              <a:buFont typeface="Calibri" panose="020F0502020204030204" pitchFamily="34" charset="0"/>
              <a:buNone/>
            </a:pPr>
            <a:endParaRPr lang="en-US" sz="1950" b="1" dirty="0" smtClean="0"/>
          </a:p>
          <a:p>
            <a:pPr fontAlgn="auto">
              <a:lnSpc>
                <a:spcPct val="80000"/>
              </a:lnSpc>
            </a:pPr>
            <a:endParaRPr lang="en-US" sz="1950" dirty="0"/>
          </a:p>
        </p:txBody>
      </p:sp>
      <p:sp>
        <p:nvSpPr>
          <p:cNvPr id="2" name="Rectangle 3"/>
          <p:cNvSpPr/>
          <p:nvPr/>
        </p:nvSpPr>
        <p:spPr>
          <a:xfrm>
            <a:off x="381000" y="5791200"/>
            <a:ext cx="8077200" cy="491160"/>
          </a:xfrm>
          <a:prstGeom prst="rect">
            <a:avLst/>
          </a:prstGeom>
        </p:spPr>
        <p:txBody>
          <a:bodyPr wrap="square">
            <a:spAutoFit/>
          </a:bodyPr>
          <a:lstStyle/>
          <a:p>
            <a:pPr marL="0" indent="0" fontAlgn="auto">
              <a:lnSpc>
                <a:spcPct val="80000"/>
              </a:lnSpc>
              <a:buFont typeface="Calibri" panose="020F0502020204030204" pitchFamily="34" charset="0"/>
              <a:buNone/>
            </a:pPr>
            <a:r>
              <a:rPr lang="en-US" sz="1600" dirty="0">
                <a:solidFill>
                  <a:schemeClr val="tx1">
                    <a:lumMod val="75000"/>
                    <a:lumOff val="25000"/>
                  </a:schemeClr>
                </a:solidFill>
                <a:latin typeface="+mn-lt"/>
              </a:rPr>
              <a:t>Note that CABs have illusory savings (=lower payments) in the first few years—but the same present value overall!.</a:t>
            </a:r>
          </a:p>
        </p:txBody>
      </p:sp>
      <p:graphicFrame>
        <p:nvGraphicFramePr>
          <p:cNvPr id="4" name="Table" descr="Please contact Professor Yinger for details regarding figures" title="Table"/>
          <p:cNvGraphicFramePr>
            <a:graphicFrameLocks noGrp="1"/>
          </p:cNvGraphicFramePr>
          <p:nvPr>
            <p:extLst>
              <p:ext uri="{D42A27DB-BD31-4B8C-83A1-F6EECF244321}">
                <p14:modId xmlns:p14="http://schemas.microsoft.com/office/powerpoint/2010/main" val="3005272479"/>
              </p:ext>
            </p:extLst>
          </p:nvPr>
        </p:nvGraphicFramePr>
        <p:xfrm>
          <a:off x="762000" y="1360051"/>
          <a:ext cx="7696200" cy="4343398"/>
        </p:xfrm>
        <a:graphic>
          <a:graphicData uri="http://schemas.openxmlformats.org/drawingml/2006/table">
            <a:tbl>
              <a:tblPr firstRow="1" firstCol="1" bandRow="1">
                <a:tableStyleId>{5C22544A-7EE6-4342-B048-85BDC9FD1C3A}</a:tableStyleId>
              </a:tblPr>
              <a:tblGrid>
                <a:gridCol w="619232">
                  <a:extLst>
                    <a:ext uri="{9D8B030D-6E8A-4147-A177-3AD203B41FA5}">
                      <a16:colId xmlns:a16="http://schemas.microsoft.com/office/drawing/2014/main" val="20000"/>
                    </a:ext>
                  </a:extLst>
                </a:gridCol>
                <a:gridCol w="1061544">
                  <a:extLst>
                    <a:ext uri="{9D8B030D-6E8A-4147-A177-3AD203B41FA5}">
                      <a16:colId xmlns:a16="http://schemas.microsoft.com/office/drawing/2014/main" val="20001"/>
                    </a:ext>
                  </a:extLst>
                </a:gridCol>
                <a:gridCol w="1219450">
                  <a:extLst>
                    <a:ext uri="{9D8B030D-6E8A-4147-A177-3AD203B41FA5}">
                      <a16:colId xmlns:a16="http://schemas.microsoft.com/office/drawing/2014/main" val="20002"/>
                    </a:ext>
                  </a:extLst>
                </a:gridCol>
                <a:gridCol w="1075135">
                  <a:extLst>
                    <a:ext uri="{9D8B030D-6E8A-4147-A177-3AD203B41FA5}">
                      <a16:colId xmlns:a16="http://schemas.microsoft.com/office/drawing/2014/main" val="20003"/>
                    </a:ext>
                  </a:extLst>
                </a:gridCol>
                <a:gridCol w="1120577">
                  <a:extLst>
                    <a:ext uri="{9D8B030D-6E8A-4147-A177-3AD203B41FA5}">
                      <a16:colId xmlns:a16="http://schemas.microsoft.com/office/drawing/2014/main" val="20004"/>
                    </a:ext>
                  </a:extLst>
                </a:gridCol>
                <a:gridCol w="1277410">
                  <a:extLst>
                    <a:ext uri="{9D8B030D-6E8A-4147-A177-3AD203B41FA5}">
                      <a16:colId xmlns:a16="http://schemas.microsoft.com/office/drawing/2014/main" val="20005"/>
                    </a:ext>
                  </a:extLst>
                </a:gridCol>
                <a:gridCol w="1322852">
                  <a:extLst>
                    <a:ext uri="{9D8B030D-6E8A-4147-A177-3AD203B41FA5}">
                      <a16:colId xmlns:a16="http://schemas.microsoft.com/office/drawing/2014/main" val="20006"/>
                    </a:ext>
                  </a:extLst>
                </a:gridCol>
              </a:tblGrid>
              <a:tr h="227954">
                <a:tc gridSpan="7">
                  <a:txBody>
                    <a:bodyPr/>
                    <a:lstStyle/>
                    <a:p>
                      <a:pPr marL="0" marR="0" algn="ctr">
                        <a:spcBef>
                          <a:spcPts val="0"/>
                        </a:spcBef>
                        <a:spcAft>
                          <a:spcPts val="0"/>
                        </a:spcAft>
                      </a:pPr>
                      <a:r>
                        <a:rPr lang="en-US" sz="1200" dirty="0">
                          <a:effectLst/>
                          <a:latin typeface="+mn-lt"/>
                        </a:rPr>
                        <a:t>Table 1.  </a:t>
                      </a:r>
                      <a:r>
                        <a:rPr lang="en-US" sz="1200" dirty="0" smtClean="0">
                          <a:effectLst/>
                          <a:latin typeface="+mn-lt"/>
                        </a:rPr>
                        <a:t>Payments </a:t>
                      </a:r>
                      <a:r>
                        <a:rPr lang="en-US" sz="1200" dirty="0">
                          <a:effectLst/>
                          <a:latin typeface="+mn-lt"/>
                        </a:rPr>
                        <a:t>on Three Types of Municipal Bond</a:t>
                      </a:r>
                      <a:endParaRPr lang="en-US" sz="1200" dirty="0">
                        <a:effectLst/>
                        <a:latin typeface="+mn-lt"/>
                        <a:ea typeface="Calibri"/>
                      </a:endParaRPr>
                    </a:p>
                  </a:txBody>
                  <a:tcPr marL="51435" marR="5143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9416">
                <a:tc>
                  <a:txBody>
                    <a:bodyPr/>
                    <a:lstStyle/>
                    <a:p>
                      <a:endParaRPr lang="en-US" sz="1200" dirty="0">
                        <a:effectLst/>
                        <a:latin typeface="+mn-lt"/>
                      </a:endParaRPr>
                    </a:p>
                  </a:txBody>
                  <a:tcPr marL="51435" marR="51435" marT="0" marB="0" anchor="b"/>
                </a:tc>
                <a:tc gridSpan="2">
                  <a:txBody>
                    <a:bodyPr/>
                    <a:lstStyle/>
                    <a:p>
                      <a:pPr marL="0" marR="0" algn="ctr">
                        <a:spcBef>
                          <a:spcPts val="0"/>
                        </a:spcBef>
                        <a:spcAft>
                          <a:spcPts val="0"/>
                        </a:spcAft>
                      </a:pPr>
                      <a:r>
                        <a:rPr lang="en-US" sz="1200" dirty="0">
                          <a:effectLst/>
                          <a:latin typeface="+mn-lt"/>
                        </a:rPr>
                        <a:t>Standard</a:t>
                      </a:r>
                      <a:endParaRPr lang="en-US" sz="1200" dirty="0">
                        <a:effectLst/>
                        <a:latin typeface="+mn-lt"/>
                        <a:ea typeface="Calibri"/>
                      </a:endParaRPr>
                    </a:p>
                  </a:txBody>
                  <a:tcPr marL="51435" marR="51435" marT="0" marB="0" anchor="b"/>
                </a:tc>
                <a:tc hMerge="1">
                  <a:txBody>
                    <a:bodyPr/>
                    <a:lstStyle/>
                    <a:p>
                      <a:endParaRPr lang="en-US"/>
                    </a:p>
                  </a:txBody>
                  <a:tcPr/>
                </a:tc>
                <a:tc gridSpan="2">
                  <a:txBody>
                    <a:bodyPr/>
                    <a:lstStyle/>
                    <a:p>
                      <a:pPr marL="0" marR="0" algn="ctr">
                        <a:spcBef>
                          <a:spcPts val="0"/>
                        </a:spcBef>
                        <a:spcAft>
                          <a:spcPts val="0"/>
                        </a:spcAft>
                      </a:pPr>
                      <a:r>
                        <a:rPr lang="en-US" sz="1200" dirty="0">
                          <a:effectLst/>
                          <a:latin typeface="+mn-lt"/>
                        </a:rPr>
                        <a:t>Zero-Coupon</a:t>
                      </a:r>
                      <a:endParaRPr lang="en-US" sz="1200" dirty="0">
                        <a:effectLst/>
                        <a:latin typeface="+mn-lt"/>
                        <a:ea typeface="Calibri"/>
                      </a:endParaRPr>
                    </a:p>
                  </a:txBody>
                  <a:tcPr marL="51435" marR="51435" marT="0" marB="0" anchor="b"/>
                </a:tc>
                <a:tc hMerge="1">
                  <a:txBody>
                    <a:bodyPr/>
                    <a:lstStyle/>
                    <a:p>
                      <a:endParaRPr lang="en-US"/>
                    </a:p>
                  </a:txBody>
                  <a:tcPr/>
                </a:tc>
                <a:tc gridSpan="2">
                  <a:txBody>
                    <a:bodyPr/>
                    <a:lstStyle/>
                    <a:p>
                      <a:pPr marL="0" marR="0" algn="ctr">
                        <a:spcBef>
                          <a:spcPts val="0"/>
                        </a:spcBef>
                        <a:spcAft>
                          <a:spcPts val="0"/>
                        </a:spcAft>
                      </a:pPr>
                      <a:r>
                        <a:rPr lang="en-US" sz="1200" dirty="0">
                          <a:effectLst/>
                          <a:latin typeface="+mn-lt"/>
                        </a:rPr>
                        <a:t>Capital Appreciation</a:t>
                      </a:r>
                      <a:endParaRPr lang="en-US" sz="1200" dirty="0">
                        <a:effectLst/>
                        <a:latin typeface="+mn-lt"/>
                        <a:ea typeface="Calibri"/>
                      </a:endParaRPr>
                    </a:p>
                  </a:txBody>
                  <a:tcPr marL="51435" marR="51435" marT="0" marB="0" anchor="b"/>
                </a:tc>
                <a:tc hMerge="1">
                  <a:txBody>
                    <a:bodyPr/>
                    <a:lstStyle/>
                    <a:p>
                      <a:endParaRPr lang="en-US"/>
                    </a:p>
                  </a:txBody>
                  <a:tcPr/>
                </a:tc>
                <a:extLst>
                  <a:ext uri="{0D108BD9-81ED-4DB2-BD59-A6C34878D82A}">
                    <a16:rowId xmlns:a16="http://schemas.microsoft.com/office/drawing/2014/main" val="10001"/>
                  </a:ext>
                </a:extLst>
              </a:tr>
              <a:tr h="346976">
                <a:tc>
                  <a:txBody>
                    <a:bodyPr/>
                    <a:lstStyle/>
                    <a:p>
                      <a:pPr marL="0" marR="0">
                        <a:spcBef>
                          <a:spcPts val="0"/>
                        </a:spcBef>
                        <a:spcAft>
                          <a:spcPts val="0"/>
                        </a:spcAft>
                      </a:pPr>
                      <a:r>
                        <a:rPr lang="en-US" sz="1200" dirty="0">
                          <a:effectLst/>
                          <a:latin typeface="+mn-lt"/>
                        </a:rPr>
                        <a:t>Year</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Actual</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Present Value</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Actual</a:t>
                      </a:r>
                      <a:endParaRPr lang="en-US" sz="120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Present Value</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Actual</a:t>
                      </a:r>
                      <a:endParaRPr lang="en-US" sz="120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Present Value</a:t>
                      </a:r>
                      <a:endParaRPr lang="en-US" sz="1200">
                        <a:effectLst/>
                        <a:latin typeface="+mn-lt"/>
                        <a:ea typeface="Calibri"/>
                      </a:endParaRPr>
                    </a:p>
                  </a:txBody>
                  <a:tcPr marL="51435" marR="51435" marT="0" marB="0" anchor="b"/>
                </a:tc>
                <a:extLst>
                  <a:ext uri="{0D108BD9-81ED-4DB2-BD59-A6C34878D82A}">
                    <a16:rowId xmlns:a16="http://schemas.microsoft.com/office/drawing/2014/main" val="10002"/>
                  </a:ext>
                </a:extLst>
              </a:tr>
              <a:tr h="199416">
                <a:tc>
                  <a:txBody>
                    <a:bodyPr/>
                    <a:lstStyle/>
                    <a:p>
                      <a:pPr marL="0" marR="0" algn="r">
                        <a:spcBef>
                          <a:spcPts val="0"/>
                        </a:spcBef>
                        <a:spcAft>
                          <a:spcPts val="0"/>
                        </a:spcAft>
                      </a:pPr>
                      <a:r>
                        <a:rPr lang="en-US" sz="1200">
                          <a:effectLst/>
                          <a:latin typeface="+mn-lt"/>
                        </a:rPr>
                        <a:t>1</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$7,500.00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$7,142.86</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$6,166.88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$5,250.00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3"/>
                  </a:ext>
                </a:extLst>
              </a:tr>
              <a:tr h="199416">
                <a:tc>
                  <a:txBody>
                    <a:bodyPr/>
                    <a:lstStyle/>
                    <a:p>
                      <a:pPr marL="0" marR="0" algn="r">
                        <a:spcBef>
                          <a:spcPts val="0"/>
                        </a:spcBef>
                        <a:spcAft>
                          <a:spcPts val="0"/>
                        </a:spcAft>
                      </a:pPr>
                      <a:r>
                        <a:rPr lang="en-US" sz="1200">
                          <a:effectLst/>
                          <a:latin typeface="+mn-lt"/>
                        </a:rPr>
                        <a:t>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$7,250.00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$6,575.96</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$5,873.22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$5,512.50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04"/>
                  </a:ext>
                </a:extLst>
              </a:tr>
              <a:tr h="199416">
                <a:tc>
                  <a:txBody>
                    <a:bodyPr/>
                    <a:lstStyle/>
                    <a:p>
                      <a:pPr marL="0" marR="0" algn="r">
                        <a:spcBef>
                          <a:spcPts val="0"/>
                        </a:spcBef>
                        <a:spcAft>
                          <a:spcPts val="0"/>
                        </a:spcAft>
                      </a:pPr>
                      <a:r>
                        <a:rPr lang="en-US" sz="1200">
                          <a:effectLst/>
                          <a:latin typeface="+mn-lt"/>
                        </a:rPr>
                        <a:t>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$7,000.00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$6,046.86</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$5,593.55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$5,788.13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5"/>
                  </a:ext>
                </a:extLst>
              </a:tr>
              <a:tr h="199416">
                <a:tc>
                  <a:txBody>
                    <a:bodyPr/>
                    <a:lstStyle/>
                    <a:p>
                      <a:pPr marL="0" marR="0" algn="r">
                        <a:spcBef>
                          <a:spcPts val="0"/>
                        </a:spcBef>
                        <a:spcAft>
                          <a:spcPts val="0"/>
                        </a:spcAft>
                      </a:pPr>
                      <a:r>
                        <a:rPr lang="en-US" sz="1200">
                          <a:effectLst/>
                          <a:latin typeface="+mn-lt"/>
                        </a:rPr>
                        <a:t>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$5,553.24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$5,327.19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$6,077.53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6"/>
                  </a:ext>
                </a:extLst>
              </a:tr>
              <a:tr h="199416">
                <a:tc>
                  <a:txBody>
                    <a:bodyPr/>
                    <a:lstStyle/>
                    <a:p>
                      <a:pPr marL="0" marR="0" algn="r">
                        <a:spcBef>
                          <a:spcPts val="0"/>
                        </a:spcBef>
                        <a:spcAft>
                          <a:spcPts val="0"/>
                        </a:spcAft>
                      </a:pPr>
                      <a:r>
                        <a:rPr lang="en-US" sz="1200">
                          <a:effectLst/>
                          <a:latin typeface="+mn-lt"/>
                        </a:rPr>
                        <a:t>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$6,500.00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$5,092.92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$5,073.51</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$6,381.41</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07"/>
                  </a:ext>
                </a:extLst>
              </a:tr>
              <a:tr h="199416">
                <a:tc>
                  <a:txBody>
                    <a:bodyPr/>
                    <a:lstStyle/>
                    <a:p>
                      <a:pPr marL="0" marR="0" algn="r">
                        <a:spcBef>
                          <a:spcPts val="0"/>
                        </a:spcBef>
                        <a:spcAft>
                          <a:spcPts val="0"/>
                        </a:spcAft>
                      </a:pPr>
                      <a:r>
                        <a:rPr lang="en-US" sz="1200">
                          <a:effectLst/>
                          <a:latin typeface="+mn-lt"/>
                        </a:rPr>
                        <a:t>6</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$6,250.00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$4,663.85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$4,831.92</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$6,700.48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8"/>
                  </a:ext>
                </a:extLst>
              </a:tr>
              <a:tr h="212917">
                <a:tc>
                  <a:txBody>
                    <a:bodyPr/>
                    <a:lstStyle/>
                    <a:p>
                      <a:pPr marL="0" marR="0" algn="r">
                        <a:spcBef>
                          <a:spcPts val="0"/>
                        </a:spcBef>
                        <a:spcAft>
                          <a:spcPts val="0"/>
                        </a:spcAft>
                      </a:pPr>
                      <a:r>
                        <a:rPr lang="en-US" sz="1200">
                          <a:effectLst/>
                          <a:latin typeface="+mn-lt"/>
                        </a:rPr>
                        <a:t>7</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$4,264.09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$4,601.82</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$7,035.50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9"/>
                  </a:ext>
                </a:extLst>
              </a:tr>
              <a:tr h="199416">
                <a:tc>
                  <a:txBody>
                    <a:bodyPr/>
                    <a:lstStyle/>
                    <a:p>
                      <a:pPr marL="0" marR="0" algn="r">
                        <a:spcBef>
                          <a:spcPts val="0"/>
                        </a:spcBef>
                        <a:spcAft>
                          <a:spcPts val="0"/>
                        </a:spcAft>
                      </a:pPr>
                      <a:r>
                        <a:rPr lang="en-US" sz="1200">
                          <a:effectLst/>
                          <a:latin typeface="+mn-lt"/>
                        </a:rPr>
                        <a:t>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$3,891.83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$4,382.69</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$7,387.28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0"/>
                  </a:ext>
                </a:extLst>
              </a:tr>
              <a:tr h="199416">
                <a:tc>
                  <a:txBody>
                    <a:bodyPr/>
                    <a:lstStyle/>
                    <a:p>
                      <a:pPr marL="0" marR="0" algn="r">
                        <a:spcBef>
                          <a:spcPts val="0"/>
                        </a:spcBef>
                        <a:spcAft>
                          <a:spcPts val="0"/>
                        </a:spcAft>
                      </a:pPr>
                      <a:r>
                        <a:rPr lang="en-US" sz="1200">
                          <a:effectLst/>
                          <a:latin typeface="+mn-lt"/>
                        </a:rPr>
                        <a:t>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$3,545.35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$4,173.99</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$7,756.64</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1"/>
                  </a:ext>
                </a:extLst>
              </a:tr>
              <a:tr h="199416">
                <a:tc>
                  <a:txBody>
                    <a:bodyPr/>
                    <a:lstStyle/>
                    <a:p>
                      <a:pPr marL="0" marR="0" algn="r">
                        <a:spcBef>
                          <a:spcPts val="0"/>
                        </a:spcBef>
                        <a:spcAft>
                          <a:spcPts val="0"/>
                        </a:spcAft>
                      </a:pPr>
                      <a:r>
                        <a:rPr lang="en-US" sz="1200">
                          <a:effectLst/>
                          <a:latin typeface="+mn-lt"/>
                        </a:rPr>
                        <a:t>10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$5,250.00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$3,223.04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$3,975.23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$8,144.47</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2"/>
                  </a:ext>
                </a:extLst>
              </a:tr>
              <a:tr h="346976">
                <a:tc>
                  <a:txBody>
                    <a:bodyPr/>
                    <a:lstStyle/>
                    <a:p>
                      <a:pPr marL="0" marR="0">
                        <a:spcBef>
                          <a:spcPts val="0"/>
                        </a:spcBef>
                        <a:spcAft>
                          <a:spcPts val="0"/>
                        </a:spcAft>
                      </a:pPr>
                      <a:r>
                        <a:rPr lang="en-US" sz="1200">
                          <a:effectLst/>
                          <a:latin typeface="+mn-lt"/>
                        </a:rPr>
                        <a:t>Total</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$63,750.00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$64,752.29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$66,033.94</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13"/>
                  </a:ext>
                </a:extLst>
              </a:tr>
              <a:tr h="1214415">
                <a:tc gridSpan="7">
                  <a:txBody>
                    <a:bodyPr/>
                    <a:lstStyle/>
                    <a:p>
                      <a:pPr marL="0" marR="0">
                        <a:spcBef>
                          <a:spcPts val="0"/>
                        </a:spcBef>
                        <a:spcAft>
                          <a:spcPts val="0"/>
                        </a:spcAft>
                      </a:pPr>
                      <a:r>
                        <a:rPr lang="en-US" sz="1200" dirty="0">
                          <a:effectLst/>
                          <a:latin typeface="+mn-lt"/>
                        </a:rPr>
                        <a:t>Note:  The coupon rate and opportunity cost are set at 5%.  The table presents the total payments on bonds of all maturities in each year.  The face values of the standard and capital appreciation bonds are $5,000; the face values of the zero-coupon bonds are $6,475.23.  </a:t>
                      </a:r>
                      <a:r>
                        <a:rPr lang="en-US" sz="1200" dirty="0" smtClean="0">
                          <a:effectLst/>
                          <a:latin typeface="+mn-lt"/>
                        </a:rPr>
                        <a:t>The </a:t>
                      </a:r>
                      <a:r>
                        <a:rPr lang="en-US" sz="1200" dirty="0">
                          <a:effectLst/>
                          <a:latin typeface="+mn-lt"/>
                        </a:rPr>
                        <a:t>standard and capital appreciation bonds sell for $5,000, whereas </a:t>
                      </a:r>
                      <a:r>
                        <a:rPr lang="en-US" sz="1200" dirty="0" smtClean="0">
                          <a:effectLst/>
                          <a:latin typeface="+mn-lt"/>
                        </a:rPr>
                        <a:t>the </a:t>
                      </a:r>
                      <a:r>
                        <a:rPr lang="en-US" sz="1200" dirty="0">
                          <a:effectLst/>
                          <a:latin typeface="+mn-lt"/>
                        </a:rPr>
                        <a:t>zero-coupon bonds sell for amounts between $4,761.91 (1-year maturity) and $3,069.57 (10-year maturity).</a:t>
                      </a:r>
                      <a:endParaRPr lang="en-US" sz="1200" dirty="0">
                        <a:effectLst/>
                        <a:latin typeface="+mn-lt"/>
                        <a:ea typeface="Calibri"/>
                      </a:endParaRPr>
                    </a:p>
                  </a:txBody>
                  <a:tcPr marL="51435" marR="5143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grpSp>
        <p:nvGrpSpPr>
          <p:cNvPr id="12" name="Ovals" descr="Table pieces - Please contact Professor Yinger for details regarding figures" title="Ovals"/>
          <p:cNvGrpSpPr/>
          <p:nvPr/>
        </p:nvGrpSpPr>
        <p:grpSpPr>
          <a:xfrm>
            <a:off x="1600200" y="2057400"/>
            <a:ext cx="6858000" cy="2514600"/>
            <a:chOff x="1600200" y="2057400"/>
            <a:chExt cx="6858000" cy="2514600"/>
          </a:xfrm>
        </p:grpSpPr>
        <p:sp>
          <p:nvSpPr>
            <p:cNvPr id="6" name="Oval 5"/>
            <p:cNvSpPr/>
            <p:nvPr/>
          </p:nvSpPr>
          <p:spPr>
            <a:xfrm>
              <a:off x="6324600" y="20574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00200" y="2074985"/>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819400" y="4267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20000" y="4267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324600" y="3886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6400" y="3886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itle" hidden="1"/>
          <p:cNvSpPr>
            <a:spLocks noGrp="1"/>
          </p:cNvSpPr>
          <p:nvPr>
            <p:ph type="title"/>
          </p:nvPr>
        </p:nvSpPr>
        <p:spPr/>
        <p:txBody>
          <a:bodyPr>
            <a:normAutofit fontScale="90000"/>
          </a:bodyPr>
          <a:lstStyle/>
          <a:p>
            <a:pPr fontAlgn="auto">
              <a:lnSpc>
                <a:spcPct val="80000"/>
              </a:lnSpc>
            </a:pPr>
            <a:r>
              <a:rPr lang="en-US" dirty="0">
                <a:solidFill>
                  <a:srgbClr val="BD582C"/>
                </a:solidFill>
              </a:rPr>
              <a:t>Types of Bonds, 7</a:t>
            </a:r>
            <a:br>
              <a:rPr lang="en-US" dirty="0">
                <a:solidFill>
                  <a:srgbClr val="BD582C"/>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5400" dirty="0">
                <a:solidFill>
                  <a:schemeClr val="tx2"/>
                </a:solidFill>
              </a:rPr>
              <a:t/>
            </a:r>
            <a:br>
              <a:rPr lang="en-US" sz="5400" dirty="0">
                <a:solidFill>
                  <a:schemeClr val="tx2"/>
                </a:solidFill>
              </a:rPr>
            </a:br>
            <a:r>
              <a:rPr lang="en-US" sz="1600" dirty="0">
                <a:solidFill>
                  <a:schemeClr val="tx2"/>
                </a:solidFill>
              </a:rPr>
              <a:t/>
            </a:r>
            <a:br>
              <a:rPr lang="en-US" sz="1600" dirty="0">
                <a:solidFill>
                  <a:schemeClr val="tx2"/>
                </a:solidFill>
              </a:rPr>
            </a:br>
            <a:r>
              <a:rPr lang="en-US" sz="4400" b="1" dirty="0"/>
              <a:t/>
            </a:r>
            <a:br>
              <a:rPr lang="en-US" sz="4400" b="1" dirty="0"/>
            </a:br>
            <a:r>
              <a:rPr lang="en-US" sz="4400" dirty="0"/>
              <a:t/>
            </a:r>
            <a:br>
              <a:rPr lang="en-US" sz="4400" dirty="0"/>
            </a:br>
            <a:endParaRPr lang="en-US" dirty="0"/>
          </a:p>
        </p:txBody>
      </p:sp>
    </p:spTree>
    <p:extLst>
      <p:ext uri="{BB962C8B-B14F-4D97-AF65-F5344CB8AC3E}">
        <p14:creationId xmlns:p14="http://schemas.microsoft.com/office/powerpoint/2010/main" val="1422434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8</a:t>
            </a:r>
            <a:endParaRPr lang="en-US" sz="2400" dirty="0">
              <a:solidFill>
                <a:srgbClr val="BD582C"/>
              </a:solidFill>
              <a:latin typeface="+mn-lt"/>
              <a:cs typeface="+mn-cs"/>
            </a:endParaRPr>
          </a:p>
        </p:txBody>
      </p:sp>
      <p:sp>
        <p:nvSpPr>
          <p:cNvPr id="21507"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sz="2000" dirty="0" smtClean="0"/>
              <a:t>Perpetuity </a:t>
            </a:r>
            <a:r>
              <a:rPr lang="en-US" sz="2000" dirty="0"/>
              <a:t>= a bond with </a:t>
            </a:r>
            <a:r>
              <a:rPr lang="en-US" sz="2000" i="1" dirty="0">
                <a:latin typeface="Times New Roman" pitchFamily="18" charset="0"/>
              </a:rPr>
              <a:t>N</a:t>
            </a:r>
            <a:r>
              <a:rPr lang="en-US" sz="2000" dirty="0"/>
              <a:t> = </a:t>
            </a:r>
            <a:r>
              <a:rPr lang="en-US" sz="2000" dirty="0">
                <a:latin typeface="Times New Roman" panose="02020603050405020304" pitchFamily="18" charset="0"/>
                <a:cs typeface="Times New Roman" panose="02020603050405020304" pitchFamily="18" charset="0"/>
              </a:rPr>
              <a:t>∞</a:t>
            </a:r>
            <a:r>
              <a:rPr lang="en-US" sz="2000" dirty="0"/>
              <a:t>, so it just pays interest and never gets to the </a:t>
            </a:r>
            <a:r>
              <a:rPr lang="en-US" sz="2000" dirty="0" smtClean="0"/>
              <a:t>redemption </a:t>
            </a:r>
            <a:r>
              <a:rPr lang="en-US" sz="2000" dirty="0"/>
              <a:t>date.</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sz="2000" dirty="0"/>
              <a:t>Perpetuities aren’t used often because they put a perpetual burden on government.  But they are interesting to evaluate.</a:t>
            </a:r>
          </a:p>
          <a:p>
            <a:pPr marL="227013" indent="-227013" eaLnBrk="1" hangingPunct="1">
              <a:lnSpc>
                <a:spcPct val="50000"/>
              </a:lnSpc>
              <a:buFont typeface="Wingdings" panose="05000000000000000000" pitchFamily="2" charset="2"/>
              <a:buChar char="§"/>
            </a:pPr>
            <a:endParaRPr lang="en-US" sz="2000" dirty="0"/>
          </a:p>
          <a:p>
            <a:pPr marL="460375" indent="-233363" eaLnBrk="1" hangingPunct="1">
              <a:lnSpc>
                <a:spcPct val="80000"/>
              </a:lnSpc>
              <a:buFont typeface="Courier New" panose="02070309020205020404" pitchFamily="49" charset="0"/>
              <a:buChar char="o"/>
            </a:pPr>
            <a:r>
              <a:rPr lang="en-US" sz="2000" dirty="0"/>
              <a:t>With an infinite </a:t>
            </a:r>
            <a:r>
              <a:rPr lang="en-US" sz="2000" i="1" dirty="0">
                <a:latin typeface="Times New Roman" pitchFamily="18" charset="0"/>
              </a:rPr>
              <a:t>N</a:t>
            </a:r>
            <a:r>
              <a:rPr lang="en-US" sz="2000" dirty="0"/>
              <a:t>, the present-value formula simplifies to:</a:t>
            </a:r>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smtClean="0"/>
          </a:p>
          <a:p>
            <a:pPr marL="460375" indent="-233363" eaLnBrk="1" hangingPunct="1">
              <a:lnSpc>
                <a:spcPct val="80000"/>
              </a:lnSpc>
              <a:buFont typeface="Courier New" panose="02070309020205020404" pitchFamily="49" charset="0"/>
              <a:buChar char="o"/>
            </a:pPr>
            <a:r>
              <a:rPr lang="en-US" sz="2000" dirty="0" smtClean="0"/>
              <a:t>So </a:t>
            </a:r>
            <a:r>
              <a:rPr lang="en-US" sz="2000" dirty="0"/>
              <a:t>if </a:t>
            </a:r>
            <a:r>
              <a:rPr lang="en-US" sz="2000" i="1" dirty="0">
                <a:latin typeface="Times New Roman" pitchFamily="18" charset="0"/>
              </a:rPr>
              <a:t>c</a:t>
            </a:r>
            <a:r>
              <a:rPr lang="en-US" sz="2000" dirty="0">
                <a:latin typeface="Times New Roman" pitchFamily="18" charset="0"/>
              </a:rPr>
              <a:t> = </a:t>
            </a:r>
            <a:r>
              <a:rPr lang="en-US" sz="2000" i="1" dirty="0">
                <a:latin typeface="Times New Roman" pitchFamily="18" charset="0"/>
              </a:rPr>
              <a:t>r</a:t>
            </a:r>
            <a:r>
              <a:rPr lang="en-US" sz="2000" dirty="0"/>
              <a:t>, then </a:t>
            </a:r>
            <a:r>
              <a:rPr lang="en-US" sz="2000" i="1" dirty="0">
                <a:latin typeface="Times New Roman" pitchFamily="18" charset="0"/>
              </a:rPr>
              <a:t>P</a:t>
            </a:r>
            <a:r>
              <a:rPr lang="en-US" sz="2000" dirty="0">
                <a:latin typeface="Times New Roman" pitchFamily="18" charset="0"/>
              </a:rPr>
              <a:t> = </a:t>
            </a:r>
            <a:r>
              <a:rPr lang="en-US" sz="2000" i="1" dirty="0">
                <a:latin typeface="Times New Roman" pitchFamily="18" charset="0"/>
              </a:rPr>
              <a:t>F</a:t>
            </a:r>
            <a:r>
              <a:rPr lang="en-US" sz="2000" i="1" dirty="0"/>
              <a:t>; </a:t>
            </a:r>
            <a:r>
              <a:rPr lang="en-US" sz="2000" dirty="0"/>
              <a:t>if </a:t>
            </a:r>
            <a:r>
              <a:rPr lang="en-US" sz="2000" i="1" dirty="0"/>
              <a:t>c</a:t>
            </a:r>
            <a:r>
              <a:rPr lang="en-US" sz="2000" dirty="0"/>
              <a:t> </a:t>
            </a:r>
            <a:r>
              <a:rPr lang="en-US" sz="2000" dirty="0">
                <a:latin typeface="Times New Roman" pitchFamily="18" charset="0"/>
              </a:rPr>
              <a:t>&lt; </a:t>
            </a:r>
            <a:r>
              <a:rPr lang="en-US" sz="2000" i="1" dirty="0">
                <a:latin typeface="Times New Roman" pitchFamily="18" charset="0"/>
              </a:rPr>
              <a:t>r</a:t>
            </a:r>
            <a:r>
              <a:rPr lang="en-US" sz="2000" dirty="0"/>
              <a:t>, the bond sells at a discount (</a:t>
            </a:r>
            <a:r>
              <a:rPr lang="en-US" sz="2000" i="1" dirty="0">
                <a:latin typeface="Times New Roman" pitchFamily="18" charset="0"/>
              </a:rPr>
              <a:t>P</a:t>
            </a:r>
            <a:r>
              <a:rPr lang="en-US" sz="2000" dirty="0">
                <a:latin typeface="Times New Roman" pitchFamily="18" charset="0"/>
              </a:rPr>
              <a:t> &lt; </a:t>
            </a:r>
            <a:r>
              <a:rPr lang="en-US" sz="2000" i="1" dirty="0">
                <a:latin typeface="Times New Roman" pitchFamily="18" charset="0"/>
              </a:rPr>
              <a:t>F</a:t>
            </a:r>
            <a:r>
              <a:rPr lang="en-US" sz="2000" dirty="0"/>
              <a:t>); and if </a:t>
            </a:r>
            <a:r>
              <a:rPr lang="en-US" sz="2000" i="1" dirty="0">
                <a:latin typeface="Times New Roman" pitchFamily="18" charset="0"/>
              </a:rPr>
              <a:t>c</a:t>
            </a:r>
            <a:r>
              <a:rPr lang="en-US" sz="2000" dirty="0">
                <a:latin typeface="Times New Roman" pitchFamily="18" charset="0"/>
              </a:rPr>
              <a:t> &gt; </a:t>
            </a:r>
            <a:r>
              <a:rPr lang="en-US" sz="2000" i="1" dirty="0">
                <a:latin typeface="Times New Roman" pitchFamily="18" charset="0"/>
              </a:rPr>
              <a:t>r</a:t>
            </a:r>
            <a:r>
              <a:rPr lang="en-US" sz="2000" dirty="0"/>
              <a:t>, the bond sells at a premium.  Discounts and premiums can arise even if a bond never matures!</a:t>
            </a:r>
          </a:p>
          <a:p>
            <a:pPr eaLnBrk="1" hangingPunct="1">
              <a:lnSpc>
                <a:spcPct val="80000"/>
              </a:lnSpc>
            </a:pPr>
            <a:endParaRPr lang="en-US" sz="1800" dirty="0"/>
          </a:p>
        </p:txBody>
      </p:sp>
      <p:graphicFrame>
        <p:nvGraphicFramePr>
          <p:cNvPr id="21509" name="Equation" descr="Please contact Professor Yinger for details regarding figures" title="Equation"/>
          <p:cNvGraphicFramePr>
            <a:graphicFrameLocks noChangeAspect="1"/>
          </p:cNvGraphicFramePr>
          <p:nvPr>
            <p:extLst>
              <p:ext uri="{D42A27DB-BD31-4B8C-83A1-F6EECF244321}">
                <p14:modId xmlns:p14="http://schemas.microsoft.com/office/powerpoint/2010/main" val="1954426792"/>
              </p:ext>
            </p:extLst>
          </p:nvPr>
        </p:nvGraphicFramePr>
        <p:xfrm>
          <a:off x="3505200" y="3962400"/>
          <a:ext cx="1447800" cy="995363"/>
        </p:xfrm>
        <a:graphic>
          <a:graphicData uri="http://schemas.openxmlformats.org/presentationml/2006/ole">
            <mc:AlternateContent xmlns:mc="http://schemas.openxmlformats.org/markup-compatibility/2006">
              <mc:Choice xmlns:v="urn:schemas-microsoft-com:vml" Requires="v">
                <p:oleObj spid="_x0000_s21682" name="Equation" r:id="rId3" imgW="609600" imgH="419100" progId="Equation.DSMT4">
                  <p:embed/>
                </p:oleObj>
              </mc:Choice>
              <mc:Fallback>
                <p:oleObj name="Equation" r:id="rId3" imgW="609600" imgH="4191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962400"/>
                        <a:ext cx="1447800" cy="995363"/>
                      </a:xfrm>
                      <a:prstGeom prst="rect">
                        <a:avLst/>
                      </a:prstGeom>
                      <a:noFill/>
                      <a:ln>
                        <a:noFill/>
                      </a:ln>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Types of Bonds, 8</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a:t>
            </a:r>
            <a:r>
              <a:rPr lang="en-US" sz="2400" dirty="0">
                <a:solidFill>
                  <a:srgbClr val="BD582C"/>
                </a:solidFill>
                <a:latin typeface="+mn-lt"/>
                <a:cs typeface="+mn-cs"/>
              </a:rPr>
              <a:t>9</a:t>
            </a:r>
          </a:p>
        </p:txBody>
      </p:sp>
      <p:sp>
        <p:nvSpPr>
          <p:cNvPr id="21507" name="Rectangle 3"/>
          <p:cNvSpPr>
            <a:spLocks noGrp="1" noChangeArrowheads="1"/>
          </p:cNvSpPr>
          <p:nvPr>
            <p:ph idx="1"/>
          </p:nvPr>
        </p:nvSpPr>
        <p:spPr/>
        <p:txBody>
          <a:bodyPr>
            <a:normAutofit lnSpcReduction="10000"/>
          </a:bodyPr>
          <a:lstStyle/>
          <a:p>
            <a:pPr marL="227013" indent="-227013" eaLnBrk="1" hangingPunct="1">
              <a:lnSpc>
                <a:spcPct val="80000"/>
              </a:lnSpc>
              <a:buFont typeface="Wingdings" panose="05000000000000000000" pitchFamily="2" charset="2"/>
              <a:buChar char="§"/>
            </a:pPr>
            <a:r>
              <a:rPr lang="en-US" sz="2000" dirty="0" smtClean="0"/>
              <a:t>Although perpetuities are rare, a case of bonds with very long maturities appeared in </a:t>
            </a:r>
            <a:r>
              <a:rPr lang="en-US" sz="2000" i="1" dirty="0" smtClean="0"/>
              <a:t>The New York Times</a:t>
            </a:r>
            <a:r>
              <a:rPr lang="en-US" sz="2000" dirty="0" smtClean="0"/>
              <a:t> a couple years ago.  </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sz="2000" dirty="0" smtClean="0"/>
              <a:t>In 1868, Winston Churchill’s grandfather, Leonard W. Jerome, came up with the idea of building a road to a new racetrack in what is now the Bronx.</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smtClean="0"/>
          </a:p>
          <a:p>
            <a:pPr marL="227013" indent="-227013" eaLnBrk="1" hangingPunct="1">
              <a:lnSpc>
                <a:spcPct val="80000"/>
              </a:lnSpc>
              <a:buFont typeface="Wingdings" panose="05000000000000000000" pitchFamily="2" charset="2"/>
              <a:buChar char="§"/>
            </a:pPr>
            <a:r>
              <a:rPr lang="en-US" sz="2000" dirty="0" smtClean="0"/>
              <a:t>Two villages issued the bonds at a 7% interest rate and with maturities up to 279 years; the resulting street was initially called Central Avenue, but it is now called Jerome Avenue. </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smtClean="0"/>
          </a:p>
          <a:p>
            <a:pPr marL="227013" indent="-227013" eaLnBrk="1" hangingPunct="1">
              <a:lnSpc>
                <a:spcPct val="80000"/>
              </a:lnSpc>
              <a:buFont typeface="Wingdings" panose="05000000000000000000" pitchFamily="2" charset="2"/>
              <a:buChar char="§"/>
            </a:pPr>
            <a:r>
              <a:rPr lang="en-US" sz="2000" dirty="0" smtClean="0"/>
              <a:t>When NYC annexed these villages, it inherited the bonds and will keep paying 7% interest to remaining bondholders until the last bond is redeemed in 2147!</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r>
              <a:rPr lang="en-US" sz="2000" dirty="0"/>
              <a:t>See: </a:t>
            </a:r>
            <a:r>
              <a:rPr lang="en-US" sz="2000" dirty="0">
                <a:hlinkClick r:id="rId2" tooltip="http://www.nytimes.com/2009/02/13/nyregion/13jerome.html "/>
              </a:rPr>
              <a:t>http://</a:t>
            </a:r>
            <a:r>
              <a:rPr lang="en-US" sz="2000" dirty="0" smtClean="0">
                <a:hlinkClick r:id="rId2" tooltip="http://www.nytimes.com/2009/02/13/nyregion/13jerome.html "/>
              </a:rPr>
              <a:t>www.nytimes.com/2009/02/13/nyregion/13jerome.html </a:t>
            </a:r>
            <a:endParaRPr lang="en-US" sz="1800" dirty="0"/>
          </a:p>
        </p:txBody>
      </p:sp>
      <p:sp>
        <p:nvSpPr>
          <p:cNvPr id="3" name="Title" hidden="1"/>
          <p:cNvSpPr>
            <a:spLocks noGrp="1"/>
          </p:cNvSpPr>
          <p:nvPr>
            <p:ph type="title"/>
          </p:nvPr>
        </p:nvSpPr>
        <p:spPr/>
        <p:txBody>
          <a:bodyPr/>
          <a:lstStyle/>
          <a:p>
            <a:r>
              <a:rPr lang="en-US" sz="2800" dirty="0">
                <a:solidFill>
                  <a:srgbClr val="BD582C"/>
                </a:solidFill>
              </a:rPr>
              <a:t>Types of Bonds, 9</a:t>
            </a:r>
            <a:br>
              <a:rPr lang="en-US" sz="2800" dirty="0">
                <a:solidFill>
                  <a:srgbClr val="BD582C"/>
                </a:solidFill>
              </a:rPr>
            </a:br>
            <a:endParaRPr lang="en-US" dirty="0"/>
          </a:p>
        </p:txBody>
      </p:sp>
    </p:spTree>
    <p:extLst>
      <p:ext uri="{BB962C8B-B14F-4D97-AF65-F5344CB8AC3E}">
        <p14:creationId xmlns:p14="http://schemas.microsoft.com/office/powerpoint/2010/main" val="3221459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69177" y="1295400"/>
            <a:ext cx="3855223" cy="535531"/>
          </a:xfrm>
          <a:prstGeom prst="rect">
            <a:avLst/>
          </a:prstGeom>
        </p:spPr>
        <p:txBody>
          <a:bodyPr wrap="none">
            <a:spAutoFit/>
          </a:bodyPr>
          <a:lstStyle/>
          <a:p>
            <a:pPr eaLnBrk="1" hangingPunct="1">
              <a:lnSpc>
                <a:spcPct val="120000"/>
              </a:lnSpc>
              <a:spcAft>
                <a:spcPts val="1800"/>
              </a:spcAft>
              <a:buFont typeface="Wingdings" pitchFamily="2" charset="2"/>
              <a:buNone/>
            </a:pPr>
            <a:r>
              <a:rPr lang="en-US" sz="2400" dirty="0" smtClean="0">
                <a:solidFill>
                  <a:srgbClr val="BD582C"/>
                </a:solidFill>
                <a:latin typeface="+mn-lt"/>
              </a:rPr>
              <a:t>Categories of Municipal Bond</a:t>
            </a:r>
            <a:endParaRPr lang="en-US" sz="2400" dirty="0">
              <a:solidFill>
                <a:srgbClr val="BD582C"/>
              </a:solidFill>
              <a:latin typeface="+mn-lt"/>
            </a:endParaRPr>
          </a:p>
        </p:txBody>
      </p:sp>
      <p:sp>
        <p:nvSpPr>
          <p:cNvPr id="22531"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Bonds backed by full taxing authority of issuing government</a:t>
            </a:r>
          </a:p>
          <a:p>
            <a:pPr marL="460375" lvl="2" indent="-233363">
              <a:lnSpc>
                <a:spcPct val="120000"/>
              </a:lnSpc>
              <a:buFont typeface="Courier New" panose="02070309020205020404" pitchFamily="49" charset="0"/>
              <a:buChar char="o"/>
            </a:pPr>
            <a:r>
              <a:rPr lang="en-US" sz="2000" dirty="0" smtClean="0"/>
              <a:t>General Obligation Bonds (GO)</a:t>
            </a:r>
          </a:p>
          <a:p>
            <a:pPr marL="460375" lvl="2" indent="-233363">
              <a:lnSpc>
                <a:spcPct val="120000"/>
              </a:lnSpc>
              <a:buFont typeface="Courier New" panose="02070309020205020404" pitchFamily="49" charset="0"/>
              <a:buChar char="o"/>
            </a:pPr>
            <a:r>
              <a:rPr lang="en-US" sz="2000" dirty="0" smtClean="0"/>
              <a:t>Moral Obligation Bonds</a:t>
            </a:r>
          </a:p>
          <a:p>
            <a:pPr marL="460375" lvl="2" indent="-233363">
              <a:lnSpc>
                <a:spcPct val="120000"/>
              </a:lnSpc>
              <a:buFont typeface="Courier New" panose="02070309020205020404" pitchFamily="49" charset="0"/>
              <a:buChar char="o"/>
            </a:pPr>
            <a:r>
              <a:rPr lang="en-US" sz="2000" dirty="0" smtClean="0"/>
              <a:t>Double Barreled GO Bonds</a:t>
            </a:r>
          </a:p>
          <a:p>
            <a:pPr marL="227013" lvl="1"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Bonds backed by Specific Revenue Source</a:t>
            </a:r>
          </a:p>
          <a:p>
            <a:pPr marL="460375" lvl="2" indent="-244475">
              <a:lnSpc>
                <a:spcPct val="120000"/>
              </a:lnSpc>
              <a:buFont typeface="Courier New" panose="02070309020205020404" pitchFamily="49" charset="0"/>
              <a:buChar char="o"/>
            </a:pPr>
            <a:r>
              <a:rPr lang="en-US" sz="2000" dirty="0" smtClean="0"/>
              <a:t>Revenue Bond</a:t>
            </a:r>
          </a:p>
          <a:p>
            <a:pPr marL="460375" lvl="2" indent="-244475">
              <a:lnSpc>
                <a:spcPct val="120000"/>
              </a:lnSpc>
              <a:buFont typeface="Courier New" panose="02070309020205020404" pitchFamily="49" charset="0"/>
              <a:buChar char="o"/>
            </a:pPr>
            <a:r>
              <a:rPr lang="en-US" sz="2000" dirty="0" smtClean="0"/>
              <a:t>Agency Bond</a:t>
            </a:r>
          </a:p>
          <a:p>
            <a:pPr marL="460375" lvl="2" indent="-244475">
              <a:lnSpc>
                <a:spcPct val="120000"/>
              </a:lnSpc>
              <a:buFont typeface="Courier New" panose="02070309020205020404" pitchFamily="49" charset="0"/>
              <a:buChar char="o"/>
            </a:pPr>
            <a:r>
              <a:rPr lang="en-US" sz="2000" dirty="0" smtClean="0"/>
              <a:t>Tax Increment Bond</a:t>
            </a:r>
          </a:p>
          <a:p>
            <a:pPr lvl="1" eaLnBrk="1" hangingPunct="1"/>
            <a:endParaRPr lang="en-US" dirty="0" smtClean="0"/>
          </a:p>
          <a:p>
            <a:pPr lvl="1" eaLnBrk="1" hangingPunct="1"/>
            <a:endParaRPr lang="en-US" dirty="0" smtClean="0"/>
          </a:p>
          <a:p>
            <a:pPr eaLnBrk="1" hangingPunct="1"/>
            <a:endParaRPr lang="en-US" dirty="0" smtClean="0"/>
          </a:p>
        </p:txBody>
      </p:sp>
      <p:sp>
        <p:nvSpPr>
          <p:cNvPr id="3" name="Title" hidden="1"/>
          <p:cNvSpPr>
            <a:spLocks noGrp="1"/>
          </p:cNvSpPr>
          <p:nvPr>
            <p:ph type="title"/>
          </p:nvPr>
        </p:nvSpPr>
        <p:spPr/>
        <p:txBody>
          <a:bodyPr/>
          <a:lstStyle/>
          <a:p>
            <a:r>
              <a:rPr lang="en-US" sz="2800" dirty="0">
                <a:solidFill>
                  <a:srgbClr val="BD582C"/>
                </a:solidFill>
              </a:rPr>
              <a:t>Categories of Municipal Bond</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04068"/>
            <a:ext cx="61722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Categories of Municipal Bond, Continued</a:t>
            </a:r>
            <a:endParaRPr lang="en-US" sz="2400" dirty="0">
              <a:solidFill>
                <a:srgbClr val="BD582C"/>
              </a:solidFill>
              <a:latin typeface="+mn-lt"/>
              <a:cs typeface="+mn-cs"/>
            </a:endParaRPr>
          </a:p>
        </p:txBody>
      </p:sp>
      <p:sp>
        <p:nvSpPr>
          <p:cNvPr id="23555"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Bonds backed by a private revenue source</a:t>
            </a:r>
          </a:p>
          <a:p>
            <a:pPr marL="460375" lvl="1" indent="-288925">
              <a:lnSpc>
                <a:spcPct val="120000"/>
              </a:lnSpc>
              <a:buFont typeface="Courier New" panose="02070309020205020404" pitchFamily="49" charset="0"/>
              <a:buChar char="o"/>
            </a:pPr>
            <a:r>
              <a:rPr lang="en-US" sz="2000" dirty="0" smtClean="0"/>
              <a:t>Industrial Development Bonds</a:t>
            </a:r>
          </a:p>
          <a:p>
            <a:pPr marL="460375" lvl="1" indent="-288925">
              <a:lnSpc>
                <a:spcPct val="120000"/>
              </a:lnSpc>
              <a:buFont typeface="Courier New" panose="02070309020205020404" pitchFamily="49" charset="0"/>
              <a:buChar char="o"/>
            </a:pPr>
            <a:r>
              <a:rPr lang="en-US" sz="2000" dirty="0" smtClean="0"/>
              <a:t>Pollution Control Bonds</a:t>
            </a:r>
          </a:p>
          <a:p>
            <a:pPr marL="460375" lvl="1" indent="-288925">
              <a:lnSpc>
                <a:spcPct val="120000"/>
              </a:lnSpc>
              <a:buFont typeface="Courier New" panose="02070309020205020404" pitchFamily="49" charset="0"/>
              <a:buChar char="o"/>
            </a:pPr>
            <a:r>
              <a:rPr lang="en-US" sz="2000" dirty="0" smtClean="0"/>
              <a:t>Mortgage Revenue Bonds</a:t>
            </a:r>
          </a:p>
          <a:p>
            <a:pPr marL="227013" lvl="1"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Bonds to Smooth Timing Problems</a:t>
            </a:r>
          </a:p>
          <a:p>
            <a:pPr marL="460375" lvl="2" indent="-244475">
              <a:lnSpc>
                <a:spcPct val="120000"/>
              </a:lnSpc>
              <a:buFont typeface="Courier New" panose="02070309020205020404" pitchFamily="49" charset="0"/>
              <a:buChar char="o"/>
            </a:pPr>
            <a:r>
              <a:rPr lang="en-US" sz="2000" dirty="0" smtClean="0"/>
              <a:t>Tax Anticipation Notes (TANs)</a:t>
            </a:r>
          </a:p>
          <a:p>
            <a:pPr marL="460375" lvl="2" indent="-244475">
              <a:lnSpc>
                <a:spcPct val="120000"/>
              </a:lnSpc>
              <a:buFont typeface="Courier New" panose="02070309020205020404" pitchFamily="49" charset="0"/>
              <a:buChar char="o"/>
            </a:pPr>
            <a:r>
              <a:rPr lang="en-US" sz="2000" dirty="0" smtClean="0"/>
              <a:t>Revenue Anticipation Notes (RANs)</a:t>
            </a:r>
          </a:p>
          <a:p>
            <a:pPr marL="460375" lvl="2" indent="-244475">
              <a:lnSpc>
                <a:spcPct val="120000"/>
              </a:lnSpc>
              <a:buFont typeface="Courier New" panose="02070309020205020404" pitchFamily="49" charset="0"/>
              <a:buChar char="o"/>
            </a:pPr>
            <a:r>
              <a:rPr lang="en-US" sz="2000" dirty="0" smtClean="0"/>
              <a:t>Bond Anticipation Notes (BANs)</a:t>
            </a:r>
          </a:p>
          <a:p>
            <a:pPr marL="93773" indent="0">
              <a:buNone/>
            </a:pPr>
            <a:endParaRPr lang="en-US" dirty="0" smtClean="0"/>
          </a:p>
          <a:p>
            <a:pPr lvl="1" eaLnBrk="1" hangingPunct="1">
              <a:lnSpc>
                <a:spcPct val="90000"/>
              </a:lnSpc>
            </a:pPr>
            <a:endParaRPr lang="en-US" dirty="0" smtClean="0"/>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Categories of Municipal Bond, Continued</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914400" y="1383268"/>
            <a:ext cx="226376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Municipal Bonds</a:t>
            </a:r>
            <a:endParaRPr lang="en-US" sz="2400" dirty="0">
              <a:solidFill>
                <a:srgbClr val="BD582C"/>
              </a:solidFill>
              <a:latin typeface="+mn-lt"/>
              <a:cs typeface="+mn-cs"/>
            </a:endParaRPr>
          </a:p>
        </p:txBody>
      </p:sp>
      <p:sp>
        <p:nvSpPr>
          <p:cNvPr id="5123" name="Rectangle 3"/>
          <p:cNvSpPr>
            <a:spLocks noGrp="1" noChangeArrowheads="1"/>
          </p:cNvSpPr>
          <p:nvPr>
            <p:ph idx="1"/>
          </p:nvPr>
        </p:nvSpPr>
        <p:spPr/>
        <p:txBody>
          <a:bodyPr>
            <a:normAutofit/>
          </a:bodyPr>
          <a:lstStyle/>
          <a:p>
            <a:pPr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Today’s topic is state and local bonds, usually lumped together as municipal bonds or </a:t>
            </a:r>
            <a:r>
              <a:rPr lang="en-US" sz="2000" dirty="0" err="1" smtClean="0"/>
              <a:t>munis</a:t>
            </a:r>
            <a:r>
              <a:rPr lang="en-US" sz="2000" dirty="0" smtClean="0"/>
              <a:t>.</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This is an important topic because financing capital projects without borrowing would cause huge short-run shocks to state and local tax rates.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Borrowing allows a jurisdiction to spread the impact of large capital projects over time.</a:t>
            </a:r>
          </a:p>
          <a:p>
            <a:pPr eaLnBrk="1" hangingPunct="1"/>
            <a:endParaRPr lang="en-US" sz="2000" dirty="0" smtClean="0"/>
          </a:p>
        </p:txBody>
      </p:sp>
      <p:sp>
        <p:nvSpPr>
          <p:cNvPr id="3" name="Title" hidden="1"/>
          <p:cNvSpPr>
            <a:spLocks noGrp="1"/>
          </p:cNvSpPr>
          <p:nvPr>
            <p:ph type="title"/>
          </p:nvPr>
        </p:nvSpPr>
        <p:spPr/>
        <p:txBody>
          <a:bodyPr/>
          <a:lstStyle/>
          <a:p>
            <a:r>
              <a:rPr lang="en-US" sz="2800" dirty="0">
                <a:solidFill>
                  <a:srgbClr val="BD582C"/>
                </a:solidFill>
              </a:rPr>
              <a:t>Municipal Bonds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312818"/>
            <a:ext cx="6096000" cy="505972"/>
          </a:xfrm>
          <a:prstGeom prst="rect">
            <a:avLst/>
          </a:prstGeom>
        </p:spPr>
        <p:txBody>
          <a:bodyPr wrap="square">
            <a:spAutoFit/>
          </a:bodyPr>
          <a:lstStyle/>
          <a:p>
            <a:pPr eaLnBrk="1" hangingPunct="1">
              <a:lnSpc>
                <a:spcPct val="120000"/>
              </a:lnSpc>
              <a:buFont typeface="Wingdings" pitchFamily="2" charset="2"/>
              <a:buNone/>
            </a:pPr>
            <a:r>
              <a:rPr lang="en-US" sz="2400" dirty="0" smtClean="0">
                <a:solidFill>
                  <a:srgbClr val="BD582C"/>
                </a:solidFill>
                <a:latin typeface="+mn-lt"/>
              </a:rPr>
              <a:t>Investments that Compete with Bonds</a:t>
            </a:r>
            <a:endParaRPr lang="en-US" sz="2400" dirty="0">
              <a:solidFill>
                <a:srgbClr val="BD582C"/>
              </a:solidFill>
              <a:latin typeface="+mn-lt"/>
            </a:endParaRPr>
          </a:p>
        </p:txBody>
      </p:sp>
      <p:sp>
        <p:nvSpPr>
          <p:cNvPr id="24579" name="Rectangle 3"/>
          <p:cNvSpPr>
            <a:spLocks noGrp="1" noChangeArrowheads="1"/>
          </p:cNvSpPr>
          <p:nvPr>
            <p:ph idx="1"/>
          </p:nvPr>
        </p:nvSpPr>
        <p:spPr/>
        <p:txBody>
          <a:bodyPr/>
          <a:lstStyle/>
          <a:p>
            <a:pPr marL="227013" indent="-227013" eaLnBrk="1" hangingPunct="1">
              <a:lnSpc>
                <a:spcPct val="120000"/>
              </a:lnSpc>
              <a:spcAft>
                <a:spcPts val="1800"/>
              </a:spcAft>
              <a:buFont typeface="Wingdings" panose="05000000000000000000" pitchFamily="2" charset="2"/>
              <a:buChar char="§"/>
            </a:pPr>
            <a:r>
              <a:rPr lang="en-US" sz="2000" dirty="0" smtClean="0"/>
              <a:t>Governments must compete for investor’s funds with many other types of investment, including:</a:t>
            </a:r>
          </a:p>
          <a:p>
            <a:pPr marL="460375" lvl="2" indent="-244475">
              <a:lnSpc>
                <a:spcPct val="120000"/>
              </a:lnSpc>
              <a:buFont typeface="Courier New" panose="02070309020205020404" pitchFamily="49" charset="0"/>
              <a:buChar char="o"/>
            </a:pPr>
            <a:r>
              <a:rPr lang="en-US" sz="2000" dirty="0" smtClean="0"/>
              <a:t>Stocks</a:t>
            </a:r>
          </a:p>
          <a:p>
            <a:pPr marL="460375" lvl="2" indent="-244475">
              <a:lnSpc>
                <a:spcPct val="120000"/>
              </a:lnSpc>
              <a:buFont typeface="Courier New" panose="02070309020205020404" pitchFamily="49" charset="0"/>
              <a:buChar char="o"/>
            </a:pPr>
            <a:r>
              <a:rPr lang="en-US" sz="2000" dirty="0" smtClean="0"/>
              <a:t>Corporate Bonds</a:t>
            </a:r>
          </a:p>
          <a:p>
            <a:pPr marL="460375" lvl="2" indent="-244475">
              <a:lnSpc>
                <a:spcPct val="120000"/>
              </a:lnSpc>
              <a:buFont typeface="Courier New" panose="02070309020205020404" pitchFamily="49" charset="0"/>
              <a:buChar char="o"/>
            </a:pPr>
            <a:r>
              <a:rPr lang="en-US" sz="2000" dirty="0" smtClean="0"/>
              <a:t>Federal Bonds (savings bonds, Treasury bonds, agency bonds)</a:t>
            </a:r>
          </a:p>
          <a:p>
            <a:pPr marL="460375" lvl="2" indent="-244475">
              <a:lnSpc>
                <a:spcPct val="120000"/>
              </a:lnSpc>
              <a:buFont typeface="Courier New" panose="02070309020205020404" pitchFamily="49" charset="0"/>
              <a:buChar char="o"/>
            </a:pPr>
            <a:r>
              <a:rPr lang="en-US" sz="2000" dirty="0" smtClean="0"/>
              <a:t>Mortgages</a:t>
            </a:r>
          </a:p>
          <a:p>
            <a:pPr lvl="4">
              <a:lnSpc>
                <a:spcPct val="120000"/>
              </a:lnSpc>
              <a:buFont typeface="Wingdings" panose="05000000000000000000" pitchFamily="2" charset="2"/>
              <a:buChar char="§"/>
            </a:pPr>
            <a:endParaRPr lang="en-US" sz="2000" dirty="0" smtClean="0"/>
          </a:p>
          <a:p>
            <a:pPr eaLnBrk="1" hangingPunct="1"/>
            <a:endParaRPr lang="en-US" dirty="0" smtClean="0"/>
          </a:p>
        </p:txBody>
      </p:sp>
      <p:sp>
        <p:nvSpPr>
          <p:cNvPr id="3" name="Title" hidden="1"/>
          <p:cNvSpPr>
            <a:spLocks noGrp="1"/>
          </p:cNvSpPr>
          <p:nvPr>
            <p:ph type="title"/>
          </p:nvPr>
        </p:nvSpPr>
        <p:spPr/>
        <p:txBody>
          <a:bodyPr/>
          <a:lstStyle/>
          <a:p>
            <a:r>
              <a:rPr lang="en-US" sz="2800" dirty="0">
                <a:solidFill>
                  <a:srgbClr val="BD582C"/>
                </a:solidFill>
              </a:rPr>
              <a:t>Investments that Compete with Bonds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312818"/>
            <a:ext cx="6324600" cy="535531"/>
          </a:xfrm>
          <a:prstGeom prst="rect">
            <a:avLst/>
          </a:prstGeom>
        </p:spPr>
        <p:txBody>
          <a:bodyPr wrap="square">
            <a:spAutoFit/>
          </a:bodyPr>
          <a:lstStyle/>
          <a:p>
            <a:pPr marL="51435" lvl="0" indent="-51435" defTabSz="514350" fontAlgn="auto">
              <a:lnSpc>
                <a:spcPct val="120000"/>
              </a:lnSpc>
              <a:spcBef>
                <a:spcPts val="675"/>
              </a:spcBef>
              <a:spcAft>
                <a:spcPts val="113"/>
              </a:spcAft>
              <a:buClr>
                <a:srgbClr val="E48312"/>
              </a:buClr>
              <a:buSzPct val="100000"/>
            </a:pPr>
            <a:r>
              <a:rPr lang="en-US" sz="2400" dirty="0" smtClean="0">
                <a:solidFill>
                  <a:srgbClr val="BD582C"/>
                </a:solidFill>
                <a:latin typeface="+mn-lt"/>
                <a:cs typeface="+mn-cs"/>
              </a:rPr>
              <a:t>The Market for Tax-exempt Loanable Funds</a:t>
            </a:r>
            <a:endParaRPr lang="en-US" sz="2400" dirty="0">
              <a:solidFill>
                <a:srgbClr val="BD582C"/>
              </a:solidFill>
              <a:latin typeface="+mn-lt"/>
              <a:cs typeface="+mn-cs"/>
            </a:endParaRPr>
          </a:p>
        </p:txBody>
      </p:sp>
      <p:sp>
        <p:nvSpPr>
          <p:cNvPr id="25603"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Demand: State and local governments want loanable funds to smooth revenue flows</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Supply: Investors with high marginal tax rates prefer tax-exempt investments, such as </a:t>
            </a:r>
            <a:r>
              <a:rPr lang="en-US" sz="2000" dirty="0" err="1" smtClean="0"/>
              <a:t>munis</a:t>
            </a:r>
            <a:r>
              <a:rPr lang="en-US" sz="2000" dirty="0" smtClean="0"/>
              <a:t>, for reasons explored next class.</a:t>
            </a:r>
          </a:p>
        </p:txBody>
      </p:sp>
      <p:sp>
        <p:nvSpPr>
          <p:cNvPr id="3" name="Title" hidden="1"/>
          <p:cNvSpPr>
            <a:spLocks noGrp="1"/>
          </p:cNvSpPr>
          <p:nvPr>
            <p:ph type="title"/>
          </p:nvPr>
        </p:nvSpPr>
        <p:spPr/>
        <p:txBody>
          <a:bodyPr/>
          <a:lstStyle/>
          <a:p>
            <a:r>
              <a:rPr lang="en-US" sz="2800" dirty="0">
                <a:solidFill>
                  <a:srgbClr val="BD582C"/>
                </a:solidFill>
              </a:rPr>
              <a:t>The Market for Tax-exempt Loanable Funds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60535" y="1321527"/>
            <a:ext cx="2715680" cy="505972"/>
          </a:xfrm>
          <a:prstGeom prst="rect">
            <a:avLst/>
          </a:prstGeom>
        </p:spPr>
        <p:txBody>
          <a:bodyPr wrap="none">
            <a:spAutoFit/>
          </a:bodyPr>
          <a:lstStyle/>
          <a:p>
            <a:pPr marL="51435" lvl="0" indent="-51435" defTabSz="514350" fontAlgn="auto">
              <a:lnSpc>
                <a:spcPct val="120000"/>
              </a:lnSpc>
              <a:spcBef>
                <a:spcPts val="675"/>
              </a:spcBef>
              <a:spcAft>
                <a:spcPts val="1800"/>
              </a:spcAft>
              <a:buClr>
                <a:srgbClr val="E48312"/>
              </a:buClr>
              <a:buSzPct val="100000"/>
            </a:pPr>
            <a:r>
              <a:rPr lang="en-US" sz="2400" dirty="0" smtClean="0">
                <a:solidFill>
                  <a:srgbClr val="BD582C"/>
                </a:solidFill>
                <a:latin typeface="+mn-lt"/>
                <a:cs typeface="+mn-cs"/>
              </a:rPr>
              <a:t>Purchasers of </a:t>
            </a:r>
            <a:r>
              <a:rPr lang="en-US" sz="2400" dirty="0" err="1" smtClean="0">
                <a:solidFill>
                  <a:srgbClr val="BD582C"/>
                </a:solidFill>
                <a:latin typeface="+mn-lt"/>
                <a:cs typeface="+mn-cs"/>
              </a:rPr>
              <a:t>Munis</a:t>
            </a:r>
            <a:endParaRPr lang="en-US" sz="2400" dirty="0">
              <a:solidFill>
                <a:srgbClr val="BD582C"/>
              </a:solidFill>
              <a:latin typeface="+mn-lt"/>
              <a:cs typeface="+mn-cs"/>
            </a:endParaRPr>
          </a:p>
        </p:txBody>
      </p:sp>
      <p:sp>
        <p:nvSpPr>
          <p:cNvPr id="26627" name="Rectangle 3"/>
          <p:cNvSpPr>
            <a:spLocks noGrp="1" noChangeArrowheads="1"/>
          </p:cNvSpPr>
          <p:nvPr>
            <p:ph idx="1"/>
          </p:nvPr>
        </p:nvSpPr>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For reasons discussed in the next class, the purchasers of </a:t>
            </a:r>
            <a:r>
              <a:rPr lang="en-US" sz="2000" dirty="0" err="1" smtClean="0"/>
              <a:t>munis</a:t>
            </a:r>
            <a:r>
              <a:rPr lang="en-US" sz="2000" dirty="0" smtClean="0"/>
              <a:t> are mostly high-income individuals, mutual funds, banks, and insurance companies. According to www.sifma.org:</a:t>
            </a:r>
          </a:p>
          <a:p>
            <a:pPr marL="460375" lvl="1" indent="-233363">
              <a:lnSpc>
                <a:spcPct val="120000"/>
              </a:lnSpc>
              <a:spcAft>
                <a:spcPts val="1800"/>
              </a:spcAft>
              <a:buFont typeface="Courier New" panose="02070309020205020404" pitchFamily="49" charset="0"/>
              <a:buChar char="o"/>
            </a:pPr>
            <a:r>
              <a:rPr lang="en-US" sz="2000" dirty="0" smtClean="0"/>
              <a:t>The share of </a:t>
            </a:r>
            <a:r>
              <a:rPr lang="en-US" sz="2000" dirty="0" err="1" smtClean="0"/>
              <a:t>munis</a:t>
            </a:r>
            <a:r>
              <a:rPr lang="en-US" sz="2000" dirty="0" smtClean="0"/>
              <a:t> owned by high-income individuals went from 11.8% in 1996 to 42.5% in 2017.</a:t>
            </a:r>
          </a:p>
          <a:p>
            <a:pPr marL="460375" lvl="1" indent="-233363">
              <a:lnSpc>
                <a:spcPct val="120000"/>
              </a:lnSpc>
              <a:spcAft>
                <a:spcPts val="1800"/>
              </a:spcAft>
              <a:buFont typeface="Courier New" panose="02070309020205020404" pitchFamily="49" charset="0"/>
              <a:buChar char="o"/>
            </a:pPr>
            <a:r>
              <a:rPr lang="en-US" sz="2000" dirty="0" smtClean="0"/>
              <a:t>The shares for mutual funds are 11.8% in 1996 and 24.6% in 2017; the shares for commercial banks are 2.8% in 1996 and 15.4% in 2017; and the shares for insurance companies are 4.9% in 1996 and 13.4% in 2017.</a:t>
            </a:r>
          </a:p>
        </p:txBody>
      </p:sp>
      <p:sp>
        <p:nvSpPr>
          <p:cNvPr id="3" name="Title" hidden="1"/>
          <p:cNvSpPr>
            <a:spLocks noGrp="1"/>
          </p:cNvSpPr>
          <p:nvPr>
            <p:ph type="title"/>
          </p:nvPr>
        </p:nvSpPr>
        <p:spPr/>
        <p:txBody>
          <a:bodyPr/>
          <a:lstStyle/>
          <a:p>
            <a:r>
              <a:rPr lang="en-US" sz="2800" dirty="0">
                <a:solidFill>
                  <a:srgbClr val="BD582C"/>
                </a:solidFill>
              </a:rPr>
              <a:t>Purchasers of </a:t>
            </a:r>
            <a:r>
              <a:rPr lang="en-US" sz="2800" dirty="0" err="1">
                <a:solidFill>
                  <a:srgbClr val="BD582C"/>
                </a:solidFill>
              </a:rPr>
              <a:t>Munis</a:t>
            </a:r>
            <a:r>
              <a:rPr lang="en-US" sz="2800" dirty="0">
                <a:solidFill>
                  <a:srgbClr val="BD582C"/>
                </a:solidFill>
              </a:rPr>
              <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783935" y="1376311"/>
            <a:ext cx="4245265" cy="461665"/>
          </a:xfrm>
          <a:prstGeom prst="rect">
            <a:avLst/>
          </a:prstGeom>
        </p:spPr>
        <p:txBody>
          <a:bodyPr wrap="none">
            <a:spAutoFit/>
          </a:bodyPr>
          <a:lstStyle/>
          <a:p>
            <a:pPr lvl="0"/>
            <a:r>
              <a:rPr lang="en-US" sz="2400" dirty="0" smtClean="0">
                <a:solidFill>
                  <a:srgbClr val="BD582C"/>
                </a:solidFill>
                <a:latin typeface="+mn-lt"/>
              </a:rPr>
              <a:t>The Market for Municipal Bonds</a:t>
            </a:r>
            <a:endParaRPr lang="en-US" sz="2400" dirty="0">
              <a:solidFill>
                <a:srgbClr val="BD582C"/>
              </a:solidFill>
              <a:latin typeface="+mn-lt"/>
            </a:endParaRPr>
          </a:p>
        </p:txBody>
      </p:sp>
      <p:grpSp>
        <p:nvGrpSpPr>
          <p:cNvPr id="27652" name="Graph" descr="Please contact Professor Yinger for details regarding figures" title="Graph"/>
          <p:cNvGrpSpPr>
            <a:grpSpLocks noChangeAspect="1"/>
          </p:cNvGrpSpPr>
          <p:nvPr/>
        </p:nvGrpSpPr>
        <p:grpSpPr bwMode="auto">
          <a:xfrm>
            <a:off x="1066800" y="1828800"/>
            <a:ext cx="6955191" cy="4784834"/>
            <a:chOff x="1129" y="900"/>
            <a:chExt cx="9311" cy="5581"/>
          </a:xfrm>
        </p:grpSpPr>
        <p:sp>
          <p:nvSpPr>
            <p:cNvPr id="27653" name="AutoShape 5"/>
            <p:cNvSpPr>
              <a:spLocks noChangeAspect="1" noChangeArrowheads="1"/>
            </p:cNvSpPr>
            <p:nvPr/>
          </p:nvSpPr>
          <p:spPr bwMode="auto">
            <a:xfrm>
              <a:off x="1800" y="900"/>
              <a:ext cx="8640" cy="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Line 6"/>
            <p:cNvSpPr>
              <a:spLocks noChangeShapeType="1"/>
            </p:cNvSpPr>
            <p:nvPr/>
          </p:nvSpPr>
          <p:spPr bwMode="auto">
            <a:xfrm>
              <a:off x="3600" y="2160"/>
              <a:ext cx="0" cy="34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3600" y="5581"/>
              <a:ext cx="59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Freeform 8"/>
            <p:cNvSpPr>
              <a:spLocks/>
            </p:cNvSpPr>
            <p:nvPr/>
          </p:nvSpPr>
          <p:spPr bwMode="auto">
            <a:xfrm>
              <a:off x="4530" y="227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7" name="Rectangle 9"/>
            <p:cNvSpPr>
              <a:spLocks noChangeArrowheads="1"/>
            </p:cNvSpPr>
            <p:nvPr/>
          </p:nvSpPr>
          <p:spPr bwMode="auto">
            <a:xfrm>
              <a:off x="7740" y="468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 = Borrowing</a:t>
              </a:r>
              <a:endParaRPr lang="en-US" sz="1600" dirty="0"/>
            </a:p>
          </p:txBody>
        </p:sp>
        <p:sp>
          <p:nvSpPr>
            <p:cNvPr id="27658" name="Rectangle 10"/>
            <p:cNvSpPr>
              <a:spLocks noChangeArrowheads="1"/>
            </p:cNvSpPr>
            <p:nvPr/>
          </p:nvSpPr>
          <p:spPr bwMode="auto">
            <a:xfrm>
              <a:off x="6840" y="5760"/>
              <a:ext cx="3060" cy="32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of Loanable Funds</a:t>
              </a:r>
              <a:endParaRPr lang="en-US" sz="1600" dirty="0"/>
            </a:p>
          </p:txBody>
        </p:sp>
        <p:sp>
          <p:nvSpPr>
            <p:cNvPr id="27659" name="Freeform 11"/>
            <p:cNvSpPr>
              <a:spLocks/>
            </p:cNvSpPr>
            <p:nvPr/>
          </p:nvSpPr>
          <p:spPr bwMode="auto">
            <a:xfrm>
              <a:off x="4680" y="2415"/>
              <a:ext cx="2835" cy="2332"/>
            </a:xfrm>
            <a:custGeom>
              <a:avLst/>
              <a:gdLst>
                <a:gd name="T0" fmla="*/ 0 w 2835"/>
                <a:gd name="T1" fmla="*/ 2332 h 2332"/>
                <a:gd name="T2" fmla="*/ 2835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0" name="Rectangle 12"/>
            <p:cNvSpPr>
              <a:spLocks noChangeArrowheads="1"/>
            </p:cNvSpPr>
            <p:nvPr/>
          </p:nvSpPr>
          <p:spPr bwMode="auto">
            <a:xfrm>
              <a:off x="7444" y="216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 Lending</a:t>
              </a:r>
              <a:endParaRPr lang="en-US" sz="1600" dirty="0"/>
            </a:p>
          </p:txBody>
        </p:sp>
        <p:sp>
          <p:nvSpPr>
            <p:cNvPr id="27661" name="Freeform 13"/>
            <p:cNvSpPr>
              <a:spLocks/>
            </p:cNvSpPr>
            <p:nvPr/>
          </p:nvSpPr>
          <p:spPr bwMode="auto">
            <a:xfrm>
              <a:off x="3585" y="3528"/>
              <a:ext cx="2625" cy="28"/>
            </a:xfrm>
            <a:custGeom>
              <a:avLst/>
              <a:gdLst>
                <a:gd name="T0" fmla="*/ 0 w 2625"/>
                <a:gd name="T1" fmla="*/ 0 h 28"/>
                <a:gd name="T2" fmla="*/ 2625 w 2625"/>
                <a:gd name="T3" fmla="*/ 28 h 28"/>
                <a:gd name="T4" fmla="*/ 0 60000 65536"/>
                <a:gd name="T5" fmla="*/ 0 60000 65536"/>
                <a:gd name="T6" fmla="*/ 0 w 2625"/>
                <a:gd name="T7" fmla="*/ 0 h 28"/>
                <a:gd name="T8" fmla="*/ 2625 w 2625"/>
                <a:gd name="T9" fmla="*/ 28 h 28"/>
              </a:gdLst>
              <a:ahLst/>
              <a:cxnLst>
                <a:cxn ang="T4">
                  <a:pos x="T0" y="T1"/>
                </a:cxn>
                <a:cxn ang="T5">
                  <a:pos x="T2" y="T3"/>
                </a:cxn>
              </a:cxnLst>
              <a:rect l="T6" t="T7" r="T8" b="T9"/>
              <a:pathLst>
                <a:path w="2625" h="28">
                  <a:moveTo>
                    <a:pt x="0" y="0"/>
                  </a:moveTo>
                  <a:lnTo>
                    <a:pt x="2625" y="28"/>
                  </a:lnTo>
                </a:path>
              </a:pathLst>
            </a:custGeom>
            <a:noFill/>
            <a:ln w="952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2" name="Line 14"/>
            <p:cNvSpPr>
              <a:spLocks noChangeShapeType="1"/>
            </p:cNvSpPr>
            <p:nvPr/>
          </p:nvSpPr>
          <p:spPr bwMode="auto">
            <a:xfrm>
              <a:off x="6150" y="3570"/>
              <a:ext cx="1" cy="198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Rectangle 15"/>
            <p:cNvSpPr>
              <a:spLocks noChangeArrowheads="1"/>
            </p:cNvSpPr>
            <p:nvPr/>
          </p:nvSpPr>
          <p:spPr bwMode="auto">
            <a:xfrm>
              <a:off x="1129" y="2069"/>
              <a:ext cx="2425" cy="1621"/>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 </a:t>
              </a:r>
              <a:r>
                <a:rPr lang="en-US" sz="1600" b="1" dirty="0" smtClean="0"/>
                <a:t>interest rate </a:t>
              </a:r>
              <a:r>
                <a:rPr lang="en-US" sz="1600" b="1" dirty="0"/>
                <a:t/>
              </a:r>
              <a:br>
                <a:rPr lang="en-US" sz="1600" b="1" dirty="0"/>
              </a:br>
              <a:r>
                <a:rPr lang="en-US" sz="1600" b="1" dirty="0" smtClean="0"/>
                <a:t>  </a:t>
              </a:r>
              <a:r>
                <a:rPr lang="en-US" sz="1600" b="1" dirty="0"/>
                <a:t>= yield </a:t>
              </a:r>
              <a:r>
                <a:rPr lang="en-US" sz="1600" b="1" dirty="0" smtClean="0"/>
                <a:t>to maturity</a:t>
              </a:r>
              <a:endParaRPr lang="en-US" sz="1600" dirty="0"/>
            </a:p>
          </p:txBody>
        </p:sp>
      </p:grpSp>
      <p:sp>
        <p:nvSpPr>
          <p:cNvPr id="4" name="Title" hidden="1"/>
          <p:cNvSpPr>
            <a:spLocks noGrp="1"/>
          </p:cNvSpPr>
          <p:nvPr>
            <p:ph type="title"/>
          </p:nvPr>
        </p:nvSpPr>
        <p:spPr/>
        <p:txBody>
          <a:bodyPr/>
          <a:lstStyle/>
          <a:p>
            <a:r>
              <a:rPr lang="en-US" sz="2800" dirty="0">
                <a:solidFill>
                  <a:srgbClr val="BD582C"/>
                </a:solidFill>
              </a:rPr>
              <a:t>The Market for Municipal Bonds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787896" y="1331411"/>
            <a:ext cx="4546629" cy="461665"/>
          </a:xfrm>
          <a:prstGeom prst="rect">
            <a:avLst/>
          </a:prstGeom>
        </p:spPr>
        <p:txBody>
          <a:bodyPr wrap="none">
            <a:spAutoFit/>
          </a:bodyPr>
          <a:lstStyle/>
          <a:p>
            <a:pPr lvl="0"/>
            <a:r>
              <a:rPr lang="en-US" sz="2400" dirty="0" smtClean="0">
                <a:solidFill>
                  <a:srgbClr val="BD582C"/>
                </a:solidFill>
                <a:latin typeface="+mn-lt"/>
              </a:rPr>
              <a:t>The Market for Municipal Bonds, 2</a:t>
            </a:r>
            <a:endParaRPr lang="en-US" sz="2400" dirty="0">
              <a:solidFill>
                <a:srgbClr val="BD582C"/>
              </a:solidFill>
              <a:latin typeface="+mn-lt"/>
            </a:endParaRPr>
          </a:p>
        </p:txBody>
      </p:sp>
      <p:grpSp>
        <p:nvGrpSpPr>
          <p:cNvPr id="28676" name="Graph" descr="Please contact Professor Yinger for details regarding figures" title="Graph"/>
          <p:cNvGrpSpPr>
            <a:grpSpLocks noChangeAspect="1"/>
          </p:cNvGrpSpPr>
          <p:nvPr/>
        </p:nvGrpSpPr>
        <p:grpSpPr bwMode="auto">
          <a:xfrm>
            <a:off x="1219200" y="1905000"/>
            <a:ext cx="6629400" cy="4420512"/>
            <a:chOff x="1800" y="720"/>
            <a:chExt cx="8640" cy="5760"/>
          </a:xfrm>
        </p:grpSpPr>
        <p:sp>
          <p:nvSpPr>
            <p:cNvPr id="28677" name="AutoShape 27"/>
            <p:cNvSpPr>
              <a:spLocks noChangeAspect="1" noChangeArrowheads="1"/>
            </p:cNvSpPr>
            <p:nvPr/>
          </p:nvSpPr>
          <p:spPr bwMode="auto">
            <a:xfrm>
              <a:off x="1800" y="720"/>
              <a:ext cx="8640" cy="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28"/>
            <p:cNvSpPr>
              <a:spLocks noChangeShapeType="1"/>
            </p:cNvSpPr>
            <p:nvPr/>
          </p:nvSpPr>
          <p:spPr bwMode="auto">
            <a:xfrm>
              <a:off x="3600" y="2160"/>
              <a:ext cx="0" cy="34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29"/>
            <p:cNvSpPr>
              <a:spLocks noChangeShapeType="1"/>
            </p:cNvSpPr>
            <p:nvPr/>
          </p:nvSpPr>
          <p:spPr bwMode="auto">
            <a:xfrm>
              <a:off x="3600" y="5548"/>
              <a:ext cx="59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Freeform 30"/>
            <p:cNvSpPr>
              <a:spLocks/>
            </p:cNvSpPr>
            <p:nvPr/>
          </p:nvSpPr>
          <p:spPr bwMode="auto">
            <a:xfrm>
              <a:off x="4740" y="2462"/>
              <a:ext cx="3420" cy="2218"/>
            </a:xfrm>
            <a:custGeom>
              <a:avLst/>
              <a:gdLst>
                <a:gd name="T0" fmla="*/ 0 w 3420"/>
                <a:gd name="T1" fmla="*/ 0 h 2218"/>
                <a:gd name="T2" fmla="*/ 3420 w 3420"/>
                <a:gd name="T3" fmla="*/ 2218 h 2218"/>
                <a:gd name="T4" fmla="*/ 0 60000 65536"/>
                <a:gd name="T5" fmla="*/ 0 60000 65536"/>
                <a:gd name="T6" fmla="*/ 0 w 3420"/>
                <a:gd name="T7" fmla="*/ 0 h 2218"/>
                <a:gd name="T8" fmla="*/ 3420 w 3420"/>
                <a:gd name="T9" fmla="*/ 2218 h 2218"/>
              </a:gdLst>
              <a:ahLst/>
              <a:cxnLst>
                <a:cxn ang="T4">
                  <a:pos x="T0" y="T1"/>
                </a:cxn>
                <a:cxn ang="T5">
                  <a:pos x="T2" y="T3"/>
                </a:cxn>
              </a:cxnLst>
              <a:rect l="T6" t="T7" r="T8" b="T9"/>
              <a:pathLst>
                <a:path w="3420" h="2218">
                  <a:moveTo>
                    <a:pt x="0" y="0"/>
                  </a:moveTo>
                  <a:lnTo>
                    <a:pt x="3420" y="221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1" name="Rectangle 31"/>
            <p:cNvSpPr>
              <a:spLocks noChangeArrowheads="1"/>
            </p:cNvSpPr>
            <p:nvPr/>
          </p:nvSpPr>
          <p:spPr bwMode="auto">
            <a:xfrm>
              <a:off x="8100" y="450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 = Lending</a:t>
              </a:r>
              <a:endParaRPr lang="en-US" sz="1600" dirty="0"/>
            </a:p>
          </p:txBody>
        </p:sp>
        <p:sp>
          <p:nvSpPr>
            <p:cNvPr id="28682" name="Rectangle 32"/>
            <p:cNvSpPr>
              <a:spLocks noChangeArrowheads="1"/>
            </p:cNvSpPr>
            <p:nvPr/>
          </p:nvSpPr>
          <p:spPr bwMode="auto">
            <a:xfrm>
              <a:off x="6840" y="5760"/>
              <a:ext cx="306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Number of Bonds</a:t>
              </a:r>
              <a:endParaRPr lang="en-US" sz="1600" dirty="0"/>
            </a:p>
          </p:txBody>
        </p:sp>
        <p:sp>
          <p:nvSpPr>
            <p:cNvPr id="28683" name="Rectangle 33"/>
            <p:cNvSpPr>
              <a:spLocks noChangeArrowheads="1"/>
            </p:cNvSpPr>
            <p:nvPr/>
          </p:nvSpPr>
          <p:spPr bwMode="auto">
            <a:xfrm>
              <a:off x="2118" y="2187"/>
              <a:ext cx="1260" cy="126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a:t>P</a:t>
              </a:r>
              <a:r>
                <a:rPr lang="en-US" sz="1600" b="1" dirty="0"/>
                <a:t> = Price</a:t>
              </a:r>
            </a:p>
            <a:p>
              <a:r>
                <a:rPr lang="en-US" sz="1600" b="1" dirty="0"/>
                <a:t>       of a</a:t>
              </a:r>
            </a:p>
            <a:p>
              <a:r>
                <a:rPr lang="en-US" sz="1600" b="1" dirty="0"/>
                <a:t>       Bond</a:t>
              </a:r>
              <a:endParaRPr lang="en-US" sz="1600" dirty="0"/>
            </a:p>
          </p:txBody>
        </p:sp>
        <p:sp>
          <p:nvSpPr>
            <p:cNvPr id="28684" name="Line 34"/>
            <p:cNvSpPr>
              <a:spLocks noChangeShapeType="1"/>
            </p:cNvSpPr>
            <p:nvPr/>
          </p:nvSpPr>
          <p:spPr bwMode="auto">
            <a:xfrm flipV="1">
              <a:off x="4755" y="2550"/>
              <a:ext cx="306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Rectangle 35"/>
            <p:cNvSpPr>
              <a:spLocks noChangeArrowheads="1"/>
            </p:cNvSpPr>
            <p:nvPr/>
          </p:nvSpPr>
          <p:spPr bwMode="auto">
            <a:xfrm>
              <a:off x="7920" y="216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 Borrowing</a:t>
              </a:r>
              <a:endParaRPr lang="en-US" sz="1600" dirty="0"/>
            </a:p>
          </p:txBody>
        </p:sp>
      </p:grpSp>
      <p:sp>
        <p:nvSpPr>
          <p:cNvPr id="3" name="Title" hidden="1"/>
          <p:cNvSpPr>
            <a:spLocks noGrp="1"/>
          </p:cNvSpPr>
          <p:nvPr>
            <p:ph type="title"/>
          </p:nvPr>
        </p:nvSpPr>
        <p:spPr/>
        <p:txBody>
          <a:bodyPr/>
          <a:lstStyle/>
          <a:p>
            <a:r>
              <a:rPr lang="en-US" sz="2800" dirty="0">
                <a:solidFill>
                  <a:srgbClr val="BD582C"/>
                </a:solidFill>
              </a:rPr>
              <a:t>The Market for Municipal Bonds,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9" name="Title"/>
          <p:cNvSpPr>
            <a:spLocks noGrp="1"/>
          </p:cNvSpPr>
          <p:nvPr>
            <p:ph type="title"/>
          </p:nvPr>
        </p:nvSpPr>
        <p:spPr>
          <a:xfrm>
            <a:off x="920750" y="296767"/>
            <a:ext cx="7543800" cy="1450757"/>
          </a:xfrm>
        </p:spPr>
        <p:txBody>
          <a:bodyPr>
            <a:normAutofit/>
          </a:bodyPr>
          <a:lstStyle/>
          <a:p>
            <a:pPr algn="ctr"/>
            <a:r>
              <a:rPr lang="en-US" sz="2400" b="1" dirty="0">
                <a:solidFill>
                  <a:srgbClr val="BD582C"/>
                </a:solidFill>
              </a:rPr>
              <a:t>Impact of Tight Monetary Policy</a:t>
            </a:r>
            <a:br>
              <a:rPr lang="en-US" sz="2400" b="1" dirty="0">
                <a:solidFill>
                  <a:srgbClr val="BD582C"/>
                </a:solidFill>
              </a:rPr>
            </a:br>
            <a:r>
              <a:rPr lang="en-US" sz="2000" b="1" dirty="0"/>
              <a:t>(or loss of confidence in </a:t>
            </a:r>
            <a:r>
              <a:rPr lang="en-US" sz="2000" b="1" dirty="0" err="1"/>
              <a:t>munis</a:t>
            </a:r>
            <a:r>
              <a:rPr lang="en-US" sz="2000" b="1" dirty="0"/>
              <a:t> or new tax-exempt savings options</a:t>
            </a:r>
            <a:r>
              <a:rPr lang="en-US" sz="2000" b="1" dirty="0" smtClean="0"/>
              <a:t>)</a:t>
            </a:r>
            <a:endParaRPr lang="en-US" sz="2000" b="1" dirty="0"/>
          </a:p>
        </p:txBody>
      </p:sp>
      <p:grpSp>
        <p:nvGrpSpPr>
          <p:cNvPr id="4" name="Graph" descr="Please contact Professor Yinger for details regarding figures" title="Graph"/>
          <p:cNvGrpSpPr/>
          <p:nvPr/>
        </p:nvGrpSpPr>
        <p:grpSpPr>
          <a:xfrm>
            <a:off x="1143000" y="1752600"/>
            <a:ext cx="6553200" cy="4594772"/>
            <a:chOff x="1143000" y="1752600"/>
            <a:chExt cx="6553200" cy="4594772"/>
          </a:xfrm>
        </p:grpSpPr>
        <p:grpSp>
          <p:nvGrpSpPr>
            <p:cNvPr id="29700" name="Graph"/>
            <p:cNvGrpSpPr>
              <a:grpSpLocks noChangeAspect="1"/>
            </p:cNvGrpSpPr>
            <p:nvPr/>
          </p:nvGrpSpPr>
          <p:grpSpPr bwMode="auto">
            <a:xfrm>
              <a:off x="1143000" y="1752600"/>
              <a:ext cx="6553200" cy="4594772"/>
              <a:chOff x="1800" y="1080"/>
              <a:chExt cx="8640" cy="5400"/>
            </a:xfrm>
            <a:solidFill>
              <a:srgbClr val="FBE6CE"/>
            </a:solidFill>
          </p:grpSpPr>
          <p:sp>
            <p:nvSpPr>
              <p:cNvPr id="29701" name="AutoShape 5"/>
              <p:cNvSpPr>
                <a:spLocks noChangeAspect="1" noChangeArrowheads="1"/>
              </p:cNvSpPr>
              <p:nvPr/>
            </p:nvSpPr>
            <p:spPr bwMode="auto">
              <a:xfrm>
                <a:off x="1800" y="1080"/>
                <a:ext cx="8640" cy="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Line 6"/>
              <p:cNvSpPr>
                <a:spLocks noChangeShapeType="1"/>
              </p:cNvSpPr>
              <p:nvPr/>
            </p:nvSpPr>
            <p:spPr bwMode="auto">
              <a:xfrm>
                <a:off x="3600" y="2160"/>
                <a:ext cx="0" cy="3421"/>
              </a:xfrm>
              <a:prstGeom prst="line">
                <a:avLst/>
              </a:prstGeom>
              <a:grpFill/>
              <a:ln w="9525">
                <a:solidFill>
                  <a:srgbClr val="000000"/>
                </a:solidFill>
                <a:round/>
                <a:headEnd/>
                <a:tailEnd/>
              </a:ln>
              <a:extLst/>
            </p:spPr>
            <p:txBody>
              <a:bodyPr/>
              <a:lstStyle/>
              <a:p>
                <a:endParaRPr lang="en-US"/>
              </a:p>
            </p:txBody>
          </p:sp>
          <p:sp>
            <p:nvSpPr>
              <p:cNvPr id="29703" name="Line 7"/>
              <p:cNvSpPr>
                <a:spLocks noChangeShapeType="1"/>
              </p:cNvSpPr>
              <p:nvPr/>
            </p:nvSpPr>
            <p:spPr bwMode="auto">
              <a:xfrm>
                <a:off x="3600" y="5581"/>
                <a:ext cx="5940" cy="0"/>
              </a:xfrm>
              <a:prstGeom prst="line">
                <a:avLst/>
              </a:prstGeom>
              <a:grpFill/>
              <a:ln w="9525">
                <a:solidFill>
                  <a:srgbClr val="000000"/>
                </a:solidFill>
                <a:round/>
                <a:headEnd/>
                <a:tailEnd/>
              </a:ln>
              <a:extLst/>
            </p:spPr>
            <p:txBody>
              <a:bodyPr/>
              <a:lstStyle/>
              <a:p>
                <a:endParaRPr lang="en-US"/>
              </a:p>
            </p:txBody>
          </p:sp>
          <p:sp>
            <p:nvSpPr>
              <p:cNvPr id="29704" name="Freeform 8"/>
              <p:cNvSpPr>
                <a:spLocks/>
              </p:cNvSpPr>
              <p:nvPr/>
            </p:nvSpPr>
            <p:spPr bwMode="auto">
              <a:xfrm>
                <a:off x="4530" y="281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grpFill/>
              <a:ln w="9525">
                <a:solidFill>
                  <a:srgbClr val="000000"/>
                </a:solidFill>
                <a:round/>
                <a:headEnd/>
                <a:tailEnd/>
              </a:ln>
              <a:extLst/>
            </p:spPr>
            <p:txBody>
              <a:bodyPr/>
              <a:lstStyle/>
              <a:p>
                <a:endParaRPr lang="en-US"/>
              </a:p>
            </p:txBody>
          </p:sp>
          <p:sp>
            <p:nvSpPr>
              <p:cNvPr id="29705" name="Rectangle 9"/>
              <p:cNvSpPr>
                <a:spLocks noChangeArrowheads="1"/>
              </p:cNvSpPr>
              <p:nvPr/>
            </p:nvSpPr>
            <p:spPr bwMode="auto">
              <a:xfrm>
                <a:off x="7740" y="5040"/>
                <a:ext cx="21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D = Borrowing</a:t>
                </a:r>
                <a:endParaRPr lang="en-US" sz="1600"/>
              </a:p>
            </p:txBody>
          </p:sp>
          <p:sp>
            <p:nvSpPr>
              <p:cNvPr id="29706" name="Rectangle 10"/>
              <p:cNvSpPr>
                <a:spLocks noChangeArrowheads="1"/>
              </p:cNvSpPr>
              <p:nvPr/>
            </p:nvSpPr>
            <p:spPr bwMode="auto">
              <a:xfrm>
                <a:off x="6840" y="5760"/>
                <a:ext cx="3060" cy="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of Loanable Funds</a:t>
                </a:r>
                <a:endParaRPr lang="en-US" sz="1600" dirty="0"/>
              </a:p>
            </p:txBody>
          </p:sp>
          <p:sp>
            <p:nvSpPr>
              <p:cNvPr id="29707" name="Freeform 11"/>
              <p:cNvSpPr>
                <a:spLocks/>
              </p:cNvSpPr>
              <p:nvPr/>
            </p:nvSpPr>
            <p:spPr bwMode="auto">
              <a:xfrm>
                <a:off x="4680" y="2888"/>
                <a:ext cx="2835" cy="2332"/>
              </a:xfrm>
              <a:custGeom>
                <a:avLst/>
                <a:gdLst>
                  <a:gd name="T0" fmla="*/ 0 w 2835"/>
                  <a:gd name="T1" fmla="*/ 2332 h 2332"/>
                  <a:gd name="T2" fmla="*/ 2835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grpFill/>
              <a:ln w="9525">
                <a:solidFill>
                  <a:srgbClr val="000000"/>
                </a:solidFill>
                <a:round/>
                <a:headEnd/>
                <a:tailEnd/>
              </a:ln>
              <a:extLst/>
            </p:spPr>
            <p:txBody>
              <a:bodyPr/>
              <a:lstStyle/>
              <a:p>
                <a:endParaRPr lang="en-US"/>
              </a:p>
            </p:txBody>
          </p:sp>
          <p:sp>
            <p:nvSpPr>
              <p:cNvPr id="29708" name="Rectangle 12"/>
              <p:cNvSpPr>
                <a:spLocks noChangeArrowheads="1"/>
              </p:cNvSpPr>
              <p:nvPr/>
            </p:nvSpPr>
            <p:spPr bwMode="auto">
              <a:xfrm>
                <a:off x="7380" y="2700"/>
                <a:ext cx="2160"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a:t>
                </a:r>
                <a:r>
                  <a:rPr lang="en-US" sz="1600" b="1" baseline="-25000"/>
                  <a:t>1</a:t>
                </a:r>
                <a:r>
                  <a:rPr lang="en-US" sz="1600" b="1"/>
                  <a:t> = Lending</a:t>
                </a:r>
                <a:endParaRPr lang="en-US" sz="1600"/>
              </a:p>
            </p:txBody>
          </p:sp>
          <p:sp>
            <p:nvSpPr>
              <p:cNvPr id="29709" name="Freeform 13"/>
              <p:cNvSpPr>
                <a:spLocks/>
              </p:cNvSpPr>
              <p:nvPr/>
            </p:nvSpPr>
            <p:spPr bwMode="auto">
              <a:xfrm>
                <a:off x="3585" y="4031"/>
                <a:ext cx="2535" cy="4"/>
              </a:xfrm>
              <a:custGeom>
                <a:avLst/>
                <a:gdLst>
                  <a:gd name="T0" fmla="*/ 0 w 2535"/>
                  <a:gd name="T1" fmla="*/ 0 h 4"/>
                  <a:gd name="T2" fmla="*/ 2535 w 2535"/>
                  <a:gd name="T3" fmla="*/ 4 h 4"/>
                  <a:gd name="T4" fmla="*/ 0 60000 65536"/>
                  <a:gd name="T5" fmla="*/ 0 60000 65536"/>
                  <a:gd name="T6" fmla="*/ 0 w 2535"/>
                  <a:gd name="T7" fmla="*/ 0 h 4"/>
                  <a:gd name="T8" fmla="*/ 2535 w 2535"/>
                  <a:gd name="T9" fmla="*/ 4 h 4"/>
                </a:gdLst>
                <a:ahLst/>
                <a:cxnLst>
                  <a:cxn ang="T4">
                    <a:pos x="T0" y="T1"/>
                  </a:cxn>
                  <a:cxn ang="T5">
                    <a:pos x="T2" y="T3"/>
                  </a:cxn>
                </a:cxnLst>
                <a:rect l="T6" t="T7" r="T8" b="T9"/>
                <a:pathLst>
                  <a:path w="2535" h="4">
                    <a:moveTo>
                      <a:pt x="0" y="0"/>
                    </a:moveTo>
                    <a:lnTo>
                      <a:pt x="2535" y="4"/>
                    </a:lnTo>
                  </a:path>
                </a:pathLst>
              </a:custGeom>
              <a:grpFill/>
              <a:ln w="9525">
                <a:solidFill>
                  <a:srgbClr val="000000"/>
                </a:solidFill>
                <a:round/>
                <a:headEnd/>
                <a:tailEnd/>
              </a:ln>
              <a:extLst/>
            </p:spPr>
            <p:txBody>
              <a:bodyPr/>
              <a:lstStyle/>
              <a:p>
                <a:endParaRPr lang="en-US"/>
              </a:p>
            </p:txBody>
          </p:sp>
          <p:sp>
            <p:nvSpPr>
              <p:cNvPr id="29710" name="Line 14"/>
              <p:cNvSpPr>
                <a:spLocks noChangeShapeType="1"/>
              </p:cNvSpPr>
              <p:nvPr/>
            </p:nvSpPr>
            <p:spPr bwMode="auto">
              <a:xfrm>
                <a:off x="3600" y="3240"/>
                <a:ext cx="1440" cy="1"/>
              </a:xfrm>
              <a:prstGeom prst="line">
                <a:avLst/>
              </a:prstGeom>
              <a:grpFill/>
              <a:ln w="9525">
                <a:solidFill>
                  <a:srgbClr val="000000"/>
                </a:solidFill>
                <a:round/>
                <a:headEnd/>
                <a:tailEnd/>
              </a:ln>
              <a:extLst/>
            </p:spPr>
            <p:txBody>
              <a:bodyPr/>
              <a:lstStyle/>
              <a:p>
                <a:endParaRPr lang="en-US"/>
              </a:p>
            </p:txBody>
          </p:sp>
          <p:sp>
            <p:nvSpPr>
              <p:cNvPr id="29711" name="Line 15"/>
              <p:cNvSpPr>
                <a:spLocks noChangeShapeType="1"/>
              </p:cNvSpPr>
              <p:nvPr/>
            </p:nvSpPr>
            <p:spPr bwMode="auto">
              <a:xfrm flipV="1">
                <a:off x="3780" y="2160"/>
                <a:ext cx="2520" cy="2160"/>
              </a:xfrm>
              <a:prstGeom prst="line">
                <a:avLst/>
              </a:prstGeom>
              <a:grpFill/>
              <a:ln w="9525">
                <a:solidFill>
                  <a:srgbClr val="000000"/>
                </a:solidFill>
                <a:round/>
                <a:headEnd/>
                <a:tailEnd/>
              </a:ln>
              <a:extLst/>
            </p:spPr>
            <p:txBody>
              <a:bodyPr/>
              <a:lstStyle/>
              <a:p>
                <a:endParaRPr lang="en-US"/>
              </a:p>
            </p:txBody>
          </p:sp>
          <p:sp>
            <p:nvSpPr>
              <p:cNvPr id="29712" name="Rectangle 16"/>
              <p:cNvSpPr>
                <a:spLocks noChangeArrowheads="1"/>
              </p:cNvSpPr>
              <p:nvPr/>
            </p:nvSpPr>
            <p:spPr bwMode="auto">
              <a:xfrm>
                <a:off x="6420" y="1800"/>
                <a:ext cx="7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a:lstStyle/>
              <a:p>
                <a:r>
                  <a:rPr lang="en-US" sz="1600" b="1"/>
                  <a:t>S</a:t>
                </a:r>
                <a:r>
                  <a:rPr lang="en-US" sz="1600" b="1" baseline="-25000"/>
                  <a:t>2</a:t>
                </a:r>
                <a:endParaRPr lang="en-US" sz="1600"/>
              </a:p>
            </p:txBody>
          </p:sp>
          <p:sp>
            <p:nvSpPr>
              <p:cNvPr id="29713" name="Rectangle 17"/>
              <p:cNvSpPr>
                <a:spLocks noChangeArrowheads="1"/>
              </p:cNvSpPr>
              <p:nvPr/>
            </p:nvSpPr>
            <p:spPr bwMode="auto">
              <a:xfrm>
                <a:off x="2700" y="198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a:t>
                </a:r>
                <a:endParaRPr lang="en-US" sz="1600" dirty="0"/>
              </a:p>
            </p:txBody>
          </p:sp>
          <p:sp>
            <p:nvSpPr>
              <p:cNvPr id="29714" name="Rectangle 18"/>
              <p:cNvSpPr>
                <a:spLocks noChangeArrowheads="1"/>
              </p:cNvSpPr>
              <p:nvPr/>
            </p:nvSpPr>
            <p:spPr bwMode="auto">
              <a:xfrm>
                <a:off x="2985" y="3785"/>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a:t>i</a:t>
                </a:r>
                <a:r>
                  <a:rPr lang="en-US" sz="1600" baseline="-25000"/>
                  <a:t>1</a:t>
                </a:r>
                <a:endParaRPr lang="en-US" sz="1600"/>
              </a:p>
            </p:txBody>
          </p:sp>
          <p:sp>
            <p:nvSpPr>
              <p:cNvPr id="29715" name="Rectangle 19"/>
              <p:cNvSpPr>
                <a:spLocks noChangeArrowheads="1"/>
              </p:cNvSpPr>
              <p:nvPr/>
            </p:nvSpPr>
            <p:spPr bwMode="auto">
              <a:xfrm>
                <a:off x="3015" y="2939"/>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2</a:t>
                </a:r>
                <a:endParaRPr lang="en-US" sz="1600" dirty="0"/>
              </a:p>
            </p:txBody>
          </p:sp>
          <p:sp>
            <p:nvSpPr>
              <p:cNvPr id="29716" name="Rectangle 20"/>
              <p:cNvSpPr>
                <a:spLocks noChangeArrowheads="1"/>
              </p:cNvSpPr>
              <p:nvPr/>
            </p:nvSpPr>
            <p:spPr bwMode="auto">
              <a:xfrm>
                <a:off x="3420" y="1260"/>
                <a:ext cx="61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solidFill>
                      <a:schemeClr val="tx1">
                        <a:lumMod val="75000"/>
                        <a:lumOff val="25000"/>
                      </a:schemeClr>
                    </a:solidFill>
                    <a:latin typeface="+mn-lt"/>
                  </a:rPr>
                  <a:t>The Market For Municipal Bonds</a:t>
                </a:r>
                <a:endParaRPr lang="en-US" sz="2000" dirty="0">
                  <a:solidFill>
                    <a:schemeClr val="tx1">
                      <a:lumMod val="75000"/>
                      <a:lumOff val="25000"/>
                    </a:schemeClr>
                  </a:solidFill>
                  <a:latin typeface="+mn-lt"/>
                </a:endParaRPr>
              </a:p>
            </p:txBody>
          </p:sp>
        </p:grpSp>
        <p:cxnSp>
          <p:nvCxnSpPr>
            <p:cNvPr id="3" name="Straight Arrow Connector"/>
            <p:cNvCxnSpPr/>
            <p:nvPr/>
          </p:nvCxnSpPr>
          <p:spPr>
            <a:xfrm flipH="1" flipV="1">
              <a:off x="4191000" y="3226331"/>
              <a:ext cx="609600" cy="517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6" name="Title"/>
          <p:cNvSpPr>
            <a:spLocks noGrp="1"/>
          </p:cNvSpPr>
          <p:nvPr>
            <p:ph type="title"/>
          </p:nvPr>
        </p:nvSpPr>
        <p:spPr/>
        <p:txBody>
          <a:bodyPr>
            <a:normAutofit/>
          </a:bodyPr>
          <a:lstStyle/>
          <a:p>
            <a:pPr algn="ctr"/>
            <a:r>
              <a:rPr lang="en-US" sz="2400" b="1" dirty="0">
                <a:solidFill>
                  <a:srgbClr val="BD582C"/>
                </a:solidFill>
              </a:rPr>
              <a:t>Initial Impact of Industrial Development Bonds</a:t>
            </a:r>
            <a:br>
              <a:rPr lang="en-US" sz="2400" b="1" dirty="0">
                <a:solidFill>
                  <a:srgbClr val="BD582C"/>
                </a:solidFill>
              </a:rPr>
            </a:br>
            <a:r>
              <a:rPr lang="en-US" sz="2400" b="1" dirty="0"/>
              <a:t> (or Mortgage Revenue Bonds</a:t>
            </a:r>
            <a:r>
              <a:rPr lang="en-US" sz="2400" b="1" dirty="0" smtClean="0"/>
              <a:t>)</a:t>
            </a:r>
            <a:endParaRPr lang="en-US" sz="2400" b="1" dirty="0"/>
          </a:p>
        </p:txBody>
      </p:sp>
      <p:grpSp>
        <p:nvGrpSpPr>
          <p:cNvPr id="2" name="Graph" descr="Please contact Professor Yinger for details regarding figures" title="Graph"/>
          <p:cNvGrpSpPr/>
          <p:nvPr/>
        </p:nvGrpSpPr>
        <p:grpSpPr>
          <a:xfrm>
            <a:off x="1371600" y="1804776"/>
            <a:ext cx="6400800" cy="4473611"/>
            <a:chOff x="1371600" y="1804776"/>
            <a:chExt cx="6400800" cy="4473611"/>
          </a:xfrm>
        </p:grpSpPr>
        <p:grpSp>
          <p:nvGrpSpPr>
            <p:cNvPr id="30724" name="Group 4"/>
            <p:cNvGrpSpPr>
              <a:grpSpLocks noChangeAspect="1"/>
            </p:cNvGrpSpPr>
            <p:nvPr/>
          </p:nvGrpSpPr>
          <p:grpSpPr bwMode="auto">
            <a:xfrm>
              <a:off x="1371600" y="1804776"/>
              <a:ext cx="6400800" cy="4473611"/>
              <a:chOff x="1800" y="1080"/>
              <a:chExt cx="9236" cy="5400"/>
            </a:xfrm>
            <a:solidFill>
              <a:srgbClr val="FBE6CE"/>
            </a:solidFill>
          </p:grpSpPr>
          <p:sp>
            <p:nvSpPr>
              <p:cNvPr id="30725" name="AutoShape 5"/>
              <p:cNvSpPr>
                <a:spLocks noChangeAspect="1" noChangeArrowheads="1"/>
              </p:cNvSpPr>
              <p:nvPr/>
            </p:nvSpPr>
            <p:spPr bwMode="auto">
              <a:xfrm>
                <a:off x="1800" y="1080"/>
                <a:ext cx="8640" cy="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6" name="Line 6"/>
              <p:cNvSpPr>
                <a:spLocks noChangeShapeType="1"/>
              </p:cNvSpPr>
              <p:nvPr/>
            </p:nvSpPr>
            <p:spPr bwMode="auto">
              <a:xfrm>
                <a:off x="3600" y="2160"/>
                <a:ext cx="0" cy="3421"/>
              </a:xfrm>
              <a:prstGeom prst="line">
                <a:avLst/>
              </a:prstGeom>
              <a:grpFill/>
              <a:ln w="9525">
                <a:solidFill>
                  <a:srgbClr val="000000"/>
                </a:solidFill>
                <a:round/>
                <a:headEnd/>
                <a:tailEnd/>
              </a:ln>
              <a:extLst/>
            </p:spPr>
            <p:txBody>
              <a:bodyPr/>
              <a:lstStyle/>
              <a:p>
                <a:endParaRPr lang="en-US"/>
              </a:p>
            </p:txBody>
          </p:sp>
          <p:sp>
            <p:nvSpPr>
              <p:cNvPr id="30727" name="Line 7"/>
              <p:cNvSpPr>
                <a:spLocks noChangeShapeType="1"/>
              </p:cNvSpPr>
              <p:nvPr/>
            </p:nvSpPr>
            <p:spPr bwMode="auto">
              <a:xfrm>
                <a:off x="3600" y="5581"/>
                <a:ext cx="5940" cy="0"/>
              </a:xfrm>
              <a:prstGeom prst="line">
                <a:avLst/>
              </a:prstGeom>
              <a:grpFill/>
              <a:ln w="9525">
                <a:solidFill>
                  <a:srgbClr val="000000"/>
                </a:solidFill>
                <a:round/>
                <a:headEnd/>
                <a:tailEnd/>
              </a:ln>
              <a:extLst/>
            </p:spPr>
            <p:txBody>
              <a:bodyPr/>
              <a:lstStyle/>
              <a:p>
                <a:endParaRPr lang="en-US"/>
              </a:p>
            </p:txBody>
          </p:sp>
          <p:sp>
            <p:nvSpPr>
              <p:cNvPr id="30728" name="Freeform 8"/>
              <p:cNvSpPr>
                <a:spLocks/>
              </p:cNvSpPr>
              <p:nvPr/>
            </p:nvSpPr>
            <p:spPr bwMode="auto">
              <a:xfrm>
                <a:off x="4530" y="227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grpFill/>
              <a:ln w="9525">
                <a:solidFill>
                  <a:srgbClr val="000000"/>
                </a:solidFill>
                <a:round/>
                <a:headEnd/>
                <a:tailEnd/>
              </a:ln>
              <a:extLst/>
            </p:spPr>
            <p:txBody>
              <a:bodyPr/>
              <a:lstStyle/>
              <a:p>
                <a:endParaRPr lang="en-US"/>
              </a:p>
            </p:txBody>
          </p:sp>
          <p:sp>
            <p:nvSpPr>
              <p:cNvPr id="30729" name="Rectangle 9"/>
              <p:cNvSpPr>
                <a:spLocks noChangeArrowheads="1"/>
              </p:cNvSpPr>
              <p:nvPr/>
            </p:nvSpPr>
            <p:spPr bwMode="auto">
              <a:xfrm>
                <a:off x="7815" y="4792"/>
                <a:ext cx="2956" cy="6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a:t>
                </a:r>
                <a:r>
                  <a:rPr lang="en-US" sz="1600" b="1" baseline="-25000" dirty="0"/>
                  <a:t>1</a:t>
                </a:r>
                <a:r>
                  <a:rPr lang="en-US" sz="1600" b="1" dirty="0"/>
                  <a:t> = Borrowing</a:t>
                </a:r>
                <a:endParaRPr lang="en-US" sz="1600" dirty="0"/>
              </a:p>
            </p:txBody>
          </p:sp>
          <p:sp>
            <p:nvSpPr>
              <p:cNvPr id="30730" name="Rectangle 10"/>
              <p:cNvSpPr>
                <a:spLocks noChangeArrowheads="1"/>
              </p:cNvSpPr>
              <p:nvPr/>
            </p:nvSpPr>
            <p:spPr bwMode="auto">
              <a:xfrm>
                <a:off x="6840" y="5685"/>
                <a:ext cx="4196" cy="6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 of Loanable Funds</a:t>
                </a:r>
                <a:endParaRPr lang="en-US" sz="1600"/>
              </a:p>
            </p:txBody>
          </p:sp>
          <p:sp>
            <p:nvSpPr>
              <p:cNvPr id="30731" name="Freeform 11"/>
              <p:cNvSpPr>
                <a:spLocks/>
              </p:cNvSpPr>
              <p:nvPr/>
            </p:nvSpPr>
            <p:spPr bwMode="auto">
              <a:xfrm>
                <a:off x="4680" y="2340"/>
                <a:ext cx="2880" cy="2407"/>
              </a:xfrm>
              <a:custGeom>
                <a:avLst/>
                <a:gdLst>
                  <a:gd name="T0" fmla="*/ 0 w 2835"/>
                  <a:gd name="T1" fmla="*/ 2731 h 2332"/>
                  <a:gd name="T2" fmla="*/ 3067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grpFill/>
              <a:ln w="9525">
                <a:solidFill>
                  <a:srgbClr val="000000"/>
                </a:solidFill>
                <a:round/>
                <a:headEnd/>
                <a:tailEnd/>
              </a:ln>
              <a:extLst/>
            </p:spPr>
            <p:txBody>
              <a:bodyPr/>
              <a:lstStyle/>
              <a:p>
                <a:endParaRPr lang="en-US"/>
              </a:p>
            </p:txBody>
          </p:sp>
          <p:sp>
            <p:nvSpPr>
              <p:cNvPr id="30732" name="Rectangle 12"/>
              <p:cNvSpPr>
                <a:spLocks noChangeArrowheads="1"/>
              </p:cNvSpPr>
              <p:nvPr/>
            </p:nvSpPr>
            <p:spPr bwMode="auto">
              <a:xfrm>
                <a:off x="7560" y="1980"/>
                <a:ext cx="1860"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 = Lending</a:t>
                </a:r>
                <a:endParaRPr lang="en-US" sz="1600"/>
              </a:p>
            </p:txBody>
          </p:sp>
          <p:sp>
            <p:nvSpPr>
              <p:cNvPr id="30733" name="Freeform 13"/>
              <p:cNvSpPr>
                <a:spLocks/>
              </p:cNvSpPr>
              <p:nvPr/>
            </p:nvSpPr>
            <p:spPr bwMode="auto">
              <a:xfrm>
                <a:off x="3585" y="3543"/>
                <a:ext cx="2535" cy="4"/>
              </a:xfrm>
              <a:custGeom>
                <a:avLst/>
                <a:gdLst>
                  <a:gd name="T0" fmla="*/ 0 w 2535"/>
                  <a:gd name="T1" fmla="*/ 0 h 4"/>
                  <a:gd name="T2" fmla="*/ 2535 w 2535"/>
                  <a:gd name="T3" fmla="*/ 4 h 4"/>
                  <a:gd name="T4" fmla="*/ 0 60000 65536"/>
                  <a:gd name="T5" fmla="*/ 0 60000 65536"/>
                  <a:gd name="T6" fmla="*/ 0 w 2535"/>
                  <a:gd name="T7" fmla="*/ 0 h 4"/>
                  <a:gd name="T8" fmla="*/ 2535 w 2535"/>
                  <a:gd name="T9" fmla="*/ 4 h 4"/>
                </a:gdLst>
                <a:ahLst/>
                <a:cxnLst>
                  <a:cxn ang="T4">
                    <a:pos x="T0" y="T1"/>
                  </a:cxn>
                  <a:cxn ang="T5">
                    <a:pos x="T2" y="T3"/>
                  </a:cxn>
                </a:cxnLst>
                <a:rect l="T6" t="T7" r="T8" b="T9"/>
                <a:pathLst>
                  <a:path w="2535" h="4">
                    <a:moveTo>
                      <a:pt x="0" y="0"/>
                    </a:moveTo>
                    <a:lnTo>
                      <a:pt x="2535" y="4"/>
                    </a:lnTo>
                  </a:path>
                </a:pathLst>
              </a:custGeom>
              <a:grpFill/>
              <a:ln w="9525">
                <a:solidFill>
                  <a:srgbClr val="000000"/>
                </a:solidFill>
                <a:round/>
                <a:headEnd/>
                <a:tailEnd/>
              </a:ln>
              <a:extLst/>
            </p:spPr>
            <p:txBody>
              <a:bodyPr/>
              <a:lstStyle/>
              <a:p>
                <a:endParaRPr lang="en-US"/>
              </a:p>
            </p:txBody>
          </p:sp>
          <p:sp>
            <p:nvSpPr>
              <p:cNvPr id="30734" name="Freeform 14"/>
              <p:cNvSpPr>
                <a:spLocks/>
              </p:cNvSpPr>
              <p:nvPr/>
            </p:nvSpPr>
            <p:spPr bwMode="auto">
              <a:xfrm>
                <a:off x="3600" y="3165"/>
                <a:ext cx="2985" cy="12"/>
              </a:xfrm>
              <a:custGeom>
                <a:avLst/>
                <a:gdLst>
                  <a:gd name="T0" fmla="*/ 0 w 2985"/>
                  <a:gd name="T1" fmla="*/ 0 h 12"/>
                  <a:gd name="T2" fmla="*/ 2985 w 2985"/>
                  <a:gd name="T3" fmla="*/ 12 h 12"/>
                  <a:gd name="T4" fmla="*/ 0 60000 65536"/>
                  <a:gd name="T5" fmla="*/ 0 60000 65536"/>
                  <a:gd name="T6" fmla="*/ 0 w 2985"/>
                  <a:gd name="T7" fmla="*/ 0 h 12"/>
                  <a:gd name="T8" fmla="*/ 2985 w 2985"/>
                  <a:gd name="T9" fmla="*/ 12 h 12"/>
                </a:gdLst>
                <a:ahLst/>
                <a:cxnLst>
                  <a:cxn ang="T4">
                    <a:pos x="T0" y="T1"/>
                  </a:cxn>
                  <a:cxn ang="T5">
                    <a:pos x="T2" y="T3"/>
                  </a:cxn>
                </a:cxnLst>
                <a:rect l="T6" t="T7" r="T8" b="T9"/>
                <a:pathLst>
                  <a:path w="2985" h="12">
                    <a:moveTo>
                      <a:pt x="0" y="0"/>
                    </a:moveTo>
                    <a:lnTo>
                      <a:pt x="2985" y="12"/>
                    </a:lnTo>
                  </a:path>
                </a:pathLst>
              </a:custGeom>
              <a:grpFill/>
              <a:ln w="9525">
                <a:solidFill>
                  <a:srgbClr val="000000"/>
                </a:solidFill>
                <a:round/>
                <a:headEnd/>
                <a:tailEnd/>
              </a:ln>
              <a:extLst/>
            </p:spPr>
            <p:txBody>
              <a:bodyPr/>
              <a:lstStyle/>
              <a:p>
                <a:endParaRPr lang="en-US"/>
              </a:p>
            </p:txBody>
          </p:sp>
          <p:sp>
            <p:nvSpPr>
              <p:cNvPr id="30735" name="Line 15"/>
              <p:cNvSpPr>
                <a:spLocks noChangeShapeType="1"/>
              </p:cNvSpPr>
              <p:nvPr/>
            </p:nvSpPr>
            <p:spPr bwMode="auto">
              <a:xfrm>
                <a:off x="5040" y="1980"/>
                <a:ext cx="3240" cy="2520"/>
              </a:xfrm>
              <a:prstGeom prst="line">
                <a:avLst/>
              </a:prstGeom>
              <a:grpFill/>
              <a:ln w="9525">
                <a:solidFill>
                  <a:srgbClr val="000000"/>
                </a:solidFill>
                <a:round/>
                <a:headEnd/>
                <a:tailEnd/>
              </a:ln>
              <a:extLst/>
            </p:spPr>
            <p:txBody>
              <a:bodyPr/>
              <a:lstStyle/>
              <a:p>
                <a:endParaRPr lang="en-US"/>
              </a:p>
            </p:txBody>
          </p:sp>
          <p:sp>
            <p:nvSpPr>
              <p:cNvPr id="30736" name="Rectangle 16"/>
              <p:cNvSpPr>
                <a:spLocks noChangeArrowheads="1"/>
              </p:cNvSpPr>
              <p:nvPr/>
            </p:nvSpPr>
            <p:spPr bwMode="auto">
              <a:xfrm>
                <a:off x="8460" y="4320"/>
                <a:ext cx="12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a:t>
                </a:r>
                <a:r>
                  <a:rPr lang="en-US" sz="1600" b="1" baseline="-25000" dirty="0"/>
                  <a:t>2</a:t>
                </a:r>
                <a:endParaRPr lang="en-US" sz="1600" baseline="30000" dirty="0"/>
              </a:p>
              <a:p>
                <a:endParaRPr lang="en-US" sz="1600" dirty="0"/>
              </a:p>
            </p:txBody>
          </p:sp>
          <p:sp>
            <p:nvSpPr>
              <p:cNvPr id="30737" name="Rectangle 17"/>
              <p:cNvSpPr>
                <a:spLocks noChangeArrowheads="1"/>
              </p:cNvSpPr>
              <p:nvPr/>
            </p:nvSpPr>
            <p:spPr bwMode="auto">
              <a:xfrm>
                <a:off x="2880" y="216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a:t>
                </a:r>
                <a:endParaRPr lang="en-US" sz="1600" dirty="0"/>
              </a:p>
            </p:txBody>
          </p:sp>
          <p:sp>
            <p:nvSpPr>
              <p:cNvPr id="30738" name="Rectangle 18"/>
              <p:cNvSpPr>
                <a:spLocks noChangeArrowheads="1"/>
              </p:cNvSpPr>
              <p:nvPr/>
            </p:nvSpPr>
            <p:spPr bwMode="auto">
              <a:xfrm>
                <a:off x="2959" y="288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2</a:t>
                </a:r>
                <a:endParaRPr lang="en-US" sz="1600" dirty="0"/>
              </a:p>
            </p:txBody>
          </p:sp>
          <p:sp>
            <p:nvSpPr>
              <p:cNvPr id="30739" name="Rectangle 19"/>
              <p:cNvSpPr>
                <a:spLocks noChangeArrowheads="1"/>
              </p:cNvSpPr>
              <p:nvPr/>
            </p:nvSpPr>
            <p:spPr bwMode="auto">
              <a:xfrm>
                <a:off x="2959" y="3337"/>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1</a:t>
                </a:r>
                <a:endParaRPr lang="en-US" sz="1600" dirty="0"/>
              </a:p>
            </p:txBody>
          </p:sp>
          <p:sp>
            <p:nvSpPr>
              <p:cNvPr id="30740" name="Rectangle 20"/>
              <p:cNvSpPr>
                <a:spLocks noChangeArrowheads="1"/>
              </p:cNvSpPr>
              <p:nvPr/>
            </p:nvSpPr>
            <p:spPr bwMode="auto">
              <a:xfrm>
                <a:off x="3420" y="1260"/>
                <a:ext cx="61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solidFill>
                      <a:schemeClr val="tx1">
                        <a:lumMod val="75000"/>
                        <a:lumOff val="25000"/>
                      </a:schemeClr>
                    </a:solidFill>
                    <a:latin typeface="+mn-lt"/>
                  </a:rPr>
                  <a:t>The Market For Municipal Bonds</a:t>
                </a:r>
                <a:endParaRPr lang="en-US" sz="2000" dirty="0">
                  <a:solidFill>
                    <a:schemeClr val="tx1">
                      <a:lumMod val="75000"/>
                      <a:lumOff val="25000"/>
                    </a:schemeClr>
                  </a:solidFill>
                  <a:latin typeface="+mn-lt"/>
                </a:endParaRPr>
              </a:p>
            </p:txBody>
          </p:sp>
        </p:grpSp>
        <p:cxnSp>
          <p:nvCxnSpPr>
            <p:cNvPr id="3" name="Straight Arrow Connector 2"/>
            <p:cNvCxnSpPr/>
            <p:nvPr/>
          </p:nvCxnSpPr>
          <p:spPr>
            <a:xfrm flipV="1">
              <a:off x="4864458" y="3962400"/>
              <a:ext cx="240942" cy="228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352788"/>
            <a:ext cx="320844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Bonds and Taxes or Fees</a:t>
            </a:r>
            <a:endParaRPr lang="en-US" sz="2400" dirty="0">
              <a:solidFill>
                <a:srgbClr val="BD582C"/>
              </a:solidFill>
              <a:latin typeface="+mn-lt"/>
              <a:cs typeface="+mn-cs"/>
            </a:endParaRPr>
          </a:p>
        </p:txBody>
      </p:sp>
      <p:sp>
        <p:nvSpPr>
          <p:cNvPr id="6147" name="Rectangle 3"/>
          <p:cNvSpPr>
            <a:spLocks noGrp="1" noChangeArrowheads="1"/>
          </p:cNvSpPr>
          <p:nvPr>
            <p:ph idx="1"/>
          </p:nvPr>
        </p:nvSpPr>
        <p:spPr/>
        <p:txBody>
          <a:bodyPr/>
          <a:lstStyle/>
          <a:p>
            <a:pPr marL="227013" indent="-227013" eaLnBrk="1" hangingPunct="1">
              <a:lnSpc>
                <a:spcPct val="120000"/>
              </a:lnSpc>
              <a:spcAft>
                <a:spcPts val="1800"/>
              </a:spcAft>
              <a:buFont typeface="Wingdings" panose="05000000000000000000" pitchFamily="2" charset="2"/>
              <a:buChar char="§"/>
            </a:pPr>
            <a:r>
              <a:rPr lang="en-US" sz="2000" dirty="0" smtClean="0"/>
              <a:t>Municipal </a:t>
            </a:r>
            <a:r>
              <a:rPr lang="en-US" sz="2000" dirty="0"/>
              <a:t>bonds are not a financing tool, they are a burden-spreading tool.</a:t>
            </a:r>
          </a:p>
          <a:p>
            <a:pPr marL="227013" indent="-227013" eaLnBrk="1" hangingPunct="1">
              <a:lnSpc>
                <a:spcPct val="120000"/>
              </a:lnSpc>
              <a:spcAft>
                <a:spcPts val="1800"/>
              </a:spcAft>
              <a:buFont typeface="Wingdings" panose="05000000000000000000" pitchFamily="2" charset="2"/>
              <a:buChar char="§"/>
            </a:pPr>
            <a:r>
              <a:rPr lang="en-US" sz="2000" dirty="0" smtClean="0"/>
              <a:t>A </a:t>
            </a:r>
            <a:r>
              <a:rPr lang="en-US" sz="2000" dirty="0"/>
              <a:t>government cannot finance capital spending with bonds; instead, it must finance this spending with taxes or fees and then spread the impact out over time with bonds.</a:t>
            </a:r>
          </a:p>
          <a:p>
            <a:pPr marL="227013" indent="-227013" eaLnBrk="1" hangingPunct="1">
              <a:lnSpc>
                <a:spcPct val="120000"/>
              </a:lnSpc>
              <a:buFont typeface="Wingdings" panose="05000000000000000000" pitchFamily="2" charset="2"/>
              <a:buChar char="§"/>
            </a:pPr>
            <a:r>
              <a:rPr lang="en-US" sz="2000" dirty="0" smtClean="0"/>
              <a:t>Decisions </a:t>
            </a:r>
            <a:r>
              <a:rPr lang="en-US" sz="2000" dirty="0"/>
              <a:t>about bonds therefore are connected to decisions about the best way to finance a project, that is, about the most appropriate taxes and fees (based on equity and efficiency).</a:t>
            </a:r>
          </a:p>
          <a:p>
            <a:pPr marL="227013" indent="-227013" eaLnBrk="1" hangingPunct="1">
              <a:lnSpc>
                <a:spcPct val="90000"/>
              </a:lnSpc>
            </a:pPr>
            <a:endParaRPr lang="en-US" sz="1950" dirty="0"/>
          </a:p>
        </p:txBody>
      </p:sp>
      <p:sp>
        <p:nvSpPr>
          <p:cNvPr id="3" name="Title" hidden="1"/>
          <p:cNvSpPr>
            <a:spLocks noGrp="1"/>
          </p:cNvSpPr>
          <p:nvPr>
            <p:ph type="title"/>
          </p:nvPr>
        </p:nvSpPr>
        <p:spPr/>
        <p:txBody>
          <a:bodyPr/>
          <a:lstStyle/>
          <a:p>
            <a:r>
              <a:rPr lang="en-US" sz="2800" dirty="0">
                <a:solidFill>
                  <a:srgbClr val="BD582C"/>
                </a:solidFill>
              </a:rPr>
              <a:t>Bonds and Taxes or Fees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04068"/>
            <a:ext cx="335322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Real Impact of Bonds</a:t>
            </a:r>
            <a:endParaRPr lang="en-US" sz="2400" dirty="0">
              <a:solidFill>
                <a:srgbClr val="BD582C"/>
              </a:solidFill>
              <a:latin typeface="+mn-lt"/>
              <a:cs typeface="+mn-cs"/>
            </a:endParaRPr>
          </a:p>
        </p:txBody>
      </p:sp>
      <p:sp>
        <p:nvSpPr>
          <p:cNvPr id="7171" name="Rectangle 3"/>
          <p:cNvSpPr>
            <a:spLocks noGrp="1" noChangeArrowheads="1"/>
          </p:cNvSpPr>
          <p:nvPr>
            <p:ph idx="1"/>
          </p:nvPr>
        </p:nvSpPr>
        <p:spPr/>
        <p:txBody>
          <a:bodyPr/>
          <a:lstStyle/>
          <a:p>
            <a:pPr eaLnBrk="1" hangingPunct="1">
              <a:lnSpc>
                <a:spcPct val="90000"/>
              </a:lnSpc>
            </a:pPr>
            <a:endParaRPr lang="en-US" dirty="0" smtClean="0"/>
          </a:p>
          <a:p>
            <a:pPr marL="227013" indent="-227013" eaLnBrk="1" hangingPunct="1">
              <a:lnSpc>
                <a:spcPct val="120000"/>
              </a:lnSpc>
              <a:buFont typeface="Wingdings" panose="05000000000000000000" pitchFamily="2" charset="2"/>
              <a:buChar char="§"/>
            </a:pPr>
            <a:r>
              <a:rPr lang="en-US" sz="2000" dirty="0" smtClean="0"/>
              <a:t>Saying that bonds are a burden-spreading tool does not imply that they have no real impacts.</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In fact, there is a cost to spreading out the impact of a project over time, namely, interest costs, broadly defined.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Poor bond-issuing policies can boost interest costs above the minimum required level.</a:t>
            </a:r>
          </a:p>
          <a:p>
            <a:pPr eaLnBrk="1" hangingPunct="1">
              <a:lnSpc>
                <a:spcPct val="90000"/>
              </a:lnSpc>
            </a:pPr>
            <a:endParaRPr lang="en-US" dirty="0" smtClean="0"/>
          </a:p>
        </p:txBody>
      </p:sp>
      <p:sp>
        <p:nvSpPr>
          <p:cNvPr id="3" name="Title" hidden="1"/>
          <p:cNvSpPr>
            <a:spLocks noGrp="1"/>
          </p:cNvSpPr>
          <p:nvPr>
            <p:ph type="title"/>
          </p:nvPr>
        </p:nvSpPr>
        <p:spPr/>
        <p:txBody>
          <a:bodyPr/>
          <a:lstStyle/>
          <a:p>
            <a:r>
              <a:rPr lang="en-US" sz="2800" dirty="0">
                <a:solidFill>
                  <a:srgbClr val="BD582C"/>
                </a:solidFill>
              </a:rPr>
              <a:t>The Real Impact of Bonds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04068"/>
            <a:ext cx="460215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Overview of the Muni Bond Market</a:t>
            </a:r>
            <a:endParaRPr lang="en-US" sz="2400" dirty="0">
              <a:solidFill>
                <a:srgbClr val="BD582C"/>
              </a:solidFill>
              <a:latin typeface="+mn-lt"/>
              <a:cs typeface="+mn-cs"/>
            </a:endParaRPr>
          </a:p>
        </p:txBody>
      </p:sp>
      <p:sp>
        <p:nvSpPr>
          <p:cNvPr id="7171" name="Rectangle 3"/>
          <p:cNvSpPr>
            <a:spLocks noGrp="1" noChangeArrowheads="1"/>
          </p:cNvSpPr>
          <p:nvPr>
            <p:ph idx="1"/>
          </p:nvPr>
        </p:nvSpPr>
        <p:spPr/>
        <p:txBody>
          <a:bodyPr>
            <a:normAutofit fontScale="85000" lnSpcReduction="20000"/>
          </a:bodyPr>
          <a:lstStyle/>
          <a:p>
            <a:pPr marL="227013" indent="-227013" eaLnBrk="1" hangingPunct="1">
              <a:lnSpc>
                <a:spcPct val="120000"/>
              </a:lnSpc>
              <a:buFont typeface="Wingdings" panose="05000000000000000000" pitchFamily="2" charset="2"/>
              <a:buChar char="§"/>
            </a:pPr>
            <a:r>
              <a:rPr lang="en-US" sz="2000" dirty="0" smtClean="0"/>
              <a:t>In 2019, state and local governments issued $317.7 billion of tax-exempt municipal debt, $67.3 billion of taxable municipal debt, and $21.6 billion of private-purpose debt (which is subject to the federal alternative minimum tax). These long-term issues were accompanied by $45.7 billion of short-term debt.</a:t>
            </a:r>
          </a:p>
          <a:p>
            <a:pPr marL="227013" indent="-227013" eaLnBrk="1" hangingPunct="1">
              <a:lnSpc>
                <a:spcPct val="70000"/>
              </a:lnSpc>
              <a:spcBef>
                <a:spcPts val="0"/>
              </a:spcBef>
              <a:buFont typeface="Wingdings" panose="05000000000000000000" pitchFamily="2" charset="2"/>
              <a:buChar char="§"/>
            </a:pPr>
            <a:endParaRPr lang="en-US" sz="2000" dirty="0" smtClean="0"/>
          </a:p>
          <a:p>
            <a:pPr marL="227013" indent="-227013" eaLnBrk="1" hangingPunct="1">
              <a:lnSpc>
                <a:spcPct val="70000"/>
              </a:lnSpc>
              <a:spcBef>
                <a:spcPts val="0"/>
              </a:spcBef>
              <a:buFont typeface="Wingdings" panose="05000000000000000000" pitchFamily="2" charset="2"/>
              <a:buChar char="§"/>
            </a:pPr>
            <a:endParaRPr lang="en-US" sz="2000" dirty="0"/>
          </a:p>
          <a:p>
            <a:pPr marL="460375" indent="-233363" eaLnBrk="1" hangingPunct="1">
              <a:lnSpc>
                <a:spcPct val="70000"/>
              </a:lnSpc>
              <a:spcBef>
                <a:spcPts val="0"/>
              </a:spcBef>
              <a:buFont typeface="Courier New" panose="02070309020205020404" pitchFamily="49" charset="0"/>
              <a:buChar char="o"/>
            </a:pPr>
            <a:r>
              <a:rPr lang="en-US" sz="2000" dirty="0" smtClean="0"/>
              <a:t>We will cover the issue of “taxability” in the next class.</a:t>
            </a:r>
          </a:p>
          <a:p>
            <a:pPr marL="227013" indent="-227013" eaLnBrk="1" hangingPunct="1">
              <a:lnSpc>
                <a:spcPct val="70000"/>
              </a:lnSpc>
              <a:spcBef>
                <a:spcPts val="0"/>
              </a:spcBef>
              <a:spcAft>
                <a:spcPts val="0"/>
              </a:spcAft>
              <a:buFont typeface="Wingdings" panose="05000000000000000000" pitchFamily="2" charset="2"/>
              <a:buChar char="§"/>
            </a:pPr>
            <a:endParaRPr lang="en-US" sz="2000" dirty="0"/>
          </a:p>
          <a:p>
            <a:pPr marL="227013" indent="-227013">
              <a:lnSpc>
                <a:spcPct val="120000"/>
              </a:lnSpc>
              <a:buFont typeface="Wingdings" panose="05000000000000000000" pitchFamily="2" charset="2"/>
              <a:buChar char="§"/>
            </a:pPr>
            <a:r>
              <a:rPr lang="en-US" sz="2000" dirty="0"/>
              <a:t>T</a:t>
            </a:r>
            <a:r>
              <a:rPr lang="en-US" sz="2000" dirty="0" smtClean="0"/>
              <a:t>his debt was used to spread out the burden of paying for, among other things, general purpose projects, </a:t>
            </a:r>
            <a:r>
              <a:rPr lang="en-US" sz="2000" dirty="0"/>
              <a:t>K-12 </a:t>
            </a:r>
            <a:r>
              <a:rPr lang="en-US" sz="2000" dirty="0" smtClean="0"/>
              <a:t>schools, higher education, utilities, hospitals, mass transit, tunnels, housing, and airports.</a:t>
            </a:r>
            <a:endParaRPr lang="en-US" sz="2000" dirty="0"/>
          </a:p>
          <a:p>
            <a:pPr marL="227013" indent="-227013">
              <a:lnSpc>
                <a:spcPct val="120000"/>
              </a:lnSpc>
              <a:buFont typeface="Wingdings" panose="05000000000000000000" pitchFamily="2" charset="2"/>
              <a:buChar char="§"/>
            </a:pPr>
            <a:r>
              <a:rPr lang="en-US" sz="2000" dirty="0" smtClean="0"/>
              <a:t>For </a:t>
            </a:r>
            <a:r>
              <a:rPr lang="en-US" sz="2000" dirty="0"/>
              <a:t>more information, </a:t>
            </a:r>
            <a:r>
              <a:rPr lang="en-US" sz="2000" dirty="0" smtClean="0"/>
              <a:t>see</a:t>
            </a:r>
          </a:p>
          <a:p>
            <a:pPr marL="228600" indent="-57150">
              <a:lnSpc>
                <a:spcPct val="120000"/>
              </a:lnSpc>
              <a:buNone/>
            </a:pPr>
            <a:r>
              <a:rPr lang="en-US" sz="1500" dirty="0" smtClean="0">
                <a:hlinkClick r:id="rId2" tooltip="https://www.sifma.org/wp-content/uploads/2019/02/US-Municipal-Report-2019-02-11-SIFMA.pdf "/>
              </a:rPr>
              <a:t>https</a:t>
            </a:r>
            <a:r>
              <a:rPr lang="en-US" sz="1500" dirty="0">
                <a:hlinkClick r:id="rId2" tooltip="https://www.sifma.org/wp-content/uploads/2019/02/US-Municipal-Report-2019-02-11-SIFMA.pdf "/>
              </a:rPr>
              <a:t>://</a:t>
            </a:r>
            <a:r>
              <a:rPr lang="en-US" sz="1500" dirty="0" smtClean="0">
                <a:hlinkClick r:id="rId2" tooltip="https://www.sifma.org/wp-content/uploads/2019/02/US-Municipal-Report-2019-02-11-SIFMA.pdf "/>
              </a:rPr>
              <a:t>www.sifma.org/wp-content/uploads/2019/02/US-Municipal-Report-2019-02-11-SIFMA.pdf </a:t>
            </a:r>
            <a:endParaRPr lang="en-US" sz="1500" dirty="0" smtClean="0"/>
          </a:p>
          <a:p>
            <a:pPr marL="228600" indent="-57150">
              <a:lnSpc>
                <a:spcPct val="120000"/>
              </a:lnSpc>
              <a:buNone/>
            </a:pPr>
            <a:r>
              <a:rPr lang="en-US" sz="1600" dirty="0">
                <a:hlinkClick r:id="rId3" tooltip="https://www.sifma.org/wp-content/uploads/2020/01/US-Municipal-Issuance-Survey-2020-01-14-SIFMA.pdf "/>
              </a:rPr>
              <a:t>https://</a:t>
            </a:r>
            <a:r>
              <a:rPr lang="en-US" sz="1600" dirty="0" smtClean="0">
                <a:hlinkClick r:id="rId3" tooltip="https://www.sifma.org/wp-content/uploads/2020/01/US-Municipal-Issuance-Survey-2020-01-14-SIFMA.pdf "/>
              </a:rPr>
              <a:t>www.sifma.org/wp-content/uploads/2020/01/US-Municipal-Issuance-Survey-2020-01-14-SIFMA.pdf </a:t>
            </a:r>
            <a:endParaRPr lang="en-US" sz="1500" dirty="0" smtClean="0"/>
          </a:p>
        </p:txBody>
      </p:sp>
      <p:sp>
        <p:nvSpPr>
          <p:cNvPr id="3" name="Title" hidden="1"/>
          <p:cNvSpPr>
            <a:spLocks noGrp="1"/>
          </p:cNvSpPr>
          <p:nvPr>
            <p:ph type="title"/>
          </p:nvPr>
        </p:nvSpPr>
        <p:spPr/>
        <p:txBody>
          <a:bodyPr/>
          <a:lstStyle/>
          <a:p>
            <a:r>
              <a:rPr lang="en-US" sz="2800" dirty="0">
                <a:solidFill>
                  <a:srgbClr val="BD582C"/>
                </a:solidFill>
              </a:rPr>
              <a:t>Overview of the Muni Bond Market</a:t>
            </a:r>
            <a:br>
              <a:rPr lang="en-US" sz="2800" dirty="0">
                <a:solidFill>
                  <a:srgbClr val="BD582C"/>
                </a:solidFill>
              </a:rPr>
            </a:br>
            <a:endParaRPr lang="en-US" dirty="0"/>
          </a:p>
        </p:txBody>
      </p:sp>
    </p:spTree>
    <p:extLst>
      <p:ext uri="{BB962C8B-B14F-4D97-AF65-F5344CB8AC3E}">
        <p14:creationId xmlns:p14="http://schemas.microsoft.com/office/powerpoint/2010/main" val="1528070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04068"/>
            <a:ext cx="3520836"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What </a:t>
            </a:r>
            <a:r>
              <a:rPr lang="en-US" sz="2400" dirty="0">
                <a:solidFill>
                  <a:srgbClr val="BD582C"/>
                </a:solidFill>
                <a:latin typeface="+mn-lt"/>
              </a:rPr>
              <a:t>i</a:t>
            </a:r>
            <a:r>
              <a:rPr lang="en-US" sz="2400" dirty="0" smtClean="0">
                <a:solidFill>
                  <a:srgbClr val="BD582C"/>
                </a:solidFill>
                <a:latin typeface="+mn-lt"/>
              </a:rPr>
              <a:t>s a Municipal Bond?</a:t>
            </a:r>
            <a:endParaRPr lang="en-US" sz="2400" dirty="0">
              <a:solidFill>
                <a:srgbClr val="BD582C"/>
              </a:solidFill>
              <a:latin typeface="+mn-lt"/>
            </a:endParaRPr>
          </a:p>
        </p:txBody>
      </p:sp>
      <p:sp>
        <p:nvSpPr>
          <p:cNvPr id="8195"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A </a:t>
            </a:r>
            <a:r>
              <a:rPr lang="en-US" sz="2000" dirty="0"/>
              <a:t>bond is a certificate of indebtedness.</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The issuer agrees to pay interest to the purchaser in return for the use of the purchaser’s money over a given period of time.</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A bond contrasts with a stock, in which a firm exchanges part ownership in a company for the use of an investor’s money.  Stocks are not relevant for government.</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What is a Municipal Bond?</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200" y="1433627"/>
            <a:ext cx="3432093"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Basic Bond Characteristics</a:t>
            </a:r>
            <a:endParaRPr lang="en-US" sz="2400" dirty="0">
              <a:solidFill>
                <a:srgbClr val="BD582C"/>
              </a:solidFill>
              <a:latin typeface="+mn-lt"/>
              <a:cs typeface="+mn-cs"/>
            </a:endParaRPr>
          </a:p>
        </p:txBody>
      </p:sp>
      <p:sp>
        <p:nvSpPr>
          <p:cNvPr id="9219" name="Rectangle 3"/>
          <p:cNvSpPr>
            <a:spLocks noGrp="1" noChangeArrowheads="1"/>
          </p:cNvSpPr>
          <p:nvPr>
            <p:ph idx="1"/>
          </p:nvPr>
        </p:nvSpPr>
        <p:spPr/>
        <p:txBody>
          <a:bodyPr>
            <a:normAutofit fontScale="92500" lnSpcReduction="20000"/>
          </a:bodyPr>
          <a:lstStyle/>
          <a:p>
            <a:pPr marL="227013" indent="-227013" eaLnBrk="1" hangingPunct="1">
              <a:lnSpc>
                <a:spcPct val="80000"/>
              </a:lnSpc>
              <a:buFont typeface="Wingdings" panose="05000000000000000000" pitchFamily="2" charset="2"/>
              <a:buChar char="§"/>
            </a:pPr>
            <a:r>
              <a:rPr lang="en-US" sz="2000" dirty="0" smtClean="0"/>
              <a:t>Three </a:t>
            </a:r>
            <a:r>
              <a:rPr lang="en-US" sz="2000" dirty="0"/>
              <a:t>things </a:t>
            </a:r>
            <a:r>
              <a:rPr lang="en-US" sz="2000" dirty="0" smtClean="0"/>
              <a:t>are always stamped </a:t>
            </a:r>
            <a:r>
              <a:rPr lang="en-US" sz="2000" dirty="0"/>
              <a:t>on a bond</a:t>
            </a:r>
            <a:r>
              <a:rPr lang="en-US" sz="2000" dirty="0" smtClean="0"/>
              <a:t>:</a:t>
            </a:r>
            <a:br>
              <a:rPr lang="en-US" sz="2000" dirty="0" smtClean="0"/>
            </a:br>
            <a:endParaRPr lang="en-US" sz="2000" dirty="0"/>
          </a:p>
          <a:p>
            <a:pPr marL="460375" indent="-233363" eaLnBrk="1" hangingPunct="1">
              <a:lnSpc>
                <a:spcPct val="150000"/>
              </a:lnSpc>
              <a:spcBef>
                <a:spcPts val="0"/>
              </a:spcBef>
              <a:spcAft>
                <a:spcPts val="0"/>
              </a:spcAft>
              <a:buClr>
                <a:srgbClr val="BD582C"/>
              </a:buClr>
              <a:buFont typeface="+mj-lt"/>
              <a:buAutoNum type="arabicPeriod"/>
            </a:pPr>
            <a:r>
              <a:rPr lang="en-US" sz="2000" b="1" dirty="0" smtClean="0"/>
              <a:t>Face </a:t>
            </a:r>
            <a:r>
              <a:rPr lang="en-US" sz="2000" b="1" dirty="0"/>
              <a:t>Value </a:t>
            </a:r>
            <a:r>
              <a:rPr lang="en-US" sz="2000" dirty="0"/>
              <a:t>= </a:t>
            </a:r>
            <a:r>
              <a:rPr lang="en-US" sz="2000" i="1" dirty="0">
                <a:latin typeface="Times New Roman" panose="02020603050405020304" pitchFamily="18" charset="0"/>
                <a:cs typeface="Times New Roman" panose="02020603050405020304" pitchFamily="18" charset="0"/>
              </a:rPr>
              <a:t>F</a:t>
            </a:r>
            <a:r>
              <a:rPr lang="en-US" sz="2000" i="1" dirty="0">
                <a:cs typeface="Times New Roman" pitchFamily="18" charset="0"/>
              </a:rPr>
              <a:t> </a:t>
            </a:r>
            <a:r>
              <a:rPr lang="en-US" sz="2000" i="1" dirty="0"/>
              <a:t> </a:t>
            </a:r>
            <a:r>
              <a:rPr lang="en-US" sz="2000" dirty="0"/>
              <a:t>(= par value or redemption value or value at maturity</a:t>
            </a:r>
            <a:r>
              <a:rPr lang="en-US" sz="2000" dirty="0" smtClean="0"/>
              <a:t>).</a:t>
            </a:r>
            <a:br>
              <a:rPr lang="en-US" sz="2000" dirty="0" smtClean="0"/>
            </a:br>
            <a:endParaRPr lang="en-US" sz="2000" dirty="0" smtClean="0"/>
          </a:p>
          <a:p>
            <a:pPr marL="460375" indent="-233363" eaLnBrk="1" hangingPunct="1">
              <a:lnSpc>
                <a:spcPct val="150000"/>
              </a:lnSpc>
              <a:spcBef>
                <a:spcPts val="0"/>
              </a:spcBef>
              <a:spcAft>
                <a:spcPts val="0"/>
              </a:spcAft>
              <a:buClr>
                <a:srgbClr val="BD582C"/>
              </a:buClr>
              <a:buFont typeface="+mj-lt"/>
              <a:buAutoNum type="arabicPeriod"/>
            </a:pPr>
            <a:r>
              <a:rPr lang="en-US" sz="2000" b="1" dirty="0" smtClean="0"/>
              <a:t>Coupon </a:t>
            </a:r>
            <a:r>
              <a:rPr lang="en-US" sz="2000" b="1" dirty="0"/>
              <a:t>Rate </a:t>
            </a:r>
            <a:r>
              <a:rPr lang="en-US" sz="2000" dirty="0"/>
              <a:t>= </a:t>
            </a:r>
            <a:r>
              <a:rPr lang="en-US" sz="2000" i="1" dirty="0">
                <a:latin typeface="Times New Roman" panose="02020603050405020304" pitchFamily="18" charset="0"/>
                <a:cs typeface="Times New Roman" panose="02020603050405020304" pitchFamily="18" charset="0"/>
              </a:rPr>
              <a:t>c</a:t>
            </a:r>
            <a:r>
              <a:rPr lang="en-US" sz="2000" dirty="0"/>
              <a:t>, which indicates the interest to be paid as a percentage of </a:t>
            </a:r>
            <a:r>
              <a:rPr lang="en-US" sz="2000" i="1" dirty="0">
                <a:cs typeface="Times New Roman" pitchFamily="18" charset="0"/>
              </a:rPr>
              <a:t>F</a:t>
            </a:r>
            <a:r>
              <a:rPr lang="en-US" sz="2000" dirty="0"/>
              <a:t> and which can be either fixed or floating (i.e. tied to some other rate</a:t>
            </a:r>
            <a:r>
              <a:rPr lang="en-US" sz="2000" dirty="0" smtClean="0"/>
              <a:t>).</a:t>
            </a:r>
            <a:br>
              <a:rPr lang="en-US" sz="2000" dirty="0" smtClean="0"/>
            </a:br>
            <a:endParaRPr lang="en-US" sz="2000" dirty="0" smtClean="0"/>
          </a:p>
          <a:p>
            <a:pPr marL="460375" indent="-233363" eaLnBrk="1" hangingPunct="1">
              <a:lnSpc>
                <a:spcPct val="150000"/>
              </a:lnSpc>
              <a:spcBef>
                <a:spcPts val="0"/>
              </a:spcBef>
              <a:spcAft>
                <a:spcPts val="0"/>
              </a:spcAft>
              <a:buClr>
                <a:srgbClr val="BD582C"/>
              </a:buClr>
              <a:buFont typeface="+mj-lt"/>
              <a:buAutoNum type="arabicPeriod"/>
            </a:pPr>
            <a:r>
              <a:rPr lang="en-US" sz="2000" b="1" dirty="0" smtClean="0"/>
              <a:t>Years </a:t>
            </a:r>
            <a:r>
              <a:rPr lang="en-US" sz="2000" b="1" dirty="0"/>
              <a:t>to Maturity </a:t>
            </a:r>
            <a:r>
              <a:rPr lang="en-US" sz="2000" dirty="0"/>
              <a:t>= </a:t>
            </a:r>
            <a:r>
              <a:rPr lang="en-US" sz="2000" i="1" dirty="0">
                <a:latin typeface="Times New Roman" panose="02020603050405020304" pitchFamily="18" charset="0"/>
                <a:cs typeface="Times New Roman" panose="02020603050405020304" pitchFamily="18" charset="0"/>
              </a:rPr>
              <a:t>N</a:t>
            </a:r>
            <a:r>
              <a:rPr lang="en-US" sz="2000" dirty="0"/>
              <a:t>, which is the number of years until the bond can be redeemed and is also the number of years during which the investor is entitled to collect interest. </a:t>
            </a:r>
          </a:p>
          <a:p>
            <a:pPr eaLnBrk="1" hangingPunct="1">
              <a:lnSpc>
                <a:spcPct val="80000"/>
              </a:lnSpc>
            </a:pPr>
            <a:endParaRPr lang="en-US" sz="1950" dirty="0"/>
          </a:p>
        </p:txBody>
      </p:sp>
      <p:sp>
        <p:nvSpPr>
          <p:cNvPr id="3" name="Title" hidden="1"/>
          <p:cNvSpPr>
            <a:spLocks noGrp="1"/>
          </p:cNvSpPr>
          <p:nvPr>
            <p:ph type="title"/>
          </p:nvPr>
        </p:nvSpPr>
        <p:spPr/>
        <p:txBody>
          <a:bodyPr/>
          <a:lstStyle/>
          <a:p>
            <a:r>
              <a:rPr lang="en-US" sz="2800" dirty="0">
                <a:solidFill>
                  <a:srgbClr val="BD582C"/>
                </a:solidFill>
              </a:rPr>
              <a:t>Basic Bond Characteristics</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2"/>
          <p:cNvSpPr/>
          <p:nvPr/>
        </p:nvSpPr>
        <p:spPr>
          <a:xfrm>
            <a:off x="838542" y="1404068"/>
            <a:ext cx="3733458"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sz="2400" dirty="0" smtClean="0">
                <a:solidFill>
                  <a:srgbClr val="BD582C"/>
                </a:solidFill>
                <a:latin typeface="+mn-lt"/>
                <a:cs typeface="+mn-cs"/>
              </a:rPr>
              <a:t>Basic Bond Characteristics, 2</a:t>
            </a:r>
            <a:endParaRPr lang="en-US" sz="2400" dirty="0">
              <a:solidFill>
                <a:srgbClr val="BD582C"/>
              </a:solidFill>
              <a:latin typeface="+mn-lt"/>
              <a:cs typeface="+mn-cs"/>
            </a:endParaRPr>
          </a:p>
        </p:txBody>
      </p:sp>
      <p:sp>
        <p:nvSpPr>
          <p:cNvPr id="10243" name="Rectangle 3"/>
          <p:cNvSpPr>
            <a:spLocks noGrp="1" noChangeArrowheads="1"/>
          </p:cNvSpPr>
          <p:nvPr>
            <p:ph idx="1"/>
          </p:nvPr>
        </p:nvSpPr>
        <p:spPr/>
        <p:txBody>
          <a:bodyPr>
            <a:normAutofit/>
          </a:bodyPr>
          <a:lstStyle/>
          <a:p>
            <a:pPr marL="227013" indent="-227013" eaLnBrk="1" hangingPunct="1">
              <a:lnSpc>
                <a:spcPct val="120000"/>
              </a:lnSpc>
              <a:buFont typeface="Wingdings" panose="05000000000000000000" pitchFamily="2" charset="2"/>
              <a:buChar char="§"/>
            </a:pPr>
            <a:r>
              <a:rPr lang="en-US" sz="2000" dirty="0" smtClean="0"/>
              <a:t>Bonds </a:t>
            </a:r>
            <a:r>
              <a:rPr lang="en-US" sz="2000" dirty="0"/>
              <a:t>are usually issued in serial form, which means that some bonds have </a:t>
            </a:r>
            <a:r>
              <a:rPr lang="en-US" sz="2000" i="1" dirty="0">
                <a:latin typeface="Times New Roman" panose="02020603050405020304" pitchFamily="18" charset="0"/>
                <a:cs typeface="Times New Roman" panose="02020603050405020304" pitchFamily="18" charset="0"/>
              </a:rPr>
              <a:t>N</a:t>
            </a:r>
            <a:r>
              <a:rPr lang="en-US" sz="2000" dirty="0"/>
              <a:t>=1, some have </a:t>
            </a:r>
            <a:r>
              <a:rPr lang="en-US" sz="2000" i="1" dirty="0">
                <a:latin typeface="Times New Roman" panose="02020603050405020304" pitchFamily="18" charset="0"/>
                <a:cs typeface="Times New Roman" panose="02020603050405020304" pitchFamily="18" charset="0"/>
              </a:rPr>
              <a:t>N</a:t>
            </a:r>
            <a:r>
              <a:rPr lang="en-US" sz="2000" dirty="0"/>
              <a:t>=2, some have </a:t>
            </a:r>
            <a:r>
              <a:rPr lang="en-US" sz="2000" i="1" dirty="0">
                <a:latin typeface="Times New Roman" panose="02020603050405020304" pitchFamily="18" charset="0"/>
                <a:cs typeface="Times New Roman" panose="02020603050405020304" pitchFamily="18" charset="0"/>
              </a:rPr>
              <a:t>N</a:t>
            </a:r>
            <a:r>
              <a:rPr lang="en-US" sz="2000" dirty="0"/>
              <a:t>=3, all the way up to the highest selected maturity, </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a:t>
            </a:r>
          </a:p>
          <a:p>
            <a:pPr marL="491490" lvl="3" indent="-285750">
              <a:lnSpc>
                <a:spcPct val="120000"/>
              </a:lnSpc>
              <a:buFont typeface="Courier New" panose="02070309020205020404" pitchFamily="49" charset="0"/>
              <a:buChar char="o"/>
            </a:pPr>
            <a:r>
              <a:rPr lang="en-US" sz="2000" dirty="0"/>
              <a:t>This approach helps spread out the cost because it implies that only 1/</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of the bonds have to be paid back each year.</a:t>
            </a:r>
          </a:p>
          <a:p>
            <a:pPr marL="227013" lvl="1"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Bonds are usually issued with face values of $5,000 or multiples of $5,000.</a:t>
            </a:r>
          </a:p>
          <a:p>
            <a:pPr marL="460375" lvl="1" indent="-233363">
              <a:lnSpc>
                <a:spcPct val="120000"/>
              </a:lnSpc>
              <a:buFont typeface="Courier New" panose="02070309020205020404" pitchFamily="49" charset="0"/>
              <a:buChar char="o"/>
            </a:pPr>
            <a:r>
              <a:rPr lang="en-US" sz="2000" dirty="0" smtClean="0"/>
              <a:t>In the past, this meant that only large investors bought them, but now anyone can invest any amount in bonds through a bond fund.</a:t>
            </a:r>
            <a:endParaRPr lang="en-US" sz="2000" dirty="0"/>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Basic Bond Characteristics, 2</a:t>
            </a:r>
            <a:br>
              <a:rPr lang="en-US" sz="2800" dirty="0">
                <a:solidFill>
                  <a:srgbClr val="BD582C"/>
                </a:solidFill>
              </a:rPr>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33331</TotalTime>
  <Words>2597</Words>
  <Application>Microsoft Office PowerPoint</Application>
  <PresentationFormat>On-screen Show (4:3)</PresentationFormat>
  <Paragraphs>419</Paragraphs>
  <Slides>36</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6" baseType="lpstr">
      <vt:lpstr>Arabic Typesetting</vt:lpstr>
      <vt:lpstr>Arial</vt:lpstr>
      <vt:lpstr>Calibri</vt:lpstr>
      <vt:lpstr>Calibri Light</vt:lpstr>
      <vt:lpstr>Courier New</vt:lpstr>
      <vt:lpstr>Times New Roman</vt:lpstr>
      <vt:lpstr>Wingdings</vt:lpstr>
      <vt:lpstr>Theme1</vt:lpstr>
      <vt:lpstr>Retrospect</vt:lpstr>
      <vt:lpstr>Equation</vt:lpstr>
      <vt:lpstr>State and Local Public Finance Professor Yinger Spring 2020</vt:lpstr>
      <vt:lpstr>Class Outline </vt:lpstr>
      <vt:lpstr>Municipal Bonds </vt:lpstr>
      <vt:lpstr>Bonds and Taxes or Fees </vt:lpstr>
      <vt:lpstr>The Real Impact of Bonds </vt:lpstr>
      <vt:lpstr>Overview of the Muni Bond Market </vt:lpstr>
      <vt:lpstr>What is a Municipal Bond? </vt:lpstr>
      <vt:lpstr>Basic Bond Characteristics </vt:lpstr>
      <vt:lpstr>Basic Bond Characteristics, 2 </vt:lpstr>
      <vt:lpstr>Basic Bond Characteristics, 3 </vt:lpstr>
      <vt:lpstr>The Price of a Bond </vt:lpstr>
      <vt:lpstr>The Price of a Bond, 2 </vt:lpstr>
      <vt:lpstr>The Price of a Bond, 3 </vt:lpstr>
      <vt:lpstr>The Price of a Bond, 4 </vt:lpstr>
      <vt:lpstr>A Bond’s Rate of Return </vt:lpstr>
      <vt:lpstr>Calculating Yield to Maturity </vt:lpstr>
      <vt:lpstr>Approximating Yield to Maturity </vt:lpstr>
      <vt:lpstr>Price and Rate of Return </vt:lpstr>
      <vt:lpstr>Types of Bonds </vt:lpstr>
      <vt:lpstr>Types of Bonds, 2 </vt:lpstr>
      <vt:lpstr>Types of Bonds, 3 </vt:lpstr>
      <vt:lpstr>Types of Bonds, 4</vt:lpstr>
      <vt:lpstr>Types of Bonds, 5 </vt:lpstr>
      <vt:lpstr>Types of Bonds, 6 </vt:lpstr>
      <vt:lpstr>Types of Bonds, 7              </vt:lpstr>
      <vt:lpstr>Types of Bonds, 8 </vt:lpstr>
      <vt:lpstr>Types of Bonds, 9 </vt:lpstr>
      <vt:lpstr>Categories of Municipal Bond </vt:lpstr>
      <vt:lpstr>Categories of Municipal Bond, Continued </vt:lpstr>
      <vt:lpstr>Investments that Compete with Bonds </vt:lpstr>
      <vt:lpstr>The Market for Tax-exempt Loanable Funds </vt:lpstr>
      <vt:lpstr>Purchasers of Munis </vt:lpstr>
      <vt:lpstr>The Market for Municipal Bonds </vt:lpstr>
      <vt:lpstr>The Market for Municipal Bonds, 2 </vt:lpstr>
      <vt:lpstr>Impact of Tight Monetary Policy (or loss of confidence in munis or new tax-exempt savings options)</vt:lpstr>
      <vt:lpstr>Initial Impact of Industrial Development Bonds  (or Mortgage Revenue Bonds)</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2020, Professor Yinger</dc:title>
  <dc:creator>joyinger</dc:creator>
  <cp:lastModifiedBy>Emily Rose Minnoe</cp:lastModifiedBy>
  <cp:revision>190</cp:revision>
  <dcterms:created xsi:type="dcterms:W3CDTF">2005-12-18T15:49:22Z</dcterms:created>
  <dcterms:modified xsi:type="dcterms:W3CDTF">2020-01-17T16:47:14Z</dcterms:modified>
</cp:coreProperties>
</file>