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  <p:sldMasterId id="2147483818" r:id="rId2"/>
  </p:sldMasterIdLst>
  <p:sldIdLst>
    <p:sldId id="295" r:id="rId3"/>
    <p:sldId id="257" r:id="rId4"/>
    <p:sldId id="258" r:id="rId5"/>
    <p:sldId id="286" r:id="rId6"/>
    <p:sldId id="259" r:id="rId7"/>
    <p:sldId id="260" r:id="rId8"/>
    <p:sldId id="261" r:id="rId9"/>
    <p:sldId id="262" r:id="rId10"/>
    <p:sldId id="288" r:id="rId11"/>
    <p:sldId id="263" r:id="rId12"/>
    <p:sldId id="264" r:id="rId13"/>
    <p:sldId id="278" r:id="rId14"/>
    <p:sldId id="265" r:id="rId15"/>
    <p:sldId id="271" r:id="rId16"/>
    <p:sldId id="266" r:id="rId17"/>
    <p:sldId id="267" r:id="rId18"/>
    <p:sldId id="268" r:id="rId19"/>
    <p:sldId id="279" r:id="rId20"/>
    <p:sldId id="270" r:id="rId21"/>
    <p:sldId id="269" r:id="rId22"/>
    <p:sldId id="272" r:id="rId23"/>
    <p:sldId id="273" r:id="rId24"/>
    <p:sldId id="281" r:id="rId25"/>
    <p:sldId id="283" r:id="rId26"/>
    <p:sldId id="284" r:id="rId27"/>
    <p:sldId id="285" r:id="rId28"/>
    <p:sldId id="280" r:id="rId29"/>
    <p:sldId id="282" r:id="rId30"/>
    <p:sldId id="274" r:id="rId31"/>
    <p:sldId id="287" r:id="rId32"/>
    <p:sldId id="294" r:id="rId33"/>
    <p:sldId id="296" r:id="rId34"/>
    <p:sldId id="298" r:id="rId35"/>
    <p:sldId id="291" r:id="rId36"/>
    <p:sldId id="292" r:id="rId37"/>
    <p:sldId id="293" r:id="rId3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582C"/>
    <a:srgbClr val="637052"/>
    <a:srgbClr val="9193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125" autoAdjust="0"/>
  </p:normalViewPr>
  <p:slideViewPr>
    <p:cSldViewPr>
      <p:cViewPr varScale="1">
        <p:scale>
          <a:sx n="94" d="100"/>
          <a:sy n="94" d="100"/>
        </p:scale>
        <p:origin x="102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500" spc="-2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9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33523-4F8D-4965-B836-B3167FA5F13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63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162E77-68CE-4DB7-8F45-4274C60C980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008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414781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3234A-4B00-48B0-AE46-1ED1D9B14E2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5866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418"/>
            <a:ext cx="8229600" cy="1140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13200" cy="45303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1" y="1600200"/>
            <a:ext cx="4013200" cy="45303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974B9-A308-46DB-92D7-53D952EC6C0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1314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02FB4-4377-45AF-B4BE-F0FF01DE39D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988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4C8E5C-21E9-4C8A-A222-F6B1CFF5B0B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7570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CDF7B5-1487-474C-ADB3-39310456C7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568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775809-1611-4E64-9161-A42639FF1E7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1276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817C9-646C-43C8-A0D8-806B0C93965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03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0FCAA-C324-4026-B6B0-278D9D594F1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5149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6A406C-888E-4FF5-BAFD-1AF0F3B2B0E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7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A5C80A-840E-477A-A6F0-978F6AB282A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896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342B8E-5F6C-4557-A370-A0AD92B64047}" type="slidenum">
              <a:rPr lang="en-US" altLang="en-US" smtClean="0">
                <a:solidFill>
                  <a:srgbClr val="637052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3322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DBA236-C9DF-4A50-B496-98CD4B0518F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016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6E908-6557-477D-80E9-988FAB18FC5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9240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C85A9-2750-43EE-A972-5515FABDB58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355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5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55FB13-35E1-46FF-A9DB-10AA7AE5360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789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8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E4D1B-5BDF-40C4-A23F-621215F98B2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109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3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3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767006-4044-4A5B-88FA-3D22D619D23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405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5F82D-6E1E-49A8-B51B-E1E7229F6D9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838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E0844D-CC1F-4190-BB61-BD0A6A40B4F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8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4" y="0"/>
            <a:ext cx="4800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594359"/>
            <a:ext cx="2400300" cy="2286000"/>
          </a:xfrm>
        </p:spPr>
        <p:txBody>
          <a:bodyPr anchor="b">
            <a:norm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40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926081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6459787"/>
            <a:ext cx="1963883" cy="365126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1" cy="365126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9F0B5A5-EDF0-43DD-89D5-67852E4CB26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595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1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5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338"/>
              </a:spcAft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BFEE4-AAFF-417E-88E1-37A830F9A5A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8310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6334316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3" y="6459787"/>
            <a:ext cx="1854203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2" y="6459787"/>
            <a:ext cx="3617103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6459787"/>
            <a:ext cx="984019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E1974B9-A308-46DB-92D7-53D952EC6C0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50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63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</p:sldLayoutIdLst>
  <p:txStyles>
    <p:titleStyle>
      <a:lvl1pPr algn="l" defTabSz="514350" rtl="0" eaLnBrk="1" latinLnBrk="0" hangingPunct="1">
        <a:lnSpc>
          <a:spcPct val="85000"/>
        </a:lnSpc>
        <a:spcBef>
          <a:spcPct val="0"/>
        </a:spcBef>
        <a:buNone/>
        <a:defRPr sz="2700" kern="1200" spc="-2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51435" indent="-51435" algn="l" defTabSz="514350" rtl="0" eaLnBrk="1" latinLnBrk="0" hangingPunct="1">
        <a:lnSpc>
          <a:spcPct val="90000"/>
        </a:lnSpc>
        <a:spcBef>
          <a:spcPts val="675"/>
        </a:spcBef>
        <a:spcAft>
          <a:spcPts val="113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1602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10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1889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42176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2463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618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731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843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956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eaLnBrk="0" hangingPunct="0"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eaLnBrk="0" hangingPunct="0"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eaLnBrk="0" hangingPunct="0">
              <a:defRPr/>
            </a:pPr>
            <a:fld id="{91EB2632-30EB-404D-AAF4-83DEB88D2D58}" type="slidenum">
              <a:rPr lang="en-US" altLang="en-US" smtClean="0"/>
              <a:pPr eaLnBrk="0" hangingPunct="0"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647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eb.mta.info/mta/news/books/docs/MTA_2016_Adopted_Budget_February_Financial_Plan_2016_2019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5628" y="699796"/>
            <a:ext cx="7785230" cy="944724"/>
          </a:xfrm>
          <a:solidFill>
            <a:srgbClr val="FBE6CE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625" b="1" dirty="0">
                <a:solidFill>
                  <a:srgbClr val="637052"/>
                </a:solidFill>
              </a:rPr>
              <a:t>State and Local Public Finance</a:t>
            </a:r>
            <a:r>
              <a:rPr lang="en-US" sz="2250" b="1" dirty="0">
                <a:solidFill>
                  <a:srgbClr val="637052"/>
                </a:solidFill>
              </a:rPr>
              <a:t/>
            </a:r>
            <a:br>
              <a:rPr lang="en-US" sz="2250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Professor Yinger</a:t>
            </a:r>
            <a:br>
              <a:rPr lang="en-US" sz="2063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Spring </a:t>
            </a:r>
            <a:r>
              <a:rPr lang="en-US" sz="2063" b="1" dirty="0" smtClean="0">
                <a:solidFill>
                  <a:srgbClr val="637052"/>
                </a:solidFill>
              </a:rPr>
              <a:t>2020</a:t>
            </a:r>
            <a:endParaRPr lang="en-US" sz="2063" b="1" dirty="0">
              <a:solidFill>
                <a:srgbClr val="637052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886200"/>
            <a:ext cx="5145882" cy="1619250"/>
          </a:xfrm>
        </p:spPr>
        <p:txBody>
          <a:bodyPr/>
          <a:lstStyle/>
          <a:p>
            <a:pPr eaLnBrk="1" hangingPunct="1"/>
            <a:r>
              <a:rPr lang="en-US" sz="2700" dirty="0"/>
              <a:t>Lecture </a:t>
            </a:r>
            <a:r>
              <a:rPr lang="en-US" sz="2700" dirty="0" smtClean="0"/>
              <a:t>15</a:t>
            </a:r>
            <a:endParaRPr lang="en-US" sz="2700" dirty="0"/>
          </a:p>
          <a:p>
            <a:pPr eaLnBrk="1" hangingPunct="1"/>
            <a:r>
              <a:rPr lang="en-US" sz="2700" dirty="0"/>
              <a:t>User </a:t>
            </a:r>
            <a:r>
              <a:rPr lang="en-US" sz="2700" dirty="0" smtClean="0"/>
              <a:t>Fees (=</a:t>
            </a:r>
            <a:r>
              <a:rPr lang="en-US" sz="2700" dirty="0"/>
              <a:t>Public Prices)</a:t>
            </a:r>
          </a:p>
        </p:txBody>
      </p:sp>
    </p:spTree>
    <p:extLst>
      <p:ext uri="{BB962C8B-B14F-4D97-AF65-F5344CB8AC3E}">
        <p14:creationId xmlns:p14="http://schemas.microsoft.com/office/powerpoint/2010/main" val="3398940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15: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822960" y="1392080"/>
            <a:ext cx="4629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Public Pricing With Externalities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grpSp>
        <p:nvGrpSpPr>
          <p:cNvPr id="11268" name="Group" descr="Please contact Professor Yinger for details regarding figures" title="Graph"/>
          <p:cNvGrpSpPr>
            <a:grpSpLocks noChangeAspect="1"/>
          </p:cNvGrpSpPr>
          <p:nvPr/>
        </p:nvGrpSpPr>
        <p:grpSpPr bwMode="auto">
          <a:xfrm>
            <a:off x="1790700" y="1677704"/>
            <a:ext cx="5676835" cy="5370796"/>
            <a:chOff x="1800" y="1440"/>
            <a:chExt cx="9386" cy="8280"/>
          </a:xfrm>
        </p:grpSpPr>
        <p:sp>
          <p:nvSpPr>
            <p:cNvPr id="11270" name="AutoShape 25"/>
            <p:cNvSpPr>
              <a:spLocks noChangeAspect="1" noChangeArrowheads="1"/>
            </p:cNvSpPr>
            <p:nvPr/>
          </p:nvSpPr>
          <p:spPr bwMode="auto">
            <a:xfrm>
              <a:off x="1800" y="1440"/>
              <a:ext cx="8460" cy="8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271" name="Line 26"/>
            <p:cNvSpPr>
              <a:spLocks noChangeShapeType="1"/>
            </p:cNvSpPr>
            <p:nvPr/>
          </p:nvSpPr>
          <p:spPr bwMode="auto">
            <a:xfrm>
              <a:off x="3600" y="1980"/>
              <a:ext cx="1" cy="36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272" name="Line 27"/>
            <p:cNvSpPr>
              <a:spLocks noChangeShapeType="1"/>
            </p:cNvSpPr>
            <p:nvPr/>
          </p:nvSpPr>
          <p:spPr bwMode="auto">
            <a:xfrm>
              <a:off x="3600" y="5580"/>
              <a:ext cx="54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273" name="Line 28"/>
            <p:cNvSpPr>
              <a:spLocks noChangeShapeType="1"/>
            </p:cNvSpPr>
            <p:nvPr/>
          </p:nvSpPr>
          <p:spPr bwMode="auto">
            <a:xfrm>
              <a:off x="3580" y="2560"/>
              <a:ext cx="3780" cy="270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274" name="Rectangle 29"/>
            <p:cNvSpPr>
              <a:spLocks noChangeArrowheads="1"/>
            </p:cNvSpPr>
            <p:nvPr/>
          </p:nvSpPr>
          <p:spPr bwMode="auto">
            <a:xfrm>
              <a:off x="2160" y="180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</a:p>
          </p:txBody>
        </p:sp>
        <p:sp>
          <p:nvSpPr>
            <p:cNvPr id="11275" name="Rectangle 30"/>
            <p:cNvSpPr>
              <a:spLocks noChangeArrowheads="1"/>
            </p:cNvSpPr>
            <p:nvPr/>
          </p:nvSpPr>
          <p:spPr bwMode="auto">
            <a:xfrm>
              <a:off x="8460" y="576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11276" name="Rectangle 31"/>
            <p:cNvSpPr>
              <a:spLocks noChangeArrowheads="1"/>
            </p:cNvSpPr>
            <p:nvPr/>
          </p:nvSpPr>
          <p:spPr bwMode="auto">
            <a:xfrm>
              <a:off x="7920" y="4160"/>
              <a:ext cx="20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MC</a:t>
              </a:r>
            </a:p>
          </p:txBody>
        </p:sp>
        <p:sp>
          <p:nvSpPr>
            <p:cNvPr id="11277" name="Rectangle 32"/>
            <p:cNvSpPr>
              <a:spLocks noChangeArrowheads="1"/>
            </p:cNvSpPr>
            <p:nvPr/>
          </p:nvSpPr>
          <p:spPr bwMode="auto">
            <a:xfrm>
              <a:off x="5900" y="3160"/>
              <a:ext cx="18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D=MB</a:t>
              </a:r>
            </a:p>
          </p:txBody>
        </p:sp>
        <p:sp>
          <p:nvSpPr>
            <p:cNvPr id="11278" name="Rectangle 33"/>
            <p:cNvSpPr>
              <a:spLocks noChangeArrowheads="1"/>
            </p:cNvSpPr>
            <p:nvPr/>
          </p:nvSpPr>
          <p:spPr bwMode="auto">
            <a:xfrm>
              <a:off x="2700" y="4860"/>
              <a:ext cx="14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279" name="Rectangle 34"/>
            <p:cNvSpPr>
              <a:spLocks noChangeArrowheads="1"/>
            </p:cNvSpPr>
            <p:nvPr/>
          </p:nvSpPr>
          <p:spPr bwMode="auto">
            <a:xfrm>
              <a:off x="2700" y="4500"/>
              <a:ext cx="1620" cy="108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  <a:r>
                <a:rPr lang="en-US" sz="1600" baseline="-25000"/>
                <a:t>eff</a:t>
              </a:r>
              <a:endParaRPr lang="en-US" sz="1600"/>
            </a:p>
          </p:txBody>
        </p:sp>
        <p:sp>
          <p:nvSpPr>
            <p:cNvPr id="11280" name="Rectangle 35"/>
            <p:cNvSpPr>
              <a:spLocks noChangeArrowheads="1"/>
            </p:cNvSpPr>
            <p:nvPr/>
          </p:nvSpPr>
          <p:spPr bwMode="auto">
            <a:xfrm>
              <a:off x="2880" y="6839"/>
              <a:ext cx="8306" cy="13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dirty="0">
                  <a:solidFill>
                    <a:srgbClr val="BD582C"/>
                  </a:solidFill>
                </a:rPr>
                <a:t>When a public service generates positive externalities (such as lower pollution and congestion on roads due to public transit), the efficient price equals MC minus marginal social benefits (MSB).</a:t>
              </a:r>
              <a:endParaRPr lang="en-US" sz="1400" dirty="0">
                <a:solidFill>
                  <a:srgbClr val="BD582C"/>
                </a:solidFill>
              </a:endParaRPr>
            </a:p>
          </p:txBody>
        </p:sp>
        <p:sp>
          <p:nvSpPr>
            <p:cNvPr id="11281" name="Line 36"/>
            <p:cNvSpPr>
              <a:spLocks noChangeShapeType="1"/>
            </p:cNvSpPr>
            <p:nvPr/>
          </p:nvSpPr>
          <p:spPr bwMode="auto">
            <a:xfrm flipV="1">
              <a:off x="6819" y="4860"/>
              <a:ext cx="1" cy="7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282" name="Line 37"/>
            <p:cNvSpPr>
              <a:spLocks noChangeShapeType="1"/>
            </p:cNvSpPr>
            <p:nvPr/>
          </p:nvSpPr>
          <p:spPr bwMode="auto">
            <a:xfrm flipH="1">
              <a:off x="5520" y="3540"/>
              <a:ext cx="360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283" name="Line 38"/>
            <p:cNvSpPr>
              <a:spLocks noChangeShapeType="1"/>
            </p:cNvSpPr>
            <p:nvPr/>
          </p:nvSpPr>
          <p:spPr bwMode="auto">
            <a:xfrm>
              <a:off x="3600" y="4499"/>
              <a:ext cx="41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284" name="AutoShape 39"/>
            <p:cNvSpPr>
              <a:spLocks noChangeArrowheads="1"/>
            </p:cNvSpPr>
            <p:nvPr/>
          </p:nvSpPr>
          <p:spPr bwMode="auto">
            <a:xfrm>
              <a:off x="3600" y="2558"/>
              <a:ext cx="3240" cy="2302"/>
            </a:xfrm>
            <a:prstGeom prst="rtTriangle">
              <a:avLst/>
            </a:prstGeom>
            <a:solidFill>
              <a:srgbClr val="BD582C">
                <a:alpha val="56862"/>
              </a:srgb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285" name="Rectangle 40"/>
            <p:cNvSpPr>
              <a:spLocks noChangeArrowheads="1"/>
            </p:cNvSpPr>
            <p:nvPr/>
          </p:nvSpPr>
          <p:spPr bwMode="auto">
            <a:xfrm>
              <a:off x="4680" y="1958"/>
              <a:ext cx="3608" cy="5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 dirty="0"/>
                <a:t>Consumer Surplus</a:t>
              </a:r>
            </a:p>
          </p:txBody>
        </p:sp>
        <p:sp>
          <p:nvSpPr>
            <p:cNvPr id="11286" name="Line 41"/>
            <p:cNvSpPr>
              <a:spLocks noChangeShapeType="1"/>
            </p:cNvSpPr>
            <p:nvPr/>
          </p:nvSpPr>
          <p:spPr bwMode="auto">
            <a:xfrm flipH="1">
              <a:off x="3960" y="2340"/>
              <a:ext cx="900" cy="9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287" name="Line 42"/>
            <p:cNvSpPr>
              <a:spLocks noChangeShapeType="1"/>
            </p:cNvSpPr>
            <p:nvPr/>
          </p:nvSpPr>
          <p:spPr bwMode="auto">
            <a:xfrm>
              <a:off x="3600" y="4860"/>
              <a:ext cx="41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288" name="Rectangle 43"/>
            <p:cNvSpPr>
              <a:spLocks noChangeArrowheads="1"/>
            </p:cNvSpPr>
            <p:nvPr/>
          </p:nvSpPr>
          <p:spPr bwMode="auto">
            <a:xfrm>
              <a:off x="7920" y="4620"/>
              <a:ext cx="20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MC-MSB</a:t>
              </a:r>
            </a:p>
          </p:txBody>
        </p:sp>
      </p:grp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Public Pricing With Externalities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15: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953241" y="1381684"/>
            <a:ext cx="7543801" cy="4023360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</a:rPr>
              <a:t>Peak-load Pricing</a:t>
            </a:r>
          </a:p>
          <a:p>
            <a:pPr eaLnBrk="1" hangingPunct="1"/>
            <a:endParaRPr lang="en-US" sz="2400" dirty="0" smtClean="0">
              <a:solidFill>
                <a:srgbClr val="BD582C"/>
              </a:solidFill>
            </a:endParaRPr>
          </a:p>
          <a:p>
            <a:pPr eaLnBrk="1" hangingPunct="1"/>
            <a:endParaRPr lang="en-US" sz="2400" dirty="0" smtClean="0">
              <a:solidFill>
                <a:srgbClr val="BD582C"/>
              </a:solidFill>
            </a:endParaRPr>
          </a:p>
          <a:p>
            <a:pPr eaLnBrk="1" hangingPunct="1"/>
            <a:endParaRPr lang="en-US" sz="2400" dirty="0" smtClean="0">
              <a:solidFill>
                <a:srgbClr val="BD582C"/>
              </a:solidFill>
            </a:endParaRPr>
          </a:p>
        </p:txBody>
      </p:sp>
      <p:grpSp>
        <p:nvGrpSpPr>
          <p:cNvPr id="12292" name="Group" descr="Please contact Professor Yinger for details regarding figures" title="Graph"/>
          <p:cNvGrpSpPr>
            <a:grpSpLocks noChangeAspect="1"/>
          </p:cNvGrpSpPr>
          <p:nvPr/>
        </p:nvGrpSpPr>
        <p:grpSpPr bwMode="auto">
          <a:xfrm>
            <a:off x="1448387" y="1828355"/>
            <a:ext cx="5990354" cy="5442412"/>
            <a:chOff x="1800" y="1440"/>
            <a:chExt cx="10201" cy="8640"/>
          </a:xfrm>
        </p:grpSpPr>
        <p:sp>
          <p:nvSpPr>
            <p:cNvPr id="12293" name="AutoShape 95"/>
            <p:cNvSpPr>
              <a:spLocks noChangeAspect="1" noChangeArrowheads="1"/>
            </p:cNvSpPr>
            <p:nvPr/>
          </p:nvSpPr>
          <p:spPr bwMode="auto">
            <a:xfrm>
              <a:off x="1800" y="1440"/>
              <a:ext cx="9720" cy="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294" name="Line 96"/>
            <p:cNvSpPr>
              <a:spLocks noChangeShapeType="1"/>
            </p:cNvSpPr>
            <p:nvPr/>
          </p:nvSpPr>
          <p:spPr bwMode="auto">
            <a:xfrm>
              <a:off x="3600" y="1980"/>
              <a:ext cx="1" cy="36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295" name="Line 97"/>
            <p:cNvSpPr>
              <a:spLocks noChangeShapeType="1"/>
            </p:cNvSpPr>
            <p:nvPr/>
          </p:nvSpPr>
          <p:spPr bwMode="auto">
            <a:xfrm>
              <a:off x="3600" y="5580"/>
              <a:ext cx="54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296" name="Line 98"/>
            <p:cNvSpPr>
              <a:spLocks noChangeShapeType="1"/>
            </p:cNvSpPr>
            <p:nvPr/>
          </p:nvSpPr>
          <p:spPr bwMode="auto">
            <a:xfrm>
              <a:off x="4140" y="3420"/>
              <a:ext cx="2520" cy="180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297" name="Rectangle 99"/>
            <p:cNvSpPr>
              <a:spLocks noChangeArrowheads="1"/>
            </p:cNvSpPr>
            <p:nvPr/>
          </p:nvSpPr>
          <p:spPr bwMode="auto">
            <a:xfrm>
              <a:off x="2160" y="180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$</a:t>
              </a:r>
            </a:p>
          </p:txBody>
        </p:sp>
        <p:sp>
          <p:nvSpPr>
            <p:cNvPr id="12298" name="Rectangle 100"/>
            <p:cNvSpPr>
              <a:spLocks noChangeArrowheads="1"/>
            </p:cNvSpPr>
            <p:nvPr/>
          </p:nvSpPr>
          <p:spPr bwMode="auto">
            <a:xfrm>
              <a:off x="6120" y="5580"/>
              <a:ext cx="32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Number of Trips</a:t>
              </a:r>
            </a:p>
          </p:txBody>
        </p:sp>
        <p:sp>
          <p:nvSpPr>
            <p:cNvPr id="12299" name="Rectangle 101"/>
            <p:cNvSpPr>
              <a:spLocks noChangeArrowheads="1"/>
            </p:cNvSpPr>
            <p:nvPr/>
          </p:nvSpPr>
          <p:spPr bwMode="auto">
            <a:xfrm>
              <a:off x="7380" y="1800"/>
              <a:ext cx="20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MSC</a:t>
              </a:r>
            </a:p>
          </p:txBody>
        </p:sp>
        <p:sp>
          <p:nvSpPr>
            <p:cNvPr id="12300" name="Rectangle 102"/>
            <p:cNvSpPr>
              <a:spLocks noChangeArrowheads="1"/>
            </p:cNvSpPr>
            <p:nvPr/>
          </p:nvSpPr>
          <p:spPr bwMode="auto">
            <a:xfrm>
              <a:off x="2700" y="4860"/>
              <a:ext cx="14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301" name="Rectangle 103"/>
            <p:cNvSpPr>
              <a:spLocks noChangeArrowheads="1"/>
            </p:cNvSpPr>
            <p:nvPr/>
          </p:nvSpPr>
          <p:spPr bwMode="auto">
            <a:xfrm>
              <a:off x="2700" y="4500"/>
              <a:ext cx="1620" cy="108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 dirty="0" err="1"/>
                <a:t>P</a:t>
              </a:r>
              <a:r>
                <a:rPr lang="en-US" sz="1600" baseline="-25000" dirty="0" err="1"/>
                <a:t>Off</a:t>
              </a:r>
              <a:endParaRPr lang="en-US" sz="1600" dirty="0"/>
            </a:p>
          </p:txBody>
        </p:sp>
        <p:sp>
          <p:nvSpPr>
            <p:cNvPr id="12302" name="Rectangle 104"/>
            <p:cNvSpPr>
              <a:spLocks noChangeArrowheads="1"/>
            </p:cNvSpPr>
            <p:nvPr/>
          </p:nvSpPr>
          <p:spPr bwMode="auto">
            <a:xfrm>
              <a:off x="1800" y="6409"/>
              <a:ext cx="10201" cy="21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dirty="0">
                  <a:solidFill>
                    <a:srgbClr val="BD582C"/>
                  </a:solidFill>
                  <a:latin typeface="+mn-lt"/>
                </a:rPr>
                <a:t>When congestion drives up the marginal social cost (MSC) or travel during peak times, the efficient price for the peak period (</a:t>
              </a:r>
              <a:r>
                <a:rPr lang="en-US" sz="2000" dirty="0" err="1">
                  <a:solidFill>
                    <a:srgbClr val="BD582C"/>
                  </a:solidFill>
                  <a:latin typeface="+mn-lt"/>
                </a:rPr>
                <a:t>P</a:t>
              </a:r>
              <a:r>
                <a:rPr lang="en-US" sz="2000" baseline="-25000" dirty="0" err="1">
                  <a:solidFill>
                    <a:srgbClr val="BD582C"/>
                  </a:solidFill>
                  <a:latin typeface="+mn-lt"/>
                </a:rPr>
                <a:t>Peak</a:t>
              </a:r>
              <a:r>
                <a:rPr lang="en-US" sz="2000" dirty="0">
                  <a:solidFill>
                    <a:srgbClr val="BD582C"/>
                  </a:solidFill>
                  <a:latin typeface="+mn-lt"/>
                </a:rPr>
                <a:t>) exceeds the efficient price for the off-peak period (P</a:t>
              </a:r>
              <a:r>
                <a:rPr lang="en-US" sz="2000" baseline="-25000" dirty="0">
                  <a:solidFill>
                    <a:srgbClr val="BD582C"/>
                  </a:solidFill>
                  <a:latin typeface="+mn-lt"/>
                </a:rPr>
                <a:t>OFF</a:t>
              </a:r>
              <a:r>
                <a:rPr lang="en-US" sz="2000" dirty="0">
                  <a:solidFill>
                    <a:srgbClr val="BD582C"/>
                  </a:solidFill>
                  <a:latin typeface="+mn-lt"/>
                </a:rPr>
                <a:t>).</a:t>
              </a:r>
            </a:p>
          </p:txBody>
        </p:sp>
        <p:sp>
          <p:nvSpPr>
            <p:cNvPr id="12303" name="Line 105"/>
            <p:cNvSpPr>
              <a:spLocks noChangeShapeType="1"/>
            </p:cNvSpPr>
            <p:nvPr/>
          </p:nvSpPr>
          <p:spPr bwMode="auto">
            <a:xfrm>
              <a:off x="5220" y="2340"/>
              <a:ext cx="3240" cy="234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304" name="Freeform 106"/>
            <p:cNvSpPr>
              <a:spLocks/>
            </p:cNvSpPr>
            <p:nvPr/>
          </p:nvSpPr>
          <p:spPr bwMode="auto">
            <a:xfrm>
              <a:off x="3600" y="2340"/>
              <a:ext cx="4500" cy="2370"/>
            </a:xfrm>
            <a:custGeom>
              <a:avLst/>
              <a:gdLst>
                <a:gd name="T0" fmla="*/ 0 w 4500"/>
                <a:gd name="T1" fmla="*/ 2340 h 2370"/>
                <a:gd name="T2" fmla="*/ 2880 w 4500"/>
                <a:gd name="T3" fmla="*/ 2340 h 2370"/>
                <a:gd name="T4" fmla="*/ 3060 w 4500"/>
                <a:gd name="T5" fmla="*/ 2340 h 2370"/>
                <a:gd name="T6" fmla="*/ 3600 w 4500"/>
                <a:gd name="T7" fmla="*/ 2160 h 2370"/>
                <a:gd name="T8" fmla="*/ 4140 w 4500"/>
                <a:gd name="T9" fmla="*/ 1260 h 2370"/>
                <a:gd name="T10" fmla="*/ 4500 w 4500"/>
                <a:gd name="T11" fmla="*/ 0 h 23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500"/>
                <a:gd name="T19" fmla="*/ 0 h 2370"/>
                <a:gd name="T20" fmla="*/ 4500 w 4500"/>
                <a:gd name="T21" fmla="*/ 2370 h 23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500" h="2370">
                  <a:moveTo>
                    <a:pt x="0" y="2340"/>
                  </a:moveTo>
                  <a:cubicBezTo>
                    <a:pt x="1185" y="2340"/>
                    <a:pt x="2370" y="2340"/>
                    <a:pt x="2880" y="2340"/>
                  </a:cubicBezTo>
                  <a:cubicBezTo>
                    <a:pt x="3390" y="2340"/>
                    <a:pt x="2940" y="2370"/>
                    <a:pt x="3060" y="2340"/>
                  </a:cubicBezTo>
                  <a:cubicBezTo>
                    <a:pt x="3180" y="2310"/>
                    <a:pt x="3420" y="2340"/>
                    <a:pt x="3600" y="2160"/>
                  </a:cubicBezTo>
                  <a:cubicBezTo>
                    <a:pt x="3780" y="1980"/>
                    <a:pt x="3990" y="1620"/>
                    <a:pt x="4140" y="1260"/>
                  </a:cubicBezTo>
                  <a:cubicBezTo>
                    <a:pt x="4290" y="900"/>
                    <a:pt x="4440" y="210"/>
                    <a:pt x="450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305" name="Rectangle 107"/>
            <p:cNvSpPr>
              <a:spLocks noChangeArrowheads="1"/>
            </p:cNvSpPr>
            <p:nvPr/>
          </p:nvSpPr>
          <p:spPr bwMode="auto">
            <a:xfrm>
              <a:off x="6660" y="4987"/>
              <a:ext cx="20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 dirty="0" err="1"/>
                <a:t>D</a:t>
              </a:r>
              <a:r>
                <a:rPr lang="en-US" sz="1600" baseline="-25000" dirty="0" err="1"/>
                <a:t>Off</a:t>
              </a:r>
              <a:endParaRPr lang="en-US" sz="1600" dirty="0"/>
            </a:p>
          </p:txBody>
        </p:sp>
        <p:sp>
          <p:nvSpPr>
            <p:cNvPr id="12306" name="Rectangle 108"/>
            <p:cNvSpPr>
              <a:spLocks noChangeArrowheads="1"/>
            </p:cNvSpPr>
            <p:nvPr/>
          </p:nvSpPr>
          <p:spPr bwMode="auto">
            <a:xfrm>
              <a:off x="2327" y="3600"/>
              <a:ext cx="1620" cy="108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 dirty="0" err="1"/>
                <a:t>P</a:t>
              </a:r>
              <a:r>
                <a:rPr lang="en-US" sz="1600" baseline="-25000" dirty="0" err="1"/>
                <a:t>Peak</a:t>
              </a:r>
              <a:endParaRPr lang="en-US" sz="1600" dirty="0"/>
            </a:p>
          </p:txBody>
        </p:sp>
        <p:sp>
          <p:nvSpPr>
            <p:cNvPr id="12307" name="Line 109"/>
            <p:cNvSpPr>
              <a:spLocks noChangeShapeType="1"/>
            </p:cNvSpPr>
            <p:nvPr/>
          </p:nvSpPr>
          <p:spPr bwMode="auto">
            <a:xfrm flipH="1">
              <a:off x="3600" y="4000"/>
              <a:ext cx="396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308" name="Line 110"/>
            <p:cNvSpPr>
              <a:spLocks noChangeShapeType="1"/>
            </p:cNvSpPr>
            <p:nvPr/>
          </p:nvSpPr>
          <p:spPr bwMode="auto">
            <a:xfrm>
              <a:off x="8280" y="2340"/>
              <a:ext cx="1" cy="32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309" name="Line 111"/>
            <p:cNvSpPr>
              <a:spLocks noChangeShapeType="1"/>
            </p:cNvSpPr>
            <p:nvPr/>
          </p:nvSpPr>
          <p:spPr bwMode="auto">
            <a:xfrm flipH="1">
              <a:off x="8280" y="3600"/>
              <a:ext cx="36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310" name="Rectangle 112"/>
            <p:cNvSpPr>
              <a:spLocks noChangeArrowheads="1"/>
            </p:cNvSpPr>
            <p:nvPr/>
          </p:nvSpPr>
          <p:spPr bwMode="auto">
            <a:xfrm>
              <a:off x="8540" y="3210"/>
              <a:ext cx="2038" cy="63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 dirty="0"/>
                <a:t>Capacity</a:t>
              </a:r>
            </a:p>
          </p:txBody>
        </p:sp>
        <p:sp>
          <p:nvSpPr>
            <p:cNvPr id="12311" name="Rectangle 113"/>
            <p:cNvSpPr>
              <a:spLocks noChangeArrowheads="1"/>
            </p:cNvSpPr>
            <p:nvPr/>
          </p:nvSpPr>
          <p:spPr bwMode="auto">
            <a:xfrm>
              <a:off x="8400" y="4400"/>
              <a:ext cx="20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D</a:t>
              </a:r>
              <a:r>
                <a:rPr lang="en-US" sz="1600" baseline="-25000"/>
                <a:t>Peak</a:t>
              </a:r>
              <a:endParaRPr lang="en-US" sz="1600"/>
            </a:p>
          </p:txBody>
        </p:sp>
      </p:grp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Peak-load Pricing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15: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2"/>
          <p:cNvSpPr/>
          <p:nvPr/>
        </p:nvSpPr>
        <p:spPr>
          <a:xfrm>
            <a:off x="830981" y="1359205"/>
            <a:ext cx="37371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Peak-load Pricing &amp; Capacity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sz="2000" b="1" dirty="0">
              <a:solidFill>
                <a:schemeClr val="tx2"/>
              </a:solidFill>
            </a:endParaRPr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This figures holds transit capacity constant, but this capacity (and hence this pricing scheme) might not be optimal in the long run.</a:t>
            </a:r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optimal capacity is the one at which the marginal benefits equal the marginal costs.  This is an example for the next class!</a:t>
            </a:r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 pricing scheme consistent with this capacity decision is given in the following figure.</a:t>
            </a:r>
            <a:endParaRPr lang="en-US" sz="2000" b="1" dirty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1" dirty="0">
              <a:solidFill>
                <a:schemeClr val="tx2"/>
              </a:solidFill>
            </a:endParaRPr>
          </a:p>
          <a:p>
            <a:pPr eaLnBrk="1" hangingPunct="1"/>
            <a:endParaRPr lang="en-US" sz="2000" b="1" dirty="0">
              <a:solidFill>
                <a:schemeClr val="tx2"/>
              </a:solidFill>
            </a:endParaRP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sp>
        <p:nvSpPr>
          <p:cNvPr id="3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Peak-load Pricing &amp; Capacity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15: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2960" y="1385484"/>
            <a:ext cx="35191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Long-run Peak-load Pricing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grpSp>
        <p:nvGrpSpPr>
          <p:cNvPr id="14340" name="Group" descr="Please contact Professor Yinger for details regarding figures" title="Graph"/>
          <p:cNvGrpSpPr>
            <a:grpSpLocks noChangeAspect="1"/>
          </p:cNvGrpSpPr>
          <p:nvPr/>
        </p:nvGrpSpPr>
        <p:grpSpPr bwMode="auto">
          <a:xfrm>
            <a:off x="1019040" y="1559372"/>
            <a:ext cx="7058115" cy="5887528"/>
            <a:chOff x="1800" y="1440"/>
            <a:chExt cx="11221" cy="8280"/>
          </a:xfrm>
        </p:grpSpPr>
        <p:sp>
          <p:nvSpPr>
            <p:cNvPr id="14341" name="AutoShape 5"/>
            <p:cNvSpPr>
              <a:spLocks noChangeAspect="1" noChangeArrowheads="1"/>
            </p:cNvSpPr>
            <p:nvPr/>
          </p:nvSpPr>
          <p:spPr bwMode="auto">
            <a:xfrm>
              <a:off x="1800" y="1440"/>
              <a:ext cx="9540" cy="8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342" name="Line 6"/>
            <p:cNvSpPr>
              <a:spLocks noChangeShapeType="1"/>
            </p:cNvSpPr>
            <p:nvPr/>
          </p:nvSpPr>
          <p:spPr bwMode="auto">
            <a:xfrm>
              <a:off x="3600" y="1980"/>
              <a:ext cx="1" cy="36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>
              <a:off x="3600" y="5580"/>
              <a:ext cx="54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>
              <a:off x="4140" y="3420"/>
              <a:ext cx="2520" cy="180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2160" y="180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$</a:t>
              </a: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6300" y="5760"/>
              <a:ext cx="32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Number of Trips</a:t>
              </a: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9000" y="3600"/>
              <a:ext cx="20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LR-MC</a:t>
              </a: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700" y="4860"/>
              <a:ext cx="14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2700" y="4500"/>
              <a:ext cx="1620" cy="108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  <a:r>
                <a:rPr lang="en-US" sz="1600" baseline="-25000"/>
                <a:t>Off</a:t>
              </a:r>
              <a:endParaRPr lang="en-US" sz="1600"/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1800" y="6333"/>
              <a:ext cx="11221" cy="17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dirty="0" smtClean="0">
                  <a:solidFill>
                    <a:srgbClr val="BD582C"/>
                  </a:solidFill>
                  <a:latin typeface="+mn-lt"/>
                </a:rPr>
                <a:t>When extra capacity must be added to accommodate peak travel, a pricing rule that recognizes the capacity decision is to set the peak price at the long-run MC, which equals the short-run MC plus the marginal cost of added capacity.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14351" name="Line 15"/>
            <p:cNvSpPr>
              <a:spLocks noChangeShapeType="1"/>
            </p:cNvSpPr>
            <p:nvPr/>
          </p:nvSpPr>
          <p:spPr bwMode="auto">
            <a:xfrm>
              <a:off x="5220" y="2340"/>
              <a:ext cx="3600" cy="252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6600" y="5040"/>
              <a:ext cx="20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D</a:t>
              </a:r>
              <a:r>
                <a:rPr lang="en-US" sz="1600" baseline="-25000"/>
                <a:t>Off</a:t>
              </a:r>
              <a:endParaRPr lang="en-US" sz="1600"/>
            </a:p>
          </p:txBody>
        </p:sp>
        <p:sp>
          <p:nvSpPr>
            <p:cNvPr id="14353" name="Rectangle 17"/>
            <p:cNvSpPr>
              <a:spLocks noChangeArrowheads="1"/>
            </p:cNvSpPr>
            <p:nvPr/>
          </p:nvSpPr>
          <p:spPr bwMode="auto">
            <a:xfrm>
              <a:off x="2700" y="3600"/>
              <a:ext cx="1620" cy="108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  <a:r>
                <a:rPr lang="en-US" sz="1600" baseline="-25000"/>
                <a:t>Peak</a:t>
              </a:r>
              <a:endParaRPr lang="en-US" sz="1600"/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>
              <a:off x="3600" y="3960"/>
              <a:ext cx="5220" cy="0"/>
            </a:xfrm>
            <a:prstGeom prst="line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355" name="Line 19"/>
            <p:cNvSpPr>
              <a:spLocks noChangeShapeType="1"/>
            </p:cNvSpPr>
            <p:nvPr/>
          </p:nvSpPr>
          <p:spPr bwMode="auto">
            <a:xfrm>
              <a:off x="3600" y="4680"/>
              <a:ext cx="5220" cy="1"/>
            </a:xfrm>
            <a:prstGeom prst="line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356" name="Rectangle 20"/>
            <p:cNvSpPr>
              <a:spLocks noChangeArrowheads="1"/>
            </p:cNvSpPr>
            <p:nvPr/>
          </p:nvSpPr>
          <p:spPr bwMode="auto">
            <a:xfrm>
              <a:off x="9000" y="4342"/>
              <a:ext cx="20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SR-MC</a:t>
              </a:r>
            </a:p>
          </p:txBody>
        </p:sp>
        <p:sp>
          <p:nvSpPr>
            <p:cNvPr id="14357" name="Rectangle 16"/>
            <p:cNvSpPr>
              <a:spLocks noChangeArrowheads="1"/>
            </p:cNvSpPr>
            <p:nvPr/>
          </p:nvSpPr>
          <p:spPr bwMode="auto">
            <a:xfrm>
              <a:off x="8520" y="4837"/>
              <a:ext cx="20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D</a:t>
              </a:r>
              <a:r>
                <a:rPr lang="en-US" sz="1600" baseline="-25000"/>
                <a:t>Peak</a:t>
              </a:r>
              <a:endParaRPr lang="en-US" sz="1600"/>
            </a:p>
          </p:txBody>
        </p:sp>
      </p:grp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Long-run Peak-load Pricing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15:  User </a:t>
            </a:r>
            <a:r>
              <a:rPr lang="en-US" sz="1800" b="1" spc="100" dirty="0" smtClean="0">
                <a:solidFill>
                  <a:srgbClr val="637052"/>
                </a:solidFill>
              </a:rPr>
              <a:t>Fees 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2"/>
          <p:cNvSpPr/>
          <p:nvPr/>
        </p:nvSpPr>
        <p:spPr>
          <a:xfrm>
            <a:off x="838200" y="1367135"/>
            <a:ext cx="624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Optimal Departures From MC Pricing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228600" indent="-228600">
              <a:buFont typeface="Wingdings" panose="05000000000000000000" pitchFamily="2" charset="2"/>
              <a:buChar char="§"/>
            </a:pPr>
            <a:r>
              <a:rPr lang="en-US" sz="2000" dirty="0" smtClean="0"/>
              <a:t>Covering a deficit for a </a:t>
            </a:r>
            <a:r>
              <a:rPr lang="en-US" sz="2000" b="1" dirty="0" smtClean="0"/>
              <a:t>natural monopoly</a:t>
            </a:r>
            <a:r>
              <a:rPr lang="en-US" sz="2000" dirty="0" smtClean="0"/>
              <a:t>.</a:t>
            </a:r>
          </a:p>
          <a:p>
            <a:pPr marL="228600" indent="-228600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>
              <a:buFont typeface="Wingdings" panose="05000000000000000000" pitchFamily="2" charset="2"/>
              <a:buChar char="§"/>
            </a:pPr>
            <a:r>
              <a:rPr lang="en-US" sz="2000" dirty="0" smtClean="0"/>
              <a:t>Responding to </a:t>
            </a:r>
            <a:r>
              <a:rPr lang="en-US" sz="2000" b="1" dirty="0" smtClean="0"/>
              <a:t>distorted prices</a:t>
            </a:r>
            <a:r>
              <a:rPr lang="en-US" sz="2000" dirty="0" smtClean="0"/>
              <a:t> in related markets.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>
              <a:solidFill>
                <a:srgbClr val="CC3300"/>
              </a:solidFill>
            </a:endParaRPr>
          </a:p>
          <a:p>
            <a:pPr eaLnBrk="1" hangingPunct="1"/>
            <a:endParaRPr lang="en-US" sz="2000" dirty="0" smtClean="0">
              <a:solidFill>
                <a:srgbClr val="CC3300"/>
              </a:solidFill>
            </a:endParaRP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sp>
        <p:nvSpPr>
          <p:cNvPr id="3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Optimal Departures From MC Pricing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15: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371600"/>
            <a:ext cx="40970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Pricing For A Natural Monopoly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grpSp>
        <p:nvGrpSpPr>
          <p:cNvPr id="16388" name="Group 4" descr="Please contact Professor Yinger for details regarding figures" title="Graph"/>
          <p:cNvGrpSpPr>
            <a:grpSpLocks noChangeAspect="1"/>
          </p:cNvGrpSpPr>
          <p:nvPr/>
        </p:nvGrpSpPr>
        <p:grpSpPr bwMode="auto">
          <a:xfrm>
            <a:off x="1018711" y="2057400"/>
            <a:ext cx="7109608" cy="5314950"/>
            <a:chOff x="1800" y="1440"/>
            <a:chExt cx="12360" cy="8280"/>
          </a:xfrm>
        </p:grpSpPr>
        <p:sp>
          <p:nvSpPr>
            <p:cNvPr id="16389" name="AutoShape 5"/>
            <p:cNvSpPr>
              <a:spLocks noChangeAspect="1" noChangeArrowheads="1"/>
            </p:cNvSpPr>
            <p:nvPr/>
          </p:nvSpPr>
          <p:spPr bwMode="auto">
            <a:xfrm>
              <a:off x="1800" y="1440"/>
              <a:ext cx="8460" cy="8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>
              <a:off x="3600" y="1980"/>
              <a:ext cx="1" cy="36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>
              <a:off x="3600" y="5580"/>
              <a:ext cx="54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>
              <a:off x="3600" y="2520"/>
              <a:ext cx="4320" cy="306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2160" y="180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</a:p>
          </p:txBody>
        </p:sp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8460" y="576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16395" name="Rectangle 11"/>
            <p:cNvSpPr>
              <a:spLocks noChangeArrowheads="1"/>
            </p:cNvSpPr>
            <p:nvPr/>
          </p:nvSpPr>
          <p:spPr bwMode="auto">
            <a:xfrm>
              <a:off x="7680" y="4400"/>
              <a:ext cx="9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AC</a:t>
              </a:r>
            </a:p>
          </p:txBody>
        </p:sp>
        <p:sp>
          <p:nvSpPr>
            <p:cNvPr id="16396" name="Rectangle 12"/>
            <p:cNvSpPr>
              <a:spLocks noChangeArrowheads="1"/>
            </p:cNvSpPr>
            <p:nvPr/>
          </p:nvSpPr>
          <p:spPr bwMode="auto">
            <a:xfrm>
              <a:off x="4500" y="2160"/>
              <a:ext cx="18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D=MB</a:t>
              </a:r>
            </a:p>
          </p:txBody>
        </p:sp>
        <p:sp>
          <p:nvSpPr>
            <p:cNvPr id="16397" name="Rectangle 13"/>
            <p:cNvSpPr>
              <a:spLocks noChangeArrowheads="1"/>
            </p:cNvSpPr>
            <p:nvPr/>
          </p:nvSpPr>
          <p:spPr bwMode="auto">
            <a:xfrm>
              <a:off x="2700" y="4860"/>
              <a:ext cx="14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  <a:r>
                <a:rPr lang="en-US" sz="1600" baseline="-25000"/>
                <a:t>eff</a:t>
              </a:r>
              <a:endParaRPr lang="en-US" sz="1600"/>
            </a:p>
          </p:txBody>
        </p:sp>
        <p:sp>
          <p:nvSpPr>
            <p:cNvPr id="16398" name="Rectangle 14"/>
            <p:cNvSpPr>
              <a:spLocks noChangeArrowheads="1"/>
            </p:cNvSpPr>
            <p:nvPr/>
          </p:nvSpPr>
          <p:spPr bwMode="auto">
            <a:xfrm>
              <a:off x="2546" y="4137"/>
              <a:ext cx="1440" cy="5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 dirty="0" err="1"/>
                <a:t>P</a:t>
              </a:r>
              <a:r>
                <a:rPr lang="en-US" sz="1600" baseline="-25000" dirty="0" err="1"/>
                <a:t>even</a:t>
              </a:r>
              <a:endParaRPr lang="en-US" sz="1600" dirty="0"/>
            </a:p>
          </p:txBody>
        </p:sp>
        <p:sp>
          <p:nvSpPr>
            <p:cNvPr id="16399" name="Rectangle 15"/>
            <p:cNvSpPr>
              <a:spLocks noChangeArrowheads="1"/>
            </p:cNvSpPr>
            <p:nvPr/>
          </p:nvSpPr>
          <p:spPr bwMode="auto">
            <a:xfrm>
              <a:off x="3240" y="6660"/>
              <a:ext cx="10920" cy="10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dirty="0">
                  <a:solidFill>
                    <a:srgbClr val="BD582C"/>
                  </a:solidFill>
                </a:rPr>
                <a:t>When the government service is a natural monopoly, setting P=MC results in a deficit, which must be closed with tax revenue or by raising the price!  The trick is to find the least distortionary financing method.</a:t>
              </a:r>
              <a:endParaRPr lang="en-US" sz="1400" dirty="0">
                <a:solidFill>
                  <a:srgbClr val="BD582C"/>
                </a:solidFill>
              </a:endParaRPr>
            </a:p>
          </p:txBody>
        </p:sp>
        <p:sp>
          <p:nvSpPr>
            <p:cNvPr id="16400" name="Freeform 16"/>
            <p:cNvSpPr>
              <a:spLocks/>
            </p:cNvSpPr>
            <p:nvPr/>
          </p:nvSpPr>
          <p:spPr bwMode="auto">
            <a:xfrm>
              <a:off x="3780" y="3420"/>
              <a:ext cx="3780" cy="1260"/>
            </a:xfrm>
            <a:custGeom>
              <a:avLst/>
              <a:gdLst>
                <a:gd name="T0" fmla="*/ 0 w 3600"/>
                <a:gd name="T1" fmla="*/ 0 h 1440"/>
                <a:gd name="T2" fmla="*/ 1538 w 3600"/>
                <a:gd name="T3" fmla="*/ 166 h 1440"/>
                <a:gd name="T4" fmla="*/ 3386 w 3600"/>
                <a:gd name="T5" fmla="*/ 249 h 1440"/>
                <a:gd name="T6" fmla="*/ 6156 w 3600"/>
                <a:gd name="T7" fmla="*/ 331 h 14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00"/>
                <a:gd name="T13" fmla="*/ 0 h 1440"/>
                <a:gd name="T14" fmla="*/ 3600 w 3600"/>
                <a:gd name="T15" fmla="*/ 1440 h 14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00" h="1440">
                  <a:moveTo>
                    <a:pt x="0" y="0"/>
                  </a:moveTo>
                  <a:cubicBezTo>
                    <a:pt x="285" y="270"/>
                    <a:pt x="570" y="540"/>
                    <a:pt x="900" y="720"/>
                  </a:cubicBezTo>
                  <a:cubicBezTo>
                    <a:pt x="1230" y="900"/>
                    <a:pt x="1530" y="960"/>
                    <a:pt x="1980" y="1080"/>
                  </a:cubicBezTo>
                  <a:cubicBezTo>
                    <a:pt x="2430" y="1200"/>
                    <a:pt x="3015" y="1320"/>
                    <a:pt x="3600" y="144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6401" name="Freeform 17"/>
            <p:cNvSpPr>
              <a:spLocks/>
            </p:cNvSpPr>
            <p:nvPr/>
          </p:nvSpPr>
          <p:spPr bwMode="auto">
            <a:xfrm>
              <a:off x="3960" y="4540"/>
              <a:ext cx="3780" cy="720"/>
            </a:xfrm>
            <a:custGeom>
              <a:avLst/>
              <a:gdLst>
                <a:gd name="T0" fmla="*/ 0 w 3780"/>
                <a:gd name="T1" fmla="*/ 0 h 720"/>
                <a:gd name="T2" fmla="*/ 1440 w 3780"/>
                <a:gd name="T3" fmla="*/ 360 h 720"/>
                <a:gd name="T4" fmla="*/ 3780 w 3780"/>
                <a:gd name="T5" fmla="*/ 720 h 720"/>
                <a:gd name="T6" fmla="*/ 0 60000 65536"/>
                <a:gd name="T7" fmla="*/ 0 60000 65536"/>
                <a:gd name="T8" fmla="*/ 0 60000 65536"/>
                <a:gd name="T9" fmla="*/ 0 w 3780"/>
                <a:gd name="T10" fmla="*/ 0 h 720"/>
                <a:gd name="T11" fmla="*/ 3780 w 3780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80" h="720">
                  <a:moveTo>
                    <a:pt x="0" y="0"/>
                  </a:moveTo>
                  <a:cubicBezTo>
                    <a:pt x="405" y="120"/>
                    <a:pt x="810" y="240"/>
                    <a:pt x="1440" y="360"/>
                  </a:cubicBezTo>
                  <a:cubicBezTo>
                    <a:pt x="2070" y="480"/>
                    <a:pt x="2925" y="600"/>
                    <a:pt x="3780" y="72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6402" name="Rectangle 18"/>
            <p:cNvSpPr>
              <a:spLocks noChangeArrowheads="1"/>
            </p:cNvSpPr>
            <p:nvPr/>
          </p:nvSpPr>
          <p:spPr bwMode="auto">
            <a:xfrm>
              <a:off x="7960" y="4940"/>
              <a:ext cx="9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MC</a:t>
              </a:r>
            </a:p>
          </p:txBody>
        </p:sp>
        <p:sp>
          <p:nvSpPr>
            <p:cNvPr id="16403" name="Line 19"/>
            <p:cNvSpPr>
              <a:spLocks noChangeShapeType="1"/>
            </p:cNvSpPr>
            <p:nvPr/>
          </p:nvSpPr>
          <p:spPr bwMode="auto">
            <a:xfrm flipH="1">
              <a:off x="3600" y="5220"/>
              <a:ext cx="37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6404" name="Line 20"/>
            <p:cNvSpPr>
              <a:spLocks noChangeShapeType="1"/>
            </p:cNvSpPr>
            <p:nvPr/>
          </p:nvSpPr>
          <p:spPr bwMode="auto">
            <a:xfrm flipH="1" flipV="1">
              <a:off x="3600" y="4440"/>
              <a:ext cx="2700" cy="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6405" name="Line 21"/>
            <p:cNvSpPr>
              <a:spLocks noChangeShapeType="1"/>
            </p:cNvSpPr>
            <p:nvPr/>
          </p:nvSpPr>
          <p:spPr bwMode="auto">
            <a:xfrm flipH="1">
              <a:off x="4140" y="252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6406" name="Rectangle 22"/>
            <p:cNvSpPr>
              <a:spLocks noChangeArrowheads="1"/>
            </p:cNvSpPr>
            <p:nvPr/>
          </p:nvSpPr>
          <p:spPr bwMode="auto">
            <a:xfrm>
              <a:off x="3600" y="4680"/>
              <a:ext cx="3780" cy="540"/>
            </a:xfrm>
            <a:prstGeom prst="rect">
              <a:avLst/>
            </a:prstGeom>
            <a:solidFill>
              <a:srgbClr val="BD582C">
                <a:alpha val="25882"/>
              </a:srgb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6407" name="Rectangle 23"/>
            <p:cNvSpPr>
              <a:spLocks noChangeArrowheads="1"/>
            </p:cNvSpPr>
            <p:nvPr/>
          </p:nvSpPr>
          <p:spPr bwMode="auto">
            <a:xfrm>
              <a:off x="7200" y="3060"/>
              <a:ext cx="2700" cy="90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 dirty="0">
                  <a:solidFill>
                    <a:srgbClr val="BD582C"/>
                  </a:solidFill>
                </a:rPr>
                <a:t>Deficit with MC Pricing</a:t>
              </a:r>
              <a:endParaRPr lang="en-US" sz="1600" dirty="0">
                <a:solidFill>
                  <a:srgbClr val="BD582C"/>
                </a:solidFill>
              </a:endParaRPr>
            </a:p>
          </p:txBody>
        </p:sp>
        <p:sp>
          <p:nvSpPr>
            <p:cNvPr id="16408" name="Line 24"/>
            <p:cNvSpPr>
              <a:spLocks noChangeShapeType="1"/>
            </p:cNvSpPr>
            <p:nvPr/>
          </p:nvSpPr>
          <p:spPr bwMode="auto">
            <a:xfrm flipH="1">
              <a:off x="6300" y="3420"/>
              <a:ext cx="900" cy="14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6409" name="Line 25"/>
            <p:cNvSpPr>
              <a:spLocks noChangeShapeType="1"/>
            </p:cNvSpPr>
            <p:nvPr/>
          </p:nvSpPr>
          <p:spPr bwMode="auto">
            <a:xfrm>
              <a:off x="7380" y="5220"/>
              <a:ext cx="0" cy="36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</p:grpSp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Pricing For A Natural Monopoly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15: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2"/>
          <p:cNvSpPr/>
          <p:nvPr/>
        </p:nvSpPr>
        <p:spPr>
          <a:xfrm>
            <a:off x="822960" y="1371600"/>
            <a:ext cx="31157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Ways To Cover A Deficit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8600" indent="-2286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kern="0" dirty="0" smtClean="0"/>
              <a:t>Use the break-even price  (AC pricing)</a:t>
            </a:r>
          </a:p>
          <a:p>
            <a:pPr marL="228600" indent="-2286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kern="0" dirty="0" smtClean="0"/>
              <a:t>Use non-distortionary taxes</a:t>
            </a:r>
          </a:p>
          <a:p>
            <a:pPr marL="228600" indent="-2286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kern="0" dirty="0" smtClean="0"/>
              <a:t>Use distortionary taxes</a:t>
            </a:r>
          </a:p>
          <a:p>
            <a:pPr marL="228600" indent="-2286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kern="0" dirty="0" smtClean="0"/>
              <a:t>Set different prices for different services</a:t>
            </a:r>
          </a:p>
          <a:p>
            <a:pPr marL="228600" indent="-2286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kern="0" dirty="0" smtClean="0"/>
              <a:t>Use a two-part tariff</a:t>
            </a:r>
          </a:p>
          <a:p>
            <a:pPr marL="228600" indent="-2286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kern="0" dirty="0" smtClean="0"/>
              <a:t>Use some combination of the above</a:t>
            </a:r>
          </a:p>
          <a:p>
            <a:pPr eaLnBrk="1" hangingPunct="1"/>
            <a:endParaRPr lang="en-US" sz="2000" kern="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Ways To Cover A Deficit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15: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8437" name="Rectangle 2"/>
          <p:cNvSpPr>
            <a:spLocks noChangeArrowheads="1"/>
          </p:cNvSpPr>
          <p:nvPr/>
        </p:nvSpPr>
        <p:spPr bwMode="auto">
          <a:xfrm>
            <a:off x="828675" y="1329023"/>
            <a:ext cx="4514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Average-cost Pricing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grpSp>
        <p:nvGrpSpPr>
          <p:cNvPr id="18436" name="Group" descr="Please contact Professor Yinger for details regarding figures" title="Graph"/>
          <p:cNvGrpSpPr>
            <a:grpSpLocks noChangeAspect="1"/>
          </p:cNvGrpSpPr>
          <p:nvPr/>
        </p:nvGrpSpPr>
        <p:grpSpPr bwMode="auto">
          <a:xfrm>
            <a:off x="1219200" y="2162417"/>
            <a:ext cx="6401061" cy="5407138"/>
            <a:chOff x="1800" y="1440"/>
            <a:chExt cx="10607" cy="8280"/>
          </a:xfrm>
        </p:grpSpPr>
        <p:sp>
          <p:nvSpPr>
            <p:cNvPr id="18438" name="AutoShape 5"/>
            <p:cNvSpPr>
              <a:spLocks noChangeAspect="1" noChangeArrowheads="1"/>
            </p:cNvSpPr>
            <p:nvPr/>
          </p:nvSpPr>
          <p:spPr bwMode="auto">
            <a:xfrm>
              <a:off x="1800" y="1440"/>
              <a:ext cx="8460" cy="8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439" name="Line 6"/>
            <p:cNvSpPr>
              <a:spLocks noChangeShapeType="1"/>
            </p:cNvSpPr>
            <p:nvPr/>
          </p:nvSpPr>
          <p:spPr bwMode="auto">
            <a:xfrm>
              <a:off x="3600" y="1980"/>
              <a:ext cx="1" cy="36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440" name="Line 7"/>
            <p:cNvSpPr>
              <a:spLocks noChangeShapeType="1"/>
            </p:cNvSpPr>
            <p:nvPr/>
          </p:nvSpPr>
          <p:spPr bwMode="auto">
            <a:xfrm>
              <a:off x="3600" y="5580"/>
              <a:ext cx="54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441" name="Line 8"/>
            <p:cNvSpPr>
              <a:spLocks noChangeShapeType="1"/>
            </p:cNvSpPr>
            <p:nvPr/>
          </p:nvSpPr>
          <p:spPr bwMode="auto">
            <a:xfrm>
              <a:off x="3600" y="2700"/>
              <a:ext cx="4320" cy="288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442" name="Rectangle 9"/>
            <p:cNvSpPr>
              <a:spLocks noChangeArrowheads="1"/>
            </p:cNvSpPr>
            <p:nvPr/>
          </p:nvSpPr>
          <p:spPr bwMode="auto">
            <a:xfrm>
              <a:off x="2160" y="180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</a:p>
          </p:txBody>
        </p:sp>
        <p:sp>
          <p:nvSpPr>
            <p:cNvPr id="18443" name="Rectangle 10"/>
            <p:cNvSpPr>
              <a:spLocks noChangeArrowheads="1"/>
            </p:cNvSpPr>
            <p:nvPr/>
          </p:nvSpPr>
          <p:spPr bwMode="auto">
            <a:xfrm>
              <a:off x="8460" y="576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18444" name="Rectangle 11"/>
            <p:cNvSpPr>
              <a:spLocks noChangeArrowheads="1"/>
            </p:cNvSpPr>
            <p:nvPr/>
          </p:nvSpPr>
          <p:spPr bwMode="auto">
            <a:xfrm>
              <a:off x="7680" y="4400"/>
              <a:ext cx="9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AC</a:t>
              </a:r>
            </a:p>
          </p:txBody>
        </p:sp>
        <p:sp>
          <p:nvSpPr>
            <p:cNvPr id="18445" name="Rectangle 12"/>
            <p:cNvSpPr>
              <a:spLocks noChangeArrowheads="1"/>
            </p:cNvSpPr>
            <p:nvPr/>
          </p:nvSpPr>
          <p:spPr bwMode="auto">
            <a:xfrm>
              <a:off x="4320" y="2160"/>
              <a:ext cx="18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D=MB</a:t>
              </a:r>
            </a:p>
          </p:txBody>
        </p:sp>
        <p:sp>
          <p:nvSpPr>
            <p:cNvPr id="18446" name="Rectangle 13"/>
            <p:cNvSpPr>
              <a:spLocks noChangeArrowheads="1"/>
            </p:cNvSpPr>
            <p:nvPr/>
          </p:nvSpPr>
          <p:spPr bwMode="auto">
            <a:xfrm>
              <a:off x="2700" y="4860"/>
              <a:ext cx="14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  <a:r>
                <a:rPr lang="en-US" sz="1600" baseline="-25000"/>
                <a:t>eff</a:t>
              </a:r>
              <a:endParaRPr lang="en-US" sz="1600"/>
            </a:p>
          </p:txBody>
        </p:sp>
        <p:sp>
          <p:nvSpPr>
            <p:cNvPr id="18447" name="Rectangle 14"/>
            <p:cNvSpPr>
              <a:spLocks noChangeArrowheads="1"/>
            </p:cNvSpPr>
            <p:nvPr/>
          </p:nvSpPr>
          <p:spPr bwMode="auto">
            <a:xfrm>
              <a:off x="2700" y="4137"/>
              <a:ext cx="1440" cy="5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  <a:r>
                <a:rPr lang="en-US" sz="1600" baseline="-25000"/>
                <a:t>even</a:t>
              </a:r>
              <a:endParaRPr lang="en-US" sz="1600"/>
            </a:p>
          </p:txBody>
        </p:sp>
        <p:sp>
          <p:nvSpPr>
            <p:cNvPr id="18448" name="Rectangle 15"/>
            <p:cNvSpPr>
              <a:spLocks noChangeArrowheads="1"/>
            </p:cNvSpPr>
            <p:nvPr/>
          </p:nvSpPr>
          <p:spPr bwMode="auto">
            <a:xfrm>
              <a:off x="2160" y="6287"/>
              <a:ext cx="10247" cy="15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dirty="0">
                  <a:solidFill>
                    <a:srgbClr val="BD582C"/>
                  </a:solidFill>
                  <a:latin typeface="+mn-lt"/>
                </a:rPr>
                <a:t>Using the break-even price instead of the efficient price covers the deficit, but results in a loss of consumer surplus.</a:t>
              </a:r>
            </a:p>
          </p:txBody>
        </p:sp>
        <p:sp>
          <p:nvSpPr>
            <p:cNvPr id="18449" name="Freeform 16"/>
            <p:cNvSpPr>
              <a:spLocks/>
            </p:cNvSpPr>
            <p:nvPr/>
          </p:nvSpPr>
          <p:spPr bwMode="auto">
            <a:xfrm>
              <a:off x="3780" y="3420"/>
              <a:ext cx="3780" cy="1260"/>
            </a:xfrm>
            <a:custGeom>
              <a:avLst/>
              <a:gdLst>
                <a:gd name="T0" fmla="*/ 0 w 3600"/>
                <a:gd name="T1" fmla="*/ 0 h 1440"/>
                <a:gd name="T2" fmla="*/ 1538 w 3600"/>
                <a:gd name="T3" fmla="*/ 166 h 1440"/>
                <a:gd name="T4" fmla="*/ 3386 w 3600"/>
                <a:gd name="T5" fmla="*/ 249 h 1440"/>
                <a:gd name="T6" fmla="*/ 6156 w 3600"/>
                <a:gd name="T7" fmla="*/ 331 h 14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00"/>
                <a:gd name="T13" fmla="*/ 0 h 1440"/>
                <a:gd name="T14" fmla="*/ 3600 w 3600"/>
                <a:gd name="T15" fmla="*/ 1440 h 14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00" h="1440">
                  <a:moveTo>
                    <a:pt x="0" y="0"/>
                  </a:moveTo>
                  <a:cubicBezTo>
                    <a:pt x="285" y="270"/>
                    <a:pt x="570" y="540"/>
                    <a:pt x="900" y="720"/>
                  </a:cubicBezTo>
                  <a:cubicBezTo>
                    <a:pt x="1230" y="900"/>
                    <a:pt x="1530" y="960"/>
                    <a:pt x="1980" y="1080"/>
                  </a:cubicBezTo>
                  <a:cubicBezTo>
                    <a:pt x="2430" y="1200"/>
                    <a:pt x="3015" y="1320"/>
                    <a:pt x="3600" y="144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450" name="Freeform 17"/>
            <p:cNvSpPr>
              <a:spLocks/>
            </p:cNvSpPr>
            <p:nvPr/>
          </p:nvSpPr>
          <p:spPr bwMode="auto">
            <a:xfrm>
              <a:off x="3960" y="4540"/>
              <a:ext cx="3780" cy="720"/>
            </a:xfrm>
            <a:custGeom>
              <a:avLst/>
              <a:gdLst>
                <a:gd name="T0" fmla="*/ 0 w 3780"/>
                <a:gd name="T1" fmla="*/ 0 h 720"/>
                <a:gd name="T2" fmla="*/ 1440 w 3780"/>
                <a:gd name="T3" fmla="*/ 360 h 720"/>
                <a:gd name="T4" fmla="*/ 3780 w 3780"/>
                <a:gd name="T5" fmla="*/ 720 h 720"/>
                <a:gd name="T6" fmla="*/ 0 60000 65536"/>
                <a:gd name="T7" fmla="*/ 0 60000 65536"/>
                <a:gd name="T8" fmla="*/ 0 60000 65536"/>
                <a:gd name="T9" fmla="*/ 0 w 3780"/>
                <a:gd name="T10" fmla="*/ 0 h 720"/>
                <a:gd name="T11" fmla="*/ 3780 w 3780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80" h="720">
                  <a:moveTo>
                    <a:pt x="0" y="0"/>
                  </a:moveTo>
                  <a:cubicBezTo>
                    <a:pt x="405" y="120"/>
                    <a:pt x="810" y="240"/>
                    <a:pt x="1440" y="360"/>
                  </a:cubicBezTo>
                  <a:cubicBezTo>
                    <a:pt x="2070" y="480"/>
                    <a:pt x="2925" y="600"/>
                    <a:pt x="3780" y="72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451" name="Rectangle 18"/>
            <p:cNvSpPr>
              <a:spLocks noChangeArrowheads="1"/>
            </p:cNvSpPr>
            <p:nvPr/>
          </p:nvSpPr>
          <p:spPr bwMode="auto">
            <a:xfrm>
              <a:off x="7960" y="4940"/>
              <a:ext cx="9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MC</a:t>
              </a:r>
            </a:p>
          </p:txBody>
        </p:sp>
        <p:sp>
          <p:nvSpPr>
            <p:cNvPr id="18452" name="Line 19"/>
            <p:cNvSpPr>
              <a:spLocks noChangeShapeType="1"/>
            </p:cNvSpPr>
            <p:nvPr/>
          </p:nvSpPr>
          <p:spPr bwMode="auto">
            <a:xfrm flipH="1">
              <a:off x="3600" y="5220"/>
              <a:ext cx="37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453" name="Line 20"/>
            <p:cNvSpPr>
              <a:spLocks noChangeShapeType="1"/>
            </p:cNvSpPr>
            <p:nvPr/>
          </p:nvSpPr>
          <p:spPr bwMode="auto">
            <a:xfrm flipH="1" flipV="1">
              <a:off x="3600" y="4440"/>
              <a:ext cx="2700" cy="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454" name="Line 21"/>
            <p:cNvSpPr>
              <a:spLocks noChangeShapeType="1"/>
            </p:cNvSpPr>
            <p:nvPr/>
          </p:nvSpPr>
          <p:spPr bwMode="auto">
            <a:xfrm flipH="1">
              <a:off x="3960" y="252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455" name="Rectangle 22"/>
            <p:cNvSpPr>
              <a:spLocks noChangeArrowheads="1"/>
            </p:cNvSpPr>
            <p:nvPr/>
          </p:nvSpPr>
          <p:spPr bwMode="auto">
            <a:xfrm>
              <a:off x="7200" y="2699"/>
              <a:ext cx="5080" cy="941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dirty="0">
                  <a:solidFill>
                    <a:srgbClr val="637052"/>
                  </a:solidFill>
                  <a:latin typeface="+mn-lt"/>
                </a:rPr>
                <a:t>Lost Consumer Surplus with AC Pricing</a:t>
              </a:r>
            </a:p>
          </p:txBody>
        </p:sp>
        <p:sp>
          <p:nvSpPr>
            <p:cNvPr id="18456" name="Line 23"/>
            <p:cNvSpPr>
              <a:spLocks noChangeShapeType="1"/>
            </p:cNvSpPr>
            <p:nvPr/>
          </p:nvSpPr>
          <p:spPr bwMode="auto">
            <a:xfrm flipH="1">
              <a:off x="6480" y="3420"/>
              <a:ext cx="720" cy="14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457" name="Line 24"/>
            <p:cNvSpPr>
              <a:spLocks noChangeShapeType="1"/>
            </p:cNvSpPr>
            <p:nvPr/>
          </p:nvSpPr>
          <p:spPr bwMode="auto">
            <a:xfrm>
              <a:off x="7380" y="5220"/>
              <a:ext cx="0" cy="36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458" name="Line 25"/>
            <p:cNvSpPr>
              <a:spLocks noChangeShapeType="1"/>
            </p:cNvSpPr>
            <p:nvPr/>
          </p:nvSpPr>
          <p:spPr bwMode="auto">
            <a:xfrm>
              <a:off x="6300" y="4500"/>
              <a:ext cx="1" cy="10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459" name="AutoShape 26"/>
            <p:cNvSpPr>
              <a:spLocks noChangeArrowheads="1"/>
            </p:cNvSpPr>
            <p:nvPr/>
          </p:nvSpPr>
          <p:spPr bwMode="auto">
            <a:xfrm>
              <a:off x="6300" y="4500"/>
              <a:ext cx="1080" cy="700"/>
            </a:xfrm>
            <a:prstGeom prst="rtTriangle">
              <a:avLst/>
            </a:prstGeom>
            <a:solidFill>
              <a:srgbClr val="008000">
                <a:alpha val="27058"/>
              </a:srgb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</p:grp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Average-cost Pricing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15: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2"/>
          <p:cNvSpPr/>
          <p:nvPr/>
        </p:nvSpPr>
        <p:spPr>
          <a:xfrm>
            <a:off x="823563" y="1371600"/>
            <a:ext cx="38246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Covering A Deficit With Taxes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sz="1950" dirty="0">
              <a:solidFill>
                <a:srgbClr val="CC3300"/>
              </a:solidFill>
            </a:endParaRPr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en-US" sz="2000" dirty="0"/>
              <a:t>Non-distortionary taxes would be optimal, but they do not exist.  Even a head-tax distorts the decision about where to live.</a:t>
            </a:r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228600" algn="l"/>
              </a:tabLst>
            </a:pPr>
            <a:endParaRPr lang="en-US" sz="2000" dirty="0"/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en-US" sz="2000" dirty="0"/>
              <a:t>A distortionary tax is a good option if the excess burden from the tax is less than the lost consumer surplus from AC pricing.</a:t>
            </a:r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228600" algn="l"/>
              </a:tabLst>
            </a:pPr>
            <a:endParaRPr lang="en-US" sz="2000" dirty="0"/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en-US" sz="2000" dirty="0"/>
              <a:t>Taxes may violate the benefit principle because they are not limited to people who use the priced service.</a:t>
            </a:r>
          </a:p>
          <a:p>
            <a:pPr eaLnBrk="1" hangingPunct="1"/>
            <a:endParaRPr lang="en-US" sz="1950" dirty="0">
              <a:solidFill>
                <a:srgbClr val="CC3300"/>
              </a:solidFill>
            </a:endParaRPr>
          </a:p>
          <a:p>
            <a:pPr eaLnBrk="1" hangingPunct="1"/>
            <a:endParaRPr lang="en-US" sz="1950" dirty="0">
              <a:solidFill>
                <a:srgbClr val="CC3300"/>
              </a:solidFill>
            </a:endParaRPr>
          </a:p>
          <a:p>
            <a:pPr eaLnBrk="1" hangingPunct="1"/>
            <a:endParaRPr lang="en-US" sz="1950" dirty="0"/>
          </a:p>
          <a:p>
            <a:pPr eaLnBrk="1" hangingPunct="1"/>
            <a:endParaRPr lang="en-US" sz="1950" dirty="0"/>
          </a:p>
        </p:txBody>
      </p:sp>
      <p:sp>
        <p:nvSpPr>
          <p:cNvPr id="3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Covering A Deficit With Taxes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15: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6661" y="1371600"/>
            <a:ext cx="3917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Pricing With Multiple Services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3838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Recall that excess burden depends on the price elasticity of demand.</a:t>
            </a:r>
          </a:p>
          <a:p>
            <a:pPr marL="228600" indent="-223838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3838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3838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3838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3838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For any two services, </a:t>
            </a:r>
            <a:r>
              <a:rPr lang="en-US" sz="2000" i="1" dirty="0" smtClean="0"/>
              <a:t>i</a:t>
            </a:r>
            <a:r>
              <a:rPr lang="en-US" sz="2000" dirty="0" smtClean="0"/>
              <a:t> and </a:t>
            </a:r>
            <a:r>
              <a:rPr lang="en-US" sz="2000" i="1" dirty="0" smtClean="0"/>
              <a:t>j</a:t>
            </a:r>
            <a:r>
              <a:rPr lang="en-US" sz="2000" dirty="0" smtClean="0"/>
              <a:t>, prices should deviate from MC according to the following rule: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>
              <a:solidFill>
                <a:srgbClr val="CC3300"/>
              </a:solidFill>
            </a:endParaRP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graphicFrame>
        <p:nvGraphicFramePr>
          <p:cNvPr id="20487" name="Equation 1" descr="Please contact Professor Yinger for details regarding equations" title="Equatio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882351"/>
              </p:ext>
            </p:extLst>
          </p:nvPr>
        </p:nvGraphicFramePr>
        <p:xfrm>
          <a:off x="2300266" y="2362200"/>
          <a:ext cx="4073258" cy="1231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0" name="Equation" r:id="rId3" imgW="1422400" imgH="431800" progId="Equation.DSMT4">
                  <p:embed/>
                </p:oleObj>
              </mc:Choice>
              <mc:Fallback>
                <p:oleObj name="Equation" r:id="rId3" imgW="1422400" imgH="431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66" y="2362200"/>
                        <a:ext cx="4073258" cy="12311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Equation 2" descr="Please contact Professor Yinger for details regarding equations" title="Equatio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909286"/>
              </p:ext>
            </p:extLst>
          </p:nvPr>
        </p:nvGraphicFramePr>
        <p:xfrm>
          <a:off x="2184981" y="4724400"/>
          <a:ext cx="4991100" cy="1343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1" name="Equation" r:id="rId5" imgW="1879600" imgH="508000" progId="Equation.DSMT4">
                  <p:embed/>
                </p:oleObj>
              </mc:Choice>
              <mc:Fallback>
                <p:oleObj name="Equation" r:id="rId5" imgW="1879600" imgH="5080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981" y="4724400"/>
                        <a:ext cx="4991100" cy="13430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Pricing With Multiple Services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15: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2"/>
          <p:cNvSpPr/>
          <p:nvPr/>
        </p:nvSpPr>
        <p:spPr>
          <a:xfrm>
            <a:off x="822959" y="1371600"/>
            <a:ext cx="1800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Class Outline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 eaLnBrk="1" hangingPunct="1"/>
            <a:endParaRPr lang="en-US" sz="2000" dirty="0" smtClean="0"/>
          </a:p>
          <a:p>
            <a:pPr marL="228600" indent="-228600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Why Use Public Pricing?</a:t>
            </a:r>
          </a:p>
          <a:p>
            <a:pPr marL="228600" indent="-228600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The Basic Rule for Public Pricing</a:t>
            </a:r>
          </a:p>
          <a:p>
            <a:pPr marL="228600" indent="-228600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Peak-Load Pricing</a:t>
            </a:r>
          </a:p>
          <a:p>
            <a:pPr marL="228600" indent="-228600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Complexities of Public Pricing</a:t>
            </a:r>
          </a:p>
          <a:p>
            <a:pPr eaLnBrk="1" hangingPunct="1"/>
            <a:endParaRPr lang="en-US" sz="2000" dirty="0" smtClean="0"/>
          </a:p>
        </p:txBody>
      </p:sp>
      <p:sp>
        <p:nvSpPr>
          <p:cNvPr id="3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Class Outline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15: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340669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Deviations From MC Pricing With Two Services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grpSp>
        <p:nvGrpSpPr>
          <p:cNvPr id="21508" name="Group" descr="Please contact Professor Yinger for details regarding figures" title="Graphs"/>
          <p:cNvGrpSpPr>
            <a:grpSpLocks noChangeAspect="1"/>
          </p:cNvGrpSpPr>
          <p:nvPr/>
        </p:nvGrpSpPr>
        <p:grpSpPr bwMode="auto">
          <a:xfrm>
            <a:off x="1143125" y="1432496"/>
            <a:ext cx="6857830" cy="6181045"/>
            <a:chOff x="1546" y="1440"/>
            <a:chExt cx="10518" cy="8280"/>
          </a:xfrm>
        </p:grpSpPr>
        <p:sp>
          <p:nvSpPr>
            <p:cNvPr id="21509" name="AutoShape 5"/>
            <p:cNvSpPr>
              <a:spLocks noChangeAspect="1" noChangeArrowheads="1"/>
            </p:cNvSpPr>
            <p:nvPr/>
          </p:nvSpPr>
          <p:spPr bwMode="auto">
            <a:xfrm>
              <a:off x="1800" y="1440"/>
              <a:ext cx="10080" cy="8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10" name="Line 6"/>
            <p:cNvSpPr>
              <a:spLocks noChangeShapeType="1"/>
            </p:cNvSpPr>
            <p:nvPr/>
          </p:nvSpPr>
          <p:spPr bwMode="auto">
            <a:xfrm>
              <a:off x="2700" y="1980"/>
              <a:ext cx="1" cy="36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11" name="Line 7"/>
            <p:cNvSpPr>
              <a:spLocks noChangeShapeType="1"/>
            </p:cNvSpPr>
            <p:nvPr/>
          </p:nvSpPr>
          <p:spPr bwMode="auto">
            <a:xfrm>
              <a:off x="2700" y="5580"/>
              <a:ext cx="288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>
              <a:off x="3420" y="2520"/>
              <a:ext cx="1440" cy="234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2160" y="180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</a:p>
          </p:txBody>
        </p:sp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>
              <a:off x="8460" y="576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21515" name="Rectangle 11"/>
            <p:cNvSpPr>
              <a:spLocks noChangeArrowheads="1"/>
            </p:cNvSpPr>
            <p:nvPr/>
          </p:nvSpPr>
          <p:spPr bwMode="auto">
            <a:xfrm>
              <a:off x="4740" y="4860"/>
              <a:ext cx="18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21516" name="Rectangle 12"/>
            <p:cNvSpPr>
              <a:spLocks noChangeArrowheads="1"/>
            </p:cNvSpPr>
            <p:nvPr/>
          </p:nvSpPr>
          <p:spPr bwMode="auto">
            <a:xfrm>
              <a:off x="1976" y="4140"/>
              <a:ext cx="14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 dirty="0" err="1"/>
                <a:t>P</a:t>
              </a:r>
              <a:r>
                <a:rPr lang="en-US" sz="1600" baseline="-25000" dirty="0" err="1"/>
                <a:t>eff</a:t>
              </a:r>
              <a:endParaRPr lang="en-US" sz="1600" dirty="0"/>
            </a:p>
          </p:txBody>
        </p:sp>
        <p:sp>
          <p:nvSpPr>
            <p:cNvPr id="21517" name="Rectangle 13"/>
            <p:cNvSpPr>
              <a:spLocks noChangeArrowheads="1"/>
            </p:cNvSpPr>
            <p:nvPr/>
          </p:nvSpPr>
          <p:spPr bwMode="auto">
            <a:xfrm>
              <a:off x="1976" y="3600"/>
              <a:ext cx="1440" cy="5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 dirty="0" err="1"/>
                <a:t>P</a:t>
              </a:r>
              <a:r>
                <a:rPr lang="en-US" sz="1600" baseline="-25000" dirty="0" err="1"/>
                <a:t>alt</a:t>
              </a:r>
              <a:endParaRPr lang="en-US" sz="1600" dirty="0"/>
            </a:p>
          </p:txBody>
        </p:sp>
        <p:sp>
          <p:nvSpPr>
            <p:cNvPr id="21518" name="Rectangle 14"/>
            <p:cNvSpPr>
              <a:spLocks noChangeArrowheads="1"/>
            </p:cNvSpPr>
            <p:nvPr/>
          </p:nvSpPr>
          <p:spPr bwMode="auto">
            <a:xfrm>
              <a:off x="1546" y="6385"/>
              <a:ext cx="10518" cy="1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dirty="0">
                  <a:solidFill>
                    <a:srgbClr val="BD582C"/>
                  </a:solidFill>
                  <a:latin typeface="+mn-lt"/>
                </a:rPr>
                <a:t>If a government provides two services, it can cover its deficit with less distortion if it sets a higher gap between P and MC for services with less elastic demand (unlike this picture!).</a:t>
              </a:r>
            </a:p>
          </p:txBody>
        </p:sp>
        <p:sp>
          <p:nvSpPr>
            <p:cNvPr id="21519" name="Freeform 15"/>
            <p:cNvSpPr>
              <a:spLocks/>
            </p:cNvSpPr>
            <p:nvPr/>
          </p:nvSpPr>
          <p:spPr bwMode="auto">
            <a:xfrm>
              <a:off x="3060" y="3820"/>
              <a:ext cx="2340" cy="900"/>
            </a:xfrm>
            <a:custGeom>
              <a:avLst/>
              <a:gdLst>
                <a:gd name="T0" fmla="*/ 0 w 3780"/>
                <a:gd name="T1" fmla="*/ 0 h 720"/>
                <a:gd name="T2" fmla="*/ 7 w 3780"/>
                <a:gd name="T3" fmla="*/ 4195 h 720"/>
                <a:gd name="T4" fmla="*/ 20 w 3780"/>
                <a:gd name="T5" fmla="*/ 8381 h 720"/>
                <a:gd name="T6" fmla="*/ 0 60000 65536"/>
                <a:gd name="T7" fmla="*/ 0 60000 65536"/>
                <a:gd name="T8" fmla="*/ 0 60000 65536"/>
                <a:gd name="T9" fmla="*/ 0 w 3780"/>
                <a:gd name="T10" fmla="*/ 0 h 720"/>
                <a:gd name="T11" fmla="*/ 3780 w 3780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80" h="720">
                  <a:moveTo>
                    <a:pt x="0" y="0"/>
                  </a:moveTo>
                  <a:cubicBezTo>
                    <a:pt x="405" y="120"/>
                    <a:pt x="810" y="240"/>
                    <a:pt x="1440" y="360"/>
                  </a:cubicBezTo>
                  <a:cubicBezTo>
                    <a:pt x="2070" y="480"/>
                    <a:pt x="2925" y="600"/>
                    <a:pt x="3780" y="72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20" name="Rectangle 16"/>
            <p:cNvSpPr>
              <a:spLocks noChangeArrowheads="1"/>
            </p:cNvSpPr>
            <p:nvPr/>
          </p:nvSpPr>
          <p:spPr bwMode="auto">
            <a:xfrm>
              <a:off x="5320" y="4460"/>
              <a:ext cx="9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MC</a:t>
              </a:r>
            </a:p>
          </p:txBody>
        </p:sp>
        <p:sp>
          <p:nvSpPr>
            <p:cNvPr id="21521" name="Line 17"/>
            <p:cNvSpPr>
              <a:spLocks noChangeShapeType="1"/>
            </p:cNvSpPr>
            <p:nvPr/>
          </p:nvSpPr>
          <p:spPr bwMode="auto">
            <a:xfrm flipH="1">
              <a:off x="2700" y="4500"/>
              <a:ext cx="270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22" name="Line 18"/>
            <p:cNvSpPr>
              <a:spLocks noChangeShapeType="1"/>
            </p:cNvSpPr>
            <p:nvPr/>
          </p:nvSpPr>
          <p:spPr bwMode="auto">
            <a:xfrm flipH="1" flipV="1">
              <a:off x="2700" y="3920"/>
              <a:ext cx="2700" cy="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23" name="Line 19"/>
            <p:cNvSpPr>
              <a:spLocks noChangeShapeType="1"/>
            </p:cNvSpPr>
            <p:nvPr/>
          </p:nvSpPr>
          <p:spPr bwMode="auto">
            <a:xfrm>
              <a:off x="4659" y="4500"/>
              <a:ext cx="1" cy="10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24" name="Line 20"/>
            <p:cNvSpPr>
              <a:spLocks noChangeShapeType="1"/>
            </p:cNvSpPr>
            <p:nvPr/>
          </p:nvSpPr>
          <p:spPr bwMode="auto">
            <a:xfrm>
              <a:off x="4280" y="3980"/>
              <a:ext cx="1" cy="16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25" name="AutoShape 21"/>
            <p:cNvSpPr>
              <a:spLocks noChangeArrowheads="1"/>
            </p:cNvSpPr>
            <p:nvPr/>
          </p:nvSpPr>
          <p:spPr bwMode="auto">
            <a:xfrm>
              <a:off x="4300" y="3960"/>
              <a:ext cx="380" cy="540"/>
            </a:xfrm>
            <a:prstGeom prst="rtTriangle">
              <a:avLst/>
            </a:prstGeom>
            <a:solidFill>
              <a:srgbClr val="BD582C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26" name="Line 22"/>
            <p:cNvSpPr>
              <a:spLocks noChangeShapeType="1"/>
            </p:cNvSpPr>
            <p:nvPr/>
          </p:nvSpPr>
          <p:spPr bwMode="auto">
            <a:xfrm>
              <a:off x="7380" y="1980"/>
              <a:ext cx="1" cy="36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27" name="Line 23"/>
            <p:cNvSpPr>
              <a:spLocks noChangeShapeType="1"/>
            </p:cNvSpPr>
            <p:nvPr/>
          </p:nvSpPr>
          <p:spPr bwMode="auto">
            <a:xfrm>
              <a:off x="7380" y="5580"/>
              <a:ext cx="288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28" name="Freeform 24"/>
            <p:cNvSpPr>
              <a:spLocks/>
            </p:cNvSpPr>
            <p:nvPr/>
          </p:nvSpPr>
          <p:spPr bwMode="auto">
            <a:xfrm>
              <a:off x="7740" y="3780"/>
              <a:ext cx="2340" cy="900"/>
            </a:xfrm>
            <a:custGeom>
              <a:avLst/>
              <a:gdLst>
                <a:gd name="T0" fmla="*/ 0 w 3780"/>
                <a:gd name="T1" fmla="*/ 0 h 720"/>
                <a:gd name="T2" fmla="*/ 7 w 3780"/>
                <a:gd name="T3" fmla="*/ 4195 h 720"/>
                <a:gd name="T4" fmla="*/ 20 w 3780"/>
                <a:gd name="T5" fmla="*/ 8381 h 720"/>
                <a:gd name="T6" fmla="*/ 0 60000 65536"/>
                <a:gd name="T7" fmla="*/ 0 60000 65536"/>
                <a:gd name="T8" fmla="*/ 0 60000 65536"/>
                <a:gd name="T9" fmla="*/ 0 w 3780"/>
                <a:gd name="T10" fmla="*/ 0 h 720"/>
                <a:gd name="T11" fmla="*/ 3780 w 3780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80" h="720">
                  <a:moveTo>
                    <a:pt x="0" y="0"/>
                  </a:moveTo>
                  <a:cubicBezTo>
                    <a:pt x="405" y="120"/>
                    <a:pt x="810" y="240"/>
                    <a:pt x="1440" y="360"/>
                  </a:cubicBezTo>
                  <a:cubicBezTo>
                    <a:pt x="2070" y="480"/>
                    <a:pt x="2925" y="600"/>
                    <a:pt x="3780" y="72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29" name="Line 25"/>
            <p:cNvSpPr>
              <a:spLocks noChangeShapeType="1"/>
            </p:cNvSpPr>
            <p:nvPr/>
          </p:nvSpPr>
          <p:spPr bwMode="auto">
            <a:xfrm flipH="1" flipV="1">
              <a:off x="7380" y="3960"/>
              <a:ext cx="2700" cy="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30" name="Line 26"/>
            <p:cNvSpPr>
              <a:spLocks noChangeShapeType="1"/>
            </p:cNvSpPr>
            <p:nvPr/>
          </p:nvSpPr>
          <p:spPr bwMode="auto">
            <a:xfrm flipH="1">
              <a:off x="7380" y="4500"/>
              <a:ext cx="270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31" name="Line 27"/>
            <p:cNvSpPr>
              <a:spLocks noChangeShapeType="1"/>
            </p:cNvSpPr>
            <p:nvPr/>
          </p:nvSpPr>
          <p:spPr bwMode="auto">
            <a:xfrm>
              <a:off x="7740" y="3420"/>
              <a:ext cx="2340" cy="144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32" name="AutoShape 28"/>
            <p:cNvSpPr>
              <a:spLocks noChangeArrowheads="1"/>
            </p:cNvSpPr>
            <p:nvPr/>
          </p:nvSpPr>
          <p:spPr bwMode="auto">
            <a:xfrm>
              <a:off x="8640" y="3960"/>
              <a:ext cx="900" cy="540"/>
            </a:xfrm>
            <a:prstGeom prst="rtTriangle">
              <a:avLst/>
            </a:prstGeom>
            <a:solidFill>
              <a:srgbClr val="BD582C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33" name="Rectangle 29"/>
            <p:cNvSpPr>
              <a:spLocks noChangeArrowheads="1"/>
            </p:cNvSpPr>
            <p:nvPr/>
          </p:nvSpPr>
          <p:spPr bwMode="auto">
            <a:xfrm>
              <a:off x="6651" y="4140"/>
              <a:ext cx="14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 dirty="0" err="1"/>
                <a:t>P</a:t>
              </a:r>
              <a:r>
                <a:rPr lang="en-US" sz="1600" baseline="-25000" dirty="0" err="1"/>
                <a:t>eff</a:t>
              </a:r>
              <a:endParaRPr lang="en-US" sz="1600" dirty="0"/>
            </a:p>
          </p:txBody>
        </p:sp>
        <p:sp>
          <p:nvSpPr>
            <p:cNvPr id="21534" name="Rectangle 30"/>
            <p:cNvSpPr>
              <a:spLocks noChangeArrowheads="1"/>
            </p:cNvSpPr>
            <p:nvPr/>
          </p:nvSpPr>
          <p:spPr bwMode="auto">
            <a:xfrm>
              <a:off x="6651" y="3600"/>
              <a:ext cx="1440" cy="5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  <a:r>
                <a:rPr lang="en-US" sz="1600" baseline="-25000"/>
                <a:t>alt</a:t>
              </a:r>
              <a:endParaRPr lang="en-US" sz="1600"/>
            </a:p>
          </p:txBody>
        </p:sp>
        <p:sp>
          <p:nvSpPr>
            <p:cNvPr id="21535" name="Rectangle 31"/>
            <p:cNvSpPr>
              <a:spLocks noChangeArrowheads="1"/>
            </p:cNvSpPr>
            <p:nvPr/>
          </p:nvSpPr>
          <p:spPr bwMode="auto">
            <a:xfrm>
              <a:off x="10020" y="4360"/>
              <a:ext cx="9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MC</a:t>
              </a:r>
            </a:p>
          </p:txBody>
        </p:sp>
        <p:sp>
          <p:nvSpPr>
            <p:cNvPr id="21536" name="Rectangle 32"/>
            <p:cNvSpPr>
              <a:spLocks noChangeArrowheads="1"/>
            </p:cNvSpPr>
            <p:nvPr/>
          </p:nvSpPr>
          <p:spPr bwMode="auto">
            <a:xfrm>
              <a:off x="10020" y="4680"/>
              <a:ext cx="18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21537" name="Line 33"/>
            <p:cNvSpPr>
              <a:spLocks noChangeShapeType="1"/>
            </p:cNvSpPr>
            <p:nvPr/>
          </p:nvSpPr>
          <p:spPr bwMode="auto">
            <a:xfrm>
              <a:off x="9540" y="4500"/>
              <a:ext cx="1" cy="10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538" name="Line 34"/>
            <p:cNvSpPr>
              <a:spLocks noChangeShapeType="1"/>
            </p:cNvSpPr>
            <p:nvPr/>
          </p:nvSpPr>
          <p:spPr bwMode="auto">
            <a:xfrm>
              <a:off x="8640" y="3980"/>
              <a:ext cx="1" cy="16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</p:grp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Deviations From MC Pricing With Two Services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15: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2"/>
          <p:cNvSpPr/>
          <p:nvPr/>
        </p:nvSpPr>
        <p:spPr>
          <a:xfrm>
            <a:off x="822960" y="1405354"/>
            <a:ext cx="202209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Two-part Tariff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Some services involve stages, such as buying a phone and then using the phone. (This used to be a public sector business!)</a:t>
            </a:r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These two stages may involve different elasticities.</a:t>
            </a:r>
          </a:p>
          <a:p>
            <a:pPr marL="228600" indent="-228600" eaLnBrk="1" hangingPunct="1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457200" lvl="1" indent="-342900">
              <a:lnSpc>
                <a:spcPct val="12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1888" dirty="0" smtClean="0"/>
              <a:t>For example, almost everyone used to buy a phone, but the number of calls clearly depends on the price.</a:t>
            </a:r>
          </a:p>
          <a:p>
            <a:pPr marL="457200" lvl="1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1888" dirty="0" smtClean="0"/>
              <a:t>So using the logic for multiple services, set a higher deviation from MC pricing for the less elastic stage (buying a phone).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3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Two-part Tariff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15: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2960" y="1441645"/>
            <a:ext cx="3092834" cy="3951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Distorted Private Prices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28600" indent="-228600" eaLnBrk="1" hangingPunct="1">
              <a:lnSpc>
                <a:spcPct val="11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 smtClean="0"/>
              <a:t>Efficiency </a:t>
            </a:r>
            <a:r>
              <a:rPr lang="en-US" sz="2200" dirty="0"/>
              <a:t>requires consumers’ MRS to equal firms’ MRT for any two goods (where </a:t>
            </a:r>
            <a:r>
              <a:rPr lang="en-US" sz="2200" dirty="0" smtClean="0"/>
              <a:t>MRS is the ratio of the marginal utilities for the two goods and MRT </a:t>
            </a:r>
            <a:r>
              <a:rPr lang="en-US" sz="2200" dirty="0"/>
              <a:t>is the ratio of </a:t>
            </a:r>
            <a:r>
              <a:rPr lang="en-US" sz="2200" dirty="0" smtClean="0"/>
              <a:t>their marginal costs).</a:t>
            </a:r>
            <a:endParaRPr lang="en-US" sz="2200" dirty="0"/>
          </a:p>
          <a:p>
            <a:pPr marL="228600" indent="-228600" eaLnBrk="1" hangingPunct="1">
              <a:lnSpc>
                <a:spcPct val="11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/>
              <a:t>Competitive markets achieve efficiency because consumers set their MRS and firms set their MRT equal to the same market price ratio for the two goods.</a:t>
            </a:r>
          </a:p>
          <a:p>
            <a:pPr marL="228600" indent="-228600" eaLnBrk="1" hangingPunct="1">
              <a:lnSpc>
                <a:spcPct val="11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/>
              <a:t>The P=MC rule simplifies this by looking at only one good, implicitly assuming that all other goods are priced properly.</a:t>
            </a:r>
          </a:p>
          <a:p>
            <a:pPr marL="228600" indent="-228600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/>
              <a:t>But if other goods are not priced properly, this simplification is not correct</a:t>
            </a:r>
            <a:r>
              <a:rPr lang="en-US" sz="2000" dirty="0"/>
              <a:t>.</a:t>
            </a:r>
            <a:endParaRPr lang="en-US" sz="2000" dirty="0">
              <a:solidFill>
                <a:srgbClr val="CC3300"/>
              </a:solidFill>
            </a:endParaRPr>
          </a:p>
          <a:p>
            <a:pPr eaLnBrk="1" hangingPunct="1">
              <a:lnSpc>
                <a:spcPct val="120000"/>
              </a:lnSpc>
              <a:spcAft>
                <a:spcPts val="1800"/>
              </a:spcAft>
            </a:pPr>
            <a:endParaRPr lang="en-US" sz="2000" dirty="0">
              <a:solidFill>
                <a:srgbClr val="CC33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1950" dirty="0"/>
          </a:p>
          <a:p>
            <a:pPr eaLnBrk="1" hangingPunct="1">
              <a:lnSpc>
                <a:spcPct val="80000"/>
              </a:lnSpc>
            </a:pPr>
            <a:endParaRPr lang="en-US" sz="1950" dirty="0"/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BD582C"/>
                </a:solidFill>
              </a:rPr>
              <a:t>Distorted Private </a:t>
            </a:r>
            <a:r>
              <a:rPr lang="en-US" sz="2800" dirty="0" err="1" smtClean="0">
                <a:solidFill>
                  <a:srgbClr val="BD582C"/>
                </a:solidFill>
              </a:rPr>
              <a:t>Prives</a:t>
            </a:r>
            <a:r>
              <a:rPr lang="en-US" sz="2800" dirty="0" smtClean="0">
                <a:solidFill>
                  <a:srgbClr val="BD582C"/>
                </a:solidFill>
              </a:rPr>
              <a:t/>
            </a:r>
            <a:br>
              <a:rPr lang="en-US" sz="2800" dirty="0" smtClean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15: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371600"/>
            <a:ext cx="33941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Distorted Private Prices, 2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8600" indent="-228600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We will examine </a:t>
            </a:r>
            <a:r>
              <a:rPr lang="en-US" sz="2000" b="1" dirty="0" smtClean="0"/>
              <a:t>two</a:t>
            </a:r>
            <a:r>
              <a:rPr lang="en-US" sz="2000" dirty="0" smtClean="0"/>
              <a:t> cases with distorted private prices:</a:t>
            </a:r>
          </a:p>
          <a:p>
            <a:pPr eaLnBrk="1" hangingPunct="1"/>
            <a:endParaRPr lang="en-US" sz="2000" dirty="0" smtClean="0"/>
          </a:p>
          <a:p>
            <a:pPr marL="461963" indent="-2349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An externality in a private market that is related to the government good being priced.</a:t>
            </a:r>
          </a:p>
          <a:p>
            <a:pPr marL="461963" indent="-234950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US" sz="2000" dirty="0"/>
          </a:p>
          <a:p>
            <a:pPr marL="461963" indent="-2349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A private monopoly (or, indeed, any kind of market power) in a market that is related to the government good being priced.   </a:t>
            </a:r>
          </a:p>
          <a:p>
            <a:pPr marL="461963" indent="-234950" eaLnBrk="1" hangingPunct="1"/>
            <a:endParaRPr lang="en-US" dirty="0" smtClean="0"/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Distorted Private Prices, 2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15: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367135"/>
            <a:ext cx="27566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Case 1:  Externalities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With a negative externality from the private good, the private price falls short of MSC.</a:t>
            </a:r>
          </a:p>
          <a:p>
            <a:pPr marL="228600" indent="-228600" eaLnBrk="1" hangingPunct="1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Thus, if the government sets P=MC, the ratio of the government to private price is above the ratio of the government to private MC.</a:t>
            </a:r>
          </a:p>
          <a:p>
            <a:pPr marL="228600" indent="-228600" eaLnBrk="1" hangingPunct="1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Because households respond to prices,</a:t>
            </a:r>
          </a:p>
        </p:txBody>
      </p:sp>
      <p:graphicFrame>
        <p:nvGraphicFramePr>
          <p:cNvPr id="25606" name="Equation" descr="Please contact Professor Yinger for details regarding equations" title="Equatio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130363"/>
              </p:ext>
            </p:extLst>
          </p:nvPr>
        </p:nvGraphicFramePr>
        <p:xfrm>
          <a:off x="2000250" y="4187868"/>
          <a:ext cx="4248150" cy="1810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68" name="Equation" r:id="rId3" imgW="1167893" imgH="431613" progId="Equation.DSMT4">
                  <p:embed/>
                </p:oleObj>
              </mc:Choice>
              <mc:Fallback>
                <p:oleObj name="Equation" r:id="rId3" imgW="1167893" imgH="43161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4187868"/>
                        <a:ext cx="4248150" cy="18104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Case 1:  Externalities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15: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7398" y="1371600"/>
            <a:ext cx="27566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Case 1:  Externalities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Because the price ratio is “too high,” consumers under-consume the public good relative to the private good. </a:t>
            </a:r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This could be fixed by pricing the externality in the private market—as in the gas tax case discussed in an earlier class.</a:t>
            </a:r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Or by setting a price for the public good that is below its marginal cost.</a:t>
            </a:r>
          </a:p>
          <a:p>
            <a:pPr marL="228600" indent="-228600" eaLnBrk="1" hangingPunct="1"/>
            <a:endParaRPr lang="en-US" sz="2000" dirty="0" smtClean="0"/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BD582C"/>
                </a:solidFill>
              </a:rPr>
              <a:t>Externalities, 2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15: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371600"/>
            <a:ext cx="28536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Externalities Example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Automobiles cause pollution and congestion, which are not priced.</a:t>
            </a:r>
          </a:p>
          <a:p>
            <a:pPr marL="228600" indent="-22860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Drivers pay the gas tax, but (as discussed in an earlier class) this just </a:t>
            </a:r>
            <a:br>
              <a:rPr lang="en-US" sz="2000" dirty="0" smtClean="0"/>
            </a:br>
            <a:r>
              <a:rPr lang="en-US" sz="2000" dirty="0" smtClean="0"/>
              <a:t> covers road maintenance.</a:t>
            </a:r>
          </a:p>
          <a:p>
            <a:pPr marL="228600" indent="-22860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Thus the price of driving is below the marginal social cost.</a:t>
            </a:r>
          </a:p>
          <a:p>
            <a:pPr marL="228600" indent="-22860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One way to fix this is to lower the price of public transit below MC.</a:t>
            </a:r>
          </a:p>
          <a:p>
            <a:pPr eaLnBrk="1" hangingPunct="1"/>
            <a:endParaRPr lang="en-US" sz="2000" dirty="0" smtClean="0"/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Externalities Example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15: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2960" y="1373258"/>
            <a:ext cx="34344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Case 2:  Private Monopoly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A private monopoly sets the price of its product above MC.</a:t>
            </a:r>
          </a:p>
          <a:p>
            <a:pPr marL="228600" indent="-228600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Thus, if the government sets P=MC, the ratio of the government to private price is below the ratio of the government to private MC.</a:t>
            </a:r>
          </a:p>
          <a:p>
            <a:pPr marL="228600" indent="-228600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Because households respond to prices, </a:t>
            </a:r>
          </a:p>
        </p:txBody>
      </p:sp>
      <p:graphicFrame>
        <p:nvGraphicFramePr>
          <p:cNvPr id="28677" name="Equation" descr="Please contact Professor Yinger for details regarding equations" title="Equatio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4208683"/>
              </p:ext>
            </p:extLst>
          </p:nvPr>
        </p:nvGraphicFramePr>
        <p:xfrm>
          <a:off x="2362200" y="4343400"/>
          <a:ext cx="4343400" cy="1588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39" name="Equation" r:id="rId3" imgW="1167893" imgH="431613" progId="Equation.DSMT4">
                  <p:embed/>
                </p:oleObj>
              </mc:Choice>
              <mc:Fallback>
                <p:oleObj name="Equation" r:id="rId3" imgW="1167893" imgH="43161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343400"/>
                        <a:ext cx="4343400" cy="15887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Case 2:  Private Monopoly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15: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2734" y="1371600"/>
            <a:ext cx="34344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Case 2:  Private Monopoly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Because the price ratio is “too low,” consumers over-consume the </a:t>
            </a:r>
            <a:br>
              <a:rPr lang="en-US" sz="2000" dirty="0" smtClean="0"/>
            </a:br>
            <a:r>
              <a:rPr lang="en-US" sz="2000" dirty="0" smtClean="0"/>
              <a:t> public good relative to the private good. </a:t>
            </a:r>
          </a:p>
          <a:p>
            <a:pPr marL="228600" indent="-228600" eaLnBrk="1" hangingPunct="1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This could be fixed by regulating the monopoly’s price</a:t>
            </a:r>
          </a:p>
          <a:p>
            <a:pPr marL="228600" indent="-228600" eaLnBrk="1" hangingPunct="1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Or by setting a price for the public good that is above its marginal cost.</a:t>
            </a:r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Case 2:  Private </a:t>
            </a:r>
            <a:r>
              <a:rPr lang="en-US" sz="2800" dirty="0" smtClean="0">
                <a:solidFill>
                  <a:srgbClr val="BD582C"/>
                </a:solidFill>
              </a:rPr>
              <a:t>Monopoly, 2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15: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404068"/>
            <a:ext cx="434340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" lvl="0" indent="-51435" defTabSz="514350" fontAlgn="auto">
              <a:lnSpc>
                <a:spcPct val="90000"/>
              </a:lnSpc>
              <a:spcBef>
                <a:spcPts val="675"/>
              </a:spcBef>
              <a:spcAft>
                <a:spcPts val="113"/>
              </a:spcAft>
              <a:buClr>
                <a:srgbClr val="E48312"/>
              </a:buClr>
              <a:buSzPct val="100000"/>
            </a:pPr>
            <a:r>
              <a:rPr lang="en-US" sz="2400" dirty="0" smtClean="0">
                <a:solidFill>
                  <a:srgbClr val="BD582C"/>
                </a:solidFill>
                <a:latin typeface="+mn-lt"/>
                <a:cs typeface="+mn-cs"/>
              </a:rPr>
              <a:t>When Pricing Principles Conflict</a:t>
            </a:r>
            <a:endParaRPr lang="en-US" sz="2400" dirty="0">
              <a:solidFill>
                <a:srgbClr val="BD582C"/>
              </a:solidFill>
              <a:latin typeface="+mn-lt"/>
              <a:cs typeface="+mn-cs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 eaLnBrk="1" hangingPunct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 smtClean="0"/>
              <a:t>Pricing decisions can get very complicated.</a:t>
            </a:r>
          </a:p>
          <a:p>
            <a:pPr marL="228600" indent="-2286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200" dirty="0" smtClean="0"/>
              <a:t>Consider transit fares: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Char char="§"/>
            </a:pPr>
            <a:endParaRPr lang="en-US" sz="2200" dirty="0" smtClean="0"/>
          </a:p>
          <a:p>
            <a:pPr marL="457200" lvl="1" indent="-2286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88" dirty="0" smtClean="0"/>
              <a:t>Raise fares to eliminate a deficit.</a:t>
            </a:r>
          </a:p>
          <a:p>
            <a:pPr marL="457200" lvl="1" indent="-2286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88" dirty="0" smtClean="0"/>
              <a:t>Lower fares to protect captive riders.</a:t>
            </a:r>
          </a:p>
          <a:p>
            <a:pPr marL="457200" lvl="1" indent="-2286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88" dirty="0" smtClean="0"/>
              <a:t>Raise fares at rush-hour to account for congestion on public transit.</a:t>
            </a:r>
          </a:p>
          <a:p>
            <a:pPr marL="457200" lvl="1" indent="-2286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88" dirty="0" smtClean="0"/>
              <a:t>Lower fares at rush-hour to account for the positive externalities of transit (lower pollution and congestion on highways) and the unpriced externalities (pollution and congestion) from driving.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When Pricing Principles Conflict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15: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2"/>
          <p:cNvSpPr/>
          <p:nvPr/>
        </p:nvSpPr>
        <p:spPr>
          <a:xfrm>
            <a:off x="822960" y="1371600"/>
            <a:ext cx="3171766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Why Use Public Pricing?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Public pricing, i.e. the use of user fees, is an alternative to taxation.</a:t>
            </a:r>
          </a:p>
          <a:p>
            <a:pPr marL="228600" indent="-228600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It has three key justifications:</a:t>
            </a:r>
          </a:p>
          <a:p>
            <a:pPr marL="827532" lvl="3" indent="-457200">
              <a:lnSpc>
                <a:spcPct val="100000"/>
              </a:lnSpc>
              <a:spcAft>
                <a:spcPts val="1200"/>
              </a:spcAft>
              <a:buClr>
                <a:srgbClr val="BD582C"/>
              </a:buClr>
              <a:buFont typeface="+mj-lt"/>
              <a:buAutoNum type="arabicPeriod"/>
            </a:pPr>
            <a:r>
              <a:rPr lang="en-US" sz="2000" dirty="0" smtClean="0"/>
              <a:t>Some public monopolies are used as revenue sources (the subject of the last class).</a:t>
            </a:r>
          </a:p>
          <a:p>
            <a:pPr marL="827532" lvl="3" indent="-457200">
              <a:lnSpc>
                <a:spcPct val="100000"/>
              </a:lnSpc>
              <a:spcAft>
                <a:spcPts val="1200"/>
              </a:spcAft>
              <a:buClr>
                <a:srgbClr val="BD582C"/>
              </a:buClr>
              <a:buFont typeface="+mj-lt"/>
              <a:buAutoNum type="arabicPeriod"/>
            </a:pPr>
            <a:r>
              <a:rPr lang="en-US" sz="2000" dirty="0" smtClean="0"/>
              <a:t>The benefit principle justifies linking payments to the people who use a service. </a:t>
            </a:r>
          </a:p>
          <a:p>
            <a:pPr marL="827532" lvl="3" indent="-457200">
              <a:lnSpc>
                <a:spcPct val="100000"/>
              </a:lnSpc>
              <a:spcAft>
                <a:spcPts val="1200"/>
              </a:spcAft>
              <a:buClr>
                <a:srgbClr val="BD582C"/>
              </a:buClr>
              <a:buFont typeface="+mj-lt"/>
              <a:buAutoNum type="arabicPeriod"/>
            </a:pPr>
            <a:r>
              <a:rPr lang="en-US" sz="2000" dirty="0" smtClean="0"/>
              <a:t>Fees are needed to ensure efficient usage of a public service.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3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Why Use Public Pricing?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15: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367135"/>
            <a:ext cx="4446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When Pricing Principles Conflict, 2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28600" indent="-228600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The key lesson:  One cannot achieve many  objectives with one pricing tool! </a:t>
            </a:r>
          </a:p>
          <a:p>
            <a:pPr marL="228600" indent="-228600" eaLnBrk="1" hangingPunct="1">
              <a:lnSpc>
                <a:spcPct val="6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 eaLnBrk="1" hangingPunct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In </a:t>
            </a:r>
            <a:r>
              <a:rPr lang="en-US" sz="2000" dirty="0"/>
              <a:t>general, a policy maker needs as many policy tools as objectives:</a:t>
            </a:r>
          </a:p>
          <a:p>
            <a:pPr marL="457200" indent="-2286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Raise fares to lower a deficit (and/or raise taxes to pay for transit since the entire area benefits from the transit system).</a:t>
            </a:r>
          </a:p>
          <a:p>
            <a:pPr marL="457200" indent="-22860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Provide </a:t>
            </a:r>
            <a:r>
              <a:rPr lang="en-US" sz="2000" dirty="0"/>
              <a:t>discount cards for low-income people to protect captive </a:t>
            </a:r>
            <a:r>
              <a:rPr lang="en-US" sz="2000" dirty="0" smtClean="0"/>
              <a:t>riders.</a:t>
            </a:r>
            <a:endParaRPr lang="en-US" sz="2000" dirty="0"/>
          </a:p>
          <a:p>
            <a:pPr marL="457200" indent="-2286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Use peak-load pricing to account for congestion on public transit.</a:t>
            </a:r>
          </a:p>
          <a:p>
            <a:pPr marL="457200" indent="-22860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Raise parking fees or raise gas taxes or charge tolls or implement a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rush-hour </a:t>
            </a:r>
            <a:r>
              <a:rPr lang="en-US" sz="2000" dirty="0"/>
              <a:t>pricing scheme in some zones (as in London or Singapore) to </a:t>
            </a:r>
            <a:r>
              <a:rPr lang="en-US" sz="2000" dirty="0" smtClean="0"/>
              <a:t>address </a:t>
            </a:r>
            <a:r>
              <a:rPr lang="en-US" sz="2000" dirty="0"/>
              <a:t>pollution and congestion.</a:t>
            </a:r>
          </a:p>
          <a:p>
            <a:pPr eaLnBrk="1" hangingPunct="1"/>
            <a:endParaRPr lang="en-US" sz="2000" dirty="0"/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When Pricing Principles Conflict, 2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15: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2960" y="1354015"/>
            <a:ext cx="3233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Income-based Discounts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1800" i="1" dirty="0" smtClean="0"/>
              <a:t>The </a:t>
            </a:r>
            <a:r>
              <a:rPr lang="en-US" sz="1800" i="1" dirty="0"/>
              <a:t>New York Times</a:t>
            </a:r>
            <a:r>
              <a:rPr lang="en-US" sz="1800" dirty="0"/>
              <a:t>, February </a:t>
            </a:r>
            <a:r>
              <a:rPr lang="en-US" sz="1800" dirty="0" smtClean="0"/>
              <a:t>28, 2015</a:t>
            </a:r>
            <a:endParaRPr lang="en-US" sz="1800" dirty="0"/>
          </a:p>
          <a:p>
            <a:pPr eaLnBrk="1" hangingPunct="1">
              <a:lnSpc>
                <a:spcPct val="110000"/>
              </a:lnSpc>
            </a:pPr>
            <a:r>
              <a:rPr lang="en-US" sz="2000" b="1" dirty="0">
                <a:solidFill>
                  <a:srgbClr val="BD582C"/>
                </a:solidFill>
              </a:rPr>
              <a:t>Seattle:</a:t>
            </a:r>
          </a:p>
          <a:p>
            <a:pPr marL="228600"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“ORCA Lift” gives discounts on public transportation to people whose household income is no more than </a:t>
            </a:r>
            <a:r>
              <a:rPr lang="en-US" sz="2000" dirty="0" smtClean="0"/>
              <a:t>200% </a:t>
            </a:r>
            <a:r>
              <a:rPr lang="en-US" sz="2000" dirty="0"/>
              <a:t>of the federal poverty level.</a:t>
            </a:r>
          </a:p>
          <a:p>
            <a:pPr marL="228600" indent="-22860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Subsidy is over 50% of peak fares.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b="1" dirty="0" smtClean="0">
                <a:solidFill>
                  <a:srgbClr val="BD582C"/>
                </a:solidFill>
              </a:rPr>
              <a:t>San Francisco:</a:t>
            </a:r>
            <a:endParaRPr lang="en-US" sz="2000" b="1" dirty="0">
              <a:solidFill>
                <a:srgbClr val="BD582C"/>
              </a:solidFill>
            </a:endParaRPr>
          </a:p>
          <a:p>
            <a:pPr marL="228600"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Muni </a:t>
            </a:r>
            <a:r>
              <a:rPr lang="en-US" sz="2000" dirty="0" smtClean="0"/>
              <a:t>Lifeline has </a:t>
            </a:r>
            <a:r>
              <a:rPr lang="en-US" sz="2000" dirty="0"/>
              <a:t>fewer than 20,000 card holders in a system that serves about 350,000 people a day</a:t>
            </a:r>
            <a:r>
              <a:rPr lang="en-US" sz="2000" dirty="0" smtClean="0"/>
              <a:t>.</a:t>
            </a:r>
          </a:p>
          <a:p>
            <a:pPr marL="0" indent="0" eaLnBrk="1" hangingPunct="1">
              <a:lnSpc>
                <a:spcPct val="100000"/>
              </a:lnSpc>
            </a:pPr>
            <a:r>
              <a:rPr lang="en-US" sz="2000" b="1" dirty="0">
                <a:solidFill>
                  <a:schemeClr val="accent2"/>
                </a:solidFill>
              </a:rPr>
              <a:t>Green County (near Dayton</a:t>
            </a:r>
            <a:r>
              <a:rPr lang="en-US" sz="2000" b="1" dirty="0" smtClean="0">
                <a:solidFill>
                  <a:schemeClr val="accent2"/>
                </a:solidFill>
              </a:rPr>
              <a:t>):</a:t>
            </a:r>
            <a:endParaRPr lang="en-US" sz="2000" b="1" dirty="0">
              <a:solidFill>
                <a:schemeClr val="accent2"/>
              </a:solidFill>
            </a:endParaRPr>
          </a:p>
          <a:p>
            <a:pPr marL="228600"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Social </a:t>
            </a:r>
            <a:r>
              <a:rPr lang="en-US" sz="2000" dirty="0"/>
              <a:t>service agencies </a:t>
            </a:r>
            <a:r>
              <a:rPr lang="en-US" sz="2000" dirty="0" smtClean="0"/>
              <a:t>buy </a:t>
            </a:r>
            <a:r>
              <a:rPr lang="en-US" sz="2000" dirty="0"/>
              <a:t>travel vouchers and </a:t>
            </a:r>
            <a:r>
              <a:rPr lang="en-US" sz="2000" dirty="0" smtClean="0"/>
              <a:t>distribute </a:t>
            </a:r>
            <a:r>
              <a:rPr lang="en-US" sz="2000" dirty="0"/>
              <a:t>them to their clients.</a:t>
            </a:r>
            <a:endParaRPr lang="en-US" sz="2000" dirty="0" smtClean="0"/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Income-based Discounts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51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/>
          <p:nvPr/>
        </p:nvSpPr>
        <p:spPr>
          <a:xfrm>
            <a:off x="650240" y="605135"/>
            <a:ext cx="33928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Transit Fares In NYC, 2017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graphicFrame>
        <p:nvGraphicFramePr>
          <p:cNvPr id="3" name="Table" descr="Please contact Professor Yinger for details regarding figures" title="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221746"/>
              </p:ext>
            </p:extLst>
          </p:nvPr>
        </p:nvGraphicFramePr>
        <p:xfrm>
          <a:off x="685800" y="990600"/>
          <a:ext cx="8153400" cy="5183936"/>
        </p:xfrm>
        <a:graphic>
          <a:graphicData uri="http://schemas.openxmlformats.org/drawingml/2006/table">
            <a:tbl>
              <a:tblPr firstRow="1" firstCol="1" bandRow="1"/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034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Unlimited Ride </a:t>
                      </a:r>
                      <a:r>
                        <a:rPr lang="en-US" sz="2000" b="1" dirty="0" err="1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MetroCard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006" marR="42863" marT="42863" marB="428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Pay-Per-Ride </a:t>
                      </a:r>
                      <a:r>
                        <a:rPr lang="en-US" sz="2000" b="1" dirty="0" err="1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MetroCard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006" marR="42863" marT="42863" marB="428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34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The more you ride, the less each ride costs.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006" marR="42863" marT="42863" marB="4286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5% bonus on purchase of $5 or more 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006" marR="42863" marT="42863" marB="4286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250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All free transfers included.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006" marR="42863" marT="42863" marB="4286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Free subway-to-bus, bus-to-subway, or bus-to-bus transfer within </a:t>
                      </a:r>
                      <a:br>
                        <a:rPr lang="en-US" sz="20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US" sz="20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 hours of paying your fare. (Some exceptions </a:t>
                      </a:r>
                      <a:r>
                        <a:rPr lang="en-US" sz="200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apply.)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006" marR="42863" marT="42863" marB="4286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34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Refill as often as you like, until card expires.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006" marR="42863" marT="42863" marB="4286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Refill as often as you like, until card expires.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006" marR="42863" marT="42863" marB="4286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34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Can only be used by one person at a time.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006" marR="42863" marT="42863" marB="4286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Can be used to pay for up to 4 people at a time.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006" marR="42863" marT="42863" marB="4286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022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Cannot be used again at the same station or same bus route for 18 minutes.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006" marR="42863" marT="42863" marB="4286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14288" marR="14288" marT="14288" marB="1428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D582C"/>
                </a:solidFill>
              </a:rPr>
              <a:t>Transit Fares In NYC, 2017</a:t>
            </a:r>
            <a:br>
              <a:rPr lang="en-US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941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/>
          <p:nvPr/>
        </p:nvSpPr>
        <p:spPr>
          <a:xfrm>
            <a:off x="304800" y="376535"/>
            <a:ext cx="29263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Transit Fares In NYC, 2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pic>
        <p:nvPicPr>
          <p:cNvPr id="2" name="Picture" descr="Please contact Professor Yinger for details regarding figures" title="Graph"/>
          <p:cNvPicPr>
            <a:picLocks noChangeAspect="1"/>
          </p:cNvPicPr>
          <p:nvPr/>
        </p:nvPicPr>
        <p:blipFill rotWithShape="1">
          <a:blip r:embed="rId2"/>
          <a:srcRect l="25000" t="46667" r="35833" b="28000"/>
          <a:stretch/>
        </p:blipFill>
        <p:spPr>
          <a:xfrm>
            <a:off x="313841" y="1295400"/>
            <a:ext cx="8293768" cy="3352800"/>
          </a:xfrm>
          <a:prstGeom prst="rect">
            <a:avLst/>
          </a:prstGeom>
        </p:spPr>
      </p:pic>
      <p:sp>
        <p:nvSpPr>
          <p:cNvPr id="3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D582C"/>
                </a:solidFill>
              </a:rPr>
              <a:t>Transit Fares In NYC, 2</a:t>
            </a:r>
            <a:br>
              <a:rPr lang="en-US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9015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15: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7421" y="1371600"/>
            <a:ext cx="5298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Transit Fares In NYC, 3, The Reduced Fare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28600" indent="-2286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600" dirty="0" smtClean="0"/>
              <a:t>Cost</a:t>
            </a:r>
            <a:r>
              <a:rPr lang="en-US" sz="2600" dirty="0"/>
              <a:t>: The base subway or local bus fare is $</a:t>
            </a:r>
            <a:r>
              <a:rPr lang="en-US" sz="2600" dirty="0" smtClean="0"/>
              <a:t>2.75. </a:t>
            </a:r>
            <a:r>
              <a:rPr lang="en-US" sz="2600" dirty="0"/>
              <a:t>Reduced fare is half the base fare, $</a:t>
            </a:r>
            <a:r>
              <a:rPr lang="en-US" sz="2600" dirty="0" smtClean="0"/>
              <a:t>1.35 </a:t>
            </a:r>
            <a:r>
              <a:rPr lang="en-US" sz="2600" dirty="0"/>
              <a:t>or less with Reduced-Fare MetroCard discounts.</a:t>
            </a:r>
          </a:p>
          <a:p>
            <a:pPr marL="228600" indent="-228600">
              <a:lnSpc>
                <a:spcPct val="70000"/>
              </a:lnSpc>
              <a:spcBef>
                <a:spcPts val="0"/>
              </a:spcBef>
            </a:pPr>
            <a:endParaRPr lang="en-US" sz="2600" dirty="0"/>
          </a:p>
          <a:p>
            <a:pPr marL="228600" indent="-2286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600" dirty="0"/>
              <a:t>Who’s eligible: Customers who are 65 years of age or older or have a qualifying disability.</a:t>
            </a:r>
          </a:p>
          <a:p>
            <a:pPr marL="228600" lvl="1" indent="-228600">
              <a:lnSpc>
                <a:spcPct val="70000"/>
              </a:lnSpc>
              <a:spcBef>
                <a:spcPts val="0"/>
              </a:spcBef>
            </a:pPr>
            <a:endParaRPr lang="en-US" sz="2600" dirty="0"/>
          </a:p>
          <a:p>
            <a:pPr marL="228600" indent="-2286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600" dirty="0"/>
              <a:t>Where and when you can ride</a:t>
            </a:r>
            <a:r>
              <a:rPr lang="en-US" sz="2600" dirty="0" smtClean="0"/>
              <a:t>:</a:t>
            </a:r>
          </a:p>
          <a:p>
            <a:pPr marL="228600" indent="-228600">
              <a:lnSpc>
                <a:spcPct val="70000"/>
              </a:lnSpc>
              <a:buFont typeface="Wingdings" panose="05000000000000000000" pitchFamily="2" charset="2"/>
              <a:buChar char="§"/>
            </a:pPr>
            <a:endParaRPr lang="en-US" sz="2600" dirty="0"/>
          </a:p>
          <a:p>
            <a:pPr marL="457200" lvl="6" indent="-2286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MTA New York City Transit and MTA Bus: local buses </a:t>
            </a:r>
            <a:r>
              <a:rPr lang="en-US" sz="2600" dirty="0" smtClean="0"/>
              <a:t>anytime</a:t>
            </a:r>
            <a:br>
              <a:rPr lang="en-US" sz="2600" dirty="0" smtClean="0"/>
            </a:br>
            <a:r>
              <a:rPr lang="en-US" sz="2600" dirty="0" smtClean="0"/>
              <a:t> </a:t>
            </a:r>
            <a:endParaRPr lang="en-US" sz="2600" dirty="0"/>
          </a:p>
          <a:p>
            <a:pPr marL="457200" lvl="6" indent="-2286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MTA New York City Transit and MTA Bus: express buses anytime except weekday rush hours: Monday through Friday, 6 a.m. to 10 am and 3 p.m. to 7 pm. </a:t>
            </a:r>
          </a:p>
          <a:p>
            <a:pPr lvl="4" algn="ct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sz="2400" b="1" dirty="0">
              <a:solidFill>
                <a:schemeClr val="tx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1950" b="1" dirty="0">
              <a:solidFill>
                <a:schemeClr val="tx2"/>
              </a:solidFill>
            </a:endParaRPr>
          </a:p>
          <a:p>
            <a:pPr eaLnBrk="1" hangingPunct="1">
              <a:lnSpc>
                <a:spcPct val="50000"/>
              </a:lnSpc>
            </a:pPr>
            <a:endParaRPr lang="en-US" sz="1950" dirty="0">
              <a:solidFill>
                <a:srgbClr val="CC3300"/>
              </a:solidFill>
            </a:endParaRPr>
          </a:p>
          <a:p>
            <a:pPr eaLnBrk="1" hangingPunct="1"/>
            <a:endParaRPr lang="en-US" sz="1950" dirty="0"/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Transit Fares In NYC, 3, The Reduced Fare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4214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15: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7421" y="1367135"/>
            <a:ext cx="4077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Transit Fares In NYC, 4, Analysis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50000"/>
              </a:lnSpc>
              <a:spcBef>
                <a:spcPts val="0"/>
              </a:spcBef>
            </a:pPr>
            <a:endParaRPr lang="en-US" sz="2100" dirty="0"/>
          </a:p>
          <a:p>
            <a:pPr marL="228600"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Basic pricing similar to 2-part tariff: High price for entry, but reductions for frequent travelers.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8600"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Basic pricing also helps captive riders, who can lower their cost per ride.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8600"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Reduced fares help seniors and people with disabilities—but are not fully available during rush hour to minimize impact on congestion.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8600"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Fares are higher for express buses to account for higher MC associated with longer trip (and perhaps lower price elasticity).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/>
            <a:endParaRPr lang="en-US" sz="1500" dirty="0"/>
          </a:p>
          <a:p>
            <a:pPr algn="ctr" eaLnBrk="1" hangingPunct="1">
              <a:buFont typeface="Wingdings" pitchFamily="2" charset="2"/>
              <a:buNone/>
            </a:pPr>
            <a:endParaRPr lang="en-US" sz="1950" b="1" dirty="0">
              <a:solidFill>
                <a:schemeClr val="tx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1950" b="1" dirty="0">
              <a:solidFill>
                <a:schemeClr val="tx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1950" b="1" dirty="0">
              <a:solidFill>
                <a:schemeClr val="tx2"/>
              </a:solidFill>
            </a:endParaRPr>
          </a:p>
          <a:p>
            <a:pPr eaLnBrk="1" hangingPunct="1">
              <a:lnSpc>
                <a:spcPct val="50000"/>
              </a:lnSpc>
            </a:pPr>
            <a:endParaRPr lang="en-US" sz="1950" dirty="0">
              <a:solidFill>
                <a:srgbClr val="CC3300"/>
              </a:solidFill>
            </a:endParaRPr>
          </a:p>
          <a:p>
            <a:pPr eaLnBrk="1" hangingPunct="1"/>
            <a:endParaRPr lang="en-US" sz="1950" dirty="0"/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Transit Fares In NYC, 4, Analysis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4346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15: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4512" y="1368830"/>
            <a:ext cx="5443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Transit Fares In NYC, 5, Analysis Continued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In </a:t>
            </a:r>
            <a:r>
              <a:rPr lang="en-US" sz="2000" dirty="0" smtClean="0"/>
              <a:t>2016 </a:t>
            </a:r>
            <a:r>
              <a:rPr lang="en-US" sz="2000" dirty="0"/>
              <a:t>fares cover only </a:t>
            </a:r>
            <a:r>
              <a:rPr lang="en-US" sz="2000" dirty="0" smtClean="0"/>
              <a:t>40% </a:t>
            </a:r>
            <a:r>
              <a:rPr lang="en-US" sz="2000" dirty="0"/>
              <a:t>of revenue, which accounts for externalities, but MC is unknown.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Tolls on MTA’s 7 within-city bridges encourage transit use—and shift </a:t>
            </a:r>
            <a:r>
              <a:rPr lang="en-US" sz="2000" dirty="0" smtClean="0"/>
              <a:t>12% </a:t>
            </a:r>
            <a:r>
              <a:rPr lang="en-US" sz="2000" dirty="0"/>
              <a:t>of costs to drivers (who benefit from transit).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Dedicated </a:t>
            </a:r>
            <a:r>
              <a:rPr lang="en-US" sz="2000" dirty="0" smtClean="0"/>
              <a:t>taxes (36%) </a:t>
            </a:r>
            <a:r>
              <a:rPr lang="en-US" sz="2000" dirty="0"/>
              <a:t>and governmental </a:t>
            </a:r>
            <a:r>
              <a:rPr lang="en-US" sz="2000" dirty="0" smtClean="0"/>
              <a:t>subsidies (8%) </a:t>
            </a:r>
            <a:r>
              <a:rPr lang="en-US" sz="2000" dirty="0"/>
              <a:t>shift </a:t>
            </a:r>
            <a:r>
              <a:rPr lang="en-US" sz="2000" dirty="0" smtClean="0"/>
              <a:t> </a:t>
            </a:r>
            <a:r>
              <a:rPr lang="en-US" sz="2000" dirty="0"/>
              <a:t>revenue to state taxpayers </a:t>
            </a:r>
            <a:r>
              <a:rPr lang="en-US" sz="2000" dirty="0" smtClean="0"/>
              <a:t>and </a:t>
            </a:r>
            <a:r>
              <a:rPr lang="en-US" sz="2000" dirty="0"/>
              <a:t>to city </a:t>
            </a:r>
            <a:r>
              <a:rPr lang="en-US" sz="2000" dirty="0" smtClean="0"/>
              <a:t>taxpayers, </a:t>
            </a:r>
            <a:r>
              <a:rPr lang="en-US" sz="2000" dirty="0"/>
              <a:t>which accounts for the benefits non-riders receive.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See </a:t>
            </a:r>
            <a:r>
              <a:rPr lang="en-US" sz="2000" dirty="0">
                <a:hlinkClick r:id="rId2" tooltip="http://web.mta.info/mta/news/books/docs/MTA_2016_Adopted_Budget_February_Financial_Plan_2016_2019.pdf  "/>
              </a:rPr>
              <a:t>http://</a:t>
            </a:r>
            <a:r>
              <a:rPr lang="en-US" sz="2000" dirty="0" smtClean="0">
                <a:hlinkClick r:id="rId2" tooltip="http://web.mta.info/mta/news/books/docs/MTA_2016_Adopted_Budget_February_Financial_Plan_2016_2019.pdf  "/>
              </a:rPr>
              <a:t>web.mta.info/mta/news/books/docs/MTA_2016_Adopted_Budget_February_Financial_Plan_2016_2019.pdf  </a:t>
            </a:r>
            <a:endParaRPr lang="en-US" sz="20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algn="ctr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endParaRPr lang="en-US" sz="2000" b="1" dirty="0">
              <a:solidFill>
                <a:schemeClr val="tx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2000" b="1" dirty="0">
              <a:solidFill>
                <a:schemeClr val="tx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2000" b="1" dirty="0">
              <a:solidFill>
                <a:schemeClr val="tx2"/>
              </a:solidFill>
            </a:endParaRPr>
          </a:p>
          <a:p>
            <a:pPr eaLnBrk="1" hangingPunct="1">
              <a:lnSpc>
                <a:spcPct val="50000"/>
              </a:lnSpc>
            </a:pPr>
            <a:endParaRPr lang="en-US" sz="2000" dirty="0">
              <a:solidFill>
                <a:srgbClr val="CC3300"/>
              </a:solidFill>
            </a:endParaRPr>
          </a:p>
          <a:p>
            <a:pPr eaLnBrk="1" hangingPunct="1"/>
            <a:endParaRPr lang="en-US" sz="2000" dirty="0"/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Transit Fares In NYC, 5, Analysis Continued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151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15: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2"/>
          <p:cNvSpPr/>
          <p:nvPr/>
        </p:nvSpPr>
        <p:spPr>
          <a:xfrm>
            <a:off x="798897" y="1371600"/>
            <a:ext cx="27900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Equity And Efficiency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 Today </a:t>
            </a:r>
            <a:r>
              <a:rPr lang="en-US" sz="2000" dirty="0"/>
              <a:t>we focus on setting efficient public prices, i.e., prices to support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an </a:t>
            </a:r>
            <a:r>
              <a:rPr lang="en-US" sz="2000" dirty="0"/>
              <a:t>efficient allocation of resources.</a:t>
            </a:r>
          </a:p>
          <a:p>
            <a:pPr marL="227013" indent="-227013" eaLnBrk="1" hangingPunct="1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 Public </a:t>
            </a:r>
            <a:r>
              <a:rPr lang="en-US" sz="2000" dirty="0"/>
              <a:t>pricing often raises equity issues, as well</a:t>
            </a:r>
            <a:r>
              <a:rPr lang="en-US" sz="2000" dirty="0" smtClean="0"/>
              <a:t>.</a:t>
            </a:r>
          </a:p>
          <a:p>
            <a:pPr marL="0" indent="0" eaLnBrk="1" hangingPunct="1">
              <a:lnSpc>
                <a:spcPct val="50000"/>
              </a:lnSpc>
              <a:buNone/>
            </a:pPr>
            <a:endParaRPr lang="en-US" sz="2000" dirty="0" smtClean="0"/>
          </a:p>
          <a:p>
            <a:pPr marL="461963" lvl="5" indent="-23495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In </a:t>
            </a:r>
            <a:r>
              <a:rPr lang="en-US" sz="2000" dirty="0"/>
              <a:t>some cases, high prices may discourage the use of a public facility, such as a zoo, by low-income groups</a:t>
            </a:r>
            <a:r>
              <a:rPr lang="en-US" sz="2000" dirty="0" smtClean="0"/>
              <a:t>.</a:t>
            </a:r>
          </a:p>
          <a:p>
            <a:pPr marL="461963" lvl="5" indent="-234950"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en-US" sz="2000" dirty="0"/>
          </a:p>
          <a:p>
            <a:pPr marL="461963" lvl="5" indent="-23495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In </a:t>
            </a:r>
            <a:r>
              <a:rPr lang="en-US" sz="2000" dirty="0"/>
              <a:t>other cases, high public prices may hit vulnerable groups hard.  An example is the impact of a subway fare hike on “captive riders,” namely, low-income workers who cannot afford a car.</a:t>
            </a:r>
          </a:p>
          <a:p>
            <a:pPr eaLnBrk="1" hangingPunct="1"/>
            <a:endParaRPr lang="en-US" sz="2000" dirty="0">
              <a:solidFill>
                <a:srgbClr val="CC3300"/>
              </a:solidFill>
            </a:endParaRP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  <p:sp>
        <p:nvSpPr>
          <p:cNvPr id="3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Equity And Efficiency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15: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2"/>
          <p:cNvSpPr/>
          <p:nvPr/>
        </p:nvSpPr>
        <p:spPr>
          <a:xfrm>
            <a:off x="822960" y="1404068"/>
            <a:ext cx="3548344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Basic Rule For Public Prices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To promote efficiency, a public price (P) should be set equal to marginal cost (MC).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If P=MC, then consumers base their usage decisions on the true resource cost.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8600" indent="-2286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As in a private market, decisions based on true resource costs lead to efficient outcomes.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3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Basic Rule For Public Prices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15: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2959" y="1371600"/>
            <a:ext cx="38497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Basic Rule For Public Prices, 2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grpSp>
        <p:nvGrpSpPr>
          <p:cNvPr id="8196" name="Group" descr="Please contact Professor Yinger for details regarding figures" title="Graph"/>
          <p:cNvGrpSpPr>
            <a:grpSpLocks noChangeAspect="1"/>
          </p:cNvGrpSpPr>
          <p:nvPr/>
        </p:nvGrpSpPr>
        <p:grpSpPr bwMode="auto">
          <a:xfrm>
            <a:off x="1447800" y="1845734"/>
            <a:ext cx="6702662" cy="5202766"/>
            <a:chOff x="1800" y="1440"/>
            <a:chExt cx="11440" cy="8280"/>
          </a:xfrm>
        </p:grpSpPr>
        <p:sp>
          <p:nvSpPr>
            <p:cNvPr id="8197" name="AutoShape 23"/>
            <p:cNvSpPr>
              <a:spLocks noChangeAspect="1" noChangeArrowheads="1"/>
            </p:cNvSpPr>
            <p:nvPr/>
          </p:nvSpPr>
          <p:spPr bwMode="auto">
            <a:xfrm>
              <a:off x="1800" y="1440"/>
              <a:ext cx="8460" cy="8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198" name="Line 24"/>
            <p:cNvSpPr>
              <a:spLocks noChangeShapeType="1"/>
            </p:cNvSpPr>
            <p:nvPr/>
          </p:nvSpPr>
          <p:spPr bwMode="auto">
            <a:xfrm>
              <a:off x="3600" y="1980"/>
              <a:ext cx="1" cy="36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199" name="Line 25"/>
            <p:cNvSpPr>
              <a:spLocks noChangeShapeType="1"/>
            </p:cNvSpPr>
            <p:nvPr/>
          </p:nvSpPr>
          <p:spPr bwMode="auto">
            <a:xfrm>
              <a:off x="3600" y="5580"/>
              <a:ext cx="54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200" name="Line 26"/>
            <p:cNvSpPr>
              <a:spLocks noChangeShapeType="1"/>
            </p:cNvSpPr>
            <p:nvPr/>
          </p:nvSpPr>
          <p:spPr bwMode="auto">
            <a:xfrm>
              <a:off x="3580" y="2560"/>
              <a:ext cx="3780" cy="270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201" name="Rectangle 27"/>
            <p:cNvSpPr>
              <a:spLocks noChangeArrowheads="1"/>
            </p:cNvSpPr>
            <p:nvPr/>
          </p:nvSpPr>
          <p:spPr bwMode="auto">
            <a:xfrm>
              <a:off x="2160" y="180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</a:p>
          </p:txBody>
        </p:sp>
        <p:sp>
          <p:nvSpPr>
            <p:cNvPr id="8202" name="Rectangle 28"/>
            <p:cNvSpPr>
              <a:spLocks noChangeArrowheads="1"/>
            </p:cNvSpPr>
            <p:nvPr/>
          </p:nvSpPr>
          <p:spPr bwMode="auto">
            <a:xfrm>
              <a:off x="8460" y="576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8203" name="Rectangle 29"/>
            <p:cNvSpPr>
              <a:spLocks noChangeArrowheads="1"/>
            </p:cNvSpPr>
            <p:nvPr/>
          </p:nvSpPr>
          <p:spPr bwMode="auto">
            <a:xfrm>
              <a:off x="8040" y="4220"/>
              <a:ext cx="20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MC</a:t>
              </a:r>
            </a:p>
          </p:txBody>
        </p:sp>
        <p:sp>
          <p:nvSpPr>
            <p:cNvPr id="8204" name="Rectangle 30"/>
            <p:cNvSpPr>
              <a:spLocks noChangeArrowheads="1"/>
            </p:cNvSpPr>
            <p:nvPr/>
          </p:nvSpPr>
          <p:spPr bwMode="auto">
            <a:xfrm>
              <a:off x="5900" y="3160"/>
              <a:ext cx="18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D=MB</a:t>
              </a:r>
            </a:p>
          </p:txBody>
        </p:sp>
        <p:sp>
          <p:nvSpPr>
            <p:cNvPr id="8205" name="Rectangle 31"/>
            <p:cNvSpPr>
              <a:spLocks noChangeArrowheads="1"/>
            </p:cNvSpPr>
            <p:nvPr/>
          </p:nvSpPr>
          <p:spPr bwMode="auto">
            <a:xfrm>
              <a:off x="2700" y="4860"/>
              <a:ext cx="14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206" name="Rectangle 32"/>
            <p:cNvSpPr>
              <a:spLocks noChangeArrowheads="1"/>
            </p:cNvSpPr>
            <p:nvPr/>
          </p:nvSpPr>
          <p:spPr bwMode="auto">
            <a:xfrm>
              <a:off x="2700" y="4140"/>
              <a:ext cx="1620" cy="108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 dirty="0" err="1"/>
                <a:t>P</a:t>
              </a:r>
              <a:r>
                <a:rPr lang="en-US" sz="1600" baseline="-25000" dirty="0" err="1"/>
                <a:t>eff</a:t>
              </a:r>
              <a:endParaRPr lang="en-US" sz="1600" dirty="0"/>
            </a:p>
          </p:txBody>
        </p:sp>
        <p:sp>
          <p:nvSpPr>
            <p:cNvPr id="8207" name="Rectangle 33"/>
            <p:cNvSpPr>
              <a:spLocks noChangeArrowheads="1"/>
            </p:cNvSpPr>
            <p:nvPr/>
          </p:nvSpPr>
          <p:spPr bwMode="auto">
            <a:xfrm>
              <a:off x="2880" y="6660"/>
              <a:ext cx="10360" cy="16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dirty="0">
                  <a:solidFill>
                    <a:srgbClr val="BD582C"/>
                  </a:solidFill>
                  <a:latin typeface="+mn-lt"/>
                </a:rPr>
                <a:t>The basic rule for public pricing is that the efficient price is one that maximizes consumer surplus, namely, a price equal to marginal cost (MC).</a:t>
              </a:r>
            </a:p>
          </p:txBody>
        </p:sp>
        <p:sp>
          <p:nvSpPr>
            <p:cNvPr id="8208" name="Line 34"/>
            <p:cNvSpPr>
              <a:spLocks noChangeShapeType="1"/>
            </p:cNvSpPr>
            <p:nvPr/>
          </p:nvSpPr>
          <p:spPr bwMode="auto">
            <a:xfrm flipV="1">
              <a:off x="6280" y="4500"/>
              <a:ext cx="1" cy="10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209" name="Line 35"/>
            <p:cNvSpPr>
              <a:spLocks noChangeShapeType="1"/>
            </p:cNvSpPr>
            <p:nvPr/>
          </p:nvSpPr>
          <p:spPr bwMode="auto">
            <a:xfrm flipH="1">
              <a:off x="5520" y="3540"/>
              <a:ext cx="360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210" name="Line 36"/>
            <p:cNvSpPr>
              <a:spLocks noChangeShapeType="1"/>
            </p:cNvSpPr>
            <p:nvPr/>
          </p:nvSpPr>
          <p:spPr bwMode="auto">
            <a:xfrm>
              <a:off x="3600" y="4499"/>
              <a:ext cx="41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211" name="AutoShape 37"/>
            <p:cNvSpPr>
              <a:spLocks noChangeArrowheads="1"/>
            </p:cNvSpPr>
            <p:nvPr/>
          </p:nvSpPr>
          <p:spPr bwMode="auto">
            <a:xfrm>
              <a:off x="3600" y="2520"/>
              <a:ext cx="2700" cy="1980"/>
            </a:xfrm>
            <a:prstGeom prst="rtTriangle">
              <a:avLst/>
            </a:prstGeom>
            <a:solidFill>
              <a:srgbClr val="BD582C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212" name="Rectangle 38"/>
            <p:cNvSpPr>
              <a:spLocks noChangeArrowheads="1"/>
            </p:cNvSpPr>
            <p:nvPr/>
          </p:nvSpPr>
          <p:spPr bwMode="auto">
            <a:xfrm>
              <a:off x="4680" y="1980"/>
              <a:ext cx="3985" cy="4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 dirty="0"/>
                <a:t>Consumer Surplus</a:t>
              </a:r>
            </a:p>
          </p:txBody>
        </p:sp>
        <p:sp>
          <p:nvSpPr>
            <p:cNvPr id="8213" name="Line 39"/>
            <p:cNvSpPr>
              <a:spLocks noChangeShapeType="1"/>
            </p:cNvSpPr>
            <p:nvPr/>
          </p:nvSpPr>
          <p:spPr bwMode="auto">
            <a:xfrm flipH="1">
              <a:off x="3960" y="2340"/>
              <a:ext cx="900" cy="9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</p:grp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Basic Rule For Public Prices, 2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15: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2"/>
          <p:cNvSpPr/>
          <p:nvPr/>
        </p:nvSpPr>
        <p:spPr>
          <a:xfrm>
            <a:off x="810125" y="1350087"/>
            <a:ext cx="38497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Basic Rule For Public Prices, 3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grpSp>
        <p:nvGrpSpPr>
          <p:cNvPr id="9220" name="Group" descr="Please contact Professor Yinger for details regarding figures" title="Graph"/>
          <p:cNvGrpSpPr>
            <a:grpSpLocks noChangeAspect="1"/>
          </p:cNvGrpSpPr>
          <p:nvPr/>
        </p:nvGrpSpPr>
        <p:grpSpPr bwMode="auto">
          <a:xfrm>
            <a:off x="1447800" y="1848350"/>
            <a:ext cx="5823809" cy="5651770"/>
            <a:chOff x="1800" y="1440"/>
            <a:chExt cx="8903" cy="8280"/>
          </a:xfrm>
        </p:grpSpPr>
        <p:sp>
          <p:nvSpPr>
            <p:cNvPr id="9221" name="AutoShape 5"/>
            <p:cNvSpPr>
              <a:spLocks noChangeAspect="1" noChangeArrowheads="1"/>
            </p:cNvSpPr>
            <p:nvPr/>
          </p:nvSpPr>
          <p:spPr bwMode="auto">
            <a:xfrm>
              <a:off x="1800" y="1440"/>
              <a:ext cx="8460" cy="8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>
              <a:off x="3600" y="1980"/>
              <a:ext cx="1" cy="36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3600" y="5580"/>
              <a:ext cx="54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3580" y="2560"/>
              <a:ext cx="3780" cy="270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2160" y="180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8460" y="576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7560" y="3240"/>
              <a:ext cx="20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MC</a:t>
              </a:r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5900" y="3160"/>
              <a:ext cx="18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D=MB</a:t>
              </a:r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2700" y="4860"/>
              <a:ext cx="14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230" name="Rectangle 14"/>
            <p:cNvSpPr>
              <a:spLocks noChangeArrowheads="1"/>
            </p:cNvSpPr>
            <p:nvPr/>
          </p:nvSpPr>
          <p:spPr bwMode="auto">
            <a:xfrm>
              <a:off x="2700" y="4140"/>
              <a:ext cx="1620" cy="108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  <a:r>
                <a:rPr lang="en-US" sz="1600" baseline="-25000"/>
                <a:t>eff</a:t>
              </a:r>
              <a:endParaRPr lang="en-US" sz="1600"/>
            </a:p>
          </p:txBody>
        </p:sp>
        <p:sp>
          <p:nvSpPr>
            <p:cNvPr id="9231" name="Rectangle 15"/>
            <p:cNvSpPr>
              <a:spLocks noChangeArrowheads="1"/>
            </p:cNvSpPr>
            <p:nvPr/>
          </p:nvSpPr>
          <p:spPr bwMode="auto">
            <a:xfrm>
              <a:off x="2880" y="6660"/>
              <a:ext cx="7823" cy="12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dirty="0">
                  <a:solidFill>
                    <a:srgbClr val="BD582C"/>
                  </a:solidFill>
                </a:rPr>
                <a:t>The basic rule may be difficult to apply; if MC is not constant, the rule cannot be applied without knowing the shapes of the demand and MC curves.</a:t>
              </a:r>
            </a:p>
          </p:txBody>
        </p:sp>
        <p:sp>
          <p:nvSpPr>
            <p:cNvPr id="9232" name="Line 16"/>
            <p:cNvSpPr>
              <a:spLocks noChangeShapeType="1"/>
            </p:cNvSpPr>
            <p:nvPr/>
          </p:nvSpPr>
          <p:spPr bwMode="auto">
            <a:xfrm flipV="1">
              <a:off x="6280" y="4500"/>
              <a:ext cx="1" cy="10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 flipH="1">
              <a:off x="5520" y="3540"/>
              <a:ext cx="360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234" name="AutoShape 18"/>
            <p:cNvSpPr>
              <a:spLocks noChangeArrowheads="1"/>
            </p:cNvSpPr>
            <p:nvPr/>
          </p:nvSpPr>
          <p:spPr bwMode="auto">
            <a:xfrm>
              <a:off x="3600" y="2520"/>
              <a:ext cx="2700" cy="1980"/>
            </a:xfrm>
            <a:prstGeom prst="rtTriangle">
              <a:avLst/>
            </a:prstGeom>
            <a:solidFill>
              <a:srgbClr val="BD582C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4680" y="1980"/>
              <a:ext cx="306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 dirty="0"/>
                <a:t>Consumer Surplus</a:t>
              </a:r>
            </a:p>
          </p:txBody>
        </p:sp>
        <p:sp>
          <p:nvSpPr>
            <p:cNvPr id="9236" name="Line 20"/>
            <p:cNvSpPr>
              <a:spLocks noChangeShapeType="1"/>
            </p:cNvSpPr>
            <p:nvPr/>
          </p:nvSpPr>
          <p:spPr bwMode="auto">
            <a:xfrm flipH="1">
              <a:off x="3960" y="2340"/>
              <a:ext cx="900" cy="9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auto">
            <a:xfrm>
              <a:off x="3600" y="3600"/>
              <a:ext cx="3960" cy="1530"/>
            </a:xfrm>
            <a:custGeom>
              <a:avLst/>
              <a:gdLst>
                <a:gd name="T0" fmla="*/ 0 w 3960"/>
                <a:gd name="T1" fmla="*/ 1440 h 1530"/>
                <a:gd name="T2" fmla="*/ 1440 w 3960"/>
                <a:gd name="T3" fmla="*/ 1440 h 1530"/>
                <a:gd name="T4" fmla="*/ 2700 w 3960"/>
                <a:gd name="T5" fmla="*/ 900 h 1530"/>
                <a:gd name="T6" fmla="*/ 3960 w 3960"/>
                <a:gd name="T7" fmla="*/ 0 h 15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60"/>
                <a:gd name="T13" fmla="*/ 0 h 1530"/>
                <a:gd name="T14" fmla="*/ 3960 w 3960"/>
                <a:gd name="T15" fmla="*/ 1530 h 15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60" h="1530">
                  <a:moveTo>
                    <a:pt x="0" y="1440"/>
                  </a:moveTo>
                  <a:cubicBezTo>
                    <a:pt x="495" y="1485"/>
                    <a:pt x="990" y="1530"/>
                    <a:pt x="1440" y="1440"/>
                  </a:cubicBezTo>
                  <a:cubicBezTo>
                    <a:pt x="1890" y="1350"/>
                    <a:pt x="2280" y="1140"/>
                    <a:pt x="2700" y="900"/>
                  </a:cubicBezTo>
                  <a:cubicBezTo>
                    <a:pt x="3120" y="660"/>
                    <a:pt x="3540" y="330"/>
                    <a:pt x="39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</p:grpSp>
      <p:sp>
        <p:nvSpPr>
          <p:cNvPr id="3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Basic Rule For Public Prices, 3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15: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2"/>
          <p:cNvSpPr/>
          <p:nvPr/>
        </p:nvSpPr>
        <p:spPr>
          <a:xfrm>
            <a:off x="838200" y="1404068"/>
            <a:ext cx="277120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What Is The Margin?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sz="2000" b="1" dirty="0">
              <a:solidFill>
                <a:schemeClr val="tx2"/>
              </a:solidFill>
            </a:endParaRPr>
          </a:p>
          <a:p>
            <a:pPr marL="228600" indent="-2286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 some cases, the margin is not well defined and some judgment is required.</a:t>
            </a:r>
          </a:p>
          <a:p>
            <a:pPr eaLnBrk="1" hangingPunct="1">
              <a:lnSpc>
                <a:spcPct val="50000"/>
              </a:lnSpc>
            </a:pPr>
            <a:endParaRPr lang="en-US" sz="2000" dirty="0" smtClean="0"/>
          </a:p>
          <a:p>
            <a:pPr marL="228600" indent="-228600" eaLnBrk="1" hangingPunct="1">
              <a:lnSpc>
                <a:spcPct val="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Consider the case of public transit.</a:t>
            </a:r>
          </a:p>
          <a:p>
            <a:pPr marL="228600" indent="-2286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346075" lvl="1" indent="-231775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1888" dirty="0" smtClean="0"/>
              <a:t>One could say that the </a:t>
            </a:r>
            <a:r>
              <a:rPr lang="en-US" sz="1888" b="1" dirty="0" smtClean="0"/>
              <a:t>last rider</a:t>
            </a:r>
            <a:r>
              <a:rPr lang="en-US" sz="1888" dirty="0" smtClean="0"/>
              <a:t> is the margin, in which case MC is essentially equal to zero.</a:t>
            </a:r>
          </a:p>
          <a:p>
            <a:pPr marL="346075" lvl="1" indent="-231775">
              <a:lnSpc>
                <a:spcPct val="50000"/>
              </a:lnSpc>
              <a:buFont typeface="Courier New" panose="02070309020205020404" pitchFamily="49" charset="0"/>
              <a:buChar char="o"/>
            </a:pPr>
            <a:endParaRPr lang="en-US" sz="1888" dirty="0" smtClean="0"/>
          </a:p>
          <a:p>
            <a:pPr marL="346075" lvl="1" indent="-231775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1888" dirty="0" smtClean="0"/>
              <a:t>One could say (more reasonably) that the </a:t>
            </a:r>
            <a:r>
              <a:rPr lang="en-US" sz="1888" b="1" dirty="0" smtClean="0"/>
              <a:t>last bus route</a:t>
            </a:r>
            <a:r>
              <a:rPr lang="en-US" sz="1888" dirty="0" smtClean="0"/>
              <a:t> is the margin, because that is what the provider controls, in which case MC could be set to the cost of the route divided by the average number of passengers.</a:t>
            </a:r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1663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3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What Is The Margin?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15:  User Fees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2"/>
          <p:cNvSpPr/>
          <p:nvPr/>
        </p:nvSpPr>
        <p:spPr>
          <a:xfrm>
            <a:off x="838200" y="1371600"/>
            <a:ext cx="18341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Special Cases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8600" indent="-228600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Pricing rules need to be adjusted in the presence of:</a:t>
            </a:r>
          </a:p>
          <a:p>
            <a:pPr eaLnBrk="1" hangingPunct="1"/>
            <a:endParaRPr lang="en-US" sz="2000" dirty="0"/>
          </a:p>
          <a:p>
            <a:pPr marL="346075" lvl="1" indent="-231775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Externalities (which, as discussed in an earlier class, also affect taxing rules).</a:t>
            </a:r>
          </a:p>
          <a:p>
            <a:pPr marL="113157" lvl="1" indent="0">
              <a:lnSpc>
                <a:spcPct val="120000"/>
              </a:lnSpc>
              <a:buNone/>
            </a:pPr>
            <a:endParaRPr lang="en-US" sz="2000" dirty="0"/>
          </a:p>
          <a:p>
            <a:pPr marL="346075" lvl="1" indent="-231775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Variation in usage over time, which is usually called a “peak load” problem.</a:t>
            </a:r>
            <a:endParaRPr lang="en-US" sz="2000" b="1" dirty="0">
              <a:solidFill>
                <a:schemeClr val="tx2"/>
              </a:solidFill>
            </a:endParaRPr>
          </a:p>
          <a:p>
            <a:pPr eaLnBrk="1" hangingPunct="1"/>
            <a:endParaRPr lang="en-US" sz="2000" b="1" dirty="0">
              <a:solidFill>
                <a:schemeClr val="tx2"/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Special Cases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62114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0CF888E1-3DEF-4C87-8FF5-623334404736}" vid="{ACB0FA75-0D73-42A8-801E-281AAAF314DB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39705</TotalTime>
  <Words>2796</Words>
  <Application>Microsoft Office PowerPoint</Application>
  <PresentationFormat>On-screen Show (4:3)</PresentationFormat>
  <Paragraphs>372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Calibri</vt:lpstr>
      <vt:lpstr>Calibri Light</vt:lpstr>
      <vt:lpstr>Courier New</vt:lpstr>
      <vt:lpstr>Times New Roman</vt:lpstr>
      <vt:lpstr>Wingdings</vt:lpstr>
      <vt:lpstr>Theme1</vt:lpstr>
      <vt:lpstr>Retrospect</vt:lpstr>
      <vt:lpstr>Equation</vt:lpstr>
      <vt:lpstr>State and Local Public Finance Professor Yinger Spring 2020</vt:lpstr>
      <vt:lpstr>Class Outline </vt:lpstr>
      <vt:lpstr>Why Use Public Pricing? </vt:lpstr>
      <vt:lpstr>Equity And Efficiency </vt:lpstr>
      <vt:lpstr>Basic Rule For Public Prices </vt:lpstr>
      <vt:lpstr>Basic Rule For Public Prices, 2 </vt:lpstr>
      <vt:lpstr>Basic Rule For Public Prices, 3 </vt:lpstr>
      <vt:lpstr>What Is The Margin? </vt:lpstr>
      <vt:lpstr>Special Cases </vt:lpstr>
      <vt:lpstr>Public Pricing With Externalities </vt:lpstr>
      <vt:lpstr>Peak-load Pricing </vt:lpstr>
      <vt:lpstr>Peak-load Pricing &amp; Capacity </vt:lpstr>
      <vt:lpstr>Long-run Peak-load Pricing </vt:lpstr>
      <vt:lpstr>Optimal Departures From MC Pricing </vt:lpstr>
      <vt:lpstr>Pricing For A Natural Monopoly </vt:lpstr>
      <vt:lpstr>Ways To Cover A Deficit </vt:lpstr>
      <vt:lpstr>Average-cost Pricing </vt:lpstr>
      <vt:lpstr>Covering A Deficit With Taxes </vt:lpstr>
      <vt:lpstr>Pricing With Multiple Services </vt:lpstr>
      <vt:lpstr>Deviations From MC Pricing With Two Services </vt:lpstr>
      <vt:lpstr>Two-part Tariff </vt:lpstr>
      <vt:lpstr>Distorted Private Prives </vt:lpstr>
      <vt:lpstr>Distorted Private Prices, 2 </vt:lpstr>
      <vt:lpstr>Case 1:  Externalities </vt:lpstr>
      <vt:lpstr>Externalities, 2</vt:lpstr>
      <vt:lpstr>Externalities Example </vt:lpstr>
      <vt:lpstr>Case 2:  Private Monopoly </vt:lpstr>
      <vt:lpstr>Case 2:  Private Monopoly, 2</vt:lpstr>
      <vt:lpstr>When Pricing Principles Conflict </vt:lpstr>
      <vt:lpstr>When Pricing Principles Conflict, 2 </vt:lpstr>
      <vt:lpstr>Income-based Discounts </vt:lpstr>
      <vt:lpstr>Transit Fares In NYC, 2017 </vt:lpstr>
      <vt:lpstr>Transit Fares In NYC, 2 </vt:lpstr>
      <vt:lpstr>Transit Fares In NYC, 3, The Reduced Fare </vt:lpstr>
      <vt:lpstr>Transit Fares In NYC, 4, Analysis </vt:lpstr>
      <vt:lpstr>Transit Fares In NYC, 5, Analysis Continued </vt:lpstr>
    </vt:vector>
  </TitlesOfParts>
  <Company>The Maxwell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and Local Public Finance Spring 2020, Professor Yinger</dc:title>
  <dc:creator>joyinger</dc:creator>
  <cp:lastModifiedBy>Emily Rose Minnoe</cp:lastModifiedBy>
  <cp:revision>191</cp:revision>
  <dcterms:created xsi:type="dcterms:W3CDTF">2005-12-18T15:49:22Z</dcterms:created>
  <dcterms:modified xsi:type="dcterms:W3CDTF">2020-02-18T16:46:23Z</dcterms:modified>
</cp:coreProperties>
</file>