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  <p:sldMasterId id="2147483782" r:id="rId2"/>
    <p:sldMasterId id="2147483794" r:id="rId3"/>
    <p:sldMasterId id="2147483806" r:id="rId4"/>
  </p:sldMasterIdLst>
  <p:sldIdLst>
    <p:sldId id="310" r:id="rId5"/>
    <p:sldId id="257" r:id="rId6"/>
    <p:sldId id="300" r:id="rId7"/>
    <p:sldId id="258" r:id="rId8"/>
    <p:sldId id="259" r:id="rId9"/>
    <p:sldId id="260" r:id="rId10"/>
    <p:sldId id="306" r:id="rId11"/>
    <p:sldId id="307" r:id="rId12"/>
    <p:sldId id="308" r:id="rId13"/>
    <p:sldId id="309" r:id="rId14"/>
    <p:sldId id="305" r:id="rId15"/>
    <p:sldId id="261" r:id="rId16"/>
    <p:sldId id="286" r:id="rId17"/>
    <p:sldId id="298" r:id="rId18"/>
    <p:sldId id="262" r:id="rId19"/>
    <p:sldId id="289" r:id="rId20"/>
    <p:sldId id="263" r:id="rId21"/>
    <p:sldId id="264" r:id="rId22"/>
    <p:sldId id="290" r:id="rId23"/>
    <p:sldId id="265" r:id="rId24"/>
    <p:sldId id="299" r:id="rId25"/>
    <p:sldId id="311" r:id="rId26"/>
    <p:sldId id="266" r:id="rId27"/>
    <p:sldId id="288" r:id="rId28"/>
    <p:sldId id="268" r:id="rId29"/>
    <p:sldId id="269" r:id="rId30"/>
    <p:sldId id="270" r:id="rId31"/>
    <p:sldId id="291" r:id="rId32"/>
    <p:sldId id="271" r:id="rId33"/>
    <p:sldId id="292" r:id="rId34"/>
    <p:sldId id="293" r:id="rId35"/>
    <p:sldId id="316" r:id="rId36"/>
    <p:sldId id="317" r:id="rId37"/>
    <p:sldId id="272" r:id="rId38"/>
    <p:sldId id="314" r:id="rId39"/>
    <p:sldId id="315" r:id="rId40"/>
    <p:sldId id="273" r:id="rId41"/>
    <p:sldId id="295" r:id="rId42"/>
    <p:sldId id="274" r:id="rId43"/>
    <p:sldId id="275" r:id="rId44"/>
    <p:sldId id="276" r:id="rId45"/>
    <p:sldId id="277" r:id="rId46"/>
    <p:sldId id="296" r:id="rId47"/>
    <p:sldId id="297" r:id="rId48"/>
    <p:sldId id="301" r:id="rId49"/>
    <p:sldId id="312" r:id="rId50"/>
    <p:sldId id="313" r:id="rId51"/>
    <p:sldId id="303" r:id="rId5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6CE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2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 sz="1350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092B1-A69B-446B-AB47-B36D8B575F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45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CBA207-5E1C-4D41-A4FD-21BE6A56F1E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1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F10A1B-4C33-4C1D-AB82-AA5F1DE2E3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1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418"/>
            <a:ext cx="8229600" cy="11406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1" y="1600200"/>
            <a:ext cx="4013200" cy="45303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3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16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40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84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04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41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91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17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96DC5-DE6B-4BAD-8091-2E76547B1EB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066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3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32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5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12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45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9131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182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915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759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45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350" cap="all" spc="113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C2DC2-B35B-4522-8CFE-567EB97A5B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05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523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47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5739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48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02FB4-4377-45AF-B4BE-F0FF01DE39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28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C8E5C-21E9-4C8A-A222-F6B1CFF5B0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03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DF7B5-1487-474C-ADB3-39310456C78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449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75809-1611-4E64-9161-A42639FF1E7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1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817C9-646C-43C8-A0D8-806B0C9396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1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462DA-16A4-4290-99C2-646D6FBE3E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620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0FCAA-C324-4026-B6B0-278D9D594F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90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A406C-888E-4FF5-BAFD-1AF0F3B2B0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799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342B8E-5F6C-4557-A370-A0AD92B64047}" type="slidenum">
              <a:rPr lang="en-US" altLang="en-US" smtClean="0">
                <a:solidFill>
                  <a:srgbClr val="637052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6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A236-C9DF-4A50-B496-98CD4B0518F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19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6E908-6557-477D-80E9-988FAB18FC5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3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85A9-2750-43EE-A972-5515FABDB5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9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125" b="0" cap="all" baseline="0">
                <a:solidFill>
                  <a:schemeClr val="tx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7EF34-CD71-4D84-9353-675D4CCF6E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9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04ADB-767C-4A57-B51C-10DE26138F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72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1F0D1-CD6E-4D62-B7F4-555F1B3EA3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399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7"/>
            <a:ext cx="1963883" cy="36512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7"/>
            <a:ext cx="3486151" cy="36512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F41701-CD65-4296-9055-8CE97CDA0D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1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7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5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845BD-0035-4F88-8E35-59CF676218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0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6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7"/>
            <a:ext cx="18542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7"/>
            <a:ext cx="36171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7"/>
            <a:ext cx="984019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D3A806-5D16-4DEB-A896-F25D5AC2C7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514350" rtl="0" eaLnBrk="1" latinLnBrk="0" hangingPunct="1">
        <a:lnSpc>
          <a:spcPct val="85000"/>
        </a:lnSpc>
        <a:spcBef>
          <a:spcPct val="0"/>
        </a:spcBef>
        <a:buNone/>
        <a:defRPr sz="2700" kern="1200" spc="-2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51435" indent="-51435" algn="l" defTabSz="514350" rtl="0" eaLnBrk="1" latinLnBrk="0" hangingPunct="1">
        <a:lnSpc>
          <a:spcPct val="90000"/>
        </a:lnSpc>
        <a:spcBef>
          <a:spcPts val="675"/>
        </a:spcBef>
        <a:spcAft>
          <a:spcPts val="113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1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1602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10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31889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42176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524637" indent="-102870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618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731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8437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956250" indent="-128588" algn="l" defTabSz="514350" rtl="0" eaLnBrk="1" latinLnBrk="0" hangingPunct="1">
        <a:lnSpc>
          <a:spcPct val="90000"/>
        </a:lnSpc>
        <a:spcBef>
          <a:spcPts val="113"/>
        </a:spcBef>
        <a:spcAft>
          <a:spcPts val="225"/>
        </a:spcAft>
        <a:buClr>
          <a:schemeClr val="accent1"/>
        </a:buClr>
        <a:buFont typeface="Calibri" pitchFamily="34" charset="0"/>
        <a:buChar char="◦"/>
        <a:defRPr sz="7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94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8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>
              <a:defRPr/>
            </a:pPr>
            <a:fld id="{91EB2632-30EB-404D-AAF4-83DEB88D2D58}" type="slidenum">
              <a:rPr lang="en-US" altLang="en-US" smtClean="0"/>
              <a:pPr eaLnBrk="0" hangingPunct="0"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50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a.gov/regional/rims/index.cf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business/2005/may/25/china.g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5628" y="699796"/>
            <a:ext cx="7785230" cy="944724"/>
          </a:xfrm>
          <a:solidFill>
            <a:srgbClr val="FBE6CE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625" b="1" dirty="0">
                <a:solidFill>
                  <a:srgbClr val="637052"/>
                </a:solidFill>
              </a:rPr>
              <a:t>State and Local Public Finance</a:t>
            </a:r>
            <a:r>
              <a:rPr lang="en-US" sz="2250" b="1" dirty="0">
                <a:solidFill>
                  <a:srgbClr val="637052"/>
                </a:solidFill>
              </a:rPr>
              <a:t/>
            </a:r>
            <a:br>
              <a:rPr lang="en-US" sz="2250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Professor Yinger</a:t>
            </a:r>
            <a:br>
              <a:rPr lang="en-US" sz="2063" b="1" dirty="0">
                <a:solidFill>
                  <a:srgbClr val="637052"/>
                </a:solidFill>
              </a:rPr>
            </a:br>
            <a:r>
              <a:rPr lang="en-US" sz="2063" b="1" dirty="0">
                <a:solidFill>
                  <a:srgbClr val="637052"/>
                </a:solidFill>
              </a:rPr>
              <a:t>Spring </a:t>
            </a:r>
            <a:r>
              <a:rPr lang="en-US" sz="2063" b="1" dirty="0" smtClean="0">
                <a:solidFill>
                  <a:srgbClr val="637052"/>
                </a:solidFill>
              </a:rPr>
              <a:t>2020</a:t>
            </a:r>
            <a:endParaRPr lang="en-US" sz="2063" b="1" dirty="0">
              <a:solidFill>
                <a:srgbClr val="637052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62400"/>
            <a:ext cx="6128098" cy="1619250"/>
          </a:xfrm>
        </p:spPr>
        <p:txBody>
          <a:bodyPr/>
          <a:lstStyle/>
          <a:p>
            <a:pPr eaLnBrk="1" hangingPunct="1"/>
            <a:r>
              <a:rPr lang="en-US" sz="2700" dirty="0"/>
              <a:t>Lecture </a:t>
            </a:r>
            <a:r>
              <a:rPr lang="en-US" sz="2700" dirty="0" smtClean="0"/>
              <a:t>16</a:t>
            </a:r>
            <a:endParaRPr lang="en-US" sz="2700" dirty="0"/>
          </a:p>
          <a:p>
            <a:r>
              <a:rPr lang="en-US" sz="2700" dirty="0"/>
              <a:t>Economic Development  Concepts</a:t>
            </a:r>
          </a:p>
        </p:txBody>
      </p:sp>
    </p:spTree>
    <p:extLst>
      <p:ext uri="{BB962C8B-B14F-4D97-AF65-F5344CB8AC3E}">
        <p14:creationId xmlns:p14="http://schemas.microsoft.com/office/powerpoint/2010/main" val="288947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0" y="1415222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Of course this model leaves out many things, such as: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Government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Prices and interest rates</a:t>
            </a:r>
          </a:p>
          <a:p>
            <a:pPr marL="460375" lvl="1" indent="-233363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Expectations</a:t>
            </a:r>
          </a:p>
          <a:p>
            <a:pPr lvl="1" eaLnBrk="1" hangingPunct="1"/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But it introduces three key concepts: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Exports (=inflows)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Multipliers</a:t>
            </a:r>
          </a:p>
          <a:p>
            <a:pPr marL="471488" lvl="1" indent="-244475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Leakage</a:t>
            </a:r>
          </a:p>
        </p:txBody>
      </p:sp>
      <p:sp>
        <p:nvSpPr>
          <p:cNvPr id="5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Model, 3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7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404068"/>
            <a:ext cx="304724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Economic Base Models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Economic base models are the simplest possible macroeconomic models of a state or local economy.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They are highly oversimplified and should be used with great care, but also provide some useful insights.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Economic Base Models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00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430382"/>
            <a:ext cx="27216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vs. Local Jobs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Export </a:t>
            </a:r>
            <a:r>
              <a:rPr lang="en-US" sz="2000" dirty="0"/>
              <a:t>base models start with a distinction between “export jobs” and “local jobs.”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Export jobs </a:t>
            </a:r>
            <a:r>
              <a:rPr lang="en-US" sz="2000" dirty="0"/>
              <a:t>are associated with goods or services sold on a national market.</a:t>
            </a:r>
          </a:p>
          <a:p>
            <a:pPr marL="460375" lvl="5" indent="-233363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Manufacturing jobs are a key example.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/>
              <a:t>Local jobs </a:t>
            </a:r>
            <a:r>
              <a:rPr lang="en-US" sz="2000" dirty="0"/>
              <a:t>are jobs associated with goods or services that compete only in local markets.</a:t>
            </a:r>
          </a:p>
          <a:p>
            <a:pPr lvl="5" indent="-182880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Jobs in grocery stores, fast food restaurants, or dry cleaners are examples.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vs. Local Jobs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79418" y="1404068"/>
            <a:ext cx="30230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vs. Local Jobs,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distinction between export and local jobs depends on the context.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famous restaurant or a retail store on a jurisdiction boundary may attract customers from other jurisdictions and therefore involve export jobs.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vs. Local Jobs,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412063"/>
            <a:ext cx="29482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An export base model combines a definition and a simple behavioral equation.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Let: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dirty="0" smtClean="0"/>
              <a:t> = Total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L</a:t>
            </a:r>
            <a:r>
              <a:rPr lang="en-US" sz="2000" dirty="0" smtClean="0"/>
              <a:t> = Local jobs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E</a:t>
            </a:r>
            <a:r>
              <a:rPr lang="en-US" sz="2000" dirty="0" smtClean="0"/>
              <a:t> = Export jobs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An Export Base Model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397727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Then, the definition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		</a:t>
            </a:r>
            <a:r>
              <a:rPr lang="en-US" sz="2000" i="1" dirty="0" smtClean="0">
                <a:cs typeface="Times New Roman" pitchFamily="18" charset="0"/>
              </a:rPr>
              <a:t> T = L + E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behavioral equation is:</a:t>
            </a: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		  </a:t>
            </a:r>
            <a:r>
              <a:rPr lang="en-US" sz="2000" i="1" dirty="0" smtClean="0">
                <a:cs typeface="Times New Roman" pitchFamily="18" charset="0"/>
              </a:rPr>
              <a:t>L = </a:t>
            </a:r>
            <a:r>
              <a:rPr lang="en-US" sz="2000" i="1" dirty="0" err="1" smtClean="0">
                <a:cs typeface="Times New Roman" pitchFamily="18" charset="0"/>
              </a:rPr>
              <a:t>bE</a:t>
            </a:r>
            <a:endParaRPr lang="en-US" sz="2000" i="1" dirty="0" smtClean="0">
              <a:cs typeface="Times New Roman" pitchFamily="18" charset="0"/>
            </a:endParaRPr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This equation indicates that local jobs are created by resources flowing into an economy.</a:t>
            </a:r>
          </a:p>
        </p:txBody>
      </p:sp>
      <p:sp>
        <p:nvSpPr>
          <p:cNvPr id="2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An Export Base Model,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428014"/>
            <a:ext cx="3249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An Export Base Model,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Putting these together, we have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i="1" dirty="0" smtClean="0">
                <a:cs typeface="Times New Roman" pitchFamily="18" charset="0"/>
              </a:rPr>
              <a:t>	T = </a:t>
            </a:r>
            <a:r>
              <a:rPr lang="en-US" sz="2000" i="1" dirty="0" err="1" smtClean="0">
                <a:cs typeface="Times New Roman" pitchFamily="18" charset="0"/>
              </a:rPr>
              <a:t>bE</a:t>
            </a:r>
            <a:r>
              <a:rPr lang="en-US" sz="2000" i="1" dirty="0" smtClean="0">
                <a:cs typeface="Times New Roman" pitchFamily="18" charset="0"/>
              </a:rPr>
              <a:t> + E = E</a:t>
            </a:r>
            <a:r>
              <a:rPr lang="en-US" sz="2000" dirty="0" smtClean="0">
                <a:cs typeface="Times New Roman" pitchFamily="18" charset="0"/>
              </a:rPr>
              <a:t>(1+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In this equation, (1+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/>
              <a:t>) is called the </a:t>
            </a:r>
            <a:r>
              <a:rPr lang="en-US" sz="2000" b="1" dirty="0" smtClean="0"/>
              <a:t>“multiplier”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Export jobs are “multiplied up” into total jobs because they lead to income circulating around the local economy.</a:t>
            </a:r>
          </a:p>
          <a:p>
            <a:pPr marL="460375" lvl="2" indent="-233363">
              <a:buFont typeface="Courier New" panose="02070309020205020404" pitchFamily="49" charset="0"/>
              <a:buChar char="o"/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An Export Base Model, 3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52789"/>
            <a:ext cx="39873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Alternative Export Base Model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An alternative form of the behavioral equation is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L =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T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In this case, 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i="1" dirty="0" smtClean="0">
                <a:cs typeface="Times New Roman" pitchFamily="18" charset="0"/>
              </a:rPr>
              <a:t>T = 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T +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1-b*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 = E</a:t>
            </a:r>
          </a:p>
          <a:p>
            <a:pPr marL="227013" indent="-227013" eaLnBrk="1" hangingPunct="1">
              <a:buNone/>
              <a:tabLst>
                <a:tab pos="117475" algn="l"/>
              </a:tabLst>
            </a:pPr>
            <a:r>
              <a:rPr lang="en-US" sz="2000" dirty="0" smtClean="0"/>
              <a:t>				</a:t>
            </a:r>
            <a:r>
              <a:rPr lang="en-US" sz="2000" i="1" dirty="0" smtClean="0">
                <a:cs typeface="Times New Roman" pitchFamily="18" charset="0"/>
              </a:rPr>
              <a:t>T = E/</a:t>
            </a:r>
            <a:r>
              <a:rPr lang="en-US" sz="2000" dirty="0" smtClean="0">
                <a:cs typeface="Times New Roman" pitchFamily="18" charset="0"/>
              </a:rPr>
              <a:t>(</a:t>
            </a:r>
            <a:r>
              <a:rPr lang="en-US" sz="2000" i="1" dirty="0" smtClean="0">
                <a:cs typeface="Times New Roman" pitchFamily="18" charset="0"/>
              </a:rPr>
              <a:t>1-b*</a:t>
            </a:r>
            <a:r>
              <a:rPr lang="en-US" sz="2000" dirty="0" smtClean="0">
                <a:cs typeface="Times New Roman" pitchFamily="18" charset="0"/>
              </a:rPr>
              <a:t>)</a:t>
            </a:r>
            <a:r>
              <a:rPr lang="en-US" sz="2000" i="1" dirty="0" smtClean="0">
                <a:cs typeface="Times New Roman" pitchFamily="18" charset="0"/>
              </a:rPr>
              <a:t> 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  <a:tabLst>
                <a:tab pos="117475" algn="l"/>
              </a:tabLst>
            </a:pPr>
            <a:r>
              <a:rPr lang="en-US" sz="2000" dirty="0" smtClean="0"/>
              <a:t>Thus, </a:t>
            </a:r>
            <a:r>
              <a:rPr lang="en-US" sz="2000" dirty="0" smtClean="0">
                <a:cs typeface="Times New Roman" pitchFamily="18" charset="0"/>
              </a:rPr>
              <a:t>1/(1-</a:t>
            </a:r>
            <a:r>
              <a:rPr lang="en-US" sz="2000" i="1" dirty="0" smtClean="0">
                <a:cs typeface="Times New Roman" pitchFamily="18" charset="0"/>
              </a:rPr>
              <a:t>b</a:t>
            </a:r>
            <a:r>
              <a:rPr lang="en-US" sz="2000" dirty="0" smtClean="0">
                <a:cs typeface="Times New Roman" pitchFamily="18" charset="0"/>
              </a:rPr>
              <a:t>*)</a:t>
            </a:r>
            <a:r>
              <a:rPr lang="en-US" sz="2000" dirty="0" smtClean="0"/>
              <a:t> is the multiplier.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Alternative Export Base Model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97121" y="1430382"/>
            <a:ext cx="377379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Base Models, Lessons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First</a:t>
            </a:r>
            <a:r>
              <a:rPr lang="en-US" sz="2000" dirty="0"/>
              <a:t>, export jobs get “multiplied up” into total jobs.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If a government manages to attract another export job it adds more than one job to its economy.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Second, “attracting” another local job (that is, giving it a subsidy) doesn’t do anything except displace a local job on the other side of town.</a:t>
            </a:r>
          </a:p>
          <a:p>
            <a:pPr marL="460375" lvl="5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Local jobs are determined by export jobs.</a:t>
            </a:r>
          </a:p>
          <a:p>
            <a:pPr marL="342900" lvl="1" indent="-34290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If you want to boost a local economy, attract export jobs!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Base Models, Lessons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396334"/>
            <a:ext cx="354456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Export Base Models, Limits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Export base models are highly simplified.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E.g., they ignore market failure.  A state policy might be able to add local jobs by ending some form of market failure.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the presumption that economic development policy should focus on export jobs is a good place to start.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Export Base Models, Limits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58" y="1367135"/>
            <a:ext cx="5654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Classes on Economic Development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Conceptual Foundations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Economic Development Policy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Case:  Subsidize Firms?</a:t>
            </a:r>
          </a:p>
          <a:p>
            <a:pPr indent="-182880" eaLnBrk="1" hangingPunct="1"/>
            <a:endParaRPr lang="en-US" sz="2400" dirty="0" smtClean="0"/>
          </a:p>
        </p:txBody>
      </p:sp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Classes on Economic Development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97727"/>
            <a:ext cx="29373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Analysis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Input/output analysis is a fancy export-base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I/O analysis begins with $1 of exogenous demand for the products of industry A.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this demand requires contributions from all industries, say $.01 from A itself, $.05 from B, $.25 from C, and so on.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Satisfying these demands requires additional contributions from each industry, etc.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Analysis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Input/output analysis provides a formal way to summarize all these transactions.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more purchases are made locally, the higher the multiplier.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Equivalently, the more purchases leak out to other jurisdictions, the lower the multiplier.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3366" y="1400686"/>
            <a:ext cx="323870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Analysis,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Analysis,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 descr="Blank background image" title="Background"/>
          <p:cNvSpPr/>
          <p:nvPr/>
        </p:nvSpPr>
        <p:spPr>
          <a:xfrm>
            <a:off x="762000" y="1524000"/>
            <a:ext cx="7848600" cy="533400"/>
          </a:xfrm>
          <a:prstGeom prst="rect">
            <a:avLst/>
          </a:prstGeom>
          <a:solidFill>
            <a:srgbClr val="FBE6CE"/>
          </a:solidFill>
          <a:ln>
            <a:solidFill>
              <a:srgbClr val="FBE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"/>
          <p:cNvSpPr/>
          <p:nvPr/>
        </p:nvSpPr>
        <p:spPr>
          <a:xfrm>
            <a:off x="533400" y="457200"/>
            <a:ext cx="37338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</a:t>
            </a:r>
            <a:r>
              <a:rPr lang="en-US" sz="2800" dirty="0" smtClean="0">
                <a:solidFill>
                  <a:srgbClr val="BD582C"/>
                </a:solidFill>
              </a:rPr>
              <a:t>Analysis</a:t>
            </a:r>
            <a:endParaRPr lang="en-US" sz="2800" dirty="0">
              <a:solidFill>
                <a:srgbClr val="BD582C"/>
              </a:solidFill>
            </a:endParaRPr>
          </a:p>
        </p:txBody>
      </p:sp>
      <p:pic>
        <p:nvPicPr>
          <p:cNvPr id="2" name="Graph" descr="Please contact Professor Yinger for details regarding figures" title="Grap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56603"/>
            <a:ext cx="5410200" cy="5826862"/>
          </a:xfrm>
          <a:prstGeom prst="rect">
            <a:avLst/>
          </a:prstGeom>
        </p:spPr>
      </p:pic>
      <p:sp>
        <p:nvSpPr>
          <p:cNvPr id="5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BD582C"/>
                </a:solidFill>
              </a:rPr>
              <a:t>Input/Output</a:t>
            </a:r>
            <a:r>
              <a:rPr lang="en-US" dirty="0">
                <a:solidFill>
                  <a:srgbClr val="BD582C"/>
                </a:solidFill>
              </a:rPr>
              <a:t> </a:t>
            </a:r>
            <a:r>
              <a:rPr lang="en-US" dirty="0" smtClean="0">
                <a:solidFill>
                  <a:srgbClr val="BD582C"/>
                </a:solidFill>
              </a:rPr>
              <a:t>Analysis, 2-2</a:t>
            </a:r>
            <a:r>
              <a:rPr lang="en-US" dirty="0">
                <a:solidFill>
                  <a:srgbClr val="BD582C"/>
                </a:solidFill>
              </a:rPr>
              <a:t/>
            </a:r>
            <a:br>
              <a:rPr lang="en-US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35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341" y="1404068"/>
            <a:ext cx="274305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 formal terms, an I/O model is a series of equations like: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0" indent="0" eaLnBrk="1" hangingPunct="1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where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/>
              <a:t> is output,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 is exogenous demand, and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/>
              <a:t> is the amount of product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/>
              <a:t> needed to produce the output for product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 smtClean="0"/>
              <a:t>.</a:t>
            </a:r>
          </a:p>
        </p:txBody>
      </p:sp>
      <p:graphicFrame>
        <p:nvGraphicFramePr>
          <p:cNvPr id="20485" name="Equation" descr="Please contact Professor Yinger for details regarding equations" title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512029"/>
              </p:ext>
            </p:extLst>
          </p:nvPr>
        </p:nvGraphicFramePr>
        <p:xfrm>
          <a:off x="1295400" y="2895600"/>
          <a:ext cx="644564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4" name="Equation" r:id="rId3" imgW="2501900" imgH="266700" progId="Equation.DSMT4">
                  <p:embed/>
                </p:oleObj>
              </mc:Choice>
              <mc:Fallback>
                <p:oleObj name="Equation" r:id="rId3" imgW="25019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44564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</a:t>
            </a:r>
            <a:r>
              <a:rPr lang="en-US" sz="2800" dirty="0" smtClean="0">
                <a:solidFill>
                  <a:srgbClr val="BD582C"/>
                </a:solidFill>
              </a:rPr>
              <a:t>Model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404068"/>
            <a:ext cx="30444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err="1" smtClean="0">
                <a:solidFill>
                  <a:srgbClr val="BD582C"/>
                </a:solidFill>
                <a:latin typeface="+mn-lt"/>
                <a:cs typeface="+mn-cs"/>
              </a:rPr>
              <a:t>Input/Output</a:t>
            </a: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Stacking </a:t>
            </a:r>
            <a:r>
              <a:rPr lang="en-US" sz="2000" dirty="0"/>
              <a:t>these equations and using matrix notation</a:t>
            </a:r>
            <a:r>
              <a:rPr lang="en-US" sz="2000" dirty="0" smtClean="0"/>
              <a:t>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/>
              <a:t>Note that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 </a:t>
            </a:r>
            <a:r>
              <a:rPr lang="en-US" sz="2000" dirty="0"/>
              <a:t>matrix is just the matrix-algebra version of the multiplier idea in the export-base model.</a:t>
            </a:r>
          </a:p>
          <a:p>
            <a:pPr eaLnBrk="1" hangingPunct="1"/>
            <a:endParaRPr lang="en-US" sz="2000" dirty="0"/>
          </a:p>
        </p:txBody>
      </p:sp>
      <p:graphicFrame>
        <p:nvGraphicFramePr>
          <p:cNvPr id="21510" name="Equation" descr="Please contact Professor Yinger for details regarding equations" title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76124"/>
              </p:ext>
            </p:extLst>
          </p:nvPr>
        </p:nvGraphicFramePr>
        <p:xfrm>
          <a:off x="3124200" y="2514600"/>
          <a:ext cx="1710928" cy="1793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8" name="Equation" r:id="rId3" imgW="1193800" imgH="1244600" progId="Equation.DSMT4">
                  <p:embed/>
                </p:oleObj>
              </mc:Choice>
              <mc:Fallback>
                <p:oleObj name="Equation" r:id="rId3" imgW="1193800" imgH="1244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14600"/>
                        <a:ext cx="1710928" cy="1793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BD582C"/>
                </a:solidFill>
              </a:rPr>
              <a:t>Input/Output</a:t>
            </a:r>
            <a:r>
              <a:rPr lang="en-US" sz="2800" dirty="0">
                <a:solidFill>
                  <a:srgbClr val="BD582C"/>
                </a:solidFill>
              </a:rPr>
              <a:t> Model,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87" y="1404068"/>
            <a:ext cx="269060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Types of I/O Models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There are 2 types of I/O Model.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first treats the household sector as part of exogenous demand,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 smtClean="0"/>
              <a:t>.</a:t>
            </a:r>
          </a:p>
          <a:p>
            <a:pPr marL="460375" lvl="2" indent="-233363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This is called an </a:t>
            </a:r>
            <a:r>
              <a:rPr lang="en-US" sz="2000" b="1" dirty="0" smtClean="0"/>
              <a:t>open model</a:t>
            </a:r>
            <a:r>
              <a:rPr lang="en-US" sz="2000" dirty="0" smtClean="0"/>
              <a:t>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With this model, the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/>
              <a:t> matrix is just about purchases of non-labor inputs, and the multipliers reflect the </a:t>
            </a:r>
            <a:r>
              <a:rPr lang="en-US" sz="2000" b="1" dirty="0" smtClean="0"/>
              <a:t>direct and indirect</a:t>
            </a:r>
            <a:r>
              <a:rPr lang="en-US" sz="2000" dirty="0" smtClean="0"/>
              <a:t> requirements from each industry to meet exogenous demand.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Types of I/O Models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44731" y="1371600"/>
            <a:ext cx="299197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Types of I/O Models,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second type treats households as an industry. </a:t>
            </a:r>
          </a:p>
          <a:p>
            <a:pPr marL="460375" lvl="5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This is called a </a:t>
            </a:r>
            <a:r>
              <a:rPr lang="en-US" sz="2000" b="1" dirty="0" smtClean="0"/>
              <a:t>closed</a:t>
            </a:r>
            <a:r>
              <a:rPr lang="en-US" sz="2000" dirty="0" smtClean="0"/>
              <a:t> model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Households provide labor and make purchases from other industries.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household impact on multipliers is called an </a:t>
            </a:r>
            <a:r>
              <a:rPr lang="en-US" sz="2000" b="1" dirty="0" smtClean="0"/>
              <a:t>induced</a:t>
            </a:r>
            <a:r>
              <a:rPr lang="en-US" sz="2000" dirty="0" smtClean="0"/>
              <a:t> effect.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Types of I/O Models,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394155"/>
            <a:ext cx="268406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Contributions of I/O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I/O adds two things to the debate: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b="1" dirty="0" smtClean="0"/>
              <a:t>First,</a:t>
            </a:r>
            <a:r>
              <a:rPr lang="en-US" sz="2000" dirty="0" smtClean="0"/>
              <a:t> I/O provides a way to bring data to bear on the issue of multipliers.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trouble is that the necessary data are not available at the local level, or even at the state level,</a:t>
            </a:r>
          </a:p>
          <a:p>
            <a:pPr marL="460375" lvl="4" indent="-233363">
              <a:lnSpc>
                <a:spcPct val="5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But regional </a:t>
            </a:r>
            <a:r>
              <a:rPr lang="en-US" sz="2000" dirty="0"/>
              <a:t>I/O multipliers are available</a:t>
            </a:r>
            <a:r>
              <a:rPr lang="en-US" sz="2000" dirty="0" smtClean="0"/>
              <a:t>: See </a:t>
            </a:r>
            <a:r>
              <a:rPr lang="en-US" sz="2000" dirty="0" smtClean="0">
                <a:hlinkClick r:id="rId2" tooltip="http://www.bea.gov/regional/rims/index.cfm  "/>
              </a:rPr>
              <a:t>http</a:t>
            </a:r>
            <a:r>
              <a:rPr lang="en-US" sz="2000" dirty="0">
                <a:hlinkClick r:id="rId2" tooltip="http://www.bea.gov/regional/rims/index.cfm  "/>
              </a:rPr>
              <a:t>://</a:t>
            </a:r>
            <a:r>
              <a:rPr lang="en-US" sz="2000" dirty="0" smtClean="0">
                <a:hlinkClick r:id="rId2" tooltip="http://www.bea.gov/regional/rims/index.cfm  "/>
              </a:rPr>
              <a:t>www.bea.gov/regional/rims/index.cfm  </a:t>
            </a:r>
            <a:endParaRPr lang="en-US" sz="2000" dirty="0" smtClean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These multipliers are “based </a:t>
            </a:r>
            <a:r>
              <a:rPr lang="en-US" sz="2000" dirty="0"/>
              <a:t>on 2007 national benchmark input-output data and </a:t>
            </a:r>
            <a:r>
              <a:rPr lang="en-US" sz="2000" dirty="0" smtClean="0"/>
              <a:t>2016 </a:t>
            </a:r>
            <a:r>
              <a:rPr lang="en-US" sz="2000" dirty="0"/>
              <a:t>regional </a:t>
            </a:r>
            <a:r>
              <a:rPr lang="en-US" sz="2000" dirty="0" smtClean="0"/>
              <a:t>data.”</a:t>
            </a:r>
          </a:p>
          <a:p>
            <a:pPr marL="227012" lvl="4" indent="0">
              <a:buSzPct val="65000"/>
              <a:buNone/>
            </a:pPr>
            <a:r>
              <a:rPr lang="en-US" sz="2000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1888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Contributions of I/O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51263" y="1370206"/>
            <a:ext cx="297818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Contributions of I/O,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9238" indent="-249238" eaLnBrk="1" hangingPunct="1">
              <a:lnSpc>
                <a:spcPct val="11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/>
              <a:t>Second,</a:t>
            </a:r>
            <a:r>
              <a:rPr lang="en-US" sz="2000" dirty="0" smtClean="0"/>
              <a:t>  I/O introduces a distinction between </a:t>
            </a:r>
            <a:r>
              <a:rPr lang="en-US" sz="2000" b="1" dirty="0" smtClean="0"/>
              <a:t>indirect</a:t>
            </a:r>
            <a:r>
              <a:rPr lang="en-US" sz="2000" dirty="0" smtClean="0"/>
              <a:t> multipliers (based on purchases of inputs), and </a:t>
            </a:r>
            <a:r>
              <a:rPr lang="en-US" sz="2000" b="1" dirty="0" smtClean="0"/>
              <a:t>induced</a:t>
            </a:r>
            <a:r>
              <a:rPr lang="en-US" sz="2000" dirty="0" smtClean="0"/>
              <a:t> multipliers (based on purchases by households).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notion of indirect multipliers is critical:  The more inputs are produced locally, the less the leakage and the higher the multiplier.</a:t>
            </a:r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4" indent="-233363">
              <a:lnSpc>
                <a:spcPct val="11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Even informal analysis of economic development programs should consider inter-connections in a local economy.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Contributions of I/O,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52789"/>
            <a:ext cx="28163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high multiplier for a particular industry says that attracting an export job in that industry will have a large positive impact on the economy.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multipliers can easily be misused because it is difficult to figure out what the world would be like without a program.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-2286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88" dirty="0" smtClean="0"/>
              <a:t>Remember: The correct question for program evaluation is how the world differs </a:t>
            </a:r>
            <a:r>
              <a:rPr lang="en-US" sz="1888" b="1" dirty="0" smtClean="0"/>
              <a:t>with and without </a:t>
            </a:r>
            <a:r>
              <a:rPr lang="en-US" sz="1888" dirty="0" smtClean="0"/>
              <a:t>the program.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371600"/>
            <a:ext cx="18004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Class Outline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Simple Macroeconomic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err="1" smtClean="0"/>
              <a:t>Input/Output</a:t>
            </a:r>
            <a:r>
              <a:rPr lang="en-US" sz="2000" dirty="0" smtClean="0"/>
              <a:t> Models</a:t>
            </a:r>
          </a:p>
          <a:p>
            <a:pPr indent="-182880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182880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Agglomeration Economies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Class Outline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 I/O analysis was used in a debate about subsidizing a Mazda plant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multipliers were high—12!—  because so many auto inputs are made in Michigan.</a:t>
            </a:r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people who conducted the I/O analysis said almost any subsidy was worth it.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3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 the sales from the plant exaggerate the change in  exogenous demand.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If the plant were not in Michigan, it would be in Indiana or Ohio and would still purchase many inputs from Michigan.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So one must compare income with the plant to income with these input purchases.</a:t>
            </a:r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You should always think about the appropriate counter-factual situation!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Multipliers, 3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44731" y="1371600"/>
            <a:ext cx="311771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Misuse of Multipliers, 4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more complicated problem is that I/O multipliers are static, but the world is dynamic.</a:t>
            </a:r>
          </a:p>
          <a:p>
            <a:pPr marL="249238" indent="-249238" eaLnBrk="1" hangingPunct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When an Mercedes-Benz plant was built in Alabama (thanks to huge subsidies from the state government subsidies), no automobile inputs were produced in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Once the plant was built, however, many auto input firms moved to Alabama.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Because Alabama had no auto firms to begin with, a large share of the people hired by </a:t>
            </a:r>
            <a:r>
              <a:rPr lang="en-US" sz="2000" dirty="0"/>
              <a:t>M</a:t>
            </a:r>
            <a:r>
              <a:rPr lang="en-US" sz="2000" dirty="0" smtClean="0"/>
              <a:t>-B and by the auto input firms came from out of state.</a:t>
            </a:r>
          </a:p>
          <a:p>
            <a:pPr marL="249238" indent="-249238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49238" indent="-249238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So predict input-firm responses, but think about whether current taxpayers should subsidize people from other states.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Misuse of Multipliers, 4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5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grpSp>
        <p:nvGrpSpPr>
          <p:cNvPr id="8" name="Graph" descr="Please contact Professor Yinger for details regarding figures" title="Graph"/>
          <p:cNvGrpSpPr/>
          <p:nvPr/>
        </p:nvGrpSpPr>
        <p:grpSpPr>
          <a:xfrm>
            <a:off x="851261" y="1066800"/>
            <a:ext cx="8039101" cy="5085315"/>
            <a:chOff x="851261" y="1066800"/>
            <a:chExt cx="8039101" cy="5085315"/>
          </a:xfrm>
        </p:grpSpPr>
        <p:pic>
          <p:nvPicPr>
            <p:cNvPr id="4" name="Picture 3" descr="Please contact Professor Yinger for details regarding figures" title="Graph"/>
            <p:cNvPicPr>
              <a:picLocks noChangeAspect="1"/>
            </p:cNvPicPr>
            <p:nvPr/>
          </p:nvPicPr>
          <p:blipFill rotWithShape="1">
            <a:blip r:embed="rId2"/>
            <a:srcRect l="30417" t="18148" r="15000" b="10000"/>
            <a:stretch/>
          </p:blipFill>
          <p:spPr>
            <a:xfrm>
              <a:off x="851261" y="1066800"/>
              <a:ext cx="6867797" cy="50853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99762" y="4767120"/>
              <a:ext cx="990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 Slattery and </a:t>
              </a:r>
              <a:r>
                <a:rPr lang="en-US" sz="1200" dirty="0" err="1" smtClean="0"/>
                <a:t>Zidar</a:t>
              </a:r>
              <a:r>
                <a:rPr lang="en-US" sz="1200" dirty="0" smtClean="0"/>
                <a:t>, NBER Working Paper 26603</a:t>
              </a:r>
              <a:endParaRPr lang="en-US" sz="1200" dirty="0"/>
            </a:p>
          </p:txBody>
        </p:sp>
      </p:grpSp>
      <p:sp>
        <p:nvSpPr>
          <p:cNvPr id="9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2. Auto Employment in </a:t>
            </a:r>
            <a:r>
              <a:rPr lang="en-US" dirty="0" err="1" smtClean="0"/>
              <a:t>Einning</a:t>
            </a:r>
            <a:r>
              <a:rPr lang="en-US" dirty="0" smtClean="0"/>
              <a:t> and Runner-up County of 2018 VW 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70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83268"/>
            <a:ext cx="344652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Another key concept for economic development is agglomeration economies, which come in 2 types:</a:t>
            </a:r>
          </a:p>
          <a:p>
            <a:pPr indent="-18288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Localization economies = benefits from clustering within a given industry.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Urbanization economies = savings that arise when the production costs of an individual firm decrease as the total output in its urban area increases.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342900" lvl="3" indent="-342900">
              <a:lnSpc>
                <a:spcPct val="10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dirty="0" smtClean="0"/>
              <a:t>These economies can be striking, but need not be permanent.</a:t>
            </a:r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Agglomeration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83268"/>
            <a:ext cx="4640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Examples of 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From a report prepared for the 1900 U.S. Census: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8" name="Photo" descr="Please contact Professor Yinger for details regarding figures" title="Newspaper Clipping"/>
          <p:cNvGrpSpPr/>
          <p:nvPr/>
        </p:nvGrpSpPr>
        <p:grpSpPr>
          <a:xfrm>
            <a:off x="2819400" y="2177332"/>
            <a:ext cx="4046370" cy="3886321"/>
            <a:chOff x="2819400" y="2177332"/>
            <a:chExt cx="4046370" cy="3886321"/>
          </a:xfrm>
        </p:grpSpPr>
        <p:pic>
          <p:nvPicPr>
            <p:cNvPr id="6" name="Picture 5" descr="Please contact Professor Yinger for details regarding figures" title="Newpaper Clipping"/>
            <p:cNvPicPr>
              <a:picLocks noChangeAspect="1"/>
            </p:cNvPicPr>
            <p:nvPr/>
          </p:nvPicPr>
          <p:blipFill rotWithShape="1">
            <a:blip r:embed="rId2"/>
            <a:srcRect l="50225" t="65694" r="35586" b="14702"/>
            <a:stretch/>
          </p:blipFill>
          <p:spPr>
            <a:xfrm>
              <a:off x="2819400" y="2177332"/>
              <a:ext cx="4046370" cy="3494009"/>
            </a:xfrm>
            <a:prstGeom prst="rect">
              <a:avLst/>
            </a:prstGeom>
          </p:spPr>
        </p:pic>
        <p:pic>
          <p:nvPicPr>
            <p:cNvPr id="7" name="Picture 6" descr="Please contact Professor Yinger for details regarding figures" title="Newspaper Clipping"/>
            <p:cNvPicPr>
              <a:picLocks noChangeAspect="1"/>
            </p:cNvPicPr>
            <p:nvPr/>
          </p:nvPicPr>
          <p:blipFill rotWithShape="1">
            <a:blip r:embed="rId3"/>
            <a:srcRect l="34685" t="30522" r="51036" b="67099"/>
            <a:stretch/>
          </p:blipFill>
          <p:spPr>
            <a:xfrm>
              <a:off x="2819400" y="5642423"/>
              <a:ext cx="4046370" cy="421230"/>
            </a:xfrm>
            <a:prstGeom prst="rect">
              <a:avLst/>
            </a:prstGeom>
          </p:spPr>
        </p:pic>
      </p:grp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Examples of Localization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74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83268"/>
            <a:ext cx="494186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Examples of Localization Economies,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From </a:t>
            </a:r>
            <a:r>
              <a:rPr lang="en-US" sz="2000" i="1" dirty="0" smtClean="0"/>
              <a:t>The Guardian</a:t>
            </a:r>
            <a:r>
              <a:rPr lang="en-US" sz="2000" dirty="0" smtClean="0"/>
              <a:t>, May 24, </a:t>
            </a:r>
            <a:r>
              <a:rPr lang="en-US" sz="2000" dirty="0"/>
              <a:t>2005: </a:t>
            </a:r>
            <a:r>
              <a:rPr lang="en-US" sz="2000" dirty="0">
                <a:hlinkClick r:id="rId2" tooltip="The Guardian, May 24, 2005"/>
              </a:rPr>
              <a:t>http://</a:t>
            </a:r>
            <a:r>
              <a:rPr lang="en-US" sz="2000" dirty="0" smtClean="0">
                <a:hlinkClick r:id="rId2" tooltip="The Guardian, May 24, 2005"/>
              </a:rPr>
              <a:t>www.theguardian.com/business/2005/may/25/china.g2</a:t>
            </a:r>
            <a:r>
              <a:rPr lang="en-US" sz="2000" dirty="0" smtClean="0"/>
              <a:t> </a:t>
            </a:r>
          </a:p>
          <a:p>
            <a:pPr marL="391605" lvl="1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888" dirty="0" smtClean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 “</a:t>
            </a:r>
            <a:r>
              <a:rPr lang="en-US" sz="1888" dirty="0" err="1" smtClean="0"/>
              <a:t>Qiaotou</a:t>
            </a:r>
            <a:r>
              <a:rPr lang="en-US" sz="1888" dirty="0" smtClean="0"/>
              <a:t> [in western China] </a:t>
            </a:r>
            <a:r>
              <a:rPr lang="en-US" sz="1888" dirty="0"/>
              <a:t>has transformed itself from a farming village into a manufacturing powerhouse</a:t>
            </a:r>
            <a:r>
              <a:rPr lang="en-US" sz="1888" dirty="0" smtClean="0"/>
              <a:t>…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The </a:t>
            </a:r>
            <a:r>
              <a:rPr lang="en-US" sz="1888" dirty="0"/>
              <a:t>first small workshop was established in 1980 by three brothers who picked up their first buttons off the street. Now the town's 700 family-run factories churn out </a:t>
            </a:r>
            <a:r>
              <a:rPr lang="en-US" sz="1888" dirty="0" smtClean="0"/>
              <a:t>16bn </a:t>
            </a:r>
            <a:r>
              <a:rPr lang="en-US" sz="1888" dirty="0"/>
              <a:t>buttons and 200 million </a:t>
            </a:r>
            <a:r>
              <a:rPr lang="en-US" sz="1888" dirty="0" smtClean="0"/>
              <a:t>meters </a:t>
            </a:r>
            <a:r>
              <a:rPr lang="en-US" sz="1888" dirty="0"/>
              <a:t>of zips a year</a:t>
            </a:r>
            <a:r>
              <a:rPr lang="en-US" sz="1888" dirty="0" smtClean="0"/>
              <a:t>….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 </a:t>
            </a:r>
            <a:r>
              <a:rPr lang="en-US" sz="1888" dirty="0"/>
              <a:t>The local chamber of commerce estimates that three out of every five buttons in the world are made in the town. It ships more than two million zips a day, making it the biggest winner of China's 80% share of the international zip market</a:t>
            </a:r>
            <a:r>
              <a:rPr lang="en-US" sz="1888" dirty="0" smtClean="0"/>
              <a:t>.”</a:t>
            </a:r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888" dirty="0"/>
          </a:p>
          <a:p>
            <a:pPr marL="460375" lvl="1" indent="-23336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88" dirty="0" smtClean="0"/>
              <a:t>Other Chinese cities specialize in toothbrushes or socks. 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501777" lvl="4" indent="0">
              <a:lnSpc>
                <a:spcPct val="100000"/>
              </a:lnSpc>
              <a:buSzPct val="65000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Examples of Localization Economies,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257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5137" y="1383268"/>
            <a:ext cx="306872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Localization </a:t>
            </a:r>
            <a:r>
              <a:rPr lang="en-US" sz="2000" dirty="0"/>
              <a:t>economies could arise from three </a:t>
            </a:r>
            <a:r>
              <a:rPr lang="en-US" sz="2000" dirty="0" smtClean="0"/>
              <a:t>sources:</a:t>
            </a:r>
            <a:endParaRPr lang="en-US" sz="2000" dirty="0"/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marL="460375" indent="-233363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smtClean="0"/>
              <a:t>Sharing </a:t>
            </a:r>
            <a:r>
              <a:rPr lang="en-US" sz="2000" dirty="0"/>
              <a:t>input suppliers</a:t>
            </a:r>
          </a:p>
          <a:p>
            <a:pPr eaLnBrk="1" hangingPunct="1">
              <a:lnSpc>
                <a:spcPct val="50000"/>
              </a:lnSpc>
            </a:pPr>
            <a:endParaRPr lang="en-US" sz="2000" dirty="0"/>
          </a:p>
          <a:p>
            <a:pPr lvl="6">
              <a:spcAft>
                <a:spcPts val="18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Economies of scale may arise when many firms are demanding the same inputs.</a:t>
            </a:r>
          </a:p>
          <a:p>
            <a:pPr lvl="6">
              <a:buSzPct val="65000"/>
              <a:buFont typeface="Courier New" panose="02070309020205020404" pitchFamily="49" charset="0"/>
              <a:buChar char="o"/>
            </a:pPr>
            <a:r>
              <a:rPr lang="en-US" sz="2000" dirty="0"/>
              <a:t>Transportation costs may drop as more input firms locate nearby.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227013" indent="-227013" eaLnBrk="1" hangingPunct="1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Examples</a:t>
            </a:r>
          </a:p>
          <a:p>
            <a:pPr marL="460375" lvl="1" indent="-233363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Auto firms cluster to be near steel, plastic, fabric and other input firms (as in Detroit, at least until recently).</a:t>
            </a:r>
            <a:endParaRPr lang="en-US" sz="2000" dirty="0"/>
          </a:p>
          <a:p>
            <a:pPr marL="460375" lvl="1" indent="-233363">
              <a:buFont typeface="Courier New" panose="02070309020205020404" pitchFamily="49" charset="0"/>
              <a:buChar char="o"/>
            </a:pPr>
            <a:r>
              <a:rPr lang="en-US" sz="2000" dirty="0"/>
              <a:t>Corporate headquarters cluster around marketing firms.</a:t>
            </a:r>
          </a:p>
          <a:p>
            <a:pPr eaLnBrk="1" hangingPunct="1"/>
            <a:endParaRPr lang="en-US" sz="195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Localization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295400"/>
            <a:ext cx="3370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Localization Economies, 2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eaLnBrk="1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2000" dirty="0" smtClean="0"/>
              <a:t>Sharing a labor pool</a:t>
            </a:r>
            <a:endParaRPr lang="en-US" sz="800" dirty="0" smtClean="0"/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A firm can make better matches if the labor pool is larger—and can make matches with lower transportation costs.</a:t>
            </a:r>
          </a:p>
          <a:p>
            <a:pPr lvl="1" eaLnBrk="1" hangingPunct="1">
              <a:lnSpc>
                <a:spcPct val="100000"/>
              </a:lnSpc>
            </a:pPr>
            <a:endParaRPr lang="en-US" sz="2000" dirty="0" smtClean="0"/>
          </a:p>
          <a:p>
            <a:pPr marL="0" indent="-27432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2000" dirty="0" smtClean="0"/>
              <a:t>Sharing information (=knowledge spillovers)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  <a:p>
            <a:pPr lvl="5" indent="-182880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E.g., more innovative industries (as measured by patents per dollar of sales) are more likely to cluster</a:t>
            </a:r>
            <a:r>
              <a:rPr lang="en-US" sz="1775" dirty="0" smtClean="0"/>
              <a:t>. 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Localization Economies,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70206"/>
            <a:ext cx="464524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Evidence on Localization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Rosenthal &amp; Strange (</a:t>
            </a:r>
            <a:r>
              <a:rPr lang="en-US" sz="2000" i="1" dirty="0" smtClean="0"/>
              <a:t>Review of Economics and Statistics</a:t>
            </a:r>
            <a:r>
              <a:rPr lang="en-US" sz="2000" dirty="0" smtClean="0"/>
              <a:t> 2003) find that  firm births and new-firm employment in a zip code increase with nearby employment in the same industry.</a:t>
            </a:r>
            <a:br>
              <a:rPr lang="en-US" sz="2000" dirty="0" smtClean="0"/>
            </a:b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This effect declines with distance, but firms 16 miles away still have an effect in some industries.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Evidence on Localization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52632" y="1367135"/>
            <a:ext cx="173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Introduction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Economic development is an important topic in state and local public finance.</a:t>
            </a:r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After all, most state and local politicians run on the platform of “jobs, jobs, jobs,”</a:t>
            </a:r>
          </a:p>
          <a:p>
            <a:pPr marL="227013" indent="-227013">
              <a:lnSpc>
                <a:spcPct val="100000"/>
              </a:lnSpc>
              <a:buNone/>
            </a:pPr>
            <a:endParaRPr lang="en-US" sz="2000" dirty="0" smtClean="0"/>
          </a:p>
          <a:p>
            <a:pPr marL="227013" indent="-227013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question is:  What policies actually affect the number of jobs (and the incomes they generate) in a given jurisdiction.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Introduction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1055" y="1402863"/>
            <a:ext cx="32075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Urbanization Economies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Urbanization economies are agglomeration benefits that depend on the whole economy (not one industry) and fall upon the whole economy (not just one industry).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help to explain why wages are higher in larger cities (as agglomeration economies boost worker productivity).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Their sources are similar to those of localization economies.</a:t>
            </a:r>
          </a:p>
          <a:p>
            <a:pPr eaLnBrk="1" hangingPunct="1">
              <a:lnSpc>
                <a:spcPct val="100000"/>
              </a:lnSpc>
            </a:pPr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Urbanization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62000" y="1394155"/>
            <a:ext cx="350890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Urbanization Economies,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Intermediate </a:t>
            </a:r>
            <a:r>
              <a:rPr lang="en-US" sz="2000" dirty="0"/>
              <a:t>Inputs</a:t>
            </a:r>
          </a:p>
          <a:p>
            <a:pPr lvl="5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98463" lvl="5" indent="-171450">
              <a:buFont typeface="Courier New" panose="02070309020205020404" pitchFamily="49" charset="0"/>
              <a:buChar char="o"/>
            </a:pPr>
            <a:r>
              <a:rPr lang="en-US" sz="2000" dirty="0" smtClean="0"/>
              <a:t>There </a:t>
            </a:r>
            <a:r>
              <a:rPr lang="en-US" sz="2000" dirty="0"/>
              <a:t>may be economies of scale in the banking, business services, insurance, and perhaps public services.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Labor pooling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4950">
              <a:buFont typeface="Courier New" panose="02070309020205020404" pitchFamily="49" charset="0"/>
              <a:buChar char="o"/>
            </a:pPr>
            <a:r>
              <a:rPr lang="en-US" sz="2000" dirty="0"/>
              <a:t>As before, there could be better matches and lower search, moving, and transportation costs.</a:t>
            </a:r>
          </a:p>
          <a:p>
            <a:pPr lvl="1" eaLnBrk="1" hangingPunct="1">
              <a:lnSpc>
                <a:spcPct val="50000"/>
              </a:lnSpc>
            </a:pPr>
            <a:endParaRPr lang="en-US" sz="2000" dirty="0"/>
          </a:p>
          <a:p>
            <a:pPr marL="0" indent="-274320" eaLnBrk="1" hangingPunct="1">
              <a:buFont typeface="+mj-lt"/>
              <a:buAutoNum type="arabicPeriod"/>
            </a:pPr>
            <a:r>
              <a:rPr lang="en-US" sz="2000" dirty="0" smtClean="0"/>
              <a:t>Sharing information</a:t>
            </a:r>
          </a:p>
          <a:p>
            <a:pPr marL="0" indent="-274320" eaLnBrk="1" hangingPunct="1">
              <a:lnSpc>
                <a:spcPct val="50000"/>
              </a:lnSpc>
              <a:buFont typeface="+mj-lt"/>
              <a:buAutoNum type="arabicPeriod"/>
            </a:pPr>
            <a:endParaRPr lang="en-US" sz="2000" dirty="0"/>
          </a:p>
          <a:p>
            <a:pPr marL="460375" lvl="5" indent="-233363">
              <a:buFont typeface="Courier New" panose="02070309020205020404" pitchFamily="49" charset="0"/>
              <a:buChar char="o"/>
            </a:pPr>
            <a:r>
              <a:rPr lang="en-US" sz="2000" dirty="0"/>
              <a:t>Some types of knowledge might spill over from one industry to others.</a:t>
            </a:r>
          </a:p>
          <a:p>
            <a:pPr eaLnBrk="1" hangingPunct="1"/>
            <a:endParaRPr lang="en-US" sz="1950" dirty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Urbanization Economies,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8200" y="1367135"/>
            <a:ext cx="571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Evidence on Urbanization Economies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Some studies find that labor productivity is, as expected, linked to city size.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But, urbanization economies do not appear to arise for many industries, and, in general, do not appear to be as large as localization economies.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Evidence on Urbanization Economies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59971" y="1404068"/>
            <a:ext cx="336220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and Policy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Agglomeration economies imply that firm location decisions may involve an </a:t>
            </a:r>
            <a:r>
              <a:rPr lang="en-US" sz="2000" b="1" dirty="0" smtClean="0"/>
              <a:t>externality</a:t>
            </a:r>
            <a:r>
              <a:rPr lang="en-US" sz="2000" dirty="0" smtClean="0"/>
              <a:t>:</a:t>
            </a:r>
          </a:p>
          <a:p>
            <a:pPr eaLnBrk="1" hangingPunct="1">
              <a:lnSpc>
                <a:spcPct val="50000"/>
              </a:lnSpc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The arrival of a firm may raise the productivity of other firms (in the same industry or the same region)</a:t>
            </a:r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4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Thus, government actions to encourage firms to locate where they cause agglomeration economies may enhance public welfare—at least in that location!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Agglomeration and Policy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62000" y="1327868"/>
            <a:ext cx="36720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Agglomeration And Policy,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problem is that we do not yet know enough about agglomeration economies to accurately identify cases in which these externalities exist.</a:t>
            </a:r>
            <a:endParaRPr lang="en-US" sz="2000" u="sng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And, as we will see next class, we also don’t know very much about how to attract firms.</a:t>
            </a:r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The examples given earlier are mainly driven by random events—not government policy—but sometimes a government gets lucky.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Agglomeration And Policy,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13870" y="1367135"/>
            <a:ext cx="2987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Moretti On Multipliers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2250" indent="-22225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smtClean="0"/>
              <a:t>A recent study by Moretti (</a:t>
            </a:r>
            <a:r>
              <a:rPr lang="en-US" sz="2000" i="1" dirty="0" smtClean="0"/>
              <a:t>American Economic Review </a:t>
            </a:r>
            <a:r>
              <a:rPr lang="en-US" sz="2000" dirty="0" smtClean="0"/>
              <a:t>2010) points out that standard multipliers miss two key possibilities:</a:t>
            </a:r>
          </a:p>
          <a:p>
            <a:pPr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Increases in wages or housing prices may lessen the impacts of exogenous demand.</a:t>
            </a:r>
          </a:p>
          <a:p>
            <a:pPr marL="460375" lvl="6" indent="-233363">
              <a:lnSpc>
                <a:spcPct val="100000"/>
              </a:lnSpc>
              <a:spcBef>
                <a:spcPts val="0"/>
              </a:spcBef>
              <a:buSzPct val="65000"/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6" indent="-233363">
              <a:lnSpc>
                <a:spcPct val="100000"/>
              </a:lnSpc>
              <a:buSzPct val="65000"/>
              <a:buFont typeface="Courier New" panose="02070309020205020404" pitchFamily="49" charset="0"/>
              <a:buChar char="o"/>
            </a:pPr>
            <a:r>
              <a:rPr lang="en-US" sz="2000" dirty="0" smtClean="0"/>
              <a:t>Agglomeration economies may magnify the impacts of exogenous demand.</a:t>
            </a:r>
          </a:p>
          <a:p>
            <a:pPr lvl="1" indent="-27432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indent="-274320" eaLnBrk="1" hangingPunct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Moretti</a:t>
            </a:r>
            <a:r>
              <a:rPr lang="en-US" sz="2000" dirty="0" smtClean="0"/>
              <a:t> also estimates city-level multipliers.</a:t>
            </a:r>
            <a:endParaRPr lang="en-US" sz="2000" u="sng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Moretti On Multipliers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grpSp>
        <p:nvGrpSpPr>
          <p:cNvPr id="5" name="Graph" descr="Please contact Professor Yinger for details regarding figures" title="Table"/>
          <p:cNvGrpSpPr/>
          <p:nvPr/>
        </p:nvGrpSpPr>
        <p:grpSpPr>
          <a:xfrm>
            <a:off x="1004137" y="966688"/>
            <a:ext cx="6837932" cy="4285861"/>
            <a:chOff x="1004137" y="966688"/>
            <a:chExt cx="6837932" cy="4285861"/>
          </a:xfrm>
        </p:grpSpPr>
        <p:pic>
          <p:nvPicPr>
            <p:cNvPr id="2" name="Picture 1" descr="Please contact Professor Yinger for details regarding figures" title="Grap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4137" y="966688"/>
              <a:ext cx="6837932" cy="4285861"/>
            </a:xfrm>
            <a:prstGeom prst="rect">
              <a:avLst/>
            </a:prstGeom>
          </p:spPr>
        </p:pic>
        <p:pic>
          <p:nvPicPr>
            <p:cNvPr id="4" name="Picture 3" title="Backgr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2124891"/>
              <a:ext cx="337801" cy="411951"/>
            </a:xfrm>
            <a:prstGeom prst="rect">
              <a:avLst/>
            </a:prstGeom>
          </p:spPr>
        </p:pic>
        <p:pic>
          <p:nvPicPr>
            <p:cNvPr id="10" name="Picture 9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5490" y="3449701"/>
              <a:ext cx="335309" cy="414564"/>
            </a:xfrm>
            <a:prstGeom prst="rect">
              <a:avLst/>
            </a:prstGeom>
          </p:spPr>
        </p:pic>
        <p:pic>
          <p:nvPicPr>
            <p:cNvPr id="11" name="Picture 10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9844" y="2893628"/>
              <a:ext cx="335309" cy="414564"/>
            </a:xfrm>
            <a:prstGeom prst="rect">
              <a:avLst/>
            </a:prstGeom>
          </p:spPr>
        </p:pic>
        <p:pic>
          <p:nvPicPr>
            <p:cNvPr id="12" name="Picture 11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6346" y="4208418"/>
              <a:ext cx="335309" cy="414564"/>
            </a:xfrm>
            <a:prstGeom prst="rect">
              <a:avLst/>
            </a:prstGeom>
          </p:spPr>
        </p:pic>
      </p:grpSp>
      <p:sp>
        <p:nvSpPr>
          <p:cNvPr id="9" name="Rectangle 2"/>
          <p:cNvSpPr/>
          <p:nvPr/>
        </p:nvSpPr>
        <p:spPr>
          <a:xfrm>
            <a:off x="993251" y="5461792"/>
            <a:ext cx="7482840" cy="769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1 new “tradable” job leads to 1.59 “</a:t>
            </a:r>
            <a:r>
              <a:rPr lang="en-US" sz="1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” jobs and (because of agglomeration economies?) 0.26 new tradable jobs. Note: “tradable” = </a:t>
            </a:r>
            <a:r>
              <a:rPr lang="en-US" sz="16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“manufacturing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.”</a:t>
            </a:r>
          </a:p>
          <a:p>
            <a:pPr lvl="0" defTabSz="514350" fontAlgn="auto">
              <a:lnSpc>
                <a:spcPct val="90000"/>
              </a:lnSpc>
              <a:spcBef>
                <a:spcPts val="0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6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6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sp>
        <p:nvSpPr>
          <p:cNvPr id="6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1 – Local multipliers for </a:t>
            </a:r>
            <a:r>
              <a:rPr lang="en-US" dirty="0" err="1" smtClean="0"/>
              <a:t>tradables</a:t>
            </a:r>
            <a:r>
              <a:rPr lang="en-US" dirty="0" smtClean="0"/>
              <a:t> and </a:t>
            </a:r>
            <a:r>
              <a:rPr lang="en-US" dirty="0" err="1" smtClean="0"/>
              <a:t>nontradables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51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grpSp>
        <p:nvGrpSpPr>
          <p:cNvPr id="2" name="Table" descr="Please contact Professor Yinger for details regarding figures" title="Table"/>
          <p:cNvGrpSpPr/>
          <p:nvPr/>
        </p:nvGrpSpPr>
        <p:grpSpPr>
          <a:xfrm>
            <a:off x="1447801" y="807321"/>
            <a:ext cx="6172200" cy="4592586"/>
            <a:chOff x="1447801" y="807321"/>
            <a:chExt cx="6172200" cy="4592586"/>
          </a:xfrm>
        </p:grpSpPr>
        <p:pic>
          <p:nvPicPr>
            <p:cNvPr id="3" name="Picture 2" descr="Please contact Professor Yinger for details regarding figures" title="Grap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1" y="807321"/>
              <a:ext cx="6172200" cy="4592586"/>
            </a:xfrm>
            <a:prstGeom prst="rect">
              <a:avLst/>
            </a:prstGeom>
          </p:spPr>
        </p:pic>
        <p:pic>
          <p:nvPicPr>
            <p:cNvPr id="8" name="Picture 7" title="Backgroun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5200" y="3751218"/>
              <a:ext cx="335309" cy="414564"/>
            </a:xfrm>
            <a:prstGeom prst="rect">
              <a:avLst/>
            </a:prstGeom>
          </p:spPr>
        </p:pic>
        <p:pic>
          <p:nvPicPr>
            <p:cNvPr id="9" name="Picture 8" title="Background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084" y="4445350"/>
              <a:ext cx="335309" cy="414564"/>
            </a:xfrm>
            <a:prstGeom prst="rect">
              <a:avLst/>
            </a:prstGeom>
          </p:spPr>
        </p:pic>
      </p:grpSp>
      <p:sp>
        <p:nvSpPr>
          <p:cNvPr id="5" name="Rectangle 2"/>
          <p:cNvSpPr/>
          <p:nvPr/>
        </p:nvSpPr>
        <p:spPr>
          <a:xfrm>
            <a:off x="990600" y="5356391"/>
            <a:ext cx="774192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 1 new tradable skilled job leads to 2.52 non-tradable jobs but 1 new tradable nonskilled job lead to only 1.04 new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jobs.  </a:t>
            </a:r>
            <a:r>
              <a:rPr lang="en-US" sz="15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Nontradable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 jobs in construction, wholesale trade and personal services are most affected.</a:t>
            </a:r>
          </a:p>
          <a:p>
            <a:pPr lvl="0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Source: Moretti, </a:t>
            </a:r>
            <a:r>
              <a:rPr lang="en-US" sz="15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AER</a:t>
            </a:r>
            <a:r>
              <a:rPr lang="en-US" sz="15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  <a:cs typeface="+mn-cs"/>
              </a:rPr>
              <a:t>, May 2010</a:t>
            </a:r>
          </a:p>
        </p:txBody>
      </p:sp>
      <p:sp>
        <p:nvSpPr>
          <p:cNvPr id="6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 – Local multipliers, by skill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700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785949" y="1295400"/>
            <a:ext cx="3247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Moretti on Multipliers, 2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 addition, Moretti discusses the use of multipliers in policy.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points out that new jobs may not be held by current residents,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But his estimates apply to manufacturing, not all </a:t>
            </a:r>
            <a:r>
              <a:rPr lang="en-US" sz="2000" dirty="0" err="1" smtClean="0"/>
              <a:t>tradables</a:t>
            </a:r>
            <a:r>
              <a:rPr lang="en-US" sz="2000" dirty="0" smtClean="0"/>
              <a:t>, 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cannot account for variation across cities, and</a:t>
            </a:r>
          </a:p>
          <a:p>
            <a:pPr marL="460375" lvl="2" indent="-233363">
              <a:lnSpc>
                <a:spcPct val="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marL="460375" lvl="2" indent="-233363">
              <a:buFont typeface="Courier New" panose="02070309020205020404" pitchFamily="49" charset="0"/>
              <a:buChar char="o"/>
            </a:pPr>
            <a:r>
              <a:rPr lang="en-US" sz="2000" dirty="0" smtClean="0"/>
              <a:t>He misses the importance of the counterfactual.</a:t>
            </a:r>
            <a:endParaRPr lang="en-US" sz="2000" u="sng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Moretti on Multipliers, 2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22960" y="1371600"/>
            <a:ext cx="3181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514350" fontAlgn="auto">
              <a:spcBef>
                <a:spcPts val="675"/>
              </a:spcBef>
              <a:spcAft>
                <a:spcPts val="1800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Introduction, Continued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class examines some basic concepts in state and local economic development.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The next class looks at the impact of fiscal policies, including taxes and public spending, on local economic development. 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topic is complex and frustrating:  Although there is a great deal of research, there is no consensus about the best policies to follow.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Introduction, Continued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36570" y="1420279"/>
            <a:ext cx="3202030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Calibri" panose="020F0502020204030204"/>
                <a:cs typeface="+mn-cs"/>
              </a:rPr>
              <a:t>Macroeconomic Models</a:t>
            </a:r>
            <a:endParaRPr lang="en-US" sz="2400" dirty="0">
              <a:solidFill>
                <a:srgbClr val="BD582C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This class has focused on microeconomics, that is, on the analysis of households and firms and single markets.</a:t>
            </a:r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But economic development involves macroeconomics, which is all markets put together.</a:t>
            </a:r>
            <a:endParaRPr lang="en-US" sz="2000" dirty="0"/>
          </a:p>
          <a:p>
            <a:pPr marL="227013" indent="-227013" eaLnBrk="1" hangingPunct="1">
              <a:lnSpc>
                <a:spcPct val="100000"/>
              </a:lnSpc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000" dirty="0" smtClean="0"/>
              <a:t>Today we will look at some highly simplified macroeconomic models: Keynesian, export-base, and input-output.</a:t>
            </a:r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  <a:latin typeface="Calibri" panose="020F0502020204030204"/>
              </a:rPr>
              <a:t>Macroeconomic Models</a:t>
            </a:r>
            <a:br>
              <a:rPr lang="en-US" sz="2800" dirty="0">
                <a:solidFill>
                  <a:srgbClr val="BD582C"/>
                </a:solidFill>
                <a:latin typeface="Calibri" panose="020F0502020204030204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849085" y="1371600"/>
            <a:ext cx="348576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A simple Keynesian model combines accounting identities and assumptions about behavior. </a:t>
            </a:r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terms: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Y</a:t>
            </a:r>
            <a:r>
              <a:rPr lang="en-US" sz="2000" dirty="0"/>
              <a:t> = Income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E</a:t>
            </a:r>
            <a:r>
              <a:rPr lang="en-US" sz="2000" dirty="0"/>
              <a:t> = Expenditures (=GNP)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en-US" sz="2000" dirty="0"/>
              <a:t> = Consumption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I </a:t>
            </a:r>
            <a:r>
              <a:rPr lang="en-US" sz="2000" dirty="0"/>
              <a:t>= Investment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S </a:t>
            </a:r>
            <a:r>
              <a:rPr lang="en-US" sz="2000" dirty="0"/>
              <a:t>= Savings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X </a:t>
            </a:r>
            <a:r>
              <a:rPr lang="en-US" sz="2000" dirty="0"/>
              <a:t>= Exports</a:t>
            </a:r>
          </a:p>
          <a:p>
            <a:pPr eaLnBrk="1" hangingPunct="1">
              <a:buNone/>
            </a:pPr>
            <a:r>
              <a:rPr lang="en-US" sz="2000" dirty="0"/>
              <a:t>		</a:t>
            </a:r>
            <a:r>
              <a:rPr lang="en-US" sz="2000" i="1" dirty="0">
                <a:cs typeface="Times New Roman" pitchFamily="18" charset="0"/>
              </a:rPr>
              <a:t>M </a:t>
            </a:r>
            <a:r>
              <a:rPr lang="en-US" sz="2000" dirty="0"/>
              <a:t>= Imports</a:t>
            </a:r>
          </a:p>
          <a:p>
            <a:pPr eaLnBrk="1" hangingPunct="1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</a:t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97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838200" y="1367135"/>
            <a:ext cx="3485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solidFill>
                  <a:srgbClr val="BD582C"/>
                </a:solidFill>
                <a:latin typeface="+mn-lt"/>
              </a:rPr>
              <a:t>A Simple Keynesian Model</a:t>
            </a:r>
            <a:endParaRPr lang="en-US" sz="2400" dirty="0">
              <a:solidFill>
                <a:srgbClr val="BD582C"/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667669"/>
            <a:ext cx="7543801" cy="4023360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identities: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>
              <a:lnSpc>
                <a:spcPct val="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assumptions about behavior: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grpSp>
        <p:nvGrpSpPr>
          <p:cNvPr id="10" name="Equation 1" descr="Please contact Professor Yinger for details regarding equations" title="Equation"/>
          <p:cNvGrpSpPr/>
          <p:nvPr/>
        </p:nvGrpSpPr>
        <p:grpSpPr>
          <a:xfrm>
            <a:off x="3349260" y="2321575"/>
            <a:ext cx="3690162" cy="1564625"/>
            <a:chOff x="3349260" y="2321575"/>
            <a:chExt cx="3690162" cy="1564625"/>
          </a:xfrm>
        </p:grpSpPr>
        <p:graphicFrame>
          <p:nvGraphicFramePr>
            <p:cNvPr id="3" name="Equation 1-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960495"/>
                </p:ext>
              </p:extLst>
            </p:nvPr>
          </p:nvGraphicFramePr>
          <p:xfrm>
            <a:off x="3349260" y="2321575"/>
            <a:ext cx="3690162" cy="57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3" name="Equation" r:id="rId3" imgW="1282700" imgH="203200" progId="Equation.DSMT4">
                    <p:embed/>
                  </p:oleObj>
                </mc:Choice>
                <mc:Fallback>
                  <p:oleObj name="Equation" r:id="rId3" imgW="1282700" imgH="203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260" y="2321575"/>
                          <a:ext cx="3690162" cy="5740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Equation 1-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7126654"/>
                </p:ext>
              </p:extLst>
            </p:nvPr>
          </p:nvGraphicFramePr>
          <p:xfrm>
            <a:off x="3954483" y="2913423"/>
            <a:ext cx="1818085" cy="515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4" name="Equation" r:id="rId5" imgW="634449" imgH="177646" progId="Equation.DSMT4">
                    <p:embed/>
                  </p:oleObj>
                </mc:Choice>
                <mc:Fallback>
                  <p:oleObj name="Equation" r:id="rId5" imgW="634449" imgH="177646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483" y="2913423"/>
                          <a:ext cx="1818085" cy="51557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Equation 1-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0615803"/>
                </p:ext>
              </p:extLst>
            </p:nvPr>
          </p:nvGraphicFramePr>
          <p:xfrm>
            <a:off x="4122593" y="3434315"/>
            <a:ext cx="1143000" cy="4518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5" name="Equation" r:id="rId7" imgW="406048" imgH="164957" progId="Equation.DSMT4">
                    <p:embed/>
                  </p:oleObj>
                </mc:Choice>
                <mc:Fallback>
                  <p:oleObj name="Equation" r:id="rId7" imgW="406048" imgH="164957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2593" y="3434315"/>
                          <a:ext cx="1143000" cy="45188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Equation 2" descr="Please contact Professor Yinger for details regarding equations" title="Equation"/>
          <p:cNvGrpSpPr/>
          <p:nvPr/>
        </p:nvGrpSpPr>
        <p:grpSpPr>
          <a:xfrm>
            <a:off x="3173286" y="4904955"/>
            <a:ext cx="3731891" cy="1267245"/>
            <a:chOff x="3173286" y="4904955"/>
            <a:chExt cx="3731891" cy="1267245"/>
          </a:xfrm>
        </p:grpSpPr>
        <p:graphicFrame>
          <p:nvGraphicFramePr>
            <p:cNvPr id="15" name="Equation 2-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0814104"/>
                </p:ext>
              </p:extLst>
            </p:nvPr>
          </p:nvGraphicFramePr>
          <p:xfrm>
            <a:off x="3571950" y="4904955"/>
            <a:ext cx="2350005" cy="581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6" name="Equation" r:id="rId9" imgW="927100" imgH="228600" progId="Equation.DSMT4">
                    <p:embed/>
                  </p:oleObj>
                </mc:Choice>
                <mc:Fallback>
                  <p:oleObj name="Equation" r:id="rId9" imgW="927100" imgH="228600" progId="Equation.DSMT4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950" y="4904955"/>
                          <a:ext cx="2350005" cy="58144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Equation 2-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552009"/>
                </p:ext>
              </p:extLst>
            </p:nvPr>
          </p:nvGraphicFramePr>
          <p:xfrm>
            <a:off x="3173286" y="5550218"/>
            <a:ext cx="3731891" cy="621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297" name="Equation" r:id="rId11" imgW="1371600" imgH="228600" progId="Equation.DSMT4">
                    <p:embed/>
                  </p:oleObj>
                </mc:Choice>
                <mc:Fallback>
                  <p:oleObj name="Equation" r:id="rId11" imgW="1371600" imgH="2286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3286" y="5550218"/>
                          <a:ext cx="3731891" cy="6219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</a:t>
            </a:r>
            <a:r>
              <a:rPr lang="en-US" sz="2800" dirty="0" smtClean="0">
                <a:solidFill>
                  <a:srgbClr val="BD582C"/>
                </a:solidFill>
              </a:rPr>
              <a:t>Model, 2</a:t>
            </a:r>
            <a:r>
              <a:rPr lang="en-US" sz="2800" dirty="0">
                <a:solidFill>
                  <a:srgbClr val="BD582C"/>
                </a:solidFill>
              </a:rPr>
              <a:t/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6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822960" y="305712"/>
            <a:ext cx="7543800" cy="590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spc="100" dirty="0" smtClean="0">
                <a:solidFill>
                  <a:srgbClr val="637052"/>
                </a:solidFill>
              </a:rPr>
              <a:t>State and Local Public Finance</a:t>
            </a:r>
            <a:br>
              <a:rPr lang="en-US" sz="1800" b="1" spc="100" dirty="0" smtClean="0">
                <a:solidFill>
                  <a:srgbClr val="637052"/>
                </a:solidFill>
              </a:rPr>
            </a:br>
            <a:r>
              <a:rPr lang="en-US" sz="1800" b="1" spc="100" dirty="0" smtClean="0">
                <a:solidFill>
                  <a:srgbClr val="637052"/>
                </a:solidFill>
              </a:rPr>
              <a:t>Lecture 16: Economic Development Concepts</a:t>
            </a:r>
            <a:endParaRPr lang="en-US" sz="1800" b="1" spc="100" dirty="0">
              <a:solidFill>
                <a:srgbClr val="637052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838200" y="1404068"/>
            <a:ext cx="37871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lvl="0" indent="-51435" defTabSz="514350" fontAlgn="auto">
              <a:lnSpc>
                <a:spcPct val="90000"/>
              </a:lnSpc>
              <a:spcBef>
                <a:spcPts val="675"/>
              </a:spcBef>
              <a:spcAft>
                <a:spcPts val="113"/>
              </a:spcAft>
              <a:buClr>
                <a:srgbClr val="E48312"/>
              </a:buClr>
              <a:buSzPct val="100000"/>
            </a:pPr>
            <a:r>
              <a:rPr lang="en-US" sz="2400" dirty="0" smtClean="0">
                <a:solidFill>
                  <a:srgbClr val="BD582C"/>
                </a:solidFill>
                <a:latin typeface="+mn-lt"/>
                <a:cs typeface="+mn-cs"/>
              </a:rPr>
              <a:t>A Simple Keynesian Model, 2</a:t>
            </a:r>
            <a:endParaRPr lang="en-US" sz="2400" dirty="0">
              <a:solidFill>
                <a:srgbClr val="BD582C"/>
              </a:solidFill>
              <a:latin typeface="+mn-lt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859866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The equilibrium:</a:t>
            </a:r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227013" indent="-227013" eaLnBrk="1" hangingPunct="1">
              <a:buFont typeface="Wingdings" panose="05000000000000000000" pitchFamily="2" charset="2"/>
              <a:buChar char="§"/>
            </a:pPr>
            <a:r>
              <a:rPr lang="en-US" sz="2000" dirty="0" smtClean="0"/>
              <a:t>Interpretation:</a:t>
            </a:r>
          </a:p>
          <a:p>
            <a:pPr marL="227013" indent="-227013" eaLnBrk="1" hangingPunct="1">
              <a:lnSpc>
                <a:spcPct val="5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Exports (and other exogenous factors) are multiplied into income.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These factors have a larger impact if the marginal propensity to consume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/>
              <a:t>) is larger.</a:t>
            </a:r>
          </a:p>
          <a:p>
            <a:pPr marL="460375" lvl="1" indent="-233363" eaLnBrk="1" hangingPunct="1">
              <a:lnSpc>
                <a:spcPct val="100000"/>
              </a:lnSpc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These factors have a smaller impact if the marginal propensity to import (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/>
              <a:t> = “leakage”) is larger.</a:t>
            </a:r>
          </a:p>
          <a:p>
            <a:pPr>
              <a:lnSpc>
                <a:spcPct val="50000"/>
              </a:lnSpc>
              <a:spcBef>
                <a:spcPts val="0"/>
              </a:spcBef>
            </a:pPr>
            <a:endParaRPr lang="en-US" sz="2000" dirty="0" smtClean="0"/>
          </a:p>
          <a:p>
            <a:pPr eaLnBrk="1" hangingPunct="1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graphicFrame>
        <p:nvGraphicFramePr>
          <p:cNvPr id="9" name="Equation" descr="Please contact Professor Yinger for details regarding figures" title="Equation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88679"/>
              </p:ext>
            </p:extLst>
          </p:nvPr>
        </p:nvGraphicFramePr>
        <p:xfrm>
          <a:off x="3124200" y="2337129"/>
          <a:ext cx="3988779" cy="930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5" name="Equation" r:id="rId3" imgW="1841500" imgH="431800" progId="Equation.DSMT4">
                  <p:embed/>
                </p:oleObj>
              </mc:Choice>
              <mc:Fallback>
                <p:oleObj name="Equation" r:id="rId3" imgW="18415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337129"/>
                        <a:ext cx="3988779" cy="930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BD582C"/>
                </a:solidFill>
              </a:rPr>
              <a:t>A Simple Keynesian Model, </a:t>
            </a:r>
            <a:r>
              <a:rPr lang="en-US" sz="2800" dirty="0" smtClean="0">
                <a:solidFill>
                  <a:srgbClr val="BD582C"/>
                </a:solidFill>
              </a:rPr>
              <a:t>2-2</a:t>
            </a:r>
            <a:r>
              <a:rPr lang="en-US" sz="2800" dirty="0">
                <a:solidFill>
                  <a:srgbClr val="BD582C"/>
                </a:solidFill>
              </a:rPr>
              <a:t/>
            </a:r>
            <a:br>
              <a:rPr lang="en-US" sz="2800" dirty="0">
                <a:solidFill>
                  <a:srgbClr val="BD582C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894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CF888E1-3DEF-4C87-8FF5-623334404736}" vid="{ACB0FA75-0D73-42A8-801E-281AAAF314DB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31605</TotalTime>
  <Words>3359</Words>
  <Application>Microsoft Office PowerPoint</Application>
  <PresentationFormat>On-screen Show (4:3)</PresentationFormat>
  <Paragraphs>427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Calibri</vt:lpstr>
      <vt:lpstr>Calibri Light</vt:lpstr>
      <vt:lpstr>Courier New</vt:lpstr>
      <vt:lpstr>Times New Roman</vt:lpstr>
      <vt:lpstr>Wingdings</vt:lpstr>
      <vt:lpstr>Theme1</vt:lpstr>
      <vt:lpstr>Retrospect</vt:lpstr>
      <vt:lpstr>1_Retrospect</vt:lpstr>
      <vt:lpstr>2_Retrospect</vt:lpstr>
      <vt:lpstr>Equation</vt:lpstr>
      <vt:lpstr>State and Local Public Finance Professor Yinger Spring 2020</vt:lpstr>
      <vt:lpstr>Classes on Economic Development </vt:lpstr>
      <vt:lpstr>Class Outline </vt:lpstr>
      <vt:lpstr>Introduction </vt:lpstr>
      <vt:lpstr>Introduction, Continued </vt:lpstr>
      <vt:lpstr>Macroeconomic Models </vt:lpstr>
      <vt:lpstr>A Simple Keynesian Model </vt:lpstr>
      <vt:lpstr>A Simple Keynesian Model, 2 </vt:lpstr>
      <vt:lpstr>A Simple Keynesian Model, 2-2 </vt:lpstr>
      <vt:lpstr>A Simple Keynesian Model, 3 </vt:lpstr>
      <vt:lpstr>Economic Base Models </vt:lpstr>
      <vt:lpstr>Export vs. Local Jobs </vt:lpstr>
      <vt:lpstr>Export vs. Local Jobs, 2 </vt:lpstr>
      <vt:lpstr>An Export Base Model </vt:lpstr>
      <vt:lpstr>An Export Base Model, 2 </vt:lpstr>
      <vt:lpstr>An Export Base Model, 3 </vt:lpstr>
      <vt:lpstr>Alternative Export Base Model </vt:lpstr>
      <vt:lpstr>Export Base Models, Lessons </vt:lpstr>
      <vt:lpstr>Export Base Models, Limits </vt:lpstr>
      <vt:lpstr>Input/Output Analysis </vt:lpstr>
      <vt:lpstr>Input/Output Analysis, 2 </vt:lpstr>
      <vt:lpstr>Input/Output Analysis, 2-2 </vt:lpstr>
      <vt:lpstr>Input/Output Model </vt:lpstr>
      <vt:lpstr>Input/Output Model, 2 </vt:lpstr>
      <vt:lpstr>Types of I/O Models </vt:lpstr>
      <vt:lpstr>Types of I/O Models, 2 </vt:lpstr>
      <vt:lpstr>Contributions of I/O </vt:lpstr>
      <vt:lpstr>Contributions of I/O, 2 </vt:lpstr>
      <vt:lpstr>Misuse of Multipliers </vt:lpstr>
      <vt:lpstr>Misuse of Multipliers, 2 </vt:lpstr>
      <vt:lpstr>Misuse of Multipliers, 3 </vt:lpstr>
      <vt:lpstr>Misuse of Multipliers, 4 </vt:lpstr>
      <vt:lpstr>Figure 2. Auto Employment in Einning and Runner-up County of 2018 VW deal</vt:lpstr>
      <vt:lpstr>Agglomeration Economies </vt:lpstr>
      <vt:lpstr>Examples of Localization Economies </vt:lpstr>
      <vt:lpstr>Examples of Localization Economies, 2 </vt:lpstr>
      <vt:lpstr>Localization Economies </vt:lpstr>
      <vt:lpstr>Localization Economies, 2 </vt:lpstr>
      <vt:lpstr>Evidence on Localization Economies </vt:lpstr>
      <vt:lpstr>Urbanization Economies </vt:lpstr>
      <vt:lpstr>Urbanization Economies, 2 </vt:lpstr>
      <vt:lpstr>Evidence on Urbanization Economies </vt:lpstr>
      <vt:lpstr>Agglomeration and Policy </vt:lpstr>
      <vt:lpstr>Agglomeration And Policy, 2 </vt:lpstr>
      <vt:lpstr>Moretti On Multipliers </vt:lpstr>
      <vt:lpstr>Table 1 – Local multipliers for tradables and nontradables</vt:lpstr>
      <vt:lpstr>Table 2 – Local multipliers, by skill level</vt:lpstr>
      <vt:lpstr>Moretti on Multipliers, 2 </vt:lpstr>
    </vt:vector>
  </TitlesOfParts>
  <Company>The Maxwell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and Local Public Finance Spring 2020, Professor Yinger</dc:title>
  <dc:creator>joyinger</dc:creator>
  <cp:lastModifiedBy>Emily Rose Minnoe</cp:lastModifiedBy>
  <cp:revision>185</cp:revision>
  <dcterms:created xsi:type="dcterms:W3CDTF">2005-12-18T15:49:22Z</dcterms:created>
  <dcterms:modified xsi:type="dcterms:W3CDTF">2020-02-18T21:08:00Z</dcterms:modified>
</cp:coreProperties>
</file>