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70" r:id="rId2"/>
    <p:sldMasterId id="2147483782" r:id="rId3"/>
  </p:sldMasterIdLst>
  <p:sldIdLst>
    <p:sldId id="302" r:id="rId4"/>
    <p:sldId id="257" r:id="rId5"/>
    <p:sldId id="258" r:id="rId6"/>
    <p:sldId id="259" r:id="rId7"/>
    <p:sldId id="280" r:id="rId8"/>
    <p:sldId id="281" r:id="rId9"/>
    <p:sldId id="260" r:id="rId10"/>
    <p:sldId id="282" r:id="rId11"/>
    <p:sldId id="283" r:id="rId12"/>
    <p:sldId id="261" r:id="rId13"/>
    <p:sldId id="262" r:id="rId14"/>
    <p:sldId id="303" r:id="rId15"/>
    <p:sldId id="311" r:id="rId16"/>
    <p:sldId id="296" r:id="rId17"/>
    <p:sldId id="263" r:id="rId18"/>
    <p:sldId id="265" r:id="rId19"/>
    <p:sldId id="304" r:id="rId20"/>
    <p:sldId id="267" r:id="rId21"/>
    <p:sldId id="268" r:id="rId22"/>
    <p:sldId id="284" r:id="rId23"/>
    <p:sldId id="285" r:id="rId24"/>
    <p:sldId id="286" r:id="rId25"/>
    <p:sldId id="287" r:id="rId26"/>
    <p:sldId id="288" r:id="rId27"/>
    <p:sldId id="295" r:id="rId28"/>
    <p:sldId id="289" r:id="rId29"/>
    <p:sldId id="305" r:id="rId30"/>
    <p:sldId id="317" r:id="rId31"/>
    <p:sldId id="318" r:id="rId32"/>
    <p:sldId id="319" r:id="rId33"/>
    <p:sldId id="320" r:id="rId34"/>
    <p:sldId id="321" r:id="rId35"/>
    <p:sldId id="312" r:id="rId36"/>
    <p:sldId id="313" r:id="rId37"/>
    <p:sldId id="314" r:id="rId38"/>
    <p:sldId id="315" r:id="rId39"/>
    <p:sldId id="316" r:id="rId40"/>
    <p:sldId id="269" r:id="rId41"/>
    <p:sldId id="270" r:id="rId42"/>
    <p:sldId id="271" r:id="rId43"/>
    <p:sldId id="298" r:id="rId44"/>
    <p:sldId id="299" r:id="rId45"/>
    <p:sldId id="300" r:id="rId46"/>
    <p:sldId id="301" r:id="rId47"/>
    <p:sldId id="272" r:id="rId48"/>
    <p:sldId id="290" r:id="rId49"/>
    <p:sldId id="306" r:id="rId50"/>
    <p:sldId id="291" r:id="rId51"/>
    <p:sldId id="292" r:id="rId52"/>
    <p:sldId id="293" r:id="rId53"/>
    <p:sldId id="294" r:id="rId5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b="0" dirty="0" smtClean="0">
                <a:solidFill>
                  <a:srgbClr val="BD582C"/>
                </a:solidFill>
                <a:latin typeface="Calibri" panose="020F0502020204030204" pitchFamily="34" charset="0"/>
              </a:rPr>
              <a:t>State Revenue Hill (</a:t>
            </a:r>
            <a:r>
              <a:rPr lang="en-US" sz="2400" b="0" dirty="0" err="1" smtClean="0">
                <a:solidFill>
                  <a:srgbClr val="BD582C"/>
                </a:solidFill>
                <a:latin typeface="Calibri" panose="020F0502020204030204" pitchFamily="34" charset="0"/>
              </a:rPr>
              <a:t>Bania</a:t>
            </a:r>
            <a:r>
              <a:rPr lang="en-US" sz="2400" b="0" dirty="0" smtClean="0">
                <a:solidFill>
                  <a:srgbClr val="BD582C"/>
                </a:solidFill>
                <a:latin typeface="Calibri" panose="020F0502020204030204" pitchFamily="34" charset="0"/>
              </a:rPr>
              <a:t> and</a:t>
            </a:r>
            <a:r>
              <a:rPr lang="en-US" sz="2400" b="0" baseline="0" dirty="0" smtClean="0">
                <a:solidFill>
                  <a:srgbClr val="BD582C"/>
                </a:solidFill>
                <a:latin typeface="Calibri" panose="020F0502020204030204" pitchFamily="34" charset="0"/>
              </a:rPr>
              <a:t> </a:t>
            </a:r>
            <a:r>
              <a:rPr lang="en-US" sz="2400" b="0" dirty="0" smtClean="0">
                <a:solidFill>
                  <a:srgbClr val="BD582C"/>
                </a:solidFill>
                <a:latin typeface="Calibri" panose="020F0502020204030204" pitchFamily="34" charset="0"/>
              </a:rPr>
              <a:t>Stone)</a:t>
            </a:r>
            <a:endParaRPr lang="en-US" sz="2400" b="0" dirty="0">
              <a:solidFill>
                <a:srgbClr val="BD582C"/>
              </a:solidFill>
              <a:latin typeface="Calibri" panose="020F0502020204030204" pitchFamily="34" charset="0"/>
            </a:endParaRPr>
          </a:p>
        </c:rich>
      </c:tx>
      <c:overlay val="0"/>
    </c:title>
    <c:autoTitleDeleted val="0"/>
    <c:plotArea>
      <c:layout>
        <c:manualLayout>
          <c:layoutTarget val="inner"/>
          <c:xMode val="edge"/>
          <c:yMode val="edge"/>
          <c:x val="4.6890661765670832E-2"/>
          <c:y val="0.11389356496539273"/>
          <c:w val="0.93095898647930564"/>
          <c:h val="0.77740071034229452"/>
        </c:manualLayout>
      </c:layout>
      <c:scatterChart>
        <c:scatterStyle val="lineMarker"/>
        <c:varyColors val="0"/>
        <c:ser>
          <c:idx val="0"/>
          <c:order val="0"/>
          <c:marker>
            <c:symbol val="none"/>
          </c:marker>
          <c:xVal>
            <c:numRef>
              <c:f>Sheet2!$A$10:$A$31</c:f>
              <c:numCache>
                <c:formatCode>General</c:formatCode>
                <c:ptCount val="22"/>
                <c:pt idx="0">
                  <c:v>7.5</c:v>
                </c:pt>
                <c:pt idx="1">
                  <c:v>8</c:v>
                </c:pt>
                <c:pt idx="2">
                  <c:v>8.5</c:v>
                </c:pt>
                <c:pt idx="3">
                  <c:v>9</c:v>
                </c:pt>
                <c:pt idx="4">
                  <c:v>9.5</c:v>
                </c:pt>
                <c:pt idx="5">
                  <c:v>10</c:v>
                </c:pt>
                <c:pt idx="6">
                  <c:v>10.5</c:v>
                </c:pt>
                <c:pt idx="7">
                  <c:v>11</c:v>
                </c:pt>
                <c:pt idx="8">
                  <c:v>11.5</c:v>
                </c:pt>
                <c:pt idx="9">
                  <c:v>12</c:v>
                </c:pt>
                <c:pt idx="10">
                  <c:v>12.5</c:v>
                </c:pt>
                <c:pt idx="11">
                  <c:v>13</c:v>
                </c:pt>
                <c:pt idx="12">
                  <c:v>13.5</c:v>
                </c:pt>
                <c:pt idx="13">
                  <c:v>14</c:v>
                </c:pt>
                <c:pt idx="14">
                  <c:v>14.5</c:v>
                </c:pt>
                <c:pt idx="15">
                  <c:v>15</c:v>
                </c:pt>
                <c:pt idx="16">
                  <c:v>15.5</c:v>
                </c:pt>
                <c:pt idx="17">
                  <c:v>16</c:v>
                </c:pt>
                <c:pt idx="18">
                  <c:v>16.5</c:v>
                </c:pt>
                <c:pt idx="19">
                  <c:v>17</c:v>
                </c:pt>
                <c:pt idx="20">
                  <c:v>17.5</c:v>
                </c:pt>
                <c:pt idx="21">
                  <c:v>18</c:v>
                </c:pt>
              </c:numCache>
            </c:numRef>
          </c:xVal>
          <c:yVal>
            <c:numRef>
              <c:f>Sheet2!$B$10:$B$31</c:f>
              <c:numCache>
                <c:formatCode>General</c:formatCode>
                <c:ptCount val="22"/>
                <c:pt idx="0">
                  <c:v>26.11500000000002</c:v>
                </c:pt>
                <c:pt idx="1">
                  <c:v>26.991999999999987</c:v>
                </c:pt>
                <c:pt idx="2">
                  <c:v>27.761000000000003</c:v>
                </c:pt>
                <c:pt idx="3">
                  <c:v>28.42199999999999</c:v>
                </c:pt>
                <c:pt idx="4">
                  <c:v>28.974999999999987</c:v>
                </c:pt>
                <c:pt idx="5">
                  <c:v>29.419999999999987</c:v>
                </c:pt>
                <c:pt idx="6">
                  <c:v>29.757000000000005</c:v>
                </c:pt>
                <c:pt idx="7">
                  <c:v>29.985999999999976</c:v>
                </c:pt>
                <c:pt idx="8">
                  <c:v>30.107000000000021</c:v>
                </c:pt>
                <c:pt idx="9">
                  <c:v>30.120000000000005</c:v>
                </c:pt>
                <c:pt idx="10">
                  <c:v>30.025000000000006</c:v>
                </c:pt>
                <c:pt idx="11">
                  <c:v>29.82200000000001</c:v>
                </c:pt>
                <c:pt idx="12">
                  <c:v>29.511000000000028</c:v>
                </c:pt>
                <c:pt idx="13">
                  <c:v>29.091999999999999</c:v>
                </c:pt>
                <c:pt idx="14">
                  <c:v>28.564999999999987</c:v>
                </c:pt>
                <c:pt idx="15">
                  <c:v>27.93</c:v>
                </c:pt>
                <c:pt idx="16">
                  <c:v>27.187000000000005</c:v>
                </c:pt>
                <c:pt idx="17">
                  <c:v>26.336000000000023</c:v>
                </c:pt>
                <c:pt idx="18">
                  <c:v>25.377000000000027</c:v>
                </c:pt>
                <c:pt idx="19">
                  <c:v>24.310000000000027</c:v>
                </c:pt>
                <c:pt idx="20">
                  <c:v>23.135000000000005</c:v>
                </c:pt>
                <c:pt idx="21">
                  <c:v>21.852000000000018</c:v>
                </c:pt>
              </c:numCache>
            </c:numRef>
          </c:yVal>
          <c:smooth val="0"/>
          <c:extLst>
            <c:ext xmlns:c16="http://schemas.microsoft.com/office/drawing/2014/chart" uri="{C3380CC4-5D6E-409C-BE32-E72D297353CC}">
              <c16:uniqueId val="{00000000-7375-412F-9D8F-BE072B8E845E}"/>
            </c:ext>
          </c:extLst>
        </c:ser>
        <c:dLbls>
          <c:showLegendKey val="0"/>
          <c:showVal val="0"/>
          <c:showCatName val="0"/>
          <c:showSerName val="0"/>
          <c:showPercent val="0"/>
          <c:showBubbleSize val="0"/>
        </c:dLbls>
        <c:axId val="776184312"/>
        <c:axId val="776186272"/>
      </c:scatterChart>
      <c:valAx>
        <c:axId val="776184312"/>
        <c:scaling>
          <c:orientation val="minMax"/>
          <c:min val="5"/>
        </c:scaling>
        <c:delete val="0"/>
        <c:axPos val="b"/>
        <c:title>
          <c:tx>
            <c:rich>
              <a:bodyPr/>
              <a:lstStyle/>
              <a:p>
                <a:pPr>
                  <a:defRPr sz="1600"/>
                </a:pPr>
                <a:r>
                  <a:rPr lang="en-US" sz="1600"/>
                  <a:t>State Taxes as a Percentage of Personal Income</a:t>
                </a:r>
              </a:p>
            </c:rich>
          </c:tx>
          <c:overlay val="0"/>
        </c:title>
        <c:numFmt formatCode="General" sourceLinked="1"/>
        <c:majorTickMark val="out"/>
        <c:minorTickMark val="none"/>
        <c:tickLblPos val="nextTo"/>
        <c:crossAx val="776186272"/>
        <c:crosses val="autoZero"/>
        <c:crossBetween val="midCat"/>
        <c:majorUnit val="1"/>
      </c:valAx>
      <c:valAx>
        <c:axId val="776186272"/>
        <c:scaling>
          <c:orientation val="minMax"/>
          <c:min val="10"/>
        </c:scaling>
        <c:delete val="0"/>
        <c:axPos val="l"/>
        <c:title>
          <c:tx>
            <c:rich>
              <a:bodyPr rot="-5400000" vert="horz"/>
              <a:lstStyle/>
              <a:p>
                <a:pPr>
                  <a:defRPr sz="1400"/>
                </a:pPr>
                <a:r>
                  <a:rPr lang="en-US" sz="1400"/>
                  <a:t>Rate of Growth in State Personal Income per Capita</a:t>
                </a:r>
              </a:p>
            </c:rich>
          </c:tx>
          <c:overlay val="0"/>
        </c:title>
        <c:numFmt formatCode="General" sourceLinked="1"/>
        <c:majorTickMark val="out"/>
        <c:minorTickMark val="none"/>
        <c:tickLblPos val="none"/>
        <c:crossAx val="776184312"/>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0.3908</cdr:x>
      <cdr:y>0.28292</cdr:y>
    </cdr:from>
    <cdr:to>
      <cdr:x>0.3921</cdr:x>
      <cdr:y>0.89373</cdr:y>
    </cdr:to>
    <cdr:sp macro="" textlink="">
      <cdr:nvSpPr>
        <cdr:cNvPr id="3" name="Straight Connector 2"/>
        <cdr:cNvSpPr/>
      </cdr:nvSpPr>
      <cdr:spPr>
        <a:xfrm xmlns:a="http://schemas.openxmlformats.org/drawingml/2006/main" rot="16200000" flipV="1">
          <a:off x="703231" y="3640168"/>
          <a:ext cx="3783755" cy="861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0.11494</cdr:x>
      <cdr:y>0.56947</cdr:y>
    </cdr:from>
    <cdr:to>
      <cdr:x>0.33346</cdr:x>
      <cdr:y>0.63097</cdr:y>
    </cdr:to>
    <cdr:sp macro="" textlink="">
      <cdr:nvSpPr>
        <cdr:cNvPr id="4" name="TextBox 3"/>
        <cdr:cNvSpPr txBox="1"/>
      </cdr:nvSpPr>
      <cdr:spPr>
        <a:xfrm xmlns:a="http://schemas.openxmlformats.org/drawingml/2006/main">
          <a:off x="762001" y="3527652"/>
          <a:ext cx="1448636" cy="38100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dirty="0"/>
            <a:t>Average State</a:t>
          </a:r>
        </a:p>
      </cdr:txBody>
    </cdr:sp>
  </cdr:relSizeAnchor>
  <cdr:relSizeAnchor xmlns:cdr="http://schemas.openxmlformats.org/drawingml/2006/chartDrawing">
    <cdr:from>
      <cdr:x>0.50044</cdr:x>
      <cdr:y>0.25832</cdr:y>
    </cdr:from>
    <cdr:to>
      <cdr:x>0.50305</cdr:x>
      <cdr:y>0.89075</cdr:y>
    </cdr:to>
    <cdr:sp macro="" textlink="">
      <cdr:nvSpPr>
        <cdr:cNvPr id="8" name="Straight Connector 7"/>
        <cdr:cNvSpPr/>
      </cdr:nvSpPr>
      <cdr:spPr>
        <a:xfrm xmlns:a="http://schemas.openxmlformats.org/drawingml/2006/main" rot="16200000" flipH="1">
          <a:off x="1367441" y="3550391"/>
          <a:ext cx="3917684" cy="1730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0.53464</cdr:x>
      <cdr:y>0.56937</cdr:y>
    </cdr:from>
    <cdr:to>
      <cdr:x>0.7931</cdr:x>
      <cdr:y>0.63097</cdr:y>
    </cdr:to>
    <cdr:sp macro="" textlink="">
      <cdr:nvSpPr>
        <cdr:cNvPr id="9" name="TextBox 8"/>
        <cdr:cNvSpPr txBox="1"/>
      </cdr:nvSpPr>
      <cdr:spPr>
        <a:xfrm xmlns:a="http://schemas.openxmlformats.org/drawingml/2006/main">
          <a:off x="3544343" y="3527049"/>
          <a:ext cx="1713458" cy="381603"/>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a:t>Maximum</a:t>
          </a:r>
          <a:r>
            <a:rPr lang="en-US" sz="1400" baseline="0"/>
            <a:t> Growth</a:t>
          </a:r>
          <a:endParaRPr lang="en-US" sz="1400"/>
        </a:p>
      </cdr:txBody>
    </cdr:sp>
  </cdr:relSizeAnchor>
  <cdr:relSizeAnchor xmlns:cdr="http://schemas.openxmlformats.org/drawingml/2006/chartDrawing">
    <cdr:from>
      <cdr:x>0.49804</cdr:x>
      <cdr:y>0.5964</cdr:y>
    </cdr:from>
    <cdr:to>
      <cdr:x>0.53464</cdr:x>
      <cdr:y>0.5964</cdr:y>
    </cdr:to>
    <cdr:sp macro="" textlink="">
      <cdr:nvSpPr>
        <cdr:cNvPr id="15" name="Straight Arrow Connector 14"/>
        <cdr:cNvSpPr/>
      </cdr:nvSpPr>
      <cdr:spPr>
        <a:xfrm xmlns:a="http://schemas.openxmlformats.org/drawingml/2006/main" rot="10800000">
          <a:off x="4320268" y="3753304"/>
          <a:ext cx="317501" cy="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0.33856</cdr:x>
      <cdr:y>0.59279</cdr:y>
    </cdr:from>
    <cdr:to>
      <cdr:x>0.38824</cdr:x>
      <cdr:y>0.59305</cdr:y>
    </cdr:to>
    <cdr:sp macro="" textlink="">
      <cdr:nvSpPr>
        <cdr:cNvPr id="19" name="Straight Arrow Connector 18"/>
        <cdr:cNvSpPr/>
      </cdr:nvSpPr>
      <cdr:spPr>
        <a:xfrm xmlns:a="http://schemas.openxmlformats.org/drawingml/2006/main">
          <a:off x="2936873" y="3730625"/>
          <a:ext cx="430894" cy="15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4E7EC97-1917-412A-B974-BEF022451C27}"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43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3A97336-CAF9-4278-A17A-67A810D9D155}" type="slidenum">
              <a:rPr lang="en-US" altLang="en-US" smtClean="0"/>
              <a:pPr>
                <a:defRPr/>
              </a:pPr>
              <a:t>‹#›</a:t>
            </a:fld>
            <a:endParaRPr lang="en-US" altLang="en-US"/>
          </a:p>
        </p:txBody>
      </p:sp>
    </p:spTree>
    <p:extLst>
      <p:ext uri="{BB962C8B-B14F-4D97-AF65-F5344CB8AC3E}">
        <p14:creationId xmlns:p14="http://schemas.microsoft.com/office/powerpoint/2010/main" val="185876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261D17-3671-4C43-AA2E-185E810D2E38}" type="slidenum">
              <a:rPr lang="en-US" altLang="en-US" smtClean="0"/>
              <a:pPr>
                <a:defRPr/>
              </a:pPr>
              <a:t>‹#›</a:t>
            </a:fld>
            <a:endParaRPr lang="en-US" altLang="en-US"/>
          </a:p>
        </p:txBody>
      </p:sp>
    </p:spTree>
    <p:extLst>
      <p:ext uri="{BB962C8B-B14F-4D97-AF65-F5344CB8AC3E}">
        <p14:creationId xmlns:p14="http://schemas.microsoft.com/office/powerpoint/2010/main" val="59463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1"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C148F8-D651-40C9-8144-30F9CCAFCF5E}" type="slidenum">
              <a:rPr lang="en-US" altLang="en-US" smtClean="0"/>
              <a:pPr>
                <a:defRPr/>
              </a:pPr>
              <a:t>‹#›</a:t>
            </a:fld>
            <a:endParaRPr lang="en-US" altLang="en-US"/>
          </a:p>
        </p:txBody>
      </p:sp>
    </p:spTree>
    <p:extLst>
      <p:ext uri="{BB962C8B-B14F-4D97-AF65-F5344CB8AC3E}">
        <p14:creationId xmlns:p14="http://schemas.microsoft.com/office/powerpoint/2010/main" val="274552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6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49421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7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1971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63484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3219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88034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5381020-1A93-44C4-B792-711B9FE2B95A}" type="slidenum">
              <a:rPr lang="en-US" altLang="en-US" smtClean="0"/>
              <a:pPr>
                <a:defRPr/>
              </a:pPr>
              <a:t>‹#›</a:t>
            </a:fld>
            <a:endParaRPr lang="en-US" altLang="en-US"/>
          </a:p>
        </p:txBody>
      </p:sp>
    </p:spTree>
    <p:extLst>
      <p:ext uri="{BB962C8B-B14F-4D97-AF65-F5344CB8AC3E}">
        <p14:creationId xmlns:p14="http://schemas.microsoft.com/office/powerpoint/2010/main" val="1951143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45029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933579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6684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95207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47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51186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4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31100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43240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0709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D3F521B-9B6F-4361-B36C-E2C5D3D95BDB}"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658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54073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3964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64849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07782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4256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1667D9F-64A0-4ACA-8E89-BB016BC40CD7}" type="slidenum">
              <a:rPr lang="en-US" altLang="en-US" smtClean="0"/>
              <a:pPr>
                <a:defRPr/>
              </a:pPr>
              <a:t>‹#›</a:t>
            </a:fld>
            <a:endParaRPr lang="en-US" altLang="en-US"/>
          </a:p>
        </p:txBody>
      </p:sp>
    </p:spTree>
    <p:extLst>
      <p:ext uri="{BB962C8B-B14F-4D97-AF65-F5344CB8AC3E}">
        <p14:creationId xmlns:p14="http://schemas.microsoft.com/office/powerpoint/2010/main" val="278970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B978FF9-9E88-4864-B0E7-4C28303A643F}" type="slidenum">
              <a:rPr lang="en-US" altLang="en-US" smtClean="0"/>
              <a:pPr>
                <a:defRPr/>
              </a:pPr>
              <a:t>‹#›</a:t>
            </a:fld>
            <a:endParaRPr lang="en-US" altLang="en-US"/>
          </a:p>
        </p:txBody>
      </p:sp>
    </p:spTree>
    <p:extLst>
      <p:ext uri="{BB962C8B-B14F-4D97-AF65-F5344CB8AC3E}">
        <p14:creationId xmlns:p14="http://schemas.microsoft.com/office/powerpoint/2010/main" val="256196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335616E-F86F-4D4B-B700-F4206B325614}" type="slidenum">
              <a:rPr lang="en-US" altLang="en-US" smtClean="0"/>
              <a:pPr>
                <a:defRPr/>
              </a:pPr>
              <a:t>‹#›</a:t>
            </a:fld>
            <a:endParaRPr lang="en-US" altLang="en-US"/>
          </a:p>
        </p:txBody>
      </p:sp>
    </p:spTree>
    <p:extLst>
      <p:ext uri="{BB962C8B-B14F-4D97-AF65-F5344CB8AC3E}">
        <p14:creationId xmlns:p14="http://schemas.microsoft.com/office/powerpoint/2010/main" val="362364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7EBF790-ED88-4CEA-A3B6-09BDA5A9DFFE}" type="slidenum">
              <a:rPr lang="en-US" altLang="en-US" smtClean="0"/>
              <a:pPr>
                <a:defRPr/>
              </a:pPr>
              <a:t>‹#›</a:t>
            </a:fld>
            <a:endParaRPr lang="en-US" altLang="en-US"/>
          </a:p>
        </p:txBody>
      </p:sp>
    </p:spTree>
    <p:extLst>
      <p:ext uri="{BB962C8B-B14F-4D97-AF65-F5344CB8AC3E}">
        <p14:creationId xmlns:p14="http://schemas.microsoft.com/office/powerpoint/2010/main" val="361585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C050413-56B7-4C6A-8874-9055E26B4850}" type="slidenum">
              <a:rPr lang="en-US" altLang="en-US" smtClean="0"/>
              <a:pPr>
                <a:defRPr/>
              </a:pPr>
              <a:t>‹#›</a:t>
            </a:fld>
            <a:endParaRPr lang="en-US" altLang="en-US"/>
          </a:p>
        </p:txBody>
      </p:sp>
    </p:spTree>
    <p:extLst>
      <p:ext uri="{BB962C8B-B14F-4D97-AF65-F5344CB8AC3E}">
        <p14:creationId xmlns:p14="http://schemas.microsoft.com/office/powerpoint/2010/main" val="22635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DD4F92A-D997-41DB-8F3C-22B72EE0C3D8}" type="slidenum">
              <a:rPr lang="en-US" altLang="en-US" smtClean="0"/>
              <a:pPr>
                <a:defRPr/>
              </a:pPr>
              <a:t>‹#›</a:t>
            </a:fld>
            <a:endParaRPr lang="en-US" altLang="en-US"/>
          </a:p>
        </p:txBody>
      </p:sp>
    </p:spTree>
    <p:extLst>
      <p:ext uri="{BB962C8B-B14F-4D97-AF65-F5344CB8AC3E}">
        <p14:creationId xmlns:p14="http://schemas.microsoft.com/office/powerpoint/2010/main" val="421907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FAC148F8-D651-40C9-8144-30F9CCAFCF5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884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371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83791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upjohn.org/models/bied/report.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r>
              <a:rPr lang="en-US" sz="2250" b="1" dirty="0">
                <a:solidFill>
                  <a:srgbClr val="637052"/>
                </a:solidFill>
              </a:rPr>
              <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a:t>
            </a:r>
            <a:r>
              <a:rPr lang="en-US" sz="2063" b="1" dirty="0" smtClean="0">
                <a:solidFill>
                  <a:srgbClr val="637052"/>
                </a:solidFill>
              </a:rPr>
              <a:t>2020</a:t>
            </a:r>
            <a:endParaRPr lang="en-US" sz="2063" b="1" dirty="0">
              <a:solidFill>
                <a:srgbClr val="637052"/>
              </a:solidFill>
            </a:endParaRPr>
          </a:p>
        </p:txBody>
      </p:sp>
      <p:sp>
        <p:nvSpPr>
          <p:cNvPr id="6" name="Rectangle 2"/>
          <p:cNvSpPr>
            <a:spLocks noGrp="1" noChangeArrowheads="1"/>
          </p:cNvSpPr>
          <p:nvPr>
            <p:ph type="subTitle" idx="1"/>
          </p:nvPr>
        </p:nvSpPr>
        <p:spPr>
          <a:xfrm>
            <a:off x="2743200" y="3886200"/>
            <a:ext cx="5562600" cy="1619250"/>
          </a:xfrm>
        </p:spPr>
        <p:txBody>
          <a:bodyPr/>
          <a:lstStyle/>
          <a:p>
            <a:pPr eaLnBrk="1" hangingPunct="1"/>
            <a:r>
              <a:rPr lang="en-US" sz="2700" dirty="0"/>
              <a:t>Lecture </a:t>
            </a:r>
            <a:r>
              <a:rPr lang="en-US" sz="2700" dirty="0" smtClean="0"/>
              <a:t>17</a:t>
            </a:r>
            <a:endParaRPr lang="en-US" sz="2700" dirty="0"/>
          </a:p>
          <a:p>
            <a:pPr eaLnBrk="1" hangingPunct="1"/>
            <a:r>
              <a:rPr lang="en-US" sz="2700" dirty="0" smtClean="0"/>
              <a:t>Economic Development Policy</a:t>
            </a:r>
            <a:endParaRPr lang="en-US" sz="2700" dirty="0"/>
          </a:p>
        </p:txBody>
      </p:sp>
    </p:spTree>
    <p:extLst>
      <p:ext uri="{BB962C8B-B14F-4D97-AF65-F5344CB8AC3E}">
        <p14:creationId xmlns:p14="http://schemas.microsoft.com/office/powerpoint/2010/main" val="153660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30382"/>
            <a:ext cx="6248400" cy="424732"/>
          </a:xfrm>
          <a:prstGeom prst="rect">
            <a:avLst/>
          </a:prstGeom>
        </p:spPr>
        <p:txBody>
          <a:bodyPr wrap="square">
            <a:spAutoFit/>
          </a:bodyPr>
          <a:lstStyle/>
          <a:p>
            <a:pPr eaLnBrk="1" hangingPunct="1">
              <a:lnSpc>
                <a:spcPct val="90000"/>
              </a:lnSpc>
              <a:buFont typeface="Wingdings" pitchFamily="2" charset="2"/>
              <a:buNone/>
            </a:pPr>
            <a:r>
              <a:rPr lang="en-US" sz="2400" dirty="0" smtClean="0">
                <a:solidFill>
                  <a:srgbClr val="BD582C"/>
                </a:solidFill>
                <a:latin typeface="+mn-lt"/>
              </a:rPr>
              <a:t>Studies of Taxes And Economic Development</a:t>
            </a:r>
            <a:endParaRPr lang="en-US" sz="2400" dirty="0">
              <a:solidFill>
                <a:srgbClr val="BD582C"/>
              </a:solidFill>
              <a:latin typeface="+mn-lt"/>
            </a:endParaRPr>
          </a:p>
        </p:txBody>
      </p:sp>
      <p:sp>
        <p:nvSpPr>
          <p:cNvPr id="12291"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In the literature on taxes and economic development, there is a rough consensus that</a:t>
            </a:r>
          </a:p>
          <a:p>
            <a:pPr marL="541782" lvl="3" indent="-171450">
              <a:lnSpc>
                <a:spcPct val="110000"/>
              </a:lnSpc>
              <a:buFont typeface="Wingdings" panose="05000000000000000000" pitchFamily="2" charset="2"/>
              <a:buChar char="§"/>
            </a:pPr>
            <a:endParaRPr lang="en-US" sz="2000" dirty="0" smtClean="0"/>
          </a:p>
          <a:p>
            <a:pPr marL="460375" lvl="1" indent="-233363">
              <a:lnSpc>
                <a:spcPct val="110000"/>
              </a:lnSpc>
              <a:spcAft>
                <a:spcPts val="1800"/>
              </a:spcAft>
              <a:buFont typeface="Courier New" panose="02070309020205020404" pitchFamily="49" charset="0"/>
              <a:buChar char="o"/>
            </a:pPr>
            <a:r>
              <a:rPr lang="en-US" sz="2000" dirty="0" smtClean="0"/>
              <a:t>Tax differences probably matter, particularly within an urban area, </a:t>
            </a:r>
            <a:r>
              <a:rPr lang="en-US" sz="2000" b="1" dirty="0" smtClean="0"/>
              <a:t>but</a:t>
            </a:r>
          </a:p>
          <a:p>
            <a:pPr marL="914400" lvl="7" indent="-227013">
              <a:lnSpc>
                <a:spcPct val="110000"/>
              </a:lnSpc>
              <a:buSzPct val="65000"/>
              <a:buFont typeface="Arial" panose="020B0604020202020204" pitchFamily="34" charset="0"/>
              <a:buChar char="•"/>
            </a:pPr>
            <a:r>
              <a:rPr lang="en-US" sz="2000" dirty="0" smtClean="0"/>
              <a:t>The impacts of taxes on economic development are not very large, and </a:t>
            </a:r>
          </a:p>
          <a:p>
            <a:pPr marL="914400" lvl="7" indent="-227013">
              <a:lnSpc>
                <a:spcPct val="110000"/>
              </a:lnSpc>
              <a:buSzPct val="65000"/>
              <a:buFont typeface="Arial" panose="020B0604020202020204" pitchFamily="34" charset="0"/>
              <a:buChar char="•"/>
            </a:pPr>
            <a:endParaRPr lang="en-US" sz="2000" dirty="0" smtClean="0"/>
          </a:p>
          <a:p>
            <a:pPr marL="914400" lvl="7" indent="-227013">
              <a:lnSpc>
                <a:spcPct val="110000"/>
              </a:lnSpc>
              <a:buSzPct val="65000"/>
              <a:buFont typeface="Arial" panose="020B0604020202020204" pitchFamily="34" charset="0"/>
              <a:buChar char="•"/>
            </a:pPr>
            <a:r>
              <a:rPr lang="en-US" sz="2000" dirty="0" smtClean="0"/>
              <a:t> Service quality differences matter, too.</a:t>
            </a:r>
          </a:p>
        </p:txBody>
      </p:sp>
      <p:sp>
        <p:nvSpPr>
          <p:cNvPr id="3" name="Title" hidden="1"/>
          <p:cNvSpPr>
            <a:spLocks noGrp="1"/>
          </p:cNvSpPr>
          <p:nvPr>
            <p:ph type="title"/>
          </p:nvPr>
        </p:nvSpPr>
        <p:spPr/>
        <p:txBody>
          <a:bodyPr/>
          <a:lstStyle/>
          <a:p>
            <a:r>
              <a:rPr lang="en-US" sz="2800" dirty="0">
                <a:solidFill>
                  <a:srgbClr val="BD582C"/>
                </a:solidFill>
              </a:rPr>
              <a:t>Studies of Taxes And Economic Development</a:t>
            </a:r>
            <a:br>
              <a:rPr lang="en-US" sz="2800" dirty="0">
                <a:solidFill>
                  <a:srgbClr val="BD582C"/>
                </a:solidFill>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93854"/>
            <a:ext cx="2743764"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State-Level Evidence</a:t>
            </a:r>
            <a:endParaRPr lang="en-US" sz="2400" dirty="0">
              <a:solidFill>
                <a:srgbClr val="BD582C"/>
              </a:solidFill>
              <a:latin typeface="+mn-lt"/>
            </a:endParaRPr>
          </a:p>
        </p:txBody>
      </p:sp>
      <p:sp>
        <p:nvSpPr>
          <p:cNvPr id="13315" name="Rectangle 3"/>
          <p:cNvSpPr>
            <a:spLocks noGrp="1" noChangeArrowheads="1"/>
          </p:cNvSpPr>
          <p:nvPr>
            <p:ph idx="1"/>
          </p:nvPr>
        </p:nvSpPr>
        <p:spPr/>
        <p:txBody>
          <a:bodyPr>
            <a:normAutofit fontScale="92500" lnSpcReduction="10000"/>
          </a:bodyPr>
          <a:lstStyle/>
          <a:p>
            <a:pPr marL="227013" indent="-227013" eaLnBrk="1" hangingPunct="1">
              <a:lnSpc>
                <a:spcPct val="110000"/>
              </a:lnSpc>
              <a:spcBef>
                <a:spcPts val="0"/>
              </a:spcBef>
              <a:spcAft>
                <a:spcPts val="600"/>
              </a:spcAft>
              <a:buFont typeface="Wingdings" panose="05000000000000000000" pitchFamily="2" charset="2"/>
              <a:buChar char="§"/>
            </a:pPr>
            <a:r>
              <a:rPr lang="en-US" sz="2000" dirty="0" err="1" smtClean="0"/>
              <a:t>Bania</a:t>
            </a:r>
            <a:r>
              <a:rPr lang="en-US" sz="2000" dirty="0" smtClean="0"/>
              <a:t> </a:t>
            </a:r>
            <a:r>
              <a:rPr lang="en-US" sz="2000" dirty="0"/>
              <a:t>and Stone (</a:t>
            </a:r>
            <a:r>
              <a:rPr lang="en-US" sz="2000" i="1" dirty="0"/>
              <a:t>JPAM</a:t>
            </a:r>
            <a:r>
              <a:rPr lang="en-US" sz="2000" dirty="0"/>
              <a:t>, 2008) look at the determinants of growth in state personal income per capita.</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They find that raising taxes and using it for education, transportation, public safety, the environment, or housing raises growth at first, then lowers it.</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 impacts are more negative if the taxes are used for health or welfare.</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 right mix raises the 5-year growth rate 2.3 percentage points above the median; the wrong mix lowers it 4 points below the median.</a:t>
            </a:r>
          </a:p>
        </p:txBody>
      </p:sp>
      <p:sp>
        <p:nvSpPr>
          <p:cNvPr id="3" name="Title" hidden="1"/>
          <p:cNvSpPr>
            <a:spLocks noGrp="1"/>
          </p:cNvSpPr>
          <p:nvPr>
            <p:ph type="title"/>
          </p:nvPr>
        </p:nvSpPr>
        <p:spPr/>
        <p:txBody>
          <a:bodyPr/>
          <a:lstStyle/>
          <a:p>
            <a:r>
              <a:rPr lang="en-US" sz="2800" dirty="0">
                <a:solidFill>
                  <a:srgbClr val="BD582C"/>
                </a:solidFill>
              </a:rPr>
              <a:t>State-Level Evidence</a:t>
            </a:r>
            <a:br>
              <a:rPr lang="en-US" sz="2800" dirty="0">
                <a:solidFill>
                  <a:srgbClr val="BD582C"/>
                </a:solidFill>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7" name="Chart 6" descr="Please contact Professor Yinger for details regarding figures" title="Graph"/>
          <p:cNvGraphicFramePr>
            <a:graphicFrameLocks noGrp="1"/>
          </p:cNvGraphicFramePr>
          <p:nvPr>
            <p:extLst>
              <p:ext uri="{D42A27DB-BD31-4B8C-83A1-F6EECF244321}">
                <p14:modId xmlns:p14="http://schemas.microsoft.com/office/powerpoint/2010/main" val="635763957"/>
              </p:ext>
            </p:extLst>
          </p:nvPr>
        </p:nvGraphicFramePr>
        <p:xfrm>
          <a:off x="1143000" y="228600"/>
          <a:ext cx="6629401" cy="61946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hidden="1"/>
          <p:cNvSpPr>
            <a:spLocks noGrp="1"/>
          </p:cNvSpPr>
          <p:nvPr>
            <p:ph type="title"/>
          </p:nvPr>
        </p:nvSpPr>
        <p:spPr/>
        <p:txBody>
          <a:bodyPr>
            <a:normAutofit fontScale="90000"/>
          </a:bodyPr>
          <a:lstStyle/>
          <a:p>
            <a:r>
              <a:rPr lang="en-US" dirty="0">
                <a:solidFill>
                  <a:srgbClr val="BD582C"/>
                </a:solidFill>
                <a:latin typeface="Calibri" panose="020F0502020204030204" pitchFamily="34" charset="0"/>
              </a:rPr>
              <a:t>State Revenue Hill (</a:t>
            </a:r>
            <a:r>
              <a:rPr lang="en-US" dirty="0" err="1">
                <a:solidFill>
                  <a:srgbClr val="BD582C"/>
                </a:solidFill>
                <a:latin typeface="Calibri" panose="020F0502020204030204" pitchFamily="34" charset="0"/>
              </a:rPr>
              <a:t>Bania</a:t>
            </a:r>
            <a:r>
              <a:rPr lang="en-US" dirty="0">
                <a:solidFill>
                  <a:srgbClr val="BD582C"/>
                </a:solidFill>
                <a:latin typeface="Calibri" panose="020F0502020204030204" pitchFamily="34" charset="0"/>
              </a:rPr>
              <a:t> and Stone)</a:t>
            </a:r>
            <a:br>
              <a:rPr lang="en-US" dirty="0">
                <a:solidFill>
                  <a:srgbClr val="BD582C"/>
                </a:solidFill>
                <a:latin typeface="Calibri" panose="020F0502020204030204" pitchFamily="34" charset="0"/>
              </a:rPr>
            </a:br>
            <a:endParaRPr lang="en-US" dirty="0"/>
          </a:p>
        </p:txBody>
      </p:sp>
    </p:spTree>
    <p:extLst>
      <p:ext uri="{BB962C8B-B14F-4D97-AF65-F5344CB8AC3E}">
        <p14:creationId xmlns:p14="http://schemas.microsoft.com/office/powerpoint/2010/main" val="109451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93854"/>
            <a:ext cx="3045129"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State-Level Evidence, 2</a:t>
            </a:r>
            <a:endParaRPr lang="en-US" sz="2400" dirty="0">
              <a:solidFill>
                <a:srgbClr val="BD582C"/>
              </a:solidFill>
              <a:latin typeface="+mn-lt"/>
            </a:endParaRPr>
          </a:p>
        </p:txBody>
      </p:sp>
      <p:sp>
        <p:nvSpPr>
          <p:cNvPr id="13315" name="Rectangle 3"/>
          <p:cNvSpPr>
            <a:spLocks noGrp="1" noChangeArrowheads="1"/>
          </p:cNvSpPr>
          <p:nvPr>
            <p:ph idx="1"/>
          </p:nvPr>
        </p:nvSpPr>
        <p:spPr/>
        <p:txBody>
          <a:bodyPr>
            <a:normAutofit/>
          </a:bodyPr>
          <a:lstStyle/>
          <a:p>
            <a:pPr marL="227013" indent="-227013">
              <a:lnSpc>
                <a:spcPct val="100000"/>
              </a:lnSpc>
              <a:spcBef>
                <a:spcPts val="0"/>
              </a:spcBef>
              <a:spcAft>
                <a:spcPts val="1800"/>
              </a:spcAft>
              <a:buFont typeface="Wingdings" panose="05000000000000000000" pitchFamily="2" charset="2"/>
              <a:buChar char="§"/>
            </a:pPr>
            <a:r>
              <a:rPr lang="en-US" sz="2000" dirty="0" smtClean="0"/>
              <a:t>A </a:t>
            </a:r>
            <a:r>
              <a:rPr lang="en-US" sz="2000" dirty="0"/>
              <a:t>more recent article </a:t>
            </a:r>
            <a:r>
              <a:rPr lang="en-US" sz="2000" dirty="0" err="1" smtClean="0"/>
              <a:t>Srithongrung</a:t>
            </a:r>
            <a:r>
              <a:rPr lang="en-US" sz="2000" dirty="0" smtClean="0"/>
              <a:t> </a:t>
            </a:r>
            <a:r>
              <a:rPr lang="en-US" sz="2000" dirty="0"/>
              <a:t>and </a:t>
            </a:r>
            <a:r>
              <a:rPr lang="en-US" sz="2000" dirty="0" err="1"/>
              <a:t>Kriz</a:t>
            </a:r>
            <a:r>
              <a:rPr lang="en-US" sz="2000" dirty="0"/>
              <a:t> (</a:t>
            </a:r>
            <a:r>
              <a:rPr lang="en-US" sz="2000" i="1" dirty="0"/>
              <a:t>JPAM</a:t>
            </a:r>
            <a:r>
              <a:rPr lang="en-US" sz="2000" dirty="0"/>
              <a:t> </a:t>
            </a:r>
            <a:r>
              <a:rPr lang="en-US" sz="2000" dirty="0" smtClean="0"/>
              <a:t>2014) estimates </a:t>
            </a:r>
            <a:r>
              <a:rPr lang="en-US" sz="2000" dirty="0"/>
              <a:t>a </a:t>
            </a:r>
            <a:r>
              <a:rPr lang="en-US" sz="2000" dirty="0" smtClean="0"/>
              <a:t>complex, dynamic </a:t>
            </a:r>
            <a:r>
              <a:rPr lang="en-US" sz="2000" dirty="0"/>
              <a:t>model of economic </a:t>
            </a:r>
            <a:r>
              <a:rPr lang="en-US" sz="2000" dirty="0" smtClean="0"/>
              <a:t>development.  </a:t>
            </a:r>
            <a:endParaRPr lang="en-US" sz="2000" dirty="0"/>
          </a:p>
          <a:p>
            <a:pPr marL="227013" indent="-227013">
              <a:lnSpc>
                <a:spcPct val="100000"/>
              </a:lnSpc>
              <a:spcBef>
                <a:spcPts val="0"/>
              </a:spcBef>
              <a:spcAft>
                <a:spcPts val="1800"/>
              </a:spcAft>
              <a:buFont typeface="Wingdings" panose="05000000000000000000" pitchFamily="2" charset="2"/>
              <a:buChar char="§"/>
            </a:pPr>
            <a:r>
              <a:rPr lang="en-US" sz="2000" dirty="0" smtClean="0"/>
              <a:t>This article finds that taxes have a slight, short-lived negative </a:t>
            </a:r>
            <a:r>
              <a:rPr lang="en-US" sz="2000" dirty="0"/>
              <a:t>effect on economic </a:t>
            </a:r>
            <a:r>
              <a:rPr lang="en-US" sz="2000" dirty="0" smtClean="0"/>
              <a:t>growth, that operating and public-capital spending have long-lived, larger impacts on economic growth.</a:t>
            </a:r>
          </a:p>
          <a:p>
            <a:pPr marL="227013" indent="-227013">
              <a:lnSpc>
                <a:spcPct val="100000"/>
              </a:lnSpc>
              <a:spcBef>
                <a:spcPts val="0"/>
              </a:spcBef>
              <a:spcAft>
                <a:spcPts val="1800"/>
              </a:spcAft>
              <a:buFont typeface="Wingdings" panose="05000000000000000000" pitchFamily="2" charset="2"/>
              <a:buChar char="§"/>
            </a:pPr>
            <a:r>
              <a:rPr lang="en-US" sz="2000" dirty="0" smtClean="0"/>
              <a:t>The authors say it is appropriate to “reexamine” both the </a:t>
            </a:r>
            <a:r>
              <a:rPr lang="en-US" sz="2000" dirty="0"/>
              <a:t>wisdom of cutting taxes </a:t>
            </a:r>
            <a:r>
              <a:rPr lang="en-US" sz="2000" dirty="0" smtClean="0"/>
              <a:t>to </a:t>
            </a:r>
            <a:r>
              <a:rPr lang="en-US" sz="2000" dirty="0"/>
              <a:t>boost a state </a:t>
            </a:r>
            <a:r>
              <a:rPr lang="en-US" sz="2000" dirty="0" smtClean="0"/>
              <a:t>economy and the assertion that spending reduces growth.</a:t>
            </a:r>
          </a:p>
          <a:p>
            <a:pPr marL="0" indent="0">
              <a:lnSpc>
                <a:spcPct val="110000"/>
              </a:lnSpc>
              <a:spcBef>
                <a:spcPts val="0"/>
              </a:spcBef>
              <a:spcAft>
                <a:spcPts val="600"/>
              </a:spcAft>
              <a:buNone/>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State-Level Evidence, 2</a:t>
            </a:r>
            <a:br>
              <a:rPr lang="en-US" sz="2800" dirty="0">
                <a:solidFill>
                  <a:srgbClr val="BD582C"/>
                </a:solidFill>
              </a:rPr>
            </a:br>
            <a:endParaRPr lang="en-US" dirty="0"/>
          </a:p>
        </p:txBody>
      </p:sp>
    </p:spTree>
    <p:extLst>
      <p:ext uri="{BB962C8B-B14F-4D97-AF65-F5344CB8AC3E}">
        <p14:creationId xmlns:p14="http://schemas.microsoft.com/office/powerpoint/2010/main" val="269118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86384" y="1410968"/>
            <a:ext cx="2743187"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Local-Level Evidence</a:t>
            </a:r>
            <a:endParaRPr lang="en-US" sz="2400" dirty="0">
              <a:solidFill>
                <a:srgbClr val="BD582C"/>
              </a:solidFill>
              <a:latin typeface="+mn-lt"/>
              <a:cs typeface="+mn-cs"/>
            </a:endParaRPr>
          </a:p>
        </p:txBody>
      </p:sp>
      <p:sp>
        <p:nvSpPr>
          <p:cNvPr id="15363" name="Rectangle 3"/>
          <p:cNvSpPr>
            <a:spLocks noGrp="1" noChangeArrowheads="1"/>
          </p:cNvSpPr>
          <p:nvPr>
            <p:ph idx="1"/>
          </p:nvPr>
        </p:nvSpPr>
        <p:spPr/>
        <p:txBody>
          <a:bodyPr>
            <a:normAutofit fontScale="92500" lnSpcReduction="20000"/>
          </a:bodyPr>
          <a:lstStyle/>
          <a:p>
            <a:pPr marL="227013" indent="-227013" eaLnBrk="1" hangingPunct="1">
              <a:lnSpc>
                <a:spcPct val="110000"/>
              </a:lnSpc>
              <a:spcAft>
                <a:spcPts val="1800"/>
              </a:spcAft>
              <a:buFont typeface="Wingdings" panose="05000000000000000000" pitchFamily="2" charset="2"/>
              <a:buChar char="§"/>
            </a:pPr>
            <a:r>
              <a:rPr lang="en-US" sz="2200" dirty="0" err="1" smtClean="0"/>
              <a:t>Wai</a:t>
            </a:r>
            <a:r>
              <a:rPr lang="en-US" sz="2200" dirty="0" smtClean="0"/>
              <a:t>-Ho Wilson </a:t>
            </a:r>
            <a:r>
              <a:rPr lang="en-US" sz="2200" dirty="0"/>
              <a:t>Wong’s dissertation (Maxwell, PA, 1998) looks at the impact of  property tax rates and public services  on economic development in New York.</a:t>
            </a:r>
          </a:p>
          <a:p>
            <a:pPr marL="227013" indent="-227013" eaLnBrk="1" hangingPunct="1">
              <a:lnSpc>
                <a:spcPct val="110000"/>
              </a:lnSpc>
              <a:spcAft>
                <a:spcPts val="600"/>
              </a:spcAft>
              <a:buFont typeface="Wingdings" panose="05000000000000000000" pitchFamily="2" charset="2"/>
              <a:buChar char="§"/>
            </a:pPr>
            <a:r>
              <a:rPr lang="en-US" sz="2200" dirty="0" smtClean="0"/>
              <a:t>It </a:t>
            </a:r>
            <a:r>
              <a:rPr lang="en-US" sz="2200" dirty="0"/>
              <a:t>takes advantage of variation in local tax rates due to the Homestead Option.</a:t>
            </a:r>
          </a:p>
          <a:p>
            <a:pPr eaLnBrk="1" hangingPunct="1">
              <a:lnSpc>
                <a:spcPct val="110000"/>
              </a:lnSpc>
            </a:pPr>
            <a:endParaRPr lang="en-US" sz="2200" dirty="0"/>
          </a:p>
          <a:p>
            <a:pPr marL="460375" lvl="5" indent="-233363">
              <a:lnSpc>
                <a:spcPct val="110000"/>
              </a:lnSpc>
              <a:buSzPct val="65000"/>
              <a:buFont typeface="Courier New" panose="02070309020205020404" pitchFamily="49" charset="0"/>
              <a:buChar char="o"/>
            </a:pPr>
            <a:r>
              <a:rPr lang="en-US" sz="2200" dirty="0"/>
              <a:t>Recall that this option gives cities the right to use a classified property tax, with a higher rate on business than on residential property, when they complete a revaluation. </a:t>
            </a:r>
          </a:p>
          <a:p>
            <a:pPr marL="460375" lvl="5" indent="-233363">
              <a:lnSpc>
                <a:spcPct val="110000"/>
              </a:lnSpc>
              <a:buSzPct val="65000"/>
              <a:buFont typeface="Courier New" panose="02070309020205020404" pitchFamily="49" charset="0"/>
              <a:buChar char="o"/>
            </a:pPr>
            <a:endParaRPr lang="en-US" sz="2200" dirty="0"/>
          </a:p>
          <a:p>
            <a:pPr marL="460375" lvl="5" indent="-233363">
              <a:lnSpc>
                <a:spcPct val="110000"/>
              </a:lnSpc>
              <a:buSzPct val="65000"/>
              <a:buFont typeface="Courier New" panose="02070309020205020404" pitchFamily="49" charset="0"/>
              <a:buChar char="o"/>
            </a:pPr>
            <a:r>
              <a:rPr lang="en-US" sz="2200" dirty="0"/>
              <a:t>This extra variation in tax rates is like a natural experiment for studying the impact of property taxes on economic development.</a:t>
            </a:r>
          </a:p>
          <a:p>
            <a:pPr eaLnBrk="1" hangingPunct="1"/>
            <a:endParaRPr lang="en-US" sz="1875" dirty="0"/>
          </a:p>
        </p:txBody>
      </p:sp>
      <p:sp>
        <p:nvSpPr>
          <p:cNvPr id="3" name="Title" hidden="1"/>
          <p:cNvSpPr>
            <a:spLocks noGrp="1"/>
          </p:cNvSpPr>
          <p:nvPr>
            <p:ph type="title"/>
          </p:nvPr>
        </p:nvSpPr>
        <p:spPr/>
        <p:txBody>
          <a:bodyPr/>
          <a:lstStyle/>
          <a:p>
            <a:r>
              <a:rPr lang="en-US" sz="2800" dirty="0">
                <a:solidFill>
                  <a:srgbClr val="BD582C"/>
                </a:solidFill>
              </a:rPr>
              <a:t>Local-Level Evidence</a:t>
            </a:r>
            <a:br>
              <a:rPr lang="en-US" sz="2800" dirty="0">
                <a:solidFill>
                  <a:srgbClr val="BD582C"/>
                </a:solidFill>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87369" y="1352490"/>
            <a:ext cx="2306850"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Local Evidence, 2</a:t>
            </a:r>
            <a:endParaRPr lang="en-US" sz="2400" dirty="0">
              <a:solidFill>
                <a:srgbClr val="BD582C"/>
              </a:solidFill>
              <a:latin typeface="+mn-lt"/>
            </a:endParaRPr>
          </a:p>
        </p:txBody>
      </p:sp>
      <p:sp>
        <p:nvSpPr>
          <p:cNvPr id="16387" name="Rectangle 3"/>
          <p:cNvSpPr>
            <a:spLocks noGrp="1" noChangeArrowheads="1"/>
          </p:cNvSpPr>
          <p:nvPr>
            <p:ph idx="1"/>
          </p:nvPr>
        </p:nvSpPr>
        <p:spPr/>
        <p:txBody>
          <a:bodyPr/>
          <a:lstStyle/>
          <a:p>
            <a:pPr marL="227013" indent="-227013" eaLnBrk="1" hangingPunct="1">
              <a:lnSpc>
                <a:spcPct val="110000"/>
              </a:lnSpc>
              <a:buFont typeface="Wingdings" panose="05000000000000000000" pitchFamily="2" charset="2"/>
              <a:buChar char="§"/>
            </a:pPr>
            <a:r>
              <a:rPr lang="en-US" sz="2000" dirty="0" smtClean="0"/>
              <a:t>Wong </a:t>
            </a:r>
            <a:r>
              <a:rPr lang="en-US" sz="2000" dirty="0"/>
              <a:t>estimates the impact of property tax rates and public services on employment and payroll (overall and by sector) for cities in New York.</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The property tax rate has a  significant negative </a:t>
            </a:r>
            <a:r>
              <a:rPr lang="en-US" sz="2000" dirty="0" smtClean="0"/>
              <a:t>impact </a:t>
            </a:r>
            <a:r>
              <a:rPr lang="en-US" sz="2000" dirty="0"/>
              <a:t>in almost every regression for both employment and payroll.  Property taxes matter!</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Student test scores usually have a significant positive impact, and fire loss has a significant negative impact in about half the cases.  Public service levels matter, too!</a:t>
            </a:r>
          </a:p>
          <a:p>
            <a:pPr eaLnBrk="1" hangingPunct="1"/>
            <a:endParaRPr lang="en-US" sz="1950" dirty="0"/>
          </a:p>
          <a:p>
            <a:pPr eaLnBrk="1" hangingPunct="1"/>
            <a:endParaRPr lang="en-US" sz="1950" dirty="0"/>
          </a:p>
          <a:p>
            <a:pPr eaLnBrk="1" hangingPunct="1"/>
            <a:endParaRPr lang="en-US" sz="1950" dirty="0"/>
          </a:p>
        </p:txBody>
      </p:sp>
      <p:sp>
        <p:nvSpPr>
          <p:cNvPr id="3" name="Title" hidden="1"/>
          <p:cNvSpPr>
            <a:spLocks noGrp="1"/>
          </p:cNvSpPr>
          <p:nvPr>
            <p:ph type="title"/>
          </p:nvPr>
        </p:nvSpPr>
        <p:spPr/>
        <p:txBody>
          <a:bodyPr/>
          <a:lstStyle/>
          <a:p>
            <a:r>
              <a:rPr lang="en-US" sz="2800" dirty="0">
                <a:solidFill>
                  <a:srgbClr val="BD582C"/>
                </a:solidFill>
              </a:rPr>
              <a:t>Local Evidence, 2</a:t>
            </a:r>
            <a:br>
              <a:rPr lang="en-US" sz="2800" dirty="0">
                <a:solidFill>
                  <a:srgbClr val="BD582C"/>
                </a:solidFill>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72102" y="26781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97727"/>
            <a:ext cx="2306850"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Local Evidence, 3</a:t>
            </a:r>
            <a:endParaRPr lang="en-US" sz="2400" dirty="0">
              <a:solidFill>
                <a:srgbClr val="BD582C"/>
              </a:solidFill>
              <a:latin typeface="+mn-lt"/>
            </a:endParaRPr>
          </a:p>
        </p:txBody>
      </p:sp>
      <p:sp>
        <p:nvSpPr>
          <p:cNvPr id="1741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Although the impact of property taxes on economic development is negative, it turns out to be amazingly small.</a:t>
            </a:r>
          </a:p>
          <a:p>
            <a:pPr marL="227013" indent="-227013" eaLnBrk="1" hangingPunct="1">
              <a:lnSpc>
                <a:spcPct val="120000"/>
              </a:lnSpc>
              <a:buFont typeface="Wingdings" panose="05000000000000000000" pitchFamily="2" charset="2"/>
              <a:buChar char="§"/>
            </a:pPr>
            <a:r>
              <a:rPr lang="en-US" sz="2000" dirty="0" smtClean="0"/>
              <a:t>Wong calculated the impact of eliminating the property tax altogether and replacing it with some other source with no impact on economic development (such as state aid).  Here is what he found:</a:t>
            </a:r>
          </a:p>
          <a:p>
            <a:pPr eaLnBrk="1" hangingPunct="1">
              <a:lnSpc>
                <a:spcPct val="120000"/>
              </a:lnSpc>
            </a:pPr>
            <a:endParaRPr lang="en-US" sz="2000" dirty="0" smtClean="0">
              <a:solidFill>
                <a:schemeClr val="tx1">
                  <a:lumMod val="65000"/>
                  <a:lumOff val="35000"/>
                </a:schemeClr>
              </a:solidFill>
            </a:endParaRPr>
          </a:p>
        </p:txBody>
      </p:sp>
      <p:sp>
        <p:nvSpPr>
          <p:cNvPr id="3" name="Title" hidden="1"/>
          <p:cNvSpPr>
            <a:spLocks noGrp="1"/>
          </p:cNvSpPr>
          <p:nvPr>
            <p:ph type="title"/>
          </p:nvPr>
        </p:nvSpPr>
        <p:spPr/>
        <p:txBody>
          <a:bodyPr/>
          <a:lstStyle/>
          <a:p>
            <a:r>
              <a:rPr lang="en-US" sz="2800" dirty="0">
                <a:solidFill>
                  <a:srgbClr val="BD582C"/>
                </a:solidFill>
              </a:rPr>
              <a:t>Local Evidence, 3</a:t>
            </a:r>
            <a:br>
              <a:rPr lang="en-US" sz="2800" dirty="0">
                <a:solidFill>
                  <a:srgbClr val="BD582C"/>
                </a:solidFill>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1"/>
          <p:cNvSpPr/>
          <p:nvPr/>
        </p:nvSpPr>
        <p:spPr>
          <a:xfrm>
            <a:off x="2057400" y="590490"/>
            <a:ext cx="5486400" cy="461665"/>
          </a:xfrm>
          <a:prstGeom prst="rect">
            <a:avLst/>
          </a:prstGeom>
        </p:spPr>
        <p:txBody>
          <a:bodyPr wrap="square">
            <a:spAutoFit/>
          </a:bodyPr>
          <a:lstStyle/>
          <a:p>
            <a:pPr marL="342900" lvl="0" indent="-342900">
              <a:spcBef>
                <a:spcPct val="20000"/>
              </a:spcBef>
              <a:buClr>
                <a:srgbClr val="CC9900"/>
              </a:buClr>
              <a:buSzPct val="65000"/>
            </a:pPr>
            <a:r>
              <a:rPr lang="en-US" altLang="en-US" sz="2400" kern="0" dirty="0" smtClean="0">
                <a:solidFill>
                  <a:srgbClr val="BD582C"/>
                </a:solidFill>
                <a:latin typeface="+mn-lt"/>
                <a:cs typeface="Arial"/>
              </a:rPr>
              <a:t>The Impact of Eliminating Property Taxes</a:t>
            </a:r>
            <a:endParaRPr lang="en-US" altLang="en-US" sz="2400" kern="0" dirty="0">
              <a:solidFill>
                <a:srgbClr val="BD582C"/>
              </a:solidFill>
              <a:latin typeface="+mn-lt"/>
              <a:cs typeface="Arial"/>
            </a:endParaRPr>
          </a:p>
        </p:txBody>
      </p:sp>
      <p:graphicFrame>
        <p:nvGraphicFramePr>
          <p:cNvPr id="4" name="Group" descr="Please contact Professor Yinger for details regarding figures" title="Table"/>
          <p:cNvGraphicFramePr>
            <a:graphicFrameLocks noGrp="1"/>
          </p:cNvGraphicFramePr>
          <p:nvPr>
            <p:extLst>
              <p:ext uri="{D42A27DB-BD31-4B8C-83A1-F6EECF244321}">
                <p14:modId xmlns:p14="http://schemas.microsoft.com/office/powerpoint/2010/main" val="69189645"/>
              </p:ext>
            </p:extLst>
          </p:nvPr>
        </p:nvGraphicFramePr>
        <p:xfrm>
          <a:off x="838200" y="1143000"/>
          <a:ext cx="7620000" cy="5105398"/>
        </p:xfrm>
        <a:graphic>
          <a:graphicData uri="http://schemas.openxmlformats.org/drawingml/2006/table">
            <a:tbl>
              <a:tblPr firstRow="1"/>
              <a:tblGrid>
                <a:gridCol w="2879812">
                  <a:extLst>
                    <a:ext uri="{9D8B030D-6E8A-4147-A177-3AD203B41FA5}">
                      <a16:colId xmlns:a16="http://schemas.microsoft.com/office/drawing/2014/main" val="20000"/>
                    </a:ext>
                  </a:extLst>
                </a:gridCol>
                <a:gridCol w="2477629">
                  <a:extLst>
                    <a:ext uri="{9D8B030D-6E8A-4147-A177-3AD203B41FA5}">
                      <a16:colId xmlns:a16="http://schemas.microsoft.com/office/drawing/2014/main" val="20001"/>
                    </a:ext>
                  </a:extLst>
                </a:gridCol>
                <a:gridCol w="2262559">
                  <a:extLst>
                    <a:ext uri="{9D8B030D-6E8A-4147-A177-3AD203B41FA5}">
                      <a16:colId xmlns:a16="http://schemas.microsoft.com/office/drawing/2014/main" val="20002"/>
                    </a:ext>
                  </a:extLst>
                </a:gridCol>
              </a:tblGrid>
              <a:tr h="88476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lumMod val="75000"/>
                            <a:lumOff val="25000"/>
                          </a:schemeClr>
                        </a:solidFill>
                        <a:effectLst/>
                        <a:latin typeface="+mn-lt"/>
                        <a:cs typeface="Arial" pitchFamily="34" charset="0"/>
                      </a:endParaRP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ea typeface="SimSun" pitchFamily="2" charset="-122"/>
                          <a:cs typeface="Times New Roman" pitchFamily="18" charset="0"/>
                        </a:rPr>
                        <a:t>Employment Increase</a:t>
                      </a:r>
                    </a:p>
                  </a:txBody>
                  <a:tcPr marL="68580" marR="6858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ea typeface="SimSun" pitchFamily="2" charset="-122"/>
                          <a:cs typeface="Times New Roman" pitchFamily="18" charset="0"/>
                        </a:rPr>
                        <a:t>Payroll Increase</a:t>
                      </a:r>
                    </a:p>
                  </a:txBody>
                  <a:tcPr marL="68580" marR="6858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Total</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1.36%</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ea typeface="SimSun" pitchFamily="2" charset="-122"/>
                          <a:cs typeface="Times New Roman" pitchFamily="18" charset="0"/>
                        </a:rPr>
                        <a:t>3.23%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3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ea typeface="SimSun" pitchFamily="2" charset="-122"/>
                          <a:cs typeface="Times New Roman" pitchFamily="18" charset="0"/>
                        </a:rPr>
                        <a:t>Manufacturing</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1.71%</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12.00%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ea typeface="SimSun" pitchFamily="2" charset="-122"/>
                          <a:cs typeface="Times New Roman" pitchFamily="18" charset="0"/>
                        </a:rPr>
                        <a:t>Trade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0.43%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1.40%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9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Transportation/utilities</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1.63%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10.89%</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Finance, insurance, and real estate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7.00%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6.22%</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3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ea typeface="SimSun" pitchFamily="2" charset="-122"/>
                          <a:cs typeface="Times New Roman" pitchFamily="18" charset="0"/>
                        </a:rPr>
                        <a:t>Service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ea typeface="SimSun" pitchFamily="2" charset="-122"/>
                          <a:cs typeface="Times New Roman" pitchFamily="18" charset="0"/>
                        </a:rPr>
                        <a:t>5.13%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SimSun" pitchFamily="2" charset="-122"/>
                          <a:cs typeface="Times New Roman" pitchFamily="18" charset="0"/>
                        </a:rPr>
                        <a:t>4.94%</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itle" hidden="1"/>
          <p:cNvSpPr>
            <a:spLocks noGrp="1"/>
          </p:cNvSpPr>
          <p:nvPr>
            <p:ph type="title"/>
          </p:nvPr>
        </p:nvSpPr>
        <p:spPr/>
        <p:txBody>
          <a:bodyPr>
            <a:normAutofit fontScale="90000"/>
          </a:bodyPr>
          <a:lstStyle/>
          <a:p>
            <a:r>
              <a:rPr lang="en-US" altLang="en-US" kern="0" dirty="0">
                <a:solidFill>
                  <a:srgbClr val="BD582C"/>
                </a:solidFill>
                <a:cs typeface="Arial"/>
              </a:rPr>
              <a:t>The Impact of Eliminating Property Taxes</a:t>
            </a:r>
            <a:br>
              <a:rPr lang="en-US" altLang="en-US" kern="0" dirty="0">
                <a:solidFill>
                  <a:srgbClr val="BD582C"/>
                </a:solidFill>
                <a:cs typeface="Arial"/>
              </a:rPr>
            </a:br>
            <a:endParaRPr lang="en-US" dirty="0"/>
          </a:p>
        </p:txBody>
      </p:sp>
    </p:spTree>
    <p:extLst>
      <p:ext uri="{BB962C8B-B14F-4D97-AF65-F5344CB8AC3E}">
        <p14:creationId xmlns:p14="http://schemas.microsoft.com/office/powerpoint/2010/main" val="397299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3268"/>
            <a:ext cx="5181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Tax Cuts and Economic Development</a:t>
            </a:r>
            <a:endParaRPr lang="en-US" sz="2400" dirty="0">
              <a:solidFill>
                <a:srgbClr val="BD582C"/>
              </a:solidFill>
              <a:latin typeface="+mn-lt"/>
              <a:cs typeface="+mn-cs"/>
            </a:endParaRPr>
          </a:p>
        </p:txBody>
      </p:sp>
      <p:sp>
        <p:nvSpPr>
          <p:cNvPr id="19459" name="Rectangle 3"/>
          <p:cNvSpPr>
            <a:spLocks noGrp="1" noChangeArrowheads="1"/>
          </p:cNvSpPr>
          <p:nvPr>
            <p:ph idx="1"/>
          </p:nvPr>
        </p:nvSpPr>
        <p:spPr/>
        <p:txBody>
          <a:bodyPr>
            <a:normAutofit/>
          </a:bodyPr>
          <a:lstStyle/>
          <a:p>
            <a:pPr eaLnBrk="1" hangingPunct="1">
              <a:lnSpc>
                <a:spcPct val="50000"/>
              </a:lnSpc>
            </a:pPr>
            <a:endParaRPr lang="en-US" sz="2000" dirty="0" smtClean="0"/>
          </a:p>
          <a:p>
            <a:pPr marL="227013" indent="-227013" eaLnBrk="1" hangingPunct="1">
              <a:lnSpc>
                <a:spcPct val="120000"/>
              </a:lnSpc>
              <a:spcAft>
                <a:spcPts val="1200"/>
              </a:spcAft>
              <a:buFont typeface="Wingdings" panose="05000000000000000000" pitchFamily="2" charset="2"/>
              <a:buChar char="§"/>
            </a:pPr>
            <a:r>
              <a:rPr lang="en-US" sz="2000" dirty="0" smtClean="0"/>
              <a:t>Cutting property taxes usually requires cutting public services.</a:t>
            </a:r>
          </a:p>
          <a:p>
            <a:pPr marL="227013" indent="-227013" eaLnBrk="1" hangingPunct="1">
              <a:lnSpc>
                <a:spcPct val="120000"/>
              </a:lnSpc>
              <a:spcAft>
                <a:spcPts val="1200"/>
              </a:spcAft>
              <a:buFont typeface="Wingdings" panose="05000000000000000000" pitchFamily="2" charset="2"/>
              <a:buChar char="§"/>
            </a:pPr>
            <a:r>
              <a:rPr lang="en-US" sz="2000" dirty="0" smtClean="0"/>
              <a:t>Wong’s</a:t>
            </a:r>
            <a:r>
              <a:rPr lang="en-US" sz="2000" b="1" dirty="0" smtClean="0"/>
              <a:t> </a:t>
            </a:r>
            <a:r>
              <a:rPr lang="en-US" sz="2000" dirty="0" smtClean="0"/>
              <a:t>study finds that service levels  matter, too, and therefore does not support the view that cutting property taxes helps economic development.</a:t>
            </a:r>
          </a:p>
          <a:p>
            <a:pPr marL="227013" indent="-227013" eaLnBrk="1" hangingPunct="1">
              <a:lnSpc>
                <a:spcPct val="120000"/>
              </a:lnSpc>
              <a:spcAft>
                <a:spcPts val="1200"/>
              </a:spcAft>
              <a:buFont typeface="Wingdings" panose="05000000000000000000" pitchFamily="2" charset="2"/>
              <a:buChar char="§"/>
            </a:pPr>
            <a:r>
              <a:rPr lang="en-US" sz="2000" dirty="0" smtClean="0"/>
              <a:t>Indeed, raising taxes and improving schools might be (and probably is) a better economic development strategy!</a:t>
            </a:r>
          </a:p>
          <a:p>
            <a:pPr eaLnBrk="1" hangingPunct="1">
              <a:lnSpc>
                <a:spcPct val="90000"/>
              </a:lnSpc>
              <a:spcAft>
                <a:spcPts val="1200"/>
              </a:spcAft>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Tax Cuts and Economic Development</a:t>
            </a:r>
            <a:br>
              <a:rPr lang="en-US" sz="2800" dirty="0">
                <a:solidFill>
                  <a:srgbClr val="BD582C"/>
                </a:solidFill>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15923"/>
            <a:ext cx="2507225"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a:t>
            </a:r>
            <a:endParaRPr lang="en-US" sz="2400" dirty="0">
              <a:solidFill>
                <a:srgbClr val="BD582C"/>
              </a:solidFill>
              <a:latin typeface="+mn-lt"/>
              <a:cs typeface="+mn-cs"/>
            </a:endParaRPr>
          </a:p>
        </p:txBody>
      </p:sp>
      <p:sp>
        <p:nvSpPr>
          <p:cNvPr id="20483"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Wong’s study, and most of the literature, looks at the impact of  tax rates and service levels.</a:t>
            </a:r>
          </a:p>
          <a:p>
            <a:pPr marL="227013" indent="-227013" eaLnBrk="1" hangingPunct="1">
              <a:lnSpc>
                <a:spcPct val="110000"/>
              </a:lnSpc>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Most economic development programs give specific tax breaks or provide specific services.</a:t>
            </a:r>
          </a:p>
          <a:p>
            <a:pPr marL="227013" indent="-227013" eaLnBrk="1" hangingPunct="1">
              <a:lnSpc>
                <a:spcPct val="110000"/>
              </a:lnSpc>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What do we know about the impact of specific tax breaks? Not much!</a:t>
            </a:r>
          </a:p>
          <a:p>
            <a:pPr indent="-182880" eaLnBrk="1" hangingPunct="1">
              <a:lnSpc>
                <a:spcPct val="11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Specific Tax Breaks</a:t>
            </a:r>
            <a:br>
              <a:rPr lang="en-US" sz="2800" dirty="0">
                <a:solidFill>
                  <a:srgbClr val="BD582C"/>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04068"/>
            <a:ext cx="1800493"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Class Outline</a:t>
            </a:r>
            <a:endParaRPr lang="en-US" sz="2400" dirty="0">
              <a:solidFill>
                <a:srgbClr val="BD582C"/>
              </a:solidFill>
              <a:latin typeface="+mn-lt"/>
            </a:endParaRPr>
          </a:p>
        </p:txBody>
      </p:sp>
      <p:sp>
        <p:nvSpPr>
          <p:cNvPr id="4099" name="Rectangle 3"/>
          <p:cNvSpPr>
            <a:spLocks noGrp="1" noChangeArrowheads="1"/>
          </p:cNvSpPr>
          <p:nvPr>
            <p:ph idx="1"/>
          </p:nvPr>
        </p:nvSpPr>
        <p:spPr/>
        <p:txBody>
          <a:bodyPr>
            <a:normAutofit/>
          </a:bodyPr>
          <a:lstStyle/>
          <a:p>
            <a:pPr indent="-182880" eaLnBrk="1" hangingPunct="1">
              <a:lnSpc>
                <a:spcPct val="90000"/>
              </a:lnSpc>
              <a:buFont typeface="Wingdings" panose="05000000000000000000" pitchFamily="2" charset="2"/>
              <a:buChar char="§"/>
            </a:pPr>
            <a:r>
              <a:rPr lang="en-US" sz="2000" dirty="0" smtClean="0"/>
              <a:t>Taxes and Economic Development</a:t>
            </a:r>
          </a:p>
          <a:p>
            <a:pPr marL="460375" lvl="5" indent="-233363">
              <a:lnSpc>
                <a:spcPct val="150000"/>
              </a:lnSpc>
              <a:buSzPct val="65000"/>
              <a:buFont typeface="Courier New" panose="02070309020205020404" pitchFamily="49" charset="0"/>
              <a:buChar char="o"/>
            </a:pPr>
            <a:r>
              <a:rPr lang="en-US" sz="2000" dirty="0" smtClean="0"/>
              <a:t>The Profitability View</a:t>
            </a:r>
          </a:p>
          <a:p>
            <a:pPr marL="460375" lvl="5" indent="-233363">
              <a:lnSpc>
                <a:spcPct val="150000"/>
              </a:lnSpc>
              <a:buSzPct val="65000"/>
              <a:buFont typeface="Courier New" panose="02070309020205020404" pitchFamily="49" charset="0"/>
              <a:buChar char="o"/>
            </a:pPr>
            <a:r>
              <a:rPr lang="en-US" sz="2000" dirty="0" smtClean="0"/>
              <a:t>Capitalization</a:t>
            </a:r>
          </a:p>
          <a:p>
            <a:pPr marL="460375" lvl="5" indent="-233363">
              <a:lnSpc>
                <a:spcPct val="150000"/>
              </a:lnSpc>
              <a:buSzPct val="65000"/>
              <a:buFont typeface="Courier New" panose="02070309020205020404" pitchFamily="49" charset="0"/>
              <a:buChar char="o"/>
            </a:pPr>
            <a:r>
              <a:rPr lang="en-US" sz="2000" dirty="0" smtClean="0"/>
              <a:t>Evidence</a:t>
            </a:r>
          </a:p>
          <a:p>
            <a:pPr indent="-182880" eaLnBrk="1" hangingPunct="1">
              <a:lnSpc>
                <a:spcPct val="50000"/>
              </a:lnSpc>
              <a:buFont typeface="Wingdings" panose="05000000000000000000" pitchFamily="2" charset="2"/>
              <a:buChar char="§"/>
            </a:pPr>
            <a:endParaRPr lang="en-US" sz="2000" dirty="0" smtClean="0"/>
          </a:p>
          <a:p>
            <a:pPr indent="-182880" eaLnBrk="1" hangingPunct="1">
              <a:lnSpc>
                <a:spcPct val="90000"/>
              </a:lnSpc>
              <a:buFont typeface="Wingdings" panose="05000000000000000000" pitchFamily="2" charset="2"/>
              <a:buChar char="§"/>
            </a:pPr>
            <a:r>
              <a:rPr lang="en-US" sz="2000" dirty="0" smtClean="0"/>
              <a:t>Specific Tax Breaks</a:t>
            </a:r>
          </a:p>
          <a:p>
            <a:pPr indent="-182880" eaLnBrk="1" hangingPunct="1">
              <a:lnSpc>
                <a:spcPct val="50000"/>
              </a:lnSpc>
              <a:buFont typeface="Wingdings" panose="05000000000000000000" pitchFamily="2" charset="2"/>
              <a:buChar char="§"/>
            </a:pPr>
            <a:endParaRPr lang="en-US" sz="2000" dirty="0" smtClean="0"/>
          </a:p>
          <a:p>
            <a:pPr indent="-182880" eaLnBrk="1" hangingPunct="1">
              <a:lnSpc>
                <a:spcPct val="90000"/>
              </a:lnSpc>
              <a:buFont typeface="Wingdings" panose="05000000000000000000" pitchFamily="2" charset="2"/>
              <a:buChar char="§"/>
            </a:pPr>
            <a:r>
              <a:rPr lang="en-US" sz="2000" dirty="0" smtClean="0"/>
              <a:t>Public Services</a:t>
            </a:r>
          </a:p>
          <a:p>
            <a:pPr indent="-182880" eaLnBrk="1" hangingPunct="1">
              <a:lnSpc>
                <a:spcPct val="50000"/>
              </a:lnSpc>
              <a:buFont typeface="Wingdings" panose="05000000000000000000" pitchFamily="2" charset="2"/>
              <a:buChar char="§"/>
            </a:pPr>
            <a:endParaRPr lang="en-US" sz="2000" dirty="0" smtClean="0"/>
          </a:p>
          <a:p>
            <a:pPr indent="-182880" eaLnBrk="1" hangingPunct="1">
              <a:lnSpc>
                <a:spcPct val="90000"/>
              </a:lnSpc>
              <a:buFont typeface="Wingdings" panose="05000000000000000000" pitchFamily="2" charset="2"/>
              <a:buChar char="§"/>
            </a:pPr>
            <a:r>
              <a:rPr lang="en-US" sz="2000" dirty="0" smtClean="0"/>
              <a:t>The Art of Economic Development Policy</a:t>
            </a:r>
          </a:p>
          <a:p>
            <a:pPr eaLnBrk="1" hangingPunct="1">
              <a:lnSpc>
                <a:spcPct val="90000"/>
              </a:lnSpc>
            </a:pPr>
            <a:endParaRPr lang="en-US" sz="2000" dirty="0" smtClean="0"/>
          </a:p>
        </p:txBody>
      </p:sp>
      <p:sp>
        <p:nvSpPr>
          <p:cNvPr id="3" name="Title" hidden="1"/>
          <p:cNvSpPr>
            <a:spLocks noGrp="1"/>
          </p:cNvSpPr>
          <p:nvPr>
            <p:ph type="title"/>
          </p:nvPr>
        </p:nvSpPr>
        <p:spPr/>
        <p:txBody>
          <a:bodyPr/>
          <a:lstStyle/>
          <a:p>
            <a:r>
              <a:rPr lang="en-US" dirty="0" smtClean="0"/>
              <a:t>Class 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49011" y="1371600"/>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2</a:t>
            </a:r>
            <a:endParaRPr lang="en-US" sz="2400" dirty="0">
              <a:solidFill>
                <a:srgbClr val="BD582C"/>
              </a:solidFill>
              <a:latin typeface="+mn-lt"/>
              <a:cs typeface="+mn-cs"/>
            </a:endParaRPr>
          </a:p>
        </p:txBody>
      </p:sp>
      <p:sp>
        <p:nvSpPr>
          <p:cNvPr id="21507" name="Rectangle 3"/>
          <p:cNvSpPr>
            <a:spLocks noGrp="1" noChangeArrowheads="1"/>
          </p:cNvSpPr>
          <p:nvPr>
            <p:ph idx="1"/>
          </p:nvPr>
        </p:nvSpPr>
        <p:spPr>
          <a:xfrm>
            <a:off x="822959" y="1845734"/>
            <a:ext cx="7711441" cy="4023360"/>
          </a:xfrm>
        </p:spPr>
        <p:txBody>
          <a:bodyPr>
            <a:normAutofit fontScale="62500" lnSpcReduction="20000"/>
          </a:bodyPr>
          <a:lstStyle/>
          <a:p>
            <a:pPr marL="227013" indent="-227013" eaLnBrk="1" hangingPunct="1">
              <a:lnSpc>
                <a:spcPct val="120000"/>
              </a:lnSpc>
              <a:spcBef>
                <a:spcPts val="0"/>
              </a:spcBef>
              <a:spcAft>
                <a:spcPts val="1200"/>
              </a:spcAft>
              <a:buFont typeface="Wingdings" panose="05000000000000000000" pitchFamily="2" charset="2"/>
              <a:buChar char="§"/>
            </a:pPr>
            <a:r>
              <a:rPr lang="en-US" sz="2600" dirty="0" smtClean="0"/>
              <a:t>Because every case is unique and because they are not included in any standard data set, specific tax breaks are  difficult to study.</a:t>
            </a:r>
          </a:p>
          <a:p>
            <a:pPr marL="227013" indent="-227013" eaLnBrk="1" hangingPunct="1">
              <a:lnSpc>
                <a:spcPct val="120000"/>
              </a:lnSpc>
              <a:spcBef>
                <a:spcPts val="0"/>
              </a:spcBef>
              <a:spcAft>
                <a:spcPts val="1200"/>
              </a:spcAft>
              <a:buFont typeface="Wingdings" panose="05000000000000000000" pitchFamily="2" charset="2"/>
              <a:buChar char="§"/>
            </a:pPr>
            <a:r>
              <a:rPr lang="en-US" sz="2600" dirty="0" err="1" smtClean="0"/>
              <a:t>Wassmer</a:t>
            </a:r>
            <a:r>
              <a:rPr lang="en-US" sz="2600" dirty="0" smtClean="0"/>
              <a:t> &amp; </a:t>
            </a:r>
            <a:r>
              <a:rPr lang="en-US" sz="2600" dirty="0"/>
              <a:t>Anderson’s (</a:t>
            </a:r>
            <a:r>
              <a:rPr lang="en-US" sz="2600" i="1" dirty="0"/>
              <a:t>Economic Development Quarterly </a:t>
            </a:r>
            <a:r>
              <a:rPr lang="en-US" sz="2600" dirty="0"/>
              <a:t>2001) study of the Detroit area: property tax abatements raise manufacturing property value (MPV) in 1977 (but not in 1982, 1987, or 1992) and higher MPV leads to a lower employment rate and more poverty</a:t>
            </a:r>
            <a:r>
              <a:rPr lang="en-US" sz="2600" dirty="0" smtClean="0"/>
              <a:t>!</a:t>
            </a:r>
          </a:p>
          <a:p>
            <a:pPr marL="227013" indent="-227013">
              <a:lnSpc>
                <a:spcPct val="120000"/>
              </a:lnSpc>
              <a:spcAft>
                <a:spcPts val="1200"/>
              </a:spcAft>
              <a:buFont typeface="Wingdings" panose="05000000000000000000" pitchFamily="2" charset="2"/>
              <a:buChar char="§"/>
            </a:pPr>
            <a:r>
              <a:rPr lang="en-US" sz="2600" dirty="0" smtClean="0"/>
              <a:t>A report by </a:t>
            </a:r>
            <a:r>
              <a:rPr lang="en-US" sz="2600" dirty="0" err="1" smtClean="0"/>
              <a:t>Bartik</a:t>
            </a:r>
            <a:r>
              <a:rPr lang="en-US" sz="2600" dirty="0" smtClean="0"/>
              <a:t> finds no significant link between economic development incentives and economic </a:t>
            </a:r>
            <a:r>
              <a:rPr lang="en-US" sz="2600" dirty="0"/>
              <a:t>development outcomes (</a:t>
            </a:r>
            <a:r>
              <a:rPr lang="en-US" sz="2600" dirty="0">
                <a:hlinkClick r:id="rId2" tooltip="A report by Bartik "/>
              </a:rPr>
              <a:t>http://</a:t>
            </a:r>
            <a:r>
              <a:rPr lang="en-US" sz="2600" dirty="0" smtClean="0">
                <a:hlinkClick r:id="rId2" tooltip="A report by Bartik "/>
              </a:rPr>
              <a:t>www.upjohn.org/models/bied/report.php</a:t>
            </a:r>
            <a:r>
              <a:rPr lang="en-US" sz="2600" dirty="0" smtClean="0"/>
              <a:t> )</a:t>
            </a:r>
          </a:p>
          <a:p>
            <a:pPr marL="227013" indent="-227013">
              <a:lnSpc>
                <a:spcPct val="120000"/>
              </a:lnSpc>
              <a:spcAft>
                <a:spcPts val="1200"/>
              </a:spcAft>
              <a:buFont typeface="Wingdings" panose="05000000000000000000" pitchFamily="2" charset="2"/>
              <a:buChar char="§"/>
            </a:pPr>
            <a:r>
              <a:rPr lang="en-US" sz="2600" dirty="0"/>
              <a:t>Another good study (Hanson,</a:t>
            </a:r>
            <a:r>
              <a:rPr lang="en-US" sz="2600" i="1" dirty="0"/>
              <a:t> RSUE </a:t>
            </a:r>
            <a:r>
              <a:rPr lang="en-US" sz="2600" dirty="0"/>
              <a:t>2009) finds no employment impact from the federal empowerment zone program, which gives specific tax breaks to firms locating in high-poverty zones.</a:t>
            </a:r>
          </a:p>
          <a:p>
            <a:pPr marL="227013" indent="-227013">
              <a:lnSpc>
                <a:spcPct val="12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Specific Tax Breaks, 2</a:t>
            </a:r>
            <a:br>
              <a:rPr lang="en-US" sz="2800" dirty="0">
                <a:solidFill>
                  <a:srgbClr val="BD582C"/>
                </a:solidFill>
              </a:rPr>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29491" y="1433627"/>
            <a:ext cx="2808589" cy="395173"/>
          </a:xfrm>
          <a:prstGeom prst="rect">
            <a:avLst/>
          </a:prstGeom>
        </p:spPr>
        <p:txBody>
          <a:bodyPr wrap="none">
            <a:spAutoFit/>
          </a:bodyPr>
          <a:lstStyle/>
          <a:p>
            <a:pPr marL="51435" lvl="0" indent="-51435" defTabSz="514350" fontAlgn="auto">
              <a:lnSpc>
                <a:spcPct val="80000"/>
              </a:lnSpc>
              <a:spcBef>
                <a:spcPts val="675"/>
              </a:spcBef>
              <a:spcAft>
                <a:spcPts val="113"/>
              </a:spcAft>
              <a:buClr>
                <a:srgbClr val="E48312"/>
              </a:buClr>
              <a:buSzPct val="100000"/>
            </a:pPr>
            <a:r>
              <a:rPr lang="en-US" sz="2400" dirty="0" smtClean="0">
                <a:solidFill>
                  <a:srgbClr val="BD582C"/>
                </a:solidFill>
                <a:latin typeface="+mn-lt"/>
                <a:cs typeface="+mn-cs"/>
              </a:rPr>
              <a:t>Specific Tax Breaks, 3</a:t>
            </a:r>
            <a:endParaRPr lang="en-US" sz="2400" dirty="0">
              <a:solidFill>
                <a:srgbClr val="BD582C"/>
              </a:solidFill>
              <a:latin typeface="+mn-lt"/>
              <a:cs typeface="+mn-cs"/>
            </a:endParaRPr>
          </a:p>
        </p:txBody>
      </p:sp>
      <p:sp>
        <p:nvSpPr>
          <p:cNvPr id="22531" name="Rectangle 3"/>
          <p:cNvSpPr>
            <a:spLocks noGrp="1" noChangeArrowheads="1"/>
          </p:cNvSpPr>
          <p:nvPr>
            <p:ph idx="1"/>
          </p:nvPr>
        </p:nvSpPr>
        <p:spPr/>
        <p:txBody>
          <a:bodyPr>
            <a:normAutofit fontScale="92500"/>
          </a:bodyPr>
          <a:lstStyle/>
          <a:p>
            <a:pPr marL="227013" indent="-227013" eaLnBrk="1" hangingPunct="1">
              <a:lnSpc>
                <a:spcPct val="110000"/>
              </a:lnSpc>
              <a:buFont typeface="Wingdings" panose="05000000000000000000" pitchFamily="2" charset="2"/>
              <a:buChar char="§"/>
            </a:pPr>
            <a:r>
              <a:rPr lang="en-US" sz="2000" dirty="0" smtClean="0"/>
              <a:t>The </a:t>
            </a:r>
            <a:r>
              <a:rPr lang="en-US" sz="2000" dirty="0"/>
              <a:t>main analytical problem that arises with specific tax breaks is that a government generally does not know which firms are “at the margin.”</a:t>
            </a:r>
          </a:p>
          <a:p>
            <a:pPr indent="-182880" eaLnBrk="1" hangingPunct="1">
              <a:lnSpc>
                <a:spcPct val="110000"/>
              </a:lnSpc>
              <a:buFont typeface="Wingdings" panose="05000000000000000000" pitchFamily="2" charset="2"/>
              <a:buChar char="§"/>
            </a:pPr>
            <a:endParaRPr lang="en-US" sz="2000" dirty="0"/>
          </a:p>
          <a:p>
            <a:pPr marL="460375" lvl="4" indent="-233363">
              <a:lnSpc>
                <a:spcPct val="110000"/>
              </a:lnSpc>
              <a:buSzPct val="65000"/>
              <a:buFont typeface="Courier New" panose="02070309020205020404" pitchFamily="49" charset="0"/>
              <a:buChar char="o"/>
            </a:pPr>
            <a:r>
              <a:rPr lang="en-US" sz="2000" dirty="0"/>
              <a:t>A firm “at the margin” is potentially influenced by the incentive provided by the specific tax break.</a:t>
            </a:r>
          </a:p>
          <a:p>
            <a:pPr marL="460375" lvl="4" indent="-233363">
              <a:lnSpc>
                <a:spcPct val="110000"/>
              </a:lnSpc>
              <a:buSzPct val="65000"/>
              <a:buFont typeface="Courier New" panose="02070309020205020404" pitchFamily="49" charset="0"/>
              <a:buChar char="o"/>
            </a:pPr>
            <a:endParaRPr lang="en-US" sz="2000" dirty="0"/>
          </a:p>
          <a:p>
            <a:pPr marL="460375" lvl="4" indent="-233363">
              <a:lnSpc>
                <a:spcPct val="110000"/>
              </a:lnSpc>
              <a:buSzPct val="65000"/>
              <a:buFont typeface="Courier New" panose="02070309020205020404" pitchFamily="49" charset="0"/>
              <a:buChar char="o"/>
            </a:pPr>
            <a:r>
              <a:rPr lang="en-US" sz="2000" dirty="0"/>
              <a:t>A firm that is not “at the margin” will locate in the jurisdiction even without the tax break.</a:t>
            </a:r>
          </a:p>
          <a:p>
            <a:pPr lvl="1" indent="-182880"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If a firm is not at the margin, then any tax break it receives is a waste of government funds because it has no impact on the firm’s behavior.</a:t>
            </a:r>
          </a:p>
          <a:p>
            <a:pPr eaLnBrk="1" hangingPunct="1">
              <a:lnSpc>
                <a:spcPct val="11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3</a:t>
            </a:r>
            <a:br>
              <a:rPr lang="en-US" sz="2800" dirty="0">
                <a:solidFill>
                  <a:srgbClr val="BD582C"/>
                </a:solidFill>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3" name="Rectangle 2"/>
          <p:cNvSpPr/>
          <p:nvPr/>
        </p:nvSpPr>
        <p:spPr>
          <a:xfrm>
            <a:off x="827310" y="1430382"/>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4</a:t>
            </a:r>
            <a:endParaRPr lang="en-US" sz="2400" dirty="0">
              <a:solidFill>
                <a:srgbClr val="BD582C"/>
              </a:solidFill>
              <a:latin typeface="+mn-lt"/>
              <a:cs typeface="+mn-cs"/>
            </a:endParaRPr>
          </a:p>
        </p:txBody>
      </p:sp>
      <p:sp>
        <p:nvSpPr>
          <p:cNvPr id="2355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Unfortunately, a public official can claim credit for attracting any firm that receives a tax break, even if that firm was not “at the margin.” </a:t>
            </a:r>
          </a:p>
          <a:p>
            <a:pPr marL="227013" indent="-227013" eaLnBrk="1" hangingPunct="1">
              <a:lnSpc>
                <a:spcPct val="110000"/>
              </a:lnSpc>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The firm is located in the jurisdiction, the firm received the tax break, and there is no way to tell if the tax break made a difference.</a:t>
            </a:r>
          </a:p>
          <a:p>
            <a:pPr indent="-182880" eaLnBrk="1" hangingPunct="1">
              <a:lnSpc>
                <a:spcPct val="110000"/>
              </a:lnSpc>
              <a:buFont typeface="Wingdings" panose="05000000000000000000" pitchFamily="2" charset="2"/>
              <a:buChar char="§"/>
            </a:pPr>
            <a:endParaRPr lang="en-US" sz="2000" dirty="0" smtClean="0"/>
          </a:p>
        </p:txBody>
      </p:sp>
      <p:sp>
        <p:nvSpPr>
          <p:cNvPr id="2" name="Title" hidden="1"/>
          <p:cNvSpPr>
            <a:spLocks noGrp="1"/>
          </p:cNvSpPr>
          <p:nvPr>
            <p:ph type="title"/>
          </p:nvPr>
        </p:nvSpPr>
        <p:spPr/>
        <p:txBody>
          <a:bodyPr/>
          <a:lstStyle/>
          <a:p>
            <a:r>
              <a:rPr lang="en-US" sz="2800" dirty="0">
                <a:solidFill>
                  <a:srgbClr val="BD582C"/>
                </a:solidFill>
              </a:rPr>
              <a:t>Specific Tax Breaks, 4</a:t>
            </a:r>
            <a:br>
              <a:rPr lang="en-US" sz="2800" dirty="0">
                <a:solidFill>
                  <a:srgbClr val="BD582C"/>
                </a:solidFill>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88127" y="1421673"/>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5</a:t>
            </a:r>
            <a:endParaRPr lang="en-US" sz="2400" dirty="0">
              <a:solidFill>
                <a:srgbClr val="BD582C"/>
              </a:solidFill>
              <a:latin typeface="+mn-lt"/>
              <a:cs typeface="+mn-cs"/>
            </a:endParaRPr>
          </a:p>
        </p:txBody>
      </p:sp>
      <p:sp>
        <p:nvSpPr>
          <p:cNvPr id="24579"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This feature of specific tax breaks implies that they are often misused.</a:t>
            </a:r>
          </a:p>
          <a:p>
            <a:pPr marL="227013" indent="-227013" eaLnBrk="1" hangingPunct="1">
              <a:lnSpc>
                <a:spcPct val="110000"/>
              </a:lnSpc>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Public officials offer specific tax breaks to gain favor with the electorate and with the subsidized firm even when these tax breaks have no impact on economic development.</a:t>
            </a:r>
          </a:p>
          <a:p>
            <a:pPr indent="-182880" eaLnBrk="1" hangingPunct="1">
              <a:lnSpc>
                <a:spcPct val="11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dirty="0" smtClean="0"/>
              <a:t>Specific Tax Breaks, 5</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326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6</a:t>
            </a:r>
            <a:endParaRPr lang="en-US" sz="2400" dirty="0">
              <a:solidFill>
                <a:srgbClr val="BD582C"/>
              </a:solidFill>
              <a:latin typeface="+mn-lt"/>
              <a:cs typeface="+mn-cs"/>
            </a:endParaRPr>
          </a:p>
        </p:txBody>
      </p:sp>
      <p:sp>
        <p:nvSpPr>
          <p:cNvPr id="25603" name="Rectangle 3"/>
          <p:cNvSpPr>
            <a:spLocks noGrp="1" noChangeArrowheads="1"/>
          </p:cNvSpPr>
          <p:nvPr>
            <p:ph idx="1"/>
          </p:nvPr>
        </p:nvSpPr>
        <p:spPr/>
        <p:txBody>
          <a:bodyPr>
            <a:normAutofit/>
          </a:bodyPr>
          <a:lstStyle/>
          <a:p>
            <a:pPr marL="227013" indent="-227013" eaLnBrk="1" hangingPunct="1">
              <a:lnSpc>
                <a:spcPct val="110000"/>
              </a:lnSpc>
              <a:spcAft>
                <a:spcPts val="300"/>
              </a:spcAft>
              <a:buFont typeface="Wingdings" panose="05000000000000000000" pitchFamily="2" charset="2"/>
              <a:buChar char="§"/>
            </a:pPr>
            <a:r>
              <a:rPr lang="en-US" sz="2000" dirty="0" smtClean="0"/>
              <a:t>Of course, if a firm is “at the margin,” then a specific tax break might be a powerful economic development tool.</a:t>
            </a:r>
          </a:p>
          <a:p>
            <a:pPr marL="227013" indent="-227013" eaLnBrk="1" hangingPunct="1">
              <a:lnSpc>
                <a:spcPct val="110000"/>
              </a:lnSpc>
              <a:spcAft>
                <a:spcPts val="300"/>
              </a:spcAft>
              <a:buFont typeface="Wingdings" panose="05000000000000000000" pitchFamily="2" charset="2"/>
              <a:buChar char="§"/>
            </a:pPr>
            <a:endParaRPr lang="en-US" sz="2000" dirty="0" smtClean="0"/>
          </a:p>
          <a:p>
            <a:pPr marL="227013" indent="-227013" eaLnBrk="1" hangingPunct="1">
              <a:lnSpc>
                <a:spcPct val="110000"/>
              </a:lnSpc>
              <a:spcAft>
                <a:spcPts val="300"/>
              </a:spcAft>
              <a:buFont typeface="Wingdings" panose="05000000000000000000" pitchFamily="2" charset="2"/>
              <a:buChar char="§"/>
            </a:pPr>
            <a:r>
              <a:rPr lang="en-US" sz="2000" dirty="0" smtClean="0"/>
              <a:t>Attracting an export firm with a tax break boosts the local economy, and the tax break does not represent lost revenue because the firm would not have been in the jurisdiction without the tax break.</a:t>
            </a:r>
          </a:p>
          <a:p>
            <a:pPr eaLnBrk="1" hangingPunct="1">
              <a:lnSpc>
                <a:spcPct val="150000"/>
              </a:lnSpc>
            </a:pPr>
            <a:endParaRPr lang="en-US" sz="2000" dirty="0" smtClean="0"/>
          </a:p>
          <a:p>
            <a:pPr eaLnBrk="1" hangingPunct="1">
              <a:lnSpc>
                <a:spcPct val="150000"/>
              </a:lnSpc>
            </a:pPr>
            <a:endParaRPr lang="en-US" sz="2000" dirty="0" smtClean="0"/>
          </a:p>
          <a:p>
            <a:pPr eaLnBrk="1" hangingPunct="1">
              <a:lnSpc>
                <a:spcPct val="15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Specific Tax Breaks, 6</a:t>
            </a:r>
            <a:br>
              <a:rPr lang="en-US" sz="2800" dirty="0">
                <a:solidFill>
                  <a:srgbClr val="BD582C"/>
                </a:solidFill>
              </a:rPr>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49011" y="1397727"/>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7</a:t>
            </a:r>
            <a:endParaRPr lang="en-US" sz="2400" dirty="0">
              <a:solidFill>
                <a:srgbClr val="BD582C"/>
              </a:solidFill>
              <a:latin typeface="+mn-lt"/>
              <a:cs typeface="+mn-cs"/>
            </a:endParaRPr>
          </a:p>
        </p:txBody>
      </p:sp>
      <p:sp>
        <p:nvSpPr>
          <p:cNvPr id="26627"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Moreover</a:t>
            </a:r>
            <a:r>
              <a:rPr lang="en-US" sz="2000" dirty="0"/>
              <a:t>, specific tax breaks have a large advantage over general tax breaks, at least in principle</a:t>
            </a:r>
            <a:r>
              <a:rPr lang="en-US" sz="2000" dirty="0" smtClean="0"/>
              <a:t>.</a:t>
            </a:r>
            <a:endParaRPr lang="en-US" sz="2000" dirty="0"/>
          </a:p>
          <a:p>
            <a:pPr marL="460375" lvl="4" indent="-233363">
              <a:lnSpc>
                <a:spcPct val="120000"/>
              </a:lnSpc>
              <a:buSzPct val="65000"/>
              <a:buFont typeface="Courier New" panose="02070309020205020404" pitchFamily="49" charset="0"/>
              <a:buChar char="o"/>
            </a:pPr>
            <a:r>
              <a:rPr lang="en-US" sz="2000" dirty="0"/>
              <a:t>General tax breaks are not cost- effective by </a:t>
            </a:r>
            <a:r>
              <a:rPr lang="en-US" sz="2000" dirty="0" smtClean="0"/>
              <a:t>definition </a:t>
            </a:r>
            <a:r>
              <a:rPr lang="en-US" sz="2000" dirty="0"/>
              <a:t>because they automatically go to every firm, regardless of whether they are at the margin or not.</a:t>
            </a:r>
          </a:p>
          <a:p>
            <a:pPr lvl="1" indent="-182880"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But giving a large specific break to one firm that is not at the margin is not as cost effective as giving a small general tax break to all firms, a few of which are at the margin!</a:t>
            </a:r>
          </a:p>
          <a:p>
            <a:pPr eaLnBrk="1" hangingPunct="1">
              <a:lnSpc>
                <a:spcPct val="90000"/>
              </a:lnSpc>
            </a:pPr>
            <a:endParaRPr lang="en-US" sz="1950" dirty="0"/>
          </a:p>
          <a:p>
            <a:pPr eaLnBrk="1" hangingPunct="1">
              <a:lnSpc>
                <a:spcPct val="90000"/>
              </a:lnSpc>
            </a:pPr>
            <a:endParaRPr lang="en-US" sz="1950" dirty="0"/>
          </a:p>
        </p:txBody>
      </p:sp>
      <p:sp>
        <p:nvSpPr>
          <p:cNvPr id="3" name="Title" hidden="1"/>
          <p:cNvSpPr>
            <a:spLocks noGrp="1"/>
          </p:cNvSpPr>
          <p:nvPr>
            <p:ph type="title"/>
          </p:nvPr>
        </p:nvSpPr>
        <p:spPr/>
        <p:txBody>
          <a:bodyPr/>
          <a:lstStyle/>
          <a:p>
            <a:r>
              <a:rPr lang="en-US" sz="2800" dirty="0">
                <a:solidFill>
                  <a:srgbClr val="BD582C"/>
                </a:solidFill>
              </a:rPr>
              <a:t>Specific Tax Breaks, 7</a:t>
            </a:r>
            <a:br>
              <a:rPr lang="en-US" sz="2800" dirty="0">
                <a:solidFill>
                  <a:srgbClr val="BD582C"/>
                </a:solidFill>
              </a:rPr>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49011" y="138901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8</a:t>
            </a:r>
            <a:endParaRPr lang="en-US" sz="2400" dirty="0">
              <a:solidFill>
                <a:srgbClr val="BD582C"/>
              </a:solidFill>
              <a:latin typeface="+mn-lt"/>
              <a:cs typeface="+mn-cs"/>
            </a:endParaRPr>
          </a:p>
        </p:txBody>
      </p:sp>
      <p:sp>
        <p:nvSpPr>
          <p:cNvPr id="2765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Overall, the potential gain from specific tax breaks continues to make them popular.</a:t>
            </a:r>
          </a:p>
          <a:p>
            <a:pPr marL="227013" indent="-227013" eaLnBrk="1" hangingPunct="1">
              <a:lnSpc>
                <a:spcPct val="120000"/>
              </a:lnSpc>
              <a:spcAft>
                <a:spcPts val="1800"/>
              </a:spcAft>
              <a:buFont typeface="Wingdings" panose="05000000000000000000" pitchFamily="2" charset="2"/>
              <a:buChar char="§"/>
            </a:pPr>
            <a:r>
              <a:rPr lang="en-US" sz="2000" dirty="0" smtClean="0"/>
              <a:t>But politicians are insured against misuse of this tool because nobody can prove that a particular tax break did not matter.</a:t>
            </a:r>
          </a:p>
          <a:p>
            <a:pPr marL="227013" indent="-227013" eaLnBrk="1" hangingPunct="1">
              <a:lnSpc>
                <a:spcPct val="120000"/>
              </a:lnSpc>
              <a:buFont typeface="Wingdings" panose="05000000000000000000" pitchFamily="2" charset="2"/>
              <a:buChar char="§"/>
            </a:pPr>
            <a:r>
              <a:rPr lang="en-US" sz="2000" dirty="0" smtClean="0"/>
              <a:t>This insurance guarantees misuse, but does not help us identify  the cases in which misuse occurs.</a:t>
            </a:r>
          </a:p>
          <a:p>
            <a:pPr eaLnBrk="1" hangingPunct="1">
              <a:lnSpc>
                <a:spcPct val="150000"/>
              </a:lnSpc>
            </a:pPr>
            <a:endParaRPr lang="en-US" sz="2000" dirty="0" smtClean="0"/>
          </a:p>
          <a:p>
            <a:pPr eaLnBrk="1" hangingPunct="1">
              <a:lnSpc>
                <a:spcPct val="15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Specific Tax Breaks, 8</a:t>
            </a:r>
            <a:br>
              <a:rPr lang="en-US" sz="2800" dirty="0">
                <a:solidFill>
                  <a:srgbClr val="BD582C"/>
                </a:solidFill>
              </a:rPr>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49011" y="138901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Specific Tax Breaks, 9</a:t>
            </a:r>
            <a:endParaRPr lang="en-US" sz="2400" dirty="0">
              <a:solidFill>
                <a:srgbClr val="BD582C"/>
              </a:solidFill>
              <a:latin typeface="+mn-lt"/>
              <a:cs typeface="+mn-cs"/>
            </a:endParaRPr>
          </a:p>
        </p:txBody>
      </p:sp>
      <p:sp>
        <p:nvSpPr>
          <p:cNvPr id="2765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A recent study (Kang, Reese, and Skidmore, </a:t>
            </a:r>
            <a:r>
              <a:rPr lang="en-US" sz="2000" i="1" dirty="0" smtClean="0"/>
              <a:t>JPAM</a:t>
            </a:r>
            <a:r>
              <a:rPr lang="en-US" sz="2000" dirty="0" smtClean="0"/>
              <a:t>, 2017) of property tax abatements for new or improved industrial property in southeast Michigan finds that the abatements increase industrial property values (= capitalization!) but also have small spillovers onto commercial and residential property values.</a:t>
            </a:r>
          </a:p>
          <a:p>
            <a:pPr marL="227013" indent="-227013" eaLnBrk="1" hangingPunct="1">
              <a:lnSpc>
                <a:spcPct val="120000"/>
              </a:lnSpc>
              <a:spcAft>
                <a:spcPts val="1800"/>
              </a:spcAft>
              <a:buFont typeface="Wingdings" panose="05000000000000000000" pitchFamily="2" charset="2"/>
              <a:buChar char="§"/>
            </a:pPr>
            <a:r>
              <a:rPr lang="en-US" sz="2000" dirty="0" smtClean="0"/>
              <a:t>However, this study also finds that the benefits from these abatements are very small relative to the foregone revenue.  Under the most favorable scenario in this study, $1.00 of lost revenue brings in $0.03 in benefits.</a:t>
            </a:r>
          </a:p>
          <a:p>
            <a:pPr marL="227013" indent="-227013" eaLnBrk="1" hangingPunct="1">
              <a:lnSpc>
                <a:spcPct val="150000"/>
              </a:lnSpc>
              <a:spcAft>
                <a:spcPts val="1800"/>
              </a:spcAft>
              <a:buFont typeface="Wingdings" panose="05000000000000000000" pitchFamily="2" charset="2"/>
              <a:buChar char="§"/>
            </a:pPr>
            <a:endParaRPr lang="en-US" sz="2000" dirty="0"/>
          </a:p>
          <a:p>
            <a:pPr eaLnBrk="1" hangingPunct="1">
              <a:lnSpc>
                <a:spcPct val="15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Specific Tax Breaks, 9</a:t>
            </a:r>
            <a:br>
              <a:rPr lang="en-US" sz="2800" dirty="0">
                <a:solidFill>
                  <a:srgbClr val="BD582C"/>
                </a:solidFill>
              </a:rPr>
            </a:br>
            <a:endParaRPr lang="en-US" dirty="0"/>
          </a:p>
        </p:txBody>
      </p:sp>
    </p:spTree>
    <p:extLst>
      <p:ext uri="{BB962C8B-B14F-4D97-AF65-F5344CB8AC3E}">
        <p14:creationId xmlns:p14="http://schemas.microsoft.com/office/powerpoint/2010/main" val="316725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5492979"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Economic Development: Slattery and </a:t>
            </a:r>
            <a:r>
              <a:rPr lang="en-US" sz="2400" dirty="0" err="1" smtClean="0">
                <a:solidFill>
                  <a:srgbClr val="BD582C"/>
                </a:solidFill>
                <a:latin typeface="+mn-lt"/>
              </a:rPr>
              <a:t>Zidar</a:t>
            </a:r>
            <a:endParaRPr lang="en-US" sz="2400" dirty="0">
              <a:solidFill>
                <a:srgbClr val="BD582C"/>
              </a:solidFill>
              <a:latin typeface="+mn-lt"/>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smtClean="0"/>
              <a:t>“[I]</a:t>
            </a:r>
            <a:r>
              <a:rPr lang="en-US" sz="2000" dirty="0" err="1" smtClean="0"/>
              <a:t>ndustries</a:t>
            </a:r>
            <a:r>
              <a:rPr lang="en-US" sz="2000" dirty="0" smtClean="0"/>
              <a:t> </a:t>
            </a:r>
            <a:r>
              <a:rPr lang="en-US" sz="2000" dirty="0"/>
              <a:t>with larger multiplier </a:t>
            </a:r>
            <a:r>
              <a:rPr lang="en-US" sz="2000" dirty="0" smtClean="0"/>
              <a:t>effects </a:t>
            </a:r>
            <a:r>
              <a:rPr lang="en-US" sz="2000" dirty="0"/>
              <a:t>are more likely to </a:t>
            </a:r>
            <a:r>
              <a:rPr lang="en-US" sz="2000" dirty="0" smtClean="0"/>
              <a:t>receive subsidies</a:t>
            </a:r>
            <a:r>
              <a:rPr lang="en-US" sz="2000" dirty="0"/>
              <a:t>, and receive more subsidy dollars per job. We also </a:t>
            </a:r>
            <a:r>
              <a:rPr lang="en-US" sz="2000" dirty="0" smtClean="0"/>
              <a:t>find </a:t>
            </a:r>
            <a:r>
              <a:rPr lang="en-US" sz="2000" dirty="0"/>
              <a:t>that poorer places spend more per job. </a:t>
            </a:r>
            <a:endParaRPr lang="en-US" sz="2000" dirty="0" smtClean="0"/>
          </a:p>
          <a:p>
            <a:pPr marL="391605" lvl="1" indent="-227013">
              <a:lnSpc>
                <a:spcPct val="120000"/>
              </a:lnSpc>
              <a:spcAft>
                <a:spcPts val="1800"/>
              </a:spcAft>
              <a:buFont typeface="Wingdings" panose="05000000000000000000" pitchFamily="2" charset="2"/>
              <a:buChar char="§"/>
            </a:pPr>
            <a:r>
              <a:rPr lang="en-US" sz="2000" dirty="0" smtClean="0"/>
              <a:t>[W] find </a:t>
            </a:r>
            <a:r>
              <a:rPr lang="en-US" sz="2000" dirty="0"/>
              <a:t>limited evidence that these subsidized </a:t>
            </a:r>
            <a:r>
              <a:rPr lang="en-US" sz="2000" dirty="0" smtClean="0"/>
              <a:t>firms </a:t>
            </a:r>
            <a:r>
              <a:rPr lang="en-US" sz="2000" dirty="0"/>
              <a:t>have employment </a:t>
            </a:r>
            <a:r>
              <a:rPr lang="en-US" sz="2000" dirty="0" smtClean="0"/>
              <a:t>spillovers in </a:t>
            </a:r>
            <a:r>
              <a:rPr lang="en-US" sz="2000" dirty="0"/>
              <a:t>the local economy</a:t>
            </a:r>
            <a:r>
              <a:rPr lang="en-US" sz="2000" dirty="0" smtClean="0"/>
              <a:t>.</a:t>
            </a:r>
          </a:p>
          <a:p>
            <a:pPr marL="391605" lvl="1" indent="-227013">
              <a:lnSpc>
                <a:spcPct val="120000"/>
              </a:lnSpc>
              <a:spcAft>
                <a:spcPts val="1800"/>
              </a:spcAft>
              <a:buFont typeface="Wingdings" panose="05000000000000000000" pitchFamily="2" charset="2"/>
              <a:buChar char="§"/>
            </a:pPr>
            <a:r>
              <a:rPr lang="en-US" sz="2000" dirty="0" smtClean="0"/>
              <a:t>In </a:t>
            </a:r>
            <a:r>
              <a:rPr lang="en-US" sz="2000" dirty="0"/>
              <a:t>that case, the argument for this place-based policy rests more heavily on </a:t>
            </a:r>
            <a:r>
              <a:rPr lang="en-US" sz="2000" dirty="0" smtClean="0"/>
              <a:t>equity considerations.</a:t>
            </a:r>
          </a:p>
          <a:p>
            <a:pPr marL="391605" lvl="1" indent="-227013">
              <a:lnSpc>
                <a:spcPct val="120000"/>
              </a:lnSpc>
              <a:spcAft>
                <a:spcPts val="1800"/>
              </a:spcAft>
              <a:buFont typeface="Wingdings" panose="05000000000000000000" pitchFamily="2" charset="2"/>
              <a:buChar char="§"/>
            </a:pPr>
            <a:r>
              <a:rPr lang="en-US" sz="2000" dirty="0" smtClean="0"/>
              <a:t>NBER Working Paper 26603, January 2020</a:t>
            </a:r>
            <a:endParaRPr lang="en-US" sz="2137" dirty="0"/>
          </a:p>
          <a:p>
            <a:pPr marL="227013" indent="-227013" eaLnBrk="1" hangingPunct="1">
              <a:lnSpc>
                <a:spcPct val="120000"/>
              </a:lnSpc>
              <a:spcAft>
                <a:spcPts val="1800"/>
              </a:spcAft>
              <a:buFont typeface="Wingdings" panose="05000000000000000000" pitchFamily="2" charset="2"/>
              <a:buChar char="§"/>
            </a:pPr>
            <a:endParaRPr lang="en-US" sz="1800" dirty="0" smtClean="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238917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smtClean="0">
                <a:solidFill>
                  <a:srgbClr val="BD582C"/>
                </a:solidFill>
                <a:latin typeface="+mn-lt"/>
              </a:rPr>
              <a:t>Economic Development</a:t>
            </a:r>
            <a:r>
              <a:rPr lang="en-US" sz="2400" dirty="0">
                <a:solidFill>
                  <a:srgbClr val="BD582C"/>
                </a:solidFill>
              </a:rPr>
              <a:t>: Slattery and </a:t>
            </a:r>
            <a:r>
              <a:rPr lang="en-US" sz="2400" dirty="0" err="1" smtClean="0">
                <a:solidFill>
                  <a:srgbClr val="BD582C"/>
                </a:solidFill>
              </a:rPr>
              <a:t>Zidar</a:t>
            </a:r>
            <a:r>
              <a:rPr lang="en-US" sz="2400" dirty="0" smtClean="0">
                <a:solidFill>
                  <a:srgbClr val="BD582C"/>
                </a:solidFill>
              </a:rPr>
              <a:t>, 2</a:t>
            </a:r>
            <a:endParaRPr lang="en-US" sz="2400" dirty="0">
              <a:solidFill>
                <a:srgbClr val="BD582C"/>
              </a:solidFill>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smtClean="0"/>
              <a:t>Many </a:t>
            </a:r>
            <a:r>
              <a:rPr lang="en-US" sz="2000" dirty="0"/>
              <a:t>questions remain unanswered. </a:t>
            </a:r>
            <a:endParaRPr lang="en-US" sz="2000" dirty="0" smtClean="0"/>
          </a:p>
          <a:p>
            <a:pPr marL="494475" lvl="2" indent="-227013">
              <a:lnSpc>
                <a:spcPct val="120000"/>
              </a:lnSpc>
              <a:spcAft>
                <a:spcPts val="1800"/>
              </a:spcAft>
              <a:buFont typeface="Wingdings" panose="05000000000000000000" pitchFamily="2" charset="2"/>
              <a:buChar char="§"/>
            </a:pPr>
            <a:r>
              <a:rPr lang="en-US" sz="1775" dirty="0" smtClean="0"/>
              <a:t>How </a:t>
            </a:r>
            <a:r>
              <a:rPr lang="en-US" sz="1775" dirty="0"/>
              <a:t>much do these policies improve the well-being of </a:t>
            </a:r>
            <a:r>
              <a:rPr lang="en-US" sz="1775" dirty="0" smtClean="0"/>
              <a:t>underemployed </a:t>
            </a:r>
            <a:r>
              <a:rPr lang="en-US" sz="2000" dirty="0" smtClean="0"/>
              <a:t>and </a:t>
            </a:r>
            <a:r>
              <a:rPr lang="en-US" sz="2000" dirty="0"/>
              <a:t>low-income workers? </a:t>
            </a:r>
            <a:endParaRPr lang="en-US" sz="2000" dirty="0" smtClean="0"/>
          </a:p>
          <a:p>
            <a:pPr marL="494475" lvl="2" indent="-227013">
              <a:lnSpc>
                <a:spcPct val="120000"/>
              </a:lnSpc>
              <a:spcAft>
                <a:spcPts val="1800"/>
              </a:spcAft>
              <a:buFont typeface="Wingdings" panose="05000000000000000000" pitchFamily="2" charset="2"/>
              <a:buChar char="§"/>
            </a:pPr>
            <a:r>
              <a:rPr lang="en-US" sz="2000" dirty="0" smtClean="0"/>
              <a:t>Are </a:t>
            </a:r>
            <a:r>
              <a:rPr lang="en-US" sz="2000" dirty="0"/>
              <a:t>the most distressed places able to attract </a:t>
            </a:r>
            <a:r>
              <a:rPr lang="en-US" sz="2000" dirty="0" smtClean="0"/>
              <a:t>firms </a:t>
            </a:r>
            <a:r>
              <a:rPr lang="en-US" sz="2000" dirty="0"/>
              <a:t>with tax incentives? </a:t>
            </a:r>
            <a:endParaRPr lang="en-US" sz="2000" dirty="0" smtClean="0"/>
          </a:p>
          <a:p>
            <a:pPr marL="494475" lvl="2" indent="-227013">
              <a:lnSpc>
                <a:spcPct val="120000"/>
              </a:lnSpc>
              <a:spcAft>
                <a:spcPts val="1800"/>
              </a:spcAft>
              <a:buFont typeface="Wingdings" panose="05000000000000000000" pitchFamily="2" charset="2"/>
              <a:buChar char="§"/>
            </a:pPr>
            <a:r>
              <a:rPr lang="en-US" sz="2000" dirty="0" smtClean="0"/>
              <a:t>How effective </a:t>
            </a:r>
            <a:r>
              <a:rPr lang="en-US" sz="2000" dirty="0"/>
              <a:t>are these approaches relative to other policies? </a:t>
            </a:r>
            <a:endParaRPr lang="en-US" sz="2000" dirty="0" smtClean="0"/>
          </a:p>
          <a:p>
            <a:pPr marL="494475" lvl="2" indent="-227013">
              <a:lnSpc>
                <a:spcPct val="120000"/>
              </a:lnSpc>
              <a:spcAft>
                <a:spcPts val="1800"/>
              </a:spcAft>
              <a:buFont typeface="Wingdings" panose="05000000000000000000" pitchFamily="2" charset="2"/>
              <a:buChar char="§"/>
            </a:pPr>
            <a:r>
              <a:rPr lang="en-US" sz="2000" dirty="0" smtClean="0"/>
              <a:t>Does </a:t>
            </a:r>
            <a:r>
              <a:rPr lang="en-US" sz="2000" dirty="0"/>
              <a:t>targeting subsidies at the </a:t>
            </a:r>
            <a:r>
              <a:rPr lang="en-US" sz="2000" dirty="0" smtClean="0"/>
              <a:t>largest firms have anticompetitive effects </a:t>
            </a:r>
            <a:r>
              <a:rPr lang="en-US" sz="2000" dirty="0"/>
              <a:t>in the product market? </a:t>
            </a: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2</a:t>
            </a:r>
            <a:br>
              <a:rPr lang="en-US" sz="2800" dirty="0">
                <a:solidFill>
                  <a:srgbClr val="BD582C"/>
                </a:solidFill>
              </a:rPr>
            </a:br>
            <a:endParaRPr lang="en-US" dirty="0"/>
          </a:p>
        </p:txBody>
      </p:sp>
    </p:spTree>
    <p:extLst>
      <p:ext uri="{BB962C8B-B14F-4D97-AF65-F5344CB8AC3E}">
        <p14:creationId xmlns:p14="http://schemas.microsoft.com/office/powerpoint/2010/main" val="122934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2000" y="1258669"/>
            <a:ext cx="5715000" cy="589072"/>
          </a:xfrm>
          <a:prstGeom prst="rect">
            <a:avLst/>
          </a:prstGeom>
        </p:spPr>
        <p:txBody>
          <a:bodyPr wrap="square">
            <a:spAutoFit/>
          </a:bodyPr>
          <a:lstStyle/>
          <a:p>
            <a:pPr eaLnBrk="1" hangingPunct="1">
              <a:lnSpc>
                <a:spcPct val="150000"/>
              </a:lnSpc>
              <a:spcAft>
                <a:spcPts val="1800"/>
              </a:spcAft>
              <a:buFont typeface="Wingdings" pitchFamily="2" charset="2"/>
              <a:buNone/>
            </a:pPr>
            <a:r>
              <a:rPr lang="en-US" sz="2400" dirty="0" smtClean="0">
                <a:solidFill>
                  <a:srgbClr val="BD582C"/>
                </a:solidFill>
                <a:latin typeface="+mn-lt"/>
              </a:rPr>
              <a:t>Taxes and Economic Development</a:t>
            </a:r>
            <a:endParaRPr lang="en-US" sz="2400" dirty="0">
              <a:solidFill>
                <a:srgbClr val="BD582C"/>
              </a:solidFill>
              <a:latin typeface="+mn-lt"/>
            </a:endParaRPr>
          </a:p>
        </p:txBody>
      </p:sp>
      <p:sp>
        <p:nvSpPr>
          <p:cNvPr id="5123" name="Rectangle 3"/>
          <p:cNvSpPr>
            <a:spLocks noGrp="1" noChangeArrowheads="1"/>
          </p:cNvSpPr>
          <p:nvPr>
            <p:ph idx="1"/>
          </p:nvPr>
        </p:nvSpPr>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b="1" dirty="0" smtClean="0"/>
              <a:t>Two</a:t>
            </a:r>
            <a:r>
              <a:rPr lang="en-US" sz="2000" dirty="0" smtClean="0"/>
              <a:t> conceptual frameworks are often used for thinking about the impact of taxes on economic development.</a:t>
            </a:r>
          </a:p>
          <a:p>
            <a:pPr marL="460375" lvl="4" indent="-233363">
              <a:lnSpc>
                <a:spcPct val="150000"/>
              </a:lnSpc>
              <a:buFont typeface="Courier New" panose="02070309020205020404" pitchFamily="49" charset="0"/>
              <a:buChar char="o"/>
            </a:pPr>
            <a:r>
              <a:rPr lang="en-US" sz="2000" dirty="0" smtClean="0"/>
              <a:t>Taxes and firm profitability</a:t>
            </a:r>
          </a:p>
          <a:p>
            <a:pPr marL="460375" lvl="4" indent="-233363">
              <a:lnSpc>
                <a:spcPct val="150000"/>
              </a:lnSpc>
              <a:buFont typeface="Courier New" panose="02070309020205020404" pitchFamily="49" charset="0"/>
              <a:buChar char="o"/>
            </a:pPr>
            <a:r>
              <a:rPr lang="en-US" sz="2000" dirty="0" smtClean="0"/>
              <a:t>Capitalization</a:t>
            </a:r>
            <a:br>
              <a:rPr lang="en-US" sz="2000" dirty="0" smtClean="0"/>
            </a:br>
            <a:endParaRPr lang="en-US" sz="800" dirty="0" smtClean="0"/>
          </a:p>
          <a:p>
            <a:pPr marL="227013" indent="-227013" eaLnBrk="1" hangingPunct="1">
              <a:lnSpc>
                <a:spcPct val="110000"/>
              </a:lnSpc>
              <a:buFont typeface="Wingdings" panose="05000000000000000000" pitchFamily="2" charset="2"/>
              <a:buChar char="§"/>
            </a:pPr>
            <a:r>
              <a:rPr lang="en-US" sz="2000" dirty="0" smtClean="0"/>
              <a:t>The trouble is that these two frameworks lead to virtually opposite policy conclusions! </a:t>
            </a:r>
          </a:p>
          <a:p>
            <a:pPr eaLnBrk="1" hangingPunct="1">
              <a:lnSpc>
                <a:spcPct val="150000"/>
              </a:lnSpc>
            </a:pPr>
            <a:endParaRPr lang="en-US" sz="2000" dirty="0" smtClean="0"/>
          </a:p>
        </p:txBody>
      </p:sp>
      <p:sp>
        <p:nvSpPr>
          <p:cNvPr id="3" name="Title" hidden="1"/>
          <p:cNvSpPr>
            <a:spLocks noGrp="1"/>
          </p:cNvSpPr>
          <p:nvPr>
            <p:ph type="title"/>
          </p:nvPr>
        </p:nvSpPr>
        <p:spPr/>
        <p:txBody>
          <a:bodyPr/>
          <a:lstStyle/>
          <a:p>
            <a:r>
              <a:rPr lang="en-US" dirty="0" smtClean="0"/>
              <a:t>Taxes and Economic Development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smtClean="0">
                <a:solidFill>
                  <a:srgbClr val="BD582C"/>
                </a:solidFill>
                <a:latin typeface="+mn-lt"/>
              </a:rPr>
              <a:t>Economic Development</a:t>
            </a:r>
            <a:r>
              <a:rPr lang="en-US" sz="2400" dirty="0">
                <a:solidFill>
                  <a:srgbClr val="BD582C"/>
                </a:solidFill>
              </a:rPr>
              <a:t>: Slattery and </a:t>
            </a:r>
            <a:r>
              <a:rPr lang="en-US" sz="2400" dirty="0" err="1" smtClean="0">
                <a:solidFill>
                  <a:srgbClr val="BD582C"/>
                </a:solidFill>
              </a:rPr>
              <a:t>Zidar</a:t>
            </a:r>
            <a:r>
              <a:rPr lang="en-US" sz="2400" dirty="0" smtClean="0">
                <a:solidFill>
                  <a:srgbClr val="BD582C"/>
                </a:solidFill>
              </a:rPr>
              <a:t>, 3</a:t>
            </a:r>
            <a:endParaRPr lang="en-US" sz="2400" dirty="0">
              <a:solidFill>
                <a:srgbClr val="BD582C"/>
              </a:solidFill>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smtClean="0"/>
              <a:t>More questions: </a:t>
            </a:r>
          </a:p>
          <a:p>
            <a:pPr marL="494475" lvl="2" indent="-227013">
              <a:lnSpc>
                <a:spcPct val="120000"/>
              </a:lnSpc>
              <a:spcAft>
                <a:spcPts val="1800"/>
              </a:spcAft>
              <a:buFont typeface="Wingdings" panose="05000000000000000000" pitchFamily="2" charset="2"/>
              <a:buChar char="§"/>
            </a:pPr>
            <a:r>
              <a:rPr lang="en-US" sz="2000" dirty="0" smtClean="0"/>
              <a:t>At </a:t>
            </a:r>
            <a:r>
              <a:rPr lang="en-US" sz="2000" dirty="0"/>
              <a:t>the local level, is the newly-attracted </a:t>
            </a:r>
            <a:r>
              <a:rPr lang="en-US" sz="2000" dirty="0" smtClean="0"/>
              <a:t>firm </a:t>
            </a:r>
            <a:r>
              <a:rPr lang="en-US" sz="2000" dirty="0"/>
              <a:t>stimulating </a:t>
            </a:r>
            <a:r>
              <a:rPr lang="en-US" sz="2000" dirty="0" smtClean="0"/>
              <a:t>hiring of </a:t>
            </a:r>
            <a:r>
              <a:rPr lang="en-US" sz="2000" dirty="0"/>
              <a:t>local residents that were previously unemployed and working in low-wage jobs? </a:t>
            </a:r>
            <a:endParaRPr lang="en-US" sz="2000" dirty="0" smtClean="0"/>
          </a:p>
          <a:p>
            <a:pPr marL="494475" lvl="2" indent="-227013">
              <a:lnSpc>
                <a:spcPct val="120000"/>
              </a:lnSpc>
              <a:spcAft>
                <a:spcPts val="1800"/>
              </a:spcAft>
              <a:buFont typeface="Wingdings" panose="05000000000000000000" pitchFamily="2" charset="2"/>
              <a:buChar char="§"/>
            </a:pPr>
            <a:r>
              <a:rPr lang="en-US" sz="2000" dirty="0" smtClean="0"/>
              <a:t>Or </a:t>
            </a:r>
            <a:r>
              <a:rPr lang="en-US" sz="2000" dirty="0"/>
              <a:t>as was argued in </a:t>
            </a:r>
            <a:r>
              <a:rPr lang="en-US" sz="2000" dirty="0" smtClean="0"/>
              <a:t>the case </a:t>
            </a:r>
            <a:r>
              <a:rPr lang="en-US" sz="2000" dirty="0"/>
              <a:t>of Amazon's proposal for putting a headquarters in New York City, are all the good jobs going to </a:t>
            </a:r>
            <a:r>
              <a:rPr lang="en-US" sz="2000" dirty="0" smtClean="0"/>
              <a:t>people moving </a:t>
            </a:r>
            <a:r>
              <a:rPr lang="en-US" sz="2000" dirty="0"/>
              <a:t>in from other locations, while leaving locals with more congestion and higher prices?</a:t>
            </a:r>
            <a:endParaRPr lang="en-US" sz="1800" dirty="0" smtClean="0"/>
          </a:p>
        </p:txBody>
      </p:sp>
      <p:sp>
        <p:nvSpPr>
          <p:cNvPr id="4"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3</a:t>
            </a:r>
            <a:br>
              <a:rPr lang="en-US" sz="2800" dirty="0">
                <a:solidFill>
                  <a:srgbClr val="BD582C"/>
                </a:solidFill>
              </a:rPr>
            </a:br>
            <a:endParaRPr lang="en-US" dirty="0"/>
          </a:p>
        </p:txBody>
      </p:sp>
    </p:spTree>
    <p:extLst>
      <p:ext uri="{BB962C8B-B14F-4D97-AF65-F5344CB8AC3E}">
        <p14:creationId xmlns:p14="http://schemas.microsoft.com/office/powerpoint/2010/main" val="1589920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smtClean="0">
                <a:solidFill>
                  <a:srgbClr val="BD582C"/>
                </a:solidFill>
                <a:latin typeface="+mn-lt"/>
              </a:rPr>
              <a:t>Economic Development</a:t>
            </a:r>
            <a:r>
              <a:rPr lang="en-US" sz="2400" dirty="0">
                <a:solidFill>
                  <a:srgbClr val="BD582C"/>
                </a:solidFill>
              </a:rPr>
              <a:t>: Slattery and </a:t>
            </a:r>
            <a:r>
              <a:rPr lang="en-US" sz="2400" dirty="0" err="1" smtClean="0">
                <a:solidFill>
                  <a:srgbClr val="BD582C"/>
                </a:solidFill>
              </a:rPr>
              <a:t>Zidar</a:t>
            </a:r>
            <a:r>
              <a:rPr lang="en-US" sz="2400" dirty="0" smtClean="0">
                <a:solidFill>
                  <a:srgbClr val="BD582C"/>
                </a:solidFill>
              </a:rPr>
              <a:t>, 4</a:t>
            </a:r>
            <a:endParaRPr lang="en-US" sz="2400" dirty="0">
              <a:solidFill>
                <a:srgbClr val="BD582C"/>
              </a:solidFill>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smtClean="0"/>
              <a:t>More questions: </a:t>
            </a:r>
          </a:p>
          <a:p>
            <a:pPr marL="494475" lvl="2" indent="-227013">
              <a:lnSpc>
                <a:spcPct val="120000"/>
              </a:lnSpc>
              <a:spcAft>
                <a:spcPts val="1800"/>
              </a:spcAft>
              <a:buFont typeface="Wingdings" panose="05000000000000000000" pitchFamily="2" charset="2"/>
              <a:buChar char="§"/>
            </a:pPr>
            <a:r>
              <a:rPr lang="en-US" sz="2000" dirty="0" smtClean="0"/>
              <a:t>At </a:t>
            </a:r>
            <a:r>
              <a:rPr lang="en-US" sz="2000" dirty="0"/>
              <a:t>the local level, is the newly-attracted </a:t>
            </a:r>
            <a:r>
              <a:rPr lang="en-US" sz="2000" dirty="0" smtClean="0"/>
              <a:t>firm </a:t>
            </a:r>
            <a:r>
              <a:rPr lang="en-US" sz="2000" dirty="0"/>
              <a:t>stimulating </a:t>
            </a:r>
            <a:r>
              <a:rPr lang="en-US" sz="2000" dirty="0" smtClean="0"/>
              <a:t>hiring of </a:t>
            </a:r>
            <a:r>
              <a:rPr lang="en-US" sz="2000" dirty="0"/>
              <a:t>local residents that were previously unemployed and working in low-wage jobs</a:t>
            </a:r>
            <a:r>
              <a:rPr lang="en-US" sz="2000"/>
              <a:t>? </a:t>
            </a:r>
            <a:endParaRPr lang="en-US" sz="2000" smtClean="0"/>
          </a:p>
          <a:p>
            <a:pPr marL="494475" lvl="2" indent="-227013">
              <a:lnSpc>
                <a:spcPct val="120000"/>
              </a:lnSpc>
              <a:spcAft>
                <a:spcPts val="1800"/>
              </a:spcAft>
              <a:buFont typeface="Wingdings" panose="05000000000000000000" pitchFamily="2" charset="2"/>
              <a:buChar char="§"/>
            </a:pPr>
            <a:r>
              <a:rPr lang="en-US" sz="2000" smtClean="0"/>
              <a:t>Or </a:t>
            </a:r>
            <a:r>
              <a:rPr lang="en-US" sz="2000" dirty="0"/>
              <a:t>as was argued in </a:t>
            </a:r>
            <a:r>
              <a:rPr lang="en-US" sz="2000" dirty="0" smtClean="0"/>
              <a:t>the case </a:t>
            </a:r>
            <a:r>
              <a:rPr lang="en-US" sz="2000" dirty="0"/>
              <a:t>of Amazon's proposal for putting a headquarters in New York City, are all the good jobs going to </a:t>
            </a:r>
            <a:r>
              <a:rPr lang="en-US" sz="2000" dirty="0" smtClean="0"/>
              <a:t>people moving </a:t>
            </a:r>
            <a:r>
              <a:rPr lang="en-US" sz="2000" dirty="0"/>
              <a:t>in from other locations, while leaving locals with more congestion and higher prices?</a:t>
            </a:r>
            <a:endParaRPr lang="en-US" sz="1800" dirty="0" smtClean="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4</a:t>
            </a:r>
            <a:br>
              <a:rPr lang="en-US" sz="2800" dirty="0">
                <a:solidFill>
                  <a:srgbClr val="BD582C"/>
                </a:solidFill>
              </a:rPr>
            </a:br>
            <a:endParaRPr lang="en-US" dirty="0"/>
          </a:p>
        </p:txBody>
      </p:sp>
    </p:spTree>
    <p:extLst>
      <p:ext uri="{BB962C8B-B14F-4D97-AF65-F5344CB8AC3E}">
        <p14:creationId xmlns:p14="http://schemas.microsoft.com/office/powerpoint/2010/main" val="269646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6066982" cy="424732"/>
          </a:xfrm>
          <a:prstGeom prst="rect">
            <a:avLst/>
          </a:prstGeom>
        </p:spPr>
        <p:txBody>
          <a:bodyPr wrap="none">
            <a:spAutoFit/>
          </a:bodyPr>
          <a:lstStyle/>
          <a:p>
            <a:pPr>
              <a:lnSpc>
                <a:spcPct val="90000"/>
              </a:lnSpc>
            </a:pPr>
            <a:r>
              <a:rPr lang="en-US" sz="2400" dirty="0" smtClean="0">
                <a:solidFill>
                  <a:srgbClr val="BD582C"/>
                </a:solidFill>
                <a:latin typeface="+mn-lt"/>
              </a:rPr>
              <a:t>Economic Development:</a:t>
            </a:r>
            <a:r>
              <a:rPr lang="en-US" sz="2400" dirty="0" smtClean="0">
                <a:solidFill>
                  <a:srgbClr val="BD582C"/>
                </a:solidFill>
              </a:rPr>
              <a:t> </a:t>
            </a:r>
            <a:r>
              <a:rPr lang="en-US" sz="2400" dirty="0">
                <a:solidFill>
                  <a:srgbClr val="BD582C"/>
                </a:solidFill>
              </a:rPr>
              <a:t>Slattery and </a:t>
            </a:r>
            <a:r>
              <a:rPr lang="en-US" sz="2400" dirty="0" err="1" smtClean="0">
                <a:solidFill>
                  <a:srgbClr val="BD582C"/>
                </a:solidFill>
              </a:rPr>
              <a:t>Zidar</a:t>
            </a:r>
            <a:r>
              <a:rPr lang="en-US" sz="2400" dirty="0" smtClean="0">
                <a:solidFill>
                  <a:srgbClr val="BD582C"/>
                </a:solidFill>
              </a:rPr>
              <a:t>, 5</a:t>
            </a:r>
            <a:endParaRPr lang="en-US" sz="2400" dirty="0">
              <a:solidFill>
                <a:srgbClr val="BD582C"/>
              </a:solidFill>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smtClean="0"/>
              <a:t>Policymakers </a:t>
            </a:r>
            <a:r>
              <a:rPr lang="en-US" sz="2000" dirty="0"/>
              <a:t>can design incentives with these considerations in mind and evaluate the extent to </a:t>
            </a:r>
            <a:r>
              <a:rPr lang="en-US" sz="2000" dirty="0" smtClean="0"/>
              <a:t>which these </a:t>
            </a:r>
            <a:r>
              <a:rPr lang="en-US" sz="2000" dirty="0"/>
              <a:t>policies actually </a:t>
            </a:r>
            <a:r>
              <a:rPr lang="en-US" sz="2000" dirty="0" smtClean="0"/>
              <a:t>trickle </a:t>
            </a:r>
            <a:r>
              <a:rPr lang="en-US" sz="2000" dirty="0"/>
              <a:t>down</a:t>
            </a:r>
            <a:r>
              <a:rPr lang="en-US" sz="2000" dirty="0" smtClean="0"/>
              <a:t>.</a:t>
            </a:r>
          </a:p>
          <a:p>
            <a:pPr marL="391605" lvl="1" indent="-227013">
              <a:lnSpc>
                <a:spcPct val="120000"/>
              </a:lnSpc>
              <a:spcAft>
                <a:spcPts val="1800"/>
              </a:spcAft>
              <a:buFont typeface="Wingdings" panose="05000000000000000000" pitchFamily="2" charset="2"/>
              <a:buChar char="§"/>
            </a:pPr>
            <a:r>
              <a:rPr lang="en-US" sz="2000" dirty="0" err="1" smtClean="0"/>
              <a:t>Bartik</a:t>
            </a:r>
            <a:r>
              <a:rPr lang="en-US" sz="2000" dirty="0" smtClean="0"/>
              <a:t> </a:t>
            </a:r>
            <a:r>
              <a:rPr lang="en-US" sz="2000" dirty="0"/>
              <a:t>(2019a) calls for targeting tax incentives to hard-hit regions, </a:t>
            </a:r>
            <a:r>
              <a:rPr lang="en-US" sz="2000" dirty="0" smtClean="0"/>
              <a:t>and to </a:t>
            </a:r>
            <a:r>
              <a:rPr lang="en-US" sz="2000" dirty="0"/>
              <a:t>employers who promise to hire local residents. </a:t>
            </a:r>
            <a:endParaRPr lang="en-US" sz="2000" dirty="0" smtClean="0"/>
          </a:p>
          <a:p>
            <a:pPr marL="391605" lvl="1" indent="-227013">
              <a:lnSpc>
                <a:spcPct val="120000"/>
              </a:lnSpc>
              <a:spcAft>
                <a:spcPts val="1800"/>
              </a:spcAft>
              <a:buFont typeface="Wingdings" panose="05000000000000000000" pitchFamily="2" charset="2"/>
              <a:buChar char="§"/>
            </a:pPr>
            <a:r>
              <a:rPr lang="en-US" sz="2000" dirty="0" smtClean="0"/>
              <a:t>He </a:t>
            </a:r>
            <a:r>
              <a:rPr lang="en-US" sz="2000" dirty="0"/>
              <a:t>also notes that targeting marginal investments and </a:t>
            </a:r>
            <a:r>
              <a:rPr lang="en-US" sz="2000" dirty="0" smtClean="0"/>
              <a:t>job creation </a:t>
            </a:r>
            <a:r>
              <a:rPr lang="en-US" sz="2000" dirty="0"/>
              <a:t>in tradable industries with high multipliers, instead of individual </a:t>
            </a:r>
            <a:r>
              <a:rPr lang="en-US" sz="2000" dirty="0" smtClean="0"/>
              <a:t>firms</a:t>
            </a:r>
            <a:r>
              <a:rPr lang="en-US" sz="2000" dirty="0"/>
              <a:t>, could reduce political </a:t>
            </a:r>
            <a:r>
              <a:rPr lang="en-US" sz="2000" dirty="0" smtClean="0"/>
              <a:t>influence</a:t>
            </a:r>
            <a:r>
              <a:rPr lang="en-US" sz="2000" dirty="0"/>
              <a:t>.</a:t>
            </a:r>
          </a:p>
          <a:p>
            <a:pPr marL="391605" lvl="1" indent="-227013">
              <a:lnSpc>
                <a:spcPct val="120000"/>
              </a:lnSpc>
              <a:spcAft>
                <a:spcPts val="1800"/>
              </a:spcAft>
              <a:buFont typeface="Wingdings" panose="05000000000000000000" pitchFamily="2" charset="2"/>
              <a:buChar char="§"/>
            </a:pPr>
            <a:r>
              <a:rPr lang="en-US" sz="2000" dirty="0"/>
              <a:t>More evidence on the conditions under which these policies are </a:t>
            </a:r>
            <a:r>
              <a:rPr lang="en-US" sz="2000" dirty="0" smtClean="0"/>
              <a:t>effective </a:t>
            </a:r>
            <a:r>
              <a:rPr lang="en-US" sz="2000" dirty="0"/>
              <a:t>and for whom would help </a:t>
            </a:r>
            <a:r>
              <a:rPr lang="en-US" sz="2000" dirty="0" smtClean="0"/>
              <a:t>improve policy recommendations</a:t>
            </a:r>
            <a:r>
              <a:rPr lang="en-US" sz="2000" dirty="0"/>
              <a:t>.</a:t>
            </a:r>
            <a:endParaRPr lang="en-US" sz="1800" dirty="0" smtClean="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5</a:t>
            </a:r>
            <a:br>
              <a:rPr lang="en-US" sz="2800" dirty="0">
                <a:solidFill>
                  <a:srgbClr val="BD582C"/>
                </a:solidFill>
              </a:rPr>
            </a:br>
            <a:endParaRPr lang="en-US" dirty="0"/>
          </a:p>
        </p:txBody>
      </p:sp>
    </p:spTree>
    <p:extLst>
      <p:ext uri="{BB962C8B-B14F-4D97-AF65-F5344CB8AC3E}">
        <p14:creationId xmlns:p14="http://schemas.microsoft.com/office/powerpoint/2010/main" val="92005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pic>
        <p:nvPicPr>
          <p:cNvPr id="3" name="Figure 3" descr="Please contact Professor Yinger for details regarding figures" title="Graph"/>
          <p:cNvPicPr>
            <a:picLocks noChangeAspect="1"/>
          </p:cNvPicPr>
          <p:nvPr/>
        </p:nvPicPr>
        <p:blipFill rotWithShape="1">
          <a:blip r:embed="rId2"/>
          <a:srcRect l="35833" t="21481" r="20000" b="15555"/>
          <a:stretch/>
        </p:blipFill>
        <p:spPr>
          <a:xfrm>
            <a:off x="914400" y="838200"/>
            <a:ext cx="7421880" cy="5951508"/>
          </a:xfrm>
          <a:prstGeom prst="rect">
            <a:avLst/>
          </a:prstGeom>
        </p:spPr>
      </p:pic>
      <p:sp>
        <p:nvSpPr>
          <p:cNvPr id="4" name="Title" hidden="1"/>
          <p:cNvSpPr>
            <a:spLocks noGrp="1"/>
          </p:cNvSpPr>
          <p:nvPr>
            <p:ph type="title"/>
          </p:nvPr>
        </p:nvSpPr>
        <p:spPr/>
        <p:txBody>
          <a:bodyPr/>
          <a:lstStyle/>
          <a:p>
            <a:r>
              <a:rPr lang="en-US" dirty="0"/>
              <a:t>Low-Wage Locations Provide More Generous Subsidies</a:t>
            </a:r>
          </a:p>
        </p:txBody>
      </p:sp>
    </p:spTree>
    <p:extLst>
      <p:ext uri="{BB962C8B-B14F-4D97-AF65-F5344CB8AC3E}">
        <p14:creationId xmlns:p14="http://schemas.microsoft.com/office/powerpoint/2010/main" val="2774557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pic>
        <p:nvPicPr>
          <p:cNvPr id="4" name="Figure 4" descr="Please contact Professor Yinger for details regarding figures" title="Graphs"/>
          <p:cNvPicPr>
            <a:picLocks noChangeAspect="1"/>
          </p:cNvPicPr>
          <p:nvPr/>
        </p:nvPicPr>
        <p:blipFill rotWithShape="1">
          <a:blip r:embed="rId2"/>
          <a:srcRect l="30000" t="30370" r="14166" b="10370"/>
          <a:stretch/>
        </p:blipFill>
        <p:spPr>
          <a:xfrm>
            <a:off x="0" y="990600"/>
            <a:ext cx="9144000" cy="5459104"/>
          </a:xfrm>
          <a:prstGeom prst="rect">
            <a:avLst/>
          </a:prstGeom>
        </p:spPr>
      </p:pic>
      <p:sp>
        <p:nvSpPr>
          <p:cNvPr id="6" name="Title" hidden="1"/>
          <p:cNvSpPr>
            <a:spLocks noGrp="1"/>
          </p:cNvSpPr>
          <p:nvPr>
            <p:ph type="title"/>
          </p:nvPr>
        </p:nvSpPr>
        <p:spPr/>
        <p:txBody>
          <a:bodyPr/>
          <a:lstStyle/>
          <a:p>
            <a:r>
              <a:rPr lang="en-US" dirty="0" smtClean="0"/>
              <a:t>The Effect of Winning a Firm on County-Level Outcomes</a:t>
            </a:r>
            <a:endParaRPr lang="en-US" dirty="0"/>
          </a:p>
        </p:txBody>
      </p:sp>
    </p:spTree>
    <p:extLst>
      <p:ext uri="{BB962C8B-B14F-4D97-AF65-F5344CB8AC3E}">
        <p14:creationId xmlns:p14="http://schemas.microsoft.com/office/powerpoint/2010/main" val="429108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pic>
        <p:nvPicPr>
          <p:cNvPr id="3" name="Table 2" descr="Please contact Professor Yinger for details regarding figures" title="Table"/>
          <p:cNvPicPr>
            <a:picLocks noChangeAspect="1"/>
          </p:cNvPicPr>
          <p:nvPr/>
        </p:nvPicPr>
        <p:blipFill rotWithShape="1">
          <a:blip r:embed="rId2"/>
          <a:srcRect l="30417" t="28889" r="14583" b="34815"/>
          <a:stretch/>
        </p:blipFill>
        <p:spPr>
          <a:xfrm>
            <a:off x="21771" y="1389018"/>
            <a:ext cx="9122229" cy="3386282"/>
          </a:xfrm>
          <a:prstGeom prst="rect">
            <a:avLst/>
          </a:prstGeom>
        </p:spPr>
      </p:pic>
      <p:sp>
        <p:nvSpPr>
          <p:cNvPr id="6" name="Title" hidden="1"/>
          <p:cNvSpPr>
            <a:spLocks noGrp="1"/>
          </p:cNvSpPr>
          <p:nvPr>
            <p:ph type="title"/>
          </p:nvPr>
        </p:nvSpPr>
        <p:spPr/>
        <p:txBody>
          <a:bodyPr/>
          <a:lstStyle/>
          <a:p>
            <a:r>
              <a:rPr lang="en-US" dirty="0" smtClean="0"/>
              <a:t>Select Industries Receiving Firm-Specific Incentives</a:t>
            </a:r>
            <a:endParaRPr lang="en-US" dirty="0"/>
          </a:p>
        </p:txBody>
      </p:sp>
    </p:spTree>
    <p:extLst>
      <p:ext uri="{BB962C8B-B14F-4D97-AF65-F5344CB8AC3E}">
        <p14:creationId xmlns:p14="http://schemas.microsoft.com/office/powerpoint/2010/main" val="152257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pic>
        <p:nvPicPr>
          <p:cNvPr id="4" name="Table 4" descr="Please contact Professor Yinger for details regarding figures" title="Table 4"/>
          <p:cNvPicPr>
            <a:picLocks noChangeAspect="1"/>
          </p:cNvPicPr>
          <p:nvPr/>
        </p:nvPicPr>
        <p:blipFill rotWithShape="1">
          <a:blip r:embed="rId2"/>
          <a:srcRect l="30417" t="35555" r="14583" b="22963"/>
          <a:stretch/>
        </p:blipFill>
        <p:spPr>
          <a:xfrm>
            <a:off x="27214" y="1389018"/>
            <a:ext cx="9119272" cy="3868782"/>
          </a:xfrm>
          <a:prstGeom prst="rect">
            <a:avLst/>
          </a:prstGeom>
        </p:spPr>
      </p:pic>
      <p:sp>
        <p:nvSpPr>
          <p:cNvPr id="6" name="Title" hidden="1"/>
          <p:cNvSpPr>
            <a:spLocks noGrp="1"/>
          </p:cNvSpPr>
          <p:nvPr>
            <p:ph type="title"/>
          </p:nvPr>
        </p:nvSpPr>
        <p:spPr/>
        <p:txBody>
          <a:bodyPr/>
          <a:lstStyle/>
          <a:p>
            <a:r>
              <a:rPr lang="en-US" dirty="0" smtClean="0"/>
              <a:t>The Effect of Winning a Firm-Specific Deal on County-Level Outcomes</a:t>
            </a:r>
            <a:endParaRPr lang="en-US" dirty="0"/>
          </a:p>
        </p:txBody>
      </p:sp>
    </p:spTree>
    <p:extLst>
      <p:ext uri="{BB962C8B-B14F-4D97-AF65-F5344CB8AC3E}">
        <p14:creationId xmlns:p14="http://schemas.microsoft.com/office/powerpoint/2010/main" val="76052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pic>
        <p:nvPicPr>
          <p:cNvPr id="3" name="Picture" descr="Please contact Professor Yinger for details regarding figures" title="Table A.3"/>
          <p:cNvPicPr>
            <a:picLocks noChangeAspect="1"/>
          </p:cNvPicPr>
          <p:nvPr/>
        </p:nvPicPr>
        <p:blipFill rotWithShape="1">
          <a:blip r:embed="rId2"/>
          <a:srcRect l="30000" t="31852" r="13750" b="11852"/>
          <a:stretch/>
        </p:blipFill>
        <p:spPr>
          <a:xfrm>
            <a:off x="0" y="990600"/>
            <a:ext cx="9144000" cy="5147733"/>
          </a:xfrm>
          <a:prstGeom prst="rect">
            <a:avLst/>
          </a:prstGeom>
        </p:spPr>
      </p:pic>
      <p:sp>
        <p:nvSpPr>
          <p:cNvPr id="6" name="Title" hidden="1"/>
          <p:cNvSpPr>
            <a:spLocks noGrp="1"/>
          </p:cNvSpPr>
          <p:nvPr>
            <p:ph type="title"/>
          </p:nvPr>
        </p:nvSpPr>
        <p:spPr/>
        <p:txBody>
          <a:bodyPr/>
          <a:lstStyle/>
          <a:p>
            <a:r>
              <a:rPr lang="en-US" dirty="0" smtClean="0"/>
              <a:t>Top Industries Receiving Firm-Specific Incentives</a:t>
            </a:r>
            <a:endParaRPr lang="en-US" dirty="0"/>
          </a:p>
        </p:txBody>
      </p:sp>
    </p:spTree>
    <p:extLst>
      <p:ext uri="{BB962C8B-B14F-4D97-AF65-F5344CB8AC3E}">
        <p14:creationId xmlns:p14="http://schemas.microsoft.com/office/powerpoint/2010/main" val="383256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46909" y="1415145"/>
            <a:ext cx="1844351"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A Framework</a:t>
            </a:r>
            <a:endParaRPr lang="en-US" sz="2400" dirty="0">
              <a:solidFill>
                <a:srgbClr val="BD582C"/>
              </a:solidFill>
              <a:latin typeface="+mn-lt"/>
              <a:cs typeface="+mn-cs"/>
            </a:endParaRPr>
          </a:p>
        </p:txBody>
      </p:sp>
      <p:sp>
        <p:nvSpPr>
          <p:cNvPr id="2867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We can make a little more progress on this topic by setting up a </a:t>
            </a:r>
            <a:br>
              <a:rPr lang="en-US" sz="2000" dirty="0" smtClean="0"/>
            </a:br>
            <a:r>
              <a:rPr lang="en-US" sz="2000" dirty="0" smtClean="0"/>
              <a:t>two-way table:</a:t>
            </a:r>
          </a:p>
          <a:p>
            <a:pPr eaLnBrk="1" hangingPunct="1">
              <a:lnSpc>
                <a:spcPct val="110000"/>
              </a:lnSpc>
            </a:pPr>
            <a:endParaRPr lang="en-US" sz="2000" dirty="0" smtClean="0"/>
          </a:p>
          <a:p>
            <a:pPr marL="460375" lvl="2" indent="-244475">
              <a:lnSpc>
                <a:spcPct val="110000"/>
              </a:lnSpc>
              <a:buFont typeface="Courier New" panose="02070309020205020404" pitchFamily="49" charset="0"/>
              <a:buChar char="o"/>
            </a:pPr>
            <a:r>
              <a:rPr lang="en-US" sz="2000" dirty="0" smtClean="0"/>
              <a:t>The rows are the two ways of looking at economic development: profits or capitalization.</a:t>
            </a:r>
          </a:p>
          <a:p>
            <a:pPr marL="460375" lvl="2" indent="-244475">
              <a:lnSpc>
                <a:spcPct val="110000"/>
              </a:lnSpc>
              <a:buFont typeface="Courier New" panose="02070309020205020404" pitchFamily="49" charset="0"/>
              <a:buChar char="o"/>
            </a:pPr>
            <a:endParaRPr lang="en-US" sz="2000" dirty="0" smtClean="0"/>
          </a:p>
          <a:p>
            <a:pPr marL="460375" lvl="2" indent="-244475">
              <a:lnSpc>
                <a:spcPct val="110000"/>
              </a:lnSpc>
              <a:buFont typeface="Courier New" panose="02070309020205020404" pitchFamily="49" charset="0"/>
              <a:buChar char="o"/>
            </a:pPr>
            <a:r>
              <a:rPr lang="en-US" sz="2000" dirty="0" smtClean="0"/>
              <a:t>The two columns indicate whether or not we have evidence that the firm is “at the margin.”  </a:t>
            </a:r>
          </a:p>
          <a:p>
            <a:pPr eaLnBrk="1" hangingPunct="1">
              <a:lnSpc>
                <a:spcPct val="11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Framework</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3" name="Rectangle 2"/>
          <p:cNvSpPr/>
          <p:nvPr/>
        </p:nvSpPr>
        <p:spPr>
          <a:xfrm>
            <a:off x="914400" y="1383268"/>
            <a:ext cx="2145716"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A Framework, 2</a:t>
            </a:r>
            <a:endParaRPr lang="en-US" sz="2400" dirty="0">
              <a:solidFill>
                <a:srgbClr val="BD582C"/>
              </a:solidFill>
              <a:latin typeface="+mn-lt"/>
              <a:cs typeface="+mn-cs"/>
            </a:endParaRPr>
          </a:p>
        </p:txBody>
      </p:sp>
      <p:graphicFrame>
        <p:nvGraphicFramePr>
          <p:cNvPr id="19480" name="Table" descr="A Framework, 2&#10;" title="Table"/>
          <p:cNvGraphicFramePr>
            <a:graphicFrameLocks noGrp="1"/>
          </p:cNvGraphicFramePr>
          <p:nvPr>
            <p:extLst>
              <p:ext uri="{D42A27DB-BD31-4B8C-83A1-F6EECF244321}">
                <p14:modId xmlns:p14="http://schemas.microsoft.com/office/powerpoint/2010/main" val="3897638943"/>
              </p:ext>
            </p:extLst>
          </p:nvPr>
        </p:nvGraphicFramePr>
        <p:xfrm>
          <a:off x="1219200" y="1870473"/>
          <a:ext cx="6781800" cy="4377927"/>
        </p:xfrm>
        <a:graphic>
          <a:graphicData uri="http://schemas.openxmlformats.org/drawingml/2006/table">
            <a:tbl>
              <a:tblPr firstRow="1"/>
              <a:tblGrid>
                <a:gridCol w="2341336">
                  <a:extLst>
                    <a:ext uri="{9D8B030D-6E8A-4147-A177-3AD203B41FA5}">
                      <a16:colId xmlns:a16="http://schemas.microsoft.com/office/drawing/2014/main" val="20000"/>
                    </a:ext>
                  </a:extLst>
                </a:gridCol>
                <a:gridCol w="2179864">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lumMod val="75000"/>
                            <a:lumOff val="25000"/>
                          </a:schemeClr>
                        </a:solidFill>
                        <a:effectLst/>
                        <a:latin typeface="+mn-lt"/>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Government Knows If the Firm Is “At the Margin”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Gov’t Has No Insight Into Firm’s Decision</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Profit View</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Specific tax breaks can work</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Breaks = gifts to firm (or lucky guesses)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Capitalization View</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Breaks = gifts to landowners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Breaks = gifts to landowners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itle" hidden="1"/>
          <p:cNvSpPr>
            <a:spLocks noGrp="1"/>
          </p:cNvSpPr>
          <p:nvPr>
            <p:ph type="title"/>
          </p:nvPr>
        </p:nvSpPr>
        <p:spPr/>
        <p:txBody>
          <a:bodyPr/>
          <a:lstStyle/>
          <a:p>
            <a:r>
              <a:rPr lang="en-US" sz="2800" dirty="0">
                <a:solidFill>
                  <a:srgbClr val="BD582C"/>
                </a:solidFill>
              </a:rPr>
              <a:t>A Framework, 2</a:t>
            </a:r>
            <a:br>
              <a:rPr lang="en-US" sz="2800" dirty="0">
                <a:solidFill>
                  <a:srgbClr val="BD582C"/>
                </a:solidFill>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67135"/>
            <a:ext cx="291406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Taxes and Profitability</a:t>
            </a:r>
            <a:endParaRPr lang="en-US" sz="2400" dirty="0">
              <a:solidFill>
                <a:srgbClr val="BD582C"/>
              </a:solidFill>
              <a:latin typeface="+mn-lt"/>
            </a:endParaRPr>
          </a:p>
        </p:txBody>
      </p:sp>
      <p:sp>
        <p:nvSpPr>
          <p:cNvPr id="6147" name="Rectangle 3"/>
          <p:cNvSpPr>
            <a:spLocks noGrp="1" noChangeArrowheads="1"/>
          </p:cNvSpPr>
          <p:nvPr>
            <p:ph idx="1"/>
          </p:nvPr>
        </p:nvSpPr>
        <p:spPr/>
        <p:txBody>
          <a:bodyPr>
            <a:normAutofit/>
          </a:bodyPr>
          <a:lstStyle/>
          <a:p>
            <a:pPr marL="227013" indent="-227013" eaLnBrk="1" hangingPunct="1">
              <a:lnSpc>
                <a:spcPct val="110000"/>
              </a:lnSpc>
              <a:spcAft>
                <a:spcPts val="1800"/>
              </a:spcAft>
              <a:buFont typeface="Wingdings" panose="05000000000000000000" pitchFamily="2" charset="2"/>
              <a:buChar char="§"/>
            </a:pPr>
            <a:r>
              <a:rPr lang="en-US" sz="2000" dirty="0" smtClean="0"/>
              <a:t>The </a:t>
            </a:r>
            <a:r>
              <a:rPr lang="en-US" sz="2000" b="1" dirty="0" smtClean="0"/>
              <a:t>first</a:t>
            </a:r>
            <a:r>
              <a:rPr lang="en-US" sz="2000" dirty="0" smtClean="0"/>
              <a:t> framework focuses on the idea that profit-making firms care about the level of taxation.</a:t>
            </a:r>
          </a:p>
          <a:p>
            <a:pPr marL="460375" lvl="1" indent="-233363">
              <a:lnSpc>
                <a:spcPct val="150000"/>
              </a:lnSpc>
              <a:spcAft>
                <a:spcPts val="1800"/>
              </a:spcAft>
              <a:buFont typeface="Courier New" panose="02070309020205020404" pitchFamily="49" charset="0"/>
              <a:buChar char="o"/>
            </a:pPr>
            <a:r>
              <a:rPr lang="en-US" sz="2000" dirty="0" smtClean="0"/>
              <a:t>Higher taxes mean lower profits,</a:t>
            </a:r>
          </a:p>
          <a:p>
            <a:pPr marL="460375" lvl="1" indent="-233363">
              <a:lnSpc>
                <a:spcPct val="150000"/>
              </a:lnSpc>
              <a:buFont typeface="Courier New" panose="02070309020205020404" pitchFamily="49" charset="0"/>
              <a:buChar char="o"/>
            </a:pPr>
            <a:r>
              <a:rPr lang="en-US" sz="2000" dirty="0" smtClean="0"/>
              <a:t>So, all else equal, jurisdictions with lower taxes should attract/retain more firms and have more jobs and higher incomes.</a:t>
            </a:r>
          </a:p>
          <a:p>
            <a:pPr lvl="4">
              <a:lnSpc>
                <a:spcPct val="15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Taxes and Profitability</a:t>
            </a:r>
            <a:br>
              <a:rPr lang="en-US" sz="2800" dirty="0">
                <a:solidFill>
                  <a:srgbClr val="BD582C"/>
                </a:solidFill>
              </a:rPr>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10668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26084" y="1389018"/>
            <a:ext cx="2145716"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A Framework, 3</a:t>
            </a:r>
            <a:endParaRPr lang="en-US" sz="2400" dirty="0">
              <a:solidFill>
                <a:srgbClr val="BD582C"/>
              </a:solidFill>
              <a:latin typeface="+mn-lt"/>
              <a:cs typeface="+mn-cs"/>
            </a:endParaRPr>
          </a:p>
        </p:txBody>
      </p:sp>
      <p:sp>
        <p:nvSpPr>
          <p:cNvPr id="30723" name="Rectangle 3"/>
          <p:cNvSpPr>
            <a:spLocks noGrp="1" noChangeArrowheads="1"/>
          </p:cNvSpPr>
          <p:nvPr>
            <p:ph idx="1"/>
          </p:nvPr>
        </p:nvSpPr>
        <p:spPr/>
        <p:txBody>
          <a:bodyPr>
            <a:normAutofit/>
          </a:bodyPr>
          <a:lstStyle/>
          <a:p>
            <a:pPr marL="227013" indent="-227013" eaLnBrk="1" hangingPunct="1">
              <a:lnSpc>
                <a:spcPct val="150000"/>
              </a:lnSpc>
              <a:spcAft>
                <a:spcPts val="1800"/>
              </a:spcAft>
              <a:buFont typeface="Wingdings" panose="05000000000000000000" pitchFamily="2" charset="2"/>
              <a:buChar char="§"/>
            </a:pPr>
            <a:r>
              <a:rPr lang="en-US" sz="2000" dirty="0" smtClean="0"/>
              <a:t>The </a:t>
            </a:r>
            <a:r>
              <a:rPr lang="en-US" sz="2000" dirty="0"/>
              <a:t>“gifts to landowners” entries require further comment.</a:t>
            </a:r>
          </a:p>
          <a:p>
            <a:pPr marL="460375" indent="-233363" eaLnBrk="1" hangingPunct="1">
              <a:lnSpc>
                <a:spcPct val="120000"/>
              </a:lnSpc>
              <a:spcAft>
                <a:spcPts val="1800"/>
              </a:spcAft>
              <a:buFont typeface="Courier New" panose="02070309020205020404" pitchFamily="49" charset="0"/>
              <a:buChar char="o"/>
            </a:pPr>
            <a:r>
              <a:rPr lang="en-US" sz="2000" dirty="0" smtClean="0"/>
              <a:t>If </a:t>
            </a:r>
            <a:r>
              <a:rPr lang="en-US" sz="2000" dirty="0"/>
              <a:t>the firm already owns the land and the tax break would not be offered to any other firm, then it only receives the break if it stays; in this case, the break affects firms at the margin</a:t>
            </a:r>
            <a:r>
              <a:rPr lang="en-US" sz="2000" dirty="0" smtClean="0"/>
              <a:t>.</a:t>
            </a:r>
            <a:endParaRPr lang="en-US" sz="2000" dirty="0"/>
          </a:p>
          <a:p>
            <a:pPr marL="460375" indent="-233363" eaLnBrk="1" hangingPunct="1">
              <a:lnSpc>
                <a:spcPct val="120000"/>
              </a:lnSpc>
              <a:buFont typeface="Courier New" panose="02070309020205020404" pitchFamily="49" charset="0"/>
              <a:buChar char="o"/>
            </a:pPr>
            <a:r>
              <a:rPr lang="en-US" sz="2000" dirty="0"/>
              <a:t>In the bottom left cell, breaks can work if the government owns the land and sells it below market price.  A case for business parks or land banks!</a:t>
            </a:r>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A Framework, 3</a:t>
            </a:r>
            <a:br>
              <a:rPr lang="en-US" sz="2800" dirty="0">
                <a:solidFill>
                  <a:srgbClr val="BD582C"/>
                </a:solidFill>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29491" y="1406436"/>
            <a:ext cx="60960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Public Services And Economic Development</a:t>
            </a:r>
            <a:endParaRPr lang="en-US" sz="2400" dirty="0">
              <a:solidFill>
                <a:srgbClr val="BD582C"/>
              </a:solidFill>
              <a:latin typeface="+mn-lt"/>
              <a:cs typeface="+mn-cs"/>
            </a:endParaRPr>
          </a:p>
        </p:txBody>
      </p:sp>
      <p:sp>
        <p:nvSpPr>
          <p:cNvPr id="31747"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Good </a:t>
            </a:r>
            <a:r>
              <a:rPr lang="en-US" sz="2000" dirty="0"/>
              <a:t>public services promote economic development</a:t>
            </a:r>
          </a:p>
          <a:p>
            <a:pPr marL="227013" indent="-227013" eaLnBrk="1" hangingPunct="1">
              <a:lnSpc>
                <a:spcPct val="110000"/>
              </a:lnSpc>
              <a:buFont typeface="Wingdings" panose="05000000000000000000" pitchFamily="2" charset="2"/>
              <a:buChar char="§"/>
            </a:pPr>
            <a:endParaRPr lang="en-US" sz="2000" u="sng" dirty="0"/>
          </a:p>
          <a:p>
            <a:pPr marL="227013" indent="-227013" eaLnBrk="1" hangingPunct="1">
              <a:lnSpc>
                <a:spcPct val="110000"/>
              </a:lnSpc>
              <a:buFont typeface="Wingdings" panose="05000000000000000000" pitchFamily="2" charset="2"/>
              <a:buChar char="§"/>
            </a:pPr>
            <a:r>
              <a:rPr lang="en-US" sz="2000" dirty="0"/>
              <a:t>Firms care about good schools and good safety—on business grounds and to please their employees.</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Government services interact with business decisions in important ways.</a:t>
            </a:r>
          </a:p>
        </p:txBody>
      </p:sp>
      <p:sp>
        <p:nvSpPr>
          <p:cNvPr id="3" name="Title" hidden="1"/>
          <p:cNvSpPr>
            <a:spLocks noGrp="1"/>
          </p:cNvSpPr>
          <p:nvPr>
            <p:ph type="title"/>
          </p:nvPr>
        </p:nvSpPr>
        <p:spPr/>
        <p:txBody>
          <a:bodyPr/>
          <a:lstStyle/>
          <a:p>
            <a:r>
              <a:rPr lang="en-US" sz="2800" dirty="0">
                <a:solidFill>
                  <a:srgbClr val="BD582C"/>
                </a:solidFill>
              </a:rPr>
              <a:t>Public Services And Economic Development</a:t>
            </a:r>
            <a:br>
              <a:rPr lang="en-US" sz="2800" dirty="0">
                <a:solidFill>
                  <a:srgbClr val="BD582C"/>
                </a:solidFill>
              </a:rPr>
            </a:b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925395"/>
            <a:ext cx="8253412" cy="830997"/>
          </a:xfrm>
          <a:prstGeom prst="rect">
            <a:avLst/>
          </a:prstGeom>
        </p:spPr>
        <p:txBody>
          <a:bodyPr wrap="square">
            <a:spAutoFit/>
          </a:bodyPr>
          <a:lstStyle/>
          <a:p>
            <a:pPr marL="51435" lvl="0" indent="-51435" defTabSz="514350" fontAlgn="auto">
              <a:spcBef>
                <a:spcPts val="0"/>
              </a:spcBef>
              <a:spcAft>
                <a:spcPts val="0"/>
              </a:spcAft>
              <a:buClr>
                <a:srgbClr val="E48312"/>
              </a:buClr>
              <a:buSzPct val="100000"/>
            </a:pPr>
            <a:r>
              <a:rPr lang="en-US" sz="2400" dirty="0" err="1" smtClean="0">
                <a:solidFill>
                  <a:srgbClr val="BD582C"/>
                </a:solidFill>
                <a:latin typeface="+mn-lt"/>
                <a:cs typeface="+mn-cs"/>
              </a:rPr>
              <a:t>Glaeser’s</a:t>
            </a:r>
            <a:r>
              <a:rPr lang="en-US" sz="2400" dirty="0" smtClean="0">
                <a:solidFill>
                  <a:srgbClr val="BD582C"/>
                </a:solidFill>
                <a:latin typeface="+mn-lt"/>
                <a:cs typeface="+mn-cs"/>
              </a:rPr>
              <a:t> View</a:t>
            </a:r>
          </a:p>
          <a:p>
            <a:pPr marL="51435" lvl="0" indent="-51435" defTabSz="514350" fontAlgn="auto">
              <a:spcBef>
                <a:spcPts val="0"/>
              </a:spcBef>
              <a:spcAft>
                <a:spcPts val="113"/>
              </a:spcAft>
              <a:buClr>
                <a:srgbClr val="E48312"/>
              </a:buClr>
              <a:buSzPct val="100000"/>
            </a:pPr>
            <a:r>
              <a:rPr lang="en-US" sz="2400" dirty="0" smtClean="0">
                <a:solidFill>
                  <a:srgbClr val="BD582C"/>
                </a:solidFill>
                <a:latin typeface="+mn-lt"/>
                <a:cs typeface="+mn-cs"/>
              </a:rPr>
              <a:t>(Author Of </a:t>
            </a:r>
            <a:r>
              <a:rPr lang="en-US" sz="2400" i="1" dirty="0" smtClean="0">
                <a:solidFill>
                  <a:srgbClr val="BD582C"/>
                </a:solidFill>
                <a:latin typeface="+mn-lt"/>
                <a:cs typeface="+mn-cs"/>
              </a:rPr>
              <a:t>Triumph Of The City</a:t>
            </a:r>
            <a:r>
              <a:rPr lang="en-US" sz="2400" dirty="0" smtClean="0">
                <a:solidFill>
                  <a:srgbClr val="BD582C"/>
                </a:solidFill>
                <a:latin typeface="+mn-lt"/>
                <a:cs typeface="+mn-cs"/>
              </a:rPr>
              <a:t>)</a:t>
            </a:r>
            <a:endParaRPr lang="en-US" sz="2400" dirty="0">
              <a:solidFill>
                <a:srgbClr val="BD582C"/>
              </a:solidFill>
              <a:latin typeface="+mn-lt"/>
              <a:cs typeface="+mn-cs"/>
            </a:endParaRPr>
          </a:p>
        </p:txBody>
      </p:sp>
      <p:sp>
        <p:nvSpPr>
          <p:cNvPr id="32771" name="Rectangle 3"/>
          <p:cNvSpPr>
            <a:spLocks noGrp="1" noChangeArrowheads="1"/>
          </p:cNvSpPr>
          <p:nvPr>
            <p:ph idx="1"/>
          </p:nvPr>
        </p:nvSpPr>
        <p:spPr/>
        <p:txBody>
          <a:bodyPr>
            <a:normAutofit/>
          </a:bodyPr>
          <a:lstStyle/>
          <a:p>
            <a:pPr marL="227013" indent="-227013">
              <a:lnSpc>
                <a:spcPct val="120000"/>
              </a:lnSpc>
              <a:spcAft>
                <a:spcPts val="1800"/>
              </a:spcAft>
              <a:buFont typeface="Wingdings" panose="05000000000000000000" pitchFamily="2" charset="2"/>
              <a:buChar char="§"/>
            </a:pPr>
            <a:r>
              <a:rPr lang="en-US" sz="2000" dirty="0" smtClean="0"/>
              <a:t>“</a:t>
            </a:r>
            <a:r>
              <a:rPr lang="en-US" sz="2000" dirty="0"/>
              <a:t>The best local economic </a:t>
            </a:r>
            <a:r>
              <a:rPr lang="en-US" sz="2000" dirty="0" smtClean="0"/>
              <a:t>development </a:t>
            </a:r>
            <a:r>
              <a:rPr lang="en-US" sz="2000" dirty="0"/>
              <a:t>strategy is to work on attracting smart, entrepreneurial people and then…get out of their way</a:t>
            </a:r>
            <a:r>
              <a:rPr lang="en-US" sz="2000" dirty="0" smtClean="0"/>
              <a:t>.</a:t>
            </a:r>
            <a:endParaRPr lang="en-US" sz="2000" dirty="0"/>
          </a:p>
          <a:p>
            <a:pPr marL="227013" lvl="1" indent="-227013">
              <a:lnSpc>
                <a:spcPct val="120000"/>
              </a:lnSpc>
              <a:buFont typeface="Wingdings" panose="05000000000000000000" pitchFamily="2" charset="2"/>
              <a:buChar char="§"/>
            </a:pPr>
            <a:r>
              <a:rPr lang="en-US" sz="2000" i="1" dirty="0"/>
              <a:t>Be a Consumer City:</a:t>
            </a:r>
            <a:r>
              <a:rPr lang="en-US" sz="2000" dirty="0"/>
              <a:t> Cities thrive by attracting workers with quality of life and excitement. This leads to a focus both on bread-and-butter urban issues — like safe streets and short commutes — and on eliminating any barriers to innovation in the entertainment sector, like overregulation of restaurants, bars and my personal pet cause: the food truck</a:t>
            </a:r>
            <a:r>
              <a:rPr lang="en-US" sz="2000" dirty="0" smtClean="0"/>
              <a:t>. </a:t>
            </a:r>
            <a:endParaRPr lang="en-US" sz="2000" dirty="0"/>
          </a:p>
        </p:txBody>
      </p:sp>
      <p:sp>
        <p:nvSpPr>
          <p:cNvPr id="3" name="Title" hidden="1"/>
          <p:cNvSpPr>
            <a:spLocks noGrp="1"/>
          </p:cNvSpPr>
          <p:nvPr>
            <p:ph type="title"/>
          </p:nvPr>
        </p:nvSpPr>
        <p:spPr/>
        <p:txBody>
          <a:bodyPr/>
          <a:lstStyle/>
          <a:p>
            <a:pPr marL="51435" lvl="0" indent="-51435">
              <a:spcBef>
                <a:spcPts val="0"/>
              </a:spcBef>
            </a:pPr>
            <a:r>
              <a:rPr lang="en-US" sz="2800" dirty="0" err="1">
                <a:solidFill>
                  <a:srgbClr val="BD582C"/>
                </a:solidFill>
              </a:rPr>
              <a:t>Glaeser’s</a:t>
            </a:r>
            <a:r>
              <a:rPr lang="en-US" sz="2800" dirty="0">
                <a:solidFill>
                  <a:srgbClr val="BD582C"/>
                </a:solidFill>
              </a:rPr>
              <a:t> View</a:t>
            </a:r>
            <a:br>
              <a:rPr lang="en-US" sz="2800" dirty="0">
                <a:solidFill>
                  <a:srgbClr val="BD582C"/>
                </a:solidFill>
              </a:rPr>
            </a:br>
            <a:r>
              <a:rPr lang="en-US" sz="2800" dirty="0">
                <a:solidFill>
                  <a:srgbClr val="BD582C"/>
                </a:solidFill>
              </a:rPr>
              <a:t>(Author Of </a:t>
            </a:r>
            <a:r>
              <a:rPr lang="en-US" sz="2800" i="1" dirty="0">
                <a:solidFill>
                  <a:srgbClr val="BD582C"/>
                </a:solidFill>
              </a:rPr>
              <a:t>Triumph Of The City</a:t>
            </a:r>
            <a:r>
              <a:rPr lang="en-US" sz="2800" dirty="0">
                <a:solidFill>
                  <a:srgbClr val="BD582C"/>
                </a:solidFill>
              </a:rPr>
              <a:t>)</a:t>
            </a:r>
            <a:br>
              <a:rPr lang="en-US" sz="2800" dirty="0">
                <a:solidFill>
                  <a:srgbClr val="BD582C"/>
                </a:solidFill>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04069"/>
            <a:ext cx="1406924"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err="1" smtClean="0">
                <a:solidFill>
                  <a:srgbClr val="BD582C"/>
                </a:solidFill>
                <a:latin typeface="+mn-lt"/>
                <a:cs typeface="+mn-cs"/>
              </a:rPr>
              <a:t>Glaeser</a:t>
            </a:r>
            <a:r>
              <a:rPr lang="en-US" sz="2400" dirty="0" smtClean="0">
                <a:solidFill>
                  <a:srgbClr val="BD582C"/>
                </a:solidFill>
                <a:latin typeface="+mn-lt"/>
                <a:cs typeface="+mn-cs"/>
              </a:rPr>
              <a:t>, 2</a:t>
            </a:r>
            <a:endParaRPr lang="en-US" sz="2400" dirty="0">
              <a:solidFill>
                <a:srgbClr val="BD582C"/>
              </a:solidFill>
              <a:latin typeface="+mn-lt"/>
              <a:cs typeface="+mn-cs"/>
            </a:endParaRPr>
          </a:p>
        </p:txBody>
      </p:sp>
      <p:sp>
        <p:nvSpPr>
          <p:cNvPr id="33795" name="Rectangle 3"/>
          <p:cNvSpPr>
            <a:spLocks noGrp="1" noChangeArrowheads="1"/>
          </p:cNvSpPr>
          <p:nvPr>
            <p:ph idx="1"/>
          </p:nvPr>
        </p:nvSpPr>
        <p:spPr/>
        <p:txBody>
          <a:bodyPr>
            <a:normAutofit/>
          </a:bodyPr>
          <a:lstStyle/>
          <a:p>
            <a:pPr marL="215900" lvl="1" indent="-215900">
              <a:lnSpc>
                <a:spcPct val="120000"/>
              </a:lnSpc>
              <a:buFont typeface="Wingdings" panose="05000000000000000000" pitchFamily="2" charset="2"/>
              <a:buChar char="§"/>
            </a:pPr>
            <a:r>
              <a:rPr lang="en-US" sz="2000" b="1" i="1" dirty="0" smtClean="0"/>
              <a:t>Make </a:t>
            </a:r>
            <a:r>
              <a:rPr lang="en-US" sz="2000" b="1" i="1" dirty="0"/>
              <a:t>Entrepreneurship Easy</a:t>
            </a:r>
            <a:r>
              <a:rPr lang="en-US" sz="2000" i="1" dirty="0"/>
              <a:t>:</a:t>
            </a:r>
            <a:r>
              <a:rPr lang="en-US" sz="2000" dirty="0"/>
              <a:t> I would urge every older city to set up a task force charged with making sure that their town is about the easiest place in the world to open a new start-up. </a:t>
            </a:r>
          </a:p>
          <a:p>
            <a:pPr marL="215900" lvl="1" indent="-215900">
              <a:lnSpc>
                <a:spcPct val="120000"/>
              </a:lnSpc>
              <a:buFont typeface="Wingdings" panose="05000000000000000000" pitchFamily="2" charset="2"/>
              <a:buChar char="§"/>
            </a:pPr>
            <a:endParaRPr lang="en-US" sz="2000" dirty="0"/>
          </a:p>
          <a:p>
            <a:pPr marL="215900" lvl="1" indent="-215900">
              <a:lnSpc>
                <a:spcPct val="120000"/>
              </a:lnSpc>
              <a:buFont typeface="Wingdings" panose="05000000000000000000" pitchFamily="2" charset="2"/>
              <a:buChar char="§"/>
            </a:pPr>
            <a:r>
              <a:rPr lang="en-US" sz="2000" b="1" i="1" dirty="0"/>
              <a:t>Get Physical:</a:t>
            </a:r>
            <a:r>
              <a:rPr lang="en-US" sz="2000" b="1" dirty="0"/>
              <a:t> </a:t>
            </a:r>
            <a:r>
              <a:rPr lang="en-US" sz="2000" dirty="0"/>
              <a:t>Declining cities should make sure that private developers who want to remake urban spaces have a relatively easy time of it. They should also work to ensure that unoccupied structures are turned into more attractive and usable urban space. </a:t>
            </a:r>
          </a:p>
        </p:txBody>
      </p:sp>
      <p:sp>
        <p:nvSpPr>
          <p:cNvPr id="3" name="Title" hidden="1"/>
          <p:cNvSpPr>
            <a:spLocks noGrp="1"/>
          </p:cNvSpPr>
          <p:nvPr>
            <p:ph type="title"/>
          </p:nvPr>
        </p:nvSpPr>
        <p:spPr/>
        <p:txBody>
          <a:bodyPr/>
          <a:lstStyle/>
          <a:p>
            <a:r>
              <a:rPr lang="en-US" sz="2800" dirty="0" err="1">
                <a:solidFill>
                  <a:srgbClr val="BD582C"/>
                </a:solidFill>
              </a:rPr>
              <a:t>Glaeser</a:t>
            </a:r>
            <a:r>
              <a:rPr lang="en-US" sz="2800" dirty="0">
                <a:solidFill>
                  <a:srgbClr val="BD582C"/>
                </a:solidFill>
              </a:rPr>
              <a:t>, 2</a:t>
            </a:r>
            <a:br>
              <a:rPr lang="en-US" sz="2800" dirty="0">
                <a:solidFill>
                  <a:srgbClr val="BD582C"/>
                </a:solidFill>
              </a:rPr>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04068"/>
            <a:ext cx="1406924"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err="1" smtClean="0">
                <a:solidFill>
                  <a:srgbClr val="BD582C"/>
                </a:solidFill>
                <a:latin typeface="+mn-lt"/>
                <a:cs typeface="+mn-cs"/>
              </a:rPr>
              <a:t>Glaeser</a:t>
            </a:r>
            <a:r>
              <a:rPr lang="en-US" sz="2400" dirty="0" smtClean="0">
                <a:solidFill>
                  <a:srgbClr val="BD582C"/>
                </a:solidFill>
                <a:latin typeface="+mn-lt"/>
                <a:cs typeface="+mn-cs"/>
              </a:rPr>
              <a:t>, 3</a:t>
            </a:r>
            <a:endParaRPr lang="en-US" sz="2400" dirty="0">
              <a:solidFill>
                <a:srgbClr val="BD582C"/>
              </a:solidFill>
              <a:latin typeface="+mn-lt"/>
              <a:cs typeface="+mn-cs"/>
            </a:endParaRPr>
          </a:p>
        </p:txBody>
      </p:sp>
      <p:sp>
        <p:nvSpPr>
          <p:cNvPr id="34819" name="Rectangle 3"/>
          <p:cNvSpPr>
            <a:spLocks noGrp="1" noChangeArrowheads="1"/>
          </p:cNvSpPr>
          <p:nvPr>
            <p:ph idx="1"/>
          </p:nvPr>
        </p:nvSpPr>
        <p:spPr/>
        <p:txBody>
          <a:bodyPr/>
          <a:lstStyle/>
          <a:p>
            <a:pPr marL="215900" lvl="1" indent="-215900">
              <a:lnSpc>
                <a:spcPct val="120000"/>
              </a:lnSpc>
              <a:buFont typeface="Wingdings" panose="05000000000000000000" pitchFamily="2" charset="2"/>
              <a:buChar char="§"/>
            </a:pPr>
            <a:r>
              <a:rPr lang="en-US" sz="2000" b="1" i="1" dirty="0" smtClean="0"/>
              <a:t>Straighten </a:t>
            </a:r>
            <a:r>
              <a:rPr lang="en-US" sz="2000" b="1" i="1" dirty="0"/>
              <a:t>Out Your Books:</a:t>
            </a:r>
            <a:r>
              <a:rPr lang="en-US" sz="2000" b="1" dirty="0"/>
              <a:t> </a:t>
            </a:r>
            <a:r>
              <a:rPr lang="en-US" sz="2000" dirty="0"/>
              <a:t>Replace defined benefit retirement plans with defined contribution plans</a:t>
            </a:r>
          </a:p>
          <a:p>
            <a:pPr marL="215900" indent="-215900">
              <a:lnSpc>
                <a:spcPct val="120000"/>
              </a:lnSpc>
              <a:buFont typeface="Wingdings" panose="05000000000000000000" pitchFamily="2" charset="2"/>
              <a:buChar char="§"/>
            </a:pPr>
            <a:endParaRPr lang="en-US" sz="2000" dirty="0"/>
          </a:p>
          <a:p>
            <a:pPr marL="215900" lvl="1" indent="-215900">
              <a:lnSpc>
                <a:spcPct val="120000"/>
              </a:lnSpc>
              <a:buFont typeface="Wingdings" panose="05000000000000000000" pitchFamily="2" charset="2"/>
              <a:buChar char="§"/>
            </a:pPr>
            <a:r>
              <a:rPr lang="en-US" sz="2000" dirty="0"/>
              <a:t>And finally, don’t forget that better schools can reward a city more quickly than they can graduate students, by attracting skilled parents</a:t>
            </a:r>
            <a:r>
              <a:rPr lang="en-US" sz="2225" dirty="0"/>
              <a:t>.”</a:t>
            </a:r>
            <a:endParaRPr lang="en-US" sz="2225" u="sng" dirty="0"/>
          </a:p>
        </p:txBody>
      </p:sp>
      <p:sp>
        <p:nvSpPr>
          <p:cNvPr id="3" name="Title" hidden="1"/>
          <p:cNvSpPr>
            <a:spLocks noGrp="1"/>
          </p:cNvSpPr>
          <p:nvPr>
            <p:ph type="title"/>
          </p:nvPr>
        </p:nvSpPr>
        <p:spPr/>
        <p:txBody>
          <a:bodyPr/>
          <a:lstStyle/>
          <a:p>
            <a:r>
              <a:rPr lang="en-US" sz="2800" dirty="0" err="1">
                <a:solidFill>
                  <a:srgbClr val="BD582C"/>
                </a:solidFill>
              </a:rPr>
              <a:t>Glaeser</a:t>
            </a:r>
            <a:r>
              <a:rPr lang="en-US" sz="2800" dirty="0">
                <a:solidFill>
                  <a:srgbClr val="BD582C"/>
                </a:solidFill>
              </a:rPr>
              <a:t>, 3</a:t>
            </a:r>
            <a:br>
              <a:rPr lang="en-US" sz="2800" dirty="0">
                <a:solidFill>
                  <a:srgbClr val="BD582C"/>
                </a:solidFill>
              </a:rPr>
            </a:b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3268"/>
            <a:ext cx="54864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1</a:t>
            </a:r>
            <a:endParaRPr lang="en-US" sz="2400" dirty="0">
              <a:solidFill>
                <a:srgbClr val="BD582C"/>
              </a:solidFill>
              <a:latin typeface="+mn-lt"/>
              <a:cs typeface="+mn-cs"/>
            </a:endParaRPr>
          </a:p>
        </p:txBody>
      </p:sp>
      <p:sp>
        <p:nvSpPr>
          <p:cNvPr id="35843"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smtClean="0"/>
              <a:t>Focus on the economic base.</a:t>
            </a:r>
          </a:p>
          <a:p>
            <a:pPr marL="227013" indent="-227013" eaLnBrk="1" hangingPunct="1">
              <a:lnSpc>
                <a:spcPct val="50000"/>
              </a:lnSpc>
              <a:buFont typeface="Wingdings" panose="05000000000000000000" pitchFamily="2" charset="2"/>
              <a:buChar char="§"/>
            </a:pPr>
            <a:endParaRPr lang="en-US" sz="2000" dirty="0" smtClean="0"/>
          </a:p>
          <a:p>
            <a:pPr marL="460375" indent="-233363" eaLnBrk="1" hangingPunct="1">
              <a:lnSpc>
                <a:spcPct val="110000"/>
              </a:lnSpc>
              <a:buFont typeface="Courier New" panose="02070309020205020404" pitchFamily="49" charset="0"/>
              <a:buChar char="o"/>
            </a:pPr>
            <a:r>
              <a:rPr lang="en-US" sz="2000" dirty="0" smtClean="0"/>
              <a:t>The best way to boost a local economy is by increasing the flow of resources into it.</a:t>
            </a:r>
          </a:p>
          <a:p>
            <a:pPr marL="460375" indent="-233363" eaLnBrk="1" hangingPunct="1">
              <a:lnSpc>
                <a:spcPct val="50000"/>
              </a:lnSpc>
              <a:buFont typeface="Courier New" panose="02070309020205020404" pitchFamily="49" charset="0"/>
              <a:buChar char="o"/>
            </a:pPr>
            <a:endParaRPr lang="en-US" sz="2000" dirty="0" smtClean="0"/>
          </a:p>
          <a:p>
            <a:pPr marL="460375" indent="-233363" eaLnBrk="1" hangingPunct="1">
              <a:buFont typeface="Courier New" panose="02070309020205020404" pitchFamily="49" charset="0"/>
              <a:buChar char="o"/>
            </a:pPr>
            <a:r>
              <a:rPr lang="en-US" sz="2000" dirty="0" smtClean="0"/>
              <a:t>Subsidizing local jobs usually leads to displacement.</a:t>
            </a:r>
          </a:p>
          <a:p>
            <a:pPr marL="460375" indent="-233363" eaLnBrk="1" hangingPunct="1">
              <a:lnSpc>
                <a:spcPct val="50000"/>
              </a:lnSpc>
              <a:buFont typeface="Courier New" panose="02070309020205020404" pitchFamily="49" charset="0"/>
              <a:buChar char="o"/>
            </a:pPr>
            <a:endParaRPr lang="en-US" sz="2000" dirty="0" smtClean="0"/>
          </a:p>
          <a:p>
            <a:pPr marL="460375" indent="-233363" eaLnBrk="1" hangingPunct="1">
              <a:buFont typeface="Courier New" panose="02070309020205020404" pitchFamily="49" charset="0"/>
              <a:buChar char="o"/>
            </a:pPr>
            <a:r>
              <a:rPr lang="en-US" sz="2000" dirty="0" smtClean="0"/>
              <a:t>Don’t go beyond economic base without good evidence.</a:t>
            </a:r>
          </a:p>
          <a:p>
            <a:pPr indent="-182880" eaLnBrk="1" hangingPunct="1">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The Art of Economic Development Policy, 1</a:t>
            </a:r>
            <a:br>
              <a:rPr lang="en-US" sz="2800" dirty="0">
                <a:solidFill>
                  <a:srgbClr val="BD582C"/>
                </a:solidFill>
              </a:rPr>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3268"/>
            <a:ext cx="5943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2</a:t>
            </a:r>
            <a:endParaRPr lang="en-US" sz="2400" dirty="0">
              <a:solidFill>
                <a:srgbClr val="BD582C"/>
              </a:solidFill>
              <a:latin typeface="+mn-lt"/>
              <a:cs typeface="+mn-cs"/>
            </a:endParaRPr>
          </a:p>
        </p:txBody>
      </p:sp>
      <p:sp>
        <p:nvSpPr>
          <p:cNvPr id="36867" name="Rectangle 3"/>
          <p:cNvSpPr>
            <a:spLocks noGrp="1" noChangeArrowheads="1"/>
          </p:cNvSpPr>
          <p:nvPr>
            <p:ph idx="1"/>
          </p:nvPr>
        </p:nvSpPr>
        <p:spPr/>
        <p:txBody>
          <a:bodyPr>
            <a:normAutofit/>
          </a:bodyPr>
          <a:lstStyle/>
          <a:p>
            <a:pPr marL="228600" indent="-228600" eaLnBrk="1" hangingPunct="1">
              <a:lnSpc>
                <a:spcPct val="120000"/>
              </a:lnSpc>
              <a:spcAft>
                <a:spcPts val="1800"/>
              </a:spcAft>
              <a:buFont typeface="Wingdings" panose="05000000000000000000" pitchFamily="2" charset="2"/>
              <a:buChar char="§"/>
            </a:pPr>
            <a:r>
              <a:rPr lang="en-US" sz="2000" dirty="0" smtClean="0"/>
              <a:t>Don’t expect tax cuts accompanied by service cuts to boost economic development.</a:t>
            </a:r>
          </a:p>
          <a:p>
            <a:pPr marL="460375" indent="-234950" eaLnBrk="1" hangingPunct="1">
              <a:lnSpc>
                <a:spcPct val="120000"/>
              </a:lnSpc>
              <a:spcAft>
                <a:spcPts val="1800"/>
              </a:spcAft>
              <a:buFont typeface="Courier New" panose="02070309020205020404" pitchFamily="49" charset="0"/>
              <a:buChar char="o"/>
            </a:pPr>
            <a:r>
              <a:rPr lang="en-US" sz="2000" dirty="0" smtClean="0"/>
              <a:t>The available research does not support this position.  Remember </a:t>
            </a:r>
            <a:r>
              <a:rPr lang="en-US" sz="2000" dirty="0" err="1" smtClean="0"/>
              <a:t>Bania</a:t>
            </a:r>
            <a:r>
              <a:rPr lang="en-US" sz="2000" dirty="0" smtClean="0"/>
              <a:t>/Stone and Wong.</a:t>
            </a:r>
          </a:p>
          <a:p>
            <a:pPr marL="460375" indent="-234950" eaLnBrk="1" hangingPunct="1">
              <a:lnSpc>
                <a:spcPct val="120000"/>
              </a:lnSpc>
              <a:spcAft>
                <a:spcPts val="1800"/>
              </a:spcAft>
              <a:buFont typeface="Courier New" panose="02070309020205020404" pitchFamily="49" charset="0"/>
              <a:buChar char="o"/>
            </a:pPr>
            <a:r>
              <a:rPr lang="en-US" sz="2000" dirty="0" smtClean="0"/>
              <a:t>Of course, it is possible to spend too much, but the quality of services in big cities (and, indeed, in most states) falls below the optimal level.</a:t>
            </a:r>
          </a:p>
          <a:p>
            <a:pPr marL="460375" indent="-234950" eaLnBrk="1" hangingPunct="1">
              <a:lnSpc>
                <a:spcPct val="120000"/>
              </a:lnSpc>
              <a:spcAft>
                <a:spcPts val="1800"/>
              </a:spcAft>
              <a:buFont typeface="Courier New" panose="02070309020205020404" pitchFamily="49" charset="0"/>
              <a:buChar char="o"/>
            </a:pPr>
            <a:r>
              <a:rPr lang="en-US" sz="2000" dirty="0" smtClean="0"/>
              <a:t>Tax cuts are not a magic bullet!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2</a:t>
            </a:r>
            <a:br>
              <a:rPr lang="en-US" sz="2800" dirty="0">
                <a:solidFill>
                  <a:srgbClr val="BD582C"/>
                </a:solidFill>
              </a:rPr>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3268"/>
            <a:ext cx="5943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3</a:t>
            </a:r>
            <a:endParaRPr lang="en-US" sz="2400" dirty="0">
              <a:solidFill>
                <a:srgbClr val="BD582C"/>
              </a:solidFill>
              <a:latin typeface="+mn-lt"/>
              <a:cs typeface="+mn-cs"/>
            </a:endParaRPr>
          </a:p>
        </p:txBody>
      </p:sp>
      <p:sp>
        <p:nvSpPr>
          <p:cNvPr id="36867" name="Rectangle 3"/>
          <p:cNvSpPr>
            <a:spLocks noGrp="1" noChangeArrowheads="1"/>
          </p:cNvSpPr>
          <p:nvPr>
            <p:ph idx="1"/>
          </p:nvPr>
        </p:nvSpPr>
        <p:spPr/>
        <p:txBody>
          <a:bodyPr>
            <a:normAutofit/>
          </a:bodyPr>
          <a:lstStyle/>
          <a:p>
            <a:pPr indent="-182880" eaLnBrk="1" hangingPunct="1">
              <a:lnSpc>
                <a:spcPct val="120000"/>
              </a:lnSpc>
              <a:spcAft>
                <a:spcPts val="1800"/>
              </a:spcAft>
              <a:buFont typeface="Wingdings" panose="05000000000000000000" pitchFamily="2" charset="2"/>
              <a:buChar char="§"/>
            </a:pPr>
            <a:r>
              <a:rPr lang="en-US" sz="2000" dirty="0" smtClean="0"/>
              <a:t>Strive for good management.</a:t>
            </a:r>
          </a:p>
          <a:p>
            <a:pPr marL="460375" indent="-234950" eaLnBrk="1" hangingPunct="1">
              <a:lnSpc>
                <a:spcPct val="120000"/>
              </a:lnSpc>
              <a:spcAft>
                <a:spcPts val="1800"/>
              </a:spcAft>
              <a:buFont typeface="Courier New" panose="02070309020205020404" pitchFamily="49" charset="0"/>
              <a:buChar char="o"/>
            </a:pPr>
            <a:r>
              <a:rPr lang="en-US" sz="2000" dirty="0" smtClean="0"/>
              <a:t>Good management keeps tax rates down without sacrificing services.</a:t>
            </a:r>
          </a:p>
          <a:p>
            <a:pPr marL="460375" indent="-234950" eaLnBrk="1" hangingPunct="1">
              <a:lnSpc>
                <a:spcPct val="120000"/>
              </a:lnSpc>
              <a:spcAft>
                <a:spcPts val="1800"/>
              </a:spcAft>
              <a:buFont typeface="Courier New" panose="02070309020205020404" pitchFamily="49" charset="0"/>
              <a:buChar char="o"/>
            </a:pPr>
            <a:r>
              <a:rPr lang="en-US" sz="2000" dirty="0" smtClean="0"/>
              <a:t>Good management can directly aid economic development by supporting business development and identifying unnecessary regulatory barriers.</a:t>
            </a:r>
          </a:p>
          <a:p>
            <a:pPr marL="460375" indent="-234950" eaLnBrk="1" hangingPunct="1">
              <a:lnSpc>
                <a:spcPct val="120000"/>
              </a:lnSpc>
              <a:spcAft>
                <a:spcPts val="1800"/>
              </a:spcAft>
              <a:buFont typeface="Courier New" panose="02070309020205020404" pitchFamily="49" charset="0"/>
              <a:buChar char="o"/>
            </a:pPr>
            <a:r>
              <a:rPr lang="en-US" sz="2000" dirty="0" smtClean="0"/>
              <a:t>This is consistent with </a:t>
            </a:r>
            <a:r>
              <a:rPr lang="en-US" sz="2000" dirty="0" err="1" smtClean="0"/>
              <a:t>Glaeser</a:t>
            </a:r>
            <a:r>
              <a:rPr lang="en-US" sz="2000" dirty="0" smtClean="0"/>
              <a:t>:  Don’t let bad management get in the way of business start-ups.</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3</a:t>
            </a:r>
            <a:br>
              <a:rPr lang="en-US" sz="2800" dirty="0">
                <a:solidFill>
                  <a:srgbClr val="BD582C"/>
                </a:solidFill>
              </a:rPr>
            </a:br>
            <a:endParaRPr lang="en-US" dirty="0"/>
          </a:p>
        </p:txBody>
      </p:sp>
    </p:spTree>
    <p:extLst>
      <p:ext uri="{BB962C8B-B14F-4D97-AF65-F5344CB8AC3E}">
        <p14:creationId xmlns:p14="http://schemas.microsoft.com/office/powerpoint/2010/main" val="3781158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2000" y="1383268"/>
            <a:ext cx="7162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4</a:t>
            </a:r>
            <a:endParaRPr lang="en-US" sz="2400" dirty="0">
              <a:solidFill>
                <a:srgbClr val="BD582C"/>
              </a:solidFill>
              <a:latin typeface="+mn-lt"/>
              <a:cs typeface="+mn-cs"/>
            </a:endParaRPr>
          </a:p>
        </p:txBody>
      </p:sp>
      <p:sp>
        <p:nvSpPr>
          <p:cNvPr id="37891" name="Rectangle 3"/>
          <p:cNvSpPr>
            <a:spLocks noGrp="1" noChangeArrowheads="1"/>
          </p:cNvSpPr>
          <p:nvPr>
            <p:ph idx="1"/>
          </p:nvPr>
        </p:nvSpPr>
        <p:spPr/>
        <p:txBody>
          <a:bodyPr>
            <a:normAutofit lnSpcReduction="10000"/>
          </a:bodyPr>
          <a:lstStyle/>
          <a:p>
            <a:pPr marL="227013" indent="-227013" eaLnBrk="1" hangingPunct="1">
              <a:lnSpc>
                <a:spcPct val="90000"/>
              </a:lnSpc>
              <a:buFont typeface="Wingdings" panose="05000000000000000000" pitchFamily="2" charset="2"/>
              <a:buChar char="§"/>
            </a:pPr>
            <a:r>
              <a:rPr lang="en-US" sz="2000" dirty="0" smtClean="0"/>
              <a:t>Avoid specific tax breaks unless 3 conditions are met:</a:t>
            </a:r>
          </a:p>
          <a:p>
            <a:pPr eaLnBrk="1" hangingPunct="1">
              <a:lnSpc>
                <a:spcPct val="50000"/>
              </a:lnSpc>
            </a:pPr>
            <a:endParaRPr lang="en-US" sz="2000" dirty="0" smtClean="0"/>
          </a:p>
          <a:p>
            <a:pPr marL="460375" lvl="3" indent="-233363">
              <a:buFont typeface="+mj-lt"/>
              <a:buAutoNum type="arabicPeriod"/>
            </a:pPr>
            <a:r>
              <a:rPr lang="en-US" sz="2000" dirty="0" smtClean="0"/>
              <a:t>They are given to a firm “at the margin.”</a:t>
            </a:r>
          </a:p>
          <a:p>
            <a:pPr marL="460375" lvl="3" indent="-233363">
              <a:lnSpc>
                <a:spcPct val="50000"/>
              </a:lnSpc>
              <a:buFont typeface="+mj-lt"/>
              <a:buAutoNum type="arabicPeriod"/>
            </a:pPr>
            <a:endParaRPr lang="en-US" sz="2000" dirty="0" smtClean="0"/>
          </a:p>
          <a:p>
            <a:pPr marL="460375" lvl="3" indent="-233363">
              <a:lnSpc>
                <a:spcPct val="110000"/>
              </a:lnSpc>
              <a:buFont typeface="+mj-lt"/>
              <a:buAutoNum type="arabicPeriod"/>
            </a:pPr>
            <a:r>
              <a:rPr lang="en-US" sz="2000" dirty="0" smtClean="0"/>
              <a:t>The firm adds to the economic base (or otherwise boosts the economy).</a:t>
            </a:r>
          </a:p>
          <a:p>
            <a:pPr marL="460375" lvl="3" indent="-233363">
              <a:lnSpc>
                <a:spcPct val="50000"/>
              </a:lnSpc>
              <a:buFont typeface="+mj-lt"/>
              <a:buAutoNum type="arabicPeriod"/>
            </a:pPr>
            <a:endParaRPr lang="en-US" sz="2000" dirty="0" smtClean="0"/>
          </a:p>
          <a:p>
            <a:pPr marL="460375" lvl="3" indent="-233363">
              <a:spcAft>
                <a:spcPts val="1800"/>
              </a:spcAft>
              <a:buFont typeface="+mj-lt"/>
              <a:buAutoNum type="arabicPeriod"/>
            </a:pPr>
            <a:r>
              <a:rPr lang="en-US" sz="2000" dirty="0" smtClean="0"/>
              <a:t>You are confident the benefits will not be capitalized away.</a:t>
            </a:r>
          </a:p>
          <a:p>
            <a:pPr lvl="1" eaLnBrk="1" hangingPunct="1">
              <a:lnSpc>
                <a:spcPct val="50000"/>
              </a:lnSpc>
            </a:pPr>
            <a:endParaRPr lang="en-US" sz="2000" dirty="0" smtClean="0"/>
          </a:p>
          <a:p>
            <a:pPr marL="227013" indent="-227013" eaLnBrk="1" hangingPunct="1">
              <a:lnSpc>
                <a:spcPct val="90000"/>
              </a:lnSpc>
              <a:buFont typeface="Wingdings" panose="05000000000000000000" pitchFamily="2" charset="2"/>
              <a:buChar char="§"/>
            </a:pPr>
            <a:r>
              <a:rPr lang="en-US" sz="2000" dirty="0" smtClean="0"/>
              <a:t>More extensive use is an invitation to “corruption.”</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smtClean="0"/>
              <a:t>One possibility is to give breaks to each firm in an (export!) industry, instead of negotiating breaks with each firm.</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4</a:t>
            </a:r>
            <a:br>
              <a:rPr lang="en-US" sz="2800" dirty="0">
                <a:solidFill>
                  <a:srgbClr val="BD582C"/>
                </a:solidFill>
              </a:rPr>
            </a:b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2000" y="1371600"/>
            <a:ext cx="5839097"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5</a:t>
            </a:r>
            <a:endParaRPr lang="en-US" sz="2400" dirty="0">
              <a:solidFill>
                <a:srgbClr val="BD582C"/>
              </a:solidFill>
              <a:latin typeface="+mn-lt"/>
              <a:cs typeface="+mn-cs"/>
            </a:endParaRPr>
          </a:p>
        </p:txBody>
      </p:sp>
      <p:sp>
        <p:nvSpPr>
          <p:cNvPr id="38915"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smtClean="0"/>
              <a:t>Use looser rules if you are trying to help a specific group.</a:t>
            </a:r>
          </a:p>
          <a:p>
            <a:pPr marL="227013" indent="-227013" eaLnBrk="1" hangingPunct="1">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Adding local market jobs in certain neighborhoods might help certain groups, for example.</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But don’t forget to think about the costs of likely displacement.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5</a:t>
            </a:r>
            <a:br>
              <a:rPr lang="en-US" sz="2800" dirty="0">
                <a:solidFill>
                  <a:srgbClr val="BD582C"/>
                </a:solidFil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70709" y="1389018"/>
            <a:ext cx="3193503"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Taxes and Profitability, 2</a:t>
            </a:r>
            <a:endParaRPr lang="en-US" sz="2400" dirty="0">
              <a:solidFill>
                <a:srgbClr val="BD582C"/>
              </a:solidFill>
              <a:latin typeface="+mn-lt"/>
              <a:cs typeface="+mn-cs"/>
            </a:endParaRPr>
          </a:p>
        </p:txBody>
      </p:sp>
      <p:sp>
        <p:nvSpPr>
          <p:cNvPr id="7171"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smtClean="0"/>
              <a:t>Firms also care about many other things, of course.</a:t>
            </a:r>
          </a:p>
          <a:p>
            <a:pPr eaLnBrk="1" hangingPunct="1">
              <a:lnSpc>
                <a:spcPct val="50000"/>
              </a:lnSpc>
            </a:pPr>
            <a:endParaRPr lang="en-US" sz="2000" dirty="0" smtClean="0"/>
          </a:p>
          <a:p>
            <a:pPr marL="460375" lvl="1" indent="-233363">
              <a:lnSpc>
                <a:spcPct val="110000"/>
              </a:lnSpc>
              <a:buFont typeface="Courier New" panose="02070309020205020404" pitchFamily="49" charset="0"/>
              <a:buChar char="o"/>
            </a:pPr>
            <a:r>
              <a:rPr lang="en-US" sz="2000" dirty="0" smtClean="0"/>
              <a:t>In surveys, firms mention access to customers, access to the right kind of workers, access to energy or other inputs, access to transportation, and other things before they mention taxes.</a:t>
            </a:r>
          </a:p>
          <a:p>
            <a:pPr marL="460375" lvl="1" indent="-233363">
              <a:lnSpc>
                <a:spcPct val="110000"/>
              </a:lnSpc>
              <a:buFont typeface="Courier New" panose="02070309020205020404" pitchFamily="49" charset="0"/>
              <a:buChar char="o"/>
            </a:pPr>
            <a:endParaRPr lang="en-US" sz="2000" dirty="0" smtClean="0"/>
          </a:p>
          <a:p>
            <a:pPr marL="460375" lvl="1" indent="-233363">
              <a:lnSpc>
                <a:spcPct val="110000"/>
              </a:lnSpc>
              <a:buFont typeface="Courier New" panose="02070309020205020404" pitchFamily="49" charset="0"/>
              <a:buChar char="o"/>
            </a:pPr>
            <a:r>
              <a:rPr lang="en-US" sz="2000" dirty="0" smtClean="0"/>
              <a:t>The owners of firms also may base their decisions on idiosyncratic factors, such as their own personal interest in a particular location.</a:t>
            </a:r>
          </a:p>
          <a:p>
            <a:pPr lvl="1" eaLnBrk="1" hangingPunct="1">
              <a:lnSpc>
                <a:spcPct val="5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Taxes and Profitability, 2</a:t>
            </a:r>
            <a:br>
              <a:rPr lang="en-US" sz="2800" dirty="0">
                <a:solidFill>
                  <a:srgbClr val="BD582C"/>
                </a:solidFill>
              </a:rPr>
            </a:b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914400" y="1378161"/>
            <a:ext cx="62484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The Art of Economic Development Policy, 6</a:t>
            </a:r>
            <a:endParaRPr lang="en-US" sz="2400" dirty="0">
              <a:solidFill>
                <a:srgbClr val="BD582C"/>
              </a:solidFill>
              <a:latin typeface="+mn-lt"/>
              <a:cs typeface="+mn-cs"/>
            </a:endParaRPr>
          </a:p>
        </p:txBody>
      </p:sp>
      <p:sp>
        <p:nvSpPr>
          <p:cNvPr id="39939"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smtClean="0"/>
              <a:t>Don’t forget about the expenditure side.</a:t>
            </a:r>
          </a:p>
          <a:p>
            <a:pPr marL="227013" indent="-227013" eaLnBrk="1" hangingPunct="1">
              <a:lnSpc>
                <a:spcPct val="90000"/>
              </a:lnSpc>
              <a:buFont typeface="Wingdings" panose="05000000000000000000" pitchFamily="2" charset="2"/>
              <a:buChar char="§"/>
            </a:pPr>
            <a:endParaRPr lang="en-US" sz="2000" dirty="0" smtClean="0"/>
          </a:p>
          <a:p>
            <a:pPr marL="227013" indent="-227013" eaLnBrk="1" hangingPunct="1">
              <a:lnSpc>
                <a:spcPct val="90000"/>
              </a:lnSpc>
              <a:buFont typeface="Wingdings" panose="05000000000000000000" pitchFamily="2" charset="2"/>
              <a:buChar char="§"/>
            </a:pPr>
            <a:r>
              <a:rPr lang="en-US" sz="2000" dirty="0" smtClean="0"/>
              <a:t>Many types of public spending have been shown to help economic development:</a:t>
            </a:r>
            <a:br>
              <a:rPr lang="en-US" sz="2000" dirty="0" smtClean="0"/>
            </a:br>
            <a:endParaRPr lang="en-US" sz="1663" dirty="0" smtClean="0"/>
          </a:p>
          <a:p>
            <a:pPr marL="460375" lvl="1" indent="-233363">
              <a:spcAft>
                <a:spcPts val="1800"/>
              </a:spcAft>
              <a:buFont typeface="Courier New" panose="02070309020205020404" pitchFamily="49" charset="0"/>
              <a:buChar char="o"/>
            </a:pPr>
            <a:r>
              <a:rPr lang="en-US" sz="2000" dirty="0" smtClean="0"/>
              <a:t>Infrastructure</a:t>
            </a:r>
          </a:p>
          <a:p>
            <a:pPr marL="460375" lvl="1" indent="-233363">
              <a:spcAft>
                <a:spcPts val="1800"/>
              </a:spcAft>
              <a:buFont typeface="Courier New" panose="02070309020205020404" pitchFamily="49" charset="0"/>
              <a:buChar char="o"/>
            </a:pPr>
            <a:r>
              <a:rPr lang="en-US" sz="2000" dirty="0" smtClean="0"/>
              <a:t>Education and training</a:t>
            </a:r>
          </a:p>
          <a:p>
            <a:pPr marL="460375" lvl="1" indent="-233363">
              <a:spcAft>
                <a:spcPts val="1800"/>
              </a:spcAft>
              <a:buFont typeface="Courier New" panose="02070309020205020404" pitchFamily="49" charset="0"/>
              <a:buChar char="o"/>
            </a:pPr>
            <a:r>
              <a:rPr lang="en-US" sz="2000" dirty="0" smtClean="0"/>
              <a:t>Public safety</a:t>
            </a:r>
          </a:p>
          <a:p>
            <a:pPr marL="460375" lvl="1" indent="-233363">
              <a:spcAft>
                <a:spcPts val="1800"/>
              </a:spcAft>
              <a:buFont typeface="Courier New" panose="02070309020205020404" pitchFamily="49" charset="0"/>
              <a:buChar char="o"/>
            </a:pPr>
            <a:r>
              <a:rPr lang="en-US" sz="2000" dirty="0" smtClean="0"/>
              <a:t>Technical assistance</a:t>
            </a:r>
          </a:p>
          <a:p>
            <a:pPr marL="460375" lvl="1" indent="-233363">
              <a:spcAft>
                <a:spcPts val="1800"/>
              </a:spcAft>
              <a:buFont typeface="Courier New" panose="02070309020205020404" pitchFamily="49" charset="0"/>
              <a:buChar char="o"/>
            </a:pPr>
            <a:r>
              <a:rPr lang="en-US" sz="2000" dirty="0" smtClean="0"/>
              <a:t>Improving public spaces (as suggested by </a:t>
            </a:r>
            <a:r>
              <a:rPr lang="en-US" sz="2000" dirty="0" err="1" smtClean="0"/>
              <a:t>Glaeser</a:t>
            </a:r>
            <a:r>
              <a:rPr lang="en-US" sz="2000" dirty="0" smtClean="0"/>
              <a: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6</a:t>
            </a:r>
            <a:br>
              <a:rPr lang="en-US" sz="2800" dirty="0">
                <a:solidFill>
                  <a:srgbClr val="BD582C"/>
                </a:solidFill>
              </a:rPr>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768925" y="1389018"/>
            <a:ext cx="5578194" cy="424732"/>
          </a:xfrm>
          <a:prstGeom prst="rect">
            <a:avLst/>
          </a:prstGeom>
        </p:spPr>
        <p:txBody>
          <a:bodyPr wrap="none">
            <a:spAutoFit/>
          </a:bodyPr>
          <a:lstStyle/>
          <a:p>
            <a:pPr eaLnBrk="1" hangingPunct="1">
              <a:lnSpc>
                <a:spcPct val="90000"/>
              </a:lnSpc>
              <a:buFont typeface="Wingdings" pitchFamily="2" charset="2"/>
              <a:buNone/>
            </a:pPr>
            <a:r>
              <a:rPr lang="en-US" sz="2400" dirty="0" smtClean="0">
                <a:solidFill>
                  <a:srgbClr val="BD582C"/>
                </a:solidFill>
                <a:latin typeface="+mn-lt"/>
              </a:rPr>
              <a:t>The Art of Economic Development Policy, 7</a:t>
            </a:r>
            <a:endParaRPr lang="en-US" sz="2400" dirty="0">
              <a:solidFill>
                <a:srgbClr val="BD582C"/>
              </a:solidFill>
              <a:latin typeface="+mn-lt"/>
            </a:endParaRPr>
          </a:p>
        </p:txBody>
      </p:sp>
      <p:sp>
        <p:nvSpPr>
          <p:cNvPr id="40963"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smtClean="0"/>
              <a:t>Be skeptical of financing programs.</a:t>
            </a:r>
          </a:p>
          <a:p>
            <a:pPr marL="227013" indent="-227013" eaLnBrk="1" hangingPunct="1">
              <a:lnSpc>
                <a:spcPct val="50000"/>
              </a:lnSpc>
              <a:buFont typeface="Wingdings" panose="05000000000000000000" pitchFamily="2" charset="2"/>
              <a:buChar char="§"/>
            </a:pPr>
            <a:endParaRPr lang="en-US" sz="2000" dirty="0" smtClean="0"/>
          </a:p>
          <a:p>
            <a:pPr marL="227013" indent="-227013" eaLnBrk="1" hangingPunct="1">
              <a:lnSpc>
                <a:spcPct val="90000"/>
              </a:lnSpc>
              <a:buFont typeface="Wingdings" panose="05000000000000000000" pitchFamily="2" charset="2"/>
              <a:buChar char="§"/>
            </a:pPr>
            <a:r>
              <a:rPr lang="en-US" sz="2000" dirty="0" smtClean="0"/>
              <a:t>Private capital markets work reasonably well.</a:t>
            </a:r>
          </a:p>
          <a:p>
            <a:pPr marL="227013" indent="-227013" eaLnBrk="1" hangingPunct="1">
              <a:lnSpc>
                <a:spcPct val="50000"/>
              </a:lnSpc>
              <a:buFont typeface="Wingdings" panose="05000000000000000000" pitchFamily="2" charset="2"/>
              <a:buChar char="§"/>
            </a:pPr>
            <a:endParaRPr lang="en-US" sz="2000" dirty="0" smtClean="0"/>
          </a:p>
          <a:p>
            <a:pPr marL="227013" indent="-227013" eaLnBrk="1" hangingPunct="1">
              <a:lnSpc>
                <a:spcPct val="90000"/>
              </a:lnSpc>
              <a:buFont typeface="Wingdings" panose="05000000000000000000" pitchFamily="2" charset="2"/>
              <a:buChar char="§"/>
            </a:pPr>
            <a:r>
              <a:rPr lang="en-US" sz="2000" dirty="0" smtClean="0"/>
              <a:t>Public financing programs usually have problems:</a:t>
            </a:r>
          </a:p>
          <a:p>
            <a:pPr eaLnBrk="1" hangingPunct="1">
              <a:lnSpc>
                <a:spcPct val="50000"/>
              </a:lnSpc>
              <a:spcBef>
                <a:spcPts val="0"/>
              </a:spcBef>
              <a:spcAft>
                <a:spcPts val="0"/>
              </a:spcAft>
            </a:pPr>
            <a:endParaRPr lang="en-US" sz="2000" dirty="0" smtClean="0"/>
          </a:p>
          <a:p>
            <a:pPr marL="460375" lvl="4" indent="-233363">
              <a:lnSpc>
                <a:spcPct val="150000"/>
              </a:lnSpc>
              <a:buSzPct val="65000"/>
              <a:buFont typeface="Courier New" panose="02070309020205020404" pitchFamily="49" charset="0"/>
              <a:buChar char="o"/>
            </a:pPr>
            <a:r>
              <a:rPr lang="en-US" sz="2000" dirty="0" smtClean="0"/>
              <a:t>They pick likely successes (who could get private financing), or</a:t>
            </a:r>
          </a:p>
          <a:p>
            <a:pPr marL="460375" lvl="4" indent="-233363">
              <a:lnSpc>
                <a:spcPct val="150000"/>
              </a:lnSpc>
              <a:buSzPct val="65000"/>
              <a:buFont typeface="Courier New" panose="02070309020205020404" pitchFamily="49" charset="0"/>
              <a:buChar char="o"/>
            </a:pPr>
            <a:r>
              <a:rPr lang="en-US" sz="2000" dirty="0" smtClean="0"/>
              <a:t>They pick likely failures (and therefore have little impact).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7</a:t>
            </a:r>
            <a:br>
              <a:rPr lang="en-US" sz="2800" dirty="0">
                <a:solidFill>
                  <a:srgbClr val="BD582C"/>
                </a:solidFill>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99494"/>
            <a:ext cx="3193503"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Taxes and Profitability, 3</a:t>
            </a:r>
            <a:endParaRPr lang="en-US" sz="2400" dirty="0">
              <a:solidFill>
                <a:srgbClr val="BD582C"/>
              </a:solidFill>
              <a:latin typeface="+mn-lt"/>
              <a:cs typeface="+mn-cs"/>
            </a:endParaRPr>
          </a:p>
        </p:txBody>
      </p:sp>
      <p:sp>
        <p:nvSpPr>
          <p:cNvPr id="819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smtClean="0"/>
              <a:t>So ultimately the question is: </a:t>
            </a:r>
            <a:br>
              <a:rPr lang="en-US" sz="2000" dirty="0" smtClean="0"/>
            </a:br>
            <a:endParaRPr lang="en-US" sz="2000" dirty="0"/>
          </a:p>
          <a:p>
            <a:pPr marL="460375" lvl="2" indent="-233363">
              <a:lnSpc>
                <a:spcPct val="110000"/>
              </a:lnSpc>
              <a:buFont typeface="Courier New" panose="02070309020205020404" pitchFamily="49" charset="0"/>
              <a:buChar char="o"/>
            </a:pPr>
            <a:r>
              <a:rPr lang="en-US" sz="2000" dirty="0" smtClean="0"/>
              <a:t>How important are taxes in influencing firms’ decisions and, ultimately, state and local economic development?</a:t>
            </a:r>
          </a:p>
          <a:p>
            <a:pPr marL="227013" indent="-227013" eaLnBrk="1" hangingPunct="1">
              <a:lnSpc>
                <a:spcPct val="110000"/>
              </a:lnSpc>
              <a:spcBef>
                <a:spcPts val="0"/>
              </a:spcBef>
              <a:spcAft>
                <a:spcPts val="0"/>
              </a:spcAft>
              <a:buFont typeface="Wingdings" panose="05000000000000000000" pitchFamily="2" charset="2"/>
              <a:buChar char="§"/>
            </a:pPr>
            <a:endParaRPr lang="en-US" sz="2000" dirty="0" smtClean="0"/>
          </a:p>
          <a:p>
            <a:pPr marL="227013" indent="-227013" eaLnBrk="1" hangingPunct="1">
              <a:lnSpc>
                <a:spcPct val="110000"/>
              </a:lnSpc>
              <a:buFont typeface="Wingdings" panose="05000000000000000000" pitchFamily="2" charset="2"/>
              <a:buChar char="§"/>
            </a:pPr>
            <a:r>
              <a:rPr lang="en-US" sz="2000" dirty="0" smtClean="0"/>
              <a:t>As we will see, this has proven to be a difficult question to answer.</a:t>
            </a:r>
          </a:p>
        </p:txBody>
      </p:sp>
      <p:sp>
        <p:nvSpPr>
          <p:cNvPr id="3" name="Title" hidden="1"/>
          <p:cNvSpPr>
            <a:spLocks noGrp="1"/>
          </p:cNvSpPr>
          <p:nvPr>
            <p:ph type="title"/>
          </p:nvPr>
        </p:nvSpPr>
        <p:spPr/>
        <p:txBody>
          <a:bodyPr/>
          <a:lstStyle/>
          <a:p>
            <a:r>
              <a:rPr lang="en-US" sz="2800" dirty="0">
                <a:solidFill>
                  <a:srgbClr val="BD582C"/>
                </a:solidFill>
              </a:rPr>
              <a:t>Taxes and Profitability, 3</a:t>
            </a:r>
            <a:br>
              <a:rPr lang="en-US" sz="2800" dirty="0">
                <a:solidFill>
                  <a:srgbClr val="BD582C"/>
                </a:solidFill>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457963"/>
            <a:ext cx="2133600" cy="387798"/>
          </a:xfrm>
          <a:prstGeom prst="rect">
            <a:avLst/>
          </a:prstGeom>
        </p:spPr>
        <p:txBody>
          <a:bodyPr wrap="square">
            <a:spAutoFit/>
          </a:bodyPr>
          <a:lstStyle/>
          <a:p>
            <a:pPr eaLnBrk="1" hangingPunct="1">
              <a:lnSpc>
                <a:spcPct val="80000"/>
              </a:lnSpc>
              <a:buFont typeface="Wingdings" pitchFamily="2" charset="2"/>
              <a:buNone/>
            </a:pPr>
            <a:r>
              <a:rPr lang="en-US" sz="2400" dirty="0" smtClean="0">
                <a:solidFill>
                  <a:srgbClr val="BD582C"/>
                </a:solidFill>
                <a:latin typeface="+mn-lt"/>
              </a:rPr>
              <a:t>Capitalization</a:t>
            </a:r>
            <a:endParaRPr lang="en-US" sz="2400" dirty="0">
              <a:solidFill>
                <a:srgbClr val="BD582C"/>
              </a:solidFill>
              <a:latin typeface="+mn-lt"/>
            </a:endParaRPr>
          </a:p>
        </p:txBody>
      </p:sp>
      <p:sp>
        <p:nvSpPr>
          <p:cNvPr id="9219" name="Rectangle 3"/>
          <p:cNvSpPr>
            <a:spLocks noGrp="1" noChangeArrowheads="1"/>
          </p:cNvSpPr>
          <p:nvPr>
            <p:ph idx="1"/>
          </p:nvPr>
        </p:nvSpPr>
        <p:spPr/>
        <p:txBody>
          <a:bodyPr>
            <a:normAutofit fontScale="70000" lnSpcReduction="20000"/>
          </a:bodyPr>
          <a:lstStyle/>
          <a:p>
            <a:pPr marL="227013" indent="-227013" eaLnBrk="1" hangingPunct="1">
              <a:lnSpc>
                <a:spcPct val="130000"/>
              </a:lnSpc>
              <a:buFont typeface="Wingdings" panose="05000000000000000000" pitchFamily="2" charset="2"/>
              <a:buChar char="§"/>
            </a:pPr>
            <a:r>
              <a:rPr lang="en-US" sz="2900" dirty="0" smtClean="0"/>
              <a:t>The </a:t>
            </a:r>
            <a:r>
              <a:rPr lang="en-US" sz="2900" b="1" dirty="0"/>
              <a:t>second </a:t>
            </a:r>
            <a:r>
              <a:rPr lang="en-US" sz="2900" dirty="0"/>
              <a:t>framework starts with the observation that tax differences across locations are likely to be capitalized into land values.</a:t>
            </a:r>
          </a:p>
          <a:p>
            <a:pPr marL="227013" indent="-227013" eaLnBrk="1" hangingPunct="1">
              <a:lnSpc>
                <a:spcPct val="130000"/>
              </a:lnSpc>
              <a:buFont typeface="Wingdings" panose="05000000000000000000" pitchFamily="2" charset="2"/>
              <a:buChar char="§"/>
            </a:pPr>
            <a:endParaRPr lang="en-US" sz="2900" dirty="0"/>
          </a:p>
          <a:p>
            <a:pPr marL="227013" indent="-227013" eaLnBrk="1" hangingPunct="1">
              <a:lnSpc>
                <a:spcPct val="130000"/>
              </a:lnSpc>
              <a:buFont typeface="Wingdings" panose="05000000000000000000" pitchFamily="2" charset="2"/>
              <a:buChar char="§"/>
            </a:pPr>
            <a:r>
              <a:rPr lang="en-US" sz="2900" dirty="0"/>
              <a:t>As a result, firms moving into a location may not care about tax rates;</a:t>
            </a:r>
          </a:p>
          <a:p>
            <a:pPr marL="227013" indent="-227013" eaLnBrk="1" hangingPunct="1">
              <a:lnSpc>
                <a:spcPct val="130000"/>
              </a:lnSpc>
              <a:buFont typeface="Wingdings" panose="05000000000000000000" pitchFamily="2" charset="2"/>
              <a:buChar char="§"/>
            </a:pPr>
            <a:endParaRPr lang="en-US" sz="2900" dirty="0"/>
          </a:p>
          <a:p>
            <a:pPr marL="457200" lvl="2" indent="-230188">
              <a:lnSpc>
                <a:spcPct val="130000"/>
              </a:lnSpc>
              <a:buFont typeface="Courier New" panose="02070309020205020404" pitchFamily="49" charset="0"/>
              <a:buChar char="o"/>
            </a:pPr>
            <a:r>
              <a:rPr lang="en-US" sz="2900" dirty="0"/>
              <a:t>That is, firms are compensated for higher tax rates in the form of lower property values.</a:t>
            </a:r>
          </a:p>
          <a:p>
            <a:pPr marL="227013" indent="-227013" eaLnBrk="1" hangingPunct="1">
              <a:lnSpc>
                <a:spcPct val="130000"/>
              </a:lnSpc>
              <a:buFont typeface="Wingdings" panose="05000000000000000000" pitchFamily="2" charset="2"/>
              <a:buChar char="§"/>
            </a:pPr>
            <a:endParaRPr lang="en-US" sz="2900" dirty="0"/>
          </a:p>
          <a:p>
            <a:pPr marL="227013" indent="-227013" eaLnBrk="1" hangingPunct="1">
              <a:lnSpc>
                <a:spcPct val="130000"/>
              </a:lnSpc>
              <a:buFont typeface="Wingdings" panose="05000000000000000000" pitchFamily="2" charset="2"/>
              <a:buChar char="§"/>
            </a:pPr>
            <a:r>
              <a:rPr lang="en-US" sz="2900" dirty="0"/>
              <a:t>Capitalization may also imply that firms do not care about relevant service levels. </a:t>
            </a:r>
            <a:r>
              <a:rPr lang="en-US" sz="2900" dirty="0" smtClean="0"/>
              <a:t> </a:t>
            </a:r>
            <a:endParaRPr lang="en-US" sz="2900" dirty="0"/>
          </a:p>
          <a:p>
            <a:pPr eaLnBrk="1" hangingPunct="1">
              <a:lnSpc>
                <a:spcPct val="80000"/>
              </a:lnSpc>
            </a:pPr>
            <a:endParaRPr lang="en-US" sz="1950" dirty="0"/>
          </a:p>
          <a:p>
            <a:pPr eaLnBrk="1" hangingPunct="1">
              <a:lnSpc>
                <a:spcPct val="80000"/>
              </a:lnSpc>
            </a:pPr>
            <a:endParaRPr lang="en-US" sz="1950" dirty="0"/>
          </a:p>
        </p:txBody>
      </p:sp>
      <p:sp>
        <p:nvSpPr>
          <p:cNvPr id="3" name="Title" hidden="1"/>
          <p:cNvSpPr>
            <a:spLocks noGrp="1"/>
          </p:cNvSpPr>
          <p:nvPr>
            <p:ph type="title"/>
          </p:nvPr>
        </p:nvSpPr>
        <p:spPr/>
        <p:txBody>
          <a:bodyPr/>
          <a:lstStyle/>
          <a:p>
            <a:r>
              <a:rPr lang="en-US" sz="2800" dirty="0">
                <a:solidFill>
                  <a:srgbClr val="BD582C"/>
                </a:solidFill>
              </a:rPr>
              <a:t>Capitalization</a:t>
            </a:r>
            <a:br>
              <a:rPr lang="en-US" sz="2800" dirty="0">
                <a:solidFill>
                  <a:srgbClr val="BD582C"/>
                </a:solidFill>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67135"/>
            <a:ext cx="2175019"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Capitalization, 2</a:t>
            </a:r>
            <a:endParaRPr lang="en-US" sz="2400" dirty="0">
              <a:solidFill>
                <a:srgbClr val="BD582C"/>
              </a:solidFill>
              <a:latin typeface="+mn-lt"/>
            </a:endParaRPr>
          </a:p>
        </p:txBody>
      </p:sp>
      <p:sp>
        <p:nvSpPr>
          <p:cNvPr id="10243"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Capitalization also implies that when tax rates or relevant service levels are changed, they have an impact on current owners, but not on future owners.</a:t>
            </a:r>
          </a:p>
          <a:p>
            <a:pPr marL="227013" indent="-227013" eaLnBrk="1" hangingPunct="1">
              <a:lnSpc>
                <a:spcPct val="120000"/>
              </a:lnSpc>
              <a:buFont typeface="Wingdings" panose="05000000000000000000" pitchFamily="2" charset="2"/>
              <a:buChar char="§"/>
            </a:pPr>
            <a:r>
              <a:rPr lang="en-US" sz="2000" dirty="0" smtClean="0"/>
              <a:t>Moreover, current owners cannot escape changes, so their behavior is not affected by them.</a:t>
            </a:r>
          </a:p>
          <a:p>
            <a:pPr eaLnBrk="1" hangingPunct="1">
              <a:lnSpc>
                <a:spcPct val="12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Capitalization, 2</a:t>
            </a:r>
            <a:br>
              <a:rPr lang="en-US" sz="2800" dirty="0">
                <a:solidFill>
                  <a:srgbClr val="BD582C"/>
                </a:solidFill>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17: Economic Development Policy</a:t>
            </a:r>
            <a:endParaRPr lang="en-US" sz="1800" b="1" spc="100" dirty="0">
              <a:solidFill>
                <a:srgbClr val="637052"/>
              </a:solidFill>
            </a:endParaRPr>
          </a:p>
        </p:txBody>
      </p:sp>
      <p:sp>
        <p:nvSpPr>
          <p:cNvPr id="2" name="Rectangle 2"/>
          <p:cNvSpPr/>
          <p:nvPr/>
        </p:nvSpPr>
        <p:spPr>
          <a:xfrm>
            <a:off x="838200" y="1385145"/>
            <a:ext cx="2175019"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Capitalization, 3</a:t>
            </a:r>
            <a:endParaRPr lang="en-US" sz="2400" dirty="0">
              <a:solidFill>
                <a:srgbClr val="BD582C"/>
              </a:solidFill>
              <a:latin typeface="+mn-lt"/>
            </a:endParaRPr>
          </a:p>
        </p:txBody>
      </p:sp>
      <p:sp>
        <p:nvSpPr>
          <p:cNvPr id="11267" name="Rectangle 3"/>
          <p:cNvSpPr>
            <a:spLocks noGrp="1" noChangeArrowheads="1"/>
          </p:cNvSpPr>
          <p:nvPr>
            <p:ph idx="1"/>
          </p:nvPr>
        </p:nvSpPr>
        <p:spPr/>
        <p:txBody>
          <a:bodyPr>
            <a:normAutofit/>
          </a:bodyPr>
          <a:lstStyle/>
          <a:p>
            <a:pPr marL="227013" indent="-227013" eaLnBrk="1" hangingPunct="1">
              <a:lnSpc>
                <a:spcPct val="100000"/>
              </a:lnSpc>
              <a:buFont typeface="Wingdings" panose="05000000000000000000" pitchFamily="2" charset="2"/>
              <a:buChar char="§"/>
            </a:pPr>
            <a:r>
              <a:rPr lang="en-US" sz="2000" dirty="0" smtClean="0"/>
              <a:t>Of course, capitalization may not be complete, so this complete-capitalization story may not be quite right.</a:t>
            </a:r>
          </a:p>
          <a:p>
            <a:pPr marL="227013" indent="-227013" eaLnBrk="1" hangingPunct="1">
              <a:lnSpc>
                <a:spcPct val="100000"/>
              </a:lnSpc>
              <a:buFont typeface="Wingdings" panose="05000000000000000000" pitchFamily="2" charset="2"/>
              <a:buChar char="§"/>
            </a:pPr>
            <a:endParaRPr lang="en-US" sz="2000" dirty="0" smtClean="0"/>
          </a:p>
          <a:p>
            <a:pPr marL="227013" indent="-227013" eaLnBrk="1" hangingPunct="1">
              <a:lnSpc>
                <a:spcPct val="100000"/>
              </a:lnSpc>
              <a:buFont typeface="Wingdings" panose="05000000000000000000" pitchFamily="2" charset="2"/>
              <a:buChar char="§"/>
            </a:pPr>
            <a:r>
              <a:rPr lang="en-US" sz="2000" dirty="0" smtClean="0"/>
              <a:t>Once again, we are back at the empirical question:  To what extent do taxes (and services) matter for economic development?</a:t>
            </a:r>
          </a:p>
          <a:p>
            <a:pPr eaLnBrk="1" hangingPunct="1">
              <a:lnSpc>
                <a:spcPct val="150000"/>
              </a:lnSpc>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Capitalization, 3</a:t>
            </a:r>
            <a:br>
              <a:rPr lang="en-US" sz="2800" dirty="0">
                <a:solidFill>
                  <a:srgbClr val="BD582C"/>
                </a:solidFill>
              </a:rPr>
            </a:br>
            <a:endParaRPr lang="en-US" dirty="0"/>
          </a:p>
        </p:txBody>
      </p:sp>
    </p:spTree>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30045</TotalTime>
  <Words>3898</Words>
  <Application>Microsoft Office PowerPoint</Application>
  <PresentationFormat>On-screen Show (4:3)</PresentationFormat>
  <Paragraphs>373</Paragraphs>
  <Slides>51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SimSun</vt:lpstr>
      <vt:lpstr>Arial</vt:lpstr>
      <vt:lpstr>Calibri</vt:lpstr>
      <vt:lpstr>Calibri Light</vt:lpstr>
      <vt:lpstr>Courier New</vt:lpstr>
      <vt:lpstr>Times New Roman</vt:lpstr>
      <vt:lpstr>Wingdings</vt:lpstr>
      <vt:lpstr>Theme1</vt:lpstr>
      <vt:lpstr>Retrospect</vt:lpstr>
      <vt:lpstr>1_Retrospect</vt:lpstr>
      <vt:lpstr>State and Local Public Finance Professor Yinger Spring 2020</vt:lpstr>
      <vt:lpstr>Class Outline</vt:lpstr>
      <vt:lpstr>Taxes and Economic Development</vt:lpstr>
      <vt:lpstr>Taxes and Profitability </vt:lpstr>
      <vt:lpstr>Taxes and Profitability, 2 </vt:lpstr>
      <vt:lpstr>Taxes and Profitability, 3 </vt:lpstr>
      <vt:lpstr>Capitalization </vt:lpstr>
      <vt:lpstr>Capitalization, 2 </vt:lpstr>
      <vt:lpstr>Capitalization, 3 </vt:lpstr>
      <vt:lpstr>Studies of Taxes And Economic Development </vt:lpstr>
      <vt:lpstr>State-Level Evidence </vt:lpstr>
      <vt:lpstr>State Revenue Hill (Bania and Stone) </vt:lpstr>
      <vt:lpstr>State-Level Evidence, 2 </vt:lpstr>
      <vt:lpstr>Local-Level Evidence </vt:lpstr>
      <vt:lpstr>Local Evidence, 2 </vt:lpstr>
      <vt:lpstr>Local Evidence, 3 </vt:lpstr>
      <vt:lpstr>The Impact of Eliminating Property Taxes </vt:lpstr>
      <vt:lpstr>Tax Cuts and Economic Development </vt:lpstr>
      <vt:lpstr>Specific Tax Breaks </vt:lpstr>
      <vt:lpstr>Specific Tax Breaks, 2 </vt:lpstr>
      <vt:lpstr>Specific Tax Breaks, 3 </vt:lpstr>
      <vt:lpstr>Specific Tax Breaks, 4 </vt:lpstr>
      <vt:lpstr>Specific Tax Breaks, 5</vt:lpstr>
      <vt:lpstr>Specific Tax Breaks, 6 </vt:lpstr>
      <vt:lpstr>Specific Tax Breaks, 7 </vt:lpstr>
      <vt:lpstr>Specific Tax Breaks, 8 </vt:lpstr>
      <vt:lpstr>Specific Tax Breaks, 9 </vt:lpstr>
      <vt:lpstr>Economic Development: Slattery and Zidar </vt:lpstr>
      <vt:lpstr>Economic Development: Slattery and Zidar, 2 </vt:lpstr>
      <vt:lpstr>Economic Development: Slattery and Zidar, 3 </vt:lpstr>
      <vt:lpstr>Economic Development: Slattery and Zidar, 4 </vt:lpstr>
      <vt:lpstr>Economic Development: Slattery and Zidar, 5 </vt:lpstr>
      <vt:lpstr>Low-Wage Locations Provide More Generous Subsidies</vt:lpstr>
      <vt:lpstr>The Effect of Winning a Firm on County-Level Outcomes</vt:lpstr>
      <vt:lpstr>Select Industries Receiving Firm-Specific Incentives</vt:lpstr>
      <vt:lpstr>The Effect of Winning a Firm-Specific Deal on County-Level Outcomes</vt:lpstr>
      <vt:lpstr>Top Industries Receiving Firm-Specific Incentives</vt:lpstr>
      <vt:lpstr>Framework</vt:lpstr>
      <vt:lpstr>A Framework, 2 </vt:lpstr>
      <vt:lpstr>A Framework, 3 </vt:lpstr>
      <vt:lpstr>Public Services And Economic Development </vt:lpstr>
      <vt:lpstr>Glaeser’s View (Author Of Triumph Of The City) </vt:lpstr>
      <vt:lpstr>Glaeser, 2 </vt:lpstr>
      <vt:lpstr>Glaeser, 3 </vt:lpstr>
      <vt:lpstr>The Art of Economic Development Policy, 1 </vt:lpstr>
      <vt:lpstr>The Art of Economic Development Policy, 2 </vt:lpstr>
      <vt:lpstr>The Art of Economic Development Policy, 3 </vt:lpstr>
      <vt:lpstr>The Art of Economic Development Policy, 4 </vt:lpstr>
      <vt:lpstr>The Art of Economic Development Policy, 5 </vt:lpstr>
      <vt:lpstr>The Art of Economic Development Policy, 6 </vt:lpstr>
      <vt:lpstr>The Art of Economic Development Policy, 7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2020, Professor Yinger</dc:title>
  <dc:creator>joyinger</dc:creator>
  <cp:lastModifiedBy>Emily Rose Minnoe</cp:lastModifiedBy>
  <cp:revision>221</cp:revision>
  <dcterms:created xsi:type="dcterms:W3CDTF">2005-12-18T15:49:22Z</dcterms:created>
  <dcterms:modified xsi:type="dcterms:W3CDTF">2020-02-19T20:34:50Z</dcterms:modified>
</cp:coreProperties>
</file>