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  <p:sldMasterId id="2147483845" r:id="rId2"/>
  </p:sldMasterIdLst>
  <p:sldIdLst>
    <p:sldId id="281" r:id="rId3"/>
    <p:sldId id="270" r:id="rId4"/>
    <p:sldId id="269" r:id="rId5"/>
    <p:sldId id="263" r:id="rId6"/>
    <p:sldId id="257" r:id="rId7"/>
    <p:sldId id="258" r:id="rId8"/>
    <p:sldId id="259" r:id="rId9"/>
    <p:sldId id="265" r:id="rId10"/>
    <p:sldId id="266" r:id="rId11"/>
    <p:sldId id="267" r:id="rId12"/>
    <p:sldId id="279" r:id="rId13"/>
    <p:sldId id="274" r:id="rId14"/>
    <p:sldId id="264" r:id="rId15"/>
    <p:sldId id="260" r:id="rId16"/>
    <p:sldId id="261" r:id="rId17"/>
    <p:sldId id="262" r:id="rId18"/>
    <p:sldId id="272" r:id="rId19"/>
    <p:sldId id="275" r:id="rId20"/>
    <p:sldId id="282" r:id="rId21"/>
    <p:sldId id="268" r:id="rId2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B77B2C4D-B042-4C01-9BA6-B7DD5666B4DD}">
          <p14:sldIdLst>
            <p14:sldId id="281"/>
            <p14:sldId id="270"/>
            <p14:sldId id="269"/>
            <p14:sldId id="263"/>
            <p14:sldId id="257"/>
            <p14:sldId id="258"/>
            <p14:sldId id="259"/>
            <p14:sldId id="265"/>
            <p14:sldId id="266"/>
            <p14:sldId id="267"/>
            <p14:sldId id="279"/>
            <p14:sldId id="274"/>
            <p14:sldId id="264"/>
            <p14:sldId id="260"/>
            <p14:sldId id="261"/>
            <p14:sldId id="262"/>
            <p14:sldId id="272"/>
            <p14:sldId id="275"/>
            <p14:sldId id="282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  <a:srgbClr val="CC3300"/>
    <a:srgbClr val="637052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5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2FB4-4377-45AF-B4BE-F0FF01DE39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23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6E908-6557-477D-80E9-988FAB18FC5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4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C85A9-2750-43EE-A972-5515FABDB5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613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398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626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31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501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369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7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03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C8E5C-21E9-4C8A-A222-F6B1CFF5B0B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748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82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562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4214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901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90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DF7B5-1487-474C-ADB3-39310456C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2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75809-1611-4E64-9161-A42639FF1E7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42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817C9-646C-43C8-A0D8-806B0C9396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27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FCAA-C324-4026-B6B0-278D9D594F1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12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6A406C-888E-4FF5-BAFD-1AF0F3B2B0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63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342B8E-5F6C-4557-A370-A0AD92B640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37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BA236-C9DF-4A50-B496-98CD4B0518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83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EB2632-30EB-404D-AAF4-83DEB88D2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51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3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r>
              <a:rPr lang="en-US" sz="2250" b="1" dirty="0">
                <a:solidFill>
                  <a:srgbClr val="637052"/>
                </a:solidFill>
              </a:rPr>
              <a:t/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</a:t>
            </a:r>
            <a:r>
              <a:rPr lang="en-US" sz="2063" b="1" dirty="0" smtClean="0">
                <a:solidFill>
                  <a:srgbClr val="637052"/>
                </a:solidFill>
              </a:rPr>
              <a:t>2020</a:t>
            </a:r>
            <a:endParaRPr lang="en-US" sz="2063" b="1" dirty="0">
              <a:solidFill>
                <a:srgbClr val="637052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886200"/>
            <a:ext cx="5098687" cy="16430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Lecture 4</a:t>
            </a:r>
          </a:p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Public Sector Costs: Concepts</a:t>
            </a:r>
          </a:p>
        </p:txBody>
      </p:sp>
    </p:spTree>
    <p:extLst>
      <p:ext uri="{BB962C8B-B14F-4D97-AF65-F5344CB8AC3E}">
        <p14:creationId xmlns:p14="http://schemas.microsoft.com/office/powerpoint/2010/main" val="1502884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BD582C"/>
                </a:solidFill>
              </a:rPr>
              <a:t>Estimates of “Environment” 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rgbClr val="CC3300"/>
              </a:solidFill>
            </a:endParaRPr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Ladd &amp; Yinger (</a:t>
            </a:r>
            <a:r>
              <a:rPr lang="en-US" sz="2000" i="1" dirty="0" smtClean="0"/>
              <a:t>America’s Ailing Cities </a:t>
            </a:r>
            <a:r>
              <a:rPr lang="en-US" sz="2000" dirty="0" smtClean="0"/>
              <a:t>1991) find that police costs increase with </a:t>
            </a:r>
            <a:r>
              <a:rPr lang="en-US" sz="2000" b="1" dirty="0" smtClean="0">
                <a:solidFill>
                  <a:schemeClr val="tx1"/>
                </a:solidFill>
              </a:rPr>
              <a:t>poverty and city population.</a:t>
            </a:r>
          </a:p>
          <a:p>
            <a:pPr marL="227013" lvl="2" indent="-227013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Duncombe &amp; Yinger (</a:t>
            </a:r>
            <a:r>
              <a:rPr lang="en-US" sz="2000" i="1" dirty="0" smtClean="0"/>
              <a:t>Journal of Public Economics</a:t>
            </a:r>
            <a:r>
              <a:rPr lang="en-US" sz="2000" dirty="0" smtClean="0"/>
              <a:t> 1993) find that fire costs increase with </a:t>
            </a:r>
            <a:r>
              <a:rPr lang="en-US" sz="2000" b="1" dirty="0" smtClean="0">
                <a:solidFill>
                  <a:schemeClr val="tx1"/>
                </a:solidFill>
              </a:rPr>
              <a:t>industrial and utility property and tall buildings</a:t>
            </a:r>
            <a:r>
              <a:rPr lang="en-US" sz="2000" dirty="0" smtClean="0"/>
              <a:t>.</a:t>
            </a:r>
          </a:p>
          <a:p>
            <a:pPr marL="227013" lvl="2" indent="-227013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buFont typeface="Wingdings" panose="05000000000000000000" pitchFamily="2" charset="2"/>
              <a:buChar char="§"/>
            </a:pPr>
            <a:r>
              <a:rPr lang="en-US" sz="2000" dirty="0" smtClean="0"/>
              <a:t>Many scholars find that education costs increase with the </a:t>
            </a:r>
            <a:r>
              <a:rPr lang="en-US" sz="2000" b="1" dirty="0" smtClean="0">
                <a:solidFill>
                  <a:schemeClr val="tx1"/>
                </a:solidFill>
              </a:rPr>
              <a:t>share of students from poor families or with limited English proficiency. </a:t>
            </a:r>
            <a:r>
              <a:rPr lang="en-US" sz="2000" dirty="0" smtClean="0">
                <a:solidFill>
                  <a:schemeClr val="tx1"/>
                </a:solidFill>
              </a:rPr>
              <a:t>(See, for example, Duncombe and Yinger, </a:t>
            </a:r>
            <a:r>
              <a:rPr lang="en-US" sz="2000" i="1" dirty="0" smtClean="0">
                <a:solidFill>
                  <a:schemeClr val="tx1"/>
                </a:solidFill>
              </a:rPr>
              <a:t>Economics of Education Review </a:t>
            </a:r>
            <a:r>
              <a:rPr lang="en-US" sz="2000" dirty="0" smtClean="0">
                <a:solidFill>
                  <a:schemeClr val="tx1"/>
                </a:solidFill>
              </a:rPr>
              <a:t>2005).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BD582C"/>
                </a:solidFill>
              </a:rPr>
              <a:t>Estimates of “Environment”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graphicFrame>
        <p:nvGraphicFramePr>
          <p:cNvPr id="20793" name="Chart" descr="Please contact Professor Yinger for details regarding figure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512683"/>
              </p:ext>
            </p:extLst>
          </p:nvPr>
        </p:nvGraphicFramePr>
        <p:xfrm>
          <a:off x="822960" y="1295400"/>
          <a:ext cx="7543802" cy="4779528"/>
        </p:xfrm>
        <a:graphic>
          <a:graphicData uri="http://schemas.openxmlformats.org/drawingml/2006/table">
            <a:tbl>
              <a:tblPr firstRow="1"/>
              <a:tblGrid>
                <a:gridCol w="3238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1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594"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D582C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Pupil Weights (=extra costs for at-risk pupils)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25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 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Simple Average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Pupil-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Weighted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Average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Directly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Estimated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Without Special Education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Child Poverty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1.415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1.491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1.667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LEP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1.007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1.030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1.308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7737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With Special Education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88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Child Poverty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1.224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1.281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1.592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LEP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1.009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1.033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37052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1.424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1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Special Education</a:t>
                      </a:r>
                    </a:p>
                  </a:txBody>
                  <a:tcPr marL="68150" marR="68150" marT="34290" marB="3429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2.049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2.081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2.644</a:t>
                      </a:r>
                    </a:p>
                  </a:txBody>
                  <a:tcPr marL="68150" marR="68150" marT="34290" marB="3429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49" name="Chart - Source"/>
          <p:cNvSpPr txBox="1">
            <a:spLocks noChangeArrowheads="1"/>
          </p:cNvSpPr>
          <p:nvPr/>
        </p:nvSpPr>
        <p:spPr bwMode="auto">
          <a:xfrm>
            <a:off x="822960" y="5943600"/>
            <a:ext cx="462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637052"/>
                </a:solidFill>
                <a:latin typeface="Garamond" panose="02020404030301010803" pitchFamily="18" charset="0"/>
              </a:rPr>
              <a:t>From: Duncombe/Yinger </a:t>
            </a:r>
            <a:r>
              <a:rPr lang="en-US" sz="1600" b="1" i="1" dirty="0" smtClean="0">
                <a:solidFill>
                  <a:srgbClr val="637052"/>
                </a:solidFill>
                <a:latin typeface="Garamond" panose="02020404030301010803" pitchFamily="18" charset="0"/>
              </a:rPr>
              <a:t>EER</a:t>
            </a:r>
            <a:r>
              <a:rPr lang="en-US" sz="1600" b="1" dirty="0" smtClean="0">
                <a:solidFill>
                  <a:srgbClr val="637052"/>
                </a:solidFill>
                <a:latin typeface="Garamond" panose="02020404030301010803" pitchFamily="18" charset="0"/>
              </a:rPr>
              <a:t> 2005</a:t>
            </a:r>
            <a:endParaRPr lang="en-US" sz="1600" b="1" dirty="0">
              <a:solidFill>
                <a:srgbClr val="637052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D582C"/>
                </a:solidFill>
                <a:cs typeface="Arial" pitchFamily="34" charset="0"/>
              </a:rPr>
              <a:t>Estimated</a:t>
            </a:r>
            <a:r>
              <a:rPr lang="en-US" sz="4800" dirty="0">
                <a:solidFill>
                  <a:schemeClr val="accent2"/>
                </a:solidFill>
                <a:cs typeface="Arial" pitchFamily="34" charset="0"/>
              </a:rPr>
              <a:t> Pupil Weights (=extra costs for at-risk pupils</a:t>
            </a:r>
            <a:r>
              <a:rPr lang="en-US" sz="4800" dirty="0" smtClean="0">
                <a:solidFill>
                  <a:schemeClr val="accent2"/>
                </a:solidFill>
                <a:cs typeface="Arial" pitchFamily="34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736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543801" cy="4023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Duncombe/Yinger Study of California</a:t>
            </a: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 (</a:t>
            </a:r>
            <a:r>
              <a:rPr lang="en-US" sz="2400" i="1" dirty="0" smtClean="0">
                <a:solidFill>
                  <a:schemeClr val="accent2"/>
                </a:solidFill>
              </a:rPr>
              <a:t>International Tax and Public Finance </a:t>
            </a:r>
            <a:r>
              <a:rPr lang="en-US" sz="2400" dirty="0" smtClean="0">
                <a:solidFill>
                  <a:schemeClr val="accent2"/>
                </a:solidFill>
              </a:rPr>
              <a:t>2011)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800" dirty="0" smtClean="0"/>
              <a:t> </a:t>
            </a:r>
            <a:r>
              <a:rPr lang="en-US" sz="2000" dirty="0" smtClean="0"/>
              <a:t>Cost factors in education</a:t>
            </a:r>
            <a:endParaRPr lang="en-US" sz="2000" dirty="0"/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Share of student from poor families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Share of students with limited English proficiency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Share of students with a severe disability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Required wage to attract teachers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Enrollment (economies of scale)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Enrollment change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Grade level (higher costs for high school)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solidFill>
                  <a:schemeClr val="accent2"/>
                </a:solidFill>
              </a:rPr>
              <a:t>Duncombe</a:t>
            </a:r>
            <a:r>
              <a:rPr lang="en-US" sz="4800" dirty="0">
                <a:solidFill>
                  <a:schemeClr val="accent2"/>
                </a:solidFill>
              </a:rPr>
              <a:t>/Yinger Study of </a:t>
            </a:r>
            <a:r>
              <a:rPr lang="en-US" sz="4800" dirty="0" smtClean="0">
                <a:solidFill>
                  <a:schemeClr val="accent2"/>
                </a:solidFill>
              </a:rPr>
              <a:t>California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60029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Cost versus Spending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A cost function describes technology, and implicitly is based on </a:t>
            </a:r>
            <a:r>
              <a:rPr lang="en-US" sz="2000" b="1" dirty="0" smtClean="0">
                <a:solidFill>
                  <a:schemeClr val="tx1"/>
                </a:solidFill>
              </a:rPr>
              <a:t>best practices</a:t>
            </a:r>
            <a:r>
              <a:rPr lang="en-US" sz="2000" dirty="0" smtClean="0"/>
              <a:t>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In fact, however, we cannot observe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costs</a:t>
            </a:r>
            <a:r>
              <a:rPr lang="en-US" sz="2000" dirty="0" smtClean="0"/>
              <a:t>, we can only observe </a:t>
            </a:r>
            <a:r>
              <a:rPr lang="en-US" sz="2000" b="1" dirty="0" smtClean="0">
                <a:solidFill>
                  <a:schemeClr val="tx1"/>
                </a:solidFill>
              </a:rPr>
              <a:t>spending</a:t>
            </a:r>
            <a:r>
              <a:rPr lang="en-US" sz="2000" dirty="0" smtClean="0"/>
              <a:t>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The final step in the logic is to link costs and spending.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Cost versus </a:t>
            </a:r>
            <a:r>
              <a:rPr lang="en-US" sz="4800" dirty="0" smtClean="0">
                <a:solidFill>
                  <a:schemeClr val="accent2"/>
                </a:solidFill>
              </a:rPr>
              <a:t>Spending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82707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BD582C"/>
                </a:solidFill>
              </a:rPr>
              <a:t>Government Expenditure Function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 To link cost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 smtClean="0"/>
              <a:t>) and spending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), we can write: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C/e = c{S, N, W}/e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Definition of Efficiency (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>
              <a:solidFill>
                <a:srgbClr val="CC3300"/>
              </a:solidFill>
            </a:endParaRPr>
          </a:p>
          <a:p>
            <a:pPr marL="701675" lvl="3" indent="-23971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An efficient government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 = 1) uses </a:t>
            </a:r>
            <a:r>
              <a:rPr lang="en-US" sz="2000" b="1" dirty="0" smtClean="0">
                <a:solidFill>
                  <a:schemeClr val="tx1"/>
                </a:solidFill>
              </a:rPr>
              <a:t>best practices </a:t>
            </a:r>
            <a:r>
              <a:rPr lang="en-US" sz="2000" dirty="0" smtClean="0"/>
              <a:t>to spend as little as possible in delivering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.</a:t>
            </a:r>
          </a:p>
          <a:p>
            <a:pPr marL="701675" lvl="3" indent="-2397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Spending more than this minimum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 &lt; 1) is inefficient.</a:t>
            </a:r>
          </a:p>
          <a:p>
            <a:pPr marL="701675" lvl="3" indent="-23971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Alternative measures of </a:t>
            </a:r>
            <a:r>
              <a:rPr lang="en-US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 yield alternative definitions of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BD582C"/>
                </a:solidFill>
              </a:rPr>
              <a:t>Government Expenditure </a:t>
            </a:r>
            <a:r>
              <a:rPr lang="en-US" sz="4800" dirty="0" smtClean="0">
                <a:solidFill>
                  <a:srgbClr val="BD582C"/>
                </a:solidFill>
              </a:rPr>
              <a:t>Function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Examples of Efficiency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Suppose we define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 as </a:t>
            </a:r>
            <a:r>
              <a:rPr lang="en-US" sz="2000" b="1" dirty="0" smtClean="0">
                <a:solidFill>
                  <a:schemeClr val="tx1"/>
                </a:solidFill>
              </a:rPr>
              <a:t>student performance </a:t>
            </a:r>
            <a:r>
              <a:rPr lang="en-US" sz="2000" dirty="0" smtClean="0"/>
              <a:t>on basic math and reading tests.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Many rich, suburban schools will be inefficient </a:t>
            </a:r>
            <a:r>
              <a:rPr lang="en-US" sz="2000" dirty="0" smtClean="0">
                <a:solidFill>
                  <a:schemeClr val="tx1"/>
                </a:solidFill>
              </a:rPr>
              <a:t>in delivering this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despite their high scores because they spend a lot on art, music, science, and social studies. </a:t>
            </a:r>
          </a:p>
          <a:p>
            <a:pPr marL="398463" lvl="4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This inefficiency is not inherently bad, but it affects the outcomes of accountability programs designed to boost math and reading.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Some poor, urban schools will be efficient </a:t>
            </a:r>
            <a:r>
              <a:rPr lang="en-US" sz="2000" dirty="0" smtClean="0"/>
              <a:t>despite their low scores because they focus most of their spending on the basics.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Some schools also may be inefficient because they are </a:t>
            </a:r>
            <a:r>
              <a:rPr lang="en-US" sz="2000" b="1" dirty="0" smtClean="0"/>
              <a:t>wasteful</a:t>
            </a:r>
            <a:r>
              <a:rPr lang="en-US" sz="2000" dirty="0" smtClean="0"/>
              <a:t>—a type of inefficiency that cannot be separated from the above.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Examples of </a:t>
            </a:r>
            <a:r>
              <a:rPr lang="en-US" sz="4800" dirty="0" smtClean="0">
                <a:solidFill>
                  <a:schemeClr val="accent2"/>
                </a:solidFill>
              </a:rPr>
              <a:t>Efficiency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Measuring Efficiency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Efficiency cannot </a:t>
            </a:r>
            <a:r>
              <a:rPr lang="en-US" sz="2000" dirty="0">
                <a:solidFill>
                  <a:schemeClr val="tx1"/>
                </a:solidFill>
              </a:rPr>
              <a:t>be measured </a:t>
            </a:r>
            <a:r>
              <a:rPr lang="en-US" sz="2000" dirty="0" smtClean="0">
                <a:solidFill>
                  <a:schemeClr val="tx1"/>
                </a:solidFill>
              </a:rPr>
              <a:t>directly.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Scholars disagree on the best way to account for efficiency in estimating an expenditure function.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One method (D/Y):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chemeClr val="tx1"/>
                </a:solidFill>
              </a:rPr>
              <a:t>efficiency-related behavior </a:t>
            </a:r>
            <a:r>
              <a:rPr lang="en-US" sz="2000" dirty="0" smtClean="0"/>
              <a:t>of voters (monitoring, demand for public services not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/>
              <a:t>) and public officials (waste) responds to </a:t>
            </a:r>
            <a:r>
              <a:rPr lang="en-US" sz="2000" b="1" dirty="0" smtClean="0">
                <a:solidFill>
                  <a:schemeClr val="tx1"/>
                </a:solidFill>
              </a:rPr>
              <a:t>incentives</a:t>
            </a:r>
            <a:r>
              <a:rPr lang="en-US" sz="2000" dirty="0" smtClean="0"/>
              <a:t>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 smtClean="0"/>
              <a:t>Control for variables that describe these incentives.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Measuring </a:t>
            </a:r>
            <a:r>
              <a:rPr lang="en-US" sz="4800" dirty="0" smtClean="0">
                <a:solidFill>
                  <a:schemeClr val="accent2"/>
                </a:solidFill>
              </a:rPr>
              <a:t>Efficiency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800548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Examples of Incentives </a:t>
            </a:r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hat May </a:t>
            </a:r>
            <a:r>
              <a:rPr lang="en-US" sz="2400" dirty="0">
                <a:solidFill>
                  <a:schemeClr val="accent2"/>
                </a:solidFill>
              </a:rPr>
              <a:t>I</a:t>
            </a:r>
            <a:r>
              <a:rPr lang="en-US" sz="2400" dirty="0" smtClean="0">
                <a:solidFill>
                  <a:schemeClr val="accent2"/>
                </a:solidFill>
              </a:rPr>
              <a:t>nfluence </a:t>
            </a:r>
            <a:r>
              <a:rPr lang="en-US" sz="2400" dirty="0">
                <a:solidFill>
                  <a:schemeClr val="accent2"/>
                </a:solidFill>
              </a:rPr>
              <a:t>E</a:t>
            </a:r>
            <a:r>
              <a:rPr lang="en-US" sz="2400" dirty="0" smtClean="0">
                <a:solidFill>
                  <a:schemeClr val="accent2"/>
                </a:solidFill>
              </a:rPr>
              <a:t>fficiency</a:t>
            </a:r>
          </a:p>
          <a:p>
            <a:pPr marL="344488" lvl="3" indent="-227013">
              <a:lnSpc>
                <a:spcPct val="100000"/>
              </a:lnSpc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Tax Price:  </a:t>
            </a:r>
            <a:r>
              <a:rPr lang="en-US" sz="2000" dirty="0" smtClean="0"/>
              <a:t>Voters monitor public officials more carefully when paying a higher share of tax revenue.</a:t>
            </a:r>
          </a:p>
          <a:p>
            <a:pPr marL="344488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State Aid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State aid shifts the financing burden away from voters and weakens their incentive to monitor public officials.</a:t>
            </a:r>
          </a:p>
          <a:p>
            <a:pPr marL="344488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Competition</a:t>
            </a:r>
            <a:r>
              <a:rPr lang="en-US" sz="2000" b="1" dirty="0">
                <a:solidFill>
                  <a:schemeClr val="tx1"/>
                </a:solidFill>
              </a:rPr>
              <a:t>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/>
              <a:t>Public officials may be more efficient when they face competition.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Examples of Incentives That May Influence </a:t>
            </a:r>
            <a:r>
              <a:rPr lang="en-US" sz="4800" dirty="0" smtClean="0">
                <a:solidFill>
                  <a:schemeClr val="accent2"/>
                </a:solidFill>
              </a:rPr>
              <a:t>Efficiency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</a:rPr>
              <a:t>Duncombe</a:t>
            </a:r>
            <a:r>
              <a:rPr lang="en-US" sz="2400" dirty="0" smtClean="0">
                <a:solidFill>
                  <a:schemeClr val="accent2"/>
                </a:solidFill>
              </a:rPr>
              <a:t>/Yinger </a:t>
            </a:r>
            <a:r>
              <a:rPr lang="en-US" sz="2400" dirty="0" smtClean="0">
                <a:solidFill>
                  <a:srgbClr val="BD582C"/>
                </a:solidFill>
              </a:rPr>
              <a:t>Study</a:t>
            </a:r>
            <a:r>
              <a:rPr lang="en-US" sz="2400" dirty="0" smtClean="0">
                <a:solidFill>
                  <a:schemeClr val="accent2"/>
                </a:solidFill>
              </a:rPr>
              <a:t> of California 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/>
              <a:t>Efficiency factors in education (with state’s test score index as the measure of performance)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Median income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Tax price (based on parcel tax)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State aid for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Federal aid for education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Migration into district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Categorical aid as a share of total aid</a:t>
            </a:r>
          </a:p>
        </p:txBody>
      </p:sp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CC3300"/>
                </a:solidFill>
              </a:rPr>
              <a:t> </a:t>
            </a:r>
            <a:r>
              <a:rPr lang="en-US" sz="4800" dirty="0" err="1">
                <a:solidFill>
                  <a:schemeClr val="accent2"/>
                </a:solidFill>
              </a:rPr>
              <a:t>Duncombe</a:t>
            </a:r>
            <a:r>
              <a:rPr lang="en-US" sz="4800" dirty="0">
                <a:solidFill>
                  <a:schemeClr val="accent2"/>
                </a:solidFill>
              </a:rPr>
              <a:t>/Yinger </a:t>
            </a:r>
            <a:r>
              <a:rPr lang="en-US" sz="4800" dirty="0">
                <a:solidFill>
                  <a:srgbClr val="BD582C"/>
                </a:solidFill>
              </a:rPr>
              <a:t>Study</a:t>
            </a:r>
            <a:r>
              <a:rPr lang="en-US" sz="4800" dirty="0">
                <a:solidFill>
                  <a:schemeClr val="accent2"/>
                </a:solidFill>
              </a:rPr>
              <a:t> of </a:t>
            </a:r>
            <a:r>
              <a:rPr lang="en-US" sz="4800" dirty="0" smtClean="0">
                <a:solidFill>
                  <a:schemeClr val="accent2"/>
                </a:solidFill>
              </a:rPr>
              <a:t>California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 Other Recent Cost Studies  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New York</a:t>
            </a:r>
            <a:r>
              <a:rPr lang="en-US" sz="2000" dirty="0" smtClean="0"/>
              <a:t>: Eom</a:t>
            </a:r>
            <a:r>
              <a:rPr lang="en-US" sz="2000" dirty="0"/>
              <a:t>, </a:t>
            </a:r>
            <a:r>
              <a:rPr lang="en-US" sz="2000" dirty="0" smtClean="0"/>
              <a:t>Duncombe</a:t>
            </a:r>
            <a:r>
              <a:rPr lang="en-US" sz="2000" dirty="0"/>
              <a:t>, </a:t>
            </a:r>
            <a:r>
              <a:rPr lang="en-US" sz="2000" dirty="0" smtClean="0"/>
              <a:t>Nguyen-Hoang</a:t>
            </a:r>
            <a:r>
              <a:rPr lang="en-US" sz="2000" dirty="0"/>
              <a:t>, and </a:t>
            </a:r>
            <a:r>
              <a:rPr lang="en-US" sz="2000" dirty="0" smtClean="0"/>
              <a:t>Yinger, </a:t>
            </a:r>
            <a:r>
              <a:rPr lang="en-US" sz="2000" i="1" dirty="0"/>
              <a:t>Education Finance and </a:t>
            </a:r>
            <a:r>
              <a:rPr lang="en-US" sz="2000" i="1" dirty="0" smtClean="0"/>
              <a:t>Policy, </a:t>
            </a:r>
            <a:r>
              <a:rPr lang="en-US" sz="2000" dirty="0" smtClean="0"/>
              <a:t>Fall 2014.</a:t>
            </a:r>
            <a:endParaRPr lang="en-US" sz="2000" dirty="0"/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Massachusetts</a:t>
            </a:r>
            <a:r>
              <a:rPr lang="en-US" sz="2000" dirty="0" smtClean="0"/>
              <a:t>: Nguyen-Hoang </a:t>
            </a:r>
            <a:r>
              <a:rPr lang="en-US" sz="2000" dirty="0"/>
              <a:t>and </a:t>
            </a:r>
            <a:r>
              <a:rPr lang="en-US" sz="2000" dirty="0" smtClean="0"/>
              <a:t>Yinger. </a:t>
            </a:r>
            <a:r>
              <a:rPr lang="en-US" sz="2000" i="1" dirty="0" smtClean="0"/>
              <a:t>Journal </a:t>
            </a:r>
            <a:r>
              <a:rPr lang="en-US" sz="2000" i="1" dirty="0"/>
              <a:t>of Education </a:t>
            </a:r>
            <a:r>
              <a:rPr lang="en-US" sz="2000" i="1" dirty="0" smtClean="0"/>
              <a:t>Finance, </a:t>
            </a:r>
            <a:r>
              <a:rPr lang="en-US" sz="2000" dirty="0" smtClean="0"/>
              <a:t>Spring 2014.</a:t>
            </a:r>
            <a:r>
              <a:rPr lang="en-US" sz="2000" dirty="0"/>
              <a:t> 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Missouri</a:t>
            </a:r>
            <a:r>
              <a:rPr lang="en-US" sz="2000" dirty="0" smtClean="0"/>
              <a:t>: Duncombe </a:t>
            </a:r>
            <a:r>
              <a:rPr lang="en-US" sz="2000" dirty="0"/>
              <a:t>and </a:t>
            </a:r>
            <a:r>
              <a:rPr lang="en-US" sz="2000" dirty="0" smtClean="0"/>
              <a:t>Yinger, </a:t>
            </a:r>
            <a:r>
              <a:rPr lang="en-US" sz="2000" i="1" dirty="0" smtClean="0"/>
              <a:t>Peabody </a:t>
            </a:r>
            <a:r>
              <a:rPr lang="en-US" sz="2000" i="1" dirty="0"/>
              <a:t>Journal of </a:t>
            </a:r>
            <a:r>
              <a:rPr lang="en-US" sz="2000" i="1" dirty="0" smtClean="0"/>
              <a:t>Education, 2011.</a:t>
            </a:r>
            <a:endParaRPr lang="en-US" sz="2000" i="1" dirty="0"/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California, Kansas, Missouri, and New York</a:t>
            </a:r>
            <a:r>
              <a:rPr lang="en-US" sz="2000" dirty="0" smtClean="0"/>
              <a:t>: Lukemeyer, Duncombe</a:t>
            </a:r>
            <a:r>
              <a:rPr lang="en-US" sz="2000" dirty="0"/>
              <a:t>, and </a:t>
            </a:r>
            <a:r>
              <a:rPr lang="en-US" sz="2000" dirty="0" smtClean="0"/>
              <a:t>Yinger</a:t>
            </a:r>
            <a:r>
              <a:rPr lang="en-US" sz="2000" dirty="0"/>
              <a:t>. </a:t>
            </a:r>
            <a:r>
              <a:rPr lang="en-US" sz="2000" dirty="0" smtClean="0"/>
              <a:t>In </a:t>
            </a:r>
            <a:r>
              <a:rPr lang="en-US" sz="2000" i="1" dirty="0" smtClean="0"/>
              <a:t>Improving </a:t>
            </a:r>
            <a:r>
              <a:rPr lang="en-US" sz="2000" i="1" dirty="0"/>
              <a:t>on No Child Left </a:t>
            </a:r>
            <a:r>
              <a:rPr lang="en-US" sz="2000" i="1" dirty="0" smtClean="0"/>
              <a:t>Behind</a:t>
            </a:r>
            <a:r>
              <a:rPr lang="en-US" sz="2000" dirty="0" smtClean="0"/>
              <a:t>, </a:t>
            </a:r>
            <a:r>
              <a:rPr lang="en-US" sz="2000" dirty="0"/>
              <a:t>R. D. Kahlenberg (ed.), </a:t>
            </a:r>
            <a:r>
              <a:rPr lang="en-US" sz="2000" dirty="0" smtClean="0"/>
              <a:t>The </a:t>
            </a:r>
            <a:r>
              <a:rPr lang="en-US" sz="2000" dirty="0"/>
              <a:t>Century Foundation, </a:t>
            </a:r>
            <a:r>
              <a:rPr lang="en-US" sz="2000" dirty="0" smtClean="0"/>
              <a:t>2008.</a:t>
            </a:r>
          </a:p>
          <a:p>
            <a:pPr marL="227013" indent="-227013"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Literature Review</a:t>
            </a:r>
            <a:r>
              <a:rPr lang="en-US" sz="2000" dirty="0" smtClean="0"/>
              <a:t>: </a:t>
            </a:r>
            <a:r>
              <a:rPr lang="en-US" sz="2000" dirty="0" err="1">
                <a:ea typeface="Times New Roman" panose="02020603050405020304" pitchFamily="18" charset="0"/>
              </a:rPr>
              <a:t>Duncombe</a:t>
            </a:r>
            <a:r>
              <a:rPr lang="en-US" sz="2000" dirty="0">
                <a:ea typeface="Times New Roman" panose="02020603050405020304" pitchFamily="18" charset="0"/>
              </a:rPr>
              <a:t>, </a:t>
            </a:r>
            <a:r>
              <a:rPr lang="en-US" sz="2000" dirty="0" smtClean="0">
                <a:ea typeface="Times New Roman" panose="02020603050405020304" pitchFamily="18" charset="0"/>
              </a:rPr>
              <a:t>Nguyen-Hoang</a:t>
            </a:r>
            <a:r>
              <a:rPr lang="en-US" sz="2000" dirty="0">
                <a:ea typeface="Times New Roman" panose="02020603050405020304" pitchFamily="18" charset="0"/>
              </a:rPr>
              <a:t>, and </a:t>
            </a:r>
            <a:r>
              <a:rPr lang="en-US" sz="2000" dirty="0" smtClean="0">
                <a:ea typeface="Times New Roman" panose="02020603050405020304" pitchFamily="18" charset="0"/>
              </a:rPr>
              <a:t>Yinger</a:t>
            </a:r>
            <a:r>
              <a:rPr lang="en-US" sz="2000" dirty="0">
                <a:ea typeface="Times New Roman" panose="02020603050405020304" pitchFamily="18" charset="0"/>
              </a:rPr>
              <a:t>. 2015. “Measurement of Cost Differentials.” In </a:t>
            </a:r>
            <a:r>
              <a:rPr lang="en-US" sz="2000" i="1" dirty="0">
                <a:ea typeface="Times New Roman" panose="02020603050405020304" pitchFamily="18" charset="0"/>
              </a:rPr>
              <a:t>Handbook of Research in Education Finance and Policy</a:t>
            </a:r>
            <a:r>
              <a:rPr lang="en-US" sz="2000" dirty="0">
                <a:ea typeface="Times New Roman" panose="02020603050405020304" pitchFamily="18" charset="0"/>
              </a:rPr>
              <a:t>, 2</a:t>
            </a:r>
            <a:r>
              <a:rPr lang="en-US" sz="2000" baseline="30000" dirty="0">
                <a:ea typeface="Times New Roman" panose="02020603050405020304" pitchFamily="18" charset="0"/>
              </a:rPr>
              <a:t>nd</a:t>
            </a:r>
            <a:r>
              <a:rPr lang="en-US" sz="2000" dirty="0">
                <a:ea typeface="Times New Roman" panose="02020603050405020304" pitchFamily="18" charset="0"/>
              </a:rPr>
              <a:t> Edition, M.E. </a:t>
            </a:r>
            <a:r>
              <a:rPr lang="en-US" sz="2000" dirty="0" err="1">
                <a:ea typeface="Times New Roman" panose="02020603050405020304" pitchFamily="18" charset="0"/>
              </a:rPr>
              <a:t>Goertz</a:t>
            </a:r>
            <a:r>
              <a:rPr lang="en-US" sz="2000" dirty="0">
                <a:ea typeface="Times New Roman" panose="02020603050405020304" pitchFamily="18" charset="0"/>
              </a:rPr>
              <a:t> and H.F. Ladd (eds.), New </a:t>
            </a:r>
            <a:r>
              <a:rPr lang="en-US" sz="2000" dirty="0" smtClean="0">
                <a:ea typeface="Times New Roman" panose="02020603050405020304" pitchFamily="18" charset="0"/>
              </a:rPr>
              <a:t>York: </a:t>
            </a:r>
            <a:r>
              <a:rPr lang="en-US" sz="2000" dirty="0">
                <a:ea typeface="Times New Roman" panose="02020603050405020304" pitchFamily="18" charset="0"/>
              </a:rPr>
              <a:t>Routledge, </a:t>
            </a:r>
            <a:r>
              <a:rPr lang="en-US" sz="2000" dirty="0" smtClean="0">
                <a:ea typeface="Times New Roman" panose="02020603050405020304" pitchFamily="18" charset="0"/>
              </a:rPr>
              <a:t>2015, pp</a:t>
            </a:r>
            <a:r>
              <a:rPr lang="en-US" sz="2000" dirty="0">
                <a:ea typeface="Times New Roman" panose="02020603050405020304" pitchFamily="18" charset="0"/>
              </a:rPr>
              <a:t>. 260-278.</a:t>
            </a:r>
            <a:endParaRPr lang="en-US" sz="20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CC3300"/>
                </a:solidFill>
              </a:rPr>
              <a:t>Other </a:t>
            </a:r>
            <a:r>
              <a:rPr lang="en-US" sz="4800" dirty="0">
                <a:solidFill>
                  <a:srgbClr val="CC3300"/>
                </a:solidFill>
              </a:rPr>
              <a:t>Recent Cost </a:t>
            </a:r>
            <a:r>
              <a:rPr lang="en-US" sz="4800" dirty="0">
                <a:solidFill>
                  <a:srgbClr val="BD582C"/>
                </a:solidFill>
              </a:rPr>
              <a:t>Studies</a:t>
            </a:r>
            <a:r>
              <a:rPr lang="en-US" sz="4800" dirty="0">
                <a:solidFill>
                  <a:schemeClr val="accent2"/>
                </a:solidFill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6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Section Outline</a:t>
            </a:r>
          </a:p>
          <a:p>
            <a:pPr eaLnBrk="1" hangingPunct="1"/>
            <a:endParaRPr lang="en-US" sz="18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This is the first of three classes on public sector costs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1.  Production and Cost Concepts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2.  Policies to Lower Costs</a:t>
            </a:r>
          </a:p>
          <a:p>
            <a:pPr lvl="4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3.  Case:  Privatization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These classes are about the </a:t>
            </a:r>
            <a:r>
              <a:rPr lang="en-US" sz="2000" b="1" dirty="0" smtClean="0">
                <a:solidFill>
                  <a:schemeClr val="tx1"/>
                </a:solidFill>
              </a:rPr>
              <a:t>technology</a:t>
            </a:r>
            <a:r>
              <a:rPr lang="en-US" sz="2000" dirty="0" smtClean="0"/>
              <a:t> of public production.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Section </a:t>
            </a:r>
            <a:r>
              <a:rPr lang="en-US" sz="4800" dirty="0" smtClean="0">
                <a:solidFill>
                  <a:schemeClr val="accent2"/>
                </a:solidFill>
              </a:rPr>
              <a:t>Outline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Allocative versus Productive Efficiency</a:t>
            </a:r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Note that we have defined two different efficiency concepts: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 smtClean="0"/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Allocative efficiency </a:t>
            </a:r>
            <a:r>
              <a:rPr lang="en-US" sz="2000" dirty="0" smtClean="0"/>
              <a:t>= whether goods and services are allocated to the people who value them most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tx1"/>
                </a:solidFill>
              </a:rPr>
              <a:t>Productive efficiency </a:t>
            </a:r>
            <a:r>
              <a:rPr lang="en-US" sz="2000" dirty="0" smtClean="0"/>
              <a:t>= whether goods and services are produced using best practices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1"/>
                </a:solidFill>
              </a:rPr>
              <a:t>You can improve public welfare by boosting either type of efficiency!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Allocative versus Productive </a:t>
            </a:r>
            <a:r>
              <a:rPr lang="en-US" sz="4800" dirty="0" smtClean="0">
                <a:solidFill>
                  <a:schemeClr val="accent2"/>
                </a:solidFill>
              </a:rPr>
              <a:t>Efficiency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Class Outline</a:t>
            </a:r>
          </a:p>
          <a:p>
            <a:pPr eaLnBrk="1" hangingPunct="1"/>
            <a:endParaRPr lang="en-US" sz="1800" dirty="0" smtClean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Public Production and Cost Functions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Role of the “Environment”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Cost and Efficiency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</a:t>
            </a:r>
            <a:r>
              <a:rPr lang="en-US" sz="4800" dirty="0" smtClean="0">
                <a:solidFill>
                  <a:schemeClr val="accent2"/>
                </a:solidFill>
              </a:rPr>
              <a:t>Outline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7543801" cy="4023360"/>
          </a:xfrm>
        </p:spPr>
        <p:txBody>
          <a:bodyPr>
            <a:normAutofit/>
          </a:bodyPr>
          <a:lstStyle/>
          <a:p>
            <a:pPr marL="360045" lvl="2" indent="0">
              <a:lnSpc>
                <a:spcPct val="150000"/>
              </a:lnSpc>
              <a:spcAft>
                <a:spcPts val="1800"/>
              </a:spcAft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Key Concepts</a:t>
            </a:r>
          </a:p>
          <a:p>
            <a:pPr lvl="2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Production functions </a:t>
            </a:r>
            <a:r>
              <a:rPr lang="en-US" sz="2000" dirty="0" smtClean="0"/>
              <a:t>translate inputs into outputs.</a:t>
            </a:r>
          </a:p>
          <a:p>
            <a:pPr lvl="2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Cost functions </a:t>
            </a:r>
            <a:r>
              <a:rPr lang="en-US" sz="2000" dirty="0" smtClean="0"/>
              <a:t>indicate the spending required to reach a given level of output.</a:t>
            </a:r>
          </a:p>
          <a:p>
            <a:pPr lvl="2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/>
              <a:t>Understanding public production and cost functions is critical to understanding public spending and performance.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Key </a:t>
            </a:r>
            <a:r>
              <a:rPr lang="en-US" sz="4800" dirty="0" smtClean="0">
                <a:solidFill>
                  <a:schemeClr val="accent2"/>
                </a:solidFill>
              </a:rPr>
              <a:t>Concepts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</a:t>
            </a:r>
            <a:r>
              <a:rPr lang="en-US" sz="1800" b="1" spc="100" dirty="0" smtClean="0">
                <a:solidFill>
                  <a:srgbClr val="637052"/>
                </a:solidFill>
              </a:rPr>
              <a:t>Concepts2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816556" y="1371600"/>
            <a:ext cx="7543801" cy="402336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Private Production and Cost</a:t>
            </a:r>
          </a:p>
          <a:p>
            <a:pPr eaLnBrk="1" hangingPunct="1"/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 Private Production Function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 algn="ctr" eaLnBrk="1" hangingPunct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q{Inputs}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 Private Cost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c{Q, Input Prices}</a:t>
            </a:r>
          </a:p>
          <a:p>
            <a:pPr eaLnBrk="1" hangingPunct="1"/>
            <a:endParaRPr lang="en-US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Private Production and </a:t>
            </a:r>
            <a:r>
              <a:rPr lang="en-US" sz="4800" dirty="0" smtClean="0">
                <a:solidFill>
                  <a:schemeClr val="accent2"/>
                </a:solidFill>
              </a:rPr>
              <a:t>Cost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143000"/>
            <a:ext cx="7543801" cy="40233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olidFill>
                  <a:schemeClr val="accent2"/>
                </a:solidFill>
              </a:rPr>
              <a:t>Government Production Function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 (Bradford/Malt/Oates, </a:t>
            </a:r>
            <a:r>
              <a:rPr lang="en-US" sz="2400" i="1" dirty="0" smtClean="0">
                <a:solidFill>
                  <a:schemeClr val="accent2"/>
                </a:solidFill>
              </a:rPr>
              <a:t>National Tax Journal</a:t>
            </a:r>
            <a:r>
              <a:rPr lang="en-US" sz="2400" dirty="0" smtClean="0">
                <a:solidFill>
                  <a:schemeClr val="accent2"/>
                </a:solidFill>
              </a:rPr>
              <a:t> 1969)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Intermediate Output (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rgbClr val="637052"/>
                </a:solidFill>
              </a:rPr>
              <a:t> depends on inputs)</a:t>
            </a:r>
          </a:p>
          <a:p>
            <a:pPr marL="188595" lvl="1" indent="0" eaLnBrk="1" hangingPunct="1">
              <a:buNone/>
            </a:pPr>
            <a:r>
              <a:rPr lang="en-US" sz="18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br>
              <a:rPr lang="en-US" sz="18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	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= g{Inputs}</a:t>
            </a:r>
          </a:p>
          <a:p>
            <a:pPr marL="188595" lvl="1" indent="0" eaLnBrk="1" hangingPunct="1"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Final Output (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rgbClr val="637052"/>
                </a:solidFill>
              </a:rPr>
              <a:t> depends on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rgbClr val="637052"/>
                </a:solidFill>
              </a:rPr>
              <a:t> and the Environment,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637052"/>
                </a:solidFill>
              </a:rPr>
              <a:t>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 = s{G, Environment}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s{G, N}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Inverted Final Output (required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 smtClean="0">
                <a:solidFill>
                  <a:srgbClr val="637052"/>
                </a:solidFill>
              </a:rPr>
              <a:t> depends on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637052"/>
                </a:solidFill>
              </a:rPr>
              <a:t> and on desired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000" dirty="0" smtClean="0">
                <a:solidFill>
                  <a:srgbClr val="637052"/>
                </a:solidFill>
              </a:rPr>
              <a:t>)</a:t>
            </a:r>
            <a:endParaRPr lang="en-US" sz="2000" dirty="0">
              <a:solidFill>
                <a:srgbClr val="637052"/>
              </a:solidFill>
            </a:endParaRPr>
          </a:p>
          <a:p>
            <a:pPr algn="ctr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= s</a:t>
            </a:r>
            <a:r>
              <a:rPr lang="en-US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{S, N}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accent2"/>
                </a:solidFill>
              </a:rPr>
              <a:t>Government Production Function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dirty="0">
                <a:solidFill>
                  <a:schemeClr val="accent2"/>
                </a:solidFill>
              </a:rPr>
              <a:t> (Bradford/Malt/Oates, </a:t>
            </a:r>
            <a:r>
              <a:rPr lang="en-US" sz="4800" i="1" dirty="0">
                <a:solidFill>
                  <a:schemeClr val="accent2"/>
                </a:solidFill>
              </a:rPr>
              <a:t>National Tax Journal</a:t>
            </a:r>
            <a:r>
              <a:rPr lang="en-US" sz="4800" dirty="0">
                <a:solidFill>
                  <a:schemeClr val="accent2"/>
                </a:solidFill>
              </a:rPr>
              <a:t> 1969</a:t>
            </a:r>
            <a:r>
              <a:rPr lang="en-US" sz="4800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990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Government Cost Functions </a:t>
            </a:r>
            <a:r>
              <a:rPr lang="en-US" sz="2400" dirty="0">
                <a:solidFill>
                  <a:schemeClr val="accent2"/>
                </a:solidFill>
              </a:rPr>
              <a:t>(B/M/O, </a:t>
            </a:r>
            <a:r>
              <a:rPr lang="en-US" sz="2400" i="1" dirty="0">
                <a:solidFill>
                  <a:schemeClr val="accent2"/>
                </a:solidFill>
              </a:rPr>
              <a:t>NTJ</a:t>
            </a:r>
            <a:r>
              <a:rPr lang="en-US" sz="2400" dirty="0">
                <a:solidFill>
                  <a:schemeClr val="accent2"/>
                </a:solidFill>
              </a:rPr>
              <a:t> 1969)</a:t>
            </a:r>
          </a:p>
          <a:p>
            <a:pPr eaLnBrk="1" hangingPunct="1"/>
            <a:endParaRPr lang="en-US" dirty="0" smtClean="0">
              <a:solidFill>
                <a:srgbClr val="CC3300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Cost of Intermediate Output (depends on G and input prices, W)</a:t>
            </a:r>
          </a:p>
          <a:p>
            <a:pPr marL="0" indent="0" algn="ctr" eaLnBrk="1" hangingPunct="1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{G, W}</a:t>
            </a:r>
          </a:p>
          <a:p>
            <a:pPr marL="0" indent="0" algn="ctr" eaLnBrk="1" hangingPunct="1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rgbClr val="637052"/>
                </a:solidFill>
              </a:rPr>
              <a:t>Cost of Final Output (depends on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 smtClean="0">
                <a:solidFill>
                  <a:srgbClr val="637052"/>
                </a:solidFill>
              </a:rPr>
              <a:t>,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637052"/>
                </a:solidFill>
              </a:rPr>
              <a:t>, and </a:t>
            </a:r>
            <a:r>
              <a:rPr lang="en-US" sz="2000" dirty="0" smtClean="0">
                <a:solidFill>
                  <a:srgbClr val="637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000" dirty="0" smtClean="0">
                <a:solidFill>
                  <a:srgbClr val="637052"/>
                </a:solidFill>
              </a:rPr>
              <a:t>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c{G needed for S, W}</a:t>
            </a:r>
          </a:p>
          <a:p>
            <a:pPr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c{s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{S, N},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cʹ{S, N,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W}</a:t>
            </a:r>
          </a:p>
          <a:p>
            <a:pPr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dirty="0" smtClean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Government Cost Functions (B/M/O, </a:t>
            </a:r>
            <a:r>
              <a:rPr lang="en-US" sz="4800" i="1" dirty="0">
                <a:solidFill>
                  <a:schemeClr val="accent2"/>
                </a:solidFill>
              </a:rPr>
              <a:t>NTJ</a:t>
            </a:r>
            <a:r>
              <a:rPr lang="en-US" sz="4800" dirty="0">
                <a:solidFill>
                  <a:schemeClr val="accent2"/>
                </a:solidFill>
              </a:rPr>
              <a:t> 1969</a:t>
            </a:r>
            <a:r>
              <a:rPr lang="en-US" sz="4800" dirty="0" smtClean="0">
                <a:solidFill>
                  <a:schemeClr val="accent2"/>
                </a:solidFill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</a:rPr>
              <a:t>Public Outputs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 smtClean="0"/>
              <a:t>  Public cost functions focus on the cost of government </a:t>
            </a:r>
            <a:r>
              <a:rPr lang="en-US" sz="2000" b="1" dirty="0" smtClean="0">
                <a:solidFill>
                  <a:schemeClr val="tx1"/>
                </a:solidFill>
              </a:rPr>
              <a:t>performance</a:t>
            </a:r>
            <a:r>
              <a:rPr lang="en-US" sz="2000" dirty="0" smtClean="0"/>
              <a:t>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Police:  Crime rate.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Fire:  Probability of loss from fire.</a:t>
            </a:r>
          </a:p>
          <a:p>
            <a:pPr marL="803275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 Education:  Test scores, graduation rates.</a:t>
            </a:r>
          </a:p>
          <a:p>
            <a:pPr marL="460375" lvl="4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344488" indent="-344488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Public cost functions are influenced by the </a:t>
            </a:r>
            <a:r>
              <a:rPr lang="en-US" sz="2000" b="1" dirty="0" smtClean="0">
                <a:solidFill>
                  <a:schemeClr val="tx1"/>
                </a:solidFill>
              </a:rPr>
              <a:t>environment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in which the services are delivered.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Public </a:t>
            </a:r>
            <a:r>
              <a:rPr lang="en-US" sz="4800" dirty="0" smtClean="0">
                <a:solidFill>
                  <a:schemeClr val="accent2"/>
                </a:solidFill>
              </a:rPr>
              <a:t>Outputs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 smtClean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 smtClean="0">
                <a:solidFill>
                  <a:srgbClr val="637052"/>
                </a:solidFill>
              </a:rPr>
            </a:br>
            <a:r>
              <a:rPr lang="en-US" sz="1800" b="1" spc="100" dirty="0" smtClean="0">
                <a:solidFill>
                  <a:srgbClr val="637052"/>
                </a:solidFill>
              </a:rPr>
              <a:t>Lecture 4:  Public Sector Costs: Concepts</a:t>
            </a:r>
            <a:endParaRPr lang="en-US" sz="1800" b="1" spc="100" dirty="0">
              <a:solidFill>
                <a:srgbClr val="637052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Examples of “Environment” </a:t>
            </a:r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Police:</a:t>
            </a:r>
            <a:r>
              <a:rPr lang="en-US" sz="2000" dirty="0" smtClean="0"/>
              <a:t>  Poor people are more likely to be victims of crime and to be desperate enough to turn to crime.</a:t>
            </a:r>
          </a:p>
          <a:p>
            <a:pPr marL="227013" lvl="2" indent="-227013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Fire:</a:t>
            </a:r>
            <a:r>
              <a:rPr lang="en-US" sz="2000" dirty="0" smtClean="0"/>
              <a:t>  Old houses catch fire more often and burn faster; fire spreads faster when housing is closely packed.</a:t>
            </a:r>
          </a:p>
          <a:p>
            <a:pPr marL="227013" lvl="2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227013" lvl="2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tx1"/>
                </a:solidFill>
              </a:rPr>
              <a:t>Education:</a:t>
            </a:r>
            <a:r>
              <a:rPr lang="en-US" sz="2000" dirty="0" smtClean="0"/>
              <a:t>  Children from poor families are more likely to bring health or behavioral problems to school, and less likely to have lessons reinforced at home.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Examples of “Environment”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0CF888E1-3DEF-4C87-8FF5-623334404736}" vid="{ACB0FA75-0D73-42A8-801E-281AAAF314DB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23335</TotalTime>
  <Words>1234</Words>
  <Application>Microsoft Office PowerPoint</Application>
  <PresentationFormat>On-screen Show (4:3)</PresentationFormat>
  <Paragraphs>210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Garamond</vt:lpstr>
      <vt:lpstr>Times New Roman</vt:lpstr>
      <vt:lpstr>Wingdings</vt:lpstr>
      <vt:lpstr>Theme1</vt:lpstr>
      <vt:lpstr>1_Retrospect</vt:lpstr>
      <vt:lpstr>State and Local Public Finance Professor Yinger Spring 2020</vt:lpstr>
      <vt:lpstr>Section Outline</vt:lpstr>
      <vt:lpstr>Class Outline</vt:lpstr>
      <vt:lpstr>Key Concepts</vt:lpstr>
      <vt:lpstr>Private Production and Cost</vt:lpstr>
      <vt:lpstr>Government Production Function  (Bradford/Malt/Oates, National Tax Journal 1969)</vt:lpstr>
      <vt:lpstr>Government Cost Functions (B/M/O, NTJ 1969)</vt:lpstr>
      <vt:lpstr>Public Outputs</vt:lpstr>
      <vt:lpstr>Examples of “Environment” </vt:lpstr>
      <vt:lpstr>Estimates of “Environment” </vt:lpstr>
      <vt:lpstr>Estimated Pupil Weights (=extra costs for at-risk pupils)</vt:lpstr>
      <vt:lpstr>Duncombe/Yinger Study of California</vt:lpstr>
      <vt:lpstr>Cost versus Spending</vt:lpstr>
      <vt:lpstr>Government Expenditure Function</vt:lpstr>
      <vt:lpstr>Examples of Efficiency</vt:lpstr>
      <vt:lpstr>Measuring Efficiency</vt:lpstr>
      <vt:lpstr>Examples of Incentives That May Influence Efficiency</vt:lpstr>
      <vt:lpstr> Duncombe/Yinger Study of California</vt:lpstr>
      <vt:lpstr>Other Recent Cost Studies  </vt:lpstr>
      <vt:lpstr>Allocative versus Productive Efficiency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Spring 2020, Professor Yinger</dc:title>
  <dc:creator>joyinger</dc:creator>
  <cp:lastModifiedBy>Emily Rose Minnoe</cp:lastModifiedBy>
  <cp:revision>99</cp:revision>
  <dcterms:created xsi:type="dcterms:W3CDTF">2005-12-18T15:49:22Z</dcterms:created>
  <dcterms:modified xsi:type="dcterms:W3CDTF">2020-01-02T20:22:37Z</dcterms:modified>
</cp:coreProperties>
</file>