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53"/>
  </p:notesMasterIdLst>
  <p:sldIdLst>
    <p:sldId id="295" r:id="rId2"/>
    <p:sldId id="257" r:id="rId3"/>
    <p:sldId id="342" r:id="rId4"/>
    <p:sldId id="345" r:id="rId5"/>
    <p:sldId id="346" r:id="rId6"/>
    <p:sldId id="348" r:id="rId7"/>
    <p:sldId id="258" r:id="rId8"/>
    <p:sldId id="312" r:id="rId9"/>
    <p:sldId id="311" r:id="rId10"/>
    <p:sldId id="292" r:id="rId11"/>
    <p:sldId id="291" r:id="rId12"/>
    <p:sldId id="261" r:id="rId13"/>
    <p:sldId id="313" r:id="rId14"/>
    <p:sldId id="263" r:id="rId15"/>
    <p:sldId id="349" r:id="rId16"/>
    <p:sldId id="306" r:id="rId17"/>
    <p:sldId id="266" r:id="rId18"/>
    <p:sldId id="267" r:id="rId19"/>
    <p:sldId id="279" r:id="rId20"/>
    <p:sldId id="355" r:id="rId21"/>
    <p:sldId id="280" r:id="rId22"/>
    <p:sldId id="285" r:id="rId23"/>
    <p:sldId id="286" r:id="rId24"/>
    <p:sldId id="287" r:id="rId25"/>
    <p:sldId id="303" r:id="rId26"/>
    <p:sldId id="288" r:id="rId27"/>
    <p:sldId id="281" r:id="rId28"/>
    <p:sldId id="314" r:id="rId29"/>
    <p:sldId id="282" r:id="rId30"/>
    <p:sldId id="284" r:id="rId31"/>
    <p:sldId id="283" r:id="rId32"/>
    <p:sldId id="352" r:id="rId33"/>
    <p:sldId id="350" r:id="rId34"/>
    <p:sldId id="351" r:id="rId35"/>
    <p:sldId id="353" r:id="rId36"/>
    <p:sldId id="340" r:id="rId37"/>
    <p:sldId id="343" r:id="rId38"/>
    <p:sldId id="327" r:id="rId39"/>
    <p:sldId id="354" r:id="rId40"/>
    <p:sldId id="344" r:id="rId41"/>
    <p:sldId id="326" r:id="rId42"/>
    <p:sldId id="322" r:id="rId43"/>
    <p:sldId id="347" r:id="rId44"/>
    <p:sldId id="329" r:id="rId45"/>
    <p:sldId id="332" r:id="rId46"/>
    <p:sldId id="333" r:id="rId47"/>
    <p:sldId id="334" r:id="rId48"/>
    <p:sldId id="328" r:id="rId49"/>
    <p:sldId id="337" r:id="rId50"/>
    <p:sldId id="338" r:id="rId51"/>
    <p:sldId id="339" r:id="rId5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82C"/>
    <a:srgbClr val="637052"/>
    <a:srgbClr val="E48312"/>
    <a:srgbClr val="CC33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56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3133E53-1485-4D35-9A56-80D40BF351F4}" type="datetimeFigureOut">
              <a:rPr lang="en-US" smtClean="0"/>
              <a:t>3/23/2021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DDE0225-B839-4B1E-AFAF-254928E4FB15}" type="slidenum">
              <a:rPr lang="en-US" smtClean="0"/>
              <a:t>‹#›</a:t>
            </a:fld>
            <a:endParaRPr lang="en-US"/>
          </a:p>
        </p:txBody>
      </p:sp>
    </p:spTree>
    <p:extLst>
      <p:ext uri="{BB962C8B-B14F-4D97-AF65-F5344CB8AC3E}">
        <p14:creationId xmlns:p14="http://schemas.microsoft.com/office/powerpoint/2010/main" val="1431477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DE0225-B839-4B1E-AFAF-254928E4FB15}" type="slidenum">
              <a:rPr lang="en-US" smtClean="0"/>
              <a:t>48</a:t>
            </a:fld>
            <a:endParaRPr lang="en-US"/>
          </a:p>
        </p:txBody>
      </p:sp>
    </p:spTree>
    <p:extLst>
      <p:ext uri="{BB962C8B-B14F-4D97-AF65-F5344CB8AC3E}">
        <p14:creationId xmlns:p14="http://schemas.microsoft.com/office/powerpoint/2010/main" val="198174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500" spc="-2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9" y="4455621"/>
            <a:ext cx="7543800" cy="1143000"/>
          </a:xfrm>
        </p:spPr>
        <p:txBody>
          <a:bodyPr lIns="91440" rIns="91440">
            <a:normAutofit/>
          </a:bodyPr>
          <a:lstStyle>
            <a:lvl1pPr marL="0" indent="0" algn="l">
              <a:buNone/>
              <a:defRPr sz="1350" cap="all" spc="113" baseline="0">
                <a:solidFill>
                  <a:schemeClr val="tx2"/>
                </a:solidFill>
                <a:latin typeface="+mj-lt"/>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FBD1009-9F53-4D1F-8D0F-44C057D03633}"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22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DBAF5CD-B7E8-4302-99BC-AB526E2FCF9E}" type="slidenum">
              <a:rPr lang="en-US" altLang="en-US" smtClean="0"/>
              <a:pPr>
                <a:defRPr/>
              </a:pPr>
              <a:t>‹#›</a:t>
            </a:fld>
            <a:endParaRPr lang="en-US" altLang="en-US"/>
          </a:p>
        </p:txBody>
      </p:sp>
    </p:spTree>
    <p:extLst>
      <p:ext uri="{BB962C8B-B14F-4D97-AF65-F5344CB8AC3E}">
        <p14:creationId xmlns:p14="http://schemas.microsoft.com/office/powerpoint/2010/main" val="277816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7" y="414781"/>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AAA61C2-CD68-48DC-AA88-8112D9E1DDD7}" type="slidenum">
              <a:rPr lang="en-US" altLang="en-US" smtClean="0"/>
              <a:pPr>
                <a:defRPr/>
              </a:pPr>
              <a:t>‹#›</a:t>
            </a:fld>
            <a:endParaRPr lang="en-US" altLang="en-US"/>
          </a:p>
        </p:txBody>
      </p:sp>
    </p:spTree>
    <p:extLst>
      <p:ext uri="{BB962C8B-B14F-4D97-AF65-F5344CB8AC3E}">
        <p14:creationId xmlns:p14="http://schemas.microsoft.com/office/powerpoint/2010/main" val="77634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418"/>
            <a:ext cx="8229600" cy="1140619"/>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13200" cy="4530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3601" y="1600200"/>
            <a:ext cx="4013200" cy="4530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E6E5FC5-B3C7-44AF-8A84-833C1A0B8F02}" type="slidenum">
              <a:rPr lang="en-US" altLang="en-US" smtClean="0"/>
              <a:pPr>
                <a:defRPr/>
              </a:pPr>
              <a:t>‹#›</a:t>
            </a:fld>
            <a:endParaRPr lang="en-US" altLang="en-US"/>
          </a:p>
        </p:txBody>
      </p:sp>
    </p:spTree>
    <p:extLst>
      <p:ext uri="{BB962C8B-B14F-4D97-AF65-F5344CB8AC3E}">
        <p14:creationId xmlns:p14="http://schemas.microsoft.com/office/powerpoint/2010/main" val="218018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8685B2D-18FF-4F79-95D3-964E1A8E62BA}" type="slidenum">
              <a:rPr lang="en-US" altLang="en-US" smtClean="0"/>
              <a:pPr>
                <a:defRPr/>
              </a:pPr>
              <a:t>‹#›</a:t>
            </a:fld>
            <a:endParaRPr lang="en-US" altLang="en-US"/>
          </a:p>
        </p:txBody>
      </p:sp>
    </p:spTree>
    <p:extLst>
      <p:ext uri="{BB962C8B-B14F-4D97-AF65-F5344CB8AC3E}">
        <p14:creationId xmlns:p14="http://schemas.microsoft.com/office/powerpoint/2010/main" val="280861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5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350" cap="all" spc="113" baseline="0">
                <a:solidFill>
                  <a:schemeClr val="tx2"/>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9FC7F0E-11B0-479D-960E-2777DBA6BD14}"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03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2BB45CF-1CA8-4648-9B67-4126751273D2}" type="slidenum">
              <a:rPr lang="en-US" altLang="en-US" smtClean="0"/>
              <a:pPr>
                <a:defRPr/>
              </a:pPr>
              <a:t>‹#›</a:t>
            </a:fld>
            <a:endParaRPr lang="en-US" altLang="en-US"/>
          </a:p>
        </p:txBody>
      </p:sp>
    </p:spTree>
    <p:extLst>
      <p:ext uri="{BB962C8B-B14F-4D97-AF65-F5344CB8AC3E}">
        <p14:creationId xmlns:p14="http://schemas.microsoft.com/office/powerpoint/2010/main" val="148618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6344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D173176-3B23-42EB-A43B-17F26C1F9355}" type="slidenum">
              <a:rPr lang="en-US" altLang="en-US" smtClean="0"/>
              <a:pPr>
                <a:defRPr/>
              </a:pPr>
              <a:t>‹#›</a:t>
            </a:fld>
            <a:endParaRPr lang="en-US" altLang="en-US"/>
          </a:p>
        </p:txBody>
      </p:sp>
    </p:spTree>
    <p:extLst>
      <p:ext uri="{BB962C8B-B14F-4D97-AF65-F5344CB8AC3E}">
        <p14:creationId xmlns:p14="http://schemas.microsoft.com/office/powerpoint/2010/main" val="170232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D6C4D67-B29B-486A-ABCE-7405DDA37A7A}" type="slidenum">
              <a:rPr lang="en-US" altLang="en-US" smtClean="0"/>
              <a:pPr>
                <a:defRPr/>
              </a:pPr>
              <a:t>‹#›</a:t>
            </a:fld>
            <a:endParaRPr lang="en-US" altLang="en-US"/>
          </a:p>
        </p:txBody>
      </p:sp>
    </p:spTree>
    <p:extLst>
      <p:ext uri="{BB962C8B-B14F-4D97-AF65-F5344CB8AC3E}">
        <p14:creationId xmlns:p14="http://schemas.microsoft.com/office/powerpoint/2010/main" val="100286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6E97765F-4F02-47A8-AFB1-A66953B26C95}" type="slidenum">
              <a:rPr lang="en-US" altLang="en-US" smtClean="0"/>
              <a:pPr>
                <a:defRPr/>
              </a:pPr>
              <a:t>‹#›</a:t>
            </a:fld>
            <a:endParaRPr lang="en-US" altLang="en-US"/>
          </a:p>
        </p:txBody>
      </p:sp>
    </p:spTree>
    <p:extLst>
      <p:ext uri="{BB962C8B-B14F-4D97-AF65-F5344CB8AC3E}">
        <p14:creationId xmlns:p14="http://schemas.microsoft.com/office/powerpoint/2010/main" val="2152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4" y="0"/>
            <a:ext cx="48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nchor="b">
            <a:normAutofit/>
          </a:bodyPr>
          <a:lstStyle>
            <a:lvl1pPr>
              <a:defRPr sz="2025"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40"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1" y="2926081"/>
            <a:ext cx="2400300" cy="3379124"/>
          </a:xfrm>
        </p:spPr>
        <p:txBody>
          <a:bodyPr lIns="91440" rIns="91440">
            <a:normAutofit/>
          </a:bodyPr>
          <a:lstStyle>
            <a:lvl1pPr marL="0" indent="0">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349136" y="6459787"/>
            <a:ext cx="1963883" cy="365126"/>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7"/>
            <a:ext cx="3486151" cy="365126"/>
          </a:xfrm>
        </p:spPr>
        <p:txBody>
          <a:bodyPr/>
          <a:lstStyle>
            <a:lvl1pPr algn="l">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AAD571D0-A6BD-41A3-97FC-F37EA9265405}" type="slidenum">
              <a:rPr lang="en-US" altLang="en-US" smtClean="0"/>
              <a:pPr>
                <a:defRPr/>
              </a:pPr>
              <a:t>‹#›</a:t>
            </a:fld>
            <a:endParaRPr lang="en-US" altLang="en-US"/>
          </a:p>
        </p:txBody>
      </p:sp>
    </p:spTree>
    <p:extLst>
      <p:ext uri="{BB962C8B-B14F-4D97-AF65-F5344CB8AC3E}">
        <p14:creationId xmlns:p14="http://schemas.microsoft.com/office/powerpoint/2010/main" val="190511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025"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1"/>
            <a:ext cx="9143989" cy="4915076"/>
          </a:xfrm>
          <a:blipFill>
            <a:blip r:embed="rId2"/>
            <a:stretch>
              <a:fillRect/>
            </a:stretch>
          </a:blipFill>
        </p:spPr>
        <p:txBody>
          <a:bodyPr lIns="457200" tIns="457200" anchor="t"/>
          <a:lstStyle>
            <a:lvl1pPr marL="0" indent="0">
              <a:buNone/>
              <a:defRPr sz="1800">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822959" y="5907025"/>
            <a:ext cx="7589520"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C6EB6A7-CC31-4848-9181-E0DCFEF81794}" type="slidenum">
              <a:rPr lang="en-US" altLang="en-US" smtClean="0"/>
              <a:pPr>
                <a:defRPr/>
              </a:pPr>
              <a:t>‹#›</a:t>
            </a:fld>
            <a:endParaRPr lang="en-US" altLang="en-US"/>
          </a:p>
        </p:txBody>
      </p:sp>
    </p:spTree>
    <p:extLst>
      <p:ext uri="{BB962C8B-B14F-4D97-AF65-F5344CB8AC3E}">
        <p14:creationId xmlns:p14="http://schemas.microsoft.com/office/powerpoint/2010/main" val="307507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7" name="Rectangle 6"/>
          <p:cNvSpPr/>
          <p:nvPr/>
        </p:nvSpPr>
        <p:spPr>
          <a:xfrm>
            <a:off x="2"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6"/>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3" y="6459787"/>
            <a:ext cx="1854203" cy="365126"/>
          </a:xfrm>
          <a:prstGeom prst="rect">
            <a:avLst/>
          </a:prstGeom>
        </p:spPr>
        <p:txBody>
          <a:bodyPr vert="horz" lIns="91440" tIns="45720" rIns="91440" bIns="45720" rtlCol="0" anchor="ctr"/>
          <a:lstStyle>
            <a:lvl1pPr algn="l">
              <a:defRPr sz="506">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2764642" y="6459787"/>
            <a:ext cx="3617103" cy="365126"/>
          </a:xfrm>
          <a:prstGeom prst="rect">
            <a:avLst/>
          </a:prstGeom>
        </p:spPr>
        <p:txBody>
          <a:bodyPr vert="horz" lIns="91440" tIns="45720" rIns="91440" bIns="45720" rtlCol="0" anchor="ctr"/>
          <a:lstStyle>
            <a:lvl1pPr algn="ctr">
              <a:defRPr sz="506" cap="all" baseline="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425345" y="6459787"/>
            <a:ext cx="984019" cy="365126"/>
          </a:xfrm>
          <a:prstGeom prst="rect">
            <a:avLst/>
          </a:prstGeom>
        </p:spPr>
        <p:txBody>
          <a:bodyPr vert="horz" lIns="91440" tIns="45720" rIns="91440" bIns="45720" rtlCol="0" anchor="ctr"/>
          <a:lstStyle>
            <a:lvl1pPr algn="r">
              <a:defRPr sz="591">
                <a:solidFill>
                  <a:srgbClr val="FFFFFF"/>
                </a:solidFill>
              </a:defRPr>
            </a:lvl1pPr>
          </a:lstStyle>
          <a:p>
            <a:pPr>
              <a:defRPr/>
            </a:pPr>
            <a:fld id="{5E6E5FC5-B3C7-44AF-8A84-833C1A0B8F02}" type="slidenum">
              <a:rPr lang="en-US" altLang="en-US" smtClean="0"/>
              <a:pPr>
                <a:defRPr/>
              </a:pPr>
              <a:t>‹#›</a:t>
            </a:fld>
            <a:endParaRPr lang="en-US" altLang="en-US"/>
          </a:p>
        </p:txBody>
      </p:sp>
      <p:cxnSp>
        <p:nvCxnSpPr>
          <p:cNvPr id="10" name="Straight Connector 9"/>
          <p:cNvCxnSpPr/>
          <p:nvPr/>
        </p:nvCxnSpPr>
        <p:spPr>
          <a:xfrm>
            <a:off x="895150"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34781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xStyles>
    <p:titleStyle>
      <a:lvl1pPr algn="l" defTabSz="514350" rtl="0" eaLnBrk="1" latinLnBrk="0" hangingPunct="1">
        <a:lnSpc>
          <a:spcPct val="85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rockinst.org/wp-content/uploads/2017/11/2016-04-12-Blinken_Report_Three-min.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world-lotteries.org/media-news/member-news/2848-illinois-lottery-reports-record-breaking-sales-for-october" TargetMode="External"/><Relationship Id="rId2" Type="http://schemas.openxmlformats.org/officeDocument/2006/relationships/hyperlink" Target="http://www.forbes.com/sites/realspin/2015/02/24/where-lottery-privatization-went-wrong/#466a94214f18" TargetMode="External"/><Relationship Id="rId1" Type="http://schemas.openxmlformats.org/officeDocument/2006/relationships/slideLayout" Target="../slideLayouts/slideLayout2.xml"/><Relationship Id="rId4" Type="http://schemas.openxmlformats.org/officeDocument/2006/relationships/hyperlink" Target="https://www.northjersey.com/story/news/new-jersey/2019/05/14/nj-lottery-deal-northstar-new-jersey-save-taxpayers-100-m/366394300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brookings.edu/blog/brown-center-chalkboard/2018/05/09/who-wins-and-who-loses-when-states-earmark-lottery-revenue-for-higher-educa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cnbc.com/2019/06/10/sports-betting-propels-casinos-to-4th-straight-year-of-revenue-gains.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pewtrusts.org/-/media/assets/2019/08/marijuana-brief_v2.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ncsl.org/research/civil-and-criminal-justice/marijuana-overview.aspx" TargetMode="External"/><Relationship Id="rId4" Type="http://schemas.openxmlformats.org/officeDocument/2006/relationships/hyperlink" Target="https://www.politico.com/agenda/story/2019/10/14/marijuana-tax-revenue-001062"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ctrTitle"/>
          </p:nvPr>
        </p:nvSpPr>
        <p:spPr>
          <a:xfrm>
            <a:off x="705628" y="699796"/>
            <a:ext cx="7785230" cy="944724"/>
          </a:xfrm>
          <a:solidFill>
            <a:srgbClr val="FBE6CE"/>
          </a:solidFill>
        </p:spPr>
        <p:txBody>
          <a:bodyPr>
            <a:normAutofit fontScale="90000"/>
          </a:bodyPr>
          <a:lstStyle/>
          <a:p>
            <a:pPr algn="ctr"/>
            <a:r>
              <a:rPr lang="en-US" sz="2625" b="1" dirty="0">
                <a:solidFill>
                  <a:srgbClr val="637052"/>
                </a:solidFill>
              </a:rPr>
              <a:t>State and Local Public Finance</a:t>
            </a:r>
            <a:br>
              <a:rPr lang="en-US" sz="2250" b="1" dirty="0">
                <a:solidFill>
                  <a:srgbClr val="637052"/>
                </a:solidFill>
              </a:rPr>
            </a:br>
            <a:r>
              <a:rPr lang="en-US" sz="2063" b="1" dirty="0">
                <a:solidFill>
                  <a:srgbClr val="637052"/>
                </a:solidFill>
              </a:rPr>
              <a:t>Professor Yinger</a:t>
            </a:r>
            <a:br>
              <a:rPr lang="en-US" sz="2063" b="1" dirty="0">
                <a:solidFill>
                  <a:srgbClr val="637052"/>
                </a:solidFill>
              </a:rPr>
            </a:br>
            <a:r>
              <a:rPr lang="en-US" sz="2063" b="1" dirty="0">
                <a:solidFill>
                  <a:srgbClr val="637052"/>
                </a:solidFill>
              </a:rPr>
              <a:t>Spring 2021</a:t>
            </a:r>
          </a:p>
        </p:txBody>
      </p:sp>
      <p:sp>
        <p:nvSpPr>
          <p:cNvPr id="3075" name="Rectangle 2"/>
          <p:cNvSpPr>
            <a:spLocks noGrp="1" noChangeArrowheads="1"/>
          </p:cNvSpPr>
          <p:nvPr>
            <p:ph type="subTitle" idx="1"/>
          </p:nvPr>
        </p:nvSpPr>
        <p:spPr>
          <a:xfrm>
            <a:off x="1752600" y="3886200"/>
            <a:ext cx="6934200" cy="1809750"/>
          </a:xfrm>
        </p:spPr>
        <p:txBody>
          <a:bodyPr/>
          <a:lstStyle/>
          <a:p>
            <a:pPr eaLnBrk="1" hangingPunct="1"/>
            <a:r>
              <a:rPr lang="en-US" sz="2700" dirty="0"/>
              <a:t>Lecture 11</a:t>
            </a:r>
          </a:p>
          <a:p>
            <a:r>
              <a:rPr lang="en-US" sz="2700" dirty="0"/>
              <a:t>“Sin” Taxes</a:t>
            </a:r>
          </a:p>
          <a:p>
            <a:pPr eaLnBrk="1" hangingPunct="1"/>
            <a:endParaRPr lang="en-US" dirty="0">
              <a:solidFill>
                <a:schemeClr val="tx2"/>
              </a:solidFill>
            </a:endParaRPr>
          </a:p>
        </p:txBody>
      </p:sp>
    </p:spTree>
    <p:extLst>
      <p:ext uri="{BB962C8B-B14F-4D97-AF65-F5344CB8AC3E}">
        <p14:creationId xmlns:p14="http://schemas.microsoft.com/office/powerpoint/2010/main" val="2078447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7171" name="Rectangle 2"/>
          <p:cNvSpPr>
            <a:spLocks noGrp="1" noChangeArrowheads="1"/>
          </p:cNvSpPr>
          <p:nvPr>
            <p:ph idx="1"/>
          </p:nvPr>
        </p:nvSpPr>
        <p:spPr>
          <a:xfrm>
            <a:off x="878081" y="1357942"/>
            <a:ext cx="7543801" cy="4023360"/>
          </a:xfrm>
        </p:spPr>
        <p:txBody>
          <a:bodyPr>
            <a:noAutofit/>
          </a:bodyPr>
          <a:lstStyle/>
          <a:p>
            <a:pPr eaLnBrk="1" hangingPunct="1">
              <a:buFont typeface="Wingdings" pitchFamily="2" charset="2"/>
              <a:buNone/>
            </a:pPr>
            <a:r>
              <a:rPr lang="en-US" sz="2400" dirty="0">
                <a:solidFill>
                  <a:srgbClr val="BD582C"/>
                </a:solidFill>
              </a:rPr>
              <a:t>Excess Burden with an Externality</a:t>
            </a:r>
          </a:p>
          <a:p>
            <a:pPr eaLnBrk="1" hangingPunct="1">
              <a:buFont typeface="Wingdings" panose="05000000000000000000" pitchFamily="2" charset="2"/>
              <a:buChar char="§"/>
            </a:pPr>
            <a:r>
              <a:rPr lang="en-US" sz="2000" dirty="0"/>
              <a:t> Tax to Offset Externality</a:t>
            </a:r>
          </a:p>
          <a:p>
            <a:pPr eaLnBrk="1" hangingPunct="1">
              <a:buFont typeface="Wingdings" pitchFamily="2" charset="2"/>
              <a:buNone/>
            </a:pPr>
            <a:endParaRPr lang="en-US" sz="2000" dirty="0"/>
          </a:p>
        </p:txBody>
      </p:sp>
      <p:grpSp>
        <p:nvGrpSpPr>
          <p:cNvPr id="3" name="Graph" descr="Please contact Professor Yinger for details regarding figures" title="Graph"/>
          <p:cNvGrpSpPr/>
          <p:nvPr/>
        </p:nvGrpSpPr>
        <p:grpSpPr>
          <a:xfrm>
            <a:off x="957970" y="1591379"/>
            <a:ext cx="7858370" cy="4709443"/>
            <a:chOff x="957970" y="1591379"/>
            <a:chExt cx="7858370" cy="4709443"/>
          </a:xfrm>
        </p:grpSpPr>
        <p:grpSp>
          <p:nvGrpSpPr>
            <p:cNvPr id="7172" name="Group 4"/>
            <p:cNvGrpSpPr>
              <a:grpSpLocks noChangeAspect="1"/>
            </p:cNvGrpSpPr>
            <p:nvPr/>
          </p:nvGrpSpPr>
          <p:grpSpPr bwMode="auto">
            <a:xfrm>
              <a:off x="1828800" y="1591379"/>
              <a:ext cx="6987540" cy="4508090"/>
              <a:chOff x="1177" y="1852"/>
              <a:chExt cx="9300" cy="4320"/>
            </a:xfrm>
          </p:grpSpPr>
          <p:sp>
            <p:nvSpPr>
              <p:cNvPr id="7174" name="AutoShape 5"/>
              <p:cNvSpPr>
                <a:spLocks noChangeAspect="1" noChangeArrowheads="1"/>
              </p:cNvSpPr>
              <p:nvPr/>
            </p:nvSpPr>
            <p:spPr bwMode="auto">
              <a:xfrm>
                <a:off x="1177" y="1852"/>
                <a:ext cx="93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5" name="Line 6"/>
              <p:cNvSpPr>
                <a:spLocks noChangeShapeType="1"/>
              </p:cNvSpPr>
              <p:nvPr/>
            </p:nvSpPr>
            <p:spPr bwMode="auto">
              <a:xfrm>
                <a:off x="3277" y="2469"/>
                <a:ext cx="1" cy="29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 name="Line 7"/>
              <p:cNvSpPr>
                <a:spLocks noChangeShapeType="1"/>
              </p:cNvSpPr>
              <p:nvPr/>
            </p:nvSpPr>
            <p:spPr bwMode="auto">
              <a:xfrm flipV="1">
                <a:off x="3277" y="5401"/>
                <a:ext cx="34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 name="Line 8"/>
              <p:cNvSpPr>
                <a:spLocks noChangeShapeType="1"/>
              </p:cNvSpPr>
              <p:nvPr/>
            </p:nvSpPr>
            <p:spPr bwMode="auto">
              <a:xfrm>
                <a:off x="3277" y="4629"/>
                <a:ext cx="28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 name="Line 9"/>
              <p:cNvSpPr>
                <a:spLocks noChangeShapeType="1"/>
              </p:cNvSpPr>
              <p:nvPr/>
            </p:nvSpPr>
            <p:spPr bwMode="auto">
              <a:xfrm>
                <a:off x="3277" y="4012"/>
                <a:ext cx="28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 name="Line 10"/>
              <p:cNvSpPr>
                <a:spLocks noChangeShapeType="1"/>
              </p:cNvSpPr>
              <p:nvPr/>
            </p:nvSpPr>
            <p:spPr bwMode="auto">
              <a:xfrm>
                <a:off x="3277" y="2932"/>
                <a:ext cx="300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 name="Rectangle 11"/>
              <p:cNvSpPr>
                <a:spLocks noChangeArrowheads="1"/>
              </p:cNvSpPr>
              <p:nvPr/>
            </p:nvSpPr>
            <p:spPr bwMode="auto">
              <a:xfrm>
                <a:off x="2677" y="2623"/>
                <a:ext cx="450" cy="61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P</a:t>
                </a:r>
              </a:p>
            </p:txBody>
          </p:sp>
          <p:sp>
            <p:nvSpPr>
              <p:cNvPr id="7181" name="Rectangle 12"/>
              <p:cNvSpPr>
                <a:spLocks noChangeArrowheads="1"/>
              </p:cNvSpPr>
              <p:nvPr/>
            </p:nvSpPr>
            <p:spPr bwMode="auto">
              <a:xfrm>
                <a:off x="6427" y="5555"/>
                <a:ext cx="45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Q</a:t>
                </a:r>
              </a:p>
            </p:txBody>
          </p:sp>
          <p:sp>
            <p:nvSpPr>
              <p:cNvPr id="7182" name="Rectangle 13"/>
              <p:cNvSpPr>
                <a:spLocks noChangeArrowheads="1"/>
              </p:cNvSpPr>
              <p:nvPr/>
            </p:nvSpPr>
            <p:spPr bwMode="auto">
              <a:xfrm>
                <a:off x="9727" y="5555"/>
                <a:ext cx="45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Q</a:t>
                </a:r>
              </a:p>
            </p:txBody>
          </p:sp>
          <p:sp>
            <p:nvSpPr>
              <p:cNvPr id="7183" name="Rectangle 14"/>
              <p:cNvSpPr>
                <a:spLocks noChangeArrowheads="1"/>
              </p:cNvSpPr>
              <p:nvPr/>
            </p:nvSpPr>
            <p:spPr bwMode="auto">
              <a:xfrm>
                <a:off x="6277" y="4475"/>
                <a:ext cx="21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latin typeface="+mn-lt"/>
                  </a:rPr>
                  <a:t>S = PMC</a:t>
                </a:r>
              </a:p>
            </p:txBody>
          </p:sp>
          <p:sp>
            <p:nvSpPr>
              <p:cNvPr id="7184" name="Rectangle 15"/>
              <p:cNvSpPr>
                <a:spLocks noChangeArrowheads="1"/>
              </p:cNvSpPr>
              <p:nvPr/>
            </p:nvSpPr>
            <p:spPr bwMode="auto">
              <a:xfrm>
                <a:off x="6127" y="3786"/>
                <a:ext cx="3671" cy="44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dirty="0">
                    <a:solidFill>
                      <a:srgbClr val="BD582C"/>
                    </a:solidFill>
                    <a:latin typeface="+mn-lt"/>
                  </a:rPr>
                  <a:t>S + Tax = PMC + SMC</a:t>
                </a:r>
                <a:endParaRPr lang="en-US" sz="2000" dirty="0">
                  <a:solidFill>
                    <a:srgbClr val="BD582C"/>
                  </a:solidFill>
                  <a:latin typeface="+mn-lt"/>
                </a:endParaRPr>
              </a:p>
            </p:txBody>
          </p:sp>
          <p:sp>
            <p:nvSpPr>
              <p:cNvPr id="7185" name="Rectangle 16"/>
              <p:cNvSpPr>
                <a:spLocks noChangeArrowheads="1"/>
              </p:cNvSpPr>
              <p:nvPr/>
            </p:nvSpPr>
            <p:spPr bwMode="auto">
              <a:xfrm>
                <a:off x="6277" y="4938"/>
                <a:ext cx="75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D</a:t>
                </a:r>
              </a:p>
            </p:txBody>
          </p:sp>
          <p:sp>
            <p:nvSpPr>
              <p:cNvPr id="7186" name="Rectangle 17"/>
              <p:cNvSpPr>
                <a:spLocks noChangeArrowheads="1"/>
              </p:cNvSpPr>
              <p:nvPr/>
            </p:nvSpPr>
            <p:spPr bwMode="auto">
              <a:xfrm>
                <a:off x="2800" y="447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a:t>
                </a:r>
                <a:r>
                  <a:rPr lang="en-US" baseline="-25000" dirty="0"/>
                  <a:t>1</a:t>
                </a:r>
                <a:endParaRPr lang="en-US" dirty="0"/>
              </a:p>
            </p:txBody>
          </p:sp>
          <p:sp>
            <p:nvSpPr>
              <p:cNvPr id="7187" name="Rectangle 18"/>
              <p:cNvSpPr>
                <a:spLocks noChangeArrowheads="1"/>
              </p:cNvSpPr>
              <p:nvPr/>
            </p:nvSpPr>
            <p:spPr bwMode="auto">
              <a:xfrm>
                <a:off x="2800" y="3703"/>
                <a:ext cx="750" cy="46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a:t>
                </a:r>
                <a:r>
                  <a:rPr lang="en-US" baseline="-25000" dirty="0"/>
                  <a:t>2</a:t>
                </a:r>
                <a:endParaRPr lang="en-US" dirty="0"/>
              </a:p>
            </p:txBody>
          </p:sp>
          <p:sp>
            <p:nvSpPr>
              <p:cNvPr id="7188" name="Line 19"/>
              <p:cNvSpPr>
                <a:spLocks noChangeShapeType="1"/>
              </p:cNvSpPr>
              <p:nvPr/>
            </p:nvSpPr>
            <p:spPr bwMode="auto">
              <a:xfrm>
                <a:off x="5677" y="4629"/>
                <a:ext cx="0" cy="772"/>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189" name="Line 20"/>
              <p:cNvSpPr>
                <a:spLocks noChangeShapeType="1"/>
              </p:cNvSpPr>
              <p:nvPr/>
            </p:nvSpPr>
            <p:spPr bwMode="auto">
              <a:xfrm>
                <a:off x="4777" y="4012"/>
                <a:ext cx="0" cy="1389"/>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190" name="Rectangle 21"/>
              <p:cNvSpPr>
                <a:spLocks noChangeArrowheads="1"/>
              </p:cNvSpPr>
              <p:nvPr/>
            </p:nvSpPr>
            <p:spPr bwMode="auto">
              <a:xfrm>
                <a:off x="4477" y="555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Q</a:t>
                </a:r>
                <a:r>
                  <a:rPr lang="en-US" baseline="-25000"/>
                  <a:t>2</a:t>
                </a:r>
                <a:endParaRPr lang="en-US"/>
              </a:p>
            </p:txBody>
          </p:sp>
          <p:sp>
            <p:nvSpPr>
              <p:cNvPr id="7191" name="Rectangle 22"/>
              <p:cNvSpPr>
                <a:spLocks noChangeArrowheads="1"/>
              </p:cNvSpPr>
              <p:nvPr/>
            </p:nvSpPr>
            <p:spPr bwMode="auto">
              <a:xfrm>
                <a:off x="5527" y="555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Q</a:t>
                </a:r>
                <a:r>
                  <a:rPr lang="en-US" baseline="-25000"/>
                  <a:t>1</a:t>
                </a:r>
                <a:endParaRPr lang="en-US"/>
              </a:p>
            </p:txBody>
          </p:sp>
          <p:sp>
            <p:nvSpPr>
              <p:cNvPr id="7192" name="AutoShape 23"/>
              <p:cNvSpPr>
                <a:spLocks noChangeArrowheads="1"/>
              </p:cNvSpPr>
              <p:nvPr/>
            </p:nvSpPr>
            <p:spPr bwMode="auto">
              <a:xfrm>
                <a:off x="4777" y="4012"/>
                <a:ext cx="900" cy="617"/>
              </a:xfrm>
              <a:prstGeom prst="rtTriangle">
                <a:avLst/>
              </a:prstGeom>
              <a:solidFill>
                <a:srgbClr val="BD582C"/>
              </a:solidFill>
              <a:ln w="9525">
                <a:solidFill>
                  <a:srgbClr val="000000"/>
                </a:solidFill>
                <a:miter lim="800000"/>
                <a:headEnd/>
                <a:tailEnd/>
              </a:ln>
            </p:spPr>
            <p:txBody>
              <a:bodyPr/>
              <a:lstStyle/>
              <a:p>
                <a:endParaRPr lang="en-US"/>
              </a:p>
            </p:txBody>
          </p:sp>
          <p:sp>
            <p:nvSpPr>
              <p:cNvPr id="7193" name="Rectangle 24"/>
              <p:cNvSpPr>
                <a:spLocks noChangeArrowheads="1"/>
              </p:cNvSpPr>
              <p:nvPr/>
            </p:nvSpPr>
            <p:spPr bwMode="auto">
              <a:xfrm>
                <a:off x="4927" y="2976"/>
                <a:ext cx="4117" cy="594"/>
              </a:xfrm>
              <a:prstGeom prst="rect">
                <a:avLst/>
              </a:prstGeom>
              <a:solidFill>
                <a:srgbClr val="FFFFFF">
                  <a:alpha val="0"/>
                </a:srgbClr>
              </a:solidFill>
              <a:ln w="9525">
                <a:solidFill>
                  <a:srgbClr val="000000"/>
                </a:solidFill>
                <a:miter lim="800000"/>
                <a:headEnd/>
                <a:tailEnd/>
              </a:ln>
            </p:spPr>
            <p:txBody>
              <a:bodyPr/>
              <a:lstStyle/>
              <a:p>
                <a:r>
                  <a:rPr lang="en-US" sz="2000" b="1" dirty="0">
                    <a:solidFill>
                      <a:srgbClr val="BD582C"/>
                    </a:solidFill>
                    <a:latin typeface="+mn-lt"/>
                  </a:rPr>
                  <a:t>Excess Burden </a:t>
                </a:r>
                <a:r>
                  <a:rPr lang="en-US" sz="2000" b="1" u="sng" dirty="0">
                    <a:solidFill>
                      <a:srgbClr val="BD582C"/>
                    </a:solidFill>
                    <a:latin typeface="+mn-lt"/>
                  </a:rPr>
                  <a:t>Avoided</a:t>
                </a:r>
                <a:r>
                  <a:rPr lang="en-US" sz="2000" b="1" dirty="0">
                    <a:solidFill>
                      <a:srgbClr val="BD582C"/>
                    </a:solidFill>
                    <a:latin typeface="+mn-lt"/>
                  </a:rPr>
                  <a:t> with Tax = SMC</a:t>
                </a:r>
                <a:endParaRPr lang="en-US" sz="2000" dirty="0">
                  <a:solidFill>
                    <a:srgbClr val="BD582C"/>
                  </a:solidFill>
                  <a:latin typeface="+mn-lt"/>
                </a:endParaRPr>
              </a:p>
            </p:txBody>
          </p:sp>
          <p:sp>
            <p:nvSpPr>
              <p:cNvPr id="7194" name="Line 25"/>
              <p:cNvSpPr>
                <a:spLocks noChangeShapeType="1"/>
              </p:cNvSpPr>
              <p:nvPr/>
            </p:nvSpPr>
            <p:spPr bwMode="auto">
              <a:xfrm flipH="1">
                <a:off x="5227" y="3549"/>
                <a:ext cx="600" cy="772"/>
              </a:xfrm>
              <a:prstGeom prst="line">
                <a:avLst/>
              </a:prstGeom>
              <a:noFill/>
              <a:ln w="28575">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5" name="Rectangle 26"/>
              <p:cNvSpPr>
                <a:spLocks noChangeArrowheads="1"/>
              </p:cNvSpPr>
              <p:nvPr/>
            </p:nvSpPr>
            <p:spPr bwMode="auto">
              <a:xfrm>
                <a:off x="3373" y="4074"/>
                <a:ext cx="12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Δ</a:t>
                </a:r>
                <a:r>
                  <a:rPr lang="en-US"/>
                  <a:t>P = t</a:t>
                </a:r>
              </a:p>
            </p:txBody>
          </p:sp>
          <p:sp>
            <p:nvSpPr>
              <p:cNvPr id="7196" name="Rectangle 27"/>
              <p:cNvSpPr>
                <a:spLocks noChangeArrowheads="1"/>
              </p:cNvSpPr>
              <p:nvPr/>
            </p:nvSpPr>
            <p:spPr bwMode="auto">
              <a:xfrm>
                <a:off x="4927" y="4876"/>
                <a:ext cx="1350" cy="4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Δ</a:t>
                </a:r>
                <a:r>
                  <a:rPr lang="en-US"/>
                  <a:t>Q</a:t>
                </a:r>
              </a:p>
            </p:txBody>
          </p:sp>
          <p:sp>
            <p:nvSpPr>
              <p:cNvPr id="7197" name="Line 28"/>
              <p:cNvSpPr>
                <a:spLocks noChangeShapeType="1"/>
              </p:cNvSpPr>
              <p:nvPr/>
            </p:nvSpPr>
            <p:spPr bwMode="auto">
              <a:xfrm>
                <a:off x="3427" y="4012"/>
                <a:ext cx="1" cy="617"/>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8" name="Line 29"/>
              <p:cNvSpPr>
                <a:spLocks noChangeShapeType="1"/>
              </p:cNvSpPr>
              <p:nvPr/>
            </p:nvSpPr>
            <p:spPr bwMode="auto">
              <a:xfrm>
                <a:off x="4777" y="5246"/>
                <a:ext cx="900" cy="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9" name="Rectangle 30"/>
              <p:cNvSpPr>
                <a:spLocks noChangeArrowheads="1"/>
              </p:cNvSpPr>
              <p:nvPr/>
            </p:nvSpPr>
            <p:spPr bwMode="auto">
              <a:xfrm>
                <a:off x="3277" y="4012"/>
                <a:ext cx="1500" cy="617"/>
              </a:xfrm>
              <a:prstGeom prst="rect">
                <a:avLst/>
              </a:prstGeom>
              <a:solidFill>
                <a:srgbClr val="FFFFFF">
                  <a:alpha val="0"/>
                </a:srgbClr>
              </a:solidFill>
              <a:ln w="28575">
                <a:solidFill>
                  <a:srgbClr val="008000"/>
                </a:solidFill>
                <a:miter lim="800000"/>
                <a:headEnd/>
                <a:tailEnd/>
              </a:ln>
            </p:spPr>
            <p:txBody>
              <a:bodyPr/>
              <a:lstStyle/>
              <a:p>
                <a:endParaRPr lang="en-US"/>
              </a:p>
            </p:txBody>
          </p:sp>
          <p:sp>
            <p:nvSpPr>
              <p:cNvPr id="7200" name="Rectangle 31"/>
              <p:cNvSpPr>
                <a:spLocks noChangeArrowheads="1"/>
              </p:cNvSpPr>
              <p:nvPr/>
            </p:nvSpPr>
            <p:spPr bwMode="auto">
              <a:xfrm>
                <a:off x="3577" y="2315"/>
                <a:ext cx="3600" cy="463"/>
              </a:xfrm>
              <a:prstGeom prst="rect">
                <a:avLst/>
              </a:prstGeom>
              <a:solidFill>
                <a:srgbClr val="FFFFFF">
                  <a:alpha val="0"/>
                </a:srgbClr>
              </a:solidFill>
              <a:ln w="9525">
                <a:solidFill>
                  <a:srgbClr val="000000"/>
                </a:solidFill>
                <a:miter lim="800000"/>
                <a:headEnd/>
                <a:tailEnd/>
              </a:ln>
            </p:spPr>
            <p:txBody>
              <a:bodyPr/>
              <a:lstStyle/>
              <a:p>
                <a:r>
                  <a:rPr lang="en-US" sz="2000" b="1" dirty="0">
                    <a:solidFill>
                      <a:srgbClr val="637052"/>
                    </a:solidFill>
                    <a:latin typeface="+mn-lt"/>
                  </a:rPr>
                  <a:t>Government</a:t>
                </a:r>
                <a:r>
                  <a:rPr lang="en-US" sz="2000" b="1" dirty="0">
                    <a:solidFill>
                      <a:srgbClr val="008000"/>
                    </a:solidFill>
                    <a:latin typeface="+mn-lt"/>
                  </a:rPr>
                  <a:t> </a:t>
                </a:r>
                <a:r>
                  <a:rPr lang="en-US" sz="2000" b="1" dirty="0">
                    <a:solidFill>
                      <a:srgbClr val="637052"/>
                    </a:solidFill>
                    <a:latin typeface="+mn-lt"/>
                  </a:rPr>
                  <a:t>Revenue</a:t>
                </a:r>
                <a:endParaRPr lang="en-US" sz="2000" dirty="0">
                  <a:solidFill>
                    <a:srgbClr val="637052"/>
                  </a:solidFill>
                  <a:latin typeface="+mn-lt"/>
                </a:endParaRPr>
              </a:p>
            </p:txBody>
          </p:sp>
          <p:sp>
            <p:nvSpPr>
              <p:cNvPr id="7201" name="Line 32"/>
              <p:cNvSpPr>
                <a:spLocks noChangeShapeType="1"/>
              </p:cNvSpPr>
              <p:nvPr/>
            </p:nvSpPr>
            <p:spPr bwMode="auto">
              <a:xfrm flipH="1">
                <a:off x="4027" y="2778"/>
                <a:ext cx="900" cy="1234"/>
              </a:xfrm>
              <a:prstGeom prst="line">
                <a:avLst/>
              </a:prstGeom>
              <a:noFill/>
              <a:ln w="28575">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173" name="Rectangle 33"/>
            <p:cNvSpPr>
              <a:spLocks noChangeArrowheads="1"/>
            </p:cNvSpPr>
            <p:nvPr/>
          </p:nvSpPr>
          <p:spPr bwMode="auto">
            <a:xfrm>
              <a:off x="3400556" y="5872449"/>
              <a:ext cx="3076444" cy="4283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dirty="0">
                  <a:solidFill>
                    <a:srgbClr val="BD582C"/>
                  </a:solidFill>
                  <a:latin typeface="+mn-lt"/>
                </a:rPr>
                <a:t>The Market for Taxed Goods</a:t>
              </a:r>
            </a:p>
          </p:txBody>
        </p:sp>
        <p:sp>
          <p:nvSpPr>
            <p:cNvPr id="2" name="TextBox 1"/>
            <p:cNvSpPr txBox="1"/>
            <p:nvPr/>
          </p:nvSpPr>
          <p:spPr>
            <a:xfrm>
              <a:off x="957970" y="2718401"/>
              <a:ext cx="1828800" cy="1477328"/>
            </a:xfrm>
            <a:prstGeom prst="rect">
              <a:avLst/>
            </a:prstGeom>
            <a:noFill/>
          </p:spPr>
          <p:txBody>
            <a:bodyPr wrap="square" rtlCol="0">
              <a:spAutoFit/>
            </a:bodyPr>
            <a:lstStyle/>
            <a:p>
              <a:r>
                <a:rPr lang="en-US" dirty="0">
                  <a:latin typeface="+mn-lt"/>
                </a:rPr>
                <a:t>PMC = Private marginal cost</a:t>
              </a:r>
            </a:p>
            <a:p>
              <a:endParaRPr lang="en-US" dirty="0">
                <a:latin typeface="+mn-lt"/>
              </a:endParaRPr>
            </a:p>
            <a:p>
              <a:r>
                <a:rPr lang="en-US" dirty="0">
                  <a:latin typeface="+mn-lt"/>
                </a:rPr>
                <a:t>SMC = Social marginal cost</a:t>
              </a:r>
            </a:p>
          </p:txBody>
        </p:sp>
      </p:grpSp>
      <p:sp>
        <p:nvSpPr>
          <p:cNvPr id="5" name="Title" hidden="1"/>
          <p:cNvSpPr>
            <a:spLocks noGrp="1"/>
          </p:cNvSpPr>
          <p:nvPr>
            <p:ph type="title"/>
          </p:nvPr>
        </p:nvSpPr>
        <p:spPr/>
        <p:txBody>
          <a:bodyPr/>
          <a:lstStyle/>
          <a:p>
            <a:r>
              <a:rPr lang="en-US" sz="2800" dirty="0">
                <a:solidFill>
                  <a:srgbClr val="BD582C"/>
                </a:solidFill>
              </a:rPr>
              <a:t>Excess Burden with an Externality</a:t>
            </a:r>
            <a:br>
              <a:rPr lang="en-US" sz="2800" dirty="0">
                <a:solidFill>
                  <a:srgbClr val="BD582C"/>
                </a:solidFill>
              </a:rPr>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952327" y="1367135"/>
            <a:ext cx="3427734" cy="461665"/>
          </a:xfrm>
          <a:prstGeom prst="rect">
            <a:avLst/>
          </a:prstGeom>
        </p:spPr>
        <p:txBody>
          <a:bodyPr wrap="none">
            <a:spAutoFit/>
          </a:bodyPr>
          <a:lstStyle/>
          <a:p>
            <a:pPr algn="ctr" eaLnBrk="1" hangingPunct="1">
              <a:buFont typeface="Wingdings" pitchFamily="2" charset="2"/>
              <a:buNone/>
            </a:pPr>
            <a:r>
              <a:rPr lang="en-US" sz="2400" dirty="0">
                <a:solidFill>
                  <a:srgbClr val="BD582C"/>
                </a:solidFill>
                <a:latin typeface="+mn-lt"/>
              </a:rPr>
              <a:t>The Incidence of Sin Taxes</a:t>
            </a:r>
          </a:p>
        </p:txBody>
      </p:sp>
      <p:sp>
        <p:nvSpPr>
          <p:cNvPr id="9219" name="Rectangle 3"/>
          <p:cNvSpPr>
            <a:spLocks noGrp="1" noChangeArrowheads="1"/>
          </p:cNvSpPr>
          <p:nvPr>
            <p:ph idx="1"/>
          </p:nvPr>
        </p:nvSpPr>
        <p:spPr/>
        <p:txBody>
          <a:bodyPr>
            <a:normAutofit/>
          </a:bodyPr>
          <a:lstStyle/>
          <a:p>
            <a:pPr algn="ctr" eaLnBrk="1" hangingPunct="1">
              <a:lnSpc>
                <a:spcPct val="50000"/>
              </a:lnSpc>
              <a:buFont typeface="Wingdings" pitchFamily="2" charset="2"/>
              <a:buNone/>
            </a:pPr>
            <a:endParaRPr lang="en-US" sz="2000" b="1" dirty="0">
              <a:solidFill>
                <a:schemeClr val="tx2"/>
              </a:solidFill>
            </a:endParaRPr>
          </a:p>
          <a:p>
            <a:pPr marL="227013" indent="-227013">
              <a:lnSpc>
                <a:spcPct val="100000"/>
              </a:lnSpc>
              <a:spcBef>
                <a:spcPts val="0"/>
              </a:spcBef>
              <a:spcAft>
                <a:spcPts val="1200"/>
              </a:spcAft>
              <a:buFont typeface="Wingdings" panose="05000000000000000000" pitchFamily="2" charset="2"/>
              <a:buChar char="§"/>
            </a:pPr>
            <a:r>
              <a:rPr lang="en-US" sz="2000" dirty="0"/>
              <a:t>The supply curves for most of the goods covered by sin taxes appear to be very elastic.</a:t>
            </a:r>
          </a:p>
          <a:p>
            <a:pPr marL="227013" indent="-227013">
              <a:lnSpc>
                <a:spcPct val="100000"/>
              </a:lnSpc>
              <a:spcBef>
                <a:spcPts val="0"/>
              </a:spcBef>
              <a:spcAft>
                <a:spcPts val="1200"/>
              </a:spcAft>
              <a:buFont typeface="Wingdings" panose="05000000000000000000" pitchFamily="2" charset="2"/>
              <a:buChar char="§"/>
            </a:pPr>
            <a:r>
              <a:rPr lang="en-US" sz="2000" dirty="0"/>
              <a:t>The implication is that consumers bear most of the burden of these taxes.</a:t>
            </a:r>
          </a:p>
          <a:p>
            <a:pPr marL="227013" indent="-227013">
              <a:lnSpc>
                <a:spcPct val="100000"/>
              </a:lnSpc>
              <a:spcBef>
                <a:spcPts val="0"/>
              </a:spcBef>
              <a:spcAft>
                <a:spcPts val="1200"/>
              </a:spcAft>
              <a:buFont typeface="Wingdings" panose="05000000000000000000" pitchFamily="2" charset="2"/>
              <a:buChar char="§"/>
            </a:pPr>
            <a:r>
              <a:rPr lang="en-US" sz="2000" dirty="0"/>
              <a:t>Recall the following diagram:</a:t>
            </a:r>
          </a:p>
        </p:txBody>
      </p:sp>
      <p:sp>
        <p:nvSpPr>
          <p:cNvPr id="3" name="Title" hidden="1"/>
          <p:cNvSpPr>
            <a:spLocks noGrp="1"/>
          </p:cNvSpPr>
          <p:nvPr>
            <p:ph type="title"/>
          </p:nvPr>
        </p:nvSpPr>
        <p:spPr/>
        <p:txBody>
          <a:bodyPr/>
          <a:lstStyle/>
          <a:p>
            <a:r>
              <a:rPr lang="en-US" sz="2800" dirty="0">
                <a:solidFill>
                  <a:srgbClr val="BD582C"/>
                </a:solidFill>
              </a:rPr>
              <a:t>The Incidence of Sin Taxes</a:t>
            </a:r>
            <a:br>
              <a:rPr lang="en-US" sz="2800" dirty="0">
                <a:solidFill>
                  <a:srgbClr val="BD582C"/>
                </a:solidFill>
              </a:rPr>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10243" name="Rectangle 2"/>
          <p:cNvSpPr>
            <a:spLocks noGrp="1" noChangeArrowheads="1"/>
          </p:cNvSpPr>
          <p:nvPr>
            <p:ph idx="1"/>
          </p:nvPr>
        </p:nvSpPr>
        <p:spPr>
          <a:xfrm>
            <a:off x="914400" y="1350853"/>
            <a:ext cx="7543801" cy="4023360"/>
          </a:xfrm>
        </p:spPr>
        <p:txBody>
          <a:bodyPr>
            <a:noAutofit/>
          </a:bodyPr>
          <a:lstStyle/>
          <a:p>
            <a:pPr eaLnBrk="1" hangingPunct="1">
              <a:buFont typeface="Wingdings" pitchFamily="2" charset="2"/>
              <a:buNone/>
            </a:pPr>
            <a:r>
              <a:rPr lang="en-US" sz="2400" dirty="0">
                <a:solidFill>
                  <a:srgbClr val="BD582C"/>
                </a:solidFill>
              </a:rPr>
              <a:t>Sin Tax Incidence, 2</a:t>
            </a:r>
          </a:p>
        </p:txBody>
      </p:sp>
      <p:grpSp>
        <p:nvGrpSpPr>
          <p:cNvPr id="10244" name="Graph" descr="Please contact Professor Yinger for details regarding figures" title="Graph"/>
          <p:cNvGrpSpPr>
            <a:grpSpLocks noChangeAspect="1"/>
          </p:cNvGrpSpPr>
          <p:nvPr/>
        </p:nvGrpSpPr>
        <p:grpSpPr bwMode="auto">
          <a:xfrm>
            <a:off x="2209800" y="987560"/>
            <a:ext cx="5334000" cy="5409660"/>
            <a:chOff x="1800" y="1440"/>
            <a:chExt cx="8460" cy="7380"/>
          </a:xfrm>
        </p:grpSpPr>
        <p:sp>
          <p:nvSpPr>
            <p:cNvPr id="10245" name="AutoShape 48"/>
            <p:cNvSpPr>
              <a:spLocks noChangeAspect="1" noChangeArrowheads="1"/>
            </p:cNvSpPr>
            <p:nvPr/>
          </p:nvSpPr>
          <p:spPr bwMode="auto">
            <a:xfrm>
              <a:off x="1800" y="1440"/>
              <a:ext cx="8460" cy="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p>
          </p:txBody>
        </p:sp>
        <p:sp>
          <p:nvSpPr>
            <p:cNvPr id="10246" name="Line 49"/>
            <p:cNvSpPr>
              <a:spLocks noChangeShapeType="1"/>
            </p:cNvSpPr>
            <p:nvPr/>
          </p:nvSpPr>
          <p:spPr bwMode="auto">
            <a:xfrm>
              <a:off x="3600" y="2700"/>
              <a:ext cx="1" cy="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0247" name="Line 50"/>
            <p:cNvSpPr>
              <a:spLocks noChangeShapeType="1"/>
            </p:cNvSpPr>
            <p:nvPr/>
          </p:nvSpPr>
          <p:spPr bwMode="auto">
            <a:xfrm>
              <a:off x="3600" y="5580"/>
              <a:ext cx="30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0248" name="Line 51"/>
            <p:cNvSpPr>
              <a:spLocks noChangeShapeType="1"/>
            </p:cNvSpPr>
            <p:nvPr/>
          </p:nvSpPr>
          <p:spPr bwMode="auto">
            <a:xfrm>
              <a:off x="3600" y="4680"/>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0249" name="Line 52"/>
            <p:cNvSpPr>
              <a:spLocks noChangeShapeType="1"/>
            </p:cNvSpPr>
            <p:nvPr/>
          </p:nvSpPr>
          <p:spPr bwMode="auto">
            <a:xfrm>
              <a:off x="3600" y="3960"/>
              <a:ext cx="25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0250" name="Line 53"/>
            <p:cNvSpPr>
              <a:spLocks noChangeShapeType="1"/>
            </p:cNvSpPr>
            <p:nvPr/>
          </p:nvSpPr>
          <p:spPr bwMode="auto">
            <a:xfrm>
              <a:off x="3734" y="3258"/>
              <a:ext cx="1677" cy="19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0251" name="Rectangle 54"/>
            <p:cNvSpPr>
              <a:spLocks noChangeArrowheads="1"/>
            </p:cNvSpPr>
            <p:nvPr/>
          </p:nvSpPr>
          <p:spPr bwMode="auto">
            <a:xfrm>
              <a:off x="2880" y="2700"/>
              <a:ext cx="54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P</a:t>
              </a:r>
            </a:p>
          </p:txBody>
        </p:sp>
        <p:sp>
          <p:nvSpPr>
            <p:cNvPr id="10252" name="Rectangle 55"/>
            <p:cNvSpPr>
              <a:spLocks noChangeArrowheads="1"/>
            </p:cNvSpPr>
            <p:nvPr/>
          </p:nvSpPr>
          <p:spPr bwMode="auto">
            <a:xfrm>
              <a:off x="6300" y="5760"/>
              <a:ext cx="54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Q</a:t>
              </a:r>
            </a:p>
          </p:txBody>
        </p:sp>
        <p:sp>
          <p:nvSpPr>
            <p:cNvPr id="10253" name="Rectangle 56"/>
            <p:cNvSpPr>
              <a:spLocks noChangeArrowheads="1"/>
            </p:cNvSpPr>
            <p:nvPr/>
          </p:nvSpPr>
          <p:spPr bwMode="auto">
            <a:xfrm>
              <a:off x="6120" y="4500"/>
              <a:ext cx="900" cy="5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S</a:t>
              </a:r>
            </a:p>
          </p:txBody>
        </p:sp>
        <p:sp>
          <p:nvSpPr>
            <p:cNvPr id="10254" name="Rectangle 57"/>
            <p:cNvSpPr>
              <a:spLocks noChangeArrowheads="1"/>
            </p:cNvSpPr>
            <p:nvPr/>
          </p:nvSpPr>
          <p:spPr bwMode="auto">
            <a:xfrm>
              <a:off x="6120" y="3599"/>
              <a:ext cx="1723" cy="54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dirty="0" err="1">
                  <a:solidFill>
                    <a:srgbClr val="BD582C"/>
                  </a:solidFill>
                  <a:latin typeface="+mn-lt"/>
                </a:rPr>
                <a:t>S+tax</a:t>
              </a:r>
              <a:endParaRPr lang="en-US" sz="2000" dirty="0">
                <a:solidFill>
                  <a:srgbClr val="BD582C"/>
                </a:solidFill>
                <a:latin typeface="+mn-lt"/>
              </a:endParaRPr>
            </a:p>
          </p:txBody>
        </p:sp>
        <p:sp>
          <p:nvSpPr>
            <p:cNvPr id="10255" name="Rectangle 58"/>
            <p:cNvSpPr>
              <a:spLocks noChangeArrowheads="1"/>
            </p:cNvSpPr>
            <p:nvPr/>
          </p:nvSpPr>
          <p:spPr bwMode="auto">
            <a:xfrm>
              <a:off x="5426" y="5040"/>
              <a:ext cx="900" cy="5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t>D</a:t>
              </a:r>
            </a:p>
          </p:txBody>
        </p:sp>
        <p:sp>
          <p:nvSpPr>
            <p:cNvPr id="10256" name="Rectangle 59"/>
            <p:cNvSpPr>
              <a:spLocks noChangeArrowheads="1"/>
            </p:cNvSpPr>
            <p:nvPr/>
          </p:nvSpPr>
          <p:spPr bwMode="auto">
            <a:xfrm>
              <a:off x="2283" y="4500"/>
              <a:ext cx="1440" cy="5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t>P</a:t>
              </a:r>
              <a:r>
                <a:rPr lang="en-US" sz="2000" baseline="-25000" dirty="0"/>
                <a:t>1</a:t>
              </a:r>
              <a:r>
                <a:rPr lang="en-US" sz="2000" dirty="0"/>
                <a:t>=P</a:t>
              </a:r>
              <a:r>
                <a:rPr lang="en-US" sz="2000" baseline="-25000" dirty="0"/>
                <a:t>3</a:t>
              </a:r>
              <a:endParaRPr lang="en-US" sz="2000" dirty="0"/>
            </a:p>
          </p:txBody>
        </p:sp>
        <p:sp>
          <p:nvSpPr>
            <p:cNvPr id="10257" name="Rectangle 60"/>
            <p:cNvSpPr>
              <a:spLocks noChangeArrowheads="1"/>
            </p:cNvSpPr>
            <p:nvPr/>
          </p:nvSpPr>
          <p:spPr bwMode="auto">
            <a:xfrm>
              <a:off x="2880" y="3599"/>
              <a:ext cx="1440" cy="54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P</a:t>
              </a:r>
              <a:r>
                <a:rPr lang="en-US" sz="2000" baseline="-25000"/>
                <a:t>2</a:t>
              </a:r>
              <a:endParaRPr lang="en-US" sz="2000"/>
            </a:p>
          </p:txBody>
        </p:sp>
        <p:sp>
          <p:nvSpPr>
            <p:cNvPr id="10258" name="Rectangle 61"/>
            <p:cNvSpPr>
              <a:spLocks noChangeArrowheads="1"/>
            </p:cNvSpPr>
            <p:nvPr/>
          </p:nvSpPr>
          <p:spPr bwMode="auto">
            <a:xfrm>
              <a:off x="2479" y="6983"/>
              <a:ext cx="7380" cy="1333"/>
            </a:xfrm>
            <a:prstGeom prst="rect">
              <a:avLst/>
            </a:prstGeom>
            <a:solidFill>
              <a:srgbClr val="FFFFFF"/>
            </a:solidFill>
            <a:ln w="9525">
              <a:solidFill>
                <a:srgbClr val="000000"/>
              </a:solidFill>
              <a:miter lim="800000"/>
              <a:headEnd/>
              <a:tailEnd/>
            </a:ln>
          </p:spPr>
          <p:txBody>
            <a:bodyPr/>
            <a:lstStyle/>
            <a:p>
              <a:r>
                <a:rPr lang="en-US" sz="2000" b="1" dirty="0">
                  <a:solidFill>
                    <a:srgbClr val="BD582C"/>
                  </a:solidFill>
                  <a:latin typeface="+mn-lt"/>
                </a:rPr>
                <a:t>Many goods have elastic supply curves, so most of the burden of sales tax differences falls on consumers.</a:t>
              </a:r>
            </a:p>
          </p:txBody>
        </p:sp>
      </p:grpSp>
      <p:sp>
        <p:nvSpPr>
          <p:cNvPr id="2" name="Title" hidden="1"/>
          <p:cNvSpPr>
            <a:spLocks noGrp="1"/>
          </p:cNvSpPr>
          <p:nvPr>
            <p:ph type="title"/>
          </p:nvPr>
        </p:nvSpPr>
        <p:spPr/>
        <p:txBody>
          <a:bodyPr/>
          <a:lstStyle/>
          <a:p>
            <a:r>
              <a:rPr lang="en-US" sz="2800" dirty="0">
                <a:solidFill>
                  <a:srgbClr val="BD582C"/>
                </a:solidFill>
              </a:rPr>
              <a:t>Sin Tax Incidence, 2</a:t>
            </a:r>
            <a:br>
              <a:rPr lang="en-US" sz="2800" dirty="0">
                <a:solidFill>
                  <a:srgbClr val="BD582C"/>
                </a:solidFill>
              </a:rPr>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990600" y="1299727"/>
            <a:ext cx="2602315" cy="461665"/>
          </a:xfrm>
          <a:prstGeom prst="rect">
            <a:avLst/>
          </a:prstGeom>
        </p:spPr>
        <p:txBody>
          <a:bodyPr wrap="none">
            <a:spAutoFit/>
          </a:bodyPr>
          <a:lstStyle/>
          <a:p>
            <a:pPr algn="ctr" eaLnBrk="1" hangingPunct="1">
              <a:buFont typeface="Wingdings" pitchFamily="2" charset="2"/>
              <a:buNone/>
            </a:pPr>
            <a:r>
              <a:rPr lang="en-US" sz="2400" dirty="0">
                <a:solidFill>
                  <a:srgbClr val="BD582C"/>
                </a:solidFill>
                <a:latin typeface="+mn-lt"/>
              </a:rPr>
              <a:t>Sin Tax Incidence, 3</a:t>
            </a:r>
          </a:p>
        </p:txBody>
      </p:sp>
      <p:sp>
        <p:nvSpPr>
          <p:cNvPr id="9219" name="Rectangle 3"/>
          <p:cNvSpPr>
            <a:spLocks noGrp="1" noChangeArrowheads="1"/>
          </p:cNvSpPr>
          <p:nvPr>
            <p:ph idx="1"/>
          </p:nvPr>
        </p:nvSpPr>
        <p:spPr/>
        <p:txBody>
          <a:bodyPr>
            <a:normAutofit/>
          </a:bodyPr>
          <a:lstStyle/>
          <a:p>
            <a:pPr algn="ctr" eaLnBrk="1" hangingPunct="1">
              <a:lnSpc>
                <a:spcPct val="50000"/>
              </a:lnSpc>
              <a:buFont typeface="Wingdings" pitchFamily="2" charset="2"/>
              <a:buNone/>
            </a:pPr>
            <a:endParaRPr lang="en-US" sz="2000" b="1" dirty="0">
              <a:solidFill>
                <a:schemeClr val="tx2"/>
              </a:solidFill>
            </a:endParaRPr>
          </a:p>
          <a:p>
            <a:pPr marL="227013" indent="-227013">
              <a:lnSpc>
                <a:spcPct val="100000"/>
              </a:lnSpc>
              <a:spcAft>
                <a:spcPts val="1200"/>
              </a:spcAft>
              <a:buFont typeface="Wingdings" panose="05000000000000000000" pitchFamily="2" charset="2"/>
              <a:buChar char="§"/>
            </a:pPr>
            <a:r>
              <a:rPr lang="en-US" sz="2000" dirty="0"/>
              <a:t>Thus, many sin taxes are regressive.</a:t>
            </a:r>
          </a:p>
          <a:p>
            <a:pPr marL="391605" lvl="1" indent="-227013">
              <a:lnSpc>
                <a:spcPct val="100000"/>
              </a:lnSpc>
              <a:spcAft>
                <a:spcPts val="1200"/>
              </a:spcAft>
              <a:buFont typeface="Wingdings" panose="05000000000000000000" pitchFamily="2" charset="2"/>
              <a:buChar char="§"/>
            </a:pPr>
            <a:r>
              <a:rPr lang="en-US" sz="1888" dirty="0"/>
              <a:t>Lower-income people tend to spend a larger share of their income on alcohol, tobacco, and gambling, for example, than do higher-income people.</a:t>
            </a:r>
          </a:p>
          <a:p>
            <a:pPr marL="227013" indent="-227013">
              <a:lnSpc>
                <a:spcPct val="100000"/>
              </a:lnSpc>
              <a:spcAft>
                <a:spcPts val="1200"/>
              </a:spcAft>
              <a:buFont typeface="Wingdings" panose="05000000000000000000" pitchFamily="2" charset="2"/>
              <a:buChar char="§"/>
            </a:pPr>
            <a:r>
              <a:rPr lang="en-US" sz="2000" dirty="0"/>
              <a:t>One striking feature of sin-tax incidence, is that it varies </a:t>
            </a:r>
            <a:r>
              <a:rPr lang="en-US" sz="2000" u="sng" dirty="0"/>
              <a:t>within</a:t>
            </a:r>
            <a:r>
              <a:rPr lang="en-US" sz="2000" dirty="0"/>
              <a:t> an income class.</a:t>
            </a:r>
          </a:p>
          <a:p>
            <a:pPr marL="391605" lvl="1" indent="-227013">
              <a:lnSpc>
                <a:spcPct val="100000"/>
              </a:lnSpc>
              <a:spcAft>
                <a:spcPts val="1200"/>
              </a:spcAft>
              <a:buFont typeface="Wingdings" panose="05000000000000000000" pitchFamily="2" charset="2"/>
              <a:buChar char="§"/>
            </a:pPr>
            <a:r>
              <a:rPr lang="en-US" sz="1888" dirty="0"/>
              <a:t>At any given income level, some people drink to excess, smoke, or gamble, whereas other people do not.</a:t>
            </a:r>
          </a:p>
        </p:txBody>
      </p:sp>
      <p:sp>
        <p:nvSpPr>
          <p:cNvPr id="3" name="Title" hidden="1"/>
          <p:cNvSpPr>
            <a:spLocks noGrp="1"/>
          </p:cNvSpPr>
          <p:nvPr>
            <p:ph type="title"/>
          </p:nvPr>
        </p:nvSpPr>
        <p:spPr/>
        <p:txBody>
          <a:bodyPr/>
          <a:lstStyle/>
          <a:p>
            <a:r>
              <a:rPr lang="en-US" sz="2800" dirty="0">
                <a:solidFill>
                  <a:srgbClr val="BD582C"/>
                </a:solidFill>
              </a:rPr>
              <a:t>Sin Tax Incidence, 3</a:t>
            </a:r>
            <a:br>
              <a:rPr lang="en-US" sz="2800" dirty="0">
                <a:solidFill>
                  <a:srgbClr val="BD582C"/>
                </a:solidFill>
              </a:rPr>
            </a:br>
            <a:endParaRPr lang="en-US" dirty="0"/>
          </a:p>
        </p:txBody>
      </p:sp>
    </p:spTree>
    <p:extLst>
      <p:ext uri="{BB962C8B-B14F-4D97-AF65-F5344CB8AC3E}">
        <p14:creationId xmlns:p14="http://schemas.microsoft.com/office/powerpoint/2010/main" val="1346069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12291" name="Rectangle 2"/>
          <p:cNvSpPr>
            <a:spLocks noGrp="1" noChangeArrowheads="1"/>
          </p:cNvSpPr>
          <p:nvPr>
            <p:ph idx="1"/>
          </p:nvPr>
        </p:nvSpPr>
        <p:spPr>
          <a:xfrm>
            <a:off x="914400" y="1390012"/>
            <a:ext cx="7543801" cy="4023360"/>
          </a:xfrm>
        </p:spPr>
        <p:txBody>
          <a:bodyPr>
            <a:normAutofit/>
          </a:bodyPr>
          <a:lstStyle/>
          <a:p>
            <a:pPr eaLnBrk="1" hangingPunct="1">
              <a:buFont typeface="Wingdings" pitchFamily="2" charset="2"/>
              <a:buNone/>
            </a:pPr>
            <a:r>
              <a:rPr lang="en-US" sz="2400" dirty="0">
                <a:solidFill>
                  <a:srgbClr val="BD582C"/>
                </a:solidFill>
              </a:rPr>
              <a:t>Sin Tax Incidence, Cont.</a:t>
            </a:r>
          </a:p>
        </p:txBody>
      </p:sp>
      <p:grpSp>
        <p:nvGrpSpPr>
          <p:cNvPr id="12292" name="Graph" descr="Please contact Professor Yinger for details regarding figures" title="Graph"/>
          <p:cNvGrpSpPr>
            <a:grpSpLocks noChangeAspect="1"/>
          </p:cNvGrpSpPr>
          <p:nvPr/>
        </p:nvGrpSpPr>
        <p:grpSpPr bwMode="auto">
          <a:xfrm>
            <a:off x="1905000" y="1626921"/>
            <a:ext cx="6381087" cy="4896180"/>
            <a:chOff x="2527" y="997"/>
            <a:chExt cx="7950" cy="4320"/>
          </a:xfrm>
        </p:grpSpPr>
        <p:sp>
          <p:nvSpPr>
            <p:cNvPr id="12293" name="AutoShape 5"/>
            <p:cNvSpPr>
              <a:spLocks noChangeAspect="1" noChangeArrowheads="1"/>
            </p:cNvSpPr>
            <p:nvPr/>
          </p:nvSpPr>
          <p:spPr bwMode="auto">
            <a:xfrm>
              <a:off x="2527" y="997"/>
              <a:ext cx="79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p>
          </p:txBody>
        </p:sp>
        <p:sp>
          <p:nvSpPr>
            <p:cNvPr id="12294" name="Line 6"/>
            <p:cNvSpPr>
              <a:spLocks noChangeShapeType="1"/>
            </p:cNvSpPr>
            <p:nvPr/>
          </p:nvSpPr>
          <p:spPr bwMode="auto">
            <a:xfrm>
              <a:off x="3277" y="1460"/>
              <a:ext cx="0" cy="30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2295" name="Line 7"/>
            <p:cNvSpPr>
              <a:spLocks noChangeShapeType="1"/>
            </p:cNvSpPr>
            <p:nvPr/>
          </p:nvSpPr>
          <p:spPr bwMode="auto">
            <a:xfrm>
              <a:off x="3277" y="4546"/>
              <a:ext cx="58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2296" name="Line 8"/>
            <p:cNvSpPr>
              <a:spLocks noChangeShapeType="1"/>
            </p:cNvSpPr>
            <p:nvPr/>
          </p:nvSpPr>
          <p:spPr bwMode="auto">
            <a:xfrm>
              <a:off x="3277" y="3157"/>
              <a:ext cx="40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2297" name="Line 9"/>
            <p:cNvSpPr>
              <a:spLocks noChangeShapeType="1"/>
            </p:cNvSpPr>
            <p:nvPr/>
          </p:nvSpPr>
          <p:spPr bwMode="auto">
            <a:xfrm flipV="1">
              <a:off x="3277" y="2694"/>
              <a:ext cx="4050" cy="9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2298" name="Line 10"/>
            <p:cNvSpPr>
              <a:spLocks noChangeShapeType="1"/>
            </p:cNvSpPr>
            <p:nvPr/>
          </p:nvSpPr>
          <p:spPr bwMode="auto">
            <a:xfrm>
              <a:off x="3277" y="2694"/>
              <a:ext cx="4050" cy="9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2299" name="Rectangle 11"/>
            <p:cNvSpPr>
              <a:spLocks noChangeArrowheads="1"/>
            </p:cNvSpPr>
            <p:nvPr/>
          </p:nvSpPr>
          <p:spPr bwMode="auto">
            <a:xfrm>
              <a:off x="8227" y="4700"/>
              <a:ext cx="90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Y</a:t>
              </a:r>
            </a:p>
          </p:txBody>
        </p:sp>
        <p:sp>
          <p:nvSpPr>
            <p:cNvPr id="12300" name="Rectangle 12"/>
            <p:cNvSpPr>
              <a:spLocks noChangeArrowheads="1"/>
            </p:cNvSpPr>
            <p:nvPr/>
          </p:nvSpPr>
          <p:spPr bwMode="auto">
            <a:xfrm>
              <a:off x="2677" y="1460"/>
              <a:ext cx="600" cy="92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u="sng"/>
                <a:t>T</a:t>
              </a:r>
            </a:p>
            <a:p>
              <a:r>
                <a:rPr lang="en-US" sz="2000"/>
                <a:t>Y</a:t>
              </a:r>
            </a:p>
          </p:txBody>
        </p:sp>
        <p:sp>
          <p:nvSpPr>
            <p:cNvPr id="12301" name="Rectangle 13" descr="Please contact Professor Yinger for details regarding figures" title="Graph"/>
            <p:cNvSpPr>
              <a:spLocks noChangeArrowheads="1"/>
            </p:cNvSpPr>
            <p:nvPr/>
          </p:nvSpPr>
          <p:spPr bwMode="auto">
            <a:xfrm>
              <a:off x="7477" y="2386"/>
              <a:ext cx="2250"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dirty="0">
                  <a:solidFill>
                    <a:srgbClr val="BD582C"/>
                  </a:solidFill>
                  <a:latin typeface="+mn-lt"/>
                </a:rPr>
                <a:t>Progressive</a:t>
              </a:r>
              <a:endParaRPr lang="en-US" sz="2000" dirty="0">
                <a:solidFill>
                  <a:srgbClr val="BD582C"/>
                </a:solidFill>
                <a:latin typeface="+mn-lt"/>
              </a:endParaRPr>
            </a:p>
          </p:txBody>
        </p:sp>
        <p:sp>
          <p:nvSpPr>
            <p:cNvPr id="12302" name="Rectangle 14"/>
            <p:cNvSpPr>
              <a:spLocks noChangeArrowheads="1"/>
            </p:cNvSpPr>
            <p:nvPr/>
          </p:nvSpPr>
          <p:spPr bwMode="auto">
            <a:xfrm>
              <a:off x="7477" y="2972"/>
              <a:ext cx="2250"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dirty="0">
                  <a:solidFill>
                    <a:srgbClr val="BD582C"/>
                  </a:solidFill>
                  <a:latin typeface="+mn-lt"/>
                </a:rPr>
                <a:t>Proportional</a:t>
              </a:r>
              <a:endParaRPr lang="en-US" sz="2000" dirty="0">
                <a:solidFill>
                  <a:srgbClr val="BD582C"/>
                </a:solidFill>
                <a:latin typeface="+mn-lt"/>
              </a:endParaRPr>
            </a:p>
          </p:txBody>
        </p:sp>
        <p:sp>
          <p:nvSpPr>
            <p:cNvPr id="12303" name="Rectangle 15"/>
            <p:cNvSpPr>
              <a:spLocks noChangeArrowheads="1"/>
            </p:cNvSpPr>
            <p:nvPr/>
          </p:nvSpPr>
          <p:spPr bwMode="auto">
            <a:xfrm>
              <a:off x="7477" y="3466"/>
              <a:ext cx="2250"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u="sng" dirty="0">
                  <a:solidFill>
                    <a:srgbClr val="BD582C"/>
                  </a:solidFill>
                  <a:latin typeface="+mn-lt"/>
                </a:rPr>
                <a:t>Regressive</a:t>
              </a:r>
              <a:endParaRPr lang="en-US" sz="2000" u="sng" dirty="0">
                <a:solidFill>
                  <a:srgbClr val="BD582C"/>
                </a:solidFill>
                <a:latin typeface="+mn-lt"/>
              </a:endParaRPr>
            </a:p>
          </p:txBody>
        </p:sp>
      </p:grpSp>
      <p:sp>
        <p:nvSpPr>
          <p:cNvPr id="2" name="Title" hidden="1"/>
          <p:cNvSpPr>
            <a:spLocks noGrp="1"/>
          </p:cNvSpPr>
          <p:nvPr>
            <p:ph type="title"/>
          </p:nvPr>
        </p:nvSpPr>
        <p:spPr/>
        <p:txBody>
          <a:bodyPr/>
          <a:lstStyle/>
          <a:p>
            <a:r>
              <a:rPr lang="en-US" sz="2800" dirty="0">
                <a:solidFill>
                  <a:srgbClr val="BD582C"/>
                </a:solidFill>
              </a:rPr>
              <a:t>Sin Tax Incidence, Cont.</a:t>
            </a:r>
            <a:br>
              <a:rPr lang="en-US" sz="2800" dirty="0">
                <a:solidFill>
                  <a:srgbClr val="BD582C"/>
                </a:solidFill>
              </a:rPr>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12291" name="Rectangle 2"/>
          <p:cNvSpPr>
            <a:spLocks noGrp="1" noChangeArrowheads="1"/>
          </p:cNvSpPr>
          <p:nvPr>
            <p:ph idx="1"/>
          </p:nvPr>
        </p:nvSpPr>
        <p:spPr>
          <a:xfrm>
            <a:off x="914400" y="1390012"/>
            <a:ext cx="7543801" cy="4023360"/>
          </a:xfrm>
        </p:spPr>
        <p:txBody>
          <a:bodyPr>
            <a:normAutofit/>
          </a:bodyPr>
          <a:lstStyle/>
          <a:p>
            <a:pPr eaLnBrk="1" hangingPunct="1">
              <a:buFont typeface="Wingdings" pitchFamily="2" charset="2"/>
              <a:buNone/>
            </a:pPr>
            <a:r>
              <a:rPr lang="en-US" sz="2400" dirty="0">
                <a:solidFill>
                  <a:srgbClr val="BD582C"/>
                </a:solidFill>
              </a:rPr>
              <a:t>Taxes on Income from Gambling</a:t>
            </a:r>
          </a:p>
          <a:p>
            <a:pPr marL="228600" indent="-228600">
              <a:buFont typeface="Wingdings" panose="05000000000000000000" pitchFamily="2" charset="2"/>
              <a:buChar char="§"/>
            </a:pPr>
            <a:r>
              <a:rPr lang="en-US" sz="2400" dirty="0">
                <a:solidFill>
                  <a:schemeClr val="tx1"/>
                </a:solidFill>
              </a:rPr>
              <a:t>Small winnings may be tax-exempt, but roughly speaking, taxpayers owe federal, state, and local income taxes on winnings from gambling.</a:t>
            </a:r>
          </a:p>
          <a:p>
            <a:pPr marL="228600" indent="-228600">
              <a:buFont typeface="Wingdings" panose="05000000000000000000" pitchFamily="2" charset="2"/>
              <a:buChar char="§"/>
            </a:pPr>
            <a:r>
              <a:rPr lang="en-US" sz="2400" dirty="0">
                <a:solidFill>
                  <a:schemeClr val="tx1"/>
                </a:solidFill>
              </a:rPr>
              <a:t>They may also be able to deduct gambling losses.</a:t>
            </a:r>
          </a:p>
          <a:p>
            <a:pPr marL="228600" indent="-228600">
              <a:buFont typeface="Wingdings" panose="05000000000000000000" pitchFamily="2" charset="2"/>
              <a:buChar char="§"/>
            </a:pPr>
            <a:r>
              <a:rPr lang="en-US" sz="2400" dirty="0">
                <a:solidFill>
                  <a:schemeClr val="tx1"/>
                </a:solidFill>
              </a:rPr>
              <a:t> These taxes are also very regressive, because low-income people are more likely to gamble (and hence to have winnings).</a:t>
            </a:r>
          </a:p>
          <a:p>
            <a:pPr marL="228600" indent="-228600">
              <a:buFont typeface="Wingdings" panose="05000000000000000000" pitchFamily="2" charset="2"/>
              <a:buChar char="§"/>
            </a:pPr>
            <a:r>
              <a:rPr lang="en-US" sz="2400" dirty="0">
                <a:solidFill>
                  <a:schemeClr val="tx1"/>
                </a:solidFill>
              </a:rPr>
              <a:t>These taxes also fall on only a subset of people in a given income class.</a:t>
            </a:r>
            <a:endParaRPr lang="en-US" sz="2400" dirty="0">
              <a:solidFill>
                <a:srgbClr val="BD582C"/>
              </a:solidFill>
            </a:endParaRPr>
          </a:p>
        </p:txBody>
      </p:sp>
      <p:sp>
        <p:nvSpPr>
          <p:cNvPr id="2" name="Title" hidden="1"/>
          <p:cNvSpPr>
            <a:spLocks noGrp="1"/>
          </p:cNvSpPr>
          <p:nvPr>
            <p:ph type="title"/>
          </p:nvPr>
        </p:nvSpPr>
        <p:spPr/>
        <p:txBody>
          <a:bodyPr/>
          <a:lstStyle/>
          <a:p>
            <a:r>
              <a:rPr lang="en-US" sz="2800" dirty="0">
                <a:solidFill>
                  <a:srgbClr val="BD582C"/>
                </a:solidFill>
              </a:rPr>
              <a:t>Sin Tax Incidence, Cont.</a:t>
            </a:r>
            <a:br>
              <a:rPr lang="en-US" sz="2800" dirty="0">
                <a:solidFill>
                  <a:srgbClr val="BD582C"/>
                </a:solidFill>
              </a:rPr>
            </a:br>
            <a:endParaRPr lang="en-US" dirty="0"/>
          </a:p>
        </p:txBody>
      </p:sp>
    </p:spTree>
    <p:extLst>
      <p:ext uri="{BB962C8B-B14F-4D97-AF65-F5344CB8AC3E}">
        <p14:creationId xmlns:p14="http://schemas.microsoft.com/office/powerpoint/2010/main" val="372515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10:  Revenue from Government Monopoly</a:t>
            </a:r>
          </a:p>
        </p:txBody>
      </p:sp>
      <p:sp>
        <p:nvSpPr>
          <p:cNvPr id="2" name="Rectangle 2"/>
          <p:cNvSpPr/>
          <p:nvPr/>
        </p:nvSpPr>
        <p:spPr>
          <a:xfrm>
            <a:off x="852638" y="1350052"/>
            <a:ext cx="2571473"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State-Run Lotteries</a:t>
            </a:r>
          </a:p>
        </p:txBody>
      </p:sp>
      <p:sp>
        <p:nvSpPr>
          <p:cNvPr id="12291" name="Rectangle 3"/>
          <p:cNvSpPr>
            <a:spLocks noGrp="1" noChangeArrowheads="1"/>
          </p:cNvSpPr>
          <p:nvPr>
            <p:ph idx="1"/>
          </p:nvPr>
        </p:nvSpPr>
        <p:spPr/>
        <p:txBody>
          <a:bodyPr>
            <a:normAutofit fontScale="92500" lnSpcReduction="10000"/>
          </a:bodyPr>
          <a:lstStyle/>
          <a:p>
            <a:pPr algn="ctr" eaLnBrk="1" hangingPunct="1">
              <a:lnSpc>
                <a:spcPct val="50000"/>
              </a:lnSpc>
              <a:buFont typeface="Wingdings" pitchFamily="2" charset="2"/>
              <a:buNone/>
            </a:pPr>
            <a:endParaRPr lang="en-US" sz="2000" b="1" dirty="0">
              <a:solidFill>
                <a:schemeClr val="tx2"/>
              </a:solidFill>
            </a:endParaRPr>
          </a:p>
          <a:p>
            <a:pPr marL="227013" indent="-227013" eaLnBrk="1" hangingPunct="1">
              <a:buFont typeface="Wingdings" panose="05000000000000000000" pitchFamily="2" charset="2"/>
              <a:buChar char="§"/>
            </a:pPr>
            <a:r>
              <a:rPr lang="en-US" sz="2000" dirty="0"/>
              <a:t>The first state lottery was in New Hampshire in 1964.</a:t>
            </a:r>
          </a:p>
          <a:p>
            <a:pPr marL="227013" indent="-227013" eaLnBrk="1" hangingPunct="1">
              <a:lnSpc>
                <a:spcPct val="50000"/>
              </a:lnSpc>
              <a:buFont typeface="Wingdings" panose="05000000000000000000" pitchFamily="2" charset="2"/>
              <a:buChar char="§"/>
            </a:pPr>
            <a:endParaRPr lang="en-US" sz="2000" dirty="0"/>
          </a:p>
          <a:p>
            <a:pPr marL="227013" indent="-227013" eaLnBrk="1" hangingPunct="1">
              <a:buFont typeface="Wingdings" panose="05000000000000000000" pitchFamily="2" charset="2"/>
              <a:buChar char="§"/>
            </a:pPr>
            <a:r>
              <a:rPr lang="en-US" sz="2000" dirty="0"/>
              <a:t>Now 45 states have a lottery.</a:t>
            </a:r>
          </a:p>
          <a:p>
            <a:pPr marL="227013" indent="-227013" eaLnBrk="1" hangingPunct="1">
              <a:lnSpc>
                <a:spcPct val="50000"/>
              </a:lnSpc>
              <a:buFont typeface="Wingdings" panose="05000000000000000000" pitchFamily="2" charset="2"/>
              <a:buChar char="§"/>
            </a:pPr>
            <a:endParaRPr lang="en-US" sz="2000" dirty="0"/>
          </a:p>
          <a:p>
            <a:pPr marL="227013" indent="-227013">
              <a:buFont typeface="Wingdings" panose="05000000000000000000" pitchFamily="2" charset="2"/>
              <a:buChar char="§"/>
            </a:pPr>
            <a:r>
              <a:rPr lang="en-US" sz="2000" dirty="0"/>
              <a:t>In FY 2017, lotteries raises about 1.5% of general state revenue in the average state.</a:t>
            </a:r>
            <a:br>
              <a:rPr lang="en-US" sz="2000" dirty="0"/>
            </a:br>
            <a:endParaRPr lang="en-US" sz="2000" dirty="0"/>
          </a:p>
          <a:p>
            <a:pPr marL="227013" indent="-227013">
              <a:buFont typeface="Wingdings" panose="05000000000000000000" pitchFamily="2" charset="2"/>
              <a:buChar char="§"/>
            </a:pPr>
            <a:r>
              <a:rPr lang="en-US" sz="2000" dirty="0"/>
              <a:t>Lotteries probably are a natural monopoly, as customers are attracted to very large prizes.</a:t>
            </a:r>
          </a:p>
          <a:p>
            <a:pPr marL="227013" indent="-227013">
              <a:buFont typeface="Wingdings" panose="05000000000000000000" pitchFamily="2" charset="2"/>
              <a:buChar char="§"/>
            </a:pPr>
            <a:endParaRPr lang="en-US" sz="2000" dirty="0"/>
          </a:p>
          <a:p>
            <a:pPr marL="227013" indent="-227013">
              <a:buFont typeface="Wingdings" panose="05000000000000000000" pitchFamily="2" charset="2"/>
              <a:buChar char="§"/>
            </a:pPr>
            <a:r>
              <a:rPr lang="en-US" sz="2000" dirty="0"/>
              <a:t>For more on lotteries, see</a:t>
            </a:r>
          </a:p>
          <a:p>
            <a:pPr marL="228600" indent="0">
              <a:buNone/>
            </a:pPr>
            <a:r>
              <a:rPr lang="en-US" sz="2000" dirty="0">
                <a:hlinkClick r:id="rId2" tooltip="http://rockinst.org/wp-content/uploads/2017/11/2016-04-12-Blinken_Report_Three-min.pdf "/>
              </a:rPr>
              <a:t>http://rockinst.org/wp-content/uploads/2017/11/2016-04-12-Blinken_Report_Three-min.pdf </a:t>
            </a:r>
            <a:endParaRPr lang="en-US" sz="2000" dirty="0"/>
          </a:p>
          <a:p>
            <a:pPr eaLnBrk="1" hangingPunct="1">
              <a:buFont typeface="Wingdings" panose="05000000000000000000" pitchFamily="2" charset="2"/>
              <a:buChar char="§"/>
            </a:pPr>
            <a:endParaRPr lang="en-US" sz="2000" dirty="0"/>
          </a:p>
          <a:p>
            <a:pPr eaLnBrk="1" hangingPunct="1"/>
            <a:endParaRPr lang="en-US" sz="2000" dirty="0"/>
          </a:p>
          <a:p>
            <a:pPr eaLnBrk="1" hangingPunct="1"/>
            <a:endParaRPr lang="en-US" sz="2000" dirty="0"/>
          </a:p>
        </p:txBody>
      </p:sp>
      <p:sp>
        <p:nvSpPr>
          <p:cNvPr id="3" name="Title" hidden="1"/>
          <p:cNvSpPr>
            <a:spLocks noGrp="1"/>
          </p:cNvSpPr>
          <p:nvPr>
            <p:ph type="title"/>
          </p:nvPr>
        </p:nvSpPr>
        <p:spPr/>
        <p:txBody>
          <a:bodyPr/>
          <a:lstStyle/>
          <a:p>
            <a:r>
              <a:rPr lang="en-US" sz="2800" dirty="0">
                <a:solidFill>
                  <a:srgbClr val="BD582C"/>
                </a:solidFill>
              </a:rPr>
              <a:t>State-Run Lotteries</a:t>
            </a:r>
            <a:br>
              <a:rPr lang="en-US" sz="2800" dirty="0">
                <a:solidFill>
                  <a:srgbClr val="BD582C"/>
                </a:solidFill>
              </a:rPr>
            </a:br>
            <a:endParaRPr lang="en-US" dirty="0"/>
          </a:p>
        </p:txBody>
      </p:sp>
    </p:spTree>
    <p:extLst>
      <p:ext uri="{BB962C8B-B14F-4D97-AF65-F5344CB8AC3E}">
        <p14:creationId xmlns:p14="http://schemas.microsoft.com/office/powerpoint/2010/main" val="2464318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10:  Revenue from Government Monopoly</a:t>
            </a:r>
          </a:p>
        </p:txBody>
      </p:sp>
      <p:sp>
        <p:nvSpPr>
          <p:cNvPr id="2" name="Rectangle 2"/>
          <p:cNvSpPr/>
          <p:nvPr/>
        </p:nvSpPr>
        <p:spPr>
          <a:xfrm>
            <a:off x="822960" y="1404068"/>
            <a:ext cx="6019800" cy="424732"/>
          </a:xfrm>
          <a:prstGeom prst="rect">
            <a:avLst/>
          </a:prstGeom>
        </p:spPr>
        <p:txBody>
          <a:bodyPr wrap="square">
            <a:spAutoFit/>
          </a:bodyPr>
          <a:lstStyle/>
          <a:p>
            <a:pPr eaLnBrk="1" hangingPunct="1">
              <a:lnSpc>
                <a:spcPct val="90000"/>
              </a:lnSpc>
              <a:buFont typeface="Wingdings" pitchFamily="2" charset="2"/>
              <a:buNone/>
            </a:pPr>
            <a:r>
              <a:rPr lang="en-US" sz="2400" dirty="0">
                <a:solidFill>
                  <a:srgbClr val="BD582C"/>
                </a:solidFill>
                <a:latin typeface="+mn-lt"/>
              </a:rPr>
              <a:t>Policy Issues Raised By Lotteries</a:t>
            </a:r>
          </a:p>
        </p:txBody>
      </p:sp>
      <p:sp>
        <p:nvSpPr>
          <p:cNvPr id="13315" name="Rectangle 3"/>
          <p:cNvSpPr>
            <a:spLocks noGrp="1" noChangeArrowheads="1"/>
          </p:cNvSpPr>
          <p:nvPr>
            <p:ph idx="1"/>
          </p:nvPr>
        </p:nvSpPr>
        <p:spPr/>
        <p:txBody>
          <a:bodyPr>
            <a:normAutofit/>
          </a:bodyPr>
          <a:lstStyle/>
          <a:p>
            <a:pPr marL="457200" indent="-457200" eaLnBrk="1" hangingPunct="1">
              <a:lnSpc>
                <a:spcPct val="150000"/>
              </a:lnSpc>
              <a:buClr>
                <a:srgbClr val="BD582C"/>
              </a:buClr>
              <a:buFont typeface="+mj-lt"/>
              <a:buAutoNum type="arabicPeriod"/>
            </a:pPr>
            <a:r>
              <a:rPr lang="en-US" sz="2000" dirty="0"/>
              <a:t>Legalization (Should lottery gambling be allowed?)</a:t>
            </a:r>
          </a:p>
          <a:p>
            <a:pPr marL="457200" indent="-457200" eaLnBrk="1" hangingPunct="1">
              <a:lnSpc>
                <a:spcPct val="150000"/>
              </a:lnSpc>
              <a:buClr>
                <a:srgbClr val="BD582C"/>
              </a:buClr>
              <a:buFont typeface="+mj-lt"/>
              <a:buAutoNum type="arabicPeriod"/>
            </a:pPr>
            <a:r>
              <a:rPr lang="en-US" sz="2000" dirty="0"/>
              <a:t>Government Provision (Should lotteries be a private or government monopoly?)</a:t>
            </a:r>
          </a:p>
          <a:p>
            <a:pPr marL="457200" indent="-457200" eaLnBrk="1" hangingPunct="1">
              <a:lnSpc>
                <a:spcPct val="150000"/>
              </a:lnSpc>
              <a:buClr>
                <a:srgbClr val="BD582C"/>
              </a:buClr>
              <a:buFont typeface="+mj-lt"/>
              <a:buAutoNum type="arabicPeriod"/>
            </a:pPr>
            <a:r>
              <a:rPr lang="en-US" sz="2000" dirty="0"/>
              <a:t> Rate of Taxation (How much revenue should the state claim?)</a:t>
            </a:r>
          </a:p>
          <a:p>
            <a:pPr marL="457200" indent="-457200" eaLnBrk="1" hangingPunct="1">
              <a:lnSpc>
                <a:spcPct val="150000"/>
              </a:lnSpc>
              <a:buClr>
                <a:srgbClr val="BD582C"/>
              </a:buClr>
              <a:buFont typeface="+mj-lt"/>
              <a:buAutoNum type="arabicPeriod"/>
            </a:pPr>
            <a:r>
              <a:rPr lang="en-US" sz="2000" dirty="0"/>
              <a:t> Earmarking (Should the revenue be earmarked for education?)</a:t>
            </a:r>
          </a:p>
          <a:p>
            <a:pPr marL="457200" indent="-457200" eaLnBrk="1" hangingPunct="1">
              <a:lnSpc>
                <a:spcPct val="150000"/>
              </a:lnSpc>
              <a:buClr>
                <a:srgbClr val="BD582C"/>
              </a:buClr>
              <a:buFont typeface="+mj-lt"/>
              <a:buAutoNum type="arabicPeriod"/>
            </a:pPr>
            <a:r>
              <a:rPr lang="en-US" sz="2000" dirty="0"/>
              <a:t>Promotion (How should lotteries be designed and advertised?)</a:t>
            </a:r>
          </a:p>
        </p:txBody>
      </p:sp>
      <p:sp>
        <p:nvSpPr>
          <p:cNvPr id="3" name="Title" hidden="1"/>
          <p:cNvSpPr>
            <a:spLocks noGrp="1"/>
          </p:cNvSpPr>
          <p:nvPr>
            <p:ph type="title"/>
          </p:nvPr>
        </p:nvSpPr>
        <p:spPr/>
        <p:txBody>
          <a:bodyPr/>
          <a:lstStyle/>
          <a:p>
            <a:r>
              <a:rPr lang="en-US" sz="2800" dirty="0">
                <a:solidFill>
                  <a:srgbClr val="BD582C"/>
                </a:solidFill>
              </a:rPr>
              <a:t>Policy Issues Raised By Lotteries</a:t>
            </a:r>
            <a:br>
              <a:rPr lang="en-US" sz="2800" dirty="0">
                <a:solidFill>
                  <a:srgbClr val="BD582C"/>
                </a:solidFill>
              </a:rPr>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10:  Revenue from Government Monopoly</a:t>
            </a:r>
          </a:p>
        </p:txBody>
      </p:sp>
      <p:sp>
        <p:nvSpPr>
          <p:cNvPr id="2" name="Rectangle 2"/>
          <p:cNvSpPr/>
          <p:nvPr/>
        </p:nvSpPr>
        <p:spPr>
          <a:xfrm>
            <a:off x="860659" y="1359205"/>
            <a:ext cx="1653722"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Legalization</a:t>
            </a:r>
          </a:p>
        </p:txBody>
      </p:sp>
      <p:sp>
        <p:nvSpPr>
          <p:cNvPr id="14339" name="Rectangle 3"/>
          <p:cNvSpPr>
            <a:spLocks noGrp="1" noChangeArrowheads="1"/>
          </p:cNvSpPr>
          <p:nvPr>
            <p:ph idx="1"/>
          </p:nvPr>
        </p:nvSpPr>
        <p:spPr/>
        <p:txBody>
          <a:bodyPr>
            <a:normAutofit fontScale="92500"/>
          </a:bodyPr>
          <a:lstStyle/>
          <a:p>
            <a:pPr marL="227013" indent="-227013" eaLnBrk="1" hangingPunct="1">
              <a:lnSpc>
                <a:spcPct val="150000"/>
              </a:lnSpc>
              <a:spcAft>
                <a:spcPts val="0"/>
              </a:spcAft>
              <a:buFont typeface="Wingdings" panose="05000000000000000000" pitchFamily="2" charset="2"/>
              <a:buChar char="§"/>
            </a:pPr>
            <a:r>
              <a:rPr lang="en-US" sz="2000" dirty="0"/>
              <a:t>Lotteries generate </a:t>
            </a:r>
            <a:r>
              <a:rPr lang="en-US" sz="2000" u="sng" dirty="0"/>
              <a:t>consumer surplus</a:t>
            </a:r>
            <a:r>
              <a:rPr lang="en-US" sz="2000" dirty="0"/>
              <a:t>, that is, many people pay for their</a:t>
            </a:r>
            <a:br>
              <a:rPr lang="en-US" sz="2000" dirty="0"/>
            </a:br>
            <a:r>
              <a:rPr lang="en-US" sz="2000" dirty="0"/>
              <a:t>  entertainment value.</a:t>
            </a:r>
          </a:p>
          <a:p>
            <a:pPr marL="227013" indent="-227013" eaLnBrk="1" hangingPunct="1">
              <a:lnSpc>
                <a:spcPct val="100000"/>
              </a:lnSpc>
              <a:spcAft>
                <a:spcPts val="0"/>
              </a:spcAft>
              <a:buFont typeface="Wingdings" panose="05000000000000000000" pitchFamily="2" charset="2"/>
              <a:buChar char="§"/>
            </a:pPr>
            <a:endParaRPr lang="en-US" sz="2000" dirty="0"/>
          </a:p>
          <a:p>
            <a:pPr marL="227013" indent="-227013" eaLnBrk="1" hangingPunct="1">
              <a:lnSpc>
                <a:spcPct val="150000"/>
              </a:lnSpc>
              <a:spcAft>
                <a:spcPts val="0"/>
              </a:spcAft>
              <a:buFont typeface="Wingdings" panose="05000000000000000000" pitchFamily="2" charset="2"/>
              <a:buChar char="§"/>
            </a:pPr>
            <a:r>
              <a:rPr lang="en-US" sz="2000" dirty="0"/>
              <a:t>Lotteries also generate </a:t>
            </a:r>
            <a:r>
              <a:rPr lang="en-US" sz="2000" u="sng" dirty="0"/>
              <a:t>social costs: </a:t>
            </a:r>
            <a:r>
              <a:rPr lang="en-US" sz="2000" dirty="0"/>
              <a:t>gambling addiction for some people, </a:t>
            </a:r>
            <a:br>
              <a:rPr lang="en-US" sz="2000" dirty="0"/>
            </a:br>
            <a:r>
              <a:rPr lang="en-US" sz="2000" dirty="0"/>
              <a:t> increased crime, and, perhaps, undermining incentives to earn one’s way.</a:t>
            </a:r>
          </a:p>
          <a:p>
            <a:pPr marL="227013" indent="-227013" eaLnBrk="1" hangingPunct="1">
              <a:lnSpc>
                <a:spcPct val="100000"/>
              </a:lnSpc>
              <a:spcAft>
                <a:spcPts val="0"/>
              </a:spcAft>
              <a:buFont typeface="Wingdings" panose="05000000000000000000" pitchFamily="2" charset="2"/>
              <a:buChar char="§"/>
            </a:pPr>
            <a:endParaRPr lang="en-US" sz="2000" dirty="0"/>
          </a:p>
          <a:p>
            <a:pPr marL="227013" indent="-227013" eaLnBrk="1" hangingPunct="1">
              <a:lnSpc>
                <a:spcPct val="150000"/>
              </a:lnSpc>
              <a:spcAft>
                <a:spcPts val="0"/>
              </a:spcAft>
              <a:buFont typeface="Wingdings" panose="05000000000000000000" pitchFamily="2" charset="2"/>
              <a:buChar char="§"/>
            </a:pPr>
            <a:r>
              <a:rPr lang="en-US" sz="2000" dirty="0"/>
              <a:t>There is a consensus in this country that the benefits outweigh the costs </a:t>
            </a:r>
            <a:br>
              <a:rPr lang="en-US" sz="2000" dirty="0"/>
            </a:br>
            <a:r>
              <a:rPr lang="en-US" sz="2000" dirty="0"/>
              <a:t> (although the costs are high).</a:t>
            </a:r>
          </a:p>
        </p:txBody>
      </p:sp>
      <p:sp>
        <p:nvSpPr>
          <p:cNvPr id="3" name="Title" hidden="1"/>
          <p:cNvSpPr>
            <a:spLocks noGrp="1"/>
          </p:cNvSpPr>
          <p:nvPr>
            <p:ph type="title"/>
          </p:nvPr>
        </p:nvSpPr>
        <p:spPr/>
        <p:txBody>
          <a:bodyPr/>
          <a:lstStyle/>
          <a:p>
            <a:r>
              <a:rPr lang="en-US" sz="2800" dirty="0">
                <a:solidFill>
                  <a:srgbClr val="BD582C"/>
                </a:solidFill>
              </a:rPr>
              <a:t>Legalization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10:  Revenue from Government Monopoly</a:t>
            </a:r>
          </a:p>
        </p:txBody>
      </p:sp>
      <p:sp>
        <p:nvSpPr>
          <p:cNvPr id="2" name="Rectangle 2"/>
          <p:cNvSpPr/>
          <p:nvPr/>
        </p:nvSpPr>
        <p:spPr>
          <a:xfrm>
            <a:off x="838200" y="1414528"/>
            <a:ext cx="2974789" cy="424732"/>
          </a:xfrm>
          <a:prstGeom prst="rect">
            <a:avLst/>
          </a:prstGeom>
        </p:spPr>
        <p:txBody>
          <a:bodyPr wrap="none">
            <a:spAutoFit/>
          </a:bodyPr>
          <a:lstStyle/>
          <a:p>
            <a:pPr eaLnBrk="1" hangingPunct="1">
              <a:lnSpc>
                <a:spcPct val="90000"/>
              </a:lnSpc>
              <a:buFont typeface="Wingdings" pitchFamily="2" charset="2"/>
              <a:buNone/>
            </a:pPr>
            <a:r>
              <a:rPr lang="en-US" sz="2400" dirty="0">
                <a:solidFill>
                  <a:srgbClr val="BD582C"/>
                </a:solidFill>
                <a:latin typeface="+mn-lt"/>
              </a:rPr>
              <a:t>Government Provision</a:t>
            </a:r>
          </a:p>
        </p:txBody>
      </p:sp>
      <p:sp>
        <p:nvSpPr>
          <p:cNvPr id="15363" name="Rectangle 3"/>
          <p:cNvSpPr>
            <a:spLocks noGrp="1" noChangeArrowheads="1"/>
          </p:cNvSpPr>
          <p:nvPr>
            <p:ph idx="1"/>
          </p:nvPr>
        </p:nvSpPr>
        <p:spPr/>
        <p:txBody>
          <a:bodyPr>
            <a:normAutofit fontScale="92500" lnSpcReduction="20000"/>
          </a:bodyPr>
          <a:lstStyle/>
          <a:p>
            <a:pPr algn="ctr" eaLnBrk="1" hangingPunct="1">
              <a:lnSpc>
                <a:spcPct val="30000"/>
              </a:lnSpc>
              <a:buFont typeface="Wingdings" pitchFamily="2" charset="2"/>
              <a:buNone/>
            </a:pPr>
            <a:endParaRPr lang="en-US" sz="2000" b="1" dirty="0">
              <a:solidFill>
                <a:schemeClr val="tx2"/>
              </a:solidFill>
            </a:endParaRPr>
          </a:p>
          <a:p>
            <a:pPr marL="227013" indent="-227013" eaLnBrk="1" hangingPunct="1">
              <a:lnSpc>
                <a:spcPct val="110000"/>
              </a:lnSpc>
              <a:spcBef>
                <a:spcPts val="0"/>
              </a:spcBef>
              <a:buFont typeface="Wingdings" panose="05000000000000000000" pitchFamily="2" charset="2"/>
              <a:buChar char="§"/>
            </a:pPr>
            <a:r>
              <a:rPr lang="en-US" sz="2200" dirty="0"/>
              <a:t>Lotteries require large scale, so private lotteries would be huge companies that would be:</a:t>
            </a:r>
            <a:br>
              <a:rPr lang="en-US" sz="2200" dirty="0"/>
            </a:br>
            <a:endParaRPr lang="en-US" sz="2200" dirty="0"/>
          </a:p>
          <a:p>
            <a:pPr marL="460375" lvl="5" indent="-233363">
              <a:lnSpc>
                <a:spcPct val="120000"/>
              </a:lnSpc>
              <a:buFont typeface="Courier New" panose="02070309020205020404" pitchFamily="49" charset="0"/>
              <a:buChar char="o"/>
            </a:pPr>
            <a:r>
              <a:rPr lang="en-US" sz="2200" dirty="0"/>
              <a:t>Difficult to regulate and tax (think of their political connections!)</a:t>
            </a:r>
          </a:p>
          <a:p>
            <a:pPr marL="460375" lvl="5" indent="-233363">
              <a:lnSpc>
                <a:spcPct val="170000"/>
              </a:lnSpc>
              <a:buFont typeface="Courier New" panose="02070309020205020404" pitchFamily="49" charset="0"/>
              <a:buChar char="o"/>
            </a:pPr>
            <a:r>
              <a:rPr lang="en-US" sz="2200" dirty="0"/>
              <a:t>Inviting to criminal elements.</a:t>
            </a:r>
          </a:p>
          <a:p>
            <a:pPr lvl="3">
              <a:lnSpc>
                <a:spcPct val="120000"/>
              </a:lnSpc>
              <a:buFont typeface="Courier New" panose="02070309020205020404" pitchFamily="49" charset="0"/>
              <a:buChar char="o"/>
            </a:pPr>
            <a:endParaRPr lang="en-US" sz="1975" dirty="0"/>
          </a:p>
          <a:p>
            <a:pPr marL="227013" indent="-227013" eaLnBrk="1" hangingPunct="1">
              <a:lnSpc>
                <a:spcPct val="120000"/>
              </a:lnSpc>
              <a:buFont typeface="Wingdings" panose="05000000000000000000" pitchFamily="2" charset="2"/>
              <a:buChar char="§"/>
            </a:pPr>
            <a:r>
              <a:rPr lang="en-US" sz="2200" dirty="0"/>
              <a:t>Thus, there is a broad consensus that legalized lotteries should be government monopolies.</a:t>
            </a:r>
          </a:p>
          <a:p>
            <a:pPr marL="227013" indent="-227013" eaLnBrk="1" hangingPunct="1">
              <a:lnSpc>
                <a:spcPct val="120000"/>
              </a:lnSpc>
              <a:buFont typeface="Wingdings" panose="05000000000000000000" pitchFamily="2" charset="2"/>
              <a:buChar char="§"/>
            </a:pPr>
            <a:endParaRPr lang="en-US" sz="2200" dirty="0"/>
          </a:p>
          <a:p>
            <a:pPr marL="227013" indent="-227013" eaLnBrk="1" hangingPunct="1">
              <a:lnSpc>
                <a:spcPct val="120000"/>
              </a:lnSpc>
              <a:buFont typeface="Wingdings" panose="05000000000000000000" pitchFamily="2" charset="2"/>
              <a:buChar char="§"/>
            </a:pPr>
            <a:r>
              <a:rPr lang="en-US" sz="2200" dirty="0"/>
              <a:t>But many states are debating private management or even the sale of the lottery to a private company.</a:t>
            </a:r>
          </a:p>
        </p:txBody>
      </p:sp>
      <p:sp>
        <p:nvSpPr>
          <p:cNvPr id="3" name="Title" hidden="1"/>
          <p:cNvSpPr>
            <a:spLocks noGrp="1"/>
          </p:cNvSpPr>
          <p:nvPr>
            <p:ph type="title"/>
          </p:nvPr>
        </p:nvSpPr>
        <p:spPr/>
        <p:txBody>
          <a:bodyPr/>
          <a:lstStyle/>
          <a:p>
            <a:r>
              <a:rPr lang="en-US" sz="2800" dirty="0">
                <a:solidFill>
                  <a:srgbClr val="BD582C"/>
                </a:solidFill>
              </a:rPr>
              <a:t>Government Provision</a:t>
            </a:r>
            <a:br>
              <a:rPr lang="en-US" sz="2800" dirty="0">
                <a:solidFill>
                  <a:srgbClr val="BD582C"/>
                </a:solidFill>
              </a:rPr>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730786" y="1295400"/>
            <a:ext cx="1843773" cy="505972"/>
          </a:xfrm>
          <a:prstGeom prst="rect">
            <a:avLst/>
          </a:prstGeom>
        </p:spPr>
        <p:txBody>
          <a:bodyPr wrap="none">
            <a:spAutoFit/>
          </a:bodyPr>
          <a:lstStyle/>
          <a:p>
            <a:pPr algn="ctr" eaLnBrk="1" hangingPunct="1">
              <a:lnSpc>
                <a:spcPct val="120000"/>
              </a:lnSpc>
              <a:buFont typeface="Wingdings" pitchFamily="2" charset="2"/>
              <a:buNone/>
            </a:pPr>
            <a:r>
              <a:rPr lang="en-US" sz="2400" dirty="0">
                <a:solidFill>
                  <a:srgbClr val="BD582C"/>
                </a:solidFill>
                <a:latin typeface="+mn-lt"/>
              </a:rPr>
              <a:t>Class Outline</a:t>
            </a:r>
          </a:p>
        </p:txBody>
      </p:sp>
      <p:sp>
        <p:nvSpPr>
          <p:cNvPr id="4099" name="Rectangle 3"/>
          <p:cNvSpPr>
            <a:spLocks noGrp="1" noChangeArrowheads="1"/>
          </p:cNvSpPr>
          <p:nvPr>
            <p:ph idx="1"/>
          </p:nvPr>
        </p:nvSpPr>
        <p:spPr/>
        <p:txBody>
          <a:bodyPr>
            <a:normAutofit/>
          </a:bodyPr>
          <a:lstStyle/>
          <a:p>
            <a:pPr eaLnBrk="1" hangingPunct="1"/>
            <a:r>
              <a:rPr lang="en-US" sz="2000" b="1" dirty="0"/>
              <a:t>What Are Sin Taxes?</a:t>
            </a:r>
          </a:p>
          <a:p>
            <a:pPr eaLnBrk="1" hangingPunct="1"/>
            <a:endParaRPr lang="en-US" sz="2000" dirty="0"/>
          </a:p>
          <a:p>
            <a:pPr eaLnBrk="1" hangingPunct="1"/>
            <a:r>
              <a:rPr lang="en-US" sz="2000" b="1" dirty="0"/>
              <a:t>Broad Analysis of Sin Taxes</a:t>
            </a:r>
          </a:p>
          <a:p>
            <a:pPr eaLnBrk="1" hangingPunct="1"/>
            <a:endParaRPr lang="en-US" sz="2000" b="1" dirty="0"/>
          </a:p>
          <a:p>
            <a:pPr eaLnBrk="1" hangingPunct="1"/>
            <a:r>
              <a:rPr lang="en-US" sz="2000" b="1" dirty="0"/>
              <a:t>Three Examples</a:t>
            </a:r>
          </a:p>
          <a:p>
            <a:pPr eaLnBrk="1" hangingPunct="1"/>
            <a:endParaRPr lang="en-US" sz="2000" b="1" dirty="0"/>
          </a:p>
          <a:p>
            <a:pPr lvl="1"/>
            <a:r>
              <a:rPr lang="en-US" sz="1888" b="1" dirty="0"/>
              <a:t>Lotteries</a:t>
            </a:r>
          </a:p>
          <a:p>
            <a:pPr lvl="1"/>
            <a:r>
              <a:rPr lang="en-US" sz="1888" b="1" dirty="0"/>
              <a:t>Sports Gambling</a:t>
            </a:r>
          </a:p>
          <a:p>
            <a:pPr lvl="1"/>
            <a:r>
              <a:rPr lang="en-US" sz="1888" b="1" dirty="0"/>
              <a:t>Marijuana Taxes</a:t>
            </a:r>
          </a:p>
          <a:p>
            <a:pPr marL="113157" lvl="1" indent="0" eaLnBrk="1" hangingPunct="1">
              <a:buNone/>
            </a:pPr>
            <a:endParaRPr lang="en-US" sz="2000" dirty="0"/>
          </a:p>
        </p:txBody>
      </p:sp>
      <p:sp>
        <p:nvSpPr>
          <p:cNvPr id="4" name="Title" hidden="1"/>
          <p:cNvSpPr>
            <a:spLocks noGrp="1"/>
          </p:cNvSpPr>
          <p:nvPr>
            <p:ph type="title"/>
          </p:nvPr>
        </p:nvSpPr>
        <p:spPr/>
        <p:txBody>
          <a:bodyPr/>
          <a:lstStyle/>
          <a:p>
            <a:r>
              <a:rPr lang="en-US" dirty="0"/>
              <a:t>Class 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10:  Revenue from Government Monopoly</a:t>
            </a:r>
          </a:p>
        </p:txBody>
      </p:sp>
      <p:sp>
        <p:nvSpPr>
          <p:cNvPr id="2" name="Rectangle 2"/>
          <p:cNvSpPr/>
          <p:nvPr/>
        </p:nvSpPr>
        <p:spPr>
          <a:xfrm>
            <a:off x="822960" y="1371600"/>
            <a:ext cx="3276153" cy="424732"/>
          </a:xfrm>
          <a:prstGeom prst="rect">
            <a:avLst/>
          </a:prstGeom>
        </p:spPr>
        <p:txBody>
          <a:bodyPr wrap="none">
            <a:spAutoFit/>
          </a:bodyPr>
          <a:lstStyle/>
          <a:p>
            <a:pPr eaLnBrk="1" hangingPunct="1">
              <a:lnSpc>
                <a:spcPct val="90000"/>
              </a:lnSpc>
              <a:buFont typeface="Wingdings" pitchFamily="2" charset="2"/>
              <a:buNone/>
            </a:pPr>
            <a:r>
              <a:rPr lang="en-US" sz="2400" dirty="0">
                <a:solidFill>
                  <a:srgbClr val="BD582C"/>
                </a:solidFill>
                <a:latin typeface="+mn-lt"/>
              </a:rPr>
              <a:t>Government Provision, 2</a:t>
            </a:r>
          </a:p>
        </p:txBody>
      </p:sp>
      <p:sp>
        <p:nvSpPr>
          <p:cNvPr id="16387" name="Rectangle 3"/>
          <p:cNvSpPr>
            <a:spLocks noGrp="1" noChangeArrowheads="1"/>
          </p:cNvSpPr>
          <p:nvPr>
            <p:ph idx="1"/>
          </p:nvPr>
        </p:nvSpPr>
        <p:spPr/>
        <p:txBody>
          <a:bodyPr>
            <a:normAutofit fontScale="92500" lnSpcReduction="10000"/>
          </a:bodyPr>
          <a:lstStyle/>
          <a:p>
            <a:pPr marL="227013" indent="-227013" eaLnBrk="1" hangingPunct="1">
              <a:lnSpc>
                <a:spcPct val="100000"/>
              </a:lnSpc>
              <a:spcBef>
                <a:spcPts val="0"/>
              </a:spcBef>
              <a:spcAft>
                <a:spcPts val="600"/>
              </a:spcAft>
              <a:buFont typeface="Wingdings" panose="05000000000000000000" pitchFamily="2" charset="2"/>
              <a:buChar char="§"/>
            </a:pPr>
            <a:r>
              <a:rPr lang="en-US" sz="2000" dirty="0"/>
              <a:t>In January 2011, Illinois turned the management of its lottery over to a private firm.  Indiana and New Jersey have also gone this route.</a:t>
            </a:r>
          </a:p>
          <a:p>
            <a:pPr marL="227013" indent="-227013" eaLnBrk="1" hangingPunct="1">
              <a:lnSpc>
                <a:spcPct val="100000"/>
              </a:lnSpc>
              <a:spcBef>
                <a:spcPts val="0"/>
              </a:spcBef>
              <a:spcAft>
                <a:spcPts val="600"/>
              </a:spcAft>
              <a:buFont typeface="Wingdings" panose="05000000000000000000" pitchFamily="2" charset="2"/>
              <a:buChar char="§"/>
            </a:pPr>
            <a:r>
              <a:rPr lang="en-US" sz="2000" dirty="0"/>
              <a:t>In Illinois, the firm agreed to large payments to the state if it does not increase lottery revenue.</a:t>
            </a:r>
          </a:p>
          <a:p>
            <a:pPr marL="227013" indent="-227013" eaLnBrk="1" hangingPunct="1">
              <a:lnSpc>
                <a:spcPct val="100000"/>
              </a:lnSpc>
              <a:spcBef>
                <a:spcPts val="0"/>
              </a:spcBef>
              <a:spcAft>
                <a:spcPts val="600"/>
              </a:spcAft>
              <a:buFont typeface="Wingdings" panose="05000000000000000000" pitchFamily="2" charset="2"/>
              <a:buChar char="§"/>
            </a:pPr>
            <a:r>
              <a:rPr lang="en-US" sz="2000" dirty="0"/>
              <a:t>Without comprehensive contracts, this approach is a recipe for exploitation.</a:t>
            </a:r>
          </a:p>
          <a:p>
            <a:pPr marL="227013" indent="-227013" eaLnBrk="1" hangingPunct="1">
              <a:lnSpc>
                <a:spcPct val="100000"/>
              </a:lnSpc>
              <a:spcBef>
                <a:spcPts val="0"/>
              </a:spcBef>
              <a:spcAft>
                <a:spcPts val="600"/>
              </a:spcAft>
              <a:buFont typeface="Wingdings" panose="05000000000000000000" pitchFamily="2" charset="2"/>
              <a:buChar char="§"/>
            </a:pPr>
            <a:r>
              <a:rPr lang="en-US" sz="2000" dirty="0"/>
              <a:t>See</a:t>
            </a:r>
          </a:p>
          <a:p>
            <a:pPr marL="391605" lvl="1" indent="-227013">
              <a:lnSpc>
                <a:spcPct val="100000"/>
              </a:lnSpc>
              <a:spcBef>
                <a:spcPts val="0"/>
              </a:spcBef>
              <a:spcAft>
                <a:spcPts val="600"/>
              </a:spcAft>
              <a:buFont typeface="Wingdings" panose="05000000000000000000" pitchFamily="2" charset="2"/>
              <a:buChar char="§"/>
            </a:pPr>
            <a:r>
              <a:rPr lang="en-US" sz="1800" dirty="0">
                <a:hlinkClick r:id="rId2" tooltip="http://www.forbes.com/sites/realspin/2015/02/24/where-lottery-privatization-went-wrong/#466a94214f18 "/>
              </a:rPr>
              <a:t>http://www.forbes.com/sites/realspin/2015/02/24/where-lottery-privatization-went-wrong/#466a94214f18</a:t>
            </a:r>
            <a:r>
              <a:rPr lang="en-US" sz="1800" dirty="0"/>
              <a:t> .</a:t>
            </a:r>
          </a:p>
          <a:p>
            <a:pPr marL="391605" lvl="1" indent="-227013">
              <a:lnSpc>
                <a:spcPct val="100000"/>
              </a:lnSpc>
              <a:spcBef>
                <a:spcPts val="0"/>
              </a:spcBef>
              <a:spcAft>
                <a:spcPts val="600"/>
              </a:spcAft>
              <a:buFont typeface="Wingdings" panose="05000000000000000000" pitchFamily="2" charset="2"/>
              <a:buChar char="§"/>
            </a:pPr>
            <a:r>
              <a:rPr lang="en-US" sz="1800" dirty="0">
                <a:hlinkClick r:id="rId3" tooltip="https://www.world-lotteries.org/media-news/member-news/2848-illinois-lottery-reports-record-breaking-sales-for-october "/>
              </a:rPr>
              <a:t>https://www.world-lotteries.org/media-news/member-news/2848-illinois-lottery-reports-record-breaking-sales-for-october</a:t>
            </a:r>
            <a:r>
              <a:rPr lang="en-US" sz="1800" dirty="0"/>
              <a:t> .</a:t>
            </a:r>
          </a:p>
          <a:p>
            <a:pPr marL="391605" lvl="1" indent="-227013">
              <a:lnSpc>
                <a:spcPct val="100000"/>
              </a:lnSpc>
              <a:spcBef>
                <a:spcPts val="0"/>
              </a:spcBef>
              <a:spcAft>
                <a:spcPts val="600"/>
              </a:spcAft>
              <a:buFont typeface="Wingdings" panose="05000000000000000000" pitchFamily="2" charset="2"/>
              <a:buChar char="§"/>
            </a:pPr>
            <a:r>
              <a:rPr lang="en-US" sz="1800" dirty="0">
                <a:hlinkClick r:id="rId4" tooltip="https://www.northjersey.com/story/news/new-jersey/2019/05/14/nj-lottery-deal-northstar-new-jersey-save-taxpayers-100-m/3663943002/ "/>
              </a:rPr>
              <a:t>https://www.northjersey.com/story/news/new-jersey/2019/05/14/nj-lottery-deal-northstar-new-jersey-save-taxpayers-100-m/3663943002/ </a:t>
            </a:r>
            <a:endParaRPr lang="en-US" sz="1800" dirty="0"/>
          </a:p>
          <a:p>
            <a:pPr marL="391605" lvl="1" indent="-227013">
              <a:lnSpc>
                <a:spcPct val="100000"/>
              </a:lnSpc>
              <a:spcBef>
                <a:spcPts val="0"/>
              </a:spcBef>
              <a:spcAft>
                <a:spcPts val="600"/>
              </a:spcAft>
              <a:buFont typeface="Wingdings" panose="05000000000000000000" pitchFamily="2" charset="2"/>
              <a:buChar char="§"/>
            </a:pPr>
            <a:endParaRPr lang="en-US" sz="1800" dirty="0"/>
          </a:p>
          <a:p>
            <a:pPr marL="391605" lvl="1" indent="-227013">
              <a:lnSpc>
                <a:spcPct val="100000"/>
              </a:lnSpc>
              <a:spcBef>
                <a:spcPts val="0"/>
              </a:spcBef>
              <a:spcAft>
                <a:spcPts val="600"/>
              </a:spcAft>
              <a:buFont typeface="Wingdings" panose="05000000000000000000" pitchFamily="2" charset="2"/>
              <a:buChar char="§"/>
            </a:pPr>
            <a:endParaRPr lang="en-US" sz="1800" dirty="0"/>
          </a:p>
          <a:p>
            <a:pPr marL="391605" lvl="1" indent="-227013">
              <a:lnSpc>
                <a:spcPct val="100000"/>
              </a:lnSpc>
              <a:spcBef>
                <a:spcPts val="0"/>
              </a:spcBef>
              <a:spcAft>
                <a:spcPts val="600"/>
              </a:spcAft>
              <a:buFont typeface="Wingdings" panose="05000000000000000000" pitchFamily="2" charset="2"/>
              <a:buChar char="§"/>
            </a:pPr>
            <a:endParaRPr lang="en-US" sz="1888" dirty="0"/>
          </a:p>
        </p:txBody>
      </p:sp>
      <p:sp>
        <p:nvSpPr>
          <p:cNvPr id="3" name="Title" hidden="1"/>
          <p:cNvSpPr>
            <a:spLocks noGrp="1"/>
          </p:cNvSpPr>
          <p:nvPr>
            <p:ph type="title"/>
          </p:nvPr>
        </p:nvSpPr>
        <p:spPr/>
        <p:txBody>
          <a:bodyPr/>
          <a:lstStyle/>
          <a:p>
            <a:r>
              <a:rPr lang="en-US" sz="2800" dirty="0">
                <a:solidFill>
                  <a:srgbClr val="BD582C"/>
                </a:solidFill>
              </a:rPr>
              <a:t>Government Provision, 2</a:t>
            </a:r>
            <a:br>
              <a:rPr lang="en-US" sz="2800" dirty="0">
                <a:solidFill>
                  <a:srgbClr val="BD582C"/>
                </a:solidFill>
              </a:rPr>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10:  Revenue from Government Monopoly</a:t>
            </a:r>
          </a:p>
        </p:txBody>
      </p:sp>
      <p:sp>
        <p:nvSpPr>
          <p:cNvPr id="2" name="Rectangle 2"/>
          <p:cNvSpPr/>
          <p:nvPr/>
        </p:nvSpPr>
        <p:spPr>
          <a:xfrm>
            <a:off x="822960" y="1371600"/>
            <a:ext cx="2183675" cy="424732"/>
          </a:xfrm>
          <a:prstGeom prst="rect">
            <a:avLst/>
          </a:prstGeom>
        </p:spPr>
        <p:txBody>
          <a:bodyPr wrap="none">
            <a:spAutoFit/>
          </a:bodyPr>
          <a:lstStyle/>
          <a:p>
            <a:pPr eaLnBrk="1" hangingPunct="1">
              <a:lnSpc>
                <a:spcPct val="90000"/>
              </a:lnSpc>
              <a:buFont typeface="Wingdings" pitchFamily="2" charset="2"/>
              <a:buNone/>
            </a:pPr>
            <a:r>
              <a:rPr lang="en-US" sz="2400" dirty="0">
                <a:solidFill>
                  <a:srgbClr val="BD582C"/>
                </a:solidFill>
                <a:latin typeface="+mn-lt"/>
              </a:rPr>
              <a:t>Rate of Taxation</a:t>
            </a:r>
          </a:p>
        </p:txBody>
      </p:sp>
      <p:sp>
        <p:nvSpPr>
          <p:cNvPr id="17411" name="Rectangle 3"/>
          <p:cNvSpPr>
            <a:spLocks noGrp="1" noChangeArrowheads="1"/>
          </p:cNvSpPr>
          <p:nvPr>
            <p:ph idx="1"/>
          </p:nvPr>
        </p:nvSpPr>
        <p:spPr/>
        <p:txBody>
          <a:bodyPr>
            <a:normAutofit/>
          </a:bodyPr>
          <a:lstStyle/>
          <a:p>
            <a:pPr marL="227013" indent="-227013" eaLnBrk="1" hangingPunct="1">
              <a:lnSpc>
                <a:spcPct val="120000"/>
              </a:lnSpc>
              <a:buFont typeface="Wingdings" panose="05000000000000000000" pitchFamily="2" charset="2"/>
              <a:buChar char="§"/>
            </a:pPr>
            <a:r>
              <a:rPr lang="en-US" sz="2000" dirty="0"/>
              <a:t>Lotteries provide a classic example of the trade-off between CS and revenue:</a:t>
            </a:r>
          </a:p>
          <a:p>
            <a:pPr lvl="2">
              <a:lnSpc>
                <a:spcPct val="120000"/>
              </a:lnSpc>
              <a:buFont typeface="Wingdings" panose="05000000000000000000" pitchFamily="2" charset="2"/>
              <a:buChar char="§"/>
            </a:pPr>
            <a:endParaRPr lang="en-US" sz="2000" dirty="0"/>
          </a:p>
          <a:p>
            <a:pPr marL="569912" indent="-342900">
              <a:lnSpc>
                <a:spcPct val="120000"/>
              </a:lnSpc>
              <a:buFont typeface="Courier New" panose="02070309020205020404" pitchFamily="49" charset="0"/>
              <a:buChar char="o"/>
            </a:pPr>
            <a:r>
              <a:rPr lang="en-US" sz="2000" dirty="0"/>
              <a:t>The analytical case for lotteries is based on the CS they generate, which is minimized by </a:t>
            </a:r>
            <a:r>
              <a:rPr lang="en-US" sz="2000" b="1" dirty="0"/>
              <a:t>low</a:t>
            </a:r>
            <a:r>
              <a:rPr lang="en-US" sz="2000" dirty="0"/>
              <a:t> implicit tax rates.</a:t>
            </a:r>
          </a:p>
          <a:p>
            <a:pPr marL="569912" indent="-342900">
              <a:lnSpc>
                <a:spcPct val="120000"/>
              </a:lnSpc>
              <a:buFont typeface="Courier New" panose="02070309020205020404" pitchFamily="49" charset="0"/>
              <a:buChar char="o"/>
            </a:pPr>
            <a:endParaRPr lang="en-US" sz="2000" dirty="0"/>
          </a:p>
          <a:p>
            <a:pPr marL="569912" indent="-342900">
              <a:lnSpc>
                <a:spcPct val="120000"/>
              </a:lnSpc>
              <a:buFont typeface="Courier New" panose="02070309020205020404" pitchFamily="49" charset="0"/>
              <a:buChar char="o"/>
            </a:pPr>
            <a:r>
              <a:rPr lang="en-US" sz="2000" dirty="0"/>
              <a:t>The political case for lotteries is based on the money they raise, which is maximized by </a:t>
            </a:r>
            <a:r>
              <a:rPr lang="en-US" sz="2000" b="1" dirty="0"/>
              <a:t>high </a:t>
            </a:r>
            <a:r>
              <a:rPr lang="en-US" sz="2000" dirty="0"/>
              <a:t>implicit tax rate.</a:t>
            </a:r>
          </a:p>
        </p:txBody>
      </p:sp>
      <p:sp>
        <p:nvSpPr>
          <p:cNvPr id="3" name="Title" hidden="1"/>
          <p:cNvSpPr>
            <a:spLocks noGrp="1"/>
          </p:cNvSpPr>
          <p:nvPr>
            <p:ph type="title"/>
          </p:nvPr>
        </p:nvSpPr>
        <p:spPr/>
        <p:txBody>
          <a:bodyPr/>
          <a:lstStyle/>
          <a:p>
            <a:r>
              <a:rPr lang="en-US" sz="2800" dirty="0">
                <a:solidFill>
                  <a:srgbClr val="BD582C"/>
                </a:solidFill>
              </a:rPr>
              <a:t>Rate of Taxation</a:t>
            </a:r>
            <a:br>
              <a:rPr lang="en-US" sz="2800" dirty="0">
                <a:solidFill>
                  <a:srgbClr val="BD582C"/>
                </a:solidFill>
              </a:rPr>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10:  Revenue from Government Monopoly</a:t>
            </a:r>
          </a:p>
        </p:txBody>
      </p:sp>
      <p:sp>
        <p:nvSpPr>
          <p:cNvPr id="2" name="Rectangle 2"/>
          <p:cNvSpPr/>
          <p:nvPr/>
        </p:nvSpPr>
        <p:spPr>
          <a:xfrm>
            <a:off x="868680" y="1371600"/>
            <a:ext cx="2485039" cy="424732"/>
          </a:xfrm>
          <a:prstGeom prst="rect">
            <a:avLst/>
          </a:prstGeom>
        </p:spPr>
        <p:txBody>
          <a:bodyPr wrap="none">
            <a:spAutoFit/>
          </a:bodyPr>
          <a:lstStyle/>
          <a:p>
            <a:pPr eaLnBrk="1" hangingPunct="1">
              <a:lnSpc>
                <a:spcPct val="90000"/>
              </a:lnSpc>
              <a:buFont typeface="Wingdings" pitchFamily="2" charset="2"/>
              <a:buNone/>
            </a:pPr>
            <a:r>
              <a:rPr lang="en-US" sz="2400" dirty="0">
                <a:solidFill>
                  <a:srgbClr val="BD582C"/>
                </a:solidFill>
                <a:latin typeface="+mn-lt"/>
              </a:rPr>
              <a:t>Rate of Taxation, 2</a:t>
            </a:r>
          </a:p>
        </p:txBody>
      </p:sp>
      <p:sp>
        <p:nvSpPr>
          <p:cNvPr id="18435" name="Rectangle 3"/>
          <p:cNvSpPr>
            <a:spLocks noGrp="1" noChangeArrowheads="1"/>
          </p:cNvSpPr>
          <p:nvPr>
            <p:ph idx="1"/>
          </p:nvPr>
        </p:nvSpPr>
        <p:spPr/>
        <p:txBody>
          <a:bodyPr>
            <a:noAutofit/>
          </a:bodyPr>
          <a:lstStyle/>
          <a:p>
            <a:pPr marL="227013" indent="-227013" eaLnBrk="1" hangingPunct="1">
              <a:lnSpc>
                <a:spcPct val="90000"/>
              </a:lnSpc>
              <a:buFont typeface="Wingdings" panose="05000000000000000000" pitchFamily="2" charset="2"/>
              <a:buChar char="§"/>
            </a:pPr>
            <a:r>
              <a:rPr lang="en-US" sz="2000" dirty="0"/>
              <a:t>In this case (as in many others!) politics wins, that is, the implicit tax rates are very high.</a:t>
            </a:r>
          </a:p>
          <a:p>
            <a:pPr marL="227013" indent="-227013" eaLnBrk="1" hangingPunct="1">
              <a:lnSpc>
                <a:spcPct val="5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What is the implicit tax rate?</a:t>
            </a:r>
          </a:p>
          <a:p>
            <a:pPr marL="460375" lvl="6" indent="-233363">
              <a:lnSpc>
                <a:spcPct val="120000"/>
              </a:lnSpc>
              <a:buFont typeface="Courier New" panose="02070309020205020404" pitchFamily="49" charset="0"/>
              <a:buChar char="o"/>
            </a:pPr>
            <a:r>
              <a:rPr lang="en-US" sz="2000" dirty="0"/>
              <a:t>Answer:  What the state keeps divided by the total costs of running the lottery.</a:t>
            </a:r>
          </a:p>
          <a:p>
            <a:pPr marL="460375" lvl="6" indent="-233363">
              <a:lnSpc>
                <a:spcPct val="120000"/>
              </a:lnSpc>
              <a:buFont typeface="Courier New" panose="02070309020205020404" pitchFamily="49" charset="0"/>
              <a:buChar char="o"/>
            </a:pPr>
            <a:r>
              <a:rPr lang="en-US" sz="2000" dirty="0"/>
              <a:t>Let </a:t>
            </a:r>
            <a:r>
              <a:rPr lang="en-US" sz="2000" i="1" dirty="0">
                <a:latin typeface="Times New Roman" pitchFamily="18" charset="0"/>
              </a:rPr>
              <a:t>t</a:t>
            </a:r>
            <a:r>
              <a:rPr lang="en-US" sz="2000" i="1" dirty="0"/>
              <a:t> </a:t>
            </a:r>
            <a:r>
              <a:rPr lang="en-US" sz="2000" dirty="0"/>
              <a:t>= implicit tax rate, </a:t>
            </a:r>
            <a:r>
              <a:rPr lang="en-US" sz="2000" i="1" dirty="0">
                <a:latin typeface="Times New Roman" pitchFamily="18" charset="0"/>
              </a:rPr>
              <a:t>R</a:t>
            </a:r>
            <a:r>
              <a:rPr lang="en-US" sz="2000" dirty="0"/>
              <a:t> = state revenue, </a:t>
            </a:r>
            <a:r>
              <a:rPr lang="en-US" sz="2000" i="1" dirty="0">
                <a:latin typeface="Times New Roman" pitchFamily="18" charset="0"/>
              </a:rPr>
              <a:t>P</a:t>
            </a:r>
            <a:r>
              <a:rPr lang="en-US" sz="2000" dirty="0"/>
              <a:t> = prizes awarded, </a:t>
            </a:r>
            <a:r>
              <a:rPr lang="en-US" sz="2000" i="1" dirty="0">
                <a:latin typeface="Times New Roman" pitchFamily="18" charset="0"/>
              </a:rPr>
              <a:t>C</a:t>
            </a:r>
            <a:r>
              <a:rPr lang="en-US" sz="2000" dirty="0"/>
              <a:t> = administrative costs. </a:t>
            </a:r>
            <a:br>
              <a:rPr lang="en-US" sz="2000" dirty="0"/>
            </a:br>
            <a:br>
              <a:rPr lang="en-US" sz="2000" dirty="0"/>
            </a:br>
            <a:r>
              <a:rPr lang="en-US" sz="2000" dirty="0"/>
              <a:t> Then</a:t>
            </a:r>
          </a:p>
          <a:p>
            <a:pPr lvl="1" eaLnBrk="1" hangingPunct="1">
              <a:lnSpc>
                <a:spcPct val="90000"/>
              </a:lnSpc>
            </a:pPr>
            <a:endParaRPr lang="en-US" sz="2000" dirty="0"/>
          </a:p>
          <a:p>
            <a:pPr lvl="2" eaLnBrk="1" hangingPunct="1">
              <a:lnSpc>
                <a:spcPct val="90000"/>
              </a:lnSpc>
              <a:buFont typeface="Wingdings" pitchFamily="2" charset="2"/>
              <a:buNone/>
            </a:pPr>
            <a:r>
              <a:rPr lang="en-US" sz="2000" dirty="0"/>
              <a:t> </a:t>
            </a:r>
          </a:p>
        </p:txBody>
      </p:sp>
      <p:graphicFrame>
        <p:nvGraphicFramePr>
          <p:cNvPr id="18437" name="Equation" descr="Please contact Professor Yinger for details regarding figures" title="Graph"/>
          <p:cNvGraphicFramePr>
            <a:graphicFrameLocks noChangeAspect="1"/>
          </p:cNvGraphicFramePr>
          <p:nvPr/>
        </p:nvGraphicFramePr>
        <p:xfrm>
          <a:off x="4267200" y="4648199"/>
          <a:ext cx="1986728" cy="1253067"/>
        </p:xfrm>
        <a:graphic>
          <a:graphicData uri="http://schemas.openxmlformats.org/presentationml/2006/ole">
            <mc:AlternateContent xmlns:mc="http://schemas.openxmlformats.org/markup-compatibility/2006">
              <mc:Choice xmlns:v="urn:schemas-microsoft-com:vml" Requires="v">
                <p:oleObj name="Equation" r:id="rId2" imgW="622030" imgH="393529" progId="Equation.DSMT4">
                  <p:embed/>
                </p:oleObj>
              </mc:Choice>
              <mc:Fallback>
                <p:oleObj name="Equation" r:id="rId2" imgW="622030" imgH="393529" progId="Equation.DSMT4">
                  <p:embed/>
                  <p:pic>
                    <p:nvPicPr>
                      <p:cNvPr id="18437" name="Equation" descr="Please contact Professor Yinger for details regarding figures" title="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648199"/>
                        <a:ext cx="1986728" cy="1253067"/>
                      </a:xfrm>
                      <a:prstGeom prst="rect">
                        <a:avLst/>
                      </a:prstGeom>
                      <a:noFill/>
                      <a:ln>
                        <a:noFill/>
                      </a:ln>
                    </p:spPr>
                  </p:pic>
                </p:oleObj>
              </mc:Fallback>
            </mc:AlternateContent>
          </a:graphicData>
        </a:graphic>
      </p:graphicFrame>
      <p:sp>
        <p:nvSpPr>
          <p:cNvPr id="3" name="Title" hidden="1"/>
          <p:cNvSpPr>
            <a:spLocks noGrp="1"/>
          </p:cNvSpPr>
          <p:nvPr>
            <p:ph type="title"/>
          </p:nvPr>
        </p:nvSpPr>
        <p:spPr/>
        <p:txBody>
          <a:bodyPr/>
          <a:lstStyle/>
          <a:p>
            <a:r>
              <a:rPr lang="en-US" sz="2800" dirty="0">
                <a:solidFill>
                  <a:srgbClr val="BD582C"/>
                </a:solidFill>
              </a:rPr>
              <a:t>Rate of Taxation, 2</a:t>
            </a:r>
            <a:br>
              <a:rPr lang="en-US" sz="2800" dirty="0">
                <a:solidFill>
                  <a:srgbClr val="BD582C"/>
                </a:solidFill>
              </a:rPr>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10:  Revenue from Government Monopoly</a:t>
            </a:r>
          </a:p>
        </p:txBody>
      </p:sp>
      <p:sp>
        <p:nvSpPr>
          <p:cNvPr id="2" name="Rectangle 2"/>
          <p:cNvSpPr/>
          <p:nvPr/>
        </p:nvSpPr>
        <p:spPr>
          <a:xfrm>
            <a:off x="817098" y="1397358"/>
            <a:ext cx="2485039" cy="424732"/>
          </a:xfrm>
          <a:prstGeom prst="rect">
            <a:avLst/>
          </a:prstGeom>
        </p:spPr>
        <p:txBody>
          <a:bodyPr wrap="none">
            <a:spAutoFit/>
          </a:bodyPr>
          <a:lstStyle/>
          <a:p>
            <a:pPr eaLnBrk="1" hangingPunct="1">
              <a:lnSpc>
                <a:spcPct val="90000"/>
              </a:lnSpc>
              <a:buFont typeface="Wingdings" pitchFamily="2" charset="2"/>
              <a:buNone/>
            </a:pPr>
            <a:r>
              <a:rPr lang="en-US" sz="2400" dirty="0">
                <a:solidFill>
                  <a:srgbClr val="BD582C"/>
                </a:solidFill>
                <a:latin typeface="+mn-lt"/>
              </a:rPr>
              <a:t>Rate of Taxation, 3</a:t>
            </a:r>
          </a:p>
        </p:txBody>
      </p:sp>
      <p:sp>
        <p:nvSpPr>
          <p:cNvPr id="19459" name="Rectangle 3"/>
          <p:cNvSpPr>
            <a:spLocks noGrp="1" noChangeArrowheads="1"/>
          </p:cNvSpPr>
          <p:nvPr>
            <p:ph idx="1"/>
          </p:nvPr>
        </p:nvSpPr>
        <p:spPr/>
        <p:txBody>
          <a:bodyPr>
            <a:noAutofit/>
          </a:bodyPr>
          <a:lstStyle/>
          <a:p>
            <a:pPr marL="227013" indent="-227013" eaLnBrk="1" hangingPunct="1">
              <a:lnSpc>
                <a:spcPct val="90000"/>
              </a:lnSpc>
              <a:buFont typeface="Wingdings" panose="05000000000000000000" pitchFamily="2" charset="2"/>
              <a:buChar char="§"/>
            </a:pPr>
            <a:r>
              <a:rPr lang="en-US" sz="2000" dirty="0"/>
              <a:t>According to the Census, the values of these variables for the U.S. as a</a:t>
            </a:r>
            <a:br>
              <a:rPr lang="en-US" sz="2000" dirty="0"/>
            </a:br>
            <a:r>
              <a:rPr lang="en-US" sz="2000" dirty="0"/>
              <a:t> whole in 2016 (per $1.00 of sales) are:</a:t>
            </a:r>
          </a:p>
          <a:p>
            <a:pPr marL="460375" lvl="7" indent="-233363">
              <a:lnSpc>
                <a:spcPct val="150000"/>
              </a:lnSpc>
              <a:buFont typeface="Courier New" panose="02070309020205020404" pitchFamily="49" charset="0"/>
              <a:buChar char="o"/>
            </a:pPr>
            <a:r>
              <a:rPr lang="en-US" sz="2000" i="1" dirty="0"/>
              <a:t>R</a:t>
            </a:r>
            <a:r>
              <a:rPr lang="en-US" sz="2000" dirty="0"/>
              <a:t> = $0.315</a:t>
            </a:r>
          </a:p>
          <a:p>
            <a:pPr marL="460375" lvl="7" indent="-233363">
              <a:lnSpc>
                <a:spcPct val="150000"/>
              </a:lnSpc>
              <a:buFont typeface="Courier New" panose="02070309020205020404" pitchFamily="49" charset="0"/>
              <a:buChar char="o"/>
            </a:pPr>
            <a:r>
              <a:rPr lang="en-US" sz="2000" i="1" dirty="0"/>
              <a:t>P</a:t>
            </a:r>
            <a:r>
              <a:rPr lang="en-US" sz="2000" dirty="0"/>
              <a:t> = $0.640</a:t>
            </a:r>
          </a:p>
          <a:p>
            <a:pPr marL="460375" lvl="7" indent="-233363">
              <a:lnSpc>
                <a:spcPct val="150000"/>
              </a:lnSpc>
              <a:buFont typeface="Courier New" panose="02070309020205020404" pitchFamily="49" charset="0"/>
              <a:buChar char="o"/>
            </a:pPr>
            <a:r>
              <a:rPr lang="en-US" sz="2000" i="1" dirty="0"/>
              <a:t>C</a:t>
            </a:r>
            <a:r>
              <a:rPr lang="en-US" sz="2000" dirty="0"/>
              <a:t> = $0.045.</a:t>
            </a:r>
          </a:p>
          <a:p>
            <a:pPr marL="227013" indent="-227013" eaLnBrk="1" hangingPunct="1">
              <a:lnSpc>
                <a:spcPct val="90000"/>
              </a:lnSpc>
              <a:buFont typeface="Wingdings" panose="05000000000000000000" pitchFamily="2" charset="2"/>
              <a:buChar char="§"/>
            </a:pPr>
            <a:r>
              <a:rPr lang="en-US" sz="2000" dirty="0"/>
              <a:t>Thus the average implicit tax rate in the U.S. in 2016 was:</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This is analogous to a sales tax rate.</a:t>
            </a:r>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buFont typeface="Wingdings" pitchFamily="2" charset="2"/>
              <a:buNone/>
            </a:pPr>
            <a:endParaRPr lang="en-US" sz="2000" dirty="0"/>
          </a:p>
          <a:p>
            <a:pPr lvl="2" eaLnBrk="1" hangingPunct="1">
              <a:lnSpc>
                <a:spcPct val="90000"/>
              </a:lnSpc>
              <a:buFont typeface="Wingdings" pitchFamily="2" charset="2"/>
              <a:buNone/>
            </a:pPr>
            <a:r>
              <a:rPr lang="en-US" sz="2000" dirty="0"/>
              <a:t> </a:t>
            </a:r>
          </a:p>
        </p:txBody>
      </p:sp>
      <p:graphicFrame>
        <p:nvGraphicFramePr>
          <p:cNvPr id="19462" name="Equation" descr="Please contact Professor Yinger for details regarding equations&#10;" title="Equation"/>
          <p:cNvGraphicFramePr>
            <a:graphicFrameLocks noChangeAspect="1"/>
          </p:cNvGraphicFramePr>
          <p:nvPr/>
        </p:nvGraphicFramePr>
        <p:xfrm>
          <a:off x="1219200" y="4419600"/>
          <a:ext cx="6450013" cy="1171575"/>
        </p:xfrm>
        <a:graphic>
          <a:graphicData uri="http://schemas.openxmlformats.org/presentationml/2006/ole">
            <mc:AlternateContent xmlns:mc="http://schemas.openxmlformats.org/markup-compatibility/2006">
              <mc:Choice xmlns:v="urn:schemas-microsoft-com:vml" Requires="v">
                <p:oleObj name="Equation" r:id="rId2" imgW="2145960" imgH="393480" progId="Equation.DSMT4">
                  <p:embed/>
                </p:oleObj>
              </mc:Choice>
              <mc:Fallback>
                <p:oleObj name="Equation" r:id="rId2" imgW="2145960" imgH="393480" progId="Equation.DSMT4">
                  <p:embed/>
                  <p:pic>
                    <p:nvPicPr>
                      <p:cNvPr id="19462" name="Equation" descr="Please contact Professor Yinger for details regarding equations&#10;" title="Equation"/>
                      <p:cNvPicPr>
                        <a:picLocks noChangeAspect="1" noChangeArrowheads="1"/>
                      </p:cNvPicPr>
                      <p:nvPr/>
                    </p:nvPicPr>
                    <p:blipFill>
                      <a:blip r:embed="rId3"/>
                      <a:srcRect/>
                      <a:stretch>
                        <a:fillRect/>
                      </a:stretch>
                    </p:blipFill>
                    <p:spPr bwMode="auto">
                      <a:xfrm>
                        <a:off x="1219200" y="4419600"/>
                        <a:ext cx="6450013" cy="1171575"/>
                      </a:xfrm>
                      <a:prstGeom prst="rect">
                        <a:avLst/>
                      </a:prstGeom>
                      <a:noFill/>
                      <a:ln>
                        <a:noFill/>
                      </a:ln>
                    </p:spPr>
                  </p:pic>
                </p:oleObj>
              </mc:Fallback>
            </mc:AlternateContent>
          </a:graphicData>
        </a:graphic>
      </p:graphicFrame>
      <p:sp>
        <p:nvSpPr>
          <p:cNvPr id="3" name="Title 2" hidden="1"/>
          <p:cNvSpPr>
            <a:spLocks noGrp="1"/>
          </p:cNvSpPr>
          <p:nvPr>
            <p:ph type="title"/>
          </p:nvPr>
        </p:nvSpPr>
        <p:spPr/>
        <p:txBody>
          <a:bodyPr/>
          <a:lstStyle/>
          <a:p>
            <a:r>
              <a:rPr lang="en-US" sz="2800" dirty="0">
                <a:solidFill>
                  <a:srgbClr val="BD582C"/>
                </a:solidFill>
              </a:rPr>
              <a:t>Rate of Taxation, 3</a:t>
            </a:r>
            <a:br>
              <a:rPr lang="en-US" sz="2800" dirty="0">
                <a:solidFill>
                  <a:srgbClr val="BD582C"/>
                </a:solidFill>
              </a:rPr>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10:  Revenue from Government Monopoly</a:t>
            </a:r>
          </a:p>
        </p:txBody>
      </p:sp>
      <p:sp>
        <p:nvSpPr>
          <p:cNvPr id="2" name="Rectangle 2"/>
          <p:cNvSpPr/>
          <p:nvPr/>
        </p:nvSpPr>
        <p:spPr>
          <a:xfrm>
            <a:off x="861573" y="1374071"/>
            <a:ext cx="2485039" cy="424732"/>
          </a:xfrm>
          <a:prstGeom prst="rect">
            <a:avLst/>
          </a:prstGeom>
        </p:spPr>
        <p:txBody>
          <a:bodyPr wrap="none">
            <a:spAutoFit/>
          </a:bodyPr>
          <a:lstStyle/>
          <a:p>
            <a:pPr eaLnBrk="1" hangingPunct="1">
              <a:lnSpc>
                <a:spcPct val="90000"/>
              </a:lnSpc>
              <a:buFont typeface="Wingdings" pitchFamily="2" charset="2"/>
              <a:buNone/>
            </a:pPr>
            <a:r>
              <a:rPr lang="en-US" sz="2400" dirty="0">
                <a:solidFill>
                  <a:srgbClr val="BD582C"/>
                </a:solidFill>
                <a:latin typeface="+mn-lt"/>
              </a:rPr>
              <a:t>Rate of Taxation, 4</a:t>
            </a:r>
          </a:p>
        </p:txBody>
      </p:sp>
      <p:sp>
        <p:nvSpPr>
          <p:cNvPr id="20483" name="Rectangle 3"/>
          <p:cNvSpPr>
            <a:spLocks noGrp="1" noChangeArrowheads="1"/>
          </p:cNvSpPr>
          <p:nvPr>
            <p:ph idx="1"/>
          </p:nvPr>
        </p:nvSpPr>
        <p:spPr/>
        <p:txBody>
          <a:bodyPr>
            <a:normAutofit/>
          </a:bodyPr>
          <a:lstStyle/>
          <a:p>
            <a:pPr marL="227013" indent="-227013" eaLnBrk="1" hangingPunct="1">
              <a:lnSpc>
                <a:spcPct val="90000"/>
              </a:lnSpc>
              <a:buFont typeface="Wingdings" panose="05000000000000000000" pitchFamily="2" charset="2"/>
              <a:buChar char="§"/>
            </a:pPr>
            <a:r>
              <a:rPr lang="en-US" sz="2000" dirty="0"/>
              <a:t>This is not a typo:  The tax rate in the typical state was 46.1%!</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In 2016, implicit lottery tax rates range from 16% (Idaho) to 288% (South Dakota) and are all far higher than the rates for any other type of sales tax.</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These high rates of tax cause enormous distortion between lotteries</a:t>
            </a:r>
            <a:br>
              <a:rPr lang="en-US" sz="2000" dirty="0"/>
            </a:br>
            <a:r>
              <a:rPr lang="en-US" sz="2000" dirty="0"/>
              <a:t> and other types of commodities.</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But they also cut back on the social costs (externalities) of lotteries and export taxes to nonresidents.</a:t>
            </a:r>
          </a:p>
        </p:txBody>
      </p:sp>
      <p:sp>
        <p:nvSpPr>
          <p:cNvPr id="3" name="Title" hidden="1"/>
          <p:cNvSpPr>
            <a:spLocks noGrp="1"/>
          </p:cNvSpPr>
          <p:nvPr>
            <p:ph type="title"/>
          </p:nvPr>
        </p:nvSpPr>
        <p:spPr/>
        <p:txBody>
          <a:bodyPr/>
          <a:lstStyle/>
          <a:p>
            <a:r>
              <a:rPr lang="en-US" sz="2800" dirty="0">
                <a:solidFill>
                  <a:srgbClr val="BD582C"/>
                </a:solidFill>
              </a:rPr>
              <a:t>Rate of Taxation, 4</a:t>
            </a:r>
            <a:br>
              <a:rPr lang="en-US" sz="2800" dirty="0">
                <a:solidFill>
                  <a:srgbClr val="BD582C"/>
                </a:solidFill>
              </a:rPr>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668" y="228600"/>
            <a:ext cx="4067845" cy="424732"/>
          </a:xfrm>
          <a:prstGeom prst="rect">
            <a:avLst/>
          </a:prstGeom>
        </p:spPr>
        <p:txBody>
          <a:bodyPr wrap="none">
            <a:spAutoFit/>
          </a:bodyPr>
          <a:lstStyle/>
          <a:p>
            <a:pPr marL="51435" lvl="0" indent="-51435" algn="ctr" defTabSz="514350" fontAlgn="auto">
              <a:lnSpc>
                <a:spcPct val="90000"/>
              </a:lnSpc>
              <a:spcBef>
                <a:spcPts val="675"/>
              </a:spcBef>
              <a:spcAft>
                <a:spcPts val="113"/>
              </a:spcAft>
              <a:buClr>
                <a:srgbClr val="E48312"/>
              </a:buClr>
              <a:buSzPct val="100000"/>
            </a:pPr>
            <a:r>
              <a:rPr lang="en-US" sz="2400" dirty="0">
                <a:solidFill>
                  <a:srgbClr val="BD582C"/>
                </a:solidFill>
                <a:latin typeface="Calibri" panose="020F0502020204030204"/>
                <a:cs typeface="+mn-cs"/>
              </a:rPr>
              <a:t>Implicit Lottery Tax Rates, 2016</a:t>
            </a:r>
          </a:p>
        </p:txBody>
      </p:sp>
      <p:sp>
        <p:nvSpPr>
          <p:cNvPr id="4" name="Rectangle 2"/>
          <p:cNvSpPr/>
          <p:nvPr/>
        </p:nvSpPr>
        <p:spPr>
          <a:xfrm>
            <a:off x="152400" y="5943600"/>
            <a:ext cx="1442896" cy="2585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1200" dirty="0">
                <a:solidFill>
                  <a:srgbClr val="000000">
                    <a:lumMod val="75000"/>
                    <a:lumOff val="25000"/>
                  </a:srgbClr>
                </a:solidFill>
                <a:latin typeface="Calibri" panose="020F0502020204030204"/>
                <a:cs typeface="+mn-cs"/>
              </a:rPr>
              <a:t>Source:  U.S. Census</a:t>
            </a:r>
          </a:p>
        </p:txBody>
      </p:sp>
      <p:sp>
        <p:nvSpPr>
          <p:cNvPr id="7" name="Rectangle 3" title="Decorative Figure"/>
          <p:cNvSpPr/>
          <p:nvPr/>
        </p:nvSpPr>
        <p:spPr>
          <a:xfrm>
            <a:off x="822960" y="1295400"/>
            <a:ext cx="7787640" cy="588450"/>
          </a:xfrm>
          <a:prstGeom prst="rect">
            <a:avLst/>
          </a:prstGeom>
          <a:solidFill>
            <a:srgbClr val="FBE6CE"/>
          </a:solidFill>
          <a:ln>
            <a:solidFill>
              <a:srgbClr val="FBE6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descr="Please contact Professor Yinger for details regarding figures" title="Table"/>
          <p:cNvGraphicFramePr>
            <a:graphicFrameLocks noGrp="1"/>
          </p:cNvGraphicFramePr>
          <p:nvPr/>
        </p:nvGraphicFramePr>
        <p:xfrm>
          <a:off x="1981199" y="653336"/>
          <a:ext cx="5486400" cy="5556034"/>
        </p:xfrm>
        <a:graphic>
          <a:graphicData uri="http://schemas.openxmlformats.org/drawingml/2006/table">
            <a:tbl>
              <a:tblPr firstRow="1">
                <a:tableStyleId>{5C22544A-7EE6-4342-B048-85BDC9FD1C3A}</a:tableStyleId>
              </a:tblPr>
              <a:tblGrid>
                <a:gridCol w="1394705">
                  <a:extLst>
                    <a:ext uri="{9D8B030D-6E8A-4147-A177-3AD203B41FA5}">
                      <a16:colId xmlns:a16="http://schemas.microsoft.com/office/drawing/2014/main" val="3830364308"/>
                    </a:ext>
                  </a:extLst>
                </a:gridCol>
                <a:gridCol w="1125846">
                  <a:extLst>
                    <a:ext uri="{9D8B030D-6E8A-4147-A177-3AD203B41FA5}">
                      <a16:colId xmlns:a16="http://schemas.microsoft.com/office/drawing/2014/main" val="2002466274"/>
                    </a:ext>
                  </a:extLst>
                </a:gridCol>
                <a:gridCol w="189042">
                  <a:extLst>
                    <a:ext uri="{9D8B030D-6E8A-4147-A177-3AD203B41FA5}">
                      <a16:colId xmlns:a16="http://schemas.microsoft.com/office/drawing/2014/main" val="199883605"/>
                    </a:ext>
                  </a:extLst>
                </a:gridCol>
                <a:gridCol w="1650961">
                  <a:extLst>
                    <a:ext uri="{9D8B030D-6E8A-4147-A177-3AD203B41FA5}">
                      <a16:colId xmlns:a16="http://schemas.microsoft.com/office/drawing/2014/main" val="1043899785"/>
                    </a:ext>
                  </a:extLst>
                </a:gridCol>
                <a:gridCol w="1125846">
                  <a:extLst>
                    <a:ext uri="{9D8B030D-6E8A-4147-A177-3AD203B41FA5}">
                      <a16:colId xmlns:a16="http://schemas.microsoft.com/office/drawing/2014/main" val="3517827865"/>
                    </a:ext>
                  </a:extLst>
                </a:gridCol>
              </a:tblGrid>
              <a:tr h="240467">
                <a:tc>
                  <a:txBody>
                    <a:bodyPr/>
                    <a:lstStyle/>
                    <a:p>
                      <a:pPr algn="l" fontAlgn="b"/>
                      <a:r>
                        <a:rPr lang="en-US" sz="1600" u="none" strike="noStrike" dirty="0">
                          <a:effectLst/>
                        </a:rPr>
                        <a:t>Arizona</a:t>
                      </a:r>
                      <a:endParaRPr lang="en-US" sz="1600" b="0" i="0" u="none" strike="noStrike" dirty="0">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26.8%</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Nebraska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35.1%</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510510152"/>
                  </a:ext>
                </a:extLst>
              </a:tr>
              <a:tr h="240467">
                <a:tc>
                  <a:txBody>
                    <a:bodyPr/>
                    <a:lstStyle/>
                    <a:p>
                      <a:pPr algn="l" fontAlgn="b"/>
                      <a:r>
                        <a:rPr lang="en-US" sz="1600" u="none" strike="noStrike" dirty="0">
                          <a:effectLst/>
                        </a:rPr>
                        <a:t>Arkansas</a:t>
                      </a:r>
                      <a:endParaRPr lang="en-US" sz="1600" b="0" i="0" u="none" strike="noStrike" dirty="0">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25.6%</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New Hampshire</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37.6%</a:t>
                      </a:r>
                      <a:endParaRPr lang="en-US" sz="1600" b="0" i="0" u="none" strike="noStrike">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719432520"/>
                  </a:ext>
                </a:extLst>
              </a:tr>
              <a:tr h="240467">
                <a:tc>
                  <a:txBody>
                    <a:bodyPr/>
                    <a:lstStyle/>
                    <a:p>
                      <a:pPr algn="l" fontAlgn="b"/>
                      <a:r>
                        <a:rPr lang="en-US" sz="1600" u="none" strike="noStrike" dirty="0">
                          <a:effectLst/>
                        </a:rPr>
                        <a:t>California</a:t>
                      </a:r>
                      <a:endParaRPr lang="en-US" sz="1600" b="0" i="0" u="none" strike="noStrike" dirty="0">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46.1%</a:t>
                      </a:r>
                      <a:endParaRPr lang="en-US" sz="1600" b="0" i="0" u="none" strike="noStrike" dirty="0">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dirty="0">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dirty="0">
                          <a:effectLst/>
                        </a:rPr>
                        <a:t>New Jersey</a:t>
                      </a:r>
                      <a:endParaRPr lang="en-US" sz="1600" b="0" i="0" u="none" strike="noStrike" dirty="0">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47.1%</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3653612913"/>
                  </a:ext>
                </a:extLst>
              </a:tr>
              <a:tr h="240467">
                <a:tc>
                  <a:txBody>
                    <a:bodyPr/>
                    <a:lstStyle/>
                    <a:p>
                      <a:pPr algn="l" fontAlgn="b"/>
                      <a:r>
                        <a:rPr lang="en-US" sz="1600" u="none" strike="noStrike" dirty="0">
                          <a:effectLst/>
                        </a:rPr>
                        <a:t>Colorado</a:t>
                      </a:r>
                      <a:endParaRPr lang="en-US" sz="1600" b="0" i="0" u="none" strike="noStrike" dirty="0">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34.6%</a:t>
                      </a:r>
                      <a:endParaRPr lang="en-US" sz="1600" b="0" i="0" u="none" strike="noStrike" dirty="0">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New Mexico</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45.1%</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2615470033"/>
                  </a:ext>
                </a:extLst>
              </a:tr>
              <a:tr h="240467">
                <a:tc>
                  <a:txBody>
                    <a:bodyPr/>
                    <a:lstStyle/>
                    <a:p>
                      <a:pPr algn="l" fontAlgn="b"/>
                      <a:r>
                        <a:rPr lang="en-US" sz="1600" u="none" strike="noStrike">
                          <a:effectLst/>
                        </a:rPr>
                        <a:t>Connecticut</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44.4%</a:t>
                      </a:r>
                      <a:endParaRPr lang="en-US" sz="1600" b="0" i="0" u="none" strike="noStrike" dirty="0">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New York</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66.2%</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633355040"/>
                  </a:ext>
                </a:extLst>
              </a:tr>
              <a:tr h="240467">
                <a:tc>
                  <a:txBody>
                    <a:bodyPr/>
                    <a:lstStyle/>
                    <a:p>
                      <a:pPr algn="l" fontAlgn="b"/>
                      <a:r>
                        <a:rPr lang="en-US" sz="1600" u="none" strike="noStrike">
                          <a:effectLst/>
                        </a:rPr>
                        <a:t>Delaware</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150.6%</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North Carolina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39.8%</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505546213"/>
                  </a:ext>
                </a:extLst>
              </a:tr>
              <a:tr h="240467">
                <a:tc>
                  <a:txBody>
                    <a:bodyPr/>
                    <a:lstStyle/>
                    <a:p>
                      <a:pPr algn="l" fontAlgn="b"/>
                      <a:r>
                        <a:rPr lang="en-US" sz="1600" u="none" strike="noStrike">
                          <a:effectLst/>
                        </a:rPr>
                        <a:t>Florida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42.0%</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dirty="0">
                          <a:effectLst/>
                        </a:rPr>
                        <a:t>North Dakota</a:t>
                      </a:r>
                      <a:endParaRPr lang="en-US" sz="1600" b="0" i="0" u="none" strike="noStrike" dirty="0">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40.0%</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842550927"/>
                  </a:ext>
                </a:extLst>
              </a:tr>
              <a:tr h="240467">
                <a:tc>
                  <a:txBody>
                    <a:bodyPr/>
                    <a:lstStyle/>
                    <a:p>
                      <a:pPr algn="l" fontAlgn="b"/>
                      <a:r>
                        <a:rPr lang="en-US" sz="1600" u="none" strike="noStrike">
                          <a:effectLst/>
                        </a:rPr>
                        <a:t>Georgia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37.5%</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dirty="0">
                          <a:effectLst/>
                        </a:rPr>
                        <a:t>Ohio</a:t>
                      </a:r>
                      <a:endParaRPr lang="en-US" sz="1600" b="0" i="0" u="none" strike="noStrike" dirty="0">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42.6%</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2070864357"/>
                  </a:ext>
                </a:extLst>
              </a:tr>
              <a:tr h="240467">
                <a:tc>
                  <a:txBody>
                    <a:bodyPr/>
                    <a:lstStyle/>
                    <a:p>
                      <a:pPr algn="l" fontAlgn="b"/>
                      <a:r>
                        <a:rPr lang="en-US" sz="1600" u="none" strike="noStrike">
                          <a:effectLst/>
                        </a:rPr>
                        <a:t>Idaho</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16.0%</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Oklahoma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57.6%</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4070491357"/>
                  </a:ext>
                </a:extLst>
              </a:tr>
              <a:tr h="240467">
                <a:tc>
                  <a:txBody>
                    <a:bodyPr/>
                    <a:lstStyle/>
                    <a:p>
                      <a:pPr algn="l" fontAlgn="b"/>
                      <a:r>
                        <a:rPr lang="en-US" sz="1600" u="none" strike="noStrike">
                          <a:effectLst/>
                        </a:rPr>
                        <a:t>Illinois</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33.6%</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Oregon</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192.3%</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609664183"/>
                  </a:ext>
                </a:extLst>
              </a:tr>
              <a:tr h="240467">
                <a:tc>
                  <a:txBody>
                    <a:bodyPr/>
                    <a:lstStyle/>
                    <a:p>
                      <a:pPr algn="l" fontAlgn="b"/>
                      <a:r>
                        <a:rPr lang="en-US" sz="1600" u="none" strike="noStrike">
                          <a:effectLst/>
                        </a:rPr>
                        <a:t>Indiana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33.1%</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Pennsylvania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42.2%</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4284184016"/>
                  </a:ext>
                </a:extLst>
              </a:tr>
              <a:tr h="240467">
                <a:tc>
                  <a:txBody>
                    <a:bodyPr/>
                    <a:lstStyle/>
                    <a:p>
                      <a:pPr algn="l" fontAlgn="b"/>
                      <a:r>
                        <a:rPr lang="en-US" sz="1600" u="none" strike="noStrike">
                          <a:effectLst/>
                        </a:rPr>
                        <a:t>Iowa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31.8%</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Rhode Island</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213.8%</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949659671"/>
                  </a:ext>
                </a:extLst>
              </a:tr>
              <a:tr h="240467">
                <a:tc>
                  <a:txBody>
                    <a:bodyPr/>
                    <a:lstStyle/>
                    <a:p>
                      <a:pPr algn="l" fontAlgn="b"/>
                      <a:r>
                        <a:rPr lang="en-US" sz="1600" u="none" strike="noStrike">
                          <a:effectLst/>
                        </a:rPr>
                        <a:t>Kansas</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40.1%</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South Carolina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36.9%</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771751419"/>
                  </a:ext>
                </a:extLst>
              </a:tr>
              <a:tr h="240467">
                <a:tc>
                  <a:txBody>
                    <a:bodyPr/>
                    <a:lstStyle/>
                    <a:p>
                      <a:pPr algn="l" fontAlgn="b"/>
                      <a:r>
                        <a:rPr lang="en-US" sz="1600" u="none" strike="noStrike">
                          <a:effectLst/>
                        </a:rPr>
                        <a:t>Kentucky</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38.2%</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South Dakota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288.1%</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2329294233"/>
                  </a:ext>
                </a:extLst>
              </a:tr>
              <a:tr h="240467">
                <a:tc>
                  <a:txBody>
                    <a:bodyPr/>
                    <a:lstStyle/>
                    <a:p>
                      <a:pPr algn="l" fontAlgn="b"/>
                      <a:r>
                        <a:rPr lang="en-US" sz="1600" u="none" strike="noStrike">
                          <a:effectLst/>
                        </a:rPr>
                        <a:t>Louisiana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59.2%</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dirty="0">
                          <a:effectLst/>
                        </a:rPr>
                        <a:t>Tennessee</a:t>
                      </a:r>
                      <a:endParaRPr lang="en-US" sz="1600" b="0" i="0" u="none" strike="noStrike" dirty="0">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66.8%</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996440335"/>
                  </a:ext>
                </a:extLst>
              </a:tr>
              <a:tr h="240467">
                <a:tc>
                  <a:txBody>
                    <a:bodyPr/>
                    <a:lstStyle/>
                    <a:p>
                      <a:pPr algn="l" fontAlgn="b"/>
                      <a:r>
                        <a:rPr lang="en-US" sz="1600" u="none" strike="noStrike">
                          <a:effectLst/>
                        </a:rPr>
                        <a:t>Maine</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49.3%</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Texas</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41.3%</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3576861904"/>
                  </a:ext>
                </a:extLst>
              </a:tr>
              <a:tr h="240467">
                <a:tc>
                  <a:txBody>
                    <a:bodyPr/>
                    <a:lstStyle/>
                    <a:p>
                      <a:pPr algn="l" fontAlgn="b"/>
                      <a:r>
                        <a:rPr lang="en-US" sz="1600" u="none" strike="noStrike">
                          <a:effectLst/>
                        </a:rPr>
                        <a:t>Maryland</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43.9%</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Vermont</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29.5%</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3802273041"/>
                  </a:ext>
                </a:extLst>
              </a:tr>
              <a:tr h="240467">
                <a:tc>
                  <a:txBody>
                    <a:bodyPr/>
                    <a:lstStyle/>
                    <a:p>
                      <a:pPr algn="l" fontAlgn="b"/>
                      <a:r>
                        <a:rPr lang="en-US" sz="1600" u="none" strike="noStrike">
                          <a:effectLst/>
                        </a:rPr>
                        <a:t>Massachusetts</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32.7%</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Virginia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45.3%</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626650065"/>
                  </a:ext>
                </a:extLst>
              </a:tr>
              <a:tr h="240467">
                <a:tc>
                  <a:txBody>
                    <a:bodyPr/>
                    <a:lstStyle/>
                    <a:p>
                      <a:pPr algn="l" fontAlgn="b"/>
                      <a:r>
                        <a:rPr lang="en-US" sz="1600" u="none" strike="noStrike">
                          <a:effectLst/>
                        </a:rPr>
                        <a:t>Michigan</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42.6%</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Washington</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37.8%</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525437318"/>
                  </a:ext>
                </a:extLst>
              </a:tr>
              <a:tr h="240467">
                <a:tc>
                  <a:txBody>
                    <a:bodyPr/>
                    <a:lstStyle/>
                    <a:p>
                      <a:pPr algn="l" fontAlgn="b"/>
                      <a:r>
                        <a:rPr lang="en-US" sz="1600" u="none" strike="noStrike">
                          <a:effectLst/>
                        </a:rPr>
                        <a:t>Minnesota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36.5%</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West Virginia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85.7%</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170260116"/>
                  </a:ext>
                </a:extLst>
              </a:tr>
              <a:tr h="240467">
                <a:tc>
                  <a:txBody>
                    <a:bodyPr/>
                    <a:lstStyle/>
                    <a:p>
                      <a:pPr algn="l" fontAlgn="b"/>
                      <a:r>
                        <a:rPr lang="en-US" sz="1600" u="none" strike="noStrike">
                          <a:effectLst/>
                        </a:rPr>
                        <a:t>Missouri</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37.1%</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Wisconsin</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49.3%</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689499062"/>
                  </a:ext>
                </a:extLst>
              </a:tr>
              <a:tr h="240467">
                <a:tc>
                  <a:txBody>
                    <a:bodyPr/>
                    <a:lstStyle/>
                    <a:p>
                      <a:pPr algn="l" fontAlgn="b"/>
                      <a:r>
                        <a:rPr lang="en-US" sz="1600" u="none" strike="noStrike">
                          <a:effectLst/>
                        </a:rPr>
                        <a:t>Montana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47.9%</a:t>
                      </a:r>
                      <a:endParaRPr lang="en-US" sz="1600" b="0" i="0" u="none" strike="noStrike" dirty="0">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Wyoming</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23.9%</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3561836618"/>
                  </a:ext>
                </a:extLst>
              </a:tr>
            </a:tbl>
          </a:graphicData>
        </a:graphic>
      </p:graphicFrame>
      <p:sp>
        <p:nvSpPr>
          <p:cNvPr id="3" name="Title" hidden="1"/>
          <p:cNvSpPr>
            <a:spLocks noGrp="1"/>
          </p:cNvSpPr>
          <p:nvPr>
            <p:ph type="title"/>
          </p:nvPr>
        </p:nvSpPr>
        <p:spPr/>
        <p:txBody>
          <a:bodyPr/>
          <a:lstStyle/>
          <a:p>
            <a:r>
              <a:rPr lang="en-US" sz="2800" dirty="0">
                <a:solidFill>
                  <a:srgbClr val="BD582C"/>
                </a:solidFill>
                <a:latin typeface="Calibri" panose="020F0502020204030204"/>
              </a:rPr>
              <a:t>Implicit Lottery Tax Rates, 2016</a:t>
            </a:r>
            <a:br>
              <a:rPr lang="en-US" sz="2800" dirty="0">
                <a:solidFill>
                  <a:srgbClr val="BD582C"/>
                </a:solidFill>
                <a:latin typeface="Calibri" panose="020F0502020204030204"/>
              </a:rPr>
            </a:br>
            <a:endParaRPr lang="en-US" dirty="0"/>
          </a:p>
        </p:txBody>
      </p:sp>
    </p:spTree>
    <p:extLst>
      <p:ext uri="{BB962C8B-B14F-4D97-AF65-F5344CB8AC3E}">
        <p14:creationId xmlns:p14="http://schemas.microsoft.com/office/powerpoint/2010/main" val="3519755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10:  Revenue from Government Monopoly</a:t>
            </a:r>
          </a:p>
        </p:txBody>
      </p:sp>
      <p:sp>
        <p:nvSpPr>
          <p:cNvPr id="2" name="Rectangle 2"/>
          <p:cNvSpPr/>
          <p:nvPr/>
        </p:nvSpPr>
        <p:spPr>
          <a:xfrm>
            <a:off x="818361" y="1404068"/>
            <a:ext cx="2485039" cy="424732"/>
          </a:xfrm>
          <a:prstGeom prst="rect">
            <a:avLst/>
          </a:prstGeom>
        </p:spPr>
        <p:txBody>
          <a:bodyPr wrap="none">
            <a:spAutoFit/>
          </a:bodyPr>
          <a:lstStyle/>
          <a:p>
            <a:pPr eaLnBrk="1" hangingPunct="1">
              <a:lnSpc>
                <a:spcPct val="90000"/>
              </a:lnSpc>
              <a:buFont typeface="Wingdings" pitchFamily="2" charset="2"/>
              <a:buNone/>
            </a:pPr>
            <a:r>
              <a:rPr lang="en-US" sz="2400" dirty="0">
                <a:solidFill>
                  <a:srgbClr val="BD582C"/>
                </a:solidFill>
                <a:latin typeface="+mn-lt"/>
              </a:rPr>
              <a:t>Rate of Taxation, 5</a:t>
            </a:r>
          </a:p>
        </p:txBody>
      </p:sp>
      <p:sp>
        <p:nvSpPr>
          <p:cNvPr id="22531" name="Rectangle 3"/>
          <p:cNvSpPr>
            <a:spLocks noGrp="1" noChangeArrowheads="1"/>
          </p:cNvSpPr>
          <p:nvPr>
            <p:ph idx="1"/>
          </p:nvPr>
        </p:nvSpPr>
        <p:spPr/>
        <p:txBody>
          <a:bodyPr>
            <a:noAutofit/>
          </a:bodyPr>
          <a:lstStyle/>
          <a:p>
            <a:pPr marL="227013" indent="-227013" eaLnBrk="1" hangingPunct="1">
              <a:lnSpc>
                <a:spcPct val="90000"/>
              </a:lnSpc>
              <a:buFont typeface="Wingdings" panose="05000000000000000000" pitchFamily="2" charset="2"/>
              <a:buChar char="§"/>
            </a:pPr>
            <a:r>
              <a:rPr lang="en-US" sz="2000" dirty="0"/>
              <a:t>Moreover, lottery taxes are very </a:t>
            </a:r>
            <a:r>
              <a:rPr lang="en-US" sz="2000" u="sng" dirty="0"/>
              <a:t>regressive</a:t>
            </a:r>
            <a:r>
              <a:rPr lang="en-US" sz="2000" dirty="0"/>
              <a:t>—far more regressive than</a:t>
            </a:r>
            <a:br>
              <a:rPr lang="en-US" sz="2000" dirty="0"/>
            </a:br>
            <a:r>
              <a:rPr lang="en-US" sz="2000" dirty="0"/>
              <a:t> any other revenue source.</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One study: Low-income individuals earn 11% of total income but </a:t>
            </a:r>
            <a:br>
              <a:rPr lang="en-US" sz="2000" dirty="0"/>
            </a:br>
            <a:r>
              <a:rPr lang="en-US" sz="2000" dirty="0"/>
              <a:t> provide 25% of lottery revenue.</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Some games, such as instant games and lotto, are particularly </a:t>
            </a:r>
            <a:br>
              <a:rPr lang="en-US" sz="2000" dirty="0"/>
            </a:br>
            <a:r>
              <a:rPr lang="en-US" sz="2000" dirty="0"/>
              <a:t> regressive.</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Within income classes, the burden of lotteries is concentrated on a </a:t>
            </a:r>
            <a:br>
              <a:rPr lang="en-US" sz="2000" dirty="0"/>
            </a:br>
            <a:r>
              <a:rPr lang="en-US" sz="2000" dirty="0"/>
              <a:t> relatively small share of individuals.</a:t>
            </a:r>
          </a:p>
          <a:p>
            <a:pPr eaLnBrk="1" hangingPunct="1">
              <a:lnSpc>
                <a:spcPct val="90000"/>
              </a:lnSpc>
            </a:pPr>
            <a:endParaRPr lang="en-US" sz="2000" dirty="0"/>
          </a:p>
        </p:txBody>
      </p:sp>
      <p:sp>
        <p:nvSpPr>
          <p:cNvPr id="3" name="Title" hidden="1"/>
          <p:cNvSpPr>
            <a:spLocks noGrp="1"/>
          </p:cNvSpPr>
          <p:nvPr>
            <p:ph type="title"/>
          </p:nvPr>
        </p:nvSpPr>
        <p:spPr/>
        <p:txBody>
          <a:bodyPr/>
          <a:lstStyle/>
          <a:p>
            <a:r>
              <a:rPr lang="en-US" dirty="0"/>
              <a:t>Rate of Taxation, 5</a:t>
            </a:r>
            <a:br>
              <a:rPr lang="en-US" dirty="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10:  Revenue from Government Monopoly</a:t>
            </a:r>
          </a:p>
        </p:txBody>
      </p:sp>
      <p:sp>
        <p:nvSpPr>
          <p:cNvPr id="2" name="Rectangle 2"/>
          <p:cNvSpPr/>
          <p:nvPr/>
        </p:nvSpPr>
        <p:spPr>
          <a:xfrm>
            <a:off x="822960" y="1424604"/>
            <a:ext cx="1601400" cy="424732"/>
          </a:xfrm>
          <a:prstGeom prst="rect">
            <a:avLst/>
          </a:prstGeom>
        </p:spPr>
        <p:txBody>
          <a:bodyPr wrap="none">
            <a:spAutoFit/>
          </a:bodyPr>
          <a:lstStyle/>
          <a:p>
            <a:pPr eaLnBrk="1" hangingPunct="1">
              <a:lnSpc>
                <a:spcPct val="90000"/>
              </a:lnSpc>
              <a:buFont typeface="Wingdings" pitchFamily="2" charset="2"/>
              <a:buNone/>
            </a:pPr>
            <a:r>
              <a:rPr lang="en-US" sz="2400" dirty="0">
                <a:solidFill>
                  <a:srgbClr val="BD582C"/>
                </a:solidFill>
                <a:latin typeface="+mn-lt"/>
              </a:rPr>
              <a:t>Earmarking</a:t>
            </a:r>
          </a:p>
        </p:txBody>
      </p:sp>
      <p:sp>
        <p:nvSpPr>
          <p:cNvPr id="23555" name="Rectangle 3"/>
          <p:cNvSpPr>
            <a:spLocks noGrp="1" noChangeArrowheads="1"/>
          </p:cNvSpPr>
          <p:nvPr>
            <p:ph idx="1"/>
          </p:nvPr>
        </p:nvSpPr>
        <p:spPr/>
        <p:txBody>
          <a:bodyPr>
            <a:normAutofit/>
          </a:bodyPr>
          <a:lstStyle/>
          <a:p>
            <a:pPr algn="ctr" eaLnBrk="1" hangingPunct="1">
              <a:lnSpc>
                <a:spcPct val="30000"/>
              </a:lnSpc>
              <a:buFont typeface="Wingdings" pitchFamily="2" charset="2"/>
              <a:buNone/>
            </a:pPr>
            <a:endParaRPr lang="en-US" sz="2000" b="1" dirty="0">
              <a:solidFill>
                <a:schemeClr val="tx2"/>
              </a:solidFill>
            </a:endParaRPr>
          </a:p>
          <a:p>
            <a:pPr marL="227013" indent="-227013" eaLnBrk="1" hangingPunct="1">
              <a:lnSpc>
                <a:spcPct val="90000"/>
              </a:lnSpc>
              <a:spcAft>
                <a:spcPts val="1800"/>
              </a:spcAft>
              <a:buFont typeface="Wingdings" panose="05000000000000000000" pitchFamily="2" charset="2"/>
              <a:buChar char="§"/>
            </a:pPr>
            <a:r>
              <a:rPr lang="en-US" sz="2000" dirty="0"/>
              <a:t>Almost half of lottery states </a:t>
            </a:r>
            <a:r>
              <a:rPr lang="en-US" sz="2000" u="sng" dirty="0"/>
              <a:t>earmark</a:t>
            </a:r>
            <a:r>
              <a:rPr lang="en-US" sz="2000" dirty="0"/>
              <a:t> the funds for education.</a:t>
            </a:r>
          </a:p>
          <a:p>
            <a:pPr marL="227013" indent="-227013" eaLnBrk="1" hangingPunct="1">
              <a:lnSpc>
                <a:spcPct val="120000"/>
              </a:lnSpc>
              <a:spcAft>
                <a:spcPts val="1800"/>
              </a:spcAft>
              <a:buFont typeface="Wingdings" panose="05000000000000000000" pitchFamily="2" charset="2"/>
              <a:buChar char="§"/>
            </a:pPr>
            <a:r>
              <a:rPr lang="en-US" sz="2000" dirty="0"/>
              <a:t>This link is part of their political appeal:  “Whatever their bad features, at least lotteries help fund our education system!”</a:t>
            </a:r>
          </a:p>
          <a:p>
            <a:pPr marL="227013" indent="-227013" eaLnBrk="1" hangingPunct="1">
              <a:lnSpc>
                <a:spcPct val="120000"/>
              </a:lnSpc>
              <a:buFont typeface="Wingdings" panose="05000000000000000000" pitchFamily="2" charset="2"/>
              <a:buChar char="§"/>
            </a:pPr>
            <a:r>
              <a:rPr lang="en-US" sz="2000" dirty="0"/>
              <a:t>It is not clear, however, that lotteries increase net funds for education:</a:t>
            </a:r>
          </a:p>
          <a:p>
            <a:pPr marL="569912" lvl="1" indent="-342900">
              <a:lnSpc>
                <a:spcPct val="120000"/>
              </a:lnSpc>
              <a:buFont typeface="Courier New" panose="02070309020205020404" pitchFamily="49" charset="0"/>
              <a:buChar char="o"/>
            </a:pPr>
            <a:r>
              <a:rPr lang="en-US" sz="2000" dirty="0"/>
              <a:t>They facilitate cuts in state education aid;</a:t>
            </a:r>
          </a:p>
          <a:p>
            <a:pPr marL="569912" lvl="1" indent="-342900">
              <a:lnSpc>
                <a:spcPct val="120000"/>
              </a:lnSpc>
              <a:buFont typeface="Courier New" panose="02070309020205020404" pitchFamily="49" charset="0"/>
              <a:buChar char="o"/>
            </a:pPr>
            <a:r>
              <a:rPr lang="en-US" sz="2000" dirty="0"/>
              <a:t>They lower sales tax revenue.</a:t>
            </a:r>
            <a:br>
              <a:rPr lang="en-US" sz="2000" dirty="0"/>
            </a:br>
            <a:endParaRPr lang="en-US" sz="2000" dirty="0"/>
          </a:p>
          <a:p>
            <a:pPr marL="227013" indent="-227013" eaLnBrk="1" hangingPunct="1">
              <a:lnSpc>
                <a:spcPct val="120000"/>
              </a:lnSpc>
              <a:buFont typeface="Wingdings" panose="05000000000000000000" pitchFamily="2" charset="2"/>
              <a:buChar char="§"/>
            </a:pPr>
            <a:r>
              <a:rPr lang="en-US" sz="2000" dirty="0"/>
              <a:t>Even counting benefits from education, lotteries are still regressive.</a:t>
            </a:r>
          </a:p>
        </p:txBody>
      </p:sp>
      <p:sp>
        <p:nvSpPr>
          <p:cNvPr id="3" name="Title" hidden="1"/>
          <p:cNvSpPr>
            <a:spLocks noGrp="1"/>
          </p:cNvSpPr>
          <p:nvPr>
            <p:ph type="title"/>
          </p:nvPr>
        </p:nvSpPr>
        <p:spPr/>
        <p:txBody>
          <a:bodyPr/>
          <a:lstStyle/>
          <a:p>
            <a:pPr>
              <a:lnSpc>
                <a:spcPct val="90000"/>
              </a:lnSpc>
            </a:pPr>
            <a:r>
              <a:rPr lang="en-US" sz="2800" dirty="0">
                <a:solidFill>
                  <a:srgbClr val="BD582C"/>
                </a:solidFill>
              </a:rPr>
              <a:t>Earmarking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10:  Revenue from Government Monopoly</a:t>
            </a:r>
          </a:p>
        </p:txBody>
      </p:sp>
      <p:sp>
        <p:nvSpPr>
          <p:cNvPr id="2" name="Rectangle 2"/>
          <p:cNvSpPr/>
          <p:nvPr/>
        </p:nvSpPr>
        <p:spPr>
          <a:xfrm>
            <a:off x="822960" y="1424604"/>
            <a:ext cx="1906227" cy="424732"/>
          </a:xfrm>
          <a:prstGeom prst="rect">
            <a:avLst/>
          </a:prstGeom>
        </p:spPr>
        <p:txBody>
          <a:bodyPr wrap="none">
            <a:spAutoFit/>
          </a:bodyPr>
          <a:lstStyle/>
          <a:p>
            <a:pPr eaLnBrk="1" hangingPunct="1">
              <a:lnSpc>
                <a:spcPct val="90000"/>
              </a:lnSpc>
              <a:buFont typeface="Wingdings" pitchFamily="2" charset="2"/>
              <a:buNone/>
            </a:pPr>
            <a:r>
              <a:rPr lang="en-US" sz="2400" dirty="0">
                <a:solidFill>
                  <a:srgbClr val="BD582C"/>
                </a:solidFill>
                <a:latin typeface="+mn-lt"/>
              </a:rPr>
              <a:t>Earmarking, 2</a:t>
            </a:r>
          </a:p>
        </p:txBody>
      </p:sp>
      <p:sp>
        <p:nvSpPr>
          <p:cNvPr id="23555" name="Rectangle 3"/>
          <p:cNvSpPr>
            <a:spLocks noGrp="1" noChangeArrowheads="1"/>
          </p:cNvSpPr>
          <p:nvPr>
            <p:ph idx="1"/>
          </p:nvPr>
        </p:nvSpPr>
        <p:spPr/>
        <p:txBody>
          <a:bodyPr>
            <a:normAutofit/>
          </a:bodyPr>
          <a:lstStyle/>
          <a:p>
            <a:pPr algn="ctr" eaLnBrk="1" hangingPunct="1">
              <a:lnSpc>
                <a:spcPct val="30000"/>
              </a:lnSpc>
              <a:buFont typeface="Wingdings" pitchFamily="2" charset="2"/>
              <a:buNone/>
            </a:pPr>
            <a:endParaRPr lang="en-US" sz="2000" b="1" dirty="0">
              <a:solidFill>
                <a:schemeClr val="tx2"/>
              </a:solidFill>
            </a:endParaRPr>
          </a:p>
          <a:p>
            <a:pPr marL="227013" indent="-227013" eaLnBrk="1" hangingPunct="1">
              <a:lnSpc>
                <a:spcPct val="120000"/>
              </a:lnSpc>
              <a:buFont typeface="Wingdings" panose="05000000000000000000" pitchFamily="2" charset="2"/>
              <a:buChar char="§"/>
            </a:pPr>
            <a:r>
              <a:rPr lang="en-US" sz="2000" dirty="0"/>
              <a:t>For recent evidence on this issue see:</a:t>
            </a:r>
          </a:p>
          <a:p>
            <a:pPr marL="391605" lvl="1" indent="-227013">
              <a:lnSpc>
                <a:spcPct val="100000"/>
              </a:lnSpc>
              <a:buFont typeface="Wingdings" panose="05000000000000000000" pitchFamily="2" charset="2"/>
              <a:buChar char="§"/>
            </a:pPr>
            <a:r>
              <a:rPr lang="en-US" sz="1888" dirty="0"/>
              <a:t>Bell, </a:t>
            </a:r>
            <a:r>
              <a:rPr lang="en-US" sz="1888" dirty="0" err="1"/>
              <a:t>Wehde</a:t>
            </a:r>
            <a:r>
              <a:rPr lang="en-US" sz="1888" dirty="0"/>
              <a:t>, and </a:t>
            </a:r>
            <a:r>
              <a:rPr lang="en-US" sz="1888" dirty="0" err="1"/>
              <a:t>Stucky</a:t>
            </a:r>
            <a:r>
              <a:rPr lang="en-US" sz="1888" dirty="0"/>
              <a:t> (</a:t>
            </a:r>
            <a:r>
              <a:rPr lang="en-US" sz="1888" i="1" dirty="0"/>
              <a:t>Education Finance and Policy</a:t>
            </a:r>
            <a:r>
              <a:rPr lang="en-US" sz="1888" dirty="0"/>
              <a:t>, Winter 2020), who find that “lottery earmark policies are associated with a 5 percent increase in higher education appropriations, and a 135 percent increase in merit-based financial aid. However, lottery earmarks are also associated with a decrease in need-based financial aid of approximately 12 percent.”</a:t>
            </a:r>
          </a:p>
          <a:p>
            <a:pPr marL="227013" indent="-227013">
              <a:lnSpc>
                <a:spcPct val="120000"/>
              </a:lnSpc>
              <a:buFont typeface="Wingdings" panose="05000000000000000000" pitchFamily="2" charset="2"/>
              <a:buChar char="§"/>
            </a:pPr>
            <a:r>
              <a:rPr lang="en-US" sz="2000" dirty="0"/>
              <a:t>An accessible summary of this article can be found at:</a:t>
            </a:r>
          </a:p>
          <a:p>
            <a:pPr marL="391605" lvl="1" indent="-227013">
              <a:lnSpc>
                <a:spcPct val="100000"/>
              </a:lnSpc>
              <a:buFont typeface="Wingdings" panose="05000000000000000000" pitchFamily="2" charset="2"/>
              <a:buChar char="§"/>
            </a:pPr>
            <a:r>
              <a:rPr lang="en-US" sz="1888" dirty="0">
                <a:hlinkClick r:id="rId2" tooltip="https://www.brookings.edu/blog/brown-center-chalkboard/2018/05/09/who-wins-and-who-loses-when-states-earmark-lottery-revenue-for-higher-education/"/>
              </a:rPr>
              <a:t>https://www.brookings.edu/blog/brown-center-chalkboard/2018/05/09/who-wins-and-who-loses-when-states-earmark-lottery-revenue-for-higher-education/</a:t>
            </a:r>
            <a:endParaRPr lang="en-US" sz="1888" dirty="0"/>
          </a:p>
        </p:txBody>
      </p:sp>
      <p:sp>
        <p:nvSpPr>
          <p:cNvPr id="3" name="Title" hidden="1"/>
          <p:cNvSpPr>
            <a:spLocks noGrp="1"/>
          </p:cNvSpPr>
          <p:nvPr>
            <p:ph type="title"/>
          </p:nvPr>
        </p:nvSpPr>
        <p:spPr/>
        <p:txBody>
          <a:bodyPr/>
          <a:lstStyle/>
          <a:p>
            <a:r>
              <a:rPr lang="en-US" sz="2800" dirty="0">
                <a:solidFill>
                  <a:srgbClr val="BD582C"/>
                </a:solidFill>
              </a:rPr>
              <a:t>Earmarking, 2</a:t>
            </a:r>
            <a:br>
              <a:rPr lang="en-US" sz="2800" dirty="0">
                <a:solidFill>
                  <a:srgbClr val="BD582C"/>
                </a:solidFill>
              </a:rPr>
            </a:br>
            <a:endParaRPr lang="en-US" dirty="0"/>
          </a:p>
        </p:txBody>
      </p:sp>
    </p:spTree>
    <p:extLst>
      <p:ext uri="{BB962C8B-B14F-4D97-AF65-F5344CB8AC3E}">
        <p14:creationId xmlns:p14="http://schemas.microsoft.com/office/powerpoint/2010/main" val="2738528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10:  Revenue from Government Monopoly</a:t>
            </a:r>
          </a:p>
        </p:txBody>
      </p:sp>
      <p:sp>
        <p:nvSpPr>
          <p:cNvPr id="2" name="Rectangle 2"/>
          <p:cNvSpPr/>
          <p:nvPr/>
        </p:nvSpPr>
        <p:spPr>
          <a:xfrm>
            <a:off x="816543" y="1371600"/>
            <a:ext cx="1813189" cy="424732"/>
          </a:xfrm>
          <a:prstGeom prst="rect">
            <a:avLst/>
          </a:prstGeom>
        </p:spPr>
        <p:txBody>
          <a:bodyPr wrap="none">
            <a:spAutoFit/>
          </a:bodyPr>
          <a:lstStyle/>
          <a:p>
            <a:pPr eaLnBrk="1" hangingPunct="1">
              <a:lnSpc>
                <a:spcPct val="90000"/>
              </a:lnSpc>
              <a:buFont typeface="Wingdings" pitchFamily="2" charset="2"/>
              <a:buNone/>
            </a:pPr>
            <a:r>
              <a:rPr lang="en-US" sz="2400" dirty="0">
                <a:solidFill>
                  <a:srgbClr val="BD582C"/>
                </a:solidFill>
                <a:latin typeface="+mn-lt"/>
              </a:rPr>
              <a:t>Promotion, 1</a:t>
            </a:r>
          </a:p>
        </p:txBody>
      </p:sp>
      <p:sp>
        <p:nvSpPr>
          <p:cNvPr id="24579" name="Rectangle 3"/>
          <p:cNvSpPr>
            <a:spLocks noGrp="1" noChangeArrowheads="1"/>
          </p:cNvSpPr>
          <p:nvPr>
            <p:ph idx="1"/>
          </p:nvPr>
        </p:nvSpPr>
        <p:spPr/>
        <p:txBody>
          <a:bodyPr>
            <a:noAutofit/>
          </a:bodyPr>
          <a:lstStyle/>
          <a:p>
            <a:pPr marL="227013" indent="-227013" eaLnBrk="1" hangingPunct="1">
              <a:lnSpc>
                <a:spcPct val="100000"/>
              </a:lnSpc>
              <a:spcAft>
                <a:spcPts val="1800"/>
              </a:spcAft>
              <a:buFont typeface="Wingdings" panose="05000000000000000000" pitchFamily="2" charset="2"/>
              <a:buChar char="§"/>
            </a:pPr>
            <a:r>
              <a:rPr lang="en-US" sz="2000" dirty="0"/>
              <a:t>The people who run lotteries are paid to raise as much money as possible.</a:t>
            </a:r>
          </a:p>
          <a:p>
            <a:pPr marL="227013" indent="-227013" eaLnBrk="1" hangingPunct="1">
              <a:lnSpc>
                <a:spcPct val="100000"/>
              </a:lnSpc>
              <a:spcAft>
                <a:spcPts val="1800"/>
              </a:spcAft>
              <a:buFont typeface="Wingdings" panose="05000000000000000000" pitchFamily="2" charset="2"/>
              <a:buChar char="§"/>
            </a:pPr>
            <a:r>
              <a:rPr lang="en-US" sz="2000" dirty="0"/>
              <a:t>Hence they resort to aggressive advertising:  “All you need is a dollar and a dream.”</a:t>
            </a:r>
          </a:p>
          <a:p>
            <a:pPr marL="227013" indent="-227013" eaLnBrk="1" hangingPunct="1">
              <a:lnSpc>
                <a:spcPct val="100000"/>
              </a:lnSpc>
              <a:spcAft>
                <a:spcPts val="1800"/>
              </a:spcAft>
              <a:buFont typeface="Wingdings" panose="05000000000000000000" pitchFamily="2" charset="2"/>
              <a:buChar char="§"/>
            </a:pPr>
            <a:r>
              <a:rPr lang="en-US" sz="2000" dirty="0"/>
              <a:t>Some of this advertising is misleading at best, with no recognition of the low odds of winning.</a:t>
            </a:r>
          </a:p>
          <a:p>
            <a:pPr marL="227013" indent="-227013" eaLnBrk="1" hangingPunct="1">
              <a:lnSpc>
                <a:spcPct val="100000"/>
              </a:lnSpc>
              <a:spcAft>
                <a:spcPts val="1800"/>
              </a:spcAft>
              <a:buFont typeface="Wingdings" panose="05000000000000000000" pitchFamily="2" charset="2"/>
              <a:buChar char="§"/>
            </a:pPr>
            <a:r>
              <a:rPr lang="en-US" sz="2000" dirty="0"/>
              <a:t>Moreover, this advertising puts government in the position of undermining the work ethic.  </a:t>
            </a:r>
          </a:p>
        </p:txBody>
      </p:sp>
      <p:sp>
        <p:nvSpPr>
          <p:cNvPr id="3" name="Title" hidden="1"/>
          <p:cNvSpPr>
            <a:spLocks noGrp="1"/>
          </p:cNvSpPr>
          <p:nvPr>
            <p:ph type="title"/>
          </p:nvPr>
        </p:nvSpPr>
        <p:spPr/>
        <p:txBody>
          <a:bodyPr/>
          <a:lstStyle/>
          <a:p>
            <a:r>
              <a:rPr lang="en-US" sz="2800" dirty="0">
                <a:solidFill>
                  <a:srgbClr val="BD582C"/>
                </a:solidFill>
              </a:rPr>
              <a:t>Promotion, 1</a:t>
            </a:r>
            <a:br>
              <a:rPr lang="en-US" sz="2800" dirty="0">
                <a:solidFill>
                  <a:srgbClr val="BD582C"/>
                </a:solidFill>
              </a:rPr>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07731" y="1295400"/>
            <a:ext cx="2696252" cy="535531"/>
          </a:xfrm>
          <a:prstGeom prst="rect">
            <a:avLst/>
          </a:prstGeom>
        </p:spPr>
        <p:txBody>
          <a:bodyPr wrap="none">
            <a:spAutoFit/>
          </a:bodyPr>
          <a:lstStyle/>
          <a:p>
            <a:pPr algn="ctr" eaLnBrk="1" hangingPunct="1">
              <a:lnSpc>
                <a:spcPct val="120000"/>
              </a:lnSpc>
              <a:buFont typeface="Wingdings" pitchFamily="2" charset="2"/>
              <a:buNone/>
            </a:pPr>
            <a:r>
              <a:rPr lang="en-US" sz="2400" dirty="0">
                <a:solidFill>
                  <a:srgbClr val="BD582C"/>
                </a:solidFill>
                <a:latin typeface="+mn-lt"/>
              </a:rPr>
              <a:t>What Are Sin Taxes?</a:t>
            </a:r>
          </a:p>
        </p:txBody>
      </p:sp>
      <p:sp>
        <p:nvSpPr>
          <p:cNvPr id="4099" name="Rectangle 3"/>
          <p:cNvSpPr>
            <a:spLocks noGrp="1" noChangeArrowheads="1"/>
          </p:cNvSpPr>
          <p:nvPr>
            <p:ph idx="1"/>
          </p:nvPr>
        </p:nvSpPr>
        <p:spPr/>
        <p:txBody>
          <a:bodyPr>
            <a:normAutofit/>
          </a:bodyPr>
          <a:lstStyle/>
          <a:p>
            <a:pPr marL="461963" indent="-234950">
              <a:lnSpc>
                <a:spcPct val="120000"/>
              </a:lnSpc>
              <a:buFont typeface="Wingdings" panose="05000000000000000000" pitchFamily="2" charset="2"/>
              <a:buChar char="§"/>
            </a:pPr>
            <a:r>
              <a:rPr lang="en-US" sz="2000" dirty="0"/>
              <a:t>Sin taxes are taxes on products that are thought to have not only benefits to the people who use them but also significant negative externalities for society.</a:t>
            </a:r>
          </a:p>
          <a:p>
            <a:pPr marL="626555" lvl="1" indent="-234950">
              <a:lnSpc>
                <a:spcPct val="120000"/>
              </a:lnSpc>
              <a:buFont typeface="Wingdings" panose="05000000000000000000" pitchFamily="2" charset="2"/>
              <a:buChar char="§"/>
            </a:pPr>
            <a:r>
              <a:rPr lang="en-US" sz="1888" dirty="0"/>
              <a:t>Excess alcohol causes disease and traffic deaths.</a:t>
            </a:r>
          </a:p>
          <a:p>
            <a:pPr marL="626555" lvl="1" indent="-234950">
              <a:lnSpc>
                <a:spcPct val="120000"/>
              </a:lnSpc>
              <a:buFont typeface="Wingdings" panose="05000000000000000000" pitchFamily="2" charset="2"/>
              <a:buChar char="§"/>
            </a:pPr>
            <a:r>
              <a:rPr lang="en-US" sz="1888" dirty="0"/>
              <a:t>Smoking causes diseases and affects longevity.</a:t>
            </a:r>
          </a:p>
          <a:p>
            <a:pPr marL="626555" lvl="1" indent="-234950">
              <a:lnSpc>
                <a:spcPct val="120000"/>
              </a:lnSpc>
              <a:buFont typeface="Wingdings" panose="05000000000000000000" pitchFamily="2" charset="2"/>
              <a:buChar char="§"/>
            </a:pPr>
            <a:r>
              <a:rPr lang="en-US" sz="1888" dirty="0"/>
              <a:t>Gambling can lead to income loss and even addiction.</a:t>
            </a:r>
          </a:p>
          <a:p>
            <a:pPr marL="461963" indent="-234950">
              <a:lnSpc>
                <a:spcPct val="120000"/>
              </a:lnSpc>
              <a:buFont typeface="Wingdings" panose="05000000000000000000" pitchFamily="2" charset="2"/>
              <a:buChar char="§"/>
            </a:pPr>
            <a:r>
              <a:rPr lang="en-US" sz="2000" dirty="0"/>
              <a:t>Sin taxes are seen by some as “free” revenue because people do not have to buy the associated products.</a:t>
            </a:r>
          </a:p>
          <a:p>
            <a:pPr lvl="1" eaLnBrk="1" hangingPunct="1"/>
            <a:endParaRPr lang="en-US" sz="2000" dirty="0"/>
          </a:p>
        </p:txBody>
      </p:sp>
      <p:sp>
        <p:nvSpPr>
          <p:cNvPr id="3" name="Title" hidden="1"/>
          <p:cNvSpPr>
            <a:spLocks noGrp="1"/>
          </p:cNvSpPr>
          <p:nvPr>
            <p:ph type="title"/>
          </p:nvPr>
        </p:nvSpPr>
        <p:spPr/>
        <p:txBody>
          <a:bodyPr/>
          <a:lstStyle/>
          <a:p>
            <a:r>
              <a:rPr lang="en-US" sz="2800" dirty="0">
                <a:solidFill>
                  <a:srgbClr val="BD582C"/>
                </a:solidFill>
              </a:rPr>
              <a:t>What Are Sin Taxes?</a:t>
            </a:r>
            <a:br>
              <a:rPr lang="en-US" sz="2800" dirty="0">
                <a:solidFill>
                  <a:srgbClr val="BD582C"/>
                </a:solidFill>
              </a:rPr>
            </a:br>
            <a:endParaRPr lang="en-US" dirty="0"/>
          </a:p>
        </p:txBody>
      </p:sp>
    </p:spTree>
    <p:extLst>
      <p:ext uri="{BB962C8B-B14F-4D97-AF65-F5344CB8AC3E}">
        <p14:creationId xmlns:p14="http://schemas.microsoft.com/office/powerpoint/2010/main" val="2806467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10:  Revenue from Government Monopoly</a:t>
            </a:r>
          </a:p>
        </p:txBody>
      </p:sp>
      <p:sp>
        <p:nvSpPr>
          <p:cNvPr id="2" name="Rectangle 2"/>
          <p:cNvSpPr/>
          <p:nvPr/>
        </p:nvSpPr>
        <p:spPr>
          <a:xfrm>
            <a:off x="838200" y="1404068"/>
            <a:ext cx="1813189" cy="424732"/>
          </a:xfrm>
          <a:prstGeom prst="rect">
            <a:avLst/>
          </a:prstGeom>
        </p:spPr>
        <p:txBody>
          <a:bodyPr wrap="none">
            <a:spAutoFit/>
          </a:bodyPr>
          <a:lstStyle/>
          <a:p>
            <a:pPr eaLnBrk="1" hangingPunct="1">
              <a:lnSpc>
                <a:spcPct val="90000"/>
              </a:lnSpc>
              <a:spcAft>
                <a:spcPts val="1800"/>
              </a:spcAft>
              <a:buFont typeface="Wingdings" pitchFamily="2" charset="2"/>
              <a:buNone/>
            </a:pPr>
            <a:r>
              <a:rPr lang="en-US" sz="2400" dirty="0">
                <a:solidFill>
                  <a:srgbClr val="BD582C"/>
                </a:solidFill>
                <a:latin typeface="+mn-lt"/>
              </a:rPr>
              <a:t>Promotion, 2</a:t>
            </a:r>
          </a:p>
        </p:txBody>
      </p:sp>
      <p:sp>
        <p:nvSpPr>
          <p:cNvPr id="25603" name="Rectangle 3"/>
          <p:cNvSpPr>
            <a:spLocks noGrp="1" noChangeArrowheads="1"/>
          </p:cNvSpPr>
          <p:nvPr>
            <p:ph idx="1"/>
          </p:nvPr>
        </p:nvSpPr>
        <p:spPr/>
        <p:txBody>
          <a:bodyPr>
            <a:normAutofit/>
          </a:bodyPr>
          <a:lstStyle/>
          <a:p>
            <a:pPr marL="227013" indent="-227013" eaLnBrk="1" hangingPunct="1">
              <a:lnSpc>
                <a:spcPct val="100000"/>
              </a:lnSpc>
              <a:spcAft>
                <a:spcPts val="1800"/>
              </a:spcAft>
              <a:buFont typeface="Wingdings" panose="05000000000000000000" pitchFamily="2" charset="2"/>
              <a:buChar char="§"/>
            </a:pPr>
            <a:r>
              <a:rPr lang="en-US" sz="2000" dirty="0"/>
              <a:t>The people who run lotteries sometimes resort to promoting games that are directed toward low-income communities.</a:t>
            </a:r>
          </a:p>
          <a:p>
            <a:pPr marL="460375" lvl="1" indent="-233363">
              <a:lnSpc>
                <a:spcPct val="100000"/>
              </a:lnSpc>
              <a:buFont typeface="Courier New" panose="02070309020205020404" pitchFamily="49" charset="0"/>
              <a:buChar char="o"/>
            </a:pPr>
            <a:r>
              <a:rPr lang="en-US" sz="2000" dirty="0"/>
              <a:t>These games maximize revenue because these people are more vulnerable to the misleading appeal of instant wealth.</a:t>
            </a:r>
            <a:br>
              <a:rPr lang="en-US" sz="2000" dirty="0"/>
            </a:br>
            <a:endParaRPr lang="en-US" sz="2000" dirty="0"/>
          </a:p>
          <a:p>
            <a:pPr marL="460375" lvl="1" indent="-233363">
              <a:lnSpc>
                <a:spcPct val="100000"/>
              </a:lnSpc>
              <a:buFont typeface="Courier New" panose="02070309020205020404" pitchFamily="49" charset="0"/>
              <a:buChar char="o"/>
            </a:pPr>
            <a:r>
              <a:rPr lang="en-US" sz="2000" dirty="0"/>
              <a:t>But they also maximize both the </a:t>
            </a:r>
            <a:r>
              <a:rPr lang="en-US" sz="2000" dirty="0" err="1"/>
              <a:t>regressivity</a:t>
            </a:r>
            <a:r>
              <a:rPr lang="en-US" sz="2000" dirty="0"/>
              <a:t> of the lottery “tax” and the social costs of lottery addiction.</a:t>
            </a:r>
          </a:p>
          <a:p>
            <a:pPr marL="227013" lvl="1" indent="-227013" eaLnBrk="1" hangingPunct="1">
              <a:lnSpc>
                <a:spcPct val="100000"/>
              </a:lnSpc>
              <a:buFont typeface="Wingdings" panose="05000000000000000000" pitchFamily="2" charset="2"/>
              <a:buChar char="§"/>
            </a:pPr>
            <a:endParaRPr lang="en-US" sz="2000" dirty="0"/>
          </a:p>
          <a:p>
            <a:pPr marL="227013" indent="-227013" eaLnBrk="1" hangingPunct="1">
              <a:lnSpc>
                <a:spcPct val="100000"/>
              </a:lnSpc>
              <a:buFont typeface="Wingdings" panose="05000000000000000000" pitchFamily="2" charset="2"/>
              <a:buChar char="§"/>
            </a:pPr>
            <a:r>
              <a:rPr lang="en-US" sz="2000" dirty="0"/>
              <a:t>Promotions of this type are, in my view, simply unethical.</a:t>
            </a:r>
          </a:p>
        </p:txBody>
      </p:sp>
      <p:sp>
        <p:nvSpPr>
          <p:cNvPr id="3" name="Title" hidden="1"/>
          <p:cNvSpPr>
            <a:spLocks noGrp="1"/>
          </p:cNvSpPr>
          <p:nvPr>
            <p:ph type="title"/>
          </p:nvPr>
        </p:nvSpPr>
        <p:spPr/>
        <p:txBody>
          <a:bodyPr/>
          <a:lstStyle/>
          <a:p>
            <a:r>
              <a:rPr lang="en-US" sz="2800" dirty="0">
                <a:solidFill>
                  <a:srgbClr val="BD582C"/>
                </a:solidFill>
              </a:rPr>
              <a:t>Promotion, 2</a:t>
            </a:r>
            <a:br>
              <a:rPr lang="en-US" sz="2800" dirty="0">
                <a:solidFill>
                  <a:srgbClr val="BD582C"/>
                </a:solidFill>
              </a:rPr>
            </a:b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10:  Revenue from Government Monopoly</a:t>
            </a:r>
          </a:p>
        </p:txBody>
      </p:sp>
      <p:sp>
        <p:nvSpPr>
          <p:cNvPr id="2" name="Rectangle 2"/>
          <p:cNvSpPr/>
          <p:nvPr/>
        </p:nvSpPr>
        <p:spPr>
          <a:xfrm>
            <a:off x="838200" y="1371600"/>
            <a:ext cx="3668312" cy="424732"/>
          </a:xfrm>
          <a:prstGeom prst="rect">
            <a:avLst/>
          </a:prstGeom>
        </p:spPr>
        <p:txBody>
          <a:bodyPr wrap="none">
            <a:spAutoFit/>
          </a:bodyPr>
          <a:lstStyle/>
          <a:p>
            <a:pPr eaLnBrk="1" hangingPunct="1">
              <a:lnSpc>
                <a:spcPct val="90000"/>
              </a:lnSpc>
              <a:buFont typeface="Wingdings" pitchFamily="2" charset="2"/>
              <a:buNone/>
            </a:pPr>
            <a:r>
              <a:rPr lang="en-US" sz="2400" dirty="0">
                <a:solidFill>
                  <a:srgbClr val="BD582C"/>
                </a:solidFill>
                <a:latin typeface="+mn-lt"/>
              </a:rPr>
              <a:t>Conclusions About Lotteries</a:t>
            </a:r>
          </a:p>
        </p:txBody>
      </p:sp>
      <p:sp>
        <p:nvSpPr>
          <p:cNvPr id="28675" name="Rectangle 3"/>
          <p:cNvSpPr>
            <a:spLocks noGrp="1" noChangeArrowheads="1"/>
          </p:cNvSpPr>
          <p:nvPr>
            <p:ph idx="1"/>
          </p:nvPr>
        </p:nvSpPr>
        <p:spPr/>
        <p:txBody>
          <a:bodyPr>
            <a:noAutofit/>
          </a:bodyPr>
          <a:lstStyle/>
          <a:p>
            <a:pPr marL="171450" indent="-171450" eaLnBrk="1" hangingPunct="1">
              <a:lnSpc>
                <a:spcPct val="110000"/>
              </a:lnSpc>
              <a:spcBef>
                <a:spcPts val="0"/>
              </a:spcBef>
              <a:spcAft>
                <a:spcPts val="0"/>
              </a:spcAft>
              <a:buFont typeface="Wingdings" panose="05000000000000000000" pitchFamily="2" charset="2"/>
              <a:buChar char="§"/>
            </a:pPr>
            <a:r>
              <a:rPr lang="en-US" sz="2000" dirty="0"/>
              <a:t>Lotteries are here to stay.</a:t>
            </a:r>
          </a:p>
          <a:p>
            <a:pPr marL="171450" indent="-171450" eaLnBrk="1" hangingPunct="1">
              <a:lnSpc>
                <a:spcPct val="110000"/>
              </a:lnSpc>
              <a:spcBef>
                <a:spcPts val="0"/>
              </a:spcBef>
              <a:spcAft>
                <a:spcPts val="0"/>
              </a:spcAft>
              <a:buFont typeface="Wingdings" panose="05000000000000000000" pitchFamily="2" charset="2"/>
              <a:buChar char="§"/>
            </a:pPr>
            <a:endParaRPr lang="en-US" sz="2000" dirty="0"/>
          </a:p>
          <a:p>
            <a:pPr marL="171450" indent="-171450" eaLnBrk="1" hangingPunct="1">
              <a:lnSpc>
                <a:spcPct val="110000"/>
              </a:lnSpc>
              <a:spcBef>
                <a:spcPts val="0"/>
              </a:spcBef>
              <a:spcAft>
                <a:spcPts val="0"/>
              </a:spcAft>
              <a:buFont typeface="Wingdings" panose="05000000000000000000" pitchFamily="2" charset="2"/>
              <a:buChar char="§"/>
            </a:pPr>
            <a:r>
              <a:rPr lang="en-US" sz="2000" dirty="0"/>
              <a:t>States cannot get rid of them without losing revenue to their neighbors.</a:t>
            </a:r>
          </a:p>
          <a:p>
            <a:pPr marL="171450" indent="-171450" eaLnBrk="1" hangingPunct="1">
              <a:lnSpc>
                <a:spcPct val="110000"/>
              </a:lnSpc>
              <a:spcBef>
                <a:spcPts val="0"/>
              </a:spcBef>
              <a:spcAft>
                <a:spcPts val="0"/>
              </a:spcAft>
              <a:buFont typeface="Wingdings" panose="05000000000000000000" pitchFamily="2" charset="2"/>
              <a:buChar char="§"/>
            </a:pPr>
            <a:endParaRPr lang="en-US" sz="2000" dirty="0"/>
          </a:p>
          <a:p>
            <a:pPr marL="171450" indent="-171450" eaLnBrk="1" hangingPunct="1">
              <a:lnSpc>
                <a:spcPct val="110000"/>
              </a:lnSpc>
              <a:spcBef>
                <a:spcPts val="0"/>
              </a:spcBef>
              <a:spcAft>
                <a:spcPts val="0"/>
              </a:spcAft>
              <a:buFont typeface="Wingdings" panose="05000000000000000000" pitchFamily="2" charset="2"/>
              <a:buChar char="§"/>
            </a:pPr>
            <a:r>
              <a:rPr lang="en-US" sz="2000" dirty="0"/>
              <a:t>High implicit taxes discourage participation and cut direct CS but also cut the social costs.</a:t>
            </a:r>
          </a:p>
          <a:p>
            <a:pPr marL="171450" indent="-171450" eaLnBrk="1" hangingPunct="1">
              <a:lnSpc>
                <a:spcPct val="110000"/>
              </a:lnSpc>
              <a:spcBef>
                <a:spcPts val="0"/>
              </a:spcBef>
              <a:spcAft>
                <a:spcPts val="0"/>
              </a:spcAft>
              <a:buFont typeface="Wingdings" panose="05000000000000000000" pitchFamily="2" charset="2"/>
              <a:buChar char="§"/>
            </a:pPr>
            <a:endParaRPr lang="en-US" sz="2000" dirty="0"/>
          </a:p>
          <a:p>
            <a:pPr marL="171450" indent="-171450" eaLnBrk="1" hangingPunct="1">
              <a:lnSpc>
                <a:spcPct val="110000"/>
              </a:lnSpc>
              <a:spcBef>
                <a:spcPts val="0"/>
              </a:spcBef>
              <a:spcAft>
                <a:spcPts val="0"/>
              </a:spcAft>
              <a:buFont typeface="Wingdings" panose="05000000000000000000" pitchFamily="2" charset="2"/>
              <a:buChar char="§"/>
            </a:pPr>
            <a:r>
              <a:rPr lang="en-US" sz="2000" dirty="0"/>
              <a:t>So keep lotteries with high rates but use honest advertising and do not target vulnerable groups—or use highly addictive games.</a:t>
            </a:r>
          </a:p>
        </p:txBody>
      </p:sp>
      <p:sp>
        <p:nvSpPr>
          <p:cNvPr id="3" name="Title" hidden="1"/>
          <p:cNvSpPr>
            <a:spLocks noGrp="1"/>
          </p:cNvSpPr>
          <p:nvPr>
            <p:ph type="title"/>
          </p:nvPr>
        </p:nvSpPr>
        <p:spPr/>
        <p:txBody>
          <a:bodyPr/>
          <a:lstStyle/>
          <a:p>
            <a:r>
              <a:rPr lang="en-US" dirty="0"/>
              <a:t>Conclusions About Lotteries</a:t>
            </a:r>
            <a:br>
              <a:rPr lang="en-US" dirty="0"/>
            </a:b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12291" name="Rectangle 2"/>
          <p:cNvSpPr>
            <a:spLocks noGrp="1" noChangeArrowheads="1"/>
          </p:cNvSpPr>
          <p:nvPr>
            <p:ph idx="1"/>
          </p:nvPr>
        </p:nvSpPr>
        <p:spPr>
          <a:xfrm>
            <a:off x="914400" y="1390012"/>
            <a:ext cx="7543801" cy="4934588"/>
          </a:xfrm>
        </p:spPr>
        <p:txBody>
          <a:bodyPr>
            <a:normAutofit fontScale="92500" lnSpcReduction="20000"/>
          </a:bodyPr>
          <a:lstStyle/>
          <a:p>
            <a:pPr eaLnBrk="1" hangingPunct="1">
              <a:buFont typeface="Wingdings" pitchFamily="2" charset="2"/>
              <a:buNone/>
            </a:pPr>
            <a:r>
              <a:rPr lang="en-US" sz="2400" dirty="0">
                <a:solidFill>
                  <a:srgbClr val="BD582C"/>
                </a:solidFill>
              </a:rPr>
              <a:t>Sports Gambling</a:t>
            </a:r>
          </a:p>
          <a:p>
            <a:pPr marL="228600" indent="-228600">
              <a:lnSpc>
                <a:spcPct val="110000"/>
              </a:lnSpc>
              <a:spcAft>
                <a:spcPts val="1200"/>
              </a:spcAft>
              <a:buFont typeface="Wingdings" panose="05000000000000000000" pitchFamily="2" charset="2"/>
              <a:buChar char="§"/>
            </a:pPr>
            <a:r>
              <a:rPr lang="en-US" sz="2400" dirty="0">
                <a:solidFill>
                  <a:schemeClr val="tx1"/>
                </a:solidFill>
              </a:rPr>
              <a:t>In May 2018, the Supreme Court overturned the Professional and Amateur Sports Protection Act, clearing the way for sports betting outside Nevada. </a:t>
            </a:r>
          </a:p>
          <a:p>
            <a:pPr marL="393192" lvl="1" indent="-228600">
              <a:lnSpc>
                <a:spcPct val="110000"/>
              </a:lnSpc>
              <a:spcAft>
                <a:spcPts val="1200"/>
              </a:spcAft>
              <a:buFont typeface="Wingdings" panose="05000000000000000000" pitchFamily="2" charset="2"/>
              <a:buChar char="§"/>
            </a:pPr>
            <a:r>
              <a:rPr lang="en-US" sz="2288" dirty="0">
                <a:solidFill>
                  <a:schemeClr val="tx1"/>
                </a:solidFill>
              </a:rPr>
              <a:t>Seven states adopted sports wagering legislation by year’s end: New Jersey, Delaware, Mississippi, New Mexico, Pennsylvania, Rhode Island and West Virginia.</a:t>
            </a:r>
          </a:p>
          <a:p>
            <a:pPr marL="228600" indent="-228600">
              <a:lnSpc>
                <a:spcPct val="110000"/>
              </a:lnSpc>
              <a:spcAft>
                <a:spcPts val="1200"/>
              </a:spcAft>
              <a:buFont typeface="Wingdings" panose="05000000000000000000" pitchFamily="2" charset="2"/>
              <a:buChar char="§"/>
            </a:pPr>
            <a:r>
              <a:rPr lang="en-US" sz="2400" dirty="0">
                <a:solidFill>
                  <a:schemeClr val="tx1"/>
                </a:solidFill>
              </a:rPr>
              <a:t>According to the American Gaming Association, the expansion helped the sports gaming market grow revenue nearly 65% year over year to $430.2 million. And in 2019, the AGA said data through April showed a 175% increase in revenue from sports betting over 2018.</a:t>
            </a:r>
          </a:p>
          <a:p>
            <a:pPr marL="228600" indent="-228600">
              <a:buFont typeface="Wingdings" panose="05000000000000000000" pitchFamily="2" charset="2"/>
              <a:buChar char="§"/>
            </a:pPr>
            <a:r>
              <a:rPr lang="en-US" sz="2400" dirty="0">
                <a:solidFill>
                  <a:schemeClr val="tx1"/>
                </a:solidFill>
              </a:rPr>
              <a:t>Source: </a:t>
            </a:r>
            <a:r>
              <a:rPr lang="en-US" sz="2400" dirty="0">
                <a:hlinkClick r:id="rId2"/>
              </a:rPr>
              <a:t>https://www.cnbc.com/2019/06/10/sports-betting-propels-casinos-to-4th-straight-year-of-revenue-gains.html</a:t>
            </a:r>
            <a:endParaRPr lang="en-US" sz="2400" dirty="0">
              <a:solidFill>
                <a:srgbClr val="BD582C"/>
              </a:solidFill>
            </a:endParaRPr>
          </a:p>
        </p:txBody>
      </p:sp>
      <p:sp>
        <p:nvSpPr>
          <p:cNvPr id="2" name="Title" hidden="1"/>
          <p:cNvSpPr>
            <a:spLocks noGrp="1"/>
          </p:cNvSpPr>
          <p:nvPr>
            <p:ph type="title"/>
          </p:nvPr>
        </p:nvSpPr>
        <p:spPr/>
        <p:txBody>
          <a:bodyPr/>
          <a:lstStyle/>
          <a:p>
            <a:r>
              <a:rPr lang="en-US" sz="2800" dirty="0">
                <a:solidFill>
                  <a:srgbClr val="BD582C"/>
                </a:solidFill>
              </a:rPr>
              <a:t>Sin Tax Incidence, Cont.</a:t>
            </a:r>
            <a:br>
              <a:rPr lang="en-US" sz="2800" dirty="0">
                <a:solidFill>
                  <a:srgbClr val="BD582C"/>
                </a:solidFill>
              </a:rPr>
            </a:br>
            <a:endParaRPr lang="en-US" dirty="0"/>
          </a:p>
        </p:txBody>
      </p:sp>
    </p:spTree>
    <p:extLst>
      <p:ext uri="{BB962C8B-B14F-4D97-AF65-F5344CB8AC3E}">
        <p14:creationId xmlns:p14="http://schemas.microsoft.com/office/powerpoint/2010/main" val="1388185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12291" name="Rectangle 2"/>
          <p:cNvSpPr>
            <a:spLocks noGrp="1" noChangeArrowheads="1"/>
          </p:cNvSpPr>
          <p:nvPr>
            <p:ph idx="1"/>
          </p:nvPr>
        </p:nvSpPr>
        <p:spPr>
          <a:xfrm>
            <a:off x="914400" y="1390012"/>
            <a:ext cx="7543801" cy="5163188"/>
          </a:xfrm>
        </p:spPr>
        <p:txBody>
          <a:bodyPr>
            <a:normAutofit fontScale="55000" lnSpcReduction="20000"/>
          </a:bodyPr>
          <a:lstStyle/>
          <a:p>
            <a:pPr eaLnBrk="1" hangingPunct="1">
              <a:lnSpc>
                <a:spcPct val="110000"/>
              </a:lnSpc>
              <a:spcBef>
                <a:spcPts val="0"/>
              </a:spcBef>
              <a:spcAft>
                <a:spcPts val="1200"/>
              </a:spcAft>
              <a:buFont typeface="Wingdings" pitchFamily="2" charset="2"/>
              <a:buNone/>
            </a:pPr>
            <a:r>
              <a:rPr lang="en-US" sz="4400" dirty="0">
                <a:solidFill>
                  <a:srgbClr val="BD582C"/>
                </a:solidFill>
              </a:rPr>
              <a:t>Sports Gambling, 2</a:t>
            </a:r>
          </a:p>
          <a:p>
            <a:pPr marL="228600" indent="-228600">
              <a:lnSpc>
                <a:spcPct val="120000"/>
              </a:lnSpc>
              <a:spcAft>
                <a:spcPts val="1200"/>
              </a:spcAft>
              <a:buFont typeface="Wingdings" panose="05000000000000000000" pitchFamily="2" charset="2"/>
              <a:buChar char="§"/>
            </a:pPr>
            <a:r>
              <a:rPr lang="en-US" sz="3600" dirty="0">
                <a:solidFill>
                  <a:schemeClr val="tx1"/>
                </a:solidFill>
              </a:rPr>
              <a:t>In the following table:</a:t>
            </a:r>
          </a:p>
          <a:p>
            <a:pPr marL="393192" lvl="1" indent="-228600">
              <a:lnSpc>
                <a:spcPct val="120000"/>
              </a:lnSpc>
              <a:spcAft>
                <a:spcPts val="1200"/>
              </a:spcAft>
              <a:buFont typeface="Wingdings" panose="05000000000000000000" pitchFamily="2" charset="2"/>
              <a:buChar char="§"/>
            </a:pPr>
            <a:r>
              <a:rPr lang="en-US" sz="3600" dirty="0">
                <a:solidFill>
                  <a:schemeClr val="tx1"/>
                </a:solidFill>
              </a:rPr>
              <a:t>Handle: Amount wagered over the time period.</a:t>
            </a:r>
          </a:p>
          <a:p>
            <a:pPr marL="393192" lvl="1" indent="-228600">
              <a:lnSpc>
                <a:spcPct val="120000"/>
              </a:lnSpc>
              <a:spcAft>
                <a:spcPts val="1200"/>
              </a:spcAft>
              <a:buFont typeface="Wingdings" panose="05000000000000000000" pitchFamily="2" charset="2"/>
              <a:buChar char="§"/>
            </a:pPr>
            <a:r>
              <a:rPr lang="en-US" sz="3600" dirty="0">
                <a:solidFill>
                  <a:schemeClr val="tx1"/>
                </a:solidFill>
              </a:rPr>
              <a:t>Revenue: Amount of money kept by sportsbooks out of the amount wagered.</a:t>
            </a:r>
          </a:p>
          <a:p>
            <a:pPr marL="393192" lvl="1" indent="-228600">
              <a:lnSpc>
                <a:spcPct val="120000"/>
              </a:lnSpc>
              <a:spcAft>
                <a:spcPts val="1200"/>
              </a:spcAft>
              <a:buFont typeface="Wingdings" panose="05000000000000000000" pitchFamily="2" charset="2"/>
              <a:buChar char="§"/>
            </a:pPr>
            <a:r>
              <a:rPr lang="en-US" sz="3600" dirty="0">
                <a:solidFill>
                  <a:schemeClr val="tx1"/>
                </a:solidFill>
              </a:rPr>
              <a:t>Hold %: How much revenue sportsbooks keep as a function of handle.</a:t>
            </a:r>
          </a:p>
          <a:p>
            <a:pPr marL="393192" lvl="1" indent="-228600">
              <a:lnSpc>
                <a:spcPct val="120000"/>
              </a:lnSpc>
              <a:spcAft>
                <a:spcPts val="1200"/>
              </a:spcAft>
              <a:buFont typeface="Wingdings" panose="05000000000000000000" pitchFamily="2" charset="2"/>
              <a:buChar char="§"/>
            </a:pPr>
            <a:r>
              <a:rPr lang="en-US" sz="3600" dirty="0">
                <a:solidFill>
                  <a:schemeClr val="tx1"/>
                </a:solidFill>
              </a:rPr>
              <a:t>Taxes/state revenue: Taxes collected by state and local jurisdictions; or state share of proceeds in revenue-sharing markets.</a:t>
            </a:r>
          </a:p>
          <a:p>
            <a:pPr marL="393192" lvl="1" indent="-228600">
              <a:lnSpc>
                <a:spcPct val="120000"/>
              </a:lnSpc>
              <a:spcAft>
                <a:spcPts val="1200"/>
              </a:spcAft>
              <a:buFont typeface="Wingdings" panose="05000000000000000000" pitchFamily="2" charset="2"/>
              <a:buChar char="§"/>
            </a:pPr>
            <a:r>
              <a:rPr lang="en-US" sz="3600" dirty="0">
                <a:solidFill>
                  <a:schemeClr val="tx1"/>
                </a:solidFill>
              </a:rPr>
              <a:t>The numbers reflect all reported numbers starting in June 2018 to date</a:t>
            </a:r>
            <a:r>
              <a:rPr lang="en-US" sz="2688" dirty="0">
                <a:solidFill>
                  <a:schemeClr val="tx1"/>
                </a:solidFill>
              </a:rPr>
              <a:t>.</a:t>
            </a:r>
          </a:p>
          <a:p>
            <a:pPr marL="228600" indent="-228600">
              <a:buFont typeface="Wingdings" panose="05000000000000000000" pitchFamily="2" charset="2"/>
              <a:buChar char="§"/>
            </a:pPr>
            <a:r>
              <a:rPr lang="en-US" sz="2400" dirty="0">
                <a:solidFill>
                  <a:schemeClr val="tx1"/>
                </a:solidFill>
              </a:rPr>
              <a:t>Last update: Feb. 6, 2020.</a:t>
            </a:r>
            <a:endParaRPr lang="en-US" sz="2400" dirty="0">
              <a:solidFill>
                <a:srgbClr val="BD582C"/>
              </a:solidFill>
            </a:endParaRPr>
          </a:p>
        </p:txBody>
      </p:sp>
      <p:sp>
        <p:nvSpPr>
          <p:cNvPr id="2" name="Title" hidden="1"/>
          <p:cNvSpPr>
            <a:spLocks noGrp="1"/>
          </p:cNvSpPr>
          <p:nvPr>
            <p:ph type="title"/>
          </p:nvPr>
        </p:nvSpPr>
        <p:spPr/>
        <p:txBody>
          <a:bodyPr/>
          <a:lstStyle/>
          <a:p>
            <a:r>
              <a:rPr lang="en-US" sz="2800" dirty="0">
                <a:solidFill>
                  <a:srgbClr val="BD582C"/>
                </a:solidFill>
              </a:rPr>
              <a:t>Sin Tax Incidence, Cont.</a:t>
            </a:r>
            <a:br>
              <a:rPr lang="en-US" sz="2800" dirty="0">
                <a:solidFill>
                  <a:srgbClr val="BD582C"/>
                </a:solidFill>
              </a:rPr>
            </a:br>
            <a:endParaRPr lang="en-US" dirty="0"/>
          </a:p>
        </p:txBody>
      </p:sp>
    </p:spTree>
    <p:extLst>
      <p:ext uri="{BB962C8B-B14F-4D97-AF65-F5344CB8AC3E}">
        <p14:creationId xmlns:p14="http://schemas.microsoft.com/office/powerpoint/2010/main" val="499867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12291" name="Rectangle 2"/>
          <p:cNvSpPr>
            <a:spLocks noGrp="1" noChangeArrowheads="1"/>
          </p:cNvSpPr>
          <p:nvPr>
            <p:ph idx="1"/>
          </p:nvPr>
        </p:nvSpPr>
        <p:spPr>
          <a:xfrm>
            <a:off x="914400" y="1390012"/>
            <a:ext cx="7543801" cy="4934588"/>
          </a:xfrm>
        </p:spPr>
        <p:txBody>
          <a:bodyPr>
            <a:normAutofit/>
          </a:bodyPr>
          <a:lstStyle/>
          <a:p>
            <a:pPr eaLnBrk="1" hangingPunct="1">
              <a:buFont typeface="Wingdings" pitchFamily="2" charset="2"/>
              <a:buNone/>
            </a:pPr>
            <a:r>
              <a:rPr lang="en-US" sz="2400" dirty="0">
                <a:solidFill>
                  <a:srgbClr val="BD582C"/>
                </a:solidFill>
              </a:rPr>
              <a:t>Sports Gambling, 3</a:t>
            </a:r>
          </a:p>
        </p:txBody>
      </p:sp>
      <p:graphicFrame>
        <p:nvGraphicFramePr>
          <p:cNvPr id="10" name="Table" descr="Please contact Professor Yinger for details regarding figures and graphs."/>
          <p:cNvGraphicFramePr>
            <a:graphicFrameLocks noGrp="1"/>
          </p:cNvGraphicFramePr>
          <p:nvPr>
            <p:extLst>
              <p:ext uri="{D42A27DB-BD31-4B8C-83A1-F6EECF244321}">
                <p14:modId xmlns:p14="http://schemas.microsoft.com/office/powerpoint/2010/main" val="3345731150"/>
              </p:ext>
            </p:extLst>
          </p:nvPr>
        </p:nvGraphicFramePr>
        <p:xfrm>
          <a:off x="289560" y="990600"/>
          <a:ext cx="8610600" cy="4605608"/>
        </p:xfrm>
        <a:graphic>
          <a:graphicData uri="http://schemas.openxmlformats.org/drawingml/2006/table">
            <a:tbl>
              <a:tblPr>
                <a:tableStyleId>{5C22544A-7EE6-4342-B048-85BDC9FD1C3A}</a:tableStyleId>
              </a:tblPr>
              <a:tblGrid>
                <a:gridCol w="1540730">
                  <a:extLst>
                    <a:ext uri="{9D8B030D-6E8A-4147-A177-3AD203B41FA5}">
                      <a16:colId xmlns:a16="http://schemas.microsoft.com/office/drawing/2014/main" val="3979776479"/>
                    </a:ext>
                  </a:extLst>
                </a:gridCol>
                <a:gridCol w="1977815">
                  <a:extLst>
                    <a:ext uri="{9D8B030D-6E8A-4147-A177-3AD203B41FA5}">
                      <a16:colId xmlns:a16="http://schemas.microsoft.com/office/drawing/2014/main" val="772069939"/>
                    </a:ext>
                  </a:extLst>
                </a:gridCol>
                <a:gridCol w="1988742">
                  <a:extLst>
                    <a:ext uri="{9D8B030D-6E8A-4147-A177-3AD203B41FA5}">
                      <a16:colId xmlns:a16="http://schemas.microsoft.com/office/drawing/2014/main" val="4042357606"/>
                    </a:ext>
                  </a:extLst>
                </a:gridCol>
                <a:gridCol w="1158279">
                  <a:extLst>
                    <a:ext uri="{9D8B030D-6E8A-4147-A177-3AD203B41FA5}">
                      <a16:colId xmlns:a16="http://schemas.microsoft.com/office/drawing/2014/main" val="3083146310"/>
                    </a:ext>
                  </a:extLst>
                </a:gridCol>
                <a:gridCol w="1945034">
                  <a:extLst>
                    <a:ext uri="{9D8B030D-6E8A-4147-A177-3AD203B41FA5}">
                      <a16:colId xmlns:a16="http://schemas.microsoft.com/office/drawing/2014/main" val="577472342"/>
                    </a:ext>
                  </a:extLst>
                </a:gridCol>
              </a:tblGrid>
              <a:tr h="328972">
                <a:tc gridSpan="5">
                  <a:txBody>
                    <a:bodyPr/>
                    <a:lstStyle/>
                    <a:p>
                      <a:pPr algn="ctr" fontAlgn="b"/>
                      <a:r>
                        <a:rPr lang="en-US" sz="1800" u="none" strike="noStrike" dirty="0">
                          <a:effectLst/>
                        </a:rPr>
                        <a:t>U.S. Sports Betting Revenue, 2018 and 2019</a:t>
                      </a:r>
                      <a:endParaRPr lang="en-US" sz="18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1598640"/>
                  </a:ext>
                </a:extLst>
              </a:tr>
              <a:tr h="328972">
                <a:tc>
                  <a:txBody>
                    <a:bodyPr/>
                    <a:lstStyle/>
                    <a:p>
                      <a:pPr algn="l" fontAlgn="b"/>
                      <a:r>
                        <a:rPr lang="en-US" sz="1800" u="none" strike="noStrike" dirty="0">
                          <a:effectLst/>
                        </a:rPr>
                        <a:t>State</a:t>
                      </a:r>
                      <a:endParaRPr lang="en-US"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Handle</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Revenue</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Hold</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Taxes/State Rev.</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029458"/>
                  </a:ext>
                </a:extLst>
              </a:tr>
              <a:tr h="328972">
                <a:tc>
                  <a:txBody>
                    <a:bodyPr/>
                    <a:lstStyle/>
                    <a:p>
                      <a:pPr algn="l" fontAlgn="b"/>
                      <a:r>
                        <a:rPr lang="en-US" sz="1800" u="none" strike="noStrike" dirty="0">
                          <a:effectLst/>
                        </a:rPr>
                        <a:t>Total</a:t>
                      </a:r>
                      <a:endParaRPr lang="en-US"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rtl="0" fontAlgn="ctr"/>
                      <a:r>
                        <a:rPr lang="en-US" sz="1800" u="none" strike="noStrike" dirty="0">
                          <a:effectLst/>
                        </a:rPr>
                        <a:t>$17,591,744,451 </a:t>
                      </a:r>
                      <a:endParaRPr lang="en-US" sz="1800" b="0" i="0" u="none" strike="noStrike" dirty="0">
                        <a:solidFill>
                          <a:srgbClr val="000000"/>
                        </a:solidFill>
                        <a:effectLst/>
                        <a:latin typeface="Calibri" panose="020F0502020204030204" pitchFamily="34" charset="0"/>
                      </a:endParaRPr>
                    </a:p>
                  </a:txBody>
                  <a:tcPr marL="9525" marR="171450" marT="9525" marB="0" anchor="ctr">
                    <a:lnT w="12700" cap="flat" cmpd="sng" algn="ctr">
                      <a:solidFill>
                        <a:schemeClr val="tx1"/>
                      </a:solidFill>
                      <a:prstDash val="solid"/>
                      <a:round/>
                      <a:headEnd type="none" w="med" len="med"/>
                      <a:tailEnd type="none" w="med" len="med"/>
                    </a:lnT>
                  </a:tcPr>
                </a:tc>
                <a:tc>
                  <a:txBody>
                    <a:bodyPr/>
                    <a:lstStyle/>
                    <a:p>
                      <a:pPr algn="r" rtl="0" fontAlgn="ctr"/>
                      <a:r>
                        <a:rPr lang="en-US" sz="1800" u="none" strike="noStrike">
                          <a:effectLst/>
                        </a:rPr>
                        <a:t>$1,229,693,083 </a:t>
                      </a:r>
                      <a:endParaRPr lang="en-US" sz="1800" b="0" i="0" u="none" strike="noStrike">
                        <a:solidFill>
                          <a:srgbClr val="000000"/>
                        </a:solidFill>
                        <a:effectLst/>
                        <a:latin typeface="Calibri" panose="020F0502020204030204" pitchFamily="34" charset="0"/>
                      </a:endParaRPr>
                    </a:p>
                  </a:txBody>
                  <a:tcPr marL="9525" marR="171450" marT="9525" marB="0" anchor="ctr">
                    <a:lnT w="12700" cap="flat" cmpd="sng" algn="ctr">
                      <a:solidFill>
                        <a:schemeClr val="tx1"/>
                      </a:solidFill>
                      <a:prstDash val="solid"/>
                      <a:round/>
                      <a:headEnd type="none" w="med" len="med"/>
                      <a:tailEnd type="none" w="med" len="med"/>
                    </a:lnT>
                  </a:tcPr>
                </a:tc>
                <a:tc>
                  <a:txBody>
                    <a:bodyPr/>
                    <a:lstStyle/>
                    <a:p>
                      <a:pPr algn="r" rtl="0" fontAlgn="ctr"/>
                      <a:r>
                        <a:rPr lang="en-US" sz="1800" u="none" strike="noStrike">
                          <a:effectLst/>
                        </a:rPr>
                        <a:t>7.00%</a:t>
                      </a:r>
                      <a:endParaRPr lang="en-US" sz="1800" b="0" i="0" u="none" strike="noStrike">
                        <a:solidFill>
                          <a:srgbClr val="000000"/>
                        </a:solidFill>
                        <a:effectLst/>
                        <a:latin typeface="Calibri" panose="020F0502020204030204" pitchFamily="34" charset="0"/>
                      </a:endParaRPr>
                    </a:p>
                  </a:txBody>
                  <a:tcPr marL="9525" marR="171450" marT="9525" marB="0" anchor="ctr">
                    <a:lnT w="12700" cap="flat" cmpd="sng" algn="ctr">
                      <a:solidFill>
                        <a:schemeClr val="tx1"/>
                      </a:solidFill>
                      <a:prstDash val="solid"/>
                      <a:round/>
                      <a:headEnd type="none" w="med" len="med"/>
                      <a:tailEnd type="none" w="med" len="med"/>
                    </a:lnT>
                  </a:tcPr>
                </a:tc>
                <a:tc>
                  <a:txBody>
                    <a:bodyPr/>
                    <a:lstStyle/>
                    <a:p>
                      <a:pPr algn="r" rtl="0" fontAlgn="ctr"/>
                      <a:r>
                        <a:rPr lang="en-US" sz="1800" u="none" strike="noStrike" dirty="0">
                          <a:effectLst/>
                        </a:rPr>
                        <a:t>$155,684,758 </a:t>
                      </a:r>
                      <a:endParaRPr lang="en-US" sz="1800" b="0" i="0" u="none" strike="noStrike" dirty="0">
                        <a:solidFill>
                          <a:srgbClr val="000000"/>
                        </a:solidFill>
                        <a:effectLst/>
                        <a:latin typeface="Calibri" panose="020F0502020204030204" pitchFamily="34" charset="0"/>
                      </a:endParaRPr>
                    </a:p>
                  </a:txBody>
                  <a:tcPr marL="9525" marR="171450"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55782408"/>
                  </a:ext>
                </a:extLst>
              </a:tr>
              <a:tr h="328972">
                <a:tc>
                  <a:txBody>
                    <a:bodyPr/>
                    <a:lstStyle/>
                    <a:p>
                      <a:pPr algn="l" fontAlgn="b"/>
                      <a:r>
                        <a:rPr lang="en-US" sz="1800" u="none" strike="noStrike" dirty="0">
                          <a:effectLst/>
                        </a:rPr>
                        <a:t>Delaware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dirty="0">
                          <a:effectLst/>
                        </a:rPr>
                        <a:t>$189,620,187 </a:t>
                      </a:r>
                      <a:endParaRPr lang="en-US" sz="1800" b="0" i="0" u="none" strike="noStrike" dirty="0">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$24,465,853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12.90%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$10,703,811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633556478"/>
                  </a:ext>
                </a:extLst>
              </a:tr>
              <a:tr h="328972">
                <a:tc>
                  <a:txBody>
                    <a:bodyPr/>
                    <a:lstStyle/>
                    <a:p>
                      <a:pPr algn="l" fontAlgn="b"/>
                      <a:r>
                        <a:rPr lang="en-US" sz="1800" u="none" strike="noStrike" dirty="0">
                          <a:effectLst/>
                        </a:rPr>
                        <a:t>Indiana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dirty="0">
                          <a:effectLst/>
                        </a:rPr>
                        <a:t>$435,998,645 </a:t>
                      </a:r>
                      <a:endParaRPr lang="en-US" sz="1800" b="0" i="0" u="none" strike="noStrike" dirty="0">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$42,758,939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9.80%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$4,062,099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4062622576"/>
                  </a:ext>
                </a:extLst>
              </a:tr>
              <a:tr h="328972">
                <a:tc>
                  <a:txBody>
                    <a:bodyPr/>
                    <a:lstStyle/>
                    <a:p>
                      <a:pPr algn="l" fontAlgn="b"/>
                      <a:r>
                        <a:rPr lang="en-US" sz="1800" u="none" strike="noStrike" dirty="0">
                          <a:effectLst/>
                        </a:rPr>
                        <a:t>Iowa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dirty="0">
                          <a:effectLst/>
                        </a:rPr>
                        <a:t>$212,225,668 </a:t>
                      </a:r>
                      <a:endParaRPr lang="en-US" sz="1800" b="0" i="0" u="none" strike="noStrike" dirty="0">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$19,283,689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9.10%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$1,301,649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1071297373"/>
                  </a:ext>
                </a:extLst>
              </a:tr>
              <a:tr h="328972">
                <a:tc>
                  <a:txBody>
                    <a:bodyPr/>
                    <a:lstStyle/>
                    <a:p>
                      <a:pPr algn="l" fontAlgn="b"/>
                      <a:r>
                        <a:rPr lang="en-US" sz="1800" u="none" strike="noStrike" dirty="0">
                          <a:effectLst/>
                        </a:rPr>
                        <a:t>Mississippi</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$526,313,244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$59,627,039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11.30%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$7,155,245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1022872433"/>
                  </a:ext>
                </a:extLst>
              </a:tr>
              <a:tr h="328972">
                <a:tc>
                  <a:txBody>
                    <a:bodyPr/>
                    <a:lstStyle/>
                    <a:p>
                      <a:pPr algn="l" fontAlgn="b"/>
                      <a:r>
                        <a:rPr lang="en-US" sz="1800" u="none" strike="noStrike" dirty="0">
                          <a:effectLst/>
                        </a:rPr>
                        <a:t>Nevada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$8,340,376,488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$522,968,000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6.30%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$35,300,340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1851312856"/>
                  </a:ext>
                </a:extLst>
              </a:tr>
              <a:tr h="328972">
                <a:tc>
                  <a:txBody>
                    <a:bodyPr/>
                    <a:lstStyle/>
                    <a:p>
                      <a:pPr algn="l" fontAlgn="b"/>
                      <a:r>
                        <a:rPr lang="en-US" sz="1800" u="none" strike="noStrike" dirty="0">
                          <a:effectLst/>
                        </a:rPr>
                        <a:t>New Jersey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$5,830,205,870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$393,420,427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6.70%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$51,778,548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446168280"/>
                  </a:ext>
                </a:extLst>
              </a:tr>
              <a:tr h="328972">
                <a:tc>
                  <a:txBody>
                    <a:bodyPr/>
                    <a:lstStyle/>
                    <a:p>
                      <a:pPr algn="l" fontAlgn="b"/>
                      <a:r>
                        <a:rPr lang="en-US" sz="1800" u="none" strike="noStrike" dirty="0">
                          <a:effectLst/>
                        </a:rPr>
                        <a:t>New York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$7,783,426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dirty="0">
                          <a:effectLst/>
                        </a:rPr>
                        <a:t>$778,343 </a:t>
                      </a:r>
                      <a:endParaRPr lang="en-US" sz="1800" b="0" i="0" u="none" strike="noStrike" dirty="0">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1656487508"/>
                  </a:ext>
                </a:extLst>
              </a:tr>
              <a:tr h="328972">
                <a:tc>
                  <a:txBody>
                    <a:bodyPr/>
                    <a:lstStyle/>
                    <a:p>
                      <a:pPr algn="l" fontAlgn="b"/>
                      <a:r>
                        <a:rPr lang="en-US" sz="1800" u="none" strike="noStrike" dirty="0">
                          <a:effectLst/>
                        </a:rPr>
                        <a:t>Oregon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$45,067,568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$2,794,206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6.20%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$2,514,785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3827455879"/>
                  </a:ext>
                </a:extLst>
              </a:tr>
              <a:tr h="328972">
                <a:tc>
                  <a:txBody>
                    <a:bodyPr/>
                    <a:lstStyle/>
                    <a:p>
                      <a:pPr algn="l" fontAlgn="b"/>
                      <a:r>
                        <a:rPr lang="en-US" sz="1800" u="none" strike="noStrike" dirty="0">
                          <a:effectLst/>
                        </a:rPr>
                        <a:t>Pennsylvania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$1,507,754,787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$114,248,501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7.60%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$31,186,640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1423171406"/>
                  </a:ext>
                </a:extLst>
              </a:tr>
              <a:tr h="328972">
                <a:tc>
                  <a:txBody>
                    <a:bodyPr/>
                    <a:lstStyle/>
                    <a:p>
                      <a:pPr algn="l" fontAlgn="b"/>
                      <a:r>
                        <a:rPr lang="en-US" sz="1800" u="none" strike="noStrike" dirty="0">
                          <a:effectLst/>
                        </a:rPr>
                        <a:t>Rhode Island</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$227,911,697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$16,265,849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7.10%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$8,295,583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1526838693"/>
                  </a:ext>
                </a:extLst>
              </a:tr>
              <a:tr h="328972">
                <a:tc>
                  <a:txBody>
                    <a:bodyPr/>
                    <a:lstStyle/>
                    <a:p>
                      <a:pPr algn="l" fontAlgn="b"/>
                      <a:r>
                        <a:rPr lang="en-US" sz="1800" u="none" strike="noStrike" dirty="0">
                          <a:effectLst/>
                        </a:rPr>
                        <a:t>West Virginia</a:t>
                      </a:r>
                      <a:endParaRPr lang="en-US" sz="18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rtl="0" fontAlgn="ctr"/>
                      <a:r>
                        <a:rPr lang="en-US" sz="1800" u="none" strike="noStrike" dirty="0">
                          <a:effectLst/>
                        </a:rPr>
                        <a:t>$276,270,297 </a:t>
                      </a:r>
                      <a:endParaRPr lang="en-US" sz="1800" b="0" i="0" u="none" strike="noStrike" dirty="0">
                        <a:solidFill>
                          <a:srgbClr val="000000"/>
                        </a:solidFill>
                        <a:effectLst/>
                        <a:latin typeface="Calibri" panose="020F0502020204030204" pitchFamily="34" charset="0"/>
                      </a:endParaRPr>
                    </a:p>
                  </a:txBody>
                  <a:tcPr marL="9525" marR="171450" marT="9525" marB="0" anchor="ctr">
                    <a:lnB w="12700" cap="flat" cmpd="sng" algn="ctr">
                      <a:solidFill>
                        <a:schemeClr val="tx1"/>
                      </a:solidFill>
                      <a:prstDash val="solid"/>
                      <a:round/>
                      <a:headEnd type="none" w="med" len="med"/>
                      <a:tailEnd type="none" w="med" len="med"/>
                    </a:lnB>
                  </a:tcPr>
                </a:tc>
                <a:tc>
                  <a:txBody>
                    <a:bodyPr/>
                    <a:lstStyle/>
                    <a:p>
                      <a:pPr algn="r" rtl="0" fontAlgn="ctr"/>
                      <a:r>
                        <a:rPr lang="en-US" sz="1800" u="none" strike="noStrike" dirty="0">
                          <a:effectLst/>
                        </a:rPr>
                        <a:t>$26,077,153 </a:t>
                      </a:r>
                      <a:endParaRPr lang="en-US" sz="1800" b="0" i="0" u="none" strike="noStrike" dirty="0">
                        <a:solidFill>
                          <a:srgbClr val="000000"/>
                        </a:solidFill>
                        <a:effectLst/>
                        <a:latin typeface="Calibri" panose="020F0502020204030204" pitchFamily="34" charset="0"/>
                      </a:endParaRPr>
                    </a:p>
                  </a:txBody>
                  <a:tcPr marL="9525" marR="171450" marT="9525" marB="0" anchor="ctr">
                    <a:lnB w="12700" cap="flat" cmpd="sng" algn="ctr">
                      <a:solidFill>
                        <a:schemeClr val="tx1"/>
                      </a:solidFill>
                      <a:prstDash val="solid"/>
                      <a:round/>
                      <a:headEnd type="none" w="med" len="med"/>
                      <a:tailEnd type="none" w="med" len="med"/>
                    </a:lnB>
                  </a:tcPr>
                </a:tc>
                <a:tc>
                  <a:txBody>
                    <a:bodyPr/>
                    <a:lstStyle/>
                    <a:p>
                      <a:pPr algn="r" rtl="0" fontAlgn="ctr"/>
                      <a:r>
                        <a:rPr lang="en-US" sz="1800" u="none" strike="noStrike" dirty="0">
                          <a:effectLst/>
                        </a:rPr>
                        <a:t>9.40%</a:t>
                      </a:r>
                      <a:endParaRPr lang="en-US" sz="1800" b="0" i="0" u="none" strike="noStrike" dirty="0">
                        <a:solidFill>
                          <a:srgbClr val="000000"/>
                        </a:solidFill>
                        <a:effectLst/>
                        <a:latin typeface="Calibri" panose="020F0502020204030204" pitchFamily="34" charset="0"/>
                      </a:endParaRPr>
                    </a:p>
                  </a:txBody>
                  <a:tcPr marL="9525" marR="171450" marT="9525" marB="0" anchor="ctr">
                    <a:lnB w="12700" cap="flat" cmpd="sng" algn="ctr">
                      <a:solidFill>
                        <a:schemeClr val="tx1"/>
                      </a:solidFill>
                      <a:prstDash val="solid"/>
                      <a:round/>
                      <a:headEnd type="none" w="med" len="med"/>
                      <a:tailEnd type="none" w="med" len="med"/>
                    </a:lnB>
                  </a:tcPr>
                </a:tc>
                <a:tc>
                  <a:txBody>
                    <a:bodyPr/>
                    <a:lstStyle/>
                    <a:p>
                      <a:pPr algn="r" rtl="0" fontAlgn="ctr"/>
                      <a:r>
                        <a:rPr lang="en-US" sz="1800" u="none" strike="noStrike" dirty="0">
                          <a:effectLst/>
                        </a:rPr>
                        <a:t>$2,607,715 </a:t>
                      </a:r>
                      <a:endParaRPr lang="en-US" sz="1800" b="0" i="0" u="none" strike="noStrike" dirty="0">
                        <a:solidFill>
                          <a:srgbClr val="000000"/>
                        </a:solidFill>
                        <a:effectLst/>
                        <a:latin typeface="Calibri" panose="020F0502020204030204" pitchFamily="34" charset="0"/>
                      </a:endParaRPr>
                    </a:p>
                  </a:txBody>
                  <a:tcPr marL="9525" marR="17145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486214"/>
                  </a:ext>
                </a:extLst>
              </a:tr>
            </a:tbl>
          </a:graphicData>
        </a:graphic>
      </p:graphicFrame>
      <p:sp>
        <p:nvSpPr>
          <p:cNvPr id="2" name="Title" hidden="1"/>
          <p:cNvSpPr>
            <a:spLocks noGrp="1"/>
          </p:cNvSpPr>
          <p:nvPr>
            <p:ph type="title"/>
          </p:nvPr>
        </p:nvSpPr>
        <p:spPr/>
        <p:txBody>
          <a:bodyPr/>
          <a:lstStyle/>
          <a:p>
            <a:r>
              <a:rPr lang="en-US" sz="2800" dirty="0">
                <a:solidFill>
                  <a:srgbClr val="BD582C"/>
                </a:solidFill>
              </a:rPr>
              <a:t>Sin Tax Incidence, Cont.</a:t>
            </a:r>
            <a:br>
              <a:rPr lang="en-US" sz="2800" dirty="0">
                <a:solidFill>
                  <a:srgbClr val="BD582C"/>
                </a:solidFill>
              </a:rPr>
            </a:br>
            <a:endParaRPr lang="en-US" dirty="0"/>
          </a:p>
        </p:txBody>
      </p:sp>
    </p:spTree>
    <p:extLst>
      <p:ext uri="{BB962C8B-B14F-4D97-AF65-F5344CB8AC3E}">
        <p14:creationId xmlns:p14="http://schemas.microsoft.com/office/powerpoint/2010/main" val="470428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12291" name="Rectangle 2"/>
          <p:cNvSpPr>
            <a:spLocks noGrp="1" noChangeArrowheads="1"/>
          </p:cNvSpPr>
          <p:nvPr>
            <p:ph idx="1"/>
          </p:nvPr>
        </p:nvSpPr>
        <p:spPr>
          <a:xfrm>
            <a:off x="914400" y="1390012"/>
            <a:ext cx="7543801" cy="4934588"/>
          </a:xfrm>
        </p:spPr>
        <p:txBody>
          <a:bodyPr>
            <a:normAutofit/>
          </a:bodyPr>
          <a:lstStyle/>
          <a:p>
            <a:pPr eaLnBrk="1" hangingPunct="1">
              <a:buFont typeface="Wingdings" pitchFamily="2" charset="2"/>
              <a:buNone/>
            </a:pPr>
            <a:r>
              <a:rPr lang="en-US" sz="2400" dirty="0">
                <a:solidFill>
                  <a:srgbClr val="BD582C"/>
                </a:solidFill>
              </a:rPr>
              <a:t>Sports Gambling, 3</a:t>
            </a:r>
          </a:p>
          <a:p>
            <a:pPr marL="228600" indent="-228600">
              <a:lnSpc>
                <a:spcPct val="100000"/>
              </a:lnSpc>
              <a:spcAft>
                <a:spcPts val="1800"/>
              </a:spcAft>
              <a:buFont typeface="Wingdings" panose="05000000000000000000" pitchFamily="2" charset="2"/>
              <a:buChar char="§"/>
            </a:pPr>
            <a:r>
              <a:rPr lang="en-US" sz="2400" dirty="0">
                <a:solidFill>
                  <a:schemeClr val="tx1"/>
                </a:solidFill>
              </a:rPr>
              <a:t>But the legal industry still has a mighty challenge in the form of illegal sports wagering.</a:t>
            </a:r>
          </a:p>
          <a:p>
            <a:pPr marL="228600" indent="-228600">
              <a:lnSpc>
                <a:spcPct val="100000"/>
              </a:lnSpc>
              <a:spcAft>
                <a:spcPts val="1800"/>
              </a:spcAft>
              <a:buFont typeface="Wingdings" panose="05000000000000000000" pitchFamily="2" charset="2"/>
              <a:buChar char="§"/>
            </a:pPr>
            <a:r>
              <a:rPr lang="en-US" sz="2400" dirty="0">
                <a:solidFill>
                  <a:schemeClr val="tx1"/>
                </a:solidFill>
              </a:rPr>
              <a:t>“Legal and regulated sports betting barely scratched the surface of an entrenched black market — comprised of offshore sportsbooks and street bookies,” the AGA said. </a:t>
            </a:r>
          </a:p>
          <a:p>
            <a:pPr marL="393192" lvl="1" indent="-228600">
              <a:lnSpc>
                <a:spcPct val="100000"/>
              </a:lnSpc>
              <a:spcAft>
                <a:spcPts val="1800"/>
              </a:spcAft>
              <a:buFont typeface="Wingdings" panose="05000000000000000000" pitchFamily="2" charset="2"/>
              <a:buChar char="§"/>
            </a:pPr>
            <a:r>
              <a:rPr lang="en-US" sz="2288" dirty="0">
                <a:solidFill>
                  <a:schemeClr val="tx1"/>
                </a:solidFill>
              </a:rPr>
              <a:t>It estimates this market accounts for $150 billion in annual bets.</a:t>
            </a:r>
          </a:p>
        </p:txBody>
      </p:sp>
      <p:sp>
        <p:nvSpPr>
          <p:cNvPr id="2" name="Title" hidden="1"/>
          <p:cNvSpPr>
            <a:spLocks noGrp="1"/>
          </p:cNvSpPr>
          <p:nvPr>
            <p:ph type="title"/>
          </p:nvPr>
        </p:nvSpPr>
        <p:spPr/>
        <p:txBody>
          <a:bodyPr/>
          <a:lstStyle/>
          <a:p>
            <a:r>
              <a:rPr lang="en-US" sz="2800" dirty="0">
                <a:solidFill>
                  <a:srgbClr val="BD582C"/>
                </a:solidFill>
              </a:rPr>
              <a:t>Sin Tax Incidence, Cont.</a:t>
            </a:r>
            <a:br>
              <a:rPr lang="en-US" sz="2800" dirty="0">
                <a:solidFill>
                  <a:srgbClr val="BD582C"/>
                </a:solidFill>
              </a:rPr>
            </a:br>
            <a:endParaRPr lang="en-US" dirty="0"/>
          </a:p>
        </p:txBody>
      </p:sp>
    </p:spTree>
    <p:extLst>
      <p:ext uri="{BB962C8B-B14F-4D97-AF65-F5344CB8AC3E}">
        <p14:creationId xmlns:p14="http://schemas.microsoft.com/office/powerpoint/2010/main" val="976417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12291" name="Rectangle 2"/>
          <p:cNvSpPr>
            <a:spLocks noGrp="1" noChangeArrowheads="1"/>
          </p:cNvSpPr>
          <p:nvPr>
            <p:ph idx="1"/>
          </p:nvPr>
        </p:nvSpPr>
        <p:spPr>
          <a:xfrm>
            <a:off x="858519" y="1371600"/>
            <a:ext cx="7543801" cy="762000"/>
          </a:xfrm>
        </p:spPr>
        <p:txBody>
          <a:bodyPr>
            <a:normAutofit/>
          </a:bodyPr>
          <a:lstStyle/>
          <a:p>
            <a:pPr eaLnBrk="1" hangingPunct="1">
              <a:buFont typeface="Wingdings" pitchFamily="2" charset="2"/>
              <a:buNone/>
            </a:pPr>
            <a:r>
              <a:rPr lang="en-US" sz="2400" dirty="0">
                <a:solidFill>
                  <a:srgbClr val="BD582C"/>
                </a:solidFill>
              </a:rPr>
              <a:t>Tax Implementation Questions</a:t>
            </a:r>
          </a:p>
        </p:txBody>
      </p:sp>
      <p:sp>
        <p:nvSpPr>
          <p:cNvPr id="6" name="Rectangle 3"/>
          <p:cNvSpPr txBox="1">
            <a:spLocks noChangeArrowheads="1"/>
          </p:cNvSpPr>
          <p:nvPr/>
        </p:nvSpPr>
        <p:spPr>
          <a:xfrm>
            <a:off x="914400" y="1752600"/>
            <a:ext cx="7452360" cy="4343400"/>
          </a:xfrm>
          <a:prstGeom prst="rect">
            <a:avLst/>
          </a:prstGeom>
        </p:spPr>
        <p:txBody>
          <a:bodyPr vert="horz" lIns="0" tIns="45720" rIns="0" bIns="45720" rtlCol="0">
            <a:normAutofit/>
          </a:bodyPr>
          <a:lst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a:lstStyle>
          <a:p>
            <a:pPr algn="ctr" fontAlgn="auto">
              <a:lnSpc>
                <a:spcPct val="50000"/>
              </a:lnSpc>
              <a:buFont typeface="Wingdings" pitchFamily="2" charset="2"/>
              <a:buNone/>
            </a:pPr>
            <a:endParaRPr lang="en-US" sz="2000" b="1" dirty="0">
              <a:solidFill>
                <a:schemeClr val="tx2"/>
              </a:solidFill>
            </a:endParaRPr>
          </a:p>
          <a:p>
            <a:pPr marL="227013" indent="-227013" fontAlgn="auto">
              <a:lnSpc>
                <a:spcPct val="120000"/>
              </a:lnSpc>
              <a:buFont typeface="Wingdings" panose="05000000000000000000" pitchFamily="2" charset="2"/>
              <a:buChar char="§"/>
            </a:pPr>
            <a:r>
              <a:rPr lang="en-US" sz="2000" dirty="0"/>
              <a:t>Remember the set of questions for a lottery:</a:t>
            </a:r>
          </a:p>
          <a:p>
            <a:pPr marL="457200" indent="-457200">
              <a:lnSpc>
                <a:spcPct val="150000"/>
              </a:lnSpc>
              <a:buClr>
                <a:srgbClr val="BD582C"/>
              </a:buClr>
              <a:buFont typeface="+mj-lt"/>
              <a:buAutoNum type="arabicPeriod"/>
            </a:pPr>
            <a:r>
              <a:rPr lang="en-US" sz="2000" dirty="0"/>
              <a:t>Legalization (Should the behavior be allowed?)</a:t>
            </a:r>
          </a:p>
          <a:p>
            <a:pPr marL="457200" indent="-457200">
              <a:lnSpc>
                <a:spcPct val="150000"/>
              </a:lnSpc>
              <a:buClr>
                <a:srgbClr val="BD582C"/>
              </a:buClr>
              <a:buFont typeface="+mj-lt"/>
              <a:buAutoNum type="arabicPeriod"/>
            </a:pPr>
            <a:r>
              <a:rPr lang="en-US" sz="2000" dirty="0"/>
              <a:t>Government Provision (Should the market be public or private?)</a:t>
            </a:r>
          </a:p>
          <a:p>
            <a:pPr marL="457200" indent="-457200">
              <a:lnSpc>
                <a:spcPct val="150000"/>
              </a:lnSpc>
              <a:buClr>
                <a:srgbClr val="BD582C"/>
              </a:buClr>
              <a:buFont typeface="+mj-lt"/>
              <a:buAutoNum type="arabicPeriod"/>
            </a:pPr>
            <a:r>
              <a:rPr lang="en-US" sz="2000" dirty="0"/>
              <a:t> Rate of Taxation (How much revenue should the state claim?)</a:t>
            </a:r>
          </a:p>
          <a:p>
            <a:pPr marL="457200" indent="-457200">
              <a:lnSpc>
                <a:spcPct val="150000"/>
              </a:lnSpc>
              <a:buClr>
                <a:srgbClr val="BD582C"/>
              </a:buClr>
              <a:buFont typeface="+mj-lt"/>
              <a:buAutoNum type="arabicPeriod"/>
            </a:pPr>
            <a:r>
              <a:rPr lang="en-US" sz="2000" dirty="0"/>
              <a:t> Earmarking (Should the revenue be earmarked?)</a:t>
            </a:r>
          </a:p>
          <a:p>
            <a:pPr marL="457200" indent="-457200">
              <a:lnSpc>
                <a:spcPct val="150000"/>
              </a:lnSpc>
              <a:buClr>
                <a:srgbClr val="BD582C"/>
              </a:buClr>
              <a:buFont typeface="+mj-lt"/>
              <a:buAutoNum type="arabicPeriod"/>
            </a:pPr>
            <a:r>
              <a:rPr lang="en-US" sz="2000" dirty="0"/>
              <a:t>Promotion (Should promotion be regulated?)</a:t>
            </a:r>
          </a:p>
          <a:p>
            <a:pPr marL="227013" indent="-227013" fontAlgn="auto">
              <a:lnSpc>
                <a:spcPct val="120000"/>
              </a:lnSpc>
              <a:buFont typeface="Wingdings" panose="05000000000000000000" pitchFamily="2" charset="2"/>
              <a:buChar char="§"/>
            </a:pPr>
            <a:endParaRPr lang="en-US" sz="2000" dirty="0"/>
          </a:p>
        </p:txBody>
      </p:sp>
      <p:sp>
        <p:nvSpPr>
          <p:cNvPr id="2" name="Title" hidden="1"/>
          <p:cNvSpPr>
            <a:spLocks noGrp="1"/>
          </p:cNvSpPr>
          <p:nvPr>
            <p:ph type="title"/>
          </p:nvPr>
        </p:nvSpPr>
        <p:spPr/>
        <p:txBody>
          <a:bodyPr/>
          <a:lstStyle/>
          <a:p>
            <a:r>
              <a:rPr lang="en-US" sz="2800" dirty="0">
                <a:solidFill>
                  <a:srgbClr val="BD582C"/>
                </a:solidFill>
              </a:rPr>
              <a:t>Tax Implementation Questions</a:t>
            </a:r>
            <a:br>
              <a:rPr lang="en-US" sz="2800" dirty="0">
                <a:solidFill>
                  <a:srgbClr val="BD582C"/>
                </a:solidFill>
              </a:rPr>
            </a:br>
            <a:endParaRPr lang="en-US" dirty="0"/>
          </a:p>
        </p:txBody>
      </p:sp>
    </p:spTree>
    <p:extLst>
      <p:ext uri="{BB962C8B-B14F-4D97-AF65-F5344CB8AC3E}">
        <p14:creationId xmlns:p14="http://schemas.microsoft.com/office/powerpoint/2010/main" val="4249088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12291" name="Rectangle 2"/>
          <p:cNvSpPr>
            <a:spLocks noGrp="1" noChangeArrowheads="1"/>
          </p:cNvSpPr>
          <p:nvPr>
            <p:ph idx="1"/>
          </p:nvPr>
        </p:nvSpPr>
        <p:spPr>
          <a:xfrm>
            <a:off x="909320" y="1371600"/>
            <a:ext cx="7543801" cy="4023360"/>
          </a:xfrm>
        </p:spPr>
        <p:txBody>
          <a:bodyPr>
            <a:normAutofit/>
          </a:bodyPr>
          <a:lstStyle/>
          <a:p>
            <a:pPr eaLnBrk="1" hangingPunct="1">
              <a:buFont typeface="Wingdings" pitchFamily="2" charset="2"/>
              <a:buNone/>
            </a:pPr>
            <a:r>
              <a:rPr lang="en-US" sz="2400" dirty="0">
                <a:solidFill>
                  <a:srgbClr val="BD582C"/>
                </a:solidFill>
              </a:rPr>
              <a:t>Special Questions for Sin Taxes</a:t>
            </a:r>
          </a:p>
        </p:txBody>
      </p:sp>
      <p:sp>
        <p:nvSpPr>
          <p:cNvPr id="6" name="Rectangle 3"/>
          <p:cNvSpPr txBox="1">
            <a:spLocks noChangeArrowheads="1"/>
          </p:cNvSpPr>
          <p:nvPr/>
        </p:nvSpPr>
        <p:spPr>
          <a:xfrm>
            <a:off x="914400" y="1752600"/>
            <a:ext cx="7452360" cy="4343400"/>
          </a:xfrm>
          <a:prstGeom prst="rect">
            <a:avLst/>
          </a:prstGeom>
        </p:spPr>
        <p:txBody>
          <a:bodyPr vert="horz" lIns="0" tIns="45720" rIns="0" bIns="45720" rtlCol="0">
            <a:normAutofit/>
          </a:bodyPr>
          <a:lst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a:lstStyle>
          <a:p>
            <a:pPr algn="ctr" fontAlgn="auto">
              <a:lnSpc>
                <a:spcPct val="50000"/>
              </a:lnSpc>
              <a:buFont typeface="Wingdings" pitchFamily="2" charset="2"/>
              <a:buNone/>
            </a:pPr>
            <a:endParaRPr lang="en-US" sz="2000" b="1" dirty="0">
              <a:solidFill>
                <a:schemeClr val="tx2"/>
              </a:solidFill>
            </a:endParaRPr>
          </a:p>
          <a:p>
            <a:pPr marL="227013" indent="-227013" fontAlgn="auto">
              <a:lnSpc>
                <a:spcPct val="120000"/>
              </a:lnSpc>
              <a:buFont typeface="Wingdings" panose="05000000000000000000" pitchFamily="2" charset="2"/>
              <a:buChar char="§"/>
            </a:pPr>
            <a:r>
              <a:rPr lang="en-US" sz="2000" dirty="0"/>
              <a:t>Alcohol taxes have the disadvantage compared to state liquor store prices that they cannot be imposed on nonresidents.</a:t>
            </a:r>
          </a:p>
          <a:p>
            <a:pPr marL="227013" indent="-227013" fontAlgn="auto">
              <a:lnSpc>
                <a:spcPct val="120000"/>
              </a:lnSpc>
              <a:buFont typeface="Wingdings" panose="05000000000000000000" pitchFamily="2" charset="2"/>
              <a:buChar char="§"/>
            </a:pPr>
            <a:r>
              <a:rPr lang="en-US" sz="2000" dirty="0"/>
              <a:t>The relationship between cigarettes and e-cigarettes is not clear.</a:t>
            </a:r>
          </a:p>
          <a:p>
            <a:pPr marL="391605" lvl="1" indent="-227013" fontAlgn="auto">
              <a:lnSpc>
                <a:spcPct val="120000"/>
              </a:lnSpc>
              <a:buFont typeface="Wingdings" panose="05000000000000000000" pitchFamily="2" charset="2"/>
              <a:buChar char="§"/>
            </a:pPr>
            <a:r>
              <a:rPr lang="en-US" sz="1888" dirty="0"/>
              <a:t>Do e-cigarettes boost addiction or provide a way off of cigarettes?</a:t>
            </a:r>
          </a:p>
          <a:p>
            <a:pPr marL="227013" indent="-227013" fontAlgn="auto">
              <a:lnSpc>
                <a:spcPct val="120000"/>
              </a:lnSpc>
              <a:buFont typeface="Wingdings" panose="05000000000000000000" pitchFamily="2" charset="2"/>
              <a:buChar char="§"/>
            </a:pPr>
            <a:r>
              <a:rPr lang="en-US" sz="2000" dirty="0"/>
              <a:t>Casinos may involve intense competition across states.</a:t>
            </a:r>
          </a:p>
          <a:p>
            <a:pPr marL="227013" indent="-227013" fontAlgn="auto">
              <a:lnSpc>
                <a:spcPct val="120000"/>
              </a:lnSpc>
              <a:buFont typeface="Wingdings" panose="05000000000000000000" pitchFamily="2" charset="2"/>
              <a:buChar char="§"/>
            </a:pPr>
            <a:r>
              <a:rPr lang="en-US" sz="2000" dirty="0"/>
              <a:t>How addictive are the slot machines in casinos, which now exist in 39 states?</a:t>
            </a:r>
          </a:p>
          <a:p>
            <a:pPr marL="227013" indent="-227013" fontAlgn="auto">
              <a:lnSpc>
                <a:spcPct val="120000"/>
              </a:lnSpc>
              <a:buFont typeface="Wingdings" panose="05000000000000000000" pitchFamily="2" charset="2"/>
              <a:buChar char="§"/>
            </a:pPr>
            <a:r>
              <a:rPr lang="en-US" sz="2000" dirty="0"/>
              <a:t>Can soda taxes make an impact on obesity?</a:t>
            </a:r>
          </a:p>
          <a:p>
            <a:pPr marL="227013" indent="-227013" fontAlgn="auto">
              <a:lnSpc>
                <a:spcPct val="120000"/>
              </a:lnSpc>
              <a:buFont typeface="Wingdings" panose="05000000000000000000" pitchFamily="2" charset="2"/>
              <a:buChar char="§"/>
            </a:pPr>
            <a:endParaRPr lang="en-US" sz="2000" dirty="0"/>
          </a:p>
          <a:p>
            <a:pPr marL="227013" indent="-227013" fontAlgn="auto">
              <a:lnSpc>
                <a:spcPct val="120000"/>
              </a:lnSpc>
              <a:buFont typeface="Wingdings" panose="05000000000000000000" pitchFamily="2" charset="2"/>
              <a:buChar char="§"/>
            </a:pPr>
            <a:endParaRPr lang="en-US" sz="2000" dirty="0"/>
          </a:p>
        </p:txBody>
      </p:sp>
      <p:sp>
        <p:nvSpPr>
          <p:cNvPr id="2" name="Title" hidden="1"/>
          <p:cNvSpPr>
            <a:spLocks noGrp="1"/>
          </p:cNvSpPr>
          <p:nvPr>
            <p:ph type="title"/>
          </p:nvPr>
        </p:nvSpPr>
        <p:spPr/>
        <p:txBody>
          <a:bodyPr/>
          <a:lstStyle/>
          <a:p>
            <a:r>
              <a:rPr lang="en-US" sz="2800" dirty="0">
                <a:solidFill>
                  <a:srgbClr val="BD582C"/>
                </a:solidFill>
              </a:rPr>
              <a:t>Special Questions for Sin Taxes</a:t>
            </a:r>
            <a:br>
              <a:rPr lang="en-US" sz="2800" dirty="0">
                <a:solidFill>
                  <a:srgbClr val="BD582C"/>
                </a:solidFill>
              </a:rPr>
            </a:br>
            <a:endParaRPr lang="en-US" dirty="0"/>
          </a:p>
        </p:txBody>
      </p:sp>
    </p:spTree>
    <p:extLst>
      <p:ext uri="{BB962C8B-B14F-4D97-AF65-F5344CB8AC3E}">
        <p14:creationId xmlns:p14="http://schemas.microsoft.com/office/powerpoint/2010/main" val="2941007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04512" y="1359205"/>
            <a:ext cx="2690352"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Taxes on Marijuana</a:t>
            </a:r>
          </a:p>
        </p:txBody>
      </p:sp>
      <p:sp>
        <p:nvSpPr>
          <p:cNvPr id="34819" name="Rectangle 3"/>
          <p:cNvSpPr>
            <a:spLocks noGrp="1" noChangeArrowheads="1"/>
          </p:cNvSpPr>
          <p:nvPr>
            <p:ph idx="1"/>
          </p:nvPr>
        </p:nvSpPr>
        <p:spPr/>
        <p:txBody>
          <a:bodyPr>
            <a:normAutofit/>
          </a:bodyPr>
          <a:lstStyle/>
          <a:p>
            <a:pPr marL="227013" indent="-227013">
              <a:lnSpc>
                <a:spcPct val="100000"/>
              </a:lnSpc>
              <a:spcAft>
                <a:spcPts val="1800"/>
              </a:spcAft>
              <a:buFont typeface="Wingdings" panose="05000000000000000000" pitchFamily="2" charset="2"/>
              <a:buChar char="§"/>
            </a:pPr>
            <a:r>
              <a:rPr lang="en-US" sz="2000" dirty="0"/>
              <a:t>Until recently, marijuana was illegal according to both state and federal law.</a:t>
            </a:r>
          </a:p>
          <a:p>
            <a:pPr marL="227013" indent="-227013">
              <a:lnSpc>
                <a:spcPct val="100000"/>
              </a:lnSpc>
              <a:spcAft>
                <a:spcPts val="1800"/>
              </a:spcAft>
              <a:buFont typeface="Wingdings" panose="05000000000000000000" pitchFamily="2" charset="2"/>
              <a:buChar char="§"/>
            </a:pPr>
            <a:r>
              <a:rPr lang="en-US" sz="2000" dirty="0"/>
              <a:t>This situation has changed dramatically in the last few years.</a:t>
            </a:r>
          </a:p>
          <a:p>
            <a:pPr marL="227013" indent="-227013">
              <a:lnSpc>
                <a:spcPct val="100000"/>
              </a:lnSpc>
              <a:spcAft>
                <a:spcPts val="1800"/>
              </a:spcAft>
              <a:buFont typeface="Wingdings" panose="05000000000000000000" pitchFamily="2" charset="2"/>
              <a:buChar char="§"/>
            </a:pPr>
            <a:r>
              <a:rPr lang="en-US" sz="2000" dirty="0"/>
              <a:t>See the chart on the next page.</a:t>
            </a:r>
          </a:p>
          <a:p>
            <a:pPr marL="227013" indent="-227013">
              <a:lnSpc>
                <a:spcPct val="100000"/>
              </a:lnSpc>
              <a:spcAft>
                <a:spcPts val="1800"/>
              </a:spcAft>
              <a:buFont typeface="Wingdings" panose="05000000000000000000" pitchFamily="2" charset="2"/>
              <a:buChar char="§"/>
            </a:pPr>
            <a:r>
              <a:rPr lang="en-US" sz="2000" dirty="0"/>
              <a:t>Marijuana sales and consumption are still illegal under federal law, although a truce is now in place under which the federal government has agreed not to work against state laws.</a:t>
            </a:r>
          </a:p>
          <a:p>
            <a:pPr marL="227013" indent="-227013">
              <a:lnSpc>
                <a:spcPct val="100000"/>
              </a:lnSpc>
              <a:spcAft>
                <a:spcPts val="1800"/>
              </a:spcAft>
              <a:buFont typeface="Wingdings" panose="05000000000000000000" pitchFamily="2" charset="2"/>
              <a:buChar char="§"/>
            </a:pPr>
            <a:endParaRPr lang="en-US" sz="2000" dirty="0"/>
          </a:p>
        </p:txBody>
      </p:sp>
      <p:sp>
        <p:nvSpPr>
          <p:cNvPr id="3" name="Title" hidden="1"/>
          <p:cNvSpPr>
            <a:spLocks noGrp="1"/>
          </p:cNvSpPr>
          <p:nvPr>
            <p:ph type="title"/>
          </p:nvPr>
        </p:nvSpPr>
        <p:spPr/>
        <p:txBody>
          <a:bodyPr/>
          <a:lstStyle/>
          <a:p>
            <a:r>
              <a:rPr lang="en-US" sz="2800" dirty="0">
                <a:solidFill>
                  <a:srgbClr val="BD582C"/>
                </a:solidFill>
              </a:rPr>
              <a:t>Taxes on Marijuana</a:t>
            </a:r>
            <a:br>
              <a:rPr lang="en-US" sz="2800" dirty="0">
                <a:solidFill>
                  <a:srgbClr val="BD582C"/>
                </a:solidFill>
              </a:rPr>
            </a:br>
            <a:endParaRPr lang="en-US" dirty="0"/>
          </a:p>
        </p:txBody>
      </p:sp>
    </p:spTree>
    <p:extLst>
      <p:ext uri="{BB962C8B-B14F-4D97-AF65-F5344CB8AC3E}">
        <p14:creationId xmlns:p14="http://schemas.microsoft.com/office/powerpoint/2010/main" val="1137969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04512" y="1359205"/>
            <a:ext cx="5740033"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Marijuana Laws as of March 2021 (disa.com)</a:t>
            </a:r>
          </a:p>
        </p:txBody>
      </p:sp>
      <p:pic>
        <p:nvPicPr>
          <p:cNvPr id="3" name="Picture" descr="Please contact Professor Yinger for details regarding figures and graphs.">
            <a:extLst>
              <a:ext uri="{FF2B5EF4-FFF2-40B4-BE49-F238E27FC236}">
                <a16:creationId xmlns:a16="http://schemas.microsoft.com/office/drawing/2014/main" id="{C5FC9776-E327-4E68-A542-E647930BC03A}"/>
              </a:ext>
            </a:extLst>
          </p:cNvPr>
          <p:cNvPicPr>
            <a:picLocks noChangeAspect="1"/>
          </p:cNvPicPr>
          <p:nvPr/>
        </p:nvPicPr>
        <p:blipFill rotWithShape="1">
          <a:blip r:embed="rId2"/>
          <a:srcRect l="13333" t="9759" r="17500" b="7037"/>
          <a:stretch/>
        </p:blipFill>
        <p:spPr>
          <a:xfrm>
            <a:off x="1295400" y="1820870"/>
            <a:ext cx="6543224" cy="4427530"/>
          </a:xfrm>
          <a:prstGeom prst="rect">
            <a:avLst/>
          </a:prstGeom>
        </p:spPr>
      </p:pic>
      <p:sp>
        <p:nvSpPr>
          <p:cNvPr id="7" name="Title" hidden="1"/>
          <p:cNvSpPr>
            <a:spLocks noGrp="1"/>
          </p:cNvSpPr>
          <p:nvPr>
            <p:ph type="title"/>
          </p:nvPr>
        </p:nvSpPr>
        <p:spPr/>
        <p:txBody>
          <a:bodyPr/>
          <a:lstStyle/>
          <a:p>
            <a:r>
              <a:rPr lang="en-US" sz="2800" dirty="0">
                <a:solidFill>
                  <a:srgbClr val="BD582C"/>
                </a:solidFill>
              </a:rPr>
              <a:t>Marijuana Taxes (Pew Charitable Trusts)</a:t>
            </a:r>
            <a:br>
              <a:rPr lang="en-US" sz="2800" dirty="0">
                <a:solidFill>
                  <a:srgbClr val="BD582C"/>
                </a:solidFill>
              </a:rPr>
            </a:br>
            <a:endParaRPr lang="en-US" dirty="0"/>
          </a:p>
        </p:txBody>
      </p:sp>
    </p:spTree>
    <p:extLst>
      <p:ext uri="{BB962C8B-B14F-4D97-AF65-F5344CB8AC3E}">
        <p14:creationId xmlns:p14="http://schemas.microsoft.com/office/powerpoint/2010/main" val="286935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695522" y="1295400"/>
            <a:ext cx="2920672" cy="535531"/>
          </a:xfrm>
          <a:prstGeom prst="rect">
            <a:avLst/>
          </a:prstGeom>
        </p:spPr>
        <p:txBody>
          <a:bodyPr wrap="none">
            <a:spAutoFit/>
          </a:bodyPr>
          <a:lstStyle/>
          <a:p>
            <a:pPr algn="ctr" eaLnBrk="1" hangingPunct="1">
              <a:lnSpc>
                <a:spcPct val="120000"/>
              </a:lnSpc>
              <a:buFont typeface="Wingdings" pitchFamily="2" charset="2"/>
              <a:buNone/>
            </a:pPr>
            <a:r>
              <a:rPr lang="en-US" sz="2400" dirty="0">
                <a:solidFill>
                  <a:srgbClr val="BD582C"/>
                </a:solidFill>
                <a:latin typeface="+mn-lt"/>
              </a:rPr>
              <a:t>What Are Sin Taxes? 2</a:t>
            </a:r>
          </a:p>
        </p:txBody>
      </p:sp>
      <p:sp>
        <p:nvSpPr>
          <p:cNvPr id="4099" name="Rectangle 3"/>
          <p:cNvSpPr>
            <a:spLocks noGrp="1" noChangeArrowheads="1"/>
          </p:cNvSpPr>
          <p:nvPr>
            <p:ph idx="1"/>
          </p:nvPr>
        </p:nvSpPr>
        <p:spPr/>
        <p:txBody>
          <a:bodyPr>
            <a:normAutofit lnSpcReduction="10000"/>
          </a:bodyPr>
          <a:lstStyle/>
          <a:p>
            <a:pPr marL="461963" indent="-234950">
              <a:lnSpc>
                <a:spcPct val="110000"/>
              </a:lnSpc>
              <a:spcAft>
                <a:spcPts val="1200"/>
              </a:spcAft>
              <a:buFont typeface="Wingdings" panose="05000000000000000000" pitchFamily="2" charset="2"/>
              <a:buChar char="§"/>
            </a:pPr>
            <a:r>
              <a:rPr lang="en-US" sz="2000" dirty="0"/>
              <a:t>For the latest developments, including revenue totals, on various sin taxes, see</a:t>
            </a:r>
          </a:p>
          <a:p>
            <a:pPr marL="626555" lvl="1" indent="-234950">
              <a:lnSpc>
                <a:spcPct val="110000"/>
              </a:lnSpc>
              <a:spcAft>
                <a:spcPts val="1200"/>
              </a:spcAft>
              <a:buFont typeface="Wingdings" panose="05000000000000000000" pitchFamily="2" charset="2"/>
              <a:buChar char="§"/>
            </a:pPr>
            <a:r>
              <a:rPr lang="en-US" sz="1888" dirty="0" err="1"/>
              <a:t>Dadayan</a:t>
            </a:r>
            <a:r>
              <a:rPr lang="en-US" sz="1888" dirty="0"/>
              <a:t>, </a:t>
            </a:r>
            <a:r>
              <a:rPr lang="en-US" sz="1888" i="1" dirty="0"/>
              <a:t>National Tax Journal</a:t>
            </a:r>
            <a:r>
              <a:rPr lang="en-US" sz="1888" dirty="0"/>
              <a:t>, December 2019.</a:t>
            </a:r>
          </a:p>
          <a:p>
            <a:pPr marL="461963" indent="-234950">
              <a:lnSpc>
                <a:spcPct val="110000"/>
              </a:lnSpc>
              <a:spcAft>
                <a:spcPts val="1200"/>
              </a:spcAft>
              <a:buFont typeface="Wingdings" panose="05000000000000000000" pitchFamily="2" charset="2"/>
              <a:buChar char="§"/>
            </a:pPr>
            <a:r>
              <a:rPr lang="en-US" sz="2112" dirty="0"/>
              <a:t>Her conclusion is that: “sin taxes offer only limited revenue potential to governments. Greater dependence on sin tax revenues can also set up odd incentives, as part of the reason for taxing some of these activities is to discourage consumption and use, not to maximize revenue…. Taxing sins is understandably appealing to officials wishing to raise revenue without raising taxes on income or sales, but the longer-term revenue picture is uncertain.”</a:t>
            </a:r>
          </a:p>
        </p:txBody>
      </p:sp>
      <p:sp>
        <p:nvSpPr>
          <p:cNvPr id="3" name="Title" hidden="1"/>
          <p:cNvSpPr>
            <a:spLocks noGrp="1"/>
          </p:cNvSpPr>
          <p:nvPr>
            <p:ph type="title"/>
          </p:nvPr>
        </p:nvSpPr>
        <p:spPr/>
        <p:txBody>
          <a:bodyPr/>
          <a:lstStyle/>
          <a:p>
            <a:r>
              <a:rPr lang="en-US" sz="2800" dirty="0">
                <a:solidFill>
                  <a:srgbClr val="BD582C"/>
                </a:solidFill>
              </a:rPr>
              <a:t>What Are Sin Taxes? 2</a:t>
            </a:r>
            <a:br>
              <a:rPr lang="en-US" sz="2800" dirty="0">
                <a:solidFill>
                  <a:srgbClr val="BD582C"/>
                </a:solidFill>
              </a:rPr>
            </a:br>
            <a:endParaRPr lang="en-US" dirty="0"/>
          </a:p>
        </p:txBody>
      </p:sp>
    </p:spTree>
    <p:extLst>
      <p:ext uri="{BB962C8B-B14F-4D97-AF65-F5344CB8AC3E}">
        <p14:creationId xmlns:p14="http://schemas.microsoft.com/office/powerpoint/2010/main" val="403684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04512" y="1359205"/>
            <a:ext cx="6758260"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Marijuana Legalization (Becker, </a:t>
            </a:r>
            <a:r>
              <a:rPr lang="en-US" sz="2400" i="1" dirty="0">
                <a:solidFill>
                  <a:srgbClr val="BD582C"/>
                </a:solidFill>
                <a:latin typeface="+mn-lt"/>
              </a:rPr>
              <a:t>Politico</a:t>
            </a:r>
            <a:r>
              <a:rPr lang="en-US" sz="2400" dirty="0">
                <a:solidFill>
                  <a:srgbClr val="BD582C"/>
                </a:solidFill>
                <a:latin typeface="+mn-lt"/>
              </a:rPr>
              <a:t>, 10/14/2019)</a:t>
            </a:r>
          </a:p>
        </p:txBody>
      </p:sp>
      <p:sp>
        <p:nvSpPr>
          <p:cNvPr id="34819" name="Rectangle 3"/>
          <p:cNvSpPr>
            <a:spLocks noGrp="1" noChangeArrowheads="1"/>
          </p:cNvSpPr>
          <p:nvPr>
            <p:ph idx="1"/>
          </p:nvPr>
        </p:nvSpPr>
        <p:spPr/>
        <p:txBody>
          <a:bodyPr>
            <a:normAutofit/>
          </a:bodyPr>
          <a:lstStyle/>
          <a:p>
            <a:pPr marL="227013" indent="-227013">
              <a:lnSpc>
                <a:spcPct val="100000"/>
              </a:lnSpc>
              <a:spcAft>
                <a:spcPts val="1800"/>
              </a:spcAft>
              <a:buFont typeface="Wingdings" panose="05000000000000000000" pitchFamily="2" charset="2"/>
              <a:buChar char="§"/>
            </a:pPr>
            <a:r>
              <a:rPr lang="en-US" sz="2000" dirty="0"/>
              <a:t>“Advocates for legalization in California originally envisioned legalized pot raising $1 billion a year. As it turns out, the state raised not even a third of that in fiscal 2018-19, the first full year since recreational sales began. Massachusetts had projected it would bring in $63 million in revenue for its first year of recreational pot, which ended in June, and didn’t even get half of that.”</a:t>
            </a:r>
          </a:p>
          <a:p>
            <a:pPr marL="227013" indent="-227013">
              <a:lnSpc>
                <a:spcPct val="100000"/>
              </a:lnSpc>
              <a:spcAft>
                <a:spcPts val="1800"/>
              </a:spcAft>
              <a:buFont typeface="Wingdings" panose="05000000000000000000" pitchFamily="2" charset="2"/>
              <a:buChar char="§"/>
            </a:pPr>
            <a:r>
              <a:rPr lang="en-US" sz="2000" dirty="0"/>
              <a:t>“It’s not just that states have struggled in projecting the size of a legal marijuana market and deciding how to best tax and regulate it. In a lot of ways, states are also grappling with their central goal of bringing cannabis out of the black market.”</a:t>
            </a:r>
          </a:p>
        </p:txBody>
      </p:sp>
      <p:sp>
        <p:nvSpPr>
          <p:cNvPr id="3" name="Title" hidden="1"/>
          <p:cNvSpPr>
            <a:spLocks noGrp="1"/>
          </p:cNvSpPr>
          <p:nvPr>
            <p:ph type="title"/>
          </p:nvPr>
        </p:nvSpPr>
        <p:spPr/>
        <p:txBody>
          <a:bodyPr/>
          <a:lstStyle/>
          <a:p>
            <a:r>
              <a:rPr lang="en-US" sz="2800" dirty="0">
                <a:solidFill>
                  <a:srgbClr val="BD582C"/>
                </a:solidFill>
              </a:rPr>
              <a:t>Marijuana Legalization (Becker, </a:t>
            </a:r>
            <a:r>
              <a:rPr lang="en-US" sz="2800" i="1" dirty="0">
                <a:solidFill>
                  <a:srgbClr val="BD582C"/>
                </a:solidFill>
              </a:rPr>
              <a:t>Politico</a:t>
            </a:r>
            <a:r>
              <a:rPr lang="en-US" sz="2800" dirty="0">
                <a:solidFill>
                  <a:srgbClr val="BD582C"/>
                </a:solidFill>
              </a:rPr>
              <a:t>, 10/14/2019)</a:t>
            </a:r>
            <a:br>
              <a:rPr lang="en-US" sz="2800" dirty="0">
                <a:solidFill>
                  <a:srgbClr val="BD582C"/>
                </a:solidFill>
              </a:rPr>
            </a:br>
            <a:endParaRPr lang="en-US" dirty="0"/>
          </a:p>
        </p:txBody>
      </p:sp>
    </p:spTree>
    <p:extLst>
      <p:ext uri="{BB962C8B-B14F-4D97-AF65-F5344CB8AC3E}">
        <p14:creationId xmlns:p14="http://schemas.microsoft.com/office/powerpoint/2010/main" val="3345595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04512" y="1359205"/>
            <a:ext cx="5266057"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Marijuana Taxes (Pew Charitable Trusts)</a:t>
            </a:r>
          </a:p>
        </p:txBody>
      </p:sp>
      <p:pic>
        <p:nvPicPr>
          <p:cNvPr id="4" name="Picture" descr="Please contact Professor Yinger for details regarding figures" title="Chart"/>
          <p:cNvPicPr>
            <a:picLocks noChangeAspect="1"/>
          </p:cNvPicPr>
          <p:nvPr/>
        </p:nvPicPr>
        <p:blipFill rotWithShape="1">
          <a:blip r:embed="rId2"/>
          <a:srcRect l="24583" t="23704" r="25833" b="12593"/>
          <a:stretch/>
        </p:blipFill>
        <p:spPr>
          <a:xfrm>
            <a:off x="1242059" y="1820870"/>
            <a:ext cx="6705600" cy="4846064"/>
          </a:xfrm>
          <a:prstGeom prst="rect">
            <a:avLst/>
          </a:prstGeom>
        </p:spPr>
      </p:pic>
      <p:sp>
        <p:nvSpPr>
          <p:cNvPr id="7" name="Title" hidden="1"/>
          <p:cNvSpPr>
            <a:spLocks noGrp="1"/>
          </p:cNvSpPr>
          <p:nvPr>
            <p:ph type="title"/>
          </p:nvPr>
        </p:nvSpPr>
        <p:spPr/>
        <p:txBody>
          <a:bodyPr/>
          <a:lstStyle/>
          <a:p>
            <a:r>
              <a:rPr lang="en-US" sz="2800" dirty="0">
                <a:solidFill>
                  <a:srgbClr val="BD582C"/>
                </a:solidFill>
              </a:rPr>
              <a:t>Marijuana Taxes (Pew Charitable Trusts) 2</a:t>
            </a:r>
            <a:br>
              <a:rPr lang="en-US" sz="2800" dirty="0">
                <a:solidFill>
                  <a:srgbClr val="BD582C"/>
                </a:solidFill>
              </a:rPr>
            </a:br>
            <a:endParaRPr lang="en-US" dirty="0"/>
          </a:p>
        </p:txBody>
      </p:sp>
    </p:spTree>
    <p:extLst>
      <p:ext uri="{BB962C8B-B14F-4D97-AF65-F5344CB8AC3E}">
        <p14:creationId xmlns:p14="http://schemas.microsoft.com/office/powerpoint/2010/main" val="1691667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04512" y="1359205"/>
            <a:ext cx="5066515"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Marijuana Legalization: Unusual Issues</a:t>
            </a:r>
          </a:p>
        </p:txBody>
      </p:sp>
      <p:sp>
        <p:nvSpPr>
          <p:cNvPr id="34819" name="Rectangle 3"/>
          <p:cNvSpPr>
            <a:spLocks noGrp="1" noChangeArrowheads="1"/>
          </p:cNvSpPr>
          <p:nvPr>
            <p:ph idx="1"/>
          </p:nvPr>
        </p:nvSpPr>
        <p:spPr/>
        <p:txBody>
          <a:bodyPr>
            <a:normAutofit lnSpcReduction="10000"/>
          </a:bodyPr>
          <a:lstStyle/>
          <a:p>
            <a:pPr marL="227013" indent="-227013">
              <a:lnSpc>
                <a:spcPct val="100000"/>
              </a:lnSpc>
              <a:spcBef>
                <a:spcPts val="0"/>
              </a:spcBef>
              <a:spcAft>
                <a:spcPts val="600"/>
              </a:spcAft>
              <a:buFont typeface="Wingdings" panose="05000000000000000000" pitchFamily="2" charset="2"/>
              <a:buChar char="§"/>
            </a:pPr>
            <a:r>
              <a:rPr lang="en-US" sz="2000" dirty="0"/>
              <a:t>It is difficult to forecast revenue.</a:t>
            </a:r>
          </a:p>
          <a:p>
            <a:pPr marL="391605" lvl="1" indent="-227013">
              <a:lnSpc>
                <a:spcPct val="100000"/>
              </a:lnSpc>
              <a:spcBef>
                <a:spcPts val="0"/>
              </a:spcBef>
              <a:spcAft>
                <a:spcPts val="600"/>
              </a:spcAft>
              <a:buFont typeface="Wingdings" panose="05000000000000000000" pitchFamily="2" charset="2"/>
              <a:buChar char="§"/>
            </a:pPr>
            <a:r>
              <a:rPr lang="en-US" sz="1888" dirty="0"/>
              <a:t>Response to income changes is not yet understood.</a:t>
            </a:r>
          </a:p>
          <a:p>
            <a:pPr marL="391605" lvl="1" indent="-227013">
              <a:lnSpc>
                <a:spcPct val="100000"/>
              </a:lnSpc>
              <a:spcBef>
                <a:spcPts val="0"/>
              </a:spcBef>
              <a:spcAft>
                <a:spcPts val="600"/>
              </a:spcAft>
              <a:buFont typeface="Wingdings" panose="05000000000000000000" pitchFamily="2" charset="2"/>
              <a:buChar char="§"/>
            </a:pPr>
            <a:r>
              <a:rPr lang="en-US" sz="1888" dirty="0"/>
              <a:t>Norms concerning consumption are evolving.</a:t>
            </a:r>
          </a:p>
          <a:p>
            <a:pPr marL="391605" lvl="1" indent="-227013">
              <a:lnSpc>
                <a:spcPct val="100000"/>
              </a:lnSpc>
              <a:spcBef>
                <a:spcPts val="0"/>
              </a:spcBef>
              <a:spcAft>
                <a:spcPts val="600"/>
              </a:spcAft>
              <a:buFont typeface="Wingdings" panose="05000000000000000000" pitchFamily="2" charset="2"/>
              <a:buChar char="§"/>
            </a:pPr>
            <a:r>
              <a:rPr lang="en-US" sz="1888" dirty="0"/>
              <a:t>New products, such as oils and edibles, </a:t>
            </a:r>
            <a:r>
              <a:rPr lang="en-US" sz="1888"/>
              <a:t>are emerging.</a:t>
            </a:r>
            <a:endParaRPr lang="en-US" sz="1888" dirty="0"/>
          </a:p>
          <a:p>
            <a:pPr marL="391605" lvl="1" indent="-227013">
              <a:lnSpc>
                <a:spcPct val="100000"/>
              </a:lnSpc>
              <a:spcBef>
                <a:spcPts val="0"/>
              </a:spcBef>
              <a:spcAft>
                <a:spcPts val="1200"/>
              </a:spcAft>
              <a:buFont typeface="Wingdings" panose="05000000000000000000" pitchFamily="2" charset="2"/>
              <a:buChar char="§"/>
            </a:pPr>
            <a:r>
              <a:rPr lang="en-US" sz="1888" dirty="0"/>
              <a:t>The role of (untaxed) medical marijuana is hard to forecast, too.</a:t>
            </a:r>
          </a:p>
          <a:p>
            <a:pPr marL="227013" indent="-227013">
              <a:lnSpc>
                <a:spcPct val="100000"/>
              </a:lnSpc>
              <a:spcBef>
                <a:spcPts val="1200"/>
              </a:spcBef>
              <a:spcAft>
                <a:spcPts val="600"/>
              </a:spcAft>
              <a:buFont typeface="Wingdings" panose="05000000000000000000" pitchFamily="2" charset="2"/>
              <a:buChar char="§"/>
            </a:pPr>
            <a:r>
              <a:rPr lang="en-US" sz="2000" dirty="0"/>
              <a:t>It is difficult to set tax rates and license fees.</a:t>
            </a:r>
          </a:p>
          <a:p>
            <a:pPr marL="391605" lvl="1" indent="-227013">
              <a:lnSpc>
                <a:spcPct val="100000"/>
              </a:lnSpc>
              <a:spcBef>
                <a:spcPts val="0"/>
              </a:spcBef>
              <a:spcAft>
                <a:spcPts val="600"/>
              </a:spcAft>
              <a:buFont typeface="Wingdings" panose="05000000000000000000" pitchFamily="2" charset="2"/>
              <a:buChar char="§"/>
            </a:pPr>
            <a:r>
              <a:rPr lang="en-US" sz="1888" dirty="0"/>
              <a:t>Impact of taxes on consumption is not yet known.</a:t>
            </a:r>
          </a:p>
          <a:p>
            <a:pPr marL="391605" lvl="1" indent="-227013">
              <a:lnSpc>
                <a:spcPct val="100000"/>
              </a:lnSpc>
              <a:spcBef>
                <a:spcPts val="0"/>
              </a:spcBef>
              <a:spcAft>
                <a:spcPts val="1200"/>
              </a:spcAft>
              <a:buFont typeface="Wingdings" panose="05000000000000000000" pitchFamily="2" charset="2"/>
              <a:buChar char="§"/>
            </a:pPr>
            <a:r>
              <a:rPr lang="en-US" sz="1888" dirty="0"/>
              <a:t>Impact of taxes and fees on sellers is not yet known. Will they create monopolies?</a:t>
            </a:r>
          </a:p>
          <a:p>
            <a:pPr marL="227013" indent="-227013">
              <a:lnSpc>
                <a:spcPct val="100000"/>
              </a:lnSpc>
              <a:spcBef>
                <a:spcPts val="0"/>
              </a:spcBef>
              <a:spcAft>
                <a:spcPts val="600"/>
              </a:spcAft>
              <a:buFont typeface="Wingdings" panose="05000000000000000000" pitchFamily="2" charset="2"/>
              <a:buChar char="§"/>
            </a:pPr>
            <a:r>
              <a:rPr lang="en-US" sz="2000" dirty="0"/>
              <a:t>Revenue may be very volatile, especially in the medium term as the legal markets are forming. </a:t>
            </a:r>
          </a:p>
        </p:txBody>
      </p:sp>
      <p:sp>
        <p:nvSpPr>
          <p:cNvPr id="3" name="Title" hidden="1"/>
          <p:cNvSpPr>
            <a:spLocks noGrp="1"/>
          </p:cNvSpPr>
          <p:nvPr>
            <p:ph type="title"/>
          </p:nvPr>
        </p:nvSpPr>
        <p:spPr/>
        <p:txBody>
          <a:bodyPr/>
          <a:lstStyle/>
          <a:p>
            <a:r>
              <a:rPr lang="en-US" sz="2800" dirty="0">
                <a:solidFill>
                  <a:srgbClr val="BD582C"/>
                </a:solidFill>
              </a:rPr>
              <a:t>Marijuana Legalization: Unusual Issues</a:t>
            </a:r>
            <a:br>
              <a:rPr lang="en-US" sz="2800" dirty="0">
                <a:solidFill>
                  <a:srgbClr val="BD582C"/>
                </a:solidFill>
              </a:rPr>
            </a:br>
            <a:endParaRPr lang="en-US" dirty="0"/>
          </a:p>
        </p:txBody>
      </p:sp>
    </p:spTree>
    <p:extLst>
      <p:ext uri="{BB962C8B-B14F-4D97-AF65-F5344CB8AC3E}">
        <p14:creationId xmlns:p14="http://schemas.microsoft.com/office/powerpoint/2010/main" val="110790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04512" y="1359205"/>
            <a:ext cx="5298951"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Marijuana Legalization: Unusual Issues, 2</a:t>
            </a:r>
          </a:p>
        </p:txBody>
      </p:sp>
      <p:sp>
        <p:nvSpPr>
          <p:cNvPr id="34819" name="Rectangle 3"/>
          <p:cNvSpPr>
            <a:spLocks noGrp="1" noChangeArrowheads="1"/>
          </p:cNvSpPr>
          <p:nvPr>
            <p:ph idx="1"/>
          </p:nvPr>
        </p:nvSpPr>
        <p:spPr/>
        <p:txBody>
          <a:bodyPr>
            <a:normAutofit/>
          </a:bodyPr>
          <a:lstStyle/>
          <a:p>
            <a:pPr marL="227013" indent="-227013">
              <a:lnSpc>
                <a:spcPct val="100000"/>
              </a:lnSpc>
              <a:spcBef>
                <a:spcPts val="0"/>
              </a:spcBef>
              <a:spcAft>
                <a:spcPts val="600"/>
              </a:spcAft>
              <a:buFont typeface="Wingdings" panose="05000000000000000000" pitchFamily="2" charset="2"/>
              <a:buChar char="§"/>
            </a:pPr>
            <a:r>
              <a:rPr lang="en-US" sz="2000" dirty="0"/>
              <a:t>The costs and benefits are not well known yet.</a:t>
            </a:r>
          </a:p>
          <a:p>
            <a:pPr marL="391605" lvl="1" indent="-227013">
              <a:lnSpc>
                <a:spcPct val="100000"/>
              </a:lnSpc>
              <a:spcBef>
                <a:spcPts val="0"/>
              </a:spcBef>
              <a:spcAft>
                <a:spcPts val="600"/>
              </a:spcAft>
              <a:buFont typeface="Wingdings" panose="05000000000000000000" pitchFamily="2" charset="2"/>
              <a:buChar char="§"/>
            </a:pPr>
            <a:r>
              <a:rPr lang="en-US" sz="2000" dirty="0"/>
              <a:t>Many people enjoy marijuana products, but how much are they willing to pay?</a:t>
            </a:r>
          </a:p>
          <a:p>
            <a:pPr marL="391605" lvl="1" indent="-227013">
              <a:lnSpc>
                <a:spcPct val="100000"/>
              </a:lnSpc>
              <a:spcBef>
                <a:spcPts val="0"/>
              </a:spcBef>
              <a:spcAft>
                <a:spcPts val="600"/>
              </a:spcAft>
              <a:buFont typeface="Wingdings" panose="05000000000000000000" pitchFamily="2" charset="2"/>
              <a:buChar char="§"/>
            </a:pPr>
            <a:r>
              <a:rPr lang="en-US" sz="2000" dirty="0"/>
              <a:t>What are the costs and benefits to society?</a:t>
            </a:r>
          </a:p>
          <a:p>
            <a:pPr marL="494475" lvl="2" indent="-227013">
              <a:lnSpc>
                <a:spcPct val="100000"/>
              </a:lnSpc>
              <a:spcBef>
                <a:spcPts val="0"/>
              </a:spcBef>
              <a:spcAft>
                <a:spcPts val="600"/>
              </a:spcAft>
              <a:buFont typeface="Wingdings" panose="05000000000000000000" pitchFamily="2" charset="2"/>
              <a:buChar char="§"/>
            </a:pPr>
            <a:r>
              <a:rPr lang="en-US" sz="2000" dirty="0"/>
              <a:t>Less productive workers? (Measured how?)</a:t>
            </a:r>
          </a:p>
          <a:p>
            <a:pPr marL="494475" lvl="2" indent="-227013">
              <a:lnSpc>
                <a:spcPct val="100000"/>
              </a:lnSpc>
              <a:spcBef>
                <a:spcPts val="0"/>
              </a:spcBef>
              <a:spcAft>
                <a:spcPts val="600"/>
              </a:spcAft>
              <a:buFont typeface="Wingdings" panose="05000000000000000000" pitchFamily="2" charset="2"/>
              <a:buChar char="§"/>
            </a:pPr>
            <a:r>
              <a:rPr lang="en-US" sz="2000" dirty="0"/>
              <a:t>More traffic accidents? (Some studies count the number of traffic accidents in which a driver tested positive for marijuana, but these studies cannot determine whether marijuana was the cause of an accident—and neither can a police officer.)</a:t>
            </a:r>
          </a:p>
          <a:p>
            <a:pPr marL="267462" lvl="2" indent="0">
              <a:lnSpc>
                <a:spcPct val="100000"/>
              </a:lnSpc>
              <a:spcBef>
                <a:spcPts val="0"/>
              </a:spcBef>
              <a:spcAft>
                <a:spcPts val="600"/>
              </a:spcAft>
              <a:buNone/>
            </a:pPr>
            <a:endParaRPr lang="en-US" sz="2000" dirty="0"/>
          </a:p>
        </p:txBody>
      </p:sp>
      <p:sp>
        <p:nvSpPr>
          <p:cNvPr id="3" name="Title" hidden="1"/>
          <p:cNvSpPr>
            <a:spLocks noGrp="1"/>
          </p:cNvSpPr>
          <p:nvPr>
            <p:ph type="title"/>
          </p:nvPr>
        </p:nvSpPr>
        <p:spPr/>
        <p:txBody>
          <a:bodyPr/>
          <a:lstStyle/>
          <a:p>
            <a:r>
              <a:rPr lang="en-US" sz="2800" dirty="0">
                <a:solidFill>
                  <a:srgbClr val="BD582C"/>
                </a:solidFill>
              </a:rPr>
              <a:t>Marijuana Legalization: Unusual Issues, 2</a:t>
            </a:r>
            <a:br>
              <a:rPr lang="en-US" sz="2800" dirty="0">
                <a:solidFill>
                  <a:srgbClr val="BD582C"/>
                </a:solidFill>
              </a:rPr>
            </a:br>
            <a:endParaRPr lang="en-US" dirty="0"/>
          </a:p>
        </p:txBody>
      </p:sp>
    </p:spTree>
    <p:extLst>
      <p:ext uri="{BB962C8B-B14F-4D97-AF65-F5344CB8AC3E}">
        <p14:creationId xmlns:p14="http://schemas.microsoft.com/office/powerpoint/2010/main" val="4092007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04512" y="1359205"/>
            <a:ext cx="5298951"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Marijuana Legalization: Unusual Issues, 3</a:t>
            </a:r>
          </a:p>
        </p:txBody>
      </p:sp>
      <p:sp>
        <p:nvSpPr>
          <p:cNvPr id="34819" name="Rectangle 3"/>
          <p:cNvSpPr>
            <a:spLocks noGrp="1" noChangeArrowheads="1"/>
          </p:cNvSpPr>
          <p:nvPr>
            <p:ph idx="1"/>
          </p:nvPr>
        </p:nvSpPr>
        <p:spPr/>
        <p:txBody>
          <a:bodyPr>
            <a:normAutofit fontScale="92500" lnSpcReduction="10000"/>
          </a:bodyPr>
          <a:lstStyle/>
          <a:p>
            <a:pPr marL="227013" indent="-227013">
              <a:lnSpc>
                <a:spcPct val="100000"/>
              </a:lnSpc>
              <a:spcBef>
                <a:spcPts val="1200"/>
              </a:spcBef>
              <a:spcAft>
                <a:spcPts val="600"/>
              </a:spcAft>
              <a:buFont typeface="Wingdings" panose="05000000000000000000" pitchFamily="2" charset="2"/>
              <a:buChar char="§"/>
            </a:pPr>
            <a:r>
              <a:rPr lang="en-US" sz="2000" dirty="0"/>
              <a:t>Because marijuana is easy and cheap to grow, legal sellers face strong competition from the black market.</a:t>
            </a:r>
          </a:p>
          <a:p>
            <a:pPr marL="391605" lvl="1" indent="-227013">
              <a:lnSpc>
                <a:spcPct val="100000"/>
              </a:lnSpc>
              <a:spcBef>
                <a:spcPts val="0"/>
              </a:spcBef>
              <a:spcAft>
                <a:spcPts val="600"/>
              </a:spcAft>
              <a:buFont typeface="Wingdings" panose="05000000000000000000" pitchFamily="2" charset="2"/>
              <a:buChar char="§"/>
            </a:pPr>
            <a:r>
              <a:rPr lang="en-US" sz="1888" dirty="0"/>
              <a:t>The black market does not have to pay taxes or license fees</a:t>
            </a:r>
          </a:p>
          <a:p>
            <a:pPr marL="391605" lvl="1" indent="-227013">
              <a:lnSpc>
                <a:spcPct val="100000"/>
              </a:lnSpc>
              <a:spcBef>
                <a:spcPts val="0"/>
              </a:spcBef>
              <a:spcAft>
                <a:spcPts val="600"/>
              </a:spcAft>
              <a:buFont typeface="Wingdings" panose="05000000000000000000" pitchFamily="2" charset="2"/>
              <a:buChar char="§"/>
            </a:pPr>
            <a:r>
              <a:rPr lang="en-US" sz="1888" dirty="0"/>
              <a:t>Or pay to test quality control.</a:t>
            </a:r>
          </a:p>
          <a:p>
            <a:pPr marL="391605" lvl="1" indent="-227013">
              <a:lnSpc>
                <a:spcPct val="100000"/>
              </a:lnSpc>
              <a:spcBef>
                <a:spcPts val="0"/>
              </a:spcBef>
              <a:spcAft>
                <a:spcPts val="600"/>
              </a:spcAft>
              <a:buFont typeface="Wingdings" panose="05000000000000000000" pitchFamily="2" charset="2"/>
              <a:buChar char="§"/>
            </a:pPr>
            <a:r>
              <a:rPr lang="en-US" sz="1888" dirty="0"/>
              <a:t>But, of course, black-market firms risk being caught (and states must devise penalties and enforcement strategies).</a:t>
            </a:r>
          </a:p>
          <a:p>
            <a:pPr marL="391605" lvl="1" indent="-227013">
              <a:lnSpc>
                <a:spcPct val="100000"/>
              </a:lnSpc>
              <a:spcBef>
                <a:spcPts val="0"/>
              </a:spcBef>
              <a:spcAft>
                <a:spcPts val="600"/>
              </a:spcAft>
              <a:buFont typeface="Wingdings" panose="05000000000000000000" pitchFamily="2" charset="2"/>
              <a:buChar char="§"/>
            </a:pPr>
            <a:endParaRPr lang="en-US" sz="1888" dirty="0"/>
          </a:p>
          <a:p>
            <a:pPr marL="227013" indent="-227013">
              <a:lnSpc>
                <a:spcPct val="100000"/>
              </a:lnSpc>
              <a:spcBef>
                <a:spcPts val="0"/>
              </a:spcBef>
              <a:spcAft>
                <a:spcPts val="600"/>
              </a:spcAft>
              <a:buFont typeface="Wingdings" panose="05000000000000000000" pitchFamily="2" charset="2"/>
              <a:buChar char="§"/>
            </a:pPr>
            <a:r>
              <a:rPr lang="en-US" sz="2000" dirty="0"/>
              <a:t>Legal markets take time to be up and running.</a:t>
            </a:r>
          </a:p>
          <a:p>
            <a:pPr marL="391605" lvl="1" indent="-227013">
              <a:lnSpc>
                <a:spcPct val="100000"/>
              </a:lnSpc>
              <a:spcBef>
                <a:spcPts val="0"/>
              </a:spcBef>
              <a:spcAft>
                <a:spcPts val="600"/>
              </a:spcAft>
              <a:buFont typeface="Wingdings" panose="05000000000000000000" pitchFamily="2" charset="2"/>
              <a:buChar char="§"/>
            </a:pPr>
            <a:r>
              <a:rPr lang="en-US" sz="1888" dirty="0"/>
              <a:t>The black market is already operating.</a:t>
            </a:r>
          </a:p>
          <a:p>
            <a:pPr marL="391605" lvl="1" indent="-227013">
              <a:lnSpc>
                <a:spcPct val="100000"/>
              </a:lnSpc>
              <a:spcBef>
                <a:spcPts val="0"/>
              </a:spcBef>
              <a:spcAft>
                <a:spcPts val="600"/>
              </a:spcAft>
              <a:buFont typeface="Wingdings" panose="05000000000000000000" pitchFamily="2" charset="2"/>
              <a:buChar char="§"/>
            </a:pPr>
            <a:endParaRPr lang="en-US" sz="1888" dirty="0"/>
          </a:p>
          <a:p>
            <a:pPr marL="227013" indent="-227013">
              <a:lnSpc>
                <a:spcPct val="100000"/>
              </a:lnSpc>
              <a:spcBef>
                <a:spcPts val="0"/>
              </a:spcBef>
              <a:spcAft>
                <a:spcPts val="600"/>
              </a:spcAft>
              <a:buFont typeface="Wingdings" panose="05000000000000000000" pitchFamily="2" charset="2"/>
              <a:buChar char="§"/>
            </a:pPr>
            <a:r>
              <a:rPr lang="en-US" sz="2000" dirty="0"/>
              <a:t>There is a trade-off between lowering prices to out-compete black market firms and raising prices to raise more revenue (assuming inelastic demand) or to discourage consumption.</a:t>
            </a:r>
          </a:p>
        </p:txBody>
      </p:sp>
      <p:sp>
        <p:nvSpPr>
          <p:cNvPr id="3" name="Title" hidden="1"/>
          <p:cNvSpPr>
            <a:spLocks noGrp="1"/>
          </p:cNvSpPr>
          <p:nvPr>
            <p:ph type="title"/>
          </p:nvPr>
        </p:nvSpPr>
        <p:spPr/>
        <p:txBody>
          <a:bodyPr/>
          <a:lstStyle/>
          <a:p>
            <a:r>
              <a:rPr lang="en-US" sz="2800" dirty="0">
                <a:solidFill>
                  <a:srgbClr val="BD582C"/>
                </a:solidFill>
              </a:rPr>
              <a:t>Marijuana Legalization: Unusual Issues, 3</a:t>
            </a:r>
            <a:br>
              <a:rPr lang="en-US" sz="2800" dirty="0">
                <a:solidFill>
                  <a:srgbClr val="BD582C"/>
                </a:solidFill>
              </a:rPr>
            </a:br>
            <a:endParaRPr lang="en-US" dirty="0"/>
          </a:p>
        </p:txBody>
      </p:sp>
    </p:spTree>
    <p:extLst>
      <p:ext uri="{BB962C8B-B14F-4D97-AF65-F5344CB8AC3E}">
        <p14:creationId xmlns:p14="http://schemas.microsoft.com/office/powerpoint/2010/main" val="881283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04512" y="1359205"/>
            <a:ext cx="5298951"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Marijuana Legalization: Unusual Issues, 4</a:t>
            </a:r>
          </a:p>
        </p:txBody>
      </p:sp>
      <p:sp>
        <p:nvSpPr>
          <p:cNvPr id="34819" name="Rectangle 3"/>
          <p:cNvSpPr>
            <a:spLocks noGrp="1" noChangeArrowheads="1"/>
          </p:cNvSpPr>
          <p:nvPr>
            <p:ph idx="1"/>
          </p:nvPr>
        </p:nvSpPr>
        <p:spPr/>
        <p:txBody>
          <a:bodyPr>
            <a:normAutofit/>
          </a:bodyPr>
          <a:lstStyle/>
          <a:p>
            <a:pPr marL="227013" indent="-227013">
              <a:lnSpc>
                <a:spcPct val="100000"/>
              </a:lnSpc>
              <a:spcBef>
                <a:spcPts val="1200"/>
              </a:spcBef>
              <a:spcAft>
                <a:spcPts val="600"/>
              </a:spcAft>
              <a:buFont typeface="Wingdings" panose="05000000000000000000" pitchFamily="2" charset="2"/>
              <a:buChar char="§"/>
            </a:pPr>
            <a:r>
              <a:rPr lang="en-US" sz="2000" dirty="0"/>
              <a:t>Some states may benefit from marijuana tourism.</a:t>
            </a:r>
          </a:p>
          <a:p>
            <a:pPr marL="391605" lvl="1" indent="-227013">
              <a:lnSpc>
                <a:spcPct val="100000"/>
              </a:lnSpc>
              <a:spcBef>
                <a:spcPts val="1200"/>
              </a:spcBef>
              <a:spcAft>
                <a:spcPts val="600"/>
              </a:spcAft>
              <a:buFont typeface="Wingdings" panose="05000000000000000000" pitchFamily="2" charset="2"/>
              <a:buChar char="§"/>
            </a:pPr>
            <a:r>
              <a:rPr lang="en-US" sz="1888" dirty="0"/>
              <a:t>This seems to be happening in Alaska, Colorado, and Nevada.</a:t>
            </a:r>
          </a:p>
          <a:p>
            <a:pPr marL="227013" indent="-227013">
              <a:lnSpc>
                <a:spcPct val="100000"/>
              </a:lnSpc>
              <a:spcBef>
                <a:spcPts val="1200"/>
              </a:spcBef>
              <a:spcAft>
                <a:spcPts val="600"/>
              </a:spcAft>
              <a:buFont typeface="Wingdings" panose="05000000000000000000" pitchFamily="2" charset="2"/>
              <a:buChar char="§"/>
            </a:pPr>
            <a:r>
              <a:rPr lang="en-US" sz="2000" dirty="0"/>
              <a:t>Some neighboring states (Massachusetts and Vermont? West Coast?)  may compete for marijuana sales.</a:t>
            </a:r>
          </a:p>
          <a:p>
            <a:pPr marL="391605" lvl="1" indent="-227013">
              <a:lnSpc>
                <a:spcPct val="100000"/>
              </a:lnSpc>
              <a:spcBef>
                <a:spcPts val="1200"/>
              </a:spcBef>
              <a:spcAft>
                <a:spcPts val="600"/>
              </a:spcAft>
              <a:buFont typeface="Wingdings" panose="05000000000000000000" pitchFamily="2" charset="2"/>
              <a:buChar char="§"/>
            </a:pPr>
            <a:r>
              <a:rPr lang="en-US" sz="1888" dirty="0"/>
              <a:t>It seems unlikely that this competition will be as strong as in the case of lotteries—at least not for a while.</a:t>
            </a:r>
          </a:p>
          <a:p>
            <a:pPr marL="391605" lvl="1" indent="-227013">
              <a:lnSpc>
                <a:spcPct val="100000"/>
              </a:lnSpc>
              <a:spcBef>
                <a:spcPts val="1200"/>
              </a:spcBef>
              <a:spcAft>
                <a:spcPts val="600"/>
              </a:spcAft>
              <a:buFont typeface="Wingdings" panose="05000000000000000000" pitchFamily="2" charset="2"/>
              <a:buChar char="§"/>
            </a:pPr>
            <a:r>
              <a:rPr lang="en-US" sz="1888" dirty="0"/>
              <a:t>Many states are decriminalizing marijuana use, but do not appear likely to legalize sales.</a:t>
            </a:r>
          </a:p>
        </p:txBody>
      </p:sp>
      <p:sp>
        <p:nvSpPr>
          <p:cNvPr id="3" name="Title" hidden="1"/>
          <p:cNvSpPr>
            <a:spLocks noGrp="1"/>
          </p:cNvSpPr>
          <p:nvPr>
            <p:ph type="title"/>
          </p:nvPr>
        </p:nvSpPr>
        <p:spPr/>
        <p:txBody>
          <a:bodyPr/>
          <a:lstStyle/>
          <a:p>
            <a:r>
              <a:rPr lang="en-US" sz="2800" dirty="0">
                <a:solidFill>
                  <a:srgbClr val="BD582C"/>
                </a:solidFill>
              </a:rPr>
              <a:t>Marijuana Legalization: Unusual Issues, 4</a:t>
            </a:r>
            <a:br>
              <a:rPr lang="en-US" sz="2800" dirty="0">
                <a:solidFill>
                  <a:srgbClr val="BD582C"/>
                </a:solidFill>
              </a:rPr>
            </a:br>
            <a:endParaRPr lang="en-US" dirty="0"/>
          </a:p>
        </p:txBody>
      </p:sp>
    </p:spTree>
    <p:extLst>
      <p:ext uri="{BB962C8B-B14F-4D97-AF65-F5344CB8AC3E}">
        <p14:creationId xmlns:p14="http://schemas.microsoft.com/office/powerpoint/2010/main" val="912144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04512" y="1359205"/>
            <a:ext cx="5266057"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Marijuana Taxes (Pew Charitable Trusts)</a:t>
            </a:r>
          </a:p>
        </p:txBody>
      </p:sp>
      <p:sp>
        <p:nvSpPr>
          <p:cNvPr id="3" name="Rectangle 3"/>
          <p:cNvSpPr>
            <a:spLocks noGrp="1"/>
          </p:cNvSpPr>
          <p:nvPr>
            <p:ph idx="1"/>
          </p:nvPr>
        </p:nvSpPr>
        <p:spPr/>
        <p:txBody>
          <a:bodyPr>
            <a:normAutofit fontScale="92500" lnSpcReduction="20000"/>
          </a:bodyPr>
          <a:lstStyle/>
          <a:p>
            <a:pPr marL="227013" indent="-227013">
              <a:lnSpc>
                <a:spcPct val="100000"/>
              </a:lnSpc>
              <a:spcAft>
                <a:spcPts val="1800"/>
              </a:spcAft>
              <a:buFont typeface="Wingdings" panose="05000000000000000000" pitchFamily="2" charset="2"/>
              <a:buChar char="§"/>
            </a:pPr>
            <a:r>
              <a:rPr lang="en-US" sz="1800" dirty="0"/>
              <a:t>Recreational cannabis products have diversified beyond the raw, cut plant to include oils, extracts, and edibles—the popularity of which has varied by state. In Washington, for example, consumption has shifted toward extracts, but Colorado has seen strong growth in concentrates and edibles. Just as forecasters consider changing demands for beer, wine, and spirits when projecting revenue from alcohol taxes, they are trying to do so with marijuana. But given how new these products are, analysts have little available data with which to gauge trends.</a:t>
            </a:r>
          </a:p>
          <a:p>
            <a:pPr marL="227013" indent="-227013">
              <a:lnSpc>
                <a:spcPct val="100000"/>
              </a:lnSpc>
              <a:spcAft>
                <a:spcPts val="1800"/>
              </a:spcAft>
              <a:buFont typeface="Wingdings" panose="05000000000000000000" pitchFamily="2" charset="2"/>
              <a:buChar char="§"/>
            </a:pPr>
            <a:r>
              <a:rPr lang="en-US" sz="1800" dirty="0"/>
              <a:t>Another challenging calculation is to what extent and how quickly consumers will transition from the black market to the legal one. Forecasters note that legal market prices tend to be higher because licensed businesses must pay taxes, fees, and the cost of testing to ensure consumer safety. The California Cannabis Advisory Committee, for example, found that the state’s legal marijuana market does not present an attractive alternative to the black market, in large part due to higher prices. Not knowing how to account for the competition with the black market may be one reason why California’s legal market hasn’t met revenue expectations. </a:t>
            </a:r>
          </a:p>
          <a:p>
            <a:endParaRPr lang="en-US" dirty="0"/>
          </a:p>
        </p:txBody>
      </p:sp>
      <p:sp>
        <p:nvSpPr>
          <p:cNvPr id="6" name="Title" hidden="1"/>
          <p:cNvSpPr>
            <a:spLocks noGrp="1"/>
          </p:cNvSpPr>
          <p:nvPr>
            <p:ph type="title"/>
          </p:nvPr>
        </p:nvSpPr>
        <p:spPr/>
        <p:txBody>
          <a:bodyPr/>
          <a:lstStyle/>
          <a:p>
            <a:r>
              <a:rPr lang="en-US" sz="2800" dirty="0">
                <a:solidFill>
                  <a:srgbClr val="BD582C"/>
                </a:solidFill>
              </a:rPr>
              <a:t>Marijuana Taxes (Pew Charitable Trusts), continued</a:t>
            </a:r>
            <a:br>
              <a:rPr lang="en-US" sz="2800" dirty="0">
                <a:solidFill>
                  <a:srgbClr val="BD582C"/>
                </a:solidFill>
              </a:rPr>
            </a:br>
            <a:endParaRPr lang="en-US" dirty="0"/>
          </a:p>
        </p:txBody>
      </p:sp>
    </p:spTree>
    <p:extLst>
      <p:ext uri="{BB962C8B-B14F-4D97-AF65-F5344CB8AC3E}">
        <p14:creationId xmlns:p14="http://schemas.microsoft.com/office/powerpoint/2010/main" val="3923860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04512" y="1359205"/>
            <a:ext cx="5266057"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Marijuana Taxes (Pew Charitable Trusts)</a:t>
            </a:r>
          </a:p>
        </p:txBody>
      </p:sp>
      <p:sp>
        <p:nvSpPr>
          <p:cNvPr id="3" name="Rectangle 3"/>
          <p:cNvSpPr>
            <a:spLocks noGrp="1"/>
          </p:cNvSpPr>
          <p:nvPr>
            <p:ph idx="1"/>
          </p:nvPr>
        </p:nvSpPr>
        <p:spPr/>
        <p:txBody>
          <a:bodyPr>
            <a:normAutofit fontScale="92500" lnSpcReduction="10000"/>
          </a:bodyPr>
          <a:lstStyle/>
          <a:p>
            <a:pPr marL="227013" indent="-227013">
              <a:lnSpc>
                <a:spcPct val="100000"/>
              </a:lnSpc>
              <a:spcAft>
                <a:spcPts val="1800"/>
              </a:spcAft>
              <a:buFont typeface="Wingdings" panose="05000000000000000000" pitchFamily="2" charset="2"/>
              <a:buChar char="§"/>
            </a:pPr>
            <a:r>
              <a:rPr lang="en-US" sz="1800" dirty="0"/>
              <a:t>Other complications when trying to gauge collections are competition from neighboring states and the slice of revenue generated by visitors. In tourism-heavy Alaska and Nevada, sightseers contribute to surging recreational marijuana sales. Alaska’s capital, Juneau, welcomes multiple cruise ships each day and has three recreational marijuana stores. But the state still needs more data showing to what extent tourists will drive future revenue growth from this new product. Nevada’s Porter said revenue data so far indicate that higher-than-anticipated visitor demand contributed to collections for the first fiscal year exceeding forecasts.</a:t>
            </a:r>
          </a:p>
          <a:p>
            <a:pPr marL="227013" indent="-227013">
              <a:lnSpc>
                <a:spcPct val="100000"/>
              </a:lnSpc>
              <a:spcAft>
                <a:spcPts val="1800"/>
              </a:spcAft>
              <a:buFont typeface="Wingdings" panose="05000000000000000000" pitchFamily="2" charset="2"/>
              <a:buChar char="§"/>
            </a:pPr>
            <a:r>
              <a:rPr lang="en-US" sz="1800" dirty="0"/>
              <a:t>Colorado’s Larson </a:t>
            </a:r>
            <a:r>
              <a:rPr lang="en-US" sz="1800" dirty="0" err="1"/>
              <a:t>Silbaugh</a:t>
            </a:r>
            <a:r>
              <a:rPr lang="en-US" sz="1800" dirty="0"/>
              <a:t> noted that his state does not anticipate much competition across state borders because the region’s large cities are spread out and neighboring states are unlikely to legalize. On the other hand, Oregon and Washington likely have competing markets, especially because Washington’s retail operations were up and running first. States such as Massachusetts and Vermont may also need to consider cross-border issues. </a:t>
            </a:r>
          </a:p>
        </p:txBody>
      </p:sp>
      <p:sp>
        <p:nvSpPr>
          <p:cNvPr id="4" name="Title" hidden="1"/>
          <p:cNvSpPr>
            <a:spLocks noGrp="1"/>
          </p:cNvSpPr>
          <p:nvPr>
            <p:ph type="title"/>
          </p:nvPr>
        </p:nvSpPr>
        <p:spPr/>
        <p:txBody>
          <a:bodyPr/>
          <a:lstStyle/>
          <a:p>
            <a:r>
              <a:rPr lang="en-US" sz="2800" dirty="0">
                <a:solidFill>
                  <a:srgbClr val="BD582C"/>
                </a:solidFill>
              </a:rPr>
              <a:t>Marijuana Taxes (Pew Charitable Trusts), Continued 2</a:t>
            </a:r>
            <a:endParaRPr lang="en-US" dirty="0"/>
          </a:p>
        </p:txBody>
      </p:sp>
    </p:spTree>
    <p:extLst>
      <p:ext uri="{BB962C8B-B14F-4D97-AF65-F5344CB8AC3E}">
        <p14:creationId xmlns:p14="http://schemas.microsoft.com/office/powerpoint/2010/main" val="2027061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04512" y="1359205"/>
            <a:ext cx="4248727"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Marijuana Legalization: Citations</a:t>
            </a:r>
          </a:p>
        </p:txBody>
      </p:sp>
      <p:sp>
        <p:nvSpPr>
          <p:cNvPr id="34819" name="Rectangle 3"/>
          <p:cNvSpPr>
            <a:spLocks noGrp="1" noChangeArrowheads="1"/>
          </p:cNvSpPr>
          <p:nvPr>
            <p:ph idx="1"/>
          </p:nvPr>
        </p:nvSpPr>
        <p:spPr/>
        <p:txBody>
          <a:bodyPr>
            <a:normAutofit/>
          </a:bodyPr>
          <a:lstStyle/>
          <a:p>
            <a:pPr marL="227013" indent="-227013">
              <a:lnSpc>
                <a:spcPct val="100000"/>
              </a:lnSpc>
              <a:spcBef>
                <a:spcPts val="0"/>
              </a:spcBef>
              <a:spcAft>
                <a:spcPts val="600"/>
              </a:spcAft>
              <a:buFont typeface="Wingdings" panose="05000000000000000000" pitchFamily="2" charset="2"/>
              <a:buChar char="§"/>
            </a:pPr>
            <a:r>
              <a:rPr lang="en-US" sz="2000" dirty="0"/>
              <a:t>Pew Charitable Trusts, </a:t>
            </a:r>
            <a:r>
              <a:rPr lang="en-US" sz="2000" dirty="0">
                <a:hlinkClick r:id="rId3" tooltip="Pew Charitable Trusts"/>
              </a:rPr>
              <a:t>https://www.pewtrusts.org/-/media/assets/2019/08/marijuana-brief_v2.pdf</a:t>
            </a:r>
            <a:r>
              <a:rPr lang="en-US" sz="2000" dirty="0"/>
              <a:t> </a:t>
            </a:r>
          </a:p>
          <a:p>
            <a:pPr marL="227013" indent="-227013">
              <a:lnSpc>
                <a:spcPct val="100000"/>
              </a:lnSpc>
              <a:spcBef>
                <a:spcPts val="0"/>
              </a:spcBef>
              <a:spcAft>
                <a:spcPts val="600"/>
              </a:spcAft>
              <a:buFont typeface="Wingdings" panose="05000000000000000000" pitchFamily="2" charset="2"/>
              <a:buChar char="§"/>
            </a:pPr>
            <a:endParaRPr lang="en-US" sz="2000" dirty="0"/>
          </a:p>
          <a:p>
            <a:pPr marL="227013" indent="-227013">
              <a:lnSpc>
                <a:spcPct val="100000"/>
              </a:lnSpc>
              <a:spcBef>
                <a:spcPts val="0"/>
              </a:spcBef>
              <a:spcAft>
                <a:spcPts val="600"/>
              </a:spcAft>
              <a:buFont typeface="Wingdings" panose="05000000000000000000" pitchFamily="2" charset="2"/>
              <a:buChar char="§"/>
            </a:pPr>
            <a:r>
              <a:rPr lang="en-US" sz="2000" dirty="0"/>
              <a:t>Politico, </a:t>
            </a:r>
            <a:r>
              <a:rPr lang="en-US" sz="2000" dirty="0">
                <a:hlinkClick r:id="rId4" tooltip="Politico"/>
              </a:rPr>
              <a:t>https://www.politico.com/agenda/story/2019/10/14/marijuana-tax-revenue-001062</a:t>
            </a:r>
            <a:r>
              <a:rPr lang="en-US" sz="2000" dirty="0"/>
              <a:t> </a:t>
            </a:r>
          </a:p>
          <a:p>
            <a:pPr marL="227013" indent="-227013">
              <a:lnSpc>
                <a:spcPct val="100000"/>
              </a:lnSpc>
              <a:spcBef>
                <a:spcPts val="0"/>
              </a:spcBef>
              <a:spcAft>
                <a:spcPts val="600"/>
              </a:spcAft>
              <a:buFont typeface="Wingdings" panose="05000000000000000000" pitchFamily="2" charset="2"/>
              <a:buChar char="§"/>
            </a:pPr>
            <a:endParaRPr lang="en-US" sz="2000" dirty="0"/>
          </a:p>
          <a:p>
            <a:pPr marL="227013" indent="-227013">
              <a:lnSpc>
                <a:spcPct val="100000"/>
              </a:lnSpc>
              <a:spcBef>
                <a:spcPts val="0"/>
              </a:spcBef>
              <a:spcAft>
                <a:spcPts val="600"/>
              </a:spcAft>
              <a:buFont typeface="Wingdings" panose="05000000000000000000" pitchFamily="2" charset="2"/>
              <a:buChar char="§"/>
            </a:pPr>
            <a:r>
              <a:rPr lang="en-US" sz="2000" dirty="0"/>
              <a:t>National Conference of State Legislatures, </a:t>
            </a:r>
          </a:p>
          <a:p>
            <a:pPr marL="267462" lvl="2" indent="0">
              <a:lnSpc>
                <a:spcPct val="100000"/>
              </a:lnSpc>
              <a:spcBef>
                <a:spcPts val="0"/>
              </a:spcBef>
              <a:spcAft>
                <a:spcPts val="600"/>
              </a:spcAft>
              <a:buNone/>
            </a:pPr>
            <a:r>
              <a:rPr lang="en-US" sz="2000" dirty="0">
                <a:hlinkClick r:id="rId5" tooltip="National Conference of State Legislatures"/>
              </a:rPr>
              <a:t>https://www.ncsl.org/research/civil-and-criminal-justice/marijuana-overview.aspx</a:t>
            </a:r>
            <a:r>
              <a:rPr lang="en-US" sz="2000" dirty="0"/>
              <a:t> </a:t>
            </a:r>
          </a:p>
        </p:txBody>
      </p:sp>
      <p:sp>
        <p:nvSpPr>
          <p:cNvPr id="3" name="Title" hidden="1"/>
          <p:cNvSpPr>
            <a:spLocks noGrp="1"/>
          </p:cNvSpPr>
          <p:nvPr>
            <p:ph type="title"/>
          </p:nvPr>
        </p:nvSpPr>
        <p:spPr/>
        <p:txBody>
          <a:bodyPr/>
          <a:lstStyle/>
          <a:p>
            <a:r>
              <a:rPr lang="en-US" sz="2800" dirty="0">
                <a:solidFill>
                  <a:srgbClr val="BD582C"/>
                </a:solidFill>
              </a:rPr>
              <a:t>Marijuana Legalization: Citations</a:t>
            </a:r>
            <a:br>
              <a:rPr lang="en-US" sz="2800" dirty="0">
                <a:solidFill>
                  <a:srgbClr val="BD582C"/>
                </a:solidFill>
              </a:rPr>
            </a:br>
            <a:endParaRPr lang="en-US" dirty="0"/>
          </a:p>
        </p:txBody>
      </p:sp>
    </p:spTree>
    <p:extLst>
      <p:ext uri="{BB962C8B-B14F-4D97-AF65-F5344CB8AC3E}">
        <p14:creationId xmlns:p14="http://schemas.microsoft.com/office/powerpoint/2010/main" val="2142084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22960" y="1349780"/>
            <a:ext cx="3116238"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Legalizing “Hard” Drugs</a:t>
            </a:r>
          </a:p>
        </p:txBody>
      </p:sp>
      <p:sp>
        <p:nvSpPr>
          <p:cNvPr id="32771" name="Rectangle 3"/>
          <p:cNvSpPr>
            <a:spLocks noGrp="1" noChangeArrowheads="1"/>
          </p:cNvSpPr>
          <p:nvPr>
            <p:ph idx="1"/>
          </p:nvPr>
        </p:nvSpPr>
        <p:spPr/>
        <p:txBody>
          <a:bodyPr>
            <a:normAutofit lnSpcReduction="10000"/>
          </a:bodyPr>
          <a:lstStyle/>
          <a:p>
            <a:pPr marL="227013" indent="-227013">
              <a:spcAft>
                <a:spcPts val="1800"/>
              </a:spcAft>
              <a:buFont typeface="Wingdings" panose="05000000000000000000" pitchFamily="2" charset="2"/>
              <a:buChar char="§"/>
            </a:pPr>
            <a:r>
              <a:rPr lang="en-US" sz="2000" dirty="0"/>
              <a:t>The question of legalizing “hard” drugs, such as cocaine, is conceptually similar to the question of legalizing marijuana,</a:t>
            </a:r>
          </a:p>
          <a:p>
            <a:pPr marL="227013" indent="-227013" eaLnBrk="1" hangingPunct="1">
              <a:buFont typeface="Wingdings" panose="05000000000000000000" pitchFamily="2" charset="2"/>
              <a:buChar char="§"/>
            </a:pPr>
            <a:r>
              <a:rPr lang="en-US" sz="2000" dirty="0"/>
              <a:t>Except that the </a:t>
            </a:r>
            <a:r>
              <a:rPr lang="en-US" sz="2000" b="1" dirty="0"/>
              <a:t>social costs</a:t>
            </a:r>
            <a:r>
              <a:rPr lang="en-US" sz="2000" dirty="0"/>
              <a:t> may be much higher.</a:t>
            </a:r>
            <a:br>
              <a:rPr lang="en-US" sz="2000" dirty="0"/>
            </a:br>
            <a:endParaRPr lang="en-US" sz="2000" dirty="0"/>
          </a:p>
          <a:p>
            <a:pPr marL="460375" lvl="4" indent="-233363">
              <a:lnSpc>
                <a:spcPct val="120000"/>
              </a:lnSpc>
              <a:buFont typeface="Courier New" panose="02070309020205020404" pitchFamily="49" charset="0"/>
              <a:buChar char="o"/>
              <a:tabLst>
                <a:tab pos="569913" algn="l"/>
              </a:tabLst>
            </a:pPr>
            <a:r>
              <a:rPr lang="en-US" sz="2000" dirty="0"/>
              <a:t>Many people may become addicted.</a:t>
            </a:r>
          </a:p>
          <a:p>
            <a:pPr marL="460375" lvl="4" indent="-233363">
              <a:lnSpc>
                <a:spcPct val="120000"/>
              </a:lnSpc>
              <a:buFont typeface="Courier New" panose="02070309020205020404" pitchFamily="49" charset="0"/>
              <a:buChar char="o"/>
              <a:tabLst>
                <a:tab pos="569913" algn="l"/>
              </a:tabLst>
            </a:pPr>
            <a:r>
              <a:rPr lang="en-US" sz="2000" dirty="0"/>
              <a:t>The consequences of addiction for an individual are severe.</a:t>
            </a:r>
          </a:p>
          <a:p>
            <a:pPr marL="460375" lvl="4" indent="-233363">
              <a:lnSpc>
                <a:spcPct val="120000"/>
              </a:lnSpc>
              <a:spcAft>
                <a:spcPts val="1800"/>
              </a:spcAft>
              <a:buFont typeface="Courier New" panose="02070309020205020404" pitchFamily="49" charset="0"/>
              <a:buChar char="o"/>
              <a:tabLst>
                <a:tab pos="569913" algn="l"/>
              </a:tabLst>
            </a:pPr>
            <a:r>
              <a:rPr lang="en-US" sz="2000" dirty="0"/>
              <a:t>The consequences of addiction for society are severe.</a:t>
            </a:r>
            <a:br>
              <a:rPr lang="en-US" sz="2000" dirty="0"/>
            </a:br>
            <a:endParaRPr lang="en-US" sz="2000" dirty="0"/>
          </a:p>
          <a:p>
            <a:pPr marL="227013" indent="-223838" eaLnBrk="1" hangingPunct="1">
              <a:buFont typeface="Wingdings" panose="05000000000000000000" pitchFamily="2" charset="2"/>
              <a:buChar char="§"/>
            </a:pPr>
            <a:r>
              <a:rPr lang="en-US" sz="2000" dirty="0"/>
              <a:t>In addition, </a:t>
            </a:r>
            <a:r>
              <a:rPr lang="en-US" sz="2000" b="1" dirty="0"/>
              <a:t>economies of scale</a:t>
            </a:r>
            <a:r>
              <a:rPr lang="en-US" sz="2000" dirty="0"/>
              <a:t> may not be large, so public (or government-approved) stores may not be able to out-compete illegal private firms.</a:t>
            </a:r>
          </a:p>
          <a:p>
            <a:pPr eaLnBrk="1" hangingPunct="1"/>
            <a:endParaRPr lang="en-US" sz="1950" dirty="0"/>
          </a:p>
        </p:txBody>
      </p:sp>
      <p:sp>
        <p:nvSpPr>
          <p:cNvPr id="3" name="Title" hidden="1"/>
          <p:cNvSpPr>
            <a:spLocks noGrp="1"/>
          </p:cNvSpPr>
          <p:nvPr>
            <p:ph type="title"/>
          </p:nvPr>
        </p:nvSpPr>
        <p:spPr/>
        <p:txBody>
          <a:bodyPr/>
          <a:lstStyle/>
          <a:p>
            <a:r>
              <a:rPr lang="en-US" sz="2800" dirty="0">
                <a:solidFill>
                  <a:srgbClr val="BD582C"/>
                </a:solidFill>
              </a:rPr>
              <a:t>Legalizing “Hard” Drugs</a:t>
            </a:r>
            <a:br>
              <a:rPr lang="en-US" sz="2800" dirty="0">
                <a:solidFill>
                  <a:srgbClr val="BD582C"/>
                </a:solidFill>
              </a:rPr>
            </a:br>
            <a:endParaRPr lang="en-US" dirty="0"/>
          </a:p>
        </p:txBody>
      </p:sp>
    </p:spTree>
    <p:extLst>
      <p:ext uri="{BB962C8B-B14F-4D97-AF65-F5344CB8AC3E}">
        <p14:creationId xmlns:p14="http://schemas.microsoft.com/office/powerpoint/2010/main" val="140910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695522" y="1295400"/>
            <a:ext cx="2920671" cy="535531"/>
          </a:xfrm>
          <a:prstGeom prst="rect">
            <a:avLst/>
          </a:prstGeom>
        </p:spPr>
        <p:txBody>
          <a:bodyPr wrap="none">
            <a:spAutoFit/>
          </a:bodyPr>
          <a:lstStyle/>
          <a:p>
            <a:pPr algn="ctr" eaLnBrk="1" hangingPunct="1">
              <a:lnSpc>
                <a:spcPct val="120000"/>
              </a:lnSpc>
              <a:buFont typeface="Wingdings" pitchFamily="2" charset="2"/>
              <a:buNone/>
            </a:pPr>
            <a:r>
              <a:rPr lang="en-US" sz="2400" dirty="0">
                <a:solidFill>
                  <a:srgbClr val="BD582C"/>
                </a:solidFill>
                <a:latin typeface="+mn-lt"/>
              </a:rPr>
              <a:t>What Are Sin Taxes? 3</a:t>
            </a:r>
          </a:p>
        </p:txBody>
      </p:sp>
      <p:sp>
        <p:nvSpPr>
          <p:cNvPr id="4099" name="Rectangle 3"/>
          <p:cNvSpPr>
            <a:spLocks noGrp="1" noChangeArrowheads="1"/>
          </p:cNvSpPr>
          <p:nvPr>
            <p:ph idx="1"/>
          </p:nvPr>
        </p:nvSpPr>
        <p:spPr>
          <a:xfrm>
            <a:off x="822959" y="1845734"/>
            <a:ext cx="7543801" cy="4250266"/>
          </a:xfrm>
        </p:spPr>
        <p:txBody>
          <a:bodyPr>
            <a:normAutofit/>
          </a:bodyPr>
          <a:lstStyle/>
          <a:p>
            <a:pPr marL="461963" indent="-234950">
              <a:lnSpc>
                <a:spcPct val="100000"/>
              </a:lnSpc>
              <a:spcAft>
                <a:spcPts val="1200"/>
              </a:spcAft>
              <a:buFont typeface="Wingdings" panose="05000000000000000000" pitchFamily="2" charset="2"/>
              <a:buChar char="§"/>
            </a:pPr>
            <a:r>
              <a:rPr lang="en-US" sz="2000" dirty="0" err="1"/>
              <a:t>Dadayan</a:t>
            </a:r>
            <a:r>
              <a:rPr lang="en-US" sz="2000" dirty="0"/>
              <a:t> also points out that </a:t>
            </a:r>
          </a:p>
          <a:p>
            <a:pPr marL="626555" lvl="1" indent="-234950">
              <a:lnSpc>
                <a:spcPct val="100000"/>
              </a:lnSpc>
              <a:spcAft>
                <a:spcPts val="1200"/>
              </a:spcAft>
              <a:buFont typeface="Wingdings" panose="05000000000000000000" pitchFamily="2" charset="2"/>
              <a:buChar char="§"/>
            </a:pPr>
            <a:r>
              <a:rPr lang="en-US" sz="2000" dirty="0"/>
              <a:t>“The longer-term growth patterns for sin tax revenue have often been weak and limited, absent policy changes such as increased tax rates. </a:t>
            </a:r>
          </a:p>
          <a:p>
            <a:pPr marL="626555" lvl="1" indent="-234950">
              <a:lnSpc>
                <a:spcPct val="100000"/>
              </a:lnSpc>
              <a:spcAft>
                <a:spcPts val="1200"/>
              </a:spcAft>
              <a:buFont typeface="Wingdings" panose="05000000000000000000" pitchFamily="2" charset="2"/>
              <a:buChar char="§"/>
            </a:pPr>
            <a:r>
              <a:rPr lang="en-US" sz="2000" dirty="0"/>
              <a:t>Even in states where there has been growth in sin tax revenues, these revenues often make up only a small part of state budgets…. Further, higher tax rates can decrease consumption, which lowers tax revenue.</a:t>
            </a:r>
          </a:p>
          <a:p>
            <a:pPr marL="626555" lvl="1" indent="-234950">
              <a:lnSpc>
                <a:spcPct val="100000"/>
              </a:lnSpc>
              <a:spcAft>
                <a:spcPts val="1200"/>
              </a:spcAft>
              <a:buFont typeface="Wingdings" panose="05000000000000000000" pitchFamily="2" charset="2"/>
              <a:buChar char="§"/>
            </a:pPr>
            <a:r>
              <a:rPr lang="en-US" sz="2000" dirty="0"/>
              <a:t>In addition, tax rate increases on these products may also lead to shifts in consumer behavior, consumption of alternative products, and tax evasion through smuggling from nearby jurisdictions.”</a:t>
            </a:r>
          </a:p>
        </p:txBody>
      </p:sp>
      <p:sp>
        <p:nvSpPr>
          <p:cNvPr id="3" name="Title" hidden="1"/>
          <p:cNvSpPr>
            <a:spLocks noGrp="1"/>
          </p:cNvSpPr>
          <p:nvPr>
            <p:ph type="title"/>
          </p:nvPr>
        </p:nvSpPr>
        <p:spPr/>
        <p:txBody>
          <a:bodyPr/>
          <a:lstStyle/>
          <a:p>
            <a:r>
              <a:rPr lang="en-US" sz="2800" dirty="0">
                <a:solidFill>
                  <a:srgbClr val="BD582C"/>
                </a:solidFill>
              </a:rPr>
              <a:t>What Are Sin Taxes? 3</a:t>
            </a:r>
            <a:br>
              <a:rPr lang="en-US" sz="2800" dirty="0">
                <a:solidFill>
                  <a:srgbClr val="BD582C"/>
                </a:solidFill>
              </a:rPr>
            </a:br>
            <a:endParaRPr lang="en-US" dirty="0"/>
          </a:p>
        </p:txBody>
      </p:sp>
    </p:spTree>
    <p:extLst>
      <p:ext uri="{BB962C8B-B14F-4D97-AF65-F5344CB8AC3E}">
        <p14:creationId xmlns:p14="http://schemas.microsoft.com/office/powerpoint/2010/main" val="1606290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22960" y="1308200"/>
            <a:ext cx="3781805" cy="461665"/>
          </a:xfrm>
          <a:prstGeom prst="rect">
            <a:avLst/>
          </a:prstGeom>
        </p:spPr>
        <p:txBody>
          <a:bodyPr wrap="none">
            <a:spAutoFit/>
          </a:bodyPr>
          <a:lstStyle/>
          <a:p>
            <a:pPr eaLnBrk="1" hangingPunct="1">
              <a:spcAft>
                <a:spcPts val="1800"/>
              </a:spcAft>
              <a:buFont typeface="Wingdings" pitchFamily="2" charset="2"/>
              <a:buNone/>
            </a:pPr>
            <a:r>
              <a:rPr lang="en-US" sz="2400" dirty="0">
                <a:solidFill>
                  <a:srgbClr val="BD582C"/>
                </a:solidFill>
              </a:rPr>
              <a:t>Legalizing “Hard” Drugs, 2</a:t>
            </a:r>
            <a:endParaRPr lang="en-US" sz="2400" dirty="0">
              <a:solidFill>
                <a:srgbClr val="BD582C"/>
              </a:solidFill>
              <a:latin typeface="+mn-lt"/>
            </a:endParaRPr>
          </a:p>
        </p:txBody>
      </p:sp>
      <p:sp>
        <p:nvSpPr>
          <p:cNvPr id="33795" name="Rectangle 3"/>
          <p:cNvSpPr>
            <a:spLocks noGrp="1" noChangeArrowheads="1"/>
          </p:cNvSpPr>
          <p:nvPr>
            <p:ph idx="1"/>
          </p:nvPr>
        </p:nvSpPr>
        <p:spPr/>
        <p:txBody>
          <a:bodyPr>
            <a:noAutofit/>
          </a:bodyPr>
          <a:lstStyle/>
          <a:p>
            <a:pPr marL="227013" indent="-227013" eaLnBrk="1" hangingPunct="1">
              <a:lnSpc>
                <a:spcPct val="100000"/>
              </a:lnSpc>
              <a:spcAft>
                <a:spcPts val="1800"/>
              </a:spcAft>
              <a:buFont typeface="Wingdings" panose="05000000000000000000" pitchFamily="2" charset="2"/>
              <a:buChar char="§"/>
            </a:pPr>
            <a:r>
              <a:rPr lang="en-US" sz="2000" dirty="0"/>
              <a:t>This may lead to a Hobson’s choice for governments after legalization:</a:t>
            </a:r>
          </a:p>
          <a:p>
            <a:pPr marL="460375" indent="-234950" eaLnBrk="1" hangingPunct="1">
              <a:lnSpc>
                <a:spcPct val="100000"/>
              </a:lnSpc>
              <a:spcAft>
                <a:spcPts val="1800"/>
              </a:spcAft>
              <a:buFont typeface="Courier New" panose="02070309020205020404" pitchFamily="49" charset="0"/>
              <a:buChar char="o"/>
            </a:pPr>
            <a:r>
              <a:rPr lang="en-US" sz="2000" dirty="0"/>
              <a:t>If government (or legal private) stores set high prices to discourage narcotics use and minimize social costs, illegal private firms could offer narcotics at lower prices.</a:t>
            </a:r>
          </a:p>
          <a:p>
            <a:pPr marL="460375" indent="-234950" eaLnBrk="1" hangingPunct="1">
              <a:lnSpc>
                <a:spcPct val="100000"/>
              </a:lnSpc>
              <a:spcAft>
                <a:spcPts val="1800"/>
              </a:spcAft>
              <a:buFont typeface="Courier New" panose="02070309020205020404" pitchFamily="49" charset="0"/>
              <a:buChar char="o"/>
            </a:pPr>
            <a:r>
              <a:rPr lang="en-US" sz="2000" dirty="0"/>
              <a:t>If government stores set low prices to drive out private competition, violence would drop, but addiction might become a major social problem.</a:t>
            </a:r>
          </a:p>
          <a:p>
            <a:pPr marL="227013" indent="-227013" eaLnBrk="1" hangingPunct="1">
              <a:lnSpc>
                <a:spcPct val="100000"/>
              </a:lnSpc>
              <a:spcAft>
                <a:spcPts val="1800"/>
              </a:spcAft>
              <a:buFont typeface="Wingdings" panose="05000000000000000000" pitchFamily="2" charset="2"/>
              <a:buChar char="§"/>
            </a:pPr>
            <a:r>
              <a:rPr lang="en-US" sz="2000" dirty="0"/>
              <a:t>With these behavioral responses, the social costs of narcotics might go up either way. </a:t>
            </a:r>
          </a:p>
          <a:p>
            <a:pPr eaLnBrk="1" hangingPunct="1">
              <a:spcAft>
                <a:spcPts val="1800"/>
              </a:spcAft>
            </a:pPr>
            <a:endParaRPr lang="en-US" sz="2000" dirty="0"/>
          </a:p>
        </p:txBody>
      </p:sp>
      <p:sp>
        <p:nvSpPr>
          <p:cNvPr id="3" name="Title" hidden="1"/>
          <p:cNvSpPr>
            <a:spLocks noGrp="1"/>
          </p:cNvSpPr>
          <p:nvPr>
            <p:ph type="title"/>
          </p:nvPr>
        </p:nvSpPr>
        <p:spPr/>
        <p:txBody>
          <a:bodyPr/>
          <a:lstStyle/>
          <a:p>
            <a:r>
              <a:rPr lang="en-US" sz="2800" dirty="0">
                <a:solidFill>
                  <a:srgbClr val="BD582C"/>
                </a:solidFill>
              </a:rPr>
              <a:t>Legalizing “Hard” Drugs, 2</a:t>
            </a:r>
            <a:br>
              <a:rPr lang="en-US" sz="2800" dirty="0">
                <a:solidFill>
                  <a:srgbClr val="BD582C"/>
                </a:solidFill>
              </a:rPr>
            </a:br>
            <a:endParaRPr lang="en-US" dirty="0"/>
          </a:p>
        </p:txBody>
      </p:sp>
    </p:spTree>
    <p:extLst>
      <p:ext uri="{BB962C8B-B14F-4D97-AF65-F5344CB8AC3E}">
        <p14:creationId xmlns:p14="http://schemas.microsoft.com/office/powerpoint/2010/main" val="1863318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04512" y="1359205"/>
            <a:ext cx="3781805" cy="461665"/>
          </a:xfrm>
          <a:prstGeom prst="rect">
            <a:avLst/>
          </a:prstGeom>
        </p:spPr>
        <p:txBody>
          <a:bodyPr wrap="none">
            <a:spAutoFit/>
          </a:bodyPr>
          <a:lstStyle/>
          <a:p>
            <a:pPr eaLnBrk="1" hangingPunct="1">
              <a:buFont typeface="Wingdings" pitchFamily="2" charset="2"/>
              <a:buNone/>
            </a:pPr>
            <a:r>
              <a:rPr lang="en-US" sz="2400" dirty="0">
                <a:solidFill>
                  <a:srgbClr val="BD582C"/>
                </a:solidFill>
              </a:rPr>
              <a:t>Legalizing “Hard” Drugs, 3</a:t>
            </a:r>
            <a:endParaRPr lang="en-US" sz="2400" dirty="0">
              <a:solidFill>
                <a:srgbClr val="BD582C"/>
              </a:solidFill>
              <a:latin typeface="+mn-lt"/>
            </a:endParaRPr>
          </a:p>
        </p:txBody>
      </p:sp>
      <p:sp>
        <p:nvSpPr>
          <p:cNvPr id="34819" name="Rectangle 3"/>
          <p:cNvSpPr>
            <a:spLocks noGrp="1" noChangeArrowheads="1"/>
          </p:cNvSpPr>
          <p:nvPr>
            <p:ph idx="1"/>
          </p:nvPr>
        </p:nvSpPr>
        <p:spPr/>
        <p:txBody>
          <a:bodyPr>
            <a:normAutofit/>
          </a:bodyPr>
          <a:lstStyle/>
          <a:p>
            <a:pPr marL="227013" indent="-227013" eaLnBrk="1" hangingPunct="1">
              <a:lnSpc>
                <a:spcPct val="100000"/>
              </a:lnSpc>
              <a:spcAft>
                <a:spcPts val="1800"/>
              </a:spcAft>
              <a:buFont typeface="Wingdings" panose="05000000000000000000" pitchFamily="2" charset="2"/>
              <a:buChar char="§"/>
            </a:pPr>
            <a:r>
              <a:rPr lang="en-US" sz="2000" dirty="0"/>
              <a:t>A contrary view is that the main social cost issue is the violence</a:t>
            </a:r>
            <a:br>
              <a:rPr lang="en-US" sz="2000" dirty="0"/>
            </a:br>
            <a:r>
              <a:rPr lang="en-US" sz="2000" dirty="0"/>
              <a:t>  associated with the drug trade.</a:t>
            </a:r>
          </a:p>
          <a:p>
            <a:pPr marL="227013" indent="-227013" eaLnBrk="1" hangingPunct="1">
              <a:lnSpc>
                <a:spcPct val="100000"/>
              </a:lnSpc>
              <a:spcAft>
                <a:spcPts val="1800"/>
              </a:spcAft>
              <a:buFont typeface="Wingdings" panose="05000000000000000000" pitchFamily="2" charset="2"/>
              <a:buChar char="§"/>
            </a:pPr>
            <a:r>
              <a:rPr lang="en-US" sz="2000" dirty="0"/>
              <a:t>If private firms who enforce contracts through violence are driven out</a:t>
            </a:r>
            <a:br>
              <a:rPr lang="en-US" sz="2000" dirty="0"/>
            </a:br>
            <a:r>
              <a:rPr lang="en-US" sz="2000" dirty="0"/>
              <a:t>of business by low-cost narcotics in government (or government  regulated) stores, the savings to society might be huge.</a:t>
            </a:r>
          </a:p>
          <a:p>
            <a:pPr marL="227013" indent="-227013" eaLnBrk="1" hangingPunct="1">
              <a:lnSpc>
                <a:spcPct val="100000"/>
              </a:lnSpc>
              <a:spcAft>
                <a:spcPts val="1800"/>
              </a:spcAft>
              <a:buFont typeface="Wingdings" panose="05000000000000000000" pitchFamily="2" charset="2"/>
              <a:buChar char="§"/>
            </a:pPr>
            <a:r>
              <a:rPr lang="en-US" sz="2000" dirty="0"/>
              <a:t>Those who believe the benefits from lower violence (and less poisoning) exceed the costs from higher addiction support legalizing narcotics.</a:t>
            </a:r>
          </a:p>
        </p:txBody>
      </p:sp>
      <p:sp>
        <p:nvSpPr>
          <p:cNvPr id="3" name="Title" hidden="1"/>
          <p:cNvSpPr>
            <a:spLocks noGrp="1"/>
          </p:cNvSpPr>
          <p:nvPr>
            <p:ph type="title"/>
          </p:nvPr>
        </p:nvSpPr>
        <p:spPr/>
        <p:txBody>
          <a:bodyPr/>
          <a:lstStyle/>
          <a:p>
            <a:r>
              <a:rPr lang="en-US" sz="2800" dirty="0">
                <a:solidFill>
                  <a:srgbClr val="BD582C"/>
                </a:solidFill>
              </a:rPr>
              <a:t>Legalizing “Hard” Drugs, 3</a:t>
            </a:r>
            <a:br>
              <a:rPr lang="en-US" sz="2800" dirty="0">
                <a:solidFill>
                  <a:srgbClr val="BD582C"/>
                </a:solidFill>
              </a:rPr>
            </a:br>
            <a:endParaRPr lang="en-US" dirty="0"/>
          </a:p>
        </p:txBody>
      </p:sp>
    </p:spTree>
    <p:extLst>
      <p:ext uri="{BB962C8B-B14F-4D97-AF65-F5344CB8AC3E}">
        <p14:creationId xmlns:p14="http://schemas.microsoft.com/office/powerpoint/2010/main" val="7230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695522" y="1295400"/>
            <a:ext cx="2920671" cy="535531"/>
          </a:xfrm>
          <a:prstGeom prst="rect">
            <a:avLst/>
          </a:prstGeom>
        </p:spPr>
        <p:txBody>
          <a:bodyPr wrap="none">
            <a:spAutoFit/>
          </a:bodyPr>
          <a:lstStyle/>
          <a:p>
            <a:pPr algn="ctr" eaLnBrk="1" hangingPunct="1">
              <a:lnSpc>
                <a:spcPct val="120000"/>
              </a:lnSpc>
              <a:buFont typeface="Wingdings" pitchFamily="2" charset="2"/>
              <a:buNone/>
            </a:pPr>
            <a:r>
              <a:rPr lang="en-US" sz="2400" dirty="0">
                <a:solidFill>
                  <a:srgbClr val="BD582C"/>
                </a:solidFill>
                <a:latin typeface="+mn-lt"/>
              </a:rPr>
              <a:t>What Are Sin Taxes? 4</a:t>
            </a:r>
          </a:p>
        </p:txBody>
      </p:sp>
      <p:sp>
        <p:nvSpPr>
          <p:cNvPr id="4099" name="Rectangle 3"/>
          <p:cNvSpPr>
            <a:spLocks noGrp="1" noChangeArrowheads="1"/>
          </p:cNvSpPr>
          <p:nvPr>
            <p:ph idx="1"/>
          </p:nvPr>
        </p:nvSpPr>
        <p:spPr/>
        <p:txBody>
          <a:bodyPr>
            <a:normAutofit/>
          </a:bodyPr>
          <a:lstStyle/>
          <a:p>
            <a:pPr marL="461963" indent="-234950">
              <a:lnSpc>
                <a:spcPct val="100000"/>
              </a:lnSpc>
              <a:spcAft>
                <a:spcPts val="1200"/>
              </a:spcAft>
              <a:buFont typeface="Wingdings" panose="05000000000000000000" pitchFamily="2" charset="2"/>
              <a:buChar char="§"/>
            </a:pPr>
            <a:r>
              <a:rPr lang="en-US" sz="2000" dirty="0"/>
              <a:t>Broadly speaking, sin taxes fall into two categories:</a:t>
            </a:r>
          </a:p>
          <a:p>
            <a:pPr marL="461963" indent="-234950">
              <a:lnSpc>
                <a:spcPct val="100000"/>
              </a:lnSpc>
              <a:spcAft>
                <a:spcPts val="1200"/>
              </a:spcAft>
              <a:buFont typeface="Wingdings" panose="05000000000000000000" pitchFamily="2" charset="2"/>
              <a:buChar char="§"/>
            </a:pPr>
            <a:r>
              <a:rPr lang="en-US" sz="2000" dirty="0"/>
              <a:t>Explicit or implicit sales taxes levied at the point of sale for goods or services considered to be “sins.”</a:t>
            </a:r>
          </a:p>
          <a:p>
            <a:pPr marL="626555" lvl="1" indent="-234950">
              <a:lnSpc>
                <a:spcPct val="100000"/>
              </a:lnSpc>
              <a:spcAft>
                <a:spcPts val="1200"/>
              </a:spcAft>
              <a:buFont typeface="Wingdings" panose="05000000000000000000" pitchFamily="2" charset="2"/>
              <a:buChar char="§"/>
            </a:pPr>
            <a:r>
              <a:rPr lang="en-US" sz="1888" dirty="0"/>
              <a:t>This category includes taxes on alcohol and tobacco and implicit taxes on lottery tickets.</a:t>
            </a:r>
          </a:p>
          <a:p>
            <a:pPr marL="461963" indent="-234950">
              <a:lnSpc>
                <a:spcPct val="100000"/>
              </a:lnSpc>
              <a:spcAft>
                <a:spcPts val="1200"/>
              </a:spcAft>
              <a:buFont typeface="Wingdings" panose="05000000000000000000" pitchFamily="2" charset="2"/>
              <a:buChar char="§"/>
            </a:pPr>
            <a:r>
              <a:rPr lang="en-US" sz="2000" dirty="0"/>
              <a:t>Income taxes on income obtained through gambling. </a:t>
            </a:r>
          </a:p>
        </p:txBody>
      </p:sp>
      <p:sp>
        <p:nvSpPr>
          <p:cNvPr id="3" name="Title" hidden="1"/>
          <p:cNvSpPr>
            <a:spLocks noGrp="1"/>
          </p:cNvSpPr>
          <p:nvPr>
            <p:ph type="title"/>
          </p:nvPr>
        </p:nvSpPr>
        <p:spPr/>
        <p:txBody>
          <a:bodyPr/>
          <a:lstStyle/>
          <a:p>
            <a:r>
              <a:rPr lang="en-US" sz="2800" dirty="0">
                <a:solidFill>
                  <a:srgbClr val="BD582C"/>
                </a:solidFill>
              </a:rPr>
              <a:t>What Are Sin Taxes? 3</a:t>
            </a:r>
            <a:br>
              <a:rPr lang="en-US" sz="2800" dirty="0">
                <a:solidFill>
                  <a:srgbClr val="BD582C"/>
                </a:solidFill>
              </a:rPr>
            </a:br>
            <a:endParaRPr lang="en-US" dirty="0"/>
          </a:p>
        </p:txBody>
      </p:sp>
    </p:spTree>
    <p:extLst>
      <p:ext uri="{BB962C8B-B14F-4D97-AF65-F5344CB8AC3E}">
        <p14:creationId xmlns:p14="http://schemas.microsoft.com/office/powerpoint/2010/main" val="372921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38200" y="1371600"/>
            <a:ext cx="2342564"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Sin Tax Distortion</a:t>
            </a:r>
          </a:p>
        </p:txBody>
      </p:sp>
      <p:sp>
        <p:nvSpPr>
          <p:cNvPr id="5123" name="Rectangle 3"/>
          <p:cNvSpPr>
            <a:spLocks noGrp="1" noChangeArrowheads="1"/>
          </p:cNvSpPr>
          <p:nvPr>
            <p:ph idx="1"/>
          </p:nvPr>
        </p:nvSpPr>
        <p:spPr/>
        <p:txBody>
          <a:bodyPr>
            <a:normAutofit/>
          </a:bodyPr>
          <a:lstStyle/>
          <a:p>
            <a:pPr marL="227013" indent="-227013" eaLnBrk="1" hangingPunct="1">
              <a:spcAft>
                <a:spcPts val="1200"/>
              </a:spcAft>
              <a:buFont typeface="Wingdings" panose="05000000000000000000" pitchFamily="2" charset="2"/>
              <a:buChar char="§"/>
            </a:pPr>
            <a:r>
              <a:rPr lang="en-US" sz="2000" dirty="0"/>
              <a:t>One reason sin taxes at the point of sale are popular is they often involve relatively little distortion.</a:t>
            </a:r>
          </a:p>
          <a:p>
            <a:pPr marL="227013" indent="-227013" eaLnBrk="1" hangingPunct="1">
              <a:spcAft>
                <a:spcPts val="1200"/>
              </a:spcAft>
              <a:buFont typeface="Wingdings" panose="05000000000000000000" pitchFamily="2" charset="2"/>
              <a:buChar char="§"/>
            </a:pPr>
            <a:r>
              <a:rPr lang="en-US" sz="2000" dirty="0"/>
              <a:t>Recall that tax distortion depends on the price elasticity of demand.</a:t>
            </a:r>
          </a:p>
          <a:p>
            <a:pPr marL="227013" indent="-227013" eaLnBrk="1" hangingPunct="1">
              <a:spcAft>
                <a:spcPts val="1200"/>
              </a:spcAft>
              <a:buFont typeface="Wingdings" panose="05000000000000000000" pitchFamily="2" charset="2"/>
              <a:buChar char="§"/>
            </a:pPr>
            <a:r>
              <a:rPr lang="en-US" sz="2000" dirty="0"/>
              <a:t>Distortion is smaller when the price elasticity is smaller—that is, when behavior changes relatively little when the tax is imposed.</a:t>
            </a:r>
          </a:p>
          <a:p>
            <a:pPr marL="227013" indent="-227013" eaLnBrk="1" hangingPunct="1">
              <a:spcAft>
                <a:spcPts val="1200"/>
              </a:spcAft>
              <a:buFont typeface="Wingdings" panose="05000000000000000000" pitchFamily="2" charset="2"/>
              <a:buChar char="§"/>
            </a:pPr>
            <a:r>
              <a:rPr lang="en-US" sz="2000" dirty="0"/>
              <a:t>Some sin taxes therefore have little distortion because they apply to addictive products, such as cigarettes, with a low price elasticity.</a:t>
            </a:r>
          </a:p>
          <a:p>
            <a:pPr marL="227013" indent="-227013" eaLnBrk="1" hangingPunct="1">
              <a:spcAft>
                <a:spcPts val="1200"/>
              </a:spcAft>
              <a:buFont typeface="Wingdings" panose="05000000000000000000" pitchFamily="2" charset="2"/>
              <a:buChar char="§"/>
            </a:pPr>
            <a:r>
              <a:rPr lang="en-US" sz="2000" dirty="0"/>
              <a:t>Other sin taxes (e.g., on soda?) may involve more distortion.</a:t>
            </a:r>
          </a:p>
          <a:p>
            <a:pPr marL="227013" indent="-227013" eaLnBrk="1" hangingPunct="1">
              <a:spcAft>
                <a:spcPts val="1200"/>
              </a:spcAft>
              <a:buFont typeface="Wingdings" panose="05000000000000000000" pitchFamily="2" charset="2"/>
              <a:buChar char="§"/>
            </a:pPr>
            <a:r>
              <a:rPr lang="en-US" sz="2000" dirty="0"/>
              <a:t>Recall the following figure:</a:t>
            </a:r>
          </a:p>
          <a:p>
            <a:pPr marL="227013" indent="-227013" eaLnBrk="1" hangingPunct="1">
              <a:lnSpc>
                <a:spcPct val="50000"/>
              </a:lnSpc>
              <a:buFont typeface="Wingdings" panose="05000000000000000000" pitchFamily="2" charset="2"/>
              <a:buChar char="§"/>
            </a:pPr>
            <a:endParaRPr lang="en-US" sz="2000" dirty="0"/>
          </a:p>
        </p:txBody>
      </p:sp>
      <p:sp>
        <p:nvSpPr>
          <p:cNvPr id="3" name="Title" hidden="1"/>
          <p:cNvSpPr>
            <a:spLocks noGrp="1"/>
          </p:cNvSpPr>
          <p:nvPr>
            <p:ph type="title"/>
          </p:nvPr>
        </p:nvSpPr>
        <p:spPr/>
        <p:txBody>
          <a:bodyPr/>
          <a:lstStyle/>
          <a:p>
            <a:r>
              <a:rPr lang="en-US" sz="2800" dirty="0">
                <a:solidFill>
                  <a:srgbClr val="BD582C"/>
                </a:solidFill>
              </a:rPr>
              <a:t>Sin Tax Distortion</a:t>
            </a:r>
            <a:br>
              <a:rPr lang="en-US" sz="2800" dirty="0">
                <a:solidFill>
                  <a:srgbClr val="BD582C"/>
                </a:solidFill>
              </a:rPr>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77" name="Rectangle 2"/>
          <p:cNvSpPr/>
          <p:nvPr/>
        </p:nvSpPr>
        <p:spPr>
          <a:xfrm>
            <a:off x="822960" y="1368831"/>
            <a:ext cx="6436506" cy="461665"/>
          </a:xfrm>
          <a:prstGeom prst="rect">
            <a:avLst/>
          </a:prstGeom>
        </p:spPr>
        <p:txBody>
          <a:bodyPr wrap="none">
            <a:spAutoFit/>
          </a:bodyPr>
          <a:lstStyle/>
          <a:p>
            <a:pPr>
              <a:defRPr/>
            </a:pPr>
            <a:r>
              <a:rPr lang="en-US" sz="2400" dirty="0">
                <a:solidFill>
                  <a:srgbClr val="BD582C"/>
                </a:solidFill>
                <a:latin typeface="+mn-lt"/>
              </a:rPr>
              <a:t>Excess Burden and the Price Elasticity of Demand</a:t>
            </a:r>
          </a:p>
        </p:txBody>
      </p:sp>
      <p:sp>
        <p:nvSpPr>
          <p:cNvPr id="37" name="Rectangle 3" descr="Please contact Professor Yinger for details regarding figures" title="Figures"/>
          <p:cNvSpPr>
            <a:spLocks noGrp="1" noChangeArrowheads="1"/>
          </p:cNvSpPr>
          <p:nvPr>
            <p:ph idx="1"/>
          </p:nvPr>
        </p:nvSpPr>
        <p:spPr/>
        <p:txBody>
          <a:bodyPr>
            <a:noAutofit/>
          </a:bodyPr>
          <a:lstStyle/>
          <a:p>
            <a:pPr marL="227013" indent="-227013">
              <a:buFont typeface="Wingdings" panose="05000000000000000000" pitchFamily="2" charset="2"/>
              <a:buChar char="§"/>
            </a:pPr>
            <a:r>
              <a:rPr lang="en-US" sz="2000" dirty="0"/>
              <a:t>Why excess burden increases with the absolute value of the demand elasticity:</a:t>
            </a:r>
          </a:p>
        </p:txBody>
      </p:sp>
      <p:grpSp>
        <p:nvGrpSpPr>
          <p:cNvPr id="38" name="Graphs" descr="Please contact Professor Yinger for details regarding figures" title="Figures"/>
          <p:cNvGrpSpPr>
            <a:grpSpLocks noChangeAspect="1"/>
          </p:cNvGrpSpPr>
          <p:nvPr/>
        </p:nvGrpSpPr>
        <p:grpSpPr bwMode="auto">
          <a:xfrm>
            <a:off x="1371787" y="1768988"/>
            <a:ext cx="6537743" cy="4784211"/>
            <a:chOff x="843" y="1389"/>
            <a:chExt cx="9634" cy="6017"/>
          </a:xfrm>
        </p:grpSpPr>
        <p:sp>
          <p:nvSpPr>
            <p:cNvPr id="39" name="AutoShape 83"/>
            <p:cNvSpPr>
              <a:spLocks noChangeAspect="1" noChangeArrowheads="1"/>
            </p:cNvSpPr>
            <p:nvPr/>
          </p:nvSpPr>
          <p:spPr bwMode="auto">
            <a:xfrm>
              <a:off x="1177" y="1389"/>
              <a:ext cx="9300" cy="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sz="2000"/>
            </a:p>
          </p:txBody>
        </p:sp>
        <p:sp>
          <p:nvSpPr>
            <p:cNvPr id="40" name="Line 84"/>
            <p:cNvSpPr>
              <a:spLocks noChangeShapeType="1"/>
            </p:cNvSpPr>
            <p:nvPr/>
          </p:nvSpPr>
          <p:spPr bwMode="auto">
            <a:xfrm>
              <a:off x="1777" y="2469"/>
              <a:ext cx="1" cy="29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1" name="Line 85"/>
            <p:cNvSpPr>
              <a:spLocks noChangeShapeType="1"/>
            </p:cNvSpPr>
            <p:nvPr/>
          </p:nvSpPr>
          <p:spPr bwMode="auto">
            <a:xfrm flipV="1">
              <a:off x="1777" y="5401"/>
              <a:ext cx="34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2" name="Line 86"/>
            <p:cNvSpPr>
              <a:spLocks noChangeShapeType="1"/>
            </p:cNvSpPr>
            <p:nvPr/>
          </p:nvSpPr>
          <p:spPr bwMode="auto">
            <a:xfrm>
              <a:off x="1777" y="4629"/>
              <a:ext cx="28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3" name="Line 87"/>
            <p:cNvSpPr>
              <a:spLocks noChangeShapeType="1"/>
            </p:cNvSpPr>
            <p:nvPr/>
          </p:nvSpPr>
          <p:spPr bwMode="auto">
            <a:xfrm>
              <a:off x="1777" y="4012"/>
              <a:ext cx="28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4" name="Line 88"/>
            <p:cNvSpPr>
              <a:spLocks noChangeShapeType="1"/>
            </p:cNvSpPr>
            <p:nvPr/>
          </p:nvSpPr>
          <p:spPr bwMode="auto">
            <a:xfrm>
              <a:off x="1777" y="3703"/>
              <a:ext cx="285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5" name="Rectangle 89"/>
            <p:cNvSpPr>
              <a:spLocks noChangeArrowheads="1"/>
            </p:cNvSpPr>
            <p:nvPr/>
          </p:nvSpPr>
          <p:spPr bwMode="auto">
            <a:xfrm>
              <a:off x="843" y="2623"/>
              <a:ext cx="450" cy="61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dirty="0"/>
                <a:t>P</a:t>
              </a:r>
            </a:p>
          </p:txBody>
        </p:sp>
        <p:sp>
          <p:nvSpPr>
            <p:cNvPr id="46" name="Rectangle 90"/>
            <p:cNvSpPr>
              <a:spLocks noChangeArrowheads="1"/>
            </p:cNvSpPr>
            <p:nvPr/>
          </p:nvSpPr>
          <p:spPr bwMode="auto">
            <a:xfrm>
              <a:off x="4777" y="5555"/>
              <a:ext cx="45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Q</a:t>
              </a:r>
            </a:p>
          </p:txBody>
        </p:sp>
        <p:sp>
          <p:nvSpPr>
            <p:cNvPr id="47" name="Rectangle 91"/>
            <p:cNvSpPr>
              <a:spLocks noChangeArrowheads="1"/>
            </p:cNvSpPr>
            <p:nvPr/>
          </p:nvSpPr>
          <p:spPr bwMode="auto">
            <a:xfrm>
              <a:off x="9727" y="5555"/>
              <a:ext cx="45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Q</a:t>
              </a:r>
            </a:p>
          </p:txBody>
        </p:sp>
        <p:sp>
          <p:nvSpPr>
            <p:cNvPr id="48" name="Rectangle 92"/>
            <p:cNvSpPr>
              <a:spLocks noChangeArrowheads="1"/>
            </p:cNvSpPr>
            <p:nvPr/>
          </p:nvSpPr>
          <p:spPr bwMode="auto">
            <a:xfrm>
              <a:off x="4777" y="4321"/>
              <a:ext cx="750"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S</a:t>
              </a:r>
            </a:p>
          </p:txBody>
        </p:sp>
        <p:sp>
          <p:nvSpPr>
            <p:cNvPr id="49" name="Rectangle 93"/>
            <p:cNvSpPr>
              <a:spLocks noChangeArrowheads="1"/>
            </p:cNvSpPr>
            <p:nvPr/>
          </p:nvSpPr>
          <p:spPr bwMode="auto">
            <a:xfrm>
              <a:off x="4777" y="3703"/>
              <a:ext cx="1050" cy="4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b="1" dirty="0" err="1">
                  <a:solidFill>
                    <a:srgbClr val="BD582C"/>
                  </a:solidFill>
                  <a:latin typeface="+mn-lt"/>
                </a:rPr>
                <a:t>S+t</a:t>
              </a:r>
              <a:endParaRPr lang="en-US" sz="2000" dirty="0">
                <a:solidFill>
                  <a:srgbClr val="BD582C"/>
                </a:solidFill>
                <a:latin typeface="+mn-lt"/>
              </a:endParaRPr>
            </a:p>
          </p:txBody>
        </p:sp>
        <p:sp>
          <p:nvSpPr>
            <p:cNvPr id="50" name="Rectangle 94"/>
            <p:cNvSpPr>
              <a:spLocks noChangeArrowheads="1"/>
            </p:cNvSpPr>
            <p:nvPr/>
          </p:nvSpPr>
          <p:spPr bwMode="auto">
            <a:xfrm>
              <a:off x="4777" y="4629"/>
              <a:ext cx="750" cy="4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D</a:t>
              </a:r>
            </a:p>
          </p:txBody>
        </p:sp>
        <p:sp>
          <p:nvSpPr>
            <p:cNvPr id="51" name="Rectangle 95"/>
            <p:cNvSpPr>
              <a:spLocks noChangeArrowheads="1"/>
            </p:cNvSpPr>
            <p:nvPr/>
          </p:nvSpPr>
          <p:spPr bwMode="auto">
            <a:xfrm>
              <a:off x="1180" y="4321"/>
              <a:ext cx="722"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dirty="0"/>
                <a:t>P</a:t>
              </a:r>
              <a:r>
                <a:rPr lang="en-US" sz="2000" baseline="-25000" dirty="0"/>
                <a:t>1</a:t>
              </a:r>
              <a:endParaRPr lang="en-US" sz="2000" dirty="0"/>
            </a:p>
          </p:txBody>
        </p:sp>
        <p:sp>
          <p:nvSpPr>
            <p:cNvPr id="52" name="Rectangle 96"/>
            <p:cNvSpPr>
              <a:spLocks noChangeArrowheads="1"/>
            </p:cNvSpPr>
            <p:nvPr/>
          </p:nvSpPr>
          <p:spPr bwMode="auto">
            <a:xfrm>
              <a:off x="1180" y="3703"/>
              <a:ext cx="750" cy="46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dirty="0"/>
                <a:t>P</a:t>
              </a:r>
              <a:r>
                <a:rPr lang="en-US" sz="2000" baseline="-25000" dirty="0"/>
                <a:t>2</a:t>
              </a:r>
              <a:endParaRPr lang="en-US" sz="2000" dirty="0"/>
            </a:p>
          </p:txBody>
        </p:sp>
        <p:sp>
          <p:nvSpPr>
            <p:cNvPr id="53" name="Line 97"/>
            <p:cNvSpPr>
              <a:spLocks noChangeShapeType="1"/>
            </p:cNvSpPr>
            <p:nvPr/>
          </p:nvSpPr>
          <p:spPr bwMode="auto">
            <a:xfrm>
              <a:off x="4177" y="4629"/>
              <a:ext cx="1" cy="772"/>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54" name="Line 98"/>
            <p:cNvSpPr>
              <a:spLocks noChangeShapeType="1"/>
            </p:cNvSpPr>
            <p:nvPr/>
          </p:nvSpPr>
          <p:spPr bwMode="auto">
            <a:xfrm>
              <a:off x="2527" y="4012"/>
              <a:ext cx="1" cy="1389"/>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55" name="Rectangle 99"/>
            <p:cNvSpPr>
              <a:spLocks noChangeArrowheads="1"/>
            </p:cNvSpPr>
            <p:nvPr/>
          </p:nvSpPr>
          <p:spPr bwMode="auto">
            <a:xfrm>
              <a:off x="2227" y="555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Q</a:t>
              </a:r>
              <a:r>
                <a:rPr lang="en-US" sz="2000" baseline="-25000"/>
                <a:t>2</a:t>
              </a:r>
              <a:endParaRPr lang="en-US" sz="2000"/>
            </a:p>
          </p:txBody>
        </p:sp>
        <p:sp>
          <p:nvSpPr>
            <p:cNvPr id="56" name="Rectangle 100"/>
            <p:cNvSpPr>
              <a:spLocks noChangeArrowheads="1"/>
            </p:cNvSpPr>
            <p:nvPr/>
          </p:nvSpPr>
          <p:spPr bwMode="auto">
            <a:xfrm>
              <a:off x="3877" y="555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Q</a:t>
              </a:r>
              <a:r>
                <a:rPr lang="en-US" sz="2000" baseline="-25000"/>
                <a:t>1</a:t>
              </a:r>
              <a:endParaRPr lang="en-US" sz="2000"/>
            </a:p>
          </p:txBody>
        </p:sp>
        <p:sp>
          <p:nvSpPr>
            <p:cNvPr id="57" name="AutoShape 101"/>
            <p:cNvSpPr>
              <a:spLocks noChangeArrowheads="1"/>
            </p:cNvSpPr>
            <p:nvPr/>
          </p:nvSpPr>
          <p:spPr bwMode="auto">
            <a:xfrm>
              <a:off x="7657" y="4012"/>
              <a:ext cx="450" cy="617"/>
            </a:xfrm>
            <a:prstGeom prst="rtTriangle">
              <a:avLst/>
            </a:prstGeom>
            <a:solidFill>
              <a:srgbClr val="CC3300"/>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sz="2000"/>
            </a:p>
          </p:txBody>
        </p:sp>
        <p:sp>
          <p:nvSpPr>
            <p:cNvPr id="58" name="AutoShape 102"/>
            <p:cNvSpPr>
              <a:spLocks noChangeArrowheads="1"/>
            </p:cNvSpPr>
            <p:nvPr/>
          </p:nvSpPr>
          <p:spPr bwMode="auto">
            <a:xfrm>
              <a:off x="2555" y="4011"/>
              <a:ext cx="1622" cy="618"/>
            </a:xfrm>
            <a:prstGeom prst="rtTriangle">
              <a:avLst/>
            </a:prstGeom>
            <a:solidFill>
              <a:srgbClr val="CC3300"/>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sz="2000"/>
            </a:p>
          </p:txBody>
        </p:sp>
        <p:sp>
          <p:nvSpPr>
            <p:cNvPr id="59" name="Line 103"/>
            <p:cNvSpPr>
              <a:spLocks noChangeShapeType="1"/>
            </p:cNvSpPr>
            <p:nvPr/>
          </p:nvSpPr>
          <p:spPr bwMode="auto">
            <a:xfrm>
              <a:off x="6277" y="1852"/>
              <a:ext cx="1" cy="35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0" name="Line 104"/>
            <p:cNvSpPr>
              <a:spLocks noChangeShapeType="1"/>
            </p:cNvSpPr>
            <p:nvPr/>
          </p:nvSpPr>
          <p:spPr bwMode="auto">
            <a:xfrm flipV="1">
              <a:off x="6277" y="5401"/>
              <a:ext cx="28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1" name="Rectangle 105"/>
            <p:cNvSpPr>
              <a:spLocks noChangeArrowheads="1"/>
            </p:cNvSpPr>
            <p:nvPr/>
          </p:nvSpPr>
          <p:spPr bwMode="auto">
            <a:xfrm>
              <a:off x="8527" y="5555"/>
              <a:ext cx="45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Q</a:t>
              </a:r>
            </a:p>
          </p:txBody>
        </p:sp>
        <p:sp>
          <p:nvSpPr>
            <p:cNvPr id="62" name="Line 106"/>
            <p:cNvSpPr>
              <a:spLocks noChangeShapeType="1"/>
            </p:cNvSpPr>
            <p:nvPr/>
          </p:nvSpPr>
          <p:spPr bwMode="auto">
            <a:xfrm>
              <a:off x="6277" y="4629"/>
              <a:ext cx="21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3" name="Line 107"/>
            <p:cNvSpPr>
              <a:spLocks noChangeShapeType="1"/>
            </p:cNvSpPr>
            <p:nvPr/>
          </p:nvSpPr>
          <p:spPr bwMode="auto">
            <a:xfrm>
              <a:off x="6277" y="4012"/>
              <a:ext cx="21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4" name="Line 108"/>
            <p:cNvSpPr>
              <a:spLocks noChangeShapeType="1"/>
            </p:cNvSpPr>
            <p:nvPr/>
          </p:nvSpPr>
          <p:spPr bwMode="auto">
            <a:xfrm>
              <a:off x="6277" y="2161"/>
              <a:ext cx="2100" cy="27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5" name="Line 109"/>
            <p:cNvSpPr>
              <a:spLocks noChangeShapeType="1"/>
            </p:cNvSpPr>
            <p:nvPr/>
          </p:nvSpPr>
          <p:spPr bwMode="auto">
            <a:xfrm>
              <a:off x="8137" y="4629"/>
              <a:ext cx="1" cy="772"/>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6" name="Line 110"/>
            <p:cNvSpPr>
              <a:spLocks noChangeShapeType="1"/>
            </p:cNvSpPr>
            <p:nvPr/>
          </p:nvSpPr>
          <p:spPr bwMode="auto">
            <a:xfrm>
              <a:off x="7657" y="4012"/>
              <a:ext cx="1" cy="1389"/>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7" name="Rectangle 111"/>
            <p:cNvSpPr>
              <a:spLocks noChangeArrowheads="1"/>
            </p:cNvSpPr>
            <p:nvPr/>
          </p:nvSpPr>
          <p:spPr bwMode="auto">
            <a:xfrm>
              <a:off x="7927" y="555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Q</a:t>
              </a:r>
              <a:r>
                <a:rPr lang="en-US" sz="2000" baseline="-25000"/>
                <a:t>1</a:t>
              </a:r>
              <a:endParaRPr lang="en-US" sz="2000"/>
            </a:p>
          </p:txBody>
        </p:sp>
        <p:sp>
          <p:nvSpPr>
            <p:cNvPr id="68" name="Rectangle 112"/>
            <p:cNvSpPr>
              <a:spLocks noChangeArrowheads="1"/>
            </p:cNvSpPr>
            <p:nvPr/>
          </p:nvSpPr>
          <p:spPr bwMode="auto">
            <a:xfrm>
              <a:off x="7327" y="555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Q</a:t>
              </a:r>
              <a:r>
                <a:rPr lang="en-US" sz="2000" baseline="-25000"/>
                <a:t>2</a:t>
              </a:r>
              <a:endParaRPr lang="en-US" sz="2000"/>
            </a:p>
          </p:txBody>
        </p:sp>
        <p:sp>
          <p:nvSpPr>
            <p:cNvPr id="69" name="Rectangle 113"/>
            <p:cNvSpPr>
              <a:spLocks noChangeArrowheads="1"/>
            </p:cNvSpPr>
            <p:nvPr/>
          </p:nvSpPr>
          <p:spPr bwMode="auto">
            <a:xfrm>
              <a:off x="5671" y="4321"/>
              <a:ext cx="687" cy="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dirty="0"/>
                <a:t>P</a:t>
              </a:r>
              <a:r>
                <a:rPr lang="en-US" sz="2000" baseline="-25000" dirty="0"/>
                <a:t>1</a:t>
              </a:r>
              <a:endParaRPr lang="en-US" sz="2000" dirty="0"/>
            </a:p>
          </p:txBody>
        </p:sp>
        <p:sp>
          <p:nvSpPr>
            <p:cNvPr id="70" name="Rectangle 114"/>
            <p:cNvSpPr>
              <a:spLocks noChangeArrowheads="1"/>
            </p:cNvSpPr>
            <p:nvPr/>
          </p:nvSpPr>
          <p:spPr bwMode="auto">
            <a:xfrm>
              <a:off x="5671" y="3703"/>
              <a:ext cx="750" cy="46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dirty="0"/>
                <a:t>P</a:t>
              </a:r>
              <a:r>
                <a:rPr lang="en-US" sz="2000" baseline="-25000" dirty="0"/>
                <a:t>2</a:t>
              </a:r>
              <a:endParaRPr lang="en-US" sz="2000" dirty="0"/>
            </a:p>
          </p:txBody>
        </p:sp>
        <p:sp>
          <p:nvSpPr>
            <p:cNvPr id="71" name="Rectangle 115"/>
            <p:cNvSpPr>
              <a:spLocks noChangeArrowheads="1"/>
            </p:cNvSpPr>
            <p:nvPr/>
          </p:nvSpPr>
          <p:spPr bwMode="auto">
            <a:xfrm>
              <a:off x="8377" y="3703"/>
              <a:ext cx="1050" cy="4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b="1" dirty="0" err="1">
                  <a:solidFill>
                    <a:srgbClr val="BD582C"/>
                  </a:solidFill>
                  <a:latin typeface="+mn-lt"/>
                </a:rPr>
                <a:t>S+t</a:t>
              </a:r>
              <a:endParaRPr lang="en-US" sz="2000" dirty="0">
                <a:solidFill>
                  <a:srgbClr val="BD582C"/>
                </a:solidFill>
                <a:latin typeface="+mn-lt"/>
              </a:endParaRPr>
            </a:p>
          </p:txBody>
        </p:sp>
        <p:sp>
          <p:nvSpPr>
            <p:cNvPr id="72" name="Rectangle 116"/>
            <p:cNvSpPr>
              <a:spLocks noChangeArrowheads="1"/>
            </p:cNvSpPr>
            <p:nvPr/>
          </p:nvSpPr>
          <p:spPr bwMode="auto">
            <a:xfrm>
              <a:off x="8377" y="4321"/>
              <a:ext cx="750"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S</a:t>
              </a:r>
            </a:p>
          </p:txBody>
        </p:sp>
        <p:sp>
          <p:nvSpPr>
            <p:cNvPr id="73" name="Rectangle 117"/>
            <p:cNvSpPr>
              <a:spLocks noChangeArrowheads="1"/>
            </p:cNvSpPr>
            <p:nvPr/>
          </p:nvSpPr>
          <p:spPr bwMode="auto">
            <a:xfrm>
              <a:off x="8377" y="4629"/>
              <a:ext cx="750" cy="4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D</a:t>
              </a:r>
            </a:p>
          </p:txBody>
        </p:sp>
        <p:sp>
          <p:nvSpPr>
            <p:cNvPr id="74" name="Rectangle 118"/>
            <p:cNvSpPr>
              <a:spLocks noChangeArrowheads="1"/>
            </p:cNvSpPr>
            <p:nvPr/>
          </p:nvSpPr>
          <p:spPr bwMode="auto">
            <a:xfrm>
              <a:off x="1327" y="6172"/>
              <a:ext cx="3300" cy="925"/>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400" dirty="0">
                  <a:solidFill>
                    <a:srgbClr val="BD582C"/>
                  </a:solidFill>
                </a:rPr>
                <a:t>   </a:t>
              </a:r>
              <a:r>
                <a:rPr lang="en-US" sz="1400" b="1" dirty="0">
                  <a:solidFill>
                    <a:srgbClr val="BD582C"/>
                  </a:solidFill>
                </a:rPr>
                <a:t>Large elasticity (│e│)</a:t>
              </a:r>
            </a:p>
            <a:p>
              <a:pPr eaLnBrk="1" hangingPunct="1">
                <a:spcBef>
                  <a:spcPct val="0"/>
                </a:spcBef>
                <a:buClrTx/>
                <a:buSzTx/>
                <a:buFontTx/>
                <a:buNone/>
              </a:pPr>
              <a:r>
                <a:rPr lang="en-US" sz="1400" b="1" dirty="0">
                  <a:solidFill>
                    <a:srgbClr val="BD582C"/>
                  </a:solidFill>
                </a:rPr>
                <a:t>= Responsive Demand</a:t>
              </a:r>
              <a:endParaRPr lang="en-US" sz="1400" dirty="0">
                <a:solidFill>
                  <a:srgbClr val="BD582C"/>
                </a:solidFill>
              </a:endParaRPr>
            </a:p>
          </p:txBody>
        </p:sp>
        <p:sp>
          <p:nvSpPr>
            <p:cNvPr id="75" name="Rectangle 119"/>
            <p:cNvSpPr>
              <a:spLocks noChangeArrowheads="1"/>
            </p:cNvSpPr>
            <p:nvPr/>
          </p:nvSpPr>
          <p:spPr bwMode="auto">
            <a:xfrm>
              <a:off x="5677" y="6172"/>
              <a:ext cx="3750" cy="925"/>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400" dirty="0">
                  <a:solidFill>
                    <a:srgbClr val="BD582C"/>
                  </a:solidFill>
                </a:rPr>
                <a:t>  </a:t>
              </a:r>
              <a:r>
                <a:rPr lang="en-US" sz="1400" b="1" dirty="0">
                  <a:solidFill>
                    <a:srgbClr val="BD582C"/>
                  </a:solidFill>
                </a:rPr>
                <a:t> Small Elasticity (│e│)</a:t>
              </a:r>
            </a:p>
            <a:p>
              <a:pPr eaLnBrk="1" hangingPunct="1">
                <a:spcBef>
                  <a:spcPct val="0"/>
                </a:spcBef>
                <a:buClrTx/>
                <a:buSzTx/>
                <a:buFontTx/>
                <a:buNone/>
              </a:pPr>
              <a:r>
                <a:rPr lang="en-US" sz="1400" b="1" dirty="0">
                  <a:solidFill>
                    <a:srgbClr val="BD582C"/>
                  </a:solidFill>
                </a:rPr>
                <a:t>= Unresponsive Demand</a:t>
              </a:r>
              <a:endParaRPr lang="en-US" sz="1400" dirty="0">
                <a:solidFill>
                  <a:srgbClr val="BD582C"/>
                </a:solidFill>
              </a:endParaRPr>
            </a:p>
          </p:txBody>
        </p:sp>
        <p:sp>
          <p:nvSpPr>
            <p:cNvPr id="76" name="Rectangle 120"/>
            <p:cNvSpPr>
              <a:spLocks noChangeArrowheads="1"/>
            </p:cNvSpPr>
            <p:nvPr/>
          </p:nvSpPr>
          <p:spPr bwMode="auto">
            <a:xfrm>
              <a:off x="5447" y="2623"/>
              <a:ext cx="450" cy="61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dirty="0"/>
                <a:t>P</a:t>
              </a:r>
            </a:p>
          </p:txBody>
        </p:sp>
      </p:grpSp>
      <p:sp>
        <p:nvSpPr>
          <p:cNvPr id="2" name="Title" hidden="1"/>
          <p:cNvSpPr>
            <a:spLocks noGrp="1"/>
          </p:cNvSpPr>
          <p:nvPr>
            <p:ph type="title"/>
          </p:nvPr>
        </p:nvSpPr>
        <p:spPr/>
        <p:txBody>
          <a:bodyPr/>
          <a:lstStyle/>
          <a:p>
            <a:r>
              <a:rPr lang="en-US" sz="2800" dirty="0">
                <a:solidFill>
                  <a:srgbClr val="BD582C"/>
                </a:solidFill>
              </a:rPr>
              <a:t>Excess Burden and the Price Elasticity of Demand</a:t>
            </a:r>
            <a:br>
              <a:rPr lang="en-US" sz="2800" dirty="0">
                <a:solidFill>
                  <a:srgbClr val="BD582C"/>
                </a:solidFill>
              </a:rPr>
            </a:br>
            <a:endParaRPr lang="en-US" dirty="0"/>
          </a:p>
        </p:txBody>
      </p:sp>
    </p:spTree>
    <p:extLst>
      <p:ext uri="{BB962C8B-B14F-4D97-AF65-F5344CB8AC3E}">
        <p14:creationId xmlns:p14="http://schemas.microsoft.com/office/powerpoint/2010/main" val="351479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11: Sin Taxes</a:t>
            </a:r>
          </a:p>
        </p:txBody>
      </p:sp>
      <p:sp>
        <p:nvSpPr>
          <p:cNvPr id="2" name="Rectangle 2"/>
          <p:cNvSpPr/>
          <p:nvPr/>
        </p:nvSpPr>
        <p:spPr>
          <a:xfrm>
            <a:off x="838200" y="1371600"/>
            <a:ext cx="2643929"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Sin Tax Distortion, 2</a:t>
            </a:r>
          </a:p>
        </p:txBody>
      </p:sp>
      <p:sp>
        <p:nvSpPr>
          <p:cNvPr id="5123" name="Rectangle 3"/>
          <p:cNvSpPr>
            <a:spLocks noGrp="1" noChangeArrowheads="1"/>
          </p:cNvSpPr>
          <p:nvPr>
            <p:ph idx="1"/>
          </p:nvPr>
        </p:nvSpPr>
        <p:spPr/>
        <p:txBody>
          <a:bodyPr>
            <a:normAutofit/>
          </a:bodyPr>
          <a:lstStyle/>
          <a:p>
            <a:pPr marL="227013" indent="-227013" eaLnBrk="1" hangingPunct="1">
              <a:spcAft>
                <a:spcPts val="1200"/>
              </a:spcAft>
              <a:buFont typeface="Wingdings" panose="05000000000000000000" pitchFamily="2" charset="2"/>
              <a:buChar char="§"/>
            </a:pPr>
            <a:r>
              <a:rPr lang="en-US" sz="2000" dirty="0"/>
              <a:t>Sin taxes may also impose minimal if any distortion because, to some degree, they offset an externality.</a:t>
            </a:r>
          </a:p>
          <a:p>
            <a:pPr marL="227013" indent="-227013" eaLnBrk="1" hangingPunct="1">
              <a:spcAft>
                <a:spcPts val="1200"/>
              </a:spcAft>
              <a:buFont typeface="Wingdings" panose="05000000000000000000" pitchFamily="2" charset="2"/>
              <a:buChar char="§"/>
            </a:pPr>
            <a:r>
              <a:rPr lang="en-US" sz="2000" dirty="0"/>
              <a:t>The externality varies, of course, from case to case, and may not be sufficient to offset low price elasticities or other factors.</a:t>
            </a:r>
          </a:p>
          <a:p>
            <a:pPr marL="391605" lvl="1" indent="-227013">
              <a:spcAft>
                <a:spcPts val="1200"/>
              </a:spcAft>
              <a:buFont typeface="Wingdings" panose="05000000000000000000" pitchFamily="2" charset="2"/>
              <a:buChar char="§"/>
            </a:pPr>
            <a:r>
              <a:rPr lang="en-US" sz="1888" dirty="0"/>
              <a:t>For example, cigarette smokers impose a cost on other people because they need more health care.</a:t>
            </a:r>
          </a:p>
          <a:p>
            <a:pPr marL="391605" lvl="1" indent="-227013">
              <a:spcAft>
                <a:spcPts val="1200"/>
              </a:spcAft>
              <a:buFont typeface="Wingdings" panose="05000000000000000000" pitchFamily="2" charset="2"/>
              <a:buChar char="§"/>
            </a:pPr>
            <a:r>
              <a:rPr lang="en-US" sz="1888" dirty="0"/>
              <a:t>But cigarette smokers also may subsidize other people’s retirement funds (at least with defined benefit plans, such as social security) because they do not live as long. </a:t>
            </a:r>
          </a:p>
          <a:p>
            <a:pPr marL="227013" indent="-227013">
              <a:spcAft>
                <a:spcPts val="1200"/>
              </a:spcAft>
              <a:buFont typeface="Wingdings" panose="05000000000000000000" pitchFamily="2" charset="2"/>
              <a:buChar char="§"/>
            </a:pPr>
            <a:r>
              <a:rPr lang="en-US" sz="2000" dirty="0"/>
              <a:t>Recall the following figure:</a:t>
            </a:r>
          </a:p>
          <a:p>
            <a:pPr marL="227013" indent="-227013" eaLnBrk="1" hangingPunct="1">
              <a:lnSpc>
                <a:spcPct val="50000"/>
              </a:lnSpc>
              <a:buFont typeface="Wingdings" panose="05000000000000000000" pitchFamily="2" charset="2"/>
              <a:buChar char="§"/>
            </a:pPr>
            <a:endParaRPr lang="en-US" sz="2000" dirty="0"/>
          </a:p>
        </p:txBody>
      </p:sp>
      <p:sp>
        <p:nvSpPr>
          <p:cNvPr id="3" name="Title" hidden="1"/>
          <p:cNvSpPr>
            <a:spLocks noGrp="1"/>
          </p:cNvSpPr>
          <p:nvPr>
            <p:ph type="title"/>
          </p:nvPr>
        </p:nvSpPr>
        <p:spPr/>
        <p:txBody>
          <a:bodyPr/>
          <a:lstStyle/>
          <a:p>
            <a:r>
              <a:rPr lang="en-US" sz="2800" dirty="0">
                <a:solidFill>
                  <a:srgbClr val="BD582C"/>
                </a:solidFill>
              </a:rPr>
              <a:t>Sin Tax Distortion, 2</a:t>
            </a:r>
            <a:br>
              <a:rPr lang="en-US" sz="2800" dirty="0">
                <a:solidFill>
                  <a:srgbClr val="BD582C"/>
                </a:solidFill>
              </a:rPr>
            </a:br>
            <a:endParaRPr lang="en-US" dirty="0"/>
          </a:p>
        </p:txBody>
      </p:sp>
    </p:spTree>
    <p:extLst>
      <p:ext uri="{BB962C8B-B14F-4D97-AF65-F5344CB8AC3E}">
        <p14:creationId xmlns:p14="http://schemas.microsoft.com/office/powerpoint/2010/main" val="2973079761"/>
      </p:ext>
    </p:extLst>
  </p:cSld>
  <p:clrMapOvr>
    <a:masterClrMapping/>
  </p:clrMapOvr>
</p:sld>
</file>

<file path=ppt/theme/theme1.xml><?xml version="1.0" encoding="utf-8"?>
<a:theme xmlns:a="http://schemas.openxmlformats.org/drawingml/2006/main" name="Theme1">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0CF888E1-3DEF-4C87-8FF5-623334404736}" vid="{ACB0FA75-0D73-42A8-801E-281AAAF314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109121</TotalTime>
  <Words>5051</Words>
  <Application>Microsoft Office PowerPoint</Application>
  <PresentationFormat>On-screen Show (4:3)</PresentationFormat>
  <Paragraphs>605</Paragraphs>
  <Slides>51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Calibri</vt:lpstr>
      <vt:lpstr>Calibri Light</vt:lpstr>
      <vt:lpstr>Courier New</vt:lpstr>
      <vt:lpstr>Times New Roman</vt:lpstr>
      <vt:lpstr>Wingdings</vt:lpstr>
      <vt:lpstr>Theme1</vt:lpstr>
      <vt:lpstr>Equation</vt:lpstr>
      <vt:lpstr>State and Local Public Finance Professor Yinger Spring 2021</vt:lpstr>
      <vt:lpstr>Class Outline</vt:lpstr>
      <vt:lpstr>What Are Sin Taxes? </vt:lpstr>
      <vt:lpstr>What Are Sin Taxes? 2 </vt:lpstr>
      <vt:lpstr>What Are Sin Taxes? 3 </vt:lpstr>
      <vt:lpstr>What Are Sin Taxes? 3 </vt:lpstr>
      <vt:lpstr>Sin Tax Distortion </vt:lpstr>
      <vt:lpstr>Excess Burden and the Price Elasticity of Demand </vt:lpstr>
      <vt:lpstr>Sin Tax Distortion, 2 </vt:lpstr>
      <vt:lpstr>Excess Burden with an Externality </vt:lpstr>
      <vt:lpstr>The Incidence of Sin Taxes </vt:lpstr>
      <vt:lpstr>Sin Tax Incidence, 2 </vt:lpstr>
      <vt:lpstr>Sin Tax Incidence, 3 </vt:lpstr>
      <vt:lpstr>Sin Tax Incidence, Cont. </vt:lpstr>
      <vt:lpstr>Sin Tax Incidence, Cont. </vt:lpstr>
      <vt:lpstr>State-Run Lotteries </vt:lpstr>
      <vt:lpstr>Policy Issues Raised By Lotteries </vt:lpstr>
      <vt:lpstr>Legalization</vt:lpstr>
      <vt:lpstr>Government Provision </vt:lpstr>
      <vt:lpstr>Government Provision, 2 </vt:lpstr>
      <vt:lpstr>Rate of Taxation </vt:lpstr>
      <vt:lpstr>Rate of Taxation, 2 </vt:lpstr>
      <vt:lpstr>Rate of Taxation, 3 </vt:lpstr>
      <vt:lpstr>Rate of Taxation, 4 </vt:lpstr>
      <vt:lpstr>Implicit Lottery Tax Rates, 2016 </vt:lpstr>
      <vt:lpstr>Rate of Taxation, 5 </vt:lpstr>
      <vt:lpstr>Earmarking</vt:lpstr>
      <vt:lpstr>Earmarking, 2 </vt:lpstr>
      <vt:lpstr>Promotion, 1 </vt:lpstr>
      <vt:lpstr>Promotion, 2 </vt:lpstr>
      <vt:lpstr>Conclusions About Lotteries </vt:lpstr>
      <vt:lpstr>Sin Tax Incidence, Cont. </vt:lpstr>
      <vt:lpstr>Sin Tax Incidence, Cont. </vt:lpstr>
      <vt:lpstr>Sin Tax Incidence, Cont. </vt:lpstr>
      <vt:lpstr>Sin Tax Incidence, Cont. </vt:lpstr>
      <vt:lpstr>Tax Implementation Questions </vt:lpstr>
      <vt:lpstr>Special Questions for Sin Taxes </vt:lpstr>
      <vt:lpstr>Taxes on Marijuana </vt:lpstr>
      <vt:lpstr>Marijuana Taxes (Pew Charitable Trusts) </vt:lpstr>
      <vt:lpstr>Marijuana Legalization (Becker, Politico, 10/14/2019) </vt:lpstr>
      <vt:lpstr>Marijuana Taxes (Pew Charitable Trusts) 2 </vt:lpstr>
      <vt:lpstr>Marijuana Legalization: Unusual Issues </vt:lpstr>
      <vt:lpstr>Marijuana Legalization: Unusual Issues, 2 </vt:lpstr>
      <vt:lpstr>Marijuana Legalization: Unusual Issues, 3 </vt:lpstr>
      <vt:lpstr>Marijuana Legalization: Unusual Issues, 4 </vt:lpstr>
      <vt:lpstr>Marijuana Taxes (Pew Charitable Trusts), continued </vt:lpstr>
      <vt:lpstr>Marijuana Taxes (Pew Charitable Trusts), Continued 2</vt:lpstr>
      <vt:lpstr>Marijuana Legalization: Citations </vt:lpstr>
      <vt:lpstr>Legalizing “Hard” Drugs </vt:lpstr>
      <vt:lpstr>Legalizing “Hard” Drugs, 2 </vt:lpstr>
      <vt:lpstr>Legalizing “Hard” Drugs, 3 </vt:lpstr>
    </vt:vector>
  </TitlesOfParts>
  <Company>The Maxwell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Public Finance Lecture 11: “Sin” Taxes</dc:title>
  <dc:creator>joyinger</dc:creator>
  <cp:lastModifiedBy>Emily Rose Minnoe</cp:lastModifiedBy>
  <cp:revision>281</cp:revision>
  <dcterms:created xsi:type="dcterms:W3CDTF">2005-12-18T15:49:22Z</dcterms:created>
  <dcterms:modified xsi:type="dcterms:W3CDTF">2021-03-23T18:21:49Z</dcterms:modified>
</cp:coreProperties>
</file>