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 id="2147483770" r:id="rId2"/>
  </p:sldMasterIdLst>
  <p:notesMasterIdLst>
    <p:notesMasterId r:id="rId51"/>
  </p:notesMasterIdLst>
  <p:sldIdLst>
    <p:sldId id="293" r:id="rId3"/>
    <p:sldId id="257" r:id="rId4"/>
    <p:sldId id="302" r:id="rId5"/>
    <p:sldId id="258" r:id="rId6"/>
    <p:sldId id="261" r:id="rId7"/>
    <p:sldId id="262" r:id="rId8"/>
    <p:sldId id="267" r:id="rId9"/>
    <p:sldId id="276" r:id="rId10"/>
    <p:sldId id="263" r:id="rId11"/>
    <p:sldId id="277" r:id="rId12"/>
    <p:sldId id="303" r:id="rId13"/>
    <p:sldId id="264" r:id="rId14"/>
    <p:sldId id="265" r:id="rId15"/>
    <p:sldId id="278" r:id="rId16"/>
    <p:sldId id="286" r:id="rId17"/>
    <p:sldId id="292" r:id="rId18"/>
    <p:sldId id="275" r:id="rId19"/>
    <p:sldId id="287" r:id="rId20"/>
    <p:sldId id="298" r:id="rId21"/>
    <p:sldId id="299" r:id="rId22"/>
    <p:sldId id="285" r:id="rId23"/>
    <p:sldId id="284" r:id="rId24"/>
    <p:sldId id="266" r:id="rId25"/>
    <p:sldId id="300" r:id="rId26"/>
    <p:sldId id="306" r:id="rId27"/>
    <p:sldId id="304" r:id="rId28"/>
    <p:sldId id="268" r:id="rId29"/>
    <p:sldId id="294" r:id="rId30"/>
    <p:sldId id="269" r:id="rId31"/>
    <p:sldId id="295" r:id="rId32"/>
    <p:sldId id="279" r:id="rId33"/>
    <p:sldId id="296" r:id="rId34"/>
    <p:sldId id="301" r:id="rId35"/>
    <p:sldId id="270" r:id="rId36"/>
    <p:sldId id="280" r:id="rId37"/>
    <p:sldId id="260" r:id="rId38"/>
    <p:sldId id="281" r:id="rId39"/>
    <p:sldId id="259" r:id="rId40"/>
    <p:sldId id="297" r:id="rId41"/>
    <p:sldId id="307" r:id="rId42"/>
    <p:sldId id="305" r:id="rId43"/>
    <p:sldId id="283" r:id="rId44"/>
    <p:sldId id="272" r:id="rId45"/>
    <p:sldId id="273" r:id="rId46"/>
    <p:sldId id="282" r:id="rId47"/>
    <p:sldId id="289" r:id="rId48"/>
    <p:sldId id="290" r:id="rId49"/>
    <p:sldId id="288" r:id="rId50"/>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a:srgbClr val="8188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22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atin typeface="Arial" charset="0"/>
                <a:cs typeface="Arial" charset="0"/>
              </a:defRPr>
            </a:lvl1pPr>
          </a:lstStyle>
          <a:p>
            <a:pPr>
              <a:defRPr/>
            </a:pPr>
            <a:fld id="{83D4F2A0-B1A1-4A1F-95EF-1CE496BF73F3}" type="datetimeFigureOut">
              <a:rPr lang="en-US"/>
              <a:pPr>
                <a:defRPr/>
              </a:pPr>
              <a:t>4/9/2021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3162C28C-1687-409F-A1D7-A9C09E9892DA}" type="slidenum">
              <a:rPr lang="en-US"/>
              <a:pPr>
                <a:defRPr/>
              </a:pPr>
              <a:t>‹#›</a:t>
            </a:fld>
            <a:endParaRPr lang="en-US"/>
          </a:p>
        </p:txBody>
      </p:sp>
    </p:spTree>
    <p:extLst>
      <p:ext uri="{BB962C8B-B14F-4D97-AF65-F5344CB8AC3E}">
        <p14:creationId xmlns:p14="http://schemas.microsoft.com/office/powerpoint/2010/main" val="1438331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xfrm>
            <a:off x="2857500" y="514350"/>
            <a:ext cx="3429000" cy="2571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CFC0252B-B376-4A88-8378-A01696BE50E5}" type="slidenum">
              <a:rPr lang="en-US" smtClean="0"/>
              <a:pPr eaLnBrk="1" hangingPunct="1"/>
              <a:t>7</a:t>
            </a:fld>
            <a:endParaRPr lang="en-US"/>
          </a:p>
        </p:txBody>
      </p:sp>
    </p:spTree>
    <p:extLst>
      <p:ext uri="{BB962C8B-B14F-4D97-AF65-F5344CB8AC3E}">
        <p14:creationId xmlns:p14="http://schemas.microsoft.com/office/powerpoint/2010/main" val="861021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92CA0752-D61C-4289-9CF9-197932452855}"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4254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709CBC5-DE12-4A2A-90E0-6B885BC5EDD4}" type="slidenum">
              <a:rPr lang="en-US" altLang="en-US" smtClean="0"/>
              <a:pPr>
                <a:defRPr/>
              </a:pPr>
              <a:t>‹#›</a:t>
            </a:fld>
            <a:endParaRPr lang="en-US" altLang="en-US"/>
          </a:p>
        </p:txBody>
      </p:sp>
    </p:spTree>
    <p:extLst>
      <p:ext uri="{BB962C8B-B14F-4D97-AF65-F5344CB8AC3E}">
        <p14:creationId xmlns:p14="http://schemas.microsoft.com/office/powerpoint/2010/main" val="2581549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2B71707-B2C8-4FD5-9ADC-16D6B9F6D712}" type="slidenum">
              <a:rPr lang="en-US" altLang="en-US" smtClean="0"/>
              <a:pPr>
                <a:defRPr/>
              </a:pPr>
              <a:t>‹#›</a:t>
            </a:fld>
            <a:endParaRPr lang="en-US" altLang="en-US"/>
          </a:p>
        </p:txBody>
      </p:sp>
    </p:spTree>
    <p:extLst>
      <p:ext uri="{BB962C8B-B14F-4D97-AF65-F5344CB8AC3E}">
        <p14:creationId xmlns:p14="http://schemas.microsoft.com/office/powerpoint/2010/main" val="2165266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1"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0658BDF-14EE-42E6-A55E-8E160AF3CF77}" type="slidenum">
              <a:rPr lang="en-US" altLang="en-US" smtClean="0"/>
              <a:pPr>
                <a:defRPr/>
              </a:pPr>
              <a:t>‹#›</a:t>
            </a:fld>
            <a:endParaRPr lang="en-US" altLang="en-US"/>
          </a:p>
        </p:txBody>
      </p:sp>
    </p:spTree>
    <p:extLst>
      <p:ext uri="{BB962C8B-B14F-4D97-AF65-F5344CB8AC3E}">
        <p14:creationId xmlns:p14="http://schemas.microsoft.com/office/powerpoint/2010/main" val="3539884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545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632624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801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907152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1545431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1821873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5221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D26CFA8-3B6A-41A6-8202-A09495288F6A}" type="slidenum">
              <a:rPr lang="en-US" altLang="en-US" smtClean="0"/>
              <a:pPr>
                <a:defRPr/>
              </a:pPr>
              <a:t>‹#›</a:t>
            </a:fld>
            <a:endParaRPr lang="en-US" altLang="en-US"/>
          </a:p>
        </p:txBody>
      </p:sp>
    </p:spTree>
    <p:extLst>
      <p:ext uri="{BB962C8B-B14F-4D97-AF65-F5344CB8AC3E}">
        <p14:creationId xmlns:p14="http://schemas.microsoft.com/office/powerpoint/2010/main" val="30297451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37023676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35861058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18584598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401640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9D58FF4-0543-44E7-971A-002836D5EB09}"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4872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84E869FE-889A-4541-98F0-FB4C374F736D}" type="slidenum">
              <a:rPr lang="en-US" altLang="en-US" smtClean="0"/>
              <a:pPr>
                <a:defRPr/>
              </a:pPr>
              <a:t>‹#›</a:t>
            </a:fld>
            <a:endParaRPr lang="en-US" altLang="en-US"/>
          </a:p>
        </p:txBody>
      </p:sp>
    </p:spTree>
    <p:extLst>
      <p:ext uri="{BB962C8B-B14F-4D97-AF65-F5344CB8AC3E}">
        <p14:creationId xmlns:p14="http://schemas.microsoft.com/office/powerpoint/2010/main" val="637108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35C3CBD1-B15B-44CB-A175-F65737F77D47}" type="slidenum">
              <a:rPr lang="en-US" altLang="en-US" smtClean="0"/>
              <a:pPr>
                <a:defRPr/>
              </a:pPr>
              <a:t>‹#›</a:t>
            </a:fld>
            <a:endParaRPr lang="en-US" altLang="en-US"/>
          </a:p>
        </p:txBody>
      </p:sp>
    </p:spTree>
    <p:extLst>
      <p:ext uri="{BB962C8B-B14F-4D97-AF65-F5344CB8AC3E}">
        <p14:creationId xmlns:p14="http://schemas.microsoft.com/office/powerpoint/2010/main" val="2427899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70BF71ED-884D-470B-A233-F7A28728ECA0}" type="slidenum">
              <a:rPr lang="en-US" altLang="en-US" smtClean="0"/>
              <a:pPr>
                <a:defRPr/>
              </a:pPr>
              <a:t>‹#›</a:t>
            </a:fld>
            <a:endParaRPr lang="en-US" altLang="en-US"/>
          </a:p>
        </p:txBody>
      </p:sp>
    </p:spTree>
    <p:extLst>
      <p:ext uri="{BB962C8B-B14F-4D97-AF65-F5344CB8AC3E}">
        <p14:creationId xmlns:p14="http://schemas.microsoft.com/office/powerpoint/2010/main" val="2877498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29E4BEC-12B0-439C-B338-D73FE33A73FA}" type="slidenum">
              <a:rPr lang="en-US" altLang="en-US" smtClean="0"/>
              <a:pPr>
                <a:defRPr/>
              </a:pPr>
              <a:t>‹#›</a:t>
            </a:fld>
            <a:endParaRPr lang="en-US" altLang="en-US"/>
          </a:p>
        </p:txBody>
      </p:sp>
    </p:spTree>
    <p:extLst>
      <p:ext uri="{BB962C8B-B14F-4D97-AF65-F5344CB8AC3E}">
        <p14:creationId xmlns:p14="http://schemas.microsoft.com/office/powerpoint/2010/main" val="51677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623E638D-CEA6-47EB-84A4-2CACA2AF7E45}" type="slidenum">
              <a:rPr lang="en-US" altLang="en-US" smtClean="0"/>
              <a:pPr>
                <a:defRPr/>
              </a:pPr>
              <a:t>‹#›</a:t>
            </a:fld>
            <a:endParaRPr lang="en-US" altLang="en-US"/>
          </a:p>
        </p:txBody>
      </p:sp>
    </p:spTree>
    <p:extLst>
      <p:ext uri="{BB962C8B-B14F-4D97-AF65-F5344CB8AC3E}">
        <p14:creationId xmlns:p14="http://schemas.microsoft.com/office/powerpoint/2010/main" val="4239338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4EE1E01-DE31-4A4F-997D-BDCC5AA0D7CA}" type="slidenum">
              <a:rPr lang="en-US" altLang="en-US" smtClean="0"/>
              <a:pPr>
                <a:defRPr/>
              </a:pPr>
              <a:t>‹#›</a:t>
            </a:fld>
            <a:endParaRPr lang="en-US" altLang="en-US"/>
          </a:p>
        </p:txBody>
      </p:sp>
    </p:spTree>
    <p:extLst>
      <p:ext uri="{BB962C8B-B14F-4D97-AF65-F5344CB8AC3E}">
        <p14:creationId xmlns:p14="http://schemas.microsoft.com/office/powerpoint/2010/main" val="299183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A0658BDF-14EE-42E6-A55E-8E160AF3CF77}"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9501803"/>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4927052"/>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pringer.com/us/book/978146146060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ensus.gov/programs-surveys/school-finances/library/publication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2021</a:t>
            </a:r>
          </a:p>
        </p:txBody>
      </p:sp>
      <p:sp>
        <p:nvSpPr>
          <p:cNvPr id="6" name="Rectangle 2"/>
          <p:cNvSpPr>
            <a:spLocks noGrp="1" noChangeArrowheads="1"/>
          </p:cNvSpPr>
          <p:nvPr>
            <p:ph type="subTitle" idx="1"/>
          </p:nvPr>
        </p:nvSpPr>
        <p:spPr>
          <a:xfrm>
            <a:off x="2514600" y="3962400"/>
            <a:ext cx="5976258" cy="1447800"/>
          </a:xfrm>
        </p:spPr>
        <p:txBody>
          <a:bodyPr>
            <a:normAutofit/>
          </a:bodyPr>
          <a:lstStyle/>
          <a:p>
            <a:pPr eaLnBrk="1" hangingPunct="1"/>
            <a:r>
              <a:rPr lang="en-US" sz="2700" dirty="0"/>
              <a:t>Lecture 17</a:t>
            </a:r>
          </a:p>
          <a:p>
            <a:r>
              <a:rPr lang="en-US" sz="2700" dirty="0"/>
              <a:t>Introduction to Intergovernmental Relations</a:t>
            </a:r>
          </a:p>
        </p:txBody>
      </p:sp>
    </p:spTree>
    <p:extLst>
      <p:ext uri="{BB962C8B-B14F-4D97-AF65-F5344CB8AC3E}">
        <p14:creationId xmlns:p14="http://schemas.microsoft.com/office/powerpoint/2010/main" val="2721839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83268"/>
            <a:ext cx="3051028" cy="461665"/>
          </a:xfrm>
          <a:prstGeom prst="rect">
            <a:avLst/>
          </a:prstGeom>
        </p:spPr>
        <p:txBody>
          <a:bodyPr wrap="none">
            <a:spAutoFit/>
          </a:bodyPr>
          <a:lstStyle/>
          <a:p>
            <a:pPr marL="428625" indent="-428625">
              <a:buNone/>
            </a:pPr>
            <a:r>
              <a:rPr lang="en-US" sz="2400" dirty="0">
                <a:solidFill>
                  <a:srgbClr val="BD582C"/>
                </a:solidFill>
                <a:latin typeface="+mn-lt"/>
              </a:rPr>
              <a:t>Mandates And Rules, 2</a:t>
            </a:r>
          </a:p>
        </p:txBody>
      </p:sp>
      <p:sp>
        <p:nvSpPr>
          <p:cNvPr id="11267" name="Rectangle 3"/>
          <p:cNvSpPr>
            <a:spLocks noGrp="1" noChangeArrowheads="1"/>
          </p:cNvSpPr>
          <p:nvPr>
            <p:ph idx="1"/>
          </p:nvPr>
        </p:nvSpPr>
        <p:spPr/>
        <p:txBody>
          <a:bodyPr>
            <a:normAutofit/>
          </a:bodyPr>
          <a:lstStyle/>
          <a:p>
            <a:pPr marL="227013" indent="-227013">
              <a:lnSpc>
                <a:spcPct val="110000"/>
              </a:lnSpc>
              <a:buFont typeface="Wingdings" panose="05000000000000000000" pitchFamily="2" charset="2"/>
              <a:buChar char="§"/>
            </a:pPr>
            <a:r>
              <a:rPr lang="en-US" altLang="zh-CN" sz="2000" dirty="0">
                <a:ea typeface="SimSun" pitchFamily="2" charset="-122"/>
              </a:rPr>
              <a:t>State governments can impose unfunded spending mandates on local governments.</a:t>
            </a:r>
          </a:p>
          <a:p>
            <a:pPr marL="227013" indent="-227013">
              <a:lnSpc>
                <a:spcPct val="110000"/>
              </a:lnSpc>
              <a:buFont typeface="Wingdings" panose="05000000000000000000" pitchFamily="2" charset="2"/>
              <a:buChar char="§"/>
            </a:pPr>
            <a:endParaRPr lang="en-US" altLang="zh-CN" sz="2000" dirty="0">
              <a:ea typeface="SimSun" pitchFamily="2" charset="-122"/>
            </a:endParaRPr>
          </a:p>
          <a:p>
            <a:pPr marL="227013" indent="-227013">
              <a:lnSpc>
                <a:spcPct val="110000"/>
              </a:lnSpc>
              <a:buFont typeface="Wingdings" panose="05000000000000000000" pitchFamily="2" charset="2"/>
              <a:buChar char="§"/>
            </a:pPr>
            <a:r>
              <a:rPr lang="en-US" altLang="zh-CN" sz="2000" dirty="0">
                <a:ea typeface="SimSun" pitchFamily="2" charset="-122"/>
              </a:rPr>
              <a:t>State governments can alter the assignment of spending responsibilities or taxing rules.</a:t>
            </a:r>
          </a:p>
          <a:p>
            <a:pPr marL="428625" indent="-428625">
              <a:lnSpc>
                <a:spcPct val="50000"/>
              </a:lnSpc>
            </a:pPr>
            <a:endParaRPr lang="en-US" altLang="zh-CN" sz="2000" dirty="0">
              <a:ea typeface="SimSun" pitchFamily="2" charset="-122"/>
            </a:endParaRPr>
          </a:p>
          <a:p>
            <a:pPr marL="460375" lvl="5" indent="-233363">
              <a:buSzPct val="65000"/>
              <a:buFont typeface="Courier New" panose="02070309020205020404" pitchFamily="49" charset="0"/>
              <a:buChar char="o"/>
            </a:pPr>
            <a:r>
              <a:rPr lang="en-US" sz="2000" dirty="0"/>
              <a:t>E.g., some cities must provide ports, airports, hospitals, or higher education.</a:t>
            </a:r>
          </a:p>
          <a:p>
            <a:pPr marL="460375" lvl="5" indent="-233363">
              <a:lnSpc>
                <a:spcPct val="50000"/>
              </a:lnSpc>
              <a:buSzPct val="65000"/>
              <a:buFont typeface="Courier New" panose="02070309020205020404" pitchFamily="49" charset="0"/>
              <a:buChar char="o"/>
            </a:pPr>
            <a:endParaRPr lang="en-US" sz="2000" dirty="0"/>
          </a:p>
          <a:p>
            <a:pPr marL="460375" lvl="5" indent="-233363">
              <a:buSzPct val="65000"/>
              <a:buFont typeface="Courier New" panose="02070309020205020404" pitchFamily="49" charset="0"/>
              <a:buChar char="o"/>
            </a:pPr>
            <a:r>
              <a:rPr lang="en-US" sz="2000" dirty="0"/>
              <a:t>E.g., some cities have access to a commuter tax.</a:t>
            </a:r>
          </a:p>
          <a:p>
            <a:pPr marL="428625" indent="-428625"/>
            <a:endParaRPr lang="en-US" sz="2000" dirty="0"/>
          </a:p>
        </p:txBody>
      </p:sp>
      <p:sp>
        <p:nvSpPr>
          <p:cNvPr id="3" name="Title" hidden="1"/>
          <p:cNvSpPr>
            <a:spLocks noGrp="1"/>
          </p:cNvSpPr>
          <p:nvPr>
            <p:ph type="title"/>
          </p:nvPr>
        </p:nvSpPr>
        <p:spPr/>
        <p:txBody>
          <a:bodyPr/>
          <a:lstStyle/>
          <a:p>
            <a:r>
              <a:rPr lang="en-US" sz="2800" dirty="0">
                <a:solidFill>
                  <a:srgbClr val="BD582C"/>
                </a:solidFill>
              </a:rPr>
              <a:t>Mandates And Rules, 2</a:t>
            </a:r>
            <a:br>
              <a:rPr lang="en-US" sz="2800" dirty="0">
                <a:solidFill>
                  <a:srgbClr val="BD582C"/>
                </a:solidFill>
              </a:rPr>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1600"/>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eaLnBrk="1" hangingPunct="1">
              <a:lnSpc>
                <a:spcPct val="90000"/>
              </a:lnSpc>
            </a:pPr>
            <a:endParaRPr lang="en-US" sz="2000" dirty="0"/>
          </a:p>
          <a:p>
            <a:pPr marL="227013" lvl="2" indent="-227013">
              <a:buFont typeface="Wingdings" panose="05000000000000000000" pitchFamily="2" charset="2"/>
              <a:buChar char="§"/>
            </a:pPr>
            <a:r>
              <a:rPr lang="en-US" sz="2000" dirty="0"/>
              <a:t>Key Features of the U.S. Federal System</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solidFill>
                  <a:srgbClr val="FF0000"/>
                </a:solidFill>
              </a:rPr>
              <a:t>Principles for Allocating Responsibilities in a Federal System</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Intergovernmental Grants</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Fiscal Disparities</a:t>
            </a:r>
          </a:p>
          <a:p>
            <a:pPr eaLnBrk="1" hangingPunct="1">
              <a:lnSpc>
                <a:spcPct val="90000"/>
              </a:lnSpc>
            </a:pPr>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1900567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67135"/>
            <a:ext cx="7543800" cy="461665"/>
          </a:xfrm>
          <a:prstGeom prst="rect">
            <a:avLst/>
          </a:prstGeom>
        </p:spPr>
        <p:txBody>
          <a:bodyPr wrap="square">
            <a:spAutoFit/>
          </a:bodyPr>
          <a:lstStyle/>
          <a:p>
            <a:pPr marL="0" indent="0">
              <a:buNone/>
              <a:defRPr/>
            </a:pPr>
            <a:r>
              <a:rPr lang="en-US" altLang="zh-CN" sz="2400" dirty="0">
                <a:solidFill>
                  <a:srgbClr val="BD582C"/>
                </a:solidFill>
                <a:latin typeface="+mn-lt"/>
                <a:ea typeface="SimSun" pitchFamily="2" charset="-122"/>
              </a:rPr>
              <a:t>Principles To Guide The Assignment of Responsibilities</a:t>
            </a:r>
          </a:p>
        </p:txBody>
      </p:sp>
      <p:sp>
        <p:nvSpPr>
          <p:cNvPr id="16387" name="Rectangle 3"/>
          <p:cNvSpPr>
            <a:spLocks noGrp="1" noChangeArrowheads="1"/>
          </p:cNvSpPr>
          <p:nvPr>
            <p:ph idx="1"/>
          </p:nvPr>
        </p:nvSpPr>
        <p:spPr/>
        <p:txBody>
          <a:bodyPr>
            <a:normAutofit/>
          </a:bodyPr>
          <a:lstStyle/>
          <a:p>
            <a:pPr marL="227013" indent="-227013">
              <a:lnSpc>
                <a:spcPct val="100000"/>
              </a:lnSpc>
              <a:buFont typeface="Wingdings" panose="05000000000000000000" pitchFamily="2" charset="2"/>
              <a:buChar char="§"/>
              <a:defRPr/>
            </a:pPr>
            <a:r>
              <a:rPr lang="en-US" altLang="zh-CN" sz="2000" dirty="0">
                <a:ea typeface="SimSun" pitchFamily="2" charset="-122"/>
              </a:rPr>
              <a:t>A famous framework developed by an economist named Richard Musgrave, divides the responsibilities of government into three “branches”: </a:t>
            </a:r>
          </a:p>
          <a:p>
            <a:pPr marL="227013" indent="-227013">
              <a:lnSpc>
                <a:spcPct val="100000"/>
              </a:lnSpc>
              <a:spcBef>
                <a:spcPts val="0"/>
              </a:spcBef>
              <a:spcAft>
                <a:spcPts val="0"/>
              </a:spcAft>
              <a:buFont typeface="Wingdings" panose="05000000000000000000" pitchFamily="2" charset="2"/>
              <a:buChar char="§"/>
              <a:defRPr/>
            </a:pPr>
            <a:endParaRPr lang="en-US" altLang="zh-CN" sz="2000" dirty="0">
              <a:ea typeface="SimSun" pitchFamily="2" charset="-122"/>
            </a:endParaRPr>
          </a:p>
          <a:p>
            <a:pPr marL="460375" lvl="6" indent="-233363">
              <a:lnSpc>
                <a:spcPct val="150000"/>
              </a:lnSpc>
              <a:buFont typeface="Courier New" panose="02070309020205020404" pitchFamily="49" charset="0"/>
              <a:buChar char="o"/>
              <a:defRPr/>
            </a:pPr>
            <a:r>
              <a:rPr lang="en-US" altLang="zh-CN" sz="2000" dirty="0">
                <a:ea typeface="SimSun" pitchFamily="2" charset="-122"/>
              </a:rPr>
              <a:t>Stabilization</a:t>
            </a:r>
          </a:p>
          <a:p>
            <a:pPr marL="460375" lvl="6" indent="-233363">
              <a:lnSpc>
                <a:spcPct val="150000"/>
              </a:lnSpc>
              <a:buFont typeface="Courier New" panose="02070309020205020404" pitchFamily="49" charset="0"/>
              <a:buChar char="o"/>
              <a:defRPr/>
            </a:pPr>
            <a:r>
              <a:rPr lang="en-US" altLang="zh-CN" sz="2000" dirty="0">
                <a:ea typeface="SimSun" pitchFamily="2" charset="-122"/>
              </a:rPr>
              <a:t>Allocation</a:t>
            </a:r>
          </a:p>
          <a:p>
            <a:pPr marL="460375" lvl="6" indent="-233363">
              <a:lnSpc>
                <a:spcPct val="150000"/>
              </a:lnSpc>
              <a:buFont typeface="Courier New" panose="02070309020205020404" pitchFamily="49" charset="0"/>
              <a:buChar char="o"/>
              <a:defRPr/>
            </a:pPr>
            <a:r>
              <a:rPr lang="en-US" altLang="zh-CN" sz="2000" dirty="0">
                <a:ea typeface="SimSun" pitchFamily="2" charset="-122"/>
              </a:rPr>
              <a:t>Distribution</a:t>
            </a:r>
            <a:endParaRPr lang="en-US" sz="2000" dirty="0">
              <a:solidFill>
                <a:srgbClr val="CC3300"/>
              </a:solidFill>
            </a:endParaRPr>
          </a:p>
          <a:p>
            <a:pPr marL="428625" indent="-428625">
              <a:buNone/>
              <a:defRPr/>
            </a:pPr>
            <a:endParaRPr lang="en-US" sz="2000" dirty="0">
              <a:solidFill>
                <a:srgbClr val="CC3300"/>
              </a:solidFill>
            </a:endParaRPr>
          </a:p>
          <a:p>
            <a:pPr marL="428625" indent="-428625">
              <a:defRPr/>
            </a:pPr>
            <a:endParaRPr lang="en-US" sz="200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Principles To Guide The Assignment of Responsibilities</a:t>
            </a:r>
            <a:br>
              <a:rPr lang="en-US" altLang="zh-CN" sz="2800" dirty="0">
                <a:solidFill>
                  <a:srgbClr val="BD582C"/>
                </a:solidFill>
                <a:ea typeface="SimSun" pitchFamily="2" charset="-122"/>
              </a:rPr>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1600"/>
            <a:ext cx="1703736" cy="461665"/>
          </a:xfrm>
          <a:prstGeom prst="rect">
            <a:avLst/>
          </a:prstGeom>
        </p:spPr>
        <p:txBody>
          <a:bodyPr wrap="none">
            <a:spAutoFit/>
          </a:bodyPr>
          <a:lstStyle/>
          <a:p>
            <a:pPr marL="428625" indent="-428625">
              <a:spcAft>
                <a:spcPts val="1800"/>
              </a:spcAft>
              <a:buNone/>
            </a:pPr>
            <a:r>
              <a:rPr lang="en-US" sz="2400" dirty="0">
                <a:solidFill>
                  <a:srgbClr val="BD582C"/>
                </a:solidFill>
                <a:latin typeface="+mn-lt"/>
              </a:rPr>
              <a:t>Stabilization</a:t>
            </a:r>
          </a:p>
        </p:txBody>
      </p:sp>
      <p:sp>
        <p:nvSpPr>
          <p:cNvPr id="13315" name="Rectangle 3"/>
          <p:cNvSpPr>
            <a:spLocks noGrp="1" noChangeArrowheads="1"/>
          </p:cNvSpPr>
          <p:nvPr>
            <p:ph idx="1"/>
          </p:nvPr>
        </p:nvSpPr>
        <p:spPr/>
        <p:txBody>
          <a:bodyPr>
            <a:normAutofit/>
          </a:bodyPr>
          <a:lstStyle/>
          <a:p>
            <a:pPr marL="227013" indent="-227013">
              <a:lnSpc>
                <a:spcPct val="120000"/>
              </a:lnSpc>
              <a:spcBef>
                <a:spcPts val="0"/>
              </a:spcBef>
              <a:spcAft>
                <a:spcPts val="1800"/>
              </a:spcAft>
              <a:buFont typeface="Wingdings" panose="05000000000000000000" pitchFamily="2" charset="2"/>
              <a:buChar char="§"/>
            </a:pPr>
            <a:r>
              <a:rPr lang="en-US" altLang="zh-CN" sz="2000" dirty="0">
                <a:ea typeface="SimSun" pitchFamily="2" charset="-122"/>
              </a:rPr>
              <a:t>Everyone agrees that the main responsibility for stabilization policy (i.e. monetary and fiscal policy) should fall on the federal government.</a:t>
            </a:r>
          </a:p>
          <a:p>
            <a:pPr marL="227013" indent="-227013">
              <a:lnSpc>
                <a:spcPct val="120000"/>
              </a:lnSpc>
              <a:spcBef>
                <a:spcPts val="0"/>
              </a:spcBef>
              <a:buFont typeface="Wingdings" panose="05000000000000000000" pitchFamily="2" charset="2"/>
              <a:buChar char="§"/>
            </a:pPr>
            <a:r>
              <a:rPr lang="en-US" altLang="zh-CN" sz="2000" dirty="0">
                <a:ea typeface="SimSun" pitchFamily="2" charset="-122"/>
              </a:rPr>
              <a:t>Nevertheless, states can alter the impact of economic fluctuations on their citizens through rainy day funds or similar policies.</a:t>
            </a:r>
          </a:p>
          <a:p>
            <a:pPr marL="227013" indent="-227013">
              <a:lnSpc>
                <a:spcPct val="120000"/>
              </a:lnSpc>
              <a:spcBef>
                <a:spcPts val="0"/>
              </a:spcBef>
              <a:buFont typeface="Wingdings" panose="05000000000000000000" pitchFamily="2" charset="2"/>
              <a:buChar char="§"/>
            </a:pPr>
            <a:endParaRPr lang="en-US" sz="2000" dirty="0">
              <a:solidFill>
                <a:srgbClr val="CC3300"/>
              </a:solidFill>
              <a:ea typeface="SimSun" pitchFamily="2" charset="-122"/>
            </a:endParaRPr>
          </a:p>
          <a:p>
            <a:pPr marL="460375" indent="-233363">
              <a:lnSpc>
                <a:spcPct val="120000"/>
              </a:lnSpc>
              <a:spcBef>
                <a:spcPts val="0"/>
              </a:spcBef>
              <a:buFont typeface="Courier New" panose="02070309020205020404" pitchFamily="49" charset="0"/>
              <a:buChar char="o"/>
            </a:pPr>
            <a:r>
              <a:rPr lang="en-US" sz="2000" dirty="0">
                <a:solidFill>
                  <a:schemeClr val="tx1">
                    <a:lumMod val="65000"/>
                    <a:lumOff val="35000"/>
                  </a:schemeClr>
                </a:solidFill>
                <a:ea typeface="SimSun" pitchFamily="2" charset="-122"/>
              </a:rPr>
              <a:t>If you want to know more about this, see Professor Yilin </a:t>
            </a:r>
            <a:r>
              <a:rPr lang="en-US" sz="2000" dirty="0" err="1">
                <a:solidFill>
                  <a:schemeClr val="tx1">
                    <a:lumMod val="65000"/>
                    <a:lumOff val="35000"/>
                  </a:schemeClr>
                </a:solidFill>
                <a:ea typeface="SimSun" pitchFamily="2" charset="-122"/>
              </a:rPr>
              <a:t>Hou’s</a:t>
            </a:r>
            <a:r>
              <a:rPr lang="en-US" sz="2000" dirty="0">
                <a:solidFill>
                  <a:schemeClr val="tx1">
                    <a:lumMod val="65000"/>
                    <a:lumOff val="35000"/>
                  </a:schemeClr>
                </a:solidFill>
                <a:ea typeface="SimSun" pitchFamily="2" charset="-122"/>
              </a:rPr>
              <a:t> 2013 book: </a:t>
            </a:r>
            <a:r>
              <a:rPr lang="en-US" sz="2000" i="1" dirty="0">
                <a:solidFill>
                  <a:schemeClr val="tx1">
                    <a:lumMod val="65000"/>
                    <a:lumOff val="35000"/>
                  </a:schemeClr>
                </a:solidFill>
                <a:ea typeface="SimSun" pitchFamily="2" charset="-122"/>
              </a:rPr>
              <a:t>State Government Budget Stabilization</a:t>
            </a:r>
            <a:r>
              <a:rPr lang="en-US" sz="2000" dirty="0">
                <a:solidFill>
                  <a:schemeClr val="tx1">
                    <a:lumMod val="65000"/>
                    <a:lumOff val="35000"/>
                  </a:schemeClr>
                </a:solidFill>
                <a:ea typeface="SimSun" pitchFamily="2" charset="-122"/>
              </a:rPr>
              <a:t>. </a:t>
            </a:r>
            <a:r>
              <a:rPr lang="en-US" sz="2000" dirty="0">
                <a:solidFill>
                  <a:schemeClr val="tx1">
                    <a:lumMod val="65000"/>
                    <a:lumOff val="35000"/>
                  </a:schemeClr>
                </a:solidFill>
                <a:ea typeface="SimSun" pitchFamily="2" charset="-122"/>
                <a:hlinkClick r:id="rId2" tooltip=": State Government Budget Stabilization"/>
              </a:rPr>
              <a:t>https://www.springer.com/us/book/9781461460602</a:t>
            </a:r>
            <a:endParaRPr lang="en-US" sz="2000" dirty="0">
              <a:solidFill>
                <a:schemeClr val="tx1">
                  <a:lumMod val="65000"/>
                  <a:lumOff val="35000"/>
                </a:schemeClr>
              </a:solidFill>
              <a:ea typeface="SimSun" pitchFamily="2" charset="-122"/>
            </a:endParaRPr>
          </a:p>
          <a:p>
            <a:pPr marL="460375" indent="-233363">
              <a:lnSpc>
                <a:spcPct val="120000"/>
              </a:lnSpc>
              <a:spcBef>
                <a:spcPts val="0"/>
              </a:spcBef>
              <a:buFont typeface="Courier New" panose="02070309020205020404" pitchFamily="49" charset="0"/>
              <a:buChar char="o"/>
            </a:pPr>
            <a:endParaRPr lang="en-US" sz="2000" dirty="0">
              <a:solidFill>
                <a:schemeClr val="tx1">
                  <a:lumMod val="65000"/>
                  <a:lumOff val="35000"/>
                </a:schemeClr>
              </a:solidFill>
            </a:endParaRPr>
          </a:p>
          <a:p>
            <a:pPr marL="0" indent="0">
              <a:spcBef>
                <a:spcPts val="0"/>
              </a:spcBef>
            </a:pPr>
            <a:endParaRPr lang="en-US" sz="2000" dirty="0"/>
          </a:p>
        </p:txBody>
      </p:sp>
      <p:sp>
        <p:nvSpPr>
          <p:cNvPr id="3" name="Title" hidden="1"/>
          <p:cNvSpPr>
            <a:spLocks noGrp="1"/>
          </p:cNvSpPr>
          <p:nvPr>
            <p:ph type="title"/>
          </p:nvPr>
        </p:nvSpPr>
        <p:spPr/>
        <p:txBody>
          <a:bodyPr/>
          <a:lstStyle/>
          <a:p>
            <a:r>
              <a:rPr lang="en-US" sz="2800" dirty="0">
                <a:solidFill>
                  <a:srgbClr val="BD582C"/>
                </a:solidFill>
              </a:rPr>
              <a:t>Stabilization</a:t>
            </a:r>
            <a:br>
              <a:rPr lang="en-US" sz="2800" dirty="0">
                <a:solidFill>
                  <a:srgbClr val="BD582C"/>
                </a:solidFill>
              </a:rPr>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83268"/>
            <a:ext cx="1434367" cy="461665"/>
          </a:xfrm>
          <a:prstGeom prst="rect">
            <a:avLst/>
          </a:prstGeom>
        </p:spPr>
        <p:txBody>
          <a:bodyPr wrap="none">
            <a:spAutoFit/>
          </a:bodyPr>
          <a:lstStyle/>
          <a:p>
            <a:pPr marL="428625" indent="-428625">
              <a:buNone/>
            </a:pPr>
            <a:r>
              <a:rPr lang="en-US" altLang="zh-CN" sz="2400" dirty="0">
                <a:solidFill>
                  <a:srgbClr val="BD582C"/>
                </a:solidFill>
                <a:latin typeface="+mn-lt"/>
                <a:ea typeface="SimSun" pitchFamily="2" charset="-122"/>
              </a:rPr>
              <a:t>Allocation</a:t>
            </a:r>
          </a:p>
        </p:txBody>
      </p:sp>
      <p:sp>
        <p:nvSpPr>
          <p:cNvPr id="14339" name="Rectangle 3"/>
          <p:cNvSpPr>
            <a:spLocks noGrp="1" noChangeArrowheads="1"/>
          </p:cNvSpPr>
          <p:nvPr>
            <p:ph idx="1"/>
          </p:nvPr>
        </p:nvSpPr>
        <p:spPr/>
        <p:txBody>
          <a:bodyPr>
            <a:normAutofit/>
          </a:bodyPr>
          <a:lstStyle/>
          <a:p>
            <a:pPr marL="227013" indent="-227013">
              <a:lnSpc>
                <a:spcPct val="120000"/>
              </a:lnSpc>
              <a:buFont typeface="Wingdings" panose="05000000000000000000" pitchFamily="2" charset="2"/>
              <a:buChar char="§"/>
            </a:pPr>
            <a:r>
              <a:rPr lang="en-US" altLang="zh-CN" sz="2000" dirty="0">
                <a:ea typeface="SimSun" pitchFamily="2" charset="-122"/>
              </a:rPr>
              <a:t>All levels of government address issues involving the allocation of resources.</a:t>
            </a:r>
          </a:p>
          <a:p>
            <a:pPr marL="227013" indent="-227013">
              <a:lnSpc>
                <a:spcPct val="120000"/>
              </a:lnSpc>
              <a:spcAft>
                <a:spcPts val="1800"/>
              </a:spcAft>
              <a:buFont typeface="Wingdings" panose="05000000000000000000" pitchFamily="2" charset="2"/>
              <a:buChar char="§"/>
            </a:pPr>
            <a:r>
              <a:rPr lang="en-US" altLang="zh-CN" sz="2000" dirty="0">
                <a:ea typeface="SimSun" pitchFamily="2" charset="-122"/>
              </a:rPr>
              <a:t>Allocation questions involve both of the types of efficiency discussed in this class:</a:t>
            </a:r>
          </a:p>
          <a:p>
            <a:pPr marL="460375" lvl="6" indent="-233363">
              <a:lnSpc>
                <a:spcPct val="120000"/>
              </a:lnSpc>
              <a:buFont typeface="Courier New" panose="02070309020205020404" pitchFamily="49" charset="0"/>
              <a:buChar char="o"/>
            </a:pPr>
            <a:r>
              <a:rPr lang="en-US" altLang="zh-CN" sz="2000" dirty="0">
                <a:ea typeface="SimSun" pitchFamily="2" charset="-122"/>
              </a:rPr>
              <a:t>Productive or technical efficiency.</a:t>
            </a:r>
          </a:p>
          <a:p>
            <a:pPr marL="460375" lvl="6" indent="-233363">
              <a:lnSpc>
                <a:spcPct val="120000"/>
              </a:lnSpc>
              <a:buFont typeface="Courier New" panose="02070309020205020404" pitchFamily="49" charset="0"/>
              <a:buChar char="o"/>
            </a:pPr>
            <a:r>
              <a:rPr lang="en-US" altLang="zh-CN" sz="2000" dirty="0">
                <a:ea typeface="SimSun" pitchFamily="2" charset="-122"/>
              </a:rPr>
              <a:t>Allocative efficiency.</a:t>
            </a:r>
            <a:endParaRPr lang="en-US" sz="2000" dirty="0">
              <a:solidFill>
                <a:srgbClr val="CC3300"/>
              </a:solidFill>
            </a:endParaRPr>
          </a:p>
          <a:p>
            <a:pPr marL="428625" indent="-428625"/>
            <a:endParaRPr lang="en-US" sz="2000" b="1"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Allocation</a:t>
            </a:r>
            <a:br>
              <a:rPr lang="en-US" altLang="zh-CN" sz="2800" dirty="0">
                <a:solidFill>
                  <a:srgbClr val="BD582C"/>
                </a:solidFill>
                <a:ea typeface="SimSun" pitchFamily="2" charset="-122"/>
              </a:rPr>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1600"/>
            <a:ext cx="7772400" cy="461665"/>
          </a:xfrm>
          <a:prstGeom prst="rect">
            <a:avLst/>
          </a:prstGeom>
        </p:spPr>
        <p:txBody>
          <a:bodyPr wrap="square">
            <a:spAutoFit/>
          </a:bodyPr>
          <a:lstStyle/>
          <a:p>
            <a:pPr marL="428625" indent="-428625">
              <a:spcAft>
                <a:spcPts val="1800"/>
              </a:spcAft>
              <a:buNone/>
            </a:pPr>
            <a:r>
              <a:rPr lang="en-US" altLang="zh-CN" sz="2400" dirty="0">
                <a:solidFill>
                  <a:srgbClr val="BD582C"/>
                </a:solidFill>
                <a:latin typeface="+mn-lt"/>
                <a:ea typeface="SimSun" pitchFamily="2" charset="-122"/>
              </a:rPr>
              <a:t>Productive Efficiency, Economies of Population Scale</a:t>
            </a:r>
          </a:p>
        </p:txBody>
      </p:sp>
      <p:sp>
        <p:nvSpPr>
          <p:cNvPr id="15363" name="Rectangle 3"/>
          <p:cNvSpPr>
            <a:spLocks noGrp="1" noChangeArrowheads="1"/>
          </p:cNvSpPr>
          <p:nvPr>
            <p:ph idx="1"/>
          </p:nvPr>
        </p:nvSpPr>
        <p:spPr/>
        <p:txBody>
          <a:bodyPr>
            <a:normAutofit/>
          </a:bodyPr>
          <a:lstStyle/>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The per-capita cost of a public service may depend on the number of people being served.</a:t>
            </a:r>
          </a:p>
          <a:p>
            <a:pPr>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460375" lvl="4" indent="-233363">
              <a:lnSpc>
                <a:spcPct val="120000"/>
              </a:lnSpc>
              <a:buSzPct val="65000"/>
              <a:buFont typeface="Courier New" panose="02070309020205020404" pitchFamily="49" charset="0"/>
              <a:buChar char="o"/>
            </a:pPr>
            <a:r>
              <a:rPr lang="en-US" altLang="zh-CN" sz="2000" dirty="0">
                <a:ea typeface="SimSun" pitchFamily="2" charset="-122"/>
              </a:rPr>
              <a:t>Economies of population scale, also called publicness, arise when the per-capita cost declines with population.</a:t>
            </a:r>
          </a:p>
          <a:p>
            <a:pPr marL="460375" lvl="4" indent="-233363">
              <a:lnSpc>
                <a:spcPct val="120000"/>
              </a:lnSpc>
              <a:buSzPct val="65000"/>
              <a:buFont typeface="Courier New" panose="02070309020205020404" pitchFamily="49" charset="0"/>
              <a:buChar char="o"/>
            </a:pPr>
            <a:endParaRPr lang="en-US" altLang="zh-CN" sz="2000" dirty="0">
              <a:ea typeface="SimSun" pitchFamily="2" charset="-122"/>
            </a:endParaRPr>
          </a:p>
          <a:p>
            <a:pPr marL="460375" lvl="4" indent="-233363">
              <a:lnSpc>
                <a:spcPct val="120000"/>
              </a:lnSpc>
              <a:buSzPct val="65000"/>
              <a:buFont typeface="Courier New" panose="02070309020205020404" pitchFamily="49" charset="0"/>
              <a:buChar char="o"/>
            </a:pPr>
            <a:r>
              <a:rPr lang="en-US" altLang="zh-CN" sz="2000" dirty="0">
                <a:ea typeface="SimSun" pitchFamily="2" charset="-122"/>
              </a:rPr>
              <a:t>Diseconomies of population scale, also called congestion, arise when the per-capita cost increases with population.</a:t>
            </a:r>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Productive Efficiency, Economies of Population Scale</a:t>
            </a:r>
            <a:br>
              <a:rPr lang="en-US" altLang="zh-CN" sz="2800" dirty="0">
                <a:solidFill>
                  <a:srgbClr val="BD582C"/>
                </a:solidFill>
                <a:ea typeface="SimSun" pitchFamily="2" charset="-122"/>
              </a:rPr>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67135"/>
            <a:ext cx="7848600" cy="461665"/>
          </a:xfrm>
          <a:prstGeom prst="rect">
            <a:avLst/>
          </a:prstGeom>
        </p:spPr>
        <p:txBody>
          <a:bodyPr wrap="square">
            <a:spAutoFit/>
          </a:bodyPr>
          <a:lstStyle/>
          <a:p>
            <a:pPr marL="428625" indent="-428625">
              <a:buNone/>
              <a:defRPr/>
            </a:pPr>
            <a:r>
              <a:rPr lang="en-US" altLang="zh-CN" sz="2400" dirty="0">
                <a:solidFill>
                  <a:srgbClr val="BD582C"/>
                </a:solidFill>
                <a:latin typeface="+mn-lt"/>
                <a:ea typeface="SimSun" pitchFamily="2" charset="-122"/>
              </a:rPr>
              <a:t>Productive Efficiency, Economies of Population Scale, 2</a:t>
            </a:r>
          </a:p>
        </p:txBody>
      </p:sp>
      <p:sp>
        <p:nvSpPr>
          <p:cNvPr id="19459" name="Rectangle 3"/>
          <p:cNvSpPr>
            <a:spLocks noGrp="1" noChangeArrowheads="1"/>
          </p:cNvSpPr>
          <p:nvPr>
            <p:ph idx="1"/>
          </p:nvPr>
        </p:nvSpPr>
        <p:spPr/>
        <p:txBody>
          <a:bodyPr>
            <a:normAutofit/>
          </a:bodyPr>
          <a:lstStyle/>
          <a:p>
            <a:pPr marL="227013" indent="-227013">
              <a:lnSpc>
                <a:spcPct val="110000"/>
              </a:lnSpc>
              <a:buFont typeface="Wingdings" panose="05000000000000000000" pitchFamily="2" charset="2"/>
              <a:buChar char="§"/>
              <a:defRPr/>
            </a:pPr>
            <a:r>
              <a:rPr lang="en-US" altLang="zh-CN" sz="2000" dirty="0">
                <a:ea typeface="SimSun" pitchFamily="2" charset="-122"/>
              </a:rPr>
              <a:t>Elementary and secondary education has U-shaped cost functions. </a:t>
            </a:r>
          </a:p>
          <a:p>
            <a:pPr marL="227013" indent="-227013">
              <a:lnSpc>
                <a:spcPct val="110000"/>
              </a:lnSpc>
              <a:buFont typeface="Wingdings" panose="05000000000000000000" pitchFamily="2" charset="2"/>
              <a:buChar char="§"/>
              <a:defRPr/>
            </a:pPr>
            <a:endParaRPr lang="en-US" altLang="zh-CN" sz="2000" dirty="0">
              <a:ea typeface="SimSun" pitchFamily="2" charset="-122"/>
            </a:endParaRPr>
          </a:p>
          <a:p>
            <a:pPr marL="398463" lvl="6" indent="-171450">
              <a:lnSpc>
                <a:spcPct val="110000"/>
              </a:lnSpc>
              <a:buFont typeface="Courier New" panose="02070309020205020404" pitchFamily="49" charset="0"/>
              <a:buChar char="o"/>
              <a:defRPr/>
            </a:pPr>
            <a:r>
              <a:rPr lang="en-US" altLang="zh-CN" sz="2000" dirty="0">
                <a:ea typeface="SimSun" pitchFamily="2" charset="-122"/>
              </a:rPr>
              <a:t>The estimated minimum-cost size is 3,000 pupils in New York and 58,000 in California (based on my work with Bill </a:t>
            </a:r>
            <a:r>
              <a:rPr lang="en-US" altLang="zh-CN" sz="2000" dirty="0" err="1">
                <a:ea typeface="SimSun" pitchFamily="2" charset="-122"/>
              </a:rPr>
              <a:t>Duncombe</a:t>
            </a:r>
            <a:r>
              <a:rPr lang="en-US" altLang="zh-CN" sz="2000" dirty="0">
                <a:ea typeface="SimSun" pitchFamily="2" charset="-122"/>
              </a:rPr>
              <a:t>).</a:t>
            </a:r>
            <a:br>
              <a:rPr lang="en-US" altLang="zh-CN" sz="2000" dirty="0">
                <a:ea typeface="SimSun" pitchFamily="2" charset="-122"/>
              </a:rPr>
            </a:br>
            <a:endParaRPr lang="en-US" altLang="zh-CN" sz="2000" dirty="0">
              <a:ea typeface="SimSun" pitchFamily="2" charset="-122"/>
            </a:endParaRPr>
          </a:p>
          <a:p>
            <a:pPr marL="398463" lvl="6" indent="-171450">
              <a:lnSpc>
                <a:spcPct val="110000"/>
              </a:lnSpc>
              <a:buFont typeface="Courier New" panose="02070309020205020404" pitchFamily="49" charset="0"/>
              <a:buChar char="o"/>
              <a:defRPr/>
            </a:pPr>
            <a:r>
              <a:rPr lang="en-US" altLang="zh-CN" sz="2000" dirty="0">
                <a:ea typeface="SimSun" pitchFamily="2" charset="-122"/>
              </a:rPr>
              <a:t>This difference reflects different measures of school performance emphasized in each state and perhaps other factors.</a:t>
            </a:r>
          </a:p>
          <a:p>
            <a:pPr marL="227013" lvl="1" indent="-227013">
              <a:lnSpc>
                <a:spcPct val="110000"/>
              </a:lnSpc>
              <a:buFont typeface="Wingdings" panose="05000000000000000000" pitchFamily="2" charset="2"/>
              <a:buChar char="§"/>
              <a:defRPr/>
            </a:pPr>
            <a:endParaRPr lang="en-US" altLang="zh-CN" sz="2000" dirty="0">
              <a:ea typeface="SimSun" pitchFamily="2" charset="-122"/>
            </a:endParaRPr>
          </a:p>
          <a:p>
            <a:pPr marL="227013" indent="-227013">
              <a:lnSpc>
                <a:spcPct val="110000"/>
              </a:lnSpc>
              <a:buFont typeface="Wingdings" panose="05000000000000000000" pitchFamily="2" charset="2"/>
              <a:buChar char="§"/>
              <a:defRPr/>
            </a:pPr>
            <a:r>
              <a:rPr lang="en-US" altLang="zh-CN" sz="2000" dirty="0">
                <a:ea typeface="SimSun" pitchFamily="2" charset="-122"/>
              </a:rPr>
              <a:t>Defense is a pure public good; there are diseconomies of scale for police.</a:t>
            </a:r>
            <a:endParaRPr lang="en-US" sz="200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Productive Efficiency, Economies of Population Scale, 2</a:t>
            </a:r>
            <a:br>
              <a:rPr lang="en-US" altLang="zh-CN" sz="2800" dirty="0">
                <a:solidFill>
                  <a:srgbClr val="BD582C"/>
                </a:solidFill>
                <a:ea typeface="SimSun" pitchFamily="2" charset="-122"/>
              </a:rPr>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5" name="Rectangle 2"/>
          <p:cNvSpPr/>
          <p:nvPr/>
        </p:nvSpPr>
        <p:spPr>
          <a:xfrm>
            <a:off x="838200" y="1360993"/>
            <a:ext cx="7031643" cy="461665"/>
          </a:xfrm>
          <a:prstGeom prst="rect">
            <a:avLst/>
          </a:prstGeom>
        </p:spPr>
        <p:txBody>
          <a:bodyPr wrap="square">
            <a:spAutoFit/>
          </a:bodyPr>
          <a:lstStyle/>
          <a:p>
            <a:r>
              <a:rPr lang="en-US" sz="2400" dirty="0">
                <a:solidFill>
                  <a:srgbClr val="BD582C"/>
                </a:solidFill>
                <a:latin typeface="+mn-lt"/>
              </a:rPr>
              <a:t>Economies of Population Scale in Public Education 	</a:t>
            </a:r>
          </a:p>
        </p:txBody>
      </p:sp>
      <p:grpSp>
        <p:nvGrpSpPr>
          <p:cNvPr id="2" name="Graph" descr="Please contact Professor Yinger for details regarding figures" title="Graph"/>
          <p:cNvGrpSpPr/>
          <p:nvPr/>
        </p:nvGrpSpPr>
        <p:grpSpPr>
          <a:xfrm>
            <a:off x="762157" y="2400300"/>
            <a:ext cx="6472209" cy="3714750"/>
            <a:chOff x="762157" y="2400300"/>
            <a:chExt cx="6472209" cy="3714750"/>
          </a:xfrm>
        </p:grpSpPr>
        <p:grpSp>
          <p:nvGrpSpPr>
            <p:cNvPr id="17412" name="Group 4"/>
            <p:cNvGrpSpPr>
              <a:grpSpLocks noChangeAspect="1"/>
            </p:cNvGrpSpPr>
            <p:nvPr/>
          </p:nvGrpSpPr>
          <p:grpSpPr bwMode="auto">
            <a:xfrm>
              <a:off x="762157" y="2400300"/>
              <a:ext cx="6210143" cy="3714750"/>
              <a:chOff x="-1325" y="1440"/>
              <a:chExt cx="11045" cy="5040"/>
            </a:xfrm>
          </p:grpSpPr>
          <p:sp>
            <p:nvSpPr>
              <p:cNvPr id="17418" name="AutoShape 5"/>
              <p:cNvSpPr>
                <a:spLocks noChangeAspect="1" noChangeArrowheads="1"/>
              </p:cNvSpPr>
              <p:nvPr/>
            </p:nvSpPr>
            <p:spPr bwMode="auto">
              <a:xfrm>
                <a:off x="1080" y="1440"/>
                <a:ext cx="8640" cy="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419" name="Line 6"/>
              <p:cNvSpPr>
                <a:spLocks noChangeShapeType="1"/>
              </p:cNvSpPr>
              <p:nvPr/>
            </p:nvSpPr>
            <p:spPr bwMode="auto">
              <a:xfrm>
                <a:off x="2198" y="2160"/>
                <a:ext cx="0" cy="30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0" name="Line 7"/>
              <p:cNvSpPr>
                <a:spLocks noChangeShapeType="1"/>
              </p:cNvSpPr>
              <p:nvPr/>
            </p:nvSpPr>
            <p:spPr bwMode="auto">
              <a:xfrm>
                <a:off x="2198" y="5220"/>
                <a:ext cx="73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1" name="Freeform 8"/>
              <p:cNvSpPr>
                <a:spLocks/>
              </p:cNvSpPr>
              <p:nvPr/>
            </p:nvSpPr>
            <p:spPr bwMode="auto">
              <a:xfrm>
                <a:off x="2389" y="2700"/>
                <a:ext cx="5400" cy="1800"/>
              </a:xfrm>
              <a:custGeom>
                <a:avLst/>
                <a:gdLst>
                  <a:gd name="T0" fmla="*/ 0 w 5220"/>
                  <a:gd name="T1" fmla="*/ 540 h 1800"/>
                  <a:gd name="T2" fmla="*/ 456 w 5220"/>
                  <a:gd name="T3" fmla="*/ 1080 h 1800"/>
                  <a:gd name="T4" fmla="*/ 1596 w 5220"/>
                  <a:gd name="T5" fmla="*/ 1620 h 1800"/>
                  <a:gd name="T6" fmla="*/ 2966 w 5220"/>
                  <a:gd name="T7" fmla="*/ 1800 h 1800"/>
                  <a:gd name="T8" fmla="*/ 4109 w 5220"/>
                  <a:gd name="T9" fmla="*/ 1620 h 1800"/>
                  <a:gd name="T10" fmla="*/ 5250 w 5220"/>
                  <a:gd name="T11" fmla="*/ 1080 h 1800"/>
                  <a:gd name="T12" fmla="*/ 5934 w 5220"/>
                  <a:gd name="T13" fmla="*/ 540 h 1800"/>
                  <a:gd name="T14" fmla="*/ 6618 w 5220"/>
                  <a:gd name="T15" fmla="*/ 0 h 1800"/>
                  <a:gd name="T16" fmla="*/ 0 60000 65536"/>
                  <a:gd name="T17" fmla="*/ 0 60000 65536"/>
                  <a:gd name="T18" fmla="*/ 0 60000 65536"/>
                  <a:gd name="T19" fmla="*/ 0 60000 65536"/>
                  <a:gd name="T20" fmla="*/ 0 60000 65536"/>
                  <a:gd name="T21" fmla="*/ 0 60000 65536"/>
                  <a:gd name="T22" fmla="*/ 0 60000 65536"/>
                  <a:gd name="T23" fmla="*/ 0 60000 65536"/>
                  <a:gd name="T24" fmla="*/ 0 w 5220"/>
                  <a:gd name="T25" fmla="*/ 0 h 1800"/>
                  <a:gd name="T26" fmla="*/ 5220 w 5220"/>
                  <a:gd name="T27" fmla="*/ 1800 h 18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20" h="1800">
                    <a:moveTo>
                      <a:pt x="0" y="540"/>
                    </a:moveTo>
                    <a:cubicBezTo>
                      <a:pt x="75" y="720"/>
                      <a:pt x="150" y="900"/>
                      <a:pt x="360" y="1080"/>
                    </a:cubicBezTo>
                    <a:cubicBezTo>
                      <a:pt x="570" y="1260"/>
                      <a:pt x="930" y="1500"/>
                      <a:pt x="1260" y="1620"/>
                    </a:cubicBezTo>
                    <a:cubicBezTo>
                      <a:pt x="1590" y="1740"/>
                      <a:pt x="2010" y="1800"/>
                      <a:pt x="2340" y="1800"/>
                    </a:cubicBezTo>
                    <a:cubicBezTo>
                      <a:pt x="2670" y="1800"/>
                      <a:pt x="2940" y="1740"/>
                      <a:pt x="3240" y="1620"/>
                    </a:cubicBezTo>
                    <a:cubicBezTo>
                      <a:pt x="3540" y="1500"/>
                      <a:pt x="3900" y="1260"/>
                      <a:pt x="4140" y="1080"/>
                    </a:cubicBezTo>
                    <a:cubicBezTo>
                      <a:pt x="4380" y="900"/>
                      <a:pt x="4500" y="720"/>
                      <a:pt x="4680" y="540"/>
                    </a:cubicBezTo>
                    <a:cubicBezTo>
                      <a:pt x="4860" y="360"/>
                      <a:pt x="5040" y="180"/>
                      <a:pt x="5220" y="0"/>
                    </a:cubicBezTo>
                  </a:path>
                </a:pathLst>
              </a:cu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7422" name="Rectangle 9"/>
              <p:cNvSpPr>
                <a:spLocks noChangeArrowheads="1"/>
              </p:cNvSpPr>
              <p:nvPr/>
            </p:nvSpPr>
            <p:spPr bwMode="auto">
              <a:xfrm>
                <a:off x="4840" y="5630"/>
                <a:ext cx="4738" cy="54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dirty="0"/>
                  <a:t>Number of Pupils in District</a:t>
                </a:r>
              </a:p>
            </p:txBody>
          </p:sp>
          <p:sp>
            <p:nvSpPr>
              <p:cNvPr id="17423" name="Rectangle 10"/>
              <p:cNvSpPr>
                <a:spLocks noChangeArrowheads="1"/>
              </p:cNvSpPr>
              <p:nvPr/>
            </p:nvSpPr>
            <p:spPr bwMode="auto">
              <a:xfrm>
                <a:off x="-1325" y="2340"/>
                <a:ext cx="3485" cy="162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dirty="0"/>
                  <a:t>Cost</a:t>
                </a:r>
              </a:p>
              <a:p>
                <a:r>
                  <a:rPr lang="en-US" sz="1500" dirty="0"/>
                  <a:t>Per</a:t>
                </a:r>
              </a:p>
              <a:p>
                <a:r>
                  <a:rPr lang="en-US" sz="1500" dirty="0"/>
                  <a:t>Pupil (for given output)</a:t>
                </a:r>
              </a:p>
            </p:txBody>
          </p:sp>
          <p:sp>
            <p:nvSpPr>
              <p:cNvPr id="17424" name="Line 11"/>
              <p:cNvSpPr>
                <a:spLocks noChangeShapeType="1"/>
              </p:cNvSpPr>
              <p:nvPr/>
            </p:nvSpPr>
            <p:spPr bwMode="auto">
              <a:xfrm>
                <a:off x="4840" y="4500"/>
                <a:ext cx="1" cy="72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425" name="Rectangle 12"/>
              <p:cNvSpPr>
                <a:spLocks noChangeArrowheads="1"/>
              </p:cNvSpPr>
              <p:nvPr/>
            </p:nvSpPr>
            <p:spPr bwMode="auto">
              <a:xfrm>
                <a:off x="4394" y="5220"/>
                <a:ext cx="1260"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200"/>
                  <a:t>3,000</a:t>
                </a:r>
                <a:endParaRPr lang="en-US"/>
              </a:p>
            </p:txBody>
          </p:sp>
          <p:sp>
            <p:nvSpPr>
              <p:cNvPr id="17426" name="Rectangle 13"/>
              <p:cNvSpPr>
                <a:spLocks noChangeArrowheads="1"/>
              </p:cNvSpPr>
              <p:nvPr/>
            </p:nvSpPr>
            <p:spPr bwMode="auto">
              <a:xfrm>
                <a:off x="6059" y="4500"/>
                <a:ext cx="2848"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dirty="0">
                    <a:solidFill>
                      <a:srgbClr val="FF0000"/>
                    </a:solidFill>
                  </a:rPr>
                  <a:t>Split Up? (NYC)</a:t>
                </a:r>
                <a:endParaRPr lang="en-US" sz="1500" dirty="0"/>
              </a:p>
            </p:txBody>
          </p:sp>
          <p:sp>
            <p:nvSpPr>
              <p:cNvPr id="17427" name="Rectangle 14"/>
              <p:cNvSpPr>
                <a:spLocks noChangeArrowheads="1"/>
              </p:cNvSpPr>
              <p:nvPr/>
            </p:nvSpPr>
            <p:spPr bwMode="auto">
              <a:xfrm>
                <a:off x="2340" y="4500"/>
                <a:ext cx="2340"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500">
                    <a:solidFill>
                      <a:srgbClr val="0000FF"/>
                    </a:solidFill>
                  </a:rPr>
                  <a:t>Consolidate</a:t>
                </a:r>
                <a:endParaRPr lang="en-US" sz="1500"/>
              </a:p>
            </p:txBody>
          </p:sp>
          <p:sp>
            <p:nvSpPr>
              <p:cNvPr id="17428" name="Line 15"/>
              <p:cNvSpPr>
                <a:spLocks noChangeShapeType="1"/>
              </p:cNvSpPr>
              <p:nvPr/>
            </p:nvSpPr>
            <p:spPr bwMode="auto">
              <a:xfrm>
                <a:off x="2880" y="5040"/>
                <a:ext cx="1080" cy="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29" name="Line 16"/>
              <p:cNvSpPr>
                <a:spLocks noChangeShapeType="1"/>
              </p:cNvSpPr>
              <p:nvPr/>
            </p:nvSpPr>
            <p:spPr bwMode="auto">
              <a:xfrm flipH="1">
                <a:off x="6660" y="5040"/>
                <a:ext cx="108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430" name="Line 11"/>
              <p:cNvSpPr>
                <a:spLocks noChangeShapeType="1"/>
              </p:cNvSpPr>
              <p:nvPr/>
            </p:nvSpPr>
            <p:spPr bwMode="auto">
              <a:xfrm>
                <a:off x="9013" y="4542"/>
                <a:ext cx="1" cy="720"/>
              </a:xfrm>
              <a:prstGeom prst="line">
                <a:avLst/>
              </a:prstGeom>
              <a:noFill/>
              <a:ln w="254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Rectangle 12"/>
              <p:cNvSpPr>
                <a:spLocks noChangeArrowheads="1"/>
              </p:cNvSpPr>
              <p:nvPr/>
            </p:nvSpPr>
            <p:spPr bwMode="auto">
              <a:xfrm>
                <a:off x="8460" y="5282"/>
                <a:ext cx="1260" cy="540"/>
              </a:xfrm>
              <a:prstGeom prst="rect">
                <a:avLst/>
              </a:prstGeom>
              <a:solidFill>
                <a:srgbClr val="FFFFFF">
                  <a:alpha val="0"/>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lstStyle/>
              <a:p>
                <a:r>
                  <a:rPr lang="en-US" sz="1200"/>
                  <a:t>58,000</a:t>
                </a:r>
                <a:endParaRPr lang="en-US"/>
              </a:p>
            </p:txBody>
          </p:sp>
        </p:grpSp>
        <p:sp>
          <p:nvSpPr>
            <p:cNvPr id="3" name="Freeform 2"/>
            <p:cNvSpPr/>
            <p:nvPr/>
          </p:nvSpPr>
          <p:spPr>
            <a:xfrm>
              <a:off x="2850356" y="4466035"/>
              <a:ext cx="4262438" cy="213122"/>
            </a:xfrm>
            <a:custGeom>
              <a:avLst/>
              <a:gdLst>
                <a:gd name="connsiteX0" fmla="*/ 0 w 5663045"/>
                <a:gd name="connsiteY0" fmla="*/ 0 h 569598"/>
                <a:gd name="connsiteX1" fmla="*/ 4686300 w 5663045"/>
                <a:gd name="connsiteY1" fmla="*/ 561109 h 569598"/>
                <a:gd name="connsiteX2" fmla="*/ 5663045 w 5663045"/>
                <a:gd name="connsiteY2" fmla="*/ 353291 h 569598"/>
                <a:gd name="connsiteX3" fmla="*/ 5663045 w 5663045"/>
                <a:gd name="connsiteY3" fmla="*/ 353291 h 569598"/>
              </a:gdLst>
              <a:ahLst/>
              <a:cxnLst>
                <a:cxn ang="0">
                  <a:pos x="connsiteX0" y="connsiteY0"/>
                </a:cxn>
                <a:cxn ang="0">
                  <a:pos x="connsiteX1" y="connsiteY1"/>
                </a:cxn>
                <a:cxn ang="0">
                  <a:pos x="connsiteX2" y="connsiteY2"/>
                </a:cxn>
                <a:cxn ang="0">
                  <a:pos x="connsiteX3" y="connsiteY3"/>
                </a:cxn>
              </a:cxnLst>
              <a:rect l="l" t="t" r="r" b="b"/>
              <a:pathLst>
                <a:path w="5663045" h="569598">
                  <a:moveTo>
                    <a:pt x="0" y="0"/>
                  </a:moveTo>
                  <a:cubicBezTo>
                    <a:pt x="1871229" y="251113"/>
                    <a:pt x="3742459" y="502227"/>
                    <a:pt x="4686300" y="561109"/>
                  </a:cubicBezTo>
                  <a:cubicBezTo>
                    <a:pt x="5630141" y="619991"/>
                    <a:pt x="5663045" y="353291"/>
                    <a:pt x="5663045" y="353291"/>
                  </a:cubicBezTo>
                  <a:lnTo>
                    <a:pt x="5663045" y="35329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14" name="TextBox 3"/>
            <p:cNvSpPr txBox="1">
              <a:spLocks noChangeArrowheads="1"/>
            </p:cNvSpPr>
            <p:nvPr/>
          </p:nvSpPr>
          <p:spPr bwMode="auto">
            <a:xfrm>
              <a:off x="4368403" y="3328988"/>
              <a:ext cx="100369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New York</a:t>
              </a:r>
            </a:p>
          </p:txBody>
        </p:sp>
        <p:sp>
          <p:nvSpPr>
            <p:cNvPr id="17415" name="TextBox 21"/>
            <p:cNvSpPr txBox="1">
              <a:spLocks noChangeArrowheads="1"/>
            </p:cNvSpPr>
            <p:nvPr/>
          </p:nvSpPr>
          <p:spPr bwMode="auto">
            <a:xfrm>
              <a:off x="5886579" y="3893376"/>
              <a:ext cx="13477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a:t>California</a:t>
              </a:r>
            </a:p>
          </p:txBody>
        </p:sp>
        <p:cxnSp>
          <p:nvCxnSpPr>
            <p:cNvPr id="6" name="Straight Arrow Connector 5"/>
            <p:cNvCxnSpPr/>
            <p:nvPr/>
          </p:nvCxnSpPr>
          <p:spPr>
            <a:xfrm>
              <a:off x="5051822" y="3726998"/>
              <a:ext cx="320278" cy="194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17415" idx="2"/>
            </p:cNvCxnSpPr>
            <p:nvPr/>
          </p:nvCxnSpPr>
          <p:spPr>
            <a:xfrm>
              <a:off x="6560473" y="4262708"/>
              <a:ext cx="0" cy="3685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4" name="Title" hidden="1"/>
          <p:cNvSpPr>
            <a:spLocks noGrp="1"/>
          </p:cNvSpPr>
          <p:nvPr>
            <p:ph type="title"/>
          </p:nvPr>
        </p:nvSpPr>
        <p:spPr/>
        <p:txBody>
          <a:bodyPr/>
          <a:lstStyle/>
          <a:p>
            <a:r>
              <a:rPr lang="en-US" sz="2800" dirty="0">
                <a:solidFill>
                  <a:srgbClr val="BD582C"/>
                </a:solidFill>
              </a:rPr>
              <a:t>Economies of Population Scale in Public Education 	</a:t>
            </a:r>
            <a:br>
              <a:rPr lang="en-US" sz="2800" dirty="0">
                <a:solidFill>
                  <a:srgbClr val="BD582C"/>
                </a:solidFill>
              </a:rPr>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3" name="Rectangle 2"/>
          <p:cNvSpPr/>
          <p:nvPr/>
        </p:nvSpPr>
        <p:spPr>
          <a:xfrm>
            <a:off x="838200" y="1371600"/>
            <a:ext cx="8153400" cy="461665"/>
          </a:xfrm>
          <a:prstGeom prst="rect">
            <a:avLst/>
          </a:prstGeom>
        </p:spPr>
        <p:txBody>
          <a:bodyPr wrap="square">
            <a:spAutoFit/>
          </a:bodyPr>
          <a:lstStyle/>
          <a:p>
            <a:pPr marL="428625" indent="-428625">
              <a:buNone/>
            </a:pPr>
            <a:r>
              <a:rPr lang="en-US" altLang="zh-CN" sz="2400" dirty="0">
                <a:solidFill>
                  <a:srgbClr val="BD582C"/>
                </a:solidFill>
                <a:latin typeface="+mn-lt"/>
                <a:ea typeface="SimSun" pitchFamily="2" charset="-122"/>
              </a:rPr>
              <a:t>Productive Efficiency, Economies of Population Scale, 3</a:t>
            </a:r>
          </a:p>
        </p:txBody>
      </p:sp>
      <p:sp>
        <p:nvSpPr>
          <p:cNvPr id="18435" name="Rectangle 3"/>
          <p:cNvSpPr>
            <a:spLocks noGrp="1" noChangeArrowheads="1"/>
          </p:cNvSpPr>
          <p:nvPr>
            <p:ph idx="1"/>
          </p:nvPr>
        </p:nvSpPr>
        <p:spPr/>
        <p:txBody>
          <a:bodyPr>
            <a:noAutofit/>
          </a:bodyPr>
          <a:lstStyle/>
          <a:p>
            <a:pPr marL="227013" indent="-227013">
              <a:lnSpc>
                <a:spcPct val="100000"/>
              </a:lnSpc>
              <a:spcBef>
                <a:spcPts val="0"/>
              </a:spcBef>
              <a:spcAft>
                <a:spcPts val="1800"/>
              </a:spcAft>
              <a:buFont typeface="Wingdings" panose="05000000000000000000" pitchFamily="2" charset="2"/>
              <a:buChar char="§"/>
            </a:pPr>
            <a:r>
              <a:rPr lang="en-US" altLang="zh-CN" sz="2000" dirty="0">
                <a:ea typeface="SimSun" pitchFamily="2" charset="-122"/>
              </a:rPr>
              <a:t>All else equal, the responsibility for a public service should be assigned to the unit of government with the scale closest to the minimum-cost scale.</a:t>
            </a:r>
          </a:p>
          <a:p>
            <a:pPr marL="460375" lvl="1" indent="-233363">
              <a:lnSpc>
                <a:spcPct val="100000"/>
              </a:lnSpc>
              <a:buFont typeface="Courier New" panose="02070309020205020404" pitchFamily="49" charset="0"/>
              <a:buChar char="o"/>
            </a:pPr>
            <a:r>
              <a:rPr lang="en-US" altLang="zh-CN" sz="2000" dirty="0">
                <a:ea typeface="SimSun" pitchFamily="2" charset="-122"/>
              </a:rPr>
              <a:t>Suburban school districts meet this test.</a:t>
            </a:r>
          </a:p>
          <a:p>
            <a:pPr marL="460375" lvl="1" indent="-233363">
              <a:lnSpc>
                <a:spcPct val="100000"/>
              </a:lnSpc>
              <a:buFont typeface="Courier New" panose="02070309020205020404" pitchFamily="49" charset="0"/>
              <a:buChar char="o"/>
            </a:pPr>
            <a:r>
              <a:rPr lang="en-US" altLang="zh-CN" sz="2000" dirty="0">
                <a:ea typeface="SimSun" pitchFamily="2" charset="-122"/>
              </a:rPr>
              <a:t>Rural districts are too small, and, on cost grounds, at least, they should consolidate.</a:t>
            </a:r>
          </a:p>
          <a:p>
            <a:pPr marL="460375" lvl="1" indent="-233363">
              <a:lnSpc>
                <a:spcPct val="100000"/>
              </a:lnSpc>
              <a:spcAft>
                <a:spcPts val="1800"/>
              </a:spcAft>
              <a:buFont typeface="Courier New" panose="02070309020205020404" pitchFamily="49" charset="0"/>
              <a:buChar char="o"/>
            </a:pPr>
            <a:r>
              <a:rPr lang="en-US" altLang="zh-CN" sz="2000" dirty="0">
                <a:ea typeface="SimSun" pitchFamily="2" charset="-122"/>
              </a:rPr>
              <a:t>Urban districts may be too large and, on cost grounds, it may make sense to split them up.</a:t>
            </a:r>
          </a:p>
          <a:p>
            <a:pPr marL="227013" indent="-227013">
              <a:lnSpc>
                <a:spcPct val="100000"/>
              </a:lnSpc>
              <a:spcBef>
                <a:spcPts val="0"/>
              </a:spcBef>
              <a:spcAft>
                <a:spcPts val="1800"/>
              </a:spcAft>
              <a:buFont typeface="Wingdings" panose="05000000000000000000" pitchFamily="2" charset="2"/>
              <a:buChar char="§"/>
            </a:pPr>
            <a:r>
              <a:rPr lang="en-US" altLang="zh-CN" sz="2000" dirty="0">
                <a:ea typeface="SimSun" pitchFamily="2" charset="-122"/>
              </a:rPr>
              <a:t>Different public services have different optimal scales—a reason for layers of government—but evidence is limited!</a:t>
            </a:r>
          </a:p>
          <a:p>
            <a:pPr marL="227013" indent="-227013">
              <a:lnSpc>
                <a:spcPct val="100000"/>
              </a:lnSpc>
              <a:spcBef>
                <a:spcPts val="0"/>
              </a:spcBef>
              <a:spcAft>
                <a:spcPts val="0"/>
              </a:spcAft>
              <a:buFont typeface="Wingdings" panose="05000000000000000000" pitchFamily="2" charset="2"/>
              <a:buChar char="§"/>
            </a:pPr>
            <a:r>
              <a:rPr lang="en-US" altLang="zh-CN" sz="2000" dirty="0">
                <a:ea typeface="SimSun" pitchFamily="2" charset="-122"/>
              </a:rPr>
              <a:t>Cost considerations may, of course, be offset by other concerns.</a:t>
            </a:r>
            <a:endParaRPr lang="en-US" sz="2000" dirty="0"/>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Productive Efficiency, Economies of Population Scale, 3</a:t>
            </a:r>
            <a:br>
              <a:rPr lang="en-US" altLang="zh-CN" sz="2800" dirty="0">
                <a:solidFill>
                  <a:srgbClr val="BD582C"/>
                </a:solidFill>
                <a:ea typeface="SimSun" pitchFamily="2" charset="-122"/>
              </a:rPr>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3" name="Rectangle 2"/>
          <p:cNvSpPr/>
          <p:nvPr/>
        </p:nvSpPr>
        <p:spPr>
          <a:xfrm>
            <a:off x="838200" y="1371600"/>
            <a:ext cx="8153400" cy="461665"/>
          </a:xfrm>
          <a:prstGeom prst="rect">
            <a:avLst/>
          </a:prstGeom>
        </p:spPr>
        <p:txBody>
          <a:bodyPr wrap="square">
            <a:spAutoFit/>
          </a:bodyPr>
          <a:lstStyle/>
          <a:p>
            <a:pPr marL="428625" indent="-428625">
              <a:buNone/>
            </a:pPr>
            <a:r>
              <a:rPr lang="en-US" altLang="zh-CN" sz="2400" dirty="0">
                <a:solidFill>
                  <a:srgbClr val="BD582C"/>
                </a:solidFill>
                <a:latin typeface="+mn-lt"/>
                <a:ea typeface="SimSun" pitchFamily="2" charset="-122"/>
              </a:rPr>
              <a:t>Economies of Population Scale and Consolidation</a:t>
            </a:r>
          </a:p>
        </p:txBody>
      </p:sp>
      <p:sp>
        <p:nvSpPr>
          <p:cNvPr id="18435" name="Rectangle 3"/>
          <p:cNvSpPr>
            <a:spLocks noGrp="1" noChangeArrowheads="1"/>
          </p:cNvSpPr>
          <p:nvPr>
            <p:ph idx="1"/>
          </p:nvPr>
        </p:nvSpPr>
        <p:spPr/>
        <p:txBody>
          <a:bodyPr>
            <a:noAutofit/>
          </a:bodyPr>
          <a:lstStyle/>
          <a:p>
            <a:pPr marL="227013" indent="-227013">
              <a:lnSpc>
                <a:spcPct val="100000"/>
              </a:lnSpc>
              <a:spcBef>
                <a:spcPts val="0"/>
              </a:spcBef>
              <a:spcAft>
                <a:spcPts val="1800"/>
              </a:spcAft>
              <a:buFont typeface="Wingdings" panose="05000000000000000000" pitchFamily="2" charset="2"/>
              <a:buChar char="§"/>
            </a:pPr>
            <a:r>
              <a:rPr lang="en-US" altLang="zh-CN" sz="2000" dirty="0">
                <a:ea typeface="SimSun" pitchFamily="2" charset="-122"/>
              </a:rPr>
              <a:t>The existence of returns to population scale contribute to a case for consolidation since the cost per person is lower with larger units.</a:t>
            </a:r>
          </a:p>
          <a:p>
            <a:pPr marL="227013" indent="-227013">
              <a:lnSpc>
                <a:spcPct val="100000"/>
              </a:lnSpc>
              <a:spcBef>
                <a:spcPts val="0"/>
              </a:spcBef>
              <a:spcAft>
                <a:spcPts val="1800"/>
              </a:spcAft>
              <a:buFont typeface="Wingdings" panose="05000000000000000000" pitchFamily="2" charset="2"/>
              <a:buChar char="§"/>
            </a:pPr>
            <a:r>
              <a:rPr lang="en-US" altLang="zh-CN" sz="2000" dirty="0">
                <a:ea typeface="SimSun" pitchFamily="2" charset="-122"/>
              </a:rPr>
              <a:t>But be careful.  To estimate returns to population scale, one must </a:t>
            </a:r>
          </a:p>
          <a:p>
            <a:pPr marL="391605" lvl="1" indent="-227013">
              <a:lnSpc>
                <a:spcPct val="100000"/>
              </a:lnSpc>
              <a:spcBef>
                <a:spcPts val="0"/>
              </a:spcBef>
              <a:spcAft>
                <a:spcPts val="1800"/>
              </a:spcAft>
              <a:buFont typeface="Wingdings" panose="05000000000000000000" pitchFamily="2" charset="2"/>
              <a:buChar char="§"/>
            </a:pPr>
            <a:r>
              <a:rPr lang="en-US" altLang="zh-CN" sz="1888" dirty="0">
                <a:ea typeface="SimSun" pitchFamily="2" charset="-122"/>
              </a:rPr>
              <a:t>Control for variation in service quality across jurisdictions.</a:t>
            </a:r>
          </a:p>
          <a:p>
            <a:pPr marL="391605" lvl="1" indent="-227013">
              <a:lnSpc>
                <a:spcPct val="100000"/>
              </a:lnSpc>
              <a:spcBef>
                <a:spcPts val="0"/>
              </a:spcBef>
              <a:spcAft>
                <a:spcPts val="1800"/>
              </a:spcAft>
              <a:buFont typeface="Wingdings" panose="05000000000000000000" pitchFamily="2" charset="2"/>
              <a:buChar char="§"/>
            </a:pPr>
            <a:r>
              <a:rPr lang="en-US" altLang="zh-CN" sz="1888" dirty="0">
                <a:ea typeface="SimSun" pitchFamily="2" charset="-122"/>
              </a:rPr>
              <a:t>Control for cost differences across jurisdictions.</a:t>
            </a:r>
          </a:p>
          <a:p>
            <a:pPr marL="227013" indent="-227013">
              <a:lnSpc>
                <a:spcPct val="100000"/>
              </a:lnSpc>
              <a:spcBef>
                <a:spcPts val="0"/>
              </a:spcBef>
              <a:spcAft>
                <a:spcPts val="1800"/>
              </a:spcAft>
              <a:buFont typeface="Wingdings" panose="05000000000000000000" pitchFamily="2" charset="2"/>
              <a:buChar char="§"/>
            </a:pPr>
            <a:r>
              <a:rPr lang="en-US" altLang="zh-CN" sz="2000" dirty="0">
                <a:ea typeface="SimSun" pitchFamily="2" charset="-122"/>
              </a:rPr>
              <a:t>If larger jurisdictions spend less because they provide lower quality services, for example, one cannot conclude that there are economies of population scale.</a:t>
            </a:r>
          </a:p>
          <a:p>
            <a:pPr marL="227013" indent="-227013">
              <a:lnSpc>
                <a:spcPct val="100000"/>
              </a:lnSpc>
              <a:spcBef>
                <a:spcPts val="0"/>
              </a:spcBef>
              <a:spcAft>
                <a:spcPts val="1800"/>
              </a:spcAft>
              <a:buFont typeface="Wingdings" panose="05000000000000000000" pitchFamily="2" charset="2"/>
              <a:buChar char="§"/>
            </a:pPr>
            <a:r>
              <a:rPr lang="en-US" altLang="zh-CN" sz="2000" dirty="0">
                <a:ea typeface="SimSun" pitchFamily="2" charset="-122"/>
              </a:rPr>
              <a:t>Outside of education, few studies have good information on service quality or costs.</a:t>
            </a: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Economies of Population Scale and Consolidation</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3243297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1600"/>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eaLnBrk="1" hangingPunct="1">
              <a:lnSpc>
                <a:spcPct val="90000"/>
              </a:lnSpc>
            </a:pPr>
            <a:endParaRPr lang="en-US" sz="2000" dirty="0"/>
          </a:p>
          <a:p>
            <a:pPr marL="227013" lvl="2" indent="-227013">
              <a:buFont typeface="Wingdings" panose="05000000000000000000" pitchFamily="2" charset="2"/>
              <a:buChar char="§"/>
            </a:pPr>
            <a:r>
              <a:rPr lang="en-US" sz="2000" dirty="0"/>
              <a:t>Key Features of the U.S. Federal System</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Principles for Allocating Responsibilities in a Federal System</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Intergovernmental Grants</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Fiscal Disparities</a:t>
            </a:r>
          </a:p>
          <a:p>
            <a:pPr eaLnBrk="1" hangingPunct="1">
              <a:lnSpc>
                <a:spcPct val="90000"/>
              </a:lnSpc>
            </a:pPr>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3" name="Rectangle 2"/>
          <p:cNvSpPr/>
          <p:nvPr/>
        </p:nvSpPr>
        <p:spPr>
          <a:xfrm>
            <a:off x="838200" y="1371600"/>
            <a:ext cx="8153400" cy="461665"/>
          </a:xfrm>
          <a:prstGeom prst="rect">
            <a:avLst/>
          </a:prstGeom>
        </p:spPr>
        <p:txBody>
          <a:bodyPr wrap="square">
            <a:spAutoFit/>
          </a:bodyPr>
          <a:lstStyle/>
          <a:p>
            <a:pPr marL="428625" indent="-428625">
              <a:buNone/>
            </a:pPr>
            <a:r>
              <a:rPr lang="en-US" altLang="zh-CN" sz="2400" dirty="0">
                <a:solidFill>
                  <a:srgbClr val="BD582C"/>
                </a:solidFill>
                <a:latin typeface="+mn-lt"/>
                <a:ea typeface="SimSun" pitchFamily="2" charset="-122"/>
              </a:rPr>
              <a:t>Economies of Population Scale and Consolidation, 2</a:t>
            </a:r>
          </a:p>
        </p:txBody>
      </p:sp>
      <p:sp>
        <p:nvSpPr>
          <p:cNvPr id="18435" name="Rectangle 3"/>
          <p:cNvSpPr>
            <a:spLocks noGrp="1" noChangeArrowheads="1"/>
          </p:cNvSpPr>
          <p:nvPr>
            <p:ph idx="1"/>
          </p:nvPr>
        </p:nvSpPr>
        <p:spPr/>
        <p:txBody>
          <a:bodyPr>
            <a:noAutofit/>
          </a:bodyPr>
          <a:lstStyle/>
          <a:p>
            <a:pPr marL="365760" indent="-283464" fontAlgn="auto">
              <a:spcAft>
                <a:spcPts val="1200"/>
              </a:spcAft>
              <a:buFont typeface="Wingdings 2"/>
              <a:buChar char=""/>
              <a:defRPr/>
            </a:pPr>
            <a:r>
              <a:rPr lang="en-US" sz="2000" dirty="0"/>
              <a:t>Bill Duncombe and I estimated economies of population scale for fire services in NY State (</a:t>
            </a:r>
            <a:r>
              <a:rPr lang="en-US" sz="2000" i="1" dirty="0"/>
              <a:t>J. Public Economics</a:t>
            </a:r>
            <a:r>
              <a:rPr lang="en-US" sz="2000" dirty="0"/>
              <a:t>, 1993).</a:t>
            </a:r>
          </a:p>
          <a:p>
            <a:pPr marL="640398" lvl="1" indent="-283464" fontAlgn="auto">
              <a:spcAft>
                <a:spcPts val="1200"/>
              </a:spcAft>
              <a:buFont typeface="Wingdings 2"/>
              <a:buChar char=""/>
              <a:defRPr/>
            </a:pPr>
            <a:r>
              <a:rPr lang="en-US" sz="1800" dirty="0"/>
              <a:t>We measured fire services output by the dollar value of losses per fire and the number of fires per dollar of property value.</a:t>
            </a:r>
          </a:p>
          <a:p>
            <a:pPr marL="640398" lvl="1" indent="-283464" fontAlgn="auto">
              <a:spcAft>
                <a:spcPts val="1200"/>
              </a:spcAft>
              <a:buFont typeface="Wingdings 2"/>
              <a:buChar char=""/>
              <a:defRPr/>
            </a:pPr>
            <a:r>
              <a:rPr lang="en-US" sz="1800" dirty="0"/>
              <a:t>We identified several important cost factors, including </a:t>
            </a:r>
          </a:p>
          <a:p>
            <a:pPr marL="914400" lvl="2" indent="-284163">
              <a:spcAft>
                <a:spcPts val="1200"/>
              </a:spcAft>
              <a:buFont typeface="Wingdings 2"/>
              <a:buChar char=""/>
              <a:defRPr/>
            </a:pPr>
            <a:r>
              <a:rPr lang="en-US" sz="1600" dirty="0"/>
              <a:t>The share of houses built before 1940.</a:t>
            </a:r>
          </a:p>
          <a:p>
            <a:pPr marL="914400" lvl="2" indent="-284163">
              <a:spcAft>
                <a:spcPts val="1200"/>
              </a:spcAft>
              <a:buFont typeface="Wingdings 2"/>
              <a:buChar char=""/>
              <a:defRPr/>
            </a:pPr>
            <a:r>
              <a:rPr lang="en-US" sz="1600" dirty="0"/>
              <a:t>The poverty rate.</a:t>
            </a:r>
          </a:p>
          <a:p>
            <a:pPr marL="914400" lvl="2" indent="-284163">
              <a:spcAft>
                <a:spcPts val="1200"/>
              </a:spcAft>
              <a:buFont typeface="Wingdings 2"/>
              <a:buChar char=""/>
              <a:defRPr/>
            </a:pPr>
            <a:r>
              <a:rPr lang="en-US" sz="1600" dirty="0"/>
              <a:t>The share of property classified as commercial and industrial.</a:t>
            </a:r>
          </a:p>
          <a:p>
            <a:pPr marL="914400" lvl="2" indent="-284163">
              <a:spcAft>
                <a:spcPts val="1200"/>
              </a:spcAft>
              <a:buFont typeface="Wingdings 2"/>
              <a:buChar char=""/>
              <a:defRPr/>
            </a:pPr>
            <a:r>
              <a:rPr lang="en-US" sz="1600" dirty="0"/>
              <a:t>The percentage of apartment buildings more than 2 stories high.</a:t>
            </a:r>
          </a:p>
          <a:p>
            <a:pPr marL="640398" lvl="1" indent="-283464">
              <a:spcAft>
                <a:spcPts val="1200"/>
              </a:spcAft>
              <a:buFont typeface="Wingdings 2"/>
              <a:buChar char=""/>
              <a:defRPr/>
            </a:pPr>
            <a:r>
              <a:rPr lang="en-US" sz="1800" dirty="0"/>
              <a:t>We found no evidence of economies or diseconomies of population scale; the per capita cost of fire services does not change as population changes.</a:t>
            </a:r>
          </a:p>
          <a:p>
            <a:pPr marL="914400" lvl="2" indent="-284163">
              <a:spcAft>
                <a:spcPts val="1200"/>
              </a:spcAft>
              <a:buFont typeface="Wingdings 2"/>
              <a:buChar char=""/>
              <a:defRPr/>
            </a:pPr>
            <a:r>
              <a:rPr lang="en-US" sz="1600" dirty="0"/>
              <a:t>These results imply that there would not be any cost savings from the consolidation of fire districts in New York .</a:t>
            </a:r>
            <a:endParaRPr lang="en-US" altLang="zh-CN" sz="1600" dirty="0">
              <a:ea typeface="SimSun" pitchFamily="2" charset="-122"/>
            </a:endParaRPr>
          </a:p>
        </p:txBody>
      </p:sp>
      <p:sp>
        <p:nvSpPr>
          <p:cNvPr id="2" name="Title" hidden="1"/>
          <p:cNvSpPr>
            <a:spLocks noGrp="1"/>
          </p:cNvSpPr>
          <p:nvPr>
            <p:ph type="title"/>
          </p:nvPr>
        </p:nvSpPr>
        <p:spPr/>
        <p:txBody>
          <a:bodyPr/>
          <a:lstStyle/>
          <a:p>
            <a:r>
              <a:rPr lang="en-US" altLang="zh-CN" sz="2800" dirty="0">
                <a:solidFill>
                  <a:srgbClr val="BD582C"/>
                </a:solidFill>
                <a:ea typeface="SimSun" pitchFamily="2" charset="-122"/>
              </a:rPr>
              <a:t>Economies of Population Scale and Consolidation, 2</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195892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1600"/>
            <a:ext cx="2932469" cy="461665"/>
          </a:xfrm>
          <a:prstGeom prst="rect">
            <a:avLst/>
          </a:prstGeom>
        </p:spPr>
        <p:txBody>
          <a:bodyPr wrap="none">
            <a:spAutoFit/>
          </a:bodyPr>
          <a:lstStyle/>
          <a:p>
            <a:pPr marL="428625" indent="-428625">
              <a:buNone/>
            </a:pPr>
            <a:r>
              <a:rPr lang="en-US" altLang="zh-CN" sz="2400" dirty="0">
                <a:solidFill>
                  <a:srgbClr val="BD582C"/>
                </a:solidFill>
                <a:latin typeface="+mn-lt"/>
                <a:ea typeface="SimSun" pitchFamily="2" charset="-122"/>
              </a:rPr>
              <a:t>Allocative Efficiency, 1</a:t>
            </a:r>
          </a:p>
        </p:txBody>
      </p:sp>
      <p:sp>
        <p:nvSpPr>
          <p:cNvPr id="19459" name="Rectangle 3"/>
          <p:cNvSpPr>
            <a:spLocks noGrp="1" noChangeArrowheads="1"/>
          </p:cNvSpPr>
          <p:nvPr>
            <p:ph idx="1"/>
          </p:nvPr>
        </p:nvSpPr>
        <p:spPr/>
        <p:txBody>
          <a:bodyPr>
            <a:normAutofit/>
          </a:bodyPr>
          <a:lstStyle/>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Recall the normative argument by </a:t>
            </a:r>
            <a:r>
              <a:rPr lang="en-US" altLang="zh-CN" sz="2000" b="1" dirty="0" err="1">
                <a:ea typeface="SimSun" pitchFamily="2" charset="-122"/>
              </a:rPr>
              <a:t>Tiebout</a:t>
            </a:r>
            <a:r>
              <a:rPr lang="en-US" altLang="zh-CN" sz="2000" dirty="0">
                <a:ea typeface="SimSun" pitchFamily="2" charset="-122"/>
              </a:rPr>
              <a:t>:  A federal system is efficient if there are many local governments and people are able to choose their preferred service-tax package.</a:t>
            </a:r>
          </a:p>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This argument calls for assigning service responsibilities to small local governments, all else equal.</a:t>
            </a:r>
            <a:endParaRPr lang="en-US" sz="2000" dirty="0"/>
          </a:p>
          <a:p>
            <a:pPr>
              <a:buFont typeface="Wingdings" panose="05000000000000000000" pitchFamily="2" charset="2"/>
              <a:buChar char="§"/>
            </a:pPr>
            <a:endParaRPr lang="en-US" sz="2000" b="1"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Allocative Efficiency, 1</a:t>
            </a:r>
            <a:br>
              <a:rPr lang="en-US" altLang="zh-CN" sz="2800" dirty="0">
                <a:solidFill>
                  <a:srgbClr val="BD582C"/>
                </a:solidFill>
                <a:ea typeface="SimSun" pitchFamily="2" charset="-122"/>
              </a:rPr>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19290" y="1371600"/>
            <a:ext cx="4211153" cy="387798"/>
          </a:xfrm>
          <a:prstGeom prst="rect">
            <a:avLst/>
          </a:prstGeom>
        </p:spPr>
        <p:txBody>
          <a:bodyPr wrap="none">
            <a:spAutoFit/>
          </a:bodyPr>
          <a:lstStyle/>
          <a:p>
            <a:pPr marL="428625" indent="-428625">
              <a:lnSpc>
                <a:spcPct val="80000"/>
              </a:lnSpc>
              <a:buNone/>
            </a:pPr>
            <a:r>
              <a:rPr lang="en-US" altLang="zh-CN" sz="2400" dirty="0">
                <a:solidFill>
                  <a:srgbClr val="BD582C"/>
                </a:solidFill>
                <a:latin typeface="+mn-lt"/>
                <a:ea typeface="SimSun" pitchFamily="2" charset="-122"/>
              </a:rPr>
              <a:t>Allocative Efficiency 2, Spillovers</a:t>
            </a:r>
          </a:p>
        </p:txBody>
      </p:sp>
      <p:sp>
        <p:nvSpPr>
          <p:cNvPr id="20483" name="Rectangle 3"/>
          <p:cNvSpPr>
            <a:spLocks noGrp="1" noChangeArrowheads="1"/>
          </p:cNvSpPr>
          <p:nvPr>
            <p:ph idx="1"/>
          </p:nvPr>
        </p:nvSpPr>
        <p:spPr/>
        <p:txBody>
          <a:bodyPr>
            <a:noAutofit/>
          </a:bodyPr>
          <a:lstStyle/>
          <a:p>
            <a:pPr marL="227013" indent="-227013">
              <a:lnSpc>
                <a:spcPct val="110000"/>
              </a:lnSpc>
              <a:spcBef>
                <a:spcPts val="0"/>
              </a:spcBef>
              <a:spcAft>
                <a:spcPts val="1200"/>
              </a:spcAft>
              <a:buFont typeface="Wingdings" panose="05000000000000000000" pitchFamily="2" charset="2"/>
              <a:buChar char="§"/>
            </a:pPr>
            <a:r>
              <a:rPr lang="en-US" altLang="zh-CN" sz="2000" dirty="0">
                <a:ea typeface="SimSun" pitchFamily="2" charset="-122"/>
              </a:rPr>
              <a:t>Spillovers from public services are an </a:t>
            </a:r>
            <a:r>
              <a:rPr lang="en-US" altLang="zh-CN" sz="2000" b="1" dirty="0">
                <a:ea typeface="SimSun" pitchFamily="2" charset="-122"/>
              </a:rPr>
              <a:t>externality</a:t>
            </a:r>
            <a:r>
              <a:rPr lang="en-US" altLang="zh-CN" sz="2000" dirty="0">
                <a:ea typeface="SimSun" pitchFamily="2" charset="-122"/>
              </a:rPr>
              <a:t>.</a:t>
            </a:r>
          </a:p>
          <a:p>
            <a:pPr marL="460375" lvl="8" indent="-233363">
              <a:lnSpc>
                <a:spcPct val="110000"/>
              </a:lnSpc>
              <a:spcBef>
                <a:spcPts val="0"/>
              </a:spcBef>
              <a:spcAft>
                <a:spcPts val="1800"/>
              </a:spcAft>
              <a:buSzPct val="65000"/>
              <a:buFont typeface="Courier New" panose="02070309020205020404" pitchFamily="49" charset="0"/>
              <a:buChar char="o"/>
            </a:pPr>
            <a:r>
              <a:rPr lang="en-US" altLang="zh-CN" sz="2000" dirty="0">
                <a:ea typeface="SimSun" pitchFamily="2" charset="-122"/>
              </a:rPr>
              <a:t>Example:  Benefits from a state highway system to people in surrounding states.</a:t>
            </a:r>
          </a:p>
          <a:p>
            <a:pPr marL="227013" indent="-227013">
              <a:lnSpc>
                <a:spcPct val="110000"/>
              </a:lnSpc>
              <a:spcBef>
                <a:spcPts val="0"/>
              </a:spcBef>
              <a:spcAft>
                <a:spcPts val="1800"/>
              </a:spcAft>
              <a:buFont typeface="Wingdings" panose="05000000000000000000" pitchFamily="2" charset="2"/>
              <a:buChar char="§"/>
            </a:pPr>
            <a:r>
              <a:rPr lang="en-US" altLang="zh-CN" sz="2000" dirty="0">
                <a:ea typeface="SimSun" pitchFamily="2" charset="-122"/>
              </a:rPr>
              <a:t>One way to address spillovers is to assign service responsibility to a level of government high enough to internalize the externality.</a:t>
            </a:r>
          </a:p>
          <a:p>
            <a:pPr marL="460375" lvl="8" indent="-233363">
              <a:lnSpc>
                <a:spcPct val="110000"/>
              </a:lnSpc>
              <a:spcBef>
                <a:spcPts val="0"/>
              </a:spcBef>
              <a:spcAft>
                <a:spcPts val="1800"/>
              </a:spcAft>
              <a:buSzPct val="65000"/>
              <a:buFont typeface="Courier New" panose="02070309020205020404" pitchFamily="49" charset="0"/>
              <a:buChar char="o"/>
            </a:pPr>
            <a:r>
              <a:rPr lang="en-US" altLang="zh-CN" sz="2000" dirty="0">
                <a:ea typeface="SimSun" pitchFamily="2" charset="-122"/>
              </a:rPr>
              <a:t>Example:  An air- or water-pollution district that encompasses an entire air- or water-shed.</a:t>
            </a:r>
          </a:p>
          <a:p>
            <a:pPr marL="227013" indent="-227013">
              <a:lnSpc>
                <a:spcPct val="110000"/>
              </a:lnSpc>
              <a:spcBef>
                <a:spcPts val="0"/>
              </a:spcBef>
              <a:spcAft>
                <a:spcPts val="1800"/>
              </a:spcAft>
              <a:buFont typeface="Wingdings" panose="05000000000000000000" pitchFamily="2" charset="2"/>
              <a:buChar char="§"/>
            </a:pPr>
            <a:r>
              <a:rPr lang="en-US" altLang="zh-CN" sz="2000" dirty="0">
                <a:ea typeface="SimSun" pitchFamily="2" charset="-122"/>
              </a:rPr>
              <a:t>Another way to address spillovers is with </a:t>
            </a:r>
            <a:r>
              <a:rPr lang="en-US" altLang="zh-CN" sz="2000" b="1" dirty="0">
                <a:ea typeface="SimSun" pitchFamily="2" charset="-122"/>
              </a:rPr>
              <a:t>intergovernmental grants.</a:t>
            </a:r>
            <a:endParaRPr lang="en-US" altLang="zh-CN" sz="2000" dirty="0">
              <a:ea typeface="SimSun" pitchFamily="2" charset="-122"/>
            </a:endParaRPr>
          </a:p>
          <a:p>
            <a:pPr marL="460375" lvl="5" indent="-233363">
              <a:lnSpc>
                <a:spcPct val="110000"/>
              </a:lnSpc>
              <a:spcBef>
                <a:spcPts val="0"/>
              </a:spcBef>
              <a:spcAft>
                <a:spcPts val="1800"/>
              </a:spcAft>
              <a:buSzPct val="65000"/>
              <a:buFont typeface="Courier New" panose="02070309020205020404" pitchFamily="49" charset="0"/>
              <a:buChar char="o"/>
            </a:pPr>
            <a:r>
              <a:rPr lang="en-US" altLang="zh-CN" sz="2000" dirty="0">
                <a:ea typeface="SimSun" pitchFamily="2" charset="-122"/>
              </a:rPr>
              <a:t>Examples:  Federal matching grants for highways, state aid for education.</a:t>
            </a:r>
            <a:endParaRPr lang="en-US" sz="200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Allocative Efficiency 2, Spillovers</a:t>
            </a:r>
            <a:br>
              <a:rPr lang="en-US" altLang="zh-CN" sz="2800" dirty="0">
                <a:solidFill>
                  <a:srgbClr val="BD582C"/>
                </a:solidFill>
                <a:ea typeface="SimSun" pitchFamily="2" charset="-122"/>
              </a:rPr>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1600"/>
            <a:ext cx="1662378" cy="387798"/>
          </a:xfrm>
          <a:prstGeom prst="rect">
            <a:avLst/>
          </a:prstGeom>
        </p:spPr>
        <p:txBody>
          <a:bodyPr wrap="none">
            <a:spAutoFit/>
          </a:bodyPr>
          <a:lstStyle/>
          <a:p>
            <a:pPr marL="428625" indent="-428625">
              <a:lnSpc>
                <a:spcPct val="80000"/>
              </a:lnSpc>
              <a:buNone/>
            </a:pPr>
            <a:r>
              <a:rPr lang="en-US" altLang="zh-CN" sz="2400" dirty="0">
                <a:solidFill>
                  <a:srgbClr val="BD582C"/>
                </a:solidFill>
                <a:latin typeface="+mn-lt"/>
                <a:ea typeface="SimSun" pitchFamily="2" charset="-122"/>
              </a:rPr>
              <a:t>Distribution</a:t>
            </a:r>
          </a:p>
        </p:txBody>
      </p:sp>
      <p:sp>
        <p:nvSpPr>
          <p:cNvPr id="3" name="Rectangle 3"/>
          <p:cNvSpPr/>
          <p:nvPr/>
        </p:nvSpPr>
        <p:spPr>
          <a:xfrm>
            <a:off x="838200" y="1748919"/>
            <a:ext cx="7567750" cy="4216539"/>
          </a:xfrm>
          <a:prstGeom prst="rect">
            <a:avLst/>
          </a:prstGeom>
        </p:spPr>
        <p:txBody>
          <a:bodyPr wrap="square">
            <a:spAutoFit/>
          </a:bodyPr>
          <a:lstStyle/>
          <a:p>
            <a:pPr marL="227013" marR="0" indent="-227013">
              <a:spcBef>
                <a:spcPts val="0"/>
              </a:spcBef>
              <a:spcAft>
                <a:spcPts val="800"/>
              </a:spcAft>
              <a:buClr>
                <a:schemeClr val="accent1"/>
              </a:buClr>
              <a:buFont typeface="Wingdings" panose="05000000000000000000" pitchFamily="2" charset="2"/>
              <a:buChar char="§"/>
              <a:tabLst>
                <a:tab pos="515938" algn="l"/>
              </a:tabLst>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Most analysts call for the assignment of distribution to higher levels of government:</a:t>
            </a:r>
          </a:p>
          <a:p>
            <a:pPr marL="227013" marR="0" indent="-227013">
              <a:spcBef>
                <a:spcPts val="0"/>
              </a:spcBef>
              <a:spcAft>
                <a:spcPts val="800"/>
              </a:spcAft>
              <a:buClr>
                <a:schemeClr val="accent1"/>
              </a:buClr>
              <a:buFont typeface="Wingdings" panose="05000000000000000000" pitchFamily="2" charset="2"/>
              <a:buChar char="§"/>
              <a:tabLst>
                <a:tab pos="515938" algn="l"/>
              </a:tabLst>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Truly equal opportunity requires a higher level of government.</a:t>
            </a:r>
          </a:p>
          <a:p>
            <a:pPr marL="460375" lvl="1" indent="-233363">
              <a:spcBef>
                <a:spcPts val="0"/>
              </a:spcBef>
              <a:spcAft>
                <a:spcPts val="800"/>
              </a:spcAft>
              <a:buClr>
                <a:srgbClr val="BD582C"/>
              </a:buClr>
              <a:buFont typeface="Courier New" panose="02070309020205020404" pitchFamily="49" charset="0"/>
              <a:buChar char="o"/>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E.g., national programs for social insurance or civil rights.</a:t>
            </a:r>
          </a:p>
          <a:p>
            <a:pPr marL="227013" marR="0" indent="-227013">
              <a:spcBef>
                <a:spcPts val="0"/>
              </a:spcBef>
              <a:spcAft>
                <a:spcPts val="800"/>
              </a:spcAft>
              <a:buClr>
                <a:schemeClr val="accent1"/>
              </a:buClr>
              <a:buFont typeface="Wingdings" panose="05000000000000000000" pitchFamily="2" charset="2"/>
              <a:buChar char="§"/>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Redistribution may involve spillovers:</a:t>
            </a:r>
          </a:p>
          <a:p>
            <a:pPr marL="460375" lvl="1" indent="-233363">
              <a:spcBef>
                <a:spcPts val="0"/>
              </a:spcBef>
              <a:spcAft>
                <a:spcPts val="800"/>
              </a:spcAft>
              <a:buClr>
                <a:srgbClr val="BD582C"/>
              </a:buClr>
              <a:buFont typeface="Courier New" panose="02070309020205020404" pitchFamily="49" charset="0"/>
              <a:buChar char="o"/>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People in State A who believe in equality benefit from equality in State B.</a:t>
            </a:r>
          </a:p>
          <a:p>
            <a:pPr marL="227013" marR="0" indent="-227013">
              <a:spcBef>
                <a:spcPts val="0"/>
              </a:spcBef>
              <a:spcAft>
                <a:spcPts val="800"/>
              </a:spcAft>
              <a:buClr>
                <a:schemeClr val="accent1"/>
              </a:buClr>
              <a:buFont typeface="Wingdings" panose="05000000000000000000" pitchFamily="2" charset="2"/>
              <a:buChar char="§"/>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Redistribution at lower levels of government may be undermined by mobility:</a:t>
            </a:r>
          </a:p>
          <a:p>
            <a:pPr marL="460375" lvl="1" indent="-233363">
              <a:spcBef>
                <a:spcPts val="0"/>
              </a:spcBef>
              <a:spcAft>
                <a:spcPts val="0"/>
              </a:spcAft>
              <a:buClr>
                <a:srgbClr val="BD582C"/>
              </a:buClr>
              <a:buSzPct val="100000"/>
              <a:buFont typeface="Courier New" panose="02070309020205020404" pitchFamily="49" charset="0"/>
              <a:buChar char="o"/>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Wealthy individuals can escape progressive state and local taxes</a:t>
            </a:r>
          </a:p>
          <a:p>
            <a:pPr marL="460375" lvl="1" indent="-233363">
              <a:spcBef>
                <a:spcPts val="0"/>
              </a:spcBef>
              <a:spcAft>
                <a:spcPts val="0"/>
              </a:spcAft>
              <a:buClr>
                <a:srgbClr val="BD582C"/>
              </a:buClr>
              <a:buSzPct val="100000"/>
              <a:buFont typeface="Courier New" panose="02070309020205020404" pitchFamily="49" charset="0"/>
              <a:buChar char="o"/>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Needy individuals may move to generous cities or states.</a:t>
            </a:r>
          </a:p>
          <a:p>
            <a:pPr marL="460375" lvl="1" indent="-233363">
              <a:spcBef>
                <a:spcPts val="0"/>
              </a:spcBef>
              <a:spcAft>
                <a:spcPts val="0"/>
              </a:spcAft>
              <a:buClr>
                <a:srgbClr val="BD582C"/>
              </a:buClr>
              <a:buSzPct val="100000"/>
              <a:buFont typeface="Courier New" panose="02070309020205020404" pitchFamily="49" charset="0"/>
              <a:buChar char="o"/>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Evidence says these effects are small.</a:t>
            </a:r>
            <a:endParaRPr lang="en-US" sz="2000" dirty="0">
              <a:solidFill>
                <a:schemeClr val="tx1">
                  <a:lumMod val="75000"/>
                  <a:lumOff val="25000"/>
                </a:schemeClr>
              </a:solidFill>
              <a:latin typeface="+mn-lt"/>
            </a:endParaRPr>
          </a:p>
        </p:txBody>
      </p:sp>
      <p:sp>
        <p:nvSpPr>
          <p:cNvPr id="4" name="Title" hidden="1"/>
          <p:cNvSpPr>
            <a:spLocks noGrp="1"/>
          </p:cNvSpPr>
          <p:nvPr>
            <p:ph type="title"/>
          </p:nvPr>
        </p:nvSpPr>
        <p:spPr/>
        <p:txBody>
          <a:bodyPr/>
          <a:lstStyle/>
          <a:p>
            <a:r>
              <a:rPr lang="en-US" altLang="zh-CN" sz="2800" dirty="0">
                <a:solidFill>
                  <a:srgbClr val="BD582C"/>
                </a:solidFill>
                <a:ea typeface="SimSun" pitchFamily="2" charset="-122"/>
              </a:rPr>
              <a:t>Distribution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1600"/>
            <a:ext cx="1963743" cy="387798"/>
          </a:xfrm>
          <a:prstGeom prst="rect">
            <a:avLst/>
          </a:prstGeom>
        </p:spPr>
        <p:txBody>
          <a:bodyPr wrap="none">
            <a:spAutoFit/>
          </a:bodyPr>
          <a:lstStyle/>
          <a:p>
            <a:pPr marL="428625" indent="-428625">
              <a:lnSpc>
                <a:spcPct val="80000"/>
              </a:lnSpc>
              <a:buNone/>
            </a:pPr>
            <a:r>
              <a:rPr lang="en-US" altLang="zh-CN" sz="2400" dirty="0">
                <a:solidFill>
                  <a:srgbClr val="BD582C"/>
                </a:solidFill>
                <a:latin typeface="+mn-lt"/>
                <a:ea typeface="SimSun" pitchFamily="2" charset="-122"/>
              </a:rPr>
              <a:t>Distribution, 2</a:t>
            </a:r>
          </a:p>
        </p:txBody>
      </p:sp>
      <p:sp>
        <p:nvSpPr>
          <p:cNvPr id="3" name="Rectangle 3"/>
          <p:cNvSpPr/>
          <p:nvPr/>
        </p:nvSpPr>
        <p:spPr>
          <a:xfrm>
            <a:off x="838200" y="1748919"/>
            <a:ext cx="7567750" cy="3631763"/>
          </a:xfrm>
          <a:prstGeom prst="rect">
            <a:avLst/>
          </a:prstGeom>
        </p:spPr>
        <p:txBody>
          <a:bodyPr wrap="square">
            <a:spAutoFit/>
          </a:bodyPr>
          <a:lstStyle/>
          <a:p>
            <a:pPr marL="227013" marR="0" indent="-227013">
              <a:spcBef>
                <a:spcPts val="0"/>
              </a:spcBef>
              <a:spcAft>
                <a:spcPts val="1200"/>
              </a:spcAft>
              <a:buClr>
                <a:schemeClr val="accent1"/>
              </a:buClr>
              <a:buFont typeface="Wingdings" panose="05000000000000000000" pitchFamily="2" charset="2"/>
              <a:buChar char="§"/>
              <a:tabLst>
                <a:tab pos="515938" algn="l"/>
              </a:tabLst>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Consolidation also raises complex questions about distribution.</a:t>
            </a:r>
          </a:p>
          <a:p>
            <a:pPr marL="227013" marR="0" indent="-227013">
              <a:spcBef>
                <a:spcPts val="0"/>
              </a:spcBef>
              <a:spcAft>
                <a:spcPts val="1200"/>
              </a:spcAft>
              <a:buClr>
                <a:schemeClr val="accent1"/>
              </a:buClr>
              <a:buFont typeface="Wingdings" panose="05000000000000000000" pitchFamily="2" charset="2"/>
              <a:buChar char="§"/>
              <a:tabLst>
                <a:tab pos="515938" algn="l"/>
              </a:tabLst>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Rich and poor jurisdictions generally do not consolidate with each other because this type of consolidation raises taxes on the rich partner and lowers taxes on the poor partner. </a:t>
            </a:r>
          </a:p>
          <a:p>
            <a:pPr marL="684213" lvl="1" indent="-227013">
              <a:spcBef>
                <a:spcPts val="0"/>
              </a:spcBef>
              <a:spcAft>
                <a:spcPts val="1200"/>
              </a:spcAft>
              <a:buClr>
                <a:schemeClr val="accent1"/>
              </a:buClr>
              <a:buFont typeface="Wingdings" panose="05000000000000000000" pitchFamily="2" charset="2"/>
              <a:buChar char="§"/>
              <a:tabLst>
                <a:tab pos="515938" algn="l"/>
              </a:tabLst>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In other words, the rich district votes against consolidation.</a:t>
            </a:r>
          </a:p>
          <a:p>
            <a:pPr marL="227013" indent="-227013">
              <a:spcBef>
                <a:spcPts val="0"/>
              </a:spcBef>
              <a:spcAft>
                <a:spcPts val="1200"/>
              </a:spcAft>
              <a:buClr>
                <a:schemeClr val="accent1"/>
              </a:buClr>
              <a:buFont typeface="Wingdings" panose="05000000000000000000" pitchFamily="2" charset="2"/>
              <a:buChar char="§"/>
              <a:tabLst>
                <a:tab pos="515938" algn="l"/>
              </a:tabLst>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Consolidation also raises issues of political power and control over spending.</a:t>
            </a:r>
          </a:p>
          <a:p>
            <a:pPr marL="684213" lvl="1" indent="-227013">
              <a:spcBef>
                <a:spcPts val="0"/>
              </a:spcBef>
              <a:spcAft>
                <a:spcPts val="1200"/>
              </a:spcAft>
              <a:buClr>
                <a:schemeClr val="accent1"/>
              </a:buClr>
              <a:buFont typeface="Wingdings" panose="05000000000000000000" pitchFamily="2" charset="2"/>
              <a:buChar char="§"/>
              <a:tabLst>
                <a:tab pos="515938" algn="l"/>
              </a:tabLst>
            </a:pPr>
            <a:r>
              <a:rPr lang="en-US" sz="1900" dirty="0">
                <a:solidFill>
                  <a:schemeClr val="tx1">
                    <a:lumMod val="75000"/>
                    <a:lumOff val="25000"/>
                  </a:schemeClr>
                </a:solidFill>
                <a:latin typeface="+mn-lt"/>
                <a:ea typeface="Calibri" panose="020F0502020204030204" pitchFamily="34" charset="0"/>
                <a:cs typeface="Times New Roman" panose="02020603050405020304" pitchFamily="18" charset="0"/>
              </a:rPr>
              <a:t>A poor city might not want to consolidate with rich suburbs despite the above tax changes, because city residents’ influence on spending in the city will be diluted.</a:t>
            </a:r>
          </a:p>
        </p:txBody>
      </p:sp>
      <p:sp>
        <p:nvSpPr>
          <p:cNvPr id="4" name="Title" hidden="1"/>
          <p:cNvSpPr>
            <a:spLocks noGrp="1"/>
          </p:cNvSpPr>
          <p:nvPr>
            <p:ph type="title"/>
          </p:nvPr>
        </p:nvSpPr>
        <p:spPr/>
        <p:txBody>
          <a:bodyPr/>
          <a:lstStyle/>
          <a:p>
            <a:r>
              <a:rPr lang="en-US" altLang="zh-CN" sz="2800" dirty="0">
                <a:solidFill>
                  <a:srgbClr val="BD582C"/>
                </a:solidFill>
                <a:ea typeface="SimSun" pitchFamily="2" charset="-122"/>
              </a:rPr>
              <a:t>Distribution, 2</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2334274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1600"/>
            <a:ext cx="144116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Questions</a:t>
            </a:r>
          </a:p>
        </p:txBody>
      </p:sp>
      <p:sp>
        <p:nvSpPr>
          <p:cNvPr id="4099" name="Rectangle 3"/>
          <p:cNvSpPr>
            <a:spLocks noGrp="1" noChangeArrowheads="1"/>
          </p:cNvSpPr>
          <p:nvPr>
            <p:ph idx="1"/>
          </p:nvPr>
        </p:nvSpPr>
        <p:spPr/>
        <p:txBody>
          <a:bodyPr>
            <a:normAutofit/>
          </a:bodyPr>
          <a:lstStyle/>
          <a:p>
            <a:pPr eaLnBrk="1" hangingPunct="1">
              <a:lnSpc>
                <a:spcPct val="90000"/>
              </a:lnSpc>
            </a:pPr>
            <a:endParaRPr lang="en-US" sz="2000" dirty="0"/>
          </a:p>
          <a:p>
            <a:pPr marL="227013" lvl="2" indent="-227013">
              <a:buFont typeface="Wingdings" panose="05000000000000000000" pitchFamily="2" charset="2"/>
              <a:buChar char="§"/>
            </a:pPr>
            <a:r>
              <a:rPr lang="en-US" sz="2000" dirty="0"/>
              <a:t>What are Musgrave’s three “branches” of government, and how do they apply to local governments?  </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What are “economies of scale” and how might they affect the design of a federal system?</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When does consolidation of local governments boost productive efficiency?</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Why might a state government want to give intergovernmental grants to local governments?</a:t>
            </a:r>
          </a:p>
          <a:p>
            <a:pPr marL="0" lvl="2" indent="0">
              <a:buNone/>
            </a:pPr>
            <a:endParaRPr lang="en-US" sz="2000" dirty="0"/>
          </a:p>
          <a:p>
            <a:pPr eaLnBrk="1" hangingPunct="1">
              <a:lnSpc>
                <a:spcPct val="90000"/>
              </a:lnSpc>
            </a:pPr>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3028675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1600"/>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eaLnBrk="1" hangingPunct="1">
              <a:lnSpc>
                <a:spcPct val="90000"/>
              </a:lnSpc>
            </a:pPr>
            <a:endParaRPr lang="en-US" sz="2000" dirty="0"/>
          </a:p>
          <a:p>
            <a:pPr marL="227013" lvl="2" indent="-227013">
              <a:buFont typeface="Wingdings" panose="05000000000000000000" pitchFamily="2" charset="2"/>
              <a:buChar char="§"/>
            </a:pPr>
            <a:r>
              <a:rPr lang="en-US" sz="2000" dirty="0"/>
              <a:t>Key Features of the U.S. Federal System</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Principles for Allocating Responsibilities in a Federal System</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solidFill>
                  <a:srgbClr val="FF0000"/>
                </a:solidFill>
              </a:rPr>
              <a:t>Intergovernmental Grants</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Fiscal Disparities</a:t>
            </a:r>
          </a:p>
          <a:p>
            <a:pPr eaLnBrk="1" hangingPunct="1">
              <a:lnSpc>
                <a:spcPct val="90000"/>
              </a:lnSpc>
            </a:pPr>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194586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1600"/>
            <a:ext cx="4132413" cy="461665"/>
          </a:xfrm>
          <a:prstGeom prst="rect">
            <a:avLst/>
          </a:prstGeom>
        </p:spPr>
        <p:txBody>
          <a:bodyPr wrap="none">
            <a:spAutoFit/>
          </a:bodyPr>
          <a:lstStyle/>
          <a:p>
            <a:pPr marL="428625" indent="-428625">
              <a:buNone/>
            </a:pPr>
            <a:r>
              <a:rPr lang="en-US" sz="2400" dirty="0">
                <a:solidFill>
                  <a:srgbClr val="BD582C"/>
                </a:solidFill>
                <a:latin typeface="+mn-lt"/>
              </a:rPr>
              <a:t>Behavioral Responses to Grants</a:t>
            </a:r>
          </a:p>
        </p:txBody>
      </p:sp>
      <p:sp>
        <p:nvSpPr>
          <p:cNvPr id="22531" name="Rectangle 3"/>
          <p:cNvSpPr>
            <a:spLocks noGrp="1" noChangeArrowheads="1"/>
          </p:cNvSpPr>
          <p:nvPr>
            <p:ph idx="1"/>
          </p:nvPr>
        </p:nvSpPr>
        <p:spPr/>
        <p:txBody>
          <a:bodyPr>
            <a:normAutofit/>
          </a:bodyPr>
          <a:lstStyle/>
          <a:p>
            <a:pPr marL="227013" indent="-227013">
              <a:lnSpc>
                <a:spcPct val="100000"/>
              </a:lnSpc>
              <a:spcBef>
                <a:spcPts val="0"/>
              </a:spcBef>
              <a:spcAft>
                <a:spcPts val="1800"/>
              </a:spcAft>
              <a:buFont typeface="Wingdings" panose="05000000000000000000" pitchFamily="2" charset="2"/>
              <a:buChar char="§"/>
            </a:pPr>
            <a:r>
              <a:rPr lang="en-US" altLang="zh-CN" sz="2000" dirty="0">
                <a:ea typeface="SimSun" pitchFamily="2" charset="-122"/>
              </a:rPr>
              <a:t>Intergovernmental grants are intended to influence the choices made by lower levels of government.</a:t>
            </a:r>
          </a:p>
          <a:p>
            <a:pPr marL="227013" indent="-227013">
              <a:lnSpc>
                <a:spcPct val="100000"/>
              </a:lnSpc>
              <a:spcBef>
                <a:spcPts val="0"/>
              </a:spcBef>
              <a:spcAft>
                <a:spcPts val="1800"/>
              </a:spcAft>
              <a:buFont typeface="Wingdings" panose="05000000000000000000" pitchFamily="2" charset="2"/>
              <a:buChar char="§"/>
            </a:pPr>
            <a:r>
              <a:rPr lang="en-US" altLang="zh-CN" sz="2000" dirty="0">
                <a:ea typeface="SimSun" pitchFamily="2" charset="-122"/>
              </a:rPr>
              <a:t>The impacts of grants on the behavior of recipient governments has been widely studied.</a:t>
            </a:r>
          </a:p>
          <a:p>
            <a:pPr marL="227013" indent="-227013">
              <a:lnSpc>
                <a:spcPct val="100000"/>
              </a:lnSpc>
              <a:spcBef>
                <a:spcPts val="0"/>
              </a:spcBef>
              <a:spcAft>
                <a:spcPts val="1800"/>
              </a:spcAft>
              <a:buFont typeface="Wingdings" panose="05000000000000000000" pitchFamily="2" charset="2"/>
              <a:buChar char="§"/>
            </a:pPr>
            <a:r>
              <a:rPr lang="en-US" altLang="zh-CN" sz="2000" dirty="0">
                <a:ea typeface="SimSun" pitchFamily="2" charset="-122"/>
              </a:rPr>
              <a:t>The incentives created by grants are salient enough to alter the behavior of  recipient governments. </a:t>
            </a:r>
          </a:p>
          <a:p>
            <a:pPr marL="227013" indent="-227013">
              <a:lnSpc>
                <a:spcPct val="100000"/>
              </a:lnSpc>
              <a:spcBef>
                <a:spcPts val="0"/>
              </a:spcBef>
              <a:spcAft>
                <a:spcPts val="1800"/>
              </a:spcAft>
              <a:buFont typeface="Wingdings" panose="05000000000000000000" pitchFamily="2" charset="2"/>
              <a:buChar char="§"/>
            </a:pPr>
            <a:r>
              <a:rPr lang="en-US" altLang="zh-CN" sz="2000" dirty="0">
                <a:ea typeface="SimSun" pitchFamily="2" charset="-122"/>
              </a:rPr>
              <a:t>Policy makers who design grants should know about this research!</a:t>
            </a:r>
            <a:endParaRPr lang="en-US" sz="2000" dirty="0">
              <a:solidFill>
                <a:srgbClr val="CC3300"/>
              </a:solidFill>
            </a:endParaRPr>
          </a:p>
          <a:p>
            <a:pPr marL="428625" indent="-428625">
              <a:lnSpc>
                <a:spcPct val="150000"/>
              </a:lnSpc>
              <a:spcBef>
                <a:spcPts val="0"/>
              </a:spcBef>
              <a:spcAft>
                <a:spcPts val="1800"/>
              </a:spcAft>
            </a:pPr>
            <a:endParaRPr lang="en-US" dirty="0"/>
          </a:p>
        </p:txBody>
      </p:sp>
      <p:sp>
        <p:nvSpPr>
          <p:cNvPr id="3" name="Title" hidden="1"/>
          <p:cNvSpPr>
            <a:spLocks noGrp="1"/>
          </p:cNvSpPr>
          <p:nvPr>
            <p:ph type="title"/>
          </p:nvPr>
        </p:nvSpPr>
        <p:spPr/>
        <p:txBody>
          <a:bodyPr/>
          <a:lstStyle/>
          <a:p>
            <a:r>
              <a:rPr lang="en-US" sz="2800" dirty="0">
                <a:solidFill>
                  <a:srgbClr val="BD582C"/>
                </a:solidFill>
              </a:rPr>
              <a:t>Behavioral Responses to Grants</a:t>
            </a:r>
            <a:br>
              <a:rPr lang="en-US" sz="2800" dirty="0">
                <a:solidFill>
                  <a:srgbClr val="BD582C"/>
                </a:solidFill>
              </a:rPr>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2" name="Rectangle 1"/>
          <p:cNvSpPr/>
          <p:nvPr/>
        </p:nvSpPr>
        <p:spPr>
          <a:xfrm>
            <a:off x="2362200" y="228600"/>
            <a:ext cx="5032724" cy="461665"/>
          </a:xfrm>
          <a:prstGeom prst="rect">
            <a:avLst/>
          </a:prstGeom>
        </p:spPr>
        <p:txBody>
          <a:bodyPr wrap="none">
            <a:spAutoFit/>
          </a:bodyPr>
          <a:lstStyle/>
          <a:p>
            <a:pPr eaLnBrk="1" hangingPunct="1">
              <a:buFont typeface="Wingdings" pitchFamily="2" charset="2"/>
              <a:buNone/>
            </a:pPr>
            <a:r>
              <a:rPr lang="en-US" sz="2400" dirty="0">
                <a:solidFill>
                  <a:srgbClr val="BD582C"/>
                </a:solidFill>
                <a:latin typeface="+mn-lt"/>
              </a:rPr>
              <a:t>Fisher’s Intergovernmental Grant Table</a:t>
            </a:r>
          </a:p>
        </p:txBody>
      </p:sp>
      <p:graphicFrame>
        <p:nvGraphicFramePr>
          <p:cNvPr id="4" name="Graph" descr="Please contact Professor Yinger for details regarding figures" title="Graph"/>
          <p:cNvGraphicFramePr>
            <a:graphicFrameLocks noGrp="1"/>
          </p:cNvGraphicFramePr>
          <p:nvPr>
            <p:extLst>
              <p:ext uri="{D42A27DB-BD31-4B8C-83A1-F6EECF244321}">
                <p14:modId xmlns:p14="http://schemas.microsoft.com/office/powerpoint/2010/main" val="3166418223"/>
              </p:ext>
            </p:extLst>
          </p:nvPr>
        </p:nvGraphicFramePr>
        <p:xfrm>
          <a:off x="533401" y="762000"/>
          <a:ext cx="8229598" cy="5352992"/>
        </p:xfrm>
        <a:graphic>
          <a:graphicData uri="http://schemas.openxmlformats.org/drawingml/2006/table">
            <a:tbl>
              <a:tblPr firstRow="1"/>
              <a:tblGrid>
                <a:gridCol w="2084895">
                  <a:extLst>
                    <a:ext uri="{9D8B030D-6E8A-4147-A177-3AD203B41FA5}">
                      <a16:colId xmlns:a16="http://schemas.microsoft.com/office/drawing/2014/main" val="20000"/>
                    </a:ext>
                  </a:extLst>
                </a:gridCol>
                <a:gridCol w="1181879">
                  <a:extLst>
                    <a:ext uri="{9D8B030D-6E8A-4147-A177-3AD203B41FA5}">
                      <a16:colId xmlns:a16="http://schemas.microsoft.com/office/drawing/2014/main" val="20001"/>
                    </a:ext>
                  </a:extLst>
                </a:gridCol>
                <a:gridCol w="855660">
                  <a:extLst>
                    <a:ext uri="{9D8B030D-6E8A-4147-A177-3AD203B41FA5}">
                      <a16:colId xmlns:a16="http://schemas.microsoft.com/office/drawing/2014/main" val="20002"/>
                    </a:ext>
                  </a:extLst>
                </a:gridCol>
                <a:gridCol w="941225">
                  <a:extLst>
                    <a:ext uri="{9D8B030D-6E8A-4147-A177-3AD203B41FA5}">
                      <a16:colId xmlns:a16="http://schemas.microsoft.com/office/drawing/2014/main" val="20003"/>
                    </a:ext>
                  </a:extLst>
                </a:gridCol>
                <a:gridCol w="941225">
                  <a:extLst>
                    <a:ext uri="{9D8B030D-6E8A-4147-A177-3AD203B41FA5}">
                      <a16:colId xmlns:a16="http://schemas.microsoft.com/office/drawing/2014/main" val="20004"/>
                    </a:ext>
                  </a:extLst>
                </a:gridCol>
                <a:gridCol w="941225">
                  <a:extLst>
                    <a:ext uri="{9D8B030D-6E8A-4147-A177-3AD203B41FA5}">
                      <a16:colId xmlns:a16="http://schemas.microsoft.com/office/drawing/2014/main" val="20005"/>
                    </a:ext>
                  </a:extLst>
                </a:gridCol>
                <a:gridCol w="1283489">
                  <a:extLst>
                    <a:ext uri="{9D8B030D-6E8A-4147-A177-3AD203B41FA5}">
                      <a16:colId xmlns:a16="http://schemas.microsoft.com/office/drawing/2014/main" val="20006"/>
                    </a:ext>
                  </a:extLst>
                </a:gridCol>
              </a:tblGrid>
              <a:tr h="97634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dirty="0">
                          <a:ln>
                            <a:noFill/>
                          </a:ln>
                          <a:solidFill>
                            <a:schemeClr val="tx1"/>
                          </a:solidFill>
                          <a:effectLst/>
                          <a:latin typeface="+mn-lt"/>
                          <a:cs typeface="Times New Roman" pitchFamily="18" charset="0"/>
                        </a:rPr>
                        <a:t>Conditions on Use</a:t>
                      </a:r>
                      <a:endParaRPr kumimoji="0" lang="en-US" sz="2000" b="0" i="0" u="none" strike="noStrike" cap="none" normalizeH="0" baseline="0" dirty="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1" i="0" u="none" strike="noStrike" cap="none" normalizeH="0" baseline="0" dirty="0">
                          <a:ln>
                            <a:noFill/>
                          </a:ln>
                          <a:solidFill>
                            <a:srgbClr val="BD582C"/>
                          </a:solidFill>
                          <a:effectLst/>
                          <a:latin typeface="+mn-lt"/>
                          <a:cs typeface="Times New Roman" pitchFamily="18" charset="0"/>
                        </a:rPr>
                        <a:t>Categorical Grants</a:t>
                      </a:r>
                      <a:endParaRPr kumimoji="0" lang="en-US" sz="2000" b="1" i="0" u="none" strike="noStrike" cap="none" normalizeH="0" baseline="0" dirty="0">
                        <a:ln>
                          <a:noFill/>
                        </a:ln>
                        <a:solidFill>
                          <a:srgbClr val="BD582C"/>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1" i="0" u="none" strike="noStrike" cap="none" normalizeH="0" baseline="0" dirty="0">
                          <a:ln>
                            <a:noFill/>
                          </a:ln>
                          <a:solidFill>
                            <a:srgbClr val="BD582C"/>
                          </a:solidFill>
                          <a:effectLst/>
                          <a:latin typeface="+mn-lt"/>
                          <a:cs typeface="Times New Roman" pitchFamily="18" charset="0"/>
                        </a:rPr>
                        <a:t>General Grants</a:t>
                      </a:r>
                      <a:endParaRPr kumimoji="0" lang="en-US" sz="2000" b="1" i="0" u="none" strike="noStrike" cap="none" normalizeH="0" baseline="0" dirty="0">
                        <a:ln>
                          <a:noFill/>
                        </a:ln>
                        <a:solidFill>
                          <a:srgbClr val="BD582C"/>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976342">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dirty="0">
                          <a:ln>
                            <a:noFill/>
                          </a:ln>
                          <a:solidFill>
                            <a:schemeClr val="tx1"/>
                          </a:solidFill>
                          <a:effectLst/>
                          <a:latin typeface="+mn-lt"/>
                          <a:cs typeface="Times New Roman" pitchFamily="18" charset="0"/>
                        </a:rPr>
                        <a:t>Allocation Method</a:t>
                      </a:r>
                      <a:endParaRPr kumimoji="0" lang="en-US" sz="2000" b="0" i="0" u="none" strike="noStrike" cap="none" normalizeH="0" baseline="0" dirty="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1" i="0" u="none" strike="noStrike" cap="none" normalizeH="0" baseline="0" dirty="0">
                          <a:ln>
                            <a:noFill/>
                          </a:ln>
                          <a:solidFill>
                            <a:srgbClr val="81886B"/>
                          </a:solidFill>
                          <a:effectLst/>
                          <a:latin typeface="+mn-lt"/>
                          <a:cs typeface="Times New Roman" pitchFamily="18" charset="0"/>
                        </a:rPr>
                        <a:t>Formula</a:t>
                      </a:r>
                      <a:endParaRPr kumimoji="0" lang="en-US" sz="2000" b="1" i="0" u="none" strike="noStrike" cap="none" normalizeH="0" baseline="0" dirty="0">
                        <a:ln>
                          <a:noFill/>
                        </a:ln>
                        <a:solidFill>
                          <a:srgbClr val="81886B"/>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1" i="0" u="none" strike="noStrike" cap="none" normalizeH="0" baseline="0" dirty="0">
                          <a:ln>
                            <a:noFill/>
                          </a:ln>
                          <a:solidFill>
                            <a:srgbClr val="81886B"/>
                          </a:solidFill>
                          <a:effectLst/>
                          <a:latin typeface="+mn-lt"/>
                          <a:cs typeface="Times New Roman" pitchFamily="18" charset="0"/>
                        </a:rPr>
                        <a:t>Project</a:t>
                      </a:r>
                      <a:endParaRPr kumimoji="0" lang="en-US" sz="2000" b="1" i="0" u="none" strike="noStrike" cap="none" normalizeH="0" baseline="0" dirty="0">
                        <a:ln>
                          <a:noFill/>
                        </a:ln>
                        <a:solidFill>
                          <a:srgbClr val="81886B"/>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1" i="0" u="none" strike="noStrike" cap="none" normalizeH="0" baseline="0" dirty="0">
                          <a:ln>
                            <a:noFill/>
                          </a:ln>
                          <a:solidFill>
                            <a:srgbClr val="81886B"/>
                          </a:solidFill>
                          <a:effectLst/>
                          <a:latin typeface="+mn-lt"/>
                          <a:cs typeface="Times New Roman" pitchFamily="18" charset="0"/>
                        </a:rPr>
                        <a:t>Formula</a:t>
                      </a:r>
                      <a:endParaRPr kumimoji="0" lang="en-US" sz="2000" b="1" i="0" u="none" strike="noStrike" cap="none" normalizeH="0" baseline="0" dirty="0">
                        <a:ln>
                          <a:noFill/>
                        </a:ln>
                        <a:solidFill>
                          <a:srgbClr val="81886B"/>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155661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dirty="0">
                          <a:ln>
                            <a:noFill/>
                          </a:ln>
                          <a:solidFill>
                            <a:schemeClr val="tx1"/>
                          </a:solidFill>
                          <a:effectLst/>
                          <a:latin typeface="+mn-lt"/>
                          <a:cs typeface="Times New Roman" pitchFamily="18" charset="0"/>
                        </a:rPr>
                        <a:t>Matching?</a:t>
                      </a:r>
                      <a:endParaRPr kumimoji="0" lang="en-US" sz="2000" b="0" i="0" u="none" strike="noStrike" cap="none" normalizeH="0" baseline="0" dirty="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a:ln>
                            <a:noFill/>
                          </a:ln>
                          <a:solidFill>
                            <a:schemeClr val="tx1"/>
                          </a:solidFill>
                          <a:effectLst/>
                          <a:latin typeface="+mn-lt"/>
                          <a:cs typeface="Times New Roman" pitchFamily="18" charset="0"/>
                        </a:rPr>
                        <a:t>Lump-Sum</a:t>
                      </a:r>
                      <a:endParaRPr kumimoji="0" lang="en-US" sz="2000" b="0" i="0" u="none" strike="noStrike" cap="none" normalizeH="0" baseline="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dirty="0">
                          <a:ln>
                            <a:noFill/>
                          </a:ln>
                          <a:solidFill>
                            <a:schemeClr val="tx1"/>
                          </a:solidFill>
                          <a:effectLst/>
                          <a:latin typeface="+mn-lt"/>
                          <a:cs typeface="Times New Roman" pitchFamily="18" charset="0"/>
                        </a:rPr>
                        <a:t>Lump-Sum</a:t>
                      </a:r>
                      <a:endParaRPr kumimoji="0" lang="en-US" sz="2000" b="0" i="0" u="none" strike="noStrike" cap="none" normalizeH="0" baseline="0" dirty="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a:ln>
                            <a:noFill/>
                          </a:ln>
                          <a:solidFill>
                            <a:schemeClr val="tx1"/>
                          </a:solidFill>
                          <a:effectLst/>
                          <a:latin typeface="+mn-lt"/>
                          <a:cs typeface="Times New Roman" pitchFamily="18" charset="0"/>
                        </a:rPr>
                        <a:t>Matching</a:t>
                      </a:r>
                      <a:endParaRPr kumimoji="0" lang="en-US" sz="2000" b="0" i="0" u="none" strike="noStrike" cap="none" normalizeH="0" baseline="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a:ln>
                            <a:noFill/>
                          </a:ln>
                          <a:solidFill>
                            <a:schemeClr val="tx1"/>
                          </a:solidFill>
                          <a:effectLst/>
                          <a:latin typeface="+mn-lt"/>
                          <a:cs typeface="Times New Roman" pitchFamily="18" charset="0"/>
                        </a:rPr>
                        <a:t>Lump-Sum</a:t>
                      </a:r>
                      <a:endParaRPr kumimoji="0" lang="en-US" sz="2000" b="0" i="0" u="none" strike="noStrike" cap="none" normalizeH="0" baseline="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a:ln>
                            <a:noFill/>
                          </a:ln>
                          <a:solidFill>
                            <a:schemeClr val="tx1"/>
                          </a:solidFill>
                          <a:effectLst/>
                          <a:latin typeface="+mn-lt"/>
                          <a:cs typeface="Times New Roman" pitchFamily="18" charset="0"/>
                        </a:rPr>
                        <a:t>Revenue Sharing (Matching)</a:t>
                      </a:r>
                      <a:endParaRPr kumimoji="0" lang="en-US" sz="2000" b="0" i="0" u="none" strike="noStrike" cap="none" normalizeH="0" baseline="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66481">
                <a:tc>
                  <a:txBody>
                    <a:bodyPr/>
                    <a:lstStyle/>
                    <a:p>
                      <a:pPr marL="0" marR="0" lvl="0" indent="0" algn="l"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dirty="0">
                          <a:ln>
                            <a:noFill/>
                          </a:ln>
                          <a:solidFill>
                            <a:schemeClr val="tx1"/>
                          </a:solidFill>
                          <a:effectLst/>
                          <a:latin typeface="+mn-lt"/>
                          <a:cs typeface="Times New Roman" pitchFamily="18" charset="0"/>
                        </a:rPr>
                        <a:t>Limits?</a:t>
                      </a:r>
                      <a:endParaRPr kumimoji="0" lang="en-US" sz="2000" b="0" i="0" u="none" strike="noStrike" cap="none" normalizeH="0" baseline="0" dirty="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a:ln>
                            <a:noFill/>
                          </a:ln>
                          <a:solidFill>
                            <a:schemeClr val="tx1"/>
                          </a:solidFill>
                          <a:effectLst/>
                          <a:latin typeface="+mn-lt"/>
                          <a:cs typeface="Times New Roman" pitchFamily="18" charset="0"/>
                        </a:rPr>
                        <a:t>Closed-Ended</a:t>
                      </a:r>
                      <a:endParaRPr kumimoji="0" lang="en-US" sz="2000" b="0" i="0" u="none" strike="noStrike" cap="none" normalizeH="0" baseline="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644900" algn="l"/>
                        </a:tabLst>
                      </a:pPr>
                      <a:r>
                        <a:rPr kumimoji="0" lang="en-US" sz="2000" b="0" i="0" u="none" strike="noStrike" cap="none" normalizeH="0" baseline="0">
                          <a:ln>
                            <a:noFill/>
                          </a:ln>
                          <a:solidFill>
                            <a:schemeClr val="tx1"/>
                          </a:solidFill>
                          <a:effectLst/>
                          <a:latin typeface="+mn-lt"/>
                          <a:cs typeface="Times New Roman" pitchFamily="18" charset="0"/>
                        </a:rPr>
                        <a:t>Open-Ended</a:t>
                      </a:r>
                      <a:endParaRPr kumimoji="0" lang="en-US" sz="2000" b="0" i="0" u="none" strike="noStrike" cap="none" normalizeH="0" baseline="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mn-lt"/>
                        <a:cs typeface="Arial" pitchFamily="34" charset="0"/>
                      </a:endParaRPr>
                    </a:p>
                  </a:txBody>
                  <a:tcPr marL="68580" marR="68580" marT="34290" marB="3429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720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000" b="0" i="0" u="none" strike="noStrike" cap="none" normalizeH="0" baseline="0">
                        <a:ln>
                          <a:noFill/>
                        </a:ln>
                        <a:solidFill>
                          <a:schemeClr val="tx1"/>
                        </a:solidFill>
                        <a:effectLst/>
                        <a:latin typeface="+mn-lt"/>
                        <a:cs typeface="Arial" pitchFamily="34" charset="0"/>
                      </a:endParaRP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a:ln>
                            <a:noFill/>
                          </a:ln>
                          <a:solidFill>
                            <a:schemeClr val="tx1"/>
                          </a:solidFill>
                          <a:effectLst/>
                          <a:latin typeface="+mn-lt"/>
                          <a:cs typeface="Arial" pitchFamily="34" charset="0"/>
                        </a:rPr>
                        <a:t>1</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mn-lt"/>
                          <a:cs typeface="Arial" pitchFamily="34" charset="0"/>
                        </a:rPr>
                        <a:t>2</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mn-lt"/>
                          <a:cs typeface="Arial" pitchFamily="34" charset="0"/>
                        </a:rPr>
                        <a:t>3</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mn-lt"/>
                          <a:cs typeface="Arial" pitchFamily="34" charset="0"/>
                        </a:rPr>
                        <a:t>4</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a:ln>
                            <a:noFill/>
                          </a:ln>
                          <a:solidFill>
                            <a:schemeClr val="tx1"/>
                          </a:solidFill>
                          <a:effectLst/>
                          <a:latin typeface="+mn-lt"/>
                          <a:cs typeface="Arial" pitchFamily="34" charset="0"/>
                        </a:rPr>
                        <a:t>5</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dirty="0">
                          <a:ln>
                            <a:noFill/>
                          </a:ln>
                          <a:solidFill>
                            <a:schemeClr val="tx1"/>
                          </a:solidFill>
                          <a:effectLst/>
                          <a:latin typeface="+mn-lt"/>
                          <a:cs typeface="Arial" pitchFamily="34" charset="0"/>
                        </a:rPr>
                        <a:t>6</a:t>
                      </a:r>
                    </a:p>
                  </a:txBody>
                  <a:tcPr marL="68580" marR="68580" marT="34290" marB="3429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8" name="Title" hidden="1"/>
          <p:cNvSpPr>
            <a:spLocks noGrp="1"/>
          </p:cNvSpPr>
          <p:nvPr>
            <p:ph type="title"/>
          </p:nvPr>
        </p:nvSpPr>
        <p:spPr/>
        <p:txBody>
          <a:bodyPr>
            <a:normAutofit fontScale="90000"/>
          </a:bodyPr>
          <a:lstStyle/>
          <a:p>
            <a:r>
              <a:rPr lang="en-US" dirty="0">
                <a:solidFill>
                  <a:srgbClr val="BD582C"/>
                </a:solidFill>
              </a:rPr>
              <a:t>Fisher’s Intergovernmental Grant Table</a:t>
            </a:r>
            <a:br>
              <a:rPr lang="en-US" dirty="0">
                <a:solidFill>
                  <a:srgbClr val="BD582C"/>
                </a:solidFill>
              </a:rPr>
            </a:br>
            <a:endParaRPr lang="en-US" dirty="0"/>
          </a:p>
        </p:txBody>
      </p:sp>
    </p:spTree>
    <p:extLst>
      <p:ext uri="{BB962C8B-B14F-4D97-AF65-F5344CB8AC3E}">
        <p14:creationId xmlns:p14="http://schemas.microsoft.com/office/powerpoint/2010/main" val="3447037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a:solidFill>
                  <a:srgbClr val="637052"/>
                </a:solidFill>
              </a:rPr>
              <a:t>State and Local Public Finance</a:t>
            </a:r>
            <a:br>
              <a:rPr lang="en-US" sz="1800" b="1" spc="100">
                <a:solidFill>
                  <a:srgbClr val="637052"/>
                </a:solidFill>
              </a:rPr>
            </a:br>
            <a:r>
              <a:rPr lang="en-US" sz="1800" b="1" spc="100">
                <a:solidFill>
                  <a:srgbClr val="637052"/>
                </a:solidFill>
              </a:rPr>
              <a:t>Lecture 17: Introduction to Intergovernmental Relations</a:t>
            </a:r>
            <a:endParaRPr lang="en-US" sz="1800" b="1" spc="100" dirty="0">
              <a:solidFill>
                <a:srgbClr val="637052"/>
              </a:solidFill>
            </a:endParaRPr>
          </a:p>
        </p:txBody>
      </p:sp>
      <p:sp>
        <p:nvSpPr>
          <p:cNvPr id="2" name="Rectangle 2"/>
          <p:cNvSpPr/>
          <p:nvPr/>
        </p:nvSpPr>
        <p:spPr>
          <a:xfrm>
            <a:off x="838200" y="1367135"/>
            <a:ext cx="3731599" cy="461665"/>
          </a:xfrm>
          <a:prstGeom prst="rect">
            <a:avLst/>
          </a:prstGeom>
        </p:spPr>
        <p:txBody>
          <a:bodyPr wrap="none">
            <a:spAutoFit/>
          </a:bodyPr>
          <a:lstStyle/>
          <a:p>
            <a:pPr marL="428625" indent="-428625">
              <a:buNone/>
            </a:pPr>
            <a:r>
              <a:rPr lang="en-US" sz="2400" dirty="0">
                <a:solidFill>
                  <a:srgbClr val="BD582C"/>
                </a:solidFill>
                <a:latin typeface="+mn-lt"/>
              </a:rPr>
              <a:t>Lump-Sum Grants as Income</a:t>
            </a:r>
          </a:p>
        </p:txBody>
      </p:sp>
      <p:sp>
        <p:nvSpPr>
          <p:cNvPr id="24579" name="Rectangle 3"/>
          <p:cNvSpPr>
            <a:spLocks noGrp="1" noChangeArrowheads="1"/>
          </p:cNvSpPr>
          <p:nvPr>
            <p:ph idx="1"/>
          </p:nvPr>
        </p:nvSpPr>
        <p:spPr/>
        <p:txBody>
          <a:bodyPr>
            <a:normAutofit fontScale="92500" lnSpcReduction="20000"/>
          </a:bodyPr>
          <a:lstStyle/>
          <a:p>
            <a:pPr marL="227013" indent="-227013">
              <a:lnSpc>
                <a:spcPct val="120000"/>
              </a:lnSpc>
              <a:spcBef>
                <a:spcPts val="0"/>
              </a:spcBef>
              <a:spcAft>
                <a:spcPts val="1200"/>
              </a:spcAft>
              <a:buFont typeface="Wingdings" panose="05000000000000000000" pitchFamily="2" charset="2"/>
              <a:buChar char="§"/>
            </a:pPr>
            <a:r>
              <a:rPr lang="en-US" altLang="zh-CN" sz="1950" dirty="0">
                <a:ea typeface="SimSun" pitchFamily="2" charset="-122"/>
              </a:rPr>
              <a:t>In theory:  In a median-voter model, $1 of grants is equivalent to an increase in voter income that equals $1 multiplied by median tax-price.</a:t>
            </a:r>
          </a:p>
          <a:p>
            <a:pPr marL="506413" lvl="1" indent="-276225">
              <a:lnSpc>
                <a:spcPct val="120000"/>
              </a:lnSpc>
              <a:spcBef>
                <a:spcPts val="0"/>
              </a:spcBef>
              <a:spcAft>
                <a:spcPts val="1200"/>
              </a:spcAft>
              <a:buFont typeface="Courier New" panose="02070309020205020404" pitchFamily="49" charset="0"/>
              <a:buChar char="o"/>
            </a:pPr>
            <a:r>
              <a:rPr lang="en-US" altLang="zh-CN" sz="1838" dirty="0">
                <a:ea typeface="SimSun" pitchFamily="2" charset="-122"/>
              </a:rPr>
              <a:t>$1 of aid only saves the voter its share of a $1 property tax cut, which is the same thing as the voter’s tax price.</a:t>
            </a:r>
          </a:p>
          <a:p>
            <a:pPr marL="506413" lvl="1" indent="-276225">
              <a:lnSpc>
                <a:spcPct val="120000"/>
              </a:lnSpc>
              <a:spcBef>
                <a:spcPts val="0"/>
              </a:spcBef>
              <a:spcAft>
                <a:spcPts val="1200"/>
              </a:spcAft>
              <a:buFont typeface="Courier New" panose="02070309020205020404" pitchFamily="49" charset="0"/>
              <a:buChar char="o"/>
            </a:pPr>
            <a:r>
              <a:rPr lang="en-US" sz="1800" dirty="0"/>
              <a:t>In a town with a shopping center that cuts the tax-share in half, e.g., $1 of aid is only worth $0.50 to voters.</a:t>
            </a:r>
            <a:endParaRPr lang="en-US" altLang="zh-CN" sz="1838" dirty="0">
              <a:ea typeface="SimSun" pitchFamily="2" charset="-122"/>
            </a:endParaRPr>
          </a:p>
          <a:p>
            <a:pPr marL="506413" lvl="1" indent="-276225">
              <a:lnSpc>
                <a:spcPct val="120000"/>
              </a:lnSpc>
              <a:spcBef>
                <a:spcPts val="0"/>
              </a:spcBef>
              <a:spcAft>
                <a:spcPts val="0"/>
              </a:spcAft>
              <a:buFont typeface="Courier New" panose="02070309020205020404" pitchFamily="49" charset="0"/>
              <a:buChar char="o"/>
            </a:pPr>
            <a:r>
              <a:rPr lang="en-US" altLang="zh-CN" sz="1838" dirty="0">
                <a:ea typeface="SimSun" pitchFamily="2" charset="-122"/>
              </a:rPr>
              <a:t>This is often called the Bradford/Oates equivalence theorem after their article in the </a:t>
            </a:r>
            <a:r>
              <a:rPr lang="en-US" altLang="zh-CN" sz="1838" i="1" dirty="0">
                <a:ea typeface="SimSun" pitchFamily="2" charset="-122"/>
              </a:rPr>
              <a:t>American Economic Review</a:t>
            </a:r>
            <a:r>
              <a:rPr lang="en-US" altLang="zh-CN" sz="1838" dirty="0">
                <a:ea typeface="SimSun" pitchFamily="2" charset="-122"/>
              </a:rPr>
              <a:t> in 1971.</a:t>
            </a:r>
          </a:p>
          <a:p>
            <a:pPr marL="227013" indent="-227013">
              <a:lnSpc>
                <a:spcPct val="120000"/>
              </a:lnSpc>
              <a:spcBef>
                <a:spcPts val="0"/>
              </a:spcBef>
              <a:spcAft>
                <a:spcPts val="0"/>
              </a:spcAft>
              <a:buFont typeface="Wingdings" panose="05000000000000000000" pitchFamily="2" charset="2"/>
              <a:buChar char="§"/>
            </a:pPr>
            <a:endParaRPr lang="en-US" altLang="zh-CN" sz="195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1950" dirty="0">
                <a:ea typeface="SimSun" pitchFamily="2" charset="-122"/>
              </a:rPr>
              <a:t>In practice:  Grants have consistently been found to have a larger-than-predicted impact on public spending.</a:t>
            </a:r>
            <a:endParaRPr lang="en-US" altLang="zh-CN" sz="1763" dirty="0">
              <a:ea typeface="SimSun" pitchFamily="2" charset="-122"/>
            </a:endParaRPr>
          </a:p>
          <a:p>
            <a:pPr marL="515938" lvl="8" indent="-288925">
              <a:lnSpc>
                <a:spcPct val="120000"/>
              </a:lnSpc>
              <a:buSzPct val="65000"/>
              <a:buFont typeface="Courier New" panose="02070309020205020404" pitchFamily="49" charset="0"/>
              <a:buChar char="o"/>
            </a:pPr>
            <a:r>
              <a:rPr lang="en-US" altLang="zh-CN" sz="2000" dirty="0">
                <a:ea typeface="SimSun" pitchFamily="2" charset="-122"/>
              </a:rPr>
              <a:t>This is called </a:t>
            </a:r>
            <a:r>
              <a:rPr lang="en-US" altLang="zh-CN" sz="2000" b="1" dirty="0">
                <a:ea typeface="SimSun" pitchFamily="2" charset="-122"/>
              </a:rPr>
              <a:t>the flypaper effect</a:t>
            </a:r>
            <a:r>
              <a:rPr lang="en-US" altLang="zh-CN" sz="2000" dirty="0">
                <a:ea typeface="SimSun" pitchFamily="2" charset="-122"/>
              </a:rPr>
              <a:t>.</a:t>
            </a:r>
          </a:p>
          <a:p>
            <a:pPr marL="428625" indent="-428625"/>
            <a:endParaRPr lang="en-US" sz="2100" dirty="0">
              <a:solidFill>
                <a:srgbClr val="CC3300"/>
              </a:solidFill>
            </a:endParaRPr>
          </a:p>
          <a:p>
            <a:pPr marL="428625" indent="-428625">
              <a:buNone/>
            </a:pPr>
            <a:endParaRPr lang="en-US" sz="1950" dirty="0">
              <a:solidFill>
                <a:srgbClr val="CC3300"/>
              </a:solidFill>
            </a:endParaRPr>
          </a:p>
          <a:p>
            <a:pPr marL="428625" indent="-428625"/>
            <a:endParaRPr lang="en-US" sz="1950" dirty="0"/>
          </a:p>
        </p:txBody>
      </p:sp>
      <p:sp>
        <p:nvSpPr>
          <p:cNvPr id="6" name="Title" hidden="1"/>
          <p:cNvSpPr>
            <a:spLocks noGrp="1"/>
          </p:cNvSpPr>
          <p:nvPr>
            <p:ph type="title"/>
          </p:nvPr>
        </p:nvSpPr>
        <p:spPr/>
        <p:txBody>
          <a:bodyPr/>
          <a:lstStyle/>
          <a:p>
            <a:r>
              <a:rPr lang="en-US" sz="2800" dirty="0">
                <a:solidFill>
                  <a:srgbClr val="BD582C"/>
                </a:solidFill>
              </a:rPr>
              <a:t>Lump-Sum Grants as Income</a:t>
            </a:r>
            <a:br>
              <a:rPr lang="en-US" sz="2800" dirty="0">
                <a:solidFill>
                  <a:srgbClr val="BD582C"/>
                </a:solidFill>
              </a:rPr>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1600"/>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eaLnBrk="1" hangingPunct="1">
              <a:lnSpc>
                <a:spcPct val="90000"/>
              </a:lnSpc>
            </a:pPr>
            <a:endParaRPr lang="en-US" sz="2000" dirty="0"/>
          </a:p>
          <a:p>
            <a:pPr marL="227013" lvl="2" indent="-227013">
              <a:buFont typeface="Wingdings" panose="05000000000000000000" pitchFamily="2" charset="2"/>
              <a:buChar char="§"/>
            </a:pPr>
            <a:r>
              <a:rPr lang="en-US" sz="2000" dirty="0">
                <a:solidFill>
                  <a:srgbClr val="FF0000"/>
                </a:solidFill>
              </a:rPr>
              <a:t>Key Features of the U.S. Federal System</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Principles for Allocating Responsibilities in a Federal System</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Intergovernmental Grants</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Fiscal Disparities</a:t>
            </a:r>
          </a:p>
          <a:p>
            <a:pPr eaLnBrk="1" hangingPunct="1">
              <a:lnSpc>
                <a:spcPct val="90000"/>
              </a:lnSpc>
            </a:pPr>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852407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02012" y="1380309"/>
            <a:ext cx="2578463" cy="461665"/>
          </a:xfrm>
          <a:prstGeom prst="rect">
            <a:avLst/>
          </a:prstGeom>
        </p:spPr>
        <p:txBody>
          <a:bodyPr wrap="none">
            <a:spAutoFit/>
          </a:bodyPr>
          <a:lstStyle/>
          <a:p>
            <a:pPr marL="428625" indent="-428625">
              <a:buNone/>
            </a:pPr>
            <a:r>
              <a:rPr lang="en-US" sz="2400" dirty="0">
                <a:solidFill>
                  <a:srgbClr val="BD582C"/>
                </a:solidFill>
                <a:latin typeface="+mn-lt"/>
              </a:rPr>
              <a:t>The Flypaper Effect</a:t>
            </a:r>
          </a:p>
        </p:txBody>
      </p:sp>
      <p:sp>
        <p:nvSpPr>
          <p:cNvPr id="25603" name="Rectangle 3"/>
          <p:cNvSpPr>
            <a:spLocks noGrp="1" noChangeArrowheads="1"/>
          </p:cNvSpPr>
          <p:nvPr>
            <p:ph idx="1"/>
          </p:nvPr>
        </p:nvSpPr>
        <p:spPr/>
        <p:txBody>
          <a:bodyPr>
            <a:noAutofit/>
          </a:bodyPr>
          <a:lstStyle/>
          <a:p>
            <a:pPr marL="227013" indent="-227013">
              <a:lnSpc>
                <a:spcPct val="110000"/>
              </a:lnSpc>
              <a:spcAft>
                <a:spcPts val="1200"/>
              </a:spcAft>
              <a:buFont typeface="Wingdings" panose="05000000000000000000" pitchFamily="2" charset="2"/>
              <a:buChar char="§"/>
              <a:tabLst>
                <a:tab pos="227013" algn="l"/>
              </a:tabLst>
            </a:pPr>
            <a:r>
              <a:rPr lang="en-US" sz="2000" dirty="0"/>
              <a:t>After accounting for the Bradford/Oates theorem, recent paper with Phuong Nguyen-Hoang (another PAIA graduate) (</a:t>
            </a:r>
            <a:r>
              <a:rPr lang="en-US" sz="2000" i="1" dirty="0"/>
              <a:t>Journal of Education Finance</a:t>
            </a:r>
            <a:r>
              <a:rPr lang="en-US" sz="2000" dirty="0"/>
              <a:t>, 2021) finds that it would take $12 to $14 of household income to have the same impact on school spending as $1 of appropriately adjusted state aid.</a:t>
            </a:r>
          </a:p>
          <a:p>
            <a:pPr marL="227013" indent="-227013">
              <a:lnSpc>
                <a:spcPct val="110000"/>
              </a:lnSpc>
              <a:spcAft>
                <a:spcPts val="1200"/>
              </a:spcAft>
              <a:buFont typeface="Wingdings" panose="05000000000000000000" pitchFamily="2" charset="2"/>
              <a:buChar char="§"/>
              <a:tabLst>
                <a:tab pos="227013" algn="l"/>
              </a:tabLst>
            </a:pPr>
            <a:r>
              <a:rPr lang="en-US" sz="2000" dirty="0"/>
              <a:t>This result implies that, on average, $1 of state aid will lead to a $0.30 increase in spending on schools and a $0.70 tax cut.</a:t>
            </a:r>
          </a:p>
          <a:p>
            <a:pPr marL="227013" indent="-227013">
              <a:lnSpc>
                <a:spcPct val="110000"/>
              </a:lnSpc>
              <a:spcAft>
                <a:spcPts val="1200"/>
              </a:spcAft>
              <a:buFont typeface="Wingdings" panose="05000000000000000000" pitchFamily="2" charset="2"/>
              <a:buChar char="§"/>
              <a:tabLst>
                <a:tab pos="227013" algn="l"/>
              </a:tabLst>
            </a:pPr>
            <a:r>
              <a:rPr lang="en-US" sz="2000" dirty="0"/>
              <a:t>State officials should not expect $1 of aid to result in $1 more local spending.</a:t>
            </a:r>
          </a:p>
          <a:p>
            <a:pPr marL="391605" lvl="1" indent="-227013">
              <a:lnSpc>
                <a:spcPct val="110000"/>
              </a:lnSpc>
              <a:spcAft>
                <a:spcPts val="1200"/>
              </a:spcAft>
              <a:buFont typeface="Wingdings" panose="05000000000000000000" pitchFamily="2" charset="2"/>
              <a:buChar char="§"/>
              <a:tabLst>
                <a:tab pos="227013" algn="l"/>
              </a:tabLst>
            </a:pPr>
            <a:r>
              <a:rPr lang="en-US" sz="1888" dirty="0"/>
              <a:t>A “maintenance of effort” clause can do this for one year, but not after that because the base spending amount is not known.</a:t>
            </a:r>
          </a:p>
          <a:p>
            <a:pPr marL="227013" indent="-227013">
              <a:lnSpc>
                <a:spcPct val="110000"/>
              </a:lnSpc>
              <a:spcAft>
                <a:spcPts val="1200"/>
              </a:spcAft>
              <a:buFont typeface="Wingdings" panose="05000000000000000000" pitchFamily="2" charset="2"/>
              <a:buChar char="§"/>
              <a:tabLst>
                <a:tab pos="227013" algn="l"/>
              </a:tabLst>
            </a:pPr>
            <a:endParaRPr lang="en-US" sz="2000" dirty="0"/>
          </a:p>
        </p:txBody>
      </p:sp>
      <p:sp>
        <p:nvSpPr>
          <p:cNvPr id="3" name="Title" hidden="1"/>
          <p:cNvSpPr>
            <a:spLocks noGrp="1"/>
          </p:cNvSpPr>
          <p:nvPr>
            <p:ph type="title"/>
          </p:nvPr>
        </p:nvSpPr>
        <p:spPr/>
        <p:txBody>
          <a:bodyPr/>
          <a:lstStyle/>
          <a:p>
            <a:r>
              <a:rPr lang="en-US" sz="2800" dirty="0">
                <a:solidFill>
                  <a:srgbClr val="BD582C"/>
                </a:solidFill>
              </a:rPr>
              <a:t>The Flypaper Effect</a:t>
            </a:r>
            <a:br>
              <a:rPr lang="en-US" sz="2800" dirty="0">
                <a:solidFill>
                  <a:srgbClr val="BD582C"/>
                </a:solidFill>
              </a:rPr>
            </a:br>
            <a:endParaRPr lang="en-US" dirty="0"/>
          </a:p>
        </p:txBody>
      </p:sp>
    </p:spTree>
    <p:extLst>
      <p:ext uri="{BB962C8B-B14F-4D97-AF65-F5344CB8AC3E}">
        <p14:creationId xmlns:p14="http://schemas.microsoft.com/office/powerpoint/2010/main" val="320220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02012" y="1380309"/>
            <a:ext cx="2879827" cy="461665"/>
          </a:xfrm>
          <a:prstGeom prst="rect">
            <a:avLst/>
          </a:prstGeom>
        </p:spPr>
        <p:txBody>
          <a:bodyPr wrap="none">
            <a:spAutoFit/>
          </a:bodyPr>
          <a:lstStyle/>
          <a:p>
            <a:pPr marL="428625" indent="-428625">
              <a:buNone/>
            </a:pPr>
            <a:r>
              <a:rPr lang="en-US" sz="2400" dirty="0">
                <a:solidFill>
                  <a:srgbClr val="BD582C"/>
                </a:solidFill>
                <a:latin typeface="+mn-lt"/>
              </a:rPr>
              <a:t>The Flypaper Effect, 2</a:t>
            </a:r>
          </a:p>
        </p:txBody>
      </p:sp>
      <p:sp>
        <p:nvSpPr>
          <p:cNvPr id="25603" name="Rectangle 3"/>
          <p:cNvSpPr>
            <a:spLocks noGrp="1" noChangeArrowheads="1"/>
          </p:cNvSpPr>
          <p:nvPr>
            <p:ph idx="1"/>
          </p:nvPr>
        </p:nvSpPr>
        <p:spPr/>
        <p:txBody>
          <a:bodyPr>
            <a:noAutofit/>
          </a:bodyPr>
          <a:lstStyle/>
          <a:p>
            <a:pPr marL="227013" indent="-227013">
              <a:lnSpc>
                <a:spcPct val="100000"/>
              </a:lnSpc>
              <a:spcAft>
                <a:spcPts val="0"/>
              </a:spcAft>
              <a:buFont typeface="Wingdings" panose="05000000000000000000" pitchFamily="2" charset="2"/>
              <a:buChar char="§"/>
              <a:tabLst>
                <a:tab pos="227013" algn="l"/>
              </a:tabLst>
            </a:pPr>
            <a:r>
              <a:rPr lang="en-US" sz="2000" dirty="0"/>
              <a:t>Hines and </a:t>
            </a:r>
            <a:r>
              <a:rPr lang="en-US" sz="2000" dirty="0" err="1"/>
              <a:t>Thaler</a:t>
            </a:r>
            <a:r>
              <a:rPr lang="en-US" sz="2000" dirty="0"/>
              <a:t> (</a:t>
            </a:r>
            <a:r>
              <a:rPr lang="en-US" sz="2000" i="1" dirty="0"/>
              <a:t>Journal of Economic Perspectives </a:t>
            </a:r>
            <a:r>
              <a:rPr lang="en-US" sz="2000" dirty="0"/>
              <a:t>1995) argue that the main cause of the flypaper effect is the behavioral economics concept of</a:t>
            </a:r>
            <a:r>
              <a:rPr lang="en-US" sz="2000" b="1" dirty="0"/>
              <a:t> framing</a:t>
            </a:r>
            <a:r>
              <a:rPr lang="en-US" sz="2000" dirty="0"/>
              <a:t>, which has to do with the way a policy is presented to households.</a:t>
            </a:r>
          </a:p>
          <a:p>
            <a:pPr marL="0" indent="0">
              <a:lnSpc>
                <a:spcPct val="100000"/>
              </a:lnSpc>
              <a:spcAft>
                <a:spcPts val="0"/>
              </a:spcAft>
              <a:buNone/>
              <a:tabLst>
                <a:tab pos="227013" algn="l"/>
              </a:tabLst>
            </a:pPr>
            <a:endParaRPr lang="en-US" sz="2000" dirty="0"/>
          </a:p>
          <a:p>
            <a:pPr marL="460375" lvl="7" indent="-233363">
              <a:lnSpc>
                <a:spcPct val="100000"/>
              </a:lnSpc>
              <a:spcAft>
                <a:spcPts val="0"/>
              </a:spcAft>
              <a:buFont typeface="Courier New" panose="02070309020205020404" pitchFamily="49" charset="0"/>
              <a:buChar char="o"/>
            </a:pPr>
            <a:r>
              <a:rPr lang="en-US" sz="2000" dirty="0"/>
              <a:t>Aid is framed as part of the school budget (where it “sticks”),</a:t>
            </a:r>
          </a:p>
          <a:p>
            <a:pPr marL="460375" lvl="7" indent="-233363">
              <a:lnSpc>
                <a:spcPct val="100000"/>
              </a:lnSpc>
              <a:spcAft>
                <a:spcPts val="0"/>
              </a:spcAft>
              <a:buFont typeface="Courier New" panose="02070309020205020404" pitchFamily="49" charset="0"/>
              <a:buChar char="o"/>
            </a:pPr>
            <a:endParaRPr lang="en-US" sz="2000" dirty="0"/>
          </a:p>
          <a:p>
            <a:pPr marL="460375" lvl="7" indent="-233363">
              <a:lnSpc>
                <a:spcPct val="100000"/>
              </a:lnSpc>
              <a:spcAft>
                <a:spcPts val="0"/>
              </a:spcAft>
              <a:buFont typeface="Courier New" panose="02070309020205020404" pitchFamily="49" charset="0"/>
              <a:buChar char="o"/>
            </a:pPr>
            <a:r>
              <a:rPr lang="en-US" sz="2000" dirty="0"/>
              <a:t>But income is framed as part of the overall household budget, which is not primarily devoted to school spending or property taxes. </a:t>
            </a:r>
          </a:p>
          <a:p>
            <a:pPr marL="227012" lvl="7" indent="0">
              <a:lnSpc>
                <a:spcPct val="50000"/>
              </a:lnSpc>
              <a:spcAft>
                <a:spcPts val="0"/>
              </a:spcAft>
              <a:buNone/>
            </a:pPr>
            <a:endParaRPr lang="en-US" sz="2000" dirty="0"/>
          </a:p>
        </p:txBody>
      </p:sp>
      <p:sp>
        <p:nvSpPr>
          <p:cNvPr id="3" name="Title" hidden="1"/>
          <p:cNvSpPr>
            <a:spLocks noGrp="1"/>
          </p:cNvSpPr>
          <p:nvPr>
            <p:ph type="title"/>
          </p:nvPr>
        </p:nvSpPr>
        <p:spPr/>
        <p:txBody>
          <a:bodyPr/>
          <a:lstStyle/>
          <a:p>
            <a:r>
              <a:rPr lang="en-US" sz="2800" dirty="0">
                <a:solidFill>
                  <a:srgbClr val="BD582C"/>
                </a:solidFill>
              </a:rPr>
              <a:t>The Flypaper Effect, 2</a:t>
            </a:r>
            <a:br>
              <a:rPr lang="en-US" sz="2800" dirty="0">
                <a:solidFill>
                  <a:srgbClr val="BD582C"/>
                </a:solidFill>
              </a:rPr>
            </a:b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02012" y="1380309"/>
            <a:ext cx="2879827" cy="461665"/>
          </a:xfrm>
          <a:prstGeom prst="rect">
            <a:avLst/>
          </a:prstGeom>
        </p:spPr>
        <p:txBody>
          <a:bodyPr wrap="none">
            <a:spAutoFit/>
          </a:bodyPr>
          <a:lstStyle/>
          <a:p>
            <a:pPr marL="428625" indent="-428625">
              <a:buNone/>
            </a:pPr>
            <a:r>
              <a:rPr lang="en-US" sz="2400" dirty="0">
                <a:solidFill>
                  <a:srgbClr val="BD582C"/>
                </a:solidFill>
                <a:latin typeface="+mn-lt"/>
              </a:rPr>
              <a:t>The Flypaper Effect, 3</a:t>
            </a:r>
          </a:p>
        </p:txBody>
      </p:sp>
      <p:sp>
        <p:nvSpPr>
          <p:cNvPr id="25603" name="Rectangle 3"/>
          <p:cNvSpPr>
            <a:spLocks noGrp="1" noChangeArrowheads="1"/>
          </p:cNvSpPr>
          <p:nvPr>
            <p:ph idx="1"/>
          </p:nvPr>
        </p:nvSpPr>
        <p:spPr/>
        <p:txBody>
          <a:bodyPr>
            <a:noAutofit/>
          </a:bodyPr>
          <a:lstStyle/>
          <a:p>
            <a:pPr marL="227013" indent="-227013">
              <a:lnSpc>
                <a:spcPct val="100000"/>
              </a:lnSpc>
              <a:spcAft>
                <a:spcPts val="0"/>
              </a:spcAft>
              <a:buFont typeface="Wingdings" panose="05000000000000000000" pitchFamily="2" charset="2"/>
              <a:buChar char="§"/>
              <a:tabLst>
                <a:tab pos="227013" algn="l"/>
              </a:tabLst>
            </a:pPr>
            <a:r>
              <a:rPr lang="en-US" sz="2000" dirty="0"/>
              <a:t>My paper with Nguyen-Hoang finds support for this hypothesis. </a:t>
            </a:r>
          </a:p>
          <a:p>
            <a:pPr marL="164592" lvl="1" indent="0">
              <a:lnSpc>
                <a:spcPct val="100000"/>
              </a:lnSpc>
              <a:spcAft>
                <a:spcPts val="0"/>
              </a:spcAft>
              <a:buNone/>
              <a:tabLst>
                <a:tab pos="227013" algn="l"/>
              </a:tabLst>
            </a:pPr>
            <a:endParaRPr lang="en-US" sz="1888" dirty="0"/>
          </a:p>
          <a:p>
            <a:pPr marL="460375" lvl="7" indent="-233363">
              <a:lnSpc>
                <a:spcPct val="100000"/>
              </a:lnSpc>
              <a:spcAft>
                <a:spcPts val="0"/>
              </a:spcAft>
              <a:buFont typeface="Courier New" panose="02070309020205020404" pitchFamily="49" charset="0"/>
              <a:buChar char="o"/>
            </a:pPr>
            <a:r>
              <a:rPr lang="en-US" sz="2000" dirty="0"/>
              <a:t>In New York, the Bradford/Oates correction must include both the standard tax share and the STAR tax share. </a:t>
            </a:r>
          </a:p>
          <a:p>
            <a:pPr marL="460375" lvl="7" indent="-233363">
              <a:lnSpc>
                <a:spcPct val="100000"/>
              </a:lnSpc>
              <a:spcAft>
                <a:spcPts val="0"/>
              </a:spcAft>
              <a:buFont typeface="Courier New" panose="02070309020205020404" pitchFamily="49" charset="0"/>
              <a:buChar char="o"/>
            </a:pPr>
            <a:endParaRPr lang="en-US" sz="2000" dirty="0"/>
          </a:p>
          <a:p>
            <a:pPr marL="460375" lvl="7" indent="-233363">
              <a:lnSpc>
                <a:spcPct val="100000"/>
              </a:lnSpc>
              <a:spcAft>
                <a:spcPts val="0"/>
              </a:spcAft>
              <a:buFont typeface="Courier New" panose="02070309020205020404" pitchFamily="49" charset="0"/>
              <a:buChar char="o"/>
            </a:pPr>
            <a:r>
              <a:rPr lang="en-US" sz="2000" dirty="0"/>
              <a:t>As discussed in an earlier class, the STAR exemptions in New York, which appear on tax bills, lower voters’ tax shares, and must be included in the Bradford/Oates correction.</a:t>
            </a:r>
          </a:p>
          <a:p>
            <a:pPr marL="460375" lvl="7" indent="-233363">
              <a:lnSpc>
                <a:spcPct val="100000"/>
              </a:lnSpc>
              <a:spcAft>
                <a:spcPts val="0"/>
              </a:spcAft>
              <a:buFont typeface="Courier New" panose="02070309020205020404" pitchFamily="49" charset="0"/>
              <a:buChar char="o"/>
            </a:pPr>
            <a:endParaRPr lang="en-US" sz="2000" dirty="0"/>
          </a:p>
          <a:p>
            <a:pPr marL="460375" lvl="7" indent="-233363">
              <a:lnSpc>
                <a:spcPct val="100000"/>
              </a:lnSpc>
              <a:spcAft>
                <a:spcPts val="0"/>
              </a:spcAft>
              <a:buFont typeface="Courier New" panose="02070309020205020404" pitchFamily="49" charset="0"/>
              <a:buChar char="o"/>
            </a:pPr>
            <a:r>
              <a:rPr lang="en-US" sz="2000" dirty="0"/>
              <a:t>In 2007-2009 the exemptions were supplemented with STAR rebates, which had the same algebraic form, but arrived as a check in the mail.</a:t>
            </a:r>
          </a:p>
        </p:txBody>
      </p:sp>
      <p:sp>
        <p:nvSpPr>
          <p:cNvPr id="3" name="Title" hidden="1"/>
          <p:cNvSpPr>
            <a:spLocks noGrp="1"/>
          </p:cNvSpPr>
          <p:nvPr>
            <p:ph type="title"/>
          </p:nvPr>
        </p:nvSpPr>
        <p:spPr/>
        <p:txBody>
          <a:bodyPr/>
          <a:lstStyle/>
          <a:p>
            <a:r>
              <a:rPr lang="en-US" sz="2800" dirty="0">
                <a:solidFill>
                  <a:srgbClr val="BD582C"/>
                </a:solidFill>
              </a:rPr>
              <a:t>The Flypaper Effect, 3</a:t>
            </a:r>
            <a:br>
              <a:rPr lang="en-US" sz="2800" dirty="0">
                <a:solidFill>
                  <a:srgbClr val="BD582C"/>
                </a:solidFill>
              </a:rPr>
            </a:br>
            <a:endParaRPr lang="en-US" dirty="0"/>
          </a:p>
        </p:txBody>
      </p:sp>
    </p:spTree>
    <p:extLst>
      <p:ext uri="{BB962C8B-B14F-4D97-AF65-F5344CB8AC3E}">
        <p14:creationId xmlns:p14="http://schemas.microsoft.com/office/powerpoint/2010/main" val="17305239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02012" y="1380309"/>
            <a:ext cx="2879827" cy="461665"/>
          </a:xfrm>
          <a:prstGeom prst="rect">
            <a:avLst/>
          </a:prstGeom>
        </p:spPr>
        <p:txBody>
          <a:bodyPr wrap="none">
            <a:spAutoFit/>
          </a:bodyPr>
          <a:lstStyle/>
          <a:p>
            <a:pPr marL="428625" indent="-428625">
              <a:buNone/>
            </a:pPr>
            <a:r>
              <a:rPr lang="en-US" sz="2400" dirty="0">
                <a:solidFill>
                  <a:srgbClr val="BD582C"/>
                </a:solidFill>
                <a:latin typeface="+mn-lt"/>
              </a:rPr>
              <a:t>The Flypaper Effect, 3</a:t>
            </a:r>
          </a:p>
        </p:txBody>
      </p:sp>
      <p:sp>
        <p:nvSpPr>
          <p:cNvPr id="25603" name="Rectangle 3"/>
          <p:cNvSpPr>
            <a:spLocks noGrp="1" noChangeArrowheads="1"/>
          </p:cNvSpPr>
          <p:nvPr>
            <p:ph idx="1"/>
          </p:nvPr>
        </p:nvSpPr>
        <p:spPr/>
        <p:txBody>
          <a:bodyPr>
            <a:noAutofit/>
          </a:bodyPr>
          <a:lstStyle/>
          <a:p>
            <a:pPr marL="227013" indent="-227013">
              <a:lnSpc>
                <a:spcPct val="100000"/>
              </a:lnSpc>
              <a:spcAft>
                <a:spcPts val="0"/>
              </a:spcAft>
              <a:buFont typeface="Wingdings" panose="05000000000000000000" pitchFamily="2" charset="2"/>
              <a:buChar char="§"/>
              <a:tabLst>
                <a:tab pos="227013" algn="l"/>
              </a:tabLst>
            </a:pPr>
            <a:r>
              <a:rPr lang="en-US" sz="2000" dirty="0"/>
              <a:t>We show that because of the difference in the way they are framed, these two tax-price change have different impacts on the perceived value of aid to voters.</a:t>
            </a:r>
          </a:p>
          <a:p>
            <a:pPr marL="227013" indent="-227013">
              <a:lnSpc>
                <a:spcPct val="100000"/>
              </a:lnSpc>
              <a:spcAft>
                <a:spcPts val="0"/>
              </a:spcAft>
              <a:buFont typeface="Wingdings" panose="05000000000000000000" pitchFamily="2" charset="2"/>
              <a:buChar char="§"/>
              <a:tabLst>
                <a:tab pos="227013" algn="l"/>
              </a:tabLst>
            </a:pPr>
            <a:endParaRPr lang="en-US" sz="2000" dirty="0"/>
          </a:p>
          <a:p>
            <a:pPr marL="572875" lvl="8" indent="-233363">
              <a:lnSpc>
                <a:spcPct val="100000"/>
              </a:lnSpc>
              <a:spcAft>
                <a:spcPts val="0"/>
              </a:spcAft>
              <a:buFont typeface="Courier New" panose="02070309020205020404" pitchFamily="49" charset="0"/>
              <a:buChar char="o"/>
            </a:pPr>
            <a:r>
              <a:rPr lang="en-US" sz="2000" dirty="0"/>
              <a:t>The STAR exemptions, which are framed as part of the school budget, alter the perceived value of aid to voters in the manner predicted by the Bradford/Oates theorem.</a:t>
            </a:r>
          </a:p>
          <a:p>
            <a:pPr marL="572875" lvl="8" indent="-233363">
              <a:lnSpc>
                <a:spcPct val="100000"/>
              </a:lnSpc>
              <a:spcAft>
                <a:spcPts val="0"/>
              </a:spcAft>
              <a:buFont typeface="Courier New" panose="02070309020205020404" pitchFamily="49" charset="0"/>
              <a:buChar char="o"/>
            </a:pPr>
            <a:endParaRPr lang="en-US" sz="2000" dirty="0"/>
          </a:p>
          <a:p>
            <a:pPr marL="572875" lvl="8" indent="-233363">
              <a:lnSpc>
                <a:spcPct val="100000"/>
              </a:lnSpc>
              <a:spcAft>
                <a:spcPts val="0"/>
              </a:spcAft>
              <a:buFont typeface="Courier New" panose="02070309020205020404" pitchFamily="49" charset="0"/>
              <a:buChar char="o"/>
            </a:pPr>
            <a:r>
              <a:rPr lang="en-US" sz="2000" dirty="0"/>
              <a:t>The STAR rebates, which are framed as unlabeled household income, have no impact at all on the perceived value of aid to voters.</a:t>
            </a:r>
          </a:p>
          <a:p>
            <a:pPr marL="572875" lvl="8" indent="-233363">
              <a:lnSpc>
                <a:spcPct val="100000"/>
              </a:lnSpc>
              <a:spcAft>
                <a:spcPts val="0"/>
              </a:spcAft>
              <a:buFont typeface="Courier New" panose="02070309020205020404" pitchFamily="49" charset="0"/>
              <a:buChar char="o"/>
            </a:pPr>
            <a:endParaRPr lang="en-US" sz="2000" dirty="0"/>
          </a:p>
          <a:p>
            <a:pPr marL="572875" lvl="8" indent="-233363">
              <a:lnSpc>
                <a:spcPct val="100000"/>
              </a:lnSpc>
              <a:spcAft>
                <a:spcPts val="0"/>
              </a:spcAft>
              <a:buFont typeface="Courier New" panose="02070309020205020404" pitchFamily="49" charset="0"/>
              <a:buChar char="o"/>
            </a:pPr>
            <a:r>
              <a:rPr lang="en-US" sz="2000" dirty="0"/>
              <a:t>In this case, framing matters.</a:t>
            </a:r>
          </a:p>
        </p:txBody>
      </p:sp>
      <p:sp>
        <p:nvSpPr>
          <p:cNvPr id="3" name="Title" hidden="1"/>
          <p:cNvSpPr>
            <a:spLocks noGrp="1"/>
          </p:cNvSpPr>
          <p:nvPr>
            <p:ph type="title"/>
          </p:nvPr>
        </p:nvSpPr>
        <p:spPr/>
        <p:txBody>
          <a:bodyPr/>
          <a:lstStyle/>
          <a:p>
            <a:r>
              <a:rPr lang="en-US" sz="2800" dirty="0">
                <a:solidFill>
                  <a:srgbClr val="BD582C"/>
                </a:solidFill>
              </a:rPr>
              <a:t>The Flypaper Effect, 3-2</a:t>
            </a:r>
            <a:br>
              <a:rPr lang="en-US" sz="2800" dirty="0">
                <a:solidFill>
                  <a:srgbClr val="BD582C"/>
                </a:solidFill>
              </a:rPr>
            </a:br>
            <a:endParaRPr lang="en-US" dirty="0"/>
          </a:p>
        </p:txBody>
      </p:sp>
    </p:spTree>
    <p:extLst>
      <p:ext uri="{BB962C8B-B14F-4D97-AF65-F5344CB8AC3E}">
        <p14:creationId xmlns:p14="http://schemas.microsoft.com/office/powerpoint/2010/main" val="27922349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80309"/>
            <a:ext cx="3912289" cy="461665"/>
          </a:xfrm>
          <a:prstGeom prst="rect">
            <a:avLst/>
          </a:prstGeom>
        </p:spPr>
        <p:txBody>
          <a:bodyPr wrap="none">
            <a:spAutoFit/>
          </a:bodyPr>
          <a:lstStyle/>
          <a:p>
            <a:pPr marL="428625" indent="-428625">
              <a:buNone/>
            </a:pPr>
            <a:r>
              <a:rPr lang="en-US" altLang="zh-CN" sz="2400" dirty="0">
                <a:solidFill>
                  <a:srgbClr val="BD582C"/>
                </a:solidFill>
                <a:latin typeface="+mn-lt"/>
                <a:ea typeface="SimSun" pitchFamily="2" charset="-122"/>
              </a:rPr>
              <a:t>Impact of Grants on Efficiency</a:t>
            </a:r>
          </a:p>
        </p:txBody>
      </p:sp>
      <p:sp>
        <p:nvSpPr>
          <p:cNvPr id="26627" name="Rectangle 3"/>
          <p:cNvSpPr>
            <a:spLocks noGrp="1" noChangeArrowheads="1"/>
          </p:cNvSpPr>
          <p:nvPr>
            <p:ph idx="1"/>
          </p:nvPr>
        </p:nvSpPr>
        <p:spPr/>
        <p:txBody>
          <a:bodyPr>
            <a:normAutofit fontScale="92500" lnSpcReduction="10000"/>
          </a:bodyPr>
          <a:lstStyle/>
          <a:p>
            <a:pPr marL="227013" indent="-227013">
              <a:lnSpc>
                <a:spcPct val="110000"/>
              </a:lnSpc>
              <a:spcBef>
                <a:spcPts val="0"/>
              </a:spcBef>
              <a:spcAft>
                <a:spcPts val="1800"/>
              </a:spcAft>
              <a:buFont typeface="Wingdings" panose="05000000000000000000" pitchFamily="2" charset="2"/>
              <a:buChar char="§"/>
            </a:pPr>
            <a:r>
              <a:rPr lang="en-US" altLang="zh-CN" sz="2000" dirty="0">
                <a:ea typeface="SimSun" pitchFamily="2" charset="-122"/>
              </a:rPr>
              <a:t>An issue at the frontier of knowledge is whether grants affect governmental efficiency.</a:t>
            </a:r>
          </a:p>
          <a:p>
            <a:pPr marL="227013" indent="-227013">
              <a:lnSpc>
                <a:spcPct val="110000"/>
              </a:lnSpc>
              <a:spcBef>
                <a:spcPts val="0"/>
              </a:spcBef>
              <a:spcAft>
                <a:spcPts val="1800"/>
              </a:spcAft>
              <a:buFont typeface="Wingdings" panose="05000000000000000000" pitchFamily="2" charset="2"/>
              <a:buChar char="§"/>
            </a:pPr>
            <a:r>
              <a:rPr lang="en-US" altLang="zh-CN" sz="2000" dirty="0">
                <a:ea typeface="SimSun" pitchFamily="2" charset="-122"/>
              </a:rPr>
              <a:t>This issue has 2 parts:</a:t>
            </a:r>
          </a:p>
          <a:p>
            <a:pPr marL="460375" lvl="6" indent="-233363">
              <a:lnSpc>
                <a:spcPct val="110000"/>
              </a:lnSpc>
              <a:spcAft>
                <a:spcPts val="1800"/>
              </a:spcAft>
              <a:buFont typeface="Courier New" panose="02070309020205020404" pitchFamily="49" charset="0"/>
              <a:buChar char="o"/>
            </a:pPr>
            <a:r>
              <a:rPr lang="en-US" sz="2000" dirty="0"/>
              <a:t>A grant to promote service A (math and English scores) may also boost service B (music education).</a:t>
            </a:r>
          </a:p>
          <a:p>
            <a:pPr marL="460375" lvl="6" indent="-233363">
              <a:lnSpc>
                <a:spcPct val="110000"/>
              </a:lnSpc>
              <a:buFont typeface="Courier New" panose="02070309020205020404" pitchFamily="49" charset="0"/>
              <a:buChar char="o"/>
            </a:pPr>
            <a:r>
              <a:rPr lang="en-US" sz="2000" dirty="0"/>
              <a:t>A grant may lead to bureaucratic waste.</a:t>
            </a:r>
            <a:br>
              <a:rPr lang="en-US" sz="1775" dirty="0"/>
            </a:br>
            <a:endParaRPr lang="en-US" sz="1775" dirty="0"/>
          </a:p>
          <a:p>
            <a:pPr marL="227013" indent="-227013">
              <a:lnSpc>
                <a:spcPct val="110000"/>
              </a:lnSpc>
              <a:spcBef>
                <a:spcPts val="0"/>
              </a:spcBef>
              <a:spcAft>
                <a:spcPts val="1800"/>
              </a:spcAft>
              <a:buFont typeface="Wingdings" panose="05000000000000000000" pitchFamily="2" charset="2"/>
              <a:buChar char="§"/>
            </a:pPr>
            <a:r>
              <a:rPr lang="en-US" sz="2000" dirty="0"/>
              <a:t>In our analyses of education finance in several states, Bill </a:t>
            </a:r>
            <a:r>
              <a:rPr lang="en-US" sz="2000" dirty="0" err="1"/>
              <a:t>Duncombe</a:t>
            </a:r>
            <a:r>
              <a:rPr lang="en-US" sz="2000" dirty="0"/>
              <a:t> and I found indirect evidence of both effects.</a:t>
            </a:r>
          </a:p>
          <a:p>
            <a:pPr marL="227013" indent="-227013">
              <a:lnSpc>
                <a:spcPct val="110000"/>
              </a:lnSpc>
              <a:spcBef>
                <a:spcPts val="0"/>
              </a:spcBef>
              <a:spcAft>
                <a:spcPts val="0"/>
              </a:spcAft>
              <a:buFont typeface="Wingdings" panose="05000000000000000000" pitchFamily="2" charset="2"/>
              <a:buChar char="§"/>
            </a:pPr>
            <a:r>
              <a:rPr lang="en-US" sz="2000" dirty="0"/>
              <a:t>So </a:t>
            </a:r>
            <a:r>
              <a:rPr lang="en-US" sz="2000" u="sng" dirty="0"/>
              <a:t>grants funds are transferred in a leaky bucket</a:t>
            </a:r>
            <a:r>
              <a:rPr lang="en-US" sz="2000" dirty="0"/>
              <a:t>!</a:t>
            </a:r>
          </a:p>
          <a:p>
            <a:pPr marL="428625" indent="-428625">
              <a:buNone/>
            </a:pPr>
            <a:endParaRPr lang="en-US" dirty="0"/>
          </a:p>
          <a:p>
            <a:pPr marL="428625" indent="-428625"/>
            <a:endParaRPr lang="en-US"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Impact of Grants on Efficiency</a:t>
            </a:r>
            <a:br>
              <a:rPr lang="en-US" altLang="zh-CN" sz="2800" dirty="0">
                <a:solidFill>
                  <a:srgbClr val="BD582C"/>
                </a:solidFill>
                <a:ea typeface="SimSun" pitchFamily="2" charset="-122"/>
              </a:rPr>
            </a:b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1600"/>
            <a:ext cx="3922420" cy="461665"/>
          </a:xfrm>
          <a:prstGeom prst="rect">
            <a:avLst/>
          </a:prstGeom>
        </p:spPr>
        <p:txBody>
          <a:bodyPr wrap="none">
            <a:spAutoFit/>
          </a:bodyPr>
          <a:lstStyle/>
          <a:p>
            <a:pPr marL="428625" indent="-428625">
              <a:buNone/>
            </a:pPr>
            <a:r>
              <a:rPr lang="en-US" altLang="zh-CN" sz="2400" dirty="0">
                <a:solidFill>
                  <a:srgbClr val="BD582C"/>
                </a:solidFill>
                <a:latin typeface="+mn-lt"/>
                <a:ea typeface="SimSun" pitchFamily="2" charset="-122"/>
              </a:rPr>
              <a:t>Categorical vs. General Grants</a:t>
            </a:r>
          </a:p>
        </p:txBody>
      </p:sp>
      <p:sp>
        <p:nvSpPr>
          <p:cNvPr id="27651" name="Rectangle 3"/>
          <p:cNvSpPr>
            <a:spLocks noGrp="1" noChangeArrowheads="1"/>
          </p:cNvSpPr>
          <p:nvPr>
            <p:ph idx="1"/>
          </p:nvPr>
        </p:nvSpPr>
        <p:spPr/>
        <p:txBody>
          <a:bodyPr/>
          <a:lstStyle/>
          <a:p>
            <a:pPr marL="227013" indent="-227013">
              <a:lnSpc>
                <a:spcPct val="110000"/>
              </a:lnSpc>
              <a:spcBef>
                <a:spcPts val="0"/>
              </a:spcBef>
              <a:spcAft>
                <a:spcPts val="0"/>
              </a:spcAft>
              <a:buFont typeface="Wingdings" panose="05000000000000000000" pitchFamily="2" charset="2"/>
              <a:buChar char="§"/>
            </a:pPr>
            <a:r>
              <a:rPr lang="en-US" altLang="zh-CN" sz="2000" dirty="0">
                <a:ea typeface="SimSun" pitchFamily="2" charset="-122"/>
              </a:rPr>
              <a:t>The decision as to which type of grant to use is analogous to that of cash versus food stamps.</a:t>
            </a:r>
          </a:p>
          <a:p>
            <a:pPr marL="227013" indent="-227013">
              <a:lnSpc>
                <a:spcPct val="11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10000"/>
              </a:lnSpc>
              <a:spcBef>
                <a:spcPts val="0"/>
              </a:spcBef>
              <a:spcAft>
                <a:spcPts val="0"/>
              </a:spcAft>
              <a:buFont typeface="Wingdings" panose="05000000000000000000" pitchFamily="2" charset="2"/>
              <a:buChar char="§"/>
            </a:pPr>
            <a:r>
              <a:rPr lang="en-US" altLang="zh-CN" sz="2000" dirty="0">
                <a:ea typeface="SimSun" pitchFamily="2" charset="-122"/>
              </a:rPr>
              <a:t>There is no evidence that the flypaper effect (or the efficiency impacts) are different for general and categorical grants, so the standard graph applies.</a:t>
            </a:r>
          </a:p>
          <a:p>
            <a:pPr marL="227013" indent="-227013">
              <a:lnSpc>
                <a:spcPct val="11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10000"/>
              </a:lnSpc>
              <a:spcBef>
                <a:spcPts val="0"/>
              </a:spcBef>
              <a:spcAft>
                <a:spcPts val="0"/>
              </a:spcAft>
              <a:buFont typeface="Wingdings" panose="05000000000000000000" pitchFamily="2" charset="2"/>
              <a:buChar char="§"/>
            </a:pPr>
            <a:r>
              <a:rPr lang="en-US" altLang="zh-CN" sz="2000" dirty="0">
                <a:ea typeface="SimSun" pitchFamily="2" charset="-122"/>
              </a:rPr>
              <a:t>Making a grant “categorical” does not alter its impact, unless the size of the grant is large relative to what the recipient would otherwise have spent on the designated category.</a:t>
            </a:r>
          </a:p>
          <a:p>
            <a:pPr marL="428625" indent="-428625">
              <a:buNone/>
            </a:pPr>
            <a:endParaRPr lang="en-US" dirty="0">
              <a:solidFill>
                <a:srgbClr val="CC3300"/>
              </a:solidFill>
            </a:endParaRPr>
          </a:p>
          <a:p>
            <a:pPr marL="428625" indent="-428625"/>
            <a:endParaRPr lang="en-US"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Categorical vs. General Grants</a:t>
            </a:r>
            <a:br>
              <a:rPr lang="en-US" altLang="zh-CN" sz="2800" dirty="0">
                <a:solidFill>
                  <a:srgbClr val="BD582C"/>
                </a:solidFill>
                <a:ea typeface="SimSun" pitchFamily="2" charset="-122"/>
              </a:rPr>
            </a:b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8679" name="Rectangle 2"/>
          <p:cNvSpPr txBox="1">
            <a:spLocks noChangeArrowheads="1"/>
          </p:cNvSpPr>
          <p:nvPr/>
        </p:nvSpPr>
        <p:spPr bwMode="auto">
          <a:xfrm>
            <a:off x="822959" y="1271290"/>
            <a:ext cx="44049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2400" dirty="0">
                <a:solidFill>
                  <a:srgbClr val="BD582C"/>
                </a:solidFill>
                <a:latin typeface="+mn-lt"/>
                <a:cs typeface="Times New Roman" pitchFamily="18" charset="0"/>
              </a:rPr>
              <a:t>Categorical Versus General Grants</a:t>
            </a:r>
            <a:endParaRPr lang="en-US" sz="2400" dirty="0">
              <a:solidFill>
                <a:srgbClr val="BD582C"/>
              </a:solidFill>
              <a:latin typeface="+mn-lt"/>
            </a:endParaRPr>
          </a:p>
        </p:txBody>
      </p:sp>
      <p:grpSp>
        <p:nvGrpSpPr>
          <p:cNvPr id="4" name="Graph" descr="Please contact Professor Yinger for details regarding figures" title="Graph"/>
          <p:cNvGrpSpPr/>
          <p:nvPr/>
        </p:nvGrpSpPr>
        <p:grpSpPr>
          <a:xfrm>
            <a:off x="2065735" y="1714500"/>
            <a:ext cx="7078265" cy="3907751"/>
            <a:chOff x="2065735" y="1714500"/>
            <a:chExt cx="7078265" cy="3907751"/>
          </a:xfrm>
        </p:grpSpPr>
        <p:sp>
          <p:nvSpPr>
            <p:cNvPr id="28700" name="Rectangle 64"/>
            <p:cNvSpPr>
              <a:spLocks noChangeArrowheads="1"/>
            </p:cNvSpPr>
            <p:nvPr/>
          </p:nvSpPr>
          <p:spPr bwMode="auto">
            <a:xfrm>
              <a:off x="2065735" y="1714500"/>
              <a:ext cx="79508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00" b="1">
                <a:solidFill>
                  <a:srgbClr val="000000"/>
                </a:solidFill>
                <a:cs typeface="Times New Roman" pitchFamily="18" charset="0"/>
              </a:endParaRPr>
            </a:p>
            <a:p>
              <a:pPr eaLnBrk="0" hangingPunct="0"/>
              <a:r>
                <a:rPr lang="en-US" sz="1200" b="1">
                  <a:solidFill>
                    <a:srgbClr val="000000"/>
                  </a:solidFill>
                  <a:cs typeface="Times New Roman" pitchFamily="18" charset="0"/>
                </a:rPr>
                <a:t>Everything</a:t>
              </a:r>
            </a:p>
            <a:p>
              <a:pPr eaLnBrk="0" hangingPunct="0"/>
              <a:r>
                <a:rPr lang="en-US" sz="1200" b="1">
                  <a:solidFill>
                    <a:srgbClr val="000000"/>
                  </a:solidFill>
                  <a:cs typeface="Times New Roman" pitchFamily="18" charset="0"/>
                </a:rPr>
                <a:t> Else</a:t>
              </a:r>
              <a:endParaRPr lang="en-US"/>
            </a:p>
          </p:txBody>
        </p:sp>
        <p:grpSp>
          <p:nvGrpSpPr>
            <p:cNvPr id="3" name="Group 2"/>
            <p:cNvGrpSpPr/>
            <p:nvPr/>
          </p:nvGrpSpPr>
          <p:grpSpPr>
            <a:xfrm>
              <a:off x="2386012" y="1932385"/>
              <a:ext cx="6757988" cy="3689866"/>
              <a:chOff x="2386012" y="1932385"/>
              <a:chExt cx="6757988" cy="3689866"/>
            </a:xfrm>
          </p:grpSpPr>
          <p:sp>
            <p:nvSpPr>
              <p:cNvPr id="28680" name="Freeform 34"/>
              <p:cNvSpPr>
                <a:spLocks/>
              </p:cNvSpPr>
              <p:nvPr/>
            </p:nvSpPr>
            <p:spPr bwMode="auto">
              <a:xfrm>
                <a:off x="2862263" y="3107532"/>
                <a:ext cx="2230041" cy="2250281"/>
              </a:xfrm>
              <a:custGeom>
                <a:avLst/>
                <a:gdLst>
                  <a:gd name="T0" fmla="*/ 0 w 1873"/>
                  <a:gd name="T1" fmla="*/ 0 h 1890"/>
                  <a:gd name="T2" fmla="*/ 0 w 1873"/>
                  <a:gd name="T3" fmla="*/ 2147483647 h 1890"/>
                  <a:gd name="T4" fmla="*/ 2147483647 w 1873"/>
                  <a:gd name="T5" fmla="*/ 2147483647 h 1890"/>
                  <a:gd name="T6" fmla="*/ 2147483647 w 1873"/>
                  <a:gd name="T7" fmla="*/ 2147483647 h 1890"/>
                  <a:gd name="T8" fmla="*/ 0 w 1873"/>
                  <a:gd name="T9" fmla="*/ 0 h 1890"/>
                  <a:gd name="T10" fmla="*/ 0 w 1873"/>
                  <a:gd name="T11" fmla="*/ 0 h 1890"/>
                  <a:gd name="T12" fmla="*/ 0 60000 65536"/>
                  <a:gd name="T13" fmla="*/ 0 60000 65536"/>
                  <a:gd name="T14" fmla="*/ 0 60000 65536"/>
                  <a:gd name="T15" fmla="*/ 0 60000 65536"/>
                  <a:gd name="T16" fmla="*/ 0 60000 65536"/>
                  <a:gd name="T17" fmla="*/ 0 60000 65536"/>
                  <a:gd name="T18" fmla="*/ 0 w 1873"/>
                  <a:gd name="T19" fmla="*/ 0 h 1890"/>
                  <a:gd name="T20" fmla="*/ 1873 w 1873"/>
                  <a:gd name="T21" fmla="*/ 1890 h 1890"/>
                </a:gdLst>
                <a:ahLst/>
                <a:cxnLst>
                  <a:cxn ang="T12">
                    <a:pos x="T0" y="T1"/>
                  </a:cxn>
                  <a:cxn ang="T13">
                    <a:pos x="T2" y="T3"/>
                  </a:cxn>
                  <a:cxn ang="T14">
                    <a:pos x="T4" y="T5"/>
                  </a:cxn>
                  <a:cxn ang="T15">
                    <a:pos x="T6" y="T7"/>
                  </a:cxn>
                  <a:cxn ang="T16">
                    <a:pos x="T8" y="T9"/>
                  </a:cxn>
                  <a:cxn ang="T17">
                    <a:pos x="T10" y="T11"/>
                  </a:cxn>
                </a:cxnLst>
                <a:rect l="T18" t="T19" r="T20" b="T21"/>
                <a:pathLst>
                  <a:path w="1873" h="1890">
                    <a:moveTo>
                      <a:pt x="0" y="0"/>
                    </a:moveTo>
                    <a:lnTo>
                      <a:pt x="0" y="1890"/>
                    </a:lnTo>
                    <a:lnTo>
                      <a:pt x="1873" y="1890"/>
                    </a:lnTo>
                    <a:lnTo>
                      <a:pt x="0" y="0"/>
                    </a:lnTo>
                    <a:close/>
                  </a:path>
                </a:pathLst>
              </a:custGeom>
              <a:solidFill>
                <a:srgbClr val="BAE5F0">
                  <a:alpha val="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1" name="Freeform 35"/>
              <p:cNvSpPr>
                <a:spLocks/>
              </p:cNvSpPr>
              <p:nvPr/>
            </p:nvSpPr>
            <p:spPr bwMode="auto">
              <a:xfrm>
                <a:off x="2882504" y="3107532"/>
                <a:ext cx="2867025" cy="2250281"/>
              </a:xfrm>
              <a:custGeom>
                <a:avLst/>
                <a:gdLst>
                  <a:gd name="T0" fmla="*/ 2147483647 w 2408"/>
                  <a:gd name="T1" fmla="*/ 2147483647 h 1890"/>
                  <a:gd name="T2" fmla="*/ 2147483647 w 2408"/>
                  <a:gd name="T3" fmla="*/ 0 h 1890"/>
                  <a:gd name="T4" fmla="*/ 0 w 2408"/>
                  <a:gd name="T5" fmla="*/ 0 h 1890"/>
                  <a:gd name="T6" fmla="*/ 2147483647 w 2408"/>
                  <a:gd name="T7" fmla="*/ 2147483647 h 1890"/>
                  <a:gd name="T8" fmla="*/ 2147483647 w 2408"/>
                  <a:gd name="T9" fmla="*/ 2147483647 h 1890"/>
                  <a:gd name="T10" fmla="*/ 0 60000 65536"/>
                  <a:gd name="T11" fmla="*/ 0 60000 65536"/>
                  <a:gd name="T12" fmla="*/ 0 60000 65536"/>
                  <a:gd name="T13" fmla="*/ 0 60000 65536"/>
                  <a:gd name="T14" fmla="*/ 0 60000 65536"/>
                  <a:gd name="T15" fmla="*/ 0 w 2408"/>
                  <a:gd name="T16" fmla="*/ 0 h 1890"/>
                  <a:gd name="T17" fmla="*/ 2408 w 2408"/>
                  <a:gd name="T18" fmla="*/ 1890 h 1890"/>
                </a:gdLst>
                <a:ahLst/>
                <a:cxnLst>
                  <a:cxn ang="T10">
                    <a:pos x="T0" y="T1"/>
                  </a:cxn>
                  <a:cxn ang="T11">
                    <a:pos x="T2" y="T3"/>
                  </a:cxn>
                  <a:cxn ang="T12">
                    <a:pos x="T4" y="T5"/>
                  </a:cxn>
                  <a:cxn ang="T13">
                    <a:pos x="T6" y="T7"/>
                  </a:cxn>
                  <a:cxn ang="T14">
                    <a:pos x="T8" y="T9"/>
                  </a:cxn>
                </a:cxnLst>
                <a:rect l="T15" t="T16" r="T17" b="T18"/>
                <a:pathLst>
                  <a:path w="2408" h="1890">
                    <a:moveTo>
                      <a:pt x="2408" y="1890"/>
                    </a:moveTo>
                    <a:lnTo>
                      <a:pt x="518" y="0"/>
                    </a:lnTo>
                    <a:lnTo>
                      <a:pt x="0" y="0"/>
                    </a:lnTo>
                    <a:lnTo>
                      <a:pt x="1856" y="1890"/>
                    </a:lnTo>
                    <a:lnTo>
                      <a:pt x="2408" y="1890"/>
                    </a:lnTo>
                    <a:close/>
                  </a:path>
                </a:pathLst>
              </a:custGeom>
              <a:solidFill>
                <a:srgbClr val="CCEBC5">
                  <a:alpha val="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2" name="Freeform 36"/>
              <p:cNvSpPr>
                <a:spLocks/>
              </p:cNvSpPr>
              <p:nvPr/>
            </p:nvSpPr>
            <p:spPr bwMode="auto">
              <a:xfrm>
                <a:off x="2862263" y="2490788"/>
                <a:ext cx="636985" cy="616744"/>
              </a:xfrm>
              <a:custGeom>
                <a:avLst/>
                <a:gdLst>
                  <a:gd name="T0" fmla="*/ 0 w 535"/>
                  <a:gd name="T1" fmla="*/ 2147483647 h 518"/>
                  <a:gd name="T2" fmla="*/ 2147483647 w 535"/>
                  <a:gd name="T3" fmla="*/ 2147483647 h 518"/>
                  <a:gd name="T4" fmla="*/ 0 w 535"/>
                  <a:gd name="T5" fmla="*/ 0 h 518"/>
                  <a:gd name="T6" fmla="*/ 0 w 535"/>
                  <a:gd name="T7" fmla="*/ 2147483647 h 518"/>
                  <a:gd name="T8" fmla="*/ 0 60000 65536"/>
                  <a:gd name="T9" fmla="*/ 0 60000 65536"/>
                  <a:gd name="T10" fmla="*/ 0 60000 65536"/>
                  <a:gd name="T11" fmla="*/ 0 60000 65536"/>
                  <a:gd name="T12" fmla="*/ 0 w 535"/>
                  <a:gd name="T13" fmla="*/ 0 h 518"/>
                  <a:gd name="T14" fmla="*/ 535 w 535"/>
                  <a:gd name="T15" fmla="*/ 518 h 518"/>
                </a:gdLst>
                <a:ahLst/>
                <a:cxnLst>
                  <a:cxn ang="T8">
                    <a:pos x="T0" y="T1"/>
                  </a:cxn>
                  <a:cxn ang="T9">
                    <a:pos x="T2" y="T3"/>
                  </a:cxn>
                  <a:cxn ang="T10">
                    <a:pos x="T4" y="T5"/>
                  </a:cxn>
                  <a:cxn ang="T11">
                    <a:pos x="T6" y="T7"/>
                  </a:cxn>
                </a:cxnLst>
                <a:rect l="T12" t="T13" r="T14" b="T15"/>
                <a:pathLst>
                  <a:path w="535" h="518">
                    <a:moveTo>
                      <a:pt x="0" y="518"/>
                    </a:moveTo>
                    <a:lnTo>
                      <a:pt x="535" y="518"/>
                    </a:lnTo>
                    <a:lnTo>
                      <a:pt x="0" y="0"/>
                    </a:lnTo>
                    <a:lnTo>
                      <a:pt x="0" y="518"/>
                    </a:lnTo>
                    <a:close/>
                  </a:path>
                </a:pathLst>
              </a:custGeom>
              <a:solidFill>
                <a:srgbClr val="FDCDC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683" name="Line 37"/>
              <p:cNvSpPr>
                <a:spLocks noChangeShapeType="1"/>
              </p:cNvSpPr>
              <p:nvPr/>
            </p:nvSpPr>
            <p:spPr bwMode="auto">
              <a:xfrm>
                <a:off x="2842022" y="2450307"/>
                <a:ext cx="636984" cy="636985"/>
              </a:xfrm>
              <a:prstGeom prst="line">
                <a:avLst/>
              </a:prstGeom>
              <a:noFill/>
              <a:ln w="5238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4" name="Line 38"/>
              <p:cNvSpPr>
                <a:spLocks noChangeShapeType="1"/>
              </p:cNvSpPr>
              <p:nvPr/>
            </p:nvSpPr>
            <p:spPr bwMode="auto">
              <a:xfrm>
                <a:off x="2842022" y="2450307"/>
                <a:ext cx="636984" cy="636985"/>
              </a:xfrm>
              <a:prstGeom prst="line">
                <a:avLst/>
              </a:prstGeom>
              <a:noFill/>
              <a:ln w="52388">
                <a:solidFill>
                  <a:srgbClr val="00A0C6"/>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685" name="Line 39"/>
              <p:cNvSpPr>
                <a:spLocks noChangeShapeType="1"/>
              </p:cNvSpPr>
              <p:nvPr/>
            </p:nvSpPr>
            <p:spPr bwMode="auto">
              <a:xfrm>
                <a:off x="2821782" y="3068241"/>
                <a:ext cx="2270522" cy="2289572"/>
              </a:xfrm>
              <a:prstGeom prst="line">
                <a:avLst/>
              </a:prstGeom>
              <a:noFill/>
              <a:ln w="52388">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6" name="Line 40"/>
              <p:cNvSpPr>
                <a:spLocks noChangeShapeType="1"/>
              </p:cNvSpPr>
              <p:nvPr/>
            </p:nvSpPr>
            <p:spPr bwMode="auto">
              <a:xfrm>
                <a:off x="2821782" y="3068241"/>
                <a:ext cx="2270522" cy="2289572"/>
              </a:xfrm>
              <a:prstGeom prst="line">
                <a:avLst/>
              </a:prstGeom>
              <a:noFill/>
              <a:ln w="52388">
                <a:solidFill>
                  <a:srgbClr val="00A0C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7" name="Rectangle 41"/>
              <p:cNvSpPr>
                <a:spLocks noChangeArrowheads="1"/>
              </p:cNvSpPr>
              <p:nvPr/>
            </p:nvSpPr>
            <p:spPr bwMode="auto">
              <a:xfrm>
                <a:off x="5051822" y="5357813"/>
                <a:ext cx="100013" cy="39291"/>
              </a:xfrm>
              <a:prstGeom prst="rect">
                <a:avLst/>
              </a:prstGeom>
              <a:solidFill>
                <a:srgbClr val="FFFFFF"/>
              </a:solidFill>
              <a:ln w="26988">
                <a:solidFill>
                  <a:srgbClr val="FFFFFF"/>
                </a:solidFill>
                <a:miter lim="800000"/>
                <a:headEnd/>
                <a:tailEnd/>
              </a:ln>
            </p:spPr>
            <p:txBody>
              <a:bodyPr/>
              <a:lstStyle/>
              <a:p>
                <a:endParaRPr lang="en-US"/>
              </a:p>
            </p:txBody>
          </p:sp>
          <p:sp>
            <p:nvSpPr>
              <p:cNvPr id="28688" name="Rectangle 42"/>
              <p:cNvSpPr>
                <a:spLocks noChangeArrowheads="1"/>
              </p:cNvSpPr>
              <p:nvPr/>
            </p:nvSpPr>
            <p:spPr bwMode="auto">
              <a:xfrm>
                <a:off x="2842023" y="3048001"/>
                <a:ext cx="20240" cy="79772"/>
              </a:xfrm>
              <a:prstGeom prst="rect">
                <a:avLst/>
              </a:prstGeom>
              <a:solidFill>
                <a:srgbClr val="FFFFFF"/>
              </a:solidFill>
              <a:ln w="26988">
                <a:solidFill>
                  <a:srgbClr val="FFFFFF"/>
                </a:solidFill>
                <a:miter lim="800000"/>
                <a:headEnd/>
                <a:tailEnd/>
              </a:ln>
            </p:spPr>
            <p:txBody>
              <a:bodyPr/>
              <a:lstStyle/>
              <a:p>
                <a:endParaRPr lang="en-US"/>
              </a:p>
            </p:txBody>
          </p:sp>
          <p:sp>
            <p:nvSpPr>
              <p:cNvPr id="28689" name="Rectangle 43"/>
              <p:cNvSpPr>
                <a:spLocks noChangeArrowheads="1"/>
              </p:cNvSpPr>
              <p:nvPr/>
            </p:nvSpPr>
            <p:spPr bwMode="auto">
              <a:xfrm>
                <a:off x="2842023" y="2431257"/>
                <a:ext cx="20240" cy="78581"/>
              </a:xfrm>
              <a:prstGeom prst="rect">
                <a:avLst/>
              </a:prstGeom>
              <a:solidFill>
                <a:srgbClr val="FFFFFF"/>
              </a:solidFill>
              <a:ln w="26988">
                <a:solidFill>
                  <a:srgbClr val="FFFFFF"/>
                </a:solidFill>
                <a:miter lim="800000"/>
                <a:headEnd/>
                <a:tailEnd/>
              </a:ln>
            </p:spPr>
            <p:txBody>
              <a:bodyPr/>
              <a:lstStyle/>
              <a:p>
                <a:endParaRPr lang="en-US"/>
              </a:p>
            </p:txBody>
          </p:sp>
          <p:sp>
            <p:nvSpPr>
              <p:cNvPr id="28690" name="Freeform 44"/>
              <p:cNvSpPr>
                <a:spLocks/>
              </p:cNvSpPr>
              <p:nvPr/>
            </p:nvSpPr>
            <p:spPr bwMode="auto">
              <a:xfrm>
                <a:off x="3061097" y="3226594"/>
                <a:ext cx="2309813" cy="577454"/>
              </a:xfrm>
              <a:custGeom>
                <a:avLst/>
                <a:gdLst>
                  <a:gd name="T0" fmla="*/ 0 w 1940"/>
                  <a:gd name="T1" fmla="*/ 0 h 485"/>
                  <a:gd name="T2" fmla="*/ 2147483647 w 1940"/>
                  <a:gd name="T3" fmla="*/ 2147483647 h 485"/>
                  <a:gd name="T4" fmla="*/ 2147483647 w 1940"/>
                  <a:gd name="T5" fmla="*/ 2147483647 h 485"/>
                  <a:gd name="T6" fmla="*/ 2147483647 w 1940"/>
                  <a:gd name="T7" fmla="*/ 2147483647 h 485"/>
                  <a:gd name="T8" fmla="*/ 2147483647 w 1940"/>
                  <a:gd name="T9" fmla="*/ 2147483647 h 485"/>
                  <a:gd name="T10" fmla="*/ 2147483647 w 1940"/>
                  <a:gd name="T11" fmla="*/ 2147483647 h 485"/>
                  <a:gd name="T12" fmla="*/ 2147483647 w 1940"/>
                  <a:gd name="T13" fmla="*/ 2147483647 h 485"/>
                  <a:gd name="T14" fmla="*/ 2147483647 w 1940"/>
                  <a:gd name="T15" fmla="*/ 2147483647 h 485"/>
                  <a:gd name="T16" fmla="*/ 2147483647 w 1940"/>
                  <a:gd name="T17" fmla="*/ 2147483647 h 4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40"/>
                  <a:gd name="T28" fmla="*/ 0 h 485"/>
                  <a:gd name="T29" fmla="*/ 1940 w 1940"/>
                  <a:gd name="T30" fmla="*/ 485 h 48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40" h="485">
                    <a:moveTo>
                      <a:pt x="0" y="0"/>
                    </a:moveTo>
                    <a:lnTo>
                      <a:pt x="34" y="84"/>
                    </a:lnTo>
                    <a:lnTo>
                      <a:pt x="134" y="168"/>
                    </a:lnTo>
                    <a:lnTo>
                      <a:pt x="284" y="251"/>
                    </a:lnTo>
                    <a:lnTo>
                      <a:pt x="502" y="318"/>
                    </a:lnTo>
                    <a:lnTo>
                      <a:pt x="769" y="385"/>
                    </a:lnTo>
                    <a:lnTo>
                      <a:pt x="1104" y="435"/>
                    </a:lnTo>
                    <a:lnTo>
                      <a:pt x="1488" y="469"/>
                    </a:lnTo>
                    <a:lnTo>
                      <a:pt x="1940" y="485"/>
                    </a:lnTo>
                  </a:path>
                </a:pathLst>
              </a:custGeom>
              <a:noFill/>
              <a:ln w="269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1" name="Freeform 58"/>
              <p:cNvSpPr>
                <a:spLocks/>
              </p:cNvSpPr>
              <p:nvPr/>
            </p:nvSpPr>
            <p:spPr bwMode="auto">
              <a:xfrm>
                <a:off x="3119438" y="2634854"/>
                <a:ext cx="2297906" cy="583406"/>
              </a:xfrm>
              <a:custGeom>
                <a:avLst/>
                <a:gdLst>
                  <a:gd name="T0" fmla="*/ 0 w 1940"/>
                  <a:gd name="T1" fmla="*/ 0 h 485"/>
                  <a:gd name="T2" fmla="*/ 2147483647 w 1940"/>
                  <a:gd name="T3" fmla="*/ 2147483647 h 485"/>
                  <a:gd name="T4" fmla="*/ 2147483647 w 1940"/>
                  <a:gd name="T5" fmla="*/ 2147483647 h 485"/>
                  <a:gd name="T6" fmla="*/ 2147483647 w 1940"/>
                  <a:gd name="T7" fmla="*/ 2147483647 h 485"/>
                  <a:gd name="T8" fmla="*/ 2147483647 w 1940"/>
                  <a:gd name="T9" fmla="*/ 2147483647 h 485"/>
                  <a:gd name="T10" fmla="*/ 2147483647 w 1940"/>
                  <a:gd name="T11" fmla="*/ 2147483647 h 485"/>
                  <a:gd name="T12" fmla="*/ 2147483647 w 1940"/>
                  <a:gd name="T13" fmla="*/ 2147483647 h 485"/>
                  <a:gd name="T14" fmla="*/ 2147483647 w 1940"/>
                  <a:gd name="T15" fmla="*/ 2147483647 h 485"/>
                  <a:gd name="T16" fmla="*/ 2147483647 w 1940"/>
                  <a:gd name="T17" fmla="*/ 2147483647 h 485"/>
                  <a:gd name="T18" fmla="*/ 2147483647 w 1940"/>
                  <a:gd name="T19" fmla="*/ 2147483647 h 4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40"/>
                  <a:gd name="T31" fmla="*/ 0 h 485"/>
                  <a:gd name="T32" fmla="*/ 1940 w 1940"/>
                  <a:gd name="T33" fmla="*/ 485 h 4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40" h="485">
                    <a:moveTo>
                      <a:pt x="0" y="0"/>
                    </a:moveTo>
                    <a:lnTo>
                      <a:pt x="17" y="66"/>
                    </a:lnTo>
                    <a:lnTo>
                      <a:pt x="84" y="133"/>
                    </a:lnTo>
                    <a:lnTo>
                      <a:pt x="201" y="200"/>
                    </a:lnTo>
                    <a:lnTo>
                      <a:pt x="352" y="284"/>
                    </a:lnTo>
                    <a:lnTo>
                      <a:pt x="569" y="334"/>
                    </a:lnTo>
                    <a:lnTo>
                      <a:pt x="820" y="401"/>
                    </a:lnTo>
                    <a:lnTo>
                      <a:pt x="1138" y="434"/>
                    </a:lnTo>
                    <a:lnTo>
                      <a:pt x="1505" y="468"/>
                    </a:lnTo>
                    <a:lnTo>
                      <a:pt x="1940" y="485"/>
                    </a:lnTo>
                  </a:path>
                </a:pathLst>
              </a:custGeom>
              <a:noFill/>
              <a:ln w="26988">
                <a:solidFill>
                  <a:srgbClr val="F0027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2" name="Freeform 45"/>
              <p:cNvSpPr>
                <a:spLocks/>
              </p:cNvSpPr>
              <p:nvPr/>
            </p:nvSpPr>
            <p:spPr bwMode="auto">
              <a:xfrm>
                <a:off x="2942035" y="2728912"/>
                <a:ext cx="2309813" cy="577454"/>
              </a:xfrm>
              <a:custGeom>
                <a:avLst/>
                <a:gdLst>
                  <a:gd name="T0" fmla="*/ 0 w 1940"/>
                  <a:gd name="T1" fmla="*/ 0 h 485"/>
                  <a:gd name="T2" fmla="*/ 2147483647 w 1940"/>
                  <a:gd name="T3" fmla="*/ 2147483647 h 485"/>
                  <a:gd name="T4" fmla="*/ 2147483647 w 1940"/>
                  <a:gd name="T5" fmla="*/ 2147483647 h 485"/>
                  <a:gd name="T6" fmla="*/ 2147483647 w 1940"/>
                  <a:gd name="T7" fmla="*/ 2147483647 h 485"/>
                  <a:gd name="T8" fmla="*/ 2147483647 w 1940"/>
                  <a:gd name="T9" fmla="*/ 2147483647 h 485"/>
                  <a:gd name="T10" fmla="*/ 2147483647 w 1940"/>
                  <a:gd name="T11" fmla="*/ 2147483647 h 485"/>
                  <a:gd name="T12" fmla="*/ 2147483647 w 1940"/>
                  <a:gd name="T13" fmla="*/ 2147483647 h 485"/>
                  <a:gd name="T14" fmla="*/ 2147483647 w 1940"/>
                  <a:gd name="T15" fmla="*/ 2147483647 h 485"/>
                  <a:gd name="T16" fmla="*/ 2147483647 w 1940"/>
                  <a:gd name="T17" fmla="*/ 2147483647 h 485"/>
                  <a:gd name="T18" fmla="*/ 2147483647 w 1940"/>
                  <a:gd name="T19" fmla="*/ 2147483647 h 4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40"/>
                  <a:gd name="T31" fmla="*/ 0 h 485"/>
                  <a:gd name="T32" fmla="*/ 1940 w 1940"/>
                  <a:gd name="T33" fmla="*/ 485 h 4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40" h="485">
                    <a:moveTo>
                      <a:pt x="0" y="0"/>
                    </a:moveTo>
                    <a:lnTo>
                      <a:pt x="33" y="84"/>
                    </a:lnTo>
                    <a:lnTo>
                      <a:pt x="134" y="168"/>
                    </a:lnTo>
                    <a:lnTo>
                      <a:pt x="267" y="251"/>
                    </a:lnTo>
                    <a:lnTo>
                      <a:pt x="468" y="318"/>
                    </a:lnTo>
                    <a:lnTo>
                      <a:pt x="702" y="368"/>
                    </a:lnTo>
                    <a:lnTo>
                      <a:pt x="970" y="418"/>
                    </a:lnTo>
                    <a:lnTo>
                      <a:pt x="1271" y="452"/>
                    </a:lnTo>
                    <a:lnTo>
                      <a:pt x="1605" y="485"/>
                    </a:lnTo>
                    <a:lnTo>
                      <a:pt x="1940" y="485"/>
                    </a:lnTo>
                  </a:path>
                </a:pathLst>
              </a:custGeom>
              <a:noFill/>
              <a:ln w="269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3" name="Oval 59"/>
              <p:cNvSpPr>
                <a:spLocks noChangeArrowheads="1"/>
              </p:cNvSpPr>
              <p:nvPr/>
            </p:nvSpPr>
            <p:spPr bwMode="auto">
              <a:xfrm>
                <a:off x="3100387" y="2699147"/>
                <a:ext cx="100013" cy="100013"/>
              </a:xfrm>
              <a:prstGeom prst="ellipse">
                <a:avLst/>
              </a:prstGeom>
              <a:solidFill>
                <a:srgbClr val="000000"/>
              </a:solidFill>
              <a:ln w="26988">
                <a:solidFill>
                  <a:srgbClr val="000000"/>
                </a:solidFill>
                <a:round/>
                <a:headEnd/>
                <a:tailEnd/>
              </a:ln>
            </p:spPr>
            <p:txBody>
              <a:bodyPr/>
              <a:lstStyle/>
              <a:p>
                <a:endParaRPr lang="en-US"/>
              </a:p>
            </p:txBody>
          </p:sp>
          <p:sp>
            <p:nvSpPr>
              <p:cNvPr id="28694" name="Freeform 46"/>
              <p:cNvSpPr>
                <a:spLocks/>
              </p:cNvSpPr>
              <p:nvPr/>
            </p:nvSpPr>
            <p:spPr bwMode="auto">
              <a:xfrm>
                <a:off x="2842023" y="3087291"/>
                <a:ext cx="2907506" cy="2270522"/>
              </a:xfrm>
              <a:custGeom>
                <a:avLst/>
                <a:gdLst>
                  <a:gd name="T0" fmla="*/ 2147483647 w 2442"/>
                  <a:gd name="T1" fmla="*/ 2147483647 h 1907"/>
                  <a:gd name="T2" fmla="*/ 2147483647 w 2442"/>
                  <a:gd name="T3" fmla="*/ 0 h 1907"/>
                  <a:gd name="T4" fmla="*/ 0 w 2442"/>
                  <a:gd name="T5" fmla="*/ 0 h 1907"/>
                  <a:gd name="T6" fmla="*/ 0 60000 65536"/>
                  <a:gd name="T7" fmla="*/ 0 60000 65536"/>
                  <a:gd name="T8" fmla="*/ 0 60000 65536"/>
                  <a:gd name="T9" fmla="*/ 0 w 2442"/>
                  <a:gd name="T10" fmla="*/ 0 h 1907"/>
                  <a:gd name="T11" fmla="*/ 2442 w 2442"/>
                  <a:gd name="T12" fmla="*/ 1907 h 1907"/>
                </a:gdLst>
                <a:ahLst/>
                <a:cxnLst>
                  <a:cxn ang="T6">
                    <a:pos x="T0" y="T1"/>
                  </a:cxn>
                  <a:cxn ang="T7">
                    <a:pos x="T2" y="T3"/>
                  </a:cxn>
                  <a:cxn ang="T8">
                    <a:pos x="T4" y="T5"/>
                  </a:cxn>
                </a:cxnLst>
                <a:rect l="T9" t="T10" r="T11" b="T12"/>
                <a:pathLst>
                  <a:path w="2442" h="1907">
                    <a:moveTo>
                      <a:pt x="2442" y="1907"/>
                    </a:moveTo>
                    <a:lnTo>
                      <a:pt x="535" y="0"/>
                    </a:lnTo>
                    <a:lnTo>
                      <a:pt x="0" y="0"/>
                    </a:lnTo>
                  </a:path>
                </a:pathLst>
              </a:custGeom>
              <a:noFill/>
              <a:ln w="52388">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5" name="Freeform 47"/>
              <p:cNvSpPr>
                <a:spLocks/>
              </p:cNvSpPr>
              <p:nvPr/>
            </p:nvSpPr>
            <p:spPr bwMode="auto">
              <a:xfrm>
                <a:off x="2842023" y="3087291"/>
                <a:ext cx="2907506" cy="2270522"/>
              </a:xfrm>
              <a:custGeom>
                <a:avLst/>
                <a:gdLst>
                  <a:gd name="T0" fmla="*/ 2147483647 w 2442"/>
                  <a:gd name="T1" fmla="*/ 2147483647 h 1907"/>
                  <a:gd name="T2" fmla="*/ 2147483647 w 2442"/>
                  <a:gd name="T3" fmla="*/ 0 h 1907"/>
                  <a:gd name="T4" fmla="*/ 0 w 2442"/>
                  <a:gd name="T5" fmla="*/ 0 h 1907"/>
                  <a:gd name="T6" fmla="*/ 0 60000 65536"/>
                  <a:gd name="T7" fmla="*/ 0 60000 65536"/>
                  <a:gd name="T8" fmla="*/ 0 60000 65536"/>
                  <a:gd name="T9" fmla="*/ 0 w 2442"/>
                  <a:gd name="T10" fmla="*/ 0 h 1907"/>
                  <a:gd name="T11" fmla="*/ 2442 w 2442"/>
                  <a:gd name="T12" fmla="*/ 1907 h 1907"/>
                </a:gdLst>
                <a:ahLst/>
                <a:cxnLst>
                  <a:cxn ang="T6">
                    <a:pos x="T0" y="T1"/>
                  </a:cxn>
                  <a:cxn ang="T7">
                    <a:pos x="T2" y="T3"/>
                  </a:cxn>
                  <a:cxn ang="T8">
                    <a:pos x="T4" y="T5"/>
                  </a:cxn>
                </a:cxnLst>
                <a:rect l="T9" t="T10" r="T11" b="T12"/>
                <a:pathLst>
                  <a:path w="2442" h="1907">
                    <a:moveTo>
                      <a:pt x="2442" y="1907"/>
                    </a:moveTo>
                    <a:lnTo>
                      <a:pt x="535" y="0"/>
                    </a:lnTo>
                    <a:lnTo>
                      <a:pt x="0" y="0"/>
                    </a:lnTo>
                  </a:path>
                </a:pathLst>
              </a:custGeom>
              <a:noFill/>
              <a:ln w="52388">
                <a:solidFill>
                  <a:srgbClr val="00A0C6"/>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6" name="Freeform 60"/>
              <p:cNvSpPr>
                <a:spLocks/>
              </p:cNvSpPr>
              <p:nvPr/>
            </p:nvSpPr>
            <p:spPr bwMode="auto">
              <a:xfrm>
                <a:off x="2952750" y="3126581"/>
                <a:ext cx="2309813" cy="577454"/>
              </a:xfrm>
              <a:custGeom>
                <a:avLst/>
                <a:gdLst>
                  <a:gd name="T0" fmla="*/ 0 w 1940"/>
                  <a:gd name="T1" fmla="*/ 0 h 485"/>
                  <a:gd name="T2" fmla="*/ 2147483647 w 1940"/>
                  <a:gd name="T3" fmla="*/ 2147483647 h 485"/>
                  <a:gd name="T4" fmla="*/ 2147483647 w 1940"/>
                  <a:gd name="T5" fmla="*/ 2147483647 h 485"/>
                  <a:gd name="T6" fmla="*/ 2147483647 w 1940"/>
                  <a:gd name="T7" fmla="*/ 2147483647 h 485"/>
                  <a:gd name="T8" fmla="*/ 2147483647 w 1940"/>
                  <a:gd name="T9" fmla="*/ 2147483647 h 485"/>
                  <a:gd name="T10" fmla="*/ 2147483647 w 1940"/>
                  <a:gd name="T11" fmla="*/ 2147483647 h 485"/>
                  <a:gd name="T12" fmla="*/ 2147483647 w 1940"/>
                  <a:gd name="T13" fmla="*/ 2147483647 h 485"/>
                  <a:gd name="T14" fmla="*/ 2147483647 w 1940"/>
                  <a:gd name="T15" fmla="*/ 2147483647 h 485"/>
                  <a:gd name="T16" fmla="*/ 2147483647 w 1940"/>
                  <a:gd name="T17" fmla="*/ 2147483647 h 4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40"/>
                  <a:gd name="T28" fmla="*/ 0 h 485"/>
                  <a:gd name="T29" fmla="*/ 1940 w 1940"/>
                  <a:gd name="T30" fmla="*/ 485 h 48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40" h="485">
                    <a:moveTo>
                      <a:pt x="0" y="0"/>
                    </a:moveTo>
                    <a:lnTo>
                      <a:pt x="34" y="84"/>
                    </a:lnTo>
                    <a:lnTo>
                      <a:pt x="134" y="168"/>
                    </a:lnTo>
                    <a:lnTo>
                      <a:pt x="284" y="251"/>
                    </a:lnTo>
                    <a:lnTo>
                      <a:pt x="485" y="318"/>
                    </a:lnTo>
                    <a:lnTo>
                      <a:pt x="769" y="385"/>
                    </a:lnTo>
                    <a:lnTo>
                      <a:pt x="1104" y="435"/>
                    </a:lnTo>
                    <a:lnTo>
                      <a:pt x="1488" y="469"/>
                    </a:lnTo>
                    <a:lnTo>
                      <a:pt x="1940" y="485"/>
                    </a:lnTo>
                  </a:path>
                </a:pathLst>
              </a:custGeom>
              <a:noFill/>
              <a:ln w="26988">
                <a:solidFill>
                  <a:srgbClr val="F0027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97" name="Oval 61"/>
              <p:cNvSpPr>
                <a:spLocks noChangeArrowheads="1"/>
              </p:cNvSpPr>
              <p:nvPr/>
            </p:nvSpPr>
            <p:spPr bwMode="auto">
              <a:xfrm>
                <a:off x="2963466" y="3203972"/>
                <a:ext cx="98822" cy="100013"/>
              </a:xfrm>
              <a:prstGeom prst="ellipse">
                <a:avLst/>
              </a:prstGeom>
              <a:solidFill>
                <a:srgbClr val="000000"/>
              </a:solidFill>
              <a:ln w="26988">
                <a:solidFill>
                  <a:srgbClr val="000000"/>
                </a:solidFill>
                <a:round/>
                <a:headEnd/>
                <a:tailEnd/>
              </a:ln>
            </p:spPr>
            <p:txBody>
              <a:bodyPr/>
              <a:lstStyle/>
              <a:p>
                <a:endParaRPr lang="en-US"/>
              </a:p>
            </p:txBody>
          </p:sp>
          <p:sp>
            <p:nvSpPr>
              <p:cNvPr id="28698" name="Rectangle 48"/>
              <p:cNvSpPr>
                <a:spLocks noChangeArrowheads="1"/>
              </p:cNvSpPr>
              <p:nvPr/>
            </p:nvSpPr>
            <p:spPr bwMode="auto">
              <a:xfrm>
                <a:off x="5709047" y="5357813"/>
                <a:ext cx="100013" cy="39291"/>
              </a:xfrm>
              <a:prstGeom prst="rect">
                <a:avLst/>
              </a:prstGeom>
              <a:solidFill>
                <a:srgbClr val="FFFFFF"/>
              </a:solidFill>
              <a:ln w="26988">
                <a:solidFill>
                  <a:srgbClr val="FFFFFF"/>
                </a:solidFill>
                <a:miter lim="800000"/>
                <a:headEnd/>
                <a:tailEnd/>
              </a:ln>
            </p:spPr>
            <p:txBody>
              <a:bodyPr/>
              <a:lstStyle/>
              <a:p>
                <a:endParaRPr lang="en-US"/>
              </a:p>
            </p:txBody>
          </p:sp>
          <p:sp>
            <p:nvSpPr>
              <p:cNvPr id="28699" name="Freeform 49"/>
              <p:cNvSpPr>
                <a:spLocks/>
              </p:cNvSpPr>
              <p:nvPr/>
            </p:nvSpPr>
            <p:spPr bwMode="auto">
              <a:xfrm>
                <a:off x="2862263" y="1932385"/>
                <a:ext cx="3504010" cy="3425428"/>
              </a:xfrm>
              <a:custGeom>
                <a:avLst/>
                <a:gdLst>
                  <a:gd name="T0" fmla="*/ 2147483647 w 2943"/>
                  <a:gd name="T1" fmla="*/ 2147483647 h 2877"/>
                  <a:gd name="T2" fmla="*/ 0 w 2943"/>
                  <a:gd name="T3" fmla="*/ 2147483647 h 2877"/>
                  <a:gd name="T4" fmla="*/ 0 w 2943"/>
                  <a:gd name="T5" fmla="*/ 0 h 2877"/>
                  <a:gd name="T6" fmla="*/ 0 60000 65536"/>
                  <a:gd name="T7" fmla="*/ 0 60000 65536"/>
                  <a:gd name="T8" fmla="*/ 0 60000 65536"/>
                  <a:gd name="T9" fmla="*/ 0 w 2943"/>
                  <a:gd name="T10" fmla="*/ 0 h 2877"/>
                  <a:gd name="T11" fmla="*/ 2943 w 2943"/>
                  <a:gd name="T12" fmla="*/ 2877 h 2877"/>
                </a:gdLst>
                <a:ahLst/>
                <a:cxnLst>
                  <a:cxn ang="T6">
                    <a:pos x="T0" y="T1"/>
                  </a:cxn>
                  <a:cxn ang="T7">
                    <a:pos x="T2" y="T3"/>
                  </a:cxn>
                  <a:cxn ang="T8">
                    <a:pos x="T4" y="T5"/>
                  </a:cxn>
                </a:cxnLst>
                <a:rect l="T9" t="T10" r="T11" b="T12"/>
                <a:pathLst>
                  <a:path w="2943" h="2877">
                    <a:moveTo>
                      <a:pt x="2943" y="2877"/>
                    </a:moveTo>
                    <a:lnTo>
                      <a:pt x="0" y="2877"/>
                    </a:lnTo>
                    <a:lnTo>
                      <a:pt x="0" y="0"/>
                    </a:lnTo>
                  </a:path>
                </a:pathLst>
              </a:custGeom>
              <a:noFill/>
              <a:ln w="26988">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01" name="Rectangle 57"/>
              <p:cNvSpPr>
                <a:spLocks noChangeArrowheads="1"/>
              </p:cNvSpPr>
              <p:nvPr/>
            </p:nvSpPr>
            <p:spPr bwMode="auto">
              <a:xfrm>
                <a:off x="2386012" y="2171701"/>
                <a:ext cx="331822"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Y+G</a:t>
                </a:r>
                <a:endParaRPr lang="en-US"/>
              </a:p>
            </p:txBody>
          </p:sp>
          <p:sp>
            <p:nvSpPr>
              <p:cNvPr id="28702" name="Rectangle 50"/>
              <p:cNvSpPr>
                <a:spLocks noChangeArrowheads="1"/>
              </p:cNvSpPr>
              <p:nvPr/>
            </p:nvSpPr>
            <p:spPr bwMode="auto">
              <a:xfrm>
                <a:off x="2743200" y="5200651"/>
                <a:ext cx="91372"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a:solidFill>
                    <a:srgbClr val="000000"/>
                  </a:solidFill>
                  <a:cs typeface="Times New Roman" pitchFamily="18" charset="0"/>
                </a:endParaRPr>
              </a:p>
              <a:p>
                <a:pPr eaLnBrk="0" hangingPunct="0"/>
                <a:r>
                  <a:rPr lang="en-US" sz="1275">
                    <a:solidFill>
                      <a:srgbClr val="000000"/>
                    </a:solidFill>
                    <a:cs typeface="Times New Roman" pitchFamily="18" charset="0"/>
                  </a:rPr>
                  <a:t>0</a:t>
                </a:r>
                <a:endParaRPr lang="en-US"/>
              </a:p>
            </p:txBody>
          </p:sp>
          <p:sp>
            <p:nvSpPr>
              <p:cNvPr id="28703" name="Rectangle 65"/>
              <p:cNvSpPr>
                <a:spLocks noChangeArrowheads="1"/>
              </p:cNvSpPr>
              <p:nvPr/>
            </p:nvSpPr>
            <p:spPr bwMode="auto">
              <a:xfrm>
                <a:off x="5260181" y="5437585"/>
                <a:ext cx="156613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1">
                    <a:solidFill>
                      <a:srgbClr val="000000"/>
                    </a:solidFill>
                    <a:cs typeface="Times New Roman" pitchFamily="18" charset="0"/>
                  </a:rPr>
                  <a:t>Subsidized Category </a:t>
                </a:r>
                <a:endParaRPr lang="en-US"/>
              </a:p>
            </p:txBody>
          </p:sp>
          <p:sp>
            <p:nvSpPr>
              <p:cNvPr id="28704" name="Rectangle 51"/>
              <p:cNvSpPr>
                <a:spLocks noChangeArrowheads="1"/>
              </p:cNvSpPr>
              <p:nvPr/>
            </p:nvSpPr>
            <p:spPr bwMode="auto">
              <a:xfrm>
                <a:off x="5704285" y="4731544"/>
                <a:ext cx="1157368"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a:solidFill>
                    <a:srgbClr val="000000"/>
                  </a:solidFill>
                  <a:cs typeface="Times New Roman" pitchFamily="18" charset="0"/>
                </a:endParaRPr>
              </a:p>
              <a:p>
                <a:pPr eaLnBrk="0" hangingPunct="0"/>
                <a:r>
                  <a:rPr lang="en-US" sz="1275">
                    <a:solidFill>
                      <a:srgbClr val="000000"/>
                    </a:solidFill>
                    <a:cs typeface="Times New Roman" pitchFamily="18" charset="0"/>
                  </a:rPr>
                  <a:t>Budget line with</a:t>
                </a:r>
                <a:endParaRPr lang="en-US"/>
              </a:p>
            </p:txBody>
          </p:sp>
          <p:sp>
            <p:nvSpPr>
              <p:cNvPr id="28705" name="Rectangle 52"/>
              <p:cNvSpPr>
                <a:spLocks noChangeArrowheads="1"/>
              </p:cNvSpPr>
              <p:nvPr/>
            </p:nvSpPr>
            <p:spPr bwMode="auto">
              <a:xfrm>
                <a:off x="5680472" y="4960144"/>
                <a:ext cx="1211870"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a:solidFill>
                    <a:srgbClr val="000000"/>
                  </a:solidFill>
                  <a:cs typeface="Times New Roman" pitchFamily="18" charset="0"/>
                </a:endParaRPr>
              </a:p>
              <a:p>
                <a:pPr eaLnBrk="0" hangingPunct="0"/>
                <a:r>
                  <a:rPr lang="en-US" sz="1275">
                    <a:solidFill>
                      <a:srgbClr val="000000"/>
                    </a:solidFill>
                    <a:cs typeface="Times New Roman" pitchFamily="18" charset="0"/>
                  </a:rPr>
                  <a:t>categorical grant</a:t>
                </a:r>
                <a:endParaRPr lang="en-US"/>
              </a:p>
            </p:txBody>
          </p:sp>
          <p:sp>
            <p:nvSpPr>
              <p:cNvPr id="28706" name="Rectangle 53"/>
              <p:cNvSpPr>
                <a:spLocks noChangeArrowheads="1"/>
              </p:cNvSpPr>
              <p:nvPr/>
            </p:nvSpPr>
            <p:spPr bwMode="auto">
              <a:xfrm>
                <a:off x="3309938" y="2000251"/>
                <a:ext cx="2168863"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dirty="0">
                  <a:solidFill>
                    <a:srgbClr val="000000"/>
                  </a:solidFill>
                  <a:cs typeface="Times New Roman" pitchFamily="18" charset="0"/>
                </a:endParaRPr>
              </a:p>
              <a:p>
                <a:pPr eaLnBrk="0" hangingPunct="0"/>
                <a:r>
                  <a:rPr lang="en-US" sz="1275" dirty="0">
                    <a:solidFill>
                      <a:srgbClr val="000000"/>
                    </a:solidFill>
                    <a:cs typeface="Times New Roman" pitchFamily="18" charset="0"/>
                  </a:rPr>
                  <a:t>Budget line with general grant</a:t>
                </a:r>
                <a:endParaRPr lang="en-US" dirty="0"/>
              </a:p>
            </p:txBody>
          </p:sp>
          <p:sp>
            <p:nvSpPr>
              <p:cNvPr id="28707" name="Rectangle 54"/>
              <p:cNvSpPr>
                <a:spLocks noChangeArrowheads="1"/>
              </p:cNvSpPr>
              <p:nvPr/>
            </p:nvSpPr>
            <p:spPr bwMode="auto">
              <a:xfrm>
                <a:off x="4063604" y="4743451"/>
                <a:ext cx="565861"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a:solidFill>
                    <a:srgbClr val="000000"/>
                  </a:solidFill>
                  <a:cs typeface="Times New Roman" pitchFamily="18" charset="0"/>
                </a:endParaRPr>
              </a:p>
              <a:p>
                <a:pPr eaLnBrk="0" hangingPunct="0"/>
                <a:r>
                  <a:rPr lang="en-US" sz="1275">
                    <a:solidFill>
                      <a:srgbClr val="000000"/>
                    </a:solidFill>
                    <a:cs typeface="Times New Roman" pitchFamily="18" charset="0"/>
                  </a:rPr>
                  <a:t>Original</a:t>
                </a:r>
                <a:endParaRPr lang="en-US"/>
              </a:p>
            </p:txBody>
          </p:sp>
          <p:sp>
            <p:nvSpPr>
              <p:cNvPr id="28708" name="Rectangle 55"/>
              <p:cNvSpPr>
                <a:spLocks noChangeArrowheads="1"/>
              </p:cNvSpPr>
              <p:nvPr/>
            </p:nvSpPr>
            <p:spPr bwMode="auto">
              <a:xfrm>
                <a:off x="4055269" y="4972051"/>
                <a:ext cx="803105"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a:solidFill>
                    <a:srgbClr val="000000"/>
                  </a:solidFill>
                  <a:cs typeface="Times New Roman" pitchFamily="18" charset="0"/>
                </a:endParaRPr>
              </a:p>
              <a:p>
                <a:pPr eaLnBrk="0" hangingPunct="0"/>
                <a:r>
                  <a:rPr lang="en-US" sz="1275">
                    <a:solidFill>
                      <a:srgbClr val="000000"/>
                    </a:solidFill>
                    <a:cs typeface="Times New Roman" pitchFamily="18" charset="0"/>
                  </a:rPr>
                  <a:t>budget line</a:t>
                </a:r>
                <a:endParaRPr lang="en-US"/>
              </a:p>
            </p:txBody>
          </p:sp>
          <p:sp>
            <p:nvSpPr>
              <p:cNvPr id="28709" name="Rectangle 8"/>
              <p:cNvSpPr>
                <a:spLocks noChangeArrowheads="1"/>
              </p:cNvSpPr>
              <p:nvPr/>
            </p:nvSpPr>
            <p:spPr bwMode="auto">
              <a:xfrm>
                <a:off x="2652713" y="2857501"/>
                <a:ext cx="109004"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Y</a:t>
                </a:r>
                <a:endParaRPr lang="en-US"/>
              </a:p>
            </p:txBody>
          </p:sp>
          <p:sp>
            <p:nvSpPr>
              <p:cNvPr id="28710" name="Rectangle 9"/>
              <p:cNvSpPr>
                <a:spLocks noChangeArrowheads="1"/>
              </p:cNvSpPr>
              <p:nvPr/>
            </p:nvSpPr>
            <p:spPr bwMode="auto">
              <a:xfrm>
                <a:off x="5419725" y="3429001"/>
                <a:ext cx="44884"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I</a:t>
                </a:r>
                <a:endParaRPr lang="en-US"/>
              </a:p>
            </p:txBody>
          </p:sp>
          <p:sp>
            <p:nvSpPr>
              <p:cNvPr id="28711" name="Rectangle 10"/>
              <p:cNvSpPr>
                <a:spLocks noChangeArrowheads="1"/>
              </p:cNvSpPr>
              <p:nvPr/>
            </p:nvSpPr>
            <p:spPr bwMode="auto">
              <a:xfrm>
                <a:off x="5499497" y="3429000"/>
                <a:ext cx="6893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975">
                  <a:solidFill>
                    <a:srgbClr val="000000"/>
                  </a:solidFill>
                  <a:cs typeface="Times New Roman" pitchFamily="18" charset="0"/>
                </a:endParaRPr>
              </a:p>
              <a:p>
                <a:pPr eaLnBrk="0" hangingPunct="0"/>
                <a:r>
                  <a:rPr lang="en-US" sz="975">
                    <a:solidFill>
                      <a:srgbClr val="000000"/>
                    </a:solidFill>
                    <a:cs typeface="Times New Roman" pitchFamily="18" charset="0"/>
                  </a:rPr>
                  <a:t>1</a:t>
                </a:r>
                <a:endParaRPr lang="en-US"/>
              </a:p>
            </p:txBody>
          </p:sp>
          <p:sp>
            <p:nvSpPr>
              <p:cNvPr id="28712" name="Rectangle 11"/>
              <p:cNvSpPr>
                <a:spLocks noChangeArrowheads="1"/>
              </p:cNvSpPr>
              <p:nvPr/>
            </p:nvSpPr>
            <p:spPr bwMode="auto">
              <a:xfrm>
                <a:off x="5300663" y="3143251"/>
                <a:ext cx="44884"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I</a:t>
                </a:r>
                <a:endParaRPr lang="en-US"/>
              </a:p>
            </p:txBody>
          </p:sp>
          <p:sp>
            <p:nvSpPr>
              <p:cNvPr id="28713" name="Rectangle 12"/>
              <p:cNvSpPr>
                <a:spLocks noChangeArrowheads="1"/>
              </p:cNvSpPr>
              <p:nvPr/>
            </p:nvSpPr>
            <p:spPr bwMode="auto">
              <a:xfrm>
                <a:off x="5380435" y="3143250"/>
                <a:ext cx="6893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975">
                  <a:solidFill>
                    <a:srgbClr val="000000"/>
                  </a:solidFill>
                  <a:cs typeface="Times New Roman" pitchFamily="18" charset="0"/>
                </a:endParaRPr>
              </a:p>
              <a:p>
                <a:pPr eaLnBrk="0" hangingPunct="0"/>
                <a:r>
                  <a:rPr lang="en-US" sz="975">
                    <a:solidFill>
                      <a:srgbClr val="000000"/>
                    </a:solidFill>
                    <a:cs typeface="Times New Roman" pitchFamily="18" charset="0"/>
                  </a:rPr>
                  <a:t>2</a:t>
                </a:r>
                <a:endParaRPr lang="en-US"/>
              </a:p>
            </p:txBody>
          </p:sp>
          <p:sp>
            <p:nvSpPr>
              <p:cNvPr id="28714" name="Rectangle 13"/>
              <p:cNvSpPr>
                <a:spLocks noChangeArrowheads="1"/>
              </p:cNvSpPr>
              <p:nvPr/>
            </p:nvSpPr>
            <p:spPr bwMode="auto">
              <a:xfrm>
                <a:off x="5399485" y="2914651"/>
                <a:ext cx="44884"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I</a:t>
                </a:r>
                <a:endParaRPr lang="en-US"/>
              </a:p>
            </p:txBody>
          </p:sp>
          <p:sp>
            <p:nvSpPr>
              <p:cNvPr id="28715" name="Rectangle 14"/>
              <p:cNvSpPr>
                <a:spLocks noChangeArrowheads="1"/>
              </p:cNvSpPr>
              <p:nvPr/>
            </p:nvSpPr>
            <p:spPr bwMode="auto">
              <a:xfrm>
                <a:off x="5479256" y="2857500"/>
                <a:ext cx="6893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975">
                  <a:solidFill>
                    <a:srgbClr val="000000"/>
                  </a:solidFill>
                  <a:cs typeface="Times New Roman" pitchFamily="18" charset="0"/>
                </a:endParaRPr>
              </a:p>
              <a:p>
                <a:pPr eaLnBrk="0" hangingPunct="0"/>
                <a:r>
                  <a:rPr lang="en-US" sz="975">
                    <a:solidFill>
                      <a:srgbClr val="000000"/>
                    </a:solidFill>
                    <a:cs typeface="Times New Roman" pitchFamily="18" charset="0"/>
                  </a:rPr>
                  <a:t>3</a:t>
                </a:r>
                <a:endParaRPr lang="en-US"/>
              </a:p>
            </p:txBody>
          </p:sp>
          <p:sp>
            <p:nvSpPr>
              <p:cNvPr id="28716" name="Line 15"/>
              <p:cNvSpPr>
                <a:spLocks noChangeShapeType="1"/>
              </p:cNvSpPr>
              <p:nvPr/>
            </p:nvSpPr>
            <p:spPr bwMode="auto">
              <a:xfrm flipV="1">
                <a:off x="3499248" y="3148013"/>
                <a:ext cx="1190" cy="2189560"/>
              </a:xfrm>
              <a:prstGeom prst="line">
                <a:avLst/>
              </a:prstGeom>
              <a:noFill/>
              <a:ln w="26988">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717" name="Rectangle 16"/>
              <p:cNvSpPr>
                <a:spLocks noChangeArrowheads="1"/>
              </p:cNvSpPr>
              <p:nvPr/>
            </p:nvSpPr>
            <p:spPr bwMode="auto">
              <a:xfrm>
                <a:off x="2786063" y="3050382"/>
                <a:ext cx="55960" cy="55960"/>
              </a:xfrm>
              <a:prstGeom prst="rect">
                <a:avLst/>
              </a:prstGeom>
              <a:solidFill>
                <a:srgbClr val="FFFFFF"/>
              </a:solidFill>
              <a:ln w="9525">
                <a:solidFill>
                  <a:srgbClr val="FFFFFF"/>
                </a:solidFill>
                <a:miter lim="800000"/>
                <a:headEnd/>
                <a:tailEnd/>
              </a:ln>
            </p:spPr>
            <p:txBody>
              <a:bodyPr wrap="none" anchor="ctr"/>
              <a:lstStyle/>
              <a:p>
                <a:endParaRPr lang="en-US"/>
              </a:p>
            </p:txBody>
          </p:sp>
          <p:sp>
            <p:nvSpPr>
              <p:cNvPr id="28718" name="Freeform 17"/>
              <p:cNvSpPr>
                <a:spLocks/>
              </p:cNvSpPr>
              <p:nvPr/>
            </p:nvSpPr>
            <p:spPr bwMode="auto">
              <a:xfrm>
                <a:off x="2942035" y="2728912"/>
                <a:ext cx="2309813" cy="577454"/>
              </a:xfrm>
              <a:custGeom>
                <a:avLst/>
                <a:gdLst>
                  <a:gd name="T0" fmla="*/ 0 w 1940"/>
                  <a:gd name="T1" fmla="*/ 0 h 485"/>
                  <a:gd name="T2" fmla="*/ 2147483647 w 1940"/>
                  <a:gd name="T3" fmla="*/ 2147483647 h 485"/>
                  <a:gd name="T4" fmla="*/ 2147483647 w 1940"/>
                  <a:gd name="T5" fmla="*/ 2147483647 h 485"/>
                  <a:gd name="T6" fmla="*/ 2147483647 w 1940"/>
                  <a:gd name="T7" fmla="*/ 2147483647 h 485"/>
                  <a:gd name="T8" fmla="*/ 2147483647 w 1940"/>
                  <a:gd name="T9" fmla="*/ 2147483647 h 485"/>
                  <a:gd name="T10" fmla="*/ 2147483647 w 1940"/>
                  <a:gd name="T11" fmla="*/ 2147483647 h 485"/>
                  <a:gd name="T12" fmla="*/ 2147483647 w 1940"/>
                  <a:gd name="T13" fmla="*/ 2147483647 h 485"/>
                  <a:gd name="T14" fmla="*/ 2147483647 w 1940"/>
                  <a:gd name="T15" fmla="*/ 2147483647 h 485"/>
                  <a:gd name="T16" fmla="*/ 2147483647 w 1940"/>
                  <a:gd name="T17" fmla="*/ 2147483647 h 485"/>
                  <a:gd name="T18" fmla="*/ 2147483647 w 1940"/>
                  <a:gd name="T19" fmla="*/ 2147483647 h 4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40"/>
                  <a:gd name="T31" fmla="*/ 0 h 485"/>
                  <a:gd name="T32" fmla="*/ 1940 w 1940"/>
                  <a:gd name="T33" fmla="*/ 485 h 4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40" h="485">
                    <a:moveTo>
                      <a:pt x="0" y="0"/>
                    </a:moveTo>
                    <a:lnTo>
                      <a:pt x="33" y="84"/>
                    </a:lnTo>
                    <a:lnTo>
                      <a:pt x="117" y="168"/>
                    </a:lnTo>
                    <a:lnTo>
                      <a:pt x="267" y="251"/>
                    </a:lnTo>
                    <a:lnTo>
                      <a:pt x="468" y="318"/>
                    </a:lnTo>
                    <a:lnTo>
                      <a:pt x="702" y="368"/>
                    </a:lnTo>
                    <a:lnTo>
                      <a:pt x="970" y="418"/>
                    </a:lnTo>
                    <a:lnTo>
                      <a:pt x="1271" y="452"/>
                    </a:lnTo>
                    <a:lnTo>
                      <a:pt x="1588" y="485"/>
                    </a:lnTo>
                    <a:lnTo>
                      <a:pt x="1940" y="485"/>
                    </a:lnTo>
                  </a:path>
                </a:pathLst>
              </a:custGeom>
              <a:noFill/>
              <a:ln w="26988">
                <a:solidFill>
                  <a:srgbClr val="F0027F"/>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19" name="Oval 18"/>
              <p:cNvSpPr>
                <a:spLocks noChangeArrowheads="1"/>
              </p:cNvSpPr>
              <p:nvPr/>
            </p:nvSpPr>
            <p:spPr bwMode="auto">
              <a:xfrm>
                <a:off x="3450432" y="3048000"/>
                <a:ext cx="98822" cy="100013"/>
              </a:xfrm>
              <a:prstGeom prst="ellipse">
                <a:avLst/>
              </a:prstGeom>
              <a:solidFill>
                <a:srgbClr val="982E93"/>
              </a:solidFill>
              <a:ln w="26988">
                <a:solidFill>
                  <a:srgbClr val="982E93"/>
                </a:solidFill>
                <a:round/>
                <a:headEnd/>
                <a:tailEnd/>
              </a:ln>
            </p:spPr>
            <p:txBody>
              <a:bodyPr/>
              <a:lstStyle/>
              <a:p>
                <a:endParaRPr lang="en-US"/>
              </a:p>
            </p:txBody>
          </p:sp>
          <p:sp>
            <p:nvSpPr>
              <p:cNvPr id="28720" name="Freeform 19"/>
              <p:cNvSpPr>
                <a:spLocks/>
              </p:cNvSpPr>
              <p:nvPr/>
            </p:nvSpPr>
            <p:spPr bwMode="auto">
              <a:xfrm>
                <a:off x="3662363" y="3439716"/>
                <a:ext cx="2000250" cy="1085850"/>
              </a:xfrm>
              <a:custGeom>
                <a:avLst/>
                <a:gdLst>
                  <a:gd name="T0" fmla="*/ 0 w 1296"/>
                  <a:gd name="T1" fmla="*/ 0 h 816"/>
                  <a:gd name="T2" fmla="*/ 2147483647 w 1296"/>
                  <a:gd name="T3" fmla="*/ 2147483647 h 816"/>
                  <a:gd name="T4" fmla="*/ 2147483647 w 1296"/>
                  <a:gd name="T5" fmla="*/ 2147483647 h 816"/>
                  <a:gd name="T6" fmla="*/ 2147483647 w 1296"/>
                  <a:gd name="T7" fmla="*/ 2147483647 h 816"/>
                  <a:gd name="T8" fmla="*/ 2147483647 w 1296"/>
                  <a:gd name="T9" fmla="*/ 2147483647 h 816"/>
                  <a:gd name="T10" fmla="*/ 2147483647 w 1296"/>
                  <a:gd name="T11" fmla="*/ 2147483647 h 816"/>
                  <a:gd name="T12" fmla="*/ 0 60000 65536"/>
                  <a:gd name="T13" fmla="*/ 0 60000 65536"/>
                  <a:gd name="T14" fmla="*/ 0 60000 65536"/>
                  <a:gd name="T15" fmla="*/ 0 60000 65536"/>
                  <a:gd name="T16" fmla="*/ 0 60000 65536"/>
                  <a:gd name="T17" fmla="*/ 0 60000 65536"/>
                  <a:gd name="T18" fmla="*/ 0 w 1296"/>
                  <a:gd name="T19" fmla="*/ 0 h 816"/>
                  <a:gd name="T20" fmla="*/ 1296 w 1296"/>
                  <a:gd name="T21" fmla="*/ 816 h 816"/>
                </a:gdLst>
                <a:ahLst/>
                <a:cxnLst>
                  <a:cxn ang="T12">
                    <a:pos x="T0" y="T1"/>
                  </a:cxn>
                  <a:cxn ang="T13">
                    <a:pos x="T2" y="T3"/>
                  </a:cxn>
                  <a:cxn ang="T14">
                    <a:pos x="T4" y="T5"/>
                  </a:cxn>
                  <a:cxn ang="T15">
                    <a:pos x="T6" y="T7"/>
                  </a:cxn>
                  <a:cxn ang="T16">
                    <a:pos x="T8" y="T9"/>
                  </a:cxn>
                  <a:cxn ang="T17">
                    <a:pos x="T10" y="T11"/>
                  </a:cxn>
                </a:cxnLst>
                <a:rect l="T18" t="T19" r="T20" b="T21"/>
                <a:pathLst>
                  <a:path w="1296" h="816">
                    <a:moveTo>
                      <a:pt x="0" y="0"/>
                    </a:moveTo>
                    <a:cubicBezTo>
                      <a:pt x="8" y="120"/>
                      <a:pt x="16" y="240"/>
                      <a:pt x="48" y="336"/>
                    </a:cubicBezTo>
                    <a:cubicBezTo>
                      <a:pt x="80" y="432"/>
                      <a:pt x="112" y="512"/>
                      <a:pt x="192" y="576"/>
                    </a:cubicBezTo>
                    <a:cubicBezTo>
                      <a:pt x="272" y="640"/>
                      <a:pt x="416" y="688"/>
                      <a:pt x="528" y="720"/>
                    </a:cubicBezTo>
                    <a:cubicBezTo>
                      <a:pt x="640" y="752"/>
                      <a:pt x="736" y="752"/>
                      <a:pt x="864" y="768"/>
                    </a:cubicBezTo>
                    <a:cubicBezTo>
                      <a:pt x="992" y="784"/>
                      <a:pt x="1144" y="800"/>
                      <a:pt x="1296" y="816"/>
                    </a:cubicBezTo>
                  </a:path>
                </a:pathLst>
              </a:custGeom>
              <a:noFill/>
              <a:ln w="38100">
                <a:solidFill>
                  <a:srgbClr val="3333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21" name="Freeform 20"/>
              <p:cNvSpPr>
                <a:spLocks/>
              </p:cNvSpPr>
              <p:nvPr/>
            </p:nvSpPr>
            <p:spPr bwMode="auto">
              <a:xfrm>
                <a:off x="3764756" y="2753916"/>
                <a:ext cx="1885950" cy="1257300"/>
              </a:xfrm>
              <a:custGeom>
                <a:avLst/>
                <a:gdLst>
                  <a:gd name="T0" fmla="*/ 0 w 1296"/>
                  <a:gd name="T1" fmla="*/ 0 h 816"/>
                  <a:gd name="T2" fmla="*/ 2147483647 w 1296"/>
                  <a:gd name="T3" fmla="*/ 2147483647 h 816"/>
                  <a:gd name="T4" fmla="*/ 2147483647 w 1296"/>
                  <a:gd name="T5" fmla="*/ 2147483647 h 816"/>
                  <a:gd name="T6" fmla="*/ 2147483647 w 1296"/>
                  <a:gd name="T7" fmla="*/ 2147483647 h 816"/>
                  <a:gd name="T8" fmla="*/ 2147483647 w 1296"/>
                  <a:gd name="T9" fmla="*/ 2147483647 h 816"/>
                  <a:gd name="T10" fmla="*/ 2147483647 w 1296"/>
                  <a:gd name="T11" fmla="*/ 2147483647 h 816"/>
                  <a:gd name="T12" fmla="*/ 0 60000 65536"/>
                  <a:gd name="T13" fmla="*/ 0 60000 65536"/>
                  <a:gd name="T14" fmla="*/ 0 60000 65536"/>
                  <a:gd name="T15" fmla="*/ 0 60000 65536"/>
                  <a:gd name="T16" fmla="*/ 0 60000 65536"/>
                  <a:gd name="T17" fmla="*/ 0 60000 65536"/>
                  <a:gd name="T18" fmla="*/ 0 w 1296"/>
                  <a:gd name="T19" fmla="*/ 0 h 816"/>
                  <a:gd name="T20" fmla="*/ 1296 w 1296"/>
                  <a:gd name="T21" fmla="*/ 816 h 816"/>
                </a:gdLst>
                <a:ahLst/>
                <a:cxnLst>
                  <a:cxn ang="T12">
                    <a:pos x="T0" y="T1"/>
                  </a:cxn>
                  <a:cxn ang="T13">
                    <a:pos x="T2" y="T3"/>
                  </a:cxn>
                  <a:cxn ang="T14">
                    <a:pos x="T4" y="T5"/>
                  </a:cxn>
                  <a:cxn ang="T15">
                    <a:pos x="T6" y="T7"/>
                  </a:cxn>
                  <a:cxn ang="T16">
                    <a:pos x="T8" y="T9"/>
                  </a:cxn>
                  <a:cxn ang="T17">
                    <a:pos x="T10" y="T11"/>
                  </a:cxn>
                </a:cxnLst>
                <a:rect l="T18" t="T19" r="T20" b="T21"/>
                <a:pathLst>
                  <a:path w="1296" h="816">
                    <a:moveTo>
                      <a:pt x="0" y="0"/>
                    </a:moveTo>
                    <a:cubicBezTo>
                      <a:pt x="8" y="120"/>
                      <a:pt x="16" y="240"/>
                      <a:pt x="48" y="336"/>
                    </a:cubicBezTo>
                    <a:cubicBezTo>
                      <a:pt x="80" y="432"/>
                      <a:pt x="112" y="512"/>
                      <a:pt x="192" y="576"/>
                    </a:cubicBezTo>
                    <a:cubicBezTo>
                      <a:pt x="272" y="640"/>
                      <a:pt x="416" y="688"/>
                      <a:pt x="528" y="720"/>
                    </a:cubicBezTo>
                    <a:cubicBezTo>
                      <a:pt x="640" y="752"/>
                      <a:pt x="736" y="752"/>
                      <a:pt x="864" y="768"/>
                    </a:cubicBezTo>
                    <a:cubicBezTo>
                      <a:pt x="992" y="784"/>
                      <a:pt x="1144" y="800"/>
                      <a:pt x="1296" y="816"/>
                    </a:cubicBezTo>
                  </a:path>
                </a:pathLst>
              </a:custGeom>
              <a:noFill/>
              <a:ln w="38100">
                <a:solidFill>
                  <a:srgbClr val="3333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722" name="Rectangle 21"/>
              <p:cNvSpPr>
                <a:spLocks noChangeArrowheads="1"/>
              </p:cNvSpPr>
              <p:nvPr/>
            </p:nvSpPr>
            <p:spPr bwMode="auto">
              <a:xfrm>
                <a:off x="5765006" y="4241007"/>
                <a:ext cx="192360"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I </a:t>
                </a:r>
                <a:r>
                  <a:rPr lang="en-US" sz="1275" baseline="30000">
                    <a:solidFill>
                      <a:srgbClr val="000000"/>
                    </a:solidFill>
                    <a:cs typeface="Times New Roman" pitchFamily="18" charset="0"/>
                  </a:rPr>
                  <a:t>1*</a:t>
                </a:r>
                <a:endParaRPr lang="en-US"/>
              </a:p>
            </p:txBody>
          </p:sp>
          <p:sp>
            <p:nvSpPr>
              <p:cNvPr id="28723" name="Rectangle 22"/>
              <p:cNvSpPr>
                <a:spLocks noChangeArrowheads="1"/>
              </p:cNvSpPr>
              <p:nvPr/>
            </p:nvSpPr>
            <p:spPr bwMode="auto">
              <a:xfrm>
                <a:off x="5747147" y="3714751"/>
                <a:ext cx="192360" cy="3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endParaRPr lang="en-US" sz="1275" i="1">
                  <a:solidFill>
                    <a:srgbClr val="000000"/>
                  </a:solidFill>
                  <a:cs typeface="Times New Roman" pitchFamily="18" charset="0"/>
                </a:endParaRPr>
              </a:p>
              <a:p>
                <a:pPr eaLnBrk="0" hangingPunct="0"/>
                <a:r>
                  <a:rPr lang="en-US" sz="1275" i="1">
                    <a:solidFill>
                      <a:srgbClr val="000000"/>
                    </a:solidFill>
                    <a:cs typeface="Times New Roman" pitchFamily="18" charset="0"/>
                  </a:rPr>
                  <a:t>I </a:t>
                </a:r>
                <a:r>
                  <a:rPr lang="en-US" sz="1275" baseline="30000">
                    <a:solidFill>
                      <a:srgbClr val="000000"/>
                    </a:solidFill>
                    <a:cs typeface="Times New Roman" pitchFamily="18" charset="0"/>
                  </a:rPr>
                  <a:t>2*</a:t>
                </a:r>
                <a:endParaRPr lang="en-US"/>
              </a:p>
            </p:txBody>
          </p:sp>
          <p:sp>
            <p:nvSpPr>
              <p:cNvPr id="28724" name="AutoShape 23"/>
              <p:cNvSpPr>
                <a:spLocks/>
              </p:cNvSpPr>
              <p:nvPr/>
            </p:nvSpPr>
            <p:spPr bwMode="auto">
              <a:xfrm>
                <a:off x="5593556" y="2925366"/>
                <a:ext cx="171450" cy="971550"/>
              </a:xfrm>
              <a:prstGeom prst="rightBrace">
                <a:avLst>
                  <a:gd name="adj1" fmla="val 47222"/>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25" name="AutoShape 24"/>
              <p:cNvSpPr>
                <a:spLocks/>
              </p:cNvSpPr>
              <p:nvPr/>
            </p:nvSpPr>
            <p:spPr bwMode="auto">
              <a:xfrm>
                <a:off x="5993606" y="3896916"/>
                <a:ext cx="114300" cy="742950"/>
              </a:xfrm>
              <a:prstGeom prst="rightBrace">
                <a:avLst>
                  <a:gd name="adj1" fmla="val 5416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726" name="Rectangle 25"/>
              <p:cNvSpPr>
                <a:spLocks noChangeArrowheads="1"/>
              </p:cNvSpPr>
              <p:nvPr/>
            </p:nvSpPr>
            <p:spPr bwMode="auto">
              <a:xfrm>
                <a:off x="5822157" y="3211116"/>
                <a:ext cx="2940843" cy="342900"/>
              </a:xfrm>
              <a:prstGeom prst="rect">
                <a:avLst/>
              </a:prstGeom>
              <a:solidFill>
                <a:srgbClr val="BBE0E3"/>
              </a:solidFill>
              <a:ln w="9525">
                <a:solidFill>
                  <a:srgbClr val="000000"/>
                </a:solidFill>
                <a:miter lim="800000"/>
                <a:headEnd/>
                <a:tailEnd/>
              </a:ln>
            </p:spPr>
            <p:txBody>
              <a:bodyPr wrap="none" anchor="ctr"/>
              <a:lstStyle/>
              <a:p>
                <a:pPr algn="ctr" eaLnBrk="0" hangingPunct="0"/>
                <a:r>
                  <a:rPr lang="en-US" sz="1400" dirty="0">
                    <a:solidFill>
                      <a:srgbClr val="000000"/>
                    </a:solidFill>
                    <a:cs typeface="Times New Roman" pitchFamily="18" charset="0"/>
                  </a:rPr>
                  <a:t>City 1: Categorical changes choice</a:t>
                </a:r>
                <a:endParaRPr lang="en-US" sz="1400" dirty="0"/>
              </a:p>
            </p:txBody>
          </p:sp>
          <p:sp>
            <p:nvSpPr>
              <p:cNvPr id="28727" name="Rectangle 26"/>
              <p:cNvSpPr>
                <a:spLocks noChangeArrowheads="1"/>
              </p:cNvSpPr>
              <p:nvPr/>
            </p:nvSpPr>
            <p:spPr bwMode="auto">
              <a:xfrm>
                <a:off x="6165057" y="4068366"/>
                <a:ext cx="2978943" cy="342900"/>
              </a:xfrm>
              <a:prstGeom prst="rect">
                <a:avLst/>
              </a:prstGeom>
              <a:solidFill>
                <a:srgbClr val="BBE0E3"/>
              </a:solidFill>
              <a:ln w="9525">
                <a:solidFill>
                  <a:srgbClr val="000000"/>
                </a:solidFill>
                <a:miter lim="800000"/>
                <a:headEnd/>
                <a:tailEnd/>
              </a:ln>
            </p:spPr>
            <p:txBody>
              <a:bodyPr wrap="none" anchor="ctr"/>
              <a:lstStyle/>
              <a:p>
                <a:pPr algn="ctr" eaLnBrk="0" hangingPunct="0"/>
                <a:r>
                  <a:rPr lang="en-US" sz="1400" dirty="0">
                    <a:solidFill>
                      <a:srgbClr val="000000"/>
                    </a:solidFill>
                    <a:cs typeface="Times New Roman" pitchFamily="18" charset="0"/>
                  </a:rPr>
                  <a:t>City 2: Same choice with either grant</a:t>
                </a:r>
                <a:endParaRPr lang="en-US" sz="1400" dirty="0"/>
              </a:p>
            </p:txBody>
          </p:sp>
          <p:sp>
            <p:nvSpPr>
              <p:cNvPr id="28728" name="Line 27"/>
              <p:cNvSpPr>
                <a:spLocks noChangeShapeType="1"/>
              </p:cNvSpPr>
              <p:nvPr/>
            </p:nvSpPr>
            <p:spPr bwMode="auto">
              <a:xfrm>
                <a:off x="3879056" y="4182667"/>
                <a:ext cx="0" cy="118229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729" name="Line 28"/>
              <p:cNvSpPr>
                <a:spLocks noChangeShapeType="1"/>
              </p:cNvSpPr>
              <p:nvPr/>
            </p:nvSpPr>
            <p:spPr bwMode="auto">
              <a:xfrm>
                <a:off x="3993356" y="3565922"/>
                <a:ext cx="0" cy="177165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730" name="Line 62"/>
              <p:cNvSpPr>
                <a:spLocks noChangeShapeType="1"/>
              </p:cNvSpPr>
              <p:nvPr/>
            </p:nvSpPr>
            <p:spPr bwMode="auto">
              <a:xfrm>
                <a:off x="3014663" y="3294460"/>
                <a:ext cx="0" cy="2031206"/>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8731" name="Oval 29"/>
              <p:cNvSpPr>
                <a:spLocks noChangeArrowheads="1"/>
              </p:cNvSpPr>
              <p:nvPr/>
            </p:nvSpPr>
            <p:spPr bwMode="auto">
              <a:xfrm>
                <a:off x="3821907" y="4068366"/>
                <a:ext cx="98822" cy="100013"/>
              </a:xfrm>
              <a:prstGeom prst="ellipse">
                <a:avLst/>
              </a:prstGeom>
              <a:solidFill>
                <a:srgbClr val="000000"/>
              </a:solidFill>
              <a:ln w="26988">
                <a:solidFill>
                  <a:srgbClr val="000000"/>
                </a:solidFill>
                <a:round/>
                <a:headEnd/>
                <a:tailEnd/>
              </a:ln>
            </p:spPr>
            <p:txBody>
              <a:bodyPr/>
              <a:lstStyle/>
              <a:p>
                <a:endParaRPr lang="en-US"/>
              </a:p>
            </p:txBody>
          </p:sp>
          <p:sp>
            <p:nvSpPr>
              <p:cNvPr id="28732" name="Oval 30"/>
              <p:cNvSpPr>
                <a:spLocks noChangeArrowheads="1"/>
              </p:cNvSpPr>
              <p:nvPr/>
            </p:nvSpPr>
            <p:spPr bwMode="auto">
              <a:xfrm>
                <a:off x="3936207" y="3554016"/>
                <a:ext cx="98822" cy="100013"/>
              </a:xfrm>
              <a:prstGeom prst="ellipse">
                <a:avLst/>
              </a:prstGeom>
              <a:solidFill>
                <a:srgbClr val="000000"/>
              </a:solidFill>
              <a:ln w="26988">
                <a:solidFill>
                  <a:srgbClr val="000000"/>
                </a:solidFill>
                <a:round/>
                <a:headEnd/>
                <a:tailEnd/>
              </a:ln>
            </p:spPr>
            <p:txBody>
              <a:bodyPr/>
              <a:lstStyle/>
              <a:p>
                <a:endParaRPr lang="en-US"/>
              </a:p>
            </p:txBody>
          </p:sp>
          <p:sp>
            <p:nvSpPr>
              <p:cNvPr id="28733" name="Line 31"/>
              <p:cNvSpPr>
                <a:spLocks noChangeShapeType="1"/>
              </p:cNvSpPr>
              <p:nvPr/>
            </p:nvSpPr>
            <p:spPr bwMode="auto">
              <a:xfrm flipH="1">
                <a:off x="2964656" y="2353866"/>
                <a:ext cx="285750" cy="17145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34" name="Line 32"/>
              <p:cNvSpPr>
                <a:spLocks noChangeShapeType="1"/>
              </p:cNvSpPr>
              <p:nvPr/>
            </p:nvSpPr>
            <p:spPr bwMode="auto">
              <a:xfrm flipH="1" flipV="1">
                <a:off x="5250657" y="4857750"/>
                <a:ext cx="350044" cy="1143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35" name="Line 33"/>
              <p:cNvSpPr>
                <a:spLocks noChangeShapeType="1"/>
              </p:cNvSpPr>
              <p:nvPr/>
            </p:nvSpPr>
            <p:spPr bwMode="auto">
              <a:xfrm flipV="1">
                <a:off x="4622006" y="5039916"/>
                <a:ext cx="171450" cy="1143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736" name="Line 63"/>
              <p:cNvSpPr>
                <a:spLocks noChangeShapeType="1"/>
              </p:cNvSpPr>
              <p:nvPr/>
            </p:nvSpPr>
            <p:spPr bwMode="auto">
              <a:xfrm flipV="1">
                <a:off x="3157538" y="2780110"/>
                <a:ext cx="0" cy="2532459"/>
              </a:xfrm>
              <a:prstGeom prst="line">
                <a:avLst/>
              </a:prstGeom>
              <a:noFill/>
              <a:ln w="26988">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68" name="Rectangle 53"/>
              <p:cNvSpPr>
                <a:spLocks noChangeArrowheads="1"/>
              </p:cNvSpPr>
              <p:nvPr/>
            </p:nvSpPr>
            <p:spPr bwMode="auto">
              <a:xfrm>
                <a:off x="3595181" y="2431028"/>
                <a:ext cx="1763560" cy="19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75" dirty="0">
                    <a:solidFill>
                      <a:srgbClr val="000000"/>
                    </a:solidFill>
                    <a:cs typeface="Times New Roman" pitchFamily="18" charset="0"/>
                  </a:rPr>
                  <a:t>City 1’s preferred choice</a:t>
                </a:r>
                <a:endParaRPr lang="en-US" dirty="0"/>
              </a:p>
            </p:txBody>
          </p:sp>
          <p:sp>
            <p:nvSpPr>
              <p:cNvPr id="70" name="Rectangle 53"/>
              <p:cNvSpPr>
                <a:spLocks noChangeArrowheads="1"/>
              </p:cNvSpPr>
              <p:nvPr/>
            </p:nvSpPr>
            <p:spPr bwMode="auto">
              <a:xfrm>
                <a:off x="4055269" y="2649159"/>
                <a:ext cx="3364960" cy="196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75" dirty="0">
                    <a:solidFill>
                      <a:srgbClr val="000000"/>
                    </a:solidFill>
                    <a:cs typeface="Times New Roman" pitchFamily="18" charset="0"/>
                  </a:rPr>
                  <a:t>City 1’s restricted choice with categorical grant</a:t>
                </a:r>
                <a:endParaRPr lang="en-US" dirty="0"/>
              </a:p>
            </p:txBody>
          </p:sp>
          <p:sp>
            <p:nvSpPr>
              <p:cNvPr id="71" name="Line 31"/>
              <p:cNvSpPr>
                <a:spLocks noChangeShapeType="1"/>
              </p:cNvSpPr>
              <p:nvPr/>
            </p:nvSpPr>
            <p:spPr bwMode="auto">
              <a:xfrm flipH="1">
                <a:off x="3231535" y="2557462"/>
                <a:ext cx="285750" cy="17145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2" name="Line 31"/>
              <p:cNvSpPr>
                <a:spLocks noChangeShapeType="1"/>
              </p:cNvSpPr>
              <p:nvPr/>
            </p:nvSpPr>
            <p:spPr bwMode="auto">
              <a:xfrm flipH="1">
                <a:off x="3575447" y="2780109"/>
                <a:ext cx="459346" cy="28527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5" name="Title" hidden="1"/>
          <p:cNvSpPr>
            <a:spLocks noGrp="1"/>
          </p:cNvSpPr>
          <p:nvPr>
            <p:ph type="title"/>
          </p:nvPr>
        </p:nvSpPr>
        <p:spPr/>
        <p:txBody>
          <a:bodyPr/>
          <a:lstStyle/>
          <a:p>
            <a:r>
              <a:rPr lang="en-US" sz="2800" dirty="0">
                <a:solidFill>
                  <a:srgbClr val="BD582C"/>
                </a:solidFill>
                <a:cs typeface="Times New Roman" pitchFamily="18" charset="0"/>
              </a:rPr>
              <a:t>Categorical Versus General Grant</a:t>
            </a:r>
            <a:br>
              <a:rPr lang="en-US" sz="2800" dirty="0">
                <a:solidFill>
                  <a:srgbClr val="BD582C"/>
                </a:solidFill>
              </a:rPr>
            </a:b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1600"/>
            <a:ext cx="4046749" cy="461665"/>
          </a:xfrm>
          <a:prstGeom prst="rect">
            <a:avLst/>
          </a:prstGeom>
        </p:spPr>
        <p:txBody>
          <a:bodyPr wrap="none">
            <a:spAutoFit/>
          </a:bodyPr>
          <a:lstStyle/>
          <a:p>
            <a:pPr marL="428625" indent="-428625">
              <a:buNone/>
            </a:pPr>
            <a:r>
              <a:rPr lang="en-US" altLang="zh-CN" sz="2400" dirty="0">
                <a:solidFill>
                  <a:srgbClr val="BD582C"/>
                </a:solidFill>
                <a:latin typeface="+mn-lt"/>
                <a:ea typeface="SimSun" pitchFamily="2" charset="-122"/>
              </a:rPr>
              <a:t>Matching vs. Lump-Sum Grants</a:t>
            </a:r>
          </a:p>
        </p:txBody>
      </p:sp>
      <p:sp>
        <p:nvSpPr>
          <p:cNvPr id="29699" name="Rectangle 3"/>
          <p:cNvSpPr>
            <a:spLocks noGrp="1" noChangeArrowheads="1"/>
          </p:cNvSpPr>
          <p:nvPr>
            <p:ph idx="1"/>
          </p:nvPr>
        </p:nvSpPr>
        <p:spPr/>
        <p:txBody>
          <a:bodyPr>
            <a:normAutofit/>
          </a:bodyPr>
          <a:lstStyle/>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In deciding which of these grants to use, the standard figure for income and price subsidies is often used.</a:t>
            </a:r>
          </a:p>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This figure implies that a matching grants has a larger impact on local performance than does a lump-sum grant with the same cost to the granting government.</a:t>
            </a:r>
          </a:p>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This effect reflects the fact that a matching grant, unlike a lump-sum grant, has both an </a:t>
            </a:r>
            <a:r>
              <a:rPr lang="en-US" altLang="zh-CN" sz="2000" b="1" dirty="0">
                <a:ea typeface="SimSun" pitchFamily="2" charset="-122"/>
              </a:rPr>
              <a:t>income effect </a:t>
            </a:r>
            <a:r>
              <a:rPr lang="en-US" altLang="zh-CN" sz="2000" dirty="0">
                <a:ea typeface="SimSun" pitchFamily="2" charset="-122"/>
              </a:rPr>
              <a:t>and a </a:t>
            </a:r>
            <a:r>
              <a:rPr lang="en-US" altLang="zh-CN" sz="2000" b="1" dirty="0">
                <a:ea typeface="SimSun" pitchFamily="2" charset="-122"/>
              </a:rPr>
              <a:t>price effect</a:t>
            </a:r>
            <a:r>
              <a:rPr lang="en-US" altLang="zh-CN" sz="2000" dirty="0">
                <a:ea typeface="SimSun" pitchFamily="2" charset="-122"/>
              </a:rPr>
              <a:t>.</a:t>
            </a:r>
            <a:endParaRPr lang="en-US" sz="200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Matching vs. Lump-Sum Grants</a:t>
            </a:r>
            <a:br>
              <a:rPr lang="en-US" altLang="zh-CN" sz="2800" dirty="0">
                <a:solidFill>
                  <a:srgbClr val="BD582C"/>
                </a:solidFill>
                <a:ea typeface="SimSun" pitchFamily="2" charset="-122"/>
              </a:rPr>
            </a:b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30726" name="Rectangle 2"/>
          <p:cNvSpPr txBox="1">
            <a:spLocks noChangeArrowheads="1"/>
          </p:cNvSpPr>
          <p:nvPr/>
        </p:nvSpPr>
        <p:spPr bwMode="auto">
          <a:xfrm>
            <a:off x="824436" y="1045951"/>
            <a:ext cx="440902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dirty="0">
              <a:solidFill>
                <a:srgbClr val="0000FF"/>
              </a:solidFill>
              <a:cs typeface="Times New Roman" pitchFamily="18" charset="0"/>
            </a:endParaRPr>
          </a:p>
          <a:p>
            <a:r>
              <a:rPr lang="en-US" sz="2400" dirty="0">
                <a:solidFill>
                  <a:srgbClr val="BD582C"/>
                </a:solidFill>
                <a:latin typeface="+mn-lt"/>
                <a:cs typeface="Times New Roman" pitchFamily="18" charset="0"/>
              </a:rPr>
              <a:t>Matching Versus Lump-Sum Grant</a:t>
            </a:r>
            <a:endParaRPr lang="en-US" sz="2400" dirty="0">
              <a:solidFill>
                <a:srgbClr val="BD582C"/>
              </a:solidFill>
              <a:latin typeface="+mn-lt"/>
            </a:endParaRPr>
          </a:p>
        </p:txBody>
      </p:sp>
      <p:grpSp>
        <p:nvGrpSpPr>
          <p:cNvPr id="30725" name="Graph" descr="Please contact Professor Yinger for details regarding figures&#10;" title="Graph"/>
          <p:cNvGrpSpPr>
            <a:grpSpLocks noChangeAspect="1"/>
          </p:cNvGrpSpPr>
          <p:nvPr/>
        </p:nvGrpSpPr>
        <p:grpSpPr bwMode="auto">
          <a:xfrm>
            <a:off x="1971675" y="2228850"/>
            <a:ext cx="5172075" cy="4400550"/>
            <a:chOff x="660" y="360"/>
            <a:chExt cx="10860" cy="7560"/>
          </a:xfrm>
        </p:grpSpPr>
        <p:sp>
          <p:nvSpPr>
            <p:cNvPr id="30727" name="AutoShape 133"/>
            <p:cNvSpPr>
              <a:spLocks noChangeAspect="1" noChangeArrowheads="1"/>
            </p:cNvSpPr>
            <p:nvPr/>
          </p:nvSpPr>
          <p:spPr bwMode="auto">
            <a:xfrm>
              <a:off x="900" y="360"/>
              <a:ext cx="10620" cy="7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728" name="Line 134"/>
            <p:cNvSpPr>
              <a:spLocks noChangeShapeType="1"/>
            </p:cNvSpPr>
            <p:nvPr/>
          </p:nvSpPr>
          <p:spPr bwMode="auto">
            <a:xfrm>
              <a:off x="2519" y="1620"/>
              <a:ext cx="1" cy="396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29" name="Line 135"/>
            <p:cNvSpPr>
              <a:spLocks noChangeShapeType="1"/>
            </p:cNvSpPr>
            <p:nvPr/>
          </p:nvSpPr>
          <p:spPr bwMode="auto">
            <a:xfrm>
              <a:off x="2520" y="5580"/>
              <a:ext cx="6120"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0" name="Line 136"/>
            <p:cNvSpPr>
              <a:spLocks noChangeShapeType="1"/>
            </p:cNvSpPr>
            <p:nvPr/>
          </p:nvSpPr>
          <p:spPr bwMode="auto">
            <a:xfrm>
              <a:off x="2520" y="3240"/>
              <a:ext cx="2340" cy="234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1" name="Line 137"/>
            <p:cNvSpPr>
              <a:spLocks noChangeShapeType="1"/>
            </p:cNvSpPr>
            <p:nvPr/>
          </p:nvSpPr>
          <p:spPr bwMode="auto">
            <a:xfrm>
              <a:off x="2520" y="3240"/>
              <a:ext cx="5400" cy="234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2" name="Freeform 138"/>
            <p:cNvSpPr>
              <a:spLocks/>
            </p:cNvSpPr>
            <p:nvPr/>
          </p:nvSpPr>
          <p:spPr bwMode="auto">
            <a:xfrm>
              <a:off x="3105" y="2685"/>
              <a:ext cx="4140" cy="2880"/>
            </a:xfrm>
            <a:custGeom>
              <a:avLst/>
              <a:gdLst>
                <a:gd name="T0" fmla="*/ 0 w 4140"/>
                <a:gd name="T1" fmla="*/ 0 h 2880"/>
                <a:gd name="T2" fmla="*/ 180 w 4140"/>
                <a:gd name="T3" fmla="*/ 900 h 2880"/>
                <a:gd name="T4" fmla="*/ 720 w 4140"/>
                <a:gd name="T5" fmla="*/ 1800 h 2880"/>
                <a:gd name="T6" fmla="*/ 1440 w 4140"/>
                <a:gd name="T7" fmla="*/ 2340 h 2880"/>
                <a:gd name="T8" fmla="*/ 2700 w 4140"/>
                <a:gd name="T9" fmla="*/ 2700 h 2880"/>
                <a:gd name="T10" fmla="*/ 4140 w 4140"/>
                <a:gd name="T11" fmla="*/ 2880 h 2880"/>
                <a:gd name="T12" fmla="*/ 0 60000 65536"/>
                <a:gd name="T13" fmla="*/ 0 60000 65536"/>
                <a:gd name="T14" fmla="*/ 0 60000 65536"/>
                <a:gd name="T15" fmla="*/ 0 60000 65536"/>
                <a:gd name="T16" fmla="*/ 0 60000 65536"/>
                <a:gd name="T17" fmla="*/ 0 60000 65536"/>
                <a:gd name="T18" fmla="*/ 0 w 4140"/>
                <a:gd name="T19" fmla="*/ 0 h 2880"/>
                <a:gd name="T20" fmla="*/ 4140 w 4140"/>
                <a:gd name="T21" fmla="*/ 2880 h 2880"/>
              </a:gdLst>
              <a:ahLst/>
              <a:cxnLst>
                <a:cxn ang="T12">
                  <a:pos x="T0" y="T1"/>
                </a:cxn>
                <a:cxn ang="T13">
                  <a:pos x="T2" y="T3"/>
                </a:cxn>
                <a:cxn ang="T14">
                  <a:pos x="T4" y="T5"/>
                </a:cxn>
                <a:cxn ang="T15">
                  <a:pos x="T6" y="T7"/>
                </a:cxn>
                <a:cxn ang="T16">
                  <a:pos x="T8" y="T9"/>
                </a:cxn>
                <a:cxn ang="T17">
                  <a:pos x="T10" y="T11"/>
                </a:cxn>
              </a:cxnLst>
              <a:rect l="T18" t="T19" r="T20" b="T21"/>
              <a:pathLst>
                <a:path w="4140" h="2880">
                  <a:moveTo>
                    <a:pt x="0" y="0"/>
                  </a:moveTo>
                  <a:cubicBezTo>
                    <a:pt x="30" y="300"/>
                    <a:pt x="60" y="600"/>
                    <a:pt x="180" y="900"/>
                  </a:cubicBezTo>
                  <a:cubicBezTo>
                    <a:pt x="300" y="1200"/>
                    <a:pt x="510" y="1560"/>
                    <a:pt x="720" y="1800"/>
                  </a:cubicBezTo>
                  <a:cubicBezTo>
                    <a:pt x="930" y="2040"/>
                    <a:pt x="1110" y="2190"/>
                    <a:pt x="1440" y="2340"/>
                  </a:cubicBezTo>
                  <a:cubicBezTo>
                    <a:pt x="1770" y="2490"/>
                    <a:pt x="2250" y="2610"/>
                    <a:pt x="2700" y="2700"/>
                  </a:cubicBezTo>
                  <a:cubicBezTo>
                    <a:pt x="3150" y="2790"/>
                    <a:pt x="3645" y="2835"/>
                    <a:pt x="4140" y="288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33" name="Freeform 139"/>
            <p:cNvSpPr>
              <a:spLocks/>
            </p:cNvSpPr>
            <p:nvPr/>
          </p:nvSpPr>
          <p:spPr bwMode="auto">
            <a:xfrm>
              <a:off x="3465" y="2115"/>
              <a:ext cx="3900" cy="2760"/>
            </a:xfrm>
            <a:custGeom>
              <a:avLst/>
              <a:gdLst>
                <a:gd name="T0" fmla="*/ 0 w 3900"/>
                <a:gd name="T1" fmla="*/ 0 h 2760"/>
                <a:gd name="T2" fmla="*/ 180 w 3900"/>
                <a:gd name="T3" fmla="*/ 720 h 2760"/>
                <a:gd name="T4" fmla="*/ 720 w 3900"/>
                <a:gd name="T5" fmla="*/ 1620 h 2760"/>
                <a:gd name="T6" fmla="*/ 1980 w 3900"/>
                <a:gd name="T7" fmla="*/ 2340 h 2760"/>
                <a:gd name="T8" fmla="*/ 3600 w 3900"/>
                <a:gd name="T9" fmla="*/ 2700 h 2760"/>
                <a:gd name="T10" fmla="*/ 3780 w 3900"/>
                <a:gd name="T11" fmla="*/ 2700 h 2760"/>
                <a:gd name="T12" fmla="*/ 0 60000 65536"/>
                <a:gd name="T13" fmla="*/ 0 60000 65536"/>
                <a:gd name="T14" fmla="*/ 0 60000 65536"/>
                <a:gd name="T15" fmla="*/ 0 60000 65536"/>
                <a:gd name="T16" fmla="*/ 0 60000 65536"/>
                <a:gd name="T17" fmla="*/ 0 60000 65536"/>
                <a:gd name="T18" fmla="*/ 0 w 3900"/>
                <a:gd name="T19" fmla="*/ 0 h 2760"/>
                <a:gd name="T20" fmla="*/ 3900 w 3900"/>
                <a:gd name="T21" fmla="*/ 2760 h 2760"/>
              </a:gdLst>
              <a:ahLst/>
              <a:cxnLst>
                <a:cxn ang="T12">
                  <a:pos x="T0" y="T1"/>
                </a:cxn>
                <a:cxn ang="T13">
                  <a:pos x="T2" y="T3"/>
                </a:cxn>
                <a:cxn ang="T14">
                  <a:pos x="T4" y="T5"/>
                </a:cxn>
                <a:cxn ang="T15">
                  <a:pos x="T6" y="T7"/>
                </a:cxn>
                <a:cxn ang="T16">
                  <a:pos x="T8" y="T9"/>
                </a:cxn>
                <a:cxn ang="T17">
                  <a:pos x="T10" y="T11"/>
                </a:cxn>
              </a:cxnLst>
              <a:rect l="T18" t="T19" r="T20" b="T21"/>
              <a:pathLst>
                <a:path w="3900" h="2760">
                  <a:moveTo>
                    <a:pt x="0" y="0"/>
                  </a:moveTo>
                  <a:cubicBezTo>
                    <a:pt x="30" y="225"/>
                    <a:pt x="60" y="450"/>
                    <a:pt x="180" y="720"/>
                  </a:cubicBezTo>
                  <a:cubicBezTo>
                    <a:pt x="300" y="990"/>
                    <a:pt x="420" y="1350"/>
                    <a:pt x="720" y="1620"/>
                  </a:cubicBezTo>
                  <a:cubicBezTo>
                    <a:pt x="1020" y="1890"/>
                    <a:pt x="1500" y="2160"/>
                    <a:pt x="1980" y="2340"/>
                  </a:cubicBezTo>
                  <a:cubicBezTo>
                    <a:pt x="2460" y="2520"/>
                    <a:pt x="3300" y="2640"/>
                    <a:pt x="3600" y="2700"/>
                  </a:cubicBezTo>
                  <a:cubicBezTo>
                    <a:pt x="3900" y="2760"/>
                    <a:pt x="3750" y="2700"/>
                    <a:pt x="3780" y="270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34" name="Line 140"/>
            <p:cNvSpPr>
              <a:spLocks noChangeShapeType="1"/>
            </p:cNvSpPr>
            <p:nvPr/>
          </p:nvSpPr>
          <p:spPr bwMode="auto">
            <a:xfrm>
              <a:off x="2520" y="1800"/>
              <a:ext cx="3885" cy="378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5" name="Freeform 141"/>
            <p:cNvSpPr>
              <a:spLocks/>
            </p:cNvSpPr>
            <p:nvPr/>
          </p:nvSpPr>
          <p:spPr bwMode="auto">
            <a:xfrm>
              <a:off x="3555" y="1830"/>
              <a:ext cx="3900" cy="2760"/>
            </a:xfrm>
            <a:custGeom>
              <a:avLst/>
              <a:gdLst>
                <a:gd name="T0" fmla="*/ 0 w 3900"/>
                <a:gd name="T1" fmla="*/ 0 h 2760"/>
                <a:gd name="T2" fmla="*/ 180 w 3900"/>
                <a:gd name="T3" fmla="*/ 720 h 2760"/>
                <a:gd name="T4" fmla="*/ 720 w 3900"/>
                <a:gd name="T5" fmla="*/ 1620 h 2760"/>
                <a:gd name="T6" fmla="*/ 1980 w 3900"/>
                <a:gd name="T7" fmla="*/ 2340 h 2760"/>
                <a:gd name="T8" fmla="*/ 3600 w 3900"/>
                <a:gd name="T9" fmla="*/ 2700 h 2760"/>
                <a:gd name="T10" fmla="*/ 3780 w 3900"/>
                <a:gd name="T11" fmla="*/ 2700 h 2760"/>
                <a:gd name="T12" fmla="*/ 0 60000 65536"/>
                <a:gd name="T13" fmla="*/ 0 60000 65536"/>
                <a:gd name="T14" fmla="*/ 0 60000 65536"/>
                <a:gd name="T15" fmla="*/ 0 60000 65536"/>
                <a:gd name="T16" fmla="*/ 0 60000 65536"/>
                <a:gd name="T17" fmla="*/ 0 60000 65536"/>
                <a:gd name="T18" fmla="*/ 0 w 3900"/>
                <a:gd name="T19" fmla="*/ 0 h 2760"/>
                <a:gd name="T20" fmla="*/ 3900 w 3900"/>
                <a:gd name="T21" fmla="*/ 2760 h 2760"/>
              </a:gdLst>
              <a:ahLst/>
              <a:cxnLst>
                <a:cxn ang="T12">
                  <a:pos x="T0" y="T1"/>
                </a:cxn>
                <a:cxn ang="T13">
                  <a:pos x="T2" y="T3"/>
                </a:cxn>
                <a:cxn ang="T14">
                  <a:pos x="T4" y="T5"/>
                </a:cxn>
                <a:cxn ang="T15">
                  <a:pos x="T6" y="T7"/>
                </a:cxn>
                <a:cxn ang="T16">
                  <a:pos x="T8" y="T9"/>
                </a:cxn>
                <a:cxn ang="T17">
                  <a:pos x="T10" y="T11"/>
                </a:cxn>
              </a:cxnLst>
              <a:rect l="T18" t="T19" r="T20" b="T21"/>
              <a:pathLst>
                <a:path w="3900" h="2760">
                  <a:moveTo>
                    <a:pt x="0" y="0"/>
                  </a:moveTo>
                  <a:cubicBezTo>
                    <a:pt x="30" y="225"/>
                    <a:pt x="60" y="450"/>
                    <a:pt x="180" y="720"/>
                  </a:cubicBezTo>
                  <a:cubicBezTo>
                    <a:pt x="300" y="990"/>
                    <a:pt x="420" y="1350"/>
                    <a:pt x="720" y="1620"/>
                  </a:cubicBezTo>
                  <a:cubicBezTo>
                    <a:pt x="1020" y="1890"/>
                    <a:pt x="1500" y="2160"/>
                    <a:pt x="1980" y="2340"/>
                  </a:cubicBezTo>
                  <a:cubicBezTo>
                    <a:pt x="2460" y="2520"/>
                    <a:pt x="3300" y="2640"/>
                    <a:pt x="3600" y="2700"/>
                  </a:cubicBezTo>
                  <a:cubicBezTo>
                    <a:pt x="3900" y="2760"/>
                    <a:pt x="3750" y="2700"/>
                    <a:pt x="3780" y="2700"/>
                  </a:cubicBezTo>
                </a:path>
              </a:pathLst>
            </a:cu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36" name="Line 142"/>
            <p:cNvSpPr>
              <a:spLocks noChangeShapeType="1"/>
            </p:cNvSpPr>
            <p:nvPr/>
          </p:nvSpPr>
          <p:spPr bwMode="auto">
            <a:xfrm>
              <a:off x="3960" y="4680"/>
              <a:ext cx="0" cy="90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0737" name="Line 143"/>
            <p:cNvSpPr>
              <a:spLocks noChangeShapeType="1"/>
            </p:cNvSpPr>
            <p:nvPr/>
          </p:nvSpPr>
          <p:spPr bwMode="auto">
            <a:xfrm>
              <a:off x="5145" y="4320"/>
              <a:ext cx="1" cy="126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0738" name="Line 144"/>
            <p:cNvSpPr>
              <a:spLocks noChangeShapeType="1"/>
            </p:cNvSpPr>
            <p:nvPr/>
          </p:nvSpPr>
          <p:spPr bwMode="auto">
            <a:xfrm>
              <a:off x="4275" y="3420"/>
              <a:ext cx="1" cy="2160"/>
            </a:xfrm>
            <a:prstGeom prst="line">
              <a:avLst/>
            </a:prstGeom>
            <a:noFill/>
            <a:ln w="1587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0739" name="Rectangle 145"/>
            <p:cNvSpPr>
              <a:spLocks noChangeArrowheads="1"/>
            </p:cNvSpPr>
            <p:nvPr/>
          </p:nvSpPr>
          <p:spPr bwMode="auto">
            <a:xfrm>
              <a:off x="6660" y="5760"/>
              <a:ext cx="198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t>Education</a:t>
              </a:r>
              <a:endParaRPr lang="en-US"/>
            </a:p>
          </p:txBody>
        </p:sp>
        <p:sp>
          <p:nvSpPr>
            <p:cNvPr id="30740" name="Rectangle 146"/>
            <p:cNvSpPr>
              <a:spLocks noChangeArrowheads="1"/>
            </p:cNvSpPr>
            <p:nvPr/>
          </p:nvSpPr>
          <p:spPr bwMode="auto">
            <a:xfrm>
              <a:off x="660" y="1980"/>
              <a:ext cx="1860" cy="7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900" b="1" dirty="0"/>
                <a:t>Everything</a:t>
              </a:r>
            </a:p>
            <a:p>
              <a:r>
                <a:rPr lang="en-US" sz="900" b="1" dirty="0"/>
                <a:t>Else</a:t>
              </a:r>
              <a:endParaRPr lang="en-US" dirty="0"/>
            </a:p>
          </p:txBody>
        </p:sp>
        <p:sp>
          <p:nvSpPr>
            <p:cNvPr id="30741" name="Rectangle 147"/>
            <p:cNvSpPr>
              <a:spLocks noChangeArrowheads="1"/>
            </p:cNvSpPr>
            <p:nvPr/>
          </p:nvSpPr>
          <p:spPr bwMode="auto">
            <a:xfrm>
              <a:off x="3705" y="5580"/>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E</a:t>
              </a:r>
              <a:r>
                <a:rPr lang="en-US" sz="1050" b="1" baseline="-25000"/>
                <a:t>1</a:t>
              </a:r>
              <a:endParaRPr lang="en-US"/>
            </a:p>
          </p:txBody>
        </p:sp>
        <p:sp>
          <p:nvSpPr>
            <p:cNvPr id="30742" name="Rectangle 148"/>
            <p:cNvSpPr>
              <a:spLocks noChangeArrowheads="1"/>
            </p:cNvSpPr>
            <p:nvPr/>
          </p:nvSpPr>
          <p:spPr bwMode="auto">
            <a:xfrm>
              <a:off x="4095" y="5580"/>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E</a:t>
              </a:r>
              <a:r>
                <a:rPr lang="en-US" sz="1050" b="1" baseline="-25000"/>
                <a:t>3</a:t>
              </a:r>
              <a:endParaRPr lang="en-US"/>
            </a:p>
          </p:txBody>
        </p:sp>
        <p:sp>
          <p:nvSpPr>
            <p:cNvPr id="30743" name="Rectangle 149"/>
            <p:cNvSpPr>
              <a:spLocks noChangeArrowheads="1"/>
            </p:cNvSpPr>
            <p:nvPr/>
          </p:nvSpPr>
          <p:spPr bwMode="auto">
            <a:xfrm>
              <a:off x="4935" y="5580"/>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E</a:t>
              </a:r>
              <a:r>
                <a:rPr lang="en-US" sz="1050" b="1" baseline="-25000"/>
                <a:t>2</a:t>
              </a:r>
              <a:endParaRPr lang="en-US"/>
            </a:p>
          </p:txBody>
        </p:sp>
        <p:sp>
          <p:nvSpPr>
            <p:cNvPr id="30744" name="Line 150"/>
            <p:cNvSpPr>
              <a:spLocks noChangeShapeType="1"/>
            </p:cNvSpPr>
            <p:nvPr/>
          </p:nvSpPr>
          <p:spPr bwMode="auto">
            <a:xfrm>
              <a:off x="3660" y="4380"/>
              <a:ext cx="1440" cy="1"/>
            </a:xfrm>
            <a:prstGeom prst="line">
              <a:avLst/>
            </a:prstGeom>
            <a:noFill/>
            <a:ln w="38100">
              <a:solidFill>
                <a:srgbClr val="80008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45" name="Rectangle 151"/>
            <p:cNvSpPr>
              <a:spLocks noChangeArrowheads="1"/>
            </p:cNvSpPr>
            <p:nvPr/>
          </p:nvSpPr>
          <p:spPr bwMode="auto">
            <a:xfrm>
              <a:off x="2700" y="540"/>
              <a:ext cx="2880" cy="900"/>
            </a:xfrm>
            <a:prstGeom prst="rect">
              <a:avLst/>
            </a:prstGeom>
            <a:solidFill>
              <a:srgbClr val="FFFFFF"/>
            </a:solidFill>
            <a:ln w="9525">
              <a:solidFill>
                <a:srgbClr val="000000"/>
              </a:solidFill>
              <a:miter lim="800000"/>
              <a:headEnd/>
              <a:tailEnd/>
            </a:ln>
          </p:spPr>
          <p:txBody>
            <a:bodyPr/>
            <a:lstStyle/>
            <a:p>
              <a:r>
                <a:rPr lang="en-US" sz="1050" b="1">
                  <a:solidFill>
                    <a:srgbClr val="800080"/>
                  </a:solidFill>
                </a:rPr>
                <a:t>Budget Line with </a:t>
              </a:r>
            </a:p>
            <a:p>
              <a:r>
                <a:rPr lang="en-US" sz="1050" b="1">
                  <a:solidFill>
                    <a:srgbClr val="800080"/>
                  </a:solidFill>
                </a:rPr>
                <a:t>Lump-Sum Grant</a:t>
              </a:r>
              <a:endParaRPr lang="en-US"/>
            </a:p>
          </p:txBody>
        </p:sp>
        <p:sp>
          <p:nvSpPr>
            <p:cNvPr id="30746" name="Rectangle 152"/>
            <p:cNvSpPr>
              <a:spLocks noChangeArrowheads="1"/>
            </p:cNvSpPr>
            <p:nvPr/>
          </p:nvSpPr>
          <p:spPr bwMode="auto">
            <a:xfrm>
              <a:off x="1260" y="6210"/>
              <a:ext cx="3420" cy="630"/>
            </a:xfrm>
            <a:prstGeom prst="rect">
              <a:avLst/>
            </a:prstGeom>
            <a:solidFill>
              <a:srgbClr val="FFFFFF"/>
            </a:solidFill>
            <a:ln w="9525">
              <a:solidFill>
                <a:srgbClr val="000000"/>
              </a:solidFill>
              <a:miter lim="800000"/>
              <a:headEnd/>
              <a:tailEnd/>
            </a:ln>
          </p:spPr>
          <p:txBody>
            <a:bodyPr/>
            <a:lstStyle/>
            <a:p>
              <a:r>
                <a:rPr lang="en-US" sz="1050" b="1">
                  <a:solidFill>
                    <a:srgbClr val="800080"/>
                  </a:solidFill>
                </a:rPr>
                <a:t>Cost of Both Programs</a:t>
              </a:r>
            </a:p>
            <a:p>
              <a:endParaRPr lang="en-US"/>
            </a:p>
          </p:txBody>
        </p:sp>
        <p:sp>
          <p:nvSpPr>
            <p:cNvPr id="30747" name="Rectangle 153"/>
            <p:cNvSpPr>
              <a:spLocks noChangeArrowheads="1"/>
            </p:cNvSpPr>
            <p:nvPr/>
          </p:nvSpPr>
          <p:spPr bwMode="auto">
            <a:xfrm>
              <a:off x="7305" y="2070"/>
              <a:ext cx="2595" cy="1170"/>
            </a:xfrm>
            <a:prstGeom prst="rect">
              <a:avLst/>
            </a:prstGeom>
            <a:solidFill>
              <a:srgbClr val="FFFFFF"/>
            </a:solidFill>
            <a:ln w="9525">
              <a:solidFill>
                <a:srgbClr val="000000"/>
              </a:solidFill>
              <a:miter lim="800000"/>
              <a:headEnd/>
              <a:tailEnd/>
            </a:ln>
          </p:spPr>
          <p:txBody>
            <a:bodyPr/>
            <a:lstStyle/>
            <a:p>
              <a:r>
                <a:rPr lang="en-US" sz="1050" b="1">
                  <a:solidFill>
                    <a:srgbClr val="800080"/>
                  </a:solidFill>
                </a:rPr>
                <a:t>Tangency Point</a:t>
              </a:r>
            </a:p>
            <a:p>
              <a:r>
                <a:rPr lang="en-US" sz="1050" b="1">
                  <a:solidFill>
                    <a:srgbClr val="800080"/>
                  </a:solidFill>
                </a:rPr>
                <a:t>with Matching Grant</a:t>
              </a:r>
              <a:endParaRPr lang="en-US"/>
            </a:p>
          </p:txBody>
        </p:sp>
        <p:sp>
          <p:nvSpPr>
            <p:cNvPr id="30748" name="Line 154"/>
            <p:cNvSpPr>
              <a:spLocks noChangeShapeType="1"/>
            </p:cNvSpPr>
            <p:nvPr/>
          </p:nvSpPr>
          <p:spPr bwMode="auto">
            <a:xfrm flipH="1">
              <a:off x="5145" y="2475"/>
              <a:ext cx="2160" cy="1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49" name="Rectangle 155"/>
            <p:cNvSpPr>
              <a:spLocks noChangeArrowheads="1"/>
            </p:cNvSpPr>
            <p:nvPr/>
          </p:nvSpPr>
          <p:spPr bwMode="auto">
            <a:xfrm>
              <a:off x="7320" y="4260"/>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I</a:t>
              </a:r>
              <a:r>
                <a:rPr lang="en-US" sz="1050" b="1" baseline="-25000"/>
                <a:t>3</a:t>
              </a:r>
              <a:endParaRPr lang="en-US"/>
            </a:p>
          </p:txBody>
        </p:sp>
        <p:sp>
          <p:nvSpPr>
            <p:cNvPr id="30750" name="Rectangle 156"/>
            <p:cNvSpPr>
              <a:spLocks noChangeArrowheads="1"/>
            </p:cNvSpPr>
            <p:nvPr/>
          </p:nvSpPr>
          <p:spPr bwMode="auto">
            <a:xfrm>
              <a:off x="7230" y="4605"/>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I</a:t>
              </a:r>
              <a:r>
                <a:rPr lang="en-US" sz="1050" b="1" baseline="-25000"/>
                <a:t>2</a:t>
              </a:r>
              <a:endParaRPr lang="en-US"/>
            </a:p>
          </p:txBody>
        </p:sp>
        <p:sp>
          <p:nvSpPr>
            <p:cNvPr id="30751" name="Rectangle 157"/>
            <p:cNvSpPr>
              <a:spLocks noChangeArrowheads="1"/>
            </p:cNvSpPr>
            <p:nvPr/>
          </p:nvSpPr>
          <p:spPr bwMode="auto">
            <a:xfrm>
              <a:off x="6855" y="5130"/>
              <a:ext cx="720" cy="54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050" b="1"/>
                <a:t>I</a:t>
              </a:r>
              <a:r>
                <a:rPr lang="en-US" sz="1050" b="1" baseline="-25000"/>
                <a:t>1</a:t>
              </a:r>
              <a:endParaRPr lang="en-US"/>
            </a:p>
          </p:txBody>
        </p:sp>
        <p:sp>
          <p:nvSpPr>
            <p:cNvPr id="30752" name="Rectangle 158"/>
            <p:cNvSpPr>
              <a:spLocks noChangeArrowheads="1"/>
            </p:cNvSpPr>
            <p:nvPr/>
          </p:nvSpPr>
          <p:spPr bwMode="auto">
            <a:xfrm>
              <a:off x="8100" y="4500"/>
              <a:ext cx="2700" cy="900"/>
            </a:xfrm>
            <a:prstGeom prst="rect">
              <a:avLst/>
            </a:prstGeom>
            <a:solidFill>
              <a:srgbClr val="FFFFFF"/>
            </a:solidFill>
            <a:ln w="9525">
              <a:solidFill>
                <a:srgbClr val="000000"/>
              </a:solidFill>
              <a:miter lim="800000"/>
              <a:headEnd/>
              <a:tailEnd/>
            </a:ln>
          </p:spPr>
          <p:txBody>
            <a:bodyPr/>
            <a:lstStyle/>
            <a:p>
              <a:r>
                <a:rPr lang="en-US" sz="1050" b="1">
                  <a:solidFill>
                    <a:srgbClr val="800080"/>
                  </a:solidFill>
                </a:rPr>
                <a:t>Budget Line with Matching Grant</a:t>
              </a:r>
              <a:endParaRPr lang="en-US"/>
            </a:p>
          </p:txBody>
        </p:sp>
        <p:sp>
          <p:nvSpPr>
            <p:cNvPr id="30753" name="Line 159"/>
            <p:cNvSpPr>
              <a:spLocks noChangeShapeType="1"/>
            </p:cNvSpPr>
            <p:nvPr/>
          </p:nvSpPr>
          <p:spPr bwMode="auto">
            <a:xfrm flipH="1">
              <a:off x="6660" y="5040"/>
              <a:ext cx="144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54" name="Rectangle 160"/>
            <p:cNvSpPr>
              <a:spLocks noChangeArrowheads="1"/>
            </p:cNvSpPr>
            <p:nvPr/>
          </p:nvSpPr>
          <p:spPr bwMode="auto">
            <a:xfrm>
              <a:off x="3780" y="1620"/>
              <a:ext cx="3420" cy="900"/>
            </a:xfrm>
            <a:prstGeom prst="rect">
              <a:avLst/>
            </a:prstGeom>
            <a:solidFill>
              <a:srgbClr val="FFFFFF"/>
            </a:solidFill>
            <a:ln w="9525">
              <a:solidFill>
                <a:srgbClr val="000000"/>
              </a:solidFill>
              <a:miter lim="800000"/>
              <a:headEnd/>
              <a:tailEnd/>
            </a:ln>
          </p:spPr>
          <p:txBody>
            <a:bodyPr/>
            <a:lstStyle/>
            <a:p>
              <a:r>
                <a:rPr lang="en-US" sz="1050" b="1">
                  <a:solidFill>
                    <a:srgbClr val="800080"/>
                  </a:solidFill>
                </a:rPr>
                <a:t>Tangency Point</a:t>
              </a:r>
            </a:p>
            <a:p>
              <a:r>
                <a:rPr lang="en-US" sz="1050" b="1">
                  <a:solidFill>
                    <a:srgbClr val="800080"/>
                  </a:solidFill>
                </a:rPr>
                <a:t>with Lump-Sum Grant</a:t>
              </a:r>
              <a:endParaRPr lang="en-US"/>
            </a:p>
          </p:txBody>
        </p:sp>
        <p:sp>
          <p:nvSpPr>
            <p:cNvPr id="30755" name="Line 161"/>
            <p:cNvSpPr>
              <a:spLocks noChangeShapeType="1"/>
            </p:cNvSpPr>
            <p:nvPr/>
          </p:nvSpPr>
          <p:spPr bwMode="auto">
            <a:xfrm flipH="1">
              <a:off x="2880" y="1440"/>
              <a:ext cx="90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56" name="Line 162"/>
            <p:cNvSpPr>
              <a:spLocks noChangeShapeType="1"/>
            </p:cNvSpPr>
            <p:nvPr/>
          </p:nvSpPr>
          <p:spPr bwMode="auto">
            <a:xfrm flipH="1">
              <a:off x="4320" y="2520"/>
              <a:ext cx="1080" cy="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57" name="Line 163"/>
            <p:cNvSpPr>
              <a:spLocks noChangeShapeType="1"/>
            </p:cNvSpPr>
            <p:nvPr/>
          </p:nvSpPr>
          <p:spPr bwMode="auto">
            <a:xfrm flipV="1">
              <a:off x="2670" y="4410"/>
              <a:ext cx="1980" cy="1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 name="Title" hidden="1"/>
          <p:cNvSpPr>
            <a:spLocks noGrp="1"/>
          </p:cNvSpPr>
          <p:nvPr>
            <p:ph type="title"/>
          </p:nvPr>
        </p:nvSpPr>
        <p:spPr/>
        <p:txBody>
          <a:bodyPr/>
          <a:lstStyle/>
          <a:p>
            <a:r>
              <a:rPr lang="en-US" sz="2800" dirty="0">
                <a:solidFill>
                  <a:srgbClr val="BD582C"/>
                </a:solidFill>
                <a:cs typeface="Times New Roman" pitchFamily="18" charset="0"/>
              </a:rPr>
              <a:t>Matching Versus Lump-Sum Grant</a:t>
            </a:r>
            <a:br>
              <a:rPr lang="en-US" sz="2800" dirty="0">
                <a:solidFill>
                  <a:srgbClr val="BD582C"/>
                </a:solidFill>
              </a:rPr>
            </a:b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67135"/>
            <a:ext cx="4292009" cy="461665"/>
          </a:xfrm>
          <a:prstGeom prst="rect">
            <a:avLst/>
          </a:prstGeom>
        </p:spPr>
        <p:txBody>
          <a:bodyPr wrap="none">
            <a:spAutoFit/>
          </a:bodyPr>
          <a:lstStyle/>
          <a:p>
            <a:pPr marL="428625" indent="-428625">
              <a:buNone/>
            </a:pPr>
            <a:r>
              <a:rPr lang="en-US" altLang="zh-CN" sz="2400" dirty="0">
                <a:solidFill>
                  <a:srgbClr val="BD582C"/>
                </a:solidFill>
                <a:latin typeface="+mn-lt"/>
                <a:ea typeface="SimSun" pitchFamily="2" charset="-122"/>
              </a:rPr>
              <a:t>Matching vs Lump-Sum Grants, 2</a:t>
            </a:r>
          </a:p>
        </p:txBody>
      </p:sp>
      <p:sp>
        <p:nvSpPr>
          <p:cNvPr id="31747" name="Rectangle 3"/>
          <p:cNvSpPr>
            <a:spLocks noGrp="1" noChangeArrowheads="1"/>
          </p:cNvSpPr>
          <p:nvPr>
            <p:ph idx="1"/>
          </p:nvPr>
        </p:nvSpPr>
        <p:spPr/>
        <p:txBody>
          <a:bodyPr>
            <a:noAutofit/>
          </a:bodyPr>
          <a:lstStyle/>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But this theorem ignores the impact of grants on efficiency.</a:t>
            </a:r>
          </a:p>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Because their price component lowers a voter’s tax share,  matching grants also lower voter’s incentive to monitor public officials and might lower governmental efficiency.</a:t>
            </a:r>
          </a:p>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The implicit flypaper effect in matching grants and the impact of matching grants on efficiency are not well understood, but they may prove to be important because they lead to the possibility that lump-sum grants might be more </a:t>
            </a:r>
            <a:r>
              <a:rPr lang="en-US" altLang="zh-CN" sz="2000" dirty="0" err="1">
                <a:ea typeface="SimSun" pitchFamily="2" charset="-122"/>
              </a:rPr>
              <a:t>stimultative</a:t>
            </a:r>
            <a:r>
              <a:rPr lang="en-US" altLang="zh-CN" sz="2000" dirty="0">
                <a:ea typeface="SimSun" pitchFamily="2" charset="-122"/>
              </a:rPr>
              <a:t> than matching grants, at least under some circumstances.</a:t>
            </a:r>
            <a:endParaRPr lang="en-US" sz="2000" dirty="0"/>
          </a:p>
        </p:txBody>
      </p:sp>
      <p:sp>
        <p:nvSpPr>
          <p:cNvPr id="3" name="Title" hidden="1"/>
          <p:cNvSpPr>
            <a:spLocks noGrp="1"/>
          </p:cNvSpPr>
          <p:nvPr>
            <p:ph type="title"/>
          </p:nvPr>
        </p:nvSpPr>
        <p:spPr/>
        <p:txBody>
          <a:bodyPr/>
          <a:lstStyle/>
          <a:p>
            <a:r>
              <a:rPr lang="en-US" altLang="zh-CN" sz="2800" dirty="0">
                <a:solidFill>
                  <a:srgbClr val="BD582C"/>
                </a:solidFill>
                <a:ea typeface="SimSun" pitchFamily="2" charset="-122"/>
              </a:rPr>
              <a:t>Matching vs Lump-Sum Grants, 2-2</a:t>
            </a:r>
            <a:br>
              <a:rPr lang="en-US" altLang="zh-CN" sz="2800" dirty="0">
                <a:solidFill>
                  <a:srgbClr val="BD582C"/>
                </a:solidFill>
                <a:ea typeface="SimSun" pitchFamily="2" charset="-122"/>
              </a:rPr>
            </a:br>
            <a:endParaRPr lang="en-US" dirty="0"/>
          </a:p>
        </p:txBody>
      </p:sp>
    </p:spTree>
    <p:extLst>
      <p:ext uri="{BB962C8B-B14F-4D97-AF65-F5344CB8AC3E}">
        <p14:creationId xmlns:p14="http://schemas.microsoft.com/office/powerpoint/2010/main" val="3287490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41555" y="1404068"/>
            <a:ext cx="3730445" cy="424732"/>
          </a:xfrm>
          <a:prstGeom prst="rect">
            <a:avLst/>
          </a:prstGeom>
        </p:spPr>
        <p:txBody>
          <a:bodyPr wrap="none">
            <a:spAutoFit/>
          </a:bodyPr>
          <a:lstStyle/>
          <a:p>
            <a:pPr marL="428625" lvl="0" indent="-42862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U.S. Constitutional Structure</a:t>
            </a:r>
          </a:p>
        </p:txBody>
      </p:sp>
      <p:sp>
        <p:nvSpPr>
          <p:cNvPr id="5123" name="Rectangle 3"/>
          <p:cNvSpPr>
            <a:spLocks noGrp="1" noChangeArrowheads="1"/>
          </p:cNvSpPr>
          <p:nvPr>
            <p:ph idx="1"/>
          </p:nvPr>
        </p:nvSpPr>
        <p:spPr/>
        <p:txBody>
          <a:bodyPr>
            <a:normAutofit/>
          </a:bodyPr>
          <a:lstStyle/>
          <a:p>
            <a:pPr marL="227013" indent="-227013">
              <a:lnSpc>
                <a:spcPct val="125000"/>
              </a:lnSpc>
              <a:buFont typeface="Wingdings" panose="05000000000000000000" pitchFamily="2" charset="2"/>
              <a:buChar char="§"/>
            </a:pPr>
            <a:r>
              <a:rPr lang="en-US" altLang="zh-CN" sz="2000" dirty="0">
                <a:ea typeface="SimSun" pitchFamily="2" charset="-122"/>
              </a:rPr>
              <a:t>The federal government and the states have equal standing as  constitutional units, with separate rights and responsibilities.</a:t>
            </a:r>
          </a:p>
          <a:p>
            <a:pPr marL="227013" lvl="1" indent="-227013">
              <a:lnSpc>
                <a:spcPct val="125000"/>
              </a:lnSpc>
              <a:buNone/>
            </a:pPr>
            <a:endParaRPr lang="en-US" altLang="zh-CN" sz="2000" dirty="0">
              <a:ea typeface="SimSun" pitchFamily="2" charset="-122"/>
            </a:endParaRPr>
          </a:p>
          <a:p>
            <a:pPr marL="227013" indent="-227013">
              <a:lnSpc>
                <a:spcPct val="125000"/>
              </a:lnSpc>
              <a:buFont typeface="Wingdings" panose="05000000000000000000" pitchFamily="2" charset="2"/>
              <a:buChar char="§"/>
            </a:pPr>
            <a:r>
              <a:rPr lang="en-US" altLang="zh-CN" sz="2000" dirty="0">
                <a:ea typeface="SimSun" pitchFamily="2" charset="-122"/>
              </a:rPr>
              <a:t>Counties, townships, cities, villages, school districts, and special districts are creatures of the states.</a:t>
            </a:r>
            <a:endParaRPr lang="en-US" sz="2000" dirty="0">
              <a:solidFill>
                <a:srgbClr val="CC3300"/>
              </a:solidFill>
            </a:endParaRPr>
          </a:p>
          <a:p>
            <a:pPr>
              <a:lnSpc>
                <a:spcPct val="150000"/>
              </a:lnSpc>
              <a:buFont typeface="Wingdings" panose="05000000000000000000" pitchFamily="2" charset="2"/>
              <a:buChar char="§"/>
            </a:pPr>
            <a:endParaRPr lang="en-US" sz="2000" dirty="0"/>
          </a:p>
        </p:txBody>
      </p:sp>
      <p:sp>
        <p:nvSpPr>
          <p:cNvPr id="3" name="Title" hidden="1"/>
          <p:cNvSpPr>
            <a:spLocks noGrp="1"/>
          </p:cNvSpPr>
          <p:nvPr>
            <p:ph type="title"/>
          </p:nvPr>
        </p:nvSpPr>
        <p:spPr/>
        <p:txBody>
          <a:bodyPr/>
          <a:lstStyle/>
          <a:p>
            <a:r>
              <a:rPr lang="en-US" sz="2800" dirty="0">
                <a:solidFill>
                  <a:srgbClr val="BD582C"/>
                </a:solidFill>
              </a:rPr>
              <a:t>U.S. Constitutional Structure</a:t>
            </a:r>
            <a:br>
              <a:rPr lang="en-US" sz="2800" dirty="0">
                <a:solidFill>
                  <a:srgbClr val="BD582C"/>
                </a:solidFill>
              </a:rPr>
            </a:b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1600"/>
            <a:ext cx="144116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Questions</a:t>
            </a:r>
          </a:p>
        </p:txBody>
      </p:sp>
      <p:sp>
        <p:nvSpPr>
          <p:cNvPr id="4099" name="Rectangle 3"/>
          <p:cNvSpPr>
            <a:spLocks noGrp="1" noChangeArrowheads="1"/>
          </p:cNvSpPr>
          <p:nvPr>
            <p:ph idx="1"/>
          </p:nvPr>
        </p:nvSpPr>
        <p:spPr/>
        <p:txBody>
          <a:bodyPr>
            <a:normAutofit/>
          </a:bodyPr>
          <a:lstStyle/>
          <a:p>
            <a:pPr eaLnBrk="1" hangingPunct="1">
              <a:lnSpc>
                <a:spcPct val="90000"/>
              </a:lnSpc>
            </a:pPr>
            <a:endParaRPr lang="en-US" sz="2000" dirty="0"/>
          </a:p>
          <a:p>
            <a:pPr marL="227013" lvl="2" indent="-227013">
              <a:buFont typeface="Wingdings" panose="05000000000000000000" pitchFamily="2" charset="2"/>
              <a:buChar char="§"/>
            </a:pPr>
            <a:r>
              <a:rPr lang="en-US" sz="2000" dirty="0"/>
              <a:t>Why should a state government care about the responses of local governments to state-government grants?</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Under what circumstances do categorical grants have different behavioral consequences than equal-cost unrestricted grants?</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What is the flypaper effect and why is it important?</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Why do equal-cost lump-sum grants and matching grants have different behavioral consequences?</a:t>
            </a:r>
          </a:p>
          <a:p>
            <a:pPr marL="227013" lvl="2" indent="-227013">
              <a:buFont typeface="Wingdings" panose="05000000000000000000" pitchFamily="2" charset="2"/>
              <a:buChar char="§"/>
            </a:pPr>
            <a:endParaRPr lang="en-US" sz="2000" dirty="0"/>
          </a:p>
          <a:p>
            <a:pPr marL="0" lvl="2" indent="0">
              <a:buNone/>
            </a:pPr>
            <a:endParaRPr lang="en-US" sz="2000" dirty="0"/>
          </a:p>
          <a:p>
            <a:pPr marL="0" lvl="2" indent="0">
              <a:buNone/>
            </a:pPr>
            <a:endParaRPr lang="en-US" sz="2000" dirty="0"/>
          </a:p>
          <a:p>
            <a:pPr eaLnBrk="1" hangingPunct="1">
              <a:lnSpc>
                <a:spcPct val="90000"/>
              </a:lnSpc>
            </a:pPr>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21641435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1600"/>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Class Outline</a:t>
            </a:r>
          </a:p>
        </p:txBody>
      </p:sp>
      <p:sp>
        <p:nvSpPr>
          <p:cNvPr id="4099" name="Rectangle 3"/>
          <p:cNvSpPr>
            <a:spLocks noGrp="1" noChangeArrowheads="1"/>
          </p:cNvSpPr>
          <p:nvPr>
            <p:ph idx="1"/>
          </p:nvPr>
        </p:nvSpPr>
        <p:spPr/>
        <p:txBody>
          <a:bodyPr>
            <a:normAutofit/>
          </a:bodyPr>
          <a:lstStyle/>
          <a:p>
            <a:pPr eaLnBrk="1" hangingPunct="1">
              <a:lnSpc>
                <a:spcPct val="90000"/>
              </a:lnSpc>
            </a:pPr>
            <a:endParaRPr lang="en-US" sz="2000" dirty="0"/>
          </a:p>
          <a:p>
            <a:pPr marL="227013" lvl="2" indent="-227013">
              <a:buFont typeface="Wingdings" panose="05000000000000000000" pitchFamily="2" charset="2"/>
              <a:buChar char="§"/>
            </a:pPr>
            <a:r>
              <a:rPr lang="en-US" sz="2000" dirty="0"/>
              <a:t>Key Features of the U.S. Federal System</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Principles for Allocating Responsibilities in a Federal System</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t>Intergovernmental Grants</a:t>
            </a:r>
          </a:p>
          <a:p>
            <a:pPr marL="227013" lvl="2" indent="-227013">
              <a:buFont typeface="Wingdings" panose="05000000000000000000" pitchFamily="2" charset="2"/>
              <a:buChar char="§"/>
            </a:pPr>
            <a:endParaRPr lang="en-US" sz="2000" dirty="0"/>
          </a:p>
          <a:p>
            <a:pPr marL="227013" lvl="2" indent="-227013">
              <a:buFont typeface="Wingdings" panose="05000000000000000000" pitchFamily="2" charset="2"/>
              <a:buChar char="§"/>
            </a:pPr>
            <a:r>
              <a:rPr lang="en-US" sz="2000" dirty="0">
                <a:solidFill>
                  <a:srgbClr val="FF0000"/>
                </a:solidFill>
              </a:rPr>
              <a:t>Fiscal Disparities</a:t>
            </a:r>
          </a:p>
          <a:p>
            <a:pPr eaLnBrk="1" hangingPunct="1">
              <a:lnSpc>
                <a:spcPct val="90000"/>
              </a:lnSpc>
            </a:pPr>
            <a:endParaRPr lang="en-US" sz="2000" dirty="0"/>
          </a:p>
        </p:txBody>
      </p:sp>
      <p:sp>
        <p:nvSpPr>
          <p:cNvPr id="3" name="Title" hidden="1"/>
          <p:cNvSpPr>
            <a:spLocks noGrp="1"/>
          </p:cNvSpPr>
          <p:nvPr>
            <p:ph type="title"/>
          </p:nvPr>
        </p:nvSpPr>
        <p:spPr/>
        <p:txBody>
          <a:bodyPr/>
          <a:lstStyle/>
          <a:p>
            <a:r>
              <a:rPr lang="en-US" sz="2800" dirty="0">
                <a:solidFill>
                  <a:srgbClr val="BD582C"/>
                </a:solidFill>
              </a:rPr>
              <a:t>Class Outline</a:t>
            </a:r>
            <a:br>
              <a:rPr lang="en-US" sz="2800" dirty="0">
                <a:solidFill>
                  <a:srgbClr val="BD582C"/>
                </a:solidFill>
              </a:rPr>
            </a:br>
            <a:endParaRPr lang="en-US" dirty="0"/>
          </a:p>
        </p:txBody>
      </p:sp>
    </p:spTree>
    <p:extLst>
      <p:ext uri="{BB962C8B-B14F-4D97-AF65-F5344CB8AC3E}">
        <p14:creationId xmlns:p14="http://schemas.microsoft.com/office/powerpoint/2010/main" val="2099328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3" name="Rectangle 2"/>
          <p:cNvSpPr/>
          <p:nvPr/>
        </p:nvSpPr>
        <p:spPr>
          <a:xfrm>
            <a:off x="838200" y="1410968"/>
            <a:ext cx="1759456" cy="424732"/>
          </a:xfrm>
          <a:prstGeom prst="rect">
            <a:avLst/>
          </a:prstGeom>
        </p:spPr>
        <p:txBody>
          <a:bodyPr wrap="none">
            <a:spAutoFit/>
          </a:bodyPr>
          <a:lstStyle/>
          <a:p>
            <a:pPr marL="571500" indent="-571500" eaLnBrk="1" hangingPunct="1">
              <a:lnSpc>
                <a:spcPct val="90000"/>
              </a:lnSpc>
              <a:buFont typeface="Wingdings" pitchFamily="2" charset="2"/>
              <a:buNone/>
            </a:pPr>
            <a:r>
              <a:rPr lang="en-US" sz="2400" dirty="0">
                <a:solidFill>
                  <a:srgbClr val="BD582C"/>
                </a:solidFill>
                <a:latin typeface="+mn-lt"/>
              </a:rPr>
              <a:t>Fiscal Health</a:t>
            </a:r>
          </a:p>
        </p:txBody>
      </p:sp>
      <p:sp>
        <p:nvSpPr>
          <p:cNvPr id="32771" name="Rectangle 3"/>
          <p:cNvSpPr>
            <a:spLocks noGrp="1" noChangeArrowheads="1"/>
          </p:cNvSpPr>
          <p:nvPr>
            <p:ph idx="1"/>
          </p:nvPr>
        </p:nvSpPr>
        <p:spPr/>
        <p:txBody>
          <a:bodyPr>
            <a:normAutofit/>
          </a:bodyPr>
          <a:lstStyle/>
          <a:p>
            <a:pPr marL="227013" indent="-227013">
              <a:lnSpc>
                <a:spcPct val="110000"/>
              </a:lnSpc>
              <a:spcBef>
                <a:spcPts val="0"/>
              </a:spcBef>
              <a:spcAft>
                <a:spcPts val="1800"/>
              </a:spcAft>
              <a:buFont typeface="Wingdings" panose="05000000000000000000" pitchFamily="2" charset="2"/>
              <a:buChar char="§"/>
            </a:pPr>
            <a:r>
              <a:rPr lang="en-US" sz="2000" dirty="0"/>
              <a:t>Fiscal health is the extent to which a jurisdiction’s ability to provide reasonable services at a reasonable tax rate is constrained by factors outside its control.</a:t>
            </a:r>
          </a:p>
          <a:p>
            <a:pPr marL="460375" lvl="7" indent="-233363">
              <a:lnSpc>
                <a:spcPct val="110000"/>
              </a:lnSpc>
              <a:buSzPct val="65000"/>
              <a:buFont typeface="Courier New" panose="02070309020205020404" pitchFamily="49" charset="0"/>
              <a:buChar char="o"/>
            </a:pPr>
            <a:r>
              <a:rPr lang="en-US" sz="2000" dirty="0"/>
              <a:t>Fiscal health is relevant for policy:</a:t>
            </a:r>
          </a:p>
          <a:p>
            <a:pPr marL="460375" lvl="7" indent="-233363">
              <a:lnSpc>
                <a:spcPct val="110000"/>
              </a:lnSpc>
              <a:buSzPct val="65000"/>
              <a:buFont typeface="Courier New" panose="02070309020205020404" pitchFamily="49" charset="0"/>
              <a:buChar char="o"/>
            </a:pPr>
            <a:r>
              <a:rPr lang="en-US" sz="2000" dirty="0"/>
              <a:t>It provides perspective on spending/performance differences.</a:t>
            </a:r>
            <a:br>
              <a:rPr lang="en-US" sz="2000" dirty="0"/>
            </a:br>
            <a:endParaRPr lang="en-US" sz="2000" dirty="0"/>
          </a:p>
          <a:p>
            <a:pPr marL="227013" indent="-227013">
              <a:lnSpc>
                <a:spcPct val="110000"/>
              </a:lnSpc>
              <a:spcBef>
                <a:spcPts val="0"/>
              </a:spcBef>
              <a:spcAft>
                <a:spcPts val="1800"/>
              </a:spcAft>
              <a:buFont typeface="Wingdings" panose="05000000000000000000" pitchFamily="2" charset="2"/>
              <a:buChar char="§"/>
            </a:pPr>
            <a:r>
              <a:rPr lang="en-US" sz="2000" dirty="0"/>
              <a:t>It helps in designing aid to local governments, particularly schools.</a:t>
            </a:r>
          </a:p>
          <a:p>
            <a:pPr marL="227013" indent="-227013">
              <a:lnSpc>
                <a:spcPct val="110000"/>
              </a:lnSpc>
              <a:spcBef>
                <a:spcPts val="0"/>
              </a:spcBef>
              <a:spcAft>
                <a:spcPts val="1800"/>
              </a:spcAft>
              <a:buFont typeface="Wingdings" panose="05000000000000000000" pitchFamily="2" charset="2"/>
              <a:buChar char="§"/>
            </a:pPr>
            <a:r>
              <a:rPr lang="en-US" sz="2000" dirty="0"/>
              <a:t>The key philosophical issue here is whether a state should accept some responsibility for the fiscal disparities its actions help to create.</a:t>
            </a:r>
          </a:p>
          <a:p>
            <a:pPr marL="428625" indent="-428625"/>
            <a:endParaRPr lang="en-US" sz="1950" dirty="0"/>
          </a:p>
        </p:txBody>
      </p:sp>
      <p:sp>
        <p:nvSpPr>
          <p:cNvPr id="2" name="Title" hidden="1"/>
          <p:cNvSpPr>
            <a:spLocks noGrp="1"/>
          </p:cNvSpPr>
          <p:nvPr>
            <p:ph type="title"/>
          </p:nvPr>
        </p:nvSpPr>
        <p:spPr/>
        <p:txBody>
          <a:bodyPr/>
          <a:lstStyle/>
          <a:p>
            <a:r>
              <a:rPr lang="en-US" sz="2800" dirty="0">
                <a:solidFill>
                  <a:srgbClr val="BD582C"/>
                </a:solidFill>
              </a:rPr>
              <a:t>Fiscal Health</a:t>
            </a:r>
            <a:br>
              <a:rPr lang="en-US" sz="2800" dirty="0">
                <a:solidFill>
                  <a:srgbClr val="BD582C"/>
                </a:solidFill>
              </a:rPr>
            </a:b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7554"/>
            <a:ext cx="2060821" cy="461665"/>
          </a:xfrm>
          <a:prstGeom prst="rect">
            <a:avLst/>
          </a:prstGeom>
        </p:spPr>
        <p:txBody>
          <a:bodyPr wrap="none">
            <a:spAutoFit/>
          </a:bodyPr>
          <a:lstStyle/>
          <a:p>
            <a:pPr marL="428625" indent="-428625">
              <a:buNone/>
            </a:pPr>
            <a:r>
              <a:rPr lang="en-US" sz="2400" dirty="0">
                <a:solidFill>
                  <a:srgbClr val="BD582C"/>
                </a:solidFill>
                <a:latin typeface="+mn-lt"/>
              </a:rPr>
              <a:t>Fiscal Health, 2</a:t>
            </a:r>
          </a:p>
        </p:txBody>
      </p:sp>
      <p:sp>
        <p:nvSpPr>
          <p:cNvPr id="33795" name="Rectangle 3"/>
          <p:cNvSpPr>
            <a:spLocks noGrp="1" noChangeArrowheads="1"/>
          </p:cNvSpPr>
          <p:nvPr>
            <p:ph idx="1"/>
          </p:nvPr>
        </p:nvSpPr>
        <p:spPr/>
        <p:txBody>
          <a:bodyPr>
            <a:normAutofit lnSpcReduction="10000"/>
          </a:bodyPr>
          <a:lstStyle/>
          <a:p>
            <a:pPr marL="428625" indent="-428625">
              <a:lnSpc>
                <a:spcPct val="50000"/>
              </a:lnSpc>
              <a:buNone/>
            </a:pPr>
            <a:endParaRPr lang="en-US" dirty="0">
              <a:solidFill>
                <a:srgbClr val="CC3300"/>
              </a:solidFill>
            </a:endParaRPr>
          </a:p>
          <a:p>
            <a:pPr marL="227013" indent="-227013">
              <a:lnSpc>
                <a:spcPct val="110000"/>
              </a:lnSpc>
              <a:spcBef>
                <a:spcPts val="0"/>
              </a:spcBef>
              <a:spcAft>
                <a:spcPts val="1800"/>
              </a:spcAft>
              <a:buFont typeface="Wingdings" panose="05000000000000000000" pitchFamily="2" charset="2"/>
              <a:buChar char="§"/>
            </a:pPr>
            <a:r>
              <a:rPr lang="en-US" altLang="zh-CN" sz="2000" dirty="0">
                <a:ea typeface="SimSun" pitchFamily="2" charset="-122"/>
              </a:rPr>
              <a:t>Fiscal health equals the difference between a jurisdiction’s expenditure need and its revenue-raising capacity, both based on factors outside the jurisdiction’s control. </a:t>
            </a:r>
          </a:p>
          <a:p>
            <a:pPr marL="227013" indent="-227013">
              <a:lnSpc>
                <a:spcPct val="110000"/>
              </a:lnSpc>
              <a:spcBef>
                <a:spcPts val="0"/>
              </a:spcBef>
              <a:spcAft>
                <a:spcPts val="1800"/>
              </a:spcAft>
              <a:buFont typeface="Wingdings" panose="05000000000000000000" pitchFamily="2" charset="2"/>
              <a:buChar char="§"/>
            </a:pPr>
            <a:r>
              <a:rPr lang="en-US" altLang="zh-CN" sz="2000" dirty="0">
                <a:ea typeface="SimSun" pitchFamily="2" charset="-122"/>
              </a:rPr>
              <a:t>A deficit is a poor measure of fiscal health because forecasting methods and assumptions are not outside a jurisdiction’s control.</a:t>
            </a:r>
          </a:p>
          <a:p>
            <a:pPr marL="460375" lvl="1" indent="-233363">
              <a:lnSpc>
                <a:spcPct val="110000"/>
              </a:lnSpc>
              <a:spcBef>
                <a:spcPts val="0"/>
              </a:spcBef>
              <a:spcAft>
                <a:spcPts val="1800"/>
              </a:spcAft>
              <a:buFont typeface="Courier New" panose="02070309020205020404" pitchFamily="49" charset="0"/>
              <a:buChar char="o"/>
            </a:pPr>
            <a:r>
              <a:rPr lang="en-US" sz="1888" dirty="0">
                <a:ea typeface="SimSun" pitchFamily="2" charset="-122"/>
              </a:rPr>
              <a:t>A wealthy, low-cost district may still overestimate its revenue at budget time and run up a deficit during the year.</a:t>
            </a:r>
          </a:p>
          <a:p>
            <a:pPr marL="460375" lvl="1" indent="-233363">
              <a:lnSpc>
                <a:spcPct val="110000"/>
              </a:lnSpc>
              <a:spcBef>
                <a:spcPts val="0"/>
              </a:spcBef>
              <a:spcAft>
                <a:spcPts val="1800"/>
              </a:spcAft>
              <a:buFont typeface="Courier New" panose="02070309020205020404" pitchFamily="49" charset="0"/>
              <a:buChar char="o"/>
            </a:pPr>
            <a:r>
              <a:rPr lang="en-US" sz="1888" dirty="0">
                <a:ea typeface="SimSun" pitchFamily="2" charset="-122"/>
              </a:rPr>
              <a:t>A poor, high-cost district may still use very conservative revenue and expenditure projections and thereby have a balanced budget.</a:t>
            </a:r>
            <a:endParaRPr lang="en-US" sz="1888" dirty="0"/>
          </a:p>
          <a:p>
            <a:pPr marL="428625" indent="-428625">
              <a:buNone/>
            </a:pPr>
            <a:endParaRPr lang="en-US" dirty="0">
              <a:solidFill>
                <a:srgbClr val="CC3300"/>
              </a:solidFill>
            </a:endParaRPr>
          </a:p>
          <a:p>
            <a:pPr marL="428625" indent="-428625"/>
            <a:endParaRPr lang="en-US" dirty="0"/>
          </a:p>
        </p:txBody>
      </p:sp>
      <p:sp>
        <p:nvSpPr>
          <p:cNvPr id="3" name="Title" hidden="1"/>
          <p:cNvSpPr>
            <a:spLocks noGrp="1"/>
          </p:cNvSpPr>
          <p:nvPr>
            <p:ph type="title"/>
          </p:nvPr>
        </p:nvSpPr>
        <p:spPr/>
        <p:txBody>
          <a:bodyPr/>
          <a:lstStyle/>
          <a:p>
            <a:r>
              <a:rPr lang="en-US" sz="2800" dirty="0">
                <a:solidFill>
                  <a:srgbClr val="BD582C"/>
                </a:solidFill>
              </a:rPr>
              <a:t>Fiscal Health, 2</a:t>
            </a:r>
            <a:br>
              <a:rPr lang="en-US" sz="2800" dirty="0">
                <a:solidFill>
                  <a:srgbClr val="BD582C"/>
                </a:solidFill>
              </a:rPr>
            </a:b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52788"/>
            <a:ext cx="2437655" cy="461665"/>
          </a:xfrm>
          <a:prstGeom prst="rect">
            <a:avLst/>
          </a:prstGeom>
        </p:spPr>
        <p:txBody>
          <a:bodyPr wrap="none">
            <a:spAutoFit/>
          </a:bodyPr>
          <a:lstStyle/>
          <a:p>
            <a:pPr marL="428625" indent="-428625">
              <a:buNone/>
            </a:pPr>
            <a:r>
              <a:rPr lang="en-US" sz="2400" dirty="0">
                <a:solidFill>
                  <a:srgbClr val="BD582C"/>
                </a:solidFill>
                <a:latin typeface="+mn-lt"/>
              </a:rPr>
              <a:t>Expenditure Need</a:t>
            </a:r>
          </a:p>
        </p:txBody>
      </p:sp>
      <p:sp>
        <p:nvSpPr>
          <p:cNvPr id="34819" name="Rectangle 3"/>
          <p:cNvSpPr>
            <a:spLocks noGrp="1" noChangeArrowheads="1"/>
          </p:cNvSpPr>
          <p:nvPr>
            <p:ph idx="1"/>
          </p:nvPr>
        </p:nvSpPr>
        <p:spPr/>
        <p:txBody>
          <a:bodyPr/>
          <a:lstStyle/>
          <a:p>
            <a:pPr marL="227013" indent="-227013">
              <a:buFont typeface="Wingdings" panose="05000000000000000000" pitchFamily="2" charset="2"/>
              <a:buChar char="§"/>
            </a:pPr>
            <a:r>
              <a:rPr lang="en-US" altLang="zh-CN" sz="2000" dirty="0">
                <a:ea typeface="SimSun" pitchFamily="2" charset="-122"/>
              </a:rPr>
              <a:t>Expenditure need depends on expected service quality (constant across jurisdictions), assigned responsibilities, and public service costs.</a:t>
            </a:r>
          </a:p>
          <a:p>
            <a:pPr marL="227013" indent="-227013">
              <a:buFont typeface="Wingdings" panose="05000000000000000000" pitchFamily="2" charset="2"/>
              <a:buChar char="§"/>
            </a:pPr>
            <a:endParaRPr lang="en-US" altLang="zh-CN" sz="2000" dirty="0">
              <a:ea typeface="SimSun" pitchFamily="2" charset="-122"/>
            </a:endParaRPr>
          </a:p>
          <a:p>
            <a:pPr marL="227013" indent="-227013">
              <a:buFont typeface="Wingdings" panose="05000000000000000000" pitchFamily="2" charset="2"/>
              <a:buChar char="§"/>
            </a:pPr>
            <a:r>
              <a:rPr lang="en-US" altLang="zh-CN" sz="2000" dirty="0">
                <a:ea typeface="SimSun" pitchFamily="2" charset="-122"/>
              </a:rPr>
              <a:t>In symbols:</a:t>
            </a:r>
            <a:endParaRPr lang="en-US" sz="2000" dirty="0"/>
          </a:p>
          <a:p>
            <a:pPr marL="428625" indent="-428625">
              <a:buNone/>
            </a:pPr>
            <a:endParaRPr lang="en-US" dirty="0">
              <a:solidFill>
                <a:srgbClr val="CC3300"/>
              </a:solidFill>
            </a:endParaRPr>
          </a:p>
          <a:p>
            <a:pPr marL="428625" indent="-428625"/>
            <a:endParaRPr lang="en-US" dirty="0"/>
          </a:p>
        </p:txBody>
      </p:sp>
      <p:graphicFrame>
        <p:nvGraphicFramePr>
          <p:cNvPr id="34821"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3280056008"/>
              </p:ext>
            </p:extLst>
          </p:nvPr>
        </p:nvGraphicFramePr>
        <p:xfrm>
          <a:off x="2362200" y="3726656"/>
          <a:ext cx="3486150" cy="692944"/>
        </p:xfrm>
        <a:graphic>
          <a:graphicData uri="http://schemas.openxmlformats.org/presentationml/2006/ole">
            <mc:AlternateContent xmlns:mc="http://schemas.openxmlformats.org/markup-compatibility/2006">
              <mc:Choice xmlns:v="urn:schemas-microsoft-com:vml" Requires="v">
                <p:oleObj name="Equation" r:id="rId2" imgW="1536033" imgH="304668" progId="Equation.DSMT4">
                  <p:embed/>
                </p:oleObj>
              </mc:Choice>
              <mc:Fallback>
                <p:oleObj name="Equation" r:id="rId2" imgW="1536033" imgH="304668" progId="Equation.DSMT4">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3726656"/>
                        <a:ext cx="3486150" cy="692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itle" hidden="1"/>
          <p:cNvSpPr>
            <a:spLocks noGrp="1"/>
          </p:cNvSpPr>
          <p:nvPr>
            <p:ph type="title"/>
          </p:nvPr>
        </p:nvSpPr>
        <p:spPr/>
        <p:txBody>
          <a:bodyPr/>
          <a:lstStyle/>
          <a:p>
            <a:r>
              <a:rPr lang="en-US" sz="2800" dirty="0">
                <a:solidFill>
                  <a:srgbClr val="BD582C"/>
                </a:solidFill>
              </a:rPr>
              <a:t>Expenditure Need</a:t>
            </a:r>
            <a:br>
              <a:rPr lang="en-US" sz="2800" dirty="0">
                <a:solidFill>
                  <a:srgbClr val="BD582C"/>
                </a:solidFill>
              </a:rPr>
            </a:b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55617" y="1362075"/>
            <a:ext cx="3374385" cy="461665"/>
          </a:xfrm>
          <a:prstGeom prst="rect">
            <a:avLst/>
          </a:prstGeom>
        </p:spPr>
        <p:txBody>
          <a:bodyPr wrap="none">
            <a:spAutoFit/>
          </a:bodyPr>
          <a:lstStyle/>
          <a:p>
            <a:pPr marL="428625" indent="-428625">
              <a:buNone/>
            </a:pPr>
            <a:r>
              <a:rPr lang="en-US" sz="2400" dirty="0">
                <a:solidFill>
                  <a:srgbClr val="BD582C"/>
                </a:solidFill>
                <a:latin typeface="+mn-lt"/>
              </a:rPr>
              <a:t>Revenue-Raising Capacity</a:t>
            </a:r>
          </a:p>
        </p:txBody>
      </p:sp>
      <p:sp>
        <p:nvSpPr>
          <p:cNvPr id="35843" name="Rectangle 3"/>
          <p:cNvSpPr>
            <a:spLocks noGrp="1" noChangeArrowheads="1"/>
          </p:cNvSpPr>
          <p:nvPr>
            <p:ph idx="1"/>
          </p:nvPr>
        </p:nvSpPr>
        <p:spPr/>
        <p:txBody>
          <a:bodyPr>
            <a:normAutofit fontScale="92500" lnSpcReduction="20000"/>
          </a:bodyPr>
          <a:lstStyle/>
          <a:p>
            <a:pPr marL="227013" indent="-227013">
              <a:lnSpc>
                <a:spcPct val="110000"/>
              </a:lnSpc>
              <a:spcAft>
                <a:spcPts val="1800"/>
              </a:spcAft>
              <a:buFont typeface="Wingdings" panose="05000000000000000000" pitchFamily="2" charset="2"/>
              <a:buChar char="§"/>
            </a:pPr>
            <a:r>
              <a:rPr lang="en-US" altLang="zh-CN" sz="2000" i="1" dirty="0">
                <a:latin typeface="Times New Roman" panose="02020603050405020304" pitchFamily="18" charset="0"/>
                <a:ea typeface="SimSun" pitchFamily="2" charset="-122"/>
                <a:cs typeface="Times New Roman" panose="02020603050405020304" pitchFamily="18" charset="0"/>
              </a:rPr>
              <a:t>RRC</a:t>
            </a:r>
            <a:r>
              <a:rPr lang="en-US" altLang="zh-CN" sz="2000" dirty="0">
                <a:ea typeface="SimSun" pitchFamily="2" charset="-122"/>
              </a:rPr>
              <a:t> = the ability of a jurisdiction to raise revenue based on factors outside its control.</a:t>
            </a:r>
          </a:p>
          <a:p>
            <a:pPr marL="227013" indent="-227013">
              <a:lnSpc>
                <a:spcPct val="110000"/>
              </a:lnSpc>
              <a:spcAft>
                <a:spcPts val="1800"/>
              </a:spcAft>
              <a:buFont typeface="Wingdings" panose="05000000000000000000" pitchFamily="2" charset="2"/>
              <a:buChar char="§"/>
            </a:pPr>
            <a:r>
              <a:rPr lang="en-US" altLang="zh-CN" sz="2000" dirty="0">
                <a:ea typeface="SimSun" pitchFamily="2" charset="-122"/>
              </a:rPr>
              <a:t>The Income-Plus-Exporting approach holds tax burden constant across jurisdictions.</a:t>
            </a:r>
          </a:p>
          <a:p>
            <a:pPr marL="460375" lvl="8" indent="-233363">
              <a:lnSpc>
                <a:spcPct val="110000"/>
              </a:lnSpc>
              <a:spcBef>
                <a:spcPts val="0"/>
              </a:spcBef>
              <a:spcAft>
                <a:spcPts val="1800"/>
              </a:spcAft>
              <a:buSzPct val="65000"/>
              <a:buFont typeface="Courier New" panose="02070309020205020404" pitchFamily="49" charset="0"/>
              <a:buChar char="o"/>
            </a:pPr>
            <a:r>
              <a:rPr lang="en-US" altLang="zh-CN" sz="2000" dirty="0">
                <a:ea typeface="SimSun" pitchFamily="2" charset="-122"/>
              </a:rPr>
              <a:t>How much could a jurisdiction raise if it placed the same tax burden on its residents as the average jurisdiction?</a:t>
            </a:r>
          </a:p>
          <a:p>
            <a:pPr marL="227013" indent="-227013">
              <a:lnSpc>
                <a:spcPct val="110000"/>
              </a:lnSpc>
              <a:buFont typeface="Wingdings" panose="05000000000000000000" pitchFamily="2" charset="2"/>
              <a:buChar char="§"/>
            </a:pPr>
            <a:r>
              <a:rPr lang="en-US" altLang="zh-CN" sz="2000" dirty="0">
                <a:ea typeface="SimSun" pitchFamily="2" charset="-122"/>
              </a:rPr>
              <a:t>The Representative Tax System approach holds tax rates constant.</a:t>
            </a:r>
          </a:p>
          <a:p>
            <a:pPr marL="227013" indent="-227013">
              <a:lnSpc>
                <a:spcPct val="11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460375" lvl="6" indent="-233363">
              <a:lnSpc>
                <a:spcPct val="110000"/>
              </a:lnSpc>
              <a:spcBef>
                <a:spcPts val="0"/>
              </a:spcBef>
              <a:spcAft>
                <a:spcPts val="1800"/>
              </a:spcAft>
              <a:buSzPct val="65000"/>
              <a:buFont typeface="Courier New" panose="02070309020205020404" pitchFamily="49" charset="0"/>
              <a:buChar char="o"/>
            </a:pPr>
            <a:r>
              <a:rPr lang="en-US" altLang="zh-CN" sz="2000" dirty="0">
                <a:ea typeface="SimSun" pitchFamily="2" charset="-122"/>
              </a:rPr>
              <a:t>How much could a jurisdiction raise if it levied the same tax rates as the average jurisdiction?</a:t>
            </a:r>
          </a:p>
          <a:p>
            <a:pPr marL="629841" lvl="1" indent="-371475">
              <a:buFont typeface="Wingdings" panose="05000000000000000000" pitchFamily="2" charset="2"/>
              <a:buChar char="§"/>
            </a:pPr>
            <a:endParaRPr lang="en-US" sz="2000" dirty="0"/>
          </a:p>
          <a:p>
            <a:pPr>
              <a:buFont typeface="Wingdings" panose="05000000000000000000" pitchFamily="2" charset="2"/>
              <a:buChar char="§"/>
            </a:pPr>
            <a:endParaRPr lang="en-US" sz="2000" dirty="0"/>
          </a:p>
          <a:p>
            <a:pPr>
              <a:buFont typeface="Wingdings" panose="05000000000000000000" pitchFamily="2" charset="2"/>
              <a:buChar char="§"/>
            </a:pPr>
            <a:endParaRPr lang="en-US" sz="2000" dirty="0"/>
          </a:p>
        </p:txBody>
      </p:sp>
      <p:sp>
        <p:nvSpPr>
          <p:cNvPr id="3" name="Title" hidden="1"/>
          <p:cNvSpPr>
            <a:spLocks noGrp="1"/>
          </p:cNvSpPr>
          <p:nvPr>
            <p:ph type="title"/>
          </p:nvPr>
        </p:nvSpPr>
        <p:spPr/>
        <p:txBody>
          <a:bodyPr/>
          <a:lstStyle/>
          <a:p>
            <a:r>
              <a:rPr lang="en-US" sz="2800" dirty="0">
                <a:solidFill>
                  <a:srgbClr val="BD582C"/>
                </a:solidFill>
              </a:rPr>
              <a:t>Revenue-Raising Capacity</a:t>
            </a:r>
            <a:br>
              <a:rPr lang="en-US" sz="2800" dirty="0">
                <a:solidFill>
                  <a:srgbClr val="BD582C"/>
                </a:solidFill>
              </a:rPr>
            </a:b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22817" y="1367135"/>
            <a:ext cx="4282583" cy="461665"/>
          </a:xfrm>
          <a:prstGeom prst="rect">
            <a:avLst/>
          </a:prstGeom>
        </p:spPr>
        <p:txBody>
          <a:bodyPr wrap="none">
            <a:spAutoFit/>
          </a:bodyPr>
          <a:lstStyle/>
          <a:p>
            <a:pPr marL="428625" indent="-428625">
              <a:buNone/>
            </a:pPr>
            <a:r>
              <a:rPr lang="en-US" sz="2400" dirty="0">
                <a:solidFill>
                  <a:srgbClr val="BD582C"/>
                </a:solidFill>
                <a:latin typeface="+mn-lt"/>
              </a:rPr>
              <a:t>Income-Plus-Exporting Approach</a:t>
            </a:r>
          </a:p>
        </p:txBody>
      </p:sp>
      <p:sp>
        <p:nvSpPr>
          <p:cNvPr id="36867" name="Rectangle 3"/>
          <p:cNvSpPr>
            <a:spLocks noGrp="1" noChangeArrowheads="1"/>
          </p:cNvSpPr>
          <p:nvPr>
            <p:ph idx="1"/>
          </p:nvPr>
        </p:nvSpPr>
        <p:spPr/>
        <p:txBody>
          <a:bodyPr>
            <a:normAutofit/>
          </a:bodyPr>
          <a:lstStyle/>
          <a:p>
            <a:pPr marL="227013" indent="-227013">
              <a:buFont typeface="Wingdings" panose="05000000000000000000" pitchFamily="2" charset="2"/>
              <a:buChar char="§"/>
            </a:pPr>
            <a:r>
              <a:rPr lang="en-US" altLang="zh-CN" sz="2000" dirty="0">
                <a:ea typeface="SimSun" pitchFamily="2" charset="-122"/>
              </a:rPr>
              <a:t>Define for jurisdiction </a:t>
            </a:r>
            <a:r>
              <a:rPr lang="en-US" altLang="zh-CN" sz="2000" i="1" dirty="0">
                <a:latin typeface="Times New Roman" panose="02020603050405020304" pitchFamily="18" charset="0"/>
                <a:ea typeface="SimSun" pitchFamily="2" charset="-122"/>
                <a:cs typeface="Times New Roman" panose="02020603050405020304" pitchFamily="18" charset="0"/>
              </a:rPr>
              <a:t>j</a:t>
            </a:r>
            <a:r>
              <a:rPr lang="en-US" altLang="zh-CN" sz="2000" dirty="0">
                <a:ea typeface="SimSun" pitchFamily="2" charset="-122"/>
              </a:rPr>
              <a:t> and tax </a:t>
            </a:r>
            <a:r>
              <a:rPr lang="en-US" altLang="zh-CN" sz="2000" i="1" dirty="0">
                <a:latin typeface="Times New Roman" panose="02020603050405020304" pitchFamily="18" charset="0"/>
                <a:ea typeface="SimSun" pitchFamily="2" charset="-122"/>
                <a:cs typeface="Times New Roman" panose="02020603050405020304" pitchFamily="18" charset="0"/>
              </a:rPr>
              <a:t>i</a:t>
            </a:r>
            <a:r>
              <a:rPr lang="en-US" altLang="zh-CN" sz="2000" dirty="0">
                <a:ea typeface="SimSun" pitchFamily="2" charset="-122"/>
              </a:rPr>
              <a:t>:</a:t>
            </a:r>
          </a:p>
          <a:p>
            <a:pPr marL="227013" indent="-227013">
              <a:lnSpc>
                <a:spcPct val="5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460375" lvl="3" indent="-288925">
              <a:lnSpc>
                <a:spcPct val="110000"/>
              </a:lnSpc>
              <a:spcBef>
                <a:spcPts val="0"/>
              </a:spcBef>
              <a:spcAft>
                <a:spcPts val="0"/>
              </a:spcAft>
              <a:buFont typeface="Courier New" panose="02070309020205020404" pitchFamily="49" charset="0"/>
              <a:buChar char="o"/>
            </a:pPr>
            <a:r>
              <a:rPr lang="en-US" altLang="zh-CN" sz="2000" i="1" dirty="0">
                <a:latin typeface="Times New Roman" panose="02020603050405020304" pitchFamily="18" charset="0"/>
                <a:ea typeface="SimSun" pitchFamily="2" charset="-122"/>
                <a:cs typeface="Times New Roman" panose="02020603050405020304" pitchFamily="18" charset="0"/>
              </a:rPr>
              <a:t>b</a:t>
            </a:r>
            <a:r>
              <a:rPr lang="en-US" altLang="zh-CN" sz="2000" dirty="0">
                <a:ea typeface="SimSun" pitchFamily="2" charset="-122"/>
              </a:rPr>
              <a:t> = tax burden</a:t>
            </a:r>
          </a:p>
          <a:p>
            <a:pPr marL="460375" lvl="3" indent="-288925">
              <a:lnSpc>
                <a:spcPct val="110000"/>
              </a:lnSpc>
              <a:spcBef>
                <a:spcPts val="0"/>
              </a:spcBef>
              <a:spcAft>
                <a:spcPts val="0"/>
              </a:spcAft>
              <a:buFont typeface="Courier New" panose="02070309020205020404" pitchFamily="49" charset="0"/>
              <a:buChar char="o"/>
            </a:pPr>
            <a:r>
              <a:rPr lang="en-US" altLang="zh-CN" sz="2000" i="1" dirty="0">
                <a:latin typeface="Times New Roman" panose="02020603050405020304" pitchFamily="18" charset="0"/>
                <a:ea typeface="SimSun" pitchFamily="2" charset="-122"/>
                <a:cs typeface="Times New Roman" panose="02020603050405020304" pitchFamily="18" charset="0"/>
              </a:rPr>
              <a:t>Y</a:t>
            </a:r>
            <a:r>
              <a:rPr lang="en-US" altLang="zh-CN" sz="2000" dirty="0">
                <a:ea typeface="SimSun" pitchFamily="2" charset="-122"/>
              </a:rPr>
              <a:t> = income per capita</a:t>
            </a:r>
          </a:p>
          <a:p>
            <a:pPr marL="460375" lvl="3" indent="-288925">
              <a:lnSpc>
                <a:spcPct val="110000"/>
              </a:lnSpc>
              <a:spcBef>
                <a:spcPts val="0"/>
              </a:spcBef>
              <a:spcAft>
                <a:spcPts val="0"/>
              </a:spcAft>
              <a:buFont typeface="Courier New" panose="02070309020205020404" pitchFamily="49" charset="0"/>
              <a:buChar char="o"/>
            </a:pPr>
            <a:r>
              <a:rPr lang="en-US" altLang="zh-CN" sz="2000" i="1" dirty="0">
                <a:latin typeface="Times New Roman" panose="02020603050405020304" pitchFamily="18" charset="0"/>
                <a:ea typeface="SimSun" pitchFamily="2" charset="-122"/>
                <a:cs typeface="Times New Roman" panose="02020603050405020304" pitchFamily="18" charset="0"/>
              </a:rPr>
              <a:t>e</a:t>
            </a:r>
            <a:r>
              <a:rPr lang="en-US" altLang="zh-CN" sz="2000" dirty="0">
                <a:ea typeface="SimSun" pitchFamily="2" charset="-122"/>
              </a:rPr>
              <a:t> = taxes raised from nonresidents for every dollar raised from residents = export ratio</a:t>
            </a:r>
          </a:p>
          <a:p>
            <a:pPr marL="460375" lvl="3" indent="-288925">
              <a:lnSpc>
                <a:spcPct val="110000"/>
              </a:lnSpc>
              <a:spcBef>
                <a:spcPts val="0"/>
              </a:spcBef>
              <a:spcAft>
                <a:spcPts val="0"/>
              </a:spcAft>
              <a:buFont typeface="Courier New" panose="02070309020205020404" pitchFamily="49" charset="0"/>
              <a:buChar char="o"/>
            </a:pPr>
            <a:r>
              <a:rPr lang="en-US" altLang="zh-CN" sz="2000" i="1" dirty="0">
                <a:latin typeface="Times New Roman" panose="02020603050405020304" pitchFamily="18" charset="0"/>
                <a:ea typeface="SimSun" pitchFamily="2" charset="-122"/>
                <a:cs typeface="Times New Roman" panose="02020603050405020304" pitchFamily="18" charset="0"/>
              </a:rPr>
              <a:t>s</a:t>
            </a:r>
            <a:r>
              <a:rPr lang="en-US" altLang="zh-CN" sz="2000" dirty="0">
                <a:ea typeface="SimSun" pitchFamily="2" charset="-122"/>
              </a:rPr>
              <a:t> =  expected revenue share for given tax</a:t>
            </a:r>
          </a:p>
          <a:p>
            <a:pPr marL="629841" lvl="1" indent="-371475">
              <a:lnSpc>
                <a:spcPct val="50000"/>
              </a:lnSpc>
            </a:pPr>
            <a:endParaRPr lang="en-US" altLang="zh-CN" sz="2000" dirty="0">
              <a:ea typeface="SimSun" pitchFamily="2" charset="-122"/>
            </a:endParaRPr>
          </a:p>
          <a:p>
            <a:pPr marL="227013" indent="-227013">
              <a:buFont typeface="Wingdings" panose="05000000000000000000" pitchFamily="2" charset="2"/>
              <a:buChar char="§"/>
            </a:pPr>
            <a:r>
              <a:rPr lang="en-US" altLang="zh-CN" sz="2000" dirty="0">
                <a:ea typeface="SimSun" pitchFamily="2" charset="-122"/>
              </a:rPr>
              <a:t>Then with an “overbar” to indicate an average across jurisdictions:</a:t>
            </a:r>
          </a:p>
          <a:p>
            <a:pPr marL="629841" lvl="1" indent="-371475">
              <a:buNone/>
            </a:pPr>
            <a:endParaRPr lang="en-US" dirty="0">
              <a:solidFill>
                <a:srgbClr val="CC3300"/>
              </a:solidFill>
            </a:endParaRPr>
          </a:p>
          <a:p>
            <a:pPr marL="428625" indent="-428625">
              <a:buNone/>
            </a:pPr>
            <a:endParaRPr lang="en-US" dirty="0">
              <a:solidFill>
                <a:srgbClr val="CC3300"/>
              </a:solidFill>
            </a:endParaRPr>
          </a:p>
          <a:p>
            <a:pPr marL="428625" indent="-428625"/>
            <a:endParaRPr lang="en-US" dirty="0"/>
          </a:p>
        </p:txBody>
      </p:sp>
      <p:graphicFrame>
        <p:nvGraphicFramePr>
          <p:cNvPr id="36870"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2549148950"/>
              </p:ext>
            </p:extLst>
          </p:nvPr>
        </p:nvGraphicFramePr>
        <p:xfrm>
          <a:off x="2514600" y="4705634"/>
          <a:ext cx="4386641" cy="1314166"/>
        </p:xfrm>
        <a:graphic>
          <a:graphicData uri="http://schemas.openxmlformats.org/presentationml/2006/ole">
            <mc:AlternateContent xmlns:mc="http://schemas.openxmlformats.org/markup-compatibility/2006">
              <mc:Choice xmlns:v="urn:schemas-microsoft-com:vml" Requires="v">
                <p:oleObj name="Equation" r:id="rId2" imgW="1879600" imgH="558800" progId="Equation.DSMT4">
                  <p:embed/>
                </p:oleObj>
              </mc:Choice>
              <mc:Fallback>
                <p:oleObj name="Equation" r:id="rId2" imgW="1879600" imgH="558800" progId="Equation.DSMT4">
                  <p:embed/>
                  <p:pic>
                    <p:nvPicPr>
                      <p:cNvPr id="0" name="Object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4705634"/>
                        <a:ext cx="4386641" cy="1314166"/>
                      </a:xfrm>
                      <a:prstGeom prst="rect">
                        <a:avLst/>
                      </a:prstGeom>
                      <a:noFill/>
                      <a:ln>
                        <a:noFill/>
                      </a:ln>
                    </p:spPr>
                  </p:pic>
                </p:oleObj>
              </mc:Fallback>
            </mc:AlternateContent>
          </a:graphicData>
        </a:graphic>
      </p:graphicFrame>
      <p:sp>
        <p:nvSpPr>
          <p:cNvPr id="3" name="Title" hidden="1"/>
          <p:cNvSpPr>
            <a:spLocks noGrp="1"/>
          </p:cNvSpPr>
          <p:nvPr>
            <p:ph type="title"/>
          </p:nvPr>
        </p:nvSpPr>
        <p:spPr/>
        <p:txBody>
          <a:bodyPr/>
          <a:lstStyle/>
          <a:p>
            <a:r>
              <a:rPr lang="en-US" sz="2800" dirty="0">
                <a:solidFill>
                  <a:srgbClr val="BD582C"/>
                </a:solidFill>
              </a:rPr>
              <a:t>Income-Plus-Exporting Approach</a:t>
            </a:r>
            <a:br>
              <a:rPr lang="en-US" sz="2800" dirty="0">
                <a:solidFill>
                  <a:srgbClr val="BD582C"/>
                </a:solidFill>
              </a:rPr>
            </a:b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798154" y="1371600"/>
            <a:ext cx="4764446" cy="461665"/>
          </a:xfrm>
          <a:prstGeom prst="rect">
            <a:avLst/>
          </a:prstGeom>
        </p:spPr>
        <p:txBody>
          <a:bodyPr wrap="none">
            <a:spAutoFit/>
          </a:bodyPr>
          <a:lstStyle/>
          <a:p>
            <a:pPr marL="428625" indent="-428625">
              <a:buNone/>
            </a:pPr>
            <a:r>
              <a:rPr lang="en-US" sz="2400" dirty="0">
                <a:solidFill>
                  <a:srgbClr val="BD582C"/>
                </a:solidFill>
                <a:latin typeface="+mn-lt"/>
              </a:rPr>
              <a:t>Representative Tax System Approach</a:t>
            </a:r>
          </a:p>
        </p:txBody>
      </p:sp>
      <p:sp>
        <p:nvSpPr>
          <p:cNvPr id="37891" name="Rectangle 3"/>
          <p:cNvSpPr>
            <a:spLocks noGrp="1" noChangeArrowheads="1"/>
          </p:cNvSpPr>
          <p:nvPr>
            <p:ph idx="1"/>
          </p:nvPr>
        </p:nvSpPr>
        <p:spPr/>
        <p:txBody>
          <a:bodyPr/>
          <a:lstStyle/>
          <a:p>
            <a:pPr marL="171450" indent="-171450">
              <a:lnSpc>
                <a:spcPct val="110000"/>
              </a:lnSpc>
              <a:buFont typeface="Wingdings" panose="05000000000000000000" pitchFamily="2" charset="2"/>
              <a:buChar char="§"/>
            </a:pPr>
            <a:r>
              <a:rPr lang="en-US" altLang="zh-CN" sz="2000" dirty="0">
                <a:ea typeface="SimSun" pitchFamily="2" charset="-122"/>
              </a:rPr>
              <a:t>Define for jurisdiction</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i="1" dirty="0">
                <a:latin typeface="Times New Roman" panose="02020603050405020304" pitchFamily="18" charset="0"/>
                <a:ea typeface="SimSun" pitchFamily="2" charset="-122"/>
                <a:cs typeface="Times New Roman" panose="02020603050405020304" pitchFamily="18" charset="0"/>
              </a:rPr>
              <a:t>j</a:t>
            </a:r>
            <a:r>
              <a:rPr lang="en-US" altLang="zh-CN" sz="2000" dirty="0">
                <a:latin typeface="Times New Roman" panose="02020603050405020304" pitchFamily="18" charset="0"/>
                <a:ea typeface="SimSun" pitchFamily="2" charset="-122"/>
                <a:cs typeface="Times New Roman" panose="02020603050405020304" pitchFamily="18" charset="0"/>
              </a:rPr>
              <a:t> </a:t>
            </a:r>
            <a:r>
              <a:rPr lang="en-US" altLang="zh-CN" sz="2000" dirty="0">
                <a:ea typeface="SimSun" pitchFamily="2" charset="-122"/>
              </a:rPr>
              <a:t>and tax </a:t>
            </a:r>
            <a:r>
              <a:rPr lang="en-US" altLang="zh-CN" sz="2000" i="1" dirty="0">
                <a:latin typeface="Times New Roman" panose="02020603050405020304" pitchFamily="18" charset="0"/>
                <a:ea typeface="SimSun" pitchFamily="2" charset="-122"/>
                <a:cs typeface="Times New Roman" panose="02020603050405020304" pitchFamily="18" charset="0"/>
              </a:rPr>
              <a:t>i</a:t>
            </a:r>
            <a:r>
              <a:rPr lang="en-US" altLang="zh-CN" sz="2000" dirty="0">
                <a:ea typeface="SimSun" pitchFamily="2" charset="-122"/>
              </a:rPr>
              <a:t>:</a:t>
            </a:r>
          </a:p>
          <a:p>
            <a:pPr marL="171450" indent="-171450">
              <a:lnSpc>
                <a:spcPct val="5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460375" lvl="3" indent="-233363">
              <a:lnSpc>
                <a:spcPct val="110000"/>
              </a:lnSpc>
              <a:buFont typeface="Courier New" panose="02070309020205020404" pitchFamily="49" charset="0"/>
              <a:buChar char="o"/>
            </a:pPr>
            <a:r>
              <a:rPr lang="en-US" altLang="zh-CN" sz="2000" i="1" dirty="0">
                <a:latin typeface="Times New Roman" panose="02020603050405020304" pitchFamily="18" charset="0"/>
                <a:ea typeface="SimSun" pitchFamily="2" charset="-122"/>
                <a:cs typeface="Times New Roman" panose="02020603050405020304" pitchFamily="18" charset="0"/>
              </a:rPr>
              <a:t>t</a:t>
            </a:r>
            <a:r>
              <a:rPr lang="en-US" altLang="zh-CN" sz="2000" dirty="0">
                <a:ea typeface="SimSun" pitchFamily="2" charset="-122"/>
              </a:rPr>
              <a:t> = tax rate</a:t>
            </a:r>
          </a:p>
          <a:p>
            <a:pPr marL="460375" lvl="3" indent="-233363">
              <a:lnSpc>
                <a:spcPct val="110000"/>
              </a:lnSpc>
              <a:buFont typeface="Courier New" panose="02070309020205020404" pitchFamily="49" charset="0"/>
              <a:buChar char="o"/>
            </a:pPr>
            <a:r>
              <a:rPr lang="en-US" altLang="zh-CN" sz="2000" i="1" dirty="0">
                <a:latin typeface="Times New Roman" panose="02020603050405020304" pitchFamily="18" charset="0"/>
                <a:ea typeface="SimSun" pitchFamily="2" charset="-122"/>
                <a:cs typeface="Times New Roman" panose="02020603050405020304" pitchFamily="18" charset="0"/>
              </a:rPr>
              <a:t>B</a:t>
            </a:r>
            <a:r>
              <a:rPr lang="en-US" altLang="zh-CN" sz="2000" dirty="0">
                <a:ea typeface="SimSun" pitchFamily="2" charset="-122"/>
              </a:rPr>
              <a:t> = tax base per capita</a:t>
            </a:r>
            <a:br>
              <a:rPr lang="en-US" altLang="zh-CN" sz="2000" dirty="0">
                <a:ea typeface="SimSun" pitchFamily="2" charset="-122"/>
              </a:rPr>
            </a:br>
            <a:endParaRPr lang="en-US" altLang="zh-CN" sz="2000" dirty="0">
              <a:ea typeface="SimSun" pitchFamily="2" charset="-122"/>
            </a:endParaRPr>
          </a:p>
          <a:p>
            <a:pPr marL="227013" indent="-227013">
              <a:buFont typeface="Wingdings" panose="05000000000000000000" pitchFamily="2" charset="2"/>
              <a:buChar char="§"/>
            </a:pPr>
            <a:r>
              <a:rPr lang="en-US" altLang="zh-CN" sz="2000" dirty="0">
                <a:ea typeface="SimSun" pitchFamily="2" charset="-122"/>
              </a:rPr>
              <a:t>Then</a:t>
            </a:r>
          </a:p>
          <a:p>
            <a:pPr marL="428625" indent="-428625"/>
            <a:endParaRPr lang="en-US" altLang="zh-CN" dirty="0">
              <a:ea typeface="SimSun" pitchFamily="2" charset="-122"/>
            </a:endParaRPr>
          </a:p>
          <a:p>
            <a:pPr marL="428625" indent="-428625"/>
            <a:endParaRPr lang="en-US" altLang="zh-CN" dirty="0">
              <a:ea typeface="SimSun" pitchFamily="2" charset="-122"/>
            </a:endParaRPr>
          </a:p>
          <a:p>
            <a:pPr marL="629841" lvl="1" indent="-371475">
              <a:buNone/>
            </a:pPr>
            <a:endParaRPr lang="en-US" dirty="0">
              <a:solidFill>
                <a:srgbClr val="CC3300"/>
              </a:solidFill>
            </a:endParaRPr>
          </a:p>
          <a:p>
            <a:pPr marL="428625" indent="-428625">
              <a:buNone/>
            </a:pPr>
            <a:endParaRPr lang="en-US" dirty="0">
              <a:solidFill>
                <a:srgbClr val="CC3300"/>
              </a:solidFill>
            </a:endParaRPr>
          </a:p>
          <a:p>
            <a:pPr marL="428625" indent="-428625"/>
            <a:endParaRPr lang="en-US" dirty="0"/>
          </a:p>
        </p:txBody>
      </p:sp>
      <p:graphicFrame>
        <p:nvGraphicFramePr>
          <p:cNvPr id="37893"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1094683249"/>
              </p:ext>
            </p:extLst>
          </p:nvPr>
        </p:nvGraphicFramePr>
        <p:xfrm>
          <a:off x="2876550" y="3811538"/>
          <a:ext cx="3295650" cy="1065261"/>
        </p:xfrm>
        <a:graphic>
          <a:graphicData uri="http://schemas.openxmlformats.org/presentationml/2006/ole">
            <mc:AlternateContent xmlns:mc="http://schemas.openxmlformats.org/markup-compatibility/2006">
              <mc:Choice xmlns:v="urn:schemas-microsoft-com:vml" Requires="v">
                <p:oleObj name="Equation" r:id="rId2" imgW="1205977" imgH="393529" progId="Equation.DSMT4">
                  <p:embed/>
                </p:oleObj>
              </mc:Choice>
              <mc:Fallback>
                <p:oleObj name="Equation" r:id="rId2" imgW="1205977" imgH="393529" progId="Equation.DSMT4">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6550" y="3811538"/>
                        <a:ext cx="3295650" cy="1065261"/>
                      </a:xfrm>
                      <a:prstGeom prst="rect">
                        <a:avLst/>
                      </a:prstGeom>
                      <a:noFill/>
                      <a:ln>
                        <a:noFill/>
                      </a:ln>
                    </p:spPr>
                  </p:pic>
                </p:oleObj>
              </mc:Fallback>
            </mc:AlternateContent>
          </a:graphicData>
        </a:graphic>
      </p:graphicFrame>
      <p:sp>
        <p:nvSpPr>
          <p:cNvPr id="3" name="Title" hidden="1"/>
          <p:cNvSpPr>
            <a:spLocks noGrp="1"/>
          </p:cNvSpPr>
          <p:nvPr>
            <p:ph type="title"/>
          </p:nvPr>
        </p:nvSpPr>
        <p:spPr/>
        <p:txBody>
          <a:bodyPr/>
          <a:lstStyle/>
          <a:p>
            <a:r>
              <a:rPr lang="en-US" sz="2800" dirty="0">
                <a:solidFill>
                  <a:srgbClr val="BD582C"/>
                </a:solidFill>
              </a:rPr>
              <a:t>Representative Tax System Approach</a:t>
            </a:r>
            <a:br>
              <a:rPr lang="en-US" sz="2800" dirty="0">
                <a:solidFill>
                  <a:srgbClr val="BD582C"/>
                </a:solidFill>
              </a:rPr>
            </a:b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7663"/>
            <a:ext cx="2060821" cy="461665"/>
          </a:xfrm>
          <a:prstGeom prst="rect">
            <a:avLst/>
          </a:prstGeom>
        </p:spPr>
        <p:txBody>
          <a:bodyPr wrap="none">
            <a:spAutoFit/>
          </a:bodyPr>
          <a:lstStyle/>
          <a:p>
            <a:pPr marL="428625" indent="-428625">
              <a:buNone/>
            </a:pPr>
            <a:r>
              <a:rPr lang="en-US" sz="2400" dirty="0">
                <a:solidFill>
                  <a:srgbClr val="BD582C"/>
                </a:solidFill>
                <a:latin typeface="+mn-lt"/>
              </a:rPr>
              <a:t>Fiscal Health, 3</a:t>
            </a:r>
          </a:p>
        </p:txBody>
      </p:sp>
      <p:sp>
        <p:nvSpPr>
          <p:cNvPr id="38915" name="Rectangle 3"/>
          <p:cNvSpPr>
            <a:spLocks noGrp="1" noChangeArrowheads="1"/>
          </p:cNvSpPr>
          <p:nvPr>
            <p:ph idx="1"/>
          </p:nvPr>
        </p:nvSpPr>
        <p:spPr/>
        <p:txBody>
          <a:bodyPr/>
          <a:lstStyle/>
          <a:p>
            <a:pPr>
              <a:spcBef>
                <a:spcPts val="0"/>
              </a:spcBef>
              <a:buFont typeface="Wingdings" panose="05000000000000000000" pitchFamily="2" charset="2"/>
              <a:buChar char="§"/>
            </a:pPr>
            <a:endParaRPr lang="en-US" altLang="zh-CN" sz="2000" dirty="0">
              <a:ea typeface="SimSun" pitchFamily="2" charset="-122"/>
            </a:endParaRPr>
          </a:p>
          <a:p>
            <a:pPr marL="233363" indent="-233363">
              <a:spcBef>
                <a:spcPts val="0"/>
              </a:spcBef>
              <a:buFont typeface="Wingdings" panose="05000000000000000000" pitchFamily="2" charset="2"/>
              <a:buChar char="§"/>
            </a:pPr>
            <a:r>
              <a:rPr lang="en-US" altLang="zh-CN" sz="2000" dirty="0">
                <a:ea typeface="SimSun" pitchFamily="2" charset="-122"/>
              </a:rPr>
              <a:t>In short:</a:t>
            </a:r>
          </a:p>
          <a:p>
            <a:pPr marL="0" indent="-428625">
              <a:spcBef>
                <a:spcPts val="0"/>
              </a:spcBef>
              <a:buFont typeface="Wingdings" panose="05000000000000000000" pitchFamily="2" charset="2"/>
              <a:buChar char="§"/>
            </a:pPr>
            <a:endParaRPr lang="en-US" altLang="zh-CN" sz="2000" dirty="0">
              <a:ea typeface="SimSun" pitchFamily="2" charset="-122"/>
            </a:endParaRPr>
          </a:p>
          <a:p>
            <a:pPr marL="460375" lvl="1" indent="-233363">
              <a:lnSpc>
                <a:spcPct val="110000"/>
              </a:lnSpc>
              <a:spcBef>
                <a:spcPts val="0"/>
              </a:spcBef>
              <a:spcAft>
                <a:spcPts val="1800"/>
              </a:spcAft>
              <a:buFont typeface="Courier New" panose="02070309020205020404" pitchFamily="49" charset="0"/>
              <a:buChar char="o"/>
            </a:pPr>
            <a:r>
              <a:rPr lang="en-US" altLang="zh-CN" sz="2000" dirty="0">
                <a:ea typeface="SimSun" pitchFamily="2" charset="-122"/>
              </a:rPr>
              <a:t>States influence fiscal health by setting service responsibilities, access to taxes, and tax rules.</a:t>
            </a:r>
          </a:p>
          <a:p>
            <a:pPr marL="460375" lvl="1" indent="-233363">
              <a:lnSpc>
                <a:spcPct val="110000"/>
              </a:lnSpc>
              <a:spcBef>
                <a:spcPts val="0"/>
              </a:spcBef>
              <a:spcAft>
                <a:spcPts val="1800"/>
              </a:spcAft>
              <a:buFont typeface="Courier New" panose="02070309020205020404" pitchFamily="49" charset="0"/>
              <a:buChar char="o"/>
            </a:pPr>
            <a:r>
              <a:rPr lang="en-US" altLang="zh-CN" sz="2000" dirty="0">
                <a:ea typeface="SimSun" pitchFamily="2" charset="-122"/>
              </a:rPr>
              <a:t>Fiscal health is also influenced by a city’s economy.</a:t>
            </a:r>
          </a:p>
          <a:p>
            <a:pPr marL="460375" lvl="1" indent="-233363">
              <a:lnSpc>
                <a:spcPct val="110000"/>
              </a:lnSpc>
              <a:spcBef>
                <a:spcPts val="0"/>
              </a:spcBef>
              <a:spcAft>
                <a:spcPts val="1800"/>
              </a:spcAft>
              <a:buFont typeface="Courier New" panose="02070309020205020404" pitchFamily="49" charset="0"/>
              <a:buChar char="o"/>
            </a:pPr>
            <a:r>
              <a:rPr lang="en-US" altLang="zh-CN" sz="2000" dirty="0">
                <a:ea typeface="SimSun" pitchFamily="2" charset="-122"/>
              </a:rPr>
              <a:t>Fiscal health varies widely across large cities and across school districts.</a:t>
            </a:r>
            <a:endParaRPr lang="en-US" sz="2000" dirty="0">
              <a:solidFill>
                <a:srgbClr val="CC3300"/>
              </a:solidFill>
            </a:endParaRPr>
          </a:p>
          <a:p>
            <a:pPr marL="0" indent="-428625">
              <a:spcBef>
                <a:spcPts val="0"/>
              </a:spcBef>
              <a:buFont typeface="Wingdings" panose="05000000000000000000" pitchFamily="2" charset="2"/>
              <a:buChar char="§"/>
            </a:pPr>
            <a:endParaRPr lang="en-US" dirty="0">
              <a:solidFill>
                <a:srgbClr val="CC3300"/>
              </a:solidFill>
            </a:endParaRPr>
          </a:p>
          <a:p>
            <a:pPr>
              <a:buFont typeface="Wingdings" panose="05000000000000000000" pitchFamily="2" charset="2"/>
              <a:buChar char="§"/>
            </a:pPr>
            <a:endParaRPr lang="en-US" dirty="0"/>
          </a:p>
        </p:txBody>
      </p:sp>
      <p:graphicFrame>
        <p:nvGraphicFramePr>
          <p:cNvPr id="38919" name="Equation" descr="Please contact Professor Yinger for details regarding equations" title="Equation"/>
          <p:cNvGraphicFramePr>
            <a:graphicFrameLocks noChangeAspect="1"/>
          </p:cNvGraphicFramePr>
          <p:nvPr>
            <p:extLst>
              <p:ext uri="{D42A27DB-BD31-4B8C-83A1-F6EECF244321}">
                <p14:modId xmlns:p14="http://schemas.microsoft.com/office/powerpoint/2010/main" val="1360443959"/>
              </p:ext>
            </p:extLst>
          </p:nvPr>
        </p:nvGraphicFramePr>
        <p:xfrm>
          <a:off x="2184981" y="4993481"/>
          <a:ext cx="4475633" cy="873919"/>
        </p:xfrm>
        <a:graphic>
          <a:graphicData uri="http://schemas.openxmlformats.org/presentationml/2006/ole">
            <mc:AlternateContent xmlns:mc="http://schemas.openxmlformats.org/markup-compatibility/2006">
              <mc:Choice xmlns:v="urn:schemas-microsoft-com:vml" Requires="v">
                <p:oleObj name="Equation" r:id="rId2" imgW="1218671" imgH="241195" progId="Equation.DSMT4">
                  <p:embed/>
                </p:oleObj>
              </mc:Choice>
              <mc:Fallback>
                <p:oleObj name="Equation" r:id="rId2" imgW="1218671" imgH="241195" progId="Equation.DSMT4">
                  <p:embed/>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4981" y="4993481"/>
                        <a:ext cx="4475633" cy="873919"/>
                      </a:xfrm>
                      <a:prstGeom prst="rect">
                        <a:avLst/>
                      </a:prstGeom>
                      <a:noFill/>
                      <a:ln>
                        <a:noFill/>
                      </a:ln>
                    </p:spPr>
                  </p:pic>
                </p:oleObj>
              </mc:Fallback>
            </mc:AlternateContent>
          </a:graphicData>
        </a:graphic>
      </p:graphicFrame>
      <p:sp>
        <p:nvSpPr>
          <p:cNvPr id="3" name="Title" hidden="1"/>
          <p:cNvSpPr>
            <a:spLocks noGrp="1"/>
          </p:cNvSpPr>
          <p:nvPr>
            <p:ph type="title"/>
          </p:nvPr>
        </p:nvSpPr>
        <p:spPr/>
        <p:txBody>
          <a:bodyPr/>
          <a:lstStyle/>
          <a:p>
            <a:r>
              <a:rPr lang="en-US" sz="2800" dirty="0">
                <a:solidFill>
                  <a:srgbClr val="BD582C"/>
                </a:solidFill>
              </a:rPr>
              <a:t>Fiscal Health, 3</a:t>
            </a:r>
            <a:br>
              <a:rPr lang="en-US" sz="2800" dirty="0">
                <a:solidFill>
                  <a:srgbClr val="BD582C"/>
                </a:solidFill>
              </a:rPr>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81742" y="1404068"/>
            <a:ext cx="5138057" cy="424732"/>
          </a:xfrm>
          <a:prstGeom prst="rect">
            <a:avLst/>
          </a:prstGeom>
        </p:spPr>
        <p:txBody>
          <a:bodyPr wrap="square">
            <a:spAutoFit/>
          </a:bodyPr>
          <a:lstStyle/>
          <a:p>
            <a:pPr marL="428625" lvl="0" indent="-428625" defTabSz="514350" fontAlgn="auto">
              <a:lnSpc>
                <a:spcPct val="90000"/>
              </a:lnSpc>
              <a:spcBef>
                <a:spcPts val="675"/>
              </a:spcBef>
              <a:spcAft>
                <a:spcPts val="113"/>
              </a:spcAft>
              <a:buClr>
                <a:srgbClr val="E48312"/>
              </a:buClr>
              <a:buSzPct val="100000"/>
            </a:pPr>
            <a:r>
              <a:rPr lang="en-US" sz="2400" dirty="0">
                <a:solidFill>
                  <a:srgbClr val="BD582C"/>
                </a:solidFill>
                <a:latin typeface="+mn-lt"/>
                <a:cs typeface="+mn-cs"/>
              </a:rPr>
              <a:t>Rough Distribution of Responsibilities	</a:t>
            </a:r>
          </a:p>
        </p:txBody>
      </p:sp>
      <p:sp>
        <p:nvSpPr>
          <p:cNvPr id="6147" name="Rectangle 3"/>
          <p:cNvSpPr>
            <a:spLocks noGrp="1" noChangeArrowheads="1"/>
          </p:cNvSpPr>
          <p:nvPr>
            <p:ph idx="1"/>
          </p:nvPr>
        </p:nvSpPr>
        <p:spPr/>
        <p:txBody>
          <a:bodyPr>
            <a:normAutofit/>
          </a:bodyPr>
          <a:lstStyle/>
          <a:p>
            <a:pPr marL="227013" indent="-227013">
              <a:lnSpc>
                <a:spcPct val="110000"/>
              </a:lnSpc>
              <a:spcAft>
                <a:spcPts val="600"/>
              </a:spcAft>
              <a:buFont typeface="Wingdings" panose="05000000000000000000" pitchFamily="2" charset="2"/>
              <a:buChar char="§"/>
            </a:pPr>
            <a:r>
              <a:rPr lang="en-US" altLang="zh-CN" sz="2000" dirty="0">
                <a:ea typeface="SimSun" pitchFamily="2" charset="-122"/>
              </a:rPr>
              <a:t>The federal government provides national defense, social insurance, and social welfare</a:t>
            </a:r>
          </a:p>
          <a:p>
            <a:pPr marL="227013" indent="-227013">
              <a:lnSpc>
                <a:spcPct val="110000"/>
              </a:lnSpc>
              <a:spcAft>
                <a:spcPts val="600"/>
              </a:spcAft>
              <a:buFont typeface="Wingdings" panose="05000000000000000000" pitchFamily="2" charset="2"/>
              <a:buChar char="§"/>
            </a:pPr>
            <a:endParaRPr lang="en-US" altLang="zh-CN" sz="2000" dirty="0">
              <a:ea typeface="SimSun" pitchFamily="2" charset="-122"/>
            </a:endParaRPr>
          </a:p>
          <a:p>
            <a:pPr marL="227013" indent="-227013">
              <a:lnSpc>
                <a:spcPct val="110000"/>
              </a:lnSpc>
              <a:spcAft>
                <a:spcPts val="600"/>
              </a:spcAft>
              <a:buFont typeface="Wingdings" panose="05000000000000000000" pitchFamily="2" charset="2"/>
              <a:buChar char="§"/>
            </a:pPr>
            <a:r>
              <a:rPr lang="en-US" altLang="zh-CN" sz="2000" dirty="0">
                <a:ea typeface="SimSun" pitchFamily="2" charset="-122"/>
              </a:rPr>
              <a:t>The states provide higher education, social services, and highways.</a:t>
            </a:r>
          </a:p>
          <a:p>
            <a:pPr marL="227013" indent="-227013">
              <a:lnSpc>
                <a:spcPct val="110000"/>
              </a:lnSpc>
              <a:spcAft>
                <a:spcPts val="600"/>
              </a:spcAft>
              <a:buFont typeface="Wingdings" panose="05000000000000000000" pitchFamily="2" charset="2"/>
              <a:buChar char="§"/>
            </a:pPr>
            <a:endParaRPr lang="en-US" altLang="zh-CN" sz="2000" dirty="0">
              <a:ea typeface="SimSun" pitchFamily="2" charset="-122"/>
            </a:endParaRPr>
          </a:p>
          <a:p>
            <a:pPr marL="227013" indent="-227013">
              <a:lnSpc>
                <a:spcPct val="110000"/>
              </a:lnSpc>
              <a:spcAft>
                <a:spcPts val="600"/>
              </a:spcAft>
              <a:buFont typeface="Wingdings" panose="05000000000000000000" pitchFamily="2" charset="2"/>
              <a:buChar char="§"/>
            </a:pPr>
            <a:r>
              <a:rPr lang="en-US" altLang="zh-CN" sz="2000" dirty="0">
                <a:ea typeface="SimSun" pitchFamily="2" charset="-122"/>
              </a:rPr>
              <a:t>Local governments provide elementary and secondary education, police and fire protection.</a:t>
            </a:r>
            <a:endParaRPr lang="en-US" sz="2000" dirty="0">
              <a:solidFill>
                <a:srgbClr val="CC3300"/>
              </a:solidFill>
            </a:endParaRPr>
          </a:p>
          <a:p>
            <a:pPr marL="428625" indent="-428625"/>
            <a:endParaRPr lang="en-US" sz="2000" dirty="0"/>
          </a:p>
        </p:txBody>
      </p:sp>
      <p:sp>
        <p:nvSpPr>
          <p:cNvPr id="3" name="Title" hidden="1"/>
          <p:cNvSpPr>
            <a:spLocks noGrp="1"/>
          </p:cNvSpPr>
          <p:nvPr>
            <p:ph type="title"/>
          </p:nvPr>
        </p:nvSpPr>
        <p:spPr/>
        <p:txBody>
          <a:bodyPr/>
          <a:lstStyle/>
          <a:p>
            <a:r>
              <a:rPr lang="en-US" sz="2800" dirty="0">
                <a:solidFill>
                  <a:srgbClr val="BD582C"/>
                </a:solidFill>
              </a:rPr>
              <a:t>Rough Distribution of Responsibilities	</a:t>
            </a:r>
            <a:br>
              <a:rPr lang="en-US" sz="2800" dirty="0">
                <a:solidFill>
                  <a:srgbClr val="BD582C"/>
                </a:solidFill>
              </a:rPr>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29491" y="1371600"/>
            <a:ext cx="6477000" cy="461665"/>
          </a:xfrm>
          <a:prstGeom prst="rect">
            <a:avLst/>
          </a:prstGeom>
        </p:spPr>
        <p:txBody>
          <a:bodyPr wrap="square">
            <a:spAutoFit/>
          </a:bodyPr>
          <a:lstStyle/>
          <a:p>
            <a:pPr marL="0" indent="0">
              <a:buNone/>
              <a:defRPr/>
            </a:pPr>
            <a:r>
              <a:rPr lang="en-US" sz="2400" dirty="0">
                <a:solidFill>
                  <a:srgbClr val="BD582C"/>
                </a:solidFill>
                <a:latin typeface="+mn-lt"/>
              </a:rPr>
              <a:t>The Role of Intergovernmental Grants</a:t>
            </a:r>
          </a:p>
        </p:txBody>
      </p:sp>
      <p:sp>
        <p:nvSpPr>
          <p:cNvPr id="11267" name="Rectangle 3"/>
          <p:cNvSpPr>
            <a:spLocks noGrp="1" noChangeArrowheads="1"/>
          </p:cNvSpPr>
          <p:nvPr>
            <p:ph idx="1"/>
          </p:nvPr>
        </p:nvSpPr>
        <p:spPr/>
        <p:txBody>
          <a:bodyPr>
            <a:normAutofit/>
          </a:bodyPr>
          <a:lstStyle/>
          <a:p>
            <a:pPr marL="227013" indent="-227013">
              <a:lnSpc>
                <a:spcPct val="110000"/>
              </a:lnSpc>
              <a:spcBef>
                <a:spcPts val="600"/>
              </a:spcBef>
              <a:buFont typeface="Wingdings" panose="05000000000000000000" pitchFamily="2" charset="2"/>
              <a:buChar char="§"/>
              <a:defRPr/>
            </a:pPr>
            <a:r>
              <a:rPr lang="en-US" altLang="zh-CN" sz="2000" dirty="0">
                <a:ea typeface="SimSun" pitchFamily="2" charset="-122"/>
              </a:rPr>
              <a:t>Higher levels of government provide extensive financial assistance to lower levels of government in the form of intergovernmental aid.</a:t>
            </a:r>
          </a:p>
          <a:p>
            <a:pPr marL="182880" indent="0">
              <a:spcBef>
                <a:spcPts val="600"/>
              </a:spcBef>
              <a:buNone/>
              <a:defRPr/>
            </a:pPr>
            <a:endParaRPr lang="en-US" altLang="zh-CN" sz="2000" dirty="0">
              <a:ea typeface="SimSun" pitchFamily="2" charset="-122"/>
            </a:endParaRPr>
          </a:p>
          <a:p>
            <a:pPr marL="460375" lvl="2" indent="-233363">
              <a:lnSpc>
                <a:spcPct val="110000"/>
              </a:lnSpc>
              <a:spcBef>
                <a:spcPts val="0"/>
              </a:spcBef>
              <a:spcAft>
                <a:spcPts val="0"/>
              </a:spcAft>
              <a:buSzPct val="65000"/>
              <a:buFont typeface="Courier New" panose="02070309020205020404" pitchFamily="49" charset="0"/>
              <a:buChar char="o"/>
              <a:defRPr/>
            </a:pPr>
            <a:r>
              <a:rPr lang="en-US" altLang="zh-CN" sz="2000" dirty="0">
                <a:ea typeface="SimSun" pitchFamily="2" charset="-122"/>
              </a:rPr>
              <a:t>The federal government gives grants to states and to local governments</a:t>
            </a:r>
          </a:p>
          <a:p>
            <a:pPr marL="460375" lvl="2" indent="-233363">
              <a:spcBef>
                <a:spcPts val="0"/>
              </a:spcBef>
              <a:spcAft>
                <a:spcPts val="0"/>
              </a:spcAft>
              <a:buSzPct val="65000"/>
              <a:buFont typeface="Courier New" panose="02070309020205020404" pitchFamily="49" charset="0"/>
              <a:buChar char="o"/>
              <a:defRPr/>
            </a:pPr>
            <a:endParaRPr lang="en-US" altLang="zh-CN" sz="2000" dirty="0">
              <a:ea typeface="SimSun" pitchFamily="2" charset="-122"/>
            </a:endParaRPr>
          </a:p>
          <a:p>
            <a:pPr marL="460375" lvl="2" indent="-233363">
              <a:spcBef>
                <a:spcPts val="0"/>
              </a:spcBef>
              <a:spcAft>
                <a:spcPts val="0"/>
              </a:spcAft>
              <a:buSzPct val="65000"/>
              <a:buFont typeface="Courier New" panose="02070309020205020404" pitchFamily="49" charset="0"/>
              <a:buChar char="o"/>
              <a:defRPr/>
            </a:pPr>
            <a:r>
              <a:rPr lang="en-US" altLang="zh-CN" sz="2000" dirty="0">
                <a:ea typeface="SimSun" pitchFamily="2" charset="-122"/>
              </a:rPr>
              <a:t>State governments give grants to local governments</a:t>
            </a:r>
            <a:r>
              <a:rPr lang="en-US" altLang="zh-CN" sz="1438" dirty="0">
                <a:ea typeface="SimSun" pitchFamily="2" charset="-122"/>
              </a:rPr>
              <a:t>.</a:t>
            </a:r>
            <a:endParaRPr lang="en-US" sz="1438" dirty="0"/>
          </a:p>
        </p:txBody>
      </p:sp>
      <p:sp>
        <p:nvSpPr>
          <p:cNvPr id="3" name="Title" hidden="1"/>
          <p:cNvSpPr>
            <a:spLocks noGrp="1"/>
          </p:cNvSpPr>
          <p:nvPr>
            <p:ph type="title"/>
          </p:nvPr>
        </p:nvSpPr>
        <p:spPr/>
        <p:txBody>
          <a:bodyPr/>
          <a:lstStyle/>
          <a:p>
            <a:r>
              <a:rPr lang="en-US" sz="2800" dirty="0">
                <a:solidFill>
                  <a:srgbClr val="BD582C"/>
                </a:solidFill>
              </a:rPr>
              <a:t>The Role of Intergovernmental Grants</a:t>
            </a:r>
            <a:br>
              <a:rPr lang="en-US" sz="2800" dirty="0">
                <a:solidFill>
                  <a:srgbClr val="BD582C"/>
                </a:solidFill>
              </a:rPr>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07720" y="1367135"/>
            <a:ext cx="6736080" cy="461665"/>
          </a:xfrm>
          <a:prstGeom prst="rect">
            <a:avLst/>
          </a:prstGeom>
        </p:spPr>
        <p:txBody>
          <a:bodyPr wrap="square">
            <a:spAutoFit/>
          </a:bodyPr>
          <a:lstStyle/>
          <a:p>
            <a:r>
              <a:rPr lang="en-US" sz="2400" dirty="0">
                <a:solidFill>
                  <a:srgbClr val="BD582C"/>
                </a:solidFill>
                <a:latin typeface="+mn-lt"/>
              </a:rPr>
              <a:t>Federal Grants to State and Local Governments</a:t>
            </a:r>
          </a:p>
        </p:txBody>
      </p:sp>
      <p:sp>
        <p:nvSpPr>
          <p:cNvPr id="8195" name="Rectangle 3"/>
          <p:cNvSpPr>
            <a:spLocks noGrp="1" noChangeArrowheads="1"/>
          </p:cNvSpPr>
          <p:nvPr>
            <p:ph idx="1"/>
          </p:nvPr>
        </p:nvSpPr>
        <p:spPr/>
        <p:txBody>
          <a:bodyPr>
            <a:normAutofit/>
          </a:bodyPr>
          <a:lstStyle/>
          <a:p>
            <a:pPr marL="227013" indent="-227013">
              <a:lnSpc>
                <a:spcPct val="110000"/>
              </a:lnSpc>
              <a:spcBef>
                <a:spcPts val="0"/>
              </a:spcBef>
              <a:spcAft>
                <a:spcPts val="0"/>
              </a:spcAft>
              <a:buFont typeface="Wingdings" panose="05000000000000000000" pitchFamily="2" charset="2"/>
              <a:buChar char="§"/>
            </a:pPr>
            <a:r>
              <a:rPr lang="en-US" sz="2000" dirty="0"/>
              <a:t>Federal grants peaked in 1978 at over ¼ of state and local general revenue.</a:t>
            </a:r>
          </a:p>
          <a:p>
            <a:pPr marL="227013" indent="-227013">
              <a:lnSpc>
                <a:spcPct val="110000"/>
              </a:lnSpc>
              <a:spcBef>
                <a:spcPts val="0"/>
              </a:spcBef>
              <a:spcAft>
                <a:spcPts val="0"/>
              </a:spcAft>
              <a:buFont typeface="Wingdings" panose="05000000000000000000" pitchFamily="2" charset="2"/>
              <a:buChar char="§"/>
            </a:pPr>
            <a:endParaRPr lang="en-US" sz="2000" dirty="0"/>
          </a:p>
          <a:p>
            <a:pPr marL="227013" indent="-227013">
              <a:lnSpc>
                <a:spcPct val="110000"/>
              </a:lnSpc>
              <a:spcBef>
                <a:spcPts val="0"/>
              </a:spcBef>
              <a:spcAft>
                <a:spcPts val="0"/>
              </a:spcAft>
              <a:buFont typeface="Wingdings" panose="05000000000000000000" pitchFamily="2" charset="2"/>
              <a:buChar char="§"/>
            </a:pPr>
            <a:r>
              <a:rPr lang="en-US" sz="2000" dirty="0"/>
              <a:t>Federal grants declined rapidly in the Reagan years, but have usually increased since, mainly due to Medicaid—to almost the 1978 level.</a:t>
            </a:r>
          </a:p>
          <a:p>
            <a:pPr marL="0" indent="0">
              <a:lnSpc>
                <a:spcPct val="110000"/>
              </a:lnSpc>
              <a:spcBef>
                <a:spcPts val="0"/>
              </a:spcBef>
              <a:spcAft>
                <a:spcPts val="0"/>
              </a:spcAft>
              <a:buNone/>
            </a:pPr>
            <a:endParaRPr lang="en-US" sz="2000" dirty="0"/>
          </a:p>
          <a:p>
            <a:pPr marL="227013" indent="-227013">
              <a:lnSpc>
                <a:spcPct val="110000"/>
              </a:lnSpc>
              <a:spcBef>
                <a:spcPts val="0"/>
              </a:spcBef>
              <a:spcAft>
                <a:spcPts val="0"/>
              </a:spcAft>
              <a:buFont typeface="Wingdings" panose="05000000000000000000" pitchFamily="2" charset="2"/>
              <a:buChar char="§"/>
            </a:pPr>
            <a:r>
              <a:rPr lang="en-US" sz="2000" dirty="0"/>
              <a:t>According to the U.S. Census Bureau, in 2018 federal grants provided 22.5% of state and local general revenue, 32.0% of state revenue, and 3.9% of local revenue.</a:t>
            </a:r>
          </a:p>
        </p:txBody>
      </p:sp>
      <p:sp>
        <p:nvSpPr>
          <p:cNvPr id="3" name="Title" hidden="1"/>
          <p:cNvSpPr>
            <a:spLocks noGrp="1"/>
          </p:cNvSpPr>
          <p:nvPr>
            <p:ph type="title"/>
          </p:nvPr>
        </p:nvSpPr>
        <p:spPr/>
        <p:txBody>
          <a:bodyPr/>
          <a:lstStyle/>
          <a:p>
            <a:r>
              <a:rPr lang="en-US" sz="2800" dirty="0">
                <a:solidFill>
                  <a:srgbClr val="BD582C"/>
                </a:solidFill>
              </a:rPr>
              <a:t>Federal Grants to State and Local Governments</a:t>
            </a:r>
            <a:br>
              <a:rPr lang="en-US" sz="2800" dirty="0">
                <a:solidFill>
                  <a:srgbClr val="BD582C"/>
                </a:solidFill>
              </a:rPr>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67135"/>
            <a:ext cx="5791200" cy="461665"/>
          </a:xfrm>
          <a:prstGeom prst="rect">
            <a:avLst/>
          </a:prstGeom>
        </p:spPr>
        <p:txBody>
          <a:bodyPr wrap="square">
            <a:spAutoFit/>
          </a:bodyPr>
          <a:lstStyle/>
          <a:p>
            <a:pPr marL="428625" indent="-428625">
              <a:buNone/>
            </a:pPr>
            <a:r>
              <a:rPr lang="en-US" sz="2400" dirty="0">
                <a:solidFill>
                  <a:srgbClr val="BD582C"/>
                </a:solidFill>
                <a:latin typeface="+mn-lt"/>
              </a:rPr>
              <a:t>State Grants to Local Governments	</a:t>
            </a:r>
          </a:p>
        </p:txBody>
      </p:sp>
      <p:sp>
        <p:nvSpPr>
          <p:cNvPr id="9219" name="Rectangle 3"/>
          <p:cNvSpPr>
            <a:spLocks noGrp="1" noChangeArrowheads="1"/>
          </p:cNvSpPr>
          <p:nvPr>
            <p:ph idx="1"/>
          </p:nvPr>
        </p:nvSpPr>
        <p:spPr/>
        <p:txBody>
          <a:bodyPr>
            <a:normAutofit/>
          </a:bodyPr>
          <a:lstStyle/>
          <a:p>
            <a:pPr marL="227013" indent="-227013">
              <a:lnSpc>
                <a:spcPct val="100000"/>
              </a:lnSpc>
              <a:spcBef>
                <a:spcPts val="0"/>
              </a:spcBef>
              <a:spcAft>
                <a:spcPts val="0"/>
              </a:spcAft>
              <a:buFont typeface="Wingdings" panose="05000000000000000000" pitchFamily="2" charset="2"/>
              <a:buChar char="§"/>
            </a:pPr>
            <a:r>
              <a:rPr lang="en-US" sz="2000" dirty="0"/>
              <a:t>States provide 31.0% of local general revenue (2018).</a:t>
            </a:r>
          </a:p>
          <a:p>
            <a:pPr marL="227013" indent="-227013">
              <a:lnSpc>
                <a:spcPct val="150000"/>
              </a:lnSpc>
              <a:spcBef>
                <a:spcPts val="0"/>
              </a:spcBef>
              <a:spcAft>
                <a:spcPts val="0"/>
              </a:spcAft>
              <a:buFont typeface="Wingdings" panose="05000000000000000000" pitchFamily="2" charset="2"/>
              <a:buChar char="§"/>
            </a:pPr>
            <a:endParaRPr lang="en-US" sz="2000" dirty="0"/>
          </a:p>
          <a:p>
            <a:pPr marL="227013" indent="-227013">
              <a:lnSpc>
                <a:spcPct val="150000"/>
              </a:lnSpc>
              <a:spcBef>
                <a:spcPts val="0"/>
              </a:spcBef>
              <a:spcAft>
                <a:spcPts val="0"/>
              </a:spcAft>
              <a:buFont typeface="Wingdings" panose="05000000000000000000" pitchFamily="2" charset="2"/>
              <a:buChar char="§"/>
            </a:pPr>
            <a:r>
              <a:rPr lang="en-US" sz="2000" dirty="0"/>
              <a:t>This share rose slowly for a long time but is now falling.</a:t>
            </a:r>
          </a:p>
          <a:p>
            <a:pPr marL="227013" indent="-227013">
              <a:lnSpc>
                <a:spcPct val="150000"/>
              </a:lnSpc>
              <a:spcBef>
                <a:spcPts val="0"/>
              </a:spcBef>
              <a:spcAft>
                <a:spcPts val="0"/>
              </a:spcAft>
              <a:buFont typeface="Wingdings" panose="05000000000000000000" pitchFamily="2" charset="2"/>
              <a:buChar char="§"/>
            </a:pPr>
            <a:endParaRPr lang="en-US" sz="2000" dirty="0"/>
          </a:p>
          <a:p>
            <a:pPr marL="227013" indent="-227013">
              <a:lnSpc>
                <a:spcPct val="110000"/>
              </a:lnSpc>
              <a:spcBef>
                <a:spcPts val="0"/>
              </a:spcBef>
              <a:spcAft>
                <a:spcPts val="0"/>
              </a:spcAft>
              <a:buFont typeface="Wingdings" panose="05000000000000000000" pitchFamily="2" charset="2"/>
              <a:buChar char="§"/>
            </a:pPr>
            <a:r>
              <a:rPr lang="en-US" sz="2000" dirty="0"/>
              <a:t>The state share is higher for elementary and secondary education.</a:t>
            </a:r>
          </a:p>
          <a:p>
            <a:pPr marL="227013" indent="-227013">
              <a:lnSpc>
                <a:spcPct val="110000"/>
              </a:lnSpc>
              <a:spcBef>
                <a:spcPts val="0"/>
              </a:spcBef>
              <a:spcAft>
                <a:spcPts val="0"/>
              </a:spcAft>
              <a:buFont typeface="Wingdings" panose="05000000000000000000" pitchFamily="2" charset="2"/>
              <a:buChar char="§"/>
            </a:pPr>
            <a:endParaRPr lang="en-US" sz="2000" dirty="0"/>
          </a:p>
          <a:p>
            <a:pPr marL="227013" indent="-227013">
              <a:lnSpc>
                <a:spcPct val="110000"/>
              </a:lnSpc>
              <a:spcBef>
                <a:spcPts val="0"/>
              </a:spcBef>
              <a:spcAft>
                <a:spcPts val="0"/>
              </a:spcAft>
              <a:buFont typeface="Wingdings" panose="05000000000000000000" pitchFamily="2" charset="2"/>
              <a:buChar char="§"/>
            </a:pPr>
            <a:r>
              <a:rPr lang="en-US" sz="2000" dirty="0"/>
              <a:t>State shares vary widely across states.</a:t>
            </a:r>
          </a:p>
          <a:p>
            <a:pPr marL="227013" indent="-227013">
              <a:lnSpc>
                <a:spcPct val="110000"/>
              </a:lnSpc>
              <a:spcBef>
                <a:spcPts val="0"/>
              </a:spcBef>
              <a:spcAft>
                <a:spcPts val="0"/>
              </a:spcAft>
              <a:buFont typeface="Wingdings" panose="05000000000000000000" pitchFamily="2" charset="2"/>
              <a:buChar char="§"/>
            </a:pPr>
            <a:endParaRPr lang="en-US" sz="2000" dirty="0"/>
          </a:p>
          <a:p>
            <a:pPr marL="227013" indent="-227013">
              <a:lnSpc>
                <a:spcPct val="110000"/>
              </a:lnSpc>
              <a:spcBef>
                <a:spcPts val="0"/>
              </a:spcBef>
              <a:spcAft>
                <a:spcPts val="0"/>
              </a:spcAft>
              <a:buFont typeface="Wingdings" panose="05000000000000000000" pitchFamily="2" charset="2"/>
              <a:buChar char="§"/>
            </a:pPr>
            <a:r>
              <a:rPr lang="en-US" sz="2000" dirty="0">
                <a:hlinkClick r:id="rId2"/>
              </a:rPr>
              <a:t>https://www.census.gov/programs-surveys/school-finances/library/publications.html</a:t>
            </a:r>
            <a:endParaRPr lang="en-US" sz="2000" dirty="0"/>
          </a:p>
          <a:p>
            <a:pPr marL="629841" lvl="1" indent="-371475">
              <a:buNone/>
            </a:pPr>
            <a:endParaRPr lang="en-US" sz="2000" dirty="0"/>
          </a:p>
        </p:txBody>
      </p:sp>
      <p:sp>
        <p:nvSpPr>
          <p:cNvPr id="3" name="Title" hidden="1"/>
          <p:cNvSpPr>
            <a:spLocks noGrp="1"/>
          </p:cNvSpPr>
          <p:nvPr>
            <p:ph type="title"/>
          </p:nvPr>
        </p:nvSpPr>
        <p:spPr/>
        <p:txBody>
          <a:bodyPr/>
          <a:lstStyle/>
          <a:p>
            <a:r>
              <a:rPr lang="en-US" sz="2800" dirty="0">
                <a:solidFill>
                  <a:srgbClr val="BD582C"/>
                </a:solidFill>
              </a:rPr>
              <a:t>State Grants to Local Governments	</a:t>
            </a:r>
            <a:br>
              <a:rPr lang="en-US" sz="2800" dirty="0">
                <a:solidFill>
                  <a:srgbClr val="BD582C"/>
                </a:solidFill>
              </a:rPr>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17: Introduction to Intergovernmental Relations</a:t>
            </a:r>
          </a:p>
        </p:txBody>
      </p:sp>
      <p:sp>
        <p:nvSpPr>
          <p:cNvPr id="2" name="Rectangle 2"/>
          <p:cNvSpPr/>
          <p:nvPr/>
        </p:nvSpPr>
        <p:spPr>
          <a:xfrm>
            <a:off x="838200" y="1371600"/>
            <a:ext cx="2749663" cy="461665"/>
          </a:xfrm>
          <a:prstGeom prst="rect">
            <a:avLst/>
          </a:prstGeom>
        </p:spPr>
        <p:txBody>
          <a:bodyPr wrap="none">
            <a:spAutoFit/>
          </a:bodyPr>
          <a:lstStyle/>
          <a:p>
            <a:pPr marL="428625" indent="-428625">
              <a:buNone/>
            </a:pPr>
            <a:r>
              <a:rPr lang="en-US" sz="2400" dirty="0">
                <a:solidFill>
                  <a:srgbClr val="BD582C"/>
                </a:solidFill>
                <a:latin typeface="+mn-lt"/>
              </a:rPr>
              <a:t>Mandates And Rules</a:t>
            </a:r>
          </a:p>
        </p:txBody>
      </p:sp>
      <p:sp>
        <p:nvSpPr>
          <p:cNvPr id="10243" name="Rectangle 3"/>
          <p:cNvSpPr>
            <a:spLocks noGrp="1" noChangeArrowheads="1"/>
          </p:cNvSpPr>
          <p:nvPr>
            <p:ph idx="1"/>
          </p:nvPr>
        </p:nvSpPr>
        <p:spPr/>
        <p:txBody>
          <a:bodyPr>
            <a:normAutofit/>
          </a:bodyPr>
          <a:lstStyle/>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Higher levels of government also affect lower levels of government in other ways.</a:t>
            </a:r>
          </a:p>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The federal government can give financial incentives for state or local governments to do certain things (e.g. NCLB).</a:t>
            </a:r>
          </a:p>
          <a:p>
            <a:pPr marL="227013" indent="-227013">
              <a:lnSpc>
                <a:spcPct val="12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27013" indent="-227013">
              <a:lnSpc>
                <a:spcPct val="120000"/>
              </a:lnSpc>
              <a:spcBef>
                <a:spcPts val="0"/>
              </a:spcBef>
              <a:spcAft>
                <a:spcPts val="0"/>
              </a:spcAft>
              <a:buFont typeface="Wingdings" panose="05000000000000000000" pitchFamily="2" charset="2"/>
              <a:buChar char="§"/>
            </a:pPr>
            <a:r>
              <a:rPr lang="en-US" altLang="zh-CN" sz="2000" dirty="0">
                <a:ea typeface="SimSun" pitchFamily="2" charset="-122"/>
              </a:rPr>
              <a:t>The federal government generally cannot impose requirements on states, however.</a:t>
            </a:r>
            <a:endParaRPr lang="en-US" sz="2000" dirty="0"/>
          </a:p>
        </p:txBody>
      </p:sp>
      <p:sp>
        <p:nvSpPr>
          <p:cNvPr id="3" name="Title" hidden="1"/>
          <p:cNvSpPr>
            <a:spLocks noGrp="1"/>
          </p:cNvSpPr>
          <p:nvPr>
            <p:ph type="title"/>
          </p:nvPr>
        </p:nvSpPr>
        <p:spPr/>
        <p:txBody>
          <a:bodyPr/>
          <a:lstStyle/>
          <a:p>
            <a:r>
              <a:rPr lang="en-US" sz="2800" dirty="0">
                <a:solidFill>
                  <a:srgbClr val="BD582C"/>
                </a:solidFill>
              </a:rPr>
              <a:t>Mandates And Rules</a:t>
            </a:r>
            <a:br>
              <a:rPr lang="en-US" sz="2800" dirty="0">
                <a:solidFill>
                  <a:srgbClr val="BD582C"/>
                </a:solidFill>
              </a:rPr>
            </a:br>
            <a:endParaRPr lang="en-US" dirty="0"/>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52195</TotalTime>
  <Words>3999</Words>
  <Application>Microsoft Office PowerPoint</Application>
  <PresentationFormat>On-screen Show (4:3)</PresentationFormat>
  <Paragraphs>498</Paragraphs>
  <Slides>48</Slides>
  <Notes>1</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48</vt:i4>
      </vt:variant>
    </vt:vector>
  </HeadingPairs>
  <TitlesOfParts>
    <vt:vector size="58" baseType="lpstr">
      <vt:lpstr>Arial</vt:lpstr>
      <vt:lpstr>Calibri</vt:lpstr>
      <vt:lpstr>Calibri Light</vt:lpstr>
      <vt:lpstr>Courier New</vt:lpstr>
      <vt:lpstr>Times New Roman</vt:lpstr>
      <vt:lpstr>Wingdings</vt:lpstr>
      <vt:lpstr>Wingdings 2</vt:lpstr>
      <vt:lpstr>Theme1</vt:lpstr>
      <vt:lpstr>Retrospect</vt:lpstr>
      <vt:lpstr>Equation</vt:lpstr>
      <vt:lpstr>State and Local Public Finance Professor Yinger Spring 2021</vt:lpstr>
      <vt:lpstr>Class Outline </vt:lpstr>
      <vt:lpstr>Class Outline </vt:lpstr>
      <vt:lpstr>U.S. Constitutional Structure </vt:lpstr>
      <vt:lpstr>Rough Distribution of Responsibilities  </vt:lpstr>
      <vt:lpstr>The Role of Intergovernmental Grants </vt:lpstr>
      <vt:lpstr>Federal Grants to State and Local Governments </vt:lpstr>
      <vt:lpstr>State Grants to Local Governments  </vt:lpstr>
      <vt:lpstr>Mandates And Rules </vt:lpstr>
      <vt:lpstr>Mandates And Rules, 2 </vt:lpstr>
      <vt:lpstr>Class Outline </vt:lpstr>
      <vt:lpstr>Principles To Guide The Assignment of Responsibilities </vt:lpstr>
      <vt:lpstr>Stabilization </vt:lpstr>
      <vt:lpstr>Allocation </vt:lpstr>
      <vt:lpstr>Productive Efficiency, Economies of Population Scale </vt:lpstr>
      <vt:lpstr>Productive Efficiency, Economies of Population Scale, 2 </vt:lpstr>
      <vt:lpstr>Economies of Population Scale in Public Education   </vt:lpstr>
      <vt:lpstr>Productive Efficiency, Economies of Population Scale, 3 </vt:lpstr>
      <vt:lpstr>Economies of Population Scale and Consolidation </vt:lpstr>
      <vt:lpstr>Economies of Population Scale and Consolidation, 2 </vt:lpstr>
      <vt:lpstr>Allocative Efficiency, 1 </vt:lpstr>
      <vt:lpstr>Allocative Efficiency 2, Spillovers </vt:lpstr>
      <vt:lpstr>Distribution</vt:lpstr>
      <vt:lpstr>Distribution, 2 </vt:lpstr>
      <vt:lpstr>Class Outline </vt:lpstr>
      <vt:lpstr>Class Outline </vt:lpstr>
      <vt:lpstr>Behavioral Responses to Grants </vt:lpstr>
      <vt:lpstr>Fisher’s Intergovernmental Grant Table </vt:lpstr>
      <vt:lpstr>Lump-Sum Grants as Income </vt:lpstr>
      <vt:lpstr>The Flypaper Effect </vt:lpstr>
      <vt:lpstr>The Flypaper Effect, 2 </vt:lpstr>
      <vt:lpstr>The Flypaper Effect, 3 </vt:lpstr>
      <vt:lpstr>The Flypaper Effect, 3-2 </vt:lpstr>
      <vt:lpstr>Impact of Grants on Efficiency </vt:lpstr>
      <vt:lpstr>Categorical vs. General Grants </vt:lpstr>
      <vt:lpstr>Categorical Versus General Grant </vt:lpstr>
      <vt:lpstr>Matching vs. Lump-Sum Grants </vt:lpstr>
      <vt:lpstr>Matching Versus Lump-Sum Grant </vt:lpstr>
      <vt:lpstr>Matching vs Lump-Sum Grants, 2-2 </vt:lpstr>
      <vt:lpstr>Class Outline </vt:lpstr>
      <vt:lpstr>Class Outline </vt:lpstr>
      <vt:lpstr>Fiscal Health </vt:lpstr>
      <vt:lpstr>Fiscal Health, 2 </vt:lpstr>
      <vt:lpstr>Expenditure Need </vt:lpstr>
      <vt:lpstr>Revenue-Raising Capacity </vt:lpstr>
      <vt:lpstr>Income-Plus-Exporting Approach </vt:lpstr>
      <vt:lpstr>Representative Tax System Approach </vt:lpstr>
      <vt:lpstr>Fiscal Health, 3 </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Lecture 17: Intergovernmental Relations</dc:title>
  <dc:creator>joyinger</dc:creator>
  <cp:lastModifiedBy>Emily Rose Minnoe</cp:lastModifiedBy>
  <cp:revision>201</cp:revision>
  <dcterms:created xsi:type="dcterms:W3CDTF">2005-12-18T15:49:22Z</dcterms:created>
  <dcterms:modified xsi:type="dcterms:W3CDTF">2021-04-09T17:47:38Z</dcterms:modified>
</cp:coreProperties>
</file>