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 id="2147483806" r:id="rId2"/>
    <p:sldMasterId id="2147483830" r:id="rId3"/>
    <p:sldMasterId id="2147483842" r:id="rId4"/>
  </p:sldMasterIdLst>
  <p:sldIdLst>
    <p:sldId id="302" r:id="rId5"/>
    <p:sldId id="257" r:id="rId6"/>
    <p:sldId id="314" r:id="rId7"/>
    <p:sldId id="258" r:id="rId8"/>
    <p:sldId id="285" r:id="rId9"/>
    <p:sldId id="288" r:id="rId10"/>
    <p:sldId id="303" r:id="rId11"/>
    <p:sldId id="284" r:id="rId12"/>
    <p:sldId id="259" r:id="rId13"/>
    <p:sldId id="312" r:id="rId14"/>
    <p:sldId id="310" r:id="rId15"/>
    <p:sldId id="289" r:id="rId16"/>
    <p:sldId id="286" r:id="rId17"/>
    <p:sldId id="308" r:id="rId18"/>
    <p:sldId id="309" r:id="rId19"/>
    <p:sldId id="305" r:id="rId20"/>
    <p:sldId id="306" r:id="rId21"/>
    <p:sldId id="315" r:id="rId22"/>
    <p:sldId id="261" r:id="rId23"/>
    <p:sldId id="262" r:id="rId24"/>
    <p:sldId id="290" r:id="rId25"/>
    <p:sldId id="264" r:id="rId26"/>
    <p:sldId id="293" r:id="rId27"/>
    <p:sldId id="317" r:id="rId28"/>
    <p:sldId id="316" r:id="rId29"/>
    <p:sldId id="265" r:id="rId30"/>
    <p:sldId id="307" r:id="rId31"/>
    <p:sldId id="266" r:id="rId32"/>
    <p:sldId id="267" r:id="rId33"/>
    <p:sldId id="268" r:id="rId34"/>
    <p:sldId id="269" r:id="rId35"/>
    <p:sldId id="270" r:id="rId36"/>
    <p:sldId id="311" r:id="rId37"/>
    <p:sldId id="280" r:id="rId38"/>
    <p:sldId id="282" r:id="rId39"/>
    <p:sldId id="291" r:id="rId40"/>
    <p:sldId id="281" r:id="rId41"/>
    <p:sldId id="294" r:id="rId42"/>
    <p:sldId id="292" r:id="rId43"/>
    <p:sldId id="271" r:id="rId44"/>
    <p:sldId id="283" r:id="rId45"/>
    <p:sldId id="273" r:id="rId46"/>
    <p:sldId id="318" r:id="rId47"/>
    <p:sldId id="297" r:id="rId48"/>
    <p:sldId id="300" r:id="rId49"/>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6CE"/>
    <a:srgbClr val="C70000"/>
    <a:srgbClr val="DB0000"/>
    <a:srgbClr val="C200C2"/>
    <a:srgbClr val="FF00FF"/>
    <a:srgbClr val="B93AB9"/>
    <a:srgbClr val="BD582C"/>
    <a:srgbClr val="6370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22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8702B01-1AE2-4D93-93F0-E2291875092C}"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462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FE513EB-3034-4A43-B280-D2B0B3156036}" type="slidenum">
              <a:rPr lang="en-US" altLang="en-US" smtClean="0"/>
              <a:pPr>
                <a:defRPr/>
              </a:pPr>
              <a:t>‹#›</a:t>
            </a:fld>
            <a:endParaRPr lang="en-US" altLang="en-US"/>
          </a:p>
        </p:txBody>
      </p:sp>
    </p:spTree>
    <p:extLst>
      <p:ext uri="{BB962C8B-B14F-4D97-AF65-F5344CB8AC3E}">
        <p14:creationId xmlns:p14="http://schemas.microsoft.com/office/powerpoint/2010/main" val="101019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3"/>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22EAD9D-899B-4D64-97FC-CDB035E06D94}" type="slidenum">
              <a:rPr lang="en-US" altLang="en-US" smtClean="0"/>
              <a:pPr>
                <a:defRPr/>
              </a:pPr>
              <a:t>‹#›</a:t>
            </a:fld>
            <a:endParaRPr lang="en-US" altLang="en-US"/>
          </a:p>
        </p:txBody>
      </p:sp>
    </p:spTree>
    <p:extLst>
      <p:ext uri="{BB962C8B-B14F-4D97-AF65-F5344CB8AC3E}">
        <p14:creationId xmlns:p14="http://schemas.microsoft.com/office/powerpoint/2010/main" val="3934791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9"/>
            <a:ext cx="8229600" cy="1140619"/>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1"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A1B5BA8-E0C8-43E9-9358-8269EBEE9349}" type="slidenum">
              <a:rPr lang="en-US" altLang="en-US" smtClean="0"/>
              <a:pPr>
                <a:defRPr/>
              </a:pPr>
              <a:t>‹#›</a:t>
            </a:fld>
            <a:endParaRPr lang="en-US" altLang="en-US"/>
          </a:p>
        </p:txBody>
      </p:sp>
    </p:spTree>
    <p:extLst>
      <p:ext uri="{BB962C8B-B14F-4D97-AF65-F5344CB8AC3E}">
        <p14:creationId xmlns:p14="http://schemas.microsoft.com/office/powerpoint/2010/main" val="2223711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4449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1101837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6650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3022660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8072250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40786389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253644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1DE0C7F-C47E-4C16-9907-B3B6E99FD584}" type="slidenum">
              <a:rPr lang="en-US" altLang="en-US" smtClean="0"/>
              <a:pPr>
                <a:defRPr/>
              </a:pPr>
              <a:t>‹#›</a:t>
            </a:fld>
            <a:endParaRPr lang="en-US" altLang="en-US"/>
          </a:p>
        </p:txBody>
      </p:sp>
    </p:spTree>
    <p:extLst>
      <p:ext uri="{BB962C8B-B14F-4D97-AF65-F5344CB8AC3E}">
        <p14:creationId xmlns:p14="http://schemas.microsoft.com/office/powerpoint/2010/main" val="3831399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472747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2311298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19886059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42780467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3442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21654062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6104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17742664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90146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288447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BB25C01-7CCF-49AA-8E1A-45C19071039F}"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62548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8922191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7267455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34218435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30211153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27399683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30714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6124590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829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14723245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313152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7"/>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9"/>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A256AD91-D265-4233-8966-B82478C10441}" type="slidenum">
              <a:rPr lang="en-US" altLang="en-US" smtClean="0"/>
              <a:pPr>
                <a:defRPr/>
              </a:pPr>
              <a:t>‹#›</a:t>
            </a:fld>
            <a:endParaRPr lang="en-US" altLang="en-US"/>
          </a:p>
        </p:txBody>
      </p:sp>
    </p:spTree>
    <p:extLst>
      <p:ext uri="{BB962C8B-B14F-4D97-AF65-F5344CB8AC3E}">
        <p14:creationId xmlns:p14="http://schemas.microsoft.com/office/powerpoint/2010/main" val="38641008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326582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1776985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19778730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10409685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6650690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162469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7"/>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4"/>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4"/>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FFA8682E-555F-4ACD-8ED3-EFFA65C5C875}" type="slidenum">
              <a:rPr lang="en-US" altLang="en-US" smtClean="0"/>
              <a:pPr>
                <a:defRPr/>
              </a:pPr>
              <a:t>‹#›</a:t>
            </a:fld>
            <a:endParaRPr lang="en-US" altLang="en-US"/>
          </a:p>
        </p:txBody>
      </p:sp>
    </p:spTree>
    <p:extLst>
      <p:ext uri="{BB962C8B-B14F-4D97-AF65-F5344CB8AC3E}">
        <p14:creationId xmlns:p14="http://schemas.microsoft.com/office/powerpoint/2010/main" val="1106686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4E973DEE-4D86-426C-A50D-0AF63DD298B2}" type="slidenum">
              <a:rPr lang="en-US" altLang="en-US" smtClean="0"/>
              <a:pPr>
                <a:defRPr/>
              </a:pPr>
              <a:t>‹#›</a:t>
            </a:fld>
            <a:endParaRPr lang="en-US" altLang="en-US"/>
          </a:p>
        </p:txBody>
      </p:sp>
    </p:spTree>
    <p:extLst>
      <p:ext uri="{BB962C8B-B14F-4D97-AF65-F5344CB8AC3E}">
        <p14:creationId xmlns:p14="http://schemas.microsoft.com/office/powerpoint/2010/main" val="89400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11CCD099-D341-482B-9DCC-7CE8F5D07F48}" type="slidenum">
              <a:rPr lang="en-US" altLang="en-US" smtClean="0"/>
              <a:pPr>
                <a:defRPr/>
              </a:pPr>
              <a:t>‹#›</a:t>
            </a:fld>
            <a:endParaRPr lang="en-US" altLang="en-US"/>
          </a:p>
        </p:txBody>
      </p:sp>
    </p:spTree>
    <p:extLst>
      <p:ext uri="{BB962C8B-B14F-4D97-AF65-F5344CB8AC3E}">
        <p14:creationId xmlns:p14="http://schemas.microsoft.com/office/powerpoint/2010/main" val="3740961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5"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41"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1" y="2926083"/>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1"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F29D68D-69C1-467E-B7BD-7ED0AF6296DA}" type="slidenum">
              <a:rPr lang="en-US" altLang="en-US" smtClean="0"/>
              <a:pPr>
                <a:defRPr/>
              </a:pPr>
              <a:t>‹#›</a:t>
            </a:fld>
            <a:endParaRPr lang="en-US" altLang="en-US"/>
          </a:p>
        </p:txBody>
      </p:sp>
    </p:spTree>
    <p:extLst>
      <p:ext uri="{BB962C8B-B14F-4D97-AF65-F5344CB8AC3E}">
        <p14:creationId xmlns:p14="http://schemas.microsoft.com/office/powerpoint/2010/main" val="2594423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4" y="2"/>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A46593A-3636-41F5-AB40-E3DE01AB3BF8}" type="slidenum">
              <a:rPr lang="en-US" altLang="en-US" smtClean="0"/>
              <a:pPr>
                <a:defRPr/>
              </a:pPr>
              <a:t>‹#›</a:t>
            </a:fld>
            <a:endParaRPr lang="en-US" altLang="en-US"/>
          </a:p>
        </p:txBody>
      </p:sp>
    </p:spTree>
    <p:extLst>
      <p:ext uri="{BB962C8B-B14F-4D97-AF65-F5344CB8AC3E}">
        <p14:creationId xmlns:p14="http://schemas.microsoft.com/office/powerpoint/2010/main" val="2762503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4"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 y="6334318"/>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7"/>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3"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1A1B5BA8-E0C8-43E9-9358-8269EBEE9349}" type="slidenum">
              <a:rPr lang="en-US" altLang="en-US" smtClean="0"/>
              <a:pPr>
                <a:defRPr/>
              </a:pPr>
              <a:t>‹#›</a:t>
            </a:fld>
            <a:endParaRPr lang="en-US" altLang="en-US"/>
          </a:p>
        </p:txBody>
      </p:sp>
      <p:cxnSp>
        <p:nvCxnSpPr>
          <p:cNvPr id="10" name="Straight Connector 9"/>
          <p:cNvCxnSpPr/>
          <p:nvPr/>
        </p:nvCxnSpPr>
        <p:spPr>
          <a:xfrm>
            <a:off x="895151"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1503787"/>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222599"/>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3314170"/>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832069"/>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hoolfunding.inf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hoolfunding.inf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hyperlink" Target="http://cpr.maxwell.syr.edu/efap/about_efap/ie/April_2015.pdf" TargetMode="External"/><Relationship Id="rId2" Type="http://schemas.openxmlformats.org/officeDocument/2006/relationships/image" Target="../media/image3.png"/><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3.bin"/><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oleObject" Target="../embeddings/oleObject4.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faculty.maxwell.syr.edu/jyinger/Videos/index.html" TargetMode="External"/><Relationship Id="rId2" Type="http://schemas.openxmlformats.org/officeDocument/2006/relationships/hyperlink" Target="http://cpr.maxwell.syr.edu/efap/about_efap/ie/Nov13.pdf"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2021</a:t>
            </a:r>
          </a:p>
        </p:txBody>
      </p:sp>
      <p:sp>
        <p:nvSpPr>
          <p:cNvPr id="6" name="Rectangle 2"/>
          <p:cNvSpPr>
            <a:spLocks noGrp="1" noChangeArrowheads="1"/>
          </p:cNvSpPr>
          <p:nvPr>
            <p:ph type="subTitle" idx="1"/>
          </p:nvPr>
        </p:nvSpPr>
        <p:spPr>
          <a:xfrm>
            <a:off x="2514600" y="3962400"/>
            <a:ext cx="5976258" cy="1447800"/>
          </a:xfrm>
        </p:spPr>
        <p:txBody>
          <a:bodyPr>
            <a:normAutofit/>
          </a:bodyPr>
          <a:lstStyle/>
          <a:p>
            <a:pPr eaLnBrk="1" hangingPunct="1"/>
            <a:r>
              <a:rPr lang="en-US" sz="2700" dirty="0"/>
              <a:t>Lecture 18</a:t>
            </a:r>
          </a:p>
          <a:p>
            <a:r>
              <a:rPr lang="en-US" sz="2700" dirty="0"/>
              <a:t>State Education Aid Formulas</a:t>
            </a:r>
          </a:p>
        </p:txBody>
      </p:sp>
    </p:spTree>
    <p:extLst>
      <p:ext uri="{BB962C8B-B14F-4D97-AF65-F5344CB8AC3E}">
        <p14:creationId xmlns:p14="http://schemas.microsoft.com/office/powerpoint/2010/main" val="2531170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38200" y="1404068"/>
            <a:ext cx="460286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a:solidFill>
                  <a:srgbClr val="BD582C"/>
                </a:solidFill>
                <a:latin typeface="Calibri" panose="020F0502020204030204"/>
                <a:ea typeface="SimSun" pitchFamily="2" charset="-122"/>
                <a:cs typeface="+mn-cs"/>
              </a:rPr>
              <a:t>The Role of the Courts, 3 (Updated)</a:t>
            </a:r>
          </a:p>
        </p:txBody>
      </p:sp>
      <p:sp>
        <p:nvSpPr>
          <p:cNvPr id="9219" name="Rectangle 3"/>
          <p:cNvSpPr>
            <a:spLocks noGrp="1" noChangeArrowheads="1"/>
          </p:cNvSpPr>
          <p:nvPr>
            <p:ph idx="1"/>
          </p:nvPr>
        </p:nvSpPr>
        <p:spPr/>
        <p:txBody>
          <a:bodyPr>
            <a:normAutofit fontScale="92500" lnSpcReduction="20000"/>
          </a:bodyPr>
          <a:lstStyle/>
          <a:p>
            <a:pPr eaLnBrk="1" hangingPunct="1">
              <a:spcAft>
                <a:spcPts val="1200"/>
              </a:spcAft>
            </a:pPr>
            <a:r>
              <a:rPr lang="en-US" altLang="zh-CN" sz="2000" dirty="0">
                <a:ea typeface="SimSun" pitchFamily="2" charset="-122"/>
              </a:rPr>
              <a:t>One recent case:</a:t>
            </a:r>
          </a:p>
          <a:p>
            <a:pPr marL="215900" lvl="1" indent="-215900">
              <a:lnSpc>
                <a:spcPct val="110000"/>
              </a:lnSpc>
              <a:spcBef>
                <a:spcPts val="0"/>
              </a:spcBef>
              <a:spcAft>
                <a:spcPts val="1200"/>
              </a:spcAft>
              <a:buClr>
                <a:srgbClr val="BD582C"/>
              </a:buClr>
              <a:buFont typeface="Wingdings" panose="05000000000000000000" pitchFamily="2" charset="2"/>
              <a:buChar char="§"/>
            </a:pPr>
            <a:r>
              <a:rPr lang="en-US" altLang="zh-CN" sz="2000" dirty="0">
                <a:ea typeface="SimSun" pitchFamily="2" charset="-122"/>
              </a:rPr>
              <a:t>In March 2017, the Kansas Supreme Court ruled that the state’s education funding system is "not reasonably calculated to have all Kansas public education students meet or exceed the minimum constitutional standards of adequacy,“ and required the state to come up with a new funding system.</a:t>
            </a:r>
          </a:p>
          <a:p>
            <a:pPr marL="215900" lvl="1" indent="-215900">
              <a:lnSpc>
                <a:spcPct val="110000"/>
              </a:lnSpc>
              <a:spcBef>
                <a:spcPts val="0"/>
              </a:spcBef>
              <a:spcAft>
                <a:spcPts val="1200"/>
              </a:spcAft>
              <a:buClr>
                <a:srgbClr val="BD582C"/>
              </a:buClr>
              <a:buFont typeface="Wingdings" panose="05000000000000000000" pitchFamily="2" charset="2"/>
              <a:buChar char="§"/>
            </a:pPr>
            <a:r>
              <a:rPr lang="en-US" sz="2000" dirty="0">
                <a:solidFill>
                  <a:schemeClr val="tx1"/>
                </a:solidFill>
                <a:ea typeface="SimSun" pitchFamily="2" charset="-122"/>
              </a:rPr>
              <a:t>A new funding system was passed but rejected by the court as inadequate in October 2017.</a:t>
            </a:r>
          </a:p>
          <a:p>
            <a:pPr marL="215900" lvl="1" indent="-215900">
              <a:lnSpc>
                <a:spcPct val="110000"/>
              </a:lnSpc>
              <a:spcBef>
                <a:spcPts val="0"/>
              </a:spcBef>
              <a:spcAft>
                <a:spcPts val="1200"/>
              </a:spcAft>
              <a:buClr>
                <a:srgbClr val="BD582C"/>
              </a:buClr>
              <a:buFont typeface="Wingdings" panose="05000000000000000000" pitchFamily="2" charset="2"/>
              <a:buChar char="§"/>
            </a:pPr>
            <a:r>
              <a:rPr lang="en-US" sz="2000" dirty="0">
                <a:solidFill>
                  <a:schemeClr val="tx1"/>
                </a:solidFill>
                <a:ea typeface="SimSun" pitchFamily="2" charset="-122"/>
              </a:rPr>
              <a:t>Another new funding system, with additional spending, was passed, and it was accepted by the court in July 2018—with a one-year deadline for implementation. </a:t>
            </a:r>
          </a:p>
          <a:p>
            <a:pPr marL="215900" lvl="1" indent="-215900">
              <a:lnSpc>
                <a:spcPct val="110000"/>
              </a:lnSpc>
              <a:spcBef>
                <a:spcPts val="0"/>
              </a:spcBef>
              <a:spcAft>
                <a:spcPts val="1200"/>
              </a:spcAft>
              <a:buClr>
                <a:srgbClr val="BD582C"/>
              </a:buClr>
              <a:buFont typeface="Wingdings" panose="05000000000000000000" pitchFamily="2" charset="2"/>
              <a:buChar char="§"/>
            </a:pPr>
            <a:r>
              <a:rPr lang="en-US" sz="2000" dirty="0">
                <a:hlinkClick r:id="rId2" tooltip="http://schoolfunding.info"/>
              </a:rPr>
              <a:t>http://schoolfunding.info</a:t>
            </a:r>
            <a:r>
              <a:rPr lang="en-US" sz="2000" dirty="0"/>
              <a:t>.</a:t>
            </a:r>
          </a:p>
          <a:p>
            <a:pPr marL="215900" lvl="1" indent="-215900">
              <a:lnSpc>
                <a:spcPct val="110000"/>
              </a:lnSpc>
              <a:spcBef>
                <a:spcPts val="0"/>
              </a:spcBef>
              <a:spcAft>
                <a:spcPts val="0"/>
              </a:spcAft>
              <a:buClr>
                <a:srgbClr val="BD582C"/>
              </a:buClr>
              <a:buFont typeface="Wingdings" panose="05000000000000000000" pitchFamily="2" charset="2"/>
              <a:buChar char="§"/>
            </a:pPr>
            <a:endParaRPr lang="en-US" sz="2000" dirty="0"/>
          </a:p>
        </p:txBody>
      </p:sp>
      <p:sp>
        <p:nvSpPr>
          <p:cNvPr id="3" name="Title" hidden="1"/>
          <p:cNvSpPr>
            <a:spLocks noGrp="1"/>
          </p:cNvSpPr>
          <p:nvPr>
            <p:ph type="title"/>
          </p:nvPr>
        </p:nvSpPr>
        <p:spPr/>
        <p:txBody>
          <a:bodyPr/>
          <a:lstStyle/>
          <a:p>
            <a:r>
              <a:rPr lang="en-US" altLang="zh-CN" sz="3200" dirty="0">
                <a:solidFill>
                  <a:srgbClr val="BD582C"/>
                </a:solidFill>
                <a:latin typeface="Calibri" panose="020F0502020204030204"/>
                <a:ea typeface="SimSun" pitchFamily="2" charset="-122"/>
              </a:rPr>
              <a:t>The Role of the Courts, 3 (Updated)</a:t>
            </a:r>
            <a:br>
              <a:rPr lang="en-US" altLang="zh-CN" sz="3200" dirty="0">
                <a:solidFill>
                  <a:srgbClr val="BD582C"/>
                </a:solidFill>
                <a:latin typeface="Calibri" panose="020F0502020204030204"/>
                <a:ea typeface="SimSun" pitchFamily="2" charset="-122"/>
              </a:rPr>
            </a:br>
            <a:endParaRPr lang="en-US" dirty="0"/>
          </a:p>
        </p:txBody>
      </p:sp>
    </p:spTree>
    <p:extLst>
      <p:ext uri="{BB962C8B-B14F-4D97-AF65-F5344CB8AC3E}">
        <p14:creationId xmlns:p14="http://schemas.microsoft.com/office/powerpoint/2010/main" val="385345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38200" y="1404068"/>
            <a:ext cx="326736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a:solidFill>
                  <a:srgbClr val="BD582C"/>
                </a:solidFill>
                <a:latin typeface="Calibri" panose="020F0502020204030204"/>
                <a:ea typeface="SimSun" pitchFamily="2" charset="-122"/>
                <a:cs typeface="+mn-cs"/>
              </a:rPr>
              <a:t>The Role of the Courts, 4</a:t>
            </a:r>
          </a:p>
        </p:txBody>
      </p:sp>
      <p:sp>
        <p:nvSpPr>
          <p:cNvPr id="9219" name="Rectangle 3"/>
          <p:cNvSpPr>
            <a:spLocks noGrp="1" noChangeArrowheads="1"/>
          </p:cNvSpPr>
          <p:nvPr>
            <p:ph idx="1"/>
          </p:nvPr>
        </p:nvSpPr>
        <p:spPr/>
        <p:txBody>
          <a:bodyPr>
            <a:normAutofit/>
          </a:bodyPr>
          <a:lstStyle/>
          <a:p>
            <a:pPr eaLnBrk="1" hangingPunct="1">
              <a:lnSpc>
                <a:spcPct val="50000"/>
              </a:lnSpc>
              <a:spcBef>
                <a:spcPts val="0"/>
              </a:spcBef>
              <a:spcAft>
                <a:spcPts val="0"/>
              </a:spcAft>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a:ea typeface="SimSun" pitchFamily="2" charset="-122"/>
              </a:rPr>
              <a:t>One careful accounting of all the court cases can be found in:</a:t>
            </a: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a:ea typeface="SimSun" pitchFamily="2" charset="-122"/>
              </a:rPr>
              <a:t>S.P. Corcoran and W. N. Evans, “Equity, Adequacy, and the Evolving State Role in Education Finance,” </a:t>
            </a:r>
            <a:r>
              <a:rPr lang="en-US" altLang="zh-CN" sz="2000" i="1" dirty="0">
                <a:ea typeface="SimSun" pitchFamily="2" charset="-122"/>
              </a:rPr>
              <a:t>Handbook of Research in Education Finance and Policy</a:t>
            </a:r>
            <a:r>
              <a:rPr lang="en-US" altLang="zh-CN" sz="2000" dirty="0">
                <a:ea typeface="SimSun" pitchFamily="2" charset="-122"/>
              </a:rPr>
              <a:t>, 2015. </a:t>
            </a: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endParaRPr lang="en-US" sz="2000" dirty="0">
              <a:ea typeface="SimSun" pitchFamily="2" charset="-122"/>
            </a:endParaRPr>
          </a:p>
          <a:p>
            <a:pPr marL="215900" lvl="1" indent="-215900">
              <a:lnSpc>
                <a:spcPct val="110000"/>
              </a:lnSpc>
              <a:spcBef>
                <a:spcPts val="0"/>
              </a:spcBef>
              <a:spcAft>
                <a:spcPts val="0"/>
              </a:spcAft>
              <a:buClr>
                <a:srgbClr val="BD582C"/>
              </a:buClr>
              <a:buFont typeface="Wingdings" panose="05000000000000000000" pitchFamily="2" charset="2"/>
              <a:buChar char="§"/>
            </a:pPr>
            <a:r>
              <a:rPr lang="en-US" sz="2000" dirty="0">
                <a:ea typeface="SimSun" pitchFamily="2" charset="-122"/>
              </a:rPr>
              <a:t>For the latest developments, see: </a:t>
            </a:r>
            <a:r>
              <a:rPr lang="en-US" sz="2000" dirty="0">
                <a:ea typeface="SimSun" pitchFamily="2" charset="-122"/>
                <a:hlinkClick r:id="rId2" tooltip="http://schoolfunding.info/ "/>
              </a:rPr>
              <a:t>http://schoolfunding.info/ </a:t>
            </a:r>
            <a:r>
              <a:rPr lang="en-US" sz="2000" dirty="0">
                <a:ea typeface="SimSun" pitchFamily="2" charset="-122"/>
              </a:rPr>
              <a:t>. </a:t>
            </a:r>
            <a:endParaRPr lang="en-US" sz="2000" dirty="0"/>
          </a:p>
        </p:txBody>
      </p:sp>
      <p:sp>
        <p:nvSpPr>
          <p:cNvPr id="3" name="Title" hidden="1"/>
          <p:cNvSpPr>
            <a:spLocks noGrp="1"/>
          </p:cNvSpPr>
          <p:nvPr>
            <p:ph type="title"/>
          </p:nvPr>
        </p:nvSpPr>
        <p:spPr/>
        <p:txBody>
          <a:bodyPr/>
          <a:lstStyle/>
          <a:p>
            <a:r>
              <a:rPr lang="en-US" altLang="zh-CN" sz="3200" dirty="0">
                <a:solidFill>
                  <a:srgbClr val="BD582C"/>
                </a:solidFill>
                <a:latin typeface="Calibri" panose="020F0502020204030204"/>
                <a:ea typeface="SimSun" pitchFamily="2" charset="-122"/>
              </a:rPr>
              <a:t>The Role of the Courts, 4</a:t>
            </a:r>
            <a:br>
              <a:rPr lang="en-US" altLang="zh-CN" sz="3200" dirty="0">
                <a:solidFill>
                  <a:srgbClr val="BD582C"/>
                </a:solidFill>
                <a:latin typeface="Calibri" panose="020F0502020204030204"/>
                <a:ea typeface="SimSun" pitchFamily="2" charset="-122"/>
              </a:rPr>
            </a:br>
            <a:endParaRPr lang="en-US" dirty="0"/>
          </a:p>
        </p:txBody>
      </p:sp>
    </p:spTree>
    <p:extLst>
      <p:ext uri="{BB962C8B-B14F-4D97-AF65-F5344CB8AC3E}">
        <p14:creationId xmlns:p14="http://schemas.microsoft.com/office/powerpoint/2010/main" val="1715156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61333" y="1404068"/>
            <a:ext cx="302486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a:solidFill>
                  <a:srgbClr val="BD582C"/>
                </a:solidFill>
                <a:latin typeface="Calibri" panose="020F0502020204030204"/>
                <a:ea typeface="SimSun" pitchFamily="2" charset="-122"/>
                <a:cs typeface="+mn-cs"/>
              </a:rPr>
              <a:t>Educational Disparities</a:t>
            </a:r>
          </a:p>
        </p:txBody>
      </p:sp>
      <p:sp>
        <p:nvSpPr>
          <p:cNvPr id="10243" name="Rectangle 3"/>
          <p:cNvSpPr>
            <a:spLocks noGrp="1" noChangeArrowheads="1"/>
          </p:cNvSpPr>
          <p:nvPr>
            <p:ph idx="1"/>
          </p:nvPr>
        </p:nvSpPr>
        <p:spPr/>
        <p:txBody>
          <a:bodyPr>
            <a:normAutofit/>
          </a:bodyPr>
          <a:lstStyle/>
          <a:p>
            <a:pPr marL="227013" indent="-227013" eaLnBrk="1" hangingPunct="1">
              <a:lnSpc>
                <a:spcPct val="110000"/>
              </a:lnSpc>
              <a:buFont typeface="Wingdings" panose="05000000000000000000" pitchFamily="2" charset="2"/>
              <a:buChar char="§"/>
            </a:pPr>
            <a:r>
              <a:rPr lang="en-US" sz="2000" dirty="0">
                <a:solidFill>
                  <a:schemeClr val="tx1">
                    <a:lumMod val="65000"/>
                    <a:lumOff val="35000"/>
                  </a:schemeClr>
                </a:solidFill>
              </a:rPr>
              <a:t>What the courts are responding to are enormous disparities in both resources and student performance across school districts within a state.</a:t>
            </a:r>
          </a:p>
          <a:p>
            <a:pPr marL="227013" indent="-227013" eaLnBrk="1" hangingPunct="1">
              <a:lnSpc>
                <a:spcPct val="110000"/>
              </a:lnSpc>
              <a:buFont typeface="Wingdings" panose="05000000000000000000" pitchFamily="2" charset="2"/>
              <a:buChar char="§"/>
            </a:pPr>
            <a:endParaRPr lang="en-US" sz="2000" dirty="0">
              <a:solidFill>
                <a:schemeClr val="tx1">
                  <a:lumMod val="65000"/>
                  <a:lumOff val="35000"/>
                </a:schemeClr>
              </a:solidFill>
            </a:endParaRPr>
          </a:p>
          <a:p>
            <a:pPr marL="227013" indent="-227013" eaLnBrk="1" hangingPunct="1">
              <a:lnSpc>
                <a:spcPct val="110000"/>
              </a:lnSpc>
              <a:buFont typeface="Wingdings" panose="05000000000000000000" pitchFamily="2" charset="2"/>
              <a:buChar char="§"/>
            </a:pPr>
            <a:r>
              <a:rPr lang="en-US" sz="2000" dirty="0">
                <a:solidFill>
                  <a:schemeClr val="tx1">
                    <a:lumMod val="65000"/>
                    <a:lumOff val="35000"/>
                  </a:schemeClr>
                </a:solidFill>
              </a:rPr>
              <a:t>This disparities arise because districts vary widely in both available resources and educational costs.</a:t>
            </a:r>
          </a:p>
          <a:p>
            <a:pPr marL="227013" indent="-227013" eaLnBrk="1" hangingPunct="1">
              <a:lnSpc>
                <a:spcPct val="110000"/>
              </a:lnSpc>
              <a:buFont typeface="Wingdings" panose="05000000000000000000" pitchFamily="2" charset="2"/>
              <a:buChar char="§"/>
            </a:pPr>
            <a:endParaRPr lang="en-US" sz="2000" dirty="0">
              <a:solidFill>
                <a:schemeClr val="tx1">
                  <a:lumMod val="65000"/>
                  <a:lumOff val="35000"/>
                </a:schemeClr>
              </a:solidFill>
            </a:endParaRPr>
          </a:p>
          <a:p>
            <a:pPr marL="227013" indent="-227013" eaLnBrk="1" hangingPunct="1">
              <a:lnSpc>
                <a:spcPct val="110000"/>
              </a:lnSpc>
              <a:buFont typeface="Wingdings" panose="05000000000000000000" pitchFamily="2" charset="2"/>
              <a:buChar char="§"/>
            </a:pPr>
            <a:r>
              <a:rPr lang="en-US" sz="2000" dirty="0">
                <a:solidFill>
                  <a:schemeClr val="tx1">
                    <a:lumMod val="65000"/>
                    <a:lumOff val="35000"/>
                  </a:schemeClr>
                </a:solidFill>
              </a:rPr>
              <a:t>Large cities, which often contain many poor families, have particularly low student performance.</a:t>
            </a:r>
          </a:p>
        </p:txBody>
      </p:sp>
      <p:sp>
        <p:nvSpPr>
          <p:cNvPr id="3" name="Title" hidden="1"/>
          <p:cNvSpPr>
            <a:spLocks noGrp="1"/>
          </p:cNvSpPr>
          <p:nvPr>
            <p:ph type="title"/>
          </p:nvPr>
        </p:nvSpPr>
        <p:spPr/>
        <p:txBody>
          <a:bodyPr/>
          <a:lstStyle/>
          <a:p>
            <a:r>
              <a:rPr lang="en-US" altLang="zh-CN" sz="3200" dirty="0">
                <a:solidFill>
                  <a:srgbClr val="BD582C"/>
                </a:solidFill>
                <a:latin typeface="Calibri" panose="020F0502020204030204"/>
                <a:ea typeface="SimSun" pitchFamily="2" charset="-122"/>
              </a:rPr>
              <a:t>Educational Disparities</a:t>
            </a:r>
            <a:br>
              <a:rPr lang="en-US" altLang="zh-CN" sz="3200" dirty="0">
                <a:solidFill>
                  <a:srgbClr val="BD582C"/>
                </a:solidFill>
                <a:latin typeface="Calibri" panose="020F0502020204030204"/>
                <a:ea typeface="SimSun" pitchFamily="2" charset="-122"/>
              </a:rPr>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11268" name="Rectangle 2"/>
          <p:cNvSpPr>
            <a:spLocks noChangeArrowheads="1"/>
          </p:cNvSpPr>
          <p:nvPr/>
        </p:nvSpPr>
        <p:spPr bwMode="auto">
          <a:xfrm>
            <a:off x="822959" y="1355194"/>
            <a:ext cx="50634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dirty="0">
                <a:solidFill>
                  <a:srgbClr val="BD582C"/>
                </a:solidFill>
                <a:latin typeface="+mn-lt"/>
                <a:ea typeface="Times New Roman" pitchFamily="18" charset="0"/>
                <a:cs typeface="CommonBullets"/>
              </a:rPr>
              <a:t>Sources of Student Performance Gaps </a:t>
            </a:r>
            <a:endParaRPr lang="en-US" dirty="0">
              <a:solidFill>
                <a:srgbClr val="BD582C"/>
              </a:solidFill>
              <a:latin typeface="+mn-lt"/>
              <a:ea typeface="Arial Unicode MS" pitchFamily="34" charset="-128"/>
              <a:cs typeface="Arial Unicode MS" pitchFamily="34" charset="-128"/>
            </a:endParaRPr>
          </a:p>
        </p:txBody>
      </p:sp>
      <p:grpSp>
        <p:nvGrpSpPr>
          <p:cNvPr id="11269" name="Graph" descr="Please contact Professor Yinger for details regarding figures" title="Graph"/>
          <p:cNvGrpSpPr>
            <a:grpSpLocks noChangeAspect="1"/>
          </p:cNvGrpSpPr>
          <p:nvPr/>
        </p:nvGrpSpPr>
        <p:grpSpPr bwMode="auto">
          <a:xfrm>
            <a:off x="1219200" y="1712798"/>
            <a:ext cx="6553199" cy="4569994"/>
            <a:chOff x="2520" y="1657"/>
            <a:chExt cx="7200" cy="4320"/>
          </a:xfrm>
        </p:grpSpPr>
        <p:sp>
          <p:nvSpPr>
            <p:cNvPr id="11271" name="AutoShape 16"/>
            <p:cNvSpPr>
              <a:spLocks noChangeAspect="1" noChangeArrowheads="1" noTextEdit="1"/>
            </p:cNvSpPr>
            <p:nvPr/>
          </p:nvSpPr>
          <p:spPr bwMode="auto">
            <a:xfrm>
              <a:off x="2520" y="1657"/>
              <a:ext cx="720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11272" name="AutoShape 15"/>
            <p:cNvSpPr>
              <a:spLocks noChangeArrowheads="1"/>
            </p:cNvSpPr>
            <p:nvPr/>
          </p:nvSpPr>
          <p:spPr bwMode="auto">
            <a:xfrm>
              <a:off x="7920" y="3046"/>
              <a:ext cx="1650" cy="1234"/>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Arial Unicode MS" pitchFamily="34" charset="-128"/>
                  <a:ea typeface="Arial Unicode MS" pitchFamily="34" charset="-128"/>
                  <a:cs typeface="Arial Unicode MS" pitchFamily="34" charset="-128"/>
                </a:rPr>
                <a:t>Poverty, Limited English,  Wages</a:t>
              </a:r>
              <a:endParaRPr lang="en-US" altLang="zh-CN" sz="1350">
                <a:ea typeface="SimSun" pitchFamily="2" charset="-122"/>
              </a:endParaRPr>
            </a:p>
          </p:txBody>
        </p:sp>
        <p:sp>
          <p:nvSpPr>
            <p:cNvPr id="11273" name="AutoShape 14"/>
            <p:cNvSpPr>
              <a:spLocks noChangeArrowheads="1"/>
            </p:cNvSpPr>
            <p:nvPr/>
          </p:nvSpPr>
          <p:spPr bwMode="auto">
            <a:xfrm>
              <a:off x="2820" y="3046"/>
              <a:ext cx="1650" cy="1235"/>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Arial Unicode MS" pitchFamily="34" charset="-128"/>
                  <a:ea typeface="Arial Unicode MS" pitchFamily="34" charset="-128"/>
                  <a:cs typeface="Arial Unicode MS" pitchFamily="34" charset="-128"/>
                </a:rPr>
                <a:t>Disparities in Income &amp; Wealth</a:t>
              </a:r>
              <a:endParaRPr lang="en-US" altLang="zh-CN" sz="1350">
                <a:ea typeface="SimSun" pitchFamily="2" charset="-122"/>
              </a:endParaRPr>
            </a:p>
          </p:txBody>
        </p:sp>
        <p:sp>
          <p:nvSpPr>
            <p:cNvPr id="11274" name="AutoShape 13"/>
            <p:cNvSpPr>
              <a:spLocks noChangeArrowheads="1"/>
            </p:cNvSpPr>
            <p:nvPr/>
          </p:nvSpPr>
          <p:spPr bwMode="auto">
            <a:xfrm>
              <a:off x="2820" y="4588"/>
              <a:ext cx="1650" cy="1236"/>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dirty="0">
                  <a:solidFill>
                    <a:srgbClr val="C200C2"/>
                  </a:solidFill>
                  <a:latin typeface="Arial Unicode MS" pitchFamily="34" charset="-128"/>
                  <a:ea typeface="Arial Unicode MS" pitchFamily="34" charset="-128"/>
                  <a:cs typeface="Arial Unicode MS" pitchFamily="34" charset="-128"/>
                </a:rPr>
                <a:t>Gaps in Education Resources</a:t>
              </a:r>
              <a:endParaRPr lang="en-US" altLang="zh-CN" sz="1350" dirty="0">
                <a:solidFill>
                  <a:srgbClr val="C200C2"/>
                </a:solidFill>
                <a:ea typeface="SimSun" pitchFamily="2" charset="-122"/>
              </a:endParaRPr>
            </a:p>
          </p:txBody>
        </p:sp>
        <p:sp>
          <p:nvSpPr>
            <p:cNvPr id="11275" name="AutoShape 12"/>
            <p:cNvSpPr>
              <a:spLocks noChangeArrowheads="1"/>
            </p:cNvSpPr>
            <p:nvPr/>
          </p:nvSpPr>
          <p:spPr bwMode="auto">
            <a:xfrm>
              <a:off x="7920" y="4588"/>
              <a:ext cx="1650" cy="1236"/>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dirty="0">
                  <a:solidFill>
                    <a:srgbClr val="C200C2"/>
                  </a:solidFill>
                  <a:latin typeface="Arial Unicode MS" pitchFamily="34" charset="-128"/>
                  <a:ea typeface="Arial Unicode MS" pitchFamily="34" charset="-128"/>
                  <a:cs typeface="Arial Unicode MS" pitchFamily="34" charset="-128"/>
                </a:rPr>
                <a:t>Gaps in  Education Costs</a:t>
              </a:r>
              <a:endParaRPr lang="en-US" altLang="zh-CN" sz="1350" dirty="0">
                <a:solidFill>
                  <a:srgbClr val="C200C2"/>
                </a:solidFill>
                <a:ea typeface="SimSun" pitchFamily="2" charset="-122"/>
              </a:endParaRPr>
            </a:p>
          </p:txBody>
        </p:sp>
        <p:sp>
          <p:nvSpPr>
            <p:cNvPr id="11276" name="AutoShape 11"/>
            <p:cNvSpPr>
              <a:spLocks noChangeArrowheads="1"/>
            </p:cNvSpPr>
            <p:nvPr/>
          </p:nvSpPr>
          <p:spPr bwMode="auto">
            <a:xfrm>
              <a:off x="5220" y="4588"/>
              <a:ext cx="1950" cy="1235"/>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dirty="0">
                  <a:solidFill>
                    <a:srgbClr val="DB0000"/>
                  </a:solidFill>
                  <a:latin typeface="Arial Unicode MS" pitchFamily="34" charset="-128"/>
                  <a:ea typeface="Arial Unicode MS" pitchFamily="34" charset="-128"/>
                  <a:cs typeface="Arial Unicode MS" pitchFamily="34" charset="-128"/>
                </a:rPr>
                <a:t>Gaps in Student Performance</a:t>
              </a:r>
              <a:endParaRPr lang="en-US" altLang="zh-CN" sz="1350" dirty="0">
                <a:solidFill>
                  <a:srgbClr val="DB0000"/>
                </a:solidFill>
                <a:ea typeface="SimSun" pitchFamily="2" charset="-122"/>
              </a:endParaRPr>
            </a:p>
          </p:txBody>
        </p:sp>
        <p:cxnSp>
          <p:nvCxnSpPr>
            <p:cNvPr id="11277" name="AutoShape 10"/>
            <p:cNvCxnSpPr>
              <a:cxnSpLocks noChangeShapeType="1"/>
            </p:cNvCxnSpPr>
            <p:nvPr/>
          </p:nvCxnSpPr>
          <p:spPr bwMode="auto">
            <a:xfrm>
              <a:off x="3645" y="4281"/>
              <a:ext cx="1" cy="30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78" name="AutoShape 9"/>
            <p:cNvCxnSpPr>
              <a:cxnSpLocks noChangeShapeType="1"/>
            </p:cNvCxnSpPr>
            <p:nvPr/>
          </p:nvCxnSpPr>
          <p:spPr bwMode="auto">
            <a:xfrm>
              <a:off x="8745" y="4280"/>
              <a:ext cx="1" cy="30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79" name="AutoShape 8"/>
            <p:cNvCxnSpPr>
              <a:cxnSpLocks noChangeShapeType="1"/>
            </p:cNvCxnSpPr>
            <p:nvPr/>
          </p:nvCxnSpPr>
          <p:spPr bwMode="auto">
            <a:xfrm flipV="1">
              <a:off x="4470" y="5206"/>
              <a:ext cx="75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80" name="AutoShape 7"/>
            <p:cNvCxnSpPr>
              <a:cxnSpLocks noChangeShapeType="1"/>
            </p:cNvCxnSpPr>
            <p:nvPr/>
          </p:nvCxnSpPr>
          <p:spPr bwMode="auto">
            <a:xfrm flipH="1" flipV="1">
              <a:off x="7170" y="5206"/>
              <a:ext cx="75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1281" name="AutoShape 6"/>
            <p:cNvSpPr>
              <a:spLocks noChangeArrowheads="1"/>
            </p:cNvSpPr>
            <p:nvPr/>
          </p:nvSpPr>
          <p:spPr bwMode="auto">
            <a:xfrm>
              <a:off x="2970" y="1811"/>
              <a:ext cx="1350" cy="823"/>
            </a:xfrm>
            <a:prstGeom prst="flowChartProcess">
              <a:avLst/>
            </a:prstGeom>
            <a:solidFill>
              <a:srgbClr val="FFFFFF"/>
            </a:solidFill>
            <a:ln w="9525">
              <a:solidFill>
                <a:srgbClr val="000000"/>
              </a:solidFill>
              <a:miter lim="800000"/>
              <a:headEnd/>
              <a:tailEnd/>
            </a:ln>
          </p:spPr>
          <p:txBody>
            <a:bodyPr/>
            <a:lstStyle/>
            <a:p>
              <a:pPr algn="ctr"/>
              <a:r>
                <a:rPr lang="en-US" altLang="zh-CN" sz="1350" b="1">
                  <a:solidFill>
                    <a:srgbClr val="0000FF"/>
                  </a:solidFill>
                  <a:latin typeface="Arial Unicode MS" pitchFamily="34" charset="-128"/>
                  <a:ea typeface="Arial Unicode MS" pitchFamily="34" charset="-128"/>
                  <a:cs typeface="Arial Unicode MS" pitchFamily="34" charset="-128"/>
                </a:rPr>
                <a:t>Demand</a:t>
              </a:r>
              <a:endParaRPr lang="en-US" altLang="zh-CN" sz="1350">
                <a:ea typeface="SimSun" pitchFamily="2" charset="-122"/>
              </a:endParaRPr>
            </a:p>
          </p:txBody>
        </p:sp>
        <p:sp>
          <p:nvSpPr>
            <p:cNvPr id="11282" name="AutoShape 5"/>
            <p:cNvSpPr>
              <a:spLocks noChangeArrowheads="1"/>
            </p:cNvSpPr>
            <p:nvPr/>
          </p:nvSpPr>
          <p:spPr bwMode="auto">
            <a:xfrm>
              <a:off x="8070" y="1811"/>
              <a:ext cx="1350" cy="823"/>
            </a:xfrm>
            <a:prstGeom prst="flowChartProcess">
              <a:avLst/>
            </a:prstGeom>
            <a:solidFill>
              <a:srgbClr val="FFFFFF"/>
            </a:solidFill>
            <a:ln w="9525">
              <a:solidFill>
                <a:srgbClr val="000000"/>
              </a:solidFill>
              <a:miter lim="800000"/>
              <a:headEnd/>
              <a:tailEnd/>
            </a:ln>
          </p:spPr>
          <p:txBody>
            <a:bodyPr/>
            <a:lstStyle/>
            <a:p>
              <a:pPr algn="ctr"/>
              <a:r>
                <a:rPr lang="en-US" altLang="zh-CN" sz="1350" b="1">
                  <a:solidFill>
                    <a:srgbClr val="0000FF"/>
                  </a:solidFill>
                  <a:latin typeface="Arial Unicode MS" pitchFamily="34" charset="-128"/>
                  <a:ea typeface="Arial Unicode MS" pitchFamily="34" charset="-128"/>
                  <a:cs typeface="Arial Unicode MS" pitchFamily="34" charset="-128"/>
                </a:rPr>
                <a:t>Supply</a:t>
              </a:r>
              <a:endParaRPr lang="en-US" altLang="zh-CN" sz="1350">
                <a:ea typeface="SimSun" pitchFamily="2" charset="-122"/>
              </a:endParaRPr>
            </a:p>
          </p:txBody>
        </p:sp>
      </p:grpSp>
      <p:sp>
        <p:nvSpPr>
          <p:cNvPr id="3" name="Title" hidden="1"/>
          <p:cNvSpPr>
            <a:spLocks noGrp="1"/>
          </p:cNvSpPr>
          <p:nvPr>
            <p:ph type="title"/>
          </p:nvPr>
        </p:nvSpPr>
        <p:spPr/>
        <p:txBody>
          <a:bodyPr/>
          <a:lstStyle/>
          <a:p>
            <a:r>
              <a:rPr lang="en-US" sz="3200" dirty="0">
                <a:solidFill>
                  <a:srgbClr val="BD582C"/>
                </a:solidFill>
                <a:ea typeface="Times New Roman" pitchFamily="18" charset="0"/>
                <a:cs typeface="CommonBullets"/>
              </a:rPr>
              <a:t>Sources of Student Performance Gaps </a:t>
            </a:r>
            <a:br>
              <a:rPr lang="en-US" sz="3200" dirty="0">
                <a:solidFill>
                  <a:srgbClr val="BD582C"/>
                </a:solidFill>
                <a:ea typeface="Arial Unicode MS" pitchFamily="34" charset="-128"/>
                <a:cs typeface="Arial Unicode MS" pitchFamily="34" charset="-128"/>
              </a:rPr>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61333" y="1404068"/>
            <a:ext cx="422795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a:solidFill>
                  <a:srgbClr val="BD582C"/>
                </a:solidFill>
                <a:latin typeface="Calibri" panose="020F0502020204030204"/>
                <a:ea typeface="SimSun" pitchFamily="2" charset="-122"/>
                <a:cs typeface="+mn-cs"/>
              </a:rPr>
              <a:t>Educational Disparities, Example</a:t>
            </a:r>
          </a:p>
        </p:txBody>
      </p:sp>
      <p:graphicFrame>
        <p:nvGraphicFramePr>
          <p:cNvPr id="4" name="Table" descr="Please contact Professor Yinger for details regarding figures" title="Table"/>
          <p:cNvGraphicFramePr>
            <a:graphicFrameLocks noGrp="1"/>
          </p:cNvGraphicFramePr>
          <p:nvPr>
            <p:extLst>
              <p:ext uri="{D42A27DB-BD31-4B8C-83A1-F6EECF244321}">
                <p14:modId xmlns:p14="http://schemas.microsoft.com/office/powerpoint/2010/main" val="3974902696"/>
              </p:ext>
            </p:extLst>
          </p:nvPr>
        </p:nvGraphicFramePr>
        <p:xfrm>
          <a:off x="2514601" y="1828800"/>
          <a:ext cx="3654176" cy="4499108"/>
        </p:xfrm>
        <a:graphic>
          <a:graphicData uri="http://schemas.openxmlformats.org/drawingml/2006/table">
            <a:tbl>
              <a:tblPr firstRow="1"/>
              <a:tblGrid>
                <a:gridCol w="1386448">
                  <a:extLst>
                    <a:ext uri="{9D8B030D-6E8A-4147-A177-3AD203B41FA5}">
                      <a16:colId xmlns:a16="http://schemas.microsoft.com/office/drawing/2014/main" val="20000"/>
                    </a:ext>
                  </a:extLst>
                </a:gridCol>
                <a:gridCol w="707974">
                  <a:extLst>
                    <a:ext uri="{9D8B030D-6E8A-4147-A177-3AD203B41FA5}">
                      <a16:colId xmlns:a16="http://schemas.microsoft.com/office/drawing/2014/main" val="20001"/>
                    </a:ext>
                  </a:extLst>
                </a:gridCol>
                <a:gridCol w="707974">
                  <a:extLst>
                    <a:ext uri="{9D8B030D-6E8A-4147-A177-3AD203B41FA5}">
                      <a16:colId xmlns:a16="http://schemas.microsoft.com/office/drawing/2014/main" val="20002"/>
                    </a:ext>
                  </a:extLst>
                </a:gridCol>
                <a:gridCol w="851780">
                  <a:extLst>
                    <a:ext uri="{9D8B030D-6E8A-4147-A177-3AD203B41FA5}">
                      <a16:colId xmlns:a16="http://schemas.microsoft.com/office/drawing/2014/main" val="20003"/>
                    </a:ext>
                  </a:extLst>
                </a:gridCol>
              </a:tblGrid>
              <a:tr h="233245">
                <a:tc gridSpan="4">
                  <a:txBody>
                    <a:bodyPr/>
                    <a:lstStyle/>
                    <a:p>
                      <a:pPr algn="ctr" fontAlgn="b"/>
                      <a:r>
                        <a:rPr lang="en-US" sz="1400" b="0" i="0" u="none" strike="noStrike" dirty="0">
                          <a:solidFill>
                            <a:srgbClr val="000000"/>
                          </a:solidFill>
                          <a:effectLst/>
                          <a:latin typeface="Times New Roman" panose="02020603050405020304" pitchFamily="18" charset="0"/>
                        </a:rPr>
                        <a:t>NAEP 4th Grade Math, 2015</a:t>
                      </a:r>
                    </a:p>
                  </a:txBody>
                  <a:tcPr marL="9523" marR="9523" marT="9523"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3245">
                <a:tc>
                  <a:txBody>
                    <a:bodyPr/>
                    <a:lstStyle/>
                    <a:p>
                      <a:pPr algn="l" fontAlgn="b"/>
                      <a:endParaRPr lang="en-US" sz="1400" b="0" i="0" u="none" strike="noStrike" dirty="0">
                        <a:solidFill>
                          <a:srgbClr val="000000"/>
                        </a:solidFill>
                        <a:effectLst/>
                        <a:latin typeface="Times New Roman" panose="02020603050405020304" pitchFamily="18" charset="0"/>
                      </a:endParaRPr>
                    </a:p>
                  </a:txBody>
                  <a:tcPr marL="9523" marR="9523" marT="9523"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fontAlgn="b"/>
                      <a:r>
                        <a:rPr lang="en-US" sz="1400" b="0" i="0" u="none" strike="noStrike">
                          <a:solidFill>
                            <a:srgbClr val="000000"/>
                          </a:solidFill>
                          <a:effectLst/>
                          <a:latin typeface="Times New Roman" panose="02020603050405020304" pitchFamily="18" charset="0"/>
                        </a:rPr>
                        <a:t>Percent Proficient</a:t>
                      </a:r>
                    </a:p>
                  </a:txBody>
                  <a:tcPr marL="9523" marR="9523" marT="952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33245">
                <a:tc>
                  <a:txBody>
                    <a:bodyPr/>
                    <a:lstStyle/>
                    <a:p>
                      <a:pPr algn="l" fontAlgn="b"/>
                      <a:r>
                        <a:rPr lang="en-US" sz="1400" b="0" i="0" u="none" strike="noStrike">
                          <a:solidFill>
                            <a:srgbClr val="000000"/>
                          </a:solidFill>
                          <a:effectLst/>
                          <a:latin typeface="Times New Roman" panose="02020603050405020304" pitchFamily="18" charset="0"/>
                        </a:rPr>
                        <a:t>City</a:t>
                      </a:r>
                    </a:p>
                  </a:txBody>
                  <a:tcPr marL="9523" marR="9523" marT="952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panose="02020603050405020304" pitchFamily="18" charset="0"/>
                        </a:rPr>
                        <a:t>City </a:t>
                      </a:r>
                    </a:p>
                  </a:txBody>
                  <a:tcPr marL="9523" marR="9523" marT="952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panose="02020603050405020304" pitchFamily="18" charset="0"/>
                        </a:rPr>
                        <a:t>State</a:t>
                      </a:r>
                    </a:p>
                  </a:txBody>
                  <a:tcPr marL="9523" marR="9523" marT="952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panose="02020603050405020304" pitchFamily="18" charset="0"/>
                        </a:rPr>
                        <a:t>City/State</a:t>
                      </a:r>
                    </a:p>
                  </a:txBody>
                  <a:tcPr marL="9523" marR="9523" marT="952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2643">
                <a:tc>
                  <a:txBody>
                    <a:bodyPr/>
                    <a:lstStyle/>
                    <a:p>
                      <a:pPr algn="l" fontAlgn="ctr"/>
                      <a:r>
                        <a:rPr lang="en-US" sz="1400" b="0" i="0" u="none" strike="noStrike">
                          <a:solidFill>
                            <a:srgbClr val="585858"/>
                          </a:solidFill>
                          <a:effectLst/>
                          <a:latin typeface="Times New Roman" panose="02020603050405020304" pitchFamily="18" charset="0"/>
                        </a:rPr>
                        <a:t>Albuquerue</a:t>
                      </a:r>
                    </a:p>
                  </a:txBody>
                  <a:tcPr marL="9523" marR="9523" marT="952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28</a:t>
                      </a:r>
                    </a:p>
                  </a:txBody>
                  <a:tcPr marL="9523" marR="9523" marT="952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Times New Roman" panose="02020603050405020304" pitchFamily="18" charset="0"/>
                        </a:rPr>
                        <a:t>27</a:t>
                      </a:r>
                    </a:p>
                  </a:txBody>
                  <a:tcPr marL="9523" marR="9523" marT="952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a:solidFill>
                            <a:srgbClr val="4F81BD"/>
                          </a:solidFill>
                          <a:effectLst/>
                          <a:latin typeface="Times New Roman" panose="02020603050405020304" pitchFamily="18" charset="0"/>
                        </a:rPr>
                        <a:t>103.7%</a:t>
                      </a:r>
                    </a:p>
                  </a:txBody>
                  <a:tcPr marL="9523" marR="9523" marT="9523"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222643">
                <a:tc>
                  <a:txBody>
                    <a:bodyPr/>
                    <a:lstStyle/>
                    <a:p>
                      <a:pPr algn="l" fontAlgn="b"/>
                      <a:r>
                        <a:rPr lang="en-US" sz="1400" b="0" i="0" u="none" strike="noStrike">
                          <a:solidFill>
                            <a:srgbClr val="000000"/>
                          </a:solidFill>
                          <a:effectLst/>
                          <a:latin typeface="Times New Roman" panose="02020603050405020304" pitchFamily="18" charset="0"/>
                        </a:rPr>
                        <a:t>Atlanta</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26</a:t>
                      </a:r>
                    </a:p>
                  </a:txBody>
                  <a:tcPr marL="9523" marR="9523" marT="9523" marB="0" anchor="ctr">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35</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74.3%</a:t>
                      </a:r>
                    </a:p>
                  </a:txBody>
                  <a:tcPr marL="9523" marR="9523" marT="9523" marB="0" anchor="b">
                    <a:lnL>
                      <a:noFill/>
                    </a:lnL>
                    <a:lnR>
                      <a:noFill/>
                    </a:lnR>
                    <a:lnT>
                      <a:noFill/>
                    </a:lnT>
                    <a:lnB>
                      <a:noFill/>
                    </a:lnB>
                  </a:tcPr>
                </a:tc>
                <a:extLst>
                  <a:ext uri="{0D108BD9-81ED-4DB2-BD59-A6C34878D82A}">
                    <a16:rowId xmlns:a16="http://schemas.microsoft.com/office/drawing/2014/main" val="10004"/>
                  </a:ext>
                </a:extLst>
              </a:tr>
              <a:tr h="222643">
                <a:tc>
                  <a:txBody>
                    <a:bodyPr/>
                    <a:lstStyle/>
                    <a:p>
                      <a:pPr algn="l" fontAlgn="ctr"/>
                      <a:r>
                        <a:rPr lang="en-US" sz="1400" b="0" i="0" u="none" strike="noStrike">
                          <a:solidFill>
                            <a:srgbClr val="585858"/>
                          </a:solidFill>
                          <a:effectLst/>
                          <a:latin typeface="Times New Roman" panose="02020603050405020304" pitchFamily="18" charset="0"/>
                        </a:rPr>
                        <a:t>Austin</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47</a:t>
                      </a:r>
                    </a:p>
                  </a:txBody>
                  <a:tcPr marL="9523" marR="9523" marT="9523"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44</a:t>
                      </a:r>
                    </a:p>
                  </a:txBody>
                  <a:tcPr marL="9523" marR="9523" marT="9523" marB="0" anchor="b">
                    <a:lnL>
                      <a:noFill/>
                    </a:lnL>
                    <a:lnR>
                      <a:noFill/>
                    </a:lnR>
                    <a:lnT>
                      <a:noFill/>
                    </a:lnT>
                    <a:lnB>
                      <a:noFill/>
                    </a:lnB>
                  </a:tcPr>
                </a:tc>
                <a:tc>
                  <a:txBody>
                    <a:bodyPr/>
                    <a:lstStyle/>
                    <a:p>
                      <a:pPr algn="r" fontAlgn="b"/>
                      <a:r>
                        <a:rPr lang="en-US" sz="1400" b="1" i="0" u="none" strike="noStrike">
                          <a:solidFill>
                            <a:srgbClr val="4F81BD"/>
                          </a:solidFill>
                          <a:effectLst/>
                          <a:latin typeface="Times New Roman" panose="02020603050405020304" pitchFamily="18" charset="0"/>
                        </a:rPr>
                        <a:t>106.8%</a:t>
                      </a:r>
                    </a:p>
                  </a:txBody>
                  <a:tcPr marL="9523" marR="9523" marT="9523" marB="0" anchor="b">
                    <a:lnL>
                      <a:noFill/>
                    </a:lnL>
                    <a:lnR>
                      <a:noFill/>
                    </a:lnR>
                    <a:lnT>
                      <a:noFill/>
                    </a:lnT>
                    <a:lnB>
                      <a:noFill/>
                    </a:lnB>
                  </a:tcPr>
                </a:tc>
                <a:extLst>
                  <a:ext uri="{0D108BD9-81ED-4DB2-BD59-A6C34878D82A}">
                    <a16:rowId xmlns:a16="http://schemas.microsoft.com/office/drawing/2014/main" val="10005"/>
                  </a:ext>
                </a:extLst>
              </a:tr>
              <a:tr h="222643">
                <a:tc>
                  <a:txBody>
                    <a:bodyPr/>
                    <a:lstStyle/>
                    <a:p>
                      <a:pPr algn="l" fontAlgn="b"/>
                      <a:r>
                        <a:rPr lang="en-US" sz="1400" b="0" i="0" u="none" strike="noStrike">
                          <a:solidFill>
                            <a:srgbClr val="000000"/>
                          </a:solidFill>
                          <a:effectLst/>
                          <a:latin typeface="Times New Roman" panose="02020603050405020304" pitchFamily="18" charset="0"/>
                        </a:rPr>
                        <a:t>Baltimore</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12</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40</a:t>
                      </a:r>
                    </a:p>
                  </a:txBody>
                  <a:tcPr marL="9523" marR="9523" marT="9523" marB="0" anchor="ctr">
                    <a:lnL>
                      <a:noFill/>
                    </a:lnL>
                    <a:lnR>
                      <a:noFill/>
                    </a:lnR>
                    <a:lnT>
                      <a:noFill/>
                    </a:lnT>
                    <a:lnB>
                      <a:noFill/>
                    </a:lnB>
                  </a:tcPr>
                </a:tc>
                <a:tc>
                  <a:txBody>
                    <a:bodyPr/>
                    <a:lstStyle/>
                    <a:p>
                      <a:pPr algn="r" fontAlgn="b"/>
                      <a:r>
                        <a:rPr lang="en-US" sz="1400" b="1" i="0" u="none" strike="noStrike" dirty="0">
                          <a:solidFill>
                            <a:srgbClr val="C70000"/>
                          </a:solidFill>
                          <a:effectLst/>
                          <a:latin typeface="Times New Roman" panose="02020603050405020304" pitchFamily="18" charset="0"/>
                        </a:rPr>
                        <a:t>30.0%</a:t>
                      </a:r>
                    </a:p>
                  </a:txBody>
                  <a:tcPr marL="9523" marR="9523" marT="9523" marB="0" anchor="b">
                    <a:lnL>
                      <a:noFill/>
                    </a:lnL>
                    <a:lnR>
                      <a:noFill/>
                    </a:lnR>
                    <a:lnT>
                      <a:noFill/>
                    </a:lnT>
                    <a:lnB>
                      <a:noFill/>
                    </a:lnB>
                  </a:tcPr>
                </a:tc>
                <a:extLst>
                  <a:ext uri="{0D108BD9-81ED-4DB2-BD59-A6C34878D82A}">
                    <a16:rowId xmlns:a16="http://schemas.microsoft.com/office/drawing/2014/main" val="10006"/>
                  </a:ext>
                </a:extLst>
              </a:tr>
              <a:tr h="222643">
                <a:tc>
                  <a:txBody>
                    <a:bodyPr/>
                    <a:lstStyle/>
                    <a:p>
                      <a:pPr algn="l" fontAlgn="ctr"/>
                      <a:r>
                        <a:rPr lang="en-US" sz="1400" b="0" i="0" u="none" strike="noStrike">
                          <a:solidFill>
                            <a:srgbClr val="585858"/>
                          </a:solidFill>
                          <a:effectLst/>
                          <a:latin typeface="Times New Roman" panose="02020603050405020304" pitchFamily="18" charset="0"/>
                        </a:rPr>
                        <a:t>Boston</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33</a:t>
                      </a:r>
                    </a:p>
                  </a:txBody>
                  <a:tcPr marL="9523" marR="9523" marT="9523"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54</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61.1%</a:t>
                      </a:r>
                    </a:p>
                  </a:txBody>
                  <a:tcPr marL="9523" marR="9523" marT="9523" marB="0" anchor="b">
                    <a:lnL>
                      <a:noFill/>
                    </a:lnL>
                    <a:lnR>
                      <a:noFill/>
                    </a:lnR>
                    <a:lnT>
                      <a:noFill/>
                    </a:lnT>
                    <a:lnB>
                      <a:noFill/>
                    </a:lnB>
                  </a:tcPr>
                </a:tc>
                <a:extLst>
                  <a:ext uri="{0D108BD9-81ED-4DB2-BD59-A6C34878D82A}">
                    <a16:rowId xmlns:a16="http://schemas.microsoft.com/office/drawing/2014/main" val="10007"/>
                  </a:ext>
                </a:extLst>
              </a:tr>
              <a:tr h="222643">
                <a:tc>
                  <a:txBody>
                    <a:bodyPr/>
                    <a:lstStyle/>
                    <a:p>
                      <a:pPr algn="l" fontAlgn="ctr"/>
                      <a:r>
                        <a:rPr lang="en-US" sz="1400" b="0" i="0" u="none" strike="noStrike">
                          <a:solidFill>
                            <a:srgbClr val="585858"/>
                          </a:solidFill>
                          <a:effectLst/>
                          <a:latin typeface="Times New Roman" panose="02020603050405020304" pitchFamily="18" charset="0"/>
                        </a:rPr>
                        <a:t>Charlotte</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51</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44</a:t>
                      </a:r>
                    </a:p>
                  </a:txBody>
                  <a:tcPr marL="9523" marR="9523" marT="9523" marB="0" anchor="b">
                    <a:lnL>
                      <a:noFill/>
                    </a:lnL>
                    <a:lnR>
                      <a:noFill/>
                    </a:lnR>
                    <a:lnT>
                      <a:noFill/>
                    </a:lnT>
                    <a:lnB>
                      <a:noFill/>
                    </a:lnB>
                  </a:tcPr>
                </a:tc>
                <a:tc>
                  <a:txBody>
                    <a:bodyPr/>
                    <a:lstStyle/>
                    <a:p>
                      <a:pPr algn="r" fontAlgn="b"/>
                      <a:r>
                        <a:rPr lang="en-US" sz="1400" b="1" i="0" u="none" strike="noStrike" dirty="0">
                          <a:solidFill>
                            <a:srgbClr val="4F81BD"/>
                          </a:solidFill>
                          <a:effectLst/>
                          <a:latin typeface="Times New Roman" panose="02020603050405020304" pitchFamily="18" charset="0"/>
                        </a:rPr>
                        <a:t>115.9%</a:t>
                      </a:r>
                    </a:p>
                  </a:txBody>
                  <a:tcPr marL="9523" marR="9523" marT="9523" marB="0" anchor="b">
                    <a:lnL>
                      <a:noFill/>
                    </a:lnL>
                    <a:lnR>
                      <a:noFill/>
                    </a:lnR>
                    <a:lnT>
                      <a:noFill/>
                    </a:lnT>
                    <a:lnB>
                      <a:noFill/>
                    </a:lnB>
                  </a:tcPr>
                </a:tc>
                <a:extLst>
                  <a:ext uri="{0D108BD9-81ED-4DB2-BD59-A6C34878D82A}">
                    <a16:rowId xmlns:a16="http://schemas.microsoft.com/office/drawing/2014/main" val="10008"/>
                  </a:ext>
                </a:extLst>
              </a:tr>
              <a:tr h="222643">
                <a:tc>
                  <a:txBody>
                    <a:bodyPr/>
                    <a:lstStyle/>
                    <a:p>
                      <a:pPr algn="l" fontAlgn="ctr"/>
                      <a:r>
                        <a:rPr lang="en-US" sz="1400" b="0" i="0" u="none" strike="noStrike">
                          <a:solidFill>
                            <a:srgbClr val="585858"/>
                          </a:solidFill>
                          <a:effectLst/>
                          <a:latin typeface="Times New Roman" panose="02020603050405020304" pitchFamily="18" charset="0"/>
                        </a:rPr>
                        <a:t>Chicago</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30</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37</a:t>
                      </a:r>
                    </a:p>
                  </a:txBody>
                  <a:tcPr marL="9523" marR="9523" marT="9523"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81.1%</a:t>
                      </a:r>
                    </a:p>
                  </a:txBody>
                  <a:tcPr marL="9523" marR="9523" marT="9523" marB="0" anchor="b">
                    <a:lnL>
                      <a:noFill/>
                    </a:lnL>
                    <a:lnR>
                      <a:noFill/>
                    </a:lnR>
                    <a:lnT>
                      <a:noFill/>
                    </a:lnT>
                    <a:lnB>
                      <a:noFill/>
                    </a:lnB>
                  </a:tcPr>
                </a:tc>
                <a:extLst>
                  <a:ext uri="{0D108BD9-81ED-4DB2-BD59-A6C34878D82A}">
                    <a16:rowId xmlns:a16="http://schemas.microsoft.com/office/drawing/2014/main" val="10009"/>
                  </a:ext>
                </a:extLst>
              </a:tr>
              <a:tr h="222643">
                <a:tc>
                  <a:txBody>
                    <a:bodyPr/>
                    <a:lstStyle/>
                    <a:p>
                      <a:pPr algn="l" fontAlgn="b"/>
                      <a:r>
                        <a:rPr lang="en-US" sz="1400" b="0" i="0" u="none" strike="noStrike">
                          <a:solidFill>
                            <a:srgbClr val="000000"/>
                          </a:solidFill>
                          <a:effectLst/>
                          <a:latin typeface="Times New Roman" panose="02020603050405020304" pitchFamily="18" charset="0"/>
                        </a:rPr>
                        <a:t>Cleveland</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13</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45</a:t>
                      </a:r>
                    </a:p>
                  </a:txBody>
                  <a:tcPr marL="9523" marR="9523" marT="9523" marB="0" anchor="ctr">
                    <a:lnL>
                      <a:noFill/>
                    </a:lnL>
                    <a:lnR>
                      <a:noFill/>
                    </a:lnR>
                    <a:lnT>
                      <a:noFill/>
                    </a:lnT>
                    <a:lnB>
                      <a:noFill/>
                    </a:lnB>
                  </a:tcPr>
                </a:tc>
                <a:tc>
                  <a:txBody>
                    <a:bodyPr/>
                    <a:lstStyle/>
                    <a:p>
                      <a:pPr algn="r" fontAlgn="b"/>
                      <a:r>
                        <a:rPr lang="en-US" sz="1400" b="1" i="0" u="none" strike="noStrike" dirty="0">
                          <a:solidFill>
                            <a:srgbClr val="C70000"/>
                          </a:solidFill>
                          <a:effectLst/>
                          <a:latin typeface="Times New Roman" panose="02020603050405020304" pitchFamily="18" charset="0"/>
                        </a:rPr>
                        <a:t>28.9%</a:t>
                      </a:r>
                    </a:p>
                  </a:txBody>
                  <a:tcPr marL="9523" marR="9523" marT="9523" marB="0" anchor="b">
                    <a:lnL>
                      <a:noFill/>
                    </a:lnL>
                    <a:lnR>
                      <a:noFill/>
                    </a:lnR>
                    <a:lnT>
                      <a:noFill/>
                    </a:lnT>
                    <a:lnB>
                      <a:noFill/>
                    </a:lnB>
                  </a:tcPr>
                </a:tc>
                <a:extLst>
                  <a:ext uri="{0D108BD9-81ED-4DB2-BD59-A6C34878D82A}">
                    <a16:rowId xmlns:a16="http://schemas.microsoft.com/office/drawing/2014/main" val="10010"/>
                  </a:ext>
                </a:extLst>
              </a:tr>
              <a:tr h="222643">
                <a:tc>
                  <a:txBody>
                    <a:bodyPr/>
                    <a:lstStyle/>
                    <a:p>
                      <a:pPr algn="l" fontAlgn="ctr"/>
                      <a:r>
                        <a:rPr lang="en-US" sz="1400" b="0" i="0" u="none" strike="noStrike">
                          <a:solidFill>
                            <a:srgbClr val="585858"/>
                          </a:solidFill>
                          <a:effectLst/>
                          <a:latin typeface="Times New Roman" panose="02020603050405020304" pitchFamily="18" charset="0"/>
                        </a:rPr>
                        <a:t>Dallas</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34</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44</a:t>
                      </a:r>
                    </a:p>
                  </a:txBody>
                  <a:tcPr marL="9523" marR="9523" marT="9523"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77.3%</a:t>
                      </a:r>
                    </a:p>
                  </a:txBody>
                  <a:tcPr marL="9523" marR="9523" marT="9523" marB="0" anchor="b">
                    <a:lnL>
                      <a:noFill/>
                    </a:lnL>
                    <a:lnR>
                      <a:noFill/>
                    </a:lnR>
                    <a:lnT>
                      <a:noFill/>
                    </a:lnT>
                    <a:lnB>
                      <a:noFill/>
                    </a:lnB>
                  </a:tcPr>
                </a:tc>
                <a:extLst>
                  <a:ext uri="{0D108BD9-81ED-4DB2-BD59-A6C34878D82A}">
                    <a16:rowId xmlns:a16="http://schemas.microsoft.com/office/drawing/2014/main" val="10011"/>
                  </a:ext>
                </a:extLst>
              </a:tr>
              <a:tr h="214193">
                <a:tc>
                  <a:txBody>
                    <a:bodyPr/>
                    <a:lstStyle/>
                    <a:p>
                      <a:pPr algn="l" fontAlgn="ctr"/>
                      <a:r>
                        <a:rPr lang="en-US" sz="1400" b="0" i="0" u="none" strike="noStrike">
                          <a:solidFill>
                            <a:srgbClr val="585858"/>
                          </a:solidFill>
                          <a:effectLst/>
                          <a:latin typeface="Times New Roman" panose="02020603050405020304" pitchFamily="18" charset="0"/>
                        </a:rPr>
                        <a:t>Detroit</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5</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34</a:t>
                      </a:r>
                    </a:p>
                  </a:txBody>
                  <a:tcPr marL="9523" marR="9523" marT="9523" marB="0" anchor="b">
                    <a:lnL>
                      <a:noFill/>
                    </a:lnL>
                    <a:lnR>
                      <a:noFill/>
                    </a:lnR>
                    <a:lnT>
                      <a:noFill/>
                    </a:lnT>
                    <a:lnB>
                      <a:noFill/>
                    </a:lnB>
                  </a:tcPr>
                </a:tc>
                <a:tc>
                  <a:txBody>
                    <a:bodyPr/>
                    <a:lstStyle/>
                    <a:p>
                      <a:pPr algn="r" fontAlgn="b"/>
                      <a:r>
                        <a:rPr lang="en-US" sz="1400" b="1" i="0" u="none" strike="noStrike" dirty="0">
                          <a:solidFill>
                            <a:srgbClr val="C70000"/>
                          </a:solidFill>
                          <a:effectLst/>
                          <a:latin typeface="Times New Roman" panose="02020603050405020304" pitchFamily="18" charset="0"/>
                        </a:rPr>
                        <a:t>14.7%</a:t>
                      </a:r>
                    </a:p>
                  </a:txBody>
                  <a:tcPr marL="9523" marR="9523" marT="9523" marB="0" anchor="b">
                    <a:lnL>
                      <a:noFill/>
                    </a:lnL>
                    <a:lnR>
                      <a:noFill/>
                    </a:lnR>
                    <a:lnT>
                      <a:noFill/>
                    </a:lnT>
                    <a:lnB>
                      <a:noFill/>
                    </a:lnB>
                  </a:tcPr>
                </a:tc>
                <a:extLst>
                  <a:ext uri="{0D108BD9-81ED-4DB2-BD59-A6C34878D82A}">
                    <a16:rowId xmlns:a16="http://schemas.microsoft.com/office/drawing/2014/main" val="10012"/>
                  </a:ext>
                </a:extLst>
              </a:tr>
              <a:tr h="222643">
                <a:tc>
                  <a:txBody>
                    <a:bodyPr/>
                    <a:lstStyle/>
                    <a:p>
                      <a:pPr algn="l" fontAlgn="b"/>
                      <a:r>
                        <a:rPr lang="en-US" sz="1400" b="0" i="0" u="none" strike="noStrike">
                          <a:solidFill>
                            <a:srgbClr val="000000"/>
                          </a:solidFill>
                          <a:effectLst/>
                          <a:latin typeface="Times New Roman" panose="02020603050405020304" pitchFamily="18" charset="0"/>
                        </a:rPr>
                        <a:t>Fresno</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14</a:t>
                      </a:r>
                    </a:p>
                  </a:txBody>
                  <a:tcPr marL="9523" marR="9523" marT="9523" marB="0" anchor="ctr">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29</a:t>
                      </a:r>
                    </a:p>
                  </a:txBody>
                  <a:tcPr marL="9523" marR="9523" marT="9523" marB="0" anchor="ctr">
                    <a:lnL>
                      <a:noFill/>
                    </a:lnL>
                    <a:lnR>
                      <a:noFill/>
                    </a:lnR>
                    <a:lnT>
                      <a:noFill/>
                    </a:lnT>
                    <a:lnB>
                      <a:noFill/>
                    </a:lnB>
                  </a:tcPr>
                </a:tc>
                <a:tc>
                  <a:txBody>
                    <a:bodyPr/>
                    <a:lstStyle/>
                    <a:p>
                      <a:pPr algn="r" fontAlgn="b"/>
                      <a:r>
                        <a:rPr lang="en-US" sz="1400" b="1" i="0" u="none" strike="noStrike" dirty="0">
                          <a:solidFill>
                            <a:srgbClr val="C70000"/>
                          </a:solidFill>
                          <a:effectLst/>
                          <a:latin typeface="Times New Roman" panose="02020603050405020304" pitchFamily="18" charset="0"/>
                        </a:rPr>
                        <a:t>48.3%</a:t>
                      </a:r>
                    </a:p>
                  </a:txBody>
                  <a:tcPr marL="9523" marR="9523" marT="9523" marB="0" anchor="b">
                    <a:lnL>
                      <a:noFill/>
                    </a:lnL>
                    <a:lnR>
                      <a:noFill/>
                    </a:lnR>
                    <a:lnT>
                      <a:noFill/>
                    </a:lnT>
                    <a:lnB>
                      <a:noFill/>
                    </a:lnB>
                  </a:tcPr>
                </a:tc>
                <a:extLst>
                  <a:ext uri="{0D108BD9-81ED-4DB2-BD59-A6C34878D82A}">
                    <a16:rowId xmlns:a16="http://schemas.microsoft.com/office/drawing/2014/main" val="10013"/>
                  </a:ext>
                </a:extLst>
              </a:tr>
              <a:tr h="214193">
                <a:tc>
                  <a:txBody>
                    <a:bodyPr/>
                    <a:lstStyle/>
                    <a:p>
                      <a:pPr algn="l" fontAlgn="ctr"/>
                      <a:r>
                        <a:rPr lang="en-US" sz="1400" b="0" i="0" u="none" strike="noStrike">
                          <a:solidFill>
                            <a:srgbClr val="585858"/>
                          </a:solidFill>
                          <a:effectLst/>
                          <a:latin typeface="Times New Roman" panose="02020603050405020304" pitchFamily="18" charset="0"/>
                        </a:rPr>
                        <a:t>Houston</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36</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44</a:t>
                      </a:r>
                    </a:p>
                  </a:txBody>
                  <a:tcPr marL="9523" marR="9523" marT="9523"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81.8%</a:t>
                      </a:r>
                    </a:p>
                  </a:txBody>
                  <a:tcPr marL="9523" marR="9523" marT="9523" marB="0" anchor="b">
                    <a:lnL>
                      <a:noFill/>
                    </a:lnL>
                    <a:lnR>
                      <a:noFill/>
                    </a:lnR>
                    <a:lnT>
                      <a:noFill/>
                    </a:lnT>
                    <a:lnB>
                      <a:noFill/>
                    </a:lnB>
                  </a:tcPr>
                </a:tc>
                <a:extLst>
                  <a:ext uri="{0D108BD9-81ED-4DB2-BD59-A6C34878D82A}">
                    <a16:rowId xmlns:a16="http://schemas.microsoft.com/office/drawing/2014/main" val="10014"/>
                  </a:ext>
                </a:extLst>
              </a:tr>
              <a:tr h="222643">
                <a:tc>
                  <a:txBody>
                    <a:bodyPr/>
                    <a:lstStyle/>
                    <a:p>
                      <a:pPr algn="l" fontAlgn="b"/>
                      <a:r>
                        <a:rPr lang="en-US" sz="1400" b="0" i="0" u="none" strike="noStrike">
                          <a:solidFill>
                            <a:srgbClr val="000000"/>
                          </a:solidFill>
                          <a:effectLst/>
                          <a:latin typeface="Times New Roman" panose="02020603050405020304" pitchFamily="18" charset="0"/>
                        </a:rPr>
                        <a:t>Los Angeles</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22</a:t>
                      </a:r>
                    </a:p>
                  </a:txBody>
                  <a:tcPr marL="9523" marR="9523" marT="9523" marB="0" anchor="ctr">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29</a:t>
                      </a:r>
                    </a:p>
                  </a:txBody>
                  <a:tcPr marL="9523" marR="9523" marT="9523" marB="0" anchor="ctr">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75.9%</a:t>
                      </a:r>
                    </a:p>
                  </a:txBody>
                  <a:tcPr marL="9523" marR="9523" marT="9523" marB="0" anchor="b">
                    <a:lnL>
                      <a:noFill/>
                    </a:lnL>
                    <a:lnR>
                      <a:noFill/>
                    </a:lnR>
                    <a:lnT>
                      <a:noFill/>
                    </a:lnT>
                    <a:lnB>
                      <a:noFill/>
                    </a:lnB>
                  </a:tcPr>
                </a:tc>
                <a:extLst>
                  <a:ext uri="{0D108BD9-81ED-4DB2-BD59-A6C34878D82A}">
                    <a16:rowId xmlns:a16="http://schemas.microsoft.com/office/drawing/2014/main" val="10015"/>
                  </a:ext>
                </a:extLst>
              </a:tr>
              <a:tr h="222643">
                <a:tc>
                  <a:txBody>
                    <a:bodyPr/>
                    <a:lstStyle/>
                    <a:p>
                      <a:pPr algn="l" fontAlgn="b"/>
                      <a:r>
                        <a:rPr lang="en-US" sz="1400" b="0" i="0" u="none" strike="noStrike">
                          <a:solidFill>
                            <a:srgbClr val="000000"/>
                          </a:solidFill>
                          <a:effectLst/>
                          <a:latin typeface="Times New Roman" panose="02020603050405020304" pitchFamily="18" charset="0"/>
                        </a:rPr>
                        <a:t>Miami</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41</a:t>
                      </a:r>
                    </a:p>
                  </a:txBody>
                  <a:tcPr marL="9523" marR="9523" marT="9523" marB="0" anchor="ctr">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42</a:t>
                      </a:r>
                    </a:p>
                  </a:txBody>
                  <a:tcPr marL="9523" marR="9523" marT="9523" marB="0" anchor="ctr">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97.6%</a:t>
                      </a:r>
                    </a:p>
                  </a:txBody>
                  <a:tcPr marL="9523" marR="9523" marT="9523" marB="0" anchor="b">
                    <a:lnL>
                      <a:noFill/>
                    </a:lnL>
                    <a:lnR>
                      <a:noFill/>
                    </a:lnR>
                    <a:lnT>
                      <a:noFill/>
                    </a:lnT>
                    <a:lnB>
                      <a:noFill/>
                    </a:lnB>
                  </a:tcPr>
                </a:tc>
                <a:extLst>
                  <a:ext uri="{0D108BD9-81ED-4DB2-BD59-A6C34878D82A}">
                    <a16:rowId xmlns:a16="http://schemas.microsoft.com/office/drawing/2014/main" val="10016"/>
                  </a:ext>
                </a:extLst>
              </a:tr>
              <a:tr h="222643">
                <a:tc>
                  <a:txBody>
                    <a:bodyPr/>
                    <a:lstStyle/>
                    <a:p>
                      <a:pPr algn="l" fontAlgn="b"/>
                      <a:r>
                        <a:rPr lang="en-US" sz="1400" b="0" i="0" u="none" strike="noStrike">
                          <a:solidFill>
                            <a:srgbClr val="000000"/>
                          </a:solidFill>
                          <a:effectLst/>
                          <a:latin typeface="Times New Roman" panose="02020603050405020304" pitchFamily="18" charset="0"/>
                        </a:rPr>
                        <a:t>NYC</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26</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35</a:t>
                      </a:r>
                    </a:p>
                  </a:txBody>
                  <a:tcPr marL="9523" marR="9523" marT="9523" marB="0" anchor="ctr">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74.3%</a:t>
                      </a:r>
                    </a:p>
                  </a:txBody>
                  <a:tcPr marL="9523" marR="9523" marT="9523" marB="0" anchor="b">
                    <a:lnL>
                      <a:noFill/>
                    </a:lnL>
                    <a:lnR>
                      <a:noFill/>
                    </a:lnR>
                    <a:lnT>
                      <a:noFill/>
                    </a:lnT>
                    <a:lnB>
                      <a:noFill/>
                    </a:lnB>
                  </a:tcPr>
                </a:tc>
                <a:extLst>
                  <a:ext uri="{0D108BD9-81ED-4DB2-BD59-A6C34878D82A}">
                    <a16:rowId xmlns:a16="http://schemas.microsoft.com/office/drawing/2014/main" val="10017"/>
                  </a:ext>
                </a:extLst>
              </a:tr>
              <a:tr h="222643">
                <a:tc>
                  <a:txBody>
                    <a:bodyPr/>
                    <a:lstStyle/>
                    <a:p>
                      <a:pPr algn="l" fontAlgn="b"/>
                      <a:r>
                        <a:rPr lang="en-US" sz="1400" b="0" i="0" u="none" strike="noStrike">
                          <a:solidFill>
                            <a:srgbClr val="000000"/>
                          </a:solidFill>
                          <a:effectLst/>
                          <a:latin typeface="Times New Roman" panose="02020603050405020304" pitchFamily="18" charset="0"/>
                        </a:rPr>
                        <a:t>Philadelphia</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15</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45</a:t>
                      </a:r>
                    </a:p>
                  </a:txBody>
                  <a:tcPr marL="9523" marR="9523" marT="9523" marB="0" anchor="ctr">
                    <a:lnL>
                      <a:noFill/>
                    </a:lnL>
                    <a:lnR>
                      <a:noFill/>
                    </a:lnR>
                    <a:lnT>
                      <a:noFill/>
                    </a:lnT>
                    <a:lnB>
                      <a:noFill/>
                    </a:lnB>
                  </a:tcPr>
                </a:tc>
                <a:tc>
                  <a:txBody>
                    <a:bodyPr/>
                    <a:lstStyle/>
                    <a:p>
                      <a:pPr algn="r" fontAlgn="b"/>
                      <a:r>
                        <a:rPr lang="en-US" sz="1400" b="1" i="0" u="none" strike="noStrike" dirty="0">
                          <a:solidFill>
                            <a:srgbClr val="C70000"/>
                          </a:solidFill>
                          <a:effectLst/>
                          <a:latin typeface="Times New Roman" panose="02020603050405020304" pitchFamily="18" charset="0"/>
                        </a:rPr>
                        <a:t>33.3%</a:t>
                      </a:r>
                    </a:p>
                  </a:txBody>
                  <a:tcPr marL="9523" marR="9523" marT="9523" marB="0" anchor="b">
                    <a:lnL>
                      <a:noFill/>
                    </a:lnL>
                    <a:lnR>
                      <a:noFill/>
                    </a:lnR>
                    <a:lnT>
                      <a:noFill/>
                    </a:lnT>
                    <a:lnB>
                      <a:noFill/>
                    </a:lnB>
                  </a:tcPr>
                </a:tc>
                <a:extLst>
                  <a:ext uri="{0D108BD9-81ED-4DB2-BD59-A6C34878D82A}">
                    <a16:rowId xmlns:a16="http://schemas.microsoft.com/office/drawing/2014/main" val="10018"/>
                  </a:ext>
                </a:extLst>
              </a:tr>
              <a:tr h="233245">
                <a:tc>
                  <a:txBody>
                    <a:bodyPr/>
                    <a:lstStyle/>
                    <a:p>
                      <a:pPr algn="l" fontAlgn="b"/>
                      <a:r>
                        <a:rPr lang="en-US" sz="1400" b="0" i="0" u="none" strike="noStrike">
                          <a:solidFill>
                            <a:srgbClr val="000000"/>
                          </a:solidFill>
                          <a:effectLst/>
                          <a:latin typeface="Times New Roman" panose="02020603050405020304" pitchFamily="18" charset="0"/>
                        </a:rPr>
                        <a:t>San Diego</a:t>
                      </a:r>
                    </a:p>
                  </a:txBody>
                  <a:tcPr marL="9523" marR="9523" marT="952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585858"/>
                          </a:solidFill>
                          <a:effectLst/>
                          <a:latin typeface="Times New Roman" panose="02020603050405020304" pitchFamily="18" charset="0"/>
                        </a:rPr>
                        <a:t>31</a:t>
                      </a:r>
                    </a:p>
                  </a:txBody>
                  <a:tcPr marL="9523" marR="9523" marT="952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585858"/>
                          </a:solidFill>
                          <a:effectLst/>
                          <a:latin typeface="Times New Roman" panose="02020603050405020304" pitchFamily="18" charset="0"/>
                        </a:rPr>
                        <a:t>29</a:t>
                      </a:r>
                    </a:p>
                  </a:txBody>
                  <a:tcPr marL="9523" marR="9523" marT="952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4F81BD"/>
                          </a:solidFill>
                          <a:effectLst/>
                          <a:latin typeface="Times New Roman" panose="02020603050405020304" pitchFamily="18" charset="0"/>
                        </a:rPr>
                        <a:t>106.9%</a:t>
                      </a:r>
                    </a:p>
                  </a:txBody>
                  <a:tcPr marL="9523" marR="9523" marT="9523"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sp>
        <p:nvSpPr>
          <p:cNvPr id="6" name="Title" hidden="1"/>
          <p:cNvSpPr>
            <a:spLocks noGrp="1"/>
          </p:cNvSpPr>
          <p:nvPr>
            <p:ph type="title"/>
          </p:nvPr>
        </p:nvSpPr>
        <p:spPr/>
        <p:txBody>
          <a:bodyPr/>
          <a:lstStyle/>
          <a:p>
            <a:r>
              <a:rPr lang="en-US" altLang="zh-CN" sz="3200" dirty="0">
                <a:solidFill>
                  <a:srgbClr val="BD582C"/>
                </a:solidFill>
                <a:latin typeface="Calibri" panose="020F0502020204030204"/>
                <a:ea typeface="SimSun" pitchFamily="2" charset="-122"/>
              </a:rPr>
              <a:t>Educational Disparities, Example</a:t>
            </a:r>
            <a:br>
              <a:rPr lang="en-US" altLang="zh-CN" sz="3200" dirty="0">
                <a:solidFill>
                  <a:srgbClr val="BD582C"/>
                </a:solidFill>
                <a:latin typeface="Calibri" panose="020F0502020204030204"/>
                <a:ea typeface="SimSun" pitchFamily="2" charset="-122"/>
              </a:rPr>
            </a:br>
            <a:endParaRPr lang="en-US" dirty="0"/>
          </a:p>
        </p:txBody>
      </p:sp>
    </p:spTree>
    <p:extLst>
      <p:ext uri="{BB962C8B-B14F-4D97-AF65-F5344CB8AC3E}">
        <p14:creationId xmlns:p14="http://schemas.microsoft.com/office/powerpoint/2010/main" val="1441187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61333" y="1404068"/>
            <a:ext cx="559403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a:solidFill>
                  <a:srgbClr val="BD582C"/>
                </a:solidFill>
                <a:latin typeface="Calibri" panose="020F0502020204030204"/>
                <a:ea typeface="SimSun" pitchFamily="2" charset="-122"/>
                <a:cs typeface="+mn-cs"/>
              </a:rPr>
              <a:t>Educational Disparities, Example Continued</a:t>
            </a:r>
          </a:p>
        </p:txBody>
      </p:sp>
      <p:sp>
        <p:nvSpPr>
          <p:cNvPr id="6" name="Rectangle 3"/>
          <p:cNvSpPr txBox="1">
            <a:spLocks noChangeArrowheads="1"/>
          </p:cNvSpPr>
          <p:nvPr/>
        </p:nvSpPr>
        <p:spPr>
          <a:xfrm>
            <a:off x="1066800" y="1981200"/>
            <a:ext cx="7620000" cy="4495800"/>
          </a:xfrm>
          <a:prstGeom prst="rect">
            <a:avLst/>
          </a:prstGeom>
        </p:spPr>
        <p:txBody>
          <a:bodyPr vert="horz" lIns="0" tIns="45720" rIns="0" bIns="45720" rtlCol="0">
            <a:normAutofit fontScale="92500" lnSpcReduction="10000"/>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227013" indent="-227013" fontAlgn="auto">
              <a:lnSpc>
                <a:spcPct val="110000"/>
              </a:lnSpc>
              <a:buFont typeface="Wingdings" panose="05000000000000000000" pitchFamily="2" charset="2"/>
              <a:buChar char="§"/>
            </a:pPr>
            <a:r>
              <a:rPr lang="en-US" sz="2000" dirty="0">
                <a:solidFill>
                  <a:schemeClr val="tx1">
                    <a:lumMod val="65000"/>
                    <a:lumOff val="35000"/>
                  </a:schemeClr>
                </a:solidFill>
              </a:rPr>
              <a:t>These 21 cities are the ones who volunteered to participate in the NAEP (National Educational Assessment Program) tests in 2015.</a:t>
            </a:r>
          </a:p>
          <a:p>
            <a:pPr marL="227013" indent="-227013" fontAlgn="auto">
              <a:lnSpc>
                <a:spcPct val="70000"/>
              </a:lnSpc>
              <a:buFont typeface="Wingdings" panose="05000000000000000000" pitchFamily="2" charset="2"/>
              <a:buChar char="§"/>
            </a:pPr>
            <a:endParaRPr lang="en-US" sz="2000" dirty="0">
              <a:solidFill>
                <a:schemeClr val="tx1">
                  <a:lumMod val="65000"/>
                  <a:lumOff val="35000"/>
                </a:schemeClr>
              </a:solidFill>
            </a:endParaRPr>
          </a:p>
          <a:p>
            <a:pPr marL="227013" indent="-227013" fontAlgn="auto">
              <a:lnSpc>
                <a:spcPct val="110000"/>
              </a:lnSpc>
              <a:buFont typeface="Wingdings" panose="05000000000000000000" pitchFamily="2" charset="2"/>
              <a:buChar char="§"/>
            </a:pPr>
            <a:r>
              <a:rPr lang="en-US" sz="2000" dirty="0">
                <a:solidFill>
                  <a:schemeClr val="tx1">
                    <a:lumMod val="65000"/>
                    <a:lumOff val="35000"/>
                  </a:schemeClr>
                </a:solidFill>
              </a:rPr>
              <a:t>Many disadvantaged cities (e.g., Buffalo, Rochester, Syracuse, Milwaukee, Newark) are not included.</a:t>
            </a:r>
          </a:p>
          <a:p>
            <a:pPr marL="227013" indent="-227013" fontAlgn="auto">
              <a:lnSpc>
                <a:spcPct val="70000"/>
              </a:lnSpc>
              <a:buFont typeface="Wingdings" panose="05000000000000000000" pitchFamily="2" charset="2"/>
              <a:buChar char="§"/>
            </a:pPr>
            <a:endParaRPr lang="en-US" sz="2000" dirty="0">
              <a:solidFill>
                <a:schemeClr val="tx1">
                  <a:lumMod val="65000"/>
                  <a:lumOff val="35000"/>
                </a:schemeClr>
              </a:solidFill>
            </a:endParaRPr>
          </a:p>
          <a:p>
            <a:pPr marL="227013" indent="-227013" fontAlgn="auto">
              <a:lnSpc>
                <a:spcPct val="110000"/>
              </a:lnSpc>
              <a:buFont typeface="Wingdings" panose="05000000000000000000" pitchFamily="2" charset="2"/>
              <a:buChar char="§"/>
            </a:pPr>
            <a:r>
              <a:rPr lang="en-US" sz="2000" dirty="0">
                <a:solidFill>
                  <a:schemeClr val="tx1">
                    <a:lumMod val="65000"/>
                    <a:lumOff val="35000"/>
                  </a:schemeClr>
                </a:solidFill>
              </a:rPr>
              <a:t>The state averages include the cities; if the city is a large share of state population, the score for “rest of state” could be very different from the score for the state as a whole.</a:t>
            </a:r>
          </a:p>
          <a:p>
            <a:pPr marL="227013" indent="-227013" fontAlgn="auto">
              <a:lnSpc>
                <a:spcPct val="70000"/>
              </a:lnSpc>
              <a:buFont typeface="Wingdings" panose="05000000000000000000" pitchFamily="2" charset="2"/>
              <a:buChar char="§"/>
            </a:pPr>
            <a:endParaRPr lang="en-US" sz="2000" dirty="0">
              <a:solidFill>
                <a:schemeClr val="tx1">
                  <a:lumMod val="65000"/>
                  <a:lumOff val="35000"/>
                </a:schemeClr>
              </a:solidFill>
            </a:endParaRPr>
          </a:p>
          <a:p>
            <a:pPr marL="460375" lvl="1" indent="-233363" fontAlgn="auto">
              <a:lnSpc>
                <a:spcPct val="110000"/>
              </a:lnSpc>
              <a:buFont typeface="Courier New" panose="02070309020205020404" pitchFamily="49" charset="0"/>
              <a:buChar char="o"/>
            </a:pPr>
            <a:r>
              <a:rPr lang="en-US" sz="1888" dirty="0">
                <a:solidFill>
                  <a:schemeClr val="tx1">
                    <a:lumMod val="65000"/>
                    <a:lumOff val="35000"/>
                  </a:schemeClr>
                </a:solidFill>
              </a:rPr>
              <a:t>In the case of NYC, e.g., which has 39.3% of New York State’s students, the city proficiency rate is only 63.7% of the rate in the rest of the state.</a:t>
            </a:r>
          </a:p>
          <a:p>
            <a:pPr marL="227013" indent="-227013" fontAlgn="auto">
              <a:lnSpc>
                <a:spcPct val="60000"/>
              </a:lnSpc>
              <a:buFont typeface="Wingdings" panose="05000000000000000000" pitchFamily="2" charset="2"/>
              <a:buChar char="§"/>
            </a:pPr>
            <a:endParaRPr lang="en-US" sz="2000" dirty="0">
              <a:solidFill>
                <a:schemeClr val="tx1">
                  <a:lumMod val="65000"/>
                  <a:lumOff val="35000"/>
                </a:schemeClr>
              </a:solidFill>
            </a:endParaRPr>
          </a:p>
          <a:p>
            <a:pPr marL="227013" indent="-227013" fontAlgn="auto">
              <a:lnSpc>
                <a:spcPct val="110000"/>
              </a:lnSpc>
              <a:buFont typeface="Wingdings" panose="05000000000000000000" pitchFamily="2" charset="2"/>
              <a:buChar char="§"/>
            </a:pPr>
            <a:r>
              <a:rPr lang="en-US" sz="2000" dirty="0">
                <a:solidFill>
                  <a:schemeClr val="tx1">
                    <a:lumMod val="65000"/>
                    <a:lumOff val="35000"/>
                  </a:schemeClr>
                </a:solidFill>
              </a:rPr>
              <a:t>Similar disparities exist for 8</a:t>
            </a:r>
            <a:r>
              <a:rPr lang="en-US" sz="2000" baseline="30000" dirty="0">
                <a:solidFill>
                  <a:schemeClr val="tx1">
                    <a:lumMod val="65000"/>
                    <a:lumOff val="35000"/>
                  </a:schemeClr>
                </a:solidFill>
              </a:rPr>
              <a:t>th</a:t>
            </a:r>
            <a:r>
              <a:rPr lang="en-US" sz="2000" dirty="0">
                <a:solidFill>
                  <a:schemeClr val="tx1">
                    <a:lumMod val="65000"/>
                    <a:lumOff val="35000"/>
                  </a:schemeClr>
                </a:solidFill>
              </a:rPr>
              <a:t> grade math and for 4</a:t>
            </a:r>
            <a:r>
              <a:rPr lang="en-US" sz="2000" baseline="30000" dirty="0">
                <a:solidFill>
                  <a:schemeClr val="tx1">
                    <a:lumMod val="65000"/>
                    <a:lumOff val="35000"/>
                  </a:schemeClr>
                </a:solidFill>
              </a:rPr>
              <a:t>th</a:t>
            </a:r>
            <a:r>
              <a:rPr lang="en-US" sz="2000" dirty="0">
                <a:solidFill>
                  <a:schemeClr val="tx1">
                    <a:lumMod val="65000"/>
                    <a:lumOff val="35000"/>
                  </a:schemeClr>
                </a:solidFill>
              </a:rPr>
              <a:t> and 8</a:t>
            </a:r>
            <a:r>
              <a:rPr lang="en-US" sz="2000" baseline="30000" dirty="0">
                <a:solidFill>
                  <a:schemeClr val="tx1">
                    <a:lumMod val="65000"/>
                    <a:lumOff val="35000"/>
                  </a:schemeClr>
                </a:solidFill>
              </a:rPr>
              <a:t>th</a:t>
            </a:r>
            <a:r>
              <a:rPr lang="en-US" sz="2000" dirty="0">
                <a:solidFill>
                  <a:schemeClr val="tx1">
                    <a:lumMod val="65000"/>
                    <a:lumOff val="35000"/>
                  </a:schemeClr>
                </a:solidFill>
              </a:rPr>
              <a:t> grade reading.</a:t>
            </a:r>
          </a:p>
        </p:txBody>
      </p:sp>
      <p:sp>
        <p:nvSpPr>
          <p:cNvPr id="3" name="Title" hidden="1"/>
          <p:cNvSpPr>
            <a:spLocks noGrp="1"/>
          </p:cNvSpPr>
          <p:nvPr>
            <p:ph type="title"/>
          </p:nvPr>
        </p:nvSpPr>
        <p:spPr/>
        <p:txBody>
          <a:bodyPr/>
          <a:lstStyle/>
          <a:p>
            <a:r>
              <a:rPr lang="en-US" altLang="zh-CN" sz="3200" dirty="0">
                <a:solidFill>
                  <a:srgbClr val="BD582C"/>
                </a:solidFill>
                <a:latin typeface="Calibri" panose="020F0502020204030204"/>
                <a:ea typeface="SimSun" pitchFamily="2" charset="-122"/>
              </a:rPr>
              <a:t>Educational Disparities, Example Continued</a:t>
            </a:r>
            <a:br>
              <a:rPr lang="en-US" altLang="zh-CN" sz="3200" dirty="0">
                <a:solidFill>
                  <a:srgbClr val="BD582C"/>
                </a:solidFill>
                <a:latin typeface="Calibri" panose="020F0502020204030204"/>
                <a:ea typeface="SimSun" pitchFamily="2" charset="-122"/>
              </a:rPr>
            </a:br>
            <a:endParaRPr lang="en-US" dirty="0"/>
          </a:p>
        </p:txBody>
      </p:sp>
    </p:spTree>
    <p:extLst>
      <p:ext uri="{BB962C8B-B14F-4D97-AF65-F5344CB8AC3E}">
        <p14:creationId xmlns:p14="http://schemas.microsoft.com/office/powerpoint/2010/main" val="2321823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grpSp>
        <p:nvGrpSpPr>
          <p:cNvPr id="4" name="Graph" descr="Please contact Professor Yinger for details regarding figures" title="Graph"/>
          <p:cNvGrpSpPr/>
          <p:nvPr/>
        </p:nvGrpSpPr>
        <p:grpSpPr>
          <a:xfrm>
            <a:off x="152400" y="1066800"/>
            <a:ext cx="7799363" cy="5234182"/>
            <a:chOff x="152400" y="1066800"/>
            <a:chExt cx="7799363" cy="5234182"/>
          </a:xfrm>
        </p:grpSpPr>
        <p:pic>
          <p:nvPicPr>
            <p:cNvPr id="2" name="Picture 1" descr="Please contact Professor Yinger for details regarding figures" title="Table"/>
            <p:cNvPicPr>
              <a:picLocks noChangeAspect="1"/>
            </p:cNvPicPr>
            <p:nvPr/>
          </p:nvPicPr>
          <p:blipFill>
            <a:blip r:embed="rId2"/>
            <a:stretch>
              <a:fillRect/>
            </a:stretch>
          </p:blipFill>
          <p:spPr>
            <a:xfrm>
              <a:off x="1066800" y="1066800"/>
              <a:ext cx="6884963" cy="5234182"/>
            </a:xfrm>
            <a:prstGeom prst="rect">
              <a:avLst/>
            </a:prstGeom>
          </p:spPr>
        </p:pic>
        <p:sp>
          <p:nvSpPr>
            <p:cNvPr id="3" name="TextBox 2"/>
            <p:cNvSpPr txBox="1"/>
            <p:nvPr/>
          </p:nvSpPr>
          <p:spPr>
            <a:xfrm>
              <a:off x="152400" y="5257800"/>
              <a:ext cx="838200" cy="523220"/>
            </a:xfrm>
            <a:prstGeom prst="rect">
              <a:avLst/>
            </a:prstGeom>
            <a:noFill/>
          </p:spPr>
          <p:txBody>
            <a:bodyPr wrap="square" rtlCol="0">
              <a:spAutoFit/>
            </a:bodyPr>
            <a:lstStyle/>
            <a:p>
              <a:r>
                <a:rPr lang="en-US" sz="1400" dirty="0"/>
                <a:t>Source: NYSED</a:t>
              </a:r>
            </a:p>
          </p:txBody>
        </p:sp>
      </p:grpSp>
      <p:sp>
        <p:nvSpPr>
          <p:cNvPr id="5" name="Title" hidden="1"/>
          <p:cNvSpPr>
            <a:spLocks noGrp="1"/>
          </p:cNvSpPr>
          <p:nvPr>
            <p:ph type="title"/>
          </p:nvPr>
        </p:nvSpPr>
        <p:spPr/>
        <p:txBody>
          <a:bodyPr>
            <a:normAutofit/>
          </a:bodyPr>
          <a:lstStyle/>
          <a:p>
            <a:r>
              <a:rPr lang="en-US" dirty="0"/>
              <a:t>Passing and Graduation Rates in New York, 2013</a:t>
            </a:r>
          </a:p>
        </p:txBody>
      </p:sp>
    </p:spTree>
    <p:extLst>
      <p:ext uri="{BB962C8B-B14F-4D97-AF65-F5344CB8AC3E}">
        <p14:creationId xmlns:p14="http://schemas.microsoft.com/office/powerpoint/2010/main" val="4106883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3"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grpSp>
        <p:nvGrpSpPr>
          <p:cNvPr id="6" name="Graph" descr="Please contact Professor Yinger for details regarding figures" title="Table"/>
          <p:cNvGrpSpPr/>
          <p:nvPr/>
        </p:nvGrpSpPr>
        <p:grpSpPr>
          <a:xfrm>
            <a:off x="1143000" y="762000"/>
            <a:ext cx="6823807" cy="5251753"/>
            <a:chOff x="1143000" y="762000"/>
            <a:chExt cx="6823807" cy="5251753"/>
          </a:xfrm>
        </p:grpSpPr>
        <p:pic>
          <p:nvPicPr>
            <p:cNvPr id="2" name="Picture 1" descr="Please contact Professor Yinger for details regarding figures" title="Graph"/>
            <p:cNvPicPr>
              <a:picLocks noChangeAspect="1"/>
            </p:cNvPicPr>
            <p:nvPr/>
          </p:nvPicPr>
          <p:blipFill>
            <a:blip r:embed="rId2"/>
            <a:stretch>
              <a:fillRect/>
            </a:stretch>
          </p:blipFill>
          <p:spPr>
            <a:xfrm>
              <a:off x="1143000" y="762000"/>
              <a:ext cx="6629400" cy="5251753"/>
            </a:xfrm>
            <a:prstGeom prst="rect">
              <a:avLst/>
            </a:prstGeom>
          </p:spPr>
        </p:pic>
        <p:cxnSp>
          <p:nvCxnSpPr>
            <p:cNvPr id="5" name="Straight Connector 4"/>
            <p:cNvCxnSpPr/>
            <p:nvPr/>
          </p:nvCxnSpPr>
          <p:spPr>
            <a:xfrm>
              <a:off x="2133600" y="3794370"/>
              <a:ext cx="5334000" cy="1563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528407" y="3477308"/>
              <a:ext cx="2438400" cy="338554"/>
            </a:xfrm>
            <a:prstGeom prst="rect">
              <a:avLst/>
            </a:prstGeom>
            <a:noFill/>
          </p:spPr>
          <p:txBody>
            <a:bodyPr wrap="square" rtlCol="0">
              <a:spAutoFit/>
            </a:bodyPr>
            <a:lstStyle/>
            <a:p>
              <a:r>
                <a:rPr lang="en-US" sz="1600" dirty="0"/>
                <a:t>Median Student</a:t>
              </a:r>
            </a:p>
          </p:txBody>
        </p:sp>
        <p:cxnSp>
          <p:nvCxnSpPr>
            <p:cNvPr id="10" name="Straight Connector 9"/>
            <p:cNvCxnSpPr/>
            <p:nvPr/>
          </p:nvCxnSpPr>
          <p:spPr>
            <a:xfrm>
              <a:off x="3497385" y="3794370"/>
              <a:ext cx="0" cy="138723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95800" y="3794370"/>
              <a:ext cx="0" cy="138723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grpSp>
      <p:sp>
        <p:nvSpPr>
          <p:cNvPr id="4" name="TextBox 1"/>
          <p:cNvSpPr txBox="1"/>
          <p:nvPr/>
        </p:nvSpPr>
        <p:spPr>
          <a:xfrm>
            <a:off x="1219200" y="5867400"/>
            <a:ext cx="6248400" cy="461665"/>
          </a:xfrm>
          <a:prstGeom prst="rect">
            <a:avLst/>
          </a:prstGeom>
          <a:noFill/>
        </p:spPr>
        <p:txBody>
          <a:bodyPr wrap="square" rtlCol="0">
            <a:spAutoFit/>
          </a:bodyPr>
          <a:lstStyle/>
          <a:p>
            <a:r>
              <a:rPr lang="en-US" sz="1600" dirty="0"/>
              <a:t>Source:</a:t>
            </a:r>
            <a:r>
              <a:rPr lang="en-US" dirty="0"/>
              <a:t> </a:t>
            </a:r>
            <a:r>
              <a:rPr lang="en-US" sz="1400" dirty="0">
                <a:hlinkClick r:id="rId3" tooltip="http://cpr.maxwell.syr.edu/efap/about_efap/ie/April_2015.pdf "/>
              </a:rPr>
              <a:t>http://cpr.maxwell.syr.edu/efap/about_efap/ie/April_2015.pdf </a:t>
            </a:r>
            <a:endParaRPr lang="en-US" sz="1400" dirty="0"/>
          </a:p>
        </p:txBody>
      </p:sp>
      <p:sp>
        <p:nvSpPr>
          <p:cNvPr id="7" name="Title" hidden="1"/>
          <p:cNvSpPr>
            <a:spLocks noGrp="1"/>
          </p:cNvSpPr>
          <p:nvPr>
            <p:ph type="title"/>
          </p:nvPr>
        </p:nvSpPr>
        <p:spPr>
          <a:xfrm>
            <a:off x="822959" y="286213"/>
            <a:ext cx="7543800" cy="1450757"/>
          </a:xfrm>
        </p:spPr>
        <p:txBody>
          <a:bodyPr>
            <a:normAutofit fontScale="90000"/>
          </a:bodyPr>
          <a:lstStyle/>
          <a:p>
            <a:r>
              <a:rPr lang="en-US" dirty="0"/>
              <a:t>Distribution of Students by Overall District Proficiency Rate</a:t>
            </a:r>
          </a:p>
        </p:txBody>
      </p:sp>
    </p:spTree>
    <p:extLst>
      <p:ext uri="{BB962C8B-B14F-4D97-AF65-F5344CB8AC3E}">
        <p14:creationId xmlns:p14="http://schemas.microsoft.com/office/powerpoint/2010/main" val="655206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38200" y="1430382"/>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Calibri" panose="020F0502020204030204"/>
                <a:cs typeface="+mn-cs"/>
              </a:rPr>
              <a:t>Class Outline</a:t>
            </a:r>
          </a:p>
        </p:txBody>
      </p:sp>
      <p:sp>
        <p:nvSpPr>
          <p:cNvPr id="4099" name="Rectangle 3"/>
          <p:cNvSpPr>
            <a:spLocks noGrp="1" noChangeArrowheads="1"/>
          </p:cNvSpPr>
          <p:nvPr>
            <p:ph idx="1"/>
          </p:nvPr>
        </p:nvSpPr>
        <p:spPr/>
        <p:txBody>
          <a:bodyPr/>
          <a:lstStyle/>
          <a:p>
            <a:pPr marL="227013" indent="-227013">
              <a:buClr>
                <a:srgbClr val="E48312"/>
              </a:buClr>
              <a:buFont typeface="Wingdings" panose="05000000000000000000" pitchFamily="2" charset="2"/>
              <a:buChar char="§"/>
            </a:pPr>
            <a:r>
              <a:rPr lang="en-US" sz="2000" dirty="0"/>
              <a:t>Education Finance Reform and the Courts</a:t>
            </a:r>
          </a:p>
          <a:p>
            <a:pPr marL="227013" indent="-227013" eaLnBrk="1" hangingPunct="1">
              <a:buClr>
                <a:srgbClr val="E48312"/>
              </a:buClr>
              <a:buFont typeface="Wingdings" panose="05000000000000000000" pitchFamily="2" charset="2"/>
              <a:buChar char="§"/>
            </a:pPr>
            <a:endParaRPr lang="en-US" sz="2000" dirty="0"/>
          </a:p>
          <a:p>
            <a:pPr marL="227013" indent="-227013">
              <a:buClr>
                <a:srgbClr val="E48312"/>
              </a:buClr>
              <a:buFont typeface="Wingdings" panose="05000000000000000000" pitchFamily="2" charset="2"/>
              <a:buChar char="§"/>
            </a:pPr>
            <a:r>
              <a:rPr lang="en-US" sz="2000" dirty="0">
                <a:solidFill>
                  <a:srgbClr val="FF0000"/>
                </a:solidFill>
              </a:rPr>
              <a:t>Issues in Education Finance Reform</a:t>
            </a:r>
          </a:p>
          <a:p>
            <a:pPr marL="227013" indent="-227013" eaLnBrk="1" hangingPunct="1">
              <a:buClr>
                <a:srgbClr val="E48312"/>
              </a:buClr>
              <a:buFont typeface="Wingdings" panose="05000000000000000000" pitchFamily="2" charset="2"/>
              <a:buChar char="§"/>
            </a:pPr>
            <a:endParaRPr lang="en-US" sz="2000" dirty="0"/>
          </a:p>
          <a:p>
            <a:pPr marL="227013" indent="-227013">
              <a:buClr>
                <a:srgbClr val="E48312"/>
              </a:buClr>
              <a:buFont typeface="Wingdings" panose="05000000000000000000" pitchFamily="2" charset="2"/>
              <a:buChar char="§"/>
            </a:pPr>
            <a:r>
              <a:rPr lang="en-US" sz="2000" dirty="0"/>
              <a:t>Types of State Aid Formulas</a:t>
            </a:r>
          </a:p>
          <a:p>
            <a:pPr marL="460375" lvl="4" indent="-233363">
              <a:lnSpc>
                <a:spcPct val="150000"/>
              </a:lnSpc>
              <a:buClr>
                <a:srgbClr val="BD582C"/>
              </a:buClr>
              <a:buSzPct val="65000"/>
              <a:buFont typeface="Courier New" panose="02070309020205020404" pitchFamily="49" charset="0"/>
              <a:buChar char="o"/>
            </a:pPr>
            <a:r>
              <a:rPr lang="en-US" sz="2000" dirty="0"/>
              <a:t>Foundation Aid</a:t>
            </a:r>
          </a:p>
          <a:p>
            <a:pPr marL="460375" lvl="4" indent="-233363">
              <a:lnSpc>
                <a:spcPct val="150000"/>
              </a:lnSpc>
              <a:buClr>
                <a:srgbClr val="BD582C"/>
              </a:buClr>
              <a:buSzPct val="65000"/>
              <a:buFont typeface="Courier New" panose="02070309020205020404" pitchFamily="49" charset="0"/>
              <a:buChar char="o"/>
            </a:pPr>
            <a:r>
              <a:rPr lang="en-US" sz="2000" dirty="0"/>
              <a:t>Power-Equalizing Aid</a:t>
            </a:r>
          </a:p>
          <a:p>
            <a:pPr eaLnBrk="1" hangingPunct="1"/>
            <a:endParaRPr lang="en-US" dirty="0"/>
          </a:p>
        </p:txBody>
      </p:sp>
      <p:sp>
        <p:nvSpPr>
          <p:cNvPr id="3" name="Title" hidden="1"/>
          <p:cNvSpPr>
            <a:spLocks noGrp="1"/>
          </p:cNvSpPr>
          <p:nvPr>
            <p:ph type="title"/>
          </p:nvPr>
        </p:nvSpPr>
        <p:spPr/>
        <p:txBody>
          <a:bodyPr/>
          <a:lstStyle/>
          <a:p>
            <a:r>
              <a:rPr lang="en-US" sz="3200" dirty="0">
                <a:solidFill>
                  <a:srgbClr val="BD582C"/>
                </a:solidFill>
                <a:latin typeface="Calibri" panose="020F0502020204030204"/>
              </a:rPr>
              <a:t>Class Outline</a:t>
            </a:r>
            <a:br>
              <a:rPr lang="en-US" sz="3200" dirty="0">
                <a:solidFill>
                  <a:srgbClr val="BD582C"/>
                </a:solidFill>
                <a:latin typeface="Calibri" panose="020F0502020204030204"/>
              </a:rPr>
            </a:br>
            <a:endParaRPr lang="en-US" dirty="0"/>
          </a:p>
        </p:txBody>
      </p:sp>
    </p:spTree>
    <p:extLst>
      <p:ext uri="{BB962C8B-B14F-4D97-AF65-F5344CB8AC3E}">
        <p14:creationId xmlns:p14="http://schemas.microsoft.com/office/powerpoint/2010/main" val="1318765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762000" y="1371600"/>
            <a:ext cx="5834743"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Calibri" panose="020F0502020204030204"/>
                <a:cs typeface="+mn-cs"/>
              </a:rPr>
              <a:t>Key Questions in Education Finance Reform</a:t>
            </a:r>
          </a:p>
        </p:txBody>
      </p:sp>
      <p:sp>
        <p:nvSpPr>
          <p:cNvPr id="15363"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pPr>
            <a:r>
              <a:rPr lang="en-US" sz="2000" dirty="0"/>
              <a:t>What is the best way to measure the education provided by a school      district?</a:t>
            </a:r>
          </a:p>
          <a:p>
            <a:pPr marL="0" indent="0" eaLnBrk="1" hangingPunct="1">
              <a:lnSpc>
                <a:spcPct val="50000"/>
              </a:lnSpc>
              <a:spcBef>
                <a:spcPts val="0"/>
              </a:spcBef>
              <a:spcAft>
                <a:spcPts val="0"/>
              </a:spcAft>
              <a:buNone/>
            </a:pPr>
            <a:endParaRPr lang="en-US" sz="2000" dirty="0"/>
          </a:p>
          <a:p>
            <a:pPr marL="460375" lvl="5" indent="-233363">
              <a:lnSpc>
                <a:spcPct val="120000"/>
              </a:lnSpc>
              <a:buClr>
                <a:srgbClr val="BD582C"/>
              </a:buClr>
              <a:buSzPct val="65000"/>
              <a:buFont typeface="Courier New" panose="02070309020205020404" pitchFamily="49" charset="0"/>
              <a:buChar char="o"/>
            </a:pPr>
            <a:r>
              <a:rPr lang="en-US" sz="2000" dirty="0"/>
              <a:t>What do we want schools to provide?</a:t>
            </a:r>
          </a:p>
          <a:p>
            <a:pPr marL="318897" lvl="3" indent="0">
              <a:lnSpc>
                <a:spcPct val="120000"/>
              </a:lnSpc>
              <a:buClr>
                <a:srgbClr val="BD582C"/>
              </a:buClr>
              <a:buNone/>
            </a:pPr>
            <a:endParaRPr lang="en-US" sz="2000" dirty="0"/>
          </a:p>
          <a:p>
            <a:pPr marL="227013" indent="-227013">
              <a:lnSpc>
                <a:spcPct val="120000"/>
              </a:lnSpc>
              <a:buClr>
                <a:srgbClr val="E48312"/>
              </a:buClr>
              <a:buFont typeface="Wingdings" panose="05000000000000000000" pitchFamily="2" charset="2"/>
              <a:buChar char="§"/>
            </a:pPr>
            <a:r>
              <a:rPr lang="en-US" sz="2000" dirty="0"/>
              <a:t>What is the appropriate equity standard?</a:t>
            </a:r>
          </a:p>
          <a:p>
            <a:pPr marL="227013" indent="-227013">
              <a:lnSpc>
                <a:spcPct val="50000"/>
              </a:lnSpc>
              <a:spcBef>
                <a:spcPts val="0"/>
              </a:spcBef>
              <a:spcAft>
                <a:spcPts val="0"/>
              </a:spcAft>
              <a:buClr>
                <a:srgbClr val="E48312"/>
              </a:buClr>
              <a:buFont typeface="Wingdings" panose="05000000000000000000" pitchFamily="2" charset="2"/>
              <a:buChar char="§"/>
            </a:pPr>
            <a:endParaRPr lang="en-US" sz="2000" dirty="0"/>
          </a:p>
          <a:p>
            <a:pPr marL="460375" lvl="5" indent="-233363">
              <a:lnSpc>
                <a:spcPct val="120000"/>
              </a:lnSpc>
              <a:buClr>
                <a:srgbClr val="BD582C"/>
              </a:buClr>
              <a:buSzPct val="65000"/>
              <a:buFont typeface="Courier New" panose="02070309020205020404" pitchFamily="49" charset="0"/>
              <a:buChar char="o"/>
            </a:pPr>
            <a:r>
              <a:rPr lang="en-US" sz="2000" dirty="0"/>
              <a:t>How would we recognize a fair outcome if we saw it?</a:t>
            </a:r>
          </a:p>
          <a:p>
            <a:pPr marL="216027" lvl="2" indent="0">
              <a:lnSpc>
                <a:spcPct val="120000"/>
              </a:lnSpc>
              <a:buNone/>
            </a:pPr>
            <a:endParaRPr lang="en-US" sz="2000" dirty="0"/>
          </a:p>
        </p:txBody>
      </p:sp>
      <p:sp>
        <p:nvSpPr>
          <p:cNvPr id="3" name="Title" hidden="1"/>
          <p:cNvSpPr>
            <a:spLocks noGrp="1"/>
          </p:cNvSpPr>
          <p:nvPr>
            <p:ph type="title"/>
          </p:nvPr>
        </p:nvSpPr>
        <p:spPr/>
        <p:txBody>
          <a:bodyPr/>
          <a:lstStyle/>
          <a:p>
            <a:r>
              <a:rPr lang="en-US" sz="3200" dirty="0">
                <a:solidFill>
                  <a:srgbClr val="BD582C"/>
                </a:solidFill>
                <a:latin typeface="Calibri" panose="020F0502020204030204"/>
              </a:rPr>
              <a:t>Key Questions in Education Finance Reform</a:t>
            </a:r>
            <a:br>
              <a:rPr lang="en-US" sz="3200" dirty="0">
                <a:solidFill>
                  <a:srgbClr val="BD582C"/>
                </a:solidFill>
                <a:latin typeface="Calibri" panose="020F0502020204030204"/>
              </a:rPr>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38200" y="1430382"/>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Calibri" panose="020F0502020204030204"/>
                <a:cs typeface="+mn-cs"/>
              </a:rPr>
              <a:t>Class Outline</a:t>
            </a:r>
          </a:p>
        </p:txBody>
      </p:sp>
      <p:sp>
        <p:nvSpPr>
          <p:cNvPr id="4099" name="Rectangle 3"/>
          <p:cNvSpPr>
            <a:spLocks noGrp="1" noChangeArrowheads="1"/>
          </p:cNvSpPr>
          <p:nvPr>
            <p:ph idx="1"/>
          </p:nvPr>
        </p:nvSpPr>
        <p:spPr/>
        <p:txBody>
          <a:bodyPr/>
          <a:lstStyle/>
          <a:p>
            <a:pPr marL="227013" indent="-227013">
              <a:buClr>
                <a:srgbClr val="E48312"/>
              </a:buClr>
              <a:buFont typeface="Wingdings" panose="05000000000000000000" pitchFamily="2" charset="2"/>
              <a:buChar char="§"/>
            </a:pPr>
            <a:r>
              <a:rPr lang="en-US" sz="2000" dirty="0"/>
              <a:t>Education Finance Reform and the Courts</a:t>
            </a:r>
          </a:p>
          <a:p>
            <a:pPr marL="227013" indent="-227013" eaLnBrk="1" hangingPunct="1">
              <a:buClr>
                <a:srgbClr val="E48312"/>
              </a:buClr>
              <a:buFont typeface="Wingdings" panose="05000000000000000000" pitchFamily="2" charset="2"/>
              <a:buChar char="§"/>
            </a:pPr>
            <a:endParaRPr lang="en-US" sz="2000" dirty="0"/>
          </a:p>
          <a:p>
            <a:pPr marL="227013" indent="-227013">
              <a:buClr>
                <a:srgbClr val="E48312"/>
              </a:buClr>
              <a:buFont typeface="Wingdings" panose="05000000000000000000" pitchFamily="2" charset="2"/>
              <a:buChar char="§"/>
            </a:pPr>
            <a:r>
              <a:rPr lang="en-US" sz="2000" dirty="0"/>
              <a:t>Issues in Education Finance Reform</a:t>
            </a:r>
          </a:p>
          <a:p>
            <a:pPr marL="227013" indent="-227013" eaLnBrk="1" hangingPunct="1">
              <a:buClr>
                <a:srgbClr val="E48312"/>
              </a:buClr>
              <a:buFont typeface="Wingdings" panose="05000000000000000000" pitchFamily="2" charset="2"/>
              <a:buChar char="§"/>
            </a:pPr>
            <a:endParaRPr lang="en-US" sz="2000" dirty="0"/>
          </a:p>
          <a:p>
            <a:pPr marL="227013" indent="-227013">
              <a:buClr>
                <a:srgbClr val="E48312"/>
              </a:buClr>
              <a:buFont typeface="Wingdings" panose="05000000000000000000" pitchFamily="2" charset="2"/>
              <a:buChar char="§"/>
            </a:pPr>
            <a:r>
              <a:rPr lang="en-US" sz="2000" dirty="0"/>
              <a:t>Types of State Aid Formulas</a:t>
            </a:r>
          </a:p>
          <a:p>
            <a:pPr marL="460375" lvl="4" indent="-233363">
              <a:lnSpc>
                <a:spcPct val="150000"/>
              </a:lnSpc>
              <a:buClr>
                <a:srgbClr val="BD582C"/>
              </a:buClr>
              <a:buSzPct val="65000"/>
              <a:buFont typeface="Courier New" panose="02070309020205020404" pitchFamily="49" charset="0"/>
              <a:buChar char="o"/>
            </a:pPr>
            <a:r>
              <a:rPr lang="en-US" sz="2000" dirty="0"/>
              <a:t>Foundation Aid</a:t>
            </a:r>
          </a:p>
          <a:p>
            <a:pPr marL="460375" lvl="4" indent="-233363">
              <a:lnSpc>
                <a:spcPct val="150000"/>
              </a:lnSpc>
              <a:buClr>
                <a:srgbClr val="BD582C"/>
              </a:buClr>
              <a:buSzPct val="65000"/>
              <a:buFont typeface="Courier New" panose="02070309020205020404" pitchFamily="49" charset="0"/>
              <a:buChar char="o"/>
            </a:pPr>
            <a:r>
              <a:rPr lang="en-US" sz="2000" dirty="0"/>
              <a:t>Power-Equalizing Aid</a:t>
            </a:r>
          </a:p>
          <a:p>
            <a:pPr eaLnBrk="1" hangingPunct="1"/>
            <a:endParaRPr lang="en-US" dirty="0"/>
          </a:p>
        </p:txBody>
      </p:sp>
      <p:sp>
        <p:nvSpPr>
          <p:cNvPr id="3" name="Title" hidden="1"/>
          <p:cNvSpPr>
            <a:spLocks noGrp="1"/>
          </p:cNvSpPr>
          <p:nvPr>
            <p:ph type="title"/>
          </p:nvPr>
        </p:nvSpPr>
        <p:spPr/>
        <p:txBody>
          <a:bodyPr/>
          <a:lstStyle/>
          <a:p>
            <a:r>
              <a:rPr lang="en-US" sz="3200" dirty="0">
                <a:solidFill>
                  <a:srgbClr val="BD582C"/>
                </a:solidFill>
                <a:latin typeface="Calibri" panose="020F0502020204030204"/>
              </a:rPr>
              <a:t>Class Outline</a:t>
            </a:r>
            <a:br>
              <a:rPr lang="en-US" sz="3200" dirty="0">
                <a:solidFill>
                  <a:srgbClr val="BD582C"/>
                </a:solidFill>
                <a:latin typeface="Calibri" panose="020F0502020204030204"/>
              </a:rPr>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20783" y="1404068"/>
            <a:ext cx="312425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Calibri" panose="020F0502020204030204"/>
                <a:cs typeface="+mn-cs"/>
              </a:rPr>
              <a:t>Measuring Education, 1</a:t>
            </a:r>
          </a:p>
        </p:txBody>
      </p:sp>
      <p:sp>
        <p:nvSpPr>
          <p:cNvPr id="16387" name="Rectangle 3"/>
          <p:cNvSpPr>
            <a:spLocks noGrp="1" noChangeArrowheads="1"/>
          </p:cNvSpPr>
          <p:nvPr>
            <p:ph idx="1"/>
          </p:nvPr>
        </p:nvSpPr>
        <p:spPr/>
        <p:txBody>
          <a:bodyPr>
            <a:normAutofit/>
          </a:bodyPr>
          <a:lstStyle/>
          <a:p>
            <a:pPr marL="227013" indent="-227013" eaLnBrk="1" hangingPunct="1">
              <a:lnSpc>
                <a:spcPct val="150000"/>
              </a:lnSpc>
              <a:buFont typeface="Wingdings" panose="05000000000000000000" pitchFamily="2" charset="2"/>
              <a:buChar char="§"/>
            </a:pPr>
            <a:r>
              <a:rPr lang="en-US" sz="2000" dirty="0"/>
              <a:t>Spending per pupil is a poor measure of education </a:t>
            </a:r>
          </a:p>
          <a:p>
            <a:pPr marL="0" indent="0" eaLnBrk="1" hangingPunct="1">
              <a:lnSpc>
                <a:spcPct val="50000"/>
              </a:lnSpc>
              <a:spcBef>
                <a:spcPts val="0"/>
              </a:spcBef>
              <a:buNone/>
            </a:pPr>
            <a:endParaRPr lang="en-US" sz="2000" dirty="0"/>
          </a:p>
          <a:p>
            <a:pPr marL="460375" lvl="4" indent="-233363">
              <a:lnSpc>
                <a:spcPct val="50000"/>
              </a:lnSpc>
              <a:buClr>
                <a:srgbClr val="BD582C"/>
              </a:buClr>
              <a:buSzPct val="65000"/>
              <a:buFont typeface="Courier New" panose="02070309020205020404" pitchFamily="49" charset="0"/>
              <a:buChar char="o"/>
              <a:tabLst>
                <a:tab pos="569913" algn="l"/>
              </a:tabLst>
            </a:pPr>
            <a:r>
              <a:rPr lang="en-US" sz="2000" dirty="0"/>
              <a:t>Easy to measure, but hard to interpret</a:t>
            </a:r>
          </a:p>
          <a:p>
            <a:pPr marL="460375" lvl="4" indent="-233363">
              <a:lnSpc>
                <a:spcPct val="150000"/>
              </a:lnSpc>
              <a:spcAft>
                <a:spcPts val="1800"/>
              </a:spcAft>
              <a:buClr>
                <a:srgbClr val="BD582C"/>
              </a:buClr>
              <a:buSzPct val="65000"/>
              <a:buFont typeface="Courier New" panose="02070309020205020404" pitchFamily="49" charset="0"/>
              <a:buChar char="o"/>
              <a:tabLst>
                <a:tab pos="569913" algn="l"/>
              </a:tabLst>
            </a:pPr>
            <a:r>
              <a:rPr lang="en-US" sz="2000" dirty="0"/>
              <a:t>Rejected by most courts</a:t>
            </a:r>
          </a:p>
          <a:p>
            <a:pPr marL="227013" indent="-227013" eaLnBrk="1" hangingPunct="1">
              <a:lnSpc>
                <a:spcPct val="150000"/>
              </a:lnSpc>
              <a:buClr>
                <a:srgbClr val="E48312"/>
              </a:buClr>
              <a:buFont typeface="Wingdings" panose="05000000000000000000" pitchFamily="2" charset="2"/>
              <a:buChar char="§"/>
            </a:pPr>
            <a:r>
              <a:rPr lang="en-US" sz="2000" dirty="0"/>
              <a:t>Spending ignores variation in the cost of education due to</a:t>
            </a:r>
          </a:p>
          <a:p>
            <a:pPr eaLnBrk="1" hangingPunct="1">
              <a:lnSpc>
                <a:spcPct val="50000"/>
              </a:lnSpc>
              <a:buClr>
                <a:srgbClr val="E48312"/>
              </a:buClr>
              <a:buFont typeface="Wingdings" panose="05000000000000000000" pitchFamily="2" charset="2"/>
              <a:buChar char="§"/>
            </a:pPr>
            <a:endParaRPr lang="en-US" sz="2000" dirty="0"/>
          </a:p>
          <a:p>
            <a:pPr marL="460375" lvl="4" indent="-233363">
              <a:lnSpc>
                <a:spcPct val="50000"/>
              </a:lnSpc>
              <a:buClr>
                <a:srgbClr val="BD582C"/>
              </a:buClr>
              <a:buSzPct val="65000"/>
              <a:buFont typeface="Courier New" panose="02070309020205020404" pitchFamily="49" charset="0"/>
              <a:buChar char="o"/>
            </a:pPr>
            <a:r>
              <a:rPr lang="en-US" sz="2000" dirty="0"/>
              <a:t>Concentrated disadvantage among students</a:t>
            </a:r>
          </a:p>
          <a:p>
            <a:pPr marL="460375" lvl="4" indent="-233363">
              <a:lnSpc>
                <a:spcPct val="150000"/>
              </a:lnSpc>
              <a:buClr>
                <a:srgbClr val="BD582C"/>
              </a:buClr>
              <a:buSzPct val="65000"/>
              <a:buFont typeface="Courier New" panose="02070309020205020404" pitchFamily="49" charset="0"/>
              <a:buChar char="o"/>
            </a:pPr>
            <a:r>
              <a:rPr lang="en-US" sz="2000" dirty="0"/>
              <a:t>The high cost of attracting teachers to some districts </a:t>
            </a:r>
          </a:p>
          <a:p>
            <a:pPr eaLnBrk="1" hangingPunct="1">
              <a:lnSpc>
                <a:spcPct val="90000"/>
              </a:lnSpc>
            </a:pPr>
            <a:endParaRPr lang="en-US" dirty="0"/>
          </a:p>
        </p:txBody>
      </p:sp>
      <p:sp>
        <p:nvSpPr>
          <p:cNvPr id="3" name="Title" hidden="1"/>
          <p:cNvSpPr>
            <a:spLocks noGrp="1"/>
          </p:cNvSpPr>
          <p:nvPr>
            <p:ph type="title"/>
          </p:nvPr>
        </p:nvSpPr>
        <p:spPr/>
        <p:txBody>
          <a:bodyPr/>
          <a:lstStyle/>
          <a:p>
            <a:r>
              <a:rPr lang="en-US" sz="3200" dirty="0">
                <a:solidFill>
                  <a:srgbClr val="BD582C"/>
                </a:solidFill>
                <a:latin typeface="Calibri" panose="020F0502020204030204"/>
              </a:rPr>
              <a:t>Measuring Education, 1</a:t>
            </a:r>
            <a:br>
              <a:rPr lang="en-US" sz="3200" dirty="0">
                <a:solidFill>
                  <a:srgbClr val="BD582C"/>
                </a:solidFill>
                <a:latin typeface="Calibri" panose="020F0502020204030204"/>
              </a:rPr>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64325" y="1419305"/>
            <a:ext cx="318433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mn-lt"/>
                <a:cs typeface="+mn-cs"/>
              </a:rPr>
              <a:t>Measuring Education, 2</a:t>
            </a:r>
          </a:p>
        </p:txBody>
      </p:sp>
      <p:sp>
        <p:nvSpPr>
          <p:cNvPr id="17411" name="Rectangle 3"/>
          <p:cNvSpPr>
            <a:spLocks noGrp="1" noChangeArrowheads="1"/>
          </p:cNvSpPr>
          <p:nvPr>
            <p:ph idx="1"/>
          </p:nvPr>
        </p:nvSpPr>
        <p:spPr/>
        <p:txBody>
          <a:bodyPr>
            <a:normAutofit lnSpcReduction="10000"/>
          </a:bodyPr>
          <a:lstStyle/>
          <a:p>
            <a:pPr marL="227013" indent="-227013" eaLnBrk="1" hangingPunct="1">
              <a:lnSpc>
                <a:spcPct val="110000"/>
              </a:lnSpc>
              <a:spcAft>
                <a:spcPts val="1200"/>
              </a:spcAft>
              <a:buFont typeface="Wingdings" panose="05000000000000000000" pitchFamily="2" charset="2"/>
              <a:buChar char="§"/>
            </a:pPr>
            <a:r>
              <a:rPr lang="en-US" sz="2000" dirty="0">
                <a:solidFill>
                  <a:schemeClr val="tx1">
                    <a:lumMod val="65000"/>
                    <a:lumOff val="35000"/>
                  </a:schemeClr>
                </a:solidFill>
              </a:rPr>
              <a:t>Pupil performance, such as test scores and drop-out rates, provides a better measure of education.</a:t>
            </a:r>
          </a:p>
          <a:p>
            <a:pPr marL="461963" lvl="5" indent="-234950">
              <a:lnSpc>
                <a:spcPct val="110000"/>
              </a:lnSpc>
              <a:buClr>
                <a:srgbClr val="BD582C"/>
              </a:buClr>
              <a:buSzPct val="65000"/>
              <a:buFont typeface="Courier New" panose="02070309020205020404" pitchFamily="49" charset="0"/>
              <a:buChar char="o"/>
            </a:pPr>
            <a:r>
              <a:rPr lang="en-US" sz="2000" dirty="0">
                <a:solidFill>
                  <a:schemeClr val="tx1">
                    <a:lumMod val="65000"/>
                    <a:lumOff val="35000"/>
                  </a:schemeClr>
                </a:solidFill>
              </a:rPr>
              <a:t>It corresponds with what parents want.</a:t>
            </a:r>
          </a:p>
          <a:p>
            <a:pPr marL="461963" lvl="5" indent="-234950">
              <a:lnSpc>
                <a:spcPct val="110000"/>
              </a:lnSpc>
              <a:buClr>
                <a:srgbClr val="BD582C"/>
              </a:buClr>
              <a:buSzPct val="65000"/>
              <a:buFont typeface="Courier New" panose="02070309020205020404" pitchFamily="49" charset="0"/>
              <a:buChar char="o"/>
            </a:pPr>
            <a:r>
              <a:rPr lang="en-US" sz="2000" dirty="0">
                <a:solidFill>
                  <a:schemeClr val="tx1">
                    <a:lumMod val="65000"/>
                    <a:lumOff val="35000"/>
                  </a:schemeClr>
                </a:solidFill>
              </a:rPr>
              <a:t>It is consistent with the trend toward setting higher standards.</a:t>
            </a:r>
          </a:p>
          <a:p>
            <a:pPr marL="461963" lvl="5" indent="-234950">
              <a:lnSpc>
                <a:spcPct val="110000"/>
              </a:lnSpc>
              <a:buClr>
                <a:srgbClr val="BD582C"/>
              </a:buClr>
              <a:buSzPct val="65000"/>
              <a:buFont typeface="Courier New" panose="02070309020205020404" pitchFamily="49" charset="0"/>
              <a:buChar char="o"/>
            </a:pPr>
            <a:r>
              <a:rPr lang="en-US" sz="2000" dirty="0">
                <a:solidFill>
                  <a:schemeClr val="tx1">
                    <a:lumMod val="65000"/>
                    <a:lumOff val="35000"/>
                  </a:schemeClr>
                </a:solidFill>
              </a:rPr>
              <a:t>It is consistent with accountability programs (discussed next class).</a:t>
            </a:r>
          </a:p>
          <a:p>
            <a:pPr marL="461963" lvl="1" indent="-234950" eaLnBrk="1" hangingPunct="1">
              <a:lnSpc>
                <a:spcPct val="110000"/>
              </a:lnSpc>
              <a:buClr>
                <a:srgbClr val="BD582C"/>
              </a:buClr>
            </a:pPr>
            <a:endParaRPr lang="en-US" sz="2000" dirty="0">
              <a:solidFill>
                <a:schemeClr val="tx1">
                  <a:lumMod val="65000"/>
                  <a:lumOff val="35000"/>
                </a:schemeClr>
              </a:solidFill>
            </a:endParaRPr>
          </a:p>
          <a:p>
            <a:pPr marL="227013" indent="-227013">
              <a:lnSpc>
                <a:spcPct val="110000"/>
              </a:lnSpc>
              <a:spcAft>
                <a:spcPts val="1200"/>
              </a:spcAft>
              <a:buClr>
                <a:srgbClr val="E48312"/>
              </a:buClr>
              <a:buFont typeface="Wingdings" panose="05000000000000000000" pitchFamily="2" charset="2"/>
              <a:buChar char="§"/>
            </a:pPr>
            <a:r>
              <a:rPr lang="en-US" sz="2000" dirty="0">
                <a:solidFill>
                  <a:schemeClr val="tx1">
                    <a:lumMod val="65000"/>
                    <a:lumOff val="35000"/>
                  </a:schemeClr>
                </a:solidFill>
              </a:rPr>
              <a:t>An education cost index provides a bridge between performance and spending.</a:t>
            </a:r>
          </a:p>
          <a:p>
            <a:pPr marL="461963" lvl="5" indent="-234950">
              <a:lnSpc>
                <a:spcPct val="110000"/>
              </a:lnSpc>
              <a:buClr>
                <a:srgbClr val="BD582C"/>
              </a:buClr>
              <a:buSzPct val="65000"/>
              <a:buFont typeface="Courier New" panose="02070309020205020404" pitchFamily="49" charset="0"/>
              <a:buChar char="o"/>
            </a:pPr>
            <a:r>
              <a:rPr lang="en-US" sz="2000" dirty="0">
                <a:solidFill>
                  <a:schemeClr val="tx1">
                    <a:lumMod val="65000"/>
                    <a:lumOff val="35000"/>
                  </a:schemeClr>
                </a:solidFill>
              </a:rPr>
              <a:t>An equivalent approach is using higher “weights” for disadvantaged students</a:t>
            </a:r>
            <a:r>
              <a:rPr lang="en-US" sz="2200" dirty="0">
                <a:solidFill>
                  <a:schemeClr val="tx1">
                    <a:lumMod val="65000"/>
                    <a:lumOff val="35000"/>
                  </a:schemeClr>
                </a:solidFill>
              </a:rPr>
              <a:t>.</a:t>
            </a:r>
          </a:p>
          <a:p>
            <a:pPr lvl="4">
              <a:buFont typeface="Wingdings" panose="05000000000000000000" pitchFamily="2" charset="2"/>
              <a:buChar char="§"/>
            </a:pPr>
            <a:endParaRPr lang="en-US" sz="2000" b="1" dirty="0"/>
          </a:p>
          <a:p>
            <a:pPr eaLnBrk="1" hangingPunct="1"/>
            <a:endParaRPr lang="en-US" sz="2000" b="1" dirty="0"/>
          </a:p>
          <a:p>
            <a:pPr eaLnBrk="1" hangingPunct="1"/>
            <a:endParaRPr lang="en-US" sz="2000" b="1" dirty="0"/>
          </a:p>
        </p:txBody>
      </p:sp>
      <p:sp>
        <p:nvSpPr>
          <p:cNvPr id="3" name="Title" hidden="1"/>
          <p:cNvSpPr>
            <a:spLocks noGrp="1"/>
          </p:cNvSpPr>
          <p:nvPr>
            <p:ph type="title"/>
          </p:nvPr>
        </p:nvSpPr>
        <p:spPr/>
        <p:txBody>
          <a:bodyPr/>
          <a:lstStyle/>
          <a:p>
            <a:r>
              <a:rPr lang="en-US" sz="3200" dirty="0">
                <a:solidFill>
                  <a:srgbClr val="BD582C"/>
                </a:solidFill>
              </a:rPr>
              <a:t>Measuring Education, 2</a:t>
            </a:r>
            <a:br>
              <a:rPr lang="en-US" sz="3200" dirty="0">
                <a:solidFill>
                  <a:srgbClr val="BD582C"/>
                </a:solidFill>
              </a:rPr>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20783" y="1397727"/>
            <a:ext cx="294471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mn-lt"/>
                <a:cs typeface="+mn-cs"/>
              </a:rPr>
              <a:t>Educational Adequacy</a:t>
            </a:r>
          </a:p>
        </p:txBody>
      </p:sp>
      <p:sp>
        <p:nvSpPr>
          <p:cNvPr id="18435" name="Rectangle 3"/>
          <p:cNvSpPr>
            <a:spLocks noGrp="1" noChangeArrowheads="1"/>
          </p:cNvSpPr>
          <p:nvPr>
            <p:ph idx="1"/>
          </p:nvPr>
        </p:nvSpPr>
        <p:spPr/>
        <p:txBody>
          <a:bodyPr>
            <a:normAutofit fontScale="92500"/>
          </a:bodyPr>
          <a:lstStyle/>
          <a:p>
            <a:pPr marL="227013" indent="-227013">
              <a:lnSpc>
                <a:spcPct val="120000"/>
              </a:lnSpc>
              <a:spcAft>
                <a:spcPts val="1800"/>
              </a:spcAft>
              <a:buFont typeface="Wingdings" panose="05000000000000000000" pitchFamily="2" charset="2"/>
              <a:buChar char="§"/>
            </a:pPr>
            <a:r>
              <a:rPr lang="en-US" sz="2000" b="1" dirty="0"/>
              <a:t>Adequacy</a:t>
            </a:r>
            <a:r>
              <a:rPr lang="en-US" sz="2000" dirty="0"/>
              <a:t> is the equity standard emphasized in most recent court decisions and by most policy makers:</a:t>
            </a:r>
          </a:p>
          <a:p>
            <a:pPr marL="461963" lvl="4" indent="-234950">
              <a:lnSpc>
                <a:spcPct val="120000"/>
              </a:lnSpc>
              <a:buClr>
                <a:srgbClr val="BD582C"/>
              </a:buClr>
              <a:buSzPct val="65000"/>
              <a:buFont typeface="Courier New" panose="02070309020205020404" pitchFamily="49" charset="0"/>
              <a:buChar char="o"/>
            </a:pPr>
            <a:r>
              <a:rPr lang="en-US" sz="2000" dirty="0"/>
              <a:t>Every student should be in a school that delivers an adequate average student performance.</a:t>
            </a:r>
          </a:p>
          <a:p>
            <a:pPr eaLnBrk="1" hangingPunct="1">
              <a:lnSpc>
                <a:spcPct val="120000"/>
              </a:lnSpc>
              <a:buClr>
                <a:srgbClr val="BD582C"/>
              </a:buClr>
            </a:pPr>
            <a:endParaRPr lang="en-US" sz="2000" dirty="0"/>
          </a:p>
          <a:p>
            <a:pPr marL="227013" indent="-227013" eaLnBrk="1" hangingPunct="1">
              <a:lnSpc>
                <a:spcPct val="120000"/>
              </a:lnSpc>
              <a:spcAft>
                <a:spcPts val="1800"/>
              </a:spcAft>
              <a:buClr>
                <a:srgbClr val="BD582C"/>
              </a:buClr>
              <a:buFont typeface="Wingdings" panose="05000000000000000000" pitchFamily="2" charset="2"/>
              <a:buChar char="§"/>
            </a:pPr>
            <a:r>
              <a:rPr lang="en-US" sz="2000" dirty="0"/>
              <a:t>An adequacy standard does not eliminate all disparities:</a:t>
            </a:r>
          </a:p>
          <a:p>
            <a:pPr marL="461963" lvl="4" indent="-234950">
              <a:lnSpc>
                <a:spcPct val="100000"/>
              </a:lnSpc>
              <a:spcBef>
                <a:spcPts val="0"/>
              </a:spcBef>
              <a:spcAft>
                <a:spcPts val="0"/>
              </a:spcAft>
              <a:buClr>
                <a:srgbClr val="BD582C"/>
              </a:buClr>
              <a:buSzPct val="65000"/>
              <a:buFont typeface="Courier New" panose="02070309020205020404" pitchFamily="49" charset="0"/>
              <a:buChar char="o"/>
            </a:pPr>
            <a:r>
              <a:rPr lang="en-US" sz="2000" dirty="0"/>
              <a:t>Districts are allowed to provide above-adequate educations if they can.</a:t>
            </a:r>
            <a:br>
              <a:rPr lang="en-US" sz="2000" dirty="0"/>
            </a:br>
            <a:endParaRPr lang="en-US" sz="2000" dirty="0"/>
          </a:p>
          <a:p>
            <a:pPr marL="0" indent="0" eaLnBrk="1" hangingPunct="1">
              <a:lnSpc>
                <a:spcPct val="120000"/>
              </a:lnSpc>
              <a:buNone/>
            </a:pPr>
            <a:r>
              <a:rPr lang="en-US" sz="2000" dirty="0"/>
              <a:t>*  Adequacy is achieved by a foundation aid program (discussed below).</a:t>
            </a:r>
          </a:p>
          <a:p>
            <a:pPr eaLnBrk="1" hangingPunct="1">
              <a:lnSpc>
                <a:spcPct val="90000"/>
              </a:lnSpc>
            </a:pPr>
            <a:endParaRPr lang="en-US" sz="2000" dirty="0">
              <a:solidFill>
                <a:schemeClr val="tx1">
                  <a:lumMod val="65000"/>
                  <a:lumOff val="35000"/>
                </a:schemeClr>
              </a:solidFill>
            </a:endParaRPr>
          </a:p>
        </p:txBody>
      </p:sp>
      <p:sp>
        <p:nvSpPr>
          <p:cNvPr id="3" name="Title" hidden="1"/>
          <p:cNvSpPr>
            <a:spLocks noGrp="1"/>
          </p:cNvSpPr>
          <p:nvPr>
            <p:ph type="title"/>
          </p:nvPr>
        </p:nvSpPr>
        <p:spPr/>
        <p:txBody>
          <a:bodyPr/>
          <a:lstStyle/>
          <a:p>
            <a:r>
              <a:rPr lang="en-US" sz="3200" dirty="0">
                <a:solidFill>
                  <a:srgbClr val="BD582C"/>
                </a:solidFill>
              </a:rPr>
              <a:t>Educational Adequacy</a:t>
            </a:r>
            <a:br>
              <a:rPr lang="en-US" sz="3200" dirty="0">
                <a:solidFill>
                  <a:srgbClr val="BD582C"/>
                </a:solidFill>
              </a:rPr>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96983" y="1383268"/>
            <a:ext cx="3078407" cy="424732"/>
          </a:xfrm>
          <a:prstGeom prst="rect">
            <a:avLst/>
          </a:prstGeom>
        </p:spPr>
        <p:txBody>
          <a:bodyPr wrap="none">
            <a:spAutoFit/>
          </a:bodyPr>
          <a:lstStyle/>
          <a:p>
            <a:pPr marL="51435" lvl="0" indent="-51435" defTabSz="514350" fontAlgn="auto">
              <a:lnSpc>
                <a:spcPct val="90000"/>
              </a:lnSpc>
              <a:spcBef>
                <a:spcPts val="675"/>
              </a:spcBef>
              <a:spcAft>
                <a:spcPts val="0"/>
              </a:spcAft>
              <a:buClr>
                <a:srgbClr val="E48312"/>
              </a:buClr>
              <a:buSzPct val="100000"/>
            </a:pPr>
            <a:r>
              <a:rPr lang="en-US" dirty="0">
                <a:solidFill>
                  <a:srgbClr val="BD582C"/>
                </a:solidFill>
                <a:latin typeface="+mn-lt"/>
                <a:cs typeface="+mn-cs"/>
              </a:rPr>
              <a:t>Other Equity Standards</a:t>
            </a:r>
          </a:p>
        </p:txBody>
      </p:sp>
      <p:sp>
        <p:nvSpPr>
          <p:cNvPr id="19459" name="Rectangle 3"/>
          <p:cNvSpPr>
            <a:spLocks noGrp="1" noChangeArrowheads="1"/>
          </p:cNvSpPr>
          <p:nvPr>
            <p:ph idx="1"/>
          </p:nvPr>
        </p:nvSpPr>
        <p:spPr/>
        <p:txBody>
          <a:bodyPr>
            <a:noAutofit/>
          </a:bodyPr>
          <a:lstStyle/>
          <a:p>
            <a:pPr marL="227013" indent="-227013" eaLnBrk="1" hangingPunct="1">
              <a:lnSpc>
                <a:spcPct val="100000"/>
              </a:lnSpc>
              <a:buFont typeface="Wingdings" panose="05000000000000000000" pitchFamily="2" charset="2"/>
              <a:buChar char="§"/>
            </a:pPr>
            <a:r>
              <a:rPr lang="en-US" altLang="zh-CN" sz="1900" dirty="0">
                <a:ea typeface="SimSun" pitchFamily="2" charset="-122"/>
              </a:rPr>
              <a:t>Access Equality</a:t>
            </a:r>
          </a:p>
          <a:p>
            <a:pPr marL="461963" lvl="5" indent="-234950">
              <a:lnSpc>
                <a:spcPct val="100000"/>
              </a:lnSpc>
              <a:buClr>
                <a:srgbClr val="BD582C"/>
              </a:buClr>
              <a:buSzPct val="65000"/>
              <a:buFont typeface="Courier New" panose="02070309020205020404" pitchFamily="49" charset="0"/>
              <a:buChar char="o"/>
            </a:pPr>
            <a:r>
              <a:rPr lang="en-US" altLang="zh-CN" sz="1900" dirty="0">
                <a:ea typeface="SimSun" pitchFamily="2" charset="-122"/>
              </a:rPr>
              <a:t>The education provided by a district should depend only on its property tax rate.</a:t>
            </a:r>
          </a:p>
          <a:p>
            <a:pPr marL="461963" lvl="5" indent="-234950">
              <a:lnSpc>
                <a:spcPct val="100000"/>
              </a:lnSpc>
              <a:buClr>
                <a:srgbClr val="BD582C"/>
              </a:buClr>
              <a:buSzPct val="65000"/>
              <a:buFont typeface="Courier New" panose="02070309020205020404" pitchFamily="49" charset="0"/>
              <a:buChar char="o"/>
            </a:pPr>
            <a:r>
              <a:rPr lang="en-US" altLang="zh-CN" sz="1900" dirty="0">
                <a:ea typeface="SimSun" pitchFamily="2" charset="-122"/>
              </a:rPr>
              <a:t>Refers to fairness for </a:t>
            </a:r>
            <a:r>
              <a:rPr lang="en-US" altLang="zh-CN" sz="1900" u="sng" dirty="0">
                <a:ea typeface="SimSun" pitchFamily="2" charset="-122"/>
              </a:rPr>
              <a:t>taxpayers</a:t>
            </a:r>
            <a:r>
              <a:rPr lang="en-US" altLang="zh-CN" sz="1900" dirty="0">
                <a:ea typeface="SimSun" pitchFamily="2" charset="-122"/>
              </a:rPr>
              <a:t>, not students. </a:t>
            </a:r>
          </a:p>
          <a:p>
            <a:pPr marL="461963" lvl="5" indent="-234950">
              <a:lnSpc>
                <a:spcPct val="100000"/>
              </a:lnSpc>
              <a:buClr>
                <a:srgbClr val="BD582C"/>
              </a:buClr>
              <a:buSzPct val="65000"/>
              <a:buFont typeface="Courier New" panose="02070309020205020404" pitchFamily="49" charset="0"/>
              <a:buChar char="o"/>
            </a:pPr>
            <a:r>
              <a:rPr lang="en-US" altLang="zh-CN" sz="1900" dirty="0">
                <a:ea typeface="SimSun" pitchFamily="2" charset="-122"/>
              </a:rPr>
              <a:t>Is achieved by power-equalizing aid (discussed below)</a:t>
            </a:r>
          </a:p>
          <a:p>
            <a:pPr marL="461963" lvl="5" indent="-234950">
              <a:lnSpc>
                <a:spcPct val="100000"/>
              </a:lnSpc>
              <a:spcBef>
                <a:spcPts val="0"/>
              </a:spcBef>
              <a:spcAft>
                <a:spcPts val="1200"/>
              </a:spcAft>
              <a:buClr>
                <a:srgbClr val="BD582C"/>
              </a:buClr>
              <a:buSzPct val="65000"/>
              <a:buFont typeface="Courier New" panose="02070309020205020404" pitchFamily="49" charset="0"/>
              <a:buChar char="o"/>
            </a:pPr>
            <a:r>
              <a:rPr lang="en-US" altLang="zh-CN" sz="1900" dirty="0">
                <a:ea typeface="SimSun" pitchFamily="2" charset="-122"/>
              </a:rPr>
              <a:t>Was the main issue in </a:t>
            </a:r>
            <a:r>
              <a:rPr lang="en-US" altLang="zh-CN" sz="1900" i="1" dirty="0">
                <a:ea typeface="SimSun" pitchFamily="2" charset="-122"/>
              </a:rPr>
              <a:t>Serrano.</a:t>
            </a:r>
          </a:p>
          <a:p>
            <a:pPr marL="227013" indent="-227013" eaLnBrk="1" hangingPunct="1">
              <a:lnSpc>
                <a:spcPct val="100000"/>
              </a:lnSpc>
              <a:buFont typeface="Wingdings" panose="05000000000000000000" pitchFamily="2" charset="2"/>
              <a:buChar char="§"/>
            </a:pPr>
            <a:r>
              <a:rPr lang="en-US" altLang="zh-CN" sz="1900" dirty="0">
                <a:ea typeface="SimSun" pitchFamily="2" charset="-122"/>
              </a:rPr>
              <a:t>Wealth Neutrality</a:t>
            </a:r>
          </a:p>
          <a:p>
            <a:pPr marL="461963" lvl="5" indent="-234950">
              <a:lnSpc>
                <a:spcPct val="100000"/>
              </a:lnSpc>
              <a:buClr>
                <a:srgbClr val="BD582C"/>
              </a:buClr>
              <a:buSzPct val="65000"/>
              <a:buFont typeface="Courier New" panose="02070309020205020404" pitchFamily="49" charset="0"/>
              <a:buChar char="o"/>
            </a:pPr>
            <a:r>
              <a:rPr lang="en-US" altLang="zh-CN" sz="1900" dirty="0">
                <a:ea typeface="SimSun" pitchFamily="2" charset="-122"/>
              </a:rPr>
              <a:t>Educational outcomes should not be correlated with school district wealth.</a:t>
            </a:r>
          </a:p>
          <a:p>
            <a:pPr marL="461963" lvl="5" indent="-234950">
              <a:lnSpc>
                <a:spcPct val="100000"/>
              </a:lnSpc>
              <a:spcBef>
                <a:spcPts val="0"/>
              </a:spcBef>
              <a:spcAft>
                <a:spcPts val="1200"/>
              </a:spcAft>
              <a:buClr>
                <a:srgbClr val="BD582C"/>
              </a:buClr>
              <a:buSzPct val="65000"/>
              <a:buFont typeface="Courier New" panose="02070309020205020404" pitchFamily="49" charset="0"/>
              <a:buChar char="o"/>
            </a:pPr>
            <a:r>
              <a:rPr lang="en-US" altLang="zh-CN" sz="1900" dirty="0">
                <a:ea typeface="SimSun" pitchFamily="2" charset="-122"/>
              </a:rPr>
              <a:t>Difficult to achieve.</a:t>
            </a:r>
          </a:p>
          <a:p>
            <a:pPr marL="227013" indent="-227013" eaLnBrk="1" hangingPunct="1">
              <a:lnSpc>
                <a:spcPct val="100000"/>
              </a:lnSpc>
              <a:buFont typeface="Wingdings" panose="05000000000000000000" pitchFamily="2" charset="2"/>
              <a:buChar char="§"/>
            </a:pPr>
            <a:r>
              <a:rPr lang="en-US" altLang="zh-CN" sz="1900" dirty="0">
                <a:ea typeface="SimSun" pitchFamily="2" charset="-122"/>
              </a:rPr>
              <a:t>Equality</a:t>
            </a:r>
          </a:p>
          <a:p>
            <a:pPr marL="461963" lvl="5" indent="-234950">
              <a:lnSpc>
                <a:spcPct val="100000"/>
              </a:lnSpc>
              <a:buClr>
                <a:srgbClr val="BD582C"/>
              </a:buClr>
              <a:buSzPct val="65000"/>
              <a:buFont typeface="Courier New" panose="02070309020205020404" pitchFamily="49" charset="0"/>
              <a:buChar char="o"/>
            </a:pPr>
            <a:r>
              <a:rPr lang="en-US" altLang="zh-CN" sz="1900" dirty="0">
                <a:ea typeface="SimSun" pitchFamily="2" charset="-122"/>
              </a:rPr>
              <a:t>All school districts should provide the same level of education.</a:t>
            </a:r>
          </a:p>
          <a:p>
            <a:pPr marL="461963" lvl="5" indent="-234950">
              <a:lnSpc>
                <a:spcPct val="100000"/>
              </a:lnSpc>
              <a:buClr>
                <a:srgbClr val="BD582C"/>
              </a:buClr>
              <a:buSzPct val="65000"/>
              <a:buFont typeface="Courier New" panose="02070309020205020404" pitchFamily="49" charset="0"/>
              <a:buChar char="o"/>
            </a:pPr>
            <a:r>
              <a:rPr lang="en-US" altLang="zh-CN" sz="1900" dirty="0">
                <a:ea typeface="SimSun" pitchFamily="2" charset="-122"/>
              </a:rPr>
              <a:t>Impossible to achieve, even with state provision, as in Hawaii.</a:t>
            </a:r>
            <a:endParaRPr lang="en-US" sz="1900" dirty="0"/>
          </a:p>
          <a:p>
            <a:pPr eaLnBrk="1" hangingPunct="1">
              <a:lnSpc>
                <a:spcPct val="100000"/>
              </a:lnSpc>
              <a:buSzPct val="65000"/>
              <a:buFont typeface="Courier New" panose="02070309020205020404" pitchFamily="49" charset="0"/>
              <a:buChar char="o"/>
            </a:pPr>
            <a:endParaRPr lang="en-US" sz="1900" b="1" dirty="0"/>
          </a:p>
        </p:txBody>
      </p:sp>
      <p:sp>
        <p:nvSpPr>
          <p:cNvPr id="3" name="Title" hidden="1"/>
          <p:cNvSpPr>
            <a:spLocks noGrp="1"/>
          </p:cNvSpPr>
          <p:nvPr>
            <p:ph type="title"/>
          </p:nvPr>
        </p:nvSpPr>
        <p:spPr/>
        <p:txBody>
          <a:bodyPr/>
          <a:lstStyle/>
          <a:p>
            <a:r>
              <a:rPr lang="en-US" sz="3200" dirty="0">
                <a:solidFill>
                  <a:srgbClr val="BD582C"/>
                </a:solidFill>
              </a:rPr>
              <a:t>Other Equity Standards</a:t>
            </a:r>
            <a:br>
              <a:rPr lang="en-US" sz="3200" dirty="0">
                <a:solidFill>
                  <a:srgbClr val="BD582C"/>
                </a:solidFill>
              </a:rPr>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38200" y="1430382"/>
            <a:ext cx="144116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Calibri" panose="020F0502020204030204"/>
                <a:cs typeface="+mn-cs"/>
              </a:rPr>
              <a:t>Questions</a:t>
            </a:r>
          </a:p>
        </p:txBody>
      </p:sp>
      <p:sp>
        <p:nvSpPr>
          <p:cNvPr id="4099" name="Rectangle 3"/>
          <p:cNvSpPr>
            <a:spLocks noGrp="1" noChangeArrowheads="1"/>
          </p:cNvSpPr>
          <p:nvPr>
            <p:ph idx="1"/>
          </p:nvPr>
        </p:nvSpPr>
        <p:spPr/>
        <p:txBody>
          <a:bodyPr>
            <a:normAutofit/>
          </a:bodyPr>
          <a:lstStyle/>
          <a:p>
            <a:pPr marL="227013" indent="-227013">
              <a:buClr>
                <a:srgbClr val="E48312"/>
              </a:buClr>
              <a:buFont typeface="Wingdings" panose="05000000000000000000" pitchFamily="2" charset="2"/>
              <a:buChar char="§"/>
            </a:pPr>
            <a:endParaRPr lang="en-US" sz="2000" dirty="0"/>
          </a:p>
          <a:p>
            <a:pPr marL="227013" indent="-227013">
              <a:buClr>
                <a:srgbClr val="E48312"/>
              </a:buClr>
              <a:buFont typeface="Wingdings" panose="05000000000000000000" pitchFamily="2" charset="2"/>
              <a:buChar char="§"/>
            </a:pPr>
            <a:r>
              <a:rPr lang="en-US" sz="2000" dirty="0"/>
              <a:t>What are educational disparities and how do they arise?</a:t>
            </a:r>
          </a:p>
          <a:p>
            <a:pPr marL="227013" indent="-227013">
              <a:buClr>
                <a:srgbClr val="E48312"/>
              </a:buClr>
              <a:buFont typeface="Wingdings" panose="05000000000000000000" pitchFamily="2" charset="2"/>
              <a:buChar char="§"/>
            </a:pPr>
            <a:endParaRPr lang="en-US" sz="2000" dirty="0"/>
          </a:p>
          <a:p>
            <a:pPr marL="227013" indent="-227013">
              <a:buClr>
                <a:srgbClr val="E48312"/>
              </a:buClr>
              <a:buFont typeface="Wingdings" panose="05000000000000000000" pitchFamily="2" charset="2"/>
              <a:buChar char="§"/>
            </a:pPr>
            <a:r>
              <a:rPr lang="en-US" sz="2000" dirty="0"/>
              <a:t>Why have there been so many court case involving state education aid?</a:t>
            </a:r>
          </a:p>
          <a:p>
            <a:pPr marL="227013" indent="-227013">
              <a:buClr>
                <a:srgbClr val="E48312"/>
              </a:buClr>
              <a:buFont typeface="Wingdings" panose="05000000000000000000" pitchFamily="2" charset="2"/>
              <a:buChar char="§"/>
            </a:pPr>
            <a:endParaRPr lang="en-US" sz="2000" dirty="0"/>
          </a:p>
          <a:p>
            <a:pPr marL="227013" indent="-227013">
              <a:buClr>
                <a:srgbClr val="E48312"/>
              </a:buClr>
              <a:buFont typeface="Wingdings" panose="05000000000000000000" pitchFamily="2" charset="2"/>
              <a:buChar char="§"/>
            </a:pPr>
            <a:r>
              <a:rPr lang="en-US" sz="2000" dirty="0"/>
              <a:t>What is the difference between educational equity and educational adequacy?</a:t>
            </a:r>
          </a:p>
          <a:p>
            <a:pPr eaLnBrk="1" hangingPunct="1"/>
            <a:endParaRPr lang="en-US" dirty="0"/>
          </a:p>
        </p:txBody>
      </p:sp>
      <p:sp>
        <p:nvSpPr>
          <p:cNvPr id="3" name="Title" hidden="1"/>
          <p:cNvSpPr>
            <a:spLocks noGrp="1"/>
          </p:cNvSpPr>
          <p:nvPr>
            <p:ph type="title"/>
          </p:nvPr>
        </p:nvSpPr>
        <p:spPr/>
        <p:txBody>
          <a:bodyPr/>
          <a:lstStyle/>
          <a:p>
            <a:r>
              <a:rPr lang="en-US" sz="3200" dirty="0">
                <a:solidFill>
                  <a:srgbClr val="BD582C"/>
                </a:solidFill>
                <a:latin typeface="Calibri" panose="020F0502020204030204"/>
              </a:rPr>
              <a:t>Class Outline</a:t>
            </a:r>
            <a:br>
              <a:rPr lang="en-US" sz="3200" dirty="0">
                <a:solidFill>
                  <a:srgbClr val="BD582C"/>
                </a:solidFill>
                <a:latin typeface="Calibri" panose="020F0502020204030204"/>
              </a:rPr>
            </a:br>
            <a:endParaRPr lang="en-US" dirty="0"/>
          </a:p>
        </p:txBody>
      </p:sp>
    </p:spTree>
    <p:extLst>
      <p:ext uri="{BB962C8B-B14F-4D97-AF65-F5344CB8AC3E}">
        <p14:creationId xmlns:p14="http://schemas.microsoft.com/office/powerpoint/2010/main" val="2463923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38200" y="1430382"/>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Calibri" panose="020F0502020204030204"/>
                <a:cs typeface="+mn-cs"/>
              </a:rPr>
              <a:t>Class Outline</a:t>
            </a:r>
          </a:p>
        </p:txBody>
      </p:sp>
      <p:sp>
        <p:nvSpPr>
          <p:cNvPr id="4099" name="Rectangle 3"/>
          <p:cNvSpPr>
            <a:spLocks noGrp="1" noChangeArrowheads="1"/>
          </p:cNvSpPr>
          <p:nvPr>
            <p:ph idx="1"/>
          </p:nvPr>
        </p:nvSpPr>
        <p:spPr/>
        <p:txBody>
          <a:bodyPr/>
          <a:lstStyle/>
          <a:p>
            <a:pPr marL="227013" indent="-227013">
              <a:buClr>
                <a:srgbClr val="E48312"/>
              </a:buClr>
              <a:buFont typeface="Wingdings" panose="05000000000000000000" pitchFamily="2" charset="2"/>
              <a:buChar char="§"/>
            </a:pPr>
            <a:r>
              <a:rPr lang="en-US" sz="2000" dirty="0"/>
              <a:t>Education Finance Reform and the Courts</a:t>
            </a:r>
          </a:p>
          <a:p>
            <a:pPr marL="227013" indent="-227013" eaLnBrk="1" hangingPunct="1">
              <a:buClr>
                <a:srgbClr val="E48312"/>
              </a:buClr>
              <a:buFont typeface="Wingdings" panose="05000000000000000000" pitchFamily="2" charset="2"/>
              <a:buChar char="§"/>
            </a:pPr>
            <a:endParaRPr lang="en-US" sz="2000" dirty="0"/>
          </a:p>
          <a:p>
            <a:pPr marL="227013" indent="-227013">
              <a:buClr>
                <a:srgbClr val="E48312"/>
              </a:buClr>
              <a:buFont typeface="Wingdings" panose="05000000000000000000" pitchFamily="2" charset="2"/>
              <a:buChar char="§"/>
            </a:pPr>
            <a:r>
              <a:rPr lang="en-US" sz="2000" dirty="0">
                <a:solidFill>
                  <a:schemeClr val="tx1"/>
                </a:solidFill>
              </a:rPr>
              <a:t>Issues in Education Finance Reform</a:t>
            </a:r>
          </a:p>
          <a:p>
            <a:pPr marL="227013" indent="-227013" eaLnBrk="1" hangingPunct="1">
              <a:buClr>
                <a:srgbClr val="E48312"/>
              </a:buClr>
              <a:buFont typeface="Wingdings" panose="05000000000000000000" pitchFamily="2" charset="2"/>
              <a:buChar char="§"/>
            </a:pPr>
            <a:endParaRPr lang="en-US" sz="2000" dirty="0"/>
          </a:p>
          <a:p>
            <a:pPr marL="227013" indent="-227013">
              <a:buClr>
                <a:srgbClr val="E48312"/>
              </a:buClr>
              <a:buFont typeface="Wingdings" panose="05000000000000000000" pitchFamily="2" charset="2"/>
              <a:buChar char="§"/>
            </a:pPr>
            <a:r>
              <a:rPr lang="en-US" sz="2000" dirty="0">
                <a:solidFill>
                  <a:srgbClr val="FF0000"/>
                </a:solidFill>
              </a:rPr>
              <a:t>Types of State Aid Formulas</a:t>
            </a:r>
          </a:p>
          <a:p>
            <a:pPr marL="460375" lvl="4" indent="-233363">
              <a:lnSpc>
                <a:spcPct val="150000"/>
              </a:lnSpc>
              <a:buClr>
                <a:srgbClr val="BD582C"/>
              </a:buClr>
              <a:buSzPct val="65000"/>
              <a:buFont typeface="Courier New" panose="02070309020205020404" pitchFamily="49" charset="0"/>
              <a:buChar char="o"/>
            </a:pPr>
            <a:r>
              <a:rPr lang="en-US" sz="2000" dirty="0">
                <a:solidFill>
                  <a:srgbClr val="FF0000"/>
                </a:solidFill>
              </a:rPr>
              <a:t>Foundation Aid</a:t>
            </a:r>
          </a:p>
          <a:p>
            <a:pPr marL="460375" lvl="4" indent="-233363">
              <a:lnSpc>
                <a:spcPct val="150000"/>
              </a:lnSpc>
              <a:buClr>
                <a:srgbClr val="BD582C"/>
              </a:buClr>
              <a:buSzPct val="65000"/>
              <a:buFont typeface="Courier New" panose="02070309020205020404" pitchFamily="49" charset="0"/>
              <a:buChar char="o"/>
            </a:pPr>
            <a:r>
              <a:rPr lang="en-US" sz="2000" dirty="0">
                <a:solidFill>
                  <a:srgbClr val="FF0000"/>
                </a:solidFill>
              </a:rPr>
              <a:t>Power-Equalizing Aid</a:t>
            </a:r>
          </a:p>
          <a:p>
            <a:pPr eaLnBrk="1" hangingPunct="1"/>
            <a:endParaRPr lang="en-US" dirty="0"/>
          </a:p>
        </p:txBody>
      </p:sp>
      <p:sp>
        <p:nvSpPr>
          <p:cNvPr id="3" name="Title" hidden="1"/>
          <p:cNvSpPr>
            <a:spLocks noGrp="1"/>
          </p:cNvSpPr>
          <p:nvPr>
            <p:ph type="title"/>
          </p:nvPr>
        </p:nvSpPr>
        <p:spPr/>
        <p:txBody>
          <a:bodyPr/>
          <a:lstStyle/>
          <a:p>
            <a:r>
              <a:rPr lang="en-US" sz="3200" dirty="0">
                <a:solidFill>
                  <a:srgbClr val="BD582C"/>
                </a:solidFill>
                <a:latin typeface="Calibri" panose="020F0502020204030204"/>
              </a:rPr>
              <a:t>Class Outline</a:t>
            </a:r>
            <a:br>
              <a:rPr lang="en-US" sz="3200" dirty="0">
                <a:solidFill>
                  <a:srgbClr val="BD582C"/>
                </a:solidFill>
                <a:latin typeface="Calibri" panose="020F0502020204030204"/>
              </a:rPr>
            </a:br>
            <a:endParaRPr lang="en-US" dirty="0"/>
          </a:p>
        </p:txBody>
      </p:sp>
    </p:spTree>
    <p:extLst>
      <p:ext uri="{BB962C8B-B14F-4D97-AF65-F5344CB8AC3E}">
        <p14:creationId xmlns:p14="http://schemas.microsoft.com/office/powerpoint/2010/main" val="264525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11592" y="1406249"/>
            <a:ext cx="3725572" cy="424732"/>
          </a:xfrm>
          <a:prstGeom prst="rect">
            <a:avLst/>
          </a:prstGeom>
        </p:spPr>
        <p:txBody>
          <a:bodyPr wrap="none">
            <a:spAutoFit/>
          </a:bodyPr>
          <a:lstStyle/>
          <a:p>
            <a:pPr marL="51435" lvl="0" indent="-51435" defTabSz="514350" fontAlgn="auto">
              <a:lnSpc>
                <a:spcPct val="90000"/>
              </a:lnSpc>
              <a:spcBef>
                <a:spcPts val="675"/>
              </a:spcBef>
              <a:spcAft>
                <a:spcPts val="0"/>
              </a:spcAft>
              <a:buClr>
                <a:srgbClr val="E48312"/>
              </a:buClr>
              <a:buSzPct val="100000"/>
            </a:pPr>
            <a:r>
              <a:rPr lang="en-US" altLang="zh-CN" dirty="0">
                <a:solidFill>
                  <a:srgbClr val="BD582C"/>
                </a:solidFill>
                <a:latin typeface="+mn-lt"/>
                <a:ea typeface="SimSun" pitchFamily="2" charset="-122"/>
                <a:cs typeface="+mn-cs"/>
              </a:rPr>
              <a:t>The Foundation Aid Formula</a:t>
            </a:r>
          </a:p>
        </p:txBody>
      </p:sp>
      <p:sp>
        <p:nvSpPr>
          <p:cNvPr id="20483" name="Rectangle 3"/>
          <p:cNvSpPr>
            <a:spLocks noGrp="1" noChangeArrowheads="1"/>
          </p:cNvSpPr>
          <p:nvPr>
            <p:ph idx="1"/>
          </p:nvPr>
        </p:nvSpPr>
        <p:spPr/>
        <p:txBody>
          <a:bodyPr>
            <a:normAutofit fontScale="92500" lnSpcReduction="10000"/>
          </a:bodyPr>
          <a:lstStyle/>
          <a:p>
            <a:pPr marL="227013" indent="-227013" eaLnBrk="1" hangingPunct="1">
              <a:buFont typeface="Wingdings" panose="05000000000000000000" pitchFamily="2" charset="2"/>
              <a:buChar char="§"/>
            </a:pPr>
            <a:r>
              <a:rPr lang="en-US" altLang="zh-CN" sz="2000" dirty="0">
                <a:ea typeface="SimSun" pitchFamily="2" charset="-122"/>
              </a:rPr>
              <a:t>36 states use a foundation aid formula, designed to achieve educational adequacy (and several others have foundation-like components). See </a:t>
            </a:r>
            <a:r>
              <a:rPr lang="en-US" altLang="zh-CN" sz="2000" dirty="0" err="1">
                <a:ea typeface="SimSun" pitchFamily="2" charset="-122"/>
              </a:rPr>
              <a:t>Verstegen</a:t>
            </a:r>
            <a:r>
              <a:rPr lang="en-US" altLang="zh-CN" sz="2000" dirty="0">
                <a:ea typeface="SimSun" pitchFamily="2" charset="-122"/>
              </a:rPr>
              <a:t> and </a:t>
            </a:r>
            <a:r>
              <a:rPr lang="en-US" altLang="zh-CN" sz="2000" dirty="0" err="1">
                <a:ea typeface="SimSun" pitchFamily="2" charset="-122"/>
              </a:rPr>
              <a:t>Knoeppel</a:t>
            </a:r>
            <a:r>
              <a:rPr lang="en-US" altLang="zh-CN" sz="2000" dirty="0">
                <a:ea typeface="SimSun" pitchFamily="2" charset="-122"/>
              </a:rPr>
              <a:t>, </a:t>
            </a:r>
            <a:r>
              <a:rPr lang="en-US" altLang="zh-CN" sz="2000" i="1" dirty="0">
                <a:ea typeface="SimSun" pitchFamily="2" charset="-122"/>
              </a:rPr>
              <a:t>Journal of Education Finance</a:t>
            </a:r>
            <a:r>
              <a:rPr lang="en-US" altLang="zh-CN" sz="2000" dirty="0">
                <a:ea typeface="SimSun" pitchFamily="2" charset="-122"/>
              </a:rPr>
              <a:t>, Fall 2012.</a:t>
            </a:r>
          </a:p>
          <a:p>
            <a:pPr marL="227013" indent="-227013" eaLnBrk="1" hangingPunct="1">
              <a:lnSpc>
                <a:spcPct val="50000"/>
              </a:lnSpc>
              <a:buFont typeface="Wingdings" panose="05000000000000000000" pitchFamily="2" charset="2"/>
              <a:buChar char="§"/>
            </a:pPr>
            <a:endParaRPr lang="en-US" altLang="zh-CN" sz="2000" dirty="0">
              <a:ea typeface="SimSun" pitchFamily="2" charset="-122"/>
            </a:endParaRPr>
          </a:p>
          <a:p>
            <a:pPr marL="227013" indent="-227013" eaLnBrk="1" hangingPunct="1">
              <a:buFont typeface="Wingdings" panose="05000000000000000000" pitchFamily="2" charset="2"/>
              <a:buChar char="§"/>
            </a:pPr>
            <a:r>
              <a:rPr lang="en-US" altLang="zh-CN" sz="2000" dirty="0">
                <a:ea typeface="SimSun" pitchFamily="2" charset="-122"/>
              </a:rPr>
              <a:t>The foundation aid formula is:</a:t>
            </a:r>
          </a:p>
          <a:p>
            <a:pPr eaLnBrk="1" hangingPunct="1"/>
            <a:endParaRPr lang="en-US" altLang="zh-CN" sz="2000" dirty="0">
              <a:solidFill>
                <a:schemeClr val="tx1">
                  <a:lumMod val="65000"/>
                  <a:lumOff val="35000"/>
                </a:schemeClr>
              </a:solidFill>
              <a:ea typeface="SimSun" pitchFamily="2" charset="-122"/>
            </a:endParaRPr>
          </a:p>
          <a:p>
            <a:pPr marL="461963" indent="-234950" eaLnBrk="1" hangingPunct="1"/>
            <a:br>
              <a:rPr lang="en-US" altLang="zh-CN" sz="2000" dirty="0">
                <a:solidFill>
                  <a:schemeClr val="tx1">
                    <a:lumMod val="65000"/>
                    <a:lumOff val="35000"/>
                  </a:schemeClr>
                </a:solidFill>
                <a:ea typeface="SimSun" pitchFamily="2" charset="-122"/>
              </a:rPr>
            </a:br>
            <a:br>
              <a:rPr lang="en-US" altLang="zh-CN" sz="2000" dirty="0">
                <a:solidFill>
                  <a:schemeClr val="tx1">
                    <a:lumMod val="65000"/>
                    <a:lumOff val="35000"/>
                  </a:schemeClr>
                </a:solidFill>
                <a:ea typeface="SimSun" pitchFamily="2" charset="-122"/>
              </a:rPr>
            </a:br>
            <a:r>
              <a:rPr lang="en-US" altLang="zh-CN" sz="2000" b="1" i="1" dirty="0" err="1">
                <a:latin typeface="Times New Roman" panose="02020603050405020304" pitchFamily="18" charset="0"/>
                <a:ea typeface="SimSun" pitchFamily="2" charset="-122"/>
                <a:cs typeface="Times New Roman" panose="02020603050405020304" pitchFamily="18" charset="0"/>
              </a:rPr>
              <a:t>A</a:t>
            </a:r>
            <a:r>
              <a:rPr lang="en-US" altLang="zh-CN" sz="2000" b="1" i="1" baseline="-25000" dirty="0" err="1">
                <a:latin typeface="Times New Roman" panose="02020603050405020304" pitchFamily="18" charset="0"/>
                <a:ea typeface="SimSun" pitchFamily="2" charset="-122"/>
                <a:cs typeface="Times New Roman" panose="02020603050405020304" pitchFamily="18" charset="0"/>
              </a:rPr>
              <a:t>j</a:t>
            </a:r>
            <a:r>
              <a:rPr lang="en-US" altLang="zh-CN" sz="2000" b="1" dirty="0">
                <a:ea typeface="SimSun" pitchFamily="2" charset="-122"/>
              </a:rPr>
              <a:t> </a:t>
            </a:r>
            <a:r>
              <a:rPr lang="en-US" altLang="zh-CN" sz="2000" dirty="0">
                <a:ea typeface="SimSun" pitchFamily="2" charset="-122"/>
              </a:rPr>
              <a:t>=  aid per pupil to school district </a:t>
            </a:r>
            <a:r>
              <a:rPr lang="en-US" altLang="zh-CN" sz="2000" i="1" dirty="0">
                <a:ea typeface="SimSun" pitchFamily="2" charset="-122"/>
              </a:rPr>
              <a:t>j.</a:t>
            </a:r>
          </a:p>
          <a:p>
            <a:pPr marL="461963" indent="-234950" eaLnBrk="1" hangingPunct="1"/>
            <a:r>
              <a:rPr lang="en-US" altLang="zh-CN" sz="2000" b="1" i="1" dirty="0">
                <a:latin typeface="Times New Roman" panose="02020603050405020304" pitchFamily="18" charset="0"/>
                <a:ea typeface="SimSun" pitchFamily="2" charset="-122"/>
                <a:cs typeface="Times New Roman" panose="02020603050405020304" pitchFamily="18" charset="0"/>
              </a:rPr>
              <a:t>E</a:t>
            </a:r>
            <a:r>
              <a:rPr lang="en-US" altLang="zh-CN" sz="2000" b="1"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 foundation spending per pupil (state-selected; the same in every district).</a:t>
            </a:r>
          </a:p>
          <a:p>
            <a:pPr marL="461963" indent="-234950" eaLnBrk="1" hangingPunct="1"/>
            <a:r>
              <a:rPr lang="en-US" altLang="zh-CN" sz="2000" b="1" i="1" dirty="0">
                <a:latin typeface="Times New Roman" panose="02020603050405020304" pitchFamily="18" charset="0"/>
                <a:ea typeface="SimSun" pitchFamily="2" charset="-122"/>
                <a:cs typeface="Times New Roman" panose="02020603050405020304" pitchFamily="18" charset="0"/>
              </a:rPr>
              <a:t>t</a:t>
            </a:r>
            <a:r>
              <a:rPr lang="en-US" altLang="zh-CN" sz="2000" b="1"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 minimum required property tax rate (state-selected; the same in every district).</a:t>
            </a:r>
          </a:p>
          <a:p>
            <a:pPr marL="461963" lvl="1" indent="-234950" eaLnBrk="1" hangingPunct="1">
              <a:lnSpc>
                <a:spcPct val="130000"/>
              </a:lnSpc>
              <a:buNone/>
            </a:pPr>
            <a:r>
              <a:rPr lang="en-US" altLang="zh-CN" sz="2000" b="1" i="1" dirty="0">
                <a:ea typeface="SimSun" pitchFamily="2" charset="-122"/>
              </a:rPr>
              <a:t>	</a:t>
            </a:r>
            <a:r>
              <a:rPr lang="en-US" altLang="zh-CN" sz="2000" b="1" i="1" dirty="0" err="1">
                <a:latin typeface="Times New Roman" panose="02020603050405020304" pitchFamily="18" charset="0"/>
                <a:ea typeface="SimSun" pitchFamily="2" charset="-122"/>
                <a:cs typeface="Times New Roman" panose="02020603050405020304" pitchFamily="18" charset="0"/>
              </a:rPr>
              <a:t>V</a:t>
            </a:r>
            <a:r>
              <a:rPr lang="en-US" altLang="zh-CN" sz="2000" b="1" i="1" baseline="-25000" dirty="0" err="1">
                <a:latin typeface="Times New Roman" panose="02020603050405020304" pitchFamily="18" charset="0"/>
                <a:ea typeface="SimSun" pitchFamily="2" charset="-122"/>
                <a:cs typeface="Times New Roman" panose="02020603050405020304" pitchFamily="18" charset="0"/>
              </a:rPr>
              <a:t>j</a:t>
            </a:r>
            <a:r>
              <a:rPr lang="en-US" altLang="zh-CN" sz="2000" b="1" dirty="0">
                <a:ea typeface="SimSun" pitchFamily="2" charset="-122"/>
              </a:rPr>
              <a:t> </a:t>
            </a:r>
            <a:r>
              <a:rPr lang="en-US" altLang="zh-CN" sz="2000" dirty="0">
                <a:ea typeface="SimSun" pitchFamily="2" charset="-122"/>
              </a:rPr>
              <a:t> = actual property tax base per pupil in district </a:t>
            </a:r>
            <a:r>
              <a:rPr lang="en-US" altLang="zh-CN" sz="2000" i="1" dirty="0">
                <a:ea typeface="SimSun" pitchFamily="2" charset="-122"/>
              </a:rPr>
              <a:t>j</a:t>
            </a:r>
            <a:r>
              <a:rPr lang="en-US" altLang="zh-CN" sz="2000" dirty="0">
                <a:ea typeface="SimSun" pitchFamily="2" charset="-122"/>
              </a:rPr>
              <a:t>.</a:t>
            </a:r>
            <a:endParaRPr lang="en-US" sz="2000" i="1" dirty="0"/>
          </a:p>
          <a:p>
            <a:pPr eaLnBrk="1" hangingPunct="1"/>
            <a:endParaRPr lang="en-US" sz="1950" dirty="0"/>
          </a:p>
          <a:p>
            <a:pPr eaLnBrk="1" hangingPunct="1"/>
            <a:endParaRPr lang="en-US" sz="1950" dirty="0"/>
          </a:p>
        </p:txBody>
      </p:sp>
      <p:graphicFrame>
        <p:nvGraphicFramePr>
          <p:cNvPr id="20484"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1735209952"/>
              </p:ext>
            </p:extLst>
          </p:nvPr>
        </p:nvGraphicFramePr>
        <p:xfrm>
          <a:off x="3505200" y="3200400"/>
          <a:ext cx="2438400" cy="723285"/>
        </p:xfrm>
        <a:graphic>
          <a:graphicData uri="http://schemas.openxmlformats.org/presentationml/2006/ole">
            <mc:AlternateContent xmlns:mc="http://schemas.openxmlformats.org/markup-compatibility/2006">
              <mc:Choice xmlns:v="urn:schemas-microsoft-com:vml" Requires="v">
                <p:oleObj name="Equation" r:id="rId2" imgW="863225" imgH="253890" progId="Equation.DSMT4">
                  <p:embed/>
                </p:oleObj>
              </mc:Choice>
              <mc:Fallback>
                <p:oleObj name="Equation" r:id="rId2" imgW="863225" imgH="253890" progId="Equation.DSMT4">
                  <p:embed/>
                  <p:pic>
                    <p:nvPicPr>
                      <p:cNvPr id="0" name="Object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3200400"/>
                        <a:ext cx="2438400" cy="723285"/>
                      </a:xfrm>
                      <a:prstGeom prst="rect">
                        <a:avLst/>
                      </a:prstGeom>
                      <a:noFill/>
                      <a:ln>
                        <a:noFill/>
                      </a:ln>
                    </p:spPr>
                  </p:pic>
                </p:oleObj>
              </mc:Fallback>
            </mc:AlternateContent>
          </a:graphicData>
        </a:graphic>
      </p:graphicFrame>
      <p:sp>
        <p:nvSpPr>
          <p:cNvPr id="3" name="Title" hidden="1"/>
          <p:cNvSpPr>
            <a:spLocks noGrp="1"/>
          </p:cNvSpPr>
          <p:nvPr>
            <p:ph type="title"/>
          </p:nvPr>
        </p:nvSpPr>
        <p:spPr/>
        <p:txBody>
          <a:bodyPr/>
          <a:lstStyle/>
          <a:p>
            <a:r>
              <a:rPr lang="en-US" altLang="zh-CN" sz="3200" dirty="0">
                <a:solidFill>
                  <a:srgbClr val="BD582C"/>
                </a:solidFill>
                <a:ea typeface="SimSun" pitchFamily="2" charset="-122"/>
              </a:rPr>
              <a:t>The Foundation Aid Formula</a:t>
            </a:r>
            <a:br>
              <a:rPr lang="en-US" altLang="zh-CN" sz="3200" dirty="0">
                <a:solidFill>
                  <a:srgbClr val="BD582C"/>
                </a:solidFill>
                <a:ea typeface="SimSun" pitchFamily="2" charset="-122"/>
              </a:rPr>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4"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9" name="Rectangle 2"/>
          <p:cNvSpPr txBox="1"/>
          <p:nvPr/>
        </p:nvSpPr>
        <p:spPr>
          <a:xfrm>
            <a:off x="2548833" y="1219200"/>
            <a:ext cx="4305299" cy="461665"/>
          </a:xfrm>
          <a:prstGeom prst="rect">
            <a:avLst/>
          </a:prstGeom>
          <a:noFill/>
        </p:spPr>
        <p:txBody>
          <a:bodyPr wrap="square" rtlCol="0">
            <a:spAutoFit/>
          </a:bodyPr>
          <a:lstStyle/>
          <a:p>
            <a:r>
              <a:rPr lang="en-US" dirty="0">
                <a:solidFill>
                  <a:srgbClr val="BD582C"/>
                </a:solidFill>
                <a:latin typeface="+mn-lt"/>
              </a:rPr>
              <a:t>The Foundation Aid Formula, 2</a:t>
            </a:r>
            <a:endParaRPr lang="en-US" dirty="0">
              <a:solidFill>
                <a:srgbClr val="BD582C"/>
              </a:solidFill>
            </a:endParaRPr>
          </a:p>
        </p:txBody>
      </p:sp>
      <p:pic>
        <p:nvPicPr>
          <p:cNvPr id="3" name="Graph" descr="Please contact Professor Yinger for details regarding figures" title="Graph"/>
          <p:cNvPicPr>
            <a:picLocks noChangeAspect="1"/>
          </p:cNvPicPr>
          <p:nvPr/>
        </p:nvPicPr>
        <p:blipFill>
          <a:blip r:embed="rId2"/>
          <a:stretch>
            <a:fillRect/>
          </a:stretch>
        </p:blipFill>
        <p:spPr>
          <a:xfrm>
            <a:off x="899046" y="1752600"/>
            <a:ext cx="7604874" cy="4805921"/>
          </a:xfrm>
          <a:prstGeom prst="rect">
            <a:avLst/>
          </a:prstGeom>
        </p:spPr>
      </p:pic>
      <p:sp>
        <p:nvSpPr>
          <p:cNvPr id="2" name="Title" hidden="1"/>
          <p:cNvSpPr>
            <a:spLocks noGrp="1"/>
          </p:cNvSpPr>
          <p:nvPr>
            <p:ph type="title"/>
          </p:nvPr>
        </p:nvSpPr>
        <p:spPr/>
        <p:txBody>
          <a:bodyPr/>
          <a:lstStyle/>
          <a:p>
            <a:r>
              <a:rPr lang="en-US" sz="3200" dirty="0">
                <a:solidFill>
                  <a:srgbClr val="BD582C"/>
                </a:solidFill>
              </a:rPr>
              <a:t>The Foundation Aid Formula, 2</a:t>
            </a:r>
            <a:br>
              <a:rPr lang="en-US" dirty="0">
                <a:solidFill>
                  <a:srgbClr val="BD582C"/>
                </a:solidFill>
              </a:rPr>
            </a:br>
            <a:endParaRPr lang="en-US" dirty="0"/>
          </a:p>
        </p:txBody>
      </p:sp>
    </p:spTree>
    <p:extLst>
      <p:ext uri="{BB962C8B-B14F-4D97-AF65-F5344CB8AC3E}">
        <p14:creationId xmlns:p14="http://schemas.microsoft.com/office/powerpoint/2010/main" val="324217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49864" y="1433627"/>
            <a:ext cx="4026936" cy="395173"/>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dirty="0">
                <a:solidFill>
                  <a:srgbClr val="BD582C"/>
                </a:solidFill>
                <a:latin typeface="+mn-lt"/>
                <a:cs typeface="+mn-cs"/>
              </a:rPr>
              <a:t>The Foundation Aid Formula, 3</a:t>
            </a:r>
            <a:endParaRPr lang="en-US" altLang="zh-CN" dirty="0">
              <a:solidFill>
                <a:srgbClr val="BD582C"/>
              </a:solidFill>
              <a:latin typeface="+mn-lt"/>
              <a:ea typeface="SimSun" pitchFamily="2" charset="-122"/>
              <a:cs typeface="+mn-cs"/>
            </a:endParaRPr>
          </a:p>
        </p:txBody>
      </p:sp>
      <p:sp>
        <p:nvSpPr>
          <p:cNvPr id="22531" name="Rectangle 3"/>
          <p:cNvSpPr>
            <a:spLocks noGrp="1" noChangeArrowheads="1"/>
          </p:cNvSpPr>
          <p:nvPr>
            <p:ph idx="1"/>
          </p:nvPr>
        </p:nvSpPr>
        <p:spPr/>
        <p:txBody>
          <a:bodyPr>
            <a:normAutofit fontScale="92500" lnSpcReduction="10000"/>
          </a:bodyPr>
          <a:lstStyle/>
          <a:p>
            <a:pPr marL="227013" indent="-227013" eaLnBrk="1" hangingPunct="1">
              <a:lnSpc>
                <a:spcPct val="100000"/>
              </a:lnSpc>
              <a:buFont typeface="Wingdings" panose="05000000000000000000" pitchFamily="2" charset="2"/>
              <a:buChar char="§"/>
            </a:pPr>
            <a:r>
              <a:rPr lang="en-US" altLang="zh-CN" sz="2000" dirty="0">
                <a:ea typeface="SimSun" pitchFamily="2" charset="-122"/>
              </a:rPr>
              <a:t>A foundation aid formula can easily be adjusted for educational costs (that is, focused on performance):</a:t>
            </a: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endParaRPr lang="en-US" altLang="zh-CN" sz="2000" b="1" dirty="0">
              <a:ea typeface="SimSun" pitchFamily="2" charset="-122"/>
            </a:endParaRPr>
          </a:p>
          <a:p>
            <a:pPr marL="227013" indent="-227013" eaLnBrk="1" hangingPunct="1">
              <a:lnSpc>
                <a:spcPct val="50000"/>
              </a:lnSpc>
              <a:buFont typeface="Wingdings" panose="05000000000000000000" pitchFamily="2" charset="2"/>
              <a:buChar char="§"/>
            </a:pPr>
            <a:endParaRPr lang="en-US" altLang="zh-CN" sz="2000" b="1" dirty="0">
              <a:ea typeface="SimSun" pitchFamily="2" charset="-122"/>
            </a:endParaRPr>
          </a:p>
          <a:p>
            <a:pPr marL="398463" lvl="2" indent="-171450">
              <a:lnSpc>
                <a:spcPct val="120000"/>
              </a:lnSpc>
              <a:buNone/>
            </a:pPr>
            <a:r>
              <a:rPr lang="en-US" altLang="zh-CN" sz="2000" b="1" i="1" dirty="0">
                <a:latin typeface="Times New Roman" pitchFamily="18" charset="0"/>
                <a:ea typeface="SimSun" pitchFamily="2" charset="-122"/>
              </a:rPr>
              <a:t>S</a:t>
            </a:r>
            <a:r>
              <a:rPr lang="en-US" altLang="zh-CN" sz="2000" b="1" dirty="0">
                <a:latin typeface="Times New Roman" pitchFamily="18" charset="0"/>
                <a:ea typeface="SimSun" pitchFamily="2" charset="-122"/>
              </a:rPr>
              <a:t>*</a:t>
            </a:r>
            <a:r>
              <a:rPr lang="en-US" altLang="zh-CN" sz="2000" dirty="0">
                <a:ea typeface="SimSun" pitchFamily="2" charset="-122"/>
              </a:rPr>
              <a:t> = foundation spending level per pupil in a district with average costs</a:t>
            </a:r>
          </a:p>
          <a:p>
            <a:pPr marL="398463" lvl="2" indent="-171450">
              <a:lnSpc>
                <a:spcPct val="120000"/>
              </a:lnSpc>
              <a:buNone/>
            </a:pPr>
            <a:r>
              <a:rPr lang="en-US" altLang="zh-CN" sz="2000" b="1" i="1" dirty="0" err="1">
                <a:latin typeface="Times New Roman" pitchFamily="18" charset="0"/>
                <a:ea typeface="SimSun" pitchFamily="2" charset="-122"/>
              </a:rPr>
              <a:t>C</a:t>
            </a:r>
            <a:r>
              <a:rPr lang="en-US" altLang="zh-CN" sz="2000" b="1" i="1" baseline="-25000" dirty="0" err="1">
                <a:latin typeface="Times New Roman" pitchFamily="18" charset="0"/>
                <a:ea typeface="SimSun" pitchFamily="2" charset="-122"/>
              </a:rPr>
              <a:t>j</a:t>
            </a:r>
            <a:r>
              <a:rPr lang="en-US" altLang="zh-CN" sz="2000" dirty="0">
                <a:ea typeface="SimSun" pitchFamily="2" charset="-122"/>
              </a:rPr>
              <a:t>  = educational cost index for district </a:t>
            </a:r>
            <a:r>
              <a:rPr lang="en-US" altLang="zh-CN" sz="2000" i="1" dirty="0">
                <a:latin typeface="Times New Roman" pitchFamily="18" charset="0"/>
                <a:ea typeface="SimSun" pitchFamily="2" charset="-122"/>
              </a:rPr>
              <a:t>j</a:t>
            </a:r>
            <a:r>
              <a:rPr lang="en-US" altLang="zh-CN" sz="2000" dirty="0">
                <a:ea typeface="SimSun" pitchFamily="2" charset="-122"/>
              </a:rPr>
              <a:t>.</a:t>
            </a:r>
          </a:p>
          <a:p>
            <a:pPr marL="227013" lvl="1" indent="-227013" eaLnBrk="1" hangingPunct="1">
              <a:lnSpc>
                <a:spcPct val="12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r>
              <a:rPr lang="en-US" altLang="zh-CN" sz="2000" dirty="0">
                <a:ea typeface="SimSun" pitchFamily="2" charset="-122"/>
              </a:rPr>
              <a:t>Pupil weights can also be used; replace number of pupils with number of weighted pupils, with higher weights for pupils from poor families.</a:t>
            </a: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r>
              <a:rPr lang="en-US" altLang="zh-CN" sz="2000" dirty="0">
                <a:ea typeface="SimSun" pitchFamily="2" charset="-122"/>
              </a:rPr>
              <a:t>This formula is equivalent to offsetting fiscal disparities across schools.</a:t>
            </a:r>
          </a:p>
        </p:txBody>
      </p:sp>
      <p:graphicFrame>
        <p:nvGraphicFramePr>
          <p:cNvPr id="22532"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2063408197"/>
              </p:ext>
            </p:extLst>
          </p:nvPr>
        </p:nvGraphicFramePr>
        <p:xfrm>
          <a:off x="3495254" y="2667000"/>
          <a:ext cx="2664200" cy="685802"/>
        </p:xfrm>
        <a:graphic>
          <a:graphicData uri="http://schemas.openxmlformats.org/presentationml/2006/ole">
            <mc:AlternateContent xmlns:mc="http://schemas.openxmlformats.org/markup-compatibility/2006">
              <mc:Choice xmlns:v="urn:schemas-microsoft-com:vml" Requires="v">
                <p:oleObj name="Equation" r:id="rId2" imgW="1002865" imgH="253890" progId="Equation.DSMT4">
                  <p:embed/>
                </p:oleObj>
              </mc:Choice>
              <mc:Fallback>
                <p:oleObj name="Equation" r:id="rId2" imgW="1002865" imgH="253890" progId="Equation.DSMT4">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5254" y="2667000"/>
                        <a:ext cx="2664200" cy="685802"/>
                      </a:xfrm>
                      <a:prstGeom prst="rect">
                        <a:avLst/>
                      </a:prstGeom>
                      <a:noFill/>
                      <a:ln>
                        <a:noFill/>
                      </a:ln>
                    </p:spPr>
                  </p:pic>
                </p:oleObj>
              </mc:Fallback>
            </mc:AlternateContent>
          </a:graphicData>
        </a:graphic>
      </p:graphicFrame>
      <p:sp>
        <p:nvSpPr>
          <p:cNvPr id="3" name="Title" hidden="1"/>
          <p:cNvSpPr>
            <a:spLocks noGrp="1"/>
          </p:cNvSpPr>
          <p:nvPr>
            <p:ph type="title"/>
          </p:nvPr>
        </p:nvSpPr>
        <p:spPr/>
        <p:txBody>
          <a:bodyPr/>
          <a:lstStyle/>
          <a:p>
            <a:r>
              <a:rPr lang="en-US" sz="3200" dirty="0">
                <a:solidFill>
                  <a:srgbClr val="BD582C"/>
                </a:solidFill>
              </a:rPr>
              <a:t>The Foundation Aid Formula, 3</a:t>
            </a:r>
            <a:br>
              <a:rPr lang="en-US" altLang="zh-CN" sz="3200" dirty="0">
                <a:solidFill>
                  <a:srgbClr val="BD582C"/>
                </a:solidFill>
                <a:ea typeface="SimSun" pitchFamily="2" charset="-122"/>
              </a:rPr>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914400" y="1371600"/>
            <a:ext cx="4026936"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mn-lt"/>
                <a:cs typeface="+mn-cs"/>
              </a:rPr>
              <a:t>The Foundation Aid Formula, 3</a:t>
            </a:r>
          </a:p>
        </p:txBody>
      </p:sp>
      <p:sp>
        <p:nvSpPr>
          <p:cNvPr id="23555" name="Rectangle 3"/>
          <p:cNvSpPr>
            <a:spLocks noGrp="1" noChangeArrowheads="1"/>
          </p:cNvSpPr>
          <p:nvPr>
            <p:ph idx="1"/>
          </p:nvPr>
        </p:nvSpPr>
        <p:spPr/>
        <p:txBody>
          <a:bodyPr/>
          <a:lstStyle/>
          <a:p>
            <a:pPr marL="227013" indent="-227013" eaLnBrk="1" hangingPunct="1">
              <a:buFont typeface="Wingdings" panose="05000000000000000000" pitchFamily="2" charset="2"/>
              <a:buChar char="§"/>
            </a:pPr>
            <a:r>
              <a:rPr lang="en-US" altLang="zh-CN" sz="2000" dirty="0">
                <a:ea typeface="SimSun" pitchFamily="2" charset="-122"/>
              </a:rPr>
              <a:t>A foundation formula must address four issues:</a:t>
            </a:r>
          </a:p>
          <a:p>
            <a:pPr marL="0" indent="0" eaLnBrk="1" hangingPunct="1">
              <a:buNone/>
            </a:pPr>
            <a:endParaRPr lang="en-US" altLang="zh-CN" sz="2000" dirty="0">
              <a:ea typeface="SimSun" pitchFamily="2" charset="-122"/>
            </a:endParaRPr>
          </a:p>
          <a:p>
            <a:pPr marL="457200" indent="-230188" eaLnBrk="1" hangingPunct="1">
              <a:spcBef>
                <a:spcPts val="0"/>
              </a:spcBef>
              <a:spcAft>
                <a:spcPts val="1800"/>
              </a:spcAft>
              <a:buClr>
                <a:srgbClr val="BD582C"/>
              </a:buClr>
              <a:buFont typeface="+mj-lt"/>
              <a:buAutoNum type="arabicPeriod"/>
            </a:pPr>
            <a:r>
              <a:rPr lang="en-US" altLang="zh-CN" sz="2000" dirty="0">
                <a:ea typeface="SimSun" pitchFamily="2" charset="-122"/>
              </a:rPr>
              <a:t>How much spending is “adequate”?</a:t>
            </a:r>
          </a:p>
          <a:p>
            <a:pPr marL="457200" indent="-230188" eaLnBrk="1" hangingPunct="1">
              <a:spcBef>
                <a:spcPts val="0"/>
              </a:spcBef>
              <a:spcAft>
                <a:spcPts val="1800"/>
              </a:spcAft>
              <a:buClr>
                <a:srgbClr val="BD582C"/>
              </a:buClr>
              <a:buFont typeface="+mj-lt"/>
              <a:buAutoNum type="arabicPeriod"/>
            </a:pPr>
            <a:r>
              <a:rPr lang="en-US" altLang="zh-CN" sz="2000" dirty="0">
                <a:ea typeface="SimSun" pitchFamily="2" charset="-122"/>
              </a:rPr>
              <a:t>Should the foundation level be adjusted for variation in education costs across districts?</a:t>
            </a:r>
          </a:p>
          <a:p>
            <a:pPr marL="457200" indent="-230188" eaLnBrk="1" hangingPunct="1">
              <a:spcBef>
                <a:spcPts val="0"/>
              </a:spcBef>
              <a:spcAft>
                <a:spcPts val="1800"/>
              </a:spcAft>
              <a:buClr>
                <a:srgbClr val="BD582C"/>
              </a:buClr>
              <a:buFont typeface="+mj-lt"/>
              <a:buAutoNum type="arabicPeriod"/>
            </a:pPr>
            <a:r>
              <a:rPr lang="en-US" altLang="zh-CN" sz="2000" dirty="0">
                <a:ea typeface="SimSun" pitchFamily="2" charset="-122"/>
              </a:rPr>
              <a:t>Should a minimum local property tax rate be required?</a:t>
            </a:r>
          </a:p>
          <a:p>
            <a:pPr marL="457200" indent="-230188" eaLnBrk="1" hangingPunct="1">
              <a:spcBef>
                <a:spcPts val="0"/>
              </a:spcBef>
              <a:spcAft>
                <a:spcPts val="1800"/>
              </a:spcAft>
              <a:buClr>
                <a:srgbClr val="BD582C"/>
              </a:buClr>
              <a:buFont typeface="+mj-lt"/>
              <a:buAutoNum type="arabicPeriod"/>
            </a:pPr>
            <a:r>
              <a:rPr lang="en-US" altLang="zh-CN" sz="2000" dirty="0">
                <a:ea typeface="SimSun" pitchFamily="2" charset="-122"/>
              </a:rPr>
              <a:t>How should burden of funding an adequate education be distributed?</a:t>
            </a:r>
            <a:endParaRPr lang="en-US" sz="2000" dirty="0"/>
          </a:p>
          <a:p>
            <a:pPr marL="473202" lvl="4" indent="0">
              <a:spcBef>
                <a:spcPts val="0"/>
              </a:spcBef>
              <a:spcAft>
                <a:spcPts val="1800"/>
              </a:spcAft>
              <a:buNone/>
            </a:pPr>
            <a:endParaRPr lang="en-US" sz="2000" dirty="0"/>
          </a:p>
        </p:txBody>
      </p:sp>
      <p:sp>
        <p:nvSpPr>
          <p:cNvPr id="3" name="Title" hidden="1"/>
          <p:cNvSpPr>
            <a:spLocks noGrp="1"/>
          </p:cNvSpPr>
          <p:nvPr>
            <p:ph type="title"/>
          </p:nvPr>
        </p:nvSpPr>
        <p:spPr/>
        <p:txBody>
          <a:bodyPr/>
          <a:lstStyle/>
          <a:p>
            <a:r>
              <a:rPr lang="en-US" sz="3200" dirty="0">
                <a:solidFill>
                  <a:srgbClr val="BD582C"/>
                </a:solidFill>
              </a:rPr>
              <a:t>The Foundation Aid Formula, 3-2</a:t>
            </a:r>
            <a:br>
              <a:rPr lang="en-US" sz="3200" dirty="0">
                <a:solidFill>
                  <a:srgbClr val="BD582C"/>
                </a:solidFill>
              </a:rPr>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38200" y="1430382"/>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Calibri" panose="020F0502020204030204"/>
                <a:cs typeface="+mn-cs"/>
              </a:rPr>
              <a:t>Class Outline</a:t>
            </a:r>
          </a:p>
        </p:txBody>
      </p:sp>
      <p:sp>
        <p:nvSpPr>
          <p:cNvPr id="4099" name="Rectangle 3"/>
          <p:cNvSpPr>
            <a:spLocks noGrp="1" noChangeArrowheads="1"/>
          </p:cNvSpPr>
          <p:nvPr>
            <p:ph idx="1"/>
          </p:nvPr>
        </p:nvSpPr>
        <p:spPr/>
        <p:txBody>
          <a:bodyPr/>
          <a:lstStyle/>
          <a:p>
            <a:pPr marL="227013" indent="-227013">
              <a:buClr>
                <a:srgbClr val="E48312"/>
              </a:buClr>
              <a:buFont typeface="Wingdings" panose="05000000000000000000" pitchFamily="2" charset="2"/>
              <a:buChar char="§"/>
            </a:pPr>
            <a:r>
              <a:rPr lang="en-US" sz="2000" dirty="0">
                <a:solidFill>
                  <a:srgbClr val="FF0000"/>
                </a:solidFill>
              </a:rPr>
              <a:t>Education Finance Reform and the Courts</a:t>
            </a:r>
          </a:p>
          <a:p>
            <a:pPr marL="227013" indent="-227013" eaLnBrk="1" hangingPunct="1">
              <a:buClr>
                <a:srgbClr val="E48312"/>
              </a:buClr>
              <a:buFont typeface="Wingdings" panose="05000000000000000000" pitchFamily="2" charset="2"/>
              <a:buChar char="§"/>
            </a:pPr>
            <a:endParaRPr lang="en-US" sz="2000" dirty="0"/>
          </a:p>
          <a:p>
            <a:pPr marL="227013" indent="-227013">
              <a:buClr>
                <a:srgbClr val="E48312"/>
              </a:buClr>
              <a:buFont typeface="Wingdings" panose="05000000000000000000" pitchFamily="2" charset="2"/>
              <a:buChar char="§"/>
            </a:pPr>
            <a:r>
              <a:rPr lang="en-US" sz="2000" dirty="0"/>
              <a:t>Issues in Education Finance Reform</a:t>
            </a:r>
          </a:p>
          <a:p>
            <a:pPr marL="227013" indent="-227013" eaLnBrk="1" hangingPunct="1">
              <a:buClr>
                <a:srgbClr val="E48312"/>
              </a:buClr>
              <a:buFont typeface="Wingdings" panose="05000000000000000000" pitchFamily="2" charset="2"/>
              <a:buChar char="§"/>
            </a:pPr>
            <a:endParaRPr lang="en-US" sz="2000" dirty="0"/>
          </a:p>
          <a:p>
            <a:pPr marL="227013" indent="-227013">
              <a:buClr>
                <a:srgbClr val="E48312"/>
              </a:buClr>
              <a:buFont typeface="Wingdings" panose="05000000000000000000" pitchFamily="2" charset="2"/>
              <a:buChar char="§"/>
            </a:pPr>
            <a:r>
              <a:rPr lang="en-US" sz="2000" dirty="0"/>
              <a:t>Types of State Aid Formulas</a:t>
            </a:r>
          </a:p>
          <a:p>
            <a:pPr marL="460375" lvl="4" indent="-233363">
              <a:lnSpc>
                <a:spcPct val="150000"/>
              </a:lnSpc>
              <a:buClr>
                <a:srgbClr val="BD582C"/>
              </a:buClr>
              <a:buSzPct val="65000"/>
              <a:buFont typeface="Courier New" panose="02070309020205020404" pitchFamily="49" charset="0"/>
              <a:buChar char="o"/>
            </a:pPr>
            <a:r>
              <a:rPr lang="en-US" sz="2000" dirty="0"/>
              <a:t>Foundation Aid</a:t>
            </a:r>
          </a:p>
          <a:p>
            <a:pPr marL="460375" lvl="4" indent="-233363">
              <a:lnSpc>
                <a:spcPct val="150000"/>
              </a:lnSpc>
              <a:buClr>
                <a:srgbClr val="BD582C"/>
              </a:buClr>
              <a:buSzPct val="65000"/>
              <a:buFont typeface="Courier New" panose="02070309020205020404" pitchFamily="49" charset="0"/>
              <a:buChar char="o"/>
            </a:pPr>
            <a:r>
              <a:rPr lang="en-US" sz="2000" dirty="0"/>
              <a:t>Power-Equalizing Aid</a:t>
            </a:r>
          </a:p>
          <a:p>
            <a:pPr eaLnBrk="1" hangingPunct="1"/>
            <a:endParaRPr lang="en-US" dirty="0"/>
          </a:p>
        </p:txBody>
      </p:sp>
      <p:sp>
        <p:nvSpPr>
          <p:cNvPr id="3" name="Title" hidden="1"/>
          <p:cNvSpPr>
            <a:spLocks noGrp="1"/>
          </p:cNvSpPr>
          <p:nvPr>
            <p:ph type="title"/>
          </p:nvPr>
        </p:nvSpPr>
        <p:spPr/>
        <p:txBody>
          <a:bodyPr/>
          <a:lstStyle/>
          <a:p>
            <a:r>
              <a:rPr lang="en-US" sz="3200" dirty="0">
                <a:solidFill>
                  <a:srgbClr val="BD582C"/>
                </a:solidFill>
                <a:latin typeface="Calibri" panose="020F0502020204030204"/>
              </a:rPr>
              <a:t>Class Outline</a:t>
            </a:r>
            <a:br>
              <a:rPr lang="en-US" sz="3200" dirty="0">
                <a:solidFill>
                  <a:srgbClr val="BD582C"/>
                </a:solidFill>
                <a:latin typeface="Calibri" panose="020F0502020204030204"/>
              </a:rPr>
            </a:br>
            <a:endParaRPr lang="en-US" dirty="0"/>
          </a:p>
        </p:txBody>
      </p:sp>
    </p:spTree>
    <p:extLst>
      <p:ext uri="{BB962C8B-B14F-4D97-AF65-F5344CB8AC3E}">
        <p14:creationId xmlns:p14="http://schemas.microsoft.com/office/powerpoint/2010/main" val="36763237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784873" y="1371600"/>
            <a:ext cx="3787127"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dirty="0">
                <a:solidFill>
                  <a:srgbClr val="BD582C"/>
                </a:solidFill>
                <a:latin typeface="+mn-lt"/>
                <a:cs typeface="+mn-cs"/>
              </a:rPr>
              <a:t>What Spending is Adequate?</a:t>
            </a:r>
          </a:p>
        </p:txBody>
      </p:sp>
      <p:sp>
        <p:nvSpPr>
          <p:cNvPr id="24579" name="Rectangle 3"/>
          <p:cNvSpPr>
            <a:spLocks noGrp="1" noChangeArrowheads="1"/>
          </p:cNvSpPr>
          <p:nvPr>
            <p:ph idx="1"/>
          </p:nvPr>
        </p:nvSpPr>
        <p:spPr/>
        <p:txBody>
          <a:bodyPr>
            <a:normAutofit lnSpcReduction="10000"/>
          </a:bodyPr>
          <a:lstStyle/>
          <a:p>
            <a:pPr eaLnBrk="1" hangingPunct="1">
              <a:lnSpc>
                <a:spcPct val="100000"/>
              </a:lnSpc>
            </a:pPr>
            <a:r>
              <a:rPr lang="en-US" altLang="zh-CN" sz="2000" b="1" i="1" dirty="0">
                <a:ea typeface="SimSun" pitchFamily="2" charset="-122"/>
              </a:rPr>
              <a:t>Rose</a:t>
            </a:r>
            <a:r>
              <a:rPr lang="en-US" altLang="zh-CN" sz="2000" b="1" dirty="0">
                <a:ea typeface="SimSun" pitchFamily="2" charset="-122"/>
              </a:rPr>
              <a:t> decision in Kentucky:</a:t>
            </a:r>
          </a:p>
          <a:p>
            <a:pPr lvl="2">
              <a:lnSpc>
                <a:spcPct val="100000"/>
              </a:lnSpc>
              <a:spcBef>
                <a:spcPts val="600"/>
              </a:spcBef>
              <a:buClr>
                <a:srgbClr val="E48312"/>
              </a:buClr>
              <a:buFont typeface="Wingdings" panose="05000000000000000000" pitchFamily="2" charset="2"/>
              <a:buChar char="§"/>
            </a:pPr>
            <a:r>
              <a:rPr lang="en-US" altLang="zh-CN" sz="2000" dirty="0">
                <a:ea typeface="SimSun" pitchFamily="2" charset="-122"/>
              </a:rPr>
              <a:t>“sufficient oral and written communication skills to enable students to function in a complex and rapidly changing civilization”</a:t>
            </a:r>
          </a:p>
          <a:p>
            <a:pPr lvl="2">
              <a:lnSpc>
                <a:spcPct val="100000"/>
              </a:lnSpc>
              <a:spcBef>
                <a:spcPts val="600"/>
              </a:spcBef>
              <a:buClr>
                <a:srgbClr val="E48312"/>
              </a:buClr>
              <a:buFont typeface="Wingdings" panose="05000000000000000000" pitchFamily="2" charset="2"/>
              <a:buChar char="§"/>
            </a:pPr>
            <a:r>
              <a:rPr lang="en-US" altLang="zh-CN" sz="2000" dirty="0">
                <a:ea typeface="SimSun" pitchFamily="2" charset="-122"/>
              </a:rPr>
              <a:t>“sufficient understanding of governmental processes to enable the student to understand the issues that affect his or her community, state, and nation”</a:t>
            </a:r>
          </a:p>
          <a:p>
            <a:pPr lvl="2">
              <a:lnSpc>
                <a:spcPct val="100000"/>
              </a:lnSpc>
              <a:spcBef>
                <a:spcPts val="600"/>
              </a:spcBef>
              <a:spcAft>
                <a:spcPts val="1200"/>
              </a:spcAft>
              <a:buClr>
                <a:srgbClr val="E48312"/>
              </a:buClr>
              <a:buFont typeface="Wingdings" panose="05000000000000000000" pitchFamily="2" charset="2"/>
              <a:buChar char="§"/>
            </a:pPr>
            <a:r>
              <a:rPr lang="en-US" altLang="zh-CN" sz="2000" dirty="0">
                <a:ea typeface="SimSun" pitchFamily="2" charset="-122"/>
              </a:rPr>
              <a:t>“sufficient levels of academic or vocational skills to enable public school students to compete favorably with their counterparts in surrounding states, in academics or in the job market”</a:t>
            </a:r>
            <a:endParaRPr lang="en-US" altLang="zh-CN" sz="2000" b="1" dirty="0">
              <a:ea typeface="SimSun" pitchFamily="2" charset="-122"/>
            </a:endParaRPr>
          </a:p>
          <a:p>
            <a:pPr eaLnBrk="1" hangingPunct="1">
              <a:lnSpc>
                <a:spcPct val="100000"/>
              </a:lnSpc>
              <a:spcBef>
                <a:spcPts val="600"/>
              </a:spcBef>
            </a:pPr>
            <a:r>
              <a:rPr lang="en-US" sz="2000" b="1" i="1" dirty="0"/>
              <a:t>CFE </a:t>
            </a:r>
            <a:r>
              <a:rPr lang="en-US" sz="2000" b="1" dirty="0"/>
              <a:t>decision in NY:</a:t>
            </a:r>
          </a:p>
          <a:p>
            <a:pPr lvl="3">
              <a:lnSpc>
                <a:spcPct val="100000"/>
              </a:lnSpc>
              <a:spcBef>
                <a:spcPts val="600"/>
              </a:spcBef>
              <a:buClr>
                <a:srgbClr val="BD582C"/>
              </a:buClr>
              <a:buFont typeface="Wingdings" panose="05000000000000000000" pitchFamily="2" charset="2"/>
              <a:buChar char="§"/>
            </a:pPr>
            <a:r>
              <a:rPr lang="en-US" sz="2000" dirty="0"/>
              <a:t>“meaningful high school education, one which prepares them to function productively as civic participants”</a:t>
            </a:r>
          </a:p>
          <a:p>
            <a:pPr lvl="1" eaLnBrk="1" hangingPunct="1">
              <a:lnSpc>
                <a:spcPct val="80000"/>
              </a:lnSpc>
              <a:spcBef>
                <a:spcPts val="600"/>
              </a:spcBef>
            </a:pPr>
            <a:endParaRPr lang="en-US" sz="1650" dirty="0"/>
          </a:p>
          <a:p>
            <a:pPr eaLnBrk="1" hangingPunct="1">
              <a:lnSpc>
                <a:spcPct val="80000"/>
              </a:lnSpc>
              <a:spcBef>
                <a:spcPts val="600"/>
              </a:spcBef>
            </a:pPr>
            <a:endParaRPr lang="en-US" sz="1950" dirty="0"/>
          </a:p>
        </p:txBody>
      </p:sp>
      <p:sp>
        <p:nvSpPr>
          <p:cNvPr id="3" name="Title" hidden="1"/>
          <p:cNvSpPr>
            <a:spLocks noGrp="1"/>
          </p:cNvSpPr>
          <p:nvPr>
            <p:ph type="title"/>
          </p:nvPr>
        </p:nvSpPr>
        <p:spPr/>
        <p:txBody>
          <a:bodyPr/>
          <a:lstStyle/>
          <a:p>
            <a:r>
              <a:rPr lang="en-US" sz="3200" dirty="0">
                <a:solidFill>
                  <a:srgbClr val="BD582C"/>
                </a:solidFill>
              </a:rPr>
              <a:t>What Spending is Adequate?</a:t>
            </a:r>
            <a:br>
              <a:rPr lang="en-US" sz="3200" dirty="0">
                <a:solidFill>
                  <a:srgbClr val="BD582C"/>
                </a:solidFill>
              </a:rPr>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40377" y="1383268"/>
            <a:ext cx="2331151"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mn-lt"/>
                <a:cs typeface="+mn-cs"/>
              </a:rPr>
              <a:t>Adjust For Costs?</a:t>
            </a:r>
          </a:p>
        </p:txBody>
      </p:sp>
      <p:sp>
        <p:nvSpPr>
          <p:cNvPr id="25603" name="Rectangle 3"/>
          <p:cNvSpPr>
            <a:spLocks noGrp="1" noChangeArrowheads="1"/>
          </p:cNvSpPr>
          <p:nvPr>
            <p:ph idx="1"/>
          </p:nvPr>
        </p:nvSpPr>
        <p:spPr/>
        <p:txBody>
          <a:bodyPr>
            <a:normAutofit fontScale="85000" lnSpcReduction="20000"/>
          </a:bodyPr>
          <a:lstStyle/>
          <a:p>
            <a:pPr marL="227013" indent="-227013" eaLnBrk="1" hangingPunct="1">
              <a:lnSpc>
                <a:spcPct val="130000"/>
              </a:lnSpc>
              <a:buFont typeface="Wingdings" panose="05000000000000000000" pitchFamily="2" charset="2"/>
              <a:buChar char="§"/>
            </a:pPr>
            <a:r>
              <a:rPr lang="en-US" altLang="zh-CN" sz="2200" dirty="0">
                <a:ea typeface="SimSun" pitchFamily="2" charset="-122"/>
              </a:rPr>
              <a:t>Districts with higher costs must spend more to achieve any given performance level. </a:t>
            </a:r>
          </a:p>
          <a:p>
            <a:pPr eaLnBrk="1" hangingPunct="1">
              <a:lnSpc>
                <a:spcPct val="130000"/>
              </a:lnSpc>
              <a:spcBef>
                <a:spcPts val="0"/>
              </a:spcBef>
              <a:spcAft>
                <a:spcPts val="0"/>
              </a:spcAft>
              <a:buFont typeface="Wingdings" panose="05000000000000000000" pitchFamily="2" charset="2"/>
              <a:buChar char="§"/>
            </a:pPr>
            <a:endParaRPr lang="en-US" altLang="zh-CN" sz="2200" dirty="0">
              <a:ea typeface="SimSun" pitchFamily="2" charset="-122"/>
            </a:endParaRPr>
          </a:p>
          <a:p>
            <a:pPr marL="227013" indent="-227013" eaLnBrk="1" hangingPunct="1">
              <a:lnSpc>
                <a:spcPct val="130000"/>
              </a:lnSpc>
              <a:buFont typeface="Wingdings" panose="05000000000000000000" pitchFamily="2" charset="2"/>
              <a:buChar char="§"/>
            </a:pPr>
            <a:r>
              <a:rPr lang="en-US" altLang="zh-CN" sz="2200" dirty="0">
                <a:ea typeface="SimSun" pitchFamily="2" charset="-122"/>
              </a:rPr>
              <a:t>So a cost adjustment is needed to combine a </a:t>
            </a:r>
            <a:r>
              <a:rPr lang="en-US" altLang="zh-CN" sz="2200" b="1" dirty="0">
                <a:ea typeface="SimSun" pitchFamily="2" charset="-122"/>
              </a:rPr>
              <a:t>performance</a:t>
            </a:r>
            <a:r>
              <a:rPr lang="en-US" altLang="zh-CN" sz="2200" dirty="0">
                <a:ea typeface="SimSun" pitchFamily="2" charset="-122"/>
              </a:rPr>
              <a:t> definition of education with an </a:t>
            </a:r>
            <a:r>
              <a:rPr lang="en-US" altLang="zh-CN" sz="2200" b="1" dirty="0">
                <a:ea typeface="SimSun" pitchFamily="2" charset="-122"/>
              </a:rPr>
              <a:t>adequacy</a:t>
            </a:r>
            <a:r>
              <a:rPr lang="en-US" altLang="zh-CN" sz="2200" dirty="0">
                <a:ea typeface="SimSun" pitchFamily="2" charset="-122"/>
              </a:rPr>
              <a:t> standard.</a:t>
            </a:r>
          </a:p>
          <a:p>
            <a:pPr eaLnBrk="1" hangingPunct="1">
              <a:lnSpc>
                <a:spcPct val="130000"/>
              </a:lnSpc>
              <a:spcBef>
                <a:spcPts val="0"/>
              </a:spcBef>
              <a:spcAft>
                <a:spcPts val="0"/>
              </a:spcAft>
              <a:buFont typeface="Wingdings" panose="05000000000000000000" pitchFamily="2" charset="2"/>
              <a:buChar char="§"/>
            </a:pPr>
            <a:endParaRPr lang="en-US" altLang="zh-CN" sz="2200" dirty="0">
              <a:ea typeface="SimSun" pitchFamily="2" charset="-122"/>
            </a:endParaRPr>
          </a:p>
          <a:p>
            <a:pPr marL="227013" indent="-223838">
              <a:lnSpc>
                <a:spcPct val="130000"/>
              </a:lnSpc>
              <a:buFont typeface="Wingdings" panose="05000000000000000000" pitchFamily="2" charset="2"/>
              <a:buChar char="§"/>
            </a:pPr>
            <a:r>
              <a:rPr lang="en-US" altLang="zh-CN" sz="2200" dirty="0">
                <a:ea typeface="SimSun" pitchFamily="2" charset="-122"/>
              </a:rPr>
              <a:t>According to </a:t>
            </a:r>
            <a:r>
              <a:rPr lang="en-US" altLang="zh-CN" sz="2400" dirty="0" err="1">
                <a:ea typeface="SimSun" pitchFamily="2" charset="-122"/>
              </a:rPr>
              <a:t>Verstegen</a:t>
            </a:r>
            <a:r>
              <a:rPr lang="en-US" altLang="zh-CN" sz="2400" dirty="0">
                <a:ea typeface="SimSun" pitchFamily="2" charset="-122"/>
              </a:rPr>
              <a:t> and </a:t>
            </a:r>
            <a:r>
              <a:rPr lang="en-US" altLang="zh-CN" sz="2400" dirty="0" err="1">
                <a:ea typeface="SimSun" pitchFamily="2" charset="-122"/>
              </a:rPr>
              <a:t>Knoeppel</a:t>
            </a:r>
            <a:r>
              <a:rPr lang="en-US" altLang="zh-CN" sz="2400" dirty="0">
                <a:ea typeface="SimSun" pitchFamily="2" charset="-122"/>
              </a:rPr>
              <a:t> (</a:t>
            </a:r>
            <a:r>
              <a:rPr lang="en-US" altLang="zh-CN" sz="2400" i="1" dirty="0">
                <a:ea typeface="SimSun" pitchFamily="2" charset="-122"/>
              </a:rPr>
              <a:t>JEF</a:t>
            </a:r>
            <a:r>
              <a:rPr lang="en-US" altLang="zh-CN" sz="2400" dirty="0">
                <a:ea typeface="SimSun" pitchFamily="2" charset="-122"/>
              </a:rPr>
              <a:t> 2012), 36 states adjust aid for student poverty and 42 states adjust for English language learners.</a:t>
            </a:r>
            <a:endParaRPr lang="en-US" altLang="zh-CN" sz="2200" dirty="0">
              <a:ea typeface="SimSun" pitchFamily="2" charset="-122"/>
            </a:endParaRPr>
          </a:p>
          <a:p>
            <a:pPr marL="461963" lvl="5" indent="-234950">
              <a:lnSpc>
                <a:spcPct val="130000"/>
              </a:lnSpc>
              <a:buSzPct val="65000"/>
              <a:buFont typeface="Courier New" panose="02070309020205020404" pitchFamily="49" charset="0"/>
              <a:buChar char="o"/>
            </a:pPr>
            <a:r>
              <a:rPr lang="en-US" altLang="zh-CN" sz="2200" dirty="0">
                <a:ea typeface="SimSun" pitchFamily="2" charset="-122"/>
              </a:rPr>
              <a:t>But no state does a comprehensive, estimated cost adjustment.</a:t>
            </a:r>
          </a:p>
          <a:p>
            <a:pPr marL="461963" lvl="5" indent="-234950">
              <a:lnSpc>
                <a:spcPct val="130000"/>
              </a:lnSpc>
              <a:buSzPct val="65000"/>
              <a:buFont typeface="Courier New" panose="02070309020205020404" pitchFamily="49" charset="0"/>
              <a:buChar char="o"/>
            </a:pPr>
            <a:r>
              <a:rPr lang="en-US" altLang="zh-CN" sz="2200" dirty="0">
                <a:ea typeface="SimSun" pitchFamily="2" charset="-122"/>
              </a:rPr>
              <a:t>Full cost adjustment leads to extensive re-distribution, which is politically difficult, and requires statistical procedures.</a:t>
            </a:r>
          </a:p>
          <a:p>
            <a:pPr eaLnBrk="1" hangingPunct="1">
              <a:lnSpc>
                <a:spcPct val="90000"/>
              </a:lnSpc>
              <a:buFont typeface="Wingdings" pitchFamily="2" charset="2"/>
              <a:buNone/>
            </a:pPr>
            <a:endParaRPr lang="en-US" sz="2000" dirty="0"/>
          </a:p>
          <a:p>
            <a:pPr eaLnBrk="1" hangingPunct="1">
              <a:lnSpc>
                <a:spcPct val="90000"/>
              </a:lnSpc>
            </a:pPr>
            <a:endParaRPr lang="en-US" sz="1950" dirty="0"/>
          </a:p>
        </p:txBody>
      </p:sp>
      <p:sp>
        <p:nvSpPr>
          <p:cNvPr id="3" name="Title" hidden="1"/>
          <p:cNvSpPr>
            <a:spLocks noGrp="1"/>
          </p:cNvSpPr>
          <p:nvPr>
            <p:ph type="title"/>
          </p:nvPr>
        </p:nvSpPr>
        <p:spPr/>
        <p:txBody>
          <a:bodyPr/>
          <a:lstStyle/>
          <a:p>
            <a:r>
              <a:rPr lang="en-US" sz="3200" dirty="0">
                <a:solidFill>
                  <a:srgbClr val="BD582C"/>
                </a:solidFill>
              </a:rPr>
              <a:t>Adjust For Costs?</a:t>
            </a:r>
            <a:br>
              <a:rPr lang="en-US" sz="3200" dirty="0">
                <a:solidFill>
                  <a:srgbClr val="BD582C"/>
                </a:solidFill>
              </a:rPr>
            </a:b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788127" y="1397727"/>
            <a:ext cx="3687933" cy="424732"/>
          </a:xfrm>
          <a:prstGeom prst="rect">
            <a:avLst/>
          </a:prstGeom>
        </p:spPr>
        <p:txBody>
          <a:bodyPr wrap="none">
            <a:spAutoFit/>
          </a:bodyPr>
          <a:lstStyle/>
          <a:p>
            <a:pPr marL="51435" lvl="0" indent="-51435" defTabSz="514350" fontAlgn="auto">
              <a:lnSpc>
                <a:spcPct val="90000"/>
              </a:lnSpc>
              <a:spcBef>
                <a:spcPts val="675"/>
              </a:spcBef>
              <a:spcAft>
                <a:spcPts val="0"/>
              </a:spcAft>
              <a:buClr>
                <a:srgbClr val="E48312"/>
              </a:buClr>
              <a:buSzPct val="100000"/>
            </a:pPr>
            <a:r>
              <a:rPr lang="en-US" dirty="0">
                <a:solidFill>
                  <a:srgbClr val="BD582C"/>
                </a:solidFill>
                <a:latin typeface="+mn-lt"/>
                <a:cs typeface="+mn-cs"/>
              </a:rPr>
              <a:t>Require Minimum Tax Rate?</a:t>
            </a:r>
          </a:p>
        </p:txBody>
      </p:sp>
      <p:sp>
        <p:nvSpPr>
          <p:cNvPr id="26627" name="Rectangle 3"/>
          <p:cNvSpPr>
            <a:spLocks noGrp="1" noChangeArrowheads="1"/>
          </p:cNvSpPr>
          <p:nvPr>
            <p:ph idx="1"/>
          </p:nvPr>
        </p:nvSpPr>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altLang="zh-CN" sz="2000" dirty="0">
                <a:ea typeface="SimSun" pitchFamily="2" charset="-122"/>
              </a:rPr>
              <a:t>To reach foundation spending, </a:t>
            </a:r>
            <a:r>
              <a:rPr lang="en-US" altLang="zh-CN" sz="2000" i="1" dirty="0">
                <a:latin typeface="Times New Roman" panose="02020603050405020304" pitchFamily="18" charset="0"/>
                <a:ea typeface="SimSun" pitchFamily="2" charset="-122"/>
                <a:cs typeface="Times New Roman" panose="02020603050405020304" pitchFamily="18" charset="0"/>
              </a:rPr>
              <a:t>E</a:t>
            </a:r>
            <a:r>
              <a:rPr lang="en-US" altLang="zh-CN" sz="2000" dirty="0">
                <a:latin typeface="Times New Roman" panose="02020603050405020304" pitchFamily="18" charset="0"/>
                <a:ea typeface="SimSun" pitchFamily="2" charset="-122"/>
                <a:cs typeface="Times New Roman" panose="02020603050405020304" pitchFamily="18" charset="0"/>
              </a:rPr>
              <a:t>*</a:t>
            </a:r>
            <a:r>
              <a:rPr lang="en-US" altLang="zh-CN" sz="2000" dirty="0">
                <a:ea typeface="SimSun" pitchFamily="2" charset="-122"/>
              </a:rPr>
              <a:t>, a district must levy at least the selected tax rate, </a:t>
            </a:r>
            <a:r>
              <a:rPr lang="en-US" altLang="zh-CN" sz="2000" i="1" dirty="0">
                <a:latin typeface="Times New Roman" panose="02020603050405020304" pitchFamily="18" charset="0"/>
                <a:ea typeface="SimSun" pitchFamily="2" charset="-122"/>
                <a:cs typeface="Times New Roman" panose="02020603050405020304" pitchFamily="18" charset="0"/>
              </a:rPr>
              <a:t>t</a:t>
            </a:r>
            <a:r>
              <a:rPr lang="en-US" altLang="zh-CN" sz="2000" dirty="0">
                <a:latin typeface="Times New Roman" panose="02020603050405020304" pitchFamily="18" charset="0"/>
                <a:ea typeface="SimSun" pitchFamily="2" charset="-122"/>
                <a:cs typeface="Times New Roman" panose="02020603050405020304" pitchFamily="18" charset="0"/>
              </a:rPr>
              <a:t>*.</a:t>
            </a:r>
          </a:p>
          <a:p>
            <a:pPr marL="227013" indent="-227013" eaLnBrk="1" hangingPunct="1">
              <a:lnSpc>
                <a:spcPct val="120000"/>
              </a:lnSpc>
              <a:spcAft>
                <a:spcPts val="1800"/>
              </a:spcAft>
              <a:buFont typeface="Wingdings" panose="05000000000000000000" pitchFamily="2" charset="2"/>
              <a:buChar char="§"/>
            </a:pPr>
            <a:r>
              <a:rPr lang="en-US" altLang="zh-CN" sz="2000" dirty="0">
                <a:ea typeface="SimSun" pitchFamily="2" charset="-122"/>
              </a:rPr>
              <a:t>But when a school district receives state aid, it only spends some of the money on education – the rest goes to relief from local taxes.</a:t>
            </a:r>
          </a:p>
          <a:p>
            <a:pPr marL="227013" indent="-227013" eaLnBrk="1" hangingPunct="1">
              <a:lnSpc>
                <a:spcPct val="120000"/>
              </a:lnSpc>
              <a:spcAft>
                <a:spcPts val="0"/>
              </a:spcAft>
              <a:buFont typeface="Wingdings" panose="05000000000000000000" pitchFamily="2" charset="2"/>
              <a:buChar char="§"/>
            </a:pPr>
            <a:r>
              <a:rPr lang="en-US" altLang="zh-CN" sz="2000" dirty="0">
                <a:ea typeface="SimSun" pitchFamily="2" charset="-122"/>
              </a:rPr>
              <a:t>Thus, the foundation level of spending will not be achieved unless a minimum rate of</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i="1" dirty="0">
                <a:latin typeface="Times New Roman" panose="02020603050405020304" pitchFamily="18" charset="0"/>
                <a:ea typeface="SimSun" pitchFamily="2" charset="-122"/>
                <a:cs typeface="Times New Roman" panose="02020603050405020304" pitchFamily="18" charset="0"/>
              </a:rPr>
              <a:t>t</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is required!</a:t>
            </a:r>
          </a:p>
          <a:p>
            <a:pPr marL="227013" indent="-227013" eaLnBrk="1" hangingPunct="1">
              <a:lnSpc>
                <a:spcPct val="12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20000"/>
              </a:lnSpc>
              <a:buFont typeface="Wingdings" panose="05000000000000000000" pitchFamily="2" charset="2"/>
              <a:buChar char="§"/>
            </a:pPr>
            <a:r>
              <a:rPr lang="en-US" altLang="zh-CN" sz="2000" b="1" dirty="0">
                <a:ea typeface="SimSun" pitchFamily="2" charset="-122"/>
              </a:rPr>
              <a:t>Behavioral responses to public policies matter!</a:t>
            </a:r>
            <a:endParaRPr lang="en-US" sz="2000" b="1" dirty="0"/>
          </a:p>
          <a:p>
            <a:pPr eaLnBrk="1" hangingPunct="1">
              <a:lnSpc>
                <a:spcPct val="90000"/>
              </a:lnSpc>
            </a:pPr>
            <a:endParaRPr lang="en-US" sz="1950" dirty="0"/>
          </a:p>
        </p:txBody>
      </p:sp>
      <p:sp>
        <p:nvSpPr>
          <p:cNvPr id="3" name="Title" hidden="1"/>
          <p:cNvSpPr>
            <a:spLocks noGrp="1"/>
          </p:cNvSpPr>
          <p:nvPr>
            <p:ph type="title"/>
          </p:nvPr>
        </p:nvSpPr>
        <p:spPr/>
        <p:txBody>
          <a:bodyPr/>
          <a:lstStyle/>
          <a:p>
            <a:r>
              <a:rPr lang="en-US" sz="3200" dirty="0">
                <a:solidFill>
                  <a:srgbClr val="BD582C"/>
                </a:solidFill>
              </a:rPr>
              <a:t>Require Minimum Tax Rate?</a:t>
            </a:r>
            <a:br>
              <a:rPr lang="en-US" sz="3200" dirty="0">
                <a:solidFill>
                  <a:srgbClr val="BD582C"/>
                </a:solidFill>
              </a:rPr>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788127" y="1397727"/>
            <a:ext cx="3989297" cy="424732"/>
          </a:xfrm>
          <a:prstGeom prst="rect">
            <a:avLst/>
          </a:prstGeom>
        </p:spPr>
        <p:txBody>
          <a:bodyPr wrap="none">
            <a:spAutoFit/>
          </a:bodyPr>
          <a:lstStyle/>
          <a:p>
            <a:pPr marL="51435" lvl="0" indent="-51435" defTabSz="514350" fontAlgn="auto">
              <a:lnSpc>
                <a:spcPct val="90000"/>
              </a:lnSpc>
              <a:spcBef>
                <a:spcPts val="675"/>
              </a:spcBef>
              <a:spcAft>
                <a:spcPts val="0"/>
              </a:spcAft>
              <a:buClr>
                <a:srgbClr val="E48312"/>
              </a:buClr>
              <a:buSzPct val="100000"/>
            </a:pPr>
            <a:r>
              <a:rPr lang="en-US" dirty="0">
                <a:solidFill>
                  <a:srgbClr val="BD582C"/>
                </a:solidFill>
                <a:latin typeface="+mn-lt"/>
                <a:cs typeface="+mn-cs"/>
              </a:rPr>
              <a:t>Require Minimum Tax Rate?, 2</a:t>
            </a:r>
          </a:p>
        </p:txBody>
      </p:sp>
      <p:sp>
        <p:nvSpPr>
          <p:cNvPr id="26627" name="Rectangle 3"/>
          <p:cNvSpPr>
            <a:spLocks noGrp="1" noChangeArrowheads="1"/>
          </p:cNvSpPr>
          <p:nvPr>
            <p:ph idx="1"/>
          </p:nvPr>
        </p:nvSpPr>
        <p:spPr/>
        <p:txBody>
          <a:bodyPr>
            <a:normAutofit lnSpcReduction="10000"/>
          </a:bodyPr>
          <a:lstStyle/>
          <a:p>
            <a:pPr marL="227013" indent="-227013" eaLnBrk="1" hangingPunct="1">
              <a:lnSpc>
                <a:spcPct val="120000"/>
              </a:lnSpc>
              <a:spcAft>
                <a:spcPts val="600"/>
              </a:spcAft>
              <a:buFont typeface="Wingdings" panose="05000000000000000000" pitchFamily="2" charset="2"/>
              <a:buChar char="§"/>
            </a:pPr>
            <a:r>
              <a:rPr lang="en-US" altLang="zh-CN" sz="2000" dirty="0">
                <a:ea typeface="SimSun" pitchFamily="2" charset="-122"/>
              </a:rPr>
              <a:t>Note that if the required minimum tax rate is set high enough, the property tax effectively becomes a state tax.</a:t>
            </a:r>
          </a:p>
          <a:p>
            <a:pPr marL="227013" indent="-227013" eaLnBrk="1" hangingPunct="1">
              <a:lnSpc>
                <a:spcPct val="120000"/>
              </a:lnSpc>
              <a:spcAft>
                <a:spcPts val="600"/>
              </a:spcAft>
              <a:buFont typeface="Wingdings" panose="05000000000000000000" pitchFamily="2" charset="2"/>
              <a:buChar char="§"/>
            </a:pPr>
            <a:r>
              <a:rPr lang="en-US" altLang="zh-CN" sz="2000" dirty="0">
                <a:ea typeface="SimSun" pitchFamily="2" charset="-122"/>
              </a:rPr>
              <a:t>If this minimum tax is accompanied by a spending limit, then rich districts may contribute more through the minimum tax rate applied to their high tax base than they receive back in the form of the maximum spending they are allowed to impose.</a:t>
            </a:r>
          </a:p>
          <a:p>
            <a:pPr marL="227013" indent="-227013" eaLnBrk="1" hangingPunct="1">
              <a:lnSpc>
                <a:spcPct val="120000"/>
              </a:lnSpc>
              <a:spcAft>
                <a:spcPts val="600"/>
              </a:spcAft>
              <a:buFont typeface="Wingdings" panose="05000000000000000000" pitchFamily="2" charset="2"/>
              <a:buChar char="§"/>
            </a:pPr>
            <a:r>
              <a:rPr lang="en-US" altLang="zh-CN" sz="2000" dirty="0">
                <a:ea typeface="SimSun" pitchFamily="2" charset="-122"/>
              </a:rPr>
              <a:t>This type of system was in place in Kansas before the state lost its collective mind over education (and other things).	</a:t>
            </a:r>
          </a:p>
          <a:p>
            <a:pPr marL="227013" indent="-227013" eaLnBrk="1" hangingPunct="1">
              <a:lnSpc>
                <a:spcPct val="120000"/>
              </a:lnSpc>
              <a:spcAft>
                <a:spcPts val="600"/>
              </a:spcAft>
              <a:buFont typeface="Wingdings" panose="05000000000000000000" pitchFamily="2" charset="2"/>
              <a:buChar char="§"/>
            </a:pPr>
            <a:r>
              <a:rPr lang="en-US" altLang="zh-CN" sz="2000" dirty="0">
                <a:ea typeface="SimSun" pitchFamily="2" charset="-122"/>
              </a:rPr>
              <a:t>This is a kind of </a:t>
            </a:r>
            <a:r>
              <a:rPr lang="en-US" altLang="zh-CN" sz="2000" b="1" dirty="0">
                <a:ea typeface="SimSun" pitchFamily="2" charset="-122"/>
              </a:rPr>
              <a:t>recapture</a:t>
            </a:r>
            <a:r>
              <a:rPr lang="en-US" altLang="zh-CN" sz="2000" dirty="0">
                <a:ea typeface="SimSun" pitchFamily="2" charset="-122"/>
              </a:rPr>
              <a:t>, that is, a form of redistribution through the property tax system.</a:t>
            </a:r>
          </a:p>
          <a:p>
            <a:pPr eaLnBrk="1" hangingPunct="1">
              <a:lnSpc>
                <a:spcPct val="90000"/>
              </a:lnSpc>
            </a:pPr>
            <a:endParaRPr lang="en-US" sz="1950" dirty="0"/>
          </a:p>
        </p:txBody>
      </p:sp>
      <p:sp>
        <p:nvSpPr>
          <p:cNvPr id="3" name="Title" hidden="1"/>
          <p:cNvSpPr>
            <a:spLocks noGrp="1"/>
          </p:cNvSpPr>
          <p:nvPr>
            <p:ph type="title"/>
          </p:nvPr>
        </p:nvSpPr>
        <p:spPr/>
        <p:txBody>
          <a:bodyPr/>
          <a:lstStyle/>
          <a:p>
            <a:pPr marL="51435" lvl="0" indent="-51435">
              <a:lnSpc>
                <a:spcPct val="90000"/>
              </a:lnSpc>
              <a:spcBef>
                <a:spcPts val="675"/>
              </a:spcBef>
            </a:pPr>
            <a:r>
              <a:rPr lang="en-US" sz="3200" dirty="0">
                <a:solidFill>
                  <a:srgbClr val="BD582C"/>
                </a:solidFill>
              </a:rPr>
              <a:t>Require Minimum Tax Rate?, 2</a:t>
            </a:r>
          </a:p>
        </p:txBody>
      </p:sp>
    </p:spTree>
    <p:extLst>
      <p:ext uri="{BB962C8B-B14F-4D97-AF65-F5344CB8AC3E}">
        <p14:creationId xmlns:p14="http://schemas.microsoft.com/office/powerpoint/2010/main" val="17974267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22959" y="1281776"/>
            <a:ext cx="7621215" cy="461665"/>
          </a:xfrm>
          <a:prstGeom prst="rect">
            <a:avLst/>
          </a:prstGeom>
        </p:spPr>
        <p:txBody>
          <a:bodyPr wrap="square">
            <a:spAutoFit/>
          </a:bodyPr>
          <a:lstStyle/>
          <a:p>
            <a:pPr eaLnBrk="1" hangingPunct="1">
              <a:buFont typeface="Wingdings" pitchFamily="2" charset="2"/>
              <a:buNone/>
            </a:pPr>
            <a:r>
              <a:rPr lang="en-US" dirty="0">
                <a:solidFill>
                  <a:srgbClr val="BD582C"/>
                </a:solidFill>
                <a:latin typeface="+mn-lt"/>
              </a:rPr>
              <a:t>Foundation Aid Without Minimum Tax Rate Requirement</a:t>
            </a:r>
          </a:p>
        </p:txBody>
      </p:sp>
      <p:grpSp>
        <p:nvGrpSpPr>
          <p:cNvPr id="27652" name="Graph" descr="Please contact Professor Yinger for details regarding figures" title="Graph"/>
          <p:cNvGrpSpPr>
            <a:grpSpLocks noChangeAspect="1"/>
          </p:cNvGrpSpPr>
          <p:nvPr/>
        </p:nvGrpSpPr>
        <p:grpSpPr bwMode="auto">
          <a:xfrm>
            <a:off x="1139208" y="1839203"/>
            <a:ext cx="7366889" cy="4744776"/>
            <a:chOff x="1260" y="180"/>
            <a:chExt cx="10620" cy="6840"/>
          </a:xfrm>
        </p:grpSpPr>
        <p:sp>
          <p:nvSpPr>
            <p:cNvPr id="27653" name="AutoShape 27"/>
            <p:cNvSpPr>
              <a:spLocks noChangeAspect="1" noChangeArrowheads="1"/>
            </p:cNvSpPr>
            <p:nvPr/>
          </p:nvSpPr>
          <p:spPr bwMode="auto">
            <a:xfrm>
              <a:off x="1260" y="180"/>
              <a:ext cx="10620" cy="6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27654" name="Line 28"/>
            <p:cNvSpPr>
              <a:spLocks noChangeShapeType="1"/>
            </p:cNvSpPr>
            <p:nvPr/>
          </p:nvSpPr>
          <p:spPr bwMode="auto">
            <a:xfrm>
              <a:off x="3600" y="1080"/>
              <a:ext cx="1" cy="450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55" name="Line 29"/>
            <p:cNvSpPr>
              <a:spLocks noChangeShapeType="1"/>
            </p:cNvSpPr>
            <p:nvPr/>
          </p:nvSpPr>
          <p:spPr bwMode="auto">
            <a:xfrm flipV="1">
              <a:off x="3600" y="5580"/>
              <a:ext cx="684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56" name="Line 30"/>
            <p:cNvSpPr>
              <a:spLocks noChangeShapeType="1"/>
            </p:cNvSpPr>
            <p:nvPr/>
          </p:nvSpPr>
          <p:spPr bwMode="auto">
            <a:xfrm>
              <a:off x="3600" y="2700"/>
              <a:ext cx="54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57" name="Rectangle 31"/>
            <p:cNvSpPr>
              <a:spLocks noChangeArrowheads="1"/>
            </p:cNvSpPr>
            <p:nvPr/>
          </p:nvSpPr>
          <p:spPr bwMode="auto">
            <a:xfrm>
              <a:off x="5940" y="2700"/>
              <a:ext cx="2700" cy="900"/>
            </a:xfrm>
            <a:prstGeom prst="rect">
              <a:avLst/>
            </a:prstGeom>
            <a:solidFill>
              <a:srgbClr val="0000FF">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27658" name="Rectangle 32"/>
            <p:cNvSpPr>
              <a:spLocks noChangeArrowheads="1"/>
            </p:cNvSpPr>
            <p:nvPr/>
          </p:nvSpPr>
          <p:spPr bwMode="auto">
            <a:xfrm>
              <a:off x="7560" y="3600"/>
              <a:ext cx="1080" cy="1981"/>
            </a:xfrm>
            <a:prstGeom prst="rect">
              <a:avLst/>
            </a:prstGeom>
            <a:solidFill>
              <a:srgbClr val="0000FF">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27659" name="Rectangle 33"/>
            <p:cNvSpPr>
              <a:spLocks noChangeArrowheads="1"/>
            </p:cNvSpPr>
            <p:nvPr/>
          </p:nvSpPr>
          <p:spPr bwMode="auto">
            <a:xfrm>
              <a:off x="2880" y="2340"/>
              <a:ext cx="72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E*</a:t>
              </a:r>
            </a:p>
          </p:txBody>
        </p:sp>
        <p:sp>
          <p:nvSpPr>
            <p:cNvPr id="27660" name="Rectangle 34"/>
            <p:cNvSpPr>
              <a:spLocks noChangeArrowheads="1"/>
            </p:cNvSpPr>
            <p:nvPr/>
          </p:nvSpPr>
          <p:spPr bwMode="auto">
            <a:xfrm>
              <a:off x="1800" y="1080"/>
              <a:ext cx="2160" cy="12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Spending per Pupil</a:t>
              </a:r>
            </a:p>
          </p:txBody>
        </p:sp>
        <p:sp>
          <p:nvSpPr>
            <p:cNvPr id="27661" name="Rectangle 35"/>
            <p:cNvSpPr>
              <a:spLocks noChangeArrowheads="1"/>
            </p:cNvSpPr>
            <p:nvPr/>
          </p:nvSpPr>
          <p:spPr bwMode="auto">
            <a:xfrm>
              <a:off x="6840" y="6120"/>
              <a:ext cx="378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a:t>Tax Base per Pupil </a:t>
              </a:r>
              <a:endParaRPr lang="en-US" sz="1350"/>
            </a:p>
          </p:txBody>
        </p:sp>
        <p:sp>
          <p:nvSpPr>
            <p:cNvPr id="27662" name="Rectangle 36"/>
            <p:cNvSpPr>
              <a:spLocks noChangeArrowheads="1"/>
            </p:cNvSpPr>
            <p:nvPr/>
          </p:nvSpPr>
          <p:spPr bwMode="auto">
            <a:xfrm>
              <a:off x="432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V</a:t>
              </a:r>
              <a:r>
                <a:rPr lang="en-US" sz="1350" i="1" baseline="-25000">
                  <a:latin typeface="Times New Roman" pitchFamily="18" charset="0"/>
                </a:rPr>
                <a:t>min</a:t>
              </a:r>
              <a:endParaRPr lang="en-US" sz="1350" i="1">
                <a:latin typeface="Times New Roman" pitchFamily="18" charset="0"/>
              </a:endParaRPr>
            </a:p>
          </p:txBody>
        </p:sp>
        <p:sp>
          <p:nvSpPr>
            <p:cNvPr id="27663" name="Rectangle 37"/>
            <p:cNvSpPr>
              <a:spLocks noChangeArrowheads="1"/>
            </p:cNvSpPr>
            <p:nvPr/>
          </p:nvSpPr>
          <p:spPr bwMode="auto">
            <a:xfrm>
              <a:off x="828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V</a:t>
              </a:r>
              <a:r>
                <a:rPr lang="en-US" sz="1350" i="1" baseline="-25000">
                  <a:latin typeface="Times New Roman" pitchFamily="18" charset="0"/>
                </a:rPr>
                <a:t>max</a:t>
              </a:r>
              <a:endParaRPr lang="en-US" sz="1350"/>
            </a:p>
          </p:txBody>
        </p:sp>
        <p:sp>
          <p:nvSpPr>
            <p:cNvPr id="27664" name="Rectangle 38"/>
            <p:cNvSpPr>
              <a:spLocks noChangeArrowheads="1"/>
            </p:cNvSpPr>
            <p:nvPr/>
          </p:nvSpPr>
          <p:spPr bwMode="auto">
            <a:xfrm>
              <a:off x="6300" y="3960"/>
              <a:ext cx="252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b="1"/>
                <a:t>Local Taxes</a:t>
              </a:r>
              <a:endParaRPr lang="en-US" sz="1350"/>
            </a:p>
          </p:txBody>
        </p:sp>
        <p:sp>
          <p:nvSpPr>
            <p:cNvPr id="27665" name="Rectangle 39"/>
            <p:cNvSpPr>
              <a:spLocks noChangeArrowheads="1"/>
            </p:cNvSpPr>
            <p:nvPr/>
          </p:nvSpPr>
          <p:spPr bwMode="auto">
            <a:xfrm>
              <a:off x="9540" y="1980"/>
              <a:ext cx="2160" cy="1440"/>
            </a:xfrm>
            <a:prstGeom prst="rect">
              <a:avLst/>
            </a:prstGeom>
            <a:solidFill>
              <a:srgbClr val="FFFFFF">
                <a:alpha val="0"/>
              </a:srgbClr>
            </a:solidFill>
            <a:ln w="9525" algn="ctr">
              <a:solidFill>
                <a:srgbClr val="000000"/>
              </a:solidFill>
              <a:miter lim="800000"/>
              <a:headEnd/>
              <a:tailEnd/>
            </a:ln>
          </p:spPr>
          <p:txBody>
            <a:bodyPr/>
            <a:lstStyle/>
            <a:p>
              <a:r>
                <a:rPr lang="en-US" sz="1350"/>
                <a:t>Foundation</a:t>
              </a:r>
            </a:p>
            <a:p>
              <a:r>
                <a:rPr lang="en-US" sz="1350"/>
                <a:t>Spending</a:t>
              </a:r>
            </a:p>
            <a:p>
              <a:r>
                <a:rPr lang="en-US" sz="1350"/>
                <a:t>Level</a:t>
              </a:r>
            </a:p>
          </p:txBody>
        </p:sp>
        <p:sp>
          <p:nvSpPr>
            <p:cNvPr id="27666" name="Rectangle 40"/>
            <p:cNvSpPr>
              <a:spLocks noChangeArrowheads="1"/>
            </p:cNvSpPr>
            <p:nvPr/>
          </p:nvSpPr>
          <p:spPr bwMode="auto">
            <a:xfrm>
              <a:off x="3960" y="540"/>
              <a:ext cx="3420" cy="1260"/>
            </a:xfrm>
            <a:prstGeom prst="rect">
              <a:avLst/>
            </a:prstGeom>
            <a:solidFill>
              <a:srgbClr val="FFFFFF">
                <a:alpha val="0"/>
              </a:srgbClr>
            </a:solidFill>
            <a:ln w="9525" algn="ctr">
              <a:solidFill>
                <a:srgbClr val="000000"/>
              </a:solidFill>
              <a:miter lim="800000"/>
              <a:headEnd/>
              <a:tailEnd/>
            </a:ln>
          </p:spPr>
          <p:txBody>
            <a:bodyPr/>
            <a:lstStyle/>
            <a:p>
              <a:r>
                <a:rPr lang="en-US" sz="1350" dirty="0"/>
                <a:t>Spending Above Foundation Level</a:t>
              </a:r>
            </a:p>
          </p:txBody>
        </p:sp>
        <p:sp>
          <p:nvSpPr>
            <p:cNvPr id="27667" name="Line 41"/>
            <p:cNvSpPr>
              <a:spLocks noChangeShapeType="1"/>
            </p:cNvSpPr>
            <p:nvPr/>
          </p:nvSpPr>
          <p:spPr bwMode="auto">
            <a:xfrm>
              <a:off x="5580" y="1800"/>
              <a:ext cx="2520" cy="540"/>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27668" name="Line 42"/>
            <p:cNvSpPr>
              <a:spLocks noChangeShapeType="1"/>
            </p:cNvSpPr>
            <p:nvPr/>
          </p:nvSpPr>
          <p:spPr bwMode="auto">
            <a:xfrm flipH="1">
              <a:off x="9000" y="2700"/>
              <a:ext cx="540" cy="1"/>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27669" name="Freeform 43"/>
            <p:cNvSpPr>
              <a:spLocks/>
            </p:cNvSpPr>
            <p:nvPr/>
          </p:nvSpPr>
          <p:spPr bwMode="auto">
            <a:xfrm>
              <a:off x="4680" y="1260"/>
              <a:ext cx="3960" cy="1440"/>
            </a:xfrm>
            <a:custGeom>
              <a:avLst/>
              <a:gdLst>
                <a:gd name="T0" fmla="*/ 0 w 3960"/>
                <a:gd name="T1" fmla="*/ 1440 h 1440"/>
                <a:gd name="T2" fmla="*/ 1260 w 3960"/>
                <a:gd name="T3" fmla="*/ 1440 h 1440"/>
                <a:gd name="T4" fmla="*/ 2700 w 3960"/>
                <a:gd name="T5" fmla="*/ 1260 h 1440"/>
                <a:gd name="T6" fmla="*/ 3240 w 3960"/>
                <a:gd name="T7" fmla="*/ 900 h 1440"/>
                <a:gd name="T8" fmla="*/ 3960 w 3960"/>
                <a:gd name="T9" fmla="*/ 0 h 1440"/>
                <a:gd name="T10" fmla="*/ 3960 w 3960"/>
                <a:gd name="T11" fmla="*/ 1440 h 1440"/>
                <a:gd name="T12" fmla="*/ 0 w 3960"/>
                <a:gd name="T13" fmla="*/ 1440 h 1440"/>
                <a:gd name="T14" fmla="*/ 0 60000 65536"/>
                <a:gd name="T15" fmla="*/ 0 60000 65536"/>
                <a:gd name="T16" fmla="*/ 0 60000 65536"/>
                <a:gd name="T17" fmla="*/ 0 60000 65536"/>
                <a:gd name="T18" fmla="*/ 0 60000 65536"/>
                <a:gd name="T19" fmla="*/ 0 60000 65536"/>
                <a:gd name="T20" fmla="*/ 0 60000 65536"/>
                <a:gd name="T21" fmla="*/ 0 w 3960"/>
                <a:gd name="T22" fmla="*/ 0 h 1440"/>
                <a:gd name="T23" fmla="*/ 3960 w 3960"/>
                <a:gd name="T24" fmla="*/ 1440 h 14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0" h="1440">
                  <a:moveTo>
                    <a:pt x="0" y="1440"/>
                  </a:moveTo>
                  <a:lnTo>
                    <a:pt x="1260" y="1440"/>
                  </a:lnTo>
                  <a:lnTo>
                    <a:pt x="2700" y="1260"/>
                  </a:lnTo>
                  <a:lnTo>
                    <a:pt x="3240" y="900"/>
                  </a:lnTo>
                  <a:lnTo>
                    <a:pt x="3960" y="0"/>
                  </a:lnTo>
                  <a:lnTo>
                    <a:pt x="3960" y="1440"/>
                  </a:lnTo>
                  <a:lnTo>
                    <a:pt x="0" y="1440"/>
                  </a:lnTo>
                  <a:close/>
                </a:path>
              </a:pathLst>
            </a:custGeom>
            <a:solidFill>
              <a:srgbClr val="0000FF">
                <a:alpha val="25098"/>
              </a:srgbClr>
            </a:solidFill>
            <a:ln w="9525">
              <a:solidFill>
                <a:srgbClr val="000000"/>
              </a:solidFill>
              <a:round/>
              <a:headEnd/>
              <a:tailEnd/>
            </a:ln>
          </p:spPr>
          <p:txBody>
            <a:bodyPr/>
            <a:lstStyle/>
            <a:p>
              <a:endParaRPr lang="en-US" sz="1800"/>
            </a:p>
          </p:txBody>
        </p:sp>
        <p:sp>
          <p:nvSpPr>
            <p:cNvPr id="27670" name="Line 44"/>
            <p:cNvSpPr>
              <a:spLocks noChangeShapeType="1"/>
            </p:cNvSpPr>
            <p:nvPr/>
          </p:nvSpPr>
          <p:spPr bwMode="auto">
            <a:xfrm>
              <a:off x="4680" y="3600"/>
              <a:ext cx="2880" cy="198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71" name="AutoShape 45"/>
            <p:cNvSpPr>
              <a:spLocks noChangeArrowheads="1"/>
            </p:cNvSpPr>
            <p:nvPr/>
          </p:nvSpPr>
          <p:spPr bwMode="auto">
            <a:xfrm>
              <a:off x="4680" y="3600"/>
              <a:ext cx="2880" cy="1980"/>
            </a:xfrm>
            <a:prstGeom prst="rtTriangle">
              <a:avLst/>
            </a:prstGeom>
            <a:solidFill>
              <a:srgbClr val="008000">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27672" name="AutoShape 46"/>
            <p:cNvSpPr>
              <a:spLocks noChangeArrowheads="1"/>
            </p:cNvSpPr>
            <p:nvPr/>
          </p:nvSpPr>
          <p:spPr bwMode="auto">
            <a:xfrm rot="10800000">
              <a:off x="4680" y="3600"/>
              <a:ext cx="2880" cy="1980"/>
            </a:xfrm>
            <a:prstGeom prst="rtTriangle">
              <a:avLst/>
            </a:prstGeom>
            <a:solidFill>
              <a:srgbClr val="0000FF">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27673" name="Rectangle 47"/>
            <p:cNvSpPr>
              <a:spLocks noChangeArrowheads="1"/>
            </p:cNvSpPr>
            <p:nvPr/>
          </p:nvSpPr>
          <p:spPr bwMode="auto">
            <a:xfrm>
              <a:off x="4860" y="4500"/>
              <a:ext cx="108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b="1"/>
                <a:t>Aid</a:t>
              </a:r>
              <a:endParaRPr lang="en-US" sz="1350"/>
            </a:p>
          </p:txBody>
        </p:sp>
        <p:sp>
          <p:nvSpPr>
            <p:cNvPr id="27674" name="Rectangle 48"/>
            <p:cNvSpPr>
              <a:spLocks noChangeArrowheads="1"/>
            </p:cNvSpPr>
            <p:nvPr/>
          </p:nvSpPr>
          <p:spPr bwMode="auto">
            <a:xfrm>
              <a:off x="4680" y="3420"/>
              <a:ext cx="1260" cy="180"/>
            </a:xfrm>
            <a:prstGeom prst="rect">
              <a:avLst/>
            </a:prstGeom>
            <a:solidFill>
              <a:srgbClr val="0000FF">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27675" name="Freeform 49"/>
            <p:cNvSpPr>
              <a:spLocks/>
            </p:cNvSpPr>
            <p:nvPr/>
          </p:nvSpPr>
          <p:spPr bwMode="auto">
            <a:xfrm>
              <a:off x="4680" y="2700"/>
              <a:ext cx="1260" cy="720"/>
            </a:xfrm>
            <a:custGeom>
              <a:avLst/>
              <a:gdLst>
                <a:gd name="T0" fmla="*/ 0 w 1260"/>
                <a:gd name="T1" fmla="*/ 720 h 720"/>
                <a:gd name="T2" fmla="*/ 180 w 1260"/>
                <a:gd name="T3" fmla="*/ 720 h 720"/>
                <a:gd name="T4" fmla="*/ 900 w 1260"/>
                <a:gd name="T5" fmla="*/ 540 h 720"/>
                <a:gd name="T6" fmla="*/ 1260 w 1260"/>
                <a:gd name="T7" fmla="*/ 0 h 720"/>
                <a:gd name="T8" fmla="*/ 1260 w 1260"/>
                <a:gd name="T9" fmla="*/ 720 h 720"/>
                <a:gd name="T10" fmla="*/ 0 w 1260"/>
                <a:gd name="T11" fmla="*/ 720 h 720"/>
                <a:gd name="T12" fmla="*/ 0 60000 65536"/>
                <a:gd name="T13" fmla="*/ 0 60000 65536"/>
                <a:gd name="T14" fmla="*/ 0 60000 65536"/>
                <a:gd name="T15" fmla="*/ 0 60000 65536"/>
                <a:gd name="T16" fmla="*/ 0 60000 65536"/>
                <a:gd name="T17" fmla="*/ 0 60000 65536"/>
                <a:gd name="T18" fmla="*/ 0 w 1260"/>
                <a:gd name="T19" fmla="*/ 0 h 720"/>
                <a:gd name="T20" fmla="*/ 1260 w 1260"/>
                <a:gd name="T21" fmla="*/ 720 h 720"/>
              </a:gdLst>
              <a:ahLst/>
              <a:cxnLst>
                <a:cxn ang="T12">
                  <a:pos x="T0" y="T1"/>
                </a:cxn>
                <a:cxn ang="T13">
                  <a:pos x="T2" y="T3"/>
                </a:cxn>
                <a:cxn ang="T14">
                  <a:pos x="T4" y="T5"/>
                </a:cxn>
                <a:cxn ang="T15">
                  <a:pos x="T6" y="T7"/>
                </a:cxn>
                <a:cxn ang="T16">
                  <a:pos x="T8" y="T9"/>
                </a:cxn>
                <a:cxn ang="T17">
                  <a:pos x="T10" y="T11"/>
                </a:cxn>
              </a:cxnLst>
              <a:rect l="T18" t="T19" r="T20" b="T21"/>
              <a:pathLst>
                <a:path w="1260" h="720">
                  <a:moveTo>
                    <a:pt x="0" y="720"/>
                  </a:moveTo>
                  <a:lnTo>
                    <a:pt x="180" y="720"/>
                  </a:lnTo>
                  <a:lnTo>
                    <a:pt x="900" y="540"/>
                  </a:lnTo>
                  <a:lnTo>
                    <a:pt x="1260" y="0"/>
                  </a:lnTo>
                  <a:lnTo>
                    <a:pt x="1260" y="720"/>
                  </a:lnTo>
                  <a:lnTo>
                    <a:pt x="0" y="720"/>
                  </a:lnTo>
                  <a:close/>
                </a:path>
              </a:pathLst>
            </a:custGeom>
            <a:solidFill>
              <a:srgbClr val="00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76" name="Freeform 50"/>
            <p:cNvSpPr>
              <a:spLocks/>
            </p:cNvSpPr>
            <p:nvPr/>
          </p:nvSpPr>
          <p:spPr bwMode="auto">
            <a:xfrm>
              <a:off x="4680" y="2700"/>
              <a:ext cx="1260" cy="720"/>
            </a:xfrm>
            <a:custGeom>
              <a:avLst/>
              <a:gdLst>
                <a:gd name="T0" fmla="*/ 0 w 1260"/>
                <a:gd name="T1" fmla="*/ 720 h 720"/>
                <a:gd name="T2" fmla="*/ 180 w 1260"/>
                <a:gd name="T3" fmla="*/ 720 h 720"/>
                <a:gd name="T4" fmla="*/ 900 w 1260"/>
                <a:gd name="T5" fmla="*/ 540 h 720"/>
                <a:gd name="T6" fmla="*/ 1260 w 1260"/>
                <a:gd name="T7" fmla="*/ 0 h 720"/>
                <a:gd name="T8" fmla="*/ 0 w 1260"/>
                <a:gd name="T9" fmla="*/ 0 h 720"/>
                <a:gd name="T10" fmla="*/ 0 w 1260"/>
                <a:gd name="T11" fmla="*/ 720 h 720"/>
                <a:gd name="T12" fmla="*/ 0 60000 65536"/>
                <a:gd name="T13" fmla="*/ 0 60000 65536"/>
                <a:gd name="T14" fmla="*/ 0 60000 65536"/>
                <a:gd name="T15" fmla="*/ 0 60000 65536"/>
                <a:gd name="T16" fmla="*/ 0 60000 65536"/>
                <a:gd name="T17" fmla="*/ 0 60000 65536"/>
                <a:gd name="T18" fmla="*/ 0 w 1260"/>
                <a:gd name="T19" fmla="*/ 0 h 720"/>
                <a:gd name="T20" fmla="*/ 1260 w 1260"/>
                <a:gd name="T21" fmla="*/ 720 h 720"/>
              </a:gdLst>
              <a:ahLst/>
              <a:cxnLst>
                <a:cxn ang="T12">
                  <a:pos x="T0" y="T1"/>
                </a:cxn>
                <a:cxn ang="T13">
                  <a:pos x="T2" y="T3"/>
                </a:cxn>
                <a:cxn ang="T14">
                  <a:pos x="T4" y="T5"/>
                </a:cxn>
                <a:cxn ang="T15">
                  <a:pos x="T6" y="T7"/>
                </a:cxn>
                <a:cxn ang="T16">
                  <a:pos x="T8" y="T9"/>
                </a:cxn>
                <a:cxn ang="T17">
                  <a:pos x="T10" y="T11"/>
                </a:cxn>
              </a:cxnLst>
              <a:rect l="T18" t="T19" r="T20" b="T21"/>
              <a:pathLst>
                <a:path w="1260" h="720">
                  <a:moveTo>
                    <a:pt x="0" y="720"/>
                  </a:moveTo>
                  <a:lnTo>
                    <a:pt x="180" y="720"/>
                  </a:lnTo>
                  <a:lnTo>
                    <a:pt x="900" y="540"/>
                  </a:lnTo>
                  <a:lnTo>
                    <a:pt x="1260" y="0"/>
                  </a:lnTo>
                  <a:lnTo>
                    <a:pt x="0" y="0"/>
                  </a:lnTo>
                  <a:lnTo>
                    <a:pt x="0" y="720"/>
                  </a:lnTo>
                  <a:close/>
                </a:path>
              </a:pathLst>
            </a:custGeom>
            <a:solidFill>
              <a:srgbClr val="FF0000">
                <a:alpha val="50195"/>
              </a:srgbClr>
            </a:solidFill>
            <a:ln w="9525">
              <a:solidFill>
                <a:srgbClr val="000000"/>
              </a:solidFill>
              <a:round/>
              <a:headEnd/>
              <a:tailEnd/>
            </a:ln>
          </p:spPr>
          <p:txBody>
            <a:bodyPr/>
            <a:lstStyle/>
            <a:p>
              <a:endParaRPr lang="en-US" sz="1800"/>
            </a:p>
          </p:txBody>
        </p:sp>
        <p:sp>
          <p:nvSpPr>
            <p:cNvPr id="27677" name="Rectangle 51"/>
            <p:cNvSpPr>
              <a:spLocks noChangeArrowheads="1"/>
            </p:cNvSpPr>
            <p:nvPr/>
          </p:nvSpPr>
          <p:spPr bwMode="auto">
            <a:xfrm>
              <a:off x="1440" y="2880"/>
              <a:ext cx="1980" cy="2880"/>
            </a:xfrm>
            <a:prstGeom prst="rect">
              <a:avLst/>
            </a:prstGeom>
            <a:solidFill>
              <a:srgbClr val="FFFFFF">
                <a:alpha val="0"/>
              </a:srgbClr>
            </a:solidFill>
            <a:ln w="9525" algn="ctr">
              <a:solidFill>
                <a:srgbClr val="000000"/>
              </a:solidFill>
              <a:miter lim="800000"/>
              <a:headEnd/>
              <a:tailEnd/>
            </a:ln>
          </p:spPr>
          <p:txBody>
            <a:bodyPr/>
            <a:lstStyle/>
            <a:p>
              <a:r>
                <a:rPr lang="en-US" sz="1350"/>
                <a:t>Spending</a:t>
              </a:r>
            </a:p>
            <a:p>
              <a:r>
                <a:rPr lang="en-US" sz="1350"/>
                <a:t>Lost</a:t>
              </a:r>
            </a:p>
            <a:p>
              <a:r>
                <a:rPr lang="en-US" sz="1350"/>
                <a:t>without</a:t>
              </a:r>
            </a:p>
            <a:p>
              <a:r>
                <a:rPr lang="en-US" sz="1350"/>
                <a:t>Required</a:t>
              </a:r>
            </a:p>
            <a:p>
              <a:r>
                <a:rPr lang="en-US" sz="1350"/>
                <a:t>Minimum</a:t>
              </a:r>
            </a:p>
            <a:p>
              <a:r>
                <a:rPr lang="en-US" sz="1350"/>
                <a:t>Tax Rate</a:t>
              </a:r>
            </a:p>
          </p:txBody>
        </p:sp>
        <p:sp>
          <p:nvSpPr>
            <p:cNvPr id="27678" name="Line 52"/>
            <p:cNvSpPr>
              <a:spLocks noChangeShapeType="1"/>
            </p:cNvSpPr>
            <p:nvPr/>
          </p:nvSpPr>
          <p:spPr bwMode="auto">
            <a:xfrm flipV="1">
              <a:off x="3420" y="3060"/>
              <a:ext cx="1620" cy="1260"/>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grpSp>
      <p:sp>
        <p:nvSpPr>
          <p:cNvPr id="3" name="Title" hidden="1"/>
          <p:cNvSpPr>
            <a:spLocks noGrp="1"/>
          </p:cNvSpPr>
          <p:nvPr>
            <p:ph type="title"/>
          </p:nvPr>
        </p:nvSpPr>
        <p:spPr/>
        <p:txBody>
          <a:bodyPr/>
          <a:lstStyle/>
          <a:p>
            <a:r>
              <a:rPr lang="en-US" sz="3200" dirty="0">
                <a:solidFill>
                  <a:srgbClr val="BD582C"/>
                </a:solidFill>
              </a:rPr>
              <a:t>Foundation Aid Without Minimum Tax Rate Requirement</a:t>
            </a:r>
            <a:br>
              <a:rPr lang="en-US" sz="3200" dirty="0">
                <a:solidFill>
                  <a:srgbClr val="BD582C"/>
                </a:solidFill>
              </a:rPr>
            </a:b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44728" y="1410811"/>
            <a:ext cx="2807050"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Calibri" panose="020F0502020204030204"/>
                <a:cs typeface="+mn-cs"/>
              </a:rPr>
              <a:t>Power-Equalizing Aid</a:t>
            </a:r>
          </a:p>
        </p:txBody>
      </p:sp>
      <p:sp>
        <p:nvSpPr>
          <p:cNvPr id="28675" name="Rectangle 3"/>
          <p:cNvSpPr>
            <a:spLocks noGrp="1" noChangeArrowheads="1"/>
          </p:cNvSpPr>
          <p:nvPr>
            <p:ph idx="1"/>
          </p:nvPr>
        </p:nvSpPr>
        <p:spPr/>
        <p:txBody>
          <a:bodyPr/>
          <a:lstStyle/>
          <a:p>
            <a:pPr marL="227013" indent="-227013" eaLnBrk="1" hangingPunct="1">
              <a:lnSpc>
                <a:spcPct val="120000"/>
              </a:lnSpc>
              <a:buFont typeface="Wingdings" panose="05000000000000000000" pitchFamily="2" charset="2"/>
              <a:buChar char="§"/>
            </a:pPr>
            <a:r>
              <a:rPr lang="en-US" altLang="zh-CN" sz="2000" dirty="0">
                <a:ea typeface="SimSun" pitchFamily="2" charset="-122"/>
              </a:rPr>
              <a:t>Power-equalizing (or guaranteed tax base, GTB) aid, is the main program in 3 states and a supplementary program in 10 others.</a:t>
            </a:r>
          </a:p>
          <a:p>
            <a:pPr marL="227013" indent="-227013" eaLnBrk="1" hangingPunct="1">
              <a:lnSpc>
                <a:spcPct val="10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itchFamily="2" charset="-122"/>
              </a:rPr>
              <a:t>The idea behind GTB aid is that a district’s spending should depend on tax effort, not tax base:</a:t>
            </a:r>
          </a:p>
          <a:p>
            <a:pPr marL="227013" indent="-227013" eaLnBrk="1" hangingPunct="1">
              <a:buFont typeface="Wingdings" panose="05000000000000000000" pitchFamily="2" charset="2"/>
              <a:buChar char="§"/>
            </a:pPr>
            <a:endParaRPr lang="en-US" altLang="zh-CN" sz="2000" dirty="0">
              <a:ea typeface="SimSun" pitchFamily="2" charset="-122"/>
            </a:endParaRPr>
          </a:p>
          <a:p>
            <a:pPr marL="227013" indent="-227013" eaLnBrk="1" hangingPunct="1">
              <a:spcAft>
                <a:spcPts val="600"/>
              </a:spcAft>
              <a:buFont typeface="Wingdings" panose="05000000000000000000" pitchFamily="2" charset="2"/>
              <a:buChar char="§"/>
            </a:pPr>
            <a:endParaRPr lang="en-US" altLang="zh-CN" sz="2000" dirty="0">
              <a:ea typeface="SimSun" pitchFamily="2" charset="-122"/>
            </a:endParaRPr>
          </a:p>
          <a:p>
            <a:pPr marL="227013" indent="-227013" eaLnBrk="1" hangingPunct="1">
              <a:buFont typeface="Wingdings" panose="05000000000000000000" pitchFamily="2" charset="2"/>
              <a:buChar char="§"/>
            </a:pPr>
            <a:r>
              <a:rPr lang="en-US" altLang="zh-CN" sz="2000" dirty="0">
                <a:ea typeface="SimSun" pitchFamily="2" charset="-122"/>
              </a:rPr>
              <a:t>The associated aid formula is:</a:t>
            </a:r>
          </a:p>
          <a:p>
            <a:pPr eaLnBrk="1" hangingPunct="1"/>
            <a:endParaRPr lang="en-US" altLang="zh-CN" sz="2000" dirty="0">
              <a:ea typeface="SimSun" pitchFamily="2" charset="-122"/>
            </a:endParaRPr>
          </a:p>
          <a:p>
            <a:pPr eaLnBrk="1" hangingPunct="1"/>
            <a:endParaRPr lang="en-US" altLang="zh-CN" sz="2000" dirty="0">
              <a:ea typeface="SimSun" pitchFamily="2" charset="-122"/>
            </a:endParaRPr>
          </a:p>
          <a:p>
            <a:pPr eaLnBrk="1" hangingPunct="1"/>
            <a:endParaRPr lang="en-US" altLang="zh-CN" sz="2000" dirty="0">
              <a:ea typeface="SimSun" pitchFamily="2" charset="-122"/>
            </a:endParaRPr>
          </a:p>
          <a:p>
            <a:pPr eaLnBrk="1" hangingPunct="1"/>
            <a:endParaRPr lang="en-US" altLang="zh-CN" sz="1950" dirty="0">
              <a:ea typeface="SimSun" pitchFamily="2" charset="-122"/>
            </a:endParaRPr>
          </a:p>
          <a:p>
            <a:pPr eaLnBrk="1" hangingPunct="1"/>
            <a:endParaRPr lang="en-US" altLang="zh-CN" sz="1950" dirty="0">
              <a:ea typeface="SimSun" pitchFamily="2" charset="-122"/>
            </a:endParaRPr>
          </a:p>
          <a:p>
            <a:pPr eaLnBrk="1" hangingPunct="1"/>
            <a:endParaRPr lang="en-US" altLang="zh-CN" sz="1950" dirty="0">
              <a:ea typeface="SimSun" pitchFamily="2" charset="-122"/>
            </a:endParaRPr>
          </a:p>
          <a:p>
            <a:pPr eaLnBrk="1" hangingPunct="1"/>
            <a:endParaRPr lang="en-US" altLang="zh-CN" sz="1950" dirty="0">
              <a:ea typeface="SimSun" pitchFamily="2" charset="-122"/>
            </a:endParaRPr>
          </a:p>
        </p:txBody>
      </p:sp>
      <p:grpSp>
        <p:nvGrpSpPr>
          <p:cNvPr id="4" name="Equations">
            <a:extLst>
              <a:ext uri="{FF2B5EF4-FFF2-40B4-BE49-F238E27FC236}">
                <a16:creationId xmlns:a16="http://schemas.microsoft.com/office/drawing/2014/main" id="{6BF00E5C-1AF7-41EF-A01C-43E24F049301}"/>
              </a:ext>
            </a:extLst>
          </p:cNvPr>
          <p:cNvGrpSpPr/>
          <p:nvPr/>
        </p:nvGrpSpPr>
        <p:grpSpPr>
          <a:xfrm>
            <a:off x="3556363" y="3702437"/>
            <a:ext cx="2628901" cy="2591321"/>
            <a:chOff x="3556363" y="3702437"/>
            <a:chExt cx="2628901" cy="2591321"/>
          </a:xfrm>
        </p:grpSpPr>
        <p:graphicFrame>
          <p:nvGraphicFramePr>
            <p:cNvPr id="28676" name="Equation 1"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1851093053"/>
                </p:ext>
              </p:extLst>
            </p:nvPr>
          </p:nvGraphicFramePr>
          <p:xfrm>
            <a:off x="3858186" y="3702437"/>
            <a:ext cx="2025253" cy="867713"/>
          </p:xfrm>
          <a:graphic>
            <a:graphicData uri="http://schemas.openxmlformats.org/presentationml/2006/ole">
              <mc:AlternateContent xmlns:mc="http://schemas.openxmlformats.org/markup-compatibility/2006">
                <mc:Choice xmlns:v="urn:schemas-microsoft-com:vml" Requires="v">
                  <p:oleObj name="Equation" r:id="rId2" imgW="596641" imgH="253890" progId="Equation.DSMT4">
                    <p:embed/>
                  </p:oleObj>
                </mc:Choice>
                <mc:Fallback>
                  <p:oleObj name="Equation" r:id="rId2" imgW="596641" imgH="253890" progId="Equation.DSMT4">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8186" y="3702437"/>
                          <a:ext cx="2025253" cy="867713"/>
                        </a:xfrm>
                        <a:prstGeom prst="rect">
                          <a:avLst/>
                        </a:prstGeom>
                        <a:noFill/>
                        <a:ln>
                          <a:noFill/>
                        </a:ln>
                      </p:spPr>
                    </p:pic>
                  </p:oleObj>
                </mc:Fallback>
              </mc:AlternateContent>
            </a:graphicData>
          </a:graphic>
        </p:graphicFrame>
        <p:graphicFrame>
          <p:nvGraphicFramePr>
            <p:cNvPr id="28677" name="Equation 2"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2056192550"/>
                </p:ext>
              </p:extLst>
            </p:nvPr>
          </p:nvGraphicFramePr>
          <p:xfrm>
            <a:off x="3556363" y="5063681"/>
            <a:ext cx="2628901" cy="1230077"/>
          </p:xfrm>
          <a:graphic>
            <a:graphicData uri="http://schemas.openxmlformats.org/presentationml/2006/ole">
              <mc:AlternateContent xmlns:mc="http://schemas.openxmlformats.org/markup-compatibility/2006">
                <mc:Choice xmlns:v="urn:schemas-microsoft-com:vml" Requires="v">
                  <p:oleObj name="Equation" r:id="rId4" imgW="1040948" imgH="482391" progId="Equation.DSMT4">
                    <p:embed/>
                  </p:oleObj>
                </mc:Choice>
                <mc:Fallback>
                  <p:oleObj name="Equation" r:id="rId4" imgW="1040948" imgH="482391" progId="Equation.DSMT4">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56363" y="5063681"/>
                          <a:ext cx="2628901" cy="1230077"/>
                        </a:xfrm>
                        <a:prstGeom prst="rect">
                          <a:avLst/>
                        </a:prstGeom>
                        <a:noFill/>
                        <a:ln>
                          <a:noFill/>
                        </a:ln>
                      </p:spPr>
                    </p:pic>
                  </p:oleObj>
                </mc:Fallback>
              </mc:AlternateContent>
            </a:graphicData>
          </a:graphic>
        </p:graphicFrame>
      </p:grpSp>
      <p:sp>
        <p:nvSpPr>
          <p:cNvPr id="3" name="Title" hidden="1"/>
          <p:cNvSpPr>
            <a:spLocks noGrp="1"/>
          </p:cNvSpPr>
          <p:nvPr>
            <p:ph type="title"/>
          </p:nvPr>
        </p:nvSpPr>
        <p:spPr/>
        <p:txBody>
          <a:bodyPr/>
          <a:lstStyle/>
          <a:p>
            <a:r>
              <a:rPr lang="en-US" sz="3200" dirty="0">
                <a:solidFill>
                  <a:srgbClr val="BD582C"/>
                </a:solidFill>
                <a:latin typeface="Calibri" panose="020F0502020204030204"/>
              </a:rPr>
              <a:t>Power-Equalizing Aid</a:t>
            </a:r>
            <a:br>
              <a:rPr lang="en-US" sz="3200" dirty="0">
                <a:solidFill>
                  <a:srgbClr val="BD582C"/>
                </a:solidFill>
                <a:latin typeface="Calibri" panose="020F0502020204030204"/>
              </a:rPr>
            </a:b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03366" y="1421673"/>
            <a:ext cx="310841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mn-lt"/>
                <a:cs typeface="+mn-cs"/>
              </a:rPr>
              <a:t>Power-Equalizing Aid, 2</a:t>
            </a:r>
          </a:p>
        </p:txBody>
      </p:sp>
      <p:sp>
        <p:nvSpPr>
          <p:cNvPr id="29699"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altLang="zh-CN" sz="2000" dirty="0">
                <a:ea typeface="SimSun" pitchFamily="2" charset="-122"/>
              </a:rPr>
              <a:t>GTB is matching aid; the state share of spending decreases with </a:t>
            </a:r>
            <a:r>
              <a:rPr lang="en-US" altLang="zh-CN" sz="2000" i="1" dirty="0" err="1">
                <a:latin typeface="Times New Roman" panose="02020603050405020304" pitchFamily="18" charset="0"/>
                <a:ea typeface="SimSun" pitchFamily="2" charset="-122"/>
                <a:cs typeface="Times New Roman" panose="02020603050405020304" pitchFamily="18" charset="0"/>
              </a:rPr>
              <a:t>V</a:t>
            </a:r>
            <a:r>
              <a:rPr lang="en-US" altLang="zh-CN" sz="2000" i="1" baseline="-25000" dirty="0" err="1">
                <a:latin typeface="Times New Roman" panose="02020603050405020304" pitchFamily="18" charset="0"/>
                <a:ea typeface="SimSun" pitchFamily="2" charset="-122"/>
                <a:cs typeface="Times New Roman" panose="02020603050405020304" pitchFamily="18" charset="0"/>
              </a:rPr>
              <a:t>j</a:t>
            </a:r>
            <a:r>
              <a:rPr lang="en-US" altLang="zh-CN" sz="2000" dirty="0">
                <a:ea typeface="SimSun" pitchFamily="2" charset="-122"/>
              </a:rPr>
              <a:t>.</a:t>
            </a:r>
          </a:p>
          <a:p>
            <a:pPr marL="227013" indent="-227013" eaLnBrk="1" hangingPunct="1">
              <a:buFont typeface="Wingdings" panose="05000000000000000000" pitchFamily="2" charset="2"/>
              <a:buChar char="§"/>
            </a:pPr>
            <a:endParaRPr lang="en-US" altLang="zh-CN" sz="2000" dirty="0">
              <a:ea typeface="SimSun" pitchFamily="2" charset="-122"/>
            </a:endParaRPr>
          </a:p>
          <a:p>
            <a:pPr marL="227013" indent="-227013" eaLnBrk="1" hangingPunct="1">
              <a:buFont typeface="Wingdings" panose="05000000000000000000" pitchFamily="2" charset="2"/>
              <a:buChar char="§"/>
            </a:pPr>
            <a:r>
              <a:rPr lang="en-US" sz="2000" dirty="0"/>
              <a:t>If </a:t>
            </a:r>
            <a:r>
              <a:rPr lang="en-US" sz="2000" i="1" dirty="0">
                <a:latin typeface="Times New Roman" panose="02020603050405020304" pitchFamily="18" charset="0"/>
                <a:cs typeface="Times New Roman" panose="02020603050405020304" pitchFamily="18" charset="0"/>
              </a:rPr>
              <a:t>V</a:t>
            </a:r>
            <a:r>
              <a:rPr lang="en-US" sz="2000" dirty="0">
                <a:latin typeface="Times New Roman" panose="02020603050405020304" pitchFamily="18" charset="0"/>
                <a:cs typeface="Times New Roman" panose="02020603050405020304" pitchFamily="18" charset="0"/>
              </a:rPr>
              <a:t>* </a:t>
            </a:r>
            <a:r>
              <a:rPr lang="en-US" sz="2000" dirty="0"/>
              <a:t>&lt; maximum </a:t>
            </a:r>
            <a:r>
              <a:rPr lang="en-US" sz="2000" i="1" dirty="0" err="1">
                <a:latin typeface="Times New Roman" panose="02020603050405020304" pitchFamily="18" charset="0"/>
                <a:cs typeface="Times New Roman" panose="02020603050405020304" pitchFamily="18" charset="0"/>
              </a:rPr>
              <a:t>V</a:t>
            </a:r>
            <a:r>
              <a:rPr lang="en-US" sz="2000" i="1" baseline="-25000" dirty="0" err="1">
                <a:latin typeface="Times New Roman" panose="02020603050405020304" pitchFamily="18" charset="0"/>
                <a:cs typeface="Times New Roman" panose="02020603050405020304" pitchFamily="18" charset="0"/>
              </a:rPr>
              <a:t>j</a:t>
            </a:r>
            <a:r>
              <a:rPr lang="en-US" sz="2000" dirty="0"/>
              <a:t>, then matching rates are negative in rich districts.</a:t>
            </a:r>
          </a:p>
          <a:p>
            <a:pPr marL="461963" lvl="4" indent="-234950">
              <a:lnSpc>
                <a:spcPct val="120000"/>
              </a:lnSpc>
              <a:buClr>
                <a:srgbClr val="BD582C"/>
              </a:buClr>
              <a:buSzPct val="65000"/>
              <a:buFont typeface="Courier New" panose="02070309020205020404" pitchFamily="49" charset="0"/>
              <a:buChar char="o"/>
            </a:pPr>
            <a:r>
              <a:rPr lang="en-US" sz="2000" dirty="0"/>
              <a:t>This is another form of </a:t>
            </a:r>
            <a:r>
              <a:rPr lang="en-US" sz="2000" b="1" dirty="0"/>
              <a:t>recapture.</a:t>
            </a:r>
          </a:p>
          <a:p>
            <a:pPr marL="461963" lvl="4" indent="-234950">
              <a:lnSpc>
                <a:spcPct val="120000"/>
              </a:lnSpc>
              <a:buClr>
                <a:srgbClr val="BD582C"/>
              </a:buClr>
              <a:buSzPct val="65000"/>
              <a:buFont typeface="Courier New" panose="02070309020205020404" pitchFamily="49" charset="0"/>
              <a:buChar char="o"/>
            </a:pPr>
            <a:r>
              <a:rPr lang="en-US" sz="2000" dirty="0"/>
              <a:t>Vermont is an example.</a:t>
            </a:r>
          </a:p>
          <a:p>
            <a:pPr lvl="1" eaLnBrk="1" hangingPunct="1">
              <a:buFont typeface="Wingdings" panose="05000000000000000000" pitchFamily="2" charset="2"/>
              <a:buChar char="§"/>
            </a:pPr>
            <a:endParaRPr lang="en-US" sz="2000" dirty="0"/>
          </a:p>
          <a:p>
            <a:pPr marL="227013" indent="-223838" eaLnBrk="1" hangingPunct="1">
              <a:buFont typeface="Wingdings" panose="05000000000000000000" pitchFamily="2" charset="2"/>
              <a:buChar char="§"/>
            </a:pPr>
            <a:r>
              <a:rPr lang="en-US" altLang="zh-CN" sz="2000" dirty="0">
                <a:ea typeface="SimSun" pitchFamily="2" charset="-122"/>
              </a:rPr>
              <a:t>Raising </a:t>
            </a:r>
            <a:r>
              <a:rPr lang="en-US" altLang="zh-CN" sz="2000" i="1" dirty="0">
                <a:latin typeface="Times New Roman" panose="02020603050405020304" pitchFamily="18" charset="0"/>
                <a:ea typeface="SimSun" pitchFamily="2" charset="-122"/>
                <a:cs typeface="Times New Roman" panose="02020603050405020304" pitchFamily="18" charset="0"/>
              </a:rPr>
              <a:t>V</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raises the cost of GTB aid.</a:t>
            </a:r>
          </a:p>
          <a:p>
            <a:pPr marL="461963" lvl="4" indent="-234950">
              <a:lnSpc>
                <a:spcPct val="120000"/>
              </a:lnSpc>
              <a:buClr>
                <a:srgbClr val="BD582C"/>
              </a:buClr>
              <a:buSzPct val="65000"/>
              <a:buFont typeface="Courier New" panose="02070309020205020404" pitchFamily="49" charset="0"/>
              <a:buChar char="o"/>
            </a:pPr>
            <a:r>
              <a:rPr lang="en-US" altLang="zh-CN" sz="2000" dirty="0">
                <a:ea typeface="SimSun" pitchFamily="2" charset="-122"/>
              </a:rPr>
              <a:t>To offset this effect, set matching rates at a fraction of the value in the above formula.</a:t>
            </a:r>
          </a:p>
          <a:p>
            <a:pPr marL="461963" lvl="4" indent="-234950">
              <a:lnSpc>
                <a:spcPct val="120000"/>
              </a:lnSpc>
              <a:buClr>
                <a:srgbClr val="BD582C"/>
              </a:buClr>
              <a:buSzPct val="65000"/>
              <a:buFont typeface="Courier New" panose="02070309020205020404" pitchFamily="49" charset="0"/>
              <a:buChar char="o"/>
            </a:pPr>
            <a:r>
              <a:rPr lang="en-US" altLang="zh-CN" sz="2000" dirty="0">
                <a:ea typeface="SimSun" pitchFamily="2" charset="-122"/>
              </a:rPr>
              <a:t>That is, flatten the line in the following picture</a:t>
            </a:r>
            <a:r>
              <a:rPr lang="en-US" altLang="zh-CN" sz="1775" dirty="0">
                <a:ea typeface="SimSun" pitchFamily="2" charset="-122"/>
              </a:rPr>
              <a:t>.</a:t>
            </a:r>
            <a:endParaRPr lang="en-US" sz="1775" dirty="0"/>
          </a:p>
        </p:txBody>
      </p:sp>
      <p:sp>
        <p:nvSpPr>
          <p:cNvPr id="3" name="Title" hidden="1"/>
          <p:cNvSpPr>
            <a:spLocks noGrp="1"/>
          </p:cNvSpPr>
          <p:nvPr>
            <p:ph type="title"/>
          </p:nvPr>
        </p:nvSpPr>
        <p:spPr/>
        <p:txBody>
          <a:bodyPr/>
          <a:lstStyle/>
          <a:p>
            <a:r>
              <a:rPr lang="en-US" sz="3200" dirty="0">
                <a:solidFill>
                  <a:srgbClr val="BD582C"/>
                </a:solidFill>
              </a:rPr>
              <a:t>Power-Equalizing Aid, 2</a:t>
            </a:r>
            <a:br>
              <a:rPr lang="en-US" sz="3200" dirty="0">
                <a:solidFill>
                  <a:srgbClr val="BD582C"/>
                </a:solidFill>
              </a:rPr>
            </a:b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38200" y="1382489"/>
            <a:ext cx="310841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mn-lt"/>
                <a:cs typeface="+mn-cs"/>
              </a:rPr>
              <a:t>Power-Equalizing Aid, 3</a:t>
            </a:r>
          </a:p>
        </p:txBody>
      </p:sp>
      <p:grpSp>
        <p:nvGrpSpPr>
          <p:cNvPr id="30724" name="Graph" descr="Please contact Professor Yinger for details regarding figures" title="Graph"/>
          <p:cNvGrpSpPr>
            <a:grpSpLocks noChangeAspect="1"/>
          </p:cNvGrpSpPr>
          <p:nvPr/>
        </p:nvGrpSpPr>
        <p:grpSpPr bwMode="auto">
          <a:xfrm>
            <a:off x="1219200" y="1524000"/>
            <a:ext cx="6974830" cy="4953000"/>
            <a:chOff x="1800" y="180"/>
            <a:chExt cx="10080" cy="6840"/>
          </a:xfrm>
        </p:grpSpPr>
        <p:sp>
          <p:nvSpPr>
            <p:cNvPr id="30725" name="AutoShape 32"/>
            <p:cNvSpPr>
              <a:spLocks noChangeAspect="1" noChangeArrowheads="1"/>
            </p:cNvSpPr>
            <p:nvPr/>
          </p:nvSpPr>
          <p:spPr bwMode="auto">
            <a:xfrm>
              <a:off x="1800" y="180"/>
              <a:ext cx="10080" cy="6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30726" name="Line 33"/>
            <p:cNvSpPr>
              <a:spLocks noChangeShapeType="1"/>
            </p:cNvSpPr>
            <p:nvPr/>
          </p:nvSpPr>
          <p:spPr bwMode="auto">
            <a:xfrm>
              <a:off x="3600" y="1980"/>
              <a:ext cx="1" cy="360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27" name="Line 34"/>
            <p:cNvSpPr>
              <a:spLocks noChangeShapeType="1"/>
            </p:cNvSpPr>
            <p:nvPr/>
          </p:nvSpPr>
          <p:spPr bwMode="auto">
            <a:xfrm flipV="1">
              <a:off x="3600" y="5580"/>
              <a:ext cx="684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28" name="Line 35"/>
            <p:cNvSpPr>
              <a:spLocks noChangeShapeType="1"/>
            </p:cNvSpPr>
            <p:nvPr/>
          </p:nvSpPr>
          <p:spPr bwMode="auto">
            <a:xfrm>
              <a:off x="3600" y="4139"/>
              <a:ext cx="54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29" name="Rectangle 36"/>
            <p:cNvSpPr>
              <a:spLocks noChangeArrowheads="1"/>
            </p:cNvSpPr>
            <p:nvPr/>
          </p:nvSpPr>
          <p:spPr bwMode="auto">
            <a:xfrm>
              <a:off x="2880" y="3840"/>
              <a:ext cx="72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0</a:t>
              </a:r>
            </a:p>
          </p:txBody>
        </p:sp>
        <p:sp>
          <p:nvSpPr>
            <p:cNvPr id="30730" name="Rectangle 37"/>
            <p:cNvSpPr>
              <a:spLocks noChangeArrowheads="1"/>
            </p:cNvSpPr>
            <p:nvPr/>
          </p:nvSpPr>
          <p:spPr bwMode="auto">
            <a:xfrm>
              <a:off x="1800" y="2160"/>
              <a:ext cx="2298" cy="12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dirty="0"/>
                <a:t>Matching</a:t>
              </a:r>
            </a:p>
            <a:p>
              <a:r>
                <a:rPr lang="en-US" sz="1350" dirty="0"/>
                <a:t>Rate =</a:t>
              </a:r>
            </a:p>
            <a:p>
              <a:r>
                <a:rPr lang="en-US" sz="1350" dirty="0"/>
                <a:t>State Share</a:t>
              </a:r>
            </a:p>
          </p:txBody>
        </p:sp>
        <p:sp>
          <p:nvSpPr>
            <p:cNvPr id="30731" name="Rectangle 38"/>
            <p:cNvSpPr>
              <a:spLocks noChangeArrowheads="1"/>
            </p:cNvSpPr>
            <p:nvPr/>
          </p:nvSpPr>
          <p:spPr bwMode="auto">
            <a:xfrm>
              <a:off x="6840" y="6120"/>
              <a:ext cx="378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a:t>Tax Base per Pupil </a:t>
              </a:r>
              <a:endParaRPr lang="en-US" sz="1350"/>
            </a:p>
          </p:txBody>
        </p:sp>
        <p:sp>
          <p:nvSpPr>
            <p:cNvPr id="30732" name="Rectangle 39"/>
            <p:cNvSpPr>
              <a:spLocks noChangeArrowheads="1"/>
            </p:cNvSpPr>
            <p:nvPr/>
          </p:nvSpPr>
          <p:spPr bwMode="auto">
            <a:xfrm>
              <a:off x="414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V</a:t>
              </a:r>
              <a:r>
                <a:rPr lang="en-US" sz="1350" i="1" baseline="-25000">
                  <a:latin typeface="Times New Roman" pitchFamily="18" charset="0"/>
                </a:rPr>
                <a:t>min</a:t>
              </a:r>
              <a:endParaRPr lang="en-US" sz="1350" i="1">
                <a:latin typeface="Times New Roman" pitchFamily="18" charset="0"/>
              </a:endParaRPr>
            </a:p>
          </p:txBody>
        </p:sp>
        <p:sp>
          <p:nvSpPr>
            <p:cNvPr id="30733" name="Rectangle 40"/>
            <p:cNvSpPr>
              <a:spLocks noChangeArrowheads="1"/>
            </p:cNvSpPr>
            <p:nvPr/>
          </p:nvSpPr>
          <p:spPr bwMode="auto">
            <a:xfrm>
              <a:off x="828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V</a:t>
              </a:r>
              <a:r>
                <a:rPr lang="en-US" sz="1350" i="1" baseline="-25000">
                  <a:latin typeface="Times New Roman" pitchFamily="18" charset="0"/>
                </a:rPr>
                <a:t>max</a:t>
              </a:r>
              <a:endParaRPr lang="en-US" sz="1350" i="1">
                <a:latin typeface="Times New Roman" pitchFamily="18" charset="0"/>
              </a:endParaRPr>
            </a:p>
          </p:txBody>
        </p:sp>
        <p:sp>
          <p:nvSpPr>
            <p:cNvPr id="30734" name="Rectangle 41"/>
            <p:cNvSpPr>
              <a:spLocks noChangeArrowheads="1"/>
            </p:cNvSpPr>
            <p:nvPr/>
          </p:nvSpPr>
          <p:spPr bwMode="auto">
            <a:xfrm>
              <a:off x="9000" y="2880"/>
              <a:ext cx="1980" cy="720"/>
            </a:xfrm>
            <a:prstGeom prst="rect">
              <a:avLst/>
            </a:prstGeom>
            <a:solidFill>
              <a:srgbClr val="FFFFFF">
                <a:alpha val="0"/>
              </a:srgbClr>
            </a:solidFill>
            <a:ln w="9525" algn="ctr">
              <a:solidFill>
                <a:srgbClr val="000000"/>
              </a:solidFill>
              <a:miter lim="800000"/>
              <a:headEnd/>
              <a:tailEnd/>
            </a:ln>
          </p:spPr>
          <p:txBody>
            <a:bodyPr/>
            <a:lstStyle/>
            <a:p>
              <a:r>
                <a:rPr lang="en-US" sz="1350"/>
                <a:t>Recapture</a:t>
              </a:r>
            </a:p>
          </p:txBody>
        </p:sp>
        <p:sp>
          <p:nvSpPr>
            <p:cNvPr id="30735" name="Line 42"/>
            <p:cNvSpPr>
              <a:spLocks noChangeShapeType="1"/>
            </p:cNvSpPr>
            <p:nvPr/>
          </p:nvSpPr>
          <p:spPr bwMode="auto">
            <a:xfrm flipH="1">
              <a:off x="8280" y="3240"/>
              <a:ext cx="720" cy="1080"/>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0736" name="Line 43"/>
            <p:cNvSpPr>
              <a:spLocks noChangeShapeType="1"/>
            </p:cNvSpPr>
            <p:nvPr/>
          </p:nvSpPr>
          <p:spPr bwMode="auto">
            <a:xfrm>
              <a:off x="4500" y="2700"/>
              <a:ext cx="4140" cy="198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37" name="Rectangle 44"/>
            <p:cNvSpPr>
              <a:spLocks noChangeArrowheads="1"/>
            </p:cNvSpPr>
            <p:nvPr/>
          </p:nvSpPr>
          <p:spPr bwMode="auto">
            <a:xfrm>
              <a:off x="7200" y="5580"/>
              <a:ext cx="90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V*</a:t>
              </a:r>
            </a:p>
          </p:txBody>
        </p:sp>
        <p:sp>
          <p:nvSpPr>
            <p:cNvPr id="30738" name="Line 45"/>
            <p:cNvSpPr>
              <a:spLocks noChangeShapeType="1"/>
            </p:cNvSpPr>
            <p:nvPr/>
          </p:nvSpPr>
          <p:spPr bwMode="auto">
            <a:xfrm>
              <a:off x="7519" y="4140"/>
              <a:ext cx="1" cy="144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39" name="Line 46"/>
            <p:cNvSpPr>
              <a:spLocks noChangeShapeType="1"/>
            </p:cNvSpPr>
            <p:nvPr/>
          </p:nvSpPr>
          <p:spPr bwMode="auto">
            <a:xfrm>
              <a:off x="8640" y="4140"/>
              <a:ext cx="1" cy="144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40" name="Rectangle 47"/>
            <p:cNvSpPr>
              <a:spLocks noChangeArrowheads="1"/>
            </p:cNvSpPr>
            <p:nvPr/>
          </p:nvSpPr>
          <p:spPr bwMode="auto">
            <a:xfrm>
              <a:off x="5400" y="1620"/>
              <a:ext cx="3060" cy="720"/>
            </a:xfrm>
            <a:prstGeom prst="rect">
              <a:avLst/>
            </a:prstGeom>
            <a:solidFill>
              <a:srgbClr val="FFFFFF">
                <a:alpha val="0"/>
              </a:srgbClr>
            </a:solidFill>
            <a:ln w="9525" algn="ctr">
              <a:solidFill>
                <a:srgbClr val="000000"/>
              </a:solidFill>
              <a:miter lim="800000"/>
              <a:headEnd/>
              <a:tailEnd/>
            </a:ln>
          </p:spPr>
          <p:txBody>
            <a:bodyPr/>
            <a:lstStyle/>
            <a:p>
              <a:r>
                <a:rPr lang="en-US" sz="1350" b="1" dirty="0">
                  <a:solidFill>
                    <a:srgbClr val="0000FF"/>
                  </a:solidFill>
                </a:rPr>
                <a:t>  </a:t>
              </a:r>
              <a:r>
                <a:rPr lang="en-US" sz="1500" b="1" i="1" dirty="0">
                  <a:solidFill>
                    <a:srgbClr val="BD582C"/>
                  </a:solidFill>
                  <a:latin typeface="Times New Roman" pitchFamily="18" charset="0"/>
                </a:rPr>
                <a:t>m</a:t>
              </a:r>
              <a:r>
                <a:rPr lang="en-US" sz="1500" b="1" i="1" baseline="-25000" dirty="0">
                  <a:solidFill>
                    <a:srgbClr val="BD582C"/>
                  </a:solidFill>
                  <a:latin typeface="Times New Roman" pitchFamily="18" charset="0"/>
                </a:rPr>
                <a:t>i</a:t>
              </a:r>
              <a:r>
                <a:rPr lang="en-US" sz="1350" b="1" dirty="0">
                  <a:solidFill>
                    <a:srgbClr val="BD582C"/>
                  </a:solidFill>
                </a:rPr>
                <a:t> = (1 – </a:t>
              </a:r>
              <a:r>
                <a:rPr lang="en-US" sz="1500" b="1" i="1" dirty="0">
                  <a:solidFill>
                    <a:srgbClr val="BD582C"/>
                  </a:solidFill>
                  <a:latin typeface="Times New Roman" pitchFamily="18" charset="0"/>
                </a:rPr>
                <a:t>V</a:t>
              </a:r>
              <a:r>
                <a:rPr lang="en-US" sz="1500" b="1" i="1" baseline="-25000" dirty="0">
                  <a:solidFill>
                    <a:srgbClr val="BD582C"/>
                  </a:solidFill>
                  <a:latin typeface="Times New Roman" pitchFamily="18" charset="0"/>
                </a:rPr>
                <a:t>i </a:t>
              </a:r>
              <a:r>
                <a:rPr lang="en-US" sz="1500" b="1" i="1" dirty="0">
                  <a:solidFill>
                    <a:srgbClr val="BD582C"/>
                  </a:solidFill>
                  <a:latin typeface="Times New Roman" pitchFamily="18" charset="0"/>
                </a:rPr>
                <a:t>/ V*</a:t>
              </a:r>
              <a:r>
                <a:rPr lang="en-US" sz="1350" b="1" dirty="0">
                  <a:solidFill>
                    <a:srgbClr val="BD582C"/>
                  </a:solidFill>
                </a:rPr>
                <a:t>)</a:t>
              </a:r>
              <a:endParaRPr lang="en-US" sz="1350" dirty="0">
                <a:solidFill>
                  <a:srgbClr val="BD582C"/>
                </a:solidFill>
              </a:endParaRPr>
            </a:p>
          </p:txBody>
        </p:sp>
        <p:sp>
          <p:nvSpPr>
            <p:cNvPr id="30741" name="Line 48"/>
            <p:cNvSpPr>
              <a:spLocks noChangeShapeType="1"/>
            </p:cNvSpPr>
            <p:nvPr/>
          </p:nvSpPr>
          <p:spPr bwMode="auto">
            <a:xfrm flipH="1">
              <a:off x="5940" y="2340"/>
              <a:ext cx="720" cy="1080"/>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0742" name="AutoShape 49"/>
            <p:cNvSpPr>
              <a:spLocks noChangeArrowheads="1"/>
            </p:cNvSpPr>
            <p:nvPr/>
          </p:nvSpPr>
          <p:spPr bwMode="auto">
            <a:xfrm rot="10800000">
              <a:off x="7560" y="4140"/>
              <a:ext cx="1080" cy="540"/>
            </a:xfrm>
            <a:prstGeom prst="rtTriangle">
              <a:avLst/>
            </a:prstGeom>
            <a:solidFill>
              <a:srgbClr val="FF0000">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30743" name="Line 50"/>
            <p:cNvSpPr>
              <a:spLocks noChangeShapeType="1"/>
            </p:cNvSpPr>
            <p:nvPr/>
          </p:nvSpPr>
          <p:spPr bwMode="auto">
            <a:xfrm>
              <a:off x="4500" y="2700"/>
              <a:ext cx="1" cy="288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800"/>
            </a:p>
          </p:txBody>
        </p:sp>
      </p:grpSp>
      <p:sp>
        <p:nvSpPr>
          <p:cNvPr id="3" name="Title" hidden="1"/>
          <p:cNvSpPr>
            <a:spLocks noGrp="1"/>
          </p:cNvSpPr>
          <p:nvPr>
            <p:ph type="title"/>
          </p:nvPr>
        </p:nvSpPr>
        <p:spPr/>
        <p:txBody>
          <a:bodyPr/>
          <a:lstStyle/>
          <a:p>
            <a:r>
              <a:rPr lang="en-US" sz="3200" dirty="0">
                <a:solidFill>
                  <a:srgbClr val="BD582C"/>
                </a:solidFill>
              </a:rPr>
              <a:t>Power-Equalizing Aid, 3</a:t>
            </a:r>
            <a:br>
              <a:rPr lang="en-US" sz="3200" dirty="0">
                <a:solidFill>
                  <a:srgbClr val="BD582C"/>
                </a:solidFill>
              </a:rPr>
            </a:b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59969" y="1421249"/>
            <a:ext cx="310841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mn-lt"/>
                <a:cs typeface="+mn-cs"/>
              </a:rPr>
              <a:t>Power-Equalizing Aid, 4</a:t>
            </a:r>
          </a:p>
        </p:txBody>
      </p:sp>
      <p:sp>
        <p:nvSpPr>
          <p:cNvPr id="31747" name="Rectangle 3"/>
          <p:cNvSpPr>
            <a:spLocks noGrp="1" noChangeArrowheads="1"/>
          </p:cNvSpPr>
          <p:nvPr>
            <p:ph idx="1"/>
          </p:nvPr>
        </p:nvSpPr>
        <p:spPr/>
        <p:txBody>
          <a:bodyPr>
            <a:normAutofit lnSpcReduction="10000"/>
          </a:bodyPr>
          <a:lstStyle/>
          <a:p>
            <a:pPr marL="227013" indent="-227013" eaLnBrk="1" hangingPunct="1">
              <a:lnSpc>
                <a:spcPct val="90000"/>
              </a:lnSpc>
              <a:buFont typeface="Wingdings" panose="05000000000000000000" pitchFamily="2" charset="2"/>
              <a:buChar char="§"/>
            </a:pPr>
            <a:r>
              <a:rPr lang="en-US" altLang="zh-CN" sz="2000" dirty="0">
                <a:ea typeface="SimSun" pitchFamily="2" charset="-122"/>
              </a:rPr>
              <a:t>GTB aid can be adjusted for costs (but rarely is):</a:t>
            </a:r>
            <a:br>
              <a:rPr lang="en-US" altLang="zh-CN" sz="2000" dirty="0">
                <a:ea typeface="SimSun" pitchFamily="2" charset="-122"/>
              </a:rPr>
            </a:br>
            <a:endParaRPr lang="en-US" altLang="zh-CN" sz="2000" dirty="0">
              <a:ea typeface="SimSun" pitchFamily="2" charset="-122"/>
            </a:endParaRPr>
          </a:p>
          <a:p>
            <a:pPr marL="227013" indent="-227013" eaLnBrk="1" hangingPunct="1">
              <a:lnSpc>
                <a:spcPct val="9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90000"/>
              </a:lnSpc>
              <a:buFont typeface="Wingdings" panose="05000000000000000000" pitchFamily="2" charset="2"/>
              <a:buChar char="§"/>
            </a:pPr>
            <a:endParaRPr lang="en-US" altLang="zh-CN" sz="2000" dirty="0">
              <a:ea typeface="SimSun" pitchFamily="2" charset="-122"/>
            </a:endParaRPr>
          </a:p>
          <a:p>
            <a:pPr marL="0" indent="0" eaLnBrk="1" hangingPunct="1">
              <a:lnSpc>
                <a:spcPct val="90000"/>
              </a:lnSpc>
              <a:buNone/>
            </a:pPr>
            <a:br>
              <a:rPr lang="en-US" altLang="zh-CN" sz="2000" dirty="0">
                <a:ea typeface="SimSun" pitchFamily="2" charset="-122"/>
              </a:rPr>
            </a:br>
            <a:br>
              <a:rPr lang="en-US" altLang="zh-CN" sz="2000" dirty="0">
                <a:ea typeface="SimSun" pitchFamily="2" charset="-122"/>
              </a:rPr>
            </a:br>
            <a:br>
              <a:rPr lang="en-US" altLang="zh-CN" sz="2000" dirty="0">
                <a:ea typeface="SimSun" pitchFamily="2" charset="-122"/>
              </a:rPr>
            </a:br>
            <a:endParaRPr lang="en-US" altLang="zh-CN" sz="2000" dirty="0">
              <a:ea typeface="SimSun" pitchFamily="2" charset="-122"/>
            </a:endParaRPr>
          </a:p>
          <a:p>
            <a:pPr marL="227013" indent="-227013" eaLnBrk="1" hangingPunct="1">
              <a:lnSpc>
                <a:spcPct val="90000"/>
              </a:lnSpc>
              <a:buFont typeface="Wingdings" panose="05000000000000000000" pitchFamily="2" charset="2"/>
              <a:buChar char="§"/>
            </a:pPr>
            <a:r>
              <a:rPr lang="en-US" sz="2000" dirty="0"/>
              <a:t>Using GTB as a supplement to foundation aid is misguided:</a:t>
            </a:r>
          </a:p>
          <a:p>
            <a:pPr marL="461963" lvl="2" indent="-246063">
              <a:lnSpc>
                <a:spcPct val="120000"/>
              </a:lnSpc>
              <a:buClr>
                <a:srgbClr val="E48312"/>
              </a:buClr>
              <a:buFont typeface="Courier New" panose="02070309020205020404" pitchFamily="49" charset="0"/>
              <a:buChar char="o"/>
            </a:pPr>
            <a:r>
              <a:rPr lang="en-US" sz="2000" dirty="0"/>
              <a:t>Foundation aid already requires poor districts to set tax rates above their desired level.</a:t>
            </a:r>
          </a:p>
          <a:p>
            <a:pPr marL="461963" lvl="2" indent="-246063">
              <a:lnSpc>
                <a:spcPct val="120000"/>
              </a:lnSpc>
              <a:buClr>
                <a:srgbClr val="E48312"/>
              </a:buClr>
              <a:buFont typeface="Courier New" panose="02070309020205020404" pitchFamily="49" charset="0"/>
              <a:buChar char="o"/>
            </a:pPr>
            <a:r>
              <a:rPr lang="en-US" sz="2000" dirty="0"/>
              <a:t>Adding GTB aid will not induce any further tax rate increases.</a:t>
            </a:r>
          </a:p>
        </p:txBody>
      </p:sp>
      <p:graphicFrame>
        <p:nvGraphicFramePr>
          <p:cNvPr id="31748"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1144432836"/>
              </p:ext>
            </p:extLst>
          </p:nvPr>
        </p:nvGraphicFramePr>
        <p:xfrm>
          <a:off x="1524000" y="2590800"/>
          <a:ext cx="5819319" cy="1290906"/>
        </p:xfrm>
        <a:graphic>
          <a:graphicData uri="http://schemas.openxmlformats.org/presentationml/2006/ole">
            <mc:AlternateContent xmlns:mc="http://schemas.openxmlformats.org/markup-compatibility/2006">
              <mc:Choice xmlns:v="urn:schemas-microsoft-com:vml" Requires="v">
                <p:oleObj name="Equation" r:id="rId2" imgW="2273300" imgH="508000" progId="Equation.DSMT4">
                  <p:embed/>
                </p:oleObj>
              </mc:Choice>
              <mc:Fallback>
                <p:oleObj name="Equation" r:id="rId2" imgW="2273300" imgH="508000"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590800"/>
                        <a:ext cx="5819319" cy="1290906"/>
                      </a:xfrm>
                      <a:prstGeom prst="rect">
                        <a:avLst/>
                      </a:prstGeom>
                      <a:noFill/>
                      <a:ln>
                        <a:noFill/>
                      </a:ln>
                    </p:spPr>
                  </p:pic>
                </p:oleObj>
              </mc:Fallback>
            </mc:AlternateContent>
          </a:graphicData>
        </a:graphic>
      </p:graphicFrame>
      <p:sp>
        <p:nvSpPr>
          <p:cNvPr id="3" name="Title" hidden="1"/>
          <p:cNvSpPr>
            <a:spLocks noGrp="1"/>
          </p:cNvSpPr>
          <p:nvPr>
            <p:ph type="title"/>
          </p:nvPr>
        </p:nvSpPr>
        <p:spPr/>
        <p:txBody>
          <a:bodyPr/>
          <a:lstStyle/>
          <a:p>
            <a:r>
              <a:rPr lang="en-US" sz="3200" dirty="0">
                <a:solidFill>
                  <a:srgbClr val="BD582C"/>
                </a:solidFill>
              </a:rPr>
              <a:t>Power-Equalizing Aid, 4</a:t>
            </a:r>
            <a:br>
              <a:rPr lang="en-US" sz="3200" dirty="0">
                <a:solidFill>
                  <a:srgbClr val="BD582C"/>
                </a:solidFill>
              </a:rPr>
            </a:b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59890" y="1447800"/>
            <a:ext cx="4380751"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dirty="0">
                <a:solidFill>
                  <a:srgbClr val="BD582C"/>
                </a:solidFill>
                <a:latin typeface="+mn-lt"/>
                <a:cs typeface="+mn-cs"/>
              </a:rPr>
              <a:t>Comparing Foundation &amp; GTB Aid</a:t>
            </a:r>
          </a:p>
        </p:txBody>
      </p:sp>
      <p:sp>
        <p:nvSpPr>
          <p:cNvPr id="32771" name="Rectangle 3"/>
          <p:cNvSpPr>
            <a:spLocks noGrp="1" noChangeArrowheads="1"/>
          </p:cNvSpPr>
          <p:nvPr>
            <p:ph idx="1"/>
          </p:nvPr>
        </p:nvSpPr>
        <p:spPr/>
        <p:txBody>
          <a:bodyPr>
            <a:normAutofit lnSpcReduction="10000"/>
          </a:bodyPr>
          <a:lstStyle/>
          <a:p>
            <a:pPr marL="227013" indent="-227013" eaLnBrk="1" hangingPunct="1">
              <a:lnSpc>
                <a:spcPct val="80000"/>
              </a:lnSpc>
              <a:buFont typeface="Wingdings" panose="05000000000000000000" pitchFamily="2" charset="2"/>
              <a:buChar char="§"/>
            </a:pPr>
            <a:r>
              <a:rPr lang="en-US" altLang="zh-CN" sz="2000" dirty="0">
                <a:ea typeface="SimSun" pitchFamily="2" charset="-122"/>
              </a:rPr>
              <a:t>GTB aid is often thought to be more equalizing than foundation aid.</a:t>
            </a: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21000"/>
              </a:lnSpc>
              <a:buFont typeface="Wingdings" panose="05000000000000000000" pitchFamily="2" charset="2"/>
              <a:buChar char="§"/>
            </a:pPr>
            <a:r>
              <a:rPr lang="en-US" altLang="zh-CN" sz="2000" dirty="0">
                <a:ea typeface="SimSun" pitchFamily="2" charset="-122"/>
              </a:rPr>
              <a:t>In fact, however, price elasticities are small, so the response to GTB aid is small, even for poor districts.</a:t>
            </a: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r>
              <a:rPr lang="en-US" altLang="zh-CN" sz="2000" dirty="0">
                <a:ea typeface="SimSun" pitchFamily="2" charset="-122"/>
              </a:rPr>
              <a:t>So:</a:t>
            </a:r>
          </a:p>
          <a:p>
            <a:pPr marL="227013" indent="-227013" eaLnBrk="1" hangingPunct="1">
              <a:lnSpc>
                <a:spcPct val="50000"/>
              </a:lnSpc>
              <a:buFont typeface="Wingdings" panose="05000000000000000000" pitchFamily="2" charset="2"/>
              <a:buChar char="§"/>
            </a:pPr>
            <a:endParaRPr lang="en-US" altLang="zh-CN" sz="2000" dirty="0">
              <a:ea typeface="SimSun" pitchFamily="2" charset="-122"/>
            </a:endParaRPr>
          </a:p>
          <a:p>
            <a:pPr marL="461963" lvl="3" indent="-234950">
              <a:lnSpc>
                <a:spcPct val="120000"/>
              </a:lnSpc>
              <a:buClr>
                <a:srgbClr val="E48312"/>
              </a:buClr>
              <a:buFont typeface="Courier New" panose="02070309020205020404" pitchFamily="49" charset="0"/>
              <a:buChar char="o"/>
            </a:pPr>
            <a:r>
              <a:rPr lang="en-US" altLang="zh-CN" sz="2000" dirty="0">
                <a:ea typeface="SimSun" pitchFamily="2" charset="-122"/>
              </a:rPr>
              <a:t>Foundation aid is much more equalizing at the bottom of the property value distribution (and is the only way to ensure adequacy).</a:t>
            </a:r>
          </a:p>
          <a:p>
            <a:pPr marL="461963" lvl="3" indent="-234950">
              <a:lnSpc>
                <a:spcPct val="50000"/>
              </a:lnSpc>
              <a:buClr>
                <a:srgbClr val="E48312"/>
              </a:buClr>
              <a:buFont typeface="Courier New" panose="02070309020205020404" pitchFamily="49" charset="0"/>
              <a:buChar char="o"/>
            </a:pPr>
            <a:endParaRPr lang="en-US" altLang="zh-CN" sz="2000" dirty="0">
              <a:ea typeface="SimSun" pitchFamily="2" charset="-122"/>
            </a:endParaRPr>
          </a:p>
          <a:p>
            <a:pPr marL="461963" lvl="3" indent="-234950">
              <a:lnSpc>
                <a:spcPct val="120000"/>
              </a:lnSpc>
              <a:buClr>
                <a:srgbClr val="E48312"/>
              </a:buClr>
              <a:buFont typeface="Courier New" panose="02070309020205020404" pitchFamily="49" charset="0"/>
              <a:buChar char="o"/>
            </a:pPr>
            <a:r>
              <a:rPr lang="en-US" altLang="zh-CN" sz="2000" dirty="0">
                <a:ea typeface="SimSun" pitchFamily="2" charset="-122"/>
              </a:rPr>
              <a:t>GTB aid is more equalizing at the top of the property value distribution—at least if it includes recapture.</a:t>
            </a:r>
            <a:endParaRPr lang="en-US" sz="2000" dirty="0"/>
          </a:p>
          <a:p>
            <a:pPr eaLnBrk="1" hangingPunct="1">
              <a:lnSpc>
                <a:spcPct val="80000"/>
              </a:lnSpc>
              <a:buClr>
                <a:srgbClr val="BD582C"/>
              </a:buClr>
              <a:buFont typeface="Wingdings" pitchFamily="2" charset="2"/>
              <a:buNone/>
            </a:pPr>
            <a:endParaRPr lang="en-US" sz="1950" dirty="0"/>
          </a:p>
          <a:p>
            <a:pPr eaLnBrk="1" hangingPunct="1">
              <a:lnSpc>
                <a:spcPct val="80000"/>
              </a:lnSpc>
            </a:pPr>
            <a:endParaRPr lang="en-US" sz="1950" dirty="0"/>
          </a:p>
        </p:txBody>
      </p:sp>
      <p:sp>
        <p:nvSpPr>
          <p:cNvPr id="3" name="Title" hidden="1"/>
          <p:cNvSpPr>
            <a:spLocks noGrp="1"/>
          </p:cNvSpPr>
          <p:nvPr>
            <p:ph type="title"/>
          </p:nvPr>
        </p:nvSpPr>
        <p:spPr/>
        <p:txBody>
          <a:bodyPr/>
          <a:lstStyle/>
          <a:p>
            <a:r>
              <a:rPr lang="en-US" sz="3200" dirty="0">
                <a:solidFill>
                  <a:srgbClr val="BD582C"/>
                </a:solidFill>
              </a:rPr>
              <a:t>Comparing Foundation &amp; GTB Aid</a:t>
            </a:r>
            <a:br>
              <a:rPr lang="en-US" sz="3200" dirty="0">
                <a:solidFill>
                  <a:srgbClr val="BD582C"/>
                </a:solidFill>
              </a:rPr>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38200" y="1404068"/>
            <a:ext cx="395236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Calibri" panose="020F0502020204030204"/>
                <a:cs typeface="+mn-cs"/>
              </a:rPr>
              <a:t>The Education Finance System</a:t>
            </a:r>
          </a:p>
        </p:txBody>
      </p:sp>
      <p:sp>
        <p:nvSpPr>
          <p:cNvPr id="5123" name="Rectangle 3"/>
          <p:cNvSpPr>
            <a:spLocks noGrp="1" noChangeArrowheads="1"/>
          </p:cNvSpPr>
          <p:nvPr>
            <p:ph idx="1"/>
          </p:nvPr>
        </p:nvSpPr>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a:t>State elected officials make the rules for elementary and secondary education.  </a:t>
            </a:r>
          </a:p>
          <a:p>
            <a:pPr marL="227013" indent="-227013" eaLnBrk="1" hangingPunct="1">
              <a:lnSpc>
                <a:spcPct val="120000"/>
              </a:lnSpc>
              <a:buFont typeface="Wingdings" panose="05000000000000000000" pitchFamily="2" charset="2"/>
              <a:buChar char="§"/>
            </a:pPr>
            <a:r>
              <a:rPr lang="en-US" sz="2000" dirty="0"/>
              <a:t>State elected officials also design the education finance system:</a:t>
            </a:r>
          </a:p>
          <a:p>
            <a:pPr marL="460375" lvl="3" indent="-233363">
              <a:lnSpc>
                <a:spcPct val="120000"/>
              </a:lnSpc>
              <a:buClr>
                <a:srgbClr val="E48312"/>
              </a:buClr>
              <a:buFont typeface="Courier New" panose="02070309020205020404" pitchFamily="49" charset="0"/>
              <a:buChar char="o"/>
            </a:pPr>
            <a:r>
              <a:rPr lang="en-US" sz="2000" dirty="0"/>
              <a:t>State aid (about 47% of total in average state in 2016)</a:t>
            </a:r>
          </a:p>
          <a:p>
            <a:pPr marL="460375" lvl="3" indent="-233363">
              <a:lnSpc>
                <a:spcPct val="120000"/>
              </a:lnSpc>
              <a:buClr>
                <a:srgbClr val="E48312"/>
              </a:buClr>
              <a:buFont typeface="Courier New" panose="02070309020205020404" pitchFamily="49" charset="0"/>
              <a:buChar char="o"/>
            </a:pPr>
            <a:r>
              <a:rPr lang="en-US" sz="2000" dirty="0"/>
              <a:t>Property taxes and perhaps other local taxes (about 44% of total)</a:t>
            </a:r>
          </a:p>
          <a:p>
            <a:pPr marL="460375" lvl="3" indent="-233363">
              <a:lnSpc>
                <a:spcPct val="120000"/>
              </a:lnSpc>
              <a:spcAft>
                <a:spcPts val="1800"/>
              </a:spcAft>
              <a:buClr>
                <a:srgbClr val="E48312"/>
              </a:buClr>
              <a:buFont typeface="Courier New" panose="02070309020205020404" pitchFamily="49" charset="0"/>
              <a:buChar char="o"/>
            </a:pPr>
            <a:r>
              <a:rPr lang="en-US" sz="2000" dirty="0"/>
              <a:t>Compensation for homestead exemptions</a:t>
            </a:r>
          </a:p>
          <a:p>
            <a:pPr marL="227013" indent="-227013" eaLnBrk="1" hangingPunct="1">
              <a:lnSpc>
                <a:spcPct val="120000"/>
              </a:lnSpc>
              <a:buFont typeface="Wingdings" panose="05000000000000000000" pitchFamily="2" charset="2"/>
              <a:buChar char="§"/>
            </a:pPr>
            <a:r>
              <a:rPr lang="en-US" sz="2000" dirty="0"/>
              <a:t>The federal government provides a little funding (about 8%), income tax breaks for property taxes, and some incentives (through NCLB).</a:t>
            </a:r>
          </a:p>
          <a:p>
            <a:pPr eaLnBrk="1" hangingPunct="1"/>
            <a:endParaRPr lang="en-US" sz="2000" dirty="0"/>
          </a:p>
        </p:txBody>
      </p:sp>
      <p:sp>
        <p:nvSpPr>
          <p:cNvPr id="3" name="Title" hidden="1"/>
          <p:cNvSpPr>
            <a:spLocks noGrp="1"/>
          </p:cNvSpPr>
          <p:nvPr>
            <p:ph type="title"/>
          </p:nvPr>
        </p:nvSpPr>
        <p:spPr/>
        <p:txBody>
          <a:bodyPr/>
          <a:lstStyle/>
          <a:p>
            <a:r>
              <a:rPr lang="en-US" sz="3200" dirty="0">
                <a:solidFill>
                  <a:srgbClr val="BD582C"/>
                </a:solidFill>
                <a:latin typeface="Calibri" panose="020F0502020204030204"/>
              </a:rPr>
              <a:t>The Education Finance System</a:t>
            </a:r>
            <a:br>
              <a:rPr lang="en-US" sz="3200" dirty="0">
                <a:solidFill>
                  <a:srgbClr val="BD582C"/>
                </a:solidFill>
                <a:latin typeface="Calibri" panose="020F0502020204030204"/>
              </a:rPr>
            </a:b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25527" y="1368245"/>
            <a:ext cx="5879602" cy="461665"/>
          </a:xfrm>
          <a:prstGeom prst="rect">
            <a:avLst/>
          </a:prstGeom>
        </p:spPr>
        <p:txBody>
          <a:bodyPr wrap="square">
            <a:spAutoFit/>
          </a:bodyPr>
          <a:lstStyle/>
          <a:p>
            <a:pPr eaLnBrk="1" hangingPunct="1">
              <a:buFont typeface="Wingdings" pitchFamily="2" charset="2"/>
              <a:buNone/>
            </a:pPr>
            <a:r>
              <a:rPr lang="en-US" dirty="0">
                <a:solidFill>
                  <a:srgbClr val="BD582C"/>
                </a:solidFill>
                <a:latin typeface="+mn-lt"/>
              </a:rPr>
              <a:t>Comparing Foundation &amp; GTB Aid, 2</a:t>
            </a:r>
          </a:p>
        </p:txBody>
      </p:sp>
      <p:grpSp>
        <p:nvGrpSpPr>
          <p:cNvPr id="33796" name="Graph" descr="Please contact Professor Yinger for details regarding figures" title="Graph"/>
          <p:cNvGrpSpPr>
            <a:grpSpLocks noChangeAspect="1"/>
          </p:cNvGrpSpPr>
          <p:nvPr/>
        </p:nvGrpSpPr>
        <p:grpSpPr bwMode="auto">
          <a:xfrm>
            <a:off x="1219010" y="1790700"/>
            <a:ext cx="6934390" cy="4838700"/>
            <a:chOff x="1782" y="180"/>
            <a:chExt cx="10098" cy="6840"/>
          </a:xfrm>
        </p:grpSpPr>
        <p:sp>
          <p:nvSpPr>
            <p:cNvPr id="33797" name="AutoShape 132"/>
            <p:cNvSpPr>
              <a:spLocks noChangeAspect="1" noChangeArrowheads="1"/>
            </p:cNvSpPr>
            <p:nvPr/>
          </p:nvSpPr>
          <p:spPr bwMode="auto">
            <a:xfrm>
              <a:off x="1800" y="180"/>
              <a:ext cx="10080" cy="6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33798" name="Line 133"/>
            <p:cNvSpPr>
              <a:spLocks noChangeShapeType="1"/>
            </p:cNvSpPr>
            <p:nvPr/>
          </p:nvSpPr>
          <p:spPr bwMode="auto">
            <a:xfrm>
              <a:off x="3600" y="1080"/>
              <a:ext cx="1" cy="450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3799" name="Line 134"/>
            <p:cNvSpPr>
              <a:spLocks noChangeShapeType="1"/>
            </p:cNvSpPr>
            <p:nvPr/>
          </p:nvSpPr>
          <p:spPr bwMode="auto">
            <a:xfrm flipV="1">
              <a:off x="3600" y="5580"/>
              <a:ext cx="684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3800" name="Line 135"/>
            <p:cNvSpPr>
              <a:spLocks noChangeShapeType="1"/>
            </p:cNvSpPr>
            <p:nvPr/>
          </p:nvSpPr>
          <p:spPr bwMode="auto">
            <a:xfrm>
              <a:off x="3600" y="3699"/>
              <a:ext cx="54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3801" name="Rectangle 136"/>
            <p:cNvSpPr>
              <a:spLocks noChangeArrowheads="1"/>
            </p:cNvSpPr>
            <p:nvPr/>
          </p:nvSpPr>
          <p:spPr bwMode="auto">
            <a:xfrm>
              <a:off x="2880" y="3420"/>
              <a:ext cx="72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E*</a:t>
              </a:r>
            </a:p>
          </p:txBody>
        </p:sp>
        <p:sp>
          <p:nvSpPr>
            <p:cNvPr id="33802" name="Rectangle 137"/>
            <p:cNvSpPr>
              <a:spLocks noChangeArrowheads="1"/>
            </p:cNvSpPr>
            <p:nvPr/>
          </p:nvSpPr>
          <p:spPr bwMode="auto">
            <a:xfrm>
              <a:off x="1782" y="1080"/>
              <a:ext cx="1800" cy="12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dirty="0"/>
                <a:t>Spending per Pupil</a:t>
              </a:r>
            </a:p>
          </p:txBody>
        </p:sp>
        <p:sp>
          <p:nvSpPr>
            <p:cNvPr id="33803" name="Rectangle 138"/>
            <p:cNvSpPr>
              <a:spLocks noChangeArrowheads="1"/>
            </p:cNvSpPr>
            <p:nvPr/>
          </p:nvSpPr>
          <p:spPr bwMode="auto">
            <a:xfrm>
              <a:off x="6840" y="6120"/>
              <a:ext cx="378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a:t>Tax Base per Pupil </a:t>
              </a:r>
              <a:endParaRPr lang="en-US" sz="1350"/>
            </a:p>
          </p:txBody>
        </p:sp>
        <p:sp>
          <p:nvSpPr>
            <p:cNvPr id="33804" name="Rectangle 139"/>
            <p:cNvSpPr>
              <a:spLocks noChangeArrowheads="1"/>
            </p:cNvSpPr>
            <p:nvPr/>
          </p:nvSpPr>
          <p:spPr bwMode="auto">
            <a:xfrm>
              <a:off x="432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V</a:t>
              </a:r>
              <a:r>
                <a:rPr lang="en-US" sz="1350" baseline="-25000"/>
                <a:t>min</a:t>
              </a:r>
              <a:endParaRPr lang="en-US" sz="1350"/>
            </a:p>
          </p:txBody>
        </p:sp>
        <p:sp>
          <p:nvSpPr>
            <p:cNvPr id="33805" name="Rectangle 140"/>
            <p:cNvSpPr>
              <a:spLocks noChangeArrowheads="1"/>
            </p:cNvSpPr>
            <p:nvPr/>
          </p:nvSpPr>
          <p:spPr bwMode="auto">
            <a:xfrm>
              <a:off x="828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V</a:t>
              </a:r>
              <a:r>
                <a:rPr lang="en-US" sz="1350" baseline="-25000"/>
                <a:t>max</a:t>
              </a:r>
              <a:endParaRPr lang="en-US" sz="1350"/>
            </a:p>
          </p:txBody>
        </p:sp>
        <p:sp>
          <p:nvSpPr>
            <p:cNvPr id="33806" name="Rectangle 141"/>
            <p:cNvSpPr>
              <a:spLocks noChangeArrowheads="1"/>
            </p:cNvSpPr>
            <p:nvPr/>
          </p:nvSpPr>
          <p:spPr bwMode="auto">
            <a:xfrm>
              <a:off x="9540" y="2520"/>
              <a:ext cx="2160" cy="540"/>
            </a:xfrm>
            <a:prstGeom prst="rect">
              <a:avLst/>
            </a:prstGeom>
            <a:solidFill>
              <a:srgbClr val="FFFFFF">
                <a:alpha val="0"/>
              </a:srgbClr>
            </a:solidFill>
            <a:ln w="9525" algn="ctr">
              <a:solidFill>
                <a:srgbClr val="000000"/>
              </a:solidFill>
              <a:miter lim="800000"/>
              <a:headEnd/>
              <a:tailEnd/>
            </a:ln>
          </p:spPr>
          <p:txBody>
            <a:bodyPr/>
            <a:lstStyle/>
            <a:p>
              <a:r>
                <a:rPr lang="en-US" sz="1350" dirty="0">
                  <a:solidFill>
                    <a:srgbClr val="FF0000"/>
                  </a:solidFill>
                </a:rPr>
                <a:t>Recapture</a:t>
              </a:r>
              <a:endParaRPr lang="en-US" sz="1350" dirty="0"/>
            </a:p>
          </p:txBody>
        </p:sp>
        <p:sp>
          <p:nvSpPr>
            <p:cNvPr id="33807" name="Rectangle 142"/>
            <p:cNvSpPr>
              <a:spLocks noChangeArrowheads="1"/>
            </p:cNvSpPr>
            <p:nvPr/>
          </p:nvSpPr>
          <p:spPr bwMode="auto">
            <a:xfrm>
              <a:off x="3960" y="540"/>
              <a:ext cx="6300" cy="1620"/>
            </a:xfrm>
            <a:prstGeom prst="rect">
              <a:avLst/>
            </a:prstGeom>
            <a:solidFill>
              <a:srgbClr val="FFFFFF">
                <a:alpha val="0"/>
              </a:srgbClr>
            </a:solidFill>
            <a:ln w="9525" algn="ctr">
              <a:solidFill>
                <a:srgbClr val="000000"/>
              </a:solidFill>
              <a:miter lim="800000"/>
              <a:headEnd/>
              <a:tailEnd/>
            </a:ln>
          </p:spPr>
          <p:txBody>
            <a:bodyPr/>
            <a:lstStyle/>
            <a:p>
              <a:r>
                <a:rPr lang="en-US" sz="1350" b="1" dirty="0"/>
                <a:t>Initial Spending</a:t>
              </a:r>
            </a:p>
            <a:p>
              <a:r>
                <a:rPr lang="en-US" sz="1350" b="1" dirty="0">
                  <a:solidFill>
                    <a:srgbClr val="0000FF"/>
                  </a:solidFill>
                </a:rPr>
                <a:t>Spending with Foundation Aid</a:t>
              </a:r>
            </a:p>
            <a:p>
              <a:r>
                <a:rPr lang="en-US" sz="1350" b="1" dirty="0">
                  <a:solidFill>
                    <a:srgbClr val="FF0000"/>
                  </a:solidFill>
                </a:rPr>
                <a:t>Spending with Power-Equalizing Aid</a:t>
              </a:r>
              <a:endParaRPr lang="en-US" sz="1350" b="1" dirty="0"/>
            </a:p>
          </p:txBody>
        </p:sp>
        <p:sp>
          <p:nvSpPr>
            <p:cNvPr id="33808" name="Line 143"/>
            <p:cNvSpPr>
              <a:spLocks noChangeShapeType="1"/>
            </p:cNvSpPr>
            <p:nvPr/>
          </p:nvSpPr>
          <p:spPr bwMode="auto">
            <a:xfrm flipH="1">
              <a:off x="8640" y="2780"/>
              <a:ext cx="900" cy="1"/>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09" name="Oval 144"/>
            <p:cNvSpPr>
              <a:spLocks noChangeArrowheads="1"/>
            </p:cNvSpPr>
            <p:nvPr/>
          </p:nvSpPr>
          <p:spPr bwMode="auto">
            <a:xfrm>
              <a:off x="4580" y="360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10" name="Oval 145"/>
            <p:cNvSpPr>
              <a:spLocks noChangeArrowheads="1"/>
            </p:cNvSpPr>
            <p:nvPr/>
          </p:nvSpPr>
          <p:spPr bwMode="auto">
            <a:xfrm>
              <a:off x="4420" y="4140"/>
              <a:ext cx="180" cy="180"/>
            </a:xfrm>
            <a:prstGeom prst="ellipse">
              <a:avLst/>
            </a:prstGeom>
            <a:solidFill>
              <a:srgbClr val="FF0000"/>
            </a:solidFill>
            <a:ln w="9525" algn="ctr">
              <a:solidFill>
                <a:srgbClr val="FF0000"/>
              </a:solidFill>
              <a:round/>
              <a:headEnd/>
              <a:tailEnd/>
            </a:ln>
          </p:spPr>
          <p:txBody>
            <a:bodyPr/>
            <a:lstStyle/>
            <a:p>
              <a:endParaRPr lang="en-US" sz="1800"/>
            </a:p>
          </p:txBody>
        </p:sp>
        <p:sp>
          <p:nvSpPr>
            <p:cNvPr id="33811" name="Line 146"/>
            <p:cNvSpPr>
              <a:spLocks noChangeShapeType="1"/>
            </p:cNvSpPr>
            <p:nvPr/>
          </p:nvSpPr>
          <p:spPr bwMode="auto">
            <a:xfrm flipV="1">
              <a:off x="4500" y="4320"/>
              <a:ext cx="1" cy="54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12" name="Line 147"/>
            <p:cNvSpPr>
              <a:spLocks noChangeShapeType="1"/>
            </p:cNvSpPr>
            <p:nvPr/>
          </p:nvSpPr>
          <p:spPr bwMode="auto">
            <a:xfrm flipV="1">
              <a:off x="4680" y="3780"/>
              <a:ext cx="1" cy="90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13" name="Oval 148"/>
            <p:cNvSpPr>
              <a:spLocks noChangeArrowheads="1"/>
            </p:cNvSpPr>
            <p:nvPr/>
          </p:nvSpPr>
          <p:spPr bwMode="auto">
            <a:xfrm>
              <a:off x="4420" y="4680"/>
              <a:ext cx="36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14" name="Oval 149"/>
            <p:cNvSpPr>
              <a:spLocks noChangeArrowheads="1"/>
            </p:cNvSpPr>
            <p:nvPr/>
          </p:nvSpPr>
          <p:spPr bwMode="auto">
            <a:xfrm>
              <a:off x="5400" y="360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15" name="Oval 150"/>
            <p:cNvSpPr>
              <a:spLocks noChangeArrowheads="1"/>
            </p:cNvSpPr>
            <p:nvPr/>
          </p:nvSpPr>
          <p:spPr bwMode="auto">
            <a:xfrm>
              <a:off x="5180" y="4060"/>
              <a:ext cx="180" cy="180"/>
            </a:xfrm>
            <a:prstGeom prst="ellipse">
              <a:avLst/>
            </a:prstGeom>
            <a:solidFill>
              <a:srgbClr val="FF0000"/>
            </a:solidFill>
            <a:ln w="9525" algn="ctr">
              <a:solidFill>
                <a:srgbClr val="FF0000"/>
              </a:solidFill>
              <a:round/>
              <a:headEnd/>
              <a:tailEnd/>
            </a:ln>
          </p:spPr>
          <p:txBody>
            <a:bodyPr/>
            <a:lstStyle/>
            <a:p>
              <a:endParaRPr lang="en-US" sz="1800"/>
            </a:p>
          </p:txBody>
        </p:sp>
        <p:sp>
          <p:nvSpPr>
            <p:cNvPr id="33816" name="Line 151"/>
            <p:cNvSpPr>
              <a:spLocks noChangeShapeType="1"/>
            </p:cNvSpPr>
            <p:nvPr/>
          </p:nvSpPr>
          <p:spPr bwMode="auto">
            <a:xfrm flipV="1">
              <a:off x="5500" y="3800"/>
              <a:ext cx="1" cy="72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17" name="Line 152"/>
            <p:cNvSpPr>
              <a:spLocks noChangeShapeType="1"/>
            </p:cNvSpPr>
            <p:nvPr/>
          </p:nvSpPr>
          <p:spPr bwMode="auto">
            <a:xfrm flipV="1">
              <a:off x="5260" y="4260"/>
              <a:ext cx="1" cy="36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18" name="Oval 153"/>
            <p:cNvSpPr>
              <a:spLocks noChangeArrowheads="1"/>
            </p:cNvSpPr>
            <p:nvPr/>
          </p:nvSpPr>
          <p:spPr bwMode="auto">
            <a:xfrm>
              <a:off x="5200" y="4500"/>
              <a:ext cx="36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19" name="Line 154"/>
            <p:cNvSpPr>
              <a:spLocks noChangeShapeType="1"/>
            </p:cNvSpPr>
            <p:nvPr/>
          </p:nvSpPr>
          <p:spPr bwMode="auto">
            <a:xfrm flipV="1">
              <a:off x="6200" y="3780"/>
              <a:ext cx="1" cy="36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20" name="Oval 155"/>
            <p:cNvSpPr>
              <a:spLocks noChangeArrowheads="1"/>
            </p:cNvSpPr>
            <p:nvPr/>
          </p:nvSpPr>
          <p:spPr bwMode="auto">
            <a:xfrm>
              <a:off x="6120" y="360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21" name="Oval 156"/>
            <p:cNvSpPr>
              <a:spLocks noChangeArrowheads="1"/>
            </p:cNvSpPr>
            <p:nvPr/>
          </p:nvSpPr>
          <p:spPr bwMode="auto">
            <a:xfrm>
              <a:off x="5900" y="3820"/>
              <a:ext cx="220" cy="179"/>
            </a:xfrm>
            <a:prstGeom prst="ellipse">
              <a:avLst/>
            </a:prstGeom>
            <a:solidFill>
              <a:srgbClr val="FF0000"/>
            </a:solidFill>
            <a:ln w="9525" algn="ctr">
              <a:solidFill>
                <a:srgbClr val="FF0000"/>
              </a:solidFill>
              <a:round/>
              <a:headEnd/>
              <a:tailEnd/>
            </a:ln>
          </p:spPr>
          <p:txBody>
            <a:bodyPr/>
            <a:lstStyle/>
            <a:p>
              <a:endParaRPr lang="en-US" sz="1800"/>
            </a:p>
          </p:txBody>
        </p:sp>
        <p:sp>
          <p:nvSpPr>
            <p:cNvPr id="33822" name="Line 157"/>
            <p:cNvSpPr>
              <a:spLocks noChangeShapeType="1"/>
            </p:cNvSpPr>
            <p:nvPr/>
          </p:nvSpPr>
          <p:spPr bwMode="auto">
            <a:xfrm flipV="1">
              <a:off x="5980" y="3980"/>
              <a:ext cx="1" cy="18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23" name="Oval 158"/>
            <p:cNvSpPr>
              <a:spLocks noChangeArrowheads="1"/>
            </p:cNvSpPr>
            <p:nvPr/>
          </p:nvSpPr>
          <p:spPr bwMode="auto">
            <a:xfrm>
              <a:off x="5940" y="4140"/>
              <a:ext cx="36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24" name="Oval 159"/>
            <p:cNvSpPr>
              <a:spLocks noChangeArrowheads="1"/>
            </p:cNvSpPr>
            <p:nvPr/>
          </p:nvSpPr>
          <p:spPr bwMode="auto">
            <a:xfrm>
              <a:off x="6840" y="360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25" name="Oval 160"/>
            <p:cNvSpPr>
              <a:spLocks noChangeArrowheads="1"/>
            </p:cNvSpPr>
            <p:nvPr/>
          </p:nvSpPr>
          <p:spPr bwMode="auto">
            <a:xfrm>
              <a:off x="6660" y="3240"/>
              <a:ext cx="220" cy="179"/>
            </a:xfrm>
            <a:prstGeom prst="ellipse">
              <a:avLst/>
            </a:prstGeom>
            <a:solidFill>
              <a:srgbClr val="FF0000"/>
            </a:solidFill>
            <a:ln w="9525" algn="ctr">
              <a:solidFill>
                <a:srgbClr val="FF0000"/>
              </a:solidFill>
              <a:round/>
              <a:headEnd/>
              <a:tailEnd/>
            </a:ln>
          </p:spPr>
          <p:txBody>
            <a:bodyPr/>
            <a:lstStyle/>
            <a:p>
              <a:endParaRPr lang="en-US" sz="1800"/>
            </a:p>
          </p:txBody>
        </p:sp>
        <p:sp>
          <p:nvSpPr>
            <p:cNvPr id="33826" name="Oval 161"/>
            <p:cNvSpPr>
              <a:spLocks noChangeArrowheads="1"/>
            </p:cNvSpPr>
            <p:nvPr/>
          </p:nvSpPr>
          <p:spPr bwMode="auto">
            <a:xfrm>
              <a:off x="6660" y="3600"/>
              <a:ext cx="18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27" name="Line 162"/>
            <p:cNvSpPr>
              <a:spLocks noChangeShapeType="1"/>
            </p:cNvSpPr>
            <p:nvPr/>
          </p:nvSpPr>
          <p:spPr bwMode="auto">
            <a:xfrm flipV="1">
              <a:off x="6760" y="3420"/>
              <a:ext cx="1" cy="18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28" name="Oval 163"/>
            <p:cNvSpPr>
              <a:spLocks noChangeArrowheads="1"/>
            </p:cNvSpPr>
            <p:nvPr/>
          </p:nvSpPr>
          <p:spPr bwMode="auto">
            <a:xfrm>
              <a:off x="7380" y="3061"/>
              <a:ext cx="220" cy="179"/>
            </a:xfrm>
            <a:prstGeom prst="ellipse">
              <a:avLst/>
            </a:prstGeom>
            <a:solidFill>
              <a:srgbClr val="FF0000"/>
            </a:solidFill>
            <a:ln w="9525" algn="ctr">
              <a:solidFill>
                <a:srgbClr val="FF0000"/>
              </a:solidFill>
              <a:round/>
              <a:headEnd/>
              <a:tailEnd/>
            </a:ln>
          </p:spPr>
          <p:txBody>
            <a:bodyPr/>
            <a:lstStyle/>
            <a:p>
              <a:endParaRPr lang="en-US" sz="1800"/>
            </a:p>
          </p:txBody>
        </p:sp>
        <p:sp>
          <p:nvSpPr>
            <p:cNvPr id="33829" name="Oval 164"/>
            <p:cNvSpPr>
              <a:spLocks noChangeArrowheads="1"/>
            </p:cNvSpPr>
            <p:nvPr/>
          </p:nvSpPr>
          <p:spPr bwMode="auto">
            <a:xfrm>
              <a:off x="7560" y="3060"/>
              <a:ext cx="18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30" name="Oval 165"/>
            <p:cNvSpPr>
              <a:spLocks noChangeArrowheads="1"/>
            </p:cNvSpPr>
            <p:nvPr/>
          </p:nvSpPr>
          <p:spPr bwMode="auto">
            <a:xfrm>
              <a:off x="7740" y="306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31" name="Oval 166"/>
            <p:cNvSpPr>
              <a:spLocks noChangeArrowheads="1"/>
            </p:cNvSpPr>
            <p:nvPr/>
          </p:nvSpPr>
          <p:spPr bwMode="auto">
            <a:xfrm>
              <a:off x="8460" y="252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32" name="Oval 167"/>
            <p:cNvSpPr>
              <a:spLocks noChangeArrowheads="1"/>
            </p:cNvSpPr>
            <p:nvPr/>
          </p:nvSpPr>
          <p:spPr bwMode="auto">
            <a:xfrm>
              <a:off x="8280" y="2880"/>
              <a:ext cx="220" cy="179"/>
            </a:xfrm>
            <a:prstGeom prst="ellipse">
              <a:avLst/>
            </a:prstGeom>
            <a:solidFill>
              <a:srgbClr val="FF0000"/>
            </a:solidFill>
            <a:ln w="9525" algn="ctr">
              <a:solidFill>
                <a:srgbClr val="FF0000"/>
              </a:solidFill>
              <a:round/>
              <a:headEnd/>
              <a:tailEnd/>
            </a:ln>
          </p:spPr>
          <p:txBody>
            <a:bodyPr/>
            <a:lstStyle/>
            <a:p>
              <a:endParaRPr lang="en-US" sz="1800"/>
            </a:p>
          </p:txBody>
        </p:sp>
        <p:sp>
          <p:nvSpPr>
            <p:cNvPr id="33833" name="Oval 168"/>
            <p:cNvSpPr>
              <a:spLocks noChangeArrowheads="1"/>
            </p:cNvSpPr>
            <p:nvPr/>
          </p:nvSpPr>
          <p:spPr bwMode="auto">
            <a:xfrm>
              <a:off x="8280" y="2520"/>
              <a:ext cx="18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34" name="Line 169"/>
            <p:cNvSpPr>
              <a:spLocks noChangeShapeType="1"/>
            </p:cNvSpPr>
            <p:nvPr/>
          </p:nvSpPr>
          <p:spPr bwMode="auto">
            <a:xfrm>
              <a:off x="8379" y="2700"/>
              <a:ext cx="1" cy="18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35" name="Rectangle 170"/>
            <p:cNvSpPr>
              <a:spLocks noChangeArrowheads="1"/>
            </p:cNvSpPr>
            <p:nvPr/>
          </p:nvSpPr>
          <p:spPr bwMode="auto">
            <a:xfrm>
              <a:off x="738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V*</a:t>
              </a:r>
            </a:p>
          </p:txBody>
        </p:sp>
        <p:sp>
          <p:nvSpPr>
            <p:cNvPr id="33836" name="Rectangle 171"/>
            <p:cNvSpPr>
              <a:spLocks noChangeArrowheads="1"/>
            </p:cNvSpPr>
            <p:nvPr/>
          </p:nvSpPr>
          <p:spPr bwMode="auto">
            <a:xfrm>
              <a:off x="7020" y="4140"/>
              <a:ext cx="3780" cy="1080"/>
            </a:xfrm>
            <a:prstGeom prst="rect">
              <a:avLst/>
            </a:prstGeom>
            <a:solidFill>
              <a:srgbClr val="FFFFFF">
                <a:alpha val="0"/>
              </a:srgbClr>
            </a:solidFill>
            <a:ln w="9525" algn="ctr">
              <a:solidFill>
                <a:srgbClr val="000000"/>
              </a:solidFill>
              <a:miter lim="800000"/>
              <a:headEnd/>
              <a:tailEnd/>
            </a:ln>
          </p:spPr>
          <p:txBody>
            <a:bodyPr/>
            <a:lstStyle/>
            <a:p>
              <a:r>
                <a:rPr lang="en-US" sz="1350" dirty="0">
                  <a:solidFill>
                    <a:srgbClr val="FF0000"/>
                  </a:solidFill>
                </a:rPr>
                <a:t>Small Impacts Due to Small Price Elasticity</a:t>
              </a:r>
              <a:endParaRPr lang="en-US" sz="1350" dirty="0"/>
            </a:p>
          </p:txBody>
        </p:sp>
        <p:sp>
          <p:nvSpPr>
            <p:cNvPr id="33837" name="Rectangle 172"/>
            <p:cNvSpPr>
              <a:spLocks noChangeArrowheads="1"/>
            </p:cNvSpPr>
            <p:nvPr/>
          </p:nvSpPr>
          <p:spPr bwMode="auto">
            <a:xfrm>
              <a:off x="3780" y="2340"/>
              <a:ext cx="2700" cy="1080"/>
            </a:xfrm>
            <a:prstGeom prst="rect">
              <a:avLst/>
            </a:prstGeom>
            <a:solidFill>
              <a:srgbClr val="FFFFFF">
                <a:alpha val="0"/>
              </a:srgbClr>
            </a:solidFill>
            <a:ln w="9525" algn="ctr">
              <a:solidFill>
                <a:srgbClr val="000000"/>
              </a:solidFill>
              <a:miter lim="800000"/>
              <a:headEnd/>
              <a:tailEnd/>
            </a:ln>
          </p:spPr>
          <p:txBody>
            <a:bodyPr/>
            <a:lstStyle/>
            <a:p>
              <a:r>
                <a:rPr lang="en-US" sz="1350" dirty="0">
                  <a:solidFill>
                    <a:srgbClr val="0000FF"/>
                  </a:solidFill>
                </a:rPr>
                <a:t>With Required</a:t>
              </a:r>
            </a:p>
            <a:p>
              <a:r>
                <a:rPr lang="en-US" sz="1350" dirty="0">
                  <a:solidFill>
                    <a:srgbClr val="0000FF"/>
                  </a:solidFill>
                </a:rPr>
                <a:t>Min. Tax Rate</a:t>
              </a:r>
              <a:endParaRPr lang="en-US" sz="1350" dirty="0"/>
            </a:p>
          </p:txBody>
        </p:sp>
      </p:grpSp>
      <p:sp>
        <p:nvSpPr>
          <p:cNvPr id="3" name="Title" hidden="1"/>
          <p:cNvSpPr>
            <a:spLocks noGrp="1"/>
          </p:cNvSpPr>
          <p:nvPr>
            <p:ph type="title"/>
          </p:nvPr>
        </p:nvSpPr>
        <p:spPr/>
        <p:txBody>
          <a:bodyPr/>
          <a:lstStyle/>
          <a:p>
            <a:r>
              <a:rPr lang="en-US" sz="3200" dirty="0">
                <a:solidFill>
                  <a:srgbClr val="BD582C"/>
                </a:solidFill>
              </a:rPr>
              <a:t>Comparing Foundation &amp; GTB Aid, 2</a:t>
            </a:r>
            <a:br>
              <a:rPr lang="en-US" sz="3200" dirty="0">
                <a:solidFill>
                  <a:srgbClr val="BD582C"/>
                </a:solidFill>
              </a:rPr>
            </a:b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38200" y="1425523"/>
            <a:ext cx="4373248"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dirty="0">
                <a:solidFill>
                  <a:srgbClr val="BD582C"/>
                </a:solidFill>
                <a:latin typeface="+mn-lt"/>
                <a:cs typeface="+mn-cs"/>
              </a:rPr>
              <a:t>Options for Spreading the Burden</a:t>
            </a:r>
          </a:p>
        </p:txBody>
      </p:sp>
      <p:sp>
        <p:nvSpPr>
          <p:cNvPr id="34819" name="Rectangle 3"/>
          <p:cNvSpPr>
            <a:spLocks noGrp="1" noChangeArrowheads="1"/>
          </p:cNvSpPr>
          <p:nvPr>
            <p:ph idx="1"/>
          </p:nvPr>
        </p:nvSpPr>
        <p:spPr/>
        <p:txBody>
          <a:bodyPr>
            <a:normAutofit fontScale="92500"/>
          </a:bodyPr>
          <a:lstStyle/>
          <a:p>
            <a:pPr marL="227013" indent="-227013">
              <a:lnSpc>
                <a:spcPct val="80000"/>
              </a:lnSpc>
              <a:spcAft>
                <a:spcPts val="1200"/>
              </a:spcAft>
              <a:buClr>
                <a:srgbClr val="E48312"/>
              </a:buClr>
              <a:buFont typeface="Wingdings" panose="05000000000000000000" pitchFamily="2" charset="2"/>
              <a:buChar char="§"/>
            </a:pPr>
            <a:r>
              <a:rPr lang="en-US" altLang="zh-CN" sz="2000" dirty="0">
                <a:ea typeface="SimSun" pitchFamily="2" charset="-122"/>
              </a:rPr>
              <a:t>Local property taxes in districts that receive aid.</a:t>
            </a:r>
          </a:p>
          <a:p>
            <a:pPr marL="461963" lvl="6" indent="-234950">
              <a:lnSpc>
                <a:spcPct val="100000"/>
              </a:lnSpc>
              <a:buClr>
                <a:srgbClr val="E48312"/>
              </a:buClr>
              <a:buSzPct val="65000"/>
              <a:buFont typeface="Courier New" panose="02070309020205020404" pitchFamily="49" charset="0"/>
              <a:buChar char="o"/>
            </a:pPr>
            <a:r>
              <a:rPr lang="en-US" altLang="zh-CN" sz="2000" dirty="0">
                <a:ea typeface="SimSun" pitchFamily="2" charset="-122"/>
              </a:rPr>
              <a:t>In a foundation formula, the higher the required</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b="1" i="1" dirty="0">
                <a:latin typeface="Times New Roman" pitchFamily="18" charset="0"/>
                <a:ea typeface="SimSun" pitchFamily="2" charset="-122"/>
                <a:cs typeface="Times New Roman" panose="02020603050405020304" pitchFamily="18" charset="0"/>
              </a:rPr>
              <a:t>t*</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the greater the local contribution.</a:t>
            </a:r>
          </a:p>
          <a:p>
            <a:pPr marL="461963" lvl="6" indent="-234950">
              <a:lnSpc>
                <a:spcPct val="100000"/>
              </a:lnSpc>
              <a:buClr>
                <a:srgbClr val="E48312"/>
              </a:buClr>
              <a:buSzPct val="65000"/>
              <a:buFont typeface="Courier New" panose="02070309020205020404" pitchFamily="49" charset="0"/>
              <a:buChar char="o"/>
            </a:pPr>
            <a:r>
              <a:rPr lang="en-US" altLang="zh-CN" sz="2000" dirty="0">
                <a:ea typeface="SimSun" pitchFamily="2" charset="-122"/>
              </a:rPr>
              <a:t>Without a required </a:t>
            </a:r>
            <a:r>
              <a:rPr lang="en-US" altLang="zh-CN" sz="2000" b="1" i="1" dirty="0">
                <a:latin typeface="Times New Roman" pitchFamily="18" charset="0"/>
                <a:ea typeface="SimSun" pitchFamily="2" charset="-122"/>
                <a:cs typeface="Times New Roman" panose="02020603050405020304" pitchFamily="18" charset="0"/>
              </a:rPr>
              <a:t>t*</a:t>
            </a:r>
            <a:r>
              <a:rPr lang="en-US" altLang="zh-CN" sz="2000" dirty="0">
                <a:ea typeface="SimSun" pitchFamily="2" charset="-122"/>
              </a:rPr>
              <a:t>, many districts will use increase aid for tax relief.</a:t>
            </a:r>
          </a:p>
          <a:p>
            <a:pPr lvl="1">
              <a:lnSpc>
                <a:spcPct val="80000"/>
              </a:lnSpc>
              <a:buClr>
                <a:srgbClr val="E48312"/>
              </a:buClr>
              <a:buFont typeface="Wingdings" panose="05000000000000000000" pitchFamily="2" charset="2"/>
              <a:buChar char="§"/>
            </a:pPr>
            <a:endParaRPr lang="en-US" altLang="zh-CN" sz="2000" b="1" dirty="0">
              <a:ea typeface="SimSun" pitchFamily="2" charset="-122"/>
            </a:endParaRPr>
          </a:p>
          <a:p>
            <a:pPr marL="227013" indent="-227013">
              <a:lnSpc>
                <a:spcPct val="80000"/>
              </a:lnSpc>
              <a:spcAft>
                <a:spcPts val="1200"/>
              </a:spcAft>
              <a:buClr>
                <a:srgbClr val="E48312"/>
              </a:buClr>
              <a:buFont typeface="Wingdings" panose="05000000000000000000" pitchFamily="2" charset="2"/>
              <a:buChar char="§"/>
            </a:pPr>
            <a:r>
              <a:rPr lang="en-US" altLang="zh-CN" sz="2000" dirty="0">
                <a:ea typeface="SimSun" pitchFamily="2" charset="-122"/>
              </a:rPr>
              <a:t>Broad-based state taxes, such as the income tax.</a:t>
            </a:r>
          </a:p>
          <a:p>
            <a:pPr marL="461963" lvl="6" indent="-234950">
              <a:lnSpc>
                <a:spcPct val="80000"/>
              </a:lnSpc>
              <a:buClr>
                <a:srgbClr val="E48312"/>
              </a:buClr>
              <a:buSzPct val="65000"/>
              <a:buFont typeface="Courier New" panose="02070309020205020404" pitchFamily="49" charset="0"/>
              <a:buChar char="o"/>
            </a:pPr>
            <a:r>
              <a:rPr lang="en-US" altLang="zh-CN" sz="2000" dirty="0">
                <a:ea typeface="SimSun" pitchFamily="2" charset="-122"/>
              </a:rPr>
              <a:t>The higher </a:t>
            </a:r>
            <a:r>
              <a:rPr lang="en-US" altLang="zh-CN" sz="2000" b="1" i="1" dirty="0">
                <a:latin typeface="Times New Roman" panose="02020603050405020304" pitchFamily="18" charset="0"/>
                <a:ea typeface="SimSun" pitchFamily="2" charset="-122"/>
                <a:cs typeface="Times New Roman" panose="02020603050405020304" pitchFamily="18" charset="0"/>
              </a:rPr>
              <a:t>E</a:t>
            </a:r>
            <a:r>
              <a:rPr lang="en-US" altLang="zh-CN" sz="2000" b="1" dirty="0">
                <a:latin typeface="Times New Roman" pitchFamily="18" charset="0"/>
                <a:ea typeface="SimSun" pitchFamily="2" charset="-122"/>
                <a:cs typeface="Times New Roman" panose="02020603050405020304" pitchFamily="18" charset="0"/>
              </a:rPr>
              <a:t>*</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and the lower </a:t>
            </a:r>
            <a:r>
              <a:rPr lang="en-US" altLang="zh-CN" sz="2000" b="1" i="1" dirty="0">
                <a:latin typeface="Times New Roman" panose="02020603050405020304" pitchFamily="18" charset="0"/>
                <a:ea typeface="SimSun" pitchFamily="2" charset="-122"/>
                <a:cs typeface="Times New Roman" panose="02020603050405020304" pitchFamily="18" charset="0"/>
              </a:rPr>
              <a:t>t</a:t>
            </a:r>
            <a:r>
              <a:rPr lang="en-US" altLang="zh-CN" sz="2000" b="1" dirty="0">
                <a:latin typeface="Times New Roman" pitchFamily="18" charset="0"/>
                <a:ea typeface="SimSun" pitchFamily="2" charset="-122"/>
                <a:cs typeface="Times New Roman" panose="02020603050405020304" pitchFamily="18" charset="0"/>
              </a:rPr>
              <a:t>*</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the greater the state contribution.</a:t>
            </a:r>
          </a:p>
          <a:p>
            <a:pPr marL="971280" lvl="6" indent="-342900">
              <a:lnSpc>
                <a:spcPct val="80000"/>
              </a:lnSpc>
              <a:buClr>
                <a:srgbClr val="E48312"/>
              </a:buClr>
              <a:buFont typeface="Wingdings" panose="05000000000000000000" pitchFamily="2" charset="2"/>
              <a:buChar char="§"/>
            </a:pPr>
            <a:endParaRPr lang="en-US" altLang="zh-CN" sz="1775" b="1" dirty="0">
              <a:ea typeface="SimSun" pitchFamily="2" charset="-122"/>
            </a:endParaRPr>
          </a:p>
          <a:p>
            <a:pPr marL="227013" indent="-227013">
              <a:lnSpc>
                <a:spcPct val="80000"/>
              </a:lnSpc>
              <a:buClr>
                <a:srgbClr val="E48312"/>
              </a:buClr>
              <a:buFont typeface="Wingdings" panose="05000000000000000000" pitchFamily="2" charset="2"/>
              <a:buChar char="§"/>
            </a:pPr>
            <a:r>
              <a:rPr lang="en-US" altLang="zh-CN" sz="2000" dirty="0">
                <a:ea typeface="SimSun" pitchFamily="2" charset="-122"/>
              </a:rPr>
              <a:t>Contributions by low-need school districts.</a:t>
            </a:r>
          </a:p>
          <a:p>
            <a:pPr marL="461963" lvl="6" indent="-234950">
              <a:lnSpc>
                <a:spcPct val="120000"/>
              </a:lnSpc>
              <a:buClr>
                <a:srgbClr val="BD582C"/>
              </a:buClr>
              <a:buSzPct val="65000"/>
              <a:buFont typeface="Courier New" panose="02070309020205020404" pitchFamily="49" charset="0"/>
              <a:buChar char="o"/>
            </a:pPr>
            <a:r>
              <a:rPr lang="en-US" altLang="zh-CN" sz="2000" dirty="0">
                <a:ea typeface="SimSun" pitchFamily="2" charset="-122"/>
              </a:rPr>
              <a:t>Financial burden: recapture.</a:t>
            </a:r>
          </a:p>
          <a:p>
            <a:pPr marL="461963" lvl="6" indent="-234950">
              <a:lnSpc>
                <a:spcPct val="100000"/>
              </a:lnSpc>
              <a:buClr>
                <a:srgbClr val="BD582C"/>
              </a:buClr>
              <a:buSzPct val="65000"/>
              <a:buFont typeface="Courier New" panose="02070309020205020404" pitchFamily="49" charset="0"/>
              <a:buChar char="o"/>
            </a:pPr>
            <a:r>
              <a:rPr lang="en-US" altLang="zh-CN" sz="2000" dirty="0">
                <a:ea typeface="SimSun" pitchFamily="2" charset="-122"/>
              </a:rPr>
              <a:t>Non-financial burden: prohibit or limit supplementation of foundation spending.</a:t>
            </a:r>
          </a:p>
          <a:p>
            <a:pPr eaLnBrk="1" hangingPunct="1">
              <a:lnSpc>
                <a:spcPct val="80000"/>
              </a:lnSpc>
            </a:pPr>
            <a:endParaRPr lang="en-US" sz="2000" dirty="0"/>
          </a:p>
        </p:txBody>
      </p:sp>
      <p:sp>
        <p:nvSpPr>
          <p:cNvPr id="3" name="Title" hidden="1"/>
          <p:cNvSpPr>
            <a:spLocks noGrp="1"/>
          </p:cNvSpPr>
          <p:nvPr>
            <p:ph type="title"/>
          </p:nvPr>
        </p:nvSpPr>
        <p:spPr/>
        <p:txBody>
          <a:bodyPr/>
          <a:lstStyle/>
          <a:p>
            <a:r>
              <a:rPr lang="en-US" sz="3200" dirty="0">
                <a:solidFill>
                  <a:srgbClr val="BD582C"/>
                </a:solidFill>
              </a:rPr>
              <a:t>Options for Spreading the Burden</a:t>
            </a:r>
            <a:br>
              <a:rPr lang="en-US" sz="3200" dirty="0">
                <a:solidFill>
                  <a:srgbClr val="BD582C"/>
                </a:solidFill>
              </a:rPr>
            </a:b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38200" y="1385478"/>
            <a:ext cx="171893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mn-lt"/>
                <a:cs typeface="+mn-cs"/>
              </a:rPr>
              <a:t>The Frontier</a:t>
            </a:r>
          </a:p>
        </p:txBody>
      </p:sp>
      <p:sp>
        <p:nvSpPr>
          <p:cNvPr id="35843" name="Rectangle 3"/>
          <p:cNvSpPr>
            <a:spLocks noGrp="1" noChangeArrowheads="1"/>
          </p:cNvSpPr>
          <p:nvPr>
            <p:ph idx="1"/>
          </p:nvPr>
        </p:nvSpPr>
        <p:spPr/>
        <p:txBody>
          <a:bodyPr>
            <a:normAutofit/>
          </a:bodyPr>
          <a:lstStyle/>
          <a:p>
            <a:pPr marL="227013" indent="-227013" eaLnBrk="1" hangingPunct="1">
              <a:spcBef>
                <a:spcPts val="1200"/>
              </a:spcBef>
              <a:spcAft>
                <a:spcPts val="1800"/>
              </a:spcAft>
              <a:buFont typeface="Wingdings" panose="05000000000000000000" pitchFamily="2" charset="2"/>
              <a:buChar char="§"/>
            </a:pPr>
            <a:r>
              <a:rPr lang="en-US" sz="2000" dirty="0"/>
              <a:t>There is some evidence that state aid lowers school district efficiency.</a:t>
            </a:r>
          </a:p>
          <a:p>
            <a:pPr marL="461963" lvl="4" indent="-234950">
              <a:lnSpc>
                <a:spcPct val="120000"/>
              </a:lnSpc>
              <a:buClr>
                <a:srgbClr val="BD582C"/>
              </a:buClr>
              <a:buSzPct val="65000"/>
              <a:buFont typeface="Courier New" panose="02070309020205020404" pitchFamily="49" charset="0"/>
              <a:buChar char="o"/>
            </a:pPr>
            <a:r>
              <a:rPr lang="en-US" sz="2000" dirty="0"/>
              <a:t> Some aid goes to educational activities not valued by the state.</a:t>
            </a:r>
          </a:p>
          <a:p>
            <a:pPr marL="461963" lvl="4" indent="-234950">
              <a:lnSpc>
                <a:spcPct val="120000"/>
              </a:lnSpc>
              <a:buClr>
                <a:srgbClr val="BD582C"/>
              </a:buClr>
              <a:buSzPct val="65000"/>
              <a:buFont typeface="Courier New" panose="02070309020205020404" pitchFamily="49" charset="0"/>
              <a:buChar char="o"/>
            </a:pPr>
            <a:r>
              <a:rPr lang="en-US" sz="2000" dirty="0"/>
              <a:t> Aid leads to less monitoring by voters and hence more wasteful   spending.</a:t>
            </a:r>
          </a:p>
          <a:p>
            <a:pPr eaLnBrk="1" hangingPunct="1">
              <a:buFont typeface="Wingdings" panose="05000000000000000000" pitchFamily="2" charset="2"/>
              <a:buChar char="§"/>
            </a:pPr>
            <a:endParaRPr lang="en-US" sz="2000" dirty="0"/>
          </a:p>
          <a:p>
            <a:pPr marL="227013" indent="-227013" eaLnBrk="1" hangingPunct="1">
              <a:lnSpc>
                <a:spcPct val="100000"/>
              </a:lnSpc>
              <a:spcAft>
                <a:spcPts val="1800"/>
              </a:spcAft>
              <a:buFont typeface="Wingdings" panose="05000000000000000000" pitchFamily="2" charset="2"/>
              <a:buChar char="§"/>
            </a:pPr>
            <a:r>
              <a:rPr lang="en-US" sz="2000" dirty="0"/>
              <a:t>Thus, to some degree, aid to school districts is transferred with a leaky bucket.</a:t>
            </a:r>
          </a:p>
          <a:p>
            <a:pPr marL="461963" lvl="5" indent="-234950">
              <a:lnSpc>
                <a:spcPct val="100000"/>
              </a:lnSpc>
              <a:spcAft>
                <a:spcPts val="1800"/>
              </a:spcAft>
              <a:buSzPct val="65000"/>
              <a:buFont typeface="Courier New" panose="02070309020205020404" pitchFamily="49" charset="0"/>
              <a:buChar char="o"/>
            </a:pPr>
            <a:r>
              <a:rPr lang="en-US" sz="2000" dirty="0"/>
              <a:t>The frontier issue is how to minimize these leaks.</a:t>
            </a:r>
          </a:p>
        </p:txBody>
      </p:sp>
      <p:sp>
        <p:nvSpPr>
          <p:cNvPr id="3" name="Title" hidden="1"/>
          <p:cNvSpPr>
            <a:spLocks noGrp="1"/>
          </p:cNvSpPr>
          <p:nvPr>
            <p:ph type="title"/>
          </p:nvPr>
        </p:nvSpPr>
        <p:spPr/>
        <p:txBody>
          <a:bodyPr/>
          <a:lstStyle/>
          <a:p>
            <a:r>
              <a:rPr lang="en-US" sz="3200" dirty="0">
                <a:solidFill>
                  <a:srgbClr val="BD582C"/>
                </a:solidFill>
              </a:rPr>
              <a:t>The Frontier</a:t>
            </a:r>
            <a:br>
              <a:rPr lang="en-US" sz="3200" dirty="0">
                <a:solidFill>
                  <a:srgbClr val="BD582C"/>
                </a:solidFill>
              </a:rPr>
            </a:b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38200" y="1430382"/>
            <a:ext cx="144116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Calibri" panose="020F0502020204030204"/>
                <a:cs typeface="+mn-cs"/>
              </a:rPr>
              <a:t>Questions</a:t>
            </a:r>
          </a:p>
        </p:txBody>
      </p:sp>
      <p:sp>
        <p:nvSpPr>
          <p:cNvPr id="4099" name="Rectangle 3"/>
          <p:cNvSpPr>
            <a:spLocks noGrp="1" noChangeArrowheads="1"/>
          </p:cNvSpPr>
          <p:nvPr>
            <p:ph idx="1"/>
          </p:nvPr>
        </p:nvSpPr>
        <p:spPr/>
        <p:txBody>
          <a:bodyPr>
            <a:normAutofit/>
          </a:bodyPr>
          <a:lstStyle/>
          <a:p>
            <a:pPr marL="227013" indent="-227013">
              <a:buClr>
                <a:srgbClr val="E48312"/>
              </a:buClr>
              <a:buFont typeface="Wingdings" panose="05000000000000000000" pitchFamily="2" charset="2"/>
              <a:buChar char="§"/>
            </a:pPr>
            <a:endParaRPr lang="en-US" sz="2000" dirty="0"/>
          </a:p>
          <a:p>
            <a:pPr marL="227013" indent="-227013">
              <a:buClr>
                <a:srgbClr val="E48312"/>
              </a:buClr>
              <a:buFont typeface="Wingdings" panose="05000000000000000000" pitchFamily="2" charset="2"/>
              <a:buChar char="§"/>
            </a:pPr>
            <a:r>
              <a:rPr lang="en-US" sz="2000" dirty="0"/>
              <a:t>What is a foundation aid formula?</a:t>
            </a:r>
          </a:p>
          <a:p>
            <a:pPr marL="227013" indent="-227013">
              <a:buClr>
                <a:srgbClr val="E48312"/>
              </a:buClr>
              <a:buFont typeface="Wingdings" panose="05000000000000000000" pitchFamily="2" charset="2"/>
              <a:buChar char="§"/>
            </a:pPr>
            <a:endParaRPr lang="en-US" sz="2000" dirty="0"/>
          </a:p>
          <a:p>
            <a:pPr marL="227013" indent="-227013">
              <a:buClr>
                <a:srgbClr val="E48312"/>
              </a:buClr>
              <a:buFont typeface="Wingdings" panose="05000000000000000000" pitchFamily="2" charset="2"/>
              <a:buChar char="§"/>
            </a:pPr>
            <a:r>
              <a:rPr lang="en-US" sz="2000" dirty="0"/>
              <a:t>How can a foundation aid formula be adjusted for educational costs?  Is this type of adjustment a good idea? </a:t>
            </a:r>
          </a:p>
          <a:p>
            <a:pPr marL="227013" indent="-227013">
              <a:buClr>
                <a:srgbClr val="E48312"/>
              </a:buClr>
              <a:buFont typeface="Wingdings" panose="05000000000000000000" pitchFamily="2" charset="2"/>
              <a:buChar char="§"/>
            </a:pPr>
            <a:endParaRPr lang="en-US" sz="2000" dirty="0"/>
          </a:p>
          <a:p>
            <a:pPr marL="227013" indent="-227013">
              <a:buClr>
                <a:srgbClr val="E48312"/>
              </a:buClr>
              <a:buFont typeface="Wingdings" panose="05000000000000000000" pitchFamily="2" charset="2"/>
              <a:buChar char="§"/>
            </a:pPr>
            <a:r>
              <a:rPr lang="en-US" sz="2000" dirty="0"/>
              <a:t>Why might it be a good idea to require a minimum property tax rate for school districts that receive foundation aid?</a:t>
            </a:r>
          </a:p>
          <a:p>
            <a:pPr marL="227013" indent="-227013">
              <a:buClr>
                <a:srgbClr val="E48312"/>
              </a:buClr>
              <a:buFont typeface="Wingdings" panose="05000000000000000000" pitchFamily="2" charset="2"/>
              <a:buChar char="§"/>
            </a:pPr>
            <a:endParaRPr lang="en-US" sz="2000" dirty="0"/>
          </a:p>
          <a:p>
            <a:pPr marL="227013" indent="-227013">
              <a:buClr>
                <a:srgbClr val="E48312"/>
              </a:buClr>
              <a:buFont typeface="Wingdings" panose="05000000000000000000" pitchFamily="2" charset="2"/>
              <a:buChar char="§"/>
            </a:pPr>
            <a:r>
              <a:rPr lang="en-US" sz="2000" dirty="0"/>
              <a:t>What are the options for paying for a foundation aid program?</a:t>
            </a:r>
          </a:p>
          <a:p>
            <a:pPr eaLnBrk="1" hangingPunct="1"/>
            <a:endParaRPr lang="en-US" dirty="0"/>
          </a:p>
        </p:txBody>
      </p:sp>
      <p:sp>
        <p:nvSpPr>
          <p:cNvPr id="3" name="Title" hidden="1"/>
          <p:cNvSpPr>
            <a:spLocks noGrp="1"/>
          </p:cNvSpPr>
          <p:nvPr>
            <p:ph type="title"/>
          </p:nvPr>
        </p:nvSpPr>
        <p:spPr/>
        <p:txBody>
          <a:bodyPr/>
          <a:lstStyle/>
          <a:p>
            <a:r>
              <a:rPr lang="en-US" sz="3200" dirty="0">
                <a:solidFill>
                  <a:srgbClr val="BD582C"/>
                </a:solidFill>
                <a:latin typeface="Calibri" panose="020F0502020204030204"/>
              </a:rPr>
              <a:t>Class Outline</a:t>
            </a:r>
            <a:br>
              <a:rPr lang="en-US" sz="3200" dirty="0">
                <a:solidFill>
                  <a:srgbClr val="BD582C"/>
                </a:solidFill>
                <a:latin typeface="Calibri" panose="020F0502020204030204"/>
              </a:rPr>
            </a:br>
            <a:endParaRPr lang="en-US" dirty="0"/>
          </a:p>
        </p:txBody>
      </p:sp>
    </p:spTree>
    <p:extLst>
      <p:ext uri="{BB962C8B-B14F-4D97-AF65-F5344CB8AC3E}">
        <p14:creationId xmlns:p14="http://schemas.microsoft.com/office/powerpoint/2010/main" val="2474285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796836" y="1419311"/>
            <a:ext cx="2605009" cy="424732"/>
          </a:xfrm>
          <a:prstGeom prst="rect">
            <a:avLst/>
          </a:prstGeom>
        </p:spPr>
        <p:txBody>
          <a:bodyPr wrap="none">
            <a:spAutoFit/>
          </a:bodyPr>
          <a:lstStyle/>
          <a:p>
            <a:pPr marL="51435" lvl="0" indent="-51435" defTabSz="514350" fontAlgn="auto">
              <a:lnSpc>
                <a:spcPct val="90000"/>
              </a:lnSpc>
              <a:spcBef>
                <a:spcPts val="0"/>
              </a:spcBef>
              <a:spcAft>
                <a:spcPts val="113"/>
              </a:spcAft>
              <a:buClr>
                <a:srgbClr val="E48312"/>
              </a:buClr>
              <a:buSzPct val="100000"/>
            </a:pPr>
            <a:r>
              <a:rPr lang="en-US" dirty="0">
                <a:solidFill>
                  <a:srgbClr val="BD582C"/>
                </a:solidFill>
                <a:latin typeface="+mn-lt"/>
                <a:cs typeface="+mn-cs"/>
              </a:rPr>
              <a:t>The Latest From NY</a:t>
            </a:r>
          </a:p>
        </p:txBody>
      </p:sp>
      <p:sp>
        <p:nvSpPr>
          <p:cNvPr id="35843" name="Rectangle 3"/>
          <p:cNvSpPr>
            <a:spLocks noGrp="1" noChangeArrowheads="1"/>
          </p:cNvSpPr>
          <p:nvPr>
            <p:ph idx="1"/>
          </p:nvPr>
        </p:nvSpPr>
        <p:spPr>
          <a:xfrm>
            <a:off x="822959" y="1845734"/>
            <a:ext cx="7711441" cy="4402666"/>
          </a:xfrm>
        </p:spPr>
        <p:txBody>
          <a:bodyPr>
            <a:normAutofit fontScale="92500" lnSpcReduction="20000"/>
          </a:bodyPr>
          <a:lstStyle/>
          <a:p>
            <a:pPr marL="227013" indent="-227013" eaLnBrk="1" hangingPunct="1">
              <a:buFont typeface="Wingdings" panose="05000000000000000000" pitchFamily="2" charset="2"/>
              <a:buChar char="§"/>
            </a:pPr>
            <a:r>
              <a:rPr lang="en-US" sz="2000" dirty="0"/>
              <a:t>After the CFE decision, which applied only to NYC, New York passed a major reform of education aid in 2007 to be phased in for the entire state.</a:t>
            </a:r>
          </a:p>
          <a:p>
            <a:pPr marL="461963" lvl="5" indent="-234950">
              <a:lnSpc>
                <a:spcPct val="110000"/>
              </a:lnSpc>
              <a:buClr>
                <a:srgbClr val="BD582C"/>
              </a:buClr>
              <a:buSzPct val="65000"/>
              <a:buFont typeface="Courier New" panose="02070309020205020404" pitchFamily="49" charset="0"/>
              <a:buChar char="o"/>
            </a:pPr>
            <a:r>
              <a:rPr lang="en-US" sz="2000" dirty="0"/>
              <a:t>The new foundation formula had major improvements to cost adjustments,</a:t>
            </a:r>
          </a:p>
          <a:p>
            <a:pPr marL="461963" lvl="5" indent="-234950">
              <a:lnSpc>
                <a:spcPct val="110000"/>
              </a:lnSpc>
              <a:buClr>
                <a:srgbClr val="BD582C"/>
              </a:buClr>
              <a:buSzPct val="65000"/>
              <a:buFont typeface="Courier New" panose="02070309020205020404" pitchFamily="49" charset="0"/>
              <a:buChar char="o"/>
            </a:pPr>
            <a:r>
              <a:rPr lang="en-US" sz="2000" dirty="0"/>
              <a:t>Which were offset to some degree by changes in the expected local contribution.</a:t>
            </a:r>
          </a:p>
          <a:p>
            <a:pPr marL="461963" lvl="5" indent="-234950">
              <a:lnSpc>
                <a:spcPct val="110000"/>
              </a:lnSpc>
              <a:buClr>
                <a:srgbClr val="BD582C"/>
              </a:buClr>
              <a:buSzPct val="65000"/>
              <a:buFont typeface="Courier New" panose="02070309020205020404" pitchFamily="49" charset="0"/>
              <a:buChar char="o"/>
            </a:pPr>
            <a:endParaRPr lang="en-US" sz="2000" dirty="0"/>
          </a:p>
          <a:p>
            <a:pPr marL="227013" indent="-227013" eaLnBrk="1" hangingPunct="1">
              <a:buFont typeface="Wingdings" panose="05000000000000000000" pitchFamily="2" charset="2"/>
              <a:buChar char="§"/>
            </a:pPr>
            <a:r>
              <a:rPr lang="en-US" sz="2000" dirty="0"/>
              <a:t>When the recession hit, the phase-in stopped and “gap elimination adjustment” (= GEA = aid cuts) arrived.</a:t>
            </a:r>
          </a:p>
          <a:p>
            <a:pPr marL="461963" lvl="6" indent="-234950">
              <a:lnSpc>
                <a:spcPct val="110000"/>
              </a:lnSpc>
              <a:buClr>
                <a:srgbClr val="BD582C"/>
              </a:buClr>
              <a:buSzPct val="65000"/>
              <a:buFont typeface="Courier New" panose="02070309020205020404" pitchFamily="49" charset="0"/>
              <a:buChar char="o"/>
            </a:pPr>
            <a:r>
              <a:rPr lang="en-US" sz="2000" dirty="0"/>
              <a:t>GEA was finally eliminated in 2016, but aid remains below the 2007 target.</a:t>
            </a:r>
          </a:p>
          <a:p>
            <a:pPr marL="461963" lvl="6" indent="-234950">
              <a:lnSpc>
                <a:spcPct val="110000"/>
              </a:lnSpc>
              <a:buClr>
                <a:srgbClr val="BD582C"/>
              </a:buClr>
              <a:buSzPct val="65000"/>
              <a:buFont typeface="Courier New" panose="02070309020205020404" pitchFamily="49" charset="0"/>
              <a:buChar char="o"/>
            </a:pPr>
            <a:r>
              <a:rPr lang="en-US" sz="2000" dirty="0"/>
              <a:t>See my testimony to Governor Cuomo’s New NY Education Reform Commission at: </a:t>
            </a:r>
            <a:r>
              <a:rPr lang="en-US" sz="1800" dirty="0">
                <a:solidFill>
                  <a:srgbClr val="BD582C"/>
                </a:solidFill>
                <a:hlinkClick r:id="rId2" tooltip="http://cpr.maxwell.syr.edu/efap/about_efap/ie/Nov13.pdf  "/>
              </a:rPr>
              <a:t>http://cpr.maxwell.syr.edu/efap/about_efap/ie/Nov13.pdf  </a:t>
            </a:r>
            <a:br>
              <a:rPr lang="en-US" sz="1800" dirty="0">
                <a:solidFill>
                  <a:srgbClr val="BD582C"/>
                </a:solidFill>
              </a:rPr>
            </a:br>
            <a:r>
              <a:rPr lang="en-US" sz="1800" dirty="0"/>
              <a:t>(December 2013 “It’s Elementary” column) or my 2016 testimony at: </a:t>
            </a:r>
            <a:r>
              <a:rPr lang="en-US" sz="1800" dirty="0">
                <a:hlinkClick r:id="rId3" tooltip="http://faculty.maxwell.syr.edu/jyinger/Videos/index.html "/>
              </a:rPr>
              <a:t>http://faculty.maxwell.syr.edu/jyinger/Videos/index.html </a:t>
            </a:r>
            <a:r>
              <a:rPr lang="en-US" sz="1800" dirty="0"/>
              <a:t>(October 2016 “It’s Elementary column).</a:t>
            </a:r>
          </a:p>
        </p:txBody>
      </p:sp>
      <p:sp>
        <p:nvSpPr>
          <p:cNvPr id="3" name="Title" hidden="1"/>
          <p:cNvSpPr>
            <a:spLocks noGrp="1"/>
          </p:cNvSpPr>
          <p:nvPr>
            <p:ph type="title"/>
          </p:nvPr>
        </p:nvSpPr>
        <p:spPr/>
        <p:txBody>
          <a:bodyPr/>
          <a:lstStyle/>
          <a:p>
            <a:r>
              <a:rPr lang="en-US" sz="3200" dirty="0">
                <a:solidFill>
                  <a:srgbClr val="BD582C"/>
                </a:solidFill>
              </a:rPr>
              <a:t>The Latest From NY</a:t>
            </a:r>
            <a:br>
              <a:rPr lang="en-US" sz="3200" dirty="0">
                <a:solidFill>
                  <a:srgbClr val="BD582C"/>
                </a:solidFill>
              </a:rPr>
            </a:br>
            <a:endParaRPr lang="en-US" dirty="0"/>
          </a:p>
        </p:txBody>
      </p:sp>
    </p:spTree>
    <p:extLst>
      <p:ext uri="{BB962C8B-B14F-4D97-AF65-F5344CB8AC3E}">
        <p14:creationId xmlns:p14="http://schemas.microsoft.com/office/powerpoint/2010/main" val="1785971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796834" y="1404068"/>
            <a:ext cx="3030381"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a:solidFill>
                  <a:srgbClr val="BD582C"/>
                </a:solidFill>
                <a:latin typeface="+mn-lt"/>
                <a:cs typeface="+mn-cs"/>
              </a:rPr>
              <a:t>The Latest From NY, 2 </a:t>
            </a:r>
          </a:p>
        </p:txBody>
      </p:sp>
      <p:sp>
        <p:nvSpPr>
          <p:cNvPr id="35843" name="Rectangle 3"/>
          <p:cNvSpPr>
            <a:spLocks noGrp="1" noChangeArrowheads="1"/>
          </p:cNvSpPr>
          <p:nvPr>
            <p:ph idx="1"/>
          </p:nvPr>
        </p:nvSpPr>
        <p:spPr>
          <a:xfrm>
            <a:off x="822959" y="1845734"/>
            <a:ext cx="7863841" cy="4326466"/>
          </a:xfrm>
        </p:spPr>
        <p:txBody>
          <a:bodyPr>
            <a:normAutofit/>
          </a:bodyPr>
          <a:lstStyle/>
          <a:p>
            <a:pPr marL="227013" indent="-227013" eaLnBrk="1" hangingPunct="1">
              <a:lnSpc>
                <a:spcPct val="100000"/>
              </a:lnSpc>
              <a:spcAft>
                <a:spcPts val="1200"/>
              </a:spcAft>
              <a:buFont typeface="Wingdings" panose="05000000000000000000" pitchFamily="2" charset="2"/>
              <a:buChar char="§"/>
              <a:tabLst>
                <a:tab pos="117475" algn="l"/>
              </a:tabLst>
            </a:pPr>
            <a:r>
              <a:rPr lang="en-US" sz="2000" dirty="0"/>
              <a:t>It appears that a major step toward educational equity was taken in the latest budget. </a:t>
            </a:r>
          </a:p>
          <a:p>
            <a:pPr marL="227013" indent="-227013" eaLnBrk="1" hangingPunct="1">
              <a:lnSpc>
                <a:spcPct val="100000"/>
              </a:lnSpc>
              <a:spcAft>
                <a:spcPts val="1200"/>
              </a:spcAft>
              <a:buFont typeface="Wingdings" panose="05000000000000000000" pitchFamily="2" charset="2"/>
              <a:buChar char="§"/>
              <a:tabLst>
                <a:tab pos="117475" algn="l"/>
              </a:tabLst>
            </a:pPr>
            <a:r>
              <a:rPr lang="en-US" sz="2000" dirty="0"/>
              <a:t>The budget passed 4/5/2021 calls for an increase in state aid to education of $1.4 billion per year for 3 years.</a:t>
            </a:r>
          </a:p>
          <a:p>
            <a:pPr marL="391605" lvl="1" indent="-227013">
              <a:lnSpc>
                <a:spcPct val="100000"/>
              </a:lnSpc>
              <a:spcAft>
                <a:spcPts val="1200"/>
              </a:spcAft>
              <a:buFont typeface="Wingdings" panose="05000000000000000000" pitchFamily="2" charset="2"/>
              <a:buChar char="§"/>
              <a:tabLst>
                <a:tab pos="117475" algn="l"/>
              </a:tabLst>
            </a:pPr>
            <a:r>
              <a:rPr lang="en-US" sz="1888" dirty="0"/>
              <a:t>These increases would fully fund the aid formula passed in 2007.</a:t>
            </a:r>
          </a:p>
          <a:p>
            <a:pPr marL="391605" lvl="1" indent="-227013">
              <a:lnSpc>
                <a:spcPct val="100000"/>
              </a:lnSpc>
              <a:spcAft>
                <a:spcPts val="1200"/>
              </a:spcAft>
              <a:buFont typeface="Wingdings" panose="05000000000000000000" pitchFamily="2" charset="2"/>
              <a:buChar char="§"/>
              <a:tabLst>
                <a:tab pos="117475" algn="l"/>
              </a:tabLst>
            </a:pPr>
            <a:r>
              <a:rPr lang="en-US" sz="1888" dirty="0"/>
              <a:t>This formula is designed to give more aid to places with lower tax bases or mor at-risk students.</a:t>
            </a:r>
          </a:p>
        </p:txBody>
      </p:sp>
      <p:sp>
        <p:nvSpPr>
          <p:cNvPr id="3" name="Title" hidden="1"/>
          <p:cNvSpPr>
            <a:spLocks noGrp="1"/>
          </p:cNvSpPr>
          <p:nvPr>
            <p:ph type="title"/>
          </p:nvPr>
        </p:nvSpPr>
        <p:spPr/>
        <p:txBody>
          <a:bodyPr/>
          <a:lstStyle/>
          <a:p>
            <a:r>
              <a:rPr lang="en-US" sz="3200" dirty="0">
                <a:solidFill>
                  <a:srgbClr val="BD582C"/>
                </a:solidFill>
              </a:rPr>
              <a:t>The Latest From NY, 2 </a:t>
            </a:r>
            <a:br>
              <a:rPr lang="en-US" sz="3200" dirty="0">
                <a:solidFill>
                  <a:srgbClr val="BD582C"/>
                </a:solidFill>
              </a:rPr>
            </a:br>
            <a:endParaRPr lang="en-US" dirty="0"/>
          </a:p>
        </p:txBody>
      </p:sp>
    </p:spTree>
    <p:extLst>
      <p:ext uri="{BB962C8B-B14F-4D97-AF65-F5344CB8AC3E}">
        <p14:creationId xmlns:p14="http://schemas.microsoft.com/office/powerpoint/2010/main" val="500835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6148" name="Rectangle 2"/>
          <p:cNvSpPr>
            <a:spLocks noChangeArrowheads="1"/>
          </p:cNvSpPr>
          <p:nvPr/>
        </p:nvSpPr>
        <p:spPr bwMode="auto">
          <a:xfrm>
            <a:off x="804182" y="1329221"/>
            <a:ext cx="7848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tabLst>
                <a:tab pos="514350" algn="l"/>
                <a:tab pos="2228850" algn="ctr"/>
              </a:tabLst>
            </a:pPr>
            <a:r>
              <a:rPr lang="en-US" altLang="zh-CN" dirty="0">
                <a:solidFill>
                  <a:srgbClr val="BD582C"/>
                </a:solidFill>
                <a:latin typeface="+mn-lt"/>
                <a:ea typeface="SimSun" pitchFamily="2" charset="-122"/>
                <a:cs typeface="Times New Roman" pitchFamily="18" charset="0"/>
              </a:rPr>
              <a:t>Education Finance in The U.S.</a:t>
            </a:r>
          </a:p>
          <a:p>
            <a:pPr algn="ctr" eaLnBrk="0" hangingPunct="0">
              <a:tabLst>
                <a:tab pos="514350" algn="l"/>
                <a:tab pos="2228850" algn="ctr"/>
              </a:tabLst>
            </a:pPr>
            <a:endParaRPr lang="en-US" altLang="zh-CN" sz="2000" dirty="0">
              <a:solidFill>
                <a:srgbClr val="637052"/>
              </a:solidFill>
              <a:latin typeface="+mn-lt"/>
              <a:ea typeface="SimSun" pitchFamily="2" charset="-122"/>
              <a:cs typeface="Times New Roman" pitchFamily="18" charset="0"/>
            </a:endParaRPr>
          </a:p>
        </p:txBody>
      </p:sp>
      <p:grpSp>
        <p:nvGrpSpPr>
          <p:cNvPr id="6149" name="Graph" descr="Please contact Professor Yinger for details regarding figures" title="Graph"/>
          <p:cNvGrpSpPr>
            <a:grpSpLocks noChangeAspect="1"/>
          </p:cNvGrpSpPr>
          <p:nvPr/>
        </p:nvGrpSpPr>
        <p:grpSpPr bwMode="auto">
          <a:xfrm>
            <a:off x="1143000" y="2076334"/>
            <a:ext cx="6935561" cy="4045744"/>
            <a:chOff x="2520" y="15"/>
            <a:chExt cx="7200" cy="4320"/>
          </a:xfrm>
        </p:grpSpPr>
        <p:sp>
          <p:nvSpPr>
            <p:cNvPr id="6151" name="AutoShape 18"/>
            <p:cNvSpPr>
              <a:spLocks noChangeAspect="1" noChangeArrowheads="1" noTextEdit="1"/>
            </p:cNvSpPr>
            <p:nvPr/>
          </p:nvSpPr>
          <p:spPr bwMode="auto">
            <a:xfrm>
              <a:off x="2520" y="15"/>
              <a:ext cx="720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6152" name="AutoShape 17"/>
            <p:cNvSpPr>
              <a:spLocks noChangeArrowheads="1"/>
            </p:cNvSpPr>
            <p:nvPr/>
          </p:nvSpPr>
          <p:spPr bwMode="auto">
            <a:xfrm>
              <a:off x="5220" y="1712"/>
              <a:ext cx="1800" cy="1696"/>
            </a:xfrm>
            <a:prstGeom prst="flowChartConnector">
              <a:avLst/>
            </a:prstGeom>
            <a:solidFill>
              <a:srgbClr val="FFFFFF"/>
            </a:solidFill>
            <a:ln w="9525">
              <a:solidFill>
                <a:srgbClr val="000000"/>
              </a:solidFill>
              <a:round/>
              <a:headEnd/>
              <a:tailEnd/>
            </a:ln>
          </p:spPr>
          <p:txBody>
            <a:bodyPr/>
            <a:lstStyle/>
            <a:p>
              <a:pPr algn="ctr"/>
              <a:r>
                <a:rPr lang="en-US" altLang="zh-CN" sz="1350" b="1">
                  <a:solidFill>
                    <a:srgbClr val="FF0000"/>
                  </a:solidFill>
                  <a:latin typeface="Times New Roman" pitchFamily="18" charset="0"/>
                  <a:ea typeface="SimSun" pitchFamily="2" charset="-122"/>
                  <a:cs typeface="Times New Roman" pitchFamily="18" charset="0"/>
                </a:rPr>
                <a:t>School District</a:t>
              </a:r>
              <a:endParaRPr lang="en-US" altLang="zh-CN" sz="1350">
                <a:ea typeface="SimSun" pitchFamily="2" charset="-122"/>
                <a:cs typeface="Times New Roman" pitchFamily="18" charset="0"/>
              </a:endParaRPr>
            </a:p>
          </p:txBody>
        </p:sp>
        <p:sp>
          <p:nvSpPr>
            <p:cNvPr id="6153" name="AutoShape 16"/>
            <p:cNvSpPr>
              <a:spLocks noChangeArrowheads="1"/>
            </p:cNvSpPr>
            <p:nvPr/>
          </p:nvSpPr>
          <p:spPr bwMode="auto">
            <a:xfrm>
              <a:off x="8070" y="786"/>
              <a:ext cx="1450" cy="1080"/>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Times New Roman" pitchFamily="18" charset="0"/>
                  <a:ea typeface="SimSun" pitchFamily="2" charset="-122"/>
                  <a:cs typeface="Times New Roman" pitchFamily="18" charset="0"/>
                </a:rPr>
                <a:t>Local Property Taxes</a:t>
              </a:r>
              <a:endParaRPr lang="en-US" altLang="zh-CN" sz="1350">
                <a:ea typeface="SimSun" pitchFamily="2" charset="-122"/>
                <a:cs typeface="Times New Roman" pitchFamily="18" charset="0"/>
              </a:endParaRPr>
            </a:p>
          </p:txBody>
        </p:sp>
        <p:sp>
          <p:nvSpPr>
            <p:cNvPr id="6154" name="AutoShape 15"/>
            <p:cNvSpPr>
              <a:spLocks noChangeArrowheads="1"/>
            </p:cNvSpPr>
            <p:nvPr/>
          </p:nvSpPr>
          <p:spPr bwMode="auto">
            <a:xfrm>
              <a:off x="8070" y="2175"/>
              <a:ext cx="1350" cy="771"/>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Times New Roman" pitchFamily="18" charset="0"/>
                  <a:ea typeface="SimSun" pitchFamily="2" charset="-122"/>
                  <a:cs typeface="Times New Roman" pitchFamily="18" charset="0"/>
                </a:rPr>
                <a:t>State</a:t>
              </a:r>
              <a:endParaRPr lang="en-US" altLang="zh-CN" sz="600">
                <a:ea typeface="SimSun" pitchFamily="2" charset="-122"/>
                <a:cs typeface="Times New Roman" pitchFamily="18" charset="0"/>
              </a:endParaRPr>
            </a:p>
            <a:p>
              <a:pPr algn="ctr" eaLnBrk="0" hangingPunct="0"/>
              <a:r>
                <a:rPr lang="en-US" altLang="zh-CN" sz="1200" b="1">
                  <a:solidFill>
                    <a:srgbClr val="008000"/>
                  </a:solidFill>
                  <a:latin typeface="Times New Roman" pitchFamily="18" charset="0"/>
                  <a:ea typeface="SimSun" pitchFamily="2" charset="-122"/>
                  <a:cs typeface="Times New Roman" pitchFamily="18" charset="0"/>
                </a:rPr>
                <a:t>Aid</a:t>
              </a:r>
              <a:endParaRPr lang="en-US" altLang="zh-CN" sz="1350">
                <a:ea typeface="SimSun" pitchFamily="2" charset="-122"/>
                <a:cs typeface="Times New Roman" pitchFamily="18" charset="0"/>
              </a:endParaRPr>
            </a:p>
          </p:txBody>
        </p:sp>
        <p:sp>
          <p:nvSpPr>
            <p:cNvPr id="6155" name="AutoShape 14"/>
            <p:cNvSpPr>
              <a:spLocks noChangeArrowheads="1"/>
            </p:cNvSpPr>
            <p:nvPr/>
          </p:nvSpPr>
          <p:spPr bwMode="auto">
            <a:xfrm>
              <a:off x="8070" y="3255"/>
              <a:ext cx="1350" cy="771"/>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Times New Roman" pitchFamily="18" charset="0"/>
                  <a:ea typeface="SimSun" pitchFamily="2" charset="-122"/>
                  <a:cs typeface="Times New Roman" pitchFamily="18" charset="0"/>
                </a:rPr>
                <a:t>Federal Aid</a:t>
              </a:r>
              <a:endParaRPr lang="en-US" altLang="zh-CN" sz="1350">
                <a:ea typeface="SimSun" pitchFamily="2" charset="-122"/>
                <a:cs typeface="Times New Roman" pitchFamily="18" charset="0"/>
              </a:endParaRPr>
            </a:p>
          </p:txBody>
        </p:sp>
        <p:sp>
          <p:nvSpPr>
            <p:cNvPr id="6156" name="AutoShape 13"/>
            <p:cNvSpPr>
              <a:spLocks noChangeArrowheads="1"/>
            </p:cNvSpPr>
            <p:nvPr/>
          </p:nvSpPr>
          <p:spPr bwMode="auto">
            <a:xfrm>
              <a:off x="2820" y="1095"/>
              <a:ext cx="1350" cy="771"/>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Times New Roman" pitchFamily="18" charset="0"/>
                  <a:ea typeface="SimSun" pitchFamily="2" charset="-122"/>
                  <a:cs typeface="Times New Roman" pitchFamily="18" charset="0"/>
                </a:rPr>
                <a:t>Local Voters</a:t>
              </a:r>
              <a:endParaRPr lang="en-US" altLang="zh-CN" sz="1350">
                <a:ea typeface="SimSun" pitchFamily="2" charset="-122"/>
                <a:cs typeface="Times New Roman" pitchFamily="18" charset="0"/>
              </a:endParaRPr>
            </a:p>
          </p:txBody>
        </p:sp>
        <p:sp>
          <p:nvSpPr>
            <p:cNvPr id="6157" name="AutoShape 12"/>
            <p:cNvSpPr>
              <a:spLocks noChangeArrowheads="1"/>
            </p:cNvSpPr>
            <p:nvPr/>
          </p:nvSpPr>
          <p:spPr bwMode="auto">
            <a:xfrm>
              <a:off x="2520" y="3255"/>
              <a:ext cx="1650" cy="771"/>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dirty="0">
                  <a:solidFill>
                    <a:srgbClr val="008000"/>
                  </a:solidFill>
                  <a:latin typeface="Times New Roman" pitchFamily="18" charset="0"/>
                  <a:ea typeface="SimSun" pitchFamily="2" charset="-122"/>
                  <a:cs typeface="Times New Roman" pitchFamily="18" charset="0"/>
                </a:rPr>
                <a:t>State Education Officials</a:t>
              </a:r>
              <a:endParaRPr lang="en-US" altLang="zh-CN" sz="1350" dirty="0">
                <a:ea typeface="SimSun" pitchFamily="2" charset="-122"/>
                <a:cs typeface="Times New Roman" pitchFamily="18" charset="0"/>
              </a:endParaRPr>
            </a:p>
          </p:txBody>
        </p:sp>
        <p:cxnSp>
          <p:nvCxnSpPr>
            <p:cNvPr id="6158" name="AutoShape 11"/>
            <p:cNvCxnSpPr>
              <a:cxnSpLocks noChangeShapeType="1"/>
            </p:cNvCxnSpPr>
            <p:nvPr/>
          </p:nvCxnSpPr>
          <p:spPr bwMode="auto">
            <a:xfrm>
              <a:off x="4170" y="1481"/>
              <a:ext cx="1050" cy="10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159" name="AutoShape 10"/>
            <p:cNvCxnSpPr>
              <a:cxnSpLocks noChangeShapeType="1"/>
            </p:cNvCxnSpPr>
            <p:nvPr/>
          </p:nvCxnSpPr>
          <p:spPr bwMode="auto">
            <a:xfrm flipV="1">
              <a:off x="4170" y="2561"/>
              <a:ext cx="1050" cy="10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160" name="AutoShape 9"/>
            <p:cNvCxnSpPr>
              <a:cxnSpLocks noChangeShapeType="1"/>
            </p:cNvCxnSpPr>
            <p:nvPr/>
          </p:nvCxnSpPr>
          <p:spPr bwMode="auto">
            <a:xfrm flipH="1">
              <a:off x="7020" y="1326"/>
              <a:ext cx="1050" cy="12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161" name="AutoShape 8"/>
            <p:cNvCxnSpPr>
              <a:cxnSpLocks noChangeShapeType="1"/>
            </p:cNvCxnSpPr>
            <p:nvPr/>
          </p:nvCxnSpPr>
          <p:spPr bwMode="auto">
            <a:xfrm flipH="1" flipV="1">
              <a:off x="7020" y="2561"/>
              <a:ext cx="1050" cy="10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162" name="AutoShape 7"/>
            <p:cNvCxnSpPr>
              <a:cxnSpLocks noChangeShapeType="1"/>
            </p:cNvCxnSpPr>
            <p:nvPr/>
          </p:nvCxnSpPr>
          <p:spPr bwMode="auto">
            <a:xfrm flipH="1">
              <a:off x="7020" y="2561"/>
              <a:ext cx="105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163" name="AutoShape 6"/>
            <p:cNvSpPr>
              <a:spLocks noChangeArrowheads="1"/>
            </p:cNvSpPr>
            <p:nvPr/>
          </p:nvSpPr>
          <p:spPr bwMode="auto">
            <a:xfrm>
              <a:off x="2670" y="169"/>
              <a:ext cx="1500" cy="463"/>
            </a:xfrm>
            <a:prstGeom prst="flowChartProcess">
              <a:avLst/>
            </a:prstGeom>
            <a:solidFill>
              <a:srgbClr val="FFFFFF"/>
            </a:solidFill>
            <a:ln w="9525">
              <a:solidFill>
                <a:srgbClr val="000000"/>
              </a:solidFill>
              <a:miter lim="800000"/>
              <a:headEnd/>
              <a:tailEnd/>
            </a:ln>
          </p:spPr>
          <p:txBody>
            <a:bodyPr/>
            <a:lstStyle/>
            <a:p>
              <a:r>
                <a:rPr lang="en-US" altLang="zh-CN" sz="1200" b="1" dirty="0">
                  <a:solidFill>
                    <a:srgbClr val="0000FF"/>
                  </a:solidFill>
                  <a:latin typeface="Times New Roman" pitchFamily="18" charset="0"/>
                  <a:ea typeface="SimSun" pitchFamily="2" charset="-122"/>
                  <a:cs typeface="Times New Roman" pitchFamily="18" charset="0"/>
                </a:rPr>
                <a:t>Authority</a:t>
              </a:r>
              <a:endParaRPr lang="en-US" altLang="zh-CN" sz="1350" dirty="0">
                <a:ea typeface="SimSun" pitchFamily="2" charset="-122"/>
                <a:cs typeface="Times New Roman" pitchFamily="18" charset="0"/>
              </a:endParaRPr>
            </a:p>
          </p:txBody>
        </p:sp>
        <p:sp>
          <p:nvSpPr>
            <p:cNvPr id="6164" name="AutoShape 5"/>
            <p:cNvSpPr>
              <a:spLocks noChangeArrowheads="1"/>
            </p:cNvSpPr>
            <p:nvPr/>
          </p:nvSpPr>
          <p:spPr bwMode="auto">
            <a:xfrm>
              <a:off x="8070" y="169"/>
              <a:ext cx="1350" cy="463"/>
            </a:xfrm>
            <a:prstGeom prst="flowChartProcess">
              <a:avLst/>
            </a:prstGeom>
            <a:solidFill>
              <a:srgbClr val="FFFFFF"/>
            </a:solidFill>
            <a:ln w="9525">
              <a:solidFill>
                <a:srgbClr val="000000"/>
              </a:solidFill>
              <a:miter lim="800000"/>
              <a:headEnd/>
              <a:tailEnd/>
            </a:ln>
          </p:spPr>
          <p:txBody>
            <a:bodyPr/>
            <a:lstStyle/>
            <a:p>
              <a:r>
                <a:rPr lang="en-US" altLang="zh-CN" sz="1200" b="1">
                  <a:solidFill>
                    <a:srgbClr val="0000FF"/>
                  </a:solidFill>
                  <a:latin typeface="Times New Roman" pitchFamily="18" charset="0"/>
                  <a:ea typeface="SimSun" pitchFamily="2" charset="-122"/>
                  <a:cs typeface="Times New Roman" pitchFamily="18" charset="0"/>
                </a:rPr>
                <a:t>Revenue</a:t>
              </a:r>
              <a:endParaRPr lang="en-US" altLang="zh-CN" sz="1350">
                <a:ea typeface="SimSun" pitchFamily="2" charset="-122"/>
                <a:cs typeface="Times New Roman" pitchFamily="18" charset="0"/>
              </a:endParaRPr>
            </a:p>
          </p:txBody>
        </p:sp>
      </p:grpSp>
      <p:sp>
        <p:nvSpPr>
          <p:cNvPr id="3" name="Title" hidden="1"/>
          <p:cNvSpPr>
            <a:spLocks noGrp="1"/>
          </p:cNvSpPr>
          <p:nvPr>
            <p:ph type="title"/>
          </p:nvPr>
        </p:nvSpPr>
        <p:spPr/>
        <p:txBody>
          <a:bodyPr/>
          <a:lstStyle/>
          <a:p>
            <a:r>
              <a:rPr lang="en-US" altLang="zh-CN" sz="3200" dirty="0">
                <a:solidFill>
                  <a:srgbClr val="BD582C"/>
                </a:solidFill>
                <a:ea typeface="SimSun" pitchFamily="2" charset="-122"/>
                <a:cs typeface="Times New Roman" pitchFamily="18" charset="0"/>
              </a:rPr>
              <a:t>Education Finance in The U.S.</a:t>
            </a:r>
            <a:br>
              <a:rPr lang="en-US" altLang="zh-CN" sz="3200" dirty="0">
                <a:solidFill>
                  <a:srgbClr val="BD582C"/>
                </a:solidFill>
                <a:ea typeface="SimSun" pitchFamily="2" charset="-122"/>
                <a:cs typeface="Times New Roman" pitchFamily="18" charset="0"/>
              </a:rPr>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762000" y="1219200"/>
            <a:ext cx="4253729" cy="589072"/>
          </a:xfrm>
          <a:prstGeom prst="rect">
            <a:avLst/>
          </a:prstGeom>
        </p:spPr>
        <p:txBody>
          <a:bodyPr wrap="none">
            <a:spAutoFit/>
          </a:bodyPr>
          <a:lstStyle/>
          <a:p>
            <a:pPr marL="51435" lvl="0" indent="-51435" defTabSz="514350" fontAlgn="auto">
              <a:lnSpc>
                <a:spcPct val="150000"/>
              </a:lnSpc>
              <a:spcBef>
                <a:spcPts val="675"/>
              </a:spcBef>
              <a:spcAft>
                <a:spcPts val="113"/>
              </a:spcAft>
              <a:buClr>
                <a:srgbClr val="E48312"/>
              </a:buClr>
              <a:buSzPct val="100000"/>
            </a:pPr>
            <a:r>
              <a:rPr lang="en-US" dirty="0">
                <a:solidFill>
                  <a:srgbClr val="BD582C"/>
                </a:solidFill>
                <a:latin typeface="Calibri" panose="020F0502020204030204"/>
                <a:cs typeface="+mn-cs"/>
              </a:rPr>
              <a:t>The Education Finance System, 2</a:t>
            </a:r>
          </a:p>
        </p:txBody>
      </p:sp>
      <p:sp>
        <p:nvSpPr>
          <p:cNvPr id="7171" name="Rectangle 3"/>
          <p:cNvSpPr>
            <a:spLocks noGrp="1" noChangeArrowheads="1"/>
          </p:cNvSpPr>
          <p:nvPr>
            <p:ph idx="1"/>
          </p:nvPr>
        </p:nvSpPr>
        <p:spPr/>
        <p:txBody>
          <a:bodyPr>
            <a:normAutofit/>
          </a:bodyPr>
          <a:lstStyle/>
          <a:p>
            <a:pPr marL="227013" indent="-227013" eaLnBrk="1" hangingPunct="1">
              <a:lnSpc>
                <a:spcPct val="120000"/>
              </a:lnSpc>
              <a:spcBef>
                <a:spcPts val="0"/>
              </a:spcBef>
              <a:spcAft>
                <a:spcPts val="1800"/>
              </a:spcAft>
              <a:buClr>
                <a:srgbClr val="E48312"/>
              </a:buClr>
              <a:buFont typeface="Wingdings" panose="05000000000000000000" pitchFamily="2" charset="2"/>
              <a:buChar char="§"/>
            </a:pPr>
            <a:r>
              <a:rPr lang="en-US" sz="2000" dirty="0"/>
              <a:t>The broad rules are laid out in a state constitution, which has phrases such as “a system of free public schools” or “a sound, basic education.”</a:t>
            </a:r>
          </a:p>
          <a:p>
            <a:pPr marL="227013" indent="-227013" eaLnBrk="1" hangingPunct="1">
              <a:lnSpc>
                <a:spcPct val="120000"/>
              </a:lnSpc>
              <a:spcBef>
                <a:spcPts val="0"/>
              </a:spcBef>
              <a:spcAft>
                <a:spcPts val="1800"/>
              </a:spcAft>
              <a:buFont typeface="Wingdings" panose="05000000000000000000" pitchFamily="2" charset="2"/>
              <a:buChar char="§"/>
            </a:pPr>
            <a:r>
              <a:rPr lang="en-US" sz="2000" dirty="0"/>
              <a:t>Elected officials design a system that meets their objectives, which usually (but not always!) do not involve extensive re-distribution.</a:t>
            </a:r>
          </a:p>
          <a:p>
            <a:pPr marL="227013" indent="-227013" eaLnBrk="1" hangingPunct="1">
              <a:lnSpc>
                <a:spcPct val="120000"/>
              </a:lnSpc>
              <a:spcBef>
                <a:spcPts val="0"/>
              </a:spcBef>
              <a:buFont typeface="Wingdings" panose="05000000000000000000" pitchFamily="2" charset="2"/>
              <a:buChar char="§"/>
            </a:pPr>
            <a:r>
              <a:rPr lang="en-US" sz="2000" dirty="0"/>
              <a:t>People in low-performing districts bring suits into the state courts, and the state courts rule on the constitutionality of the system designed by elected officials.</a:t>
            </a:r>
          </a:p>
          <a:p>
            <a:pPr eaLnBrk="1" hangingPunct="1">
              <a:lnSpc>
                <a:spcPct val="80000"/>
              </a:lnSpc>
            </a:pPr>
            <a:endParaRPr lang="en-US" sz="1950" dirty="0"/>
          </a:p>
        </p:txBody>
      </p:sp>
      <p:sp>
        <p:nvSpPr>
          <p:cNvPr id="3" name="Title" hidden="1"/>
          <p:cNvSpPr>
            <a:spLocks noGrp="1"/>
          </p:cNvSpPr>
          <p:nvPr>
            <p:ph type="title"/>
          </p:nvPr>
        </p:nvSpPr>
        <p:spPr/>
        <p:txBody>
          <a:bodyPr/>
          <a:lstStyle/>
          <a:p>
            <a:r>
              <a:rPr lang="en-US" sz="3200" dirty="0">
                <a:solidFill>
                  <a:srgbClr val="BD582C"/>
                </a:solidFill>
                <a:latin typeface="Calibri" panose="020F0502020204030204"/>
              </a:rPr>
              <a:t>The Education Finance System, 2</a:t>
            </a:r>
            <a:br>
              <a:rPr lang="en-US" sz="3200" dirty="0">
                <a:solidFill>
                  <a:srgbClr val="BD582C"/>
                </a:solidFill>
                <a:latin typeface="Calibri" panose="020F0502020204030204"/>
              </a:rPr>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Blank" title="Blank Image"/>
          <p:cNvSpPr/>
          <p:nvPr/>
        </p:nvSpPr>
        <p:spPr>
          <a:xfrm>
            <a:off x="533400" y="1413503"/>
            <a:ext cx="8382000" cy="567697"/>
          </a:xfrm>
          <a:prstGeom prst="rect">
            <a:avLst/>
          </a:prstGeom>
          <a:solidFill>
            <a:srgbClr val="FBE6CE"/>
          </a:solidFill>
          <a:ln>
            <a:solidFill>
              <a:srgbClr val="FBE6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1752600" y="1018330"/>
            <a:ext cx="5715000" cy="395173"/>
          </a:xfrm>
          <a:prstGeom prst="rect">
            <a:avLst/>
          </a:prstGeom>
        </p:spPr>
        <p:txBody>
          <a:bodyPr wrap="square">
            <a:spAutoFit/>
          </a:bodyPr>
          <a:lstStyle/>
          <a:p>
            <a:pPr lvl="0" algn="ctr" fontAlgn="auto">
              <a:lnSpc>
                <a:spcPct val="80000"/>
              </a:lnSpc>
              <a:spcAft>
                <a:spcPts val="0"/>
              </a:spcAft>
            </a:pPr>
            <a:r>
              <a:rPr lang="en-US" dirty="0">
                <a:solidFill>
                  <a:srgbClr val="BD582C"/>
                </a:solidFill>
                <a:latin typeface="+mn-lt"/>
              </a:rPr>
              <a:t>The Education Finance System, 3</a:t>
            </a:r>
          </a:p>
        </p:txBody>
      </p:sp>
      <p:sp>
        <p:nvSpPr>
          <p:cNvPr id="4" name="Rectangle 3"/>
          <p:cNvSpPr txBox="1">
            <a:spLocks noChangeArrowheads="1"/>
          </p:cNvSpPr>
          <p:nvPr/>
        </p:nvSpPr>
        <p:spPr>
          <a:xfrm>
            <a:off x="533400" y="1436815"/>
            <a:ext cx="8382000" cy="5582173"/>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117475" indent="-117475" fontAlgn="auto">
              <a:lnSpc>
                <a:spcPct val="100000"/>
              </a:lnSpc>
              <a:spcBef>
                <a:spcPts val="0"/>
              </a:spcBef>
              <a:spcAft>
                <a:spcPts val="1800"/>
              </a:spcAft>
              <a:buFont typeface="Wingdings" panose="05000000000000000000" pitchFamily="2" charset="2"/>
              <a:buChar char="§"/>
            </a:pPr>
            <a:r>
              <a:rPr lang="en-US" dirty="0"/>
              <a:t>“The education of children is a fundamental value of the people of the State of Florida. It is, therefore, a paramount duty of the state to make adequate provision for the education of all children residing within its borders. Adequate provision shall be made by law for a uniform, efficient, safe, secure, and high quality system of free public schools that allows students to obtain a high quality education and for the establishment, maintenance, and operation of institutions of higher learning and other public education programs that the needs of the people may require.” Fla. Const. art. IX, § 1(a).</a:t>
            </a:r>
          </a:p>
          <a:p>
            <a:pPr marL="117475" indent="-117475" fontAlgn="auto">
              <a:lnSpc>
                <a:spcPct val="100000"/>
              </a:lnSpc>
              <a:spcBef>
                <a:spcPts val="0"/>
              </a:spcBef>
              <a:spcAft>
                <a:spcPts val="1800"/>
              </a:spcAft>
              <a:buFont typeface="Wingdings" panose="05000000000000000000" pitchFamily="2" charset="2"/>
              <a:buChar char="§"/>
            </a:pPr>
            <a:r>
              <a:rPr lang="en-US" dirty="0"/>
              <a:t>As a result of the 2002 amendments, Florida’s constitution also requires the legislature to make adequate provision for reduced class sizes, and provides that every four-year-old child in the state have access to a "high quality pre-kindergarten learning opportunity." Fla. Const. art. IX, § 1(b).</a:t>
            </a:r>
          </a:p>
          <a:p>
            <a:pPr marL="117475" indent="-117475" fontAlgn="auto">
              <a:lnSpc>
                <a:spcPct val="100000"/>
              </a:lnSpc>
              <a:spcBef>
                <a:spcPts val="0"/>
              </a:spcBef>
              <a:buFont typeface="Wingdings" panose="05000000000000000000" pitchFamily="2" charset="2"/>
              <a:buChar char="§"/>
            </a:pPr>
            <a:r>
              <a:rPr lang="en-US" dirty="0"/>
              <a:t>Prior to 1898, the constitution simply required the state to make “[a]</a:t>
            </a:r>
            <a:r>
              <a:rPr lang="en-US" dirty="0" err="1"/>
              <a:t>dequate</a:t>
            </a:r>
            <a:r>
              <a:rPr lang="en-US" dirty="0"/>
              <a:t> provision…for a uniform system of free public schools.”</a:t>
            </a:r>
          </a:p>
          <a:p>
            <a:pPr marL="117475" indent="-117475" fontAlgn="auto">
              <a:lnSpc>
                <a:spcPct val="80000"/>
              </a:lnSpc>
              <a:buFont typeface="Wingdings" panose="05000000000000000000" pitchFamily="2" charset="2"/>
              <a:buChar char="§"/>
            </a:pPr>
            <a:endParaRPr lang="en-US" sz="1800" dirty="0"/>
          </a:p>
          <a:p>
            <a:pPr fontAlgn="auto">
              <a:lnSpc>
                <a:spcPct val="80000"/>
              </a:lnSpc>
            </a:pPr>
            <a:endParaRPr lang="en-US" sz="1800" dirty="0"/>
          </a:p>
        </p:txBody>
      </p:sp>
      <p:sp>
        <p:nvSpPr>
          <p:cNvPr id="5" name="Title" hidden="1"/>
          <p:cNvSpPr>
            <a:spLocks noGrp="1"/>
          </p:cNvSpPr>
          <p:nvPr>
            <p:ph type="title"/>
          </p:nvPr>
        </p:nvSpPr>
        <p:spPr/>
        <p:txBody>
          <a:bodyPr>
            <a:normAutofit fontScale="90000"/>
          </a:bodyPr>
          <a:lstStyle/>
          <a:p>
            <a:r>
              <a:rPr lang="en-US" sz="8800" dirty="0">
                <a:solidFill>
                  <a:srgbClr val="BD582C"/>
                </a:solidFill>
              </a:rPr>
              <a:t>The Education Finance System, 3</a:t>
            </a:r>
            <a:br>
              <a:rPr lang="en-US" sz="8800" dirty="0">
                <a:solidFill>
                  <a:srgbClr val="BD582C"/>
                </a:solidFill>
              </a:rPr>
            </a:br>
            <a:endParaRPr lang="en-US" dirty="0"/>
          </a:p>
        </p:txBody>
      </p:sp>
    </p:spTree>
    <p:extLst>
      <p:ext uri="{BB962C8B-B14F-4D97-AF65-F5344CB8AC3E}">
        <p14:creationId xmlns:p14="http://schemas.microsoft.com/office/powerpoint/2010/main" val="4264093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38200" y="1404068"/>
            <a:ext cx="2966005" cy="424732"/>
          </a:xfrm>
          <a:prstGeom prst="rect">
            <a:avLst/>
          </a:prstGeom>
        </p:spPr>
        <p:txBody>
          <a:bodyPr wrap="none">
            <a:spAutoFit/>
          </a:bodyPr>
          <a:lstStyle/>
          <a:p>
            <a:pPr marL="51435" lvl="0" indent="-51435" defTabSz="514350" fontAlgn="auto">
              <a:lnSpc>
                <a:spcPct val="90000"/>
              </a:lnSpc>
              <a:spcBef>
                <a:spcPts val="675"/>
              </a:spcBef>
              <a:spcAft>
                <a:spcPts val="1800"/>
              </a:spcAft>
              <a:buClr>
                <a:srgbClr val="E48312"/>
              </a:buClr>
              <a:buSzPct val="100000"/>
            </a:pPr>
            <a:r>
              <a:rPr lang="en-US" altLang="zh-CN" dirty="0">
                <a:solidFill>
                  <a:srgbClr val="BD582C"/>
                </a:solidFill>
                <a:latin typeface="Calibri" panose="020F0502020204030204"/>
                <a:ea typeface="SimSun" pitchFamily="2" charset="-122"/>
                <a:cs typeface="+mn-cs"/>
              </a:rPr>
              <a:t>The Role of the Courts</a:t>
            </a:r>
          </a:p>
        </p:txBody>
      </p:sp>
      <p:sp>
        <p:nvSpPr>
          <p:cNvPr id="8195" name="Rectangle 3"/>
          <p:cNvSpPr>
            <a:spLocks noGrp="1" noChangeArrowheads="1"/>
          </p:cNvSpPr>
          <p:nvPr>
            <p:ph idx="1"/>
          </p:nvPr>
        </p:nvSpPr>
        <p:spPr/>
        <p:txBody>
          <a:bodyPr>
            <a:normAutofit/>
          </a:bodyPr>
          <a:lstStyle/>
          <a:p>
            <a:pPr marL="227013" indent="-227013" eaLnBrk="1" hangingPunct="1">
              <a:lnSpc>
                <a:spcPct val="120000"/>
              </a:lnSpc>
              <a:buClr>
                <a:srgbClr val="E48312"/>
              </a:buClr>
              <a:buFont typeface="Wingdings" panose="05000000000000000000" pitchFamily="2" charset="2"/>
              <a:buChar char="§"/>
            </a:pPr>
            <a:r>
              <a:rPr lang="en-US" altLang="zh-CN" sz="2000" dirty="0">
                <a:ea typeface="SimSun" pitchFamily="2" charset="-122"/>
              </a:rPr>
              <a:t>1871:  </a:t>
            </a:r>
            <a:r>
              <a:rPr lang="en-US" altLang="zh-CN" sz="2000" i="1" dirty="0">
                <a:ea typeface="SimSun" pitchFamily="2" charset="-122"/>
              </a:rPr>
              <a:t>Serrano</a:t>
            </a:r>
            <a:r>
              <a:rPr lang="en-US" altLang="zh-CN" sz="2000" dirty="0">
                <a:ea typeface="SimSun" pitchFamily="2" charset="-122"/>
              </a:rPr>
              <a:t> decision by California Supreme Court rejected California’s education finance system based on U.S. and California Constitutions.</a:t>
            </a:r>
          </a:p>
          <a:p>
            <a:pPr eaLnBrk="1" hangingPunct="1">
              <a:lnSpc>
                <a:spcPct val="50000"/>
              </a:lnSpc>
              <a:spcBef>
                <a:spcPts val="0"/>
              </a:spcBef>
              <a:spcAft>
                <a:spcPts val="0"/>
              </a:spcAft>
              <a:buClr>
                <a:srgbClr val="E48312"/>
              </a:buClr>
              <a:buFont typeface="Wingdings" panose="05000000000000000000" pitchFamily="2" charset="2"/>
              <a:buChar char="§"/>
            </a:pPr>
            <a:endParaRPr lang="en-US" altLang="zh-CN" sz="2000" dirty="0">
              <a:ea typeface="SimSun" pitchFamily="2" charset="-122"/>
            </a:endParaRPr>
          </a:p>
          <a:p>
            <a:pPr marL="398463" lvl="4" indent="-171450">
              <a:lnSpc>
                <a:spcPct val="120000"/>
              </a:lnSpc>
              <a:spcAft>
                <a:spcPts val="1800"/>
              </a:spcAft>
              <a:buClr>
                <a:srgbClr val="BD582C"/>
              </a:buClr>
              <a:buSzPct val="65000"/>
              <a:buFont typeface="Courier New" panose="02070309020205020404" pitchFamily="49" charset="0"/>
              <a:buChar char="o"/>
            </a:pPr>
            <a:r>
              <a:rPr lang="en-US" altLang="zh-CN" sz="2000" dirty="0">
                <a:ea typeface="SimSun" pitchFamily="2" charset="-122"/>
              </a:rPr>
              <a:t>It is unfair, the court said, for a child’s education to depend on the wealth of his/her school district.</a:t>
            </a:r>
          </a:p>
          <a:p>
            <a:pPr marL="227013" indent="-227013">
              <a:lnSpc>
                <a:spcPct val="120000"/>
              </a:lnSpc>
              <a:buClr>
                <a:srgbClr val="BD582C"/>
              </a:buClr>
              <a:buFont typeface="Wingdings" panose="05000000000000000000" pitchFamily="2" charset="2"/>
              <a:buChar char="§"/>
            </a:pPr>
            <a:r>
              <a:rPr lang="en-US" altLang="zh-CN" sz="2000" dirty="0">
                <a:ea typeface="SimSun" pitchFamily="2" charset="-122"/>
              </a:rPr>
              <a:t>1872:  </a:t>
            </a:r>
            <a:r>
              <a:rPr lang="en-US" altLang="zh-CN" sz="2000" i="1" dirty="0">
                <a:ea typeface="SimSun" pitchFamily="2" charset="-122"/>
              </a:rPr>
              <a:t>Rodriquez</a:t>
            </a:r>
            <a:r>
              <a:rPr lang="en-US" altLang="zh-CN" sz="2000" dirty="0">
                <a:ea typeface="SimSun" pitchFamily="2" charset="-122"/>
              </a:rPr>
              <a:t> decision by the U.S. Supreme Court ruled out education claims based on the U.S. Constitution.</a:t>
            </a:r>
            <a:endParaRPr lang="en-US" sz="2000" dirty="0"/>
          </a:p>
          <a:p>
            <a:pPr eaLnBrk="1" hangingPunct="1">
              <a:lnSpc>
                <a:spcPct val="90000"/>
              </a:lnSpc>
            </a:pPr>
            <a:endParaRPr lang="en-US" sz="2000" dirty="0"/>
          </a:p>
        </p:txBody>
      </p:sp>
      <p:sp>
        <p:nvSpPr>
          <p:cNvPr id="3" name="Title" hidden="1"/>
          <p:cNvSpPr>
            <a:spLocks noGrp="1"/>
          </p:cNvSpPr>
          <p:nvPr>
            <p:ph type="title"/>
          </p:nvPr>
        </p:nvSpPr>
        <p:spPr/>
        <p:txBody>
          <a:bodyPr/>
          <a:lstStyle/>
          <a:p>
            <a:r>
              <a:rPr lang="en-US" altLang="zh-CN" sz="3200" dirty="0">
                <a:solidFill>
                  <a:srgbClr val="BD582C"/>
                </a:solidFill>
                <a:latin typeface="Calibri" panose="020F0502020204030204"/>
                <a:ea typeface="SimSun" pitchFamily="2" charset="-122"/>
              </a:rPr>
              <a:t>The Role of the Courts</a:t>
            </a:r>
            <a:br>
              <a:rPr lang="en-US" altLang="zh-CN" sz="3200" dirty="0">
                <a:solidFill>
                  <a:srgbClr val="BD582C"/>
                </a:solidFill>
                <a:latin typeface="Calibri" panose="020F0502020204030204"/>
                <a:ea typeface="SimSun" pitchFamily="2" charset="-122"/>
              </a:rPr>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18: State Education Aid Formulas</a:t>
            </a:r>
          </a:p>
        </p:txBody>
      </p:sp>
      <p:sp>
        <p:nvSpPr>
          <p:cNvPr id="2" name="Rectangle 2"/>
          <p:cNvSpPr/>
          <p:nvPr/>
        </p:nvSpPr>
        <p:spPr>
          <a:xfrm>
            <a:off x="838200" y="1404068"/>
            <a:ext cx="326736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a:solidFill>
                  <a:srgbClr val="BD582C"/>
                </a:solidFill>
                <a:latin typeface="Calibri" panose="020F0502020204030204"/>
                <a:ea typeface="SimSun" pitchFamily="2" charset="-122"/>
                <a:cs typeface="+mn-cs"/>
              </a:rPr>
              <a:t>The Role of the Courts, 2</a:t>
            </a:r>
          </a:p>
        </p:txBody>
      </p:sp>
      <p:sp>
        <p:nvSpPr>
          <p:cNvPr id="9219" name="Rectangle 3"/>
          <p:cNvSpPr>
            <a:spLocks noGrp="1" noChangeArrowheads="1"/>
          </p:cNvSpPr>
          <p:nvPr>
            <p:ph idx="1"/>
          </p:nvPr>
        </p:nvSpPr>
        <p:spPr/>
        <p:txBody>
          <a:bodyPr>
            <a:normAutofit fontScale="92500" lnSpcReduction="10000"/>
          </a:bodyPr>
          <a:lstStyle/>
          <a:p>
            <a:pPr eaLnBrk="1" hangingPunct="1"/>
            <a:r>
              <a:rPr lang="en-US" altLang="zh-CN" sz="2000" dirty="0">
                <a:ea typeface="SimSun" pitchFamily="2" charset="-122"/>
              </a:rPr>
              <a:t>Since 1871:</a:t>
            </a:r>
          </a:p>
          <a:p>
            <a:pPr eaLnBrk="1" hangingPunct="1">
              <a:lnSpc>
                <a:spcPct val="50000"/>
              </a:lnSpc>
              <a:spcBef>
                <a:spcPts val="0"/>
              </a:spcBef>
              <a:spcAft>
                <a:spcPts val="0"/>
              </a:spcAft>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a:ea typeface="SimSun" pitchFamily="2" charset="-122"/>
              </a:rPr>
              <a:t>At least 43 state courts have heard challenges to their state’s education finance system.</a:t>
            </a: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a:ea typeface="SimSun" pitchFamily="2" charset="-122"/>
              </a:rPr>
              <a:t>20 more education finance systems have been declared unconstitutional, at least in part, by a state supreme court.</a:t>
            </a: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a:ea typeface="SimSun" pitchFamily="2" charset="-122"/>
              </a:rPr>
              <a:t>Court decisions have led to major education finance reforms in many states, including California, Kentucky, New Hampshire, New Jersey, Texas, Vermont.</a:t>
            </a: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a:ea typeface="SimSun" pitchFamily="2" charset="-122"/>
              </a:rPr>
              <a:t>Several states have implemented major reforms without a court mandate, including Kansas, Maryland, and Michigan.</a:t>
            </a:r>
            <a:endParaRPr lang="en-US" sz="2000" dirty="0"/>
          </a:p>
          <a:p>
            <a:pPr eaLnBrk="1" hangingPunct="1"/>
            <a:endParaRPr lang="en-US" sz="2000" dirty="0"/>
          </a:p>
        </p:txBody>
      </p:sp>
      <p:sp>
        <p:nvSpPr>
          <p:cNvPr id="3" name="Title" hidden="1"/>
          <p:cNvSpPr>
            <a:spLocks noGrp="1"/>
          </p:cNvSpPr>
          <p:nvPr>
            <p:ph type="title"/>
          </p:nvPr>
        </p:nvSpPr>
        <p:spPr/>
        <p:txBody>
          <a:bodyPr/>
          <a:lstStyle/>
          <a:p>
            <a:r>
              <a:rPr lang="en-US" altLang="zh-CN" sz="3200" dirty="0">
                <a:solidFill>
                  <a:srgbClr val="BD582C"/>
                </a:solidFill>
                <a:latin typeface="Calibri" panose="020F0502020204030204"/>
                <a:ea typeface="SimSun" pitchFamily="2" charset="-122"/>
              </a:rPr>
              <a:t>The Role of the Courts, 2</a:t>
            </a:r>
            <a:br>
              <a:rPr lang="en-US" altLang="zh-CN" sz="3200" dirty="0">
                <a:solidFill>
                  <a:srgbClr val="BD582C"/>
                </a:solidFill>
                <a:latin typeface="Calibri" panose="020F0502020204030204"/>
                <a:ea typeface="SimSun" pitchFamily="2" charset="-122"/>
              </a:rPr>
            </a:br>
            <a:endParaRPr lang="en-US" dirty="0"/>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2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4.xml><?xml version="1.0" encoding="utf-8"?>
<a:theme xmlns:a="http://schemas.openxmlformats.org/drawingml/2006/main" name="3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Theme1</Template>
  <TotalTime>70666</TotalTime>
  <Words>3926</Words>
  <Application>Microsoft Office PowerPoint</Application>
  <PresentationFormat>On-screen Show (4:3)</PresentationFormat>
  <Paragraphs>508</Paragraphs>
  <Slides>45</Slides>
  <Notes>0</Notes>
  <HiddenSlides>0</HiddenSlides>
  <MMClips>0</MMClips>
  <ScaleCrop>false</ScaleCrop>
  <HeadingPairs>
    <vt:vector size="8" baseType="variant">
      <vt:variant>
        <vt:lpstr>Fonts Used</vt:lpstr>
      </vt:variant>
      <vt:variant>
        <vt:i4>7</vt:i4>
      </vt:variant>
      <vt:variant>
        <vt:lpstr>Theme</vt:lpstr>
      </vt:variant>
      <vt:variant>
        <vt:i4>4</vt:i4>
      </vt:variant>
      <vt:variant>
        <vt:lpstr>Embedded OLE Servers</vt:lpstr>
      </vt:variant>
      <vt:variant>
        <vt:i4>1</vt:i4>
      </vt:variant>
      <vt:variant>
        <vt:lpstr>Slide Titles</vt:lpstr>
      </vt:variant>
      <vt:variant>
        <vt:i4>45</vt:i4>
      </vt:variant>
    </vt:vector>
  </HeadingPairs>
  <TitlesOfParts>
    <vt:vector size="57" baseType="lpstr">
      <vt:lpstr>Arial</vt:lpstr>
      <vt:lpstr>Arial Unicode MS</vt:lpstr>
      <vt:lpstr>Calibri</vt:lpstr>
      <vt:lpstr>Calibri Light</vt:lpstr>
      <vt:lpstr>Courier New</vt:lpstr>
      <vt:lpstr>Times New Roman</vt:lpstr>
      <vt:lpstr>Wingdings</vt:lpstr>
      <vt:lpstr>Theme1</vt:lpstr>
      <vt:lpstr>Retrospect</vt:lpstr>
      <vt:lpstr>2_Retrospect</vt:lpstr>
      <vt:lpstr>3_Retrospect</vt:lpstr>
      <vt:lpstr>Equation</vt:lpstr>
      <vt:lpstr>State and Local Public Finance Professor Yinger Spring 2021</vt:lpstr>
      <vt:lpstr>Class Outline </vt:lpstr>
      <vt:lpstr>Class Outline </vt:lpstr>
      <vt:lpstr>The Education Finance System </vt:lpstr>
      <vt:lpstr>Education Finance in The U.S. </vt:lpstr>
      <vt:lpstr>The Education Finance System, 2 </vt:lpstr>
      <vt:lpstr>The Education Finance System, 3 </vt:lpstr>
      <vt:lpstr>The Role of the Courts </vt:lpstr>
      <vt:lpstr>The Role of the Courts, 2 </vt:lpstr>
      <vt:lpstr>The Role of the Courts, 3 (Updated) </vt:lpstr>
      <vt:lpstr>The Role of the Courts, 4 </vt:lpstr>
      <vt:lpstr>Educational Disparities </vt:lpstr>
      <vt:lpstr>Sources of Student Performance Gaps  </vt:lpstr>
      <vt:lpstr>Educational Disparities, Example </vt:lpstr>
      <vt:lpstr>Educational Disparities, Example Continued </vt:lpstr>
      <vt:lpstr>Passing and Graduation Rates in New York, 2013</vt:lpstr>
      <vt:lpstr>Distribution of Students by Overall District Proficiency Rate</vt:lpstr>
      <vt:lpstr>Class Outline </vt:lpstr>
      <vt:lpstr>Key Questions in Education Finance Reform </vt:lpstr>
      <vt:lpstr>Measuring Education, 1 </vt:lpstr>
      <vt:lpstr>Measuring Education, 2 </vt:lpstr>
      <vt:lpstr>Educational Adequacy </vt:lpstr>
      <vt:lpstr>Other Equity Standards </vt:lpstr>
      <vt:lpstr>Class Outline </vt:lpstr>
      <vt:lpstr>Class Outline </vt:lpstr>
      <vt:lpstr>The Foundation Aid Formula </vt:lpstr>
      <vt:lpstr>The Foundation Aid Formula, 2 </vt:lpstr>
      <vt:lpstr>The Foundation Aid Formula, 3 </vt:lpstr>
      <vt:lpstr>The Foundation Aid Formula, 3-2 </vt:lpstr>
      <vt:lpstr>What Spending is Adequate? </vt:lpstr>
      <vt:lpstr>Adjust For Costs? </vt:lpstr>
      <vt:lpstr>Require Minimum Tax Rate? </vt:lpstr>
      <vt:lpstr>Require Minimum Tax Rate?, 2</vt:lpstr>
      <vt:lpstr>Foundation Aid Without Minimum Tax Rate Requirement </vt:lpstr>
      <vt:lpstr>Power-Equalizing Aid </vt:lpstr>
      <vt:lpstr>Power-Equalizing Aid, 2 </vt:lpstr>
      <vt:lpstr>Power-Equalizing Aid, 3 </vt:lpstr>
      <vt:lpstr>Power-Equalizing Aid, 4 </vt:lpstr>
      <vt:lpstr>Comparing Foundation &amp; GTB Aid </vt:lpstr>
      <vt:lpstr>Comparing Foundation &amp; GTB Aid, 2 </vt:lpstr>
      <vt:lpstr>Options for Spreading the Burden </vt:lpstr>
      <vt:lpstr>The Frontier </vt:lpstr>
      <vt:lpstr>Class Outline </vt:lpstr>
      <vt:lpstr>The Latest From NY </vt:lpstr>
      <vt:lpstr>The Latest From NY, 2  </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Lecture 18: State Education Aid Formulas</dc:title>
  <dc:creator>joyinger</dc:creator>
  <cp:lastModifiedBy>Emily Rose Minnoe</cp:lastModifiedBy>
  <cp:revision>219</cp:revision>
  <dcterms:created xsi:type="dcterms:W3CDTF">2005-12-18T15:49:22Z</dcterms:created>
  <dcterms:modified xsi:type="dcterms:W3CDTF">2021-04-09T17:49:37Z</dcterms:modified>
</cp:coreProperties>
</file>