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  <p:sldMasterId id="2147483845" r:id="rId2"/>
  </p:sldMasterIdLst>
  <p:sldIdLst>
    <p:sldId id="281" r:id="rId3"/>
    <p:sldId id="270" r:id="rId4"/>
    <p:sldId id="269" r:id="rId5"/>
    <p:sldId id="283" r:id="rId6"/>
    <p:sldId id="263" r:id="rId7"/>
    <p:sldId id="257" r:id="rId8"/>
    <p:sldId id="258" r:id="rId9"/>
    <p:sldId id="259" r:id="rId10"/>
    <p:sldId id="265" r:id="rId11"/>
    <p:sldId id="266" r:id="rId12"/>
    <p:sldId id="267" r:id="rId13"/>
    <p:sldId id="279" r:id="rId14"/>
    <p:sldId id="274" r:id="rId15"/>
    <p:sldId id="285" r:id="rId16"/>
    <p:sldId id="286" r:id="rId17"/>
    <p:sldId id="284" r:id="rId18"/>
    <p:sldId id="264" r:id="rId19"/>
    <p:sldId id="260" r:id="rId20"/>
    <p:sldId id="261" r:id="rId21"/>
    <p:sldId id="262" r:id="rId22"/>
    <p:sldId id="272" r:id="rId23"/>
    <p:sldId id="275" r:id="rId24"/>
    <p:sldId id="282" r:id="rId25"/>
    <p:sldId id="268" r:id="rId26"/>
    <p:sldId id="287" r:id="rId27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Public Sector Costs: Concepts" id="{B77B2C4D-B042-4C01-9BA6-B7DD5666B4DD}">
          <p14:sldIdLst>
            <p14:sldId id="281"/>
            <p14:sldId id="270"/>
            <p14:sldId id="269"/>
            <p14:sldId id="283"/>
            <p14:sldId id="263"/>
            <p14:sldId id="257"/>
            <p14:sldId id="258"/>
            <p14:sldId id="259"/>
            <p14:sldId id="265"/>
            <p14:sldId id="266"/>
            <p14:sldId id="267"/>
            <p14:sldId id="279"/>
            <p14:sldId id="274"/>
            <p14:sldId id="285"/>
            <p14:sldId id="286"/>
            <p14:sldId id="284"/>
            <p14:sldId id="264"/>
            <p14:sldId id="260"/>
            <p14:sldId id="261"/>
            <p14:sldId id="262"/>
            <p14:sldId id="272"/>
            <p14:sldId id="275"/>
            <p14:sldId id="282"/>
            <p14:sldId id="268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582C"/>
    <a:srgbClr val="CC3300"/>
    <a:srgbClr val="637052"/>
    <a:srgbClr val="006699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1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500" spc="-47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250" cap="all" spc="188" baseline="0">
                <a:solidFill>
                  <a:schemeClr val="tx2"/>
                </a:solidFill>
                <a:latin typeface="+mj-lt"/>
              </a:defRPr>
            </a:lvl1pPr>
            <a:lvl2pPr marL="428625" indent="0" algn="ctr">
              <a:buNone/>
              <a:defRPr sz="2250"/>
            </a:lvl2pPr>
            <a:lvl3pPr marL="857250" indent="0" algn="ctr">
              <a:buNone/>
              <a:defRPr sz="2250"/>
            </a:lvl3pPr>
            <a:lvl4pPr marL="1285875" indent="0" algn="ctr">
              <a:buNone/>
              <a:defRPr sz="1875"/>
            </a:lvl4pPr>
            <a:lvl5pPr marL="1714500" indent="0" algn="ctr">
              <a:buNone/>
              <a:defRPr sz="1875"/>
            </a:lvl5pPr>
            <a:lvl6pPr marL="2143125" indent="0" algn="ctr">
              <a:buNone/>
              <a:defRPr sz="1875"/>
            </a:lvl6pPr>
            <a:lvl7pPr marL="2571750" indent="0" algn="ctr">
              <a:buNone/>
              <a:defRPr sz="1875"/>
            </a:lvl7pPr>
            <a:lvl8pPr marL="3000375" indent="0" algn="ctr">
              <a:buNone/>
              <a:defRPr sz="1875"/>
            </a:lvl8pPr>
            <a:lvl9pPr marL="3429000" indent="0" algn="ctr">
              <a:buNone/>
              <a:defRPr sz="187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02FB4-4377-45AF-B4BE-F0FF01DE39D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9231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6E908-6557-477D-80E9-988FAB18FC5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742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4780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C85A9-2750-43EE-A972-5515FABDB58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613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417"/>
            <a:ext cx="8229600" cy="11406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13200" cy="45303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1" y="1600200"/>
            <a:ext cx="4013200" cy="45303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B2632-30EB-404D-AAF4-83DEB88D2D5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8398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500" spc="-47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250" cap="all" spc="188" baseline="0">
                <a:solidFill>
                  <a:schemeClr val="tx2"/>
                </a:solidFill>
                <a:latin typeface="+mj-lt"/>
              </a:defRPr>
            </a:lvl1pPr>
            <a:lvl2pPr marL="428625" indent="0" algn="ctr">
              <a:buNone/>
              <a:defRPr sz="2250"/>
            </a:lvl2pPr>
            <a:lvl3pPr marL="857250" indent="0" algn="ctr">
              <a:buNone/>
              <a:defRPr sz="2250"/>
            </a:lvl3pPr>
            <a:lvl4pPr marL="1285875" indent="0" algn="ctr">
              <a:buNone/>
              <a:defRPr sz="1875"/>
            </a:lvl4pPr>
            <a:lvl5pPr marL="1714500" indent="0" algn="ctr">
              <a:buNone/>
              <a:defRPr sz="1875"/>
            </a:lvl5pPr>
            <a:lvl6pPr marL="2143125" indent="0" algn="ctr">
              <a:buNone/>
              <a:defRPr sz="1875"/>
            </a:lvl6pPr>
            <a:lvl7pPr marL="2571750" indent="0" algn="ctr">
              <a:buNone/>
              <a:defRPr sz="1875"/>
            </a:lvl7pPr>
            <a:lvl8pPr marL="3000375" indent="0" algn="ctr">
              <a:buNone/>
              <a:defRPr sz="1875"/>
            </a:lvl8pPr>
            <a:lvl9pPr marL="3429000" indent="0" algn="ctr">
              <a:buNone/>
              <a:defRPr sz="187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06704F-C9B3-45C2-8C0E-73F1DE0994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33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C80BC-A432-457E-A29A-2A414C22CDB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2626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5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250" cap="all" spc="188" baseline="0">
                <a:solidFill>
                  <a:schemeClr val="tx2"/>
                </a:solidFill>
                <a:latin typeface="+mj-lt"/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EFF37-1F7A-46EA-A522-9669C5EBB9A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931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7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BF44D-050A-4923-BF1B-62D6C62E599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501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875" b="0" cap="all" baseline="0">
                <a:solidFill>
                  <a:schemeClr val="tx2"/>
                </a:solidFill>
              </a:defRPr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875" b="0" cap="all" baseline="0">
                <a:solidFill>
                  <a:schemeClr val="tx2"/>
                </a:solidFill>
              </a:defRPr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C6E25-3903-4297-9419-3DD52AAFE1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3690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8B075E-2C51-4A39-8EDA-0D5BC84B97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871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D2DA3-9CF1-4B7B-BF50-DFDDAAB6BB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03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4C8E5C-21E9-4C8A-A222-F6B1CFF5B0B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47748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375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9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1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406">
                <a:solidFill>
                  <a:srgbClr val="FFFFFF"/>
                </a:solidFill>
              </a:defRPr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6459787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16F167B-02CD-4D8D-BD12-6B6DC7B13918}" type="slidenum">
              <a:rPr lang="en-US" altLang="en-US" smtClean="0">
                <a:solidFill>
                  <a:srgbClr val="637052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6826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4" y="491507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375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563"/>
              </a:spcAft>
              <a:buNone/>
              <a:defRPr sz="1406">
                <a:solidFill>
                  <a:srgbClr val="FFFFFF"/>
                </a:solidFill>
              </a:defRPr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BF118-CE82-4A42-9F60-530DA4E5D2A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5624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6924C-3B13-4618-8B14-6371C074C5F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64214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4780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08FC6-6A8F-4113-84B8-FABD3D3FD33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9016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417"/>
            <a:ext cx="8229600" cy="11406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13200" cy="45303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1" y="1600200"/>
            <a:ext cx="4013200" cy="45303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02D10-51B1-45AB-B597-71E94130CB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990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5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250" cap="all" spc="188" baseline="0">
                <a:solidFill>
                  <a:schemeClr val="tx2"/>
                </a:solidFill>
                <a:latin typeface="+mj-lt"/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CDF7B5-1487-474C-ADB3-39310456C7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29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7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75809-1611-4E64-9161-A42639FF1E7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42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875" b="0" cap="all" baseline="0">
                <a:solidFill>
                  <a:schemeClr val="tx2"/>
                </a:solidFill>
              </a:defRPr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875" b="0" cap="all" baseline="0">
                <a:solidFill>
                  <a:schemeClr val="tx2"/>
                </a:solidFill>
              </a:defRPr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817C9-646C-43C8-A0D8-806B0C9396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27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0FCAA-C324-4026-B6B0-278D9D594F1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12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6A406C-888E-4FF5-BAFD-1AF0F3B2B0E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963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375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9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1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406">
                <a:solidFill>
                  <a:srgbClr val="FFFFFF"/>
                </a:solidFill>
              </a:defRPr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6459787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342B8E-5F6C-4557-A370-A0AD92B6404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637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4" y="491507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375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563"/>
              </a:spcAft>
              <a:buNone/>
              <a:defRPr sz="1406">
                <a:solidFill>
                  <a:srgbClr val="FFFFFF"/>
                </a:solidFill>
              </a:defRPr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DBA236-C9DF-4A50-B496-98CD4B0518F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833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6334316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3" y="6459787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4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1" y="6459787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4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6" y="6459787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84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1EB2632-30EB-404D-AAF4-83DEB88D2D5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51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</p:sldLayoutIdLst>
  <p:txStyles>
    <p:titleStyle>
      <a:lvl1pPr algn="l" defTabSz="857250" rtl="0" eaLnBrk="1" latinLnBrk="0" hangingPunct="1">
        <a:lnSpc>
          <a:spcPct val="85000"/>
        </a:lnSpc>
        <a:spcBef>
          <a:spcPct val="0"/>
        </a:spcBef>
        <a:buNone/>
        <a:defRPr sz="4500" kern="1200" spc="-47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85725" indent="-85725" algn="l" defTabSz="857250" rtl="0" eaLnBrk="1" latinLnBrk="0" hangingPunct="1">
        <a:lnSpc>
          <a:spcPct val="90000"/>
        </a:lnSpc>
        <a:spcBef>
          <a:spcPts val="1125"/>
        </a:spcBef>
        <a:spcAft>
          <a:spcPts val="188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6004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6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3149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0294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7439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312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187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062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5937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6334316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3" y="6459787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4">
                <a:solidFill>
                  <a:srgbClr val="FFFFFF"/>
                </a:solidFill>
              </a:defRPr>
            </a:lvl1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1" y="6459787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4" cap="all" baseline="0">
                <a:solidFill>
                  <a:srgbClr val="FFFFFF"/>
                </a:solidFill>
              </a:defRPr>
            </a:lvl1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6" y="6459787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84">
                <a:solidFill>
                  <a:srgbClr val="FFFFFF"/>
                </a:solidFill>
              </a:defRPr>
            </a:lvl1pPr>
          </a:lstStyle>
          <a:p>
            <a:pPr eaLnBrk="1" hangingPunct="1">
              <a:defRPr/>
            </a:pPr>
            <a:fld id="{8258FF80-00CC-4163-B1AC-C4F91D299615}" type="slidenum">
              <a:rPr lang="en-US" altLang="en-US" smtClean="0"/>
              <a:pPr eaLnBrk="1" hangingPunct="1"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38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</p:sldLayoutIdLst>
  <p:txStyles>
    <p:titleStyle>
      <a:lvl1pPr algn="l" defTabSz="857250" rtl="0" eaLnBrk="1" latinLnBrk="0" hangingPunct="1">
        <a:lnSpc>
          <a:spcPct val="85000"/>
        </a:lnSpc>
        <a:spcBef>
          <a:spcPct val="0"/>
        </a:spcBef>
        <a:buNone/>
        <a:defRPr sz="4500" kern="1200" spc="-47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85725" indent="-85725" algn="l" defTabSz="857250" rtl="0" eaLnBrk="1" latinLnBrk="0" hangingPunct="1">
        <a:lnSpc>
          <a:spcPct val="90000"/>
        </a:lnSpc>
        <a:spcBef>
          <a:spcPts val="1125"/>
        </a:spcBef>
        <a:spcAft>
          <a:spcPts val="188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6004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6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3149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0294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7439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312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187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062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5937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05628" y="699796"/>
            <a:ext cx="7785230" cy="944724"/>
          </a:xfrm>
          <a:solidFill>
            <a:srgbClr val="FBE6CE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625" b="1" dirty="0">
                <a:solidFill>
                  <a:srgbClr val="637052"/>
                </a:solidFill>
              </a:rPr>
              <a:t>State and Local Public Finance</a:t>
            </a:r>
            <a:br>
              <a:rPr lang="en-US" sz="2250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Professor Yinger</a:t>
            </a:r>
            <a:br>
              <a:rPr lang="en-US" sz="2063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Spring 2021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3886200"/>
            <a:ext cx="5098687" cy="1643063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tx2"/>
                </a:solidFill>
              </a:rPr>
              <a:t>Lecture 6</a:t>
            </a:r>
          </a:p>
          <a:p>
            <a:pPr eaLnBrk="1" hangingPunct="1"/>
            <a:r>
              <a:rPr lang="en-US" dirty="0">
                <a:solidFill>
                  <a:schemeClr val="tx2"/>
                </a:solidFill>
              </a:rPr>
              <a:t>Public Sector Costs: Concepts</a:t>
            </a:r>
          </a:p>
        </p:txBody>
      </p:sp>
    </p:spTree>
    <p:extLst>
      <p:ext uri="{BB962C8B-B14F-4D97-AF65-F5344CB8AC3E}">
        <p14:creationId xmlns:p14="http://schemas.microsoft.com/office/powerpoint/2010/main" val="1502884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6:  Public Sector Costs: Concepts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371600"/>
            <a:ext cx="7543801" cy="402336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</a:rPr>
              <a:t>Examples of “Environment” </a:t>
            </a:r>
          </a:p>
          <a:p>
            <a:pPr marL="227013" lvl="2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1"/>
                </a:solidFill>
              </a:rPr>
              <a:t>Police:</a:t>
            </a:r>
            <a:r>
              <a:rPr lang="en-US" sz="2000" dirty="0"/>
              <a:t>  Poor people are more likely to be victims of crime and to be desperate enough to turn to crime.</a:t>
            </a:r>
          </a:p>
          <a:p>
            <a:pPr marL="227013" lvl="2" indent="-227013">
              <a:lnSpc>
                <a:spcPct val="6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lvl="2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1"/>
                </a:solidFill>
              </a:rPr>
              <a:t>Fire:</a:t>
            </a:r>
            <a:r>
              <a:rPr lang="en-US" sz="2000" dirty="0"/>
              <a:t>  Old houses catch fire more often and burn faster; fire spreads faster when housing is closely packed.</a:t>
            </a:r>
          </a:p>
          <a:p>
            <a:pPr marL="227013" lvl="2" indent="-227013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lvl="2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1"/>
                </a:solidFill>
              </a:rPr>
              <a:t>Education:</a:t>
            </a:r>
            <a:r>
              <a:rPr lang="en-US" sz="2000" dirty="0"/>
              <a:t>  Children from poor families are more likely to bring health or behavioral problems to school, and less likely to have lessons reinforced at home.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Examples of “Environment”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6:  Public Sector Costs: Concepts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1" cy="402336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rgbClr val="BD582C"/>
                </a:solidFill>
              </a:rPr>
              <a:t>Estimates of “Environment” </a:t>
            </a:r>
          </a:p>
          <a:p>
            <a:pPr eaLnBrk="1" hangingPunct="1">
              <a:lnSpc>
                <a:spcPct val="90000"/>
              </a:lnSpc>
            </a:pPr>
            <a:endParaRPr lang="en-US" b="1" dirty="0">
              <a:solidFill>
                <a:srgbClr val="CC3300"/>
              </a:solidFill>
            </a:endParaRPr>
          </a:p>
          <a:p>
            <a:pPr marL="227013" lvl="2" indent="-227013">
              <a:buFont typeface="Wingdings" panose="05000000000000000000" pitchFamily="2" charset="2"/>
              <a:buChar char="§"/>
            </a:pPr>
            <a:r>
              <a:rPr lang="en-US" sz="2000" dirty="0"/>
              <a:t>Ladd &amp; Yinger (</a:t>
            </a:r>
            <a:r>
              <a:rPr lang="en-US" sz="2000" i="1" dirty="0"/>
              <a:t>America’s Ailing Cities </a:t>
            </a:r>
            <a:r>
              <a:rPr lang="en-US" sz="2000" dirty="0"/>
              <a:t>1991) find that police costs increase with </a:t>
            </a:r>
            <a:r>
              <a:rPr lang="en-US" sz="2000" b="1" dirty="0">
                <a:solidFill>
                  <a:schemeClr val="tx1"/>
                </a:solidFill>
              </a:rPr>
              <a:t>poverty and city population.</a:t>
            </a:r>
          </a:p>
          <a:p>
            <a:pPr marL="227013" lvl="2" indent="-227013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lvl="2" indent="-227013">
              <a:buFont typeface="Wingdings" panose="05000000000000000000" pitchFamily="2" charset="2"/>
              <a:buChar char="§"/>
            </a:pPr>
            <a:r>
              <a:rPr lang="en-US" sz="2000" dirty="0"/>
              <a:t>Duncombe &amp; Yinger (</a:t>
            </a:r>
            <a:r>
              <a:rPr lang="en-US" sz="2000" i="1" dirty="0"/>
              <a:t>Journal of Public Economics</a:t>
            </a:r>
            <a:r>
              <a:rPr lang="en-US" sz="2000" dirty="0"/>
              <a:t> 1993) find that fire costs increase with </a:t>
            </a:r>
            <a:r>
              <a:rPr lang="en-US" sz="2000" b="1" dirty="0">
                <a:solidFill>
                  <a:schemeClr val="tx1"/>
                </a:solidFill>
              </a:rPr>
              <a:t>industrial and utility property and tall buildings</a:t>
            </a:r>
            <a:r>
              <a:rPr lang="en-US" sz="2000" dirty="0"/>
              <a:t>.</a:t>
            </a:r>
          </a:p>
          <a:p>
            <a:pPr marL="227013" lvl="2" indent="-227013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lvl="2" indent="-227013">
              <a:buFont typeface="Wingdings" panose="05000000000000000000" pitchFamily="2" charset="2"/>
              <a:buChar char="§"/>
            </a:pPr>
            <a:r>
              <a:rPr lang="en-US" sz="2000" dirty="0"/>
              <a:t>Many scholars find that education costs increase with the </a:t>
            </a:r>
            <a:r>
              <a:rPr lang="en-US" sz="2000" b="1" dirty="0">
                <a:solidFill>
                  <a:schemeClr val="tx1"/>
                </a:solidFill>
              </a:rPr>
              <a:t>share of students from poor families or with limited English proficiency. </a:t>
            </a:r>
            <a:r>
              <a:rPr lang="en-US" sz="2000" dirty="0">
                <a:solidFill>
                  <a:schemeClr val="tx1"/>
                </a:solidFill>
              </a:rPr>
              <a:t>(See, for example, Duncombe and Yinger, </a:t>
            </a:r>
            <a:r>
              <a:rPr lang="en-US" sz="2000" i="1" dirty="0">
                <a:solidFill>
                  <a:schemeClr val="tx1"/>
                </a:solidFill>
              </a:rPr>
              <a:t>Economics of Education Review </a:t>
            </a:r>
            <a:r>
              <a:rPr lang="en-US" sz="2000" dirty="0">
                <a:solidFill>
                  <a:schemeClr val="tx1"/>
                </a:solidFill>
              </a:rPr>
              <a:t>2005).</a:t>
            </a:r>
            <a:endParaRPr lang="en-US" sz="20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rgbClr val="BD582C"/>
                </a:solidFill>
              </a:rPr>
              <a:t>Estimates of “Environment”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6:  Public Sector Costs: Concepts</a:t>
            </a:r>
          </a:p>
        </p:txBody>
      </p:sp>
      <p:graphicFrame>
        <p:nvGraphicFramePr>
          <p:cNvPr id="20793" name="Chart" descr="Please contact Professor Yinger for details regarding figures" title="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2512683"/>
              </p:ext>
            </p:extLst>
          </p:nvPr>
        </p:nvGraphicFramePr>
        <p:xfrm>
          <a:off x="822960" y="1295400"/>
          <a:ext cx="7543802" cy="4779528"/>
        </p:xfrm>
        <a:graphic>
          <a:graphicData uri="http://schemas.openxmlformats.org/drawingml/2006/table">
            <a:tbl>
              <a:tblPr firstRow="1"/>
              <a:tblGrid>
                <a:gridCol w="3238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1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58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0594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BD582C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Estimated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Pupil Weights (=extra costs for at-risk pupils)</a:t>
                      </a:r>
                    </a:p>
                  </a:txBody>
                  <a:tcPr marL="68150" marR="68150" marT="34290" marB="3429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2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8150" marR="68150"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Simple Average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Pupil-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Weighted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Average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Directly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Estimated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6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Without Special Education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68150" marR="68150"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03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Child Poverty</a:t>
                      </a:r>
                    </a:p>
                  </a:txBody>
                  <a:tcPr marL="68150" marR="68150"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1.415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1.491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1.667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88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3705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LEP</a:t>
                      </a:r>
                    </a:p>
                  </a:txBody>
                  <a:tcPr marL="68150" marR="68150"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3705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1.007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3705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1.030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3705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1.308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7737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With Special Education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68150" marR="68150"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88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Child Poverty</a:t>
                      </a:r>
                    </a:p>
                  </a:txBody>
                  <a:tcPr marL="68150" marR="68150"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1.224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1.281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1.592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103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3705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LEP</a:t>
                      </a:r>
                    </a:p>
                  </a:txBody>
                  <a:tcPr marL="68150" marR="68150"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3705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1.009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3705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1.033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3705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1.424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103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Special Education</a:t>
                      </a:r>
                    </a:p>
                  </a:txBody>
                  <a:tcPr marL="68150" marR="68150"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2.049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2.081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2.644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349" name="Chart - Source"/>
          <p:cNvSpPr txBox="1">
            <a:spLocks noChangeArrowheads="1"/>
          </p:cNvSpPr>
          <p:nvPr/>
        </p:nvSpPr>
        <p:spPr bwMode="auto">
          <a:xfrm>
            <a:off x="822960" y="6019800"/>
            <a:ext cx="462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637052"/>
                </a:solidFill>
                <a:latin typeface="Garamond" panose="02020404030301010803" pitchFamily="18" charset="0"/>
              </a:rPr>
              <a:t>From: Duncombe/Yinger </a:t>
            </a:r>
            <a:r>
              <a:rPr lang="en-US" sz="1600" b="1" i="1" dirty="0">
                <a:solidFill>
                  <a:srgbClr val="637052"/>
                </a:solidFill>
                <a:latin typeface="Garamond" panose="02020404030301010803" pitchFamily="18" charset="0"/>
              </a:rPr>
              <a:t>EER</a:t>
            </a:r>
            <a:r>
              <a:rPr lang="en-US" sz="1600" b="1" dirty="0">
                <a:solidFill>
                  <a:srgbClr val="637052"/>
                </a:solidFill>
                <a:latin typeface="Garamond" panose="02020404030301010803" pitchFamily="18" charset="0"/>
              </a:rPr>
              <a:t> 2005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BD582C"/>
                </a:solidFill>
                <a:cs typeface="Arial" pitchFamily="34" charset="0"/>
              </a:rPr>
              <a:t>Estimated</a:t>
            </a:r>
            <a:r>
              <a:rPr lang="en-US" sz="4800" dirty="0">
                <a:solidFill>
                  <a:schemeClr val="accent2"/>
                </a:solidFill>
                <a:cs typeface="Arial" pitchFamily="34" charset="0"/>
              </a:rPr>
              <a:t> Pupil Weights (=extra costs for at-risk pupils)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736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6:  Public Sector Costs: Concepts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7543801" cy="40233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US" sz="2400" dirty="0">
                <a:solidFill>
                  <a:schemeClr val="accent2"/>
                </a:solidFill>
              </a:rPr>
              <a:t>Duncombe/Yinger Study of California</a:t>
            </a:r>
          </a:p>
          <a:p>
            <a:pPr marL="0" indent="0">
              <a:buNone/>
              <a:defRPr/>
            </a:pPr>
            <a:r>
              <a:rPr lang="en-US" sz="2400" dirty="0">
                <a:solidFill>
                  <a:schemeClr val="accent2"/>
                </a:solidFill>
              </a:rPr>
              <a:t> (</a:t>
            </a:r>
            <a:r>
              <a:rPr lang="en-US" sz="2400" i="1" dirty="0">
                <a:solidFill>
                  <a:schemeClr val="accent2"/>
                </a:solidFill>
              </a:rPr>
              <a:t>International Tax and Public Finance </a:t>
            </a:r>
            <a:r>
              <a:rPr lang="en-US" sz="2400" dirty="0">
                <a:solidFill>
                  <a:schemeClr val="accent2"/>
                </a:solidFill>
              </a:rPr>
              <a:t>2011)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 </a:t>
            </a:r>
            <a:r>
              <a:rPr lang="en-US" sz="2000" dirty="0"/>
              <a:t>Cost factors in education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Share of student from poor families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Share of students with limited English proficiency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Share of students with a severe disability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Required wage to attract teachers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Enrollment (economies of scale)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Enrollment change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Grade level (higher costs for high school)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>
                <a:solidFill>
                  <a:schemeClr val="accent2"/>
                </a:solidFill>
              </a:rPr>
              <a:t>Duncombe</a:t>
            </a:r>
            <a:r>
              <a:rPr lang="en-US" sz="4800" dirty="0">
                <a:solidFill>
                  <a:schemeClr val="accent2"/>
                </a:solidFill>
              </a:rPr>
              <a:t>/Yinger Study of California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6:  Public Sector Costs: Concepts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543801" cy="4023360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The Environment and the Public “Cost of Living.”</a:t>
            </a:r>
          </a:p>
          <a:p>
            <a:pPr eaLnBrk="1" hangingPunct="1"/>
            <a:endParaRPr lang="en-US" sz="1800" dirty="0"/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Everyone knows that it takes a higher salary to reach a given standard of living when the cost of living is higher.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same goes for public costs: It takes more government spending to achieve a given level of public services when the environment is hasher.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 equivalent statement is that it takes more government spending to achieve a given level of public services when governmental costs are higher based on factors, such as poverty, outside a government’s control.</a:t>
            </a:r>
            <a:endParaRPr lang="en-US" sz="1813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Class 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56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6:  Public Sector Costs: Concepts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543801" cy="402336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Questions</a:t>
            </a:r>
          </a:p>
          <a:p>
            <a:pPr eaLnBrk="1" hangingPunct="1"/>
            <a:endParaRPr lang="en-US" sz="1800" dirty="0"/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is a public production function?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is a public cost function?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is the “environment” in a public cost function?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is a public cost function like a cost-of-living adjustment?</a:t>
            </a:r>
            <a:endParaRPr lang="en-US" sz="1813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Class 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736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6:  Public Sector Costs: Concepts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543801" cy="402336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Class Outline</a:t>
            </a:r>
          </a:p>
          <a:p>
            <a:pPr eaLnBrk="1" hangingPunct="1"/>
            <a:endParaRPr lang="en-US" sz="1800" dirty="0"/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Public Production and Cost Functions</a:t>
            </a:r>
          </a:p>
          <a:p>
            <a:pPr marL="501333" lvl="1" indent="-227013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81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Role of the “Environment”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</a:rPr>
              <a:t>Public Expenditure Functions</a:t>
            </a:r>
          </a:p>
          <a:p>
            <a:pPr marL="501333" lvl="1" indent="-227013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81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Role of Efficiency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Class 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798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6:  Public Sector Costs: Concepts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>
          <a:xfrm>
            <a:off x="860029" y="1371600"/>
            <a:ext cx="7543801" cy="4023360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chemeClr val="accent2"/>
                </a:solidFill>
              </a:rPr>
              <a:t>Cost versus Spending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A cost function describes technology, and implicitly is based on </a:t>
            </a:r>
            <a:r>
              <a:rPr lang="en-US" sz="2000" b="1" dirty="0">
                <a:solidFill>
                  <a:schemeClr val="tx1"/>
                </a:solidFill>
              </a:rPr>
              <a:t>best practices</a:t>
            </a:r>
            <a:r>
              <a:rPr lang="en-US" sz="2000" dirty="0"/>
              <a:t>.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 In fact, however, we cannot observe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costs</a:t>
            </a:r>
            <a:r>
              <a:rPr lang="en-US" sz="2000" dirty="0"/>
              <a:t>, we can only observe </a:t>
            </a:r>
            <a:r>
              <a:rPr lang="en-US" sz="2000" b="1" dirty="0">
                <a:solidFill>
                  <a:schemeClr val="tx1"/>
                </a:solidFill>
              </a:rPr>
              <a:t>spending</a:t>
            </a:r>
            <a:r>
              <a:rPr lang="en-US" sz="2000" dirty="0"/>
              <a:t>.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 The final step in the logic is to link costs and spending.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Cost versus Spending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6:  Public Sector Costs: Concepts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idx="1"/>
          </p:nvPr>
        </p:nvSpPr>
        <p:spPr>
          <a:xfrm>
            <a:off x="827079" y="1371600"/>
            <a:ext cx="7543801" cy="402336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rgbClr val="BD582C"/>
                </a:solidFill>
              </a:rPr>
              <a:t>Government Expenditure Functions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 To link cost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dirty="0"/>
              <a:t>) and spending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dirty="0"/>
              <a:t>), we can write: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= C/e = c{S, N, W}/e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Definition of Efficiency (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b="1" dirty="0">
                <a:solidFill>
                  <a:schemeClr val="tx1"/>
                </a:solidFill>
              </a:rPr>
              <a:t>)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CC3300"/>
              </a:solidFill>
            </a:endParaRPr>
          </a:p>
          <a:p>
            <a:pPr marL="701675" lvl="3" indent="-23971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An efficient government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dirty="0"/>
              <a:t> = 1) uses </a:t>
            </a:r>
            <a:r>
              <a:rPr lang="en-US" sz="2000" dirty="0">
                <a:solidFill>
                  <a:schemeClr val="tx1"/>
                </a:solidFill>
              </a:rPr>
              <a:t>best practices </a:t>
            </a:r>
            <a:r>
              <a:rPr lang="en-US" sz="2000" dirty="0"/>
              <a:t>to spend as little as possible in delivering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/>
              <a:t>.</a:t>
            </a:r>
          </a:p>
          <a:p>
            <a:pPr marL="701675" lvl="3" indent="-23971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Spending more than this minimum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dirty="0"/>
              <a:t> &lt; 1) is inefficient.</a:t>
            </a:r>
          </a:p>
          <a:p>
            <a:pPr marL="701675" lvl="3" indent="-23971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Alternative measures of </a:t>
            </a:r>
            <a:r>
              <a:rPr lang="en-U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/>
              <a:t> yield alternative definitions of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dirty="0"/>
              <a:t>.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BD582C"/>
                </a:solidFill>
              </a:rPr>
              <a:t>Government Expenditure Function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6:  Public Sector Costs: Concepts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447800"/>
            <a:ext cx="7543801" cy="402336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</a:rPr>
              <a:t>Examples of Efficiency</a:t>
            </a:r>
          </a:p>
          <a:p>
            <a:pPr marL="227013" lvl="3" indent="-2270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Suppose we define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/>
              <a:t> as </a:t>
            </a:r>
            <a:r>
              <a:rPr lang="en-US" sz="2000" dirty="0">
                <a:solidFill>
                  <a:schemeClr val="tx1"/>
                </a:solidFill>
              </a:rPr>
              <a:t>student performance </a:t>
            </a:r>
            <a:r>
              <a:rPr lang="en-US" sz="2000" dirty="0"/>
              <a:t>on basic math and reading tests.</a:t>
            </a:r>
          </a:p>
          <a:p>
            <a:pPr marL="227013" lvl="3" indent="-2270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Many rich, suburban schools will be inefficient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in delivering this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/>
              <a:t>despite their high scores because they spend a lot on art, music, science, and social studies. </a:t>
            </a:r>
          </a:p>
          <a:p>
            <a:pPr marL="398463" lvl="4" indent="-2270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This inefficiency is not inherently bad, but it affects the outcomes of accountability programs designed to boost math and reading.</a:t>
            </a:r>
          </a:p>
          <a:p>
            <a:pPr marL="227013" lvl="3" indent="-2270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Some poor, urban schools will be efficient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dirty="0"/>
              <a:t>despite their low scores because they focus most of their spending on the basics.</a:t>
            </a:r>
          </a:p>
          <a:p>
            <a:pPr marL="227013" lvl="3" indent="-2270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Some schools also may be inefficient because they are wasteful—a type of inefficiency that cannot be separated from the above.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Examples of Efficiency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6:  Public Sector Costs: Concepts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1" cy="4023360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chemeClr val="accent2"/>
                </a:solidFill>
              </a:rPr>
              <a:t>Section Outline</a:t>
            </a:r>
          </a:p>
          <a:p>
            <a:pPr eaLnBrk="1" hangingPunct="1"/>
            <a:endParaRPr lang="en-US" sz="1800" dirty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This is the first of three classes on public sector costs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1.  Production and Cost Concepts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2.  Policies to Lower Costs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3.  Case:  Privatization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These classes are about the </a:t>
            </a:r>
            <a:r>
              <a:rPr lang="en-US" sz="2000" b="1" dirty="0">
                <a:solidFill>
                  <a:schemeClr val="tx1"/>
                </a:solidFill>
              </a:rPr>
              <a:t>technology</a:t>
            </a:r>
            <a:r>
              <a:rPr lang="en-US" sz="2000" dirty="0"/>
              <a:t> of public production.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Section Outline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6:  Public Sector Costs: Concepts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371600"/>
            <a:ext cx="7543801" cy="402336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</a:rPr>
              <a:t>Measuring Efficiency</a:t>
            </a:r>
          </a:p>
          <a:p>
            <a:pPr marL="22701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Efficiency cannot be measured directly.</a:t>
            </a:r>
          </a:p>
          <a:p>
            <a:pPr marL="22701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Scholars disagree on the best way to account for efficiency in estimating an expenditure function.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One method (D/Y):</a:t>
            </a:r>
          </a:p>
          <a:p>
            <a:pPr lvl="3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The </a:t>
            </a:r>
            <a:r>
              <a:rPr lang="en-US" sz="2000" dirty="0">
                <a:solidFill>
                  <a:schemeClr val="tx1"/>
                </a:solidFill>
              </a:rPr>
              <a:t>efficiency-related behavior </a:t>
            </a:r>
            <a:r>
              <a:rPr lang="en-US" sz="2000" dirty="0"/>
              <a:t>of voters (monitoring, demand for public services not 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/>
              <a:t>) and public officials (waste) responds to </a:t>
            </a:r>
            <a:r>
              <a:rPr lang="en-US" sz="2000" dirty="0">
                <a:solidFill>
                  <a:schemeClr val="tx1"/>
                </a:solidFill>
              </a:rPr>
              <a:t>incentives</a:t>
            </a:r>
            <a:r>
              <a:rPr lang="en-US" sz="2000" dirty="0"/>
              <a:t>.</a:t>
            </a:r>
          </a:p>
          <a:p>
            <a:pPr lvl="3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Control for variables that describe these incentives.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Measuring Efficiency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6:  Public Sector Costs: Concepts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>
          <a:xfrm>
            <a:off x="800548" y="1371600"/>
            <a:ext cx="7543801" cy="4023360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chemeClr val="accent2"/>
                </a:solidFill>
              </a:rPr>
              <a:t>Examples of Incentives That May Influence Efficiency</a:t>
            </a:r>
          </a:p>
          <a:p>
            <a:pPr marL="344488" lvl="3" indent="-227013">
              <a:lnSpc>
                <a:spcPct val="100000"/>
              </a:lnSpc>
              <a:spcBef>
                <a:spcPts val="12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1"/>
                </a:solidFill>
              </a:rPr>
              <a:t>Tax Price:  </a:t>
            </a:r>
            <a:r>
              <a:rPr lang="en-US" sz="2000" dirty="0"/>
              <a:t>Voters monitor public officials more carefully when paying a higher share of tax revenue.</a:t>
            </a:r>
          </a:p>
          <a:p>
            <a:pPr marL="344488" lvl="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1"/>
                </a:solidFill>
              </a:rPr>
              <a:t>State Aid: </a:t>
            </a:r>
            <a:r>
              <a:rPr lang="en-US" sz="2000" dirty="0"/>
              <a:t>State aid shifts the financing burden away from voters and weakens their incentive to monitor public officials.</a:t>
            </a:r>
          </a:p>
          <a:p>
            <a:pPr marL="344488" lvl="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1"/>
                </a:solidFill>
              </a:rPr>
              <a:t>Competition: </a:t>
            </a:r>
            <a:r>
              <a:rPr lang="en-US" sz="2000" dirty="0"/>
              <a:t>Public officials may be more efficient when they face competition.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accent2"/>
                </a:solidFill>
              </a:rPr>
              <a:t>Examples of Incentives That May Influence Efficiency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6:  Public Sector Costs: Concepts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447800"/>
            <a:ext cx="7543801" cy="40233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sz="2400" dirty="0">
                <a:solidFill>
                  <a:srgbClr val="CC3300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Duncombe</a:t>
            </a:r>
            <a:r>
              <a:rPr lang="en-US" sz="2400" dirty="0">
                <a:solidFill>
                  <a:schemeClr val="accent2"/>
                </a:solidFill>
              </a:rPr>
              <a:t>/Yinger </a:t>
            </a:r>
            <a:r>
              <a:rPr lang="en-US" sz="2400" dirty="0">
                <a:solidFill>
                  <a:srgbClr val="BD582C"/>
                </a:solidFill>
              </a:rPr>
              <a:t>Study</a:t>
            </a:r>
            <a:r>
              <a:rPr lang="en-US" sz="2400" dirty="0">
                <a:solidFill>
                  <a:schemeClr val="accent2"/>
                </a:solidFill>
              </a:rPr>
              <a:t> of California 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Efficiency factors in education (with state’s test score index as the measure of performance)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Median income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Tax price (based on parcel tax)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State aid for education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Federal aid for education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Migration into district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Categorical aid as a share of total aid</a:t>
            </a:r>
          </a:p>
        </p:txBody>
      </p:sp>
      <p:sp>
        <p:nvSpPr>
          <p:cNvPr id="4" name="Title 3" hidden="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CC3300"/>
                </a:solidFill>
              </a:rPr>
              <a:t> </a:t>
            </a:r>
            <a:r>
              <a:rPr lang="en-US" sz="4800" dirty="0" err="1">
                <a:solidFill>
                  <a:schemeClr val="accent2"/>
                </a:solidFill>
              </a:rPr>
              <a:t>Duncombe</a:t>
            </a:r>
            <a:r>
              <a:rPr lang="en-US" sz="4800" dirty="0">
                <a:solidFill>
                  <a:schemeClr val="accent2"/>
                </a:solidFill>
              </a:rPr>
              <a:t>/Yinger </a:t>
            </a:r>
            <a:r>
              <a:rPr lang="en-US" sz="4800" dirty="0">
                <a:solidFill>
                  <a:srgbClr val="BD582C"/>
                </a:solidFill>
              </a:rPr>
              <a:t>Study</a:t>
            </a:r>
            <a:r>
              <a:rPr lang="en-US" sz="4800" dirty="0">
                <a:solidFill>
                  <a:schemeClr val="accent2"/>
                </a:solidFill>
              </a:rPr>
              <a:t> of California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6:  Public Sector Costs: Concepts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447800"/>
            <a:ext cx="7543801" cy="40233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sz="2400" dirty="0">
                <a:solidFill>
                  <a:schemeClr val="accent2"/>
                </a:solidFill>
              </a:rPr>
              <a:t> Other Recent Cost Studies  </a:t>
            </a:r>
          </a:p>
          <a:p>
            <a:pPr marL="227013" indent="-227013">
              <a:buFont typeface="Wingdings" panose="05000000000000000000" pitchFamily="2" charset="2"/>
              <a:buChar char="§"/>
              <a:defRPr/>
            </a:pPr>
            <a:r>
              <a:rPr lang="en-US" sz="2000" b="1" dirty="0">
                <a:solidFill>
                  <a:schemeClr val="tx1"/>
                </a:solidFill>
              </a:rPr>
              <a:t>New York</a:t>
            </a:r>
            <a:r>
              <a:rPr lang="en-US" sz="2000" dirty="0"/>
              <a:t>: Eom, Duncombe, Nguyen-Hoang, and Yinger, </a:t>
            </a:r>
            <a:r>
              <a:rPr lang="en-US" sz="2000" i="1" dirty="0"/>
              <a:t>Education Finance and Policy, </a:t>
            </a:r>
            <a:r>
              <a:rPr lang="en-US" sz="2000" dirty="0"/>
              <a:t>Fall 2014.</a:t>
            </a:r>
          </a:p>
          <a:p>
            <a:pPr marL="227013" indent="-227013">
              <a:buFont typeface="Wingdings" panose="05000000000000000000" pitchFamily="2" charset="2"/>
              <a:buChar char="§"/>
              <a:defRPr/>
            </a:pPr>
            <a:r>
              <a:rPr lang="en-US" sz="2000" b="1" dirty="0">
                <a:solidFill>
                  <a:schemeClr val="tx1"/>
                </a:solidFill>
              </a:rPr>
              <a:t>Massachusetts</a:t>
            </a:r>
            <a:r>
              <a:rPr lang="en-US" sz="2000" dirty="0"/>
              <a:t>: Nguyen-Hoang and Yinger. </a:t>
            </a:r>
            <a:r>
              <a:rPr lang="en-US" sz="2000" i="1" dirty="0"/>
              <a:t>Journal of Education Finance, </a:t>
            </a:r>
            <a:r>
              <a:rPr lang="en-US" sz="2000" dirty="0"/>
              <a:t>Spring 2014. </a:t>
            </a:r>
          </a:p>
          <a:p>
            <a:pPr marL="227013" indent="-227013">
              <a:buFont typeface="Wingdings" panose="05000000000000000000" pitchFamily="2" charset="2"/>
              <a:buChar char="§"/>
              <a:defRPr/>
            </a:pPr>
            <a:r>
              <a:rPr lang="en-US" sz="2000" b="1" dirty="0">
                <a:solidFill>
                  <a:schemeClr val="tx1"/>
                </a:solidFill>
              </a:rPr>
              <a:t>Missouri</a:t>
            </a:r>
            <a:r>
              <a:rPr lang="en-US" sz="2000" dirty="0"/>
              <a:t>: Duncombe and Yinger, </a:t>
            </a:r>
            <a:r>
              <a:rPr lang="en-US" sz="2000" i="1" dirty="0"/>
              <a:t>Peabody Journal of Education, 2011.</a:t>
            </a:r>
          </a:p>
          <a:p>
            <a:pPr marL="227013" indent="-227013">
              <a:buFont typeface="Wingdings" panose="05000000000000000000" pitchFamily="2" charset="2"/>
              <a:buChar char="§"/>
              <a:defRPr/>
            </a:pPr>
            <a:r>
              <a:rPr lang="en-US" sz="2000" b="1" dirty="0">
                <a:solidFill>
                  <a:schemeClr val="tx1"/>
                </a:solidFill>
              </a:rPr>
              <a:t>California, Kansas, Missouri, and New York</a:t>
            </a:r>
            <a:r>
              <a:rPr lang="en-US" sz="2000" dirty="0"/>
              <a:t>: Lukemeyer, Duncombe, and Yinger. In </a:t>
            </a:r>
            <a:r>
              <a:rPr lang="en-US" sz="2000" i="1" dirty="0"/>
              <a:t>Improving on No Child Left Behind</a:t>
            </a:r>
            <a:r>
              <a:rPr lang="en-US" sz="2000" dirty="0"/>
              <a:t>, R. D. Kahlenberg (ed.), The Century Foundation, 2008.</a:t>
            </a:r>
          </a:p>
          <a:p>
            <a:pPr marL="227013" indent="-227013">
              <a:buFont typeface="Wingdings" panose="05000000000000000000" pitchFamily="2" charset="2"/>
              <a:buChar char="§"/>
              <a:defRPr/>
            </a:pPr>
            <a:r>
              <a:rPr lang="en-US" sz="2000" b="1" dirty="0">
                <a:solidFill>
                  <a:schemeClr val="tx1"/>
                </a:solidFill>
              </a:rPr>
              <a:t>Literature Review</a:t>
            </a:r>
            <a:r>
              <a:rPr lang="en-US" sz="2000" dirty="0"/>
              <a:t>: </a:t>
            </a:r>
            <a:r>
              <a:rPr lang="en-US" sz="2000" dirty="0" err="1">
                <a:ea typeface="Times New Roman" panose="02020603050405020304" pitchFamily="18" charset="0"/>
              </a:rPr>
              <a:t>Duncombe</a:t>
            </a:r>
            <a:r>
              <a:rPr lang="en-US" sz="2000" dirty="0">
                <a:ea typeface="Times New Roman" panose="02020603050405020304" pitchFamily="18" charset="0"/>
              </a:rPr>
              <a:t>, Nguyen-Hoang, and Yinger. 2015. “Measurement of Cost Differentials.” In </a:t>
            </a:r>
            <a:r>
              <a:rPr lang="en-US" sz="2000" i="1" dirty="0">
                <a:ea typeface="Times New Roman" panose="02020603050405020304" pitchFamily="18" charset="0"/>
              </a:rPr>
              <a:t>Handbook of Research in Education Finance and Policy</a:t>
            </a:r>
            <a:r>
              <a:rPr lang="en-US" sz="2000" dirty="0">
                <a:ea typeface="Times New Roman" panose="02020603050405020304" pitchFamily="18" charset="0"/>
              </a:rPr>
              <a:t>, 2</a:t>
            </a:r>
            <a:r>
              <a:rPr lang="en-US" sz="2000" baseline="30000" dirty="0">
                <a:ea typeface="Times New Roman" panose="02020603050405020304" pitchFamily="18" charset="0"/>
              </a:rPr>
              <a:t>nd</a:t>
            </a:r>
            <a:r>
              <a:rPr lang="en-US" sz="2000" dirty="0">
                <a:ea typeface="Times New Roman" panose="02020603050405020304" pitchFamily="18" charset="0"/>
              </a:rPr>
              <a:t> Edition, M.E. </a:t>
            </a:r>
            <a:r>
              <a:rPr lang="en-US" sz="2000" dirty="0" err="1">
                <a:ea typeface="Times New Roman" panose="02020603050405020304" pitchFamily="18" charset="0"/>
              </a:rPr>
              <a:t>Goertz</a:t>
            </a:r>
            <a:r>
              <a:rPr lang="en-US" sz="2000" dirty="0">
                <a:ea typeface="Times New Roman" panose="02020603050405020304" pitchFamily="18" charset="0"/>
              </a:rPr>
              <a:t> and H.F. Ladd (eds.), New York: Routledge, 2015, pp. 260-278.</a:t>
            </a:r>
            <a:endParaRPr lang="en-US" sz="2000" dirty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CC3300"/>
                </a:solidFill>
              </a:rPr>
              <a:t>Other Recent Cost </a:t>
            </a:r>
            <a:r>
              <a:rPr lang="en-US" sz="4800" dirty="0">
                <a:solidFill>
                  <a:srgbClr val="BD582C"/>
                </a:solidFill>
              </a:rPr>
              <a:t>Studies</a:t>
            </a:r>
            <a:r>
              <a:rPr lang="en-US" sz="4800" dirty="0">
                <a:solidFill>
                  <a:schemeClr val="accent2"/>
                </a:solidFill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2696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6:  Public Sector Costs: Concepts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371600"/>
            <a:ext cx="7543801" cy="402336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</a:rPr>
              <a:t>Allocative versus Productive Efficiency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Note that we have defined two different efficiency concepts: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lvl="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chemeClr val="tx1"/>
                </a:solidFill>
              </a:rPr>
              <a:t>Allocative efficiency </a:t>
            </a:r>
            <a:r>
              <a:rPr lang="en-US" sz="2000" dirty="0"/>
              <a:t>= whether goods and services are allocated to the people who value them most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000" dirty="0"/>
          </a:p>
          <a:p>
            <a:pPr lvl="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chemeClr val="tx1"/>
                </a:solidFill>
              </a:rPr>
              <a:t>Productive efficiency </a:t>
            </a:r>
            <a:r>
              <a:rPr lang="en-US" sz="2000" dirty="0"/>
              <a:t>= whether goods and services are produced using best practices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accent1"/>
                </a:solidFill>
              </a:rPr>
              <a:t>You can improve public welfare by boosting either type of efficiency!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accent2"/>
                </a:solidFill>
              </a:rPr>
              <a:t>Allocative versus Productive Efficiency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6:  Public Sector Costs: Concepts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543801" cy="402336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Questions</a:t>
            </a:r>
          </a:p>
          <a:p>
            <a:pPr eaLnBrk="1" hangingPunct="1"/>
            <a:endParaRPr lang="en-US" sz="1800" dirty="0"/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does it mean to say that a local government is “inefficient”?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is the difference between higher spending due to a local government’s environment and higher spending due to inefficiency?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is the notion of governmental efficiency linked to the notion of governmental performance?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can a scholar account for efficiency in a study of local government spending?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1813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Class 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11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6:  Public Sector Costs: Concepts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543801" cy="402336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Class Outline</a:t>
            </a:r>
          </a:p>
          <a:p>
            <a:pPr eaLnBrk="1" hangingPunct="1"/>
            <a:endParaRPr lang="en-US" sz="1800" dirty="0"/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Public Production and Cost Functions</a:t>
            </a:r>
          </a:p>
          <a:p>
            <a:pPr marL="501333" lvl="1" indent="-227013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81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Role of the “Environment”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Public Expenditure Functions</a:t>
            </a:r>
          </a:p>
          <a:p>
            <a:pPr marL="501333" lvl="1" indent="-227013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81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Role of Efficiency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Class Outline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6:  Public Sector Costs: Concepts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543801" cy="402336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Class Outline</a:t>
            </a:r>
          </a:p>
          <a:p>
            <a:pPr eaLnBrk="1" hangingPunct="1"/>
            <a:endParaRPr lang="en-US" sz="1800" dirty="0"/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</a:rPr>
              <a:t>Public Production and Cost Functions</a:t>
            </a:r>
          </a:p>
          <a:p>
            <a:pPr marL="501333" lvl="1" indent="-227013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81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Role of the “Environment”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Public Expenditure Functions</a:t>
            </a:r>
          </a:p>
          <a:p>
            <a:pPr marL="501333" lvl="1" indent="-227013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813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Role of Efficiency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Class 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771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6:  Public Sector Costs: Concepts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7543801" cy="4023360"/>
          </a:xfrm>
        </p:spPr>
        <p:txBody>
          <a:bodyPr>
            <a:normAutofit/>
          </a:bodyPr>
          <a:lstStyle/>
          <a:p>
            <a:pPr marL="360045" lvl="2" indent="0">
              <a:lnSpc>
                <a:spcPct val="150000"/>
              </a:lnSpc>
              <a:spcAft>
                <a:spcPts val="1800"/>
              </a:spcAft>
              <a:buNone/>
            </a:pPr>
            <a:r>
              <a:rPr lang="en-US" sz="2400" dirty="0">
                <a:solidFill>
                  <a:schemeClr val="accent2"/>
                </a:solidFill>
              </a:rPr>
              <a:t>Key Concepts</a:t>
            </a:r>
          </a:p>
          <a:p>
            <a:pPr lvl="2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1"/>
                </a:solidFill>
              </a:rPr>
              <a:t>Production functions </a:t>
            </a:r>
            <a:r>
              <a:rPr lang="en-US" sz="2000" dirty="0"/>
              <a:t>translate inputs into outputs.</a:t>
            </a:r>
          </a:p>
          <a:p>
            <a:pPr lvl="2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1"/>
                </a:solidFill>
              </a:rPr>
              <a:t>Cost functions </a:t>
            </a:r>
            <a:r>
              <a:rPr lang="en-US" sz="2000" dirty="0"/>
              <a:t>indicate the spending required to reach a given level of output.</a:t>
            </a:r>
          </a:p>
          <a:p>
            <a:pPr lvl="2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Understanding public production and cost functions is critical to understanding public spending and performance.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Key Concepts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6:  Public Sector Costs: Concepts2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>
          <a:xfrm>
            <a:off x="816556" y="1371600"/>
            <a:ext cx="7543801" cy="4023360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chemeClr val="accent2"/>
                </a:solidFill>
              </a:rPr>
              <a:t>Private Production and Cost</a:t>
            </a:r>
          </a:p>
          <a:p>
            <a:pPr eaLnBrk="1" hangingPunct="1"/>
            <a:endParaRPr lang="en-US" sz="2400" dirty="0">
              <a:solidFill>
                <a:schemeClr val="accent2"/>
              </a:solidFill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637052"/>
                </a:solidFill>
              </a:rPr>
              <a:t> Private Production Function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 algn="ctr" eaLnBrk="1" hangingPunct="1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= q{Inputs}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dirty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637052"/>
                </a:solidFill>
              </a:rPr>
              <a:t> Private Cost Function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= c{Q, Input Prices}</a:t>
            </a:r>
          </a:p>
          <a:p>
            <a:pPr eaLnBrk="1" hangingPunct="1"/>
            <a:endParaRPr lang="en-U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Private Production and Cost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6:  Public Sector Costs: Concepts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143000"/>
            <a:ext cx="7543801" cy="402336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accent2"/>
                </a:solidFill>
              </a:rPr>
              <a:t>Government Production Function</a:t>
            </a:r>
          </a:p>
          <a:p>
            <a:pPr eaLnBrk="1" hangingPunct="1">
              <a:lnSpc>
                <a:spcPct val="70000"/>
              </a:lnSpc>
            </a:pPr>
            <a:r>
              <a:rPr lang="en-US" sz="2400" dirty="0">
                <a:solidFill>
                  <a:schemeClr val="accent2"/>
                </a:solidFill>
              </a:rPr>
              <a:t> (Bradford/Malt/Oates, </a:t>
            </a:r>
            <a:r>
              <a:rPr lang="en-US" sz="2400" i="1" dirty="0">
                <a:solidFill>
                  <a:schemeClr val="accent2"/>
                </a:solidFill>
              </a:rPr>
              <a:t>National Tax Journal</a:t>
            </a:r>
            <a:r>
              <a:rPr lang="en-US" sz="2400" dirty="0">
                <a:solidFill>
                  <a:schemeClr val="accent2"/>
                </a:solidFill>
              </a:rPr>
              <a:t> 1969)</a:t>
            </a:r>
          </a:p>
          <a:p>
            <a:pPr marL="0" indent="0" eaLnBrk="1" hangingPunct="1">
              <a:buNone/>
            </a:pPr>
            <a:endParaRPr lang="en-US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637052"/>
                </a:solidFill>
              </a:rPr>
              <a:t>Intermediate Output (</a:t>
            </a:r>
            <a:r>
              <a:rPr lang="en-US" sz="2000" dirty="0">
                <a:solidFill>
                  <a:srgbClr val="637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000" dirty="0">
                <a:solidFill>
                  <a:srgbClr val="637052"/>
                </a:solidFill>
              </a:rPr>
              <a:t> depends on inputs)</a:t>
            </a:r>
          </a:p>
          <a:p>
            <a:pPr marL="188595" lvl="1" indent="0" eaLnBrk="1" hangingPunct="1">
              <a:buNone/>
            </a:pPr>
            <a:r>
              <a:rPr lang="en-US" sz="18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br>
              <a:rPr lang="en-US" sz="18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	 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= g{Inputs}</a:t>
            </a:r>
          </a:p>
          <a:p>
            <a:pPr marL="188595" lvl="1" indent="0" eaLnBrk="1" hangingPunct="1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637052"/>
                </a:solidFill>
              </a:rPr>
              <a:t>Final Output (</a:t>
            </a:r>
            <a:r>
              <a:rPr lang="en-US" sz="2000" dirty="0">
                <a:solidFill>
                  <a:srgbClr val="637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>
                <a:solidFill>
                  <a:srgbClr val="637052"/>
                </a:solidFill>
              </a:rPr>
              <a:t> depends on </a:t>
            </a:r>
            <a:r>
              <a:rPr lang="en-US" sz="2000" dirty="0">
                <a:solidFill>
                  <a:srgbClr val="637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000" dirty="0">
                <a:solidFill>
                  <a:srgbClr val="637052"/>
                </a:solidFill>
              </a:rPr>
              <a:t> and the Environment, </a:t>
            </a:r>
            <a:r>
              <a:rPr lang="en-US" sz="2000" dirty="0">
                <a:solidFill>
                  <a:srgbClr val="637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solidFill>
                  <a:srgbClr val="637052"/>
                </a:solidFill>
              </a:rPr>
              <a:t>)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 = s{G, Environment}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s{G, N}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637052"/>
                </a:solidFill>
              </a:rPr>
              <a:t>Inverted Final Output (required </a:t>
            </a:r>
            <a:r>
              <a:rPr lang="en-US" sz="2000" dirty="0">
                <a:solidFill>
                  <a:srgbClr val="637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000" dirty="0">
                <a:solidFill>
                  <a:srgbClr val="637052"/>
                </a:solidFill>
              </a:rPr>
              <a:t> depends on </a:t>
            </a:r>
            <a:r>
              <a:rPr lang="en-US" sz="2000" dirty="0">
                <a:solidFill>
                  <a:srgbClr val="637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solidFill>
                  <a:srgbClr val="637052"/>
                </a:solidFill>
              </a:rPr>
              <a:t> and on desired</a:t>
            </a:r>
            <a:r>
              <a:rPr lang="en-US" sz="2000" dirty="0">
                <a:solidFill>
                  <a:srgbClr val="637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sz="2000" dirty="0">
                <a:solidFill>
                  <a:srgbClr val="637052"/>
                </a:solidFill>
              </a:rPr>
              <a:t>)</a:t>
            </a:r>
          </a:p>
          <a:p>
            <a:pPr algn="ctr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= s</a:t>
            </a:r>
            <a:r>
              <a:rPr lang="en-US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{S, N}</a:t>
            </a:r>
          </a:p>
          <a:p>
            <a:pPr eaLnBrk="1" hangingPunct="1"/>
            <a:endParaRPr lang="en-US" dirty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70000"/>
              </a:lnSpc>
              <a:spcBef>
                <a:spcPts val="0"/>
              </a:spcBef>
            </a:pPr>
            <a:r>
              <a:rPr lang="en-US" sz="4800" dirty="0">
                <a:solidFill>
                  <a:schemeClr val="accent2"/>
                </a:solidFill>
              </a:rPr>
              <a:t>Government Production Function</a:t>
            </a:r>
            <a:br>
              <a:rPr lang="en-US" sz="4800" dirty="0">
                <a:solidFill>
                  <a:schemeClr val="accent2"/>
                </a:solidFill>
              </a:rPr>
            </a:br>
            <a:r>
              <a:rPr lang="en-US" sz="4800" dirty="0">
                <a:solidFill>
                  <a:schemeClr val="accent2"/>
                </a:solidFill>
              </a:rPr>
              <a:t> (Bradford/Malt/Oates, </a:t>
            </a:r>
            <a:r>
              <a:rPr lang="en-US" sz="4800" i="1" dirty="0">
                <a:solidFill>
                  <a:schemeClr val="accent2"/>
                </a:solidFill>
              </a:rPr>
              <a:t>National Tax Journal</a:t>
            </a:r>
            <a:r>
              <a:rPr lang="en-US" sz="4800" dirty="0">
                <a:solidFill>
                  <a:schemeClr val="accent2"/>
                </a:solidFill>
              </a:rPr>
              <a:t> 1969)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6:  Public Sector Costs: Concepts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990600"/>
            <a:ext cx="7543801" cy="402336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dirty="0"/>
          </a:p>
          <a:p>
            <a:r>
              <a:rPr lang="en-US" sz="2400" dirty="0">
                <a:solidFill>
                  <a:schemeClr val="accent2"/>
                </a:solidFill>
              </a:rPr>
              <a:t>Government Cost Functions (B/M/O, </a:t>
            </a:r>
            <a:r>
              <a:rPr lang="en-US" sz="2400" i="1" dirty="0">
                <a:solidFill>
                  <a:schemeClr val="accent2"/>
                </a:solidFill>
              </a:rPr>
              <a:t>NTJ</a:t>
            </a:r>
            <a:r>
              <a:rPr lang="en-US" sz="2400" dirty="0">
                <a:solidFill>
                  <a:schemeClr val="accent2"/>
                </a:solidFill>
              </a:rPr>
              <a:t> 1969)</a:t>
            </a:r>
          </a:p>
          <a:p>
            <a:pPr eaLnBrk="1" hangingPunct="1"/>
            <a:endParaRPr lang="en-US" dirty="0">
              <a:solidFill>
                <a:srgbClr val="CC3300"/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637052"/>
                </a:solidFill>
              </a:rPr>
              <a:t>Cost of Intermediate Output (depends on G and input prices, W)</a:t>
            </a:r>
          </a:p>
          <a:p>
            <a:pPr marL="0" indent="0" algn="ctr" eaLnBrk="1" hangingPunct="1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aseline="-2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aseline="-2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{G, W}</a:t>
            </a:r>
          </a:p>
          <a:p>
            <a:pPr marL="0" indent="0" algn="ctr" eaLnBrk="1" hangingPunct="1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637052"/>
                </a:solidFill>
              </a:rPr>
              <a:t>Cost of Final Output (depends on </a:t>
            </a:r>
            <a:r>
              <a:rPr lang="en-US" sz="2000" dirty="0">
                <a:solidFill>
                  <a:srgbClr val="637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>
                <a:solidFill>
                  <a:srgbClr val="637052"/>
                </a:solidFill>
              </a:rPr>
              <a:t>, </a:t>
            </a:r>
            <a:r>
              <a:rPr lang="en-US" sz="2000" dirty="0">
                <a:solidFill>
                  <a:srgbClr val="637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solidFill>
                  <a:srgbClr val="637052"/>
                </a:solidFill>
              </a:rPr>
              <a:t>, and </a:t>
            </a:r>
            <a:r>
              <a:rPr lang="en-US" sz="2000" dirty="0">
                <a:solidFill>
                  <a:srgbClr val="637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000" dirty="0">
                <a:solidFill>
                  <a:srgbClr val="637052"/>
                </a:solidFill>
              </a:rPr>
              <a:t>)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= c{G needed for S, W}</a:t>
            </a:r>
          </a:p>
          <a:p>
            <a:pPr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c{s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{S, N}, W}</a:t>
            </a:r>
          </a:p>
          <a:p>
            <a:pPr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cʹ{S, N, W}</a:t>
            </a:r>
          </a:p>
          <a:p>
            <a:pPr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dirty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accent2"/>
                </a:solidFill>
              </a:rPr>
              <a:t>Government Cost Functions (B/M/O, </a:t>
            </a:r>
            <a:r>
              <a:rPr lang="en-US" sz="4800" i="1" dirty="0">
                <a:solidFill>
                  <a:schemeClr val="accent2"/>
                </a:solidFill>
              </a:rPr>
              <a:t>NTJ</a:t>
            </a:r>
            <a:r>
              <a:rPr lang="en-US" sz="4800" dirty="0">
                <a:solidFill>
                  <a:schemeClr val="accent2"/>
                </a:solidFill>
              </a:rPr>
              <a:t> 1969)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6:  Public Sector Costs: Concepts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1" cy="402336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>
                <a:solidFill>
                  <a:schemeClr val="accent2"/>
                </a:solidFill>
              </a:rPr>
              <a:t>Public Outputs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  Public cost functions focus on the cost of government </a:t>
            </a:r>
            <a:r>
              <a:rPr lang="en-US" sz="2000" b="1" dirty="0">
                <a:solidFill>
                  <a:schemeClr val="tx1"/>
                </a:solidFill>
              </a:rPr>
              <a:t>performance</a:t>
            </a:r>
            <a:r>
              <a:rPr lang="en-US" sz="2000" dirty="0"/>
              <a:t>.</a:t>
            </a:r>
          </a:p>
          <a:p>
            <a:pPr marL="803275" lvl="4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 Police:  Crime rate.</a:t>
            </a:r>
          </a:p>
          <a:p>
            <a:pPr marL="803275" lvl="4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 Fire:  Probability of loss from fire.</a:t>
            </a:r>
          </a:p>
          <a:p>
            <a:pPr marL="803275" lvl="4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 Education:  Test scores, graduation rates.</a:t>
            </a:r>
          </a:p>
          <a:p>
            <a:pPr marL="460375" lvl="4" indent="0">
              <a:lnSpc>
                <a:spcPct val="150000"/>
              </a:lnSpc>
              <a:buNone/>
            </a:pPr>
            <a:endParaRPr lang="en-US" sz="2000" dirty="0"/>
          </a:p>
          <a:p>
            <a:pPr marL="344488" indent="-344488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Public cost functions are influenced by the </a:t>
            </a:r>
            <a:r>
              <a:rPr lang="en-US" sz="2000" b="1" dirty="0">
                <a:solidFill>
                  <a:schemeClr val="tx1"/>
                </a:solidFill>
              </a:rPr>
              <a:t>environment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/>
              <a:t>in which the services are delivered.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Public Outputs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0CF888E1-3DEF-4C87-8FF5-623334404736}" vid="{ACB0FA75-0D73-42A8-801E-281AAAF314DB}"/>
    </a:ext>
  </a:extLst>
</a:theme>
</file>

<file path=ppt/theme/theme2.xml><?xml version="1.0" encoding="utf-8"?>
<a:theme xmlns:a="http://schemas.openxmlformats.org/drawingml/2006/main" name="1_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25072</TotalTime>
  <Words>1966</Words>
  <Application>Microsoft Office PowerPoint</Application>
  <PresentationFormat>On-screen Show (4:3)</PresentationFormat>
  <Paragraphs>252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Courier New</vt:lpstr>
      <vt:lpstr>Garamond</vt:lpstr>
      <vt:lpstr>Times New Roman</vt:lpstr>
      <vt:lpstr>Wingdings</vt:lpstr>
      <vt:lpstr>Theme1</vt:lpstr>
      <vt:lpstr>1_Retrospect</vt:lpstr>
      <vt:lpstr>State and Local Public Finance Professor Yinger Spring 2021</vt:lpstr>
      <vt:lpstr>Section Outline</vt:lpstr>
      <vt:lpstr>Class Outline</vt:lpstr>
      <vt:lpstr>Class Outline</vt:lpstr>
      <vt:lpstr>Key Concepts</vt:lpstr>
      <vt:lpstr>Private Production and Cost</vt:lpstr>
      <vt:lpstr>Government Production Function  (Bradford/Malt/Oates, National Tax Journal 1969)</vt:lpstr>
      <vt:lpstr>Government Cost Functions (B/M/O, NTJ 1969)</vt:lpstr>
      <vt:lpstr>Public Outputs</vt:lpstr>
      <vt:lpstr>Examples of “Environment” </vt:lpstr>
      <vt:lpstr>Estimates of “Environment” </vt:lpstr>
      <vt:lpstr>Estimated Pupil Weights (=extra costs for at-risk pupils)</vt:lpstr>
      <vt:lpstr>Duncombe/Yinger Study of California</vt:lpstr>
      <vt:lpstr>Class Outline</vt:lpstr>
      <vt:lpstr>Class Outline</vt:lpstr>
      <vt:lpstr>Class Outline</vt:lpstr>
      <vt:lpstr>Cost versus Spending</vt:lpstr>
      <vt:lpstr>Government Expenditure Function</vt:lpstr>
      <vt:lpstr>Examples of Efficiency</vt:lpstr>
      <vt:lpstr>Measuring Efficiency</vt:lpstr>
      <vt:lpstr>Examples of Incentives That May Influence Efficiency</vt:lpstr>
      <vt:lpstr> Duncombe/Yinger Study of California</vt:lpstr>
      <vt:lpstr>Other Recent Cost Studies  </vt:lpstr>
      <vt:lpstr>Allocative versus Productive Efficiency</vt:lpstr>
      <vt:lpstr>Class Outline</vt:lpstr>
    </vt:vector>
  </TitlesOfParts>
  <Company>The Maxwell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and Local Public Finance Lecture 6: Public Sector Costs: Concepts</dc:title>
  <dc:creator>joyinger</dc:creator>
  <cp:lastModifiedBy>Emily Rose Minnoe</cp:lastModifiedBy>
  <cp:revision>108</cp:revision>
  <dcterms:created xsi:type="dcterms:W3CDTF">2005-12-18T15:49:22Z</dcterms:created>
  <dcterms:modified xsi:type="dcterms:W3CDTF">2021-01-27T20:50:53Z</dcterms:modified>
</cp:coreProperties>
</file>