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85" r:id="rId2"/>
    <p:sldId id="282" r:id="rId3"/>
    <p:sldId id="324" r:id="rId4"/>
    <p:sldId id="257" r:id="rId5"/>
    <p:sldId id="258" r:id="rId6"/>
    <p:sldId id="259" r:id="rId7"/>
    <p:sldId id="273" r:id="rId8"/>
    <p:sldId id="275" r:id="rId9"/>
    <p:sldId id="260" r:id="rId10"/>
    <p:sldId id="274" r:id="rId11"/>
    <p:sldId id="263" r:id="rId12"/>
    <p:sldId id="264" r:id="rId13"/>
    <p:sldId id="265" r:id="rId14"/>
    <p:sldId id="266" r:id="rId15"/>
    <p:sldId id="267" r:id="rId16"/>
    <p:sldId id="268" r:id="rId17"/>
    <p:sldId id="269" r:id="rId18"/>
    <p:sldId id="270" r:id="rId19"/>
    <p:sldId id="283" r:id="rId20"/>
    <p:sldId id="271" r:id="rId21"/>
    <p:sldId id="277" r:id="rId22"/>
    <p:sldId id="278" r:id="rId23"/>
    <p:sldId id="284" r:id="rId24"/>
    <p:sldId id="325" r:id="rId25"/>
    <p:sldId id="287" r:id="rId26"/>
    <p:sldId id="296" r:id="rId27"/>
    <p:sldId id="300" r:id="rId28"/>
    <p:sldId id="303" r:id="rId29"/>
    <p:sldId id="306" r:id="rId30"/>
    <p:sldId id="307" r:id="rId31"/>
    <p:sldId id="308" r:id="rId32"/>
    <p:sldId id="309" r:id="rId33"/>
    <p:sldId id="289" r:id="rId34"/>
    <p:sldId id="310" r:id="rId35"/>
    <p:sldId id="315" r:id="rId36"/>
    <p:sldId id="316" r:id="rId37"/>
    <p:sldId id="281" r:id="rId38"/>
    <p:sldId id="298" r:id="rId39"/>
    <p:sldId id="312" r:id="rId40"/>
    <p:sldId id="318" r:id="rId41"/>
    <p:sldId id="280" r:id="rId42"/>
    <p:sldId id="299" r:id="rId43"/>
    <p:sldId id="313" r:id="rId44"/>
    <p:sldId id="314" r:id="rId45"/>
    <p:sldId id="321" r:id="rId46"/>
    <p:sldId id="311" r:id="rId47"/>
    <p:sldId id="323" r:id="rId48"/>
    <p:sldId id="326" r:id="rId4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1886B"/>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79" autoAdjust="0"/>
    <p:restoredTop sz="94660"/>
  </p:normalViewPr>
  <p:slideViewPr>
    <p:cSldViewPr>
      <p:cViewPr varScale="1">
        <p:scale>
          <a:sx n="103" d="100"/>
          <a:sy n="103" d="100"/>
        </p:scale>
        <p:origin x="1398"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Impact of Exemptions Relative to House Value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790481799796813"/>
          <c:y val="0.12578102162686355"/>
          <c:w val="0.81218232797153078"/>
          <c:h val="0.62868857656788191"/>
        </c:manualLayout>
      </c:layout>
      <c:scatterChart>
        <c:scatterStyle val="lineMarker"/>
        <c:varyColors val="0"/>
        <c:ser>
          <c:idx val="0"/>
          <c:order val="0"/>
          <c:tx>
            <c:strRef>
              <c:f>Sheet2!$I$7</c:f>
              <c:strCache>
                <c:ptCount val="1"/>
                <c:pt idx="0">
                  <c:v>Without Exemption</c:v>
                </c:pt>
              </c:strCache>
            </c:strRef>
          </c:tx>
          <c:spPr>
            <a:ln w="25400" cap="rnd">
              <a:solidFill>
                <a:schemeClr val="tx1"/>
              </a:solidFill>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Sheet2!$I$8:$I$112</c:f>
              <c:numCache>
                <c:formatCode>General</c:formatCode>
                <c:ptCount val="105"/>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pt idx="52">
                  <c:v>0.02</c:v>
                </c:pt>
                <c:pt idx="53">
                  <c:v>0.02</c:v>
                </c:pt>
                <c:pt idx="54">
                  <c:v>0.02</c:v>
                </c:pt>
                <c:pt idx="55">
                  <c:v>0.02</c:v>
                </c:pt>
                <c:pt idx="56">
                  <c:v>0.02</c:v>
                </c:pt>
                <c:pt idx="57">
                  <c:v>0.02</c:v>
                </c:pt>
                <c:pt idx="58">
                  <c:v>0.02</c:v>
                </c:pt>
                <c:pt idx="59">
                  <c:v>0.02</c:v>
                </c:pt>
                <c:pt idx="60">
                  <c:v>0.02</c:v>
                </c:pt>
                <c:pt idx="61">
                  <c:v>0.02</c:v>
                </c:pt>
                <c:pt idx="62">
                  <c:v>0.02</c:v>
                </c:pt>
                <c:pt idx="63">
                  <c:v>0.02</c:v>
                </c:pt>
                <c:pt idx="64">
                  <c:v>0.02</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0.02</c:v>
                </c:pt>
                <c:pt idx="85">
                  <c:v>0.02</c:v>
                </c:pt>
                <c:pt idx="86">
                  <c:v>0.02</c:v>
                </c:pt>
                <c:pt idx="87">
                  <c:v>0.02</c:v>
                </c:pt>
                <c:pt idx="88">
                  <c:v>0.02</c:v>
                </c:pt>
                <c:pt idx="89">
                  <c:v>0.02</c:v>
                </c:pt>
                <c:pt idx="90">
                  <c:v>0.02</c:v>
                </c:pt>
                <c:pt idx="91">
                  <c:v>0.02</c:v>
                </c:pt>
                <c:pt idx="92">
                  <c:v>0.02</c:v>
                </c:pt>
                <c:pt idx="93">
                  <c:v>0.02</c:v>
                </c:pt>
                <c:pt idx="94">
                  <c:v>0.02</c:v>
                </c:pt>
                <c:pt idx="95">
                  <c:v>0.02</c:v>
                </c:pt>
                <c:pt idx="96">
                  <c:v>0.02</c:v>
                </c:pt>
                <c:pt idx="97">
                  <c:v>0.02</c:v>
                </c:pt>
                <c:pt idx="98">
                  <c:v>0.02</c:v>
                </c:pt>
                <c:pt idx="99">
                  <c:v>0.02</c:v>
                </c:pt>
                <c:pt idx="100">
                  <c:v>0.02</c:v>
                </c:pt>
                <c:pt idx="101">
                  <c:v>0.02</c:v>
                </c:pt>
                <c:pt idx="102">
                  <c:v>0.02</c:v>
                </c:pt>
                <c:pt idx="103">
                  <c:v>0.02</c:v>
                </c:pt>
                <c:pt idx="104">
                  <c:v>0.02</c:v>
                </c:pt>
              </c:numCache>
            </c:numRef>
          </c:yVal>
          <c:smooth val="0"/>
          <c:extLst>
            <c:ext xmlns:c16="http://schemas.microsoft.com/office/drawing/2014/chart" uri="{C3380CC4-5D6E-409C-BE32-E72D297353CC}">
              <c16:uniqueId val="{00000000-2FC5-4CB6-AF13-863DCEA1E98C}"/>
            </c:ext>
          </c:extLst>
        </c:ser>
        <c:ser>
          <c:idx val="1"/>
          <c:order val="1"/>
          <c:tx>
            <c:strRef>
              <c:f>Sheet2!$J$7</c:f>
              <c:strCache>
                <c:ptCount val="1"/>
                <c:pt idx="0">
                  <c:v>With Exemption</c:v>
                </c:pt>
              </c:strCache>
            </c:strRef>
          </c:tx>
          <c:spPr>
            <a:ln w="25400" cap="rnd">
              <a:solidFill>
                <a:schemeClr val="tx1"/>
              </a:solidFill>
              <a:prstDash val="sysDash"/>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Sheet2!$J$8:$J$112</c:f>
              <c:numCache>
                <c:formatCode>General</c:formatCode>
                <c:ptCount val="105"/>
                <c:pt idx="0">
                  <c:v>0</c:v>
                </c:pt>
                <c:pt idx="1">
                  <c:v>0</c:v>
                </c:pt>
                <c:pt idx="2">
                  <c:v>0</c:v>
                </c:pt>
                <c:pt idx="3">
                  <c:v>6.8218846334819295E-4</c:v>
                </c:pt>
                <c:pt idx="4">
                  <c:v>1.9298419418949759E-3</c:v>
                </c:pt>
                <c:pt idx="5">
                  <c:v>2.9632916000016008E-3</c:v>
                </c:pt>
                <c:pt idx="6">
                  <c:v>3.8375592871646297E-3</c:v>
                </c:pt>
                <c:pt idx="7">
                  <c:v>6.8034224185228387E-3</c:v>
                </c:pt>
                <c:pt idx="8">
                  <c:v>8.5714285714285719E-3</c:v>
                </c:pt>
                <c:pt idx="9">
                  <c:v>9.7779749600009624E-3</c:v>
                </c:pt>
                <c:pt idx="10">
                  <c:v>1.0668610503683132E-2</c:v>
                </c:pt>
                <c:pt idx="11">
                  <c:v>1.136081204550338E-2</c:v>
                </c:pt>
                <c:pt idx="12">
                  <c:v>1.1918779643582315E-2</c:v>
                </c:pt>
                <c:pt idx="13">
                  <c:v>1.2380952380952381E-2</c:v>
                </c:pt>
                <c:pt idx="14">
                  <c:v>1.2771936776757991E-2</c:v>
                </c:pt>
                <c:pt idx="15">
                  <c:v>1.3108312123936832E-2</c:v>
                </c:pt>
                <c:pt idx="16">
                  <c:v>1.3401711209261421E-2</c:v>
                </c:pt>
                <c:pt idx="17">
                  <c:v>1.3660569185997382E-2</c:v>
                </c:pt>
                <c:pt idx="18">
                  <c:v>1.3891171613430299E-2</c:v>
                </c:pt>
                <c:pt idx="19">
                  <c:v>1.4098311091493459E-2</c:v>
                </c:pt>
                <c:pt idx="20">
                  <c:v>1.4285714285714285E-2</c:v>
                </c:pt>
                <c:pt idx="21">
                  <c:v>1.4456328570598103E-2</c:v>
                </c:pt>
                <c:pt idx="22">
                  <c:v>1.4612519762388211E-2</c:v>
                </c:pt>
                <c:pt idx="23">
                  <c:v>1.4756211797244304E-2</c:v>
                </c:pt>
                <c:pt idx="24">
                  <c:v>1.4888987480000483E-2</c:v>
                </c:pt>
                <c:pt idx="25">
                  <c:v>1.5012162508891603E-2</c:v>
                </c:pt>
                <c:pt idx="26">
                  <c:v>1.5126840769014618E-2</c:v>
                </c:pt>
                <c:pt idx="27">
                  <c:v>1.5233956250124005E-2</c:v>
                </c:pt>
                <c:pt idx="28">
                  <c:v>1.5334305251841566E-2</c:v>
                </c:pt>
                <c:pt idx="29">
                  <c:v>1.5428571428571429E-2</c:v>
                </c:pt>
                <c:pt idx="30">
                  <c:v>1.5517345482555794E-2</c:v>
                </c:pt>
                <c:pt idx="31">
                  <c:v>1.5601140806174281E-2</c:v>
                </c:pt>
                <c:pt idx="32">
                  <c:v>1.568040602275169E-2</c:v>
                </c:pt>
                <c:pt idx="33">
                  <c:v>1.5755535127381672E-2</c:v>
                </c:pt>
                <c:pt idx="34">
                  <c:v>1.5826875752341592E-2</c:v>
                </c:pt>
                <c:pt idx="35">
                  <c:v>1.5894735953673716E-2</c:v>
                </c:pt>
                <c:pt idx="36">
                  <c:v>1.5959389821791157E-2</c:v>
                </c:pt>
                <c:pt idx="37">
                  <c:v>1.6021082149584049E-2</c:v>
                </c:pt>
                <c:pt idx="38">
                  <c:v>1.6080032339599797E-2</c:v>
                </c:pt>
                <c:pt idx="39">
                  <c:v>1.613643769266964E-2</c:v>
                </c:pt>
                <c:pt idx="40">
                  <c:v>1.6190476190476189E-2</c:v>
                </c:pt>
                <c:pt idx="41">
                  <c:v>1.6242308861591833E-2</c:v>
                </c:pt>
                <c:pt idx="42">
                  <c:v>1.6292081802725428E-2</c:v>
                </c:pt>
                <c:pt idx="43">
                  <c:v>1.6339927913026579E-2</c:v>
                </c:pt>
                <c:pt idx="44">
                  <c:v>1.6385968388378996E-2</c:v>
                </c:pt>
                <c:pt idx="45">
                  <c:v>1.6430314013974719E-2</c:v>
                </c:pt>
                <c:pt idx="46">
                  <c:v>1.6473066286580757E-2</c:v>
                </c:pt>
                <c:pt idx="47">
                  <c:v>1.6514318392397608E-2</c:v>
                </c:pt>
                <c:pt idx="48">
                  <c:v>1.6554156061968417E-2</c:v>
                </c:pt>
                <c:pt idx="49">
                  <c:v>1.6592658320000321E-2</c:v>
                </c:pt>
                <c:pt idx="50">
                  <c:v>1.6629898145030925E-2</c:v>
                </c:pt>
                <c:pt idx="51">
                  <c:v>1.6665943051476697E-2</c:v>
                </c:pt>
                <c:pt idx="52">
                  <c:v>1.6700855604630711E-2</c:v>
                </c:pt>
                <c:pt idx="53">
                  <c:v>1.673469387755102E-2</c:v>
                </c:pt>
                <c:pt idx="54">
                  <c:v>1.6767511857432926E-2</c:v>
                </c:pt>
                <c:pt idx="55">
                  <c:v>1.6799359807935978E-2</c:v>
                </c:pt>
                <c:pt idx="56">
                  <c:v>1.6830284592998693E-2</c:v>
                </c:pt>
                <c:pt idx="57">
                  <c:v>1.6860329966887109E-2</c:v>
                </c:pt>
                <c:pt idx="58">
                  <c:v>1.6889536834561045E-2</c:v>
                </c:pt>
                <c:pt idx="59">
                  <c:v>1.6917943485882322E-2</c:v>
                </c:pt>
                <c:pt idx="60">
                  <c:v>1.6945585806715152E-2</c:v>
                </c:pt>
                <c:pt idx="61">
                  <c:v>1.6972497469565615E-2</c:v>
                </c:pt>
                <c:pt idx="62">
                  <c:v>1.6998710106063485E-2</c:v>
                </c:pt>
                <c:pt idx="63">
                  <c:v>1.7024253463295454E-2</c:v>
                </c:pt>
                <c:pt idx="64">
                  <c:v>1.7049155545746732E-2</c:v>
                </c:pt>
                <c:pt idx="65">
                  <c:v>1.7073442744390949E-2</c:v>
                </c:pt>
                <c:pt idx="66">
                  <c:v>1.709713995428136E-2</c:v>
                </c:pt>
                <c:pt idx="67">
                  <c:v>1.712027068183446E-2</c:v>
                </c:pt>
                <c:pt idx="68">
                  <c:v>1.7142857142857144E-2</c:v>
                </c:pt>
                <c:pt idx="69">
                  <c:v>1.7164920352246663E-2</c:v>
                </c:pt>
                <c:pt idx="70">
                  <c:v>1.7186480206186679E-2</c:v>
                </c:pt>
                <c:pt idx="71">
                  <c:v>1.7207555557570166E-2</c:v>
                </c:pt>
                <c:pt idx="72">
                  <c:v>1.7228164285299049E-2</c:v>
                </c:pt>
                <c:pt idx="73">
                  <c:v>1.7248323358039563E-2</c:v>
                </c:pt>
                <c:pt idx="74">
                  <c:v>1.7268048892949958E-2</c:v>
                </c:pt>
                <c:pt idx="75">
                  <c:v>1.7287356209842623E-2</c:v>
                </c:pt>
                <c:pt idx="76">
                  <c:v>1.7306259881194105E-2</c:v>
                </c:pt>
                <c:pt idx="77">
                  <c:v>1.7324773778374158E-2</c:v>
                </c:pt>
                <c:pt idx="78">
                  <c:v>1.7342911114426988E-2</c:v>
                </c:pt>
                <c:pt idx="79">
                  <c:v>1.7360684483704571E-2</c:v>
                </c:pt>
                <c:pt idx="80">
                  <c:v>1.7378105898622154E-2</c:v>
                </c:pt>
                <c:pt idx="81">
                  <c:v>1.7395186823779704E-2</c:v>
                </c:pt>
                <c:pt idx="82">
                  <c:v>1.7411938207669498E-2</c:v>
                </c:pt>
                <c:pt idx="83">
                  <c:v>1.7428370512169087E-2</c:v>
                </c:pt>
                <c:pt idx="84">
                  <c:v>1.7444493740000244E-2</c:v>
                </c:pt>
                <c:pt idx="85">
                  <c:v>1.7460317460317461E-2</c:v>
                </c:pt>
                <c:pt idx="86">
                  <c:v>1.7475850832574937E-2</c:v>
                </c:pt>
                <c:pt idx="87">
                  <c:v>1.7491102628807077E-2</c:v>
                </c:pt>
                <c:pt idx="88">
                  <c:v>1.7506081254445801E-2</c:v>
                </c:pt>
                <c:pt idx="89">
                  <c:v>1.7520794767786788E-2</c:v>
                </c:pt>
                <c:pt idx="90">
                  <c:v>1.7535250898207122E-2</c:v>
                </c:pt>
                <c:pt idx="91">
                  <c:v>1.75494570632279E-2</c:v>
                </c:pt>
                <c:pt idx="92">
                  <c:v>1.7563420384507308E-2</c:v>
                </c:pt>
                <c:pt idx="93">
                  <c:v>1.7577147702842608E-2</c:v>
                </c:pt>
                <c:pt idx="94">
                  <c:v>1.7590645592252662E-2</c:v>
                </c:pt>
                <c:pt idx="95">
                  <c:v>1.7603920373207044E-2</c:v>
                </c:pt>
                <c:pt idx="96">
                  <c:v>1.7616978125062004E-2</c:v>
                </c:pt>
                <c:pt idx="97">
                  <c:v>1.7629824697759026E-2</c:v>
                </c:pt>
                <c:pt idx="98">
                  <c:v>1.7642465722837043E-2</c:v>
                </c:pt>
                <c:pt idx="99">
                  <c:v>1.7654906623805363E-2</c:v>
                </c:pt>
                <c:pt idx="100">
                  <c:v>1.7667152625920786E-2</c:v>
                </c:pt>
                <c:pt idx="101">
                  <c:v>1.767920876540887E-2</c:v>
                </c:pt>
                <c:pt idx="102">
                  <c:v>1.7691079898166377E-2</c:v>
                </c:pt>
                <c:pt idx="103">
                  <c:v>1.7702770707978946E-2</c:v>
                </c:pt>
                <c:pt idx="104">
                  <c:v>1.7714285714285714E-2</c:v>
                </c:pt>
              </c:numCache>
            </c:numRef>
          </c:yVal>
          <c:smooth val="0"/>
          <c:extLst>
            <c:ext xmlns:c16="http://schemas.microsoft.com/office/drawing/2014/chart" uri="{C3380CC4-5D6E-409C-BE32-E72D297353CC}">
              <c16:uniqueId val="{00000001-2FC5-4CB6-AF13-863DCEA1E98C}"/>
            </c:ext>
          </c:extLst>
        </c:ser>
        <c:dLbls>
          <c:showLegendKey val="0"/>
          <c:showVal val="0"/>
          <c:showCatName val="0"/>
          <c:showSerName val="0"/>
          <c:showPercent val="0"/>
          <c:showBubbleSize val="0"/>
        </c:dLbls>
        <c:axId val="547243472"/>
        <c:axId val="547240192"/>
      </c:scatterChart>
      <c:valAx>
        <c:axId val="547243472"/>
        <c:scaling>
          <c:orientation val="minMax"/>
          <c:max val="3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manualLayout>
              <c:xMode val="edge"/>
              <c:yMode val="edge"/>
              <c:x val="0.46634625464845214"/>
              <c:y val="0.834126303994331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0192"/>
        <c:crosses val="autoZero"/>
        <c:crossBetween val="midCat"/>
      </c:valAx>
      <c:valAx>
        <c:axId val="5472401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 Value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3472"/>
        <c:crosses val="autoZero"/>
        <c:crossBetween val="midCat"/>
      </c:valAx>
      <c:spPr>
        <a:noFill/>
        <a:ln>
          <a:noFill/>
        </a:ln>
        <a:effectLst/>
      </c:spPr>
    </c:plotArea>
    <c:legend>
      <c:legendPos val="b"/>
      <c:layout>
        <c:manualLayout>
          <c:xMode val="edge"/>
          <c:yMode val="edge"/>
          <c:x val="0.15483581981446218"/>
          <c:y val="0.90796748997924559"/>
          <c:w val="0.69032836037107559"/>
          <c:h val="5.54493748460699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Impact</a:t>
            </a:r>
            <a:r>
              <a:rPr lang="en-US" baseline="0" dirty="0">
                <a:latin typeface="Times New Roman" panose="02020603050405020304" pitchFamily="18" charset="0"/>
                <a:cs typeface="Times New Roman" panose="02020603050405020304" pitchFamily="18" charset="0"/>
              </a:rPr>
              <a:t> of Exemptions </a:t>
            </a:r>
            <a:r>
              <a:rPr lang="en-US" dirty="0">
                <a:latin typeface="Times New Roman" panose="02020603050405020304" pitchFamily="18" charset="0"/>
                <a:cs typeface="Times New Roman" panose="02020603050405020304" pitchFamily="18" charset="0"/>
              </a:rPr>
              <a:t>Relative to Household Income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3"/>
          <c:order val="3"/>
          <c:tx>
            <c:strRef>
              <c:f>Sheet2!$E$7</c:f>
              <c:strCache>
                <c:ptCount val="1"/>
                <c:pt idx="0">
                  <c:v>Without Exemption</c:v>
                </c:pt>
              </c:strCache>
            </c:strRef>
          </c:tx>
          <c:spPr>
            <a:ln w="25400" cap="rnd">
              <a:solidFill>
                <a:schemeClr val="tx1"/>
              </a:solidFill>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Sheet2!$E$8:$E$112</c:f>
              <c:numCache>
                <c:formatCode>General</c:formatCode>
                <c:ptCount val="105"/>
                <c:pt idx="0">
                  <c:v>0</c:v>
                </c:pt>
                <c:pt idx="1">
                  <c:v>7.0000000000000007E-2</c:v>
                </c:pt>
                <c:pt idx="2">
                  <c:v>6.3900965042269386E-2</c:v>
                </c:pt>
                <c:pt idx="3">
                  <c:v>5.9160797830996162E-2</c:v>
                </c:pt>
                <c:pt idx="4">
                  <c:v>5.5339859052946645E-2</c:v>
                </c:pt>
                <c:pt idx="5">
                  <c:v>5.2174919474995092E-2</c:v>
                </c:pt>
                <c:pt idx="6">
                  <c:v>4.9497474683058332E-2</c:v>
                </c:pt>
                <c:pt idx="7">
                  <c:v>4.0414518843273801E-2</c:v>
                </c:pt>
                <c:pt idx="8">
                  <c:v>3.5000000000000003E-2</c:v>
                </c:pt>
                <c:pt idx="9">
                  <c:v>3.1304951684997057E-2</c:v>
                </c:pt>
                <c:pt idx="10">
                  <c:v>2.8577380332470412E-2</c:v>
                </c:pt>
                <c:pt idx="11">
                  <c:v>2.6457513110645911E-2</c:v>
                </c:pt>
                <c:pt idx="12">
                  <c:v>2.4748737341529166E-2</c:v>
                </c:pt>
                <c:pt idx="13">
                  <c:v>2.3333333333333334E-2</c:v>
                </c:pt>
                <c:pt idx="14">
                  <c:v>2.2135943621178659E-2</c:v>
                </c:pt>
                <c:pt idx="15">
                  <c:v>2.1105794120443454E-2</c:v>
                </c:pt>
                <c:pt idx="16">
                  <c:v>2.0207259421636901E-2</c:v>
                </c:pt>
                <c:pt idx="17">
                  <c:v>1.941450686788302E-2</c:v>
                </c:pt>
                <c:pt idx="18">
                  <c:v>1.8708286933869708E-2</c:v>
                </c:pt>
                <c:pt idx="19">
                  <c:v>1.8073922282301279E-2</c:v>
                </c:pt>
                <c:pt idx="20">
                  <c:v>1.7500000000000002E-2</c:v>
                </c:pt>
                <c:pt idx="21">
                  <c:v>1.6977493752543305E-2</c:v>
                </c:pt>
                <c:pt idx="22">
                  <c:v>1.6499158227686109E-2</c:v>
                </c:pt>
                <c:pt idx="23">
                  <c:v>1.6059101370939324E-2</c:v>
                </c:pt>
                <c:pt idx="24">
                  <c:v>1.5652475842498528E-2</c:v>
                </c:pt>
                <c:pt idx="25">
                  <c:v>1.5275252316519466E-2</c:v>
                </c:pt>
                <c:pt idx="26">
                  <c:v>1.4924050144892731E-2</c:v>
                </c:pt>
                <c:pt idx="27">
                  <c:v>1.4596008983995233E-2</c:v>
                </c:pt>
                <c:pt idx="28">
                  <c:v>1.4288690166235206E-2</c:v>
                </c:pt>
                <c:pt idx="29">
                  <c:v>1.4E-2</c:v>
                </c:pt>
                <c:pt idx="30">
                  <c:v>1.3728129459672882E-2</c:v>
                </c:pt>
                <c:pt idx="31">
                  <c:v>1.3471506281091269E-2</c:v>
                </c:pt>
                <c:pt idx="32">
                  <c:v>1.3228756555322956E-2</c:v>
                </c:pt>
                <c:pt idx="33">
                  <c:v>1.2998673672393631E-2</c:v>
                </c:pt>
                <c:pt idx="34">
                  <c:v>1.2780193008453877E-2</c:v>
                </c:pt>
                <c:pt idx="35">
                  <c:v>1.2572371141874244E-2</c:v>
                </c:pt>
                <c:pt idx="36">
                  <c:v>1.2374368670764583E-2</c:v>
                </c:pt>
                <c:pt idx="37">
                  <c:v>1.218543591689885E-2</c:v>
                </c:pt>
                <c:pt idx="38">
                  <c:v>1.2004900959975619E-2</c:v>
                </c:pt>
                <c:pt idx="39">
                  <c:v>1.1832159566199233E-2</c:v>
                </c:pt>
                <c:pt idx="40">
                  <c:v>1.1666666666666667E-2</c:v>
                </c:pt>
                <c:pt idx="41">
                  <c:v>1.1507929111375012E-2</c:v>
                </c:pt>
                <c:pt idx="42">
                  <c:v>1.1355499479153376E-2</c:v>
                </c:pt>
                <c:pt idx="43">
                  <c:v>1.12089707663561E-2</c:v>
                </c:pt>
                <c:pt idx="44">
                  <c:v>1.1067971810589329E-2</c:v>
                </c:pt>
                <c:pt idx="45">
                  <c:v>1.0932163332202424E-2</c:v>
                </c:pt>
                <c:pt idx="46">
                  <c:v>1.0801234497346435E-2</c:v>
                </c:pt>
                <c:pt idx="47">
                  <c:v>1.0674899923282327E-2</c:v>
                </c:pt>
                <c:pt idx="48">
                  <c:v>1.0552897060221727E-2</c:v>
                </c:pt>
                <c:pt idx="49">
                  <c:v>1.0434983894999018E-2</c:v>
                </c:pt>
                <c:pt idx="50">
                  <c:v>1.03209369308428E-2</c:v>
                </c:pt>
                <c:pt idx="51">
                  <c:v>1.0210549404852618E-2</c:v>
                </c:pt>
                <c:pt idx="52">
                  <c:v>1.010362971081845E-2</c:v>
                </c:pt>
                <c:pt idx="53">
                  <c:v>0.01</c:v>
                </c:pt>
                <c:pt idx="54">
                  <c:v>9.899494936611665E-3</c:v>
                </c:pt>
                <c:pt idx="55">
                  <c:v>9.8019605881960702E-3</c:v>
                </c:pt>
                <c:pt idx="56">
                  <c:v>9.7072534339415102E-3</c:v>
                </c:pt>
                <c:pt idx="57">
                  <c:v>9.6152394764082334E-3</c:v>
                </c:pt>
                <c:pt idx="58">
                  <c:v>9.5257934441568028E-3</c:v>
                </c:pt>
                <c:pt idx="59">
                  <c:v>9.4387980744853901E-3</c:v>
                </c:pt>
                <c:pt idx="60">
                  <c:v>9.3541434669348542E-3</c:v>
                </c:pt>
                <c:pt idx="61">
                  <c:v>9.2717264994553062E-3</c:v>
                </c:pt>
                <c:pt idx="62">
                  <c:v>9.1914503001805786E-3</c:v>
                </c:pt>
                <c:pt idx="63">
                  <c:v>9.1132237686576689E-3</c:v>
                </c:pt>
                <c:pt idx="64">
                  <c:v>9.0369611411506394E-3</c:v>
                </c:pt>
                <c:pt idx="65">
                  <c:v>8.9625815953027176E-3</c:v>
                </c:pt>
                <c:pt idx="66">
                  <c:v>8.8900088900133352E-3</c:v>
                </c:pt>
                <c:pt idx="67">
                  <c:v>8.8191710368819686E-3</c:v>
                </c:pt>
                <c:pt idx="68">
                  <c:v>8.7500000000000008E-3</c:v>
                </c:pt>
                <c:pt idx="69">
                  <c:v>8.6824314212445922E-3</c:v>
                </c:pt>
                <c:pt idx="70">
                  <c:v>8.6164043685532914E-3</c:v>
                </c:pt>
                <c:pt idx="71">
                  <c:v>8.5518611049413655E-3</c:v>
                </c:pt>
                <c:pt idx="72">
                  <c:v>8.4887468762716526E-3</c:v>
                </c:pt>
                <c:pt idx="73">
                  <c:v>8.4270097160038457E-3</c:v>
                </c:pt>
                <c:pt idx="74">
                  <c:v>8.3666002653407547E-3</c:v>
                </c:pt>
                <c:pt idx="75">
                  <c:v>8.307471607356974E-3</c:v>
                </c:pt>
                <c:pt idx="76">
                  <c:v>8.2495791138430547E-3</c:v>
                </c:pt>
                <c:pt idx="77">
                  <c:v>8.1928803037291387E-3</c:v>
                </c:pt>
                <c:pt idx="78">
                  <c:v>8.1373347120673508E-3</c:v>
                </c:pt>
                <c:pt idx="79">
                  <c:v>8.0829037686547603E-3</c:v>
                </c:pt>
                <c:pt idx="80">
                  <c:v>8.0295506854696618E-3</c:v>
                </c:pt>
                <c:pt idx="81">
                  <c:v>7.9772403521746558E-3</c:v>
                </c:pt>
                <c:pt idx="82">
                  <c:v>7.9259392390121711E-3</c:v>
                </c:pt>
                <c:pt idx="83">
                  <c:v>7.8756153064821668E-3</c:v>
                </c:pt>
                <c:pt idx="84">
                  <c:v>7.8262379212492642E-3</c:v>
                </c:pt>
                <c:pt idx="85">
                  <c:v>7.7777777777777776E-3</c:v>
                </c:pt>
                <c:pt idx="86">
                  <c:v>7.7302068252392588E-3</c:v>
                </c:pt>
                <c:pt idx="87">
                  <c:v>7.6834981992783252E-3</c:v>
                </c:pt>
                <c:pt idx="88">
                  <c:v>7.6376261582597332E-3</c:v>
                </c:pt>
                <c:pt idx="89">
                  <c:v>7.5925660236529661E-3</c:v>
                </c:pt>
                <c:pt idx="90">
                  <c:v>7.5482941242406894E-3</c:v>
                </c:pt>
                <c:pt idx="91">
                  <c:v>7.5047877438645634E-3</c:v>
                </c:pt>
                <c:pt idx="92">
                  <c:v>7.4620250724463655E-3</c:v>
                </c:pt>
                <c:pt idx="93">
                  <c:v>7.4199851600445206E-3</c:v>
                </c:pt>
                <c:pt idx="94">
                  <c:v>7.3786478737262184E-3</c:v>
                </c:pt>
                <c:pt idx="95">
                  <c:v>7.3379938570534266E-3</c:v>
                </c:pt>
                <c:pt idx="96">
                  <c:v>7.2980044919976166E-3</c:v>
                </c:pt>
                <c:pt idx="97">
                  <c:v>7.2586618631129774E-3</c:v>
                </c:pt>
                <c:pt idx="98">
                  <c:v>7.2199487238115536E-3</c:v>
                </c:pt>
                <c:pt idx="99">
                  <c:v>7.181848464596078E-3</c:v>
                </c:pt>
                <c:pt idx="100">
                  <c:v>7.1443450831176029E-3</c:v>
                </c:pt>
                <c:pt idx="101">
                  <c:v>7.107423155935334E-3</c:v>
                </c:pt>
                <c:pt idx="102">
                  <c:v>7.0710678118654753E-3</c:v>
                </c:pt>
                <c:pt idx="103">
                  <c:v>7.0352647068144848E-3</c:v>
                </c:pt>
                <c:pt idx="104">
                  <c:v>7.0000000000000001E-3</c:v>
                </c:pt>
              </c:numCache>
            </c:numRef>
          </c:yVal>
          <c:smooth val="0"/>
          <c:extLst>
            <c:ext xmlns:c16="http://schemas.microsoft.com/office/drawing/2014/chart" uri="{C3380CC4-5D6E-409C-BE32-E72D297353CC}">
              <c16:uniqueId val="{00000000-0D3A-4275-B0F9-1630EC7768E6}"/>
            </c:ext>
          </c:extLst>
        </c:ser>
        <c:ser>
          <c:idx val="4"/>
          <c:order val="4"/>
          <c:tx>
            <c:strRef>
              <c:f>Sheet2!$F$7</c:f>
              <c:strCache>
                <c:ptCount val="1"/>
                <c:pt idx="0">
                  <c:v>With Exemption</c:v>
                </c:pt>
              </c:strCache>
            </c:strRef>
          </c:tx>
          <c:spPr>
            <a:ln w="25400" cap="rnd">
              <a:solidFill>
                <a:schemeClr val="tx1"/>
              </a:solidFill>
              <a:prstDash val="sysDash"/>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Sheet2!$F$8:$F$112</c:f>
              <c:numCache>
                <c:formatCode>General</c:formatCode>
                <c:ptCount val="105"/>
                <c:pt idx="0">
                  <c:v>0</c:v>
                </c:pt>
                <c:pt idx="1">
                  <c:v>0</c:v>
                </c:pt>
                <c:pt idx="2">
                  <c:v>0</c:v>
                </c:pt>
                <c:pt idx="3">
                  <c:v>2.017940688139019E-3</c:v>
                </c:pt>
                <c:pt idx="4">
                  <c:v>5.3398590529466407E-3</c:v>
                </c:pt>
                <c:pt idx="5">
                  <c:v>7.7304750305506442E-3</c:v>
                </c:pt>
                <c:pt idx="6">
                  <c:v>9.4974746830583309E-3</c:v>
                </c:pt>
                <c:pt idx="7">
                  <c:v>1.3747852176607135E-2</c:v>
                </c:pt>
                <c:pt idx="8">
                  <c:v>1.4999999999999999E-2</c:v>
                </c:pt>
                <c:pt idx="9">
                  <c:v>1.5304951684997056E-2</c:v>
                </c:pt>
                <c:pt idx="10">
                  <c:v>1.5244046999137078E-2</c:v>
                </c:pt>
                <c:pt idx="11">
                  <c:v>1.5028941682074482E-2</c:v>
                </c:pt>
                <c:pt idx="12">
                  <c:v>1.4748737341529167E-2</c:v>
                </c:pt>
                <c:pt idx="13">
                  <c:v>1.4444444444444444E-2</c:v>
                </c:pt>
                <c:pt idx="14">
                  <c:v>1.4135943621178659E-2</c:v>
                </c:pt>
                <c:pt idx="15">
                  <c:v>1.3833066847716182E-2</c:v>
                </c:pt>
                <c:pt idx="16">
                  <c:v>1.3540592754970234E-2</c:v>
                </c:pt>
                <c:pt idx="17">
                  <c:v>1.3260660714036867E-2</c:v>
                </c:pt>
                <c:pt idx="18">
                  <c:v>1.2994001219583991E-2</c:v>
                </c:pt>
                <c:pt idx="19">
                  <c:v>1.2740588948967945E-2</c:v>
                </c:pt>
                <c:pt idx="20">
                  <c:v>1.2500000000000001E-2</c:v>
                </c:pt>
                <c:pt idx="21">
                  <c:v>1.2271611399602131E-2</c:v>
                </c:pt>
                <c:pt idx="22">
                  <c:v>1.2054713783241666E-2</c:v>
                </c:pt>
                <c:pt idx="23">
                  <c:v>1.184857505514985E-2</c:v>
                </c:pt>
                <c:pt idx="24">
                  <c:v>1.165247584249853E-2</c:v>
                </c:pt>
                <c:pt idx="25">
                  <c:v>1.1465728506995657E-2</c:v>
                </c:pt>
                <c:pt idx="26">
                  <c:v>1.1287686508529094E-2</c:v>
                </c:pt>
                <c:pt idx="27">
                  <c:v>1.1117748114430016E-2</c:v>
                </c:pt>
                <c:pt idx="28">
                  <c:v>1.0955356832901874E-2</c:v>
                </c:pt>
                <c:pt idx="29">
                  <c:v>1.0800000000000001E-2</c:v>
                </c:pt>
                <c:pt idx="30">
                  <c:v>1.0651206382749806E-2</c:v>
                </c:pt>
                <c:pt idx="31">
                  <c:v>1.0508543318128307E-2</c:v>
                </c:pt>
                <c:pt idx="32">
                  <c:v>1.0371613698180099E-2</c:v>
                </c:pt>
                <c:pt idx="33">
                  <c:v>1.0240052982738458E-2</c:v>
                </c:pt>
                <c:pt idx="34">
                  <c:v>1.0113526341787211E-2</c:v>
                </c:pt>
                <c:pt idx="35">
                  <c:v>9.9917259805839213E-3</c:v>
                </c:pt>
                <c:pt idx="36">
                  <c:v>9.8743686707645842E-3</c:v>
                </c:pt>
                <c:pt idx="37">
                  <c:v>9.7611934926564257E-3</c:v>
                </c:pt>
                <c:pt idx="38">
                  <c:v>9.6519597835050298E-3</c:v>
                </c:pt>
                <c:pt idx="39">
                  <c:v>9.5464452804849467E-3</c:v>
                </c:pt>
                <c:pt idx="40">
                  <c:v>9.4444444444444445E-3</c:v>
                </c:pt>
                <c:pt idx="41">
                  <c:v>9.3457669492128491E-3</c:v>
                </c:pt>
                <c:pt idx="42">
                  <c:v>9.2502363212586397E-3</c:v>
                </c:pt>
                <c:pt idx="43">
                  <c:v>9.1576887150740492E-3</c:v>
                </c:pt>
                <c:pt idx="44">
                  <c:v>9.0679718105893294E-3</c:v>
                </c:pt>
                <c:pt idx="45">
                  <c:v>8.9809438200073033E-3</c:v>
                </c:pt>
                <c:pt idx="46">
                  <c:v>8.8964725925845291E-3</c:v>
                </c:pt>
                <c:pt idx="47">
                  <c:v>8.8144348070032554E-3</c:v>
                </c:pt>
                <c:pt idx="48">
                  <c:v>8.7347152420399095E-3</c:v>
                </c:pt>
                <c:pt idx="49">
                  <c:v>8.6572061172212403E-3</c:v>
                </c:pt>
                <c:pt idx="50">
                  <c:v>8.5818064960601903E-3</c:v>
                </c:pt>
                <c:pt idx="51">
                  <c:v>8.5084217452781503E-3</c:v>
                </c:pt>
                <c:pt idx="52">
                  <c:v>8.4369630441517834E-3</c:v>
                </c:pt>
                <c:pt idx="53">
                  <c:v>8.3673469387755099E-3</c:v>
                </c:pt>
                <c:pt idx="54">
                  <c:v>8.299494936611666E-3</c:v>
                </c:pt>
                <c:pt idx="55">
                  <c:v>8.233333137215677E-3</c:v>
                </c:pt>
                <c:pt idx="56">
                  <c:v>8.1687918954799731E-3</c:v>
                </c:pt>
                <c:pt idx="57">
                  <c:v>8.1058055141440821E-3</c:v>
                </c:pt>
                <c:pt idx="58">
                  <c:v>8.0443119626753216E-3</c:v>
                </c:pt>
                <c:pt idx="59">
                  <c:v>7.9842526199399352E-3</c:v>
                </c:pt>
                <c:pt idx="60">
                  <c:v>7.9255720383634241E-3</c:v>
                </c:pt>
                <c:pt idx="61">
                  <c:v>7.8682177275254828E-3</c:v>
                </c:pt>
                <c:pt idx="62">
                  <c:v>7.8121399553529921E-3</c:v>
                </c:pt>
                <c:pt idx="63">
                  <c:v>7.757291565267839E-3</c:v>
                </c:pt>
                <c:pt idx="64">
                  <c:v>7.7036278078173063E-3</c:v>
                </c:pt>
                <c:pt idx="65">
                  <c:v>7.651106185466652E-3</c:v>
                </c:pt>
                <c:pt idx="66">
                  <c:v>7.599686309368173E-3</c:v>
                </c:pt>
                <c:pt idx="67">
                  <c:v>7.5493297670406996E-3</c:v>
                </c:pt>
                <c:pt idx="68">
                  <c:v>7.4999999999999997E-3</c:v>
                </c:pt>
                <c:pt idx="69">
                  <c:v>7.4516621904753616E-3</c:v>
                </c:pt>
                <c:pt idx="70">
                  <c:v>7.4042831564320793E-3</c:v>
                </c:pt>
                <c:pt idx="71">
                  <c:v>7.3578312541950977E-3</c:v>
                </c:pt>
                <c:pt idx="72">
                  <c:v>7.312276288036359E-3</c:v>
                </c:pt>
                <c:pt idx="73">
                  <c:v>7.2675894261487722E-3</c:v>
                </c:pt>
                <c:pt idx="74">
                  <c:v>7.2237431224836121E-3</c:v>
                </c:pt>
                <c:pt idx="75">
                  <c:v>7.1807110439766914E-3</c:v>
                </c:pt>
                <c:pt idx="76">
                  <c:v>7.1384680027319443E-3</c:v>
                </c:pt>
                <c:pt idx="77">
                  <c:v>7.0969898927702351E-3</c:v>
                </c:pt>
                <c:pt idx="78">
                  <c:v>7.0562536309862686E-3</c:v>
                </c:pt>
                <c:pt idx="79">
                  <c:v>7.0162371019880949E-3</c:v>
                </c:pt>
                <c:pt idx="80">
                  <c:v>6.9769191065222934E-3</c:v>
                </c:pt>
                <c:pt idx="81">
                  <c:v>6.938279313213616E-3</c:v>
                </c:pt>
                <c:pt idx="82">
                  <c:v>6.9002982133711446E-3</c:v>
                </c:pt>
                <c:pt idx="83">
                  <c:v>6.8629570786340657E-3</c:v>
                </c:pt>
                <c:pt idx="84">
                  <c:v>6.826237921249265E-3</c:v>
                </c:pt>
                <c:pt idx="85">
                  <c:v>6.7901234567901234E-3</c:v>
                </c:pt>
                <c:pt idx="86">
                  <c:v>6.7545970691416978E-3</c:v>
                </c:pt>
                <c:pt idx="87">
                  <c:v>6.7196427775915776E-3</c:v>
                </c:pt>
                <c:pt idx="88">
                  <c:v>6.6852452058787804E-3</c:v>
                </c:pt>
                <c:pt idx="89">
                  <c:v>6.6513895530647309E-3</c:v>
                </c:pt>
                <c:pt idx="90">
                  <c:v>6.6180615661011544E-3</c:v>
                </c:pt>
                <c:pt idx="91">
                  <c:v>6.5852475139795063E-3</c:v>
                </c:pt>
                <c:pt idx="92">
                  <c:v>6.5529341633554557E-3</c:v>
                </c:pt>
                <c:pt idx="93">
                  <c:v>6.5211087555501384E-3</c:v>
                </c:pt>
                <c:pt idx="94">
                  <c:v>6.4897589848373297E-3</c:v>
                </c:pt>
                <c:pt idx="95">
                  <c:v>6.4588729779325475E-3</c:v>
                </c:pt>
                <c:pt idx="96">
                  <c:v>6.4284392746063127E-3</c:v>
                </c:pt>
                <c:pt idx="97">
                  <c:v>6.3984468093495365E-3</c:v>
                </c:pt>
                <c:pt idx="98">
                  <c:v>6.368884894024319E-3</c:v>
                </c:pt>
                <c:pt idx="99">
                  <c:v>6.3397432014381831E-3</c:v>
                </c:pt>
                <c:pt idx="100">
                  <c:v>6.3110117497842694E-3</c:v>
                </c:pt>
                <c:pt idx="101">
                  <c:v>6.2826808878940965E-3</c:v>
                </c:pt>
                <c:pt idx="102">
                  <c:v>6.2547412812532311E-3</c:v>
                </c:pt>
                <c:pt idx="103">
                  <c:v>6.2271838987336767E-3</c:v>
                </c:pt>
                <c:pt idx="104">
                  <c:v>6.1999999999999998E-3</c:v>
                </c:pt>
              </c:numCache>
            </c:numRef>
          </c:yVal>
          <c:smooth val="0"/>
          <c:extLst>
            <c:ext xmlns:c16="http://schemas.microsoft.com/office/drawing/2014/chart" uri="{C3380CC4-5D6E-409C-BE32-E72D297353CC}">
              <c16:uniqueId val="{00000001-0D3A-4275-B0F9-1630EC7768E6}"/>
            </c:ext>
          </c:extLst>
        </c:ser>
        <c:dLbls>
          <c:showLegendKey val="0"/>
          <c:showVal val="0"/>
          <c:showCatName val="0"/>
          <c:showSerName val="0"/>
          <c:showPercent val="0"/>
          <c:showBubbleSize val="0"/>
        </c:dLbls>
        <c:axId val="434421240"/>
        <c:axId val="434415992"/>
        <c:extLst>
          <c:ext xmlns:c15="http://schemas.microsoft.com/office/drawing/2012/chart" uri="{02D57815-91ED-43cb-92C2-25804820EDAC}">
            <c15:filteredScatterSeries>
              <c15:ser>
                <c:idx val="0"/>
                <c:order val="0"/>
                <c:tx>
                  <c:strRef>
                    <c:extLst>
                      <c:ext uri="{02D57815-91ED-43cb-92C2-25804820EDAC}">
                        <c15:formulaRef>
                          <c15:sqref>Sheet2!$B$7</c15:sqref>
                        </c15:formulaRef>
                      </c:ext>
                    </c:extLst>
                    <c:strCache>
                      <c:ptCount val="1"/>
                      <c:pt idx="0">
                        <c:v>V</c:v>
                      </c:pt>
                    </c:strCache>
                  </c:strRef>
                </c:tx>
                <c:spPr>
                  <a:ln w="19050" cap="rnd">
                    <a:solidFill>
                      <a:schemeClr val="accent1"/>
                    </a:solidFill>
                    <a:round/>
                  </a:ln>
                  <a:effectLst/>
                </c:spPr>
                <c:marker>
                  <c:symbol val="none"/>
                </c:marker>
                <c:xVal>
                  <c:numRef>
                    <c:extLst>
                      <c:ex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c:ext uri="{02D57815-91ED-43cb-92C2-25804820EDAC}">
                        <c15:formulaRef>
                          <c15:sqref>Sheet2!$B$8:$B$112</c15:sqref>
                        </c15:formulaRef>
                      </c:ext>
                    </c:extLst>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yVal>
                <c:smooth val="0"/>
                <c:extLst>
                  <c:ext xmlns:c16="http://schemas.microsoft.com/office/drawing/2014/chart" uri="{C3380CC4-5D6E-409C-BE32-E72D297353CC}">
                    <c16:uniqueId val="{00000002-0D3A-4275-B0F9-1630EC7768E6}"/>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Sheet2!$C$7</c15:sqref>
                        </c15:formulaRef>
                      </c:ext>
                    </c:extLst>
                    <c:strCache>
                      <c:ptCount val="1"/>
                      <c:pt idx="0">
                        <c:v>T</c:v>
                      </c:pt>
                    </c:strCache>
                  </c:strRef>
                </c:tx>
                <c:spPr>
                  <a:ln w="19050" cap="rnd">
                    <a:solidFill>
                      <a:schemeClr val="accent2"/>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Sheet2!$C$8:$C$112</c15:sqref>
                        </c15:formulaRef>
                      </c:ext>
                    </c:extLst>
                    <c:numCache>
                      <c:formatCode>General</c:formatCode>
                      <c:ptCount val="105"/>
                      <c:pt idx="0">
                        <c:v>0</c:v>
                      </c:pt>
                      <c:pt idx="1">
                        <c:v>700</c:v>
                      </c:pt>
                      <c:pt idx="2">
                        <c:v>766.81158050723263</c:v>
                      </c:pt>
                      <c:pt idx="3">
                        <c:v>828.25116963394623</c:v>
                      </c:pt>
                      <c:pt idx="4">
                        <c:v>885.43774484714629</c:v>
                      </c:pt>
                      <c:pt idx="5">
                        <c:v>939.14855054991165</c:v>
                      </c:pt>
                      <c:pt idx="6">
                        <c:v>989.94949366116668</c:v>
                      </c:pt>
                      <c:pt idx="7">
                        <c:v>1212.435565298214</c:v>
                      </c:pt>
                      <c:pt idx="8">
                        <c:v>1400</c:v>
                      </c:pt>
                      <c:pt idx="9">
                        <c:v>1565.2475842498529</c:v>
                      </c:pt>
                      <c:pt idx="10">
                        <c:v>1714.6428199482248</c:v>
                      </c:pt>
                      <c:pt idx="11">
                        <c:v>1852.0259177452137</c:v>
                      </c:pt>
                      <c:pt idx="12">
                        <c:v>1979.8989873223334</c:v>
                      </c:pt>
                      <c:pt idx="13">
                        <c:v>2100</c:v>
                      </c:pt>
                      <c:pt idx="14">
                        <c:v>2213.5943621178658</c:v>
                      </c:pt>
                      <c:pt idx="15">
                        <c:v>2321.6373532487801</c:v>
                      </c:pt>
                      <c:pt idx="16">
                        <c:v>2424.871130596428</c:v>
                      </c:pt>
                      <c:pt idx="17">
                        <c:v>2523.8858928247928</c:v>
                      </c:pt>
                      <c:pt idx="18">
                        <c:v>2619.160170741759</c:v>
                      </c:pt>
                      <c:pt idx="19">
                        <c:v>2711.0883423451919</c:v>
                      </c:pt>
                      <c:pt idx="20">
                        <c:v>2800</c:v>
                      </c:pt>
                      <c:pt idx="21">
                        <c:v>2886.1739379323622</c:v>
                      </c:pt>
                      <c:pt idx="22">
                        <c:v>2969.8484809834999</c:v>
                      </c:pt>
                      <c:pt idx="23">
                        <c:v>3051.2292604784716</c:v>
                      </c:pt>
                      <c:pt idx="24">
                        <c:v>3130.4951684997059</c:v>
                      </c:pt>
                      <c:pt idx="25">
                        <c:v>3207.802986469088</c:v>
                      </c:pt>
                      <c:pt idx="26">
                        <c:v>3283.2910318764007</c:v>
                      </c:pt>
                      <c:pt idx="27">
                        <c:v>3357.0820663189038</c:v>
                      </c:pt>
                      <c:pt idx="28">
                        <c:v>3429.2856398964495</c:v>
                      </c:pt>
                      <c:pt idx="29">
                        <c:v>3500</c:v>
                      </c:pt>
                      <c:pt idx="30">
                        <c:v>3569.3136595149494</c:v>
                      </c:pt>
                      <c:pt idx="31">
                        <c:v>3637.3066958946429</c:v>
                      </c:pt>
                      <c:pt idx="32">
                        <c:v>3704.0518354904275</c:v>
                      </c:pt>
                      <c:pt idx="33">
                        <c:v>3769.615364994153</c:v>
                      </c:pt>
                      <c:pt idx="34">
                        <c:v>3834.0579025361631</c:v>
                      </c:pt>
                      <c:pt idx="35">
                        <c:v>3897.4350539810157</c:v>
                      </c:pt>
                      <c:pt idx="36">
                        <c:v>3959.7979746446667</c:v>
                      </c:pt>
                      <c:pt idx="37">
                        <c:v>4021.1938525766204</c:v>
                      </c:pt>
                      <c:pt idx="38">
                        <c:v>4081.6663263917103</c:v>
                      </c:pt>
                      <c:pt idx="39">
                        <c:v>4141.2558481697315</c:v>
                      </c:pt>
                      <c:pt idx="40">
                        <c:v>4200</c:v>
                      </c:pt>
                      <c:pt idx="41">
                        <c:v>4257.9337712087545</c:v>
                      </c:pt>
                      <c:pt idx="42">
                        <c:v>4315.0898020782834</c:v>
                      </c:pt>
                      <c:pt idx="43">
                        <c:v>4371.4985988788794</c:v>
                      </c:pt>
                      <c:pt idx="44">
                        <c:v>4427.1887242357316</c:v>
                      </c:pt>
                      <c:pt idx="45">
                        <c:v>4482.186966202994</c:v>
                      </c:pt>
                      <c:pt idx="46">
                        <c:v>4536.5184888855028</c:v>
                      </c:pt>
                      <c:pt idx="47">
                        <c:v>4590.2069670114006</c:v>
                      </c:pt>
                      <c:pt idx="48">
                        <c:v>4643.2747064975601</c:v>
                      </c:pt>
                      <c:pt idx="49">
                        <c:v>4695.7427527495583</c:v>
                      </c:pt>
                      <c:pt idx="50">
                        <c:v>4747.6309881876878</c:v>
                      </c:pt>
                      <c:pt idx="51">
                        <c:v>4798.9582202807305</c:v>
                      </c:pt>
                      <c:pt idx="52">
                        <c:v>4849.7422611928559</c:v>
                      </c:pt>
                      <c:pt idx="53">
                        <c:v>4900</c:v>
                      </c:pt>
                      <c:pt idx="54">
                        <c:v>4949.7474683058326</c:v>
                      </c:pt>
                      <c:pt idx="55">
                        <c:v>4998.9998999799955</c:v>
                      </c:pt>
                      <c:pt idx="56">
                        <c:v>5047.7717856495856</c:v>
                      </c:pt>
                      <c:pt idx="57">
                        <c:v>5096.0769224963633</c:v>
                      </c:pt>
                      <c:pt idx="58">
                        <c:v>5143.9284598446739</c:v>
                      </c:pt>
                      <c:pt idx="59">
                        <c:v>5191.3389409669644</c:v>
                      </c:pt>
                      <c:pt idx="60">
                        <c:v>5238.320341483518</c:v>
                      </c:pt>
                      <c:pt idx="61">
                        <c:v>5284.884104689525</c:v>
                      </c:pt>
                      <c:pt idx="62">
                        <c:v>5331.0411741047355</c:v>
                      </c:pt>
                      <c:pt idx="63">
                        <c:v>5376.8020235080248</c:v>
                      </c:pt>
                      <c:pt idx="64">
                        <c:v>5422.1766846903838</c:v>
                      </c:pt>
                      <c:pt idx="65">
                        <c:v>5467.1747731346577</c:v>
                      </c:pt>
                      <c:pt idx="66">
                        <c:v>5511.8055118082675</c:v>
                      </c:pt>
                      <c:pt idx="67">
                        <c:v>5556.0777532356406</c:v>
                      </c:pt>
                      <c:pt idx="68">
                        <c:v>5600</c:v>
                      </c:pt>
                      <c:pt idx="69">
                        <c:v>5643.580423808985</c:v>
                      </c:pt>
                      <c:pt idx="70">
                        <c:v>5686.8268832451722</c:v>
                      </c:pt>
                      <c:pt idx="71">
                        <c:v>5729.7469403107152</c:v>
                      </c:pt>
                      <c:pt idx="72">
                        <c:v>5772.3478758647243</c:v>
                      </c:pt>
                      <c:pt idx="73">
                        <c:v>5814.636704042653</c:v>
                      </c:pt>
                      <c:pt idx="74">
                        <c:v>5856.6201857385286</c:v>
                      </c:pt>
                      <c:pt idx="75">
                        <c:v>5898.3048412234511</c:v>
                      </c:pt>
                      <c:pt idx="76">
                        <c:v>5939.6969619669999</c:v>
                      </c:pt>
                      <c:pt idx="77">
                        <c:v>5980.8026217222714</c:v>
                      </c:pt>
                      <c:pt idx="78">
                        <c:v>6021.627686929839</c:v>
                      </c:pt>
                      <c:pt idx="79">
                        <c:v>6062.1778264910708</c:v>
                      </c:pt>
                      <c:pt idx="80">
                        <c:v>6102.4585209569432</c:v>
                      </c:pt>
                      <c:pt idx="81">
                        <c:v>6142.4750711744855</c:v>
                      </c:pt>
                      <c:pt idx="82">
                        <c:v>6182.232606429493</c:v>
                      </c:pt>
                      <c:pt idx="83">
                        <c:v>6221.736092120912</c:v>
                      </c:pt>
                      <c:pt idx="84">
                        <c:v>6260.9903369994117</c:v>
                      </c:pt>
                      <c:pt idx="85">
                        <c:v>6300</c:v>
                      </c:pt>
                      <c:pt idx="86">
                        <c:v>6338.7695966961919</c:v>
                      </c:pt>
                      <c:pt idx="87">
                        <c:v>6377.3035054010097</c:v>
                      </c:pt>
                      <c:pt idx="88">
                        <c:v>6415.6059729381759</c:v>
                      </c:pt>
                      <c:pt idx="89">
                        <c:v>6453.6811201050214</c:v>
                      </c:pt>
                      <c:pt idx="90">
                        <c:v>6491.5329468469927</c:v>
                      </c:pt>
                      <c:pt idx="91">
                        <c:v>6529.1653371621705</c:v>
                      </c:pt>
                      <c:pt idx="92">
                        <c:v>6566.5820637528013</c:v>
                      </c:pt>
                      <c:pt idx="93">
                        <c:v>6603.7867924396232</c:v>
                      </c:pt>
                      <c:pt idx="94">
                        <c:v>6640.7830863535964</c:v>
                      </c:pt>
                      <c:pt idx="95">
                        <c:v>6677.5744099186186</c:v>
                      </c:pt>
                      <c:pt idx="96">
                        <c:v>6714.1641326378076</c:v>
                      </c:pt>
                      <c:pt idx="97">
                        <c:v>6750.5555326950689</c:v>
                      </c:pt>
                      <c:pt idx="98">
                        <c:v>6786.75180038286</c:v>
                      </c:pt>
                      <c:pt idx="99">
                        <c:v>6822.7560413662741</c:v>
                      </c:pt>
                      <c:pt idx="100">
                        <c:v>6858.5712797928991</c:v>
                      </c:pt>
                      <c:pt idx="101">
                        <c:v>6894.2004612572737</c:v>
                      </c:pt>
                      <c:pt idx="102">
                        <c:v>6929.6464556281662</c:v>
                      </c:pt>
                      <c:pt idx="103">
                        <c:v>6964.9120597463398</c:v>
                      </c:pt>
                      <c:pt idx="104">
                        <c:v>7000</c:v>
                      </c:pt>
                    </c:numCache>
                  </c:numRef>
                </c:yVal>
                <c:smooth val="0"/>
                <c:extLst xmlns:c15="http://schemas.microsoft.com/office/drawing/2012/chart">
                  <c:ext xmlns:c16="http://schemas.microsoft.com/office/drawing/2014/chart" uri="{C3380CC4-5D6E-409C-BE32-E72D297353CC}">
                    <c16:uniqueId val="{00000003-0D3A-4275-B0F9-1630EC7768E6}"/>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Sheet2!$D$7</c15:sqref>
                        </c15:formulaRef>
                      </c:ext>
                    </c:extLst>
                    <c:strCache>
                      <c:ptCount val="1"/>
                      <c:pt idx="0">
                        <c:v>t(V-X)</c:v>
                      </c:pt>
                    </c:strCache>
                  </c:strRef>
                </c:tx>
                <c:spPr>
                  <a:ln w="19050" cap="rnd">
                    <a:solidFill>
                      <a:schemeClr val="accent3"/>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Sheet2!$D$8:$D$112</c15:sqref>
                        </c15:formulaRef>
                      </c:ext>
                    </c:extLst>
                    <c:numCache>
                      <c:formatCode>General</c:formatCode>
                      <c:ptCount val="105"/>
                      <c:pt idx="1">
                        <c:v>-100</c:v>
                      </c:pt>
                      <c:pt idx="2">
                        <c:v>-33.188419492767423</c:v>
                      </c:pt>
                      <c:pt idx="3">
                        <c:v>28.251169633946265</c:v>
                      </c:pt>
                      <c:pt idx="4">
                        <c:v>85.437744847146249</c:v>
                      </c:pt>
                      <c:pt idx="5">
                        <c:v>139.14855054991159</c:v>
                      </c:pt>
                      <c:pt idx="6">
                        <c:v>189.94949366116663</c:v>
                      </c:pt>
                      <c:pt idx="7">
                        <c:v>412.43556529821404</c:v>
                      </c:pt>
                      <c:pt idx="8">
                        <c:v>600</c:v>
                      </c:pt>
                      <c:pt idx="9">
                        <c:v>765.24758424985282</c:v>
                      </c:pt>
                      <c:pt idx="10">
                        <c:v>914.64281994822466</c:v>
                      </c:pt>
                      <c:pt idx="11">
                        <c:v>1052.0259177452137</c:v>
                      </c:pt>
                      <c:pt idx="12">
                        <c:v>1179.8989873223334</c:v>
                      </c:pt>
                      <c:pt idx="13">
                        <c:v>1300</c:v>
                      </c:pt>
                      <c:pt idx="14">
                        <c:v>1413.5943621178658</c:v>
                      </c:pt>
                      <c:pt idx="15">
                        <c:v>1521.6373532487801</c:v>
                      </c:pt>
                      <c:pt idx="16">
                        <c:v>1624.8711305964282</c:v>
                      </c:pt>
                      <c:pt idx="17">
                        <c:v>1723.8858928247926</c:v>
                      </c:pt>
                      <c:pt idx="18">
                        <c:v>1819.1601707417587</c:v>
                      </c:pt>
                      <c:pt idx="19">
                        <c:v>1911.0883423451917</c:v>
                      </c:pt>
                      <c:pt idx="20">
                        <c:v>2000</c:v>
                      </c:pt>
                      <c:pt idx="21">
                        <c:v>2086.1739379323622</c:v>
                      </c:pt>
                      <c:pt idx="22">
                        <c:v>2169.8484809834999</c:v>
                      </c:pt>
                      <c:pt idx="23">
                        <c:v>2251.2292604784716</c:v>
                      </c:pt>
                      <c:pt idx="24">
                        <c:v>2330.4951684997059</c:v>
                      </c:pt>
                      <c:pt idx="25">
                        <c:v>2407.802986469088</c:v>
                      </c:pt>
                      <c:pt idx="26">
                        <c:v>2483.2910318764007</c:v>
                      </c:pt>
                      <c:pt idx="27">
                        <c:v>2557.0820663189038</c:v>
                      </c:pt>
                      <c:pt idx="28">
                        <c:v>2629.2856398964495</c:v>
                      </c:pt>
                      <c:pt idx="29">
                        <c:v>2700</c:v>
                      </c:pt>
                      <c:pt idx="30">
                        <c:v>2769.3136595149494</c:v>
                      </c:pt>
                      <c:pt idx="31">
                        <c:v>2837.3066958946429</c:v>
                      </c:pt>
                      <c:pt idx="32">
                        <c:v>2904.0518354904275</c:v>
                      </c:pt>
                      <c:pt idx="33">
                        <c:v>2969.615364994153</c:v>
                      </c:pt>
                      <c:pt idx="34">
                        <c:v>3034.0579025361631</c:v>
                      </c:pt>
                      <c:pt idx="35">
                        <c:v>3097.4350539810157</c:v>
                      </c:pt>
                      <c:pt idx="36">
                        <c:v>3159.7979746446667</c:v>
                      </c:pt>
                      <c:pt idx="37">
                        <c:v>3221.1938525766204</c:v>
                      </c:pt>
                      <c:pt idx="38">
                        <c:v>3281.6663263917103</c:v>
                      </c:pt>
                      <c:pt idx="39">
                        <c:v>3341.2558481697315</c:v>
                      </c:pt>
                      <c:pt idx="40">
                        <c:v>3400</c:v>
                      </c:pt>
                      <c:pt idx="41">
                        <c:v>3457.933771208754</c:v>
                      </c:pt>
                      <c:pt idx="42">
                        <c:v>3515.0898020782834</c:v>
                      </c:pt>
                      <c:pt idx="43">
                        <c:v>3571.498598878879</c:v>
                      </c:pt>
                      <c:pt idx="44">
                        <c:v>3627.1887242357316</c:v>
                      </c:pt>
                      <c:pt idx="45">
                        <c:v>3682.1869662029944</c:v>
                      </c:pt>
                      <c:pt idx="46">
                        <c:v>3736.5184888855024</c:v>
                      </c:pt>
                      <c:pt idx="47">
                        <c:v>3790.2069670114001</c:v>
                      </c:pt>
                      <c:pt idx="48">
                        <c:v>3843.2747064975601</c:v>
                      </c:pt>
                      <c:pt idx="49">
                        <c:v>3895.7427527495583</c:v>
                      </c:pt>
                      <c:pt idx="50">
                        <c:v>3947.6309881876878</c:v>
                      </c:pt>
                      <c:pt idx="51">
                        <c:v>3998.958220280731</c:v>
                      </c:pt>
                      <c:pt idx="52">
                        <c:v>4049.7422611928564</c:v>
                      </c:pt>
                      <c:pt idx="53">
                        <c:v>4100</c:v>
                      </c:pt>
                      <c:pt idx="54">
                        <c:v>4149.7474683058326</c:v>
                      </c:pt>
                      <c:pt idx="55">
                        <c:v>4198.9998999799955</c:v>
                      </c:pt>
                      <c:pt idx="56">
                        <c:v>4247.7717856495856</c:v>
                      </c:pt>
                      <c:pt idx="57">
                        <c:v>4296.0769224963633</c:v>
                      </c:pt>
                      <c:pt idx="58">
                        <c:v>4343.9284598446739</c:v>
                      </c:pt>
                      <c:pt idx="59">
                        <c:v>4391.3389409669644</c:v>
                      </c:pt>
                      <c:pt idx="60">
                        <c:v>4438.320341483518</c:v>
                      </c:pt>
                      <c:pt idx="61">
                        <c:v>4484.884104689525</c:v>
                      </c:pt>
                      <c:pt idx="62">
                        <c:v>4531.0411741047355</c:v>
                      </c:pt>
                      <c:pt idx="63">
                        <c:v>4576.8020235080248</c:v>
                      </c:pt>
                      <c:pt idx="64">
                        <c:v>4622.1766846903838</c:v>
                      </c:pt>
                      <c:pt idx="65">
                        <c:v>4667.1747731346577</c:v>
                      </c:pt>
                      <c:pt idx="66">
                        <c:v>4711.8055118082675</c:v>
                      </c:pt>
                      <c:pt idx="67">
                        <c:v>4756.0777532356406</c:v>
                      </c:pt>
                      <c:pt idx="68">
                        <c:v>4800</c:v>
                      </c:pt>
                      <c:pt idx="69">
                        <c:v>4843.580423808985</c:v>
                      </c:pt>
                      <c:pt idx="70">
                        <c:v>4886.8268832451722</c:v>
                      </c:pt>
                      <c:pt idx="71">
                        <c:v>4929.7469403107152</c:v>
                      </c:pt>
                      <c:pt idx="72">
                        <c:v>4972.3478758647243</c:v>
                      </c:pt>
                      <c:pt idx="73">
                        <c:v>5014.636704042653</c:v>
                      </c:pt>
                      <c:pt idx="74">
                        <c:v>5056.6201857385286</c:v>
                      </c:pt>
                      <c:pt idx="75">
                        <c:v>5098.3048412234511</c:v>
                      </c:pt>
                      <c:pt idx="76">
                        <c:v>5139.6969619669999</c:v>
                      </c:pt>
                      <c:pt idx="77">
                        <c:v>5180.8026217222714</c:v>
                      </c:pt>
                      <c:pt idx="78">
                        <c:v>5221.627686929839</c:v>
                      </c:pt>
                      <c:pt idx="79">
                        <c:v>5262.1778264910708</c:v>
                      </c:pt>
                      <c:pt idx="80">
                        <c:v>5302.4585209569432</c:v>
                      </c:pt>
                      <c:pt idx="81">
                        <c:v>5342.4750711744846</c:v>
                      </c:pt>
                      <c:pt idx="82">
                        <c:v>5382.232606429493</c:v>
                      </c:pt>
                      <c:pt idx="83">
                        <c:v>5421.736092120912</c:v>
                      </c:pt>
                      <c:pt idx="84">
                        <c:v>5460.9903369994117</c:v>
                      </c:pt>
                      <c:pt idx="85">
                        <c:v>5500</c:v>
                      </c:pt>
                      <c:pt idx="86">
                        <c:v>5538.7695966961919</c:v>
                      </c:pt>
                      <c:pt idx="87">
                        <c:v>5577.3035054010097</c:v>
                      </c:pt>
                      <c:pt idx="88">
                        <c:v>5615.6059729381759</c:v>
                      </c:pt>
                      <c:pt idx="89">
                        <c:v>5653.6811201050214</c:v>
                      </c:pt>
                      <c:pt idx="90">
                        <c:v>5691.5329468469927</c:v>
                      </c:pt>
                      <c:pt idx="91">
                        <c:v>5729.1653371621705</c:v>
                      </c:pt>
                      <c:pt idx="92">
                        <c:v>5766.5820637528013</c:v>
                      </c:pt>
                      <c:pt idx="93">
                        <c:v>5803.7867924396232</c:v>
                      </c:pt>
                      <c:pt idx="94">
                        <c:v>5840.7830863535964</c:v>
                      </c:pt>
                      <c:pt idx="95">
                        <c:v>5877.5744099186186</c:v>
                      </c:pt>
                      <c:pt idx="96">
                        <c:v>5914.1641326378076</c:v>
                      </c:pt>
                      <c:pt idx="97">
                        <c:v>5950.5555326950689</c:v>
                      </c:pt>
                      <c:pt idx="98">
                        <c:v>5986.75180038286</c:v>
                      </c:pt>
                      <c:pt idx="99">
                        <c:v>6022.7560413662741</c:v>
                      </c:pt>
                      <c:pt idx="100">
                        <c:v>6058.5712797928991</c:v>
                      </c:pt>
                      <c:pt idx="101">
                        <c:v>6094.2004612572737</c:v>
                      </c:pt>
                      <c:pt idx="102">
                        <c:v>6129.6464556281662</c:v>
                      </c:pt>
                      <c:pt idx="103">
                        <c:v>6164.9120597463398</c:v>
                      </c:pt>
                      <c:pt idx="104">
                        <c:v>6200</c:v>
                      </c:pt>
                    </c:numCache>
                  </c:numRef>
                </c:yVal>
                <c:smooth val="0"/>
                <c:extLst xmlns:c15="http://schemas.microsoft.com/office/drawing/2012/chart">
                  <c:ext xmlns:c16="http://schemas.microsoft.com/office/drawing/2014/chart" uri="{C3380CC4-5D6E-409C-BE32-E72D297353CC}">
                    <c16:uniqueId val="{00000004-0D3A-4275-B0F9-1630EC7768E6}"/>
                  </c:ext>
                </c:extLst>
              </c15:ser>
            </c15:filteredScatterSeries>
          </c:ext>
        </c:extLst>
      </c:scatterChart>
      <c:valAx>
        <c:axId val="434421240"/>
        <c:scaling>
          <c:orientation val="minMax"/>
          <c:max val="10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15992"/>
        <c:crosses val="autoZero"/>
        <c:crossBetween val="midCat"/>
      </c:valAx>
      <c:valAx>
        <c:axId val="4344159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Household Income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2124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Impact of Circuit</a:t>
            </a:r>
            <a:r>
              <a:rPr lang="en-US" baseline="0" dirty="0">
                <a:latin typeface="Times New Roman" panose="02020603050405020304" pitchFamily="18" charset="0"/>
                <a:cs typeface="Times New Roman" panose="02020603050405020304" pitchFamily="18" charset="0"/>
              </a:rPr>
              <a:t> Breakers Relative to </a:t>
            </a:r>
            <a:r>
              <a:rPr lang="en-US" dirty="0">
                <a:latin typeface="Times New Roman" panose="02020603050405020304" pitchFamily="18" charset="0"/>
                <a:cs typeface="Times New Roman" panose="02020603050405020304" pitchFamily="18" charset="0"/>
              </a:rPr>
              <a:t>House Value</a:t>
            </a:r>
          </a:p>
        </c:rich>
      </c:tx>
      <c:layout>
        <c:manualLayout>
          <c:xMode val="edge"/>
          <c:yMode val="edge"/>
          <c:x val="0.27594642661382895"/>
          <c:y val="2.134471718249733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0"/>
          <c:order val="0"/>
          <c:tx>
            <c:strRef>
              <c:f>Sheet1!$W$7</c:f>
              <c:strCache>
                <c:ptCount val="1"/>
                <c:pt idx="0">
                  <c:v>Without CB</c:v>
                </c:pt>
              </c:strCache>
            </c:strRef>
          </c:tx>
          <c:spPr>
            <a:ln w="38100" cap="rnd" cmpd="dbl">
              <a:solidFill>
                <a:schemeClr val="tx1"/>
              </a:solidFill>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Sheet1!$W$8:$W$59</c:f>
              <c:numCache>
                <c:formatCode>General</c:formatCode>
                <c:ptCount val="52"/>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numCache>
            </c:numRef>
          </c:yVal>
          <c:smooth val="0"/>
          <c:extLst>
            <c:ext xmlns:c16="http://schemas.microsoft.com/office/drawing/2014/chart" uri="{C3380CC4-5D6E-409C-BE32-E72D297353CC}">
              <c16:uniqueId val="{00000000-993C-440B-9281-1F090F3552DD}"/>
            </c:ext>
          </c:extLst>
        </c:ser>
        <c:ser>
          <c:idx val="1"/>
          <c:order val="1"/>
          <c:tx>
            <c:strRef>
              <c:f>Sheet1!$X$7</c:f>
              <c:strCache>
                <c:ptCount val="1"/>
                <c:pt idx="0">
                  <c:v>With CB (Y=$50,000)</c:v>
                </c:pt>
              </c:strCache>
            </c:strRef>
          </c:tx>
          <c:spPr>
            <a:ln w="25400" cap="rnd">
              <a:solidFill>
                <a:schemeClr val="tx1"/>
              </a:solidFill>
              <a:prstDash val="sysDash"/>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Sheet1!$X$8:$X$59</c:f>
              <c:numCache>
                <c:formatCode>General</c:formatCode>
                <c:ptCount val="52"/>
                <c:pt idx="1">
                  <c:v>0.02</c:v>
                </c:pt>
                <c:pt idx="2">
                  <c:v>0.02</c:v>
                </c:pt>
                <c:pt idx="3">
                  <c:v>1.9930891314259614E-2</c:v>
                </c:pt>
                <c:pt idx="4">
                  <c:v>1.9062475043903442E-2</c:v>
                </c:pt>
                <c:pt idx="5">
                  <c:v>1.8266575304739598E-2</c:v>
                </c:pt>
                <c:pt idx="6">
                  <c:v>1.7534472971125901E-2</c:v>
                </c:pt>
                <c:pt idx="7">
                  <c:v>1.6858792861951723E-2</c:v>
                </c:pt>
                <c:pt idx="8">
                  <c:v>1.6233254408140951E-2</c:v>
                </c:pt>
                <c:pt idx="9">
                  <c:v>1.5652475842498532E-2</c:v>
                </c:pt>
                <c:pt idx="10">
                  <c:v>1.511181897078113E-2</c:v>
                </c:pt>
                <c:pt idx="11">
                  <c:v>1.4607265039500775E-2</c:v>
                </c:pt>
                <c:pt idx="12">
                  <c:v>1.4135314667467759E-2</c:v>
                </c:pt>
                <c:pt idx="13">
                  <c:v>1.3692906569032312E-2</c:v>
                </c:pt>
                <c:pt idx="14">
                  <c:v>1.3277351076961291E-2</c:v>
                </c:pt>
                <c:pt idx="15">
                  <c:v>1.2886275413555151E-2</c:v>
                </c:pt>
                <c:pt idx="16">
                  <c:v>1.2517578357052887E-2</c:v>
                </c:pt>
                <c:pt idx="17">
                  <c:v>1.2169392473965809E-2</c:v>
                </c:pt>
                <c:pt idx="18">
                  <c:v>1.1840052484044235E-2</c:v>
                </c:pt>
                <c:pt idx="19">
                  <c:v>1.1528068626718497E-2</c:v>
                </c:pt>
              </c:numCache>
            </c:numRef>
          </c:yVal>
          <c:smooth val="0"/>
          <c:extLst>
            <c:ext xmlns:c16="http://schemas.microsoft.com/office/drawing/2014/chart" uri="{C3380CC4-5D6E-409C-BE32-E72D297353CC}">
              <c16:uniqueId val="{00000001-993C-440B-9281-1F090F3552DD}"/>
            </c:ext>
          </c:extLst>
        </c:ser>
        <c:ser>
          <c:idx val="2"/>
          <c:order val="2"/>
          <c:tx>
            <c:strRef>
              <c:f>Sheet1!$Y$7</c:f>
              <c:strCache>
                <c:ptCount val="1"/>
                <c:pt idx="0">
                  <c:v>With CB (Y=$100,000)</c:v>
                </c:pt>
              </c:strCache>
            </c:strRef>
          </c:tx>
          <c:spPr>
            <a:ln w="25400" cap="rnd">
              <a:solidFill>
                <a:schemeClr val="tx1"/>
              </a:solidFill>
              <a:prstDash val="dashDot"/>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Sheet1!$Y$8:$Y$59</c:f>
              <c:numCache>
                <c:formatCode>General</c:formatCode>
                <c:ptCount val="52"/>
                <c:pt idx="20">
                  <c:v>1.9999999999999997E-2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1.9650349208514894E-2</c:v>
                </c:pt>
                <c:pt idx="35">
                  <c:v>1.9218743470744613E-2</c:v>
                </c:pt>
                <c:pt idx="36">
                  <c:v>1.8805690061507532E-2</c:v>
                </c:pt>
                <c:pt idx="37">
                  <c:v>1.8410017956684451E-2</c:v>
                </c:pt>
                <c:pt idx="38">
                  <c:v>1.8030652654803678E-2</c:v>
                </c:pt>
                <c:pt idx="39">
                  <c:v>1.7666606432883179E-2</c:v>
                </c:pt>
                <c:pt idx="40">
                  <c:v>1.7316969759342108E-2</c:v>
                </c:pt>
                <c:pt idx="41">
                  <c:v>1.6980903706797074E-2</c:v>
                </c:pt>
                <c:pt idx="42">
                  <c:v>1.6657633231497417E-2</c:v>
                </c:pt>
                <c:pt idx="43">
                  <c:v>1.6346441206067801E-2</c:v>
                </c:pt>
                <c:pt idx="44">
                  <c:v>1.6046663108853571E-2</c:v>
                </c:pt>
                <c:pt idx="45">
                  <c:v>1.5757682287096557E-2</c:v>
                </c:pt>
                <c:pt idx="46">
                  <c:v>1.5478925722883117E-2</c:v>
                </c:pt>
                <c:pt idx="47">
                  <c:v>1.5209860240687646E-2</c:v>
                </c:pt>
                <c:pt idx="48">
                  <c:v>1.4949989103696755E-2</c:v>
                </c:pt>
                <c:pt idx="49">
                  <c:v>1.4698848953197119E-2</c:v>
                </c:pt>
                <c:pt idx="50">
                  <c:v>1.4456007051352341E-2</c:v>
                </c:pt>
                <c:pt idx="51">
                  <c:v>1.4221058792852712E-2</c:v>
                </c:pt>
              </c:numCache>
            </c:numRef>
          </c:yVal>
          <c:smooth val="0"/>
          <c:extLst>
            <c:ext xmlns:c16="http://schemas.microsoft.com/office/drawing/2014/chart" uri="{C3380CC4-5D6E-409C-BE32-E72D297353CC}">
              <c16:uniqueId val="{00000002-993C-440B-9281-1F090F3552DD}"/>
            </c:ext>
          </c:extLst>
        </c:ser>
        <c:dLbls>
          <c:showLegendKey val="0"/>
          <c:showVal val="0"/>
          <c:showCatName val="0"/>
          <c:showSerName val="0"/>
          <c:showPercent val="0"/>
          <c:showBubbleSize val="0"/>
        </c:dLbls>
        <c:axId val="814186064"/>
        <c:axId val="814178848"/>
      </c:scatterChart>
      <c:valAx>
        <c:axId val="814186064"/>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78848"/>
        <c:crosses val="autoZero"/>
        <c:crossBetween val="midCat"/>
      </c:valAx>
      <c:valAx>
        <c:axId val="8141788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 as a Percentage of House Value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860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Impact</a:t>
            </a:r>
            <a:r>
              <a:rPr lang="en-US" baseline="0" dirty="0">
                <a:latin typeface="Times New Roman" panose="02020603050405020304" pitchFamily="18" charset="0"/>
                <a:cs typeface="Times New Roman" panose="02020603050405020304" pitchFamily="18" charset="0"/>
              </a:rPr>
              <a:t> of Circuit Breakers Relative to </a:t>
            </a:r>
            <a:r>
              <a:rPr lang="en-US" dirty="0">
                <a:latin typeface="Times New Roman" panose="02020603050405020304" pitchFamily="18" charset="0"/>
                <a:cs typeface="Times New Roman" panose="02020603050405020304" pitchFamily="18" charset="0"/>
              </a:rPr>
              <a:t>Household Income</a:t>
            </a:r>
          </a:p>
        </c:rich>
      </c:tx>
      <c:layout>
        <c:manualLayout>
          <c:xMode val="edge"/>
          <c:yMode val="edge"/>
          <c:x val="0.33226234686280265"/>
          <c:y val="1.00986623659994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862459671051148"/>
          <c:y val="7.693197063835934E-2"/>
          <c:w val="0.79464187893418747"/>
          <c:h val="0.67823261550137559"/>
        </c:manualLayout>
      </c:layout>
      <c:scatterChart>
        <c:scatterStyle val="lineMarker"/>
        <c:varyColors val="0"/>
        <c:ser>
          <c:idx val="0"/>
          <c:order val="0"/>
          <c:tx>
            <c:strRef>
              <c:f>Sheet1!$AL$7</c:f>
              <c:strCache>
                <c:ptCount val="1"/>
                <c:pt idx="0">
                  <c:v>Without CB (V=$75,000)</c:v>
                </c:pt>
              </c:strCache>
            </c:strRef>
          </c:tx>
          <c:spPr>
            <a:ln w="38100" cap="rnd" cmpd="dbl">
              <a:solidFill>
                <a:schemeClr val="tx1"/>
              </a:solidFill>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Sheet1!$AL$8:$AL$66</c:f>
              <c:numCache>
                <c:formatCode>General</c:formatCode>
                <c:ptCount val="59"/>
                <c:pt idx="0">
                  <c:v>8.3333333333333329E-2</c:v>
                </c:pt>
                <c:pt idx="1">
                  <c:v>6.8181818181818177E-2</c:v>
                </c:pt>
                <c:pt idx="2">
                  <c:v>5.7692307692307696E-2</c:v>
                </c:pt>
                <c:pt idx="3">
                  <c:v>0.05</c:v>
                </c:pt>
                <c:pt idx="4">
                  <c:v>4.4117647058823532E-2</c:v>
                </c:pt>
                <c:pt idx="5">
                  <c:v>3.9473684210526314E-2</c:v>
                </c:pt>
                <c:pt idx="6">
                  <c:v>3.5714285714285712E-2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0-36D1-4443-87DF-33AF9F7FB99F}"/>
            </c:ext>
          </c:extLst>
        </c:ser>
        <c:ser>
          <c:idx val="1"/>
          <c:order val="1"/>
          <c:tx>
            <c:strRef>
              <c:f>Sheet1!$AM$7</c:f>
              <c:strCache>
                <c:ptCount val="1"/>
                <c:pt idx="0">
                  <c:v>With CB (V=$75,000)</c:v>
                </c:pt>
              </c:strCache>
            </c:strRef>
          </c:tx>
          <c:spPr>
            <a:ln w="25400" cap="rnd">
              <a:solidFill>
                <a:schemeClr val="tx1"/>
              </a:solidFill>
              <a:prstDash val="sys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Sheet1!$AM$8:$AM$66</c:f>
              <c:numCache>
                <c:formatCode>General</c:formatCode>
                <c:ptCount val="59"/>
                <c:pt idx="0">
                  <c:v>3.5000000000000003E-2</c:v>
                </c:pt>
                <c:pt idx="1">
                  <c:v>3.5000000000000003E-2</c:v>
                </c:pt>
                <c:pt idx="2">
                  <c:v>3.5000000000000003E-2</c:v>
                </c:pt>
                <c:pt idx="3">
                  <c:v>3.5000000000000003E-2</c:v>
                </c:pt>
                <c:pt idx="4">
                  <c:v>3.5000000000000003E-2</c:v>
                </c:pt>
                <c:pt idx="5">
                  <c:v>3.5000000000000003E-2</c:v>
                </c:pt>
                <c:pt idx="6">
                  <c:v>3.5000000000000003E-2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1-36D1-4443-87DF-33AF9F7FB99F}"/>
            </c:ext>
          </c:extLst>
        </c:ser>
        <c:ser>
          <c:idx val="2"/>
          <c:order val="2"/>
          <c:tx>
            <c:strRef>
              <c:f>Sheet1!$AN$7</c:f>
              <c:strCache>
                <c:ptCount val="1"/>
                <c:pt idx="0">
                  <c:v>Without CB (V=$200,000)</c:v>
                </c:pt>
              </c:strCache>
            </c:strRef>
          </c:tx>
          <c:spPr>
            <a:ln w="38100" cap="rnd">
              <a:solidFill>
                <a:schemeClr val="tx1"/>
              </a:solidFill>
              <a:prstDash val="dash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Sheet1!$AN$8:$AN$66</c:f>
              <c:numCache>
                <c:formatCode>General</c:formatCode>
                <c:ptCount val="59"/>
                <c:pt idx="19">
                  <c:v>9.0909090909090912E-2</c:v>
                </c:pt>
                <c:pt idx="20">
                  <c:v>8.3333333333333329E-2</c:v>
                </c:pt>
                <c:pt idx="21">
                  <c:v>7.6923076923076927E-2</c:v>
                </c:pt>
                <c:pt idx="22">
                  <c:v>7.1428571428571425E-2</c:v>
                </c:pt>
                <c:pt idx="23">
                  <c:v>6.6666666666666666E-2</c:v>
                </c:pt>
                <c:pt idx="24">
                  <c:v>6.25E-2</c:v>
                </c:pt>
                <c:pt idx="25">
                  <c:v>5.8823529411764705E-2</c:v>
                </c:pt>
                <c:pt idx="26">
                  <c:v>5.5555555555555552E-2</c:v>
                </c:pt>
                <c:pt idx="27">
                  <c:v>5.2631578947368418E-2</c:v>
                </c:pt>
                <c:pt idx="28">
                  <c:v>0.05</c:v>
                </c:pt>
                <c:pt idx="29">
                  <c:v>4.7619047619047616E-2</c:v>
                </c:pt>
                <c:pt idx="30">
                  <c:v>4.5454545454545456E-2</c:v>
                </c:pt>
                <c:pt idx="31">
                  <c:v>4.3478260869565216E-2</c:v>
                </c:pt>
                <c:pt idx="32">
                  <c:v>4.1666666666666664E-2</c:v>
                </c:pt>
                <c:pt idx="33">
                  <c:v>0.04</c:v>
                </c:pt>
                <c:pt idx="34">
                  <c:v>3.8461538461538464E-2</c:v>
                </c:pt>
                <c:pt idx="35">
                  <c:v>3.7037037037037035E-2</c:v>
                </c:pt>
                <c:pt idx="36">
                  <c:v>3.5714285714285712E-2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2-36D1-4443-87DF-33AF9F7FB99F}"/>
            </c:ext>
          </c:extLst>
        </c:ser>
        <c:ser>
          <c:idx val="3"/>
          <c:order val="3"/>
          <c:tx>
            <c:strRef>
              <c:f>Sheet1!$AO$7</c:f>
              <c:strCache>
                <c:ptCount val="1"/>
                <c:pt idx="0">
                  <c:v>With CB (V=$200,000)</c:v>
                </c:pt>
              </c:strCache>
            </c:strRef>
          </c:tx>
          <c:spPr>
            <a:ln w="25400" cap="rnd">
              <a:solidFill>
                <a:schemeClr val="tx1"/>
              </a:solidFill>
              <a:prstDash val="dash"/>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Sheet1!$AO$8:$AO$66</c:f>
              <c:numCache>
                <c:formatCode>General</c:formatCode>
                <c:ptCount val="59"/>
                <c:pt idx="19">
                  <c:v>3.5000000000000003E-2</c:v>
                </c:pt>
                <c:pt idx="20">
                  <c:v>3.5000000000000003E-2</c:v>
                </c:pt>
                <c:pt idx="21">
                  <c:v>3.5000000000000003E-2</c:v>
                </c:pt>
                <c:pt idx="22">
                  <c:v>3.5000000000000003E-2</c:v>
                </c:pt>
                <c:pt idx="23">
                  <c:v>3.5000000000000003E-2</c:v>
                </c:pt>
                <c:pt idx="24">
                  <c:v>3.5000000000000003E-2</c:v>
                </c:pt>
                <c:pt idx="25">
                  <c:v>3.5000000000000003E-2</c:v>
                </c:pt>
                <c:pt idx="26">
                  <c:v>3.5000000000000003E-2</c:v>
                </c:pt>
                <c:pt idx="27">
                  <c:v>3.5000000000000003E-2</c:v>
                </c:pt>
                <c:pt idx="28">
                  <c:v>3.5000000000000003E-2</c:v>
                </c:pt>
                <c:pt idx="29">
                  <c:v>3.5000000000000003E-2</c:v>
                </c:pt>
                <c:pt idx="30">
                  <c:v>3.5000000000000003E-2</c:v>
                </c:pt>
                <c:pt idx="31">
                  <c:v>3.5000000000000003E-2</c:v>
                </c:pt>
                <c:pt idx="32">
                  <c:v>3.5000000000000003E-2</c:v>
                </c:pt>
                <c:pt idx="33">
                  <c:v>3.5000000000000003E-2</c:v>
                </c:pt>
                <c:pt idx="34">
                  <c:v>3.5000000000000003E-2</c:v>
                </c:pt>
                <c:pt idx="35">
                  <c:v>3.5000000000000003E-2</c:v>
                </c:pt>
                <c:pt idx="36">
                  <c:v>3.5000000000000003E-2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3-36D1-4443-87DF-33AF9F7FB99F}"/>
            </c:ext>
          </c:extLst>
        </c:ser>
        <c:dLbls>
          <c:showLegendKey val="0"/>
          <c:showVal val="0"/>
          <c:showCatName val="0"/>
          <c:showSerName val="0"/>
          <c:showPercent val="0"/>
          <c:showBubbleSize val="0"/>
        </c:dLbls>
        <c:axId val="496280432"/>
        <c:axId val="496282728"/>
      </c:scatterChart>
      <c:valAx>
        <c:axId val="496280432"/>
        <c:scaling>
          <c:orientation val="minMax"/>
          <c:max val="2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2728"/>
        <c:crosses val="autoZero"/>
        <c:crossBetween val="midCat"/>
      </c:valAx>
      <c:valAx>
        <c:axId val="4962827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 as a Percentage of Household Income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043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            CBs</a:t>
            </a:r>
            <a:r>
              <a:rPr lang="en-US" baseline="0" dirty="0">
                <a:latin typeface="Times New Roman" panose="02020603050405020304" pitchFamily="18" charset="0"/>
                <a:cs typeface="Times New Roman" panose="02020603050405020304" pitchFamily="18" charset="0"/>
              </a:rPr>
              <a:t> Relative to </a:t>
            </a:r>
            <a:r>
              <a:rPr lang="en-US" dirty="0">
                <a:latin typeface="Times New Roman" panose="02020603050405020304" pitchFamily="18" charset="0"/>
                <a:cs typeface="Times New Roman" panose="02020603050405020304" pitchFamily="18" charset="0"/>
              </a:rPr>
              <a:t>Income; Varying</a:t>
            </a:r>
            <a:r>
              <a:rPr lang="en-US" baseline="0" dirty="0">
                <a:latin typeface="Times New Roman" panose="02020603050405020304" pitchFamily="18" charset="0"/>
                <a:cs typeface="Times New Roman" panose="02020603050405020304" pitchFamily="18" charset="0"/>
              </a:rPr>
              <a:t> House Values</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77082900182501"/>
          <c:y val="7.2892486750810934E-2"/>
          <c:w val="0.7564352441726776"/>
          <c:h val="0.68873279512885388"/>
        </c:manualLayout>
      </c:layout>
      <c:scatterChart>
        <c:scatterStyle val="lineMarker"/>
        <c:varyColors val="0"/>
        <c:ser>
          <c:idx val="0"/>
          <c:order val="0"/>
          <c:tx>
            <c:strRef>
              <c:f>Sheet4!$B$5</c:f>
              <c:strCache>
                <c:ptCount val="1"/>
                <c:pt idx="0">
                  <c:v>Without CB (Y=$50000)</c:v>
                </c:pt>
              </c:strCache>
            </c:strRef>
          </c:tx>
          <c:spPr>
            <a:ln w="38100" cap="rnd" cmpd="dbl">
              <a:solidFill>
                <a:schemeClr val="tx1"/>
              </a:solidFill>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Sheet4!$B$6:$B$73</c:f>
              <c:numCache>
                <c:formatCode>General</c:formatCode>
                <c:ptCount val="68"/>
                <c:pt idx="0">
                  <c:v>1.5921359549995791E-2</c:v>
                </c:pt>
                <c:pt idx="1">
                  <c:v>1.9921359549995792E-2</c:v>
                </c:pt>
                <c:pt idx="2">
                  <c:v>2.3921359549995792E-2</c:v>
                </c:pt>
                <c:pt idx="3">
                  <c:v>2.7921359549995792E-2</c:v>
                </c:pt>
                <c:pt idx="4">
                  <c:v>3.2421359549995789E-2</c:v>
                </c:pt>
                <c:pt idx="5">
                  <c:v>3.4021359549995793E-2</c:v>
                </c:pt>
                <c:pt idx="6">
                  <c:v>3.562135954999579E-2</c:v>
                </c:pt>
                <c:pt idx="7">
                  <c:v>3.7221359549995794E-2</c:v>
                </c:pt>
                <c:pt idx="8">
                  <c:v>3.8821359549995792E-2</c:v>
                </c:pt>
                <c:pt idx="9">
                  <c:v>4.0421359549995789E-2</c:v>
                </c:pt>
                <c:pt idx="10">
                  <c:v>4.2021359549995793E-2</c:v>
                </c:pt>
                <c:pt idx="11">
                  <c:v>4.3621359549995797E-2</c:v>
                </c:pt>
                <c:pt idx="12">
                  <c:v>4.5221359549995795E-2</c:v>
                </c:pt>
                <c:pt idx="13">
                  <c:v>4.6821359549995799E-2</c:v>
                </c:pt>
                <c:pt idx="14">
                  <c:v>4.8421359549995796E-2</c:v>
                </c:pt>
                <c:pt idx="15">
                  <c:v>5.0021359549995793E-2</c:v>
                </c:pt>
                <c:pt idx="16">
                  <c:v>5.1621359549995798E-2</c:v>
                </c:pt>
                <c:pt idx="17">
                  <c:v>5.3221359549995795E-2</c:v>
                </c:pt>
                <c:pt idx="18">
                  <c:v>5.4821359549995799E-2</c:v>
                </c:pt>
                <c:pt idx="19">
                  <c:v>5.6421359549995796E-2</c:v>
                </c:pt>
                <c:pt idx="20">
                  <c:v>5.8021359549995793E-2</c:v>
                </c:pt>
                <c:pt idx="21">
                  <c:v>5.9621359549995798E-2</c:v>
                </c:pt>
                <c:pt idx="22">
                  <c:v>6.1221359549995795E-2</c:v>
                </c:pt>
              </c:numCache>
            </c:numRef>
          </c:yVal>
          <c:smooth val="0"/>
          <c:extLst>
            <c:ext xmlns:c16="http://schemas.microsoft.com/office/drawing/2014/chart" uri="{C3380CC4-5D6E-409C-BE32-E72D297353CC}">
              <c16:uniqueId val="{00000000-8470-4DB0-B850-C5036FB6A9F5}"/>
            </c:ext>
          </c:extLst>
        </c:ser>
        <c:ser>
          <c:idx val="1"/>
          <c:order val="1"/>
          <c:tx>
            <c:strRef>
              <c:f>Sheet4!$C$5</c:f>
              <c:strCache>
                <c:ptCount val="1"/>
                <c:pt idx="0">
                  <c:v>With CB (Y=$50000)</c:v>
                </c:pt>
              </c:strCache>
            </c:strRef>
          </c:tx>
          <c:spPr>
            <a:ln w="25400" cap="rnd">
              <a:solidFill>
                <a:schemeClr val="tx1"/>
              </a:solidFill>
              <a:prstDash val="sys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Sheet4!$C$6:$C$73</c:f>
              <c:numCache>
                <c:formatCode>General</c:formatCode>
                <c:ptCount val="68"/>
                <c:pt idx="0">
                  <c:v>1.5921359549995791E-2</c:v>
                </c:pt>
                <c:pt idx="1">
                  <c:v>1.9921359549995792E-2</c:v>
                </c:pt>
                <c:pt idx="2">
                  <c:v>2.3921359549995792E-2</c:v>
                </c:pt>
                <c:pt idx="3">
                  <c:v>2.7921359549995792E-2</c:v>
                </c:pt>
                <c:pt idx="4">
                  <c:v>3.1921359549995788E-2</c:v>
                </c:pt>
                <c:pt idx="5">
                  <c:v>3.3521359549995793E-2</c:v>
                </c:pt>
                <c:pt idx="6">
                  <c:v>3.5000000000000003E-2</c:v>
                </c:pt>
                <c:pt idx="7">
                  <c:v>3.5000000000000003E-2</c:v>
                </c:pt>
                <c:pt idx="8">
                  <c:v>3.5000000000000003E-2</c:v>
                </c:pt>
                <c:pt idx="9">
                  <c:v>3.5000000000000003E-2</c:v>
                </c:pt>
                <c:pt idx="10">
                  <c:v>3.5000000000000003E-2</c:v>
                </c:pt>
                <c:pt idx="11">
                  <c:v>3.5000000000000003E-2</c:v>
                </c:pt>
                <c:pt idx="12">
                  <c:v>3.5000000000000003E-2</c:v>
                </c:pt>
                <c:pt idx="13">
                  <c:v>3.5000000000000003E-2</c:v>
                </c:pt>
                <c:pt idx="14">
                  <c:v>3.5000000000000003E-2</c:v>
                </c:pt>
                <c:pt idx="15">
                  <c:v>3.5000000000000003E-2</c:v>
                </c:pt>
                <c:pt idx="16">
                  <c:v>3.5000000000000003E-2</c:v>
                </c:pt>
                <c:pt idx="17">
                  <c:v>3.5000000000000003E-2</c:v>
                </c:pt>
                <c:pt idx="18">
                  <c:v>3.5000000000000003E-2</c:v>
                </c:pt>
                <c:pt idx="19">
                  <c:v>3.5000000000000003E-2</c:v>
                </c:pt>
                <c:pt idx="20">
                  <c:v>3.5000000000000003E-2</c:v>
                </c:pt>
                <c:pt idx="21">
                  <c:v>3.5000000000000003E-2</c:v>
                </c:pt>
                <c:pt idx="22">
                  <c:v>3.5000000000000003E-2</c:v>
                </c:pt>
                <c:pt idx="41">
                  <c:v>7.9999999999999516E-4</c:v>
                </c:pt>
              </c:numCache>
            </c:numRef>
          </c:yVal>
          <c:smooth val="0"/>
          <c:extLst>
            <c:ext xmlns:c16="http://schemas.microsoft.com/office/drawing/2014/chart" uri="{C3380CC4-5D6E-409C-BE32-E72D297353CC}">
              <c16:uniqueId val="{00000001-8470-4DB0-B850-C5036FB6A9F5}"/>
            </c:ext>
          </c:extLst>
        </c:ser>
        <c:ser>
          <c:idx val="2"/>
          <c:order val="2"/>
          <c:tx>
            <c:strRef>
              <c:f>Sheet4!$D$5</c:f>
              <c:strCache>
                <c:ptCount val="1"/>
                <c:pt idx="0">
                  <c:v>Without CB (Y=$100,000)</c:v>
                </c:pt>
              </c:strCache>
            </c:strRef>
          </c:tx>
          <c:spPr>
            <a:ln w="38100" cap="rnd" cmpd="sng">
              <a:solidFill>
                <a:schemeClr val="tx1"/>
              </a:solidFill>
              <a:prstDash val="lg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Sheet4!$D$6:$D$73</c:f>
              <c:numCache>
                <c:formatCode>General</c:formatCode>
                <c:ptCount val="68"/>
                <c:pt idx="23">
                  <c:v>2.5122776601683796E-2</c:v>
                </c:pt>
                <c:pt idx="24">
                  <c:v>2.5922776601683795E-2</c:v>
                </c:pt>
                <c:pt idx="25">
                  <c:v>2.6722776601683797E-2</c:v>
                </c:pt>
                <c:pt idx="26">
                  <c:v>2.7522776601683795E-2</c:v>
                </c:pt>
                <c:pt idx="27">
                  <c:v>2.8322776601683794E-2</c:v>
                </c:pt>
                <c:pt idx="28">
                  <c:v>2.9122776601683796E-2</c:v>
                </c:pt>
                <c:pt idx="29">
                  <c:v>2.9922776601683795E-2</c:v>
                </c:pt>
                <c:pt idx="30">
                  <c:v>3.0722776601683797E-2</c:v>
                </c:pt>
                <c:pt idx="31">
                  <c:v>3.1522776601683795E-2</c:v>
                </c:pt>
                <c:pt idx="32">
                  <c:v>3.2122776601683799E-2</c:v>
                </c:pt>
                <c:pt idx="33">
                  <c:v>3.2922776601683801E-2</c:v>
                </c:pt>
                <c:pt idx="34">
                  <c:v>3.3722776601683803E-2</c:v>
                </c:pt>
                <c:pt idx="35">
                  <c:v>3.4522776601683798E-2</c:v>
                </c:pt>
                <c:pt idx="36">
                  <c:v>3.53227766016838E-2</c:v>
                </c:pt>
                <c:pt idx="37">
                  <c:v>3.6122776601683802E-2</c:v>
                </c:pt>
                <c:pt idx="38">
                  <c:v>3.6922776601683797E-2</c:v>
                </c:pt>
                <c:pt idx="39">
                  <c:v>3.77227766016838E-2</c:v>
                </c:pt>
                <c:pt idx="40">
                  <c:v>3.8522776601683802E-2</c:v>
                </c:pt>
                <c:pt idx="41">
                  <c:v>3.9322776601683797E-2</c:v>
                </c:pt>
                <c:pt idx="42">
                  <c:v>4.0122776601683792E-2</c:v>
                </c:pt>
                <c:pt idx="43">
                  <c:v>4.0922776601683787E-2</c:v>
                </c:pt>
                <c:pt idx="44">
                  <c:v>4.1722776601683782E-2</c:v>
                </c:pt>
                <c:pt idx="45">
                  <c:v>4.2522776601683777E-2</c:v>
                </c:pt>
                <c:pt idx="46">
                  <c:v>4.3322776601683773E-2</c:v>
                </c:pt>
                <c:pt idx="47">
                  <c:v>4.4122776601683768E-2</c:v>
                </c:pt>
                <c:pt idx="48">
                  <c:v>4.4922776601683763E-2</c:v>
                </c:pt>
                <c:pt idx="49">
                  <c:v>4.5722776601683758E-2</c:v>
                </c:pt>
                <c:pt idx="50">
                  <c:v>4.6522776601683753E-2</c:v>
                </c:pt>
                <c:pt idx="51">
                  <c:v>4.7322776601683748E-2</c:v>
                </c:pt>
                <c:pt idx="52">
                  <c:v>4.8122776601683744E-2</c:v>
                </c:pt>
                <c:pt idx="53">
                  <c:v>4.8922776601683739E-2</c:v>
                </c:pt>
                <c:pt idx="54">
                  <c:v>4.9722776601683734E-2</c:v>
                </c:pt>
                <c:pt idx="55">
                  <c:v>5.0522776601683729E-2</c:v>
                </c:pt>
                <c:pt idx="56">
                  <c:v>5.1322776601683724E-2</c:v>
                </c:pt>
                <c:pt idx="57">
                  <c:v>5.2122776601683719E-2</c:v>
                </c:pt>
                <c:pt idx="58">
                  <c:v>5.2922776601683715E-2</c:v>
                </c:pt>
                <c:pt idx="59">
                  <c:v>5.372277660168371E-2</c:v>
                </c:pt>
                <c:pt idx="60">
                  <c:v>5.4522776601683705E-2</c:v>
                </c:pt>
                <c:pt idx="61">
                  <c:v>5.53227766016837E-2</c:v>
                </c:pt>
                <c:pt idx="62">
                  <c:v>5.6122776601683695E-2</c:v>
                </c:pt>
                <c:pt idx="63">
                  <c:v>5.692277660168369E-2</c:v>
                </c:pt>
                <c:pt idx="64">
                  <c:v>5.7722776601683685E-2</c:v>
                </c:pt>
                <c:pt idx="65">
                  <c:v>5.8522776601683681E-2</c:v>
                </c:pt>
                <c:pt idx="66">
                  <c:v>5.9322776601683676E-2</c:v>
                </c:pt>
                <c:pt idx="67">
                  <c:v>6.0122776601683671E-2</c:v>
                </c:pt>
              </c:numCache>
            </c:numRef>
          </c:yVal>
          <c:smooth val="0"/>
          <c:extLst>
            <c:ext xmlns:c16="http://schemas.microsoft.com/office/drawing/2014/chart" uri="{C3380CC4-5D6E-409C-BE32-E72D297353CC}">
              <c16:uniqueId val="{00000002-8470-4DB0-B850-C5036FB6A9F5}"/>
            </c:ext>
          </c:extLst>
        </c:ser>
        <c:ser>
          <c:idx val="3"/>
          <c:order val="3"/>
          <c:tx>
            <c:strRef>
              <c:f>Sheet4!$E$5</c:f>
              <c:strCache>
                <c:ptCount val="1"/>
                <c:pt idx="0">
                  <c:v>With CB (Y=$100,000)</c:v>
                </c:pt>
              </c:strCache>
            </c:strRef>
          </c:tx>
          <c:spPr>
            <a:ln w="25400" cap="rnd">
              <a:solidFill>
                <a:schemeClr val="tx1"/>
              </a:solidFill>
              <a:prstDash val="sysDot"/>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Sheet4!$E$6:$E$73</c:f>
              <c:numCache>
                <c:formatCode>General</c:formatCode>
                <c:ptCount val="68"/>
                <c:pt idx="23">
                  <c:v>2.4622776601683796E-2</c:v>
                </c:pt>
                <c:pt idx="24">
                  <c:v>2.5422776601683794E-2</c:v>
                </c:pt>
                <c:pt idx="25">
                  <c:v>2.6222776601683796E-2</c:v>
                </c:pt>
                <c:pt idx="26">
                  <c:v>2.7022776601683795E-2</c:v>
                </c:pt>
                <c:pt idx="27">
                  <c:v>2.7822776601683794E-2</c:v>
                </c:pt>
                <c:pt idx="28">
                  <c:v>2.8622776601683796E-2</c:v>
                </c:pt>
                <c:pt idx="29">
                  <c:v>2.9422776601683794E-2</c:v>
                </c:pt>
                <c:pt idx="30">
                  <c:v>3.0222776601683796E-2</c:v>
                </c:pt>
                <c:pt idx="31">
                  <c:v>3.1022776601683798E-2</c:v>
                </c:pt>
                <c:pt idx="32">
                  <c:v>3.1622776601683798E-2</c:v>
                </c:pt>
                <c:pt idx="33">
                  <c:v>3.24227766016838E-2</c:v>
                </c:pt>
                <c:pt idx="34">
                  <c:v>3.3222776601683802E-2</c:v>
                </c:pt>
                <c:pt idx="35">
                  <c:v>3.4022776601683798E-2</c:v>
                </c:pt>
                <c:pt idx="36">
                  <c:v>3.48227766016838E-2</c:v>
                </c:pt>
                <c:pt idx="37">
                  <c:v>3.5000000000000003E-2</c:v>
                </c:pt>
                <c:pt idx="38">
                  <c:v>3.5000000000000003E-2</c:v>
                </c:pt>
                <c:pt idx="39">
                  <c:v>3.5000000000000003E-2</c:v>
                </c:pt>
                <c:pt idx="40">
                  <c:v>3.5000000000000003E-2</c:v>
                </c:pt>
                <c:pt idx="41">
                  <c:v>3.5000000000000003E-2</c:v>
                </c:pt>
                <c:pt idx="42">
                  <c:v>3.5000000000000003E-2</c:v>
                </c:pt>
                <c:pt idx="43">
                  <c:v>3.5000000000000003E-2</c:v>
                </c:pt>
                <c:pt idx="44">
                  <c:v>3.5000000000000003E-2</c:v>
                </c:pt>
                <c:pt idx="45">
                  <c:v>3.5000000000000003E-2</c:v>
                </c:pt>
                <c:pt idx="46">
                  <c:v>3.5000000000000003E-2</c:v>
                </c:pt>
                <c:pt idx="47">
                  <c:v>3.5000000000000003E-2</c:v>
                </c:pt>
                <c:pt idx="48">
                  <c:v>3.5000000000000003E-2</c:v>
                </c:pt>
                <c:pt idx="49">
                  <c:v>3.5000000000000003E-2</c:v>
                </c:pt>
                <c:pt idx="50">
                  <c:v>3.5000000000000003E-2</c:v>
                </c:pt>
                <c:pt idx="51">
                  <c:v>3.5000000000000003E-2</c:v>
                </c:pt>
                <c:pt idx="52">
                  <c:v>3.5000000000000003E-2</c:v>
                </c:pt>
                <c:pt idx="53">
                  <c:v>3.5000000000000003E-2</c:v>
                </c:pt>
                <c:pt idx="54">
                  <c:v>3.5000000000000003E-2</c:v>
                </c:pt>
                <c:pt idx="55">
                  <c:v>3.5000000000000003E-2</c:v>
                </c:pt>
                <c:pt idx="56">
                  <c:v>3.5000000000000003E-2</c:v>
                </c:pt>
                <c:pt idx="57">
                  <c:v>3.5000000000000003E-2</c:v>
                </c:pt>
                <c:pt idx="58">
                  <c:v>3.5000000000000003E-2</c:v>
                </c:pt>
                <c:pt idx="59">
                  <c:v>3.5000000000000003E-2</c:v>
                </c:pt>
                <c:pt idx="60">
                  <c:v>3.5000000000000003E-2</c:v>
                </c:pt>
                <c:pt idx="61">
                  <c:v>3.5000000000000003E-2</c:v>
                </c:pt>
                <c:pt idx="62">
                  <c:v>3.5000000000000003E-2</c:v>
                </c:pt>
                <c:pt idx="63">
                  <c:v>3.5000000000000003E-2</c:v>
                </c:pt>
                <c:pt idx="64">
                  <c:v>3.5000000000000003E-2</c:v>
                </c:pt>
                <c:pt idx="65">
                  <c:v>3.5000000000000003E-2</c:v>
                </c:pt>
                <c:pt idx="66">
                  <c:v>3.5000000000000003E-2</c:v>
                </c:pt>
                <c:pt idx="67">
                  <c:v>3.5000000000000003E-2</c:v>
                </c:pt>
              </c:numCache>
            </c:numRef>
          </c:yVal>
          <c:smooth val="0"/>
          <c:extLst>
            <c:ext xmlns:c16="http://schemas.microsoft.com/office/drawing/2014/chart" uri="{C3380CC4-5D6E-409C-BE32-E72D297353CC}">
              <c16:uniqueId val="{00000003-8470-4DB0-B850-C5036FB6A9F5}"/>
            </c:ext>
          </c:extLst>
        </c:ser>
        <c:dLbls>
          <c:showLegendKey val="0"/>
          <c:showVal val="0"/>
          <c:showCatName val="0"/>
          <c:showSerName val="0"/>
          <c:showPercent val="0"/>
          <c:showBubbleSize val="0"/>
        </c:dLbls>
        <c:axId val="878962856"/>
        <c:axId val="878956952"/>
      </c:scatterChart>
      <c:valAx>
        <c:axId val="878962856"/>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56952"/>
        <c:crosses val="autoZero"/>
        <c:crossBetween val="midCat"/>
      </c:valAx>
      <c:valAx>
        <c:axId val="87895695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Taxes as a Percentage of Income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628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832817DE-03F5-4950-B6C4-A06A13F84652}"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51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6C1F6D2-902C-4FC3-8918-9383E9918EFF}" type="slidenum">
              <a:rPr lang="en-US" altLang="en-US" smtClean="0"/>
              <a:pPr/>
              <a:t>‹#›</a:t>
            </a:fld>
            <a:endParaRPr lang="en-US" altLang="en-US"/>
          </a:p>
        </p:txBody>
      </p:sp>
    </p:spTree>
    <p:extLst>
      <p:ext uri="{BB962C8B-B14F-4D97-AF65-F5344CB8AC3E}">
        <p14:creationId xmlns:p14="http://schemas.microsoft.com/office/powerpoint/2010/main" val="295714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CF47912-4E4E-4C46-AA99-5EEACD5779DE}" type="slidenum">
              <a:rPr lang="en-US" altLang="en-US" smtClean="0"/>
              <a:pPr/>
              <a:t>‹#›</a:t>
            </a:fld>
            <a:endParaRPr lang="en-US" altLang="en-US"/>
          </a:p>
        </p:txBody>
      </p:sp>
    </p:spTree>
    <p:extLst>
      <p:ext uri="{BB962C8B-B14F-4D97-AF65-F5344CB8AC3E}">
        <p14:creationId xmlns:p14="http://schemas.microsoft.com/office/powerpoint/2010/main" val="1721796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ABC0266-C752-4A99-9F42-E5BCE57B96CD}" type="slidenum">
              <a:rPr lang="en-US" altLang="en-US" smtClean="0"/>
              <a:pPr/>
              <a:t>‹#›</a:t>
            </a:fld>
            <a:endParaRPr lang="en-US" altLang="en-US"/>
          </a:p>
        </p:txBody>
      </p:sp>
    </p:spTree>
    <p:extLst>
      <p:ext uri="{BB962C8B-B14F-4D97-AF65-F5344CB8AC3E}">
        <p14:creationId xmlns:p14="http://schemas.microsoft.com/office/powerpoint/2010/main" val="33372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7023BCA-9735-404C-A956-CA362254984A}" type="slidenum">
              <a:rPr lang="en-US" altLang="en-US" smtClean="0"/>
              <a:pPr/>
              <a:t>‹#›</a:t>
            </a:fld>
            <a:endParaRPr lang="en-US" altLang="en-US"/>
          </a:p>
        </p:txBody>
      </p:sp>
    </p:spTree>
    <p:extLst>
      <p:ext uri="{BB962C8B-B14F-4D97-AF65-F5344CB8AC3E}">
        <p14:creationId xmlns:p14="http://schemas.microsoft.com/office/powerpoint/2010/main" val="40222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53DA94A3-79AA-425C-B813-5125F192DE0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77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3743B614-DD7B-488E-AF89-5B2553F541D8}" type="slidenum">
              <a:rPr lang="en-US" altLang="en-US" smtClean="0"/>
              <a:pPr/>
              <a:t>‹#›</a:t>
            </a:fld>
            <a:endParaRPr lang="en-US" altLang="en-US"/>
          </a:p>
        </p:txBody>
      </p:sp>
    </p:spTree>
    <p:extLst>
      <p:ext uri="{BB962C8B-B14F-4D97-AF65-F5344CB8AC3E}">
        <p14:creationId xmlns:p14="http://schemas.microsoft.com/office/powerpoint/2010/main" val="104526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FED9A63A-8271-4538-AFFF-62CA07874B95}" type="slidenum">
              <a:rPr lang="en-US" altLang="en-US" smtClean="0"/>
              <a:pPr/>
              <a:t>‹#›</a:t>
            </a:fld>
            <a:endParaRPr lang="en-US" altLang="en-US"/>
          </a:p>
        </p:txBody>
      </p:sp>
    </p:spTree>
    <p:extLst>
      <p:ext uri="{BB962C8B-B14F-4D97-AF65-F5344CB8AC3E}">
        <p14:creationId xmlns:p14="http://schemas.microsoft.com/office/powerpoint/2010/main" val="419092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31E31D67-CA50-4614-BD3F-DA7EAD7096A4}" type="slidenum">
              <a:rPr lang="en-US" altLang="en-US" smtClean="0"/>
              <a:pPr/>
              <a:t>‹#›</a:t>
            </a:fld>
            <a:endParaRPr lang="en-US" altLang="en-US"/>
          </a:p>
        </p:txBody>
      </p:sp>
    </p:spTree>
    <p:extLst>
      <p:ext uri="{BB962C8B-B14F-4D97-AF65-F5344CB8AC3E}">
        <p14:creationId xmlns:p14="http://schemas.microsoft.com/office/powerpoint/2010/main" val="182944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306AF867-A7B9-4D67-85FE-09417510A97B}" type="slidenum">
              <a:rPr lang="en-US" altLang="en-US" smtClean="0"/>
              <a:pPr/>
              <a:t>‹#›</a:t>
            </a:fld>
            <a:endParaRPr lang="en-US" altLang="en-US"/>
          </a:p>
        </p:txBody>
      </p:sp>
    </p:spTree>
    <p:extLst>
      <p:ext uri="{BB962C8B-B14F-4D97-AF65-F5344CB8AC3E}">
        <p14:creationId xmlns:p14="http://schemas.microsoft.com/office/powerpoint/2010/main" val="187417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092D11-3A95-430D-BF84-CD0FE80410EB}" type="slidenum">
              <a:rPr lang="en-US" altLang="en-US" smtClean="0"/>
              <a:pPr/>
              <a:t>‹#›</a:t>
            </a:fld>
            <a:endParaRPr lang="en-US" altLang="en-US"/>
          </a:p>
        </p:txBody>
      </p:sp>
    </p:spTree>
    <p:extLst>
      <p:ext uri="{BB962C8B-B14F-4D97-AF65-F5344CB8AC3E}">
        <p14:creationId xmlns:p14="http://schemas.microsoft.com/office/powerpoint/2010/main" val="399302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34A2B259-89E3-42B1-868C-033674D84E5A}" type="slidenum">
              <a:rPr lang="en-US" altLang="en-US" smtClean="0"/>
              <a:pPr/>
              <a:t>‹#›</a:t>
            </a:fld>
            <a:endParaRPr lang="en-US" altLang="en-US"/>
          </a:p>
        </p:txBody>
      </p:sp>
    </p:spTree>
    <p:extLst>
      <p:ext uri="{BB962C8B-B14F-4D97-AF65-F5344CB8AC3E}">
        <p14:creationId xmlns:p14="http://schemas.microsoft.com/office/powerpoint/2010/main" val="261756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E0D39AB1-E2C9-41F8-9A1D-81FA832E810C}"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13619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6.bin"/><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3075" name="Rectangle 2"/>
          <p:cNvSpPr>
            <a:spLocks noGrp="1" noChangeArrowheads="1"/>
          </p:cNvSpPr>
          <p:nvPr>
            <p:ph type="subTitle" idx="1"/>
          </p:nvPr>
        </p:nvSpPr>
        <p:spPr>
          <a:xfrm>
            <a:off x="3048000" y="3962400"/>
            <a:ext cx="5442858" cy="1809750"/>
          </a:xfrm>
        </p:spPr>
        <p:txBody>
          <a:bodyPr/>
          <a:lstStyle/>
          <a:p>
            <a:pPr eaLnBrk="1" hangingPunct="1"/>
            <a:r>
              <a:rPr lang="en-US" sz="2700" dirty="0"/>
              <a:t>Lecture 9</a:t>
            </a:r>
          </a:p>
          <a:p>
            <a:pPr eaLnBrk="1" hangingPunct="1"/>
            <a:r>
              <a:rPr lang="en-US" sz="2700" dirty="0"/>
              <a:t>The PROPERTY </a:t>
            </a:r>
            <a:r>
              <a:rPr lang="en-US" sz="2700" dirty="0" err="1"/>
              <a:t>TAx</a:t>
            </a:r>
            <a:r>
              <a:rPr lang="en-US" sz="2700" dirty="0"/>
              <a:t> </a:t>
            </a:r>
          </a:p>
          <a:p>
            <a:pPr eaLnBrk="1" hangingPunct="1"/>
            <a:endParaRPr lang="en-US" dirty="0">
              <a:solidFill>
                <a:schemeClr val="tx2"/>
              </a:solidFill>
            </a:endParaRPr>
          </a:p>
        </p:txBody>
      </p:sp>
    </p:spTree>
    <p:extLst>
      <p:ext uri="{BB962C8B-B14F-4D97-AF65-F5344CB8AC3E}">
        <p14:creationId xmlns:p14="http://schemas.microsoft.com/office/powerpoint/2010/main" val="206557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2006255" cy="461665"/>
          </a:xfrm>
          <a:prstGeom prst="rect">
            <a:avLst/>
          </a:prstGeom>
        </p:spPr>
        <p:txBody>
          <a:bodyPr wrap="none">
            <a:spAutoFit/>
          </a:bodyPr>
          <a:lstStyle/>
          <a:p>
            <a:pPr>
              <a:defRPr/>
            </a:pPr>
            <a:r>
              <a:rPr lang="en-US" sz="2400" dirty="0">
                <a:solidFill>
                  <a:srgbClr val="BD582C"/>
                </a:solidFill>
                <a:latin typeface="+mn-lt"/>
              </a:rPr>
              <a:t>Interpreting </a:t>
            </a:r>
            <a:r>
              <a:rPr lang="en-US" altLang="zh-CN" sz="2400" i="1" dirty="0">
                <a:solidFill>
                  <a:schemeClr val="accent2"/>
                </a:solidFill>
                <a:latin typeface="Times New Roman" panose="02020603050405020304" pitchFamily="18" charset="0"/>
                <a:ea typeface="SimSun" panose="02010600030101010101" pitchFamily="2" charset="-122"/>
                <a:cs typeface="Times New Roman" panose="02020603050405020304" pitchFamily="18" charset="0"/>
              </a:rPr>
              <a:t>β</a:t>
            </a:r>
            <a:r>
              <a:rPr lang="en-US" sz="2400" dirty="0">
                <a:solidFill>
                  <a:srgbClr val="BD582C"/>
                </a:solidFill>
                <a:latin typeface="+mn-lt"/>
              </a:rPr>
              <a:t> </a:t>
            </a:r>
          </a:p>
        </p:txBody>
      </p:sp>
      <p:sp>
        <p:nvSpPr>
          <p:cNvPr id="13315" name="Rectangle 3"/>
          <p:cNvSpPr>
            <a:spLocks noGrp="1" noChangeArrowheads="1"/>
          </p:cNvSpPr>
          <p:nvPr>
            <p:ph idx="1"/>
          </p:nvPr>
        </p:nvSpPr>
        <p:spPr>
          <a:xfrm>
            <a:off x="914400" y="1813321"/>
            <a:ext cx="7391400" cy="4130279"/>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value of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β</a:t>
            </a:r>
            <a:r>
              <a:rPr lang="en-US" altLang="zh-CN" sz="2000" dirty="0">
                <a:ea typeface="SimSun" panose="02010600030101010101" pitchFamily="2" charset="-122"/>
              </a:rPr>
              <a:t> equal to 1.0 corresponds to </a:t>
            </a:r>
            <a:r>
              <a:rPr lang="en-US" altLang="zh-CN" sz="2000" b="1" dirty="0">
                <a:ea typeface="SimSun" panose="02010600030101010101" pitchFamily="2" charset="-122"/>
              </a:rPr>
              <a:t>full capitalization.</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value of </a:t>
            </a:r>
            <a:r>
              <a:rPr lang="en-US" altLang="zh-CN" sz="2000" b="1" i="1" dirty="0">
                <a:latin typeface="Times New Roman" panose="02020603050405020304" pitchFamily="18" charset="0"/>
                <a:ea typeface="SimSun" panose="02010600030101010101" pitchFamily="2" charset="-122"/>
              </a:rPr>
              <a:t>β</a:t>
            </a:r>
            <a:r>
              <a:rPr lang="en-US" altLang="zh-CN" sz="2000" i="1" dirty="0">
                <a:ea typeface="SimSun" panose="02010600030101010101" pitchFamily="2" charset="-122"/>
              </a:rPr>
              <a:t> </a:t>
            </a:r>
            <a:r>
              <a:rPr lang="en-US" altLang="zh-CN" sz="2000" dirty="0">
                <a:ea typeface="SimSun" panose="02010600030101010101" pitchFamily="2" charset="-122"/>
              </a:rPr>
              <a:t>equal to 0.0 corresponds to </a:t>
            </a:r>
            <a:r>
              <a:rPr lang="en-US" altLang="zh-CN" sz="2000" b="1" dirty="0">
                <a:ea typeface="SimSun" panose="02010600030101010101" pitchFamily="2" charset="-122"/>
              </a:rPr>
              <a:t>no capitalization. </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a:t>
            </a:r>
            <a:r>
              <a:rPr lang="en-US" altLang="zh-CN" sz="2000" b="1" i="1" dirty="0">
                <a:latin typeface="Times New Roman" panose="02020603050405020304" pitchFamily="18" charset="0"/>
                <a:ea typeface="SimSun" panose="02010600030101010101" pitchFamily="2" charset="-122"/>
              </a:rPr>
              <a:t>β</a:t>
            </a:r>
            <a:r>
              <a:rPr lang="en-US" altLang="zh-CN" sz="2000" i="1" dirty="0">
                <a:ea typeface="SimSun" panose="02010600030101010101" pitchFamily="2" charset="-122"/>
              </a:rPr>
              <a:t> </a:t>
            </a:r>
            <a:r>
              <a:rPr lang="en-US" altLang="zh-CN" sz="2000" dirty="0">
                <a:ea typeface="SimSun" panose="02010600030101010101" pitchFamily="2" charset="-122"/>
              </a:rPr>
              <a:t>equals 0.5 a $1 increase in the present value of property taxes </a:t>
            </a:r>
            <a:br>
              <a:rPr lang="en-US" altLang="zh-CN" sz="2000" dirty="0">
                <a:ea typeface="SimSun" panose="02010600030101010101" pitchFamily="2" charset="-122"/>
              </a:rPr>
            </a:br>
            <a:r>
              <a:rPr lang="en-US" altLang="zh-CN" sz="2000" dirty="0">
                <a:ea typeface="SimSun" panose="02010600030101010101" pitchFamily="2" charset="-122"/>
              </a:rPr>
              <a:t> leads to a $0.50 decrease in the value of a house.</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a:t>
            </a:r>
            <a:r>
              <a:rPr lang="en-US" altLang="zh-CN" sz="2000" b="1"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β</a:t>
            </a:r>
            <a:r>
              <a:rPr lang="en-US" altLang="zh-CN" sz="2000" b="1" dirty="0">
                <a:ea typeface="SimSun" panose="02010600030101010101" pitchFamily="2" charset="-122"/>
              </a:rPr>
              <a:t> </a:t>
            </a:r>
            <a:r>
              <a:rPr lang="en-US" altLang="zh-CN" sz="2000" dirty="0">
                <a:ea typeface="SimSun" panose="02010600030101010101" pitchFamily="2" charset="-122"/>
              </a:rPr>
              <a:t>need not be the same under all circumstances.</a:t>
            </a:r>
          </a:p>
          <a:p>
            <a:pPr eaLnBrk="1" hangingPunct="1">
              <a:lnSpc>
                <a:spcPct val="120000"/>
              </a:lnSpc>
              <a:buFont typeface="Wingdings" panose="05000000000000000000" pitchFamily="2" charset="2"/>
              <a:buChar char="§"/>
            </a:pPr>
            <a:endParaRPr lang="en-US" sz="2000" dirty="0"/>
          </a:p>
          <a:p>
            <a:pPr eaLnBrk="1" hangingPunct="1">
              <a:lnSpc>
                <a:spcPct val="120000"/>
              </a:lnSpc>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6" name="Rectangle 2"/>
          <p:cNvSpPr/>
          <p:nvPr/>
        </p:nvSpPr>
        <p:spPr>
          <a:xfrm>
            <a:off x="762000" y="1368831"/>
            <a:ext cx="3223768" cy="461665"/>
          </a:xfrm>
          <a:prstGeom prst="rect">
            <a:avLst/>
          </a:prstGeom>
        </p:spPr>
        <p:txBody>
          <a:bodyPr wrap="none">
            <a:spAutoFit/>
          </a:bodyPr>
          <a:lstStyle/>
          <a:p>
            <a:pPr>
              <a:defRPr/>
            </a:pPr>
            <a:r>
              <a:rPr lang="en-US" sz="2400" dirty="0">
                <a:solidFill>
                  <a:srgbClr val="BD582C"/>
                </a:solidFill>
                <a:latin typeface="+mn-lt"/>
              </a:rPr>
              <a:t>Sources of Variation in </a:t>
            </a:r>
            <a:r>
              <a:rPr lang="en-US" sz="2400" i="1" dirty="0">
                <a:solidFill>
                  <a:srgbClr val="BD582C"/>
                </a:solidFill>
                <a:latin typeface="Times New Roman" panose="02020603050405020304" pitchFamily="18" charset="0"/>
                <a:cs typeface="Times New Roman" panose="02020603050405020304" pitchFamily="18" charset="0"/>
              </a:rPr>
              <a:t>t</a:t>
            </a:r>
          </a:p>
        </p:txBody>
      </p:sp>
      <p:sp>
        <p:nvSpPr>
          <p:cNvPr id="16387" name="Rectangle 3"/>
          <p:cNvSpPr>
            <a:spLocks noGrp="1" noChangeArrowheads="1"/>
          </p:cNvSpPr>
          <p:nvPr>
            <p:ph type="body" sz="half" idx="1"/>
          </p:nvPr>
        </p:nvSpPr>
        <p:spPr>
          <a:xfrm>
            <a:off x="838200" y="1752600"/>
            <a:ext cx="7162800" cy="4377929"/>
          </a:xfrm>
        </p:spPr>
        <p:txBody>
          <a:bodyPr>
            <a:no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This equation applies </a:t>
            </a:r>
            <a:r>
              <a:rPr lang="en-US" altLang="zh-CN" sz="2000" b="1" dirty="0">
                <a:ea typeface="SimSun" panose="02010600030101010101" pitchFamily="2" charset="-122"/>
              </a:rPr>
              <a:t>within</a:t>
            </a:r>
            <a:r>
              <a:rPr lang="en-US" altLang="zh-CN" sz="2000" dirty="0">
                <a:ea typeface="SimSun" panose="02010600030101010101" pitchFamily="2" charset="-122"/>
              </a:rPr>
              <a:t> a community.</a:t>
            </a:r>
          </a:p>
          <a:p>
            <a:pPr marL="227013" indent="-227013" eaLnBrk="1" hangingPunct="1">
              <a:lnSpc>
                <a:spcPct val="50000"/>
              </a:lnSpc>
              <a:spcBef>
                <a:spcPts val="0"/>
              </a:spcBef>
              <a:spcAft>
                <a:spcPts val="0"/>
              </a:spcAft>
            </a:pPr>
            <a:endParaRPr lang="en-US" altLang="zh-CN" sz="2000" dirty="0">
              <a:ea typeface="SimSun" panose="02010600030101010101" pitchFamily="2" charset="-122"/>
            </a:endParaRPr>
          </a:p>
          <a:p>
            <a:pPr marL="804863" lvl="1" indent="-342900" eaLnBrk="1" hangingPunct="1">
              <a:lnSpc>
                <a:spcPct val="120000"/>
              </a:lnSpc>
              <a:buFont typeface="Courier New" panose="02070309020205020404" pitchFamily="49" charset="0"/>
              <a:buChar char="o"/>
            </a:pPr>
            <a:r>
              <a:rPr lang="en-US" altLang="zh-CN" sz="2000" dirty="0">
                <a:ea typeface="SimSun" panose="02010600030101010101" pitchFamily="2" charset="-122"/>
              </a:rPr>
              <a:t>Recall that for homeowner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i</a:t>
            </a:r>
            <a:r>
              <a:rPr lang="en-US" altLang="zh-CN" sz="2000" dirty="0">
                <a:ea typeface="SimSun" panose="02010600030101010101" pitchFamily="2" charset="-122"/>
              </a:rPr>
              <a:t>,</a:t>
            </a:r>
          </a:p>
          <a:p>
            <a:pPr marL="804863" lvl="1" indent="-34290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804863" lvl="1" indent="-34290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461963" lvl="1" indent="0" eaLnBrk="1" hangingPunct="1">
              <a:lnSpc>
                <a:spcPct val="50000"/>
              </a:lnSpc>
              <a:buNone/>
            </a:pPr>
            <a:endParaRPr lang="en-US" altLang="zh-CN" sz="2000" dirty="0">
              <a:ea typeface="SimSun" panose="02010600030101010101" pitchFamily="2" charset="-122"/>
            </a:endParaRPr>
          </a:p>
          <a:p>
            <a:pPr marL="747713" lvl="4" indent="-285750">
              <a:lnSpc>
                <a:spcPct val="100000"/>
              </a:lnSpc>
              <a:spcAft>
                <a:spcPts val="600"/>
              </a:spcAft>
              <a:buFont typeface="Courier New" panose="02070309020205020404" pitchFamily="49" charset="0"/>
              <a:buChar char="o"/>
            </a:pPr>
            <a:r>
              <a:rPr lang="en-US" altLang="zh-CN" sz="1775" b="1" dirty="0">
                <a:ea typeface="SimSun" panose="02010600030101010101" pitchFamily="2" charset="-122"/>
              </a:rPr>
              <a:t>Poor assessments </a:t>
            </a:r>
            <a:r>
              <a:rPr lang="en-US" altLang="zh-CN" sz="1775" dirty="0">
                <a:ea typeface="SimSun" panose="02010600030101010101" pitchFamily="2" charset="-122"/>
              </a:rPr>
              <a:t>result in higher assessment-sales ratios, and hence higher effective tax rates, for some houses than for others.</a:t>
            </a:r>
          </a:p>
          <a:p>
            <a:pPr marL="227013" indent="-227013" eaLnBrk="1" hangingPunct="1">
              <a:lnSpc>
                <a:spcPct val="100000"/>
              </a:lnSpc>
              <a:buFont typeface="Wingdings" panose="05000000000000000000" pitchFamily="2" charset="2"/>
              <a:buChar char="§"/>
            </a:pPr>
            <a:r>
              <a:rPr lang="en-US" altLang="zh-CN" sz="2000" dirty="0">
                <a:ea typeface="SimSun" panose="02010600030101010101" pitchFamily="2" charset="-122"/>
              </a:rPr>
              <a:t>This equation also applies </a:t>
            </a:r>
            <a:r>
              <a:rPr lang="en-US" altLang="zh-CN" sz="2000" b="1" dirty="0">
                <a:ea typeface="SimSun" panose="02010600030101010101" pitchFamily="2" charset="-122"/>
              </a:rPr>
              <a:t>across</a:t>
            </a:r>
            <a:r>
              <a:rPr lang="en-US" altLang="zh-CN" sz="2000" dirty="0">
                <a:ea typeface="SimSun" panose="02010600030101010101" pitchFamily="2" charset="-122"/>
              </a:rPr>
              <a:t> communities, which may have </a:t>
            </a:r>
            <a:br>
              <a:rPr lang="en-US" altLang="zh-CN" sz="2000" dirty="0">
                <a:ea typeface="SimSun" panose="02010600030101010101" pitchFamily="2" charset="-122"/>
              </a:rPr>
            </a:br>
            <a:r>
              <a:rPr lang="en-US" altLang="zh-CN" sz="2000" dirty="0">
                <a:ea typeface="SimSun" panose="02010600030101010101" pitchFamily="2" charset="-122"/>
              </a:rPr>
              <a:t> very different effective tax rates due, for example, to differences in commercial and industrial property.</a:t>
            </a:r>
            <a:endParaRPr lang="en-US" sz="2000" dirty="0"/>
          </a:p>
        </p:txBody>
      </p:sp>
      <p:graphicFrame>
        <p:nvGraphicFramePr>
          <p:cNvPr id="16389" name="Equation" descr="Please contact Professor Yinger for details regarding equations" title="Equations"/>
          <p:cNvGraphicFramePr>
            <a:graphicFrameLocks noChangeAspect="1"/>
          </p:cNvGraphicFramePr>
          <p:nvPr>
            <p:extLst>
              <p:ext uri="{D42A27DB-BD31-4B8C-83A1-F6EECF244321}">
                <p14:modId xmlns:p14="http://schemas.microsoft.com/office/powerpoint/2010/main" val="2515515264"/>
              </p:ext>
            </p:extLst>
          </p:nvPr>
        </p:nvGraphicFramePr>
        <p:xfrm>
          <a:off x="3200400" y="2832749"/>
          <a:ext cx="2011362" cy="1147763"/>
        </p:xfrm>
        <a:graphic>
          <a:graphicData uri="http://schemas.openxmlformats.org/presentationml/2006/ole">
            <mc:AlternateContent xmlns:mc="http://schemas.openxmlformats.org/markup-compatibility/2006">
              <mc:Choice xmlns:v="urn:schemas-microsoft-com:vml" Requires="v">
                <p:oleObj name="Equation" r:id="rId2" imgW="838080" imgH="482400" progId="Equation.DSMT4">
                  <p:embed/>
                </p:oleObj>
              </mc:Choice>
              <mc:Fallback>
                <p:oleObj name="Equation" r:id="rId2" imgW="838080" imgH="482400" progId="Equation.DSMT4">
                  <p:embed/>
                  <p:pic>
                    <p:nvPicPr>
                      <p:cNvPr id="0" name="Object 7"/>
                      <p:cNvPicPr>
                        <a:picLocks noChangeAspect="1" noChangeArrowheads="1"/>
                      </p:cNvPicPr>
                      <p:nvPr/>
                    </p:nvPicPr>
                    <p:blipFill>
                      <a:blip r:embed="rId3"/>
                      <a:srcRect/>
                      <a:stretch>
                        <a:fillRect/>
                      </a:stretch>
                    </p:blipFill>
                    <p:spPr bwMode="auto">
                      <a:xfrm>
                        <a:off x="3200400" y="2832749"/>
                        <a:ext cx="2011362" cy="1147763"/>
                      </a:xfrm>
                      <a:prstGeom prst="rect">
                        <a:avLst/>
                      </a:prstGeom>
                      <a:noFill/>
                      <a:ln>
                        <a:no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38200" y="1371601"/>
            <a:ext cx="4876800" cy="461665"/>
          </a:xfrm>
          <a:prstGeom prst="rect">
            <a:avLst/>
          </a:prstGeom>
        </p:spPr>
        <p:txBody>
          <a:bodyPr wrap="square">
            <a:spAutoFit/>
          </a:bodyPr>
          <a:lstStyle/>
          <a:p>
            <a:pPr>
              <a:defRPr/>
            </a:pPr>
            <a:r>
              <a:rPr lang="en-US" altLang="zh-CN" sz="2400" dirty="0">
                <a:solidFill>
                  <a:srgbClr val="BD582C"/>
                </a:solidFill>
                <a:latin typeface="+mn-lt"/>
                <a:ea typeface="SimSun" pitchFamily="2" charset="-122"/>
              </a:rPr>
              <a:t>How Does Tax Capitalization Arise?</a:t>
            </a:r>
            <a:endParaRPr lang="en-US" sz="2400" dirty="0">
              <a:solidFill>
                <a:srgbClr val="BD582C"/>
              </a:solidFill>
              <a:latin typeface="+mn-lt"/>
            </a:endParaRPr>
          </a:p>
        </p:txBody>
      </p:sp>
      <p:sp>
        <p:nvSpPr>
          <p:cNvPr id="17411" name="Rectangle 3"/>
          <p:cNvSpPr>
            <a:spLocks noGrp="1" noChangeArrowheads="1"/>
          </p:cNvSpPr>
          <p:nvPr>
            <p:ph idx="1"/>
          </p:nvPr>
        </p:nvSpPr>
        <p:spPr>
          <a:xfrm>
            <a:off x="838200" y="1828800"/>
            <a:ext cx="7315200" cy="4419600"/>
          </a:xfrm>
        </p:spPr>
        <p:txBody>
          <a:bodyPr>
            <a:noAutofit/>
          </a:bodyPr>
          <a:lstStyle/>
          <a:p>
            <a:pPr marL="227013" indent="-227013">
              <a:lnSpc>
                <a:spcPct val="120000"/>
              </a:lnSpc>
              <a:spcBef>
                <a:spcPts val="0"/>
              </a:spcBef>
              <a:spcAft>
                <a:spcPts val="0"/>
              </a:spcAft>
              <a:buFont typeface="Wingdings" panose="05000000000000000000" pitchFamily="2" charset="2"/>
              <a:buChar char="§"/>
              <a:defRPr/>
            </a:pPr>
            <a:r>
              <a:rPr lang="en-US" altLang="zh-CN" sz="2000" dirty="0">
                <a:ea typeface="SimSun" pitchFamily="2" charset="-122"/>
              </a:rPr>
              <a:t>Real estate brokers indicate anticipated property tax payments so </a:t>
            </a:r>
            <a:br>
              <a:rPr lang="en-US" altLang="zh-CN" sz="2000" dirty="0">
                <a:ea typeface="SimSun" pitchFamily="2" charset="-122"/>
              </a:rPr>
            </a:br>
            <a:r>
              <a:rPr lang="en-US" altLang="zh-CN" sz="2000" dirty="0">
                <a:ea typeface="SimSun" pitchFamily="2" charset="-122"/>
              </a:rPr>
              <a:t>buyers can make comparisons across houses.</a:t>
            </a:r>
          </a:p>
          <a:p>
            <a:pPr marL="227013" indent="-227013">
              <a:lnSpc>
                <a:spcPct val="12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defRPr/>
            </a:pPr>
            <a:r>
              <a:rPr lang="en-US" altLang="zh-CN" sz="2000" dirty="0">
                <a:ea typeface="SimSun" pitchFamily="2" charset="-122"/>
              </a:rPr>
              <a:t>Lenders require mortgage plus tax payments to equal a fixed </a:t>
            </a:r>
            <a:br>
              <a:rPr lang="en-US" altLang="zh-CN" sz="2000" dirty="0">
                <a:ea typeface="SimSun" pitchFamily="2" charset="-122"/>
              </a:rPr>
            </a:br>
            <a:r>
              <a:rPr lang="en-US" altLang="zh-CN" sz="2000" dirty="0">
                <a:ea typeface="SimSun" pitchFamily="2" charset="-122"/>
              </a:rPr>
              <a:t>percentage of an applicant’s income.</a:t>
            </a:r>
            <a:br>
              <a:rPr lang="en-US" altLang="zh-CN" sz="2000" dirty="0">
                <a:ea typeface="SimSun" pitchFamily="2" charset="-122"/>
              </a:rPr>
            </a:br>
            <a:endParaRPr lang="en-US" altLang="zh-CN" sz="2000" dirty="0">
              <a:ea typeface="SimSun" pitchFamily="2" charset="-122"/>
            </a:endParaRPr>
          </a:p>
          <a:p>
            <a:pPr marL="569912" lvl="1" indent="-342900">
              <a:lnSpc>
                <a:spcPct val="120000"/>
              </a:lnSpc>
              <a:spcBef>
                <a:spcPts val="0"/>
              </a:spcBef>
              <a:spcAft>
                <a:spcPts val="0"/>
              </a:spcAft>
              <a:buFont typeface="Courier New" panose="02070309020205020404" pitchFamily="49" charset="0"/>
              <a:buChar char="o"/>
              <a:defRPr/>
            </a:pPr>
            <a:r>
              <a:rPr lang="en-US" altLang="zh-CN" sz="1888" dirty="0">
                <a:ea typeface="SimSun" pitchFamily="2" charset="-122"/>
              </a:rPr>
              <a:t>An increase in </a:t>
            </a:r>
            <a:r>
              <a:rPr lang="en-US" altLang="zh-CN" sz="1888" b="1" i="1" dirty="0">
                <a:latin typeface="Times New Roman" panose="02020603050405020304" pitchFamily="18" charset="0"/>
                <a:ea typeface="SimSun" pitchFamily="2" charset="-122"/>
                <a:cs typeface="Times New Roman" panose="02020603050405020304" pitchFamily="18" charset="0"/>
              </a:rPr>
              <a:t>t</a:t>
            </a:r>
            <a:r>
              <a:rPr lang="en-US" altLang="zh-CN" sz="1888" b="1" dirty="0">
                <a:ea typeface="SimSun" pitchFamily="2" charset="-122"/>
              </a:rPr>
              <a:t> </a:t>
            </a:r>
            <a:r>
              <a:rPr lang="en-US" altLang="zh-CN" sz="1888" dirty="0">
                <a:ea typeface="SimSun" pitchFamily="2" charset="-122"/>
              </a:rPr>
              <a:t>must be offset by a drop in the mortgage, and hence a drop in how much the applicant can pay for the house, </a:t>
            </a:r>
            <a:r>
              <a:rPr lang="en-US" altLang="zh-CN" sz="1888" b="1" i="1" dirty="0">
                <a:latin typeface="Times New Roman" panose="02020603050405020304" pitchFamily="18" charset="0"/>
                <a:ea typeface="SimSun" pitchFamily="2" charset="-122"/>
                <a:cs typeface="Times New Roman" panose="02020603050405020304" pitchFamily="18" charset="0"/>
              </a:rPr>
              <a:t>V</a:t>
            </a:r>
            <a:r>
              <a:rPr lang="en-US" altLang="zh-CN" sz="1888" dirty="0">
                <a:ea typeface="SimSun" pitchFamily="2" charset="-122"/>
              </a:rPr>
              <a:t>. </a:t>
            </a:r>
            <a:endParaRPr lang="en-US" sz="1888"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823715" y="1295400"/>
            <a:ext cx="5080622" cy="505972"/>
          </a:xfrm>
          <a:prstGeom prst="rect">
            <a:avLst/>
          </a:prstGeom>
        </p:spPr>
        <p:txBody>
          <a:bodyPr wrap="none">
            <a:spAutoFit/>
          </a:bodyPr>
          <a:lstStyle/>
          <a:p>
            <a:pPr marL="0" indent="0" algn="ctr">
              <a:lnSpc>
                <a:spcPct val="120000"/>
              </a:lnSpc>
              <a:buNone/>
              <a:defRPr/>
            </a:pPr>
            <a:r>
              <a:rPr lang="en-US" altLang="zh-CN" sz="2400" dirty="0">
                <a:solidFill>
                  <a:srgbClr val="BD582C"/>
                </a:solidFill>
                <a:latin typeface="+mn-lt"/>
                <a:ea typeface="SimSun" pitchFamily="2" charset="-122"/>
              </a:rPr>
              <a:t>Evidence on Property Tax Capitalization</a:t>
            </a:r>
          </a:p>
        </p:txBody>
      </p:sp>
      <p:sp>
        <p:nvSpPr>
          <p:cNvPr id="18435" name="Rectangle 3"/>
          <p:cNvSpPr>
            <a:spLocks noGrp="1" noChangeArrowheads="1"/>
          </p:cNvSpPr>
          <p:nvPr>
            <p:ph idx="1"/>
          </p:nvPr>
        </p:nvSpPr>
        <p:spPr>
          <a:xfrm>
            <a:off x="914400" y="1752600"/>
            <a:ext cx="7772400" cy="4419599"/>
          </a:xfrm>
        </p:spPr>
        <p:txBody>
          <a:bodyPr>
            <a:normAutofit/>
          </a:bodyPr>
          <a:lstStyle/>
          <a:p>
            <a:pPr marL="227013" lvl="1" indent="-227013">
              <a:lnSpc>
                <a:spcPct val="120000"/>
              </a:lnSpc>
              <a:spcBef>
                <a:spcPts val="0"/>
              </a:spcBef>
              <a:spcAft>
                <a:spcPts val="0"/>
              </a:spcAft>
              <a:buFont typeface="Wingdings" panose="05000000000000000000" pitchFamily="2" charset="2"/>
              <a:buChar char="§"/>
              <a:defRPr/>
            </a:pPr>
            <a:r>
              <a:rPr lang="en-US" altLang="zh-CN" sz="2000" dirty="0">
                <a:ea typeface="SimSun" pitchFamily="2" charset="-122"/>
              </a:rPr>
              <a:t>Every reasonable study of property tax capitalization finds a statistically significant negative impact of property taxes on house values.</a:t>
            </a:r>
          </a:p>
          <a:p>
            <a:pPr marL="227013" indent="-227013">
              <a:lnSpc>
                <a:spcPct val="15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227013" lvl="1" indent="-227013">
              <a:lnSpc>
                <a:spcPct val="150000"/>
              </a:lnSpc>
              <a:spcBef>
                <a:spcPts val="0"/>
              </a:spcBef>
              <a:spcAft>
                <a:spcPts val="0"/>
              </a:spcAft>
              <a:buFont typeface="Wingdings" panose="05000000000000000000" pitchFamily="2" charset="2"/>
              <a:buChar char="§"/>
              <a:defRPr/>
            </a:pPr>
            <a:r>
              <a:rPr lang="en-US" altLang="zh-CN" sz="2000" dirty="0">
                <a:ea typeface="SimSun" pitchFamily="2" charset="-122"/>
              </a:rPr>
              <a:t>Estimates of </a:t>
            </a:r>
            <a:r>
              <a:rPr lang="en-US" altLang="zh-CN" sz="2000" b="1" i="1" dirty="0">
                <a:latin typeface="Times New Roman" panose="02020603050405020304" pitchFamily="18" charset="0"/>
                <a:ea typeface="SimSun" pitchFamily="2" charset="-122"/>
                <a:cs typeface="Times New Roman" panose="02020603050405020304" pitchFamily="18" charset="0"/>
              </a:rPr>
              <a:t>β</a:t>
            </a:r>
            <a:r>
              <a:rPr lang="en-US" altLang="zh-CN" sz="2000" dirty="0">
                <a:ea typeface="SimSun" pitchFamily="2" charset="-122"/>
              </a:rPr>
              <a:t> vary from 15 to 100 percent.</a:t>
            </a:r>
          </a:p>
          <a:p>
            <a:pPr marL="227013" lvl="1" indent="-227013">
              <a:lnSpc>
                <a:spcPct val="15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227013" lvl="1" indent="-227013">
              <a:lnSpc>
                <a:spcPct val="150000"/>
              </a:lnSpc>
              <a:spcBef>
                <a:spcPts val="0"/>
              </a:spcBef>
              <a:spcAft>
                <a:spcPts val="0"/>
              </a:spcAft>
              <a:buFont typeface="Wingdings" panose="05000000000000000000" pitchFamily="2" charset="2"/>
              <a:buChar char="§"/>
              <a:defRPr/>
            </a:pPr>
            <a:r>
              <a:rPr lang="en-US" altLang="zh-CN" sz="2000" dirty="0">
                <a:ea typeface="SimSun" pitchFamily="2" charset="-122"/>
              </a:rPr>
              <a:t>The main reason for this variation appears to involve </a:t>
            </a:r>
            <a:r>
              <a:rPr lang="en-US" altLang="zh-CN" sz="2000" b="1" dirty="0">
                <a:solidFill>
                  <a:schemeClr val="tx1"/>
                </a:solidFill>
                <a:ea typeface="SimSun" pitchFamily="2" charset="-122"/>
              </a:rPr>
              <a:t>expectations</a:t>
            </a:r>
            <a:r>
              <a:rPr lang="en-US" altLang="zh-CN" sz="2000" dirty="0">
                <a:ea typeface="SimSun" pitchFamily="2" charset="-122"/>
              </a:rPr>
              <a: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3321679" cy="461665"/>
          </a:xfrm>
          <a:prstGeom prst="rect">
            <a:avLst/>
          </a:prstGeom>
        </p:spPr>
        <p:txBody>
          <a:bodyPr wrap="none">
            <a:spAutoFit/>
          </a:bodyPr>
          <a:lstStyle/>
          <a:p>
            <a:pPr>
              <a:defRPr/>
            </a:pPr>
            <a:r>
              <a:rPr lang="en-US" sz="2400" dirty="0">
                <a:solidFill>
                  <a:srgbClr val="BD582C"/>
                </a:solidFill>
                <a:latin typeface="+mn-lt"/>
              </a:rPr>
              <a:t>The Role of Expectations</a:t>
            </a:r>
          </a:p>
        </p:txBody>
      </p:sp>
      <p:sp>
        <p:nvSpPr>
          <p:cNvPr id="19459" name="Rectangle 3"/>
          <p:cNvSpPr>
            <a:spLocks noGrp="1" noChangeArrowheads="1"/>
          </p:cNvSpPr>
          <p:nvPr>
            <p:ph idx="1"/>
          </p:nvPr>
        </p:nvSpPr>
        <p:spPr>
          <a:xfrm>
            <a:off x="914400" y="1813321"/>
            <a:ext cx="7543800" cy="4511279"/>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So far, current tax differences across houses are implicitly assumed to </a:t>
            </a:r>
            <a:br>
              <a:rPr lang="en-US" altLang="zh-CN" sz="2000" dirty="0">
                <a:ea typeface="SimSun" panose="02010600030101010101" pitchFamily="2" charset="-122"/>
              </a:rPr>
            </a:br>
            <a:r>
              <a:rPr lang="en-US" altLang="zh-CN" sz="2000" dirty="0">
                <a:ea typeface="SimSun" panose="02010600030101010101" pitchFamily="2" charset="-122"/>
              </a:rPr>
              <a:t>persist indefinitely.</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But if tax differences are not expected to persist, the capitalization of </a:t>
            </a:r>
            <a:br>
              <a:rPr lang="en-US" altLang="zh-CN" sz="2000" dirty="0">
                <a:ea typeface="SimSun" panose="02010600030101010101" pitchFamily="2" charset="-122"/>
              </a:rPr>
            </a:br>
            <a:r>
              <a:rPr lang="en-US" altLang="zh-CN" sz="2000" b="1" i="1" dirty="0">
                <a:ea typeface="SimSun" panose="02010600030101010101" pitchFamily="2" charset="-122"/>
              </a:rPr>
              <a:t>current</a:t>
            </a:r>
            <a:r>
              <a:rPr lang="en-US" altLang="zh-CN" sz="2000" dirty="0">
                <a:ea typeface="SimSun" panose="02010600030101010101" pitchFamily="2" charset="-122"/>
              </a:rPr>
              <a:t> differences,</a:t>
            </a:r>
            <a:r>
              <a:rPr lang="en-US" altLang="zh-CN" sz="2000" b="1" dirty="0">
                <a:ea typeface="SimSun" panose="02010600030101010101" pitchFamily="2" charset="-122"/>
              </a:rPr>
              <a:t> </a:t>
            </a:r>
            <a:r>
              <a:rPr lang="el-GR" altLang="zh-CN" sz="2000" b="1" i="1" dirty="0">
                <a:latin typeface="Times New Roman" panose="02020603050405020304" pitchFamily="18" charset="0"/>
                <a:cs typeface="Times New Roman" panose="02020603050405020304" pitchFamily="18" charset="0"/>
              </a:rPr>
              <a:t>β</a:t>
            </a:r>
            <a:r>
              <a:rPr lang="en-US" altLang="zh-CN" sz="2000" dirty="0">
                <a:ea typeface="SimSun" panose="02010600030101010101" pitchFamily="2" charset="-122"/>
              </a:rPr>
              <a:t>, declines.</a:t>
            </a:r>
          </a:p>
          <a:p>
            <a:pPr eaLnBrk="1" hangingPunct="1">
              <a:lnSpc>
                <a:spcPct val="120000"/>
              </a:lnSpc>
              <a:spcBef>
                <a:spcPts val="0"/>
              </a:spcBef>
              <a:spcAft>
                <a:spcPts val="0"/>
              </a:spcAft>
            </a:pPr>
            <a:endParaRPr lang="en-US" altLang="zh-CN" sz="2000" dirty="0">
              <a:ea typeface="SimSun" panose="02010600030101010101" pitchFamily="2" charset="-122"/>
            </a:endParaRPr>
          </a:p>
          <a:p>
            <a:pPr marL="687388" lvl="4" indent="-225425">
              <a:lnSpc>
                <a:spcPct val="120000"/>
              </a:lnSpc>
              <a:spcAft>
                <a:spcPts val="1800"/>
              </a:spcAft>
              <a:buFont typeface="Courier New" panose="02070309020205020404" pitchFamily="49" charset="0"/>
              <a:buChar char="o"/>
            </a:pPr>
            <a:r>
              <a:rPr lang="en-US" altLang="zh-CN" sz="2000" dirty="0">
                <a:ea typeface="SimSun" panose="02010600030101010101" pitchFamily="2" charset="-122"/>
              </a:rPr>
              <a:t>A difference observed today that will disappear upon sale has no impact on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V</a:t>
            </a:r>
            <a:r>
              <a:rPr lang="en-US" altLang="zh-CN" sz="2000" dirty="0">
                <a:ea typeface="SimSun" panose="02010600030101010101" pitchFamily="2" charset="-122"/>
              </a:rPr>
              <a:t>.</a:t>
            </a:r>
          </a:p>
          <a:p>
            <a:pPr marL="687388" lvl="4" indent="-225425">
              <a:lnSpc>
                <a:spcPct val="120000"/>
              </a:lnSpc>
              <a:buFont typeface="Courier New" panose="02070309020205020404" pitchFamily="49" charset="0"/>
              <a:buChar char="o"/>
            </a:pPr>
            <a:r>
              <a:rPr lang="en-US" altLang="zh-CN" sz="2000" dirty="0">
                <a:ea typeface="SimSun" panose="02010600030101010101" pitchFamily="2" charset="-122"/>
              </a:rPr>
              <a:t>A difference observed today that is expected to last one year will have only a small impact on sales price.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3612592" cy="461665"/>
          </a:xfrm>
          <a:prstGeom prst="rect">
            <a:avLst/>
          </a:prstGeom>
        </p:spPr>
        <p:txBody>
          <a:bodyPr wrap="none">
            <a:spAutoFit/>
          </a:bodyPr>
          <a:lstStyle/>
          <a:p>
            <a:pPr>
              <a:defRPr/>
            </a:pPr>
            <a:r>
              <a:rPr lang="en-US" sz="2400" dirty="0">
                <a:solidFill>
                  <a:srgbClr val="BD582C"/>
                </a:solidFill>
                <a:latin typeface="+mn-lt"/>
              </a:rPr>
              <a:t>The Case of Massachusetts</a:t>
            </a:r>
          </a:p>
        </p:txBody>
      </p:sp>
      <p:sp>
        <p:nvSpPr>
          <p:cNvPr id="20483" name="Rectangle 3"/>
          <p:cNvSpPr>
            <a:spLocks noGrp="1" noChangeArrowheads="1"/>
          </p:cNvSpPr>
          <p:nvPr>
            <p:ph idx="1"/>
          </p:nvPr>
        </p:nvSpPr>
        <p:spPr>
          <a:xfrm>
            <a:off x="914400" y="1752601"/>
            <a:ext cx="7543800" cy="4495800"/>
          </a:xfrm>
        </p:spPr>
        <p:txBody>
          <a:bodyPr>
            <a:no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In Massachusetts, revaluations were required by the state supreme court, but enforcement was weak.</a:t>
            </a:r>
          </a:p>
          <a:p>
            <a:pPr lvl="4">
              <a:lnSpc>
                <a:spcPct val="150000"/>
              </a:lnSpc>
              <a:buFont typeface="Courier New" panose="02070309020205020404" pitchFamily="49" charset="0"/>
              <a:buChar char="o"/>
            </a:pPr>
            <a:r>
              <a:rPr lang="en-US" altLang="zh-CN" sz="2000" dirty="0">
                <a:ea typeface="SimSun" panose="02010600030101010101" pitchFamily="2" charset="-122"/>
              </a:rPr>
              <a:t> Communities knew they could avoid revaluation for many years.</a:t>
            </a:r>
          </a:p>
          <a:p>
            <a:pPr lvl="4">
              <a:lnSpc>
                <a:spcPct val="150000"/>
              </a:lnSpc>
              <a:buFont typeface="Courier New" panose="02070309020205020404" pitchFamily="49" charset="0"/>
              <a:buChar char="o"/>
            </a:pPr>
            <a:r>
              <a:rPr lang="en-US" altLang="zh-CN" sz="2000" dirty="0">
                <a:ea typeface="SimSun" panose="02010600030101010101" pitchFamily="2" charset="-122"/>
              </a:rPr>
              <a:t> Existing tax differences were expected to persist, but not forever.</a:t>
            </a:r>
            <a:br>
              <a:rPr lang="en-US" altLang="zh-CN" sz="2000" dirty="0">
                <a:ea typeface="SimSun" panose="02010600030101010101" pitchFamily="2" charset="-122"/>
              </a:rPr>
            </a:br>
            <a:endParaRPr lang="en-US" altLang="zh-CN" sz="800" dirty="0">
              <a:ea typeface="SimSun" panose="02010600030101010101" pitchFamily="2" charset="-122"/>
            </a:endParaRP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A study of capitalization in Massachusetts (by myself and three other scholars) found that current tax differences were capitalized at a rate of 32 percent (Yinger et al., </a:t>
            </a:r>
            <a:r>
              <a:rPr lang="en-US" altLang="zh-CN" sz="2000" i="1" dirty="0">
                <a:ea typeface="SimSun" panose="02010600030101010101" pitchFamily="2" charset="-122"/>
              </a:rPr>
              <a:t>Prop. Taxes &amp; House Values</a:t>
            </a:r>
            <a:r>
              <a:rPr lang="en-US" altLang="zh-CN" sz="2000" dirty="0">
                <a:ea typeface="SimSun" panose="02010600030101010101" pitchFamily="2" charset="-122"/>
              </a:rPr>
              <a:t>, 1988).</a:t>
            </a: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anose="02010600030101010101" pitchFamily="2" charset="-122"/>
              </a:rPr>
              <a:t>This is consistent with the expectation that current tax differences would disappear in 13 years.</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2836161" cy="461665"/>
          </a:xfrm>
          <a:prstGeom prst="rect">
            <a:avLst/>
          </a:prstGeom>
        </p:spPr>
        <p:txBody>
          <a:bodyPr wrap="none">
            <a:spAutoFit/>
          </a:bodyPr>
          <a:lstStyle/>
          <a:p>
            <a:pPr>
              <a:defRPr/>
            </a:pPr>
            <a:r>
              <a:rPr lang="en-US" sz="2400" dirty="0">
                <a:solidFill>
                  <a:srgbClr val="BD582C"/>
                </a:solidFill>
                <a:latin typeface="+mn-lt"/>
              </a:rPr>
              <a:t>The Case of Syracuse</a:t>
            </a:r>
          </a:p>
        </p:txBody>
      </p:sp>
      <p:sp>
        <p:nvSpPr>
          <p:cNvPr id="21507" name="Rectangle 3"/>
          <p:cNvSpPr>
            <a:spLocks noGrp="1" noChangeArrowheads="1"/>
          </p:cNvSpPr>
          <p:nvPr>
            <p:ph idx="1"/>
          </p:nvPr>
        </p:nvSpPr>
        <p:spPr>
          <a:xfrm>
            <a:off x="914400" y="1752600"/>
            <a:ext cx="7543800" cy="4419599"/>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In Syracuse in the early 1990s, revaluation had not occurred for decades and did not appear likely to happen any time soon.</a:t>
            </a: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But the city council unexpectedly decided to revalue.</a:t>
            </a: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9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A study of capitalization in Syracuse by Eisenberg (in his PA Ph.D. dissertation) found capitalization rates near 100%—exactly what the theory predicts when tax differences are expected to persist.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3095463" cy="461665"/>
          </a:xfrm>
          <a:prstGeom prst="rect">
            <a:avLst/>
          </a:prstGeom>
        </p:spPr>
        <p:txBody>
          <a:bodyPr wrap="none">
            <a:spAutoFit/>
          </a:bodyPr>
          <a:lstStyle/>
          <a:p>
            <a:pPr>
              <a:defRPr/>
            </a:pPr>
            <a:r>
              <a:rPr lang="en-US" sz="2400" dirty="0">
                <a:solidFill>
                  <a:srgbClr val="BD582C"/>
                </a:solidFill>
                <a:latin typeface="+mn-lt"/>
              </a:rPr>
              <a:t>The Capitalization Trap</a:t>
            </a:r>
          </a:p>
        </p:txBody>
      </p:sp>
      <p:sp>
        <p:nvSpPr>
          <p:cNvPr id="22531" name="Rectangle 3"/>
          <p:cNvSpPr>
            <a:spLocks noGrp="1" noChangeArrowheads="1"/>
          </p:cNvSpPr>
          <p:nvPr>
            <p:ph idx="1"/>
          </p:nvPr>
        </p:nvSpPr>
        <p:spPr>
          <a:xfrm>
            <a:off x="914400" y="1752601"/>
            <a:ext cx="7391400" cy="4267200"/>
          </a:xfrm>
        </p:spPr>
        <p:txBody>
          <a:bodyPr>
            <a:normAutofit/>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property taxes are fully capitalized, then any tax changes show up in house values immediately and there is no way to escape them.</a:t>
            </a:r>
          </a:p>
          <a:p>
            <a:pPr eaLnBrk="1" hangingPunct="1">
              <a:lnSpc>
                <a:spcPct val="50000"/>
              </a:lnSpc>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An owner with a tax increase must either stay and pay the higher tax or leave and suffer a capital loss.</a:t>
            </a:r>
          </a:p>
          <a:p>
            <a:pPr marL="461963" lvl="5" indent="-234950">
              <a:lnSpc>
                <a:spcPct val="50000"/>
              </a:lnSpc>
              <a:spcBef>
                <a:spcPts val="0"/>
              </a:spcBef>
              <a:spcAft>
                <a:spcPts val="0"/>
              </a:spcAft>
              <a:buFont typeface="Courier New" panose="02070309020205020404" pitchFamily="49" charset="0"/>
              <a:buChar char="o"/>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An owner with a tax cut gets a capital gain.</a:t>
            </a:r>
          </a:p>
          <a:p>
            <a:pPr lvl="1" eaLnBrk="1" hangingPunct="1">
              <a:lnSpc>
                <a:spcPct val="5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Moreover, the loss is the full present value of the future increases in</a:t>
            </a:r>
            <a:br>
              <a:rPr lang="en-US" altLang="zh-CN" sz="2000" dirty="0">
                <a:ea typeface="SimSun" panose="02010600030101010101" pitchFamily="2" charset="-122"/>
              </a:rPr>
            </a:br>
            <a:r>
              <a:rPr lang="en-US" altLang="zh-CN" sz="2000" dirty="0">
                <a:ea typeface="SimSun" panose="02010600030101010101" pitchFamily="2" charset="-122"/>
              </a:rPr>
              <a:t>taxes.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685800" y="1371600"/>
            <a:ext cx="5943600" cy="461665"/>
          </a:xfrm>
          <a:prstGeom prst="rect">
            <a:avLst/>
          </a:prstGeom>
        </p:spPr>
        <p:txBody>
          <a:bodyPr wrap="square">
            <a:spAutoFit/>
          </a:bodyPr>
          <a:lstStyle/>
          <a:p>
            <a:pPr marL="0" indent="0" algn="ctr">
              <a:buNone/>
              <a:defRPr/>
            </a:pPr>
            <a:r>
              <a:rPr lang="en-US" altLang="zh-CN" sz="2400" dirty="0">
                <a:solidFill>
                  <a:srgbClr val="BD582C"/>
                </a:solidFill>
                <a:latin typeface="+mn-lt"/>
                <a:ea typeface="SimSun" pitchFamily="2" charset="-122"/>
              </a:rPr>
              <a:t>Property Tax Capitalization and Public Policy</a:t>
            </a:r>
          </a:p>
        </p:txBody>
      </p:sp>
      <p:sp>
        <p:nvSpPr>
          <p:cNvPr id="23555" name="Rectangle 3"/>
          <p:cNvSpPr>
            <a:spLocks noGrp="1" noChangeArrowheads="1"/>
          </p:cNvSpPr>
          <p:nvPr>
            <p:ph idx="1"/>
          </p:nvPr>
        </p:nvSpPr>
        <p:spPr>
          <a:xfrm>
            <a:off x="762000" y="1752600"/>
            <a:ext cx="7467600" cy="4495799"/>
          </a:xfrm>
        </p:spPr>
        <p:txBody>
          <a:bodyPr>
            <a:normAutofit/>
          </a:bodyPr>
          <a:lstStyle/>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Because of these gains and losses, tax capitalization has bizarre implications for public policy.</a:t>
            </a:r>
          </a:p>
          <a:p>
            <a:pPr marL="215900" indent="-215900" eaLnBrk="1" hangingPunct="1">
              <a:lnSpc>
                <a:spcPct val="100000"/>
              </a:lnSpc>
              <a:buFont typeface="Wingdings" panose="05000000000000000000" pitchFamily="2" charset="2"/>
              <a:buChar char="§"/>
              <a:defRPr/>
            </a:pPr>
            <a:endParaRPr lang="en-US" altLang="zh-CN" sz="2000" dirty="0">
              <a:ea typeface="SimSun" pitchFamily="2" charset="-122"/>
            </a:endParaRPr>
          </a:p>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Consider revaluation, which is a systematic revision of all assessed values.</a:t>
            </a:r>
          </a:p>
          <a:p>
            <a:pPr marL="215900" indent="-215900" eaLnBrk="1" hangingPunct="1">
              <a:lnSpc>
                <a:spcPct val="100000"/>
              </a:lnSpc>
              <a:buFont typeface="Wingdings" panose="05000000000000000000" pitchFamily="2" charset="2"/>
              <a:buChar char="§"/>
              <a:defRPr/>
            </a:pPr>
            <a:endParaRPr lang="en-US" altLang="zh-CN" sz="2000" dirty="0">
              <a:ea typeface="SimSun" pitchFamily="2" charset="-122"/>
            </a:endParaRPr>
          </a:p>
          <a:p>
            <a:pPr marL="215900" lvl="1" indent="-215900" eaLnBrk="1" hangingPunct="1">
              <a:lnSpc>
                <a:spcPct val="100000"/>
              </a:lnSpc>
              <a:buFont typeface="Wingdings" panose="05000000000000000000" pitchFamily="2" charset="2"/>
              <a:buChar char="§"/>
              <a:defRPr/>
            </a:pPr>
            <a:r>
              <a:rPr lang="en-US" altLang="zh-CN" sz="2000" dirty="0">
                <a:ea typeface="SimSun" pitchFamily="2" charset="-122"/>
              </a:rPr>
              <a:t>Revaluation leads to capital gains for homeowners who were over-assessed and to capital losses for homeowners who were under-assessed.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3585662" cy="461665"/>
          </a:xfrm>
          <a:prstGeom prst="rect">
            <a:avLst/>
          </a:prstGeom>
        </p:spPr>
        <p:txBody>
          <a:bodyPr wrap="none">
            <a:spAutoFit/>
          </a:bodyPr>
          <a:lstStyle/>
          <a:p>
            <a:pPr>
              <a:defRPr/>
            </a:pPr>
            <a:r>
              <a:rPr lang="en-US" sz="2400" dirty="0">
                <a:solidFill>
                  <a:srgbClr val="BD582C"/>
                </a:solidFill>
                <a:latin typeface="+mn-lt"/>
              </a:rPr>
              <a:t>Capitalization and Fairness</a:t>
            </a:r>
          </a:p>
        </p:txBody>
      </p:sp>
      <p:sp>
        <p:nvSpPr>
          <p:cNvPr id="24579" name="Rectangle 3"/>
          <p:cNvSpPr>
            <a:spLocks noGrp="1" noChangeArrowheads="1"/>
          </p:cNvSpPr>
          <p:nvPr>
            <p:ph idx="1"/>
          </p:nvPr>
        </p:nvSpPr>
        <p:spPr>
          <a:xfrm>
            <a:off x="838200" y="1828801"/>
            <a:ext cx="7239000" cy="4267200"/>
          </a:xfrm>
        </p:spPr>
        <p:txBody>
          <a:bodyPr>
            <a:normAutofit/>
          </a:bodyPr>
          <a:lstStyle/>
          <a:p>
            <a:pPr marL="227013" indent="-227013" eaLnBrk="1" hangingPunct="1">
              <a:buFont typeface="Wingdings" panose="05000000000000000000" pitchFamily="2" charset="2"/>
              <a:buChar char="§"/>
            </a:pPr>
            <a:r>
              <a:rPr lang="en-US" altLang="zh-CN" sz="2000" dirty="0">
                <a:ea typeface="SimSun" panose="02010600030101010101" pitchFamily="2" charset="-122"/>
              </a:rPr>
              <a:t>For long-term residents, these changes are fair.</a:t>
            </a:r>
          </a:p>
          <a:p>
            <a:pPr eaLnBrk="1" hangingPunct="1">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A resident who has been under-assessed for a long time has been given, in effect, a loan from the city and revaluation just claims back this “loan.”</a:t>
            </a:r>
          </a:p>
          <a:p>
            <a:pPr lvl="1" eaLnBrk="1" hangingPunct="1">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buFont typeface="Wingdings" panose="05000000000000000000" pitchFamily="2" charset="2"/>
              <a:buChar char="§"/>
            </a:pPr>
            <a:r>
              <a:rPr lang="en-US" altLang="zh-CN" sz="2000" dirty="0">
                <a:ea typeface="SimSun" panose="02010600030101010101" pitchFamily="2" charset="-122"/>
              </a:rPr>
              <a:t>But for new residents, these changes are not fair.</a:t>
            </a:r>
          </a:p>
          <a:p>
            <a:pPr eaLnBrk="1" hangingPunct="1">
              <a:buFont typeface="Wingdings" panose="05000000000000000000" pitchFamily="2" charset="2"/>
              <a:buChar char="§"/>
            </a:pPr>
            <a:endParaRPr lang="en-US" altLang="zh-CN" sz="2000" dirty="0">
              <a:ea typeface="SimSun" panose="02010600030101010101" pitchFamily="2" charset="-122"/>
            </a:endParaRP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If someone bought an under-assessed house one day and the change is announced the next, this person has a capital loss even though she did not benefit from the poor assessment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fontScale="77500" lnSpcReduction="20000"/>
          </a:bodyPr>
          <a:lstStyle/>
          <a:p>
            <a:pPr marL="392113" indent="-392113" eaLnBrk="1" hangingPunct="1">
              <a:lnSpc>
                <a:spcPct val="120000"/>
              </a:lnSpc>
              <a:spcAft>
                <a:spcPts val="600"/>
              </a:spcAft>
              <a:buFont typeface="Wingdings" panose="05000000000000000000" pitchFamily="2" charset="2"/>
              <a:buChar char="§"/>
            </a:pPr>
            <a:r>
              <a:rPr lang="en-US" sz="2400" dirty="0"/>
              <a:t>Property Tax Capitalization</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t>What Are the Implications of Property Tax Capitalization for Public   Policy?</a:t>
            </a:r>
          </a:p>
          <a:p>
            <a:pPr marL="392113" indent="-392113">
              <a:lnSpc>
                <a:spcPct val="120000"/>
              </a:lnSpc>
              <a:spcAft>
                <a:spcPts val="600"/>
              </a:spcAft>
              <a:buFont typeface="Wingdings" panose="05000000000000000000" pitchFamily="2" charset="2"/>
              <a:buChar char="§"/>
            </a:pPr>
            <a:r>
              <a:rPr lang="en-US" sz="2400" dirty="0"/>
              <a:t>Property Tax Incidence</a:t>
            </a:r>
          </a:p>
          <a:p>
            <a:pPr marL="504613" lvl="8" indent="-392113">
              <a:lnSpc>
                <a:spcPct val="120000"/>
              </a:lnSpc>
              <a:spcAft>
                <a:spcPts val="600"/>
              </a:spcAft>
              <a:buFont typeface="Courier New" panose="02070309020205020404" pitchFamily="49" charset="0"/>
              <a:buChar char="o"/>
            </a:pPr>
            <a:r>
              <a:rPr lang="en-US" sz="2400" dirty="0"/>
              <a:t>Nation-wide Incidence with a Single Rate</a:t>
            </a:r>
          </a:p>
          <a:p>
            <a:pPr marL="504613" lvl="8" indent="-392113">
              <a:lnSpc>
                <a:spcPct val="120000"/>
              </a:lnSpc>
              <a:spcAft>
                <a:spcPts val="600"/>
              </a:spcAft>
              <a:buFont typeface="Courier New" panose="02070309020205020404" pitchFamily="49" charset="0"/>
              <a:buChar char="o"/>
            </a:pPr>
            <a:r>
              <a:rPr lang="en-US" sz="2400" dirty="0"/>
              <a:t>A Focus on Homeowners</a:t>
            </a:r>
          </a:p>
          <a:p>
            <a:pPr marL="504613" lvl="8" indent="-392113">
              <a:lnSpc>
                <a:spcPct val="120000"/>
              </a:lnSpc>
              <a:spcAft>
                <a:spcPts val="600"/>
              </a:spcAft>
              <a:buFont typeface="Courier New" panose="02070309020205020404" pitchFamily="49" charset="0"/>
              <a:buChar char="o"/>
            </a:pPr>
            <a:r>
              <a:rPr lang="en-US" sz="2400" dirty="0"/>
              <a:t>The Impact of Capitalization</a:t>
            </a:r>
          </a:p>
          <a:p>
            <a:pPr marL="504613" lvl="8" indent="-392113">
              <a:lnSpc>
                <a:spcPct val="120000"/>
              </a:lnSpc>
              <a:spcAft>
                <a:spcPts val="600"/>
              </a:spcAft>
              <a:buFont typeface="Courier New" panose="02070309020205020404" pitchFamily="49" charset="0"/>
              <a:buChar char="o"/>
            </a:pPr>
            <a:r>
              <a:rPr lang="en-US" sz="2400" dirty="0"/>
              <a:t>The Property Tax as a Benefit Tax</a:t>
            </a:r>
          </a:p>
          <a:p>
            <a:pPr marL="504613" lvl="8" indent="-392113">
              <a:lnSpc>
                <a:spcPct val="120000"/>
              </a:lnSpc>
              <a:spcAft>
                <a:spcPts val="600"/>
              </a:spcAft>
              <a:buFont typeface="Courier New" panose="02070309020205020404" pitchFamily="49" charset="0"/>
              <a:buChar char="o"/>
            </a:pPr>
            <a:r>
              <a:rPr lang="en-US" sz="2400" dirty="0"/>
              <a:t> Property Tax Incidence and Public Policy</a:t>
            </a:r>
            <a:endParaRPr lang="en-US" sz="1888" dirty="0"/>
          </a:p>
          <a:p>
            <a:pPr eaLnBrk="1" hangingPunct="1"/>
            <a:endParaRPr lang="en-US" dirty="0"/>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5198667" cy="461665"/>
          </a:xfrm>
          <a:prstGeom prst="rect">
            <a:avLst/>
          </a:prstGeom>
        </p:spPr>
        <p:txBody>
          <a:bodyPr wrap="none">
            <a:spAutoFit/>
          </a:bodyPr>
          <a:lstStyle/>
          <a:p>
            <a:pPr>
              <a:defRPr/>
            </a:pPr>
            <a:r>
              <a:rPr lang="en-US" sz="2400" dirty="0">
                <a:solidFill>
                  <a:srgbClr val="BD582C"/>
                </a:solidFill>
                <a:latin typeface="+mn-lt"/>
              </a:rPr>
              <a:t>Minimizing the Impact of Capitalization</a:t>
            </a:r>
          </a:p>
        </p:txBody>
      </p:sp>
      <p:sp>
        <p:nvSpPr>
          <p:cNvPr id="25603" name="Rectangle 3"/>
          <p:cNvSpPr>
            <a:spLocks noGrp="1" noChangeArrowheads="1"/>
          </p:cNvSpPr>
          <p:nvPr>
            <p:ph idx="1"/>
          </p:nvPr>
        </p:nvSpPr>
        <p:spPr>
          <a:xfrm>
            <a:off x="914400" y="1752601"/>
            <a:ext cx="7391400" cy="4038600"/>
          </a:xfrm>
        </p:spPr>
        <p:txBody>
          <a:bodyPr>
            <a:normAutofit/>
          </a:bodyPr>
          <a:lstStyle/>
          <a:p>
            <a:pPr marL="227013" indent="-227013">
              <a:lnSpc>
                <a:spcPct val="120000"/>
              </a:lnSpc>
              <a:buFont typeface="Wingdings" panose="05000000000000000000" pitchFamily="2" charset="2"/>
              <a:buChar char="§"/>
            </a:pPr>
            <a:r>
              <a:rPr lang="en-US" altLang="zh-CN" sz="2000" dirty="0">
                <a:ea typeface="SimSun" panose="02010600030101010101" pitchFamily="2" charset="-122"/>
              </a:rPr>
              <a:t>Two ways to minimize this fairness problem:</a:t>
            </a:r>
          </a:p>
          <a:p>
            <a:pPr marL="0" indent="0">
              <a:lnSpc>
                <a:spcPct val="120000"/>
              </a:lnSpc>
              <a:buNone/>
            </a:pPr>
            <a:endParaRPr lang="en-US" altLang="zh-CN" sz="2000" dirty="0">
              <a:ea typeface="SimSun" panose="02010600030101010101" pitchFamily="2" charset="-122"/>
            </a:endParaRPr>
          </a:p>
          <a:p>
            <a:pPr marL="457200" indent="-230188" eaLnBrk="1" hangingPunct="1">
              <a:lnSpc>
                <a:spcPct val="120000"/>
              </a:lnSpc>
              <a:spcBef>
                <a:spcPts val="0"/>
              </a:spcBef>
              <a:spcAft>
                <a:spcPts val="0"/>
              </a:spcAft>
              <a:buFont typeface="+mj-lt"/>
              <a:buAutoNum type="arabicPeriod"/>
            </a:pPr>
            <a:r>
              <a:rPr lang="en-US" altLang="zh-CN" sz="2000" dirty="0">
                <a:ea typeface="SimSun" panose="02010600030101010101" pitchFamily="2" charset="-122"/>
              </a:rPr>
              <a:t>First, introduce a long </a:t>
            </a:r>
            <a:r>
              <a:rPr lang="en-US" altLang="zh-CN" sz="2000" b="1" dirty="0">
                <a:ea typeface="SimSun" panose="02010600030101010101" pitchFamily="2" charset="-122"/>
              </a:rPr>
              <a:t>lag</a:t>
            </a:r>
            <a:r>
              <a:rPr lang="en-US" altLang="zh-CN" sz="2000" dirty="0">
                <a:ea typeface="SimSun" panose="02010600030101010101" pitchFamily="2" charset="-122"/>
              </a:rPr>
              <a:t> between announcement and implementation.  This lag allows owners at the time of announcement to escape some of the burden of the tax changes.</a:t>
            </a:r>
          </a:p>
          <a:p>
            <a:pPr marL="457200" indent="-230188" eaLnBrk="1" hangingPunct="1">
              <a:lnSpc>
                <a:spcPct val="120000"/>
              </a:lnSpc>
              <a:spcBef>
                <a:spcPts val="0"/>
              </a:spcBef>
              <a:spcAft>
                <a:spcPts val="0"/>
              </a:spcAft>
              <a:buFont typeface="+mj-lt"/>
              <a:buAutoNum type="arabicPeriod"/>
            </a:pPr>
            <a:endParaRPr lang="en-US" altLang="zh-CN" sz="2000" dirty="0">
              <a:ea typeface="SimSun" panose="02010600030101010101" pitchFamily="2" charset="-122"/>
            </a:endParaRPr>
          </a:p>
          <a:p>
            <a:pPr marL="457200" indent="-230188" eaLnBrk="1" hangingPunct="1">
              <a:lnSpc>
                <a:spcPct val="120000"/>
              </a:lnSpc>
              <a:spcBef>
                <a:spcPts val="0"/>
              </a:spcBef>
              <a:spcAft>
                <a:spcPts val="0"/>
              </a:spcAft>
              <a:buFont typeface="+mj-lt"/>
              <a:buAutoNum type="arabicPeriod"/>
            </a:pPr>
            <a:r>
              <a:rPr lang="en-US" altLang="zh-CN" sz="2000" dirty="0">
                <a:ea typeface="SimSun" panose="02010600030101010101" pitchFamily="2" charset="-122"/>
              </a:rPr>
              <a:t>Second, make sure houses are </a:t>
            </a:r>
            <a:r>
              <a:rPr lang="en-US" altLang="zh-CN" sz="2000" b="1" dirty="0">
                <a:ea typeface="SimSun" panose="02010600030101010101" pitchFamily="2" charset="-122"/>
              </a:rPr>
              <a:t>revalued upon re-sale</a:t>
            </a:r>
            <a:r>
              <a:rPr lang="en-US" altLang="zh-CN" sz="2000" dirty="0">
                <a:ea typeface="SimSun" panose="02010600030101010101" pitchFamily="2" charset="-122"/>
              </a:rPr>
              <a:t>, which they were not in Massachusetts or Syracuse.</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4500719" cy="461665"/>
          </a:xfrm>
          <a:prstGeom prst="rect">
            <a:avLst/>
          </a:prstGeom>
        </p:spPr>
        <p:txBody>
          <a:bodyPr wrap="none">
            <a:spAutoFit/>
          </a:bodyPr>
          <a:lstStyle/>
          <a:p>
            <a:pPr>
              <a:defRPr/>
            </a:pPr>
            <a:r>
              <a:rPr lang="en-US" sz="2400" dirty="0">
                <a:solidFill>
                  <a:srgbClr val="BD582C"/>
                </a:solidFill>
                <a:latin typeface="+mn-lt"/>
              </a:rPr>
              <a:t>The Case for Regular Assessments</a:t>
            </a:r>
          </a:p>
        </p:txBody>
      </p:sp>
      <p:sp>
        <p:nvSpPr>
          <p:cNvPr id="26627" name="Rectangle 3"/>
          <p:cNvSpPr>
            <a:spLocks noGrp="1" noChangeArrowheads="1"/>
          </p:cNvSpPr>
          <p:nvPr>
            <p:ph idx="1"/>
          </p:nvPr>
        </p:nvSpPr>
        <p:spPr>
          <a:xfrm>
            <a:off x="838200" y="1752600"/>
            <a:ext cx="7924800" cy="4648199"/>
          </a:xfrm>
        </p:spPr>
        <p:txBody>
          <a:bodyPr>
            <a:normAutofit/>
          </a:bodyPr>
          <a:lstStyle/>
          <a:p>
            <a:pPr marL="227013" indent="-227013" eaLnBrk="1" hangingPunct="1">
              <a:lnSpc>
                <a:spcPct val="90000"/>
              </a:lnSpc>
              <a:spcAft>
                <a:spcPts val="1800"/>
              </a:spcAft>
              <a:buFont typeface="Wingdings" panose="05000000000000000000" pitchFamily="2" charset="2"/>
              <a:buChar char="§"/>
            </a:pPr>
            <a:r>
              <a:rPr lang="en-US" altLang="zh-CN" sz="2000" dirty="0">
                <a:ea typeface="SimSun" panose="02010600030101010101" pitchFamily="2" charset="-122"/>
              </a:rPr>
              <a:t>So a revaluation imposes some unfair gains and losses but restores fairness in the near term and boosts faith in local government.</a:t>
            </a:r>
          </a:p>
          <a:p>
            <a:pPr marL="461963" lvl="5" indent="-234950">
              <a:lnSpc>
                <a:spcPct val="120000"/>
              </a:lnSpc>
              <a:buFont typeface="Courier New" panose="02070309020205020404" pitchFamily="49" charset="0"/>
              <a:buChar char="o"/>
            </a:pPr>
            <a:r>
              <a:rPr lang="en-US" altLang="zh-CN" sz="2000" dirty="0">
                <a:ea typeface="SimSun" panose="02010600030101010101" pitchFamily="2" charset="-122"/>
              </a:rPr>
              <a:t>This trade only makes sense if assessments are updated regularly.</a:t>
            </a:r>
          </a:p>
          <a:p>
            <a:pPr marL="461963" lvl="5" indent="-234950">
              <a:lnSpc>
                <a:spcPct val="110000"/>
              </a:lnSpc>
              <a:buFont typeface="Courier New" panose="02070309020205020404" pitchFamily="49" charset="0"/>
              <a:buChar char="o"/>
            </a:pPr>
            <a:r>
              <a:rPr lang="en-US" altLang="zh-CN" sz="2000" dirty="0">
                <a:ea typeface="SimSun" panose="02010600030101010101" pitchFamily="2" charset="-122"/>
              </a:rPr>
              <a:t>Otherwise, gains and losses are handed out each year as assessment errors mount.</a:t>
            </a:r>
            <a:endParaRPr lang="en-US" altLang="zh-CN" sz="800" dirty="0">
              <a:ea typeface="SimSun" panose="02010600030101010101" pitchFamily="2" charset="-122"/>
            </a:endParaRPr>
          </a:p>
          <a:p>
            <a:pPr lvl="1" eaLnBrk="1" hangingPunct="1">
              <a:lnSpc>
                <a:spcPct val="90000"/>
              </a:lnSpc>
            </a:pPr>
            <a:endParaRPr lang="en-US" altLang="zh-CN" sz="800" b="1" dirty="0">
              <a:ea typeface="SimSun" panose="02010600030101010101" pitchFamily="2" charset="-122"/>
            </a:endParaRPr>
          </a:p>
          <a:p>
            <a:pPr marL="227013" indent="-227013" eaLnBrk="1" hangingPunct="1">
              <a:lnSpc>
                <a:spcPct val="90000"/>
              </a:lnSpc>
              <a:spcAft>
                <a:spcPts val="1800"/>
              </a:spcAft>
              <a:buFont typeface="Wingdings" panose="05000000000000000000" pitchFamily="2" charset="2"/>
              <a:buChar char="§"/>
            </a:pPr>
            <a:r>
              <a:rPr lang="en-US" altLang="zh-CN" sz="2000" dirty="0">
                <a:ea typeface="SimSun" panose="02010600030101010101" pitchFamily="2" charset="-122"/>
              </a:rPr>
              <a:t>Poor assessments also lead to court cases, which the city usually loses.</a:t>
            </a:r>
          </a:p>
          <a:p>
            <a:pPr marL="461963" lvl="5" indent="-234950">
              <a:lnSpc>
                <a:spcPct val="110000"/>
              </a:lnSpc>
              <a:buFont typeface="Courier New" panose="02070309020205020404" pitchFamily="49" charset="0"/>
              <a:buChar char="o"/>
            </a:pPr>
            <a:r>
              <a:rPr lang="en-US" altLang="zh-CN" sz="2000" dirty="0">
                <a:ea typeface="SimSun" panose="02010600030101010101" pitchFamily="2" charset="-122"/>
              </a:rPr>
              <a:t>People who buy over-assessed property pay low prices—and then can sue the city for a rebate because of unfairly high taxes.</a:t>
            </a:r>
          </a:p>
          <a:p>
            <a:pPr marL="461963" lvl="5" indent="-234950">
              <a:lnSpc>
                <a:spcPct val="124000"/>
              </a:lnSpc>
              <a:buFont typeface="Courier New" panose="02070309020205020404" pitchFamily="49" charset="0"/>
              <a:buChar char="o"/>
            </a:pPr>
            <a:r>
              <a:rPr lang="en-US" altLang="zh-CN" sz="2000" dirty="0">
                <a:ea typeface="SimSun" panose="02010600030101010101" pitchFamily="2" charset="-122"/>
              </a:rPr>
              <a:t>This happened in Boston, to the tune of tens of millions of dollars.</a:t>
            </a:r>
          </a:p>
          <a:p>
            <a:pPr marL="461963" lvl="5" indent="-234950">
              <a:lnSpc>
                <a:spcPct val="100000"/>
              </a:lnSpc>
              <a:buFont typeface="Courier New" panose="02070309020205020404" pitchFamily="49" charset="0"/>
              <a:buChar char="o"/>
            </a:pPr>
            <a:r>
              <a:rPr lang="en-US" altLang="zh-CN" sz="2000" dirty="0">
                <a:ea typeface="SimSun" panose="02010600030101010101" pitchFamily="2" charset="-122"/>
              </a:rPr>
              <a:t>The only way to avoid this crazy situation is to keep assessments up to date!</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2040367" cy="461665"/>
          </a:xfrm>
          <a:prstGeom prst="rect">
            <a:avLst/>
          </a:prstGeom>
        </p:spPr>
        <p:txBody>
          <a:bodyPr wrap="none">
            <a:spAutoFit/>
          </a:bodyPr>
          <a:lstStyle/>
          <a:p>
            <a:pPr>
              <a:defRPr/>
            </a:pPr>
            <a:r>
              <a:rPr lang="en-US" sz="2400" dirty="0">
                <a:solidFill>
                  <a:srgbClr val="BD582C"/>
                </a:solidFill>
                <a:latin typeface="+mn-lt"/>
              </a:rPr>
              <a:t>Proposition 13</a:t>
            </a:r>
          </a:p>
        </p:txBody>
      </p:sp>
      <p:sp>
        <p:nvSpPr>
          <p:cNvPr id="27651" name="Rectangle 3"/>
          <p:cNvSpPr>
            <a:spLocks noGrp="1" noChangeArrowheads="1"/>
          </p:cNvSpPr>
          <p:nvPr>
            <p:ph idx="1"/>
          </p:nvPr>
        </p:nvSpPr>
        <p:spPr>
          <a:xfrm>
            <a:off x="914400" y="1676400"/>
            <a:ext cx="8077200" cy="4724400"/>
          </a:xfrm>
        </p:spPr>
        <p:txBody>
          <a:bodyPr>
            <a:noAutofit/>
          </a:bodyPr>
          <a:lstStyle/>
          <a:p>
            <a:pPr>
              <a:lnSpc>
                <a:spcPct val="120000"/>
              </a:lnSpc>
              <a:spcAft>
                <a:spcPts val="1200"/>
              </a:spcAft>
              <a:buFont typeface="Wingdings" panose="05000000000000000000" pitchFamily="2" charset="2"/>
              <a:buChar char="§"/>
            </a:pPr>
            <a:r>
              <a:rPr lang="en-US" altLang="zh-CN" sz="2000" b="1" dirty="0">
                <a:ea typeface="SimSun" panose="02010600030101010101" pitchFamily="2" charset="-122"/>
              </a:rPr>
              <a:t> Proposition 13 </a:t>
            </a:r>
            <a:r>
              <a:rPr lang="en-US" altLang="zh-CN" sz="2000" dirty="0">
                <a:ea typeface="SimSun" panose="02010600030101010101" pitchFamily="2" charset="-122"/>
              </a:rPr>
              <a:t>in California represents another unusual case.</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The proposition fixes assessment growth at 2%, so the assessment/sales ratio, and hence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t</a:t>
            </a:r>
            <a:r>
              <a:rPr lang="en-US" altLang="zh-CN" sz="2000" dirty="0">
                <a:ea typeface="SimSun" panose="02010600030101010101" pitchFamily="2" charset="-122"/>
              </a:rPr>
              <a:t>, declines over time for long-term owners.</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This cannot be turned into a capital gain because houses are revalued upon sale. But it is a gift to long-term owners and it discourages mobility.</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The U.S. Supreme Court said this was legal.  Voters in California and a few other states like this reward to long-term residents; I don’t.</a:t>
            </a:r>
          </a:p>
          <a:p>
            <a:pPr marL="461963" lvl="5" indent="-234950">
              <a:lnSpc>
                <a:spcPct val="120000"/>
              </a:lnSpc>
              <a:spcAft>
                <a:spcPts val="2400"/>
              </a:spcAft>
              <a:buFont typeface="Courier New" panose="02070309020205020404" pitchFamily="49" charset="0"/>
              <a:buChar char="o"/>
            </a:pPr>
            <a:r>
              <a:rPr lang="en-US" altLang="zh-CN" sz="2000" dirty="0">
                <a:ea typeface="SimSun" panose="02010600030101010101" pitchFamily="2" charset="-122"/>
              </a:rPr>
              <a:t>A good compromise is to set a minimum, say 50%, on a house’s assessment/sales ratio.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817815" y="1438669"/>
            <a:ext cx="2026517" cy="395173"/>
          </a:xfrm>
          <a:prstGeom prst="rect">
            <a:avLst/>
          </a:prstGeom>
        </p:spPr>
        <p:txBody>
          <a:bodyPr wrap="none">
            <a:spAutoFit/>
          </a:bodyPr>
          <a:lstStyle/>
          <a:p>
            <a:pPr marL="0" indent="0" algn="ctr">
              <a:lnSpc>
                <a:spcPct val="80000"/>
              </a:lnSpc>
              <a:buNone/>
              <a:defRPr/>
            </a:pPr>
            <a:r>
              <a:rPr lang="en-US" altLang="zh-CN" sz="2400" dirty="0">
                <a:solidFill>
                  <a:srgbClr val="BD582C"/>
                </a:solidFill>
                <a:latin typeface="+mn-lt"/>
                <a:ea typeface="SimSun" pitchFamily="2" charset="-122"/>
              </a:rPr>
              <a:t>Looking Ahead</a:t>
            </a:r>
          </a:p>
        </p:txBody>
      </p:sp>
      <p:sp>
        <p:nvSpPr>
          <p:cNvPr id="27651" name="Rectangle 3"/>
          <p:cNvSpPr>
            <a:spLocks noGrp="1" noChangeArrowheads="1"/>
          </p:cNvSpPr>
          <p:nvPr>
            <p:ph idx="1"/>
          </p:nvPr>
        </p:nvSpPr>
        <p:spPr>
          <a:xfrm>
            <a:off x="762000" y="1828800"/>
            <a:ext cx="8153400" cy="4191000"/>
          </a:xfrm>
        </p:spPr>
        <p:txBody>
          <a:bodyPr>
            <a:normAutofit fontScale="85000" lnSpcReduction="10000"/>
          </a:bodyPr>
          <a:lstStyle/>
          <a:p>
            <a:pPr marL="215900" lvl="1" indent="-215900" eaLnBrk="1" hangingPunct="1">
              <a:lnSpc>
                <a:spcPct val="150000"/>
              </a:lnSpc>
              <a:spcAft>
                <a:spcPts val="2400"/>
              </a:spcAft>
              <a:buFont typeface="Wingdings" panose="05000000000000000000" pitchFamily="2" charset="2"/>
              <a:buChar char="§"/>
              <a:defRPr/>
            </a:pPr>
            <a:r>
              <a:rPr lang="en-US" altLang="zh-CN" sz="2400" dirty="0">
                <a:ea typeface="SimSun" pitchFamily="2" charset="-122"/>
              </a:rPr>
              <a:t>Property tax capitalization is a critical issue in economic development policy.</a:t>
            </a:r>
          </a:p>
          <a:p>
            <a:pPr marL="215900" lvl="1" indent="-215900" eaLnBrk="1" hangingPunct="1">
              <a:lnSpc>
                <a:spcPct val="150000"/>
              </a:lnSpc>
              <a:spcAft>
                <a:spcPts val="2400"/>
              </a:spcAft>
              <a:buFont typeface="Wingdings" panose="05000000000000000000" pitchFamily="2" charset="2"/>
              <a:buChar char="§"/>
              <a:defRPr/>
            </a:pPr>
            <a:r>
              <a:rPr lang="en-US" altLang="zh-CN" sz="2400" dirty="0">
                <a:ea typeface="SimSun" pitchFamily="2" charset="-122"/>
              </a:rPr>
              <a:t>If property tax breaks are capitalized into the price of business property, then owners of this property at the time a tax break is announced may receive all the benefits even if they do not change their behavior,</a:t>
            </a:r>
          </a:p>
          <a:p>
            <a:pPr marL="215900" lvl="1" indent="-215900" eaLnBrk="1" hangingPunct="1">
              <a:lnSpc>
                <a:spcPct val="150000"/>
              </a:lnSpc>
              <a:spcAft>
                <a:spcPts val="2400"/>
              </a:spcAft>
              <a:buFont typeface="Wingdings" panose="05000000000000000000" pitchFamily="2" charset="2"/>
              <a:buChar char="§"/>
              <a:defRPr/>
            </a:pPr>
            <a:r>
              <a:rPr lang="en-US" altLang="zh-CN" sz="2400" dirty="0">
                <a:ea typeface="SimSun" pitchFamily="2" charset="-122"/>
              </a:rPr>
              <a:t>And future owners (exactly the people the policy is intended to attract) may receive no benefits at all.</a:t>
            </a:r>
          </a:p>
          <a:p>
            <a:pPr lvl="1" eaLnBrk="1" hangingPunct="1">
              <a:lnSpc>
                <a:spcPct val="80000"/>
              </a:lnSpc>
              <a:buFont typeface="Wingdings" panose="05000000000000000000" pitchFamily="2" charset="2"/>
              <a:buChar char="§"/>
              <a:defRPr/>
            </a:pPr>
            <a:endParaRPr lang="en-US" altLang="zh-CN" sz="2000" dirty="0">
              <a:ea typeface="SimSun"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fontScale="77500" lnSpcReduction="20000"/>
          </a:bodyPr>
          <a:lstStyle/>
          <a:p>
            <a:pPr marL="392113" indent="-392113" eaLnBrk="1" hangingPunct="1">
              <a:lnSpc>
                <a:spcPct val="120000"/>
              </a:lnSpc>
              <a:spcAft>
                <a:spcPts val="600"/>
              </a:spcAft>
              <a:buFont typeface="Wingdings" panose="05000000000000000000" pitchFamily="2" charset="2"/>
              <a:buChar char="§"/>
            </a:pPr>
            <a:r>
              <a:rPr lang="en-US" sz="2400" dirty="0"/>
              <a:t>Property Tax Capitalization</a:t>
            </a:r>
          </a:p>
          <a:p>
            <a:pPr marL="494983" lvl="3" indent="-392113">
              <a:lnSpc>
                <a:spcPct val="120000"/>
              </a:lnSpc>
              <a:spcAft>
                <a:spcPts val="600"/>
              </a:spcAft>
              <a:buFont typeface="Courier New" panose="02070309020205020404" pitchFamily="49" charset="0"/>
              <a:buChar char="o"/>
            </a:pPr>
            <a:r>
              <a:rPr lang="en-US" sz="2400" dirty="0"/>
              <a:t>What Is Property Tax Capitalization?</a:t>
            </a:r>
          </a:p>
          <a:p>
            <a:pPr marL="494983" lvl="3" indent="-392113">
              <a:lnSpc>
                <a:spcPct val="120000"/>
              </a:lnSpc>
              <a:spcAft>
                <a:spcPts val="600"/>
              </a:spcAft>
              <a:buFont typeface="Courier New" panose="02070309020205020404" pitchFamily="49" charset="0"/>
              <a:buChar char="o"/>
            </a:pPr>
            <a:r>
              <a:rPr lang="en-US" sz="2400" dirty="0"/>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t>What Are the Implications of Property Tax Capitalization for Public   Policy?</a:t>
            </a:r>
          </a:p>
          <a:p>
            <a:pPr marL="392113" indent="-392113">
              <a:lnSpc>
                <a:spcPct val="120000"/>
              </a:lnSpc>
              <a:spcAft>
                <a:spcPts val="600"/>
              </a:spcAft>
              <a:buFont typeface="Wingdings" panose="05000000000000000000" pitchFamily="2" charset="2"/>
              <a:buChar char="§"/>
            </a:pPr>
            <a:r>
              <a:rPr lang="en-US" sz="2400" dirty="0">
                <a:solidFill>
                  <a:srgbClr val="FF0000"/>
                </a:solidFill>
              </a:rPr>
              <a:t>Property Tax Incidence</a:t>
            </a:r>
          </a:p>
          <a:p>
            <a:pPr marL="504613" lvl="8" indent="-392113">
              <a:lnSpc>
                <a:spcPct val="120000"/>
              </a:lnSpc>
              <a:spcAft>
                <a:spcPts val="600"/>
              </a:spcAft>
              <a:buFont typeface="Courier New" panose="02070309020205020404" pitchFamily="49" charset="0"/>
              <a:buChar char="o"/>
            </a:pPr>
            <a:r>
              <a:rPr lang="en-US" sz="2400" dirty="0">
                <a:solidFill>
                  <a:srgbClr val="FF0000"/>
                </a:solidFill>
              </a:rPr>
              <a:t>Nation-wide Incidence with a Single Rate</a:t>
            </a:r>
          </a:p>
          <a:p>
            <a:pPr marL="504613" lvl="8" indent="-392113">
              <a:lnSpc>
                <a:spcPct val="120000"/>
              </a:lnSpc>
              <a:spcAft>
                <a:spcPts val="600"/>
              </a:spcAft>
              <a:buFont typeface="Courier New" panose="02070309020205020404" pitchFamily="49" charset="0"/>
              <a:buChar char="o"/>
            </a:pPr>
            <a:r>
              <a:rPr lang="en-US" sz="2400" dirty="0">
                <a:solidFill>
                  <a:srgbClr val="FF0000"/>
                </a:solidFill>
              </a:rPr>
              <a:t>A Focus on Homeowners</a:t>
            </a:r>
          </a:p>
          <a:p>
            <a:pPr marL="504613" lvl="8" indent="-392113">
              <a:lnSpc>
                <a:spcPct val="120000"/>
              </a:lnSpc>
              <a:spcAft>
                <a:spcPts val="600"/>
              </a:spcAft>
              <a:buFont typeface="Courier New" panose="02070309020205020404" pitchFamily="49" charset="0"/>
              <a:buChar char="o"/>
            </a:pPr>
            <a:r>
              <a:rPr lang="en-US" sz="2400" dirty="0">
                <a:solidFill>
                  <a:srgbClr val="FF0000"/>
                </a:solidFill>
              </a:rPr>
              <a:t>The Impact of Capitalization</a:t>
            </a:r>
          </a:p>
          <a:p>
            <a:pPr marL="504613" lvl="8" indent="-392113">
              <a:lnSpc>
                <a:spcPct val="120000"/>
              </a:lnSpc>
              <a:spcAft>
                <a:spcPts val="600"/>
              </a:spcAft>
              <a:buFont typeface="Courier New" panose="02070309020205020404" pitchFamily="49" charset="0"/>
              <a:buChar char="o"/>
            </a:pPr>
            <a:r>
              <a:rPr lang="en-US" sz="2400" dirty="0">
                <a:solidFill>
                  <a:srgbClr val="FF0000"/>
                </a:solidFill>
              </a:rPr>
              <a:t>The Property Tax as a Benefit Tax</a:t>
            </a:r>
          </a:p>
          <a:p>
            <a:pPr marL="504613" lvl="8" indent="-392113">
              <a:lnSpc>
                <a:spcPct val="120000"/>
              </a:lnSpc>
              <a:spcAft>
                <a:spcPts val="600"/>
              </a:spcAft>
              <a:buFont typeface="Courier New" panose="02070309020205020404" pitchFamily="49" charset="0"/>
              <a:buChar char="o"/>
            </a:pPr>
            <a:r>
              <a:rPr lang="en-US" sz="2400" dirty="0">
                <a:solidFill>
                  <a:srgbClr val="FF0000"/>
                </a:solidFill>
              </a:rPr>
              <a:t> Property Tax Incidence and Public Policy</a:t>
            </a:r>
            <a:endParaRPr lang="en-US" sz="1888" dirty="0">
              <a:solidFill>
                <a:srgbClr val="FF0000"/>
              </a:solidFill>
            </a:endParaRPr>
          </a:p>
          <a:p>
            <a:pPr eaLnBrk="1" hangingPunct="1"/>
            <a:endParaRPr lang="en-US" dirty="0"/>
          </a:p>
          <a:p>
            <a:pPr eaLnBrk="1" hangingPunct="1"/>
            <a:endParaRPr lang="en-US" dirty="0"/>
          </a:p>
        </p:txBody>
      </p:sp>
    </p:spTree>
    <p:extLst>
      <p:ext uri="{BB962C8B-B14F-4D97-AF65-F5344CB8AC3E}">
        <p14:creationId xmlns:p14="http://schemas.microsoft.com/office/powerpoint/2010/main" val="174917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988902" y="1315080"/>
            <a:ext cx="4596195" cy="461665"/>
          </a:xfrm>
          <a:prstGeom prst="rect">
            <a:avLst/>
          </a:prstGeom>
        </p:spPr>
        <p:txBody>
          <a:bodyPr wrap="none">
            <a:spAutoFit/>
          </a:bodyPr>
          <a:lstStyle/>
          <a:p>
            <a:pPr marL="0" indent="0" algn="ctr">
              <a:buNone/>
              <a:defRPr/>
            </a:pPr>
            <a:r>
              <a:rPr lang="en-US" sz="2400" dirty="0">
                <a:solidFill>
                  <a:srgbClr val="BD582C"/>
                </a:solidFill>
                <a:latin typeface="+mn-lt"/>
              </a:rPr>
              <a:t>Property Tax Incidence: Approach 1</a:t>
            </a:r>
          </a:p>
        </p:txBody>
      </p:sp>
      <p:sp>
        <p:nvSpPr>
          <p:cNvPr id="5123" name="Rectangle 3"/>
          <p:cNvSpPr>
            <a:spLocks noGrp="1" noChangeArrowheads="1"/>
          </p:cNvSpPr>
          <p:nvPr>
            <p:ph idx="1"/>
          </p:nvPr>
        </p:nvSpPr>
        <p:spPr>
          <a:xfrm>
            <a:off x="876300" y="1776745"/>
            <a:ext cx="7658100" cy="4319255"/>
          </a:xfrm>
        </p:spPr>
        <p:txBody>
          <a:bodyPr>
            <a:normAutofit/>
          </a:bodyPr>
          <a:lstStyle/>
          <a:p>
            <a:pPr eaLnBrk="1" hangingPunct="1">
              <a:lnSpc>
                <a:spcPct val="50000"/>
              </a:lnSpc>
              <a:defRPr/>
            </a:pPr>
            <a:endParaRPr lang="en-US" sz="2000" dirty="0"/>
          </a:p>
          <a:p>
            <a:pPr marL="228600" indent="-228600" eaLnBrk="1" hangingPunct="1">
              <a:buFont typeface="Wingdings" panose="05000000000000000000" pitchFamily="2" charset="2"/>
              <a:buChar char="§"/>
              <a:defRPr/>
            </a:pPr>
            <a:r>
              <a:rPr lang="en-US" sz="2000" dirty="0"/>
              <a:t>The first approach to property tax incidence is to ask:</a:t>
            </a:r>
          </a:p>
          <a:p>
            <a:pPr eaLnBrk="1" hangingPunct="1">
              <a:lnSpc>
                <a:spcPct val="50000"/>
              </a:lnSpc>
              <a:defRPr/>
            </a:pPr>
            <a:endParaRPr lang="en-US" sz="2000" dirty="0"/>
          </a:p>
          <a:p>
            <a:pPr marL="682625" lvl="4" indent="-219075">
              <a:buClr>
                <a:srgbClr val="BD582C"/>
              </a:buClr>
              <a:buFont typeface="Courier New" panose="02070309020205020404" pitchFamily="49" charset="0"/>
              <a:buChar char="o"/>
              <a:defRPr/>
            </a:pPr>
            <a:r>
              <a:rPr lang="en-US" sz="2000" dirty="0"/>
              <a:t>Who bears the burden of a nationwide property tax (or, equivalently) of the average property tax rate? </a:t>
            </a:r>
          </a:p>
          <a:p>
            <a:pPr lvl="1" eaLnBrk="1" hangingPunct="1">
              <a:lnSpc>
                <a:spcPct val="50000"/>
              </a:lnSpc>
              <a:defRPr/>
            </a:pPr>
            <a:endParaRPr lang="en-US" sz="2000" dirty="0"/>
          </a:p>
          <a:p>
            <a:pPr marL="228600" indent="-228600" eaLnBrk="1" hangingPunct="1">
              <a:buFont typeface="Wingdings" panose="05000000000000000000" pitchFamily="2" charset="2"/>
              <a:buChar char="§"/>
              <a:defRPr/>
            </a:pPr>
            <a:r>
              <a:rPr lang="en-US" sz="2000" dirty="0"/>
              <a:t>The standard answer to this question, often called the “New View,” is that the property tax falls on the owners of real estate, including residential, commercial, and industrial property.</a:t>
            </a:r>
          </a:p>
          <a:p>
            <a:pPr marL="228600" indent="-228600" eaLnBrk="1" hangingPunct="1">
              <a:buFont typeface="Wingdings" panose="05000000000000000000" pitchFamily="2" charset="2"/>
              <a:buChar char="§"/>
              <a:defRPr/>
            </a:pPr>
            <a:endParaRPr lang="en-US" sz="2000" dirty="0"/>
          </a:p>
          <a:p>
            <a:pPr marL="457200" lvl="1" indent="-223838">
              <a:buFont typeface="Courier New" panose="02070309020205020404" pitchFamily="49" charset="0"/>
              <a:buChar char="o"/>
              <a:defRPr/>
            </a:pPr>
            <a:r>
              <a:rPr lang="en-US" sz="1888" dirty="0"/>
              <a:t>Property owners cannot shift the tax because it applies to all real estate.</a:t>
            </a:r>
          </a:p>
          <a:p>
            <a:pPr marL="457200" lvl="1" indent="-223838">
              <a:buFont typeface="Courier New" panose="02070309020205020404" pitchFamily="49" charset="0"/>
              <a:buChar char="o"/>
              <a:defRPr/>
            </a:pPr>
            <a:endParaRPr lang="en-US" sz="1888" dirty="0"/>
          </a:p>
          <a:p>
            <a:pPr marL="457200" lvl="1" indent="-223838">
              <a:buFont typeface="Courier New" panose="02070309020205020404" pitchFamily="49" charset="0"/>
              <a:buChar char="o"/>
              <a:defRPr/>
            </a:pPr>
            <a:r>
              <a:rPr lang="en-US" sz="1888" dirty="0"/>
              <a:t>Because property ownership is concentrated among high income households, this answer implies that the property tax is </a:t>
            </a:r>
            <a:r>
              <a:rPr lang="en-US" sz="1888" b="1" dirty="0"/>
              <a:t>progressive</a:t>
            </a:r>
            <a:r>
              <a:rPr lang="en-US" sz="1888" dirty="0"/>
              <a:t>.</a:t>
            </a:r>
          </a:p>
          <a:p>
            <a:pPr marL="393192" lvl="1" indent="-228600">
              <a:buFont typeface="Wingdings" panose="05000000000000000000" pitchFamily="2" charset="2"/>
              <a:buChar char="§"/>
              <a:defRPr/>
            </a:pP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10" name="Rectangle 2"/>
          <p:cNvSpPr/>
          <p:nvPr/>
        </p:nvSpPr>
        <p:spPr>
          <a:xfrm>
            <a:off x="814039" y="1288126"/>
            <a:ext cx="6133859" cy="461665"/>
          </a:xfrm>
          <a:prstGeom prst="rect">
            <a:avLst/>
          </a:prstGeom>
        </p:spPr>
        <p:txBody>
          <a:bodyPr wrap="none">
            <a:spAutoFit/>
          </a:bodyPr>
          <a:lstStyle/>
          <a:p>
            <a:pPr>
              <a:defRPr/>
            </a:pPr>
            <a:r>
              <a:rPr lang="en-US" sz="2400" dirty="0">
                <a:solidFill>
                  <a:srgbClr val="BD582C"/>
                </a:solidFill>
                <a:latin typeface="+mn-lt"/>
              </a:rPr>
              <a:t>Approach 2: Focus on Owner-Occupied Housing</a:t>
            </a:r>
          </a:p>
        </p:txBody>
      </p:sp>
      <p:sp>
        <p:nvSpPr>
          <p:cNvPr id="9219" name="Rectangle 3"/>
          <p:cNvSpPr>
            <a:spLocks noGrp="1" noChangeArrowheads="1"/>
          </p:cNvSpPr>
          <p:nvPr>
            <p:ph idx="1"/>
          </p:nvPr>
        </p:nvSpPr>
        <p:spPr>
          <a:xfrm>
            <a:off x="838200" y="1715456"/>
            <a:ext cx="7468797" cy="3313744"/>
          </a:xfrm>
        </p:spPr>
        <p:txBody>
          <a:bodyPr>
            <a:noAutofit/>
          </a:bodyPr>
          <a:lstStyle/>
          <a:p>
            <a:pPr marL="231775" indent="-231775">
              <a:buFont typeface="Wingdings" panose="05000000000000000000" pitchFamily="2" charset="2"/>
              <a:buChar char="§"/>
            </a:pPr>
            <a:r>
              <a:rPr lang="en-US" sz="2000" dirty="0">
                <a:solidFill>
                  <a:schemeClr val="tx1">
                    <a:lumMod val="65000"/>
                    <a:lumOff val="35000"/>
                  </a:schemeClr>
                </a:solidFill>
              </a:rPr>
              <a:t>A second approach is to focus on the property tax on owner-occupied housing.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231775" indent="-231775" eaLnBrk="1" hangingPunct="1">
              <a:buFont typeface="Wingdings" panose="05000000000000000000" pitchFamily="2" charset="2"/>
              <a:buChar char="§"/>
            </a:pPr>
            <a:r>
              <a:rPr lang="en-US" sz="2000" dirty="0">
                <a:solidFill>
                  <a:schemeClr val="tx1">
                    <a:lumMod val="65000"/>
                    <a:lumOff val="35000"/>
                  </a:schemeClr>
                </a:solidFill>
              </a:rPr>
              <a:t>Because most owner-occupied housing sales involve existing housing, the two parties to the transaction are both households.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457200" lvl="1" indent="-223838">
              <a:buFont typeface="Courier New" panose="02070309020205020404" pitchFamily="49" charset="0"/>
              <a:buChar char="o"/>
            </a:pPr>
            <a:r>
              <a:rPr lang="en-US" sz="1888" dirty="0">
                <a:solidFill>
                  <a:schemeClr val="tx1">
                    <a:lumMod val="65000"/>
                    <a:lumOff val="35000"/>
                  </a:schemeClr>
                </a:solidFill>
              </a:rPr>
              <a:t>It follows that households bear the burden of the tax,</a:t>
            </a:r>
          </a:p>
          <a:p>
            <a:pPr marL="457200" lvl="1" indent="-223838">
              <a:buFont typeface="Courier New" panose="02070309020205020404" pitchFamily="49" charset="0"/>
              <a:buChar char="o"/>
            </a:pPr>
            <a:endParaRPr lang="en-US" sz="1888" dirty="0">
              <a:solidFill>
                <a:schemeClr val="tx1">
                  <a:lumMod val="65000"/>
                  <a:lumOff val="35000"/>
                </a:schemeClr>
              </a:solidFill>
            </a:endParaRPr>
          </a:p>
          <a:p>
            <a:pPr marL="457200" lvl="1" indent="-223838">
              <a:buFont typeface="Courier New" panose="02070309020205020404" pitchFamily="49" charset="0"/>
              <a:buChar char="o"/>
            </a:pPr>
            <a:r>
              <a:rPr lang="en-US" sz="1888" dirty="0">
                <a:solidFill>
                  <a:schemeClr val="tx1">
                    <a:lumMod val="65000"/>
                    <a:lumOff val="35000"/>
                  </a:schemeClr>
                </a:solidFill>
              </a:rPr>
              <a:t>And the question is: How does the property tax burden change as household income changes?</a:t>
            </a:r>
            <a:endParaRPr lang="en-US" sz="2000" dirty="0"/>
          </a:p>
        </p:txBody>
      </p:sp>
    </p:spTree>
    <p:extLst>
      <p:ext uri="{BB962C8B-B14F-4D97-AF65-F5344CB8AC3E}">
        <p14:creationId xmlns:p14="http://schemas.microsoft.com/office/powerpoint/2010/main" val="1923740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10" name="Rectangle 2"/>
          <p:cNvSpPr/>
          <p:nvPr/>
        </p:nvSpPr>
        <p:spPr>
          <a:xfrm>
            <a:off x="814039" y="1288126"/>
            <a:ext cx="6343340" cy="461665"/>
          </a:xfrm>
          <a:prstGeom prst="rect">
            <a:avLst/>
          </a:prstGeom>
        </p:spPr>
        <p:txBody>
          <a:bodyPr wrap="none">
            <a:spAutoFit/>
          </a:bodyPr>
          <a:lstStyle/>
          <a:p>
            <a:pPr>
              <a:defRPr/>
            </a:pPr>
            <a:r>
              <a:rPr lang="en-US" sz="2400" dirty="0">
                <a:solidFill>
                  <a:srgbClr val="BD582C"/>
                </a:solidFill>
                <a:latin typeface="+mn-lt"/>
              </a:rPr>
              <a:t>Approach 2: Property Taxes and Housing Demand</a:t>
            </a:r>
          </a:p>
        </p:txBody>
      </p:sp>
      <p:sp>
        <p:nvSpPr>
          <p:cNvPr id="9219" name="Rectangle 3"/>
          <p:cNvSpPr>
            <a:spLocks noGrp="1" noChangeArrowheads="1"/>
          </p:cNvSpPr>
          <p:nvPr>
            <p:ph idx="1"/>
          </p:nvPr>
        </p:nvSpPr>
        <p:spPr>
          <a:xfrm>
            <a:off x="838200" y="1715456"/>
            <a:ext cx="7468797" cy="4456744"/>
          </a:xfrm>
        </p:spPr>
        <p:txBody>
          <a:bodyPr>
            <a:noAutofit/>
          </a:bodyPr>
          <a:lstStyle/>
          <a:p>
            <a:pPr marL="395288" indent="-395288" eaLnBrk="1" hangingPunct="1">
              <a:lnSpc>
                <a:spcPct val="100000"/>
              </a:lnSpc>
              <a:spcAft>
                <a:spcPts val="1200"/>
              </a:spcAft>
              <a:buFont typeface="Wingdings" panose="05000000000000000000" pitchFamily="2" charset="2"/>
              <a:buChar char="§"/>
            </a:pPr>
            <a:r>
              <a:rPr lang="en-US" sz="2000" dirty="0">
                <a:solidFill>
                  <a:schemeClr val="tx1">
                    <a:lumMod val="65000"/>
                    <a:lumOff val="35000"/>
                  </a:schemeClr>
                </a:solidFill>
              </a:rPr>
              <a:t>F</a:t>
            </a:r>
            <a:r>
              <a:rPr lang="en-US" sz="2000" dirty="0"/>
              <a:t>or owner-occupied housing, property tax incidence depends on the income elasticity of demand for housing.</a:t>
            </a:r>
          </a:p>
          <a:p>
            <a:pPr marL="498158" lvl="2" indent="-395288">
              <a:lnSpc>
                <a:spcPct val="100000"/>
              </a:lnSpc>
              <a:spcAft>
                <a:spcPts val="1200"/>
              </a:spcAft>
              <a:buFont typeface="Wingdings" panose="05000000000000000000" pitchFamily="2" charset="2"/>
              <a:buChar char="§"/>
            </a:pPr>
            <a:r>
              <a:rPr lang="en-US" sz="1663" dirty="0"/>
              <a:t>If the amount of housing a household purchases grows faster than their income (which indicates a housing demand elasticity greater than one, then the burden of a tax on housing also grows with income—which is a progressive outcome.</a:t>
            </a:r>
          </a:p>
          <a:p>
            <a:pPr marL="498158" lvl="2" indent="-395288">
              <a:lnSpc>
                <a:spcPct val="100000"/>
              </a:lnSpc>
              <a:spcAft>
                <a:spcPts val="1200"/>
              </a:spcAft>
              <a:buFont typeface="Wingdings" panose="05000000000000000000" pitchFamily="2" charset="2"/>
              <a:buChar char="§"/>
            </a:pPr>
            <a:r>
              <a:rPr lang="en-US" sz="1663" dirty="0"/>
              <a:t>If the amount of housing grows more slowly than household income, then the burden of the tax declines with income—a regressive outcome.</a:t>
            </a:r>
          </a:p>
          <a:p>
            <a:pPr marL="395288" lvl="1" indent="-395288">
              <a:lnSpc>
                <a:spcPct val="100000"/>
              </a:lnSpc>
              <a:spcAft>
                <a:spcPts val="1200"/>
              </a:spcAft>
              <a:buFont typeface="Wingdings" panose="05000000000000000000" pitchFamily="2" charset="2"/>
              <a:buChar char="§"/>
            </a:pPr>
            <a:r>
              <a:rPr lang="en-US" sz="1888" dirty="0"/>
              <a:t>Most studies find an income elasticity around 0.7, which indicates that the property tax on owner-occupied housing is regressive.</a:t>
            </a:r>
          </a:p>
          <a:p>
            <a:pPr marL="395288" lvl="1" indent="-395288">
              <a:lnSpc>
                <a:spcPct val="100000"/>
              </a:lnSpc>
              <a:spcAft>
                <a:spcPts val="1200"/>
              </a:spcAft>
              <a:buFont typeface="Wingdings" panose="05000000000000000000" pitchFamily="2" charset="2"/>
              <a:buChar char="§"/>
            </a:pPr>
            <a:r>
              <a:rPr lang="en-US" sz="1800" dirty="0"/>
              <a:t>This analysis helps to explain why, as we will discuss later in the class, so many states have programs to lower property tax rates for lower-valued houses.</a:t>
            </a:r>
          </a:p>
          <a:p>
            <a:pPr marL="395288" lvl="1" indent="-395288">
              <a:lnSpc>
                <a:spcPct val="100000"/>
              </a:lnSpc>
              <a:spcAft>
                <a:spcPts val="1200"/>
              </a:spcAft>
              <a:buFont typeface="Wingdings" panose="05000000000000000000" pitchFamily="2" charset="2"/>
              <a:buChar char="§"/>
            </a:pPr>
            <a:endParaRPr lang="en-US" sz="1888"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marL="233363" indent="0" eaLnBrk="1" hangingPunct="1">
              <a:buNone/>
            </a:pPr>
            <a:r>
              <a:rPr lang="en-US" sz="2000" dirty="0"/>
              <a:t>where </a:t>
            </a:r>
            <a:r>
              <a:rPr lang="en-US" sz="2000" i="1" dirty="0">
                <a:latin typeface="Times New Roman" panose="02020603050405020304" pitchFamily="18" charset="0"/>
                <a:cs typeface="Times New Roman" panose="02020603050405020304" pitchFamily="18" charset="0"/>
              </a:rPr>
              <a:t>T</a:t>
            </a:r>
            <a:r>
              <a:rPr lang="en-US" sz="2000" dirty="0"/>
              <a:t> is the property tax payment,</a:t>
            </a:r>
            <a:r>
              <a:rPr lang="en-US" sz="2000" i="1" dirty="0">
                <a:latin typeface="Times New Roman" panose="02020603050405020304" pitchFamily="18" charset="0"/>
                <a:cs typeface="Times New Roman" panose="02020603050405020304" pitchFamily="18" charset="0"/>
              </a:rPr>
              <a:t> t </a:t>
            </a:r>
            <a:r>
              <a:rPr lang="en-US" sz="2000" dirty="0"/>
              <a:t>is the effective property tax rate, </a:t>
            </a:r>
            <a:r>
              <a:rPr lang="en-US" sz="2000" i="1" dirty="0">
                <a:latin typeface="Times New Roman" panose="02020603050405020304" pitchFamily="18" charset="0"/>
                <a:cs typeface="Times New Roman" panose="02020603050405020304" pitchFamily="18" charset="0"/>
              </a:rPr>
              <a:t>V</a:t>
            </a:r>
            <a:r>
              <a:rPr lang="en-US" sz="2000" dirty="0"/>
              <a:t> is house value, </a:t>
            </a:r>
            <a:r>
              <a:rPr lang="en-US" sz="2000" i="1" dirty="0">
                <a:latin typeface="Times New Roman" panose="02020603050405020304" pitchFamily="18" charset="0"/>
                <a:cs typeface="Times New Roman" panose="02020603050405020304" pitchFamily="18" charset="0"/>
              </a:rPr>
              <a:t>R</a:t>
            </a:r>
            <a:r>
              <a:rPr lang="en-US" sz="2000" dirty="0"/>
              <a:t> is </a:t>
            </a:r>
            <a:r>
              <a:rPr lang="en-US" sz="2000" dirty="0" err="1"/>
              <a:t>thannual</a:t>
            </a:r>
            <a:r>
              <a:rPr lang="en-US" sz="2000" dirty="0"/>
              <a:t> rental value of housing, </a:t>
            </a:r>
            <a:r>
              <a:rPr lang="en-US" sz="2000" i="1" dirty="0">
                <a:latin typeface="Times New Roman" panose="02020603050405020304" pitchFamily="18" charset="0"/>
                <a:cs typeface="Times New Roman" panose="02020603050405020304" pitchFamily="18" charset="0"/>
              </a:rPr>
              <a:t>r</a:t>
            </a:r>
            <a:r>
              <a:rPr lang="en-US" sz="2000" dirty="0"/>
              <a:t> is a discount rate, and </a:t>
            </a:r>
            <a:r>
              <a:rPr lang="en-US" sz="2000" i="1" dirty="0">
                <a:latin typeface="Times New Roman" panose="02020603050405020304" pitchFamily="18" charset="0"/>
                <a:cs typeface="Times New Roman" panose="02020603050405020304" pitchFamily="18" charset="0"/>
              </a:rPr>
              <a:t>V</a:t>
            </a:r>
            <a:r>
              <a:rPr lang="en-US" sz="2000" dirty="0"/>
              <a:t> = </a:t>
            </a:r>
            <a:r>
              <a:rPr lang="en-US" sz="2000" i="1" dirty="0">
                <a:latin typeface="Times New Roman" panose="02020603050405020304" pitchFamily="18" charset="0"/>
                <a:cs typeface="Times New Roman" panose="02020603050405020304" pitchFamily="18" charset="0"/>
              </a:rPr>
              <a:t>R/r</a:t>
            </a:r>
            <a:r>
              <a:rPr lang="en-US" sz="2000" dirty="0"/>
              <a:t>.</a:t>
            </a:r>
          </a:p>
          <a:p>
            <a:pPr marL="233363" indent="0" eaLnBrk="1" hangingPunct="1"/>
            <a:endParaRPr lang="en-US" sz="2000" dirty="0"/>
          </a:p>
          <a:p>
            <a:pPr eaLnBrk="1" hangingPunct="1"/>
            <a:endParaRPr lang="en-US" sz="2000" dirty="0"/>
          </a:p>
        </p:txBody>
      </p:sp>
    </p:spTree>
    <p:extLst>
      <p:ext uri="{BB962C8B-B14F-4D97-AF65-F5344CB8AC3E}">
        <p14:creationId xmlns:p14="http://schemas.microsoft.com/office/powerpoint/2010/main" val="102287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4" name="Rectangle 2"/>
          <p:cNvSpPr/>
          <p:nvPr/>
        </p:nvSpPr>
        <p:spPr>
          <a:xfrm>
            <a:off x="800100" y="1295400"/>
            <a:ext cx="7575151" cy="461665"/>
          </a:xfrm>
          <a:prstGeom prst="rect">
            <a:avLst/>
          </a:prstGeom>
        </p:spPr>
        <p:txBody>
          <a:bodyPr wrap="none">
            <a:spAutoFit/>
          </a:bodyPr>
          <a:lstStyle/>
          <a:p>
            <a:pPr>
              <a:defRPr/>
            </a:pPr>
            <a:r>
              <a:rPr lang="en-US" sz="2400" dirty="0">
                <a:solidFill>
                  <a:srgbClr val="BD582C"/>
                </a:solidFill>
                <a:latin typeface="+mn-lt"/>
              </a:rPr>
              <a:t>Approach 2: Variation in Property Taxes Across Jurisdictions</a:t>
            </a:r>
          </a:p>
        </p:txBody>
      </p:sp>
      <p:sp>
        <p:nvSpPr>
          <p:cNvPr id="10243" name="Rectangle 3"/>
          <p:cNvSpPr>
            <a:spLocks noGrp="1" noChangeArrowheads="1"/>
          </p:cNvSpPr>
          <p:nvPr>
            <p:ph idx="1"/>
          </p:nvPr>
        </p:nvSpPr>
        <p:spPr>
          <a:xfrm>
            <a:off x="914400" y="1828800"/>
            <a:ext cx="7429500" cy="4343400"/>
          </a:xfrm>
        </p:spPr>
        <p:txBody>
          <a:bodyPr>
            <a:normAutofit/>
          </a:bodyPr>
          <a:lstStyle/>
          <a:p>
            <a:pPr marL="233363" indent="-233363" eaLnBrk="1" hangingPunct="1">
              <a:lnSpc>
                <a:spcPct val="100000"/>
              </a:lnSpc>
              <a:spcAft>
                <a:spcPts val="1200"/>
              </a:spcAft>
              <a:buFont typeface="Wingdings" panose="05000000000000000000" pitchFamily="2" charset="2"/>
              <a:buChar char="§"/>
            </a:pPr>
            <a:r>
              <a:rPr lang="en-US" sz="2000" dirty="0"/>
              <a:t>The property tax on owner-occupied housing is even more regressive when variation in tax bases across jurisdictions is considered.</a:t>
            </a:r>
          </a:p>
          <a:p>
            <a:pPr marL="233363" indent="-233363" eaLnBrk="1" hangingPunct="1">
              <a:lnSpc>
                <a:spcPct val="100000"/>
              </a:lnSpc>
              <a:spcAft>
                <a:spcPts val="1200"/>
              </a:spcAft>
              <a:buFont typeface="Wingdings" panose="05000000000000000000" pitchFamily="2" charset="2"/>
              <a:buChar char="§"/>
            </a:pPr>
            <a:r>
              <a:rPr lang="en-US" sz="2000" dirty="0"/>
              <a:t>Some jurisdictions have high property values per household, while others do not.</a:t>
            </a:r>
          </a:p>
          <a:p>
            <a:pPr marL="457200" lvl="6" indent="-223838">
              <a:lnSpc>
                <a:spcPct val="100000"/>
              </a:lnSpc>
              <a:spcAft>
                <a:spcPts val="1200"/>
              </a:spcAft>
              <a:buFont typeface="Courier New" panose="02070309020205020404" pitchFamily="49" charset="0"/>
              <a:buChar char="o"/>
            </a:pPr>
            <a:r>
              <a:rPr lang="en-US" sz="2000" dirty="0"/>
              <a:t>Hence, some jurisdictions can obtain any given amount of revenue at a much smaller burden on their homeowners than can other jurisdictions.</a:t>
            </a:r>
          </a:p>
          <a:p>
            <a:pPr marL="457200" lvl="6" indent="-223838">
              <a:lnSpc>
                <a:spcPct val="100000"/>
              </a:lnSpc>
              <a:spcAft>
                <a:spcPts val="1200"/>
              </a:spcAft>
              <a:buFont typeface="Courier New" panose="02070309020205020404" pitchFamily="49" charset="0"/>
              <a:buChar char="o"/>
            </a:pPr>
            <a:r>
              <a:rPr lang="en-US" sz="2000" dirty="0"/>
              <a:t>These disparities are offset to some degree by state aid to local governments, which is considered in later classes.</a:t>
            </a:r>
          </a:p>
          <a:p>
            <a:pPr marL="233362" lvl="6" indent="0">
              <a:lnSpc>
                <a:spcPct val="100000"/>
              </a:lnSpc>
              <a:spcAft>
                <a:spcPts val="1200"/>
              </a:spcAft>
              <a:buNone/>
            </a:pPr>
            <a:endParaRPr lang="en-US" sz="2000" dirty="0"/>
          </a:p>
          <a:p>
            <a:pPr eaLnBrk="1" hangingPunct="1"/>
            <a:endParaRPr lang="en-US" sz="2000" dirty="0"/>
          </a:p>
        </p:txBody>
      </p:sp>
    </p:spTree>
    <p:extLst>
      <p:ext uri="{BB962C8B-B14F-4D97-AF65-F5344CB8AC3E}">
        <p14:creationId xmlns:p14="http://schemas.microsoft.com/office/powerpoint/2010/main" val="3918206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797225" y="1295400"/>
            <a:ext cx="6977679" cy="461665"/>
          </a:xfrm>
          <a:prstGeom prst="rect">
            <a:avLst/>
          </a:prstGeom>
        </p:spPr>
        <p:txBody>
          <a:bodyPr wrap="none">
            <a:spAutoFit/>
          </a:bodyPr>
          <a:lstStyle/>
          <a:p>
            <a:pPr marL="0" indent="0" algn="ctr">
              <a:buNone/>
              <a:defRPr/>
            </a:pPr>
            <a:r>
              <a:rPr lang="en-US" sz="2400" dirty="0">
                <a:solidFill>
                  <a:srgbClr val="BD582C"/>
                </a:solidFill>
                <a:latin typeface="+mn-lt"/>
              </a:rPr>
              <a:t>Approach 3: Property Tax Incidence with Capitalization</a:t>
            </a: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a:t>A 3</a:t>
            </a:r>
            <a:r>
              <a:rPr lang="en-US" sz="2000" baseline="30000" dirty="0"/>
              <a:t>rd</a:t>
            </a:r>
            <a:r>
              <a:rPr lang="en-US" sz="2000" dirty="0"/>
              <a:t> approach to property tax incidence is to consider the role of property tax capitalization. </a:t>
            </a:r>
          </a:p>
          <a:p>
            <a:pPr marL="233363" indent="-233363" eaLnBrk="1" hangingPunct="1">
              <a:spcAft>
                <a:spcPts val="1200"/>
              </a:spcAft>
              <a:buFont typeface="Wingdings" panose="05000000000000000000" pitchFamily="2" charset="2"/>
              <a:buChar char="§"/>
              <a:defRPr/>
            </a:pPr>
            <a:r>
              <a:rPr lang="en-US" sz="2000" dirty="0"/>
              <a:t>This capitalization shifts the focus to property owners at the time a tax increase (or decrease) is passed.</a:t>
            </a:r>
          </a:p>
          <a:p>
            <a:pPr marL="449263" lvl="1" indent="-215900">
              <a:spcAft>
                <a:spcPts val="1200"/>
              </a:spcAft>
              <a:buFont typeface="Courier New" panose="02070309020205020404" pitchFamily="49" charset="0"/>
              <a:buChar char="o"/>
              <a:defRPr/>
            </a:pPr>
            <a:r>
              <a:rPr lang="en-US" sz="1800" dirty="0"/>
              <a:t>Owners at that time cannot escape the tax change. </a:t>
            </a:r>
          </a:p>
          <a:p>
            <a:pPr marL="449263" lvl="1" indent="-215900">
              <a:spcAft>
                <a:spcPts val="1200"/>
              </a:spcAft>
              <a:buFont typeface="Courier New" panose="02070309020205020404" pitchFamily="49" charset="0"/>
              <a:buChar char="o"/>
              <a:defRPr/>
            </a:pPr>
            <a:r>
              <a:rPr lang="en-US" sz="1800" dirty="0"/>
              <a:t>If they stay in their house, they pay the tax change directly, and if they sell their house, they pay the tax change in the form of a capital gain or loss. </a:t>
            </a:r>
          </a:p>
          <a:p>
            <a:pPr marL="449263" lvl="1" indent="-215900">
              <a:spcAft>
                <a:spcPts val="1200"/>
              </a:spcAft>
              <a:buFont typeface="Courier New" panose="02070309020205020404" pitchFamily="49" charset="0"/>
              <a:buChar char="o"/>
              <a:defRPr/>
            </a:pPr>
            <a:r>
              <a:rPr lang="en-US" sz="1800" dirty="0"/>
              <a:t>If they move, the people who buy their house do not bear any of the burden of the property tax increase because the tax change is offset by a change in sales price. </a:t>
            </a:r>
          </a:p>
          <a:p>
            <a:pPr marL="233363" indent="-233363">
              <a:spcAft>
                <a:spcPts val="1200"/>
              </a:spcAft>
              <a:buFont typeface="Wingdings" panose="05000000000000000000" pitchFamily="2" charset="2"/>
              <a:buChar char="§"/>
              <a:defRPr/>
            </a:pPr>
            <a:r>
              <a:rPr lang="en-US" sz="2000" dirty="0"/>
              <a:t>According to this approach, therefore, the burden of any property tax change falls on the owners of property at the time of the change in the jurisdiction where the change took place.</a:t>
            </a:r>
          </a:p>
          <a:p>
            <a:pPr marL="463550" lvl="1" indent="-231775">
              <a:lnSpc>
                <a:spcPct val="120000"/>
              </a:lnSpc>
              <a:buFont typeface="Courier New" panose="02070309020205020404" pitchFamily="49" charset="0"/>
              <a:buChar char="o"/>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2" name="Rectangle 2"/>
          <p:cNvSpPr/>
          <p:nvPr/>
        </p:nvSpPr>
        <p:spPr>
          <a:xfrm>
            <a:off x="823226" y="1371600"/>
            <a:ext cx="1843774" cy="461665"/>
          </a:xfrm>
          <a:prstGeom prst="rect">
            <a:avLst/>
          </a:prstGeom>
        </p:spPr>
        <p:txBody>
          <a:bodyPr wrap="none">
            <a:spAutoFit/>
          </a:bodyPr>
          <a:lstStyle/>
          <a:p>
            <a:pP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a:xfrm>
            <a:off x="861926" y="1876230"/>
            <a:ext cx="7596274" cy="4372169"/>
          </a:xfrm>
        </p:spPr>
        <p:txBody>
          <a:bodyPr>
            <a:normAutofit fontScale="77500" lnSpcReduction="20000"/>
          </a:bodyPr>
          <a:lstStyle/>
          <a:p>
            <a:pPr marL="392113" indent="-392113" eaLnBrk="1" hangingPunct="1">
              <a:lnSpc>
                <a:spcPct val="120000"/>
              </a:lnSpc>
              <a:spcAft>
                <a:spcPts val="600"/>
              </a:spcAft>
              <a:buFont typeface="Wingdings" panose="05000000000000000000" pitchFamily="2" charset="2"/>
              <a:buChar char="§"/>
            </a:pPr>
            <a:r>
              <a:rPr lang="en-US" sz="2400" dirty="0">
                <a:solidFill>
                  <a:srgbClr val="FF0000"/>
                </a:solidFill>
              </a:rPr>
              <a:t>Property Tax Capitalization</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What Is Property Tax Capitalization?</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How Does Property Tax Capitalization Arise?</a:t>
            </a:r>
          </a:p>
          <a:p>
            <a:pPr marL="494983" lvl="3" indent="-392113">
              <a:lnSpc>
                <a:spcPct val="120000"/>
              </a:lnSpc>
              <a:spcAft>
                <a:spcPts val="600"/>
              </a:spcAft>
              <a:buFont typeface="Courier New" panose="02070309020205020404" pitchFamily="49" charset="0"/>
              <a:buChar char="o"/>
            </a:pPr>
            <a:r>
              <a:rPr lang="en-US" sz="2400" dirty="0">
                <a:solidFill>
                  <a:srgbClr val="FF0000"/>
                </a:solidFill>
              </a:rPr>
              <a:t>What Are the Implications of Property Tax Capitalization for Public   Policy?</a:t>
            </a:r>
          </a:p>
          <a:p>
            <a:pPr marL="392113" indent="-392113">
              <a:lnSpc>
                <a:spcPct val="120000"/>
              </a:lnSpc>
              <a:spcAft>
                <a:spcPts val="600"/>
              </a:spcAft>
              <a:buFont typeface="Wingdings" panose="05000000000000000000" pitchFamily="2" charset="2"/>
              <a:buChar char="§"/>
            </a:pPr>
            <a:r>
              <a:rPr lang="en-US" sz="2400" dirty="0"/>
              <a:t>Property Tax Incidence</a:t>
            </a:r>
          </a:p>
          <a:p>
            <a:pPr marL="504613" lvl="8" indent="-392113">
              <a:lnSpc>
                <a:spcPct val="120000"/>
              </a:lnSpc>
              <a:spcAft>
                <a:spcPts val="600"/>
              </a:spcAft>
              <a:buFont typeface="Courier New" panose="02070309020205020404" pitchFamily="49" charset="0"/>
              <a:buChar char="o"/>
            </a:pPr>
            <a:r>
              <a:rPr lang="en-US" sz="2400" dirty="0"/>
              <a:t>Nation-wide Incidence with a Single Rate</a:t>
            </a:r>
          </a:p>
          <a:p>
            <a:pPr marL="504613" lvl="8" indent="-392113">
              <a:lnSpc>
                <a:spcPct val="120000"/>
              </a:lnSpc>
              <a:spcAft>
                <a:spcPts val="600"/>
              </a:spcAft>
              <a:buFont typeface="Courier New" panose="02070309020205020404" pitchFamily="49" charset="0"/>
              <a:buChar char="o"/>
            </a:pPr>
            <a:r>
              <a:rPr lang="en-US" sz="2400" dirty="0"/>
              <a:t>A Focus on Homeowners</a:t>
            </a:r>
          </a:p>
          <a:p>
            <a:pPr marL="504613" lvl="8" indent="-392113">
              <a:lnSpc>
                <a:spcPct val="120000"/>
              </a:lnSpc>
              <a:spcAft>
                <a:spcPts val="600"/>
              </a:spcAft>
              <a:buFont typeface="Courier New" panose="02070309020205020404" pitchFamily="49" charset="0"/>
              <a:buChar char="o"/>
            </a:pPr>
            <a:r>
              <a:rPr lang="en-US" sz="2400" dirty="0"/>
              <a:t>The Impact of Capitalization</a:t>
            </a:r>
          </a:p>
          <a:p>
            <a:pPr marL="504613" lvl="8" indent="-392113">
              <a:lnSpc>
                <a:spcPct val="120000"/>
              </a:lnSpc>
              <a:spcAft>
                <a:spcPts val="600"/>
              </a:spcAft>
              <a:buFont typeface="Courier New" panose="02070309020205020404" pitchFamily="49" charset="0"/>
              <a:buChar char="o"/>
            </a:pPr>
            <a:r>
              <a:rPr lang="en-US" sz="2400" dirty="0"/>
              <a:t>The Property Tax as a Benefit Tax</a:t>
            </a:r>
          </a:p>
          <a:p>
            <a:pPr marL="504613" lvl="8" indent="-392113">
              <a:lnSpc>
                <a:spcPct val="120000"/>
              </a:lnSpc>
              <a:spcAft>
                <a:spcPts val="600"/>
              </a:spcAft>
              <a:buFont typeface="Courier New" panose="02070309020205020404" pitchFamily="49" charset="0"/>
              <a:buChar char="o"/>
            </a:pPr>
            <a:r>
              <a:rPr lang="en-US" sz="2400" dirty="0"/>
              <a:t> Property Tax Incidence and Public Policy</a:t>
            </a:r>
            <a:endParaRPr lang="en-US" sz="1888" dirty="0"/>
          </a:p>
          <a:p>
            <a:pPr eaLnBrk="1" hangingPunct="1"/>
            <a:endParaRPr lang="en-US" dirty="0"/>
          </a:p>
          <a:p>
            <a:pPr eaLnBrk="1" hangingPunct="1"/>
            <a:endParaRPr lang="en-US" dirty="0"/>
          </a:p>
        </p:txBody>
      </p:sp>
    </p:spTree>
    <p:extLst>
      <p:ext uri="{BB962C8B-B14F-4D97-AF65-F5344CB8AC3E}">
        <p14:creationId xmlns:p14="http://schemas.microsoft.com/office/powerpoint/2010/main" val="356254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797225" y="1295400"/>
            <a:ext cx="6977679" cy="461665"/>
          </a:xfrm>
          <a:prstGeom prst="rect">
            <a:avLst/>
          </a:prstGeom>
        </p:spPr>
        <p:txBody>
          <a:bodyPr wrap="none">
            <a:spAutoFit/>
          </a:bodyPr>
          <a:lstStyle/>
          <a:p>
            <a:pPr marL="0" indent="0" algn="ctr">
              <a:buNone/>
              <a:defRPr/>
            </a:pPr>
            <a:r>
              <a:rPr lang="en-US" sz="2400" dirty="0">
                <a:solidFill>
                  <a:srgbClr val="BD582C"/>
                </a:solidFill>
                <a:latin typeface="+mn-lt"/>
              </a:rPr>
              <a:t>Approach 3: Property Tax Incidence with Capitalization</a:t>
            </a: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a:t>Capitalization arguments are often ignored.</a:t>
            </a:r>
          </a:p>
          <a:p>
            <a:pPr marL="457200" lvl="1" indent="-223838">
              <a:spcAft>
                <a:spcPts val="1200"/>
              </a:spcAft>
              <a:buFont typeface="Courier New" panose="02070309020205020404" pitchFamily="49" charset="0"/>
              <a:buChar char="o"/>
              <a:defRPr/>
            </a:pPr>
            <a:r>
              <a:rPr lang="en-US" sz="1888" dirty="0"/>
              <a:t>The implications of this approach are quite counter-intuitive,</a:t>
            </a:r>
          </a:p>
          <a:p>
            <a:pPr marL="457200" lvl="1" indent="-223838">
              <a:spcAft>
                <a:spcPts val="1200"/>
              </a:spcAft>
              <a:buFont typeface="Courier New" panose="02070309020205020404" pitchFamily="49" charset="0"/>
              <a:buChar char="o"/>
              <a:defRPr/>
            </a:pPr>
            <a:r>
              <a:rPr lang="en-US" sz="1888" dirty="0"/>
              <a:t>And the affected groups (e.g. homeowners at time t) may be quite similar to the unaffected groups (e.g. homeowners who buy a house after time t).</a:t>
            </a:r>
          </a:p>
          <a:p>
            <a:pPr marL="233363" indent="-233363" eaLnBrk="1" hangingPunct="1">
              <a:spcAft>
                <a:spcPts val="1200"/>
              </a:spcAft>
              <a:buFont typeface="Wingdings" panose="05000000000000000000" pitchFamily="2" charset="2"/>
              <a:buChar char="§"/>
              <a:defRPr/>
            </a:pPr>
            <a:r>
              <a:rPr lang="en-US" sz="2000" dirty="0"/>
              <a:t>Nevertheless, the logic of this view and the evidence supporting it are quite strong.</a:t>
            </a:r>
          </a:p>
          <a:p>
            <a:pPr marL="457200" lvl="1" indent="-223838">
              <a:spcAft>
                <a:spcPts val="1200"/>
              </a:spcAft>
              <a:buFont typeface="Courier New" panose="02070309020205020404" pitchFamily="49" charset="0"/>
              <a:buChar char="o"/>
              <a:defRPr/>
            </a:pPr>
            <a:r>
              <a:rPr lang="en-US" sz="1888" dirty="0"/>
              <a:t>Recall the strong evidence for property tax capitalization.</a:t>
            </a:r>
          </a:p>
        </p:txBody>
      </p:sp>
    </p:spTree>
    <p:extLst>
      <p:ext uri="{BB962C8B-B14F-4D97-AF65-F5344CB8AC3E}">
        <p14:creationId xmlns:p14="http://schemas.microsoft.com/office/powerpoint/2010/main" val="3002099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00100" y="1295400"/>
            <a:ext cx="5858591" cy="461665"/>
          </a:xfrm>
          <a:prstGeom prst="rect">
            <a:avLst/>
          </a:prstGeom>
        </p:spPr>
        <p:txBody>
          <a:bodyPr wrap="none">
            <a:spAutoFit/>
          </a:bodyPr>
          <a:lstStyle/>
          <a:p>
            <a:pPr marL="0" indent="0" algn="ctr">
              <a:buNone/>
              <a:defRPr/>
            </a:pPr>
            <a:r>
              <a:rPr lang="en-US" sz="2400" dirty="0">
                <a:solidFill>
                  <a:srgbClr val="BD582C"/>
                </a:solidFill>
                <a:latin typeface="+mn-lt"/>
              </a:rPr>
              <a:t>Approach 4: The Property Tax as a Benefit Tax</a:t>
            </a:r>
          </a:p>
        </p:txBody>
      </p:sp>
      <p:sp>
        <p:nvSpPr>
          <p:cNvPr id="17411" name="Rectangle 3"/>
          <p:cNvSpPr>
            <a:spLocks noGrp="1" noChangeArrowheads="1"/>
          </p:cNvSpPr>
          <p:nvPr>
            <p:ph idx="1"/>
          </p:nvPr>
        </p:nvSpPr>
        <p:spPr>
          <a:xfrm>
            <a:off x="838200" y="1828800"/>
            <a:ext cx="7534656" cy="4267200"/>
          </a:xfrm>
        </p:spPr>
        <p:txBody>
          <a:bodyPr>
            <a:normAutofit/>
          </a:bodyPr>
          <a:lstStyle/>
          <a:p>
            <a:pPr eaLnBrk="1" hangingPunct="1">
              <a:buFont typeface="Wingdings" panose="05000000000000000000" pitchFamily="2" charset="2"/>
              <a:buChar char="§"/>
              <a:defRPr/>
            </a:pPr>
            <a:r>
              <a:rPr lang="en-US" sz="2000" dirty="0"/>
              <a:t>  A final approach to property tax incidence is the </a:t>
            </a:r>
            <a:r>
              <a:rPr lang="en-US" sz="2000" b="1" dirty="0"/>
              <a:t>Benefit View</a:t>
            </a:r>
            <a:r>
              <a:rPr lang="en-US" sz="2000" dirty="0"/>
              <a:t>.</a:t>
            </a:r>
          </a:p>
          <a:p>
            <a:pPr eaLnBrk="1" hangingPunct="1">
              <a:defRPr/>
            </a:pPr>
            <a:endParaRPr lang="en-US" sz="2000" dirty="0"/>
          </a:p>
          <a:p>
            <a:pPr marL="463550" lvl="1" indent="-231775">
              <a:lnSpc>
                <a:spcPct val="120000"/>
              </a:lnSpc>
              <a:buFont typeface="Courier New" panose="02070309020205020404" pitchFamily="49" charset="0"/>
              <a:buChar char="o"/>
              <a:defRPr/>
            </a:pPr>
            <a:r>
              <a:rPr lang="en-US" sz="2000" dirty="0"/>
              <a:t>According to this view, the property tax is simply the price a household pays to live in a community.</a:t>
            </a:r>
          </a:p>
          <a:p>
            <a:pPr lvl="1">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a:t>Households live where this price equals their benefits from the public services, so the property tax is fair according to the benefit principle. </a:t>
            </a:r>
          </a:p>
          <a:p>
            <a:pPr marL="463550" lvl="1" indent="-231775">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a:t>In this context, the property tax is called a “benefit tax.” </a:t>
            </a:r>
          </a:p>
        </p:txBody>
      </p:sp>
    </p:spTree>
    <p:extLst>
      <p:ext uri="{BB962C8B-B14F-4D97-AF65-F5344CB8AC3E}">
        <p14:creationId xmlns:p14="http://schemas.microsoft.com/office/powerpoint/2010/main" val="165603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941197" y="1295400"/>
            <a:ext cx="5576399" cy="461665"/>
          </a:xfrm>
          <a:prstGeom prst="rect">
            <a:avLst/>
          </a:prstGeom>
        </p:spPr>
        <p:txBody>
          <a:bodyPr wrap="none">
            <a:spAutoFit/>
          </a:bodyPr>
          <a:lstStyle/>
          <a:p>
            <a:pPr marL="0" indent="0" algn="ctr">
              <a:buNone/>
              <a:defRPr/>
            </a:pPr>
            <a:r>
              <a:rPr lang="en-US" sz="2400" dirty="0">
                <a:solidFill>
                  <a:srgbClr val="BD582C"/>
                </a:solidFill>
                <a:latin typeface="+mn-lt"/>
              </a:rPr>
              <a:t>Approach 4: Mixing Positive and Normative</a:t>
            </a:r>
          </a:p>
        </p:txBody>
      </p:sp>
      <p:sp>
        <p:nvSpPr>
          <p:cNvPr id="17411" name="Rectangle 3"/>
          <p:cNvSpPr>
            <a:spLocks noGrp="1" noChangeArrowheads="1"/>
          </p:cNvSpPr>
          <p:nvPr>
            <p:ph idx="1"/>
          </p:nvPr>
        </p:nvSpPr>
        <p:spPr>
          <a:xfrm>
            <a:off x="838200" y="1828800"/>
            <a:ext cx="7534656" cy="4267200"/>
          </a:xfrm>
        </p:spPr>
        <p:txBody>
          <a:bodyPr>
            <a:normAutofit/>
          </a:bodyPr>
          <a:lstStyle/>
          <a:p>
            <a:pPr marL="288925" indent="-288925" eaLnBrk="1" hangingPunct="1">
              <a:lnSpc>
                <a:spcPct val="100000"/>
              </a:lnSpc>
              <a:spcAft>
                <a:spcPts val="1200"/>
              </a:spcAft>
              <a:buFont typeface="Wingdings" panose="05000000000000000000" pitchFamily="2" charset="2"/>
              <a:buChar char="§"/>
              <a:defRPr/>
            </a:pPr>
            <a:r>
              <a:rPr lang="en-US" sz="2000" dirty="0"/>
              <a:t>This argument incorrectly mixes positive analysis (the property tax equals a household’s benefits from the services it funds) with a normative principle (the benefit principle).</a:t>
            </a:r>
          </a:p>
          <a:p>
            <a:pPr marL="463550" lvl="1" indent="-231775">
              <a:lnSpc>
                <a:spcPct val="100000"/>
              </a:lnSpc>
              <a:spcAft>
                <a:spcPts val="1200"/>
              </a:spcAft>
              <a:buFont typeface="Courier New" panose="02070309020205020404" pitchFamily="49" charset="0"/>
              <a:buChar char="o"/>
              <a:defRPr/>
            </a:pPr>
            <a:r>
              <a:rPr lang="en-US" sz="2000" dirty="0"/>
              <a:t>A finding that the property tax is a benefit tax does not make the benefit principle any more or less compelling.</a:t>
            </a:r>
          </a:p>
          <a:p>
            <a:pPr marL="463550" lvl="1" indent="-231775">
              <a:lnSpc>
                <a:spcPct val="100000"/>
              </a:lnSpc>
              <a:spcAft>
                <a:spcPts val="1200"/>
              </a:spcAft>
              <a:buFont typeface="Courier New" panose="02070309020205020404" pitchFamily="49" charset="0"/>
              <a:buChar char="o"/>
              <a:defRPr/>
            </a:pPr>
            <a:r>
              <a:rPr lang="en-US" sz="2000" dirty="0"/>
              <a:t>One could agree that the property tax is a benefit tax and still reject the benefit principle as an appropriate fairness standard.</a:t>
            </a:r>
          </a:p>
          <a:p>
            <a:pPr marL="463550" lvl="1" indent="-231775">
              <a:lnSpc>
                <a:spcPct val="100000"/>
              </a:lnSpc>
              <a:spcAft>
                <a:spcPts val="1200"/>
              </a:spcAft>
              <a:buFont typeface="Courier New" panose="02070309020205020404" pitchFamily="49" charset="0"/>
              <a:buChar char="o"/>
              <a:defRPr/>
            </a:pPr>
            <a:r>
              <a:rPr lang="en-US" sz="2000" dirty="0"/>
              <a:t>One could conclude that the property tax is not a benefit tax, but still believe that the benefit principle is appropriate for judging the fairness of the tax.</a:t>
            </a:r>
          </a:p>
        </p:txBody>
      </p:sp>
    </p:spTree>
    <p:extLst>
      <p:ext uri="{BB962C8B-B14F-4D97-AF65-F5344CB8AC3E}">
        <p14:creationId xmlns:p14="http://schemas.microsoft.com/office/powerpoint/2010/main" val="1283398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4" name="Rectangle 2"/>
          <p:cNvSpPr/>
          <p:nvPr/>
        </p:nvSpPr>
        <p:spPr>
          <a:xfrm>
            <a:off x="822960" y="1368831"/>
            <a:ext cx="2956900" cy="461665"/>
          </a:xfrm>
          <a:prstGeom prst="rect">
            <a:avLst/>
          </a:prstGeom>
        </p:spPr>
        <p:txBody>
          <a:bodyPr wrap="none">
            <a:spAutoFit/>
          </a:bodyPr>
          <a:lstStyle/>
          <a:p>
            <a:pPr>
              <a:defRPr/>
            </a:pPr>
            <a:r>
              <a:rPr lang="en-US" sz="2400" dirty="0">
                <a:solidFill>
                  <a:srgbClr val="BD582C"/>
                </a:solidFill>
                <a:latin typeface="+mn-lt"/>
              </a:rPr>
              <a:t>Approach 4: Evidence</a:t>
            </a:r>
          </a:p>
        </p:txBody>
      </p:sp>
      <p:sp>
        <p:nvSpPr>
          <p:cNvPr id="18435" name="Rectangle 3"/>
          <p:cNvSpPr>
            <a:spLocks noGrp="1" noChangeArrowheads="1"/>
          </p:cNvSpPr>
          <p:nvPr>
            <p:ph idx="1"/>
          </p:nvPr>
        </p:nvSpPr>
        <p:spPr>
          <a:xfrm>
            <a:off x="885444" y="1828800"/>
            <a:ext cx="7420356" cy="4419600"/>
          </a:xfrm>
        </p:spPr>
        <p:txBody>
          <a:bodyPr>
            <a:normAutofit/>
          </a:bodyPr>
          <a:lstStyle/>
          <a:p>
            <a:pPr marL="228600" indent="-228600" eaLnBrk="1" hangingPunct="1">
              <a:buFont typeface="Wingdings" panose="05000000000000000000" pitchFamily="2" charset="2"/>
              <a:buChar char="§"/>
            </a:pPr>
            <a:r>
              <a:rPr lang="en-US" sz="2000" dirty="0"/>
              <a:t>The Benefit View</a:t>
            </a:r>
            <a:r>
              <a:rPr lang="en-US" sz="2000" b="1" dirty="0"/>
              <a:t> </a:t>
            </a:r>
            <a:r>
              <a:rPr lang="en-US" sz="2000" dirty="0"/>
              <a:t>implies that the value of public services will not be capitalized into the price of housing.</a:t>
            </a:r>
          </a:p>
          <a:p>
            <a:pPr eaLnBrk="1" hangingPunct="1">
              <a:lnSpc>
                <a:spcPct val="120000"/>
              </a:lnSpc>
              <a:buFont typeface="Wingdings" panose="05000000000000000000" pitchFamily="2" charset="2"/>
              <a:buChar char="§"/>
            </a:pPr>
            <a:endParaRPr lang="en-US" sz="2000" dirty="0"/>
          </a:p>
          <a:p>
            <a:pPr marL="457200" lvl="4" indent="-228600">
              <a:lnSpc>
                <a:spcPct val="120000"/>
              </a:lnSpc>
              <a:buFont typeface="Courier New" panose="02070309020205020404" pitchFamily="49" charset="0"/>
              <a:buChar char="o"/>
            </a:pPr>
            <a:r>
              <a:rPr lang="en-US" sz="2000" dirty="0"/>
              <a:t>If households all select their optimal community, they have no reason to bid up the price of housing anywhere else.</a:t>
            </a:r>
          </a:p>
          <a:p>
            <a:pPr marL="113157" lvl="1" indent="0" eaLnBrk="1" hangingPunct="1">
              <a:lnSpc>
                <a:spcPct val="120000"/>
              </a:lnSpc>
              <a:buNone/>
            </a:pPr>
            <a:endParaRPr lang="en-US" sz="2000" dirty="0"/>
          </a:p>
          <a:p>
            <a:pPr marL="231775" indent="-231775" eaLnBrk="1" hangingPunct="1">
              <a:lnSpc>
                <a:spcPct val="120000"/>
              </a:lnSpc>
              <a:buFont typeface="Wingdings" panose="05000000000000000000" pitchFamily="2" charset="2"/>
              <a:buChar char="§"/>
            </a:pPr>
            <a:r>
              <a:rPr lang="en-US" sz="2000" dirty="0"/>
              <a:t>The extensive evidence of public service capitalization (discussed in an earlier class) therefore leads to a clear, unambiguous rejection of the Benefit View.</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1219200" y="918879"/>
            <a:ext cx="6781800" cy="830997"/>
          </a:xfrm>
          <a:prstGeom prst="rect">
            <a:avLst/>
          </a:prstGeom>
        </p:spPr>
        <p:txBody>
          <a:bodyPr wrap="square">
            <a:spAutoFit/>
          </a:bodyPr>
          <a:lstStyle/>
          <a:p>
            <a:pPr marL="0" indent="0" algn="ctr">
              <a:buNone/>
              <a:defRPr/>
            </a:pPr>
            <a:r>
              <a:rPr lang="en-US" sz="2400" dirty="0">
                <a:solidFill>
                  <a:srgbClr val="BD582C"/>
                </a:solidFill>
                <a:latin typeface="+mn-lt"/>
              </a:rPr>
              <a:t>Property Tax Incidence and Policy</a:t>
            </a:r>
          </a:p>
          <a:p>
            <a:pPr marL="0" indent="0" algn="ctr">
              <a:buNone/>
              <a:defRPr/>
            </a:pPr>
            <a:r>
              <a:rPr lang="en-US" sz="2400" dirty="0">
                <a:solidFill>
                  <a:srgbClr val="BD582C"/>
                </a:solidFill>
                <a:latin typeface="+mn-lt"/>
              </a:rPr>
              <a:t>Issue 1: When to Consider Capitalization</a:t>
            </a:r>
          </a:p>
        </p:txBody>
      </p:sp>
      <p:sp>
        <p:nvSpPr>
          <p:cNvPr id="17411" name="Rectangle 3"/>
          <p:cNvSpPr>
            <a:spLocks noGrp="1" noChangeArrowheads="1"/>
          </p:cNvSpPr>
          <p:nvPr>
            <p:ph idx="1"/>
          </p:nvPr>
        </p:nvSpPr>
        <p:spPr>
          <a:xfrm>
            <a:off x="838718" y="1749876"/>
            <a:ext cx="7534656" cy="4267200"/>
          </a:xfrm>
        </p:spPr>
        <p:txBody>
          <a:bodyPr>
            <a:noAutofit/>
          </a:bodyPr>
          <a:lstStyle/>
          <a:p>
            <a:pPr marL="230188" indent="-230188">
              <a:spcBef>
                <a:spcPts val="0"/>
              </a:spcBef>
              <a:spcAft>
                <a:spcPts val="1200"/>
              </a:spcAft>
              <a:buFont typeface="Wingdings" panose="05000000000000000000" pitchFamily="2" charset="2"/>
              <a:buChar char="§"/>
            </a:pPr>
            <a:r>
              <a:rPr lang="en-US" sz="2000" dirty="0"/>
              <a:t>The equity of tax provisions that have been in place a long time should be evaluated based on their progressivity or regressivity; gains and losses to property owners are not relevant.</a:t>
            </a:r>
          </a:p>
          <a:p>
            <a:pPr marL="230188" indent="-230188">
              <a:spcBef>
                <a:spcPts val="0"/>
              </a:spcBef>
              <a:spcAft>
                <a:spcPts val="1200"/>
              </a:spcAft>
              <a:buFont typeface="Wingdings" panose="05000000000000000000" pitchFamily="2" charset="2"/>
              <a:buChar char="§"/>
            </a:pPr>
            <a:r>
              <a:rPr lang="en-US" sz="2000" dirty="0"/>
              <a:t>The equity of new tax provisions that are intended to be in place for a long time (e.g. a new property tax or income tax) should be evaluated primarily on the basis of their progressivity or regressivity, but gains or losses to specific groups are worth noting. </a:t>
            </a:r>
          </a:p>
          <a:p>
            <a:pPr marL="230188" indent="-230188">
              <a:spcBef>
                <a:spcPts val="0"/>
              </a:spcBef>
              <a:spcAft>
                <a:spcPts val="1200"/>
              </a:spcAft>
              <a:buFont typeface="Wingdings" panose="05000000000000000000" pitchFamily="2" charset="2"/>
              <a:buChar char="§"/>
            </a:pPr>
            <a:r>
              <a:rPr lang="en-US" sz="2000" dirty="0"/>
              <a:t>The equity of short-term tax provisions (e.g. revaluation followed by fixed assessments) should be evaluated on the basis of gains and losses to current property owners.</a:t>
            </a:r>
            <a:endParaRPr lang="en-US" sz="1888" dirty="0"/>
          </a:p>
        </p:txBody>
      </p:sp>
    </p:spTree>
    <p:extLst>
      <p:ext uri="{BB962C8B-B14F-4D97-AF65-F5344CB8AC3E}">
        <p14:creationId xmlns:p14="http://schemas.microsoft.com/office/powerpoint/2010/main" val="1270676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1219200" y="918879"/>
            <a:ext cx="6781800" cy="830997"/>
          </a:xfrm>
          <a:prstGeom prst="rect">
            <a:avLst/>
          </a:prstGeom>
        </p:spPr>
        <p:txBody>
          <a:bodyPr wrap="square">
            <a:spAutoFit/>
          </a:bodyPr>
          <a:lstStyle/>
          <a:p>
            <a:pPr marL="0" indent="0" algn="ctr">
              <a:buNone/>
              <a:defRPr/>
            </a:pPr>
            <a:r>
              <a:rPr lang="en-US" sz="2400" dirty="0">
                <a:solidFill>
                  <a:srgbClr val="BD582C"/>
                </a:solidFill>
                <a:latin typeface="+mn-lt"/>
              </a:rPr>
              <a:t>Property Tax Incidence and Policy</a:t>
            </a:r>
          </a:p>
          <a:p>
            <a:pPr marL="0" indent="0" algn="ctr">
              <a:buNone/>
              <a:defRPr/>
            </a:pPr>
            <a:r>
              <a:rPr lang="en-US" sz="2400" dirty="0">
                <a:solidFill>
                  <a:srgbClr val="BD582C"/>
                </a:solidFill>
                <a:latin typeface="+mn-lt"/>
              </a:rPr>
              <a:t>Issue 2: Application to Economic Development</a:t>
            </a: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a:spcAft>
                <a:spcPts val="1200"/>
              </a:spcAft>
              <a:buFont typeface="Wingdings" panose="05000000000000000000" pitchFamily="2" charset="2"/>
              <a:buChar char="§"/>
              <a:defRPr/>
            </a:pPr>
            <a:r>
              <a:rPr lang="en-US" sz="2000" dirty="0"/>
              <a:t>One important application of capitalization is to economic development. </a:t>
            </a:r>
          </a:p>
          <a:p>
            <a:pPr marL="457200" lvl="1" indent="-223838">
              <a:spcAft>
                <a:spcPts val="1200"/>
              </a:spcAft>
              <a:buFont typeface="Courier New" panose="02070309020205020404" pitchFamily="49" charset="0"/>
              <a:buChar char="o"/>
              <a:defRPr/>
            </a:pPr>
            <a:r>
              <a:rPr lang="en-US" sz="1888" dirty="0"/>
              <a:t>With full capitalization, lower property tax rates lead to higher property values and hence to no net advantage in attracting business for a low-tax jurisdiction. </a:t>
            </a:r>
          </a:p>
          <a:p>
            <a:pPr marL="233363" indent="-233363">
              <a:spcAft>
                <a:spcPts val="1200"/>
              </a:spcAft>
              <a:buFont typeface="Wingdings" panose="05000000000000000000" pitchFamily="2" charset="2"/>
              <a:buChar char="§"/>
              <a:defRPr/>
            </a:pPr>
            <a:r>
              <a:rPr lang="en-US" sz="2000" dirty="0"/>
              <a:t>This argument helps to explain why scholars have not found consistent evidence to support the view that property tax rates affect economic development and why some careful studies do not find any such impact at all.</a:t>
            </a:r>
          </a:p>
          <a:p>
            <a:pPr marL="457200" lvl="1" indent="-223838">
              <a:spcAft>
                <a:spcPts val="1200"/>
              </a:spcAft>
              <a:buFont typeface="Courier New" panose="02070309020205020404" pitchFamily="49" charset="0"/>
              <a:buChar char="o"/>
              <a:defRPr/>
            </a:pPr>
            <a:r>
              <a:rPr lang="en-US" sz="1888" dirty="0"/>
              <a:t>We will return to these issues in a later class.</a:t>
            </a:r>
          </a:p>
        </p:txBody>
      </p:sp>
    </p:spTree>
    <p:extLst>
      <p:ext uri="{BB962C8B-B14F-4D97-AF65-F5344CB8AC3E}">
        <p14:creationId xmlns:p14="http://schemas.microsoft.com/office/powerpoint/2010/main" val="2823103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1447800" y="914400"/>
            <a:ext cx="6324600" cy="830997"/>
          </a:xfrm>
          <a:prstGeom prst="rect">
            <a:avLst/>
          </a:prstGeom>
        </p:spPr>
        <p:txBody>
          <a:bodyPr wrap="square">
            <a:spAutoFit/>
          </a:bodyPr>
          <a:lstStyle/>
          <a:p>
            <a:pPr algn="ctr" eaLnBrk="1" hangingPunct="1">
              <a:buFont typeface="Wingdings" panose="05000000000000000000" pitchFamily="2" charset="2"/>
              <a:buNone/>
            </a:pPr>
            <a:r>
              <a:rPr lang="en-US" sz="2400" dirty="0">
                <a:solidFill>
                  <a:srgbClr val="BD582C"/>
                </a:solidFill>
                <a:latin typeface="+mn-lt"/>
              </a:rPr>
              <a:t>Property Tax Incidence And Public Policy:</a:t>
            </a:r>
          </a:p>
          <a:p>
            <a:pPr algn="ctr" eaLnBrk="1" hangingPunct="1">
              <a:buFont typeface="Wingdings" panose="05000000000000000000" pitchFamily="2" charset="2"/>
              <a:buNone/>
            </a:pPr>
            <a:r>
              <a:rPr lang="en-US" sz="2400" dirty="0">
                <a:solidFill>
                  <a:srgbClr val="BD582C"/>
                </a:solidFill>
                <a:latin typeface="+mn-lt"/>
              </a:rPr>
              <a:t>Issue 3: Moderating Regressivity</a:t>
            </a:r>
          </a:p>
        </p:txBody>
      </p:sp>
      <p:sp>
        <p:nvSpPr>
          <p:cNvPr id="26627" name="Rectangle 3"/>
          <p:cNvSpPr>
            <a:spLocks noGrp="1" noChangeArrowheads="1"/>
          </p:cNvSpPr>
          <p:nvPr>
            <p:ph idx="1"/>
          </p:nvPr>
        </p:nvSpPr>
        <p:spPr>
          <a:xfrm>
            <a:off x="800100" y="1905000"/>
            <a:ext cx="7467600" cy="4444223"/>
          </a:xfrm>
        </p:spPr>
        <p:txBody>
          <a:bodyPr>
            <a:normAutofit/>
          </a:bodyPr>
          <a:lstStyle/>
          <a:p>
            <a:pPr marL="231775" indent="-231775" eaLnBrk="1" hangingPunct="1">
              <a:buFont typeface="Wingdings" panose="05000000000000000000" pitchFamily="2" charset="2"/>
              <a:buChar char="§"/>
            </a:pPr>
            <a:r>
              <a:rPr lang="en-US" sz="2000" dirty="0"/>
              <a:t>All views of property tax incidence say that taxes on homeowners are regressive.</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Voters want programs to cut this regressivity, which applies to the component of the property tax that is of greatest concern to voters.</a:t>
            </a:r>
          </a:p>
          <a:p>
            <a:pPr eaLnBrk="1" hangingPunct="1">
              <a:buFont typeface="Wingdings" panose="05000000000000000000" pitchFamily="2" charset="2"/>
              <a:buChar char="§"/>
            </a:pPr>
            <a:endParaRPr lang="en-US" sz="2000" dirty="0"/>
          </a:p>
          <a:p>
            <a:pPr marL="457200" lvl="1" indent="-228600">
              <a:buFont typeface="Courier New" panose="02070309020205020404" pitchFamily="49" charset="0"/>
              <a:buChar char="o"/>
            </a:pPr>
            <a:r>
              <a:rPr lang="en-US" sz="2000" dirty="0"/>
              <a:t>Voters are particularly concerned about </a:t>
            </a:r>
            <a:r>
              <a:rPr lang="en-US" sz="2000" b="1" dirty="0"/>
              <a:t>elderly</a:t>
            </a:r>
            <a:r>
              <a:rPr lang="en-US" sz="2000" dirty="0"/>
              <a:t> homeowners and </a:t>
            </a:r>
            <a:r>
              <a:rPr lang="en-US" sz="2000" b="1" dirty="0"/>
              <a:t>veterans</a:t>
            </a:r>
            <a:r>
              <a:rPr lang="en-US" sz="2000" dirty="0"/>
              <a:t>.</a:t>
            </a:r>
          </a:p>
          <a:p>
            <a:pPr marL="457200" lvl="1" indent="-228600">
              <a:buFont typeface="Courier New" panose="02070309020205020404" pitchFamily="49" charset="0"/>
              <a:buChar char="o"/>
            </a:pPr>
            <a:endParaRPr lang="en-US" sz="2000" dirty="0"/>
          </a:p>
          <a:p>
            <a:pPr marL="292608" indent="-228600">
              <a:buFont typeface="Courier New" panose="02070309020205020404" pitchFamily="49" charset="0"/>
              <a:buChar char="o"/>
            </a:pPr>
            <a:r>
              <a:rPr lang="en-US" sz="2112" dirty="0"/>
              <a:t>The main tax-relief programs are exemptions and circuit breakers.</a:t>
            </a:r>
          </a:p>
          <a:p>
            <a:pPr marL="292608" indent="-228600">
              <a:buFont typeface="Courier New" panose="02070309020205020404" pitchFamily="49" charset="0"/>
              <a:buChar char="o"/>
            </a:pPr>
            <a:endParaRPr lang="en-US" sz="2112" dirty="0"/>
          </a:p>
          <a:p>
            <a:pPr marL="292608" indent="-228600">
              <a:buFont typeface="Courier New" panose="02070309020205020404" pitchFamily="49" charset="0"/>
              <a:buChar char="o"/>
            </a:pPr>
            <a:r>
              <a:rPr lang="en-US" sz="2000" dirty="0"/>
              <a:t>For details, go to </a:t>
            </a:r>
            <a:r>
              <a:rPr lang="en-US" sz="2000" dirty="0">
                <a:hlinkClick r:id="rId2" tooltip="http://www.lincolninst.edu"/>
              </a:rPr>
              <a:t>http://www.lincolninst.edu</a:t>
            </a:r>
            <a:r>
              <a:rPr lang="en-US" sz="2000" dirty="0"/>
              <a:t>.</a:t>
            </a:r>
          </a:p>
          <a:p>
            <a:pPr eaLnBrk="1" hangingPunct="1"/>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38200" y="1383692"/>
            <a:ext cx="3204915" cy="424732"/>
          </a:xfrm>
          <a:prstGeom prst="rect">
            <a:avLst/>
          </a:prstGeom>
        </p:spPr>
        <p:txBody>
          <a:bodyPr wrap="none">
            <a:spAutoFit/>
          </a:bodyPr>
          <a:lstStyle/>
          <a:p>
            <a:pPr algn="ctr" eaLnBrk="1" hangingPunct="1">
              <a:lnSpc>
                <a:spcPct val="90000"/>
              </a:lnSpc>
            </a:pPr>
            <a:r>
              <a:rPr lang="en-US" sz="2400" dirty="0">
                <a:solidFill>
                  <a:srgbClr val="BD582C"/>
                </a:solidFill>
                <a:latin typeface="+mn-lt"/>
              </a:rPr>
              <a:t>Homestead Exemptions</a:t>
            </a:r>
          </a:p>
        </p:txBody>
      </p:sp>
      <p:sp>
        <p:nvSpPr>
          <p:cNvPr id="31747" name="Rectangle 3"/>
          <p:cNvSpPr>
            <a:spLocks noGrp="1" noChangeArrowheads="1"/>
          </p:cNvSpPr>
          <p:nvPr>
            <p:ph idx="1"/>
          </p:nvPr>
        </p:nvSpPr>
        <p:spPr>
          <a:xfrm>
            <a:off x="824580" y="1752601"/>
            <a:ext cx="7405020" cy="4343400"/>
          </a:xfrm>
        </p:spPr>
        <p:txBody>
          <a:bodyPr>
            <a:normAutofit/>
          </a:bodyPr>
          <a:lstStyle/>
          <a:p>
            <a:pPr eaLnBrk="1" hangingPunct="1">
              <a:lnSpc>
                <a:spcPct val="90000"/>
              </a:lnSpc>
              <a:buFont typeface="Wingdings" panose="05000000000000000000" pitchFamily="2" charset="2"/>
              <a:buChar char="§"/>
            </a:pPr>
            <a:r>
              <a:rPr lang="en-US" sz="2000" b="1" dirty="0"/>
              <a:t>  Design</a:t>
            </a:r>
          </a:p>
          <a:p>
            <a:pPr eaLnBrk="1" hangingPunct="1">
              <a:lnSpc>
                <a:spcPct val="90000"/>
              </a:lnSpc>
            </a:pPr>
            <a:endParaRPr lang="en-US" sz="2000" b="1" dirty="0"/>
          </a:p>
          <a:p>
            <a:pPr lvl="3">
              <a:buFont typeface="Courier New" panose="02070309020205020404" pitchFamily="49" charset="0"/>
              <a:buChar char="o"/>
            </a:pPr>
            <a:r>
              <a:rPr lang="en-US" sz="2000" dirty="0"/>
              <a:t>The formula:</a:t>
            </a:r>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a:p>
          <a:p>
            <a:pPr marL="463550" lvl="2" indent="-231775">
              <a:buFont typeface="Courier New" panose="02070309020205020404" pitchFamily="49" charset="0"/>
              <a:buChar char="o"/>
            </a:pPr>
            <a:endParaRPr lang="en-US" sz="2000" dirty="0"/>
          </a:p>
          <a:p>
            <a:pPr marL="463550" lvl="2" indent="-231775">
              <a:buFont typeface="Courier New" panose="02070309020205020404" pitchFamily="49" charset="0"/>
              <a:buChar char="o"/>
            </a:pPr>
            <a:r>
              <a:rPr lang="en-US" sz="2000" dirty="0"/>
              <a:t>These exemptions may or may not lead to reimbursement by the state.</a:t>
            </a:r>
          </a:p>
          <a:p>
            <a:pPr lvl="1">
              <a:buNone/>
            </a:pPr>
            <a:endParaRPr lang="en-US" dirty="0"/>
          </a:p>
          <a:p>
            <a:pPr marL="463550" lvl="3" indent="-231775">
              <a:buFont typeface="Courier New" panose="02070309020205020404" pitchFamily="49" charset="0"/>
              <a:buChar char="o"/>
            </a:pPr>
            <a:r>
              <a:rPr lang="en-US" sz="2000" dirty="0"/>
              <a:t>In New York’s STAR program, </a:t>
            </a:r>
            <a:r>
              <a:rPr lang="en-US" sz="2000" i="1" dirty="0">
                <a:latin typeface="Times New Roman" panose="02020603050405020304" pitchFamily="18" charset="0"/>
                <a:cs typeface="Times New Roman" panose="02020603050405020304" pitchFamily="18" charset="0"/>
              </a:rPr>
              <a:t>X</a:t>
            </a:r>
            <a:r>
              <a:rPr lang="en-US" sz="2000" dirty="0"/>
              <a:t> is higher in counties with expensive houses, which undermines both equity and efficiency, as it rewards (mostly wealthy) homeowners who move to high-cost locations.</a:t>
            </a:r>
          </a:p>
          <a:p>
            <a:pPr lvl="1" eaLnBrk="1" hangingPunct="1">
              <a:lnSpc>
                <a:spcPct val="90000"/>
              </a:lnSpc>
              <a:buFont typeface="Courier New" panose="02070309020205020404" pitchFamily="49" charset="0"/>
              <a:buChar char="o"/>
            </a:pPr>
            <a:endParaRPr lang="en-US" sz="2000" dirty="0"/>
          </a:p>
          <a:p>
            <a:pPr eaLnBrk="1" hangingPunct="1">
              <a:lnSpc>
                <a:spcPct val="90000"/>
              </a:lnSpc>
            </a:pPr>
            <a:endParaRPr lang="en-US" dirty="0"/>
          </a:p>
          <a:p>
            <a:pPr lvl="1"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graphicFrame>
        <p:nvGraphicFramePr>
          <p:cNvPr id="31749" name="Equation" descr="Please contact Professor Yinger for details regarding equations" title="Equation"/>
          <p:cNvGraphicFramePr>
            <a:graphicFrameLocks noChangeAspect="1"/>
          </p:cNvGraphicFramePr>
          <p:nvPr/>
        </p:nvGraphicFramePr>
        <p:xfrm>
          <a:off x="3352800" y="2971800"/>
          <a:ext cx="3031834" cy="751251"/>
        </p:xfrm>
        <a:graphic>
          <a:graphicData uri="http://schemas.openxmlformats.org/presentationml/2006/ole">
            <mc:AlternateContent xmlns:mc="http://schemas.openxmlformats.org/markup-compatibility/2006">
              <mc:Choice xmlns:v="urn:schemas-microsoft-com:vml" Requires="v">
                <p:oleObj name="Equation" r:id="rId2" imgW="812447" imgH="203112" progId="Equation.DSMT4">
                  <p:embed/>
                </p:oleObj>
              </mc:Choice>
              <mc:Fallback>
                <p:oleObj name="Equation" r:id="rId2" imgW="812447" imgH="203112" progId="Equation.DSMT4">
                  <p:embed/>
                  <p:pic>
                    <p:nvPicPr>
                      <p:cNvPr id="31749" name="Equation" descr="Please contact Professor Yinger for details regarding equations" title="Equ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971800"/>
                        <a:ext cx="3031834" cy="751251"/>
                      </a:xfrm>
                      <a:prstGeom prst="rect">
                        <a:avLst/>
                      </a:prstGeom>
                      <a:noFill/>
                      <a:ln>
                        <a:noFill/>
                      </a:ln>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36" name="Rectangle 2"/>
          <p:cNvSpPr/>
          <p:nvPr/>
        </p:nvSpPr>
        <p:spPr>
          <a:xfrm>
            <a:off x="779245" y="1368830"/>
            <a:ext cx="3440109" cy="424732"/>
          </a:xfrm>
          <a:prstGeom prst="rect">
            <a:avLst/>
          </a:prstGeom>
        </p:spPr>
        <p:txBody>
          <a:bodyPr wrap="none">
            <a:spAutoFit/>
          </a:bodyPr>
          <a:lstStyle/>
          <a:p>
            <a:pPr algn="ctr" eaLnBrk="1" hangingPunct="1">
              <a:lnSpc>
                <a:spcPct val="90000"/>
              </a:lnSpc>
            </a:pPr>
            <a:r>
              <a:rPr lang="en-US" sz="2400" dirty="0">
                <a:solidFill>
                  <a:srgbClr val="BD582C"/>
                </a:solidFill>
                <a:latin typeface="+mn-lt"/>
              </a:rPr>
              <a:t>Homestead Exemptions, 2</a:t>
            </a: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3363" indent="-233363" fontAlgn="auto">
              <a:lnSpc>
                <a:spcPct val="100000"/>
              </a:lnSpc>
              <a:spcBef>
                <a:spcPts val="0"/>
              </a:spcBef>
              <a:spcAft>
                <a:spcPts val="0"/>
              </a:spcAft>
              <a:buFont typeface="Wingdings" panose="05000000000000000000" pitchFamily="2" charset="2"/>
              <a:buChar char="§"/>
            </a:pPr>
            <a:r>
              <a:rPr lang="en-US" sz="2000" dirty="0"/>
              <a:t>The tax rate is zero below </a:t>
            </a:r>
            <a:r>
              <a:rPr lang="en-US" sz="2000" i="1" dirty="0">
                <a:latin typeface="Times New Roman" panose="02020603050405020304" pitchFamily="18" charset="0"/>
                <a:cs typeface="Times New Roman" panose="02020603050405020304" pitchFamily="18" charset="0"/>
              </a:rPr>
              <a:t>V = X </a:t>
            </a:r>
            <a:r>
              <a:rPr lang="en-US" sz="2000" dirty="0">
                <a:latin typeface="Times New Roman" panose="02020603050405020304" pitchFamily="18" charset="0"/>
                <a:cs typeface="Times New Roman" panose="02020603050405020304" pitchFamily="18" charset="0"/>
              </a:rPr>
              <a:t>($40,000)</a:t>
            </a:r>
            <a:r>
              <a:rPr lang="en-US" sz="2000" i="1" dirty="0">
                <a:latin typeface="Times New Roman" panose="02020603050405020304" pitchFamily="18" charset="0"/>
                <a:cs typeface="Times New Roman" panose="02020603050405020304" pitchFamily="18" charset="0"/>
              </a:rPr>
              <a:t> </a:t>
            </a:r>
            <a:r>
              <a:rPr lang="en-US" sz="2000" dirty="0"/>
              <a:t>and moves toward </a:t>
            </a:r>
            <a:r>
              <a:rPr lang="en-US" sz="2000" i="1" dirty="0">
                <a:latin typeface="Times New Roman" panose="02020603050405020304" pitchFamily="18" charset="0"/>
                <a:cs typeface="Times New Roman" panose="02020603050405020304" pitchFamily="18" charset="0"/>
              </a:rPr>
              <a:t>t* </a:t>
            </a:r>
            <a:r>
              <a:rPr lang="en-US" sz="2000" dirty="0">
                <a:latin typeface="Times New Roman" panose="02020603050405020304" pitchFamily="18" charset="0"/>
                <a:cs typeface="Times New Roman" panose="02020603050405020304" pitchFamily="18" charset="0"/>
              </a:rPr>
              <a:t>(the legislated rate = 2%)</a:t>
            </a:r>
            <a:r>
              <a:rPr lang="en-US" sz="2000" i="1" dirty="0">
                <a:latin typeface="Times New Roman" panose="02020603050405020304" pitchFamily="18" charset="0"/>
                <a:cs typeface="Times New Roman" panose="02020603050405020304" pitchFamily="18" charset="0"/>
              </a:rPr>
              <a:t> </a:t>
            </a:r>
            <a:r>
              <a:rPr lang="en-US" sz="2000" dirty="0"/>
              <a:t>as </a:t>
            </a:r>
            <a:r>
              <a:rPr lang="en-US" sz="2000" i="1" dirty="0">
                <a:latin typeface="Times New Roman" panose="02020603050405020304" pitchFamily="18" charset="0"/>
                <a:cs typeface="Times New Roman" panose="02020603050405020304" pitchFamily="18" charset="0"/>
              </a:rPr>
              <a:t>V</a:t>
            </a:r>
            <a:r>
              <a:rPr lang="en-US" sz="2000" dirty="0"/>
              <a:t> increases.</a:t>
            </a:r>
            <a:endParaRPr lang="en-US" sz="2000" b="1" dirty="0"/>
          </a:p>
        </p:txBody>
      </p:sp>
      <p:graphicFrame>
        <p:nvGraphicFramePr>
          <p:cNvPr id="8" name="Graph" descr="Please contact Professor Yinger for details regarding figures" title="Graph"/>
          <p:cNvGraphicFramePr/>
          <p:nvPr/>
        </p:nvGraphicFramePr>
        <p:xfrm>
          <a:off x="2060413" y="2516033"/>
          <a:ext cx="5039995" cy="3755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645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35" name="Rectangle 2"/>
          <p:cNvSpPr/>
          <p:nvPr/>
        </p:nvSpPr>
        <p:spPr>
          <a:xfrm>
            <a:off x="800100" y="1386450"/>
            <a:ext cx="3440109" cy="424732"/>
          </a:xfrm>
          <a:prstGeom prst="rect">
            <a:avLst/>
          </a:prstGeom>
        </p:spPr>
        <p:txBody>
          <a:bodyPr wrap="none">
            <a:spAutoFit/>
          </a:bodyPr>
          <a:lstStyle/>
          <a:p>
            <a:pPr algn="ctr" eaLnBrk="1" hangingPunct="1">
              <a:lnSpc>
                <a:spcPct val="90000"/>
              </a:lnSpc>
            </a:pPr>
            <a:r>
              <a:rPr lang="en-US" sz="2400" dirty="0">
                <a:solidFill>
                  <a:srgbClr val="BD582C"/>
                </a:solidFill>
                <a:latin typeface="+mn-lt"/>
              </a:rPr>
              <a:t>Homestead Exemptions, 3</a:t>
            </a: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lnSpc>
                <a:spcPct val="130000"/>
              </a:lnSpc>
              <a:buFont typeface="Wingdings" panose="05000000000000000000" pitchFamily="2" charset="2"/>
              <a:buChar char="§"/>
            </a:pPr>
            <a:r>
              <a:rPr lang="en-US" sz="2000" dirty="0"/>
              <a:t>An exemption also cuts regressivity when measured against income: </a:t>
            </a:r>
            <a:endParaRPr lang="en-US" sz="2000" b="1" dirty="0"/>
          </a:p>
          <a:p>
            <a:pPr marL="231775" indent="-231775" fontAlgn="auto">
              <a:lnSpc>
                <a:spcPct val="100000"/>
              </a:lnSpc>
              <a:spcBef>
                <a:spcPts val="0"/>
              </a:spcBef>
              <a:spcAft>
                <a:spcPts val="0"/>
              </a:spcAft>
              <a:buFont typeface="Wingdings" panose="05000000000000000000" pitchFamily="2" charset="2"/>
              <a:buChar char="§"/>
            </a:pPr>
            <a:endParaRPr lang="en-US" sz="2000" b="1" dirty="0"/>
          </a:p>
          <a:p>
            <a:pPr marL="0" indent="0" fontAlgn="auto">
              <a:lnSpc>
                <a:spcPct val="100000"/>
              </a:lnSpc>
              <a:spcBef>
                <a:spcPts val="0"/>
              </a:spcBef>
              <a:spcAft>
                <a:spcPts val="0"/>
              </a:spcAft>
              <a:buNone/>
            </a:pPr>
            <a:endParaRPr lang="en-US" sz="2000" b="1" dirty="0"/>
          </a:p>
        </p:txBody>
      </p:sp>
      <p:graphicFrame>
        <p:nvGraphicFramePr>
          <p:cNvPr id="7" name="Graph" descr="Please contact Professor Yinger for details regarding equations" title="Graph"/>
          <p:cNvGraphicFramePr/>
          <p:nvPr/>
        </p:nvGraphicFramePr>
        <p:xfrm>
          <a:off x="2133600" y="2406015"/>
          <a:ext cx="5061585" cy="3341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240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533400" y="1524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4" name="Rectangle 2"/>
          <p:cNvSpPr/>
          <p:nvPr/>
        </p:nvSpPr>
        <p:spPr>
          <a:xfrm>
            <a:off x="822960" y="1368831"/>
            <a:ext cx="2531206" cy="461665"/>
          </a:xfrm>
          <a:prstGeom prst="rect">
            <a:avLst/>
          </a:prstGeom>
        </p:spPr>
        <p:txBody>
          <a:bodyPr wrap="none">
            <a:spAutoFit/>
          </a:bodyPr>
          <a:lstStyle/>
          <a:p>
            <a:pPr>
              <a:defRPr/>
            </a:pPr>
            <a:r>
              <a:rPr lang="en-US" sz="2400" dirty="0">
                <a:solidFill>
                  <a:srgbClr val="BD582C"/>
                </a:solidFill>
                <a:latin typeface="+mn-lt"/>
              </a:rPr>
              <a:t>Tiebout and Oates</a:t>
            </a:r>
          </a:p>
        </p:txBody>
      </p:sp>
      <p:sp>
        <p:nvSpPr>
          <p:cNvPr id="5123" name="Rectangle 3"/>
          <p:cNvSpPr>
            <a:spLocks noGrp="1" noChangeArrowheads="1"/>
          </p:cNvSpPr>
          <p:nvPr>
            <p:ph idx="1"/>
          </p:nvPr>
        </p:nvSpPr>
        <p:spPr>
          <a:xfrm>
            <a:off x="914400" y="1752601"/>
            <a:ext cx="7543800" cy="4343400"/>
          </a:xfrm>
        </p:spPr>
        <p:txBody>
          <a:bodyPr>
            <a:normAutofit/>
          </a:bodyPr>
          <a:lstStyle/>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In 1969 an economist named Oates (my professor) tested </a:t>
            </a:r>
            <a:r>
              <a:rPr lang="en-US" altLang="zh-CN" sz="2000" dirty="0" err="1">
                <a:ea typeface="SimSun" panose="02010600030101010101" pitchFamily="2" charset="-122"/>
              </a:rPr>
              <a:t>Tiebout’s</a:t>
            </a:r>
            <a:r>
              <a:rPr lang="en-US" altLang="zh-CN" sz="2000" dirty="0">
                <a:ea typeface="SimSun" panose="02010600030101010101" pitchFamily="2" charset="-122"/>
              </a:rPr>
              <a:t> </a:t>
            </a:r>
            <a:br>
              <a:rPr lang="en-US" altLang="zh-CN" sz="2000" dirty="0">
                <a:ea typeface="SimSun" panose="02010600030101010101" pitchFamily="2" charset="-122"/>
              </a:rPr>
            </a:br>
            <a:r>
              <a:rPr lang="en-US" altLang="zh-CN" sz="2000" dirty="0">
                <a:ea typeface="SimSun" panose="02010600030101010101" pitchFamily="2" charset="-122"/>
              </a:rPr>
              <a:t>positive hypothesis that people care about services in their community.</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err="1">
                <a:ea typeface="SimSun" panose="02010600030101010101" pitchFamily="2" charset="-122"/>
              </a:rPr>
              <a:t>Tiebout’s</a:t>
            </a:r>
            <a:r>
              <a:rPr lang="en-US" altLang="zh-CN" sz="2000" dirty="0">
                <a:ea typeface="SimSun" panose="02010600030101010101" pitchFamily="2" charset="-122"/>
              </a:rPr>
              <a:t> hypothesis implies, said Oates, that better public services and lower property taxes will lead to higher property values.</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This phenomenon is known as </a:t>
            </a:r>
            <a:r>
              <a:rPr lang="en-US" altLang="zh-CN" sz="2000" b="1" dirty="0">
                <a:ea typeface="SimSun" panose="02010600030101010101" pitchFamily="2" charset="-122"/>
              </a:rPr>
              <a:t>capitalization</a:t>
            </a:r>
            <a:r>
              <a:rPr lang="en-US" altLang="zh-CN" sz="2000" dirty="0">
                <a:ea typeface="SimSun" panose="02010600030101010101" pitchFamily="2" charset="-122"/>
              </a:rPr>
              <a:t>. </a:t>
            </a:r>
          </a:p>
          <a:p>
            <a:pPr marL="227013" indent="-227013" eaLnBrk="1" hangingPunct="1">
              <a:lnSpc>
                <a:spcPct val="9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90000"/>
              </a:lnSpc>
              <a:buFont typeface="Wingdings" panose="05000000000000000000" pitchFamily="2" charset="2"/>
              <a:buChar char="§"/>
            </a:pPr>
            <a:r>
              <a:rPr lang="en-US" altLang="zh-CN" sz="2000" dirty="0">
                <a:ea typeface="SimSun" panose="02010600030101010101" pitchFamily="2" charset="-122"/>
              </a:rPr>
              <a:t>Using data for suburbs in NJ, Oates found evidence of capitalization—</a:t>
            </a:r>
            <a:br>
              <a:rPr lang="en-US" altLang="zh-CN" sz="2000" dirty="0">
                <a:ea typeface="SimSun" panose="02010600030101010101" pitchFamily="2" charset="-122"/>
              </a:rPr>
            </a:br>
            <a:r>
              <a:rPr lang="en-US" altLang="zh-CN" sz="2000" dirty="0">
                <a:ea typeface="SimSun" panose="02010600030101010101" pitchFamily="2" charset="-122"/>
              </a:rPr>
              <a:t>and inspired a huge literature.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77824" y="1371600"/>
            <a:ext cx="3394775" cy="461665"/>
          </a:xfrm>
          <a:prstGeom prst="rect">
            <a:avLst/>
          </a:prstGeom>
        </p:spPr>
        <p:txBody>
          <a:bodyPr wrap="none">
            <a:spAutoFit/>
          </a:bodyPr>
          <a:lstStyle/>
          <a:p>
            <a:r>
              <a:rPr lang="en-US" sz="2400" dirty="0">
                <a:solidFill>
                  <a:srgbClr val="BD582C"/>
                </a:solidFill>
                <a:latin typeface="+mn-lt"/>
              </a:rPr>
              <a:t>Popularity of Exemptions</a:t>
            </a:r>
          </a:p>
        </p:txBody>
      </p:sp>
      <p:sp>
        <p:nvSpPr>
          <p:cNvPr id="32771" name="Rectangle 3"/>
          <p:cNvSpPr>
            <a:spLocks noGrp="1" noChangeArrowheads="1"/>
          </p:cNvSpPr>
          <p:nvPr>
            <p:ph idx="1"/>
          </p:nvPr>
        </p:nvSpPr>
        <p:spPr>
          <a:xfrm>
            <a:off x="914400" y="1828800"/>
            <a:ext cx="7429500" cy="5257800"/>
          </a:xfrm>
        </p:spPr>
        <p:txBody>
          <a:bodyPr>
            <a:normAutofit/>
          </a:bodyPr>
          <a:lstStyle/>
          <a:p>
            <a:pPr eaLnBrk="1" hangingPunct="1">
              <a:lnSpc>
                <a:spcPct val="50000"/>
              </a:lnSpc>
            </a:pPr>
            <a:endParaRPr lang="en-US" sz="2000" b="1" dirty="0"/>
          </a:p>
          <a:p>
            <a:pPr marL="231775" indent="-231775">
              <a:buFont typeface="Wingdings" panose="05000000000000000000" pitchFamily="2" charset="2"/>
              <a:buChar char="§"/>
            </a:pPr>
            <a:r>
              <a:rPr lang="en-US" sz="2000" dirty="0"/>
              <a:t>Because homestead exemptions lower the property tax burden on low-income homeowners, almost all states have them in one form or another.</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Most states have </a:t>
            </a:r>
            <a:r>
              <a:rPr lang="en-US" sz="2000" b="1" dirty="0"/>
              <a:t>special exemptions</a:t>
            </a:r>
            <a:r>
              <a:rPr lang="en-US" sz="2000" dirty="0"/>
              <a:t>, usually for the elderly or veterans.</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Several states have </a:t>
            </a:r>
            <a:r>
              <a:rPr lang="en-US" sz="2000" b="1" dirty="0"/>
              <a:t>general exemptions.</a:t>
            </a:r>
          </a:p>
          <a:p>
            <a:pPr marL="231775" indent="-231775">
              <a:lnSpc>
                <a:spcPct val="50000"/>
              </a:lnSpc>
              <a:buFont typeface="Wingdings" panose="05000000000000000000" pitchFamily="2" charset="2"/>
              <a:buChar char="§"/>
            </a:pPr>
            <a:endParaRPr lang="en-US" sz="2000" dirty="0"/>
          </a:p>
          <a:p>
            <a:pPr marL="231775" indent="-231775">
              <a:buFont typeface="Wingdings" panose="05000000000000000000" pitchFamily="2" charset="2"/>
              <a:buChar char="§"/>
            </a:pPr>
            <a:r>
              <a:rPr lang="en-US" sz="2000" dirty="0"/>
              <a:t>A few states </a:t>
            </a:r>
            <a:r>
              <a:rPr lang="en-US" sz="2000" b="1" dirty="0"/>
              <a:t>reimburse</a:t>
            </a:r>
            <a:r>
              <a:rPr lang="en-US" sz="2000" dirty="0"/>
              <a:t> local governments for the exemptions.</a:t>
            </a:r>
          </a:p>
          <a:p>
            <a:pPr marL="231775" indent="-231775">
              <a:lnSpc>
                <a:spcPct val="50000"/>
              </a:lnSpc>
              <a:buFont typeface="Wingdings" panose="05000000000000000000" pitchFamily="2" charset="2"/>
              <a:buChar char="§"/>
            </a:pPr>
            <a:endParaRPr lang="en-US" sz="2000" dirty="0"/>
          </a:p>
          <a:p>
            <a:pPr lvl="1" eaLnBrk="1" hangingPunct="1"/>
            <a:endParaRPr lang="en-US"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6" name="Rectangle 2"/>
          <p:cNvSpPr/>
          <p:nvPr/>
        </p:nvSpPr>
        <p:spPr>
          <a:xfrm>
            <a:off x="805676" y="1295400"/>
            <a:ext cx="2182842" cy="461665"/>
          </a:xfrm>
          <a:prstGeom prst="rect">
            <a:avLst/>
          </a:prstGeom>
        </p:spPr>
        <p:txBody>
          <a:bodyPr wrap="none">
            <a:spAutoFit/>
          </a:bodyPr>
          <a:lstStyle/>
          <a:p>
            <a:pPr>
              <a:defRPr/>
            </a:pPr>
            <a:r>
              <a:rPr lang="en-US" sz="2400" dirty="0">
                <a:solidFill>
                  <a:srgbClr val="BD582C"/>
                </a:solidFill>
                <a:latin typeface="+mn-lt"/>
              </a:rPr>
              <a:t>Circuit Breakers</a:t>
            </a:r>
          </a:p>
        </p:txBody>
      </p:sp>
      <p:sp>
        <p:nvSpPr>
          <p:cNvPr id="28675" name="Rectangle 3"/>
          <p:cNvSpPr>
            <a:spLocks noGrp="1" noChangeArrowheads="1"/>
          </p:cNvSpPr>
          <p:nvPr>
            <p:ph idx="1"/>
          </p:nvPr>
        </p:nvSpPr>
        <p:spPr>
          <a:xfrm>
            <a:off x="873252" y="1828800"/>
            <a:ext cx="7485888" cy="794364"/>
          </a:xfrm>
        </p:spPr>
        <p:txBody>
          <a:bodyPr>
            <a:noAutofit/>
          </a:bodyPr>
          <a:lstStyle/>
          <a:p>
            <a:pPr marL="231775" indent="-231775" eaLnBrk="1" hangingPunct="1">
              <a:lnSpc>
                <a:spcPct val="120000"/>
              </a:lnSpc>
              <a:buFont typeface="Wingdings" panose="05000000000000000000" pitchFamily="2" charset="2"/>
              <a:buChar char="§"/>
            </a:pPr>
            <a:r>
              <a:rPr lang="en-US" sz="2000" dirty="0"/>
              <a:t>A </a:t>
            </a:r>
            <a:r>
              <a:rPr lang="en-US" sz="2000" b="1" dirty="0"/>
              <a:t>circuit breaker </a:t>
            </a:r>
            <a:r>
              <a:rPr lang="en-US" sz="2000" dirty="0"/>
              <a:t>provides a tax break (usually through an income tax rebate) if a person’s property tax payment exceeds a given share of their income, </a:t>
            </a:r>
            <a:r>
              <a:rPr lang="en-US" sz="2000" i="1" dirty="0">
                <a:latin typeface="Times New Roman" panose="02020603050405020304" pitchFamily="18" charset="0"/>
                <a:cs typeface="Times New Roman" panose="02020603050405020304" pitchFamily="18" charset="0"/>
              </a:rPr>
              <a:t>Y</a:t>
            </a:r>
            <a:r>
              <a:rPr lang="en-US" sz="2000" dirty="0"/>
              <a:t>.</a:t>
            </a:r>
          </a:p>
          <a:p>
            <a:pPr eaLnBrk="1" hangingPunct="1">
              <a:lnSpc>
                <a:spcPct val="90000"/>
              </a:lnSpc>
            </a:pPr>
            <a:endParaRPr lang="en-US" sz="2000" dirty="0"/>
          </a:p>
          <a:p>
            <a:pPr eaLnBrk="1" hangingPunct="1">
              <a:lnSpc>
                <a:spcPct val="90000"/>
              </a:lnSpc>
            </a:pPr>
            <a:endParaRPr lang="en-US" sz="2000" dirty="0"/>
          </a:p>
          <a:p>
            <a:pPr eaLnBrk="1" hangingPunct="1">
              <a:lnSpc>
                <a:spcPct val="90000"/>
              </a:lnSpc>
            </a:pPr>
            <a:endParaRPr lang="en-US" sz="2000" dirty="0"/>
          </a:p>
        </p:txBody>
      </p:sp>
      <p:sp>
        <p:nvSpPr>
          <p:cNvPr id="5" name="Rectangle 4"/>
          <p:cNvSpPr txBox="1">
            <a:spLocks noChangeArrowheads="1"/>
          </p:cNvSpPr>
          <p:nvPr/>
        </p:nvSpPr>
        <p:spPr>
          <a:xfrm>
            <a:off x="861060" y="3048000"/>
            <a:ext cx="7749540" cy="3200400"/>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buFont typeface="Wingdings" panose="05000000000000000000" pitchFamily="2" charset="2"/>
              <a:buChar char="§"/>
            </a:pPr>
            <a:r>
              <a:rPr lang="en-US" sz="2000" dirty="0"/>
              <a:t>The most basic design:</a:t>
            </a:r>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r>
              <a:rPr lang="en-US" sz="2000" dirty="0"/>
              <a:t>with a typical </a:t>
            </a:r>
            <a:r>
              <a:rPr lang="el-GR" sz="2000" i="1" dirty="0">
                <a:latin typeface="Times New Roman" panose="02020603050405020304" pitchFamily="18" charset="0"/>
                <a:cs typeface="Times New Roman" panose="02020603050405020304" pitchFamily="18" charset="0"/>
              </a:rPr>
              <a:t>α</a:t>
            </a:r>
            <a:r>
              <a:rPr lang="en-US" sz="2000" dirty="0">
                <a:latin typeface="Times New Roman" panose="02020603050405020304" pitchFamily="18" charset="0"/>
                <a:cs typeface="Times New Roman" panose="02020603050405020304" pitchFamily="18" charset="0"/>
              </a:rPr>
              <a:t> </a:t>
            </a:r>
            <a:r>
              <a:rPr lang="en-US" sz="2000" dirty="0"/>
              <a:t>= 0.5 and a typical </a:t>
            </a:r>
            <a:r>
              <a:rPr lang="el-GR" sz="2000" i="1" dirty="0">
                <a:latin typeface="Times New Roman" panose="02020603050405020304" pitchFamily="18" charset="0"/>
                <a:cs typeface="Times New Roman" panose="02020603050405020304" pitchFamily="18" charset="0"/>
              </a:rPr>
              <a:t>β</a:t>
            </a:r>
            <a:r>
              <a:rPr lang="en-US" sz="2000" dirty="0"/>
              <a:t> = .035.</a:t>
            </a:r>
          </a:p>
          <a:p>
            <a:pPr fontAlgn="auto"/>
            <a:endParaRPr lang="en-US" sz="2000" dirty="0">
              <a:solidFill>
                <a:srgbClr val="BD582C"/>
              </a:solidFill>
            </a:endParaRPr>
          </a:p>
          <a:p>
            <a:pPr fontAlgn="auto"/>
            <a:endParaRPr lang="en-US" sz="2000" dirty="0">
              <a:solidFill>
                <a:srgbClr val="BD582C"/>
              </a:solidFill>
            </a:endParaRPr>
          </a:p>
          <a:p>
            <a:pPr fontAlgn="auto"/>
            <a:endParaRPr lang="en-US" sz="2000" dirty="0">
              <a:solidFill>
                <a:srgbClr val="BD582C"/>
              </a:solidFill>
            </a:endParaRPr>
          </a:p>
        </p:txBody>
      </p:sp>
      <p:graphicFrame>
        <p:nvGraphicFramePr>
          <p:cNvPr id="28677" name="Equation" descr="Please contact Professor Yinger for details regarding equations" title="Equation"/>
          <p:cNvGraphicFramePr>
            <a:graphicFrameLocks noChangeAspect="1"/>
          </p:cNvGraphicFramePr>
          <p:nvPr/>
        </p:nvGraphicFramePr>
        <p:xfrm>
          <a:off x="1082675" y="3505200"/>
          <a:ext cx="6978650" cy="1319213"/>
        </p:xfrm>
        <a:graphic>
          <a:graphicData uri="http://schemas.openxmlformats.org/presentationml/2006/ole">
            <mc:AlternateContent xmlns:mc="http://schemas.openxmlformats.org/markup-compatibility/2006">
              <mc:Choice xmlns:v="urn:schemas-microsoft-com:vml" Requires="v">
                <p:oleObj name="Equation" r:id="rId2" imgW="2260440" imgH="431640" progId="Equation.DSMT4">
                  <p:embed/>
                </p:oleObj>
              </mc:Choice>
              <mc:Fallback>
                <p:oleObj name="Equation" r:id="rId2" imgW="2260440" imgH="431640" progId="Equation.DSMT4">
                  <p:embed/>
                  <p:pic>
                    <p:nvPicPr>
                      <p:cNvPr id="28677" name="Equation" descr="Please contact Professor Yinger for details regarding equations" title="Equation"/>
                      <p:cNvPicPr>
                        <a:picLocks noChangeAspect="1" noChangeArrowheads="1"/>
                      </p:cNvPicPr>
                      <p:nvPr/>
                    </p:nvPicPr>
                    <p:blipFill>
                      <a:blip r:embed="rId3"/>
                      <a:srcRect/>
                      <a:stretch>
                        <a:fillRect/>
                      </a:stretch>
                    </p:blipFill>
                    <p:spPr bwMode="auto">
                      <a:xfrm>
                        <a:off x="1082675" y="3505200"/>
                        <a:ext cx="6978650" cy="1319213"/>
                      </a:xfrm>
                      <a:prstGeom prst="rect">
                        <a:avLst/>
                      </a:prstGeom>
                      <a:noFill/>
                      <a:ln>
                        <a:noFill/>
                      </a:ln>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a:solidFill>
                  <a:srgbClr val="BD582C"/>
                </a:solidFill>
                <a:latin typeface="+mn-lt"/>
              </a:rPr>
              <a:t>Circuit Breakers, 3</a:t>
            </a:r>
          </a:p>
        </p:txBody>
      </p:sp>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a:t>A CB has a progressive element (rebates start at lower house values for lower-income households) and a regressive element (at any given income level, relief increases with house value).</a:t>
            </a:r>
            <a:endParaRPr lang="en-US" sz="2000" b="1" dirty="0"/>
          </a:p>
        </p:txBody>
      </p:sp>
      <p:graphicFrame>
        <p:nvGraphicFramePr>
          <p:cNvPr id="6" name="Graph" descr="Please contact Professor Yinger for details regarding figures" title="Graph"/>
          <p:cNvGraphicFramePr/>
          <p:nvPr/>
        </p:nvGraphicFramePr>
        <p:xfrm>
          <a:off x="1905000" y="2754630"/>
          <a:ext cx="5518785" cy="3569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7215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a:solidFill>
                  <a:srgbClr val="BD582C"/>
                </a:solidFill>
                <a:latin typeface="+mn-lt"/>
              </a:rPr>
              <a:t>Circuit Breakers, 4</a:t>
            </a:r>
          </a:p>
        </p:txBody>
      </p:sp>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a:t>A circuit breaker is also eliminates regressivity with respect to income—up to a point.</a:t>
            </a:r>
            <a:endParaRPr lang="en-US" sz="2000" b="1" dirty="0"/>
          </a:p>
        </p:txBody>
      </p:sp>
      <p:graphicFrame>
        <p:nvGraphicFramePr>
          <p:cNvPr id="6" name="Graph" descr="Please contact Professor Yinger for details regarding figures" title="Graph"/>
          <p:cNvGraphicFramePr/>
          <p:nvPr/>
        </p:nvGraphicFramePr>
        <p:xfrm>
          <a:off x="1810223" y="2390756"/>
          <a:ext cx="5540375" cy="4005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7015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a:solidFill>
                  <a:srgbClr val="BD582C"/>
                </a:solidFill>
                <a:latin typeface="+mn-lt"/>
              </a:rPr>
              <a:t>Circuit Breakers, 5</a:t>
            </a:r>
          </a:p>
        </p:txBody>
      </p:sp>
      <p:sp>
        <p:nvSpPr>
          <p:cNvPr id="30723" name="Rectangle 3"/>
          <p:cNvSpPr>
            <a:spLocks noGrp="1" noChangeArrowheads="1"/>
          </p:cNvSpPr>
          <p:nvPr>
            <p:ph idx="1"/>
          </p:nvPr>
        </p:nvSpPr>
        <p:spPr>
          <a:xfrm>
            <a:off x="842800" y="1828801"/>
            <a:ext cx="7615399" cy="4495799"/>
          </a:xfrm>
        </p:spPr>
        <p:txBody>
          <a:bodyPr>
            <a:noAutofit/>
          </a:bodyPr>
          <a:lstStyle/>
          <a:p>
            <a:pPr>
              <a:lnSpc>
                <a:spcPct val="100000"/>
              </a:lnSpc>
              <a:buFont typeface="Wingdings" panose="05000000000000000000" pitchFamily="2" charset="2"/>
              <a:buChar char="§"/>
            </a:pPr>
            <a:r>
              <a:rPr lang="en-US" sz="2000" b="1" dirty="0"/>
              <a:t> </a:t>
            </a:r>
            <a:r>
              <a:rPr lang="en-US" sz="2000" dirty="0"/>
              <a:t>But a circuit breaker also unfairly rewards people who buy an expensive house relative to their income.</a:t>
            </a:r>
            <a:endParaRPr lang="en-US" sz="2000" b="1" dirty="0"/>
          </a:p>
        </p:txBody>
      </p:sp>
      <p:graphicFrame>
        <p:nvGraphicFramePr>
          <p:cNvPr id="7" name="Graph" descr="Please contact Professor Yinger for details regarding figures" title="Graph"/>
          <p:cNvGraphicFramePr/>
          <p:nvPr/>
        </p:nvGraphicFramePr>
        <p:xfrm>
          <a:off x="1758315" y="2406015"/>
          <a:ext cx="5627370" cy="3918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198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4" name="Rectangle 2"/>
          <p:cNvSpPr/>
          <p:nvPr/>
        </p:nvSpPr>
        <p:spPr>
          <a:xfrm>
            <a:off x="800100" y="1320526"/>
            <a:ext cx="4822730" cy="461665"/>
          </a:xfrm>
          <a:prstGeom prst="rect">
            <a:avLst/>
          </a:prstGeom>
        </p:spPr>
        <p:txBody>
          <a:bodyPr wrap="none">
            <a:spAutoFit/>
          </a:bodyPr>
          <a:lstStyle/>
          <a:p>
            <a:pPr>
              <a:defRPr/>
            </a:pPr>
            <a:r>
              <a:rPr lang="en-US" sz="2400" dirty="0">
                <a:solidFill>
                  <a:srgbClr val="BD582C"/>
                </a:solidFill>
                <a:latin typeface="+mn-lt"/>
              </a:rPr>
              <a:t>Benefits and Costs of Circuit Breakers</a:t>
            </a:r>
          </a:p>
        </p:txBody>
      </p:sp>
      <p:sp>
        <p:nvSpPr>
          <p:cNvPr id="29699" name="Rectangle 3"/>
          <p:cNvSpPr>
            <a:spLocks noGrp="1" noChangeArrowheads="1"/>
          </p:cNvSpPr>
          <p:nvPr>
            <p:ph idx="1"/>
          </p:nvPr>
        </p:nvSpPr>
        <p:spPr>
          <a:xfrm>
            <a:off x="914400" y="1756171"/>
            <a:ext cx="7543800" cy="4492229"/>
          </a:xfrm>
        </p:spPr>
        <p:txBody>
          <a:bodyPr>
            <a:normAutofit/>
          </a:bodyPr>
          <a:lstStyle/>
          <a:p>
            <a:pPr marL="457200" indent="-282575" eaLnBrk="1" hangingPunct="1">
              <a:lnSpc>
                <a:spcPct val="100000"/>
              </a:lnSpc>
              <a:spcAft>
                <a:spcPts val="1200"/>
              </a:spcAft>
              <a:buFont typeface="Wingdings" panose="05000000000000000000" pitchFamily="2" charset="2"/>
              <a:buChar char="§"/>
              <a:defRPr/>
            </a:pPr>
            <a:r>
              <a:rPr lang="en-US" sz="2000" dirty="0"/>
              <a:t>About half of the states have circuit breakers for elderly homeowners or elderly renters; a few states have circuit breakers for all homeowners or all renters.</a:t>
            </a:r>
          </a:p>
          <a:p>
            <a:pPr marL="457200" indent="-282575" eaLnBrk="1" hangingPunct="1">
              <a:lnSpc>
                <a:spcPct val="100000"/>
              </a:lnSpc>
              <a:spcAft>
                <a:spcPts val="1200"/>
              </a:spcAft>
              <a:buFont typeface="Wingdings" panose="05000000000000000000" pitchFamily="2" charset="2"/>
              <a:buChar char="§"/>
              <a:defRPr/>
            </a:pPr>
            <a:r>
              <a:rPr lang="en-US" sz="2000" dirty="0"/>
              <a:t>Circuit breakers provide tax relief for people who experience a negative income shock that makes it hard for them to pay property taxes out of their income.</a:t>
            </a:r>
          </a:p>
          <a:p>
            <a:pPr marL="457200" indent="-282575" eaLnBrk="1" hangingPunct="1">
              <a:lnSpc>
                <a:spcPct val="100000"/>
              </a:lnSpc>
              <a:spcAft>
                <a:spcPts val="1200"/>
              </a:spcAft>
              <a:buFont typeface="Wingdings" panose="05000000000000000000" pitchFamily="2" charset="2"/>
              <a:buChar char="§"/>
              <a:defRPr/>
            </a:pPr>
            <a:r>
              <a:rPr lang="en-US" sz="2000" dirty="0"/>
              <a:t>Circuit breakers help many homeowners who do not need help.</a:t>
            </a:r>
          </a:p>
          <a:p>
            <a:pPr marL="569700" lvl="8" indent="-282575">
              <a:lnSpc>
                <a:spcPct val="100000"/>
              </a:lnSpc>
              <a:spcAft>
                <a:spcPts val="1200"/>
              </a:spcAft>
              <a:buFont typeface="Arial" panose="020B0604020202020204" pitchFamily="34" charset="0"/>
              <a:buChar char="•"/>
            </a:pPr>
            <a:r>
              <a:rPr lang="en-US" sz="2000" dirty="0"/>
              <a:t>Empty-nesters can borrow against their equity; the circuit breaker just subsidizes their children’s inheritance.</a:t>
            </a:r>
          </a:p>
          <a:p>
            <a:pPr marL="569700" lvl="8" indent="-282575">
              <a:lnSpc>
                <a:spcPct val="100000"/>
              </a:lnSpc>
              <a:spcAft>
                <a:spcPts val="1200"/>
              </a:spcAft>
              <a:buFont typeface="Arial" panose="020B0604020202020204" pitchFamily="34" charset="0"/>
              <a:buChar char="•"/>
            </a:pPr>
            <a:r>
              <a:rPr lang="en-US" sz="2000" dirty="0"/>
              <a:t>Circuit breakers reward people who buy an expensive house.</a:t>
            </a:r>
          </a:p>
          <a:p>
            <a:pPr eaLnBrk="1" hangingPunct="1">
              <a:buFont typeface="Wingdings" panose="05000000000000000000" pitchFamily="2" charset="2"/>
              <a:buChar char="§"/>
              <a:defRPr/>
            </a:pPr>
            <a:endParaRPr lang="en-US" sz="2000" dirty="0"/>
          </a:p>
          <a:p>
            <a:pPr eaLnBrk="1" hangingPunct="1">
              <a:defRPr/>
            </a:pPr>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00100" y="1305657"/>
            <a:ext cx="4831002" cy="461665"/>
          </a:xfrm>
          <a:prstGeom prst="rect">
            <a:avLst/>
          </a:prstGeom>
        </p:spPr>
        <p:txBody>
          <a:bodyPr wrap="none">
            <a:spAutoFit/>
          </a:bodyPr>
          <a:lstStyle/>
          <a:p>
            <a:pPr eaLnBrk="1" hangingPunct="1">
              <a:spcAft>
                <a:spcPts val="1800"/>
              </a:spcAft>
              <a:defRPr/>
            </a:pPr>
            <a:r>
              <a:rPr lang="en-US" sz="2400" dirty="0">
                <a:solidFill>
                  <a:srgbClr val="BD582C"/>
                </a:solidFill>
                <a:latin typeface="+mn-lt"/>
              </a:rPr>
              <a:t>A Better Solution for Income Inequity</a:t>
            </a:r>
          </a:p>
        </p:txBody>
      </p:sp>
      <p:sp>
        <p:nvSpPr>
          <p:cNvPr id="29699" name="Rectangle 3"/>
          <p:cNvSpPr>
            <a:spLocks noGrp="1" noChangeArrowheads="1"/>
          </p:cNvSpPr>
          <p:nvPr>
            <p:ph idx="1"/>
          </p:nvPr>
        </p:nvSpPr>
        <p:spPr>
          <a:xfrm>
            <a:off x="800100" y="1756171"/>
            <a:ext cx="7543800" cy="4416029"/>
          </a:xfrm>
        </p:spPr>
        <p:txBody>
          <a:bodyPr>
            <a:normAutofit lnSpcReduction="10000"/>
          </a:bodyPr>
          <a:lstStyle/>
          <a:p>
            <a:pPr marL="215900" lvl="1" indent="-215900">
              <a:lnSpc>
                <a:spcPct val="100000"/>
              </a:lnSpc>
              <a:spcAft>
                <a:spcPts val="1200"/>
              </a:spcAft>
              <a:buFont typeface="Wingdings" panose="05000000000000000000" pitchFamily="2" charset="2"/>
              <a:buChar char="§"/>
              <a:defRPr/>
            </a:pPr>
            <a:r>
              <a:rPr lang="en-US" sz="2000" dirty="0"/>
              <a:t>Many people like circuit breakers because they can be progressive with respect to income, not just with respect to property values.</a:t>
            </a:r>
          </a:p>
          <a:p>
            <a:pPr marL="215900" lvl="1" indent="-215900">
              <a:lnSpc>
                <a:spcPct val="100000"/>
              </a:lnSpc>
              <a:spcAft>
                <a:spcPts val="1200"/>
              </a:spcAft>
              <a:buFont typeface="Wingdings" panose="05000000000000000000" pitchFamily="2" charset="2"/>
              <a:buChar char="§"/>
              <a:defRPr/>
            </a:pPr>
            <a:r>
              <a:rPr lang="en-US" sz="2000" dirty="0"/>
              <a:t>Exemptions could be made progressive with respect to income by setting a higher exemption amount for lower income households.</a:t>
            </a:r>
          </a:p>
          <a:p>
            <a:pPr marL="215900" lvl="1" indent="-215900">
              <a:lnSpc>
                <a:spcPct val="100000"/>
              </a:lnSpc>
              <a:spcAft>
                <a:spcPts val="1200"/>
              </a:spcAft>
              <a:buFont typeface="Wingdings" panose="05000000000000000000" pitchFamily="2" charset="2"/>
              <a:buChar char="§"/>
              <a:defRPr/>
            </a:pPr>
            <a:r>
              <a:rPr lang="en-US" sz="2000" dirty="0"/>
              <a:t>This approach does not now exist, because one great advantage of exemptions is that they can be administered through property tax bills, whereas circuit breakers are administered through the income tax.</a:t>
            </a:r>
          </a:p>
          <a:p>
            <a:pPr marL="457200" lvl="2" indent="-223838">
              <a:lnSpc>
                <a:spcPct val="100000"/>
              </a:lnSpc>
              <a:spcAft>
                <a:spcPts val="1200"/>
              </a:spcAft>
              <a:buFont typeface="Courier New" panose="02070309020205020404" pitchFamily="49" charset="0"/>
              <a:buChar char="o"/>
              <a:defRPr/>
            </a:pPr>
            <a:r>
              <a:rPr lang="en-US" sz="1775" dirty="0"/>
              <a:t>By switching the administration of exemptions to the income tax, the link between income and the size of the exemption would be easy to administer.</a:t>
            </a:r>
          </a:p>
          <a:p>
            <a:pPr marL="457200" lvl="2" indent="-223838">
              <a:lnSpc>
                <a:spcPct val="100000"/>
              </a:lnSpc>
              <a:spcAft>
                <a:spcPts val="1200"/>
              </a:spcAft>
              <a:buFont typeface="Courier New" panose="02070309020205020404" pitchFamily="49" charset="0"/>
              <a:buChar char="o"/>
              <a:defRPr/>
            </a:pPr>
            <a:r>
              <a:rPr lang="en-US" sz="1775" dirty="0"/>
              <a:t>This design is like a sliding-scale circuit breaker except that the exemption gives the same tax break to all households in a given income bracket, whereas the sliding-scale circuit breaker gives a larger break to households who buy more expensive houses.</a:t>
            </a:r>
          </a:p>
        </p:txBody>
      </p:sp>
    </p:spTree>
    <p:extLst>
      <p:ext uri="{BB962C8B-B14F-4D97-AF65-F5344CB8AC3E}">
        <p14:creationId xmlns:p14="http://schemas.microsoft.com/office/powerpoint/2010/main" val="3965004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00100" y="1305657"/>
            <a:ext cx="5471819" cy="461665"/>
          </a:xfrm>
          <a:prstGeom prst="rect">
            <a:avLst/>
          </a:prstGeom>
        </p:spPr>
        <p:txBody>
          <a:bodyPr wrap="none">
            <a:spAutoFit/>
          </a:bodyPr>
          <a:lstStyle/>
          <a:p>
            <a:pPr eaLnBrk="1" hangingPunct="1">
              <a:spcAft>
                <a:spcPts val="1800"/>
              </a:spcAft>
              <a:defRPr/>
            </a:pPr>
            <a:r>
              <a:rPr lang="en-US" sz="2400" dirty="0">
                <a:solidFill>
                  <a:srgbClr val="BD582C"/>
                </a:solidFill>
                <a:latin typeface="+mn-lt"/>
              </a:rPr>
              <a:t>A Better Solution for Cash-Flow Problems</a:t>
            </a:r>
          </a:p>
        </p:txBody>
      </p:sp>
      <p:sp>
        <p:nvSpPr>
          <p:cNvPr id="29699" name="Rectangle 3"/>
          <p:cNvSpPr>
            <a:spLocks noGrp="1" noChangeArrowheads="1"/>
          </p:cNvSpPr>
          <p:nvPr>
            <p:ph idx="1"/>
          </p:nvPr>
        </p:nvSpPr>
        <p:spPr>
          <a:xfrm>
            <a:off x="800100" y="1756171"/>
            <a:ext cx="7543800" cy="4416029"/>
          </a:xfrm>
        </p:spPr>
        <p:txBody>
          <a:bodyPr>
            <a:normAutofit/>
          </a:bodyPr>
          <a:lstStyle/>
          <a:p>
            <a:pPr marL="215900" lvl="1" indent="-215900">
              <a:lnSpc>
                <a:spcPct val="100000"/>
              </a:lnSpc>
              <a:spcAft>
                <a:spcPts val="1200"/>
              </a:spcAft>
              <a:buFont typeface="Wingdings" panose="05000000000000000000" pitchFamily="2" charset="2"/>
              <a:buChar char="§"/>
              <a:defRPr/>
            </a:pPr>
            <a:r>
              <a:rPr lang="en-US" sz="2000" dirty="0"/>
              <a:t>Many people like circuit breakers because they help empty nesters and people in vacation areas that experience rapid property-value growth.</a:t>
            </a:r>
          </a:p>
          <a:p>
            <a:pPr marL="457200" lvl="2" indent="-223838">
              <a:lnSpc>
                <a:spcPct val="100000"/>
              </a:lnSpc>
              <a:spcAft>
                <a:spcPts val="1200"/>
              </a:spcAft>
              <a:buFont typeface="Courier New" panose="02070309020205020404" pitchFamily="49" charset="0"/>
              <a:buChar char="o"/>
              <a:defRPr/>
            </a:pPr>
            <a:r>
              <a:rPr lang="en-US" sz="1775" dirty="0"/>
              <a:t>In fact, however, these people have a valuable asset and do not need to be subsidized.</a:t>
            </a:r>
          </a:p>
          <a:p>
            <a:pPr marL="457200" lvl="2" indent="-223838">
              <a:lnSpc>
                <a:spcPct val="100000"/>
              </a:lnSpc>
              <a:spcAft>
                <a:spcPts val="1200"/>
              </a:spcAft>
              <a:buFont typeface="Courier New" panose="02070309020205020404" pitchFamily="49" charset="0"/>
              <a:buChar char="o"/>
              <a:defRPr/>
            </a:pPr>
            <a:r>
              <a:rPr lang="en-US" sz="1775" dirty="0"/>
              <a:t>Instead, they need help with a cash-flow problem.</a:t>
            </a:r>
          </a:p>
          <a:p>
            <a:pPr marL="215900" lvl="1" indent="-215900">
              <a:lnSpc>
                <a:spcPct val="100000"/>
              </a:lnSpc>
              <a:spcAft>
                <a:spcPts val="1200"/>
              </a:spcAft>
              <a:buFont typeface="Wingdings" panose="05000000000000000000" pitchFamily="2" charset="2"/>
              <a:buChar char="§"/>
              <a:defRPr/>
            </a:pPr>
            <a:r>
              <a:rPr lang="en-US" sz="2000" dirty="0"/>
              <a:t>A better solution for this cash-flow problem is a “tax deferral” program.</a:t>
            </a:r>
          </a:p>
          <a:p>
            <a:pPr marL="457200" lvl="2" indent="-223838">
              <a:lnSpc>
                <a:spcPct val="100000"/>
              </a:lnSpc>
              <a:spcAft>
                <a:spcPts val="1200"/>
              </a:spcAft>
              <a:buFont typeface="Courier New" panose="02070309020205020404" pitchFamily="49" charset="0"/>
              <a:buChar char="o"/>
              <a:defRPr/>
            </a:pPr>
            <a:r>
              <a:rPr lang="en-US" sz="1775" dirty="0"/>
              <a:t>This type of program allows people in certain groups to postpone property tax increases until a house is sold or passed on to heirs; at that time all postponed payments are due, with interest.</a:t>
            </a:r>
          </a:p>
          <a:p>
            <a:pPr marL="457200" lvl="2" indent="-223838">
              <a:lnSpc>
                <a:spcPct val="100000"/>
              </a:lnSpc>
              <a:spcAft>
                <a:spcPts val="1200"/>
              </a:spcAft>
              <a:buFont typeface="Courier New" panose="02070309020205020404" pitchFamily="49" charset="0"/>
              <a:buChar char="o"/>
              <a:defRPr/>
            </a:pPr>
            <a:r>
              <a:rPr lang="en-US" sz="1775" dirty="0"/>
              <a:t>About two dozen states currently have a limited program of this type, but this approach should be expanded.</a:t>
            </a:r>
            <a:endParaRPr lang="en-US" sz="2000" dirty="0"/>
          </a:p>
        </p:txBody>
      </p:sp>
    </p:spTree>
    <p:extLst>
      <p:ext uri="{BB962C8B-B14F-4D97-AF65-F5344CB8AC3E}">
        <p14:creationId xmlns:p14="http://schemas.microsoft.com/office/powerpoint/2010/main" val="33866032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9: The Property Tax</a:t>
            </a:r>
          </a:p>
        </p:txBody>
      </p:sp>
      <p:sp>
        <p:nvSpPr>
          <p:cNvPr id="2" name="Rectangle 2"/>
          <p:cNvSpPr/>
          <p:nvPr/>
        </p:nvSpPr>
        <p:spPr>
          <a:xfrm>
            <a:off x="800100" y="1305657"/>
            <a:ext cx="1441164" cy="461665"/>
          </a:xfrm>
          <a:prstGeom prst="rect">
            <a:avLst/>
          </a:prstGeom>
        </p:spPr>
        <p:txBody>
          <a:bodyPr wrap="none">
            <a:spAutoFit/>
          </a:bodyPr>
          <a:lstStyle/>
          <a:p>
            <a:pPr eaLnBrk="1" hangingPunct="1">
              <a:spcAft>
                <a:spcPts val="1800"/>
              </a:spcAft>
              <a:defRPr/>
            </a:pPr>
            <a:r>
              <a:rPr lang="en-US" sz="2400" dirty="0">
                <a:solidFill>
                  <a:srgbClr val="BD582C"/>
                </a:solidFill>
                <a:latin typeface="+mn-lt"/>
              </a:rPr>
              <a:t>Questions</a:t>
            </a:r>
          </a:p>
        </p:txBody>
      </p:sp>
      <p:sp>
        <p:nvSpPr>
          <p:cNvPr id="29699" name="Rectangle 3"/>
          <p:cNvSpPr>
            <a:spLocks noGrp="1" noChangeArrowheads="1"/>
          </p:cNvSpPr>
          <p:nvPr>
            <p:ph idx="1"/>
          </p:nvPr>
        </p:nvSpPr>
        <p:spPr>
          <a:xfrm>
            <a:off x="800100" y="1756171"/>
            <a:ext cx="7543800" cy="4416029"/>
          </a:xfrm>
        </p:spPr>
        <p:txBody>
          <a:bodyPr>
            <a:normAutofit/>
          </a:bodyPr>
          <a:lstStyle/>
          <a:p>
            <a:pPr marL="215900" lvl="1" indent="-215900">
              <a:lnSpc>
                <a:spcPct val="100000"/>
              </a:lnSpc>
              <a:spcAft>
                <a:spcPts val="1200"/>
              </a:spcAft>
              <a:buFont typeface="Wingdings" panose="05000000000000000000" pitchFamily="2" charset="2"/>
              <a:buChar char="§"/>
              <a:defRPr/>
            </a:pPr>
            <a:r>
              <a:rPr lang="en-US" sz="2000" dirty="0"/>
              <a:t>What is property tax capitalization and how does it arise?</a:t>
            </a:r>
          </a:p>
          <a:p>
            <a:pPr marL="215900" lvl="1" indent="-215900">
              <a:lnSpc>
                <a:spcPct val="100000"/>
              </a:lnSpc>
              <a:spcAft>
                <a:spcPts val="1200"/>
              </a:spcAft>
              <a:buFont typeface="Wingdings" panose="05000000000000000000" pitchFamily="2" charset="2"/>
              <a:buChar char="§"/>
              <a:defRPr/>
            </a:pPr>
            <a:r>
              <a:rPr lang="en-US" sz="2000" dirty="0"/>
              <a:t>Why is the degree of property tax capitalization different in different circumstances?</a:t>
            </a:r>
          </a:p>
          <a:p>
            <a:pPr marL="215900" lvl="1" indent="-215900">
              <a:lnSpc>
                <a:spcPct val="100000"/>
              </a:lnSpc>
              <a:spcAft>
                <a:spcPts val="1200"/>
              </a:spcAft>
              <a:buFont typeface="Wingdings" panose="05000000000000000000" pitchFamily="2" charset="2"/>
              <a:buChar char="§"/>
              <a:defRPr/>
            </a:pPr>
            <a:r>
              <a:rPr lang="en-US" sz="2000" dirty="0"/>
              <a:t>What is the capitalization trap? How does it affect public policy?</a:t>
            </a:r>
          </a:p>
          <a:p>
            <a:pPr marL="215900" lvl="1" indent="-215900">
              <a:lnSpc>
                <a:spcPct val="100000"/>
              </a:lnSpc>
              <a:spcAft>
                <a:spcPts val="1200"/>
              </a:spcAft>
              <a:buFont typeface="Wingdings" panose="05000000000000000000" pitchFamily="2" charset="2"/>
              <a:buChar char="§"/>
              <a:defRPr/>
            </a:pPr>
            <a:r>
              <a:rPr lang="en-US" sz="2000" dirty="0"/>
              <a:t>What are the 4 ways to think about property tax incidence?</a:t>
            </a:r>
          </a:p>
          <a:p>
            <a:pPr marL="215900" lvl="1" indent="-215900">
              <a:lnSpc>
                <a:spcPct val="100000"/>
              </a:lnSpc>
              <a:spcAft>
                <a:spcPts val="1200"/>
              </a:spcAft>
              <a:buFont typeface="Wingdings" panose="05000000000000000000" pitchFamily="2" charset="2"/>
              <a:buChar char="§"/>
              <a:defRPr/>
            </a:pPr>
            <a:r>
              <a:rPr lang="en-US" sz="2000" dirty="0"/>
              <a:t>Most economists say the property tax is progressive. So why do states have programs designed to decrease the regressivity of the tax?</a:t>
            </a:r>
          </a:p>
          <a:p>
            <a:pPr marL="215900" lvl="1" indent="-215900">
              <a:lnSpc>
                <a:spcPct val="100000"/>
              </a:lnSpc>
              <a:spcAft>
                <a:spcPts val="1200"/>
              </a:spcAft>
              <a:buFont typeface="Wingdings" panose="05000000000000000000" pitchFamily="2" charset="2"/>
              <a:buChar char="§"/>
              <a:defRPr/>
            </a:pPr>
            <a:r>
              <a:rPr lang="en-US" sz="2000" dirty="0"/>
              <a:t>What is a homestead exemption?</a:t>
            </a:r>
          </a:p>
          <a:p>
            <a:pPr marL="215900" lvl="1" indent="-215900">
              <a:lnSpc>
                <a:spcPct val="100000"/>
              </a:lnSpc>
              <a:spcAft>
                <a:spcPts val="1200"/>
              </a:spcAft>
              <a:buFont typeface="Wingdings" panose="05000000000000000000" pitchFamily="2" charset="2"/>
              <a:buChar char="§"/>
              <a:defRPr/>
            </a:pPr>
            <a:r>
              <a:rPr lang="en-US" sz="2000" dirty="0"/>
              <a:t>What is a circuit breaker?</a:t>
            </a:r>
          </a:p>
          <a:p>
            <a:pPr marL="215900" lvl="1" indent="-215900">
              <a:lnSpc>
                <a:spcPct val="100000"/>
              </a:lnSpc>
              <a:spcAft>
                <a:spcPts val="1200"/>
              </a:spcAft>
              <a:buFont typeface="Wingdings" panose="05000000000000000000" pitchFamily="2" charset="2"/>
              <a:buChar char="§"/>
              <a:defRPr/>
            </a:pPr>
            <a:r>
              <a:rPr lang="en-US" sz="2000" dirty="0"/>
              <a:t>How do homestead exemptions and circuit breakers compare?</a:t>
            </a:r>
          </a:p>
        </p:txBody>
      </p:sp>
    </p:spTree>
    <p:extLst>
      <p:ext uri="{BB962C8B-B14F-4D97-AF65-F5344CB8AC3E}">
        <p14:creationId xmlns:p14="http://schemas.microsoft.com/office/powerpoint/2010/main" val="285456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8" name="Rectangle 2"/>
          <p:cNvSpPr/>
          <p:nvPr/>
        </p:nvSpPr>
        <p:spPr>
          <a:xfrm>
            <a:off x="822960" y="1368831"/>
            <a:ext cx="1809598" cy="461665"/>
          </a:xfrm>
          <a:prstGeom prst="rect">
            <a:avLst/>
          </a:prstGeom>
        </p:spPr>
        <p:txBody>
          <a:bodyPr wrap="none">
            <a:spAutoFit/>
          </a:bodyPr>
          <a:lstStyle/>
          <a:p>
            <a:pPr>
              <a:defRPr/>
            </a:pPr>
            <a:r>
              <a:rPr lang="en-US" sz="2400" dirty="0">
                <a:solidFill>
                  <a:srgbClr val="BD582C"/>
                </a:solidFill>
                <a:latin typeface="+mn-lt"/>
              </a:rPr>
              <a:t>Asset Pricing</a:t>
            </a:r>
          </a:p>
        </p:txBody>
      </p:sp>
      <p:sp>
        <p:nvSpPr>
          <p:cNvPr id="7171" name="Rectangle 3"/>
          <p:cNvSpPr>
            <a:spLocks noGrp="1" noChangeArrowheads="1"/>
          </p:cNvSpPr>
          <p:nvPr>
            <p:ph idx="1"/>
          </p:nvPr>
        </p:nvSpPr>
        <p:spPr>
          <a:xfrm>
            <a:off x="914400" y="1752600"/>
            <a:ext cx="7588329" cy="4259421"/>
          </a:xfrm>
        </p:spPr>
        <p:txBody>
          <a:bodyPr>
            <a:normAutofit fontScale="92500"/>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 an asset equals the present value of the expected net benefits from owning it.  </a:t>
            </a:r>
          </a:p>
          <a:p>
            <a:pPr marL="461963" indent="-234950" eaLnBrk="1" hangingPunct="1">
              <a:lnSpc>
                <a:spcPct val="120000"/>
              </a:lnSpc>
              <a:buFont typeface="Courier New" panose="02070309020205020404" pitchFamily="49" charset="0"/>
              <a:buChar char="o"/>
            </a:pPr>
            <a:r>
              <a:rPr lang="en-US" altLang="zh-CN" sz="2000" dirty="0">
                <a:ea typeface="SimSun" panose="02010600030101010101" pitchFamily="2" charset="-122"/>
              </a:rPr>
              <a:t>Without property taxes, the amount someone is willing to pay for a </a:t>
            </a:r>
            <a:br>
              <a:rPr lang="en-US" altLang="zh-CN" sz="2000" dirty="0">
                <a:ea typeface="SimSun" panose="02010600030101010101" pitchFamily="2" charset="-122"/>
              </a:rPr>
            </a:br>
            <a:r>
              <a:rPr lang="en-US" altLang="zh-CN" sz="2000" dirty="0">
                <a:ea typeface="SimSun" panose="02010600030101010101" pitchFamily="2" charset="-122"/>
              </a:rPr>
              <a:t> house is the expected present value of the rental benefits, or </a:t>
            </a: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227013" indent="0" eaLnBrk="1" hangingPunct="1">
              <a:lnSpc>
                <a:spcPct val="120000"/>
              </a:lnSpc>
              <a:buNone/>
            </a:pPr>
            <a:r>
              <a:rPr lang="en-US" altLang="zh-CN" sz="2000" dirty="0">
                <a:ea typeface="SimSun" panose="02010600030101010101" pitchFamily="2" charset="-122"/>
              </a:rPr>
              <a:t>		</a:t>
            </a:r>
          </a:p>
          <a:p>
            <a:pPr marL="461963" indent="-234950" eaLnBrk="1" hangingPunct="1">
              <a:lnSpc>
                <a:spcPct val="120000"/>
              </a:lnSpc>
              <a:buFont typeface="Courier New" panose="02070309020205020404" pitchFamily="49" charset="0"/>
              <a:buChar char="o"/>
            </a:pPr>
            <a:endParaRPr lang="en-US" altLang="zh-CN" sz="2000" dirty="0">
              <a:ea typeface="SimSun" panose="02010600030101010101" pitchFamily="2" charset="-122"/>
            </a:endParaRPr>
          </a:p>
          <a:p>
            <a:pPr marL="461963" indent="-234950" eaLnBrk="1" hangingPunct="1">
              <a:lnSpc>
                <a:spcPct val="120000"/>
              </a:lnSpc>
              <a:buFont typeface="Courier New" panose="02070309020205020404" pitchFamily="49" charset="0"/>
              <a:buChar char="o"/>
            </a:pPr>
            <a:r>
              <a:rPr lang="en-US" altLang="zh-CN" sz="2000" dirty="0">
                <a:ea typeface="SimSun" panose="02010600030101010101" pitchFamily="2" charset="-122"/>
              </a:rPr>
              <a:t>where </a:t>
            </a:r>
            <a:r>
              <a:rPr lang="en-US" altLang="zh-CN" sz="2000" b="1" i="1" dirty="0">
                <a:latin typeface="Times New Roman" panose="02020603050405020304" pitchFamily="18" charset="0"/>
                <a:ea typeface="SimSun" panose="02010600030101010101" pitchFamily="2" charset="-122"/>
                <a:cs typeface="Times New Roman" panose="02020603050405020304" pitchFamily="18" charset="0"/>
              </a:rPr>
              <a:t>P</a:t>
            </a:r>
            <a:r>
              <a:rPr lang="en-US" altLang="zh-CN" sz="2000" dirty="0">
                <a:ea typeface="SimSun" panose="02010600030101010101" pitchFamily="2" charset="-122"/>
              </a:rPr>
              <a:t> is the pre-tax price of housing services</a:t>
            </a:r>
            <a:r>
              <a:rPr lang="en-US" altLang="zh-CN" sz="2000" b="1"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H</a:t>
            </a:r>
            <a:r>
              <a:rPr lang="en-US" altLang="zh-CN" sz="2000" b="1" dirty="0">
                <a:ea typeface="SimSun" panose="02010600030101010101" pitchFamily="2" charset="-122"/>
              </a:rPr>
              <a:t> </a:t>
            </a:r>
            <a:r>
              <a:rPr lang="en-US" altLang="zh-CN" sz="2000" dirty="0">
                <a:ea typeface="SimSun" panose="02010600030101010101" pitchFamily="2" charset="-122"/>
              </a:rPr>
              <a:t>is housing services,</a:t>
            </a:r>
            <a:br>
              <a:rPr lang="en-US" altLang="zh-CN" sz="2000" dirty="0">
                <a:ea typeface="SimSun" panose="02010600030101010101" pitchFamily="2" charset="-122"/>
              </a:rPr>
            </a:br>
            <a:r>
              <a:rPr lang="en-US" altLang="zh-CN" sz="2000" dirty="0">
                <a:ea typeface="SimSun" panose="02010600030101010101" pitchFamily="2" charset="-122"/>
              </a:rPr>
              <a:t> </a:t>
            </a:r>
            <a:r>
              <a:rPr lang="en-US" altLang="zh-CN" sz="2000" b="1" i="1" dirty="0">
                <a:latin typeface="Times New Roman" panose="02020603050405020304" pitchFamily="18" charset="0"/>
                <a:ea typeface="SimSun" panose="02010600030101010101" pitchFamily="2" charset="-122"/>
              </a:rPr>
              <a:t>r</a:t>
            </a:r>
            <a:r>
              <a:rPr lang="en-US" altLang="zh-CN" sz="2000" i="1" dirty="0">
                <a:latin typeface="Times New Roman" panose="02020603050405020304" pitchFamily="18" charset="0"/>
                <a:ea typeface="SimSun" panose="02010600030101010101" pitchFamily="2" charset="-122"/>
              </a:rPr>
              <a:t> </a:t>
            </a:r>
            <a:r>
              <a:rPr lang="en-US" altLang="zh-CN" sz="2000" dirty="0">
                <a:ea typeface="SimSun" panose="02010600030101010101" pitchFamily="2" charset="-122"/>
              </a:rPr>
              <a:t>is the real discount rate, and </a:t>
            </a:r>
            <a:r>
              <a:rPr lang="en-US" altLang="zh-CN" sz="2000" b="1" i="1" dirty="0">
                <a:latin typeface="Times New Roman" panose="02020603050405020304" pitchFamily="18" charset="0"/>
                <a:ea typeface="SimSun" panose="02010600030101010101" pitchFamily="2" charset="-122"/>
              </a:rPr>
              <a:t>L</a:t>
            </a:r>
            <a:r>
              <a:rPr lang="en-US" altLang="zh-CN" sz="2000" dirty="0">
                <a:ea typeface="SimSun" panose="02010600030101010101" pitchFamily="2" charset="-122"/>
              </a:rPr>
              <a:t> is the expected lifetime of a house. </a:t>
            </a:r>
            <a:endParaRPr lang="en-US" sz="2000" dirty="0"/>
          </a:p>
        </p:txBody>
      </p:sp>
      <p:graphicFrame>
        <p:nvGraphicFramePr>
          <p:cNvPr id="7175"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288146775"/>
              </p:ext>
            </p:extLst>
          </p:nvPr>
        </p:nvGraphicFramePr>
        <p:xfrm>
          <a:off x="1052244" y="3581400"/>
          <a:ext cx="7056238" cy="1084492"/>
        </p:xfrm>
        <a:graphic>
          <a:graphicData uri="http://schemas.openxmlformats.org/presentationml/2006/ole">
            <mc:AlternateContent xmlns:mc="http://schemas.openxmlformats.org/markup-compatibility/2006">
              <mc:Choice xmlns:v="urn:schemas-microsoft-com:vml" Requires="v">
                <p:oleObj name="Equation" r:id="rId2" imgW="3530600" imgH="546100" progId="Equation.DSMT4">
                  <p:embed/>
                </p:oleObj>
              </mc:Choice>
              <mc:Fallback>
                <p:oleObj name="Equation" r:id="rId2" imgW="3530600" imgH="546100" progId="Equation.DSMT4">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244" y="3581400"/>
                        <a:ext cx="7056238" cy="1084492"/>
                      </a:xfrm>
                      <a:prstGeom prst="rect">
                        <a:avLst/>
                      </a:prstGeom>
                      <a:noFill/>
                      <a:ln>
                        <a:noFill/>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6" name="Rectangle 2"/>
          <p:cNvSpPr/>
          <p:nvPr/>
        </p:nvSpPr>
        <p:spPr>
          <a:xfrm>
            <a:off x="822960" y="1368831"/>
            <a:ext cx="4342664" cy="461665"/>
          </a:xfrm>
          <a:prstGeom prst="rect">
            <a:avLst/>
          </a:prstGeom>
        </p:spPr>
        <p:txBody>
          <a:bodyPr wrap="none">
            <a:spAutoFit/>
          </a:bodyPr>
          <a:lstStyle/>
          <a:p>
            <a:pPr>
              <a:defRPr/>
            </a:pPr>
            <a:r>
              <a:rPr lang="en-US" sz="2400" dirty="0">
                <a:solidFill>
                  <a:srgbClr val="BD582C"/>
                </a:solidFill>
                <a:latin typeface="+mn-lt"/>
              </a:rPr>
              <a:t>The Pricing of a Long-Lived Asset</a:t>
            </a:r>
          </a:p>
        </p:txBody>
      </p:sp>
      <p:sp>
        <p:nvSpPr>
          <p:cNvPr id="8195" name="Rectangle 3"/>
          <p:cNvSpPr>
            <a:spLocks noGrp="1" noChangeArrowheads="1"/>
          </p:cNvSpPr>
          <p:nvPr>
            <p:ph idx="1"/>
          </p:nvPr>
        </p:nvSpPr>
        <p:spPr>
          <a:xfrm>
            <a:off x="914400" y="1752601"/>
            <a:ext cx="7620000" cy="4191000"/>
          </a:xfrm>
        </p:spPr>
        <p:txBody>
          <a:bodyPr>
            <a:normAutofit lnSpcReduction="10000"/>
          </a:bodyPr>
          <a:lstStyle/>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If the expected real value of rental services is constant over time and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L</a:t>
            </a:r>
            <a:r>
              <a:rPr lang="en-US" altLang="zh-CN" sz="2000" dirty="0">
                <a:ea typeface="SimSun" panose="02010600030101010101" pitchFamily="2" charset="-122"/>
              </a:rPr>
              <a:t> is large, this equation reduces to:</a:t>
            </a: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endParaRPr lang="en-US" altLang="zh-CN" sz="2000" dirty="0">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The value of a house equals its expected annual rental value divided by a discount rate.</a:t>
            </a:r>
          </a:p>
          <a:p>
            <a:pPr marL="227013" indent="-227013" eaLnBrk="1" hangingPunct="1">
              <a:lnSpc>
                <a:spcPct val="120000"/>
              </a:lnSpc>
              <a:buFont typeface="Wingdings" panose="05000000000000000000" pitchFamily="2" charset="2"/>
              <a:buChar char="§"/>
            </a:pPr>
            <a:endParaRPr lang="en-US" altLang="zh-CN" sz="2000" dirty="0">
              <a:solidFill>
                <a:srgbClr val="CC3300"/>
              </a:solidFill>
              <a:ea typeface="SimSun" panose="02010600030101010101"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anose="02010600030101010101" pitchFamily="2" charset="-122"/>
              </a:rPr>
              <a:t>Because housing lasts a long time, this is a reasonable—and obviously </a:t>
            </a:r>
            <a:br>
              <a:rPr lang="en-US" altLang="zh-CN" sz="2000" dirty="0">
                <a:ea typeface="SimSun" panose="02010600030101010101" pitchFamily="2" charset="-122"/>
              </a:rPr>
            </a:br>
            <a:r>
              <a:rPr lang="en-US" altLang="zh-CN" sz="2000" dirty="0">
                <a:ea typeface="SimSun" panose="02010600030101010101" pitchFamily="2" charset="-122"/>
              </a:rPr>
              <a:t> helpful—simplification.</a:t>
            </a:r>
          </a:p>
          <a:p>
            <a:pPr eaLnBrk="1" hangingPunct="1"/>
            <a:endParaRPr lang="en-US" dirty="0"/>
          </a:p>
        </p:txBody>
      </p:sp>
      <p:graphicFrame>
        <p:nvGraphicFramePr>
          <p:cNvPr id="8197"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310404945"/>
              </p:ext>
            </p:extLst>
          </p:nvPr>
        </p:nvGraphicFramePr>
        <p:xfrm>
          <a:off x="3505200" y="2607310"/>
          <a:ext cx="1828800" cy="1112521"/>
        </p:xfrm>
        <a:graphic>
          <a:graphicData uri="http://schemas.openxmlformats.org/presentationml/2006/ole">
            <mc:AlternateContent xmlns:mc="http://schemas.openxmlformats.org/markup-compatibility/2006">
              <mc:Choice xmlns:v="urn:schemas-microsoft-com:vml" Requires="v">
                <p:oleObj name="Equation" r:id="rId2" imgW="685800" imgH="419100" progId="Equation.DSMT4">
                  <p:embed/>
                </p:oleObj>
              </mc:Choice>
              <mc:Fallback>
                <p:oleObj name="Equation" r:id="rId2" imgW="685800" imgH="4191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607310"/>
                        <a:ext cx="1828800" cy="1112521"/>
                      </a:xfrm>
                      <a:prstGeom prst="rect">
                        <a:avLst/>
                      </a:prstGeom>
                      <a:noFill/>
                      <a:ln>
                        <a:noFill/>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5" name="Rectangle 2"/>
          <p:cNvSpPr/>
          <p:nvPr/>
        </p:nvSpPr>
        <p:spPr>
          <a:xfrm>
            <a:off x="822960" y="1368831"/>
            <a:ext cx="2061334" cy="461665"/>
          </a:xfrm>
          <a:prstGeom prst="rect">
            <a:avLst/>
          </a:prstGeom>
        </p:spPr>
        <p:txBody>
          <a:bodyPr wrap="none">
            <a:spAutoFit/>
          </a:bodyPr>
          <a:lstStyle/>
          <a:p>
            <a:pPr>
              <a:defRPr/>
            </a:pPr>
            <a:r>
              <a:rPr lang="en-US" sz="2400" dirty="0">
                <a:solidFill>
                  <a:srgbClr val="BD582C"/>
                </a:solidFill>
                <a:latin typeface="+mn-lt"/>
              </a:rPr>
              <a:t>Property Taxes</a:t>
            </a:r>
          </a:p>
        </p:txBody>
      </p:sp>
      <p:sp>
        <p:nvSpPr>
          <p:cNvPr id="9219" name="Rectangle 3"/>
          <p:cNvSpPr>
            <a:spLocks noGrp="1" noChangeArrowheads="1"/>
          </p:cNvSpPr>
          <p:nvPr>
            <p:ph idx="1"/>
          </p:nvPr>
        </p:nvSpPr>
        <p:spPr>
          <a:xfrm>
            <a:off x="914400" y="1752601"/>
            <a:ext cx="7543800" cy="4038600"/>
          </a:xfrm>
        </p:spPr>
        <p:txBody>
          <a:bodyPr>
            <a:normAutofit/>
          </a:bodyPr>
          <a:lstStyle/>
          <a:p>
            <a:pPr marL="227013" indent="-227013" eaLnBrk="1" hangingPunct="1">
              <a:lnSpc>
                <a:spcPct val="90000"/>
              </a:lnSpc>
              <a:buFont typeface="Wingdings" panose="05000000000000000000" pitchFamily="2" charset="2"/>
              <a:buChar char="§"/>
            </a:pPr>
            <a:r>
              <a:rPr lang="en-US" sz="2000" dirty="0"/>
              <a:t>A property tax payment, </a:t>
            </a:r>
            <a:r>
              <a:rPr lang="en-US" altLang="zh-CN" sz="2000" b="1" i="1" dirty="0">
                <a:solidFill>
                  <a:schemeClr val="tx1"/>
                </a:solidFill>
                <a:latin typeface="Times New Roman" panose="02020603050405020304" pitchFamily="18" charset="0"/>
                <a:ea typeface="SimSun" panose="02010600030101010101" pitchFamily="2" charset="-122"/>
              </a:rPr>
              <a:t>T</a:t>
            </a:r>
            <a:r>
              <a:rPr lang="en-US" sz="2000" dirty="0"/>
              <a:t>, is the product of a nominal tax rate, </a:t>
            </a:r>
            <a:r>
              <a:rPr lang="en-US" altLang="zh-CN" sz="2000" b="1" i="1" dirty="0">
                <a:solidFill>
                  <a:schemeClr val="tx1"/>
                </a:solidFill>
                <a:latin typeface="Times New Roman" panose="02020603050405020304" pitchFamily="18" charset="0"/>
                <a:ea typeface="SimSun" panose="02010600030101010101" pitchFamily="2" charset="-122"/>
              </a:rPr>
              <a:t>m</a:t>
            </a:r>
            <a:r>
              <a:rPr lang="en-US" sz="2000" dirty="0"/>
              <a:t>, and </a:t>
            </a:r>
            <a:br>
              <a:rPr lang="en-US" sz="2000" dirty="0"/>
            </a:br>
            <a:r>
              <a:rPr lang="en-US" sz="2000" dirty="0"/>
              <a:t> an assessed value,</a:t>
            </a:r>
            <a:r>
              <a:rPr lang="en-US" altLang="zh-CN" sz="2000" i="1" dirty="0">
                <a:latin typeface="Times New Roman" panose="02020603050405020304" pitchFamily="18" charset="0"/>
                <a:ea typeface="SimSun" panose="02010600030101010101" pitchFamily="2" charset="-122"/>
              </a:rPr>
              <a:t> </a:t>
            </a:r>
            <a:r>
              <a:rPr lang="en-US" altLang="zh-CN" sz="2000" b="1" i="1" dirty="0">
                <a:solidFill>
                  <a:schemeClr val="tx1"/>
                </a:solidFill>
                <a:latin typeface="Times New Roman" panose="02020603050405020304" pitchFamily="18" charset="0"/>
                <a:ea typeface="SimSun" panose="02010600030101010101" pitchFamily="2" charset="-122"/>
              </a:rPr>
              <a:t>A</a:t>
            </a:r>
            <a:r>
              <a:rPr lang="en-US" altLang="zh-CN" sz="2000" i="1" dirty="0">
                <a:latin typeface="Times New Roman" panose="02020603050405020304" pitchFamily="18" charset="0"/>
                <a:ea typeface="SimSun" panose="02010600030101010101" pitchFamily="2" charset="-122"/>
              </a:rPr>
              <a:t>.</a:t>
            </a:r>
            <a:r>
              <a:rPr lang="en-US" sz="2000" dirty="0"/>
              <a:t> </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It is also the product of an effective tax rate, </a:t>
            </a:r>
            <a:r>
              <a:rPr lang="en-US" altLang="zh-CN" sz="2000" b="1" i="1" dirty="0">
                <a:solidFill>
                  <a:schemeClr val="tx1"/>
                </a:solidFill>
                <a:latin typeface="Times New Roman" panose="02020603050405020304" pitchFamily="18" charset="0"/>
                <a:ea typeface="SimSun" panose="02010600030101010101" pitchFamily="2" charset="-122"/>
              </a:rPr>
              <a:t>t</a:t>
            </a:r>
            <a:r>
              <a:rPr lang="en-US" altLang="zh-CN" sz="2000" dirty="0">
                <a:ea typeface="SimSun" panose="02010600030101010101" pitchFamily="2" charset="-122"/>
              </a:rPr>
              <a:t>, and a market value, </a:t>
            </a:r>
            <a:r>
              <a:rPr lang="en-US" altLang="zh-CN" sz="2000" b="1" i="1" dirty="0">
                <a:solidFill>
                  <a:schemeClr val="tx1"/>
                </a:solidFill>
                <a:latin typeface="Times New Roman" panose="02020603050405020304" pitchFamily="18" charset="0"/>
                <a:ea typeface="SimSun" panose="02010600030101010101" pitchFamily="2" charset="-122"/>
              </a:rPr>
              <a:t>V</a:t>
            </a:r>
            <a:r>
              <a:rPr lang="en-US" altLang="zh-CN" sz="2000" b="1" dirty="0">
                <a:solidFill>
                  <a:srgbClr val="BD582C"/>
                </a:solidFill>
                <a:ea typeface="SimSun" panose="02010600030101010101" pitchFamily="2" charset="-122"/>
              </a:rPr>
              <a:t> </a:t>
            </a:r>
            <a:r>
              <a:rPr lang="en-US" sz="2000" b="1" dirty="0">
                <a:solidFill>
                  <a:srgbClr val="BD582C"/>
                </a:solidFill>
              </a:rPr>
              <a:t> </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In symbols</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endParaRPr lang="en-US" sz="2000" dirty="0"/>
          </a:p>
          <a:p>
            <a:pPr marL="0" indent="0" eaLnBrk="1" hangingPunct="1">
              <a:lnSpc>
                <a:spcPct val="90000"/>
              </a:lnSpc>
              <a:buNone/>
            </a:pPr>
            <a:br>
              <a:rPr lang="en-US" sz="2000" dirty="0"/>
            </a:br>
            <a:endParaRPr lang="en-US" sz="2000" dirty="0"/>
          </a:p>
          <a:p>
            <a:pPr marL="227013" indent="-227013" eaLnBrk="1" hangingPunct="1">
              <a:lnSpc>
                <a:spcPct val="90000"/>
              </a:lnSpc>
              <a:buFont typeface="Wingdings" panose="05000000000000000000" pitchFamily="2" charset="2"/>
              <a:buChar char="§"/>
            </a:pPr>
            <a:r>
              <a:rPr lang="en-US" sz="2000" dirty="0"/>
              <a:t>Property taxes represent an annual expense for a homeowner.</a:t>
            </a:r>
          </a:p>
        </p:txBody>
      </p:sp>
      <p:graphicFrame>
        <p:nvGraphicFramePr>
          <p:cNvPr id="9220"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885748431"/>
              </p:ext>
            </p:extLst>
          </p:nvPr>
        </p:nvGraphicFramePr>
        <p:xfrm>
          <a:off x="2971800" y="3943218"/>
          <a:ext cx="3505200" cy="722177"/>
        </p:xfrm>
        <a:graphic>
          <a:graphicData uri="http://schemas.openxmlformats.org/presentationml/2006/ole">
            <mc:AlternateContent xmlns:mc="http://schemas.openxmlformats.org/markup-compatibility/2006">
              <mc:Choice xmlns:v="urn:schemas-microsoft-com:vml" Requires="v">
                <p:oleObj name="Equation" r:id="rId2" imgW="990170" imgH="203112" progId="Equation.DSMT4">
                  <p:embed/>
                </p:oleObj>
              </mc:Choice>
              <mc:Fallback>
                <p:oleObj name="Equation" r:id="rId2" imgW="990170" imgH="203112"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943218"/>
                        <a:ext cx="3505200" cy="722177"/>
                      </a:xfrm>
                      <a:prstGeom prst="rect">
                        <a:avLst/>
                      </a:prstGeom>
                      <a:noFill/>
                      <a:ln>
                        <a:noFill/>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6" name="Rectangle 2"/>
          <p:cNvSpPr/>
          <p:nvPr/>
        </p:nvSpPr>
        <p:spPr>
          <a:xfrm>
            <a:off x="849674" y="1368831"/>
            <a:ext cx="4485715" cy="461665"/>
          </a:xfrm>
          <a:prstGeom prst="rect">
            <a:avLst/>
          </a:prstGeom>
        </p:spPr>
        <p:txBody>
          <a:bodyPr wrap="none">
            <a:spAutoFit/>
          </a:bodyPr>
          <a:lstStyle/>
          <a:p>
            <a:pPr>
              <a:defRPr/>
            </a:pPr>
            <a:r>
              <a:rPr lang="en-US" sz="2400" dirty="0">
                <a:solidFill>
                  <a:srgbClr val="BD582C"/>
                </a:solidFill>
                <a:latin typeface="+mn-lt"/>
              </a:rPr>
              <a:t>House Values with Property Taxes</a:t>
            </a:r>
          </a:p>
        </p:txBody>
      </p:sp>
      <p:sp>
        <p:nvSpPr>
          <p:cNvPr id="10243" name="Rectangle 3"/>
          <p:cNvSpPr>
            <a:spLocks noGrp="1" noChangeArrowheads="1"/>
          </p:cNvSpPr>
          <p:nvPr>
            <p:ph idx="1"/>
          </p:nvPr>
        </p:nvSpPr>
        <p:spPr>
          <a:xfrm>
            <a:off x="990600" y="1752600"/>
            <a:ext cx="7467600" cy="4495800"/>
          </a:xfrm>
        </p:spPr>
        <p:txBody>
          <a:bodyPr>
            <a:normAutofit/>
          </a:bodyPr>
          <a:lstStyle/>
          <a:p>
            <a:pPr marL="227013" indent="-227013">
              <a:buFont typeface="Wingdings" panose="05000000000000000000" pitchFamily="2" charset="2"/>
              <a:buChar char="§"/>
            </a:pPr>
            <a:r>
              <a:rPr lang="en-US" sz="2000" dirty="0"/>
              <a:t>Adding property taxes as an expense, the house value equation becomes:</a:t>
            </a:r>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eaLnBrk="1" hangingPunct="1"/>
            <a:endParaRPr lang="en-US" sz="2000" dirty="0"/>
          </a:p>
          <a:p>
            <a:pPr marL="227013" indent="-227013">
              <a:lnSpc>
                <a:spcPct val="100000"/>
              </a:lnSpc>
              <a:spcAft>
                <a:spcPts val="600"/>
              </a:spcAft>
              <a:buFont typeface="Wingdings" panose="05000000000000000000" pitchFamily="2" charset="2"/>
              <a:buChar char="§"/>
            </a:pPr>
            <a:r>
              <a:rPr lang="en-US" sz="2000" dirty="0"/>
              <a:t>Note that property taxes are added as a </a:t>
            </a:r>
            <a:r>
              <a:rPr lang="en-US" sz="2000" b="1" dirty="0">
                <a:solidFill>
                  <a:schemeClr val="tx1"/>
                </a:solidFill>
              </a:rPr>
              <a:t>flow</a:t>
            </a:r>
            <a:r>
              <a:rPr lang="en-US" sz="2000" dirty="0">
                <a:solidFill>
                  <a:srgbClr val="BD582C"/>
                </a:solidFill>
              </a:rPr>
              <a:t> </a:t>
            </a:r>
            <a:r>
              <a:rPr lang="en-US" sz="2000" dirty="0"/>
              <a:t>because they must be paid every year. </a:t>
            </a:r>
          </a:p>
          <a:p>
            <a:pPr marL="391605" lvl="1" indent="-227013">
              <a:lnSpc>
                <a:spcPct val="100000"/>
              </a:lnSpc>
              <a:spcAft>
                <a:spcPts val="600"/>
              </a:spcAft>
              <a:buFont typeface="Wingdings" panose="05000000000000000000" pitchFamily="2" charset="2"/>
              <a:buChar char="§"/>
            </a:pPr>
            <a:r>
              <a:rPr lang="en-US" sz="2000" dirty="0"/>
              <a:t>This flow gets “capitalized” into house value, </a:t>
            </a:r>
          </a:p>
          <a:p>
            <a:pPr marL="391605" lvl="1" indent="-227013">
              <a:lnSpc>
                <a:spcPct val="100000"/>
              </a:lnSpc>
              <a:spcAft>
                <a:spcPts val="600"/>
              </a:spcAft>
              <a:buFont typeface="Wingdings" panose="05000000000000000000" pitchFamily="2" charset="2"/>
              <a:buChar char="§"/>
            </a:pPr>
            <a:r>
              <a:rPr lang="en-US" sz="2000" dirty="0"/>
              <a:t>and (</a:t>
            </a:r>
            <a:r>
              <a:rPr lang="en-US" sz="2000" i="1" dirty="0" err="1">
                <a:latin typeface="Times New Roman" panose="02020603050405020304" pitchFamily="18" charset="0"/>
                <a:cs typeface="Times New Roman" panose="02020603050405020304" pitchFamily="18" charset="0"/>
              </a:rPr>
              <a:t>r+t</a:t>
            </a:r>
            <a:r>
              <a:rPr lang="en-US" sz="2000" dirty="0"/>
              <a:t>) is called the “capitalization rate.”</a:t>
            </a:r>
          </a:p>
        </p:txBody>
      </p:sp>
      <p:graphicFrame>
        <p:nvGraphicFramePr>
          <p:cNvPr id="10245"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079982540"/>
              </p:ext>
            </p:extLst>
          </p:nvPr>
        </p:nvGraphicFramePr>
        <p:xfrm>
          <a:off x="3264693" y="2428875"/>
          <a:ext cx="2081213" cy="2066925"/>
        </p:xfrm>
        <a:graphic>
          <a:graphicData uri="http://schemas.openxmlformats.org/presentationml/2006/ole">
            <mc:AlternateContent xmlns:mc="http://schemas.openxmlformats.org/markup-compatibility/2006">
              <mc:Choice xmlns:v="urn:schemas-microsoft-com:vml" Requires="v">
                <p:oleObj name="Equation" r:id="rId2" imgW="1066680" imgH="1054080" progId="Equation.DSMT4">
                  <p:embed/>
                </p:oleObj>
              </mc:Choice>
              <mc:Fallback>
                <p:oleObj name="Equation" r:id="rId2" imgW="1066680" imgH="1054080" progId="Equation.DSMT4">
                  <p:embed/>
                  <p:pic>
                    <p:nvPicPr>
                      <p:cNvPr id="0" name="Object 4"/>
                      <p:cNvPicPr>
                        <a:picLocks noChangeAspect="1" noChangeArrowheads="1"/>
                      </p:cNvPicPr>
                      <p:nvPr/>
                    </p:nvPicPr>
                    <p:blipFill>
                      <a:blip r:embed="rId3"/>
                      <a:srcRect/>
                      <a:stretch>
                        <a:fillRect/>
                      </a:stretch>
                    </p:blipFill>
                    <p:spPr bwMode="auto">
                      <a:xfrm>
                        <a:off x="3264693" y="2428875"/>
                        <a:ext cx="2081213" cy="2066925"/>
                      </a:xfrm>
                      <a:prstGeom prst="rect">
                        <a:avLst/>
                      </a:prstGeom>
                      <a:noFill/>
                      <a:ln>
                        <a:noFill/>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533400" y="228600"/>
            <a:ext cx="7543800" cy="594363"/>
          </a:xfrm>
        </p:spPr>
        <p:txBody>
          <a:bodyPr/>
          <a:lstStyle/>
          <a:p>
            <a:pPr eaLnBrk="1" hangingPunct="1"/>
            <a:r>
              <a:rPr lang="en-US" sz="1800" b="1" dirty="0">
                <a:solidFill>
                  <a:srgbClr val="81886B"/>
                </a:solidFill>
              </a:rPr>
              <a:t>State and Local Public Finance</a:t>
            </a:r>
            <a:br>
              <a:rPr lang="en-US" sz="1800" b="1" dirty="0">
                <a:solidFill>
                  <a:srgbClr val="81886B"/>
                </a:solidFill>
              </a:rPr>
            </a:br>
            <a:r>
              <a:rPr lang="en-US" sz="1800" b="1" dirty="0">
                <a:solidFill>
                  <a:srgbClr val="81886B"/>
                </a:solidFill>
              </a:rPr>
              <a:t>Lecture 9: The Property Tax</a:t>
            </a:r>
          </a:p>
        </p:txBody>
      </p:sp>
      <p:sp>
        <p:nvSpPr>
          <p:cNvPr id="6" name="Rectangle 2"/>
          <p:cNvSpPr/>
          <p:nvPr/>
        </p:nvSpPr>
        <p:spPr>
          <a:xfrm>
            <a:off x="822960" y="1368831"/>
            <a:ext cx="5457007" cy="461665"/>
          </a:xfrm>
          <a:prstGeom prst="rect">
            <a:avLst/>
          </a:prstGeom>
        </p:spPr>
        <p:txBody>
          <a:bodyPr wrap="none">
            <a:spAutoFit/>
          </a:bodyPr>
          <a:lstStyle/>
          <a:p>
            <a:pPr>
              <a:defRPr/>
            </a:pPr>
            <a:r>
              <a:rPr lang="en-US" sz="2400" dirty="0">
                <a:solidFill>
                  <a:srgbClr val="BD582C"/>
                </a:solidFill>
                <a:latin typeface="+mn-lt"/>
              </a:rPr>
              <a:t>The Degree of Property Tax Capitalization</a:t>
            </a:r>
          </a:p>
        </p:txBody>
      </p:sp>
      <p:sp>
        <p:nvSpPr>
          <p:cNvPr id="12291" name="Rectangle 3"/>
          <p:cNvSpPr>
            <a:spLocks noGrp="1" noChangeArrowheads="1"/>
          </p:cNvSpPr>
          <p:nvPr>
            <p:ph idx="1"/>
          </p:nvPr>
        </p:nvSpPr>
        <p:spPr>
          <a:xfrm>
            <a:off x="914400" y="1752600"/>
            <a:ext cx="7467599" cy="4739879"/>
          </a:xfrm>
        </p:spPr>
        <p:txBody>
          <a:bodyPr>
            <a:noAutofit/>
          </a:bodyPr>
          <a:lstStyle/>
          <a:p>
            <a:pPr eaLnBrk="1" hangingPunct="1">
              <a:lnSpc>
                <a:spcPct val="80000"/>
              </a:lnSpc>
              <a:buFont typeface="Wingdings" panose="05000000000000000000" pitchFamily="2" charset="2"/>
              <a:buChar char="§"/>
            </a:pPr>
            <a:r>
              <a:rPr lang="en-US" altLang="zh-CN" sz="2000" dirty="0">
                <a:ea typeface="SimSun" panose="02010600030101010101" pitchFamily="2" charset="-122"/>
              </a:rPr>
              <a:t> This equation assumes that property taxes are fully capitalized.</a:t>
            </a:r>
          </a:p>
          <a:p>
            <a:pPr eaLnBrk="1" hangingPunct="1">
              <a:lnSpc>
                <a:spcPct val="80000"/>
              </a:lnSpc>
              <a:buFont typeface="Wingdings" panose="05000000000000000000" pitchFamily="2" charset="2"/>
              <a:buChar char="§"/>
            </a:pPr>
            <a:endParaRPr lang="en-US" altLang="zh-CN" sz="2000" dirty="0">
              <a:ea typeface="SimSun" panose="02010600030101010101" pitchFamily="2" charset="-122"/>
            </a:endParaRPr>
          </a:p>
          <a:p>
            <a:pPr marL="461963" lvl="1" indent="-246063">
              <a:lnSpc>
                <a:spcPct val="80000"/>
              </a:lnSpc>
              <a:buFont typeface="Courier New" panose="02070309020205020404" pitchFamily="49" charset="0"/>
              <a:buChar char="o"/>
            </a:pPr>
            <a:r>
              <a:rPr lang="en-US" altLang="zh-CN" sz="2000" dirty="0">
                <a:ea typeface="SimSun" panose="02010600030101010101" pitchFamily="2" charset="-122"/>
              </a:rPr>
              <a:t>As we will see, this might not be the case, so a more general form is: </a:t>
            </a:r>
          </a:p>
          <a:p>
            <a:pPr marL="461963" lvl="1"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1"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80000"/>
              </a:lnSpc>
              <a:buFont typeface="Courier New" panose="02070309020205020404" pitchFamily="49" charset="0"/>
              <a:buChar char="o"/>
            </a:pPr>
            <a:endParaRPr lang="en-US" altLang="zh-CN" sz="2000" i="1" dirty="0">
              <a:ea typeface="SimSun" panose="02010600030101010101" pitchFamily="2" charset="-122"/>
            </a:endParaRPr>
          </a:p>
          <a:p>
            <a:pPr marL="461963" lvl="2" indent="-246063">
              <a:lnSpc>
                <a:spcPct val="100000"/>
              </a:lnSpc>
              <a:buFont typeface="Courier New" panose="02070309020205020404" pitchFamily="49" charset="0"/>
              <a:buChar char="o"/>
            </a:pPr>
            <a:r>
              <a:rPr lang="en-US" altLang="zh-CN" sz="2000" dirty="0">
                <a:ea typeface="SimSun" panose="02010600030101010101" pitchFamily="2" charset="-122"/>
              </a:rPr>
              <a:t>where</a:t>
            </a:r>
            <a:r>
              <a:rPr lang="en-US" altLang="zh-CN" sz="2000" i="1" dirty="0">
                <a:ea typeface="SimSun" panose="02010600030101010101" pitchFamily="2" charset="-122"/>
              </a:rPr>
              <a:t> </a:t>
            </a:r>
            <a:r>
              <a:rPr lang="en-US" altLang="zh-CN" sz="2000" i="1" dirty="0">
                <a:latin typeface="Times New Roman" panose="02020603050405020304" pitchFamily="18" charset="0"/>
                <a:ea typeface="SimSun" panose="02010600030101010101" pitchFamily="2" charset="-122"/>
                <a:cs typeface="Times New Roman" panose="02020603050405020304" pitchFamily="18" charset="0"/>
              </a:rPr>
              <a:t>β</a:t>
            </a:r>
            <a:r>
              <a:rPr lang="en-US" altLang="zh-CN" sz="2000"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000" dirty="0">
                <a:ea typeface="SimSun" panose="02010600030101010101" pitchFamily="2" charset="-122"/>
              </a:rPr>
              <a:t>is the “degree of property tax capitalization;” i.e., the impact of a $1 increase in the present value of property taxes on the value of a house.</a:t>
            </a:r>
          </a:p>
          <a:p>
            <a:pPr eaLnBrk="1" hangingPunct="1">
              <a:lnSpc>
                <a:spcPct val="80000"/>
              </a:lnSpc>
            </a:pPr>
            <a:endParaRPr lang="en-US" altLang="zh-CN" sz="2000" dirty="0">
              <a:ea typeface="SimSun" panose="02010600030101010101" pitchFamily="2" charset="-122"/>
            </a:endParaRPr>
          </a:p>
        </p:txBody>
      </p:sp>
      <p:graphicFrame>
        <p:nvGraphicFramePr>
          <p:cNvPr id="12293"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734282505"/>
              </p:ext>
            </p:extLst>
          </p:nvPr>
        </p:nvGraphicFramePr>
        <p:xfrm>
          <a:off x="3565525" y="2994025"/>
          <a:ext cx="2087563" cy="1900238"/>
        </p:xfrm>
        <a:graphic>
          <a:graphicData uri="http://schemas.openxmlformats.org/presentationml/2006/ole">
            <mc:AlternateContent xmlns:mc="http://schemas.openxmlformats.org/markup-compatibility/2006">
              <mc:Choice xmlns:v="urn:schemas-microsoft-com:vml" Requires="v">
                <p:oleObj name="Equation" r:id="rId2" imgW="1206360" imgH="1091880" progId="Equation.DSMT4">
                  <p:embed/>
                </p:oleObj>
              </mc:Choice>
              <mc:Fallback>
                <p:oleObj name="Equation" r:id="rId2" imgW="1206360" imgH="1091880" progId="Equation.DSMT4">
                  <p:embed/>
                  <p:pic>
                    <p:nvPicPr>
                      <p:cNvPr id="0" name="Object 4"/>
                      <p:cNvPicPr>
                        <a:picLocks noChangeAspect="1" noChangeArrowheads="1"/>
                      </p:cNvPicPr>
                      <p:nvPr/>
                    </p:nvPicPr>
                    <p:blipFill>
                      <a:blip r:embed="rId3"/>
                      <a:srcRect/>
                      <a:stretch>
                        <a:fillRect/>
                      </a:stretch>
                    </p:blipFill>
                    <p:spPr bwMode="auto">
                      <a:xfrm>
                        <a:off x="3565525" y="2994025"/>
                        <a:ext cx="2087563" cy="1900238"/>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5776</TotalTime>
  <Words>4421</Words>
  <Application>Microsoft Office PowerPoint</Application>
  <PresentationFormat>On-screen Show (4:3)</PresentationFormat>
  <Paragraphs>418</Paragraphs>
  <Slides>48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vt:lpstr>
      <vt:lpstr>Calibri</vt:lpstr>
      <vt:lpstr>Calibri Light</vt:lpstr>
      <vt:lpstr>Courier New</vt:lpstr>
      <vt:lpstr>Times New Roman</vt:lpstr>
      <vt:lpstr>Wingdings</vt:lpstr>
      <vt:lpstr>Theme1</vt:lpstr>
      <vt:lpstr>Equation</vt:lpstr>
      <vt:lpstr>State and Local Public Finance Professor Yinger Spring 2021</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lpstr>State and Local Public Finance Lecture 9: The Property Tax</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9: The Property Tax</dc:title>
  <dc:creator>joyinger</dc:creator>
  <cp:lastModifiedBy>Emily Rose Minnoe</cp:lastModifiedBy>
  <cp:revision>143</cp:revision>
  <dcterms:created xsi:type="dcterms:W3CDTF">2005-12-18T15:49:22Z</dcterms:created>
  <dcterms:modified xsi:type="dcterms:W3CDTF">2021-02-02T19:08:04Z</dcterms:modified>
</cp:coreProperties>
</file>