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849" autoAdjust="0"/>
  </p:normalViewPr>
  <p:slideViewPr>
    <p:cSldViewPr snapToGrid="0">
      <p:cViewPr varScale="1">
        <p:scale>
          <a:sx n="63" d="100"/>
          <a:sy n="63"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4EF0836D-0DD7-42D2-9D5B-278C3AF1E1FD}" type="datetimeFigureOut">
              <a:rPr lang="en-US" smtClean="0"/>
              <a:t>8/4/2020</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E182C177-1DD9-4A66-971A-CDD146354927}" type="slidenum">
              <a:rPr lang="en-US" smtClean="0"/>
              <a:t>‹#›</a:t>
            </a:fld>
            <a:endParaRPr lang="en-US"/>
          </a:p>
        </p:txBody>
      </p:sp>
    </p:spTree>
    <p:extLst>
      <p:ext uri="{BB962C8B-B14F-4D97-AF65-F5344CB8AC3E}">
        <p14:creationId xmlns:p14="http://schemas.microsoft.com/office/powerpoint/2010/main" val="305457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F0836D-0DD7-42D2-9D5B-278C3AF1E1FD}"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326487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F0836D-0DD7-42D2-9D5B-278C3AF1E1FD}"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22601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F0836D-0DD7-42D2-9D5B-278C3AF1E1FD}"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3892208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EF0836D-0DD7-42D2-9D5B-278C3AF1E1FD}"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164262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F0836D-0DD7-42D2-9D5B-278C3AF1E1FD}"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421075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4EF0836D-0DD7-42D2-9D5B-278C3AF1E1FD}" type="datetimeFigureOut">
              <a:rPr lang="en-US" smtClean="0"/>
              <a:t>8/4/2020</a:t>
            </a:fld>
            <a:endParaRPr lang="en-US"/>
          </a:p>
        </p:txBody>
      </p:sp>
      <p:sp>
        <p:nvSpPr>
          <p:cNvPr id="27" name="Slide Number Placeholder 26"/>
          <p:cNvSpPr>
            <a:spLocks noGrp="1"/>
          </p:cNvSpPr>
          <p:nvPr>
            <p:ph type="sldNum" sz="quarter" idx="11"/>
          </p:nvPr>
        </p:nvSpPr>
        <p:spPr/>
        <p:txBody>
          <a:bodyPr rtlCol="0"/>
          <a:lstStyle/>
          <a:p>
            <a:fld id="{E182C177-1DD9-4A66-971A-CDD14635492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15521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4EF0836D-0DD7-42D2-9D5B-278C3AF1E1FD}" type="datetimeFigureOut">
              <a:rPr lang="en-US" smtClean="0"/>
              <a:t>8/4/2020</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53394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836D-0DD7-42D2-9D5B-278C3AF1E1FD}" type="datetimeFigureOut">
              <a:rPr lang="en-US" smtClean="0"/>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47877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F0836D-0DD7-42D2-9D5B-278C3AF1E1FD}"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178686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EF0836D-0DD7-42D2-9D5B-278C3AF1E1FD}"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2C177-1DD9-4A66-971A-CDD146354927}" type="slidenum">
              <a:rPr lang="en-US" smtClean="0"/>
              <a:t>‹#›</a:t>
            </a:fld>
            <a:endParaRPr lang="en-US"/>
          </a:p>
        </p:txBody>
      </p:sp>
    </p:spTree>
    <p:extLst>
      <p:ext uri="{BB962C8B-B14F-4D97-AF65-F5344CB8AC3E}">
        <p14:creationId xmlns:p14="http://schemas.microsoft.com/office/powerpoint/2010/main" val="157250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4EF0836D-0DD7-42D2-9D5B-278C3AF1E1FD}" type="datetimeFigureOut">
              <a:rPr lang="en-US" smtClean="0"/>
              <a:t>8/4/2020</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E182C177-1DD9-4A66-971A-CDD146354927}" type="slidenum">
              <a:rPr lang="en-US" smtClean="0"/>
              <a:t>‹#›</a:t>
            </a:fld>
            <a:endParaRPr lang="en-US"/>
          </a:p>
        </p:txBody>
      </p:sp>
    </p:spTree>
    <p:extLst>
      <p:ext uri="{BB962C8B-B14F-4D97-AF65-F5344CB8AC3E}">
        <p14:creationId xmlns:p14="http://schemas.microsoft.com/office/powerpoint/2010/main" val="3177999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yinger@maxwell.syr.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isabilityservices.syr.edu/" TargetMode="External"/><Relationship Id="rId2" Type="http://schemas.openxmlformats.org/officeDocument/2006/relationships/hyperlink" Target="http://class.syr.edu/academic-integrity/poli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ECN741:  Urban Economics</a:t>
            </a:r>
          </a:p>
        </p:txBody>
      </p:sp>
      <p:sp>
        <p:nvSpPr>
          <p:cNvPr id="3" name="Introduction"/>
          <p:cNvSpPr>
            <a:spLocks noGrp="1"/>
          </p:cNvSpPr>
          <p:nvPr>
            <p:ph type="subTitle" idx="1"/>
          </p:nvPr>
        </p:nvSpPr>
        <p:spPr>
          <a:xfrm>
            <a:off x="1981200" y="3899938"/>
            <a:ext cx="5410200" cy="1752600"/>
          </a:xfrm>
        </p:spPr>
        <p:txBody>
          <a:bodyPr>
            <a:normAutofit/>
          </a:bodyPr>
          <a:lstStyle/>
          <a:p>
            <a:r>
              <a:rPr lang="en-US" sz="4000" dirty="0"/>
              <a:t>Introduction</a:t>
            </a:r>
          </a:p>
        </p:txBody>
      </p:sp>
      <p:sp>
        <p:nvSpPr>
          <p:cNvPr id="4" name="TextBox"/>
          <p:cNvSpPr txBox="1"/>
          <p:nvPr/>
        </p:nvSpPr>
        <p:spPr>
          <a:xfrm>
            <a:off x="2057399" y="6019800"/>
            <a:ext cx="7523205" cy="369332"/>
          </a:xfrm>
          <a:prstGeom prst="rect">
            <a:avLst/>
          </a:prstGeom>
          <a:noFill/>
        </p:spPr>
        <p:txBody>
          <a:bodyPr wrap="square" rtlCol="0">
            <a:spAutoFit/>
          </a:bodyPr>
          <a:lstStyle/>
          <a:p>
            <a:r>
              <a:rPr lang="en-US" dirty="0"/>
              <a:t>Professor John Yinger, The Maxwell School, Syracuse University, 2020</a:t>
            </a:r>
          </a:p>
        </p:txBody>
      </p:sp>
      <p:pic>
        <p:nvPicPr>
          <p:cNvPr id="102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153400" y="762000"/>
            <a:ext cx="1818742" cy="180959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Course Overview</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a:xfrm>
            <a:off x="609600" y="2249424"/>
            <a:ext cx="10972800" cy="4608576"/>
          </a:xfrm>
        </p:spPr>
        <p:txBody>
          <a:bodyPr>
            <a:normAutofit fontScale="85000" lnSpcReduction="20000"/>
          </a:bodyPr>
          <a:lstStyle/>
          <a:p>
            <a:pPr>
              <a:spcAft>
                <a:spcPts val="1200"/>
              </a:spcAft>
            </a:pPr>
            <a:r>
              <a:rPr lang="en-US" dirty="0"/>
              <a:t>This course is an introduction to urban economics for Ph.D. students in economics. Models of urban residential structure form the core of the field of urban economics. A large share of the course is devoted to these models. The rest of the course covers conceptual and empirical literature on three other central topics in urban economics: urban housing markets, local public finance, and racial and ethnic discrimination in housing. Ph.D. level microeconomics is a prerequisite.</a:t>
            </a:r>
          </a:p>
          <a:p>
            <a:pPr>
              <a:spcAft>
                <a:spcPts val="1200"/>
              </a:spcAft>
            </a:pPr>
            <a:r>
              <a:rPr lang="en-US" dirty="0"/>
              <a:t>This course is part of a two-course sequence designed to prepare students for the comprehensive examination in urban and regional economics, although students are obviously welcome to take the course even if they do not plan to take this exam. The other half of this sequence is Economics 745, Regional Economics. This class examines economic issues within an urban area and ECN 745 examines economic issues that cut across urban areas along with selected topics in housing finance.</a:t>
            </a:r>
          </a:p>
          <a:p>
            <a:endParaRPr lang="en-US" dirty="0"/>
          </a:p>
        </p:txBody>
      </p:sp>
    </p:spTree>
    <p:extLst>
      <p:ext uri="{BB962C8B-B14F-4D97-AF65-F5344CB8AC3E}">
        <p14:creationId xmlns:p14="http://schemas.microsoft.com/office/powerpoint/2010/main" val="295660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Class Sessions</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p:txBody>
          <a:bodyPr>
            <a:normAutofit/>
          </a:bodyPr>
          <a:lstStyle/>
          <a:p>
            <a:r>
              <a:rPr lang="en-US" dirty="0"/>
              <a:t>This course will be taught on line. </a:t>
            </a:r>
          </a:p>
          <a:p>
            <a:endParaRPr lang="en-US" dirty="0"/>
          </a:p>
          <a:p>
            <a:pPr lvl="1"/>
            <a:r>
              <a:rPr lang="en-US" dirty="0"/>
              <a:t>Most class sessions will be synchronous sessions, that is, lectures given at class time, with discussion. These lectures will be delivered through Blackboard, and all students are expected to participate on their own computer.</a:t>
            </a:r>
          </a:p>
          <a:p>
            <a:pPr lvl="1"/>
            <a:endParaRPr lang="en-US" dirty="0"/>
          </a:p>
          <a:p>
            <a:pPr lvl="1"/>
            <a:r>
              <a:rPr lang="en-US" dirty="0"/>
              <a:t>A few class sessions may be asynchronous sessions, that is, recorded lectures or videos that the students can view at any time.</a:t>
            </a:r>
          </a:p>
          <a:p>
            <a:pPr lvl="1"/>
            <a:endParaRPr lang="en-US" dirty="0"/>
          </a:p>
          <a:p>
            <a:pPr lvl="1"/>
            <a:endParaRPr lang="en-US" dirty="0"/>
          </a:p>
        </p:txBody>
      </p:sp>
    </p:spTree>
    <p:extLst>
      <p:ext uri="{BB962C8B-B14F-4D97-AF65-F5344CB8AC3E}">
        <p14:creationId xmlns:p14="http://schemas.microsoft.com/office/powerpoint/2010/main" val="109402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Timing of Class Sessions and Office Hours</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p:txBody>
          <a:bodyPr>
            <a:normAutofit fontScale="92500" lnSpcReduction="20000"/>
          </a:bodyPr>
          <a:lstStyle/>
          <a:p>
            <a:r>
              <a:rPr lang="en-US" dirty="0"/>
              <a:t>The on-line lectures will be delivered using Blackboard during the scheduled class time:</a:t>
            </a:r>
          </a:p>
          <a:p>
            <a:endParaRPr lang="en-US" dirty="0"/>
          </a:p>
          <a:p>
            <a:pPr lvl="1"/>
            <a:r>
              <a:rPr lang="en-US" dirty="0"/>
              <a:t>Tuesday and Thursday, from 11:00 to 12:20. </a:t>
            </a:r>
          </a:p>
          <a:p>
            <a:endParaRPr lang="en-US" dirty="0"/>
          </a:p>
          <a:p>
            <a:r>
              <a:rPr lang="en-US" dirty="0"/>
              <a:t>Office hours will also be held using Blackboard:</a:t>
            </a:r>
          </a:p>
          <a:p>
            <a:endParaRPr lang="en-US" dirty="0"/>
          </a:p>
          <a:p>
            <a:pPr lvl="1"/>
            <a:r>
              <a:rPr lang="en-US" dirty="0"/>
              <a:t>Tuesday from 1:00 to 2:00. </a:t>
            </a:r>
          </a:p>
          <a:p>
            <a:pPr lvl="1"/>
            <a:endParaRPr lang="en-US" dirty="0"/>
          </a:p>
          <a:p>
            <a:r>
              <a:rPr lang="en-US" dirty="0"/>
              <a:t>Students should also feel free to contact the professor using e-mail:</a:t>
            </a:r>
          </a:p>
          <a:p>
            <a:endParaRPr lang="en-US" dirty="0"/>
          </a:p>
          <a:p>
            <a:pPr lvl="1"/>
            <a:r>
              <a:rPr lang="en-US" dirty="0">
                <a:hlinkClick r:id="rId2"/>
              </a:rPr>
              <a:t>jyinger@maxwell.syr.edu</a:t>
            </a:r>
            <a:r>
              <a:rPr lang="en-US" dirty="0"/>
              <a:t>.</a:t>
            </a:r>
          </a:p>
          <a:p>
            <a:pPr lvl="1"/>
            <a:endParaRPr lang="en-US" dirty="0"/>
          </a:p>
        </p:txBody>
      </p:sp>
    </p:spTree>
    <p:extLst>
      <p:ext uri="{BB962C8B-B14F-4D97-AF65-F5344CB8AC3E}">
        <p14:creationId xmlns:p14="http://schemas.microsoft.com/office/powerpoint/2010/main" val="416422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Assignments</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p:txBody>
          <a:bodyPr>
            <a:normAutofit fontScale="85000" lnSpcReduction="20000"/>
          </a:bodyPr>
          <a:lstStyle/>
          <a:p>
            <a:r>
              <a:rPr lang="en-US" dirty="0"/>
              <a:t>Every student must </a:t>
            </a:r>
          </a:p>
          <a:p>
            <a:pPr lvl="1"/>
            <a:r>
              <a:rPr lang="en-US" dirty="0"/>
              <a:t>(1) write a literature review on an urban topic, </a:t>
            </a:r>
          </a:p>
          <a:p>
            <a:pPr lvl="1"/>
            <a:r>
              <a:rPr lang="en-US" dirty="0"/>
              <a:t>(2) submit a draft research paper on a topic of his or her choice, </a:t>
            </a:r>
          </a:p>
          <a:p>
            <a:pPr lvl="1"/>
            <a:r>
              <a:rPr lang="en-US" dirty="0"/>
              <a:t>(3) submit a revised research paper, </a:t>
            </a:r>
          </a:p>
          <a:p>
            <a:pPr lvl="1"/>
            <a:r>
              <a:rPr lang="en-US" dirty="0"/>
              <a:t>(4) present his or her research paper to the class, and </a:t>
            </a:r>
          </a:p>
          <a:p>
            <a:pPr lvl="1"/>
            <a:r>
              <a:rPr lang="en-US" dirty="0"/>
              <a:t>(5) take a final exam.</a:t>
            </a:r>
          </a:p>
          <a:p>
            <a:pPr lvl="1"/>
            <a:endParaRPr lang="en-US" dirty="0"/>
          </a:p>
          <a:p>
            <a:r>
              <a:rPr lang="en-US" dirty="0"/>
              <a:t>The grading weights for these assignments are: </a:t>
            </a:r>
          </a:p>
          <a:p>
            <a:pPr lvl="1"/>
            <a:r>
              <a:rPr lang="en-US" dirty="0"/>
              <a:t>Literature review: 15%</a:t>
            </a:r>
          </a:p>
          <a:p>
            <a:pPr lvl="1"/>
            <a:r>
              <a:rPr lang="en-US" dirty="0"/>
              <a:t>Draft paper:	   10%</a:t>
            </a:r>
          </a:p>
          <a:p>
            <a:pPr lvl="1"/>
            <a:r>
              <a:rPr lang="en-US" dirty="0"/>
              <a:t>Revised paper:	  40%</a:t>
            </a:r>
          </a:p>
          <a:p>
            <a:pPr lvl="1"/>
            <a:r>
              <a:rPr lang="en-US" dirty="0"/>
              <a:t>Presentation:	   15%</a:t>
            </a:r>
          </a:p>
          <a:p>
            <a:pPr lvl="1"/>
            <a:r>
              <a:rPr lang="en-US" dirty="0"/>
              <a:t>Final:		   20%</a:t>
            </a:r>
          </a:p>
          <a:p>
            <a:endParaRPr lang="en-US" dirty="0"/>
          </a:p>
        </p:txBody>
      </p:sp>
    </p:spTree>
    <p:extLst>
      <p:ext uri="{BB962C8B-B14F-4D97-AF65-F5344CB8AC3E}">
        <p14:creationId xmlns:p14="http://schemas.microsoft.com/office/powerpoint/2010/main" val="3755769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Readings</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a:xfrm>
            <a:off x="609600" y="2249424"/>
            <a:ext cx="10972800" cy="4608576"/>
          </a:xfrm>
        </p:spPr>
        <p:txBody>
          <a:bodyPr>
            <a:normAutofit/>
          </a:bodyPr>
          <a:lstStyle/>
          <a:p>
            <a:pPr>
              <a:spcAft>
                <a:spcPts val="1200"/>
              </a:spcAft>
            </a:pPr>
            <a:r>
              <a:rPr lang="en-US" dirty="0"/>
              <a:t>The complete syllabus for the class, including readings, is available on the class Blackboard page.</a:t>
            </a:r>
          </a:p>
          <a:p>
            <a:pPr>
              <a:spcAft>
                <a:spcPts val="1200"/>
              </a:spcAft>
            </a:pPr>
            <a:r>
              <a:rPr lang="en-US" dirty="0"/>
              <a:t>Key readings (i.e., readings important for the class exam or comprehensive exam) are denoted with an asterisk (*). Other readings are examples of good recent research in urban economics, classic articles and books, survey articles, and articles by people connected with Syracuse.</a:t>
            </a:r>
          </a:p>
          <a:p>
            <a:pPr>
              <a:spcAft>
                <a:spcPts val="1200"/>
              </a:spcAft>
            </a:pPr>
            <a:r>
              <a:rPr lang="en-US" dirty="0"/>
              <a:t>Most readings are posted on Blackboard; others are available through the Syracuse University library.</a:t>
            </a:r>
          </a:p>
          <a:p>
            <a:endParaRPr lang="en-US" dirty="0"/>
          </a:p>
        </p:txBody>
      </p:sp>
    </p:spTree>
    <p:extLst>
      <p:ext uri="{BB962C8B-B14F-4D97-AF65-F5344CB8AC3E}">
        <p14:creationId xmlns:p14="http://schemas.microsoft.com/office/powerpoint/2010/main" val="286107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BAB6-182E-41E2-B89E-D8E357DB9DB1}"/>
              </a:ext>
            </a:extLst>
          </p:cNvPr>
          <p:cNvSpPr>
            <a:spLocks noGrp="1"/>
          </p:cNvSpPr>
          <p:nvPr>
            <p:ph type="title"/>
          </p:nvPr>
        </p:nvSpPr>
        <p:spPr/>
        <p:txBody>
          <a:bodyPr/>
          <a:lstStyle/>
          <a:p>
            <a:r>
              <a:rPr lang="en-US" dirty="0"/>
              <a:t>Associated University Websites</a:t>
            </a:r>
          </a:p>
        </p:txBody>
      </p:sp>
      <p:sp>
        <p:nvSpPr>
          <p:cNvPr id="3" name="Content Placeholder">
            <a:extLst>
              <a:ext uri="{FF2B5EF4-FFF2-40B4-BE49-F238E27FC236}">
                <a16:creationId xmlns:a16="http://schemas.microsoft.com/office/drawing/2014/main" id="{C5A53278-DC85-438B-9224-B70B4634807E}"/>
              </a:ext>
            </a:extLst>
          </p:cNvPr>
          <p:cNvSpPr>
            <a:spLocks noGrp="1"/>
          </p:cNvSpPr>
          <p:nvPr>
            <p:ph idx="1"/>
          </p:nvPr>
        </p:nvSpPr>
        <p:spPr>
          <a:xfrm>
            <a:off x="609600" y="2249424"/>
            <a:ext cx="10972800" cy="4608576"/>
          </a:xfrm>
        </p:spPr>
        <p:txBody>
          <a:bodyPr>
            <a:normAutofit/>
          </a:bodyPr>
          <a:lstStyle/>
          <a:p>
            <a:r>
              <a:rPr lang="en-US" dirty="0"/>
              <a:t>Students are expected to meet the highest standards of academic integrity. For further guidance, please refer to the Syracuse University Academic Integrity Policy at: </a:t>
            </a:r>
            <a:r>
              <a:rPr lang="en-US" dirty="0">
                <a:hlinkClick r:id="rId2"/>
              </a:rPr>
              <a:t>http://class.syr.edu/academic-integrity/policy/</a:t>
            </a:r>
            <a:r>
              <a:rPr lang="en-US" dirty="0"/>
              <a:t> .</a:t>
            </a:r>
          </a:p>
          <a:p>
            <a:endParaRPr lang="en-US" dirty="0"/>
          </a:p>
          <a:p>
            <a:r>
              <a:rPr lang="en-US" dirty="0"/>
              <a:t>Any student requiring special arrangements because of a disability should make an appointment to see the professor.  If you would like further information about the disability services offered by Syracuse University, please go to </a:t>
            </a:r>
            <a:r>
              <a:rPr lang="en-US" dirty="0">
                <a:hlinkClick r:id="rId3"/>
              </a:rPr>
              <a:t>http://disabilityservices.syr.edu</a:t>
            </a:r>
            <a:r>
              <a:rPr lang="en-US" dirty="0"/>
              <a:t>.</a:t>
            </a:r>
          </a:p>
          <a:p>
            <a:endParaRPr lang="en-US" dirty="0"/>
          </a:p>
        </p:txBody>
      </p:sp>
    </p:spTree>
    <p:extLst>
      <p:ext uri="{BB962C8B-B14F-4D97-AF65-F5344CB8AC3E}">
        <p14:creationId xmlns:p14="http://schemas.microsoft.com/office/powerpoint/2010/main" val="815332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74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heme741" id="{FB12F6B8-781A-4F67-A0D0-16709F52E14F}" vid="{94AD2C9A-E51A-4F17-8DC6-DC9DB7D06B6E}"/>
    </a:ext>
  </a:extLst>
</a:theme>
</file>

<file path=docProps/app.xml><?xml version="1.0" encoding="utf-8"?>
<Properties xmlns="http://schemas.openxmlformats.org/officeDocument/2006/extended-properties" xmlns:vt="http://schemas.openxmlformats.org/officeDocument/2006/docPropsVTypes">
  <Template>Theme741</Template>
  <TotalTime>5959</TotalTime>
  <Words>608</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Trebuchet MS</vt:lpstr>
      <vt:lpstr>Wingdings 2</vt:lpstr>
      <vt:lpstr>Theme741</vt:lpstr>
      <vt:lpstr>ECN741:  Urban Economics</vt:lpstr>
      <vt:lpstr>Course Overview</vt:lpstr>
      <vt:lpstr>Class Sessions</vt:lpstr>
      <vt:lpstr>Timing of Class Sessions and Office Hours</vt:lpstr>
      <vt:lpstr>Assignments</vt:lpstr>
      <vt:lpstr>Readings</vt:lpstr>
      <vt:lpstr>Associated University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Introduction</dc:title>
  <dc:creator>John McHenry Yinger</dc:creator>
  <cp:lastModifiedBy>Emily Rose Minnoe</cp:lastModifiedBy>
  <cp:revision>10</cp:revision>
  <dcterms:created xsi:type="dcterms:W3CDTF">2020-06-05T18:59:28Z</dcterms:created>
  <dcterms:modified xsi:type="dcterms:W3CDTF">2020-08-04T14:43:40Z</dcterms:modified>
</cp:coreProperties>
</file>