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3" r:id="rId3"/>
    <p:sldId id="333" r:id="rId4"/>
    <p:sldId id="314" r:id="rId5"/>
    <p:sldId id="315" r:id="rId6"/>
    <p:sldId id="334" r:id="rId7"/>
    <p:sldId id="316" r:id="rId8"/>
    <p:sldId id="332" r:id="rId9"/>
    <p:sldId id="317" r:id="rId10"/>
    <p:sldId id="320" r:id="rId11"/>
    <p:sldId id="321" r:id="rId12"/>
    <p:sldId id="322" r:id="rId13"/>
    <p:sldId id="312" r:id="rId14"/>
    <p:sldId id="329" r:id="rId15"/>
    <p:sldId id="328" r:id="rId16"/>
    <p:sldId id="318" r:id="rId17"/>
    <p:sldId id="259" r:id="rId18"/>
    <p:sldId id="335" r:id="rId19"/>
    <p:sldId id="258" r:id="rId20"/>
    <p:sldId id="338" r:id="rId21"/>
    <p:sldId id="344" r:id="rId22"/>
    <p:sldId id="345" r:id="rId23"/>
    <p:sldId id="347" r:id="rId24"/>
    <p:sldId id="349" r:id="rId25"/>
    <p:sldId id="348" r:id="rId26"/>
    <p:sldId id="336" r:id="rId27"/>
    <p:sldId id="319" r:id="rId28"/>
    <p:sldId id="323" r:id="rId29"/>
    <p:sldId id="324" r:id="rId30"/>
    <p:sldId id="325" r:id="rId31"/>
    <p:sldId id="339" r:id="rId32"/>
    <p:sldId id="340" r:id="rId33"/>
    <p:sldId id="341" r:id="rId34"/>
    <p:sldId id="326" r:id="rId35"/>
    <p:sldId id="342" r:id="rId36"/>
    <p:sldId id="343" r:id="rId37"/>
    <p:sldId id="351" r:id="rId38"/>
    <p:sldId id="337" r:id="rId39"/>
    <p:sldId id="266" r:id="rId40"/>
    <p:sldId id="306" r:id="rId41"/>
    <p:sldId id="307" r:id="rId42"/>
    <p:sldId id="308" r:id="rId43"/>
    <p:sldId id="330" r:id="rId44"/>
    <p:sldId id="267" r:id="rId45"/>
    <p:sldId id="302" r:id="rId46"/>
    <p:sldId id="309" r:id="rId47"/>
    <p:sldId id="300" r:id="rId48"/>
    <p:sldId id="310" r:id="rId49"/>
    <p:sldId id="303" r:id="rId50"/>
    <p:sldId id="304" r:id="rId51"/>
    <p:sldId id="311" r:id="rId52"/>
    <p:sldId id="301" r:id="rId53"/>
    <p:sldId id="305" r:id="rId54"/>
    <p:sldId id="327" r:id="rId55"/>
    <p:sldId id="331" r:id="rId56"/>
    <p:sldId id="35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Amenity Index and Distance from CBD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Sheet1!$A$5:$A$205</c:f>
              <c:numCache>
                <c:formatCode>General</c:formatCode>
                <c:ptCount val="2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1.5999999999999999</c:v>
                </c:pt>
                <c:pt idx="9">
                  <c:v>1.7999999999999998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3.8000000000000012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4.6000000000000014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5.6000000000000023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6.6000000000000032</c:v>
                </c:pt>
                <c:pt idx="34">
                  <c:v>6.8000000000000034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8.2000000000000028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9.3999999999999986</c:v>
                </c:pt>
                <c:pt idx="48">
                  <c:v>9.5999999999999979</c:v>
                </c:pt>
                <c:pt idx="49">
                  <c:v>9.7999999999999972</c:v>
                </c:pt>
                <c:pt idx="50">
                  <c:v>9.9999999999999964</c:v>
                </c:pt>
                <c:pt idx="51">
                  <c:v>10.199999999999996</c:v>
                </c:pt>
                <c:pt idx="52">
                  <c:v>10.399999999999995</c:v>
                </c:pt>
                <c:pt idx="53">
                  <c:v>10.599999999999994</c:v>
                </c:pt>
                <c:pt idx="54">
                  <c:v>10.799999999999994</c:v>
                </c:pt>
                <c:pt idx="55">
                  <c:v>10.999999999999993</c:v>
                </c:pt>
                <c:pt idx="56">
                  <c:v>11.199999999999992</c:v>
                </c:pt>
                <c:pt idx="57">
                  <c:v>11.399999999999991</c:v>
                </c:pt>
                <c:pt idx="58">
                  <c:v>11.599999999999991</c:v>
                </c:pt>
                <c:pt idx="59">
                  <c:v>11.79999999999999</c:v>
                </c:pt>
                <c:pt idx="60">
                  <c:v>11.999999999999989</c:v>
                </c:pt>
                <c:pt idx="61">
                  <c:v>12.199999999999989</c:v>
                </c:pt>
                <c:pt idx="62">
                  <c:v>12.399999999999988</c:v>
                </c:pt>
                <c:pt idx="63">
                  <c:v>12.599999999999987</c:v>
                </c:pt>
                <c:pt idx="64">
                  <c:v>12.799999999999986</c:v>
                </c:pt>
                <c:pt idx="65">
                  <c:v>12.999999999999986</c:v>
                </c:pt>
                <c:pt idx="66">
                  <c:v>13.199999999999985</c:v>
                </c:pt>
                <c:pt idx="67">
                  <c:v>13.399999999999984</c:v>
                </c:pt>
                <c:pt idx="68">
                  <c:v>13.599999999999984</c:v>
                </c:pt>
                <c:pt idx="69">
                  <c:v>13.799999999999983</c:v>
                </c:pt>
                <c:pt idx="70">
                  <c:v>13.999999999999982</c:v>
                </c:pt>
                <c:pt idx="71">
                  <c:v>14.199999999999982</c:v>
                </c:pt>
                <c:pt idx="72">
                  <c:v>14.399999999999981</c:v>
                </c:pt>
                <c:pt idx="73">
                  <c:v>14.59999999999998</c:v>
                </c:pt>
                <c:pt idx="74">
                  <c:v>14.799999999999979</c:v>
                </c:pt>
                <c:pt idx="75">
                  <c:v>14.999999999999979</c:v>
                </c:pt>
                <c:pt idx="76">
                  <c:v>15.199999999999978</c:v>
                </c:pt>
                <c:pt idx="77">
                  <c:v>15.399999999999977</c:v>
                </c:pt>
                <c:pt idx="78">
                  <c:v>15.599999999999977</c:v>
                </c:pt>
                <c:pt idx="79">
                  <c:v>15.799999999999976</c:v>
                </c:pt>
                <c:pt idx="80">
                  <c:v>15.999999999999975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17.999999999999968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18.799999999999965</c:v>
                </c:pt>
                <c:pt idx="95">
                  <c:v>18.999999999999964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19.999999999999961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20.799999999999958</c:v>
                </c:pt>
                <c:pt idx="105">
                  <c:v>20.999999999999957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21.599999999999955</c:v>
                </c:pt>
                <c:pt idx="109">
                  <c:v>21.799999999999955</c:v>
                </c:pt>
                <c:pt idx="110">
                  <c:v>21.999999999999954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22.799999999999951</c:v>
                </c:pt>
                <c:pt idx="115">
                  <c:v>22.99999999999995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23.599999999999948</c:v>
                </c:pt>
                <c:pt idx="119">
                  <c:v>23.799999999999947</c:v>
                </c:pt>
                <c:pt idx="120">
                  <c:v>23.999999999999947</c:v>
                </c:pt>
                <c:pt idx="121">
                  <c:v>24.199999999999946</c:v>
                </c:pt>
                <c:pt idx="122">
                  <c:v>24.399999999999945</c:v>
                </c:pt>
                <c:pt idx="123">
                  <c:v>24.599999999999945</c:v>
                </c:pt>
                <c:pt idx="124">
                  <c:v>24.799999999999944</c:v>
                </c:pt>
                <c:pt idx="125">
                  <c:v>24.999999999999943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25.599999999999941</c:v>
                </c:pt>
                <c:pt idx="129">
                  <c:v>25.79999999999994</c:v>
                </c:pt>
                <c:pt idx="130">
                  <c:v>25.99999999999994</c:v>
                </c:pt>
                <c:pt idx="131">
                  <c:v>26.199999999999939</c:v>
                </c:pt>
                <c:pt idx="132">
                  <c:v>26.399999999999938</c:v>
                </c:pt>
                <c:pt idx="133">
                  <c:v>26.599999999999937</c:v>
                </c:pt>
                <c:pt idx="134">
                  <c:v>26.799999999999937</c:v>
                </c:pt>
                <c:pt idx="135">
                  <c:v>26.999999999999936</c:v>
                </c:pt>
                <c:pt idx="136">
                  <c:v>27.199999999999935</c:v>
                </c:pt>
                <c:pt idx="137">
                  <c:v>27.399999999999935</c:v>
                </c:pt>
                <c:pt idx="138">
                  <c:v>27.599999999999934</c:v>
                </c:pt>
                <c:pt idx="139">
                  <c:v>27.799999999999933</c:v>
                </c:pt>
                <c:pt idx="140">
                  <c:v>27.999999999999932</c:v>
                </c:pt>
                <c:pt idx="141">
                  <c:v>28.199999999999932</c:v>
                </c:pt>
                <c:pt idx="142">
                  <c:v>28.399999999999931</c:v>
                </c:pt>
                <c:pt idx="143">
                  <c:v>28.59999999999993</c:v>
                </c:pt>
                <c:pt idx="144">
                  <c:v>28.79999999999993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29.999999999999925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31.999999999999918</c:v>
                </c:pt>
                <c:pt idx="161">
                  <c:v>32.199999999999918</c:v>
                </c:pt>
                <c:pt idx="162">
                  <c:v>32.39999999999992</c:v>
                </c:pt>
                <c:pt idx="163">
                  <c:v>32.599999999999923</c:v>
                </c:pt>
                <c:pt idx="164">
                  <c:v>32.799999999999926</c:v>
                </c:pt>
                <c:pt idx="165">
                  <c:v>32.999999999999929</c:v>
                </c:pt>
                <c:pt idx="166">
                  <c:v>33.199999999999932</c:v>
                </c:pt>
                <c:pt idx="167">
                  <c:v>33.399999999999935</c:v>
                </c:pt>
                <c:pt idx="168">
                  <c:v>33.599999999999937</c:v>
                </c:pt>
                <c:pt idx="169">
                  <c:v>33.79999999999994</c:v>
                </c:pt>
                <c:pt idx="170">
                  <c:v>33.999999999999943</c:v>
                </c:pt>
                <c:pt idx="171">
                  <c:v>34.199999999999946</c:v>
                </c:pt>
                <c:pt idx="172">
                  <c:v>34.399999999999949</c:v>
                </c:pt>
                <c:pt idx="173">
                  <c:v>34.599999999999952</c:v>
                </c:pt>
                <c:pt idx="174">
                  <c:v>34.799999999999955</c:v>
                </c:pt>
                <c:pt idx="175">
                  <c:v>34.999999999999957</c:v>
                </c:pt>
                <c:pt idx="176">
                  <c:v>35.19999999999996</c:v>
                </c:pt>
                <c:pt idx="177">
                  <c:v>35.399999999999963</c:v>
                </c:pt>
                <c:pt idx="178">
                  <c:v>35.599999999999966</c:v>
                </c:pt>
                <c:pt idx="179">
                  <c:v>35.799999999999969</c:v>
                </c:pt>
                <c:pt idx="180">
                  <c:v>35.999999999999972</c:v>
                </c:pt>
                <c:pt idx="181">
                  <c:v>36.199999999999974</c:v>
                </c:pt>
                <c:pt idx="182">
                  <c:v>36.399999999999977</c:v>
                </c:pt>
                <c:pt idx="183">
                  <c:v>36.59999999999998</c:v>
                </c:pt>
                <c:pt idx="184">
                  <c:v>36.799999999999983</c:v>
                </c:pt>
                <c:pt idx="185">
                  <c:v>36.999999999999986</c:v>
                </c:pt>
                <c:pt idx="186">
                  <c:v>37.199999999999989</c:v>
                </c:pt>
                <c:pt idx="187">
                  <c:v>37.399999999999991</c:v>
                </c:pt>
                <c:pt idx="188">
                  <c:v>37.599999999999994</c:v>
                </c:pt>
                <c:pt idx="189">
                  <c:v>37.799999999999997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38.400000000000006</c:v>
                </c:pt>
                <c:pt idx="193">
                  <c:v>38.600000000000009</c:v>
                </c:pt>
                <c:pt idx="194">
                  <c:v>38.800000000000011</c:v>
                </c:pt>
                <c:pt idx="195">
                  <c:v>39.000000000000014</c:v>
                </c:pt>
                <c:pt idx="196">
                  <c:v>39.200000000000017</c:v>
                </c:pt>
                <c:pt idx="197">
                  <c:v>39.40000000000002</c:v>
                </c:pt>
                <c:pt idx="198">
                  <c:v>39.600000000000023</c:v>
                </c:pt>
                <c:pt idx="199">
                  <c:v>39.800000000000026</c:v>
                </c:pt>
                <c:pt idx="200">
                  <c:v>40.000000000000028</c:v>
                </c:pt>
              </c:numCache>
            </c:numRef>
          </c:xVal>
          <c:yVal>
            <c:numRef>
              <c:f>Sheet1!$B$5:$B$205</c:f>
              <c:numCache>
                <c:formatCode>General</c:formatCode>
                <c:ptCount val="201"/>
                <c:pt idx="0">
                  <c:v>0</c:v>
                </c:pt>
                <c:pt idx="1">
                  <c:v>9.9740360000000004E-3</c:v>
                </c:pt>
                <c:pt idx="2">
                  <c:v>1.9848424E-2</c:v>
                </c:pt>
                <c:pt idx="3">
                  <c:v>2.9623164000000004E-2</c:v>
                </c:pt>
                <c:pt idx="4">
                  <c:v>3.9298256000000004E-2</c:v>
                </c:pt>
                <c:pt idx="5">
                  <c:v>4.8873699999999999E-2</c:v>
                </c:pt>
                <c:pt idx="6">
                  <c:v>5.8349495999999994E-2</c:v>
                </c:pt>
                <c:pt idx="7">
                  <c:v>6.7725644000000002E-2</c:v>
                </c:pt>
                <c:pt idx="8">
                  <c:v>7.7002143999999995E-2</c:v>
                </c:pt>
                <c:pt idx="9">
                  <c:v>8.6178995999999994E-2</c:v>
                </c:pt>
                <c:pt idx="10">
                  <c:v>9.5256199999999985E-2</c:v>
                </c:pt>
                <c:pt idx="11">
                  <c:v>0.10423375599999998</c:v>
                </c:pt>
                <c:pt idx="12">
                  <c:v>0.11311166399999999</c:v>
                </c:pt>
                <c:pt idx="13">
                  <c:v>0.121889924</c:v>
                </c:pt>
                <c:pt idx="14">
                  <c:v>0.13056853600000001</c:v>
                </c:pt>
                <c:pt idx="15">
                  <c:v>0.13914750000000001</c:v>
                </c:pt>
                <c:pt idx="16">
                  <c:v>0.14762681600000005</c:v>
                </c:pt>
                <c:pt idx="17">
                  <c:v>0.15600648400000003</c:v>
                </c:pt>
                <c:pt idx="18">
                  <c:v>0.16428650400000003</c:v>
                </c:pt>
                <c:pt idx="19">
                  <c:v>0.17246687600000005</c:v>
                </c:pt>
                <c:pt idx="20">
                  <c:v>0.18054760000000003</c:v>
                </c:pt>
                <c:pt idx="21">
                  <c:v>0.18852867600000003</c:v>
                </c:pt>
                <c:pt idx="22">
                  <c:v>0.19641010400000006</c:v>
                </c:pt>
                <c:pt idx="23">
                  <c:v>0.20419188400000005</c:v>
                </c:pt>
                <c:pt idx="24">
                  <c:v>0.21187401600000005</c:v>
                </c:pt>
                <c:pt idx="25">
                  <c:v>0.21945650000000003</c:v>
                </c:pt>
                <c:pt idx="26">
                  <c:v>0.22693933600000007</c:v>
                </c:pt>
                <c:pt idx="27">
                  <c:v>0.23432252400000009</c:v>
                </c:pt>
                <c:pt idx="28">
                  <c:v>0.24160606400000006</c:v>
                </c:pt>
                <c:pt idx="29">
                  <c:v>0.24878995600000006</c:v>
                </c:pt>
                <c:pt idx="30">
                  <c:v>0.25587420000000011</c:v>
                </c:pt>
                <c:pt idx="31">
                  <c:v>0.26285879600000012</c:v>
                </c:pt>
                <c:pt idx="32">
                  <c:v>0.26974374400000012</c:v>
                </c:pt>
                <c:pt idx="33">
                  <c:v>0.27652904400000006</c:v>
                </c:pt>
                <c:pt idx="34">
                  <c:v>0.28321469600000015</c:v>
                </c:pt>
                <c:pt idx="35">
                  <c:v>0.28980070000000013</c:v>
                </c:pt>
                <c:pt idx="36">
                  <c:v>0.2962870560000001</c:v>
                </c:pt>
                <c:pt idx="37">
                  <c:v>0.30267376400000012</c:v>
                </c:pt>
                <c:pt idx="38">
                  <c:v>0.30896082400000013</c:v>
                </c:pt>
                <c:pt idx="39">
                  <c:v>0.31514823600000014</c:v>
                </c:pt>
                <c:pt idx="40">
                  <c:v>0.32123600000000008</c:v>
                </c:pt>
                <c:pt idx="41">
                  <c:v>0.32722411600000012</c:v>
                </c:pt>
                <c:pt idx="42">
                  <c:v>0.33311258400000004</c:v>
                </c:pt>
                <c:pt idx="43">
                  <c:v>0.33890140400000007</c:v>
                </c:pt>
                <c:pt idx="44">
                  <c:v>0.34459057600000004</c:v>
                </c:pt>
                <c:pt idx="45">
                  <c:v>0.35018009999999999</c:v>
                </c:pt>
                <c:pt idx="46">
                  <c:v>0.355669976</c:v>
                </c:pt>
                <c:pt idx="47">
                  <c:v>0.36106020399999994</c:v>
                </c:pt>
                <c:pt idx="48">
                  <c:v>0.36635078399999998</c:v>
                </c:pt>
                <c:pt idx="49">
                  <c:v>0.37154171599999991</c:v>
                </c:pt>
                <c:pt idx="50">
                  <c:v>0.37663299999999988</c:v>
                </c:pt>
                <c:pt idx="51">
                  <c:v>0.38162463599999991</c:v>
                </c:pt>
                <c:pt idx="52">
                  <c:v>0.38651662399999986</c:v>
                </c:pt>
                <c:pt idx="53">
                  <c:v>0.39130896399999981</c:v>
                </c:pt>
                <c:pt idx="54">
                  <c:v>0.39600165599999981</c:v>
                </c:pt>
                <c:pt idx="55">
                  <c:v>0.40059469999999986</c:v>
                </c:pt>
                <c:pt idx="56">
                  <c:v>0.40508809599999984</c:v>
                </c:pt>
                <c:pt idx="57">
                  <c:v>0.40948184399999976</c:v>
                </c:pt>
                <c:pt idx="58">
                  <c:v>0.41377594399999984</c:v>
                </c:pt>
                <c:pt idx="59">
                  <c:v>0.41797039599999986</c:v>
                </c:pt>
                <c:pt idx="60">
                  <c:v>0.4220651999999997</c:v>
                </c:pt>
                <c:pt idx="61">
                  <c:v>0.42606035599999975</c:v>
                </c:pt>
                <c:pt idx="62">
                  <c:v>0.42995586399999974</c:v>
                </c:pt>
                <c:pt idx="63">
                  <c:v>0.43375172399999984</c:v>
                </c:pt>
                <c:pt idx="64">
                  <c:v>0.4374479359999997</c:v>
                </c:pt>
                <c:pt idx="65">
                  <c:v>0.44104449999999973</c:v>
                </c:pt>
                <c:pt idx="66">
                  <c:v>0.44454141599999974</c:v>
                </c:pt>
                <c:pt idx="67">
                  <c:v>0.4479386839999997</c:v>
                </c:pt>
                <c:pt idx="68">
                  <c:v>0.4512363039999997</c:v>
                </c:pt>
                <c:pt idx="69">
                  <c:v>0.45443427599999975</c:v>
                </c:pt>
                <c:pt idx="70">
                  <c:v>0.45753259999999979</c:v>
                </c:pt>
                <c:pt idx="71">
                  <c:v>0.46053127599999971</c:v>
                </c:pt>
                <c:pt idx="72">
                  <c:v>0.46343030399999974</c:v>
                </c:pt>
                <c:pt idx="73">
                  <c:v>0.46622968399999976</c:v>
                </c:pt>
                <c:pt idx="74">
                  <c:v>0.46892941599999965</c:v>
                </c:pt>
                <c:pt idx="75">
                  <c:v>0.47152949999999971</c:v>
                </c:pt>
                <c:pt idx="76">
                  <c:v>0.47402993599999971</c:v>
                </c:pt>
                <c:pt idx="77">
                  <c:v>0.47643072399999981</c:v>
                </c:pt>
                <c:pt idx="78">
                  <c:v>0.47873186399999967</c:v>
                </c:pt>
                <c:pt idx="79">
                  <c:v>0.4809333559999997</c:v>
                </c:pt>
                <c:pt idx="80">
                  <c:v>0.48303519999999978</c:v>
                </c:pt>
                <c:pt idx="81">
                  <c:v>0.48503739599999973</c:v>
                </c:pt>
                <c:pt idx="82">
                  <c:v>0.48693994399999974</c:v>
                </c:pt>
                <c:pt idx="83">
                  <c:v>0.48874284399999979</c:v>
                </c:pt>
                <c:pt idx="84">
                  <c:v>0.49044609599999983</c:v>
                </c:pt>
                <c:pt idx="85">
                  <c:v>0.49204969999999976</c:v>
                </c:pt>
                <c:pt idx="86">
                  <c:v>0.49355365599999979</c:v>
                </c:pt>
                <c:pt idx="87">
                  <c:v>0.49495796399999981</c:v>
                </c:pt>
                <c:pt idx="88">
                  <c:v>0.49626262399999987</c:v>
                </c:pt>
                <c:pt idx="89">
                  <c:v>0.49746763599999977</c:v>
                </c:pt>
                <c:pt idx="90">
                  <c:v>0.49857299999999982</c:v>
                </c:pt>
                <c:pt idx="91">
                  <c:v>0.49957871599999987</c:v>
                </c:pt>
                <c:pt idx="92">
                  <c:v>0.50048478399999985</c:v>
                </c:pt>
                <c:pt idx="93">
                  <c:v>0.50129120399999993</c:v>
                </c:pt>
                <c:pt idx="94">
                  <c:v>0.50199797599999996</c:v>
                </c:pt>
                <c:pt idx="95">
                  <c:v>0.50260510000000003</c:v>
                </c:pt>
                <c:pt idx="96">
                  <c:v>0.50311257599999992</c:v>
                </c:pt>
                <c:pt idx="97">
                  <c:v>0.50352040399999987</c:v>
                </c:pt>
                <c:pt idx="98">
                  <c:v>0.50382858399999997</c:v>
                </c:pt>
                <c:pt idx="99">
                  <c:v>0.5040371159999999</c:v>
                </c:pt>
                <c:pt idx="100">
                  <c:v>0.50414599999999998</c:v>
                </c:pt>
                <c:pt idx="101">
                  <c:v>0.50415523600000001</c:v>
                </c:pt>
                <c:pt idx="102">
                  <c:v>0.50406482400000008</c:v>
                </c:pt>
                <c:pt idx="103">
                  <c:v>0.50387476400000009</c:v>
                </c:pt>
                <c:pt idx="104">
                  <c:v>0.50358505599999992</c:v>
                </c:pt>
                <c:pt idx="105">
                  <c:v>0.50319570000000002</c:v>
                </c:pt>
                <c:pt idx="106">
                  <c:v>0.50270669600000006</c:v>
                </c:pt>
                <c:pt idx="107">
                  <c:v>0.50211804400000015</c:v>
                </c:pt>
                <c:pt idx="108">
                  <c:v>0.50142974400000018</c:v>
                </c:pt>
                <c:pt idx="109">
                  <c:v>0.50064179600000025</c:v>
                </c:pt>
                <c:pt idx="110">
                  <c:v>0.49975420000000037</c:v>
                </c:pt>
                <c:pt idx="111">
                  <c:v>0.49876695600000009</c:v>
                </c:pt>
                <c:pt idx="112">
                  <c:v>0.4976800640000002</c:v>
                </c:pt>
                <c:pt idx="113">
                  <c:v>0.49649352400000024</c:v>
                </c:pt>
                <c:pt idx="114">
                  <c:v>0.49520733600000033</c:v>
                </c:pt>
                <c:pt idx="115">
                  <c:v>0.49382150000000036</c:v>
                </c:pt>
                <c:pt idx="116">
                  <c:v>0.49233601600000054</c:v>
                </c:pt>
                <c:pt idx="117">
                  <c:v>0.49075088400000055</c:v>
                </c:pt>
                <c:pt idx="118">
                  <c:v>0.48906610400000061</c:v>
                </c:pt>
                <c:pt idx="119">
                  <c:v>0.48728167600000039</c:v>
                </c:pt>
                <c:pt idx="120">
                  <c:v>0.48539760000000043</c:v>
                </c:pt>
                <c:pt idx="121">
                  <c:v>0.48341387600000052</c:v>
                </c:pt>
                <c:pt idx="122">
                  <c:v>0.48133050400000066</c:v>
                </c:pt>
                <c:pt idx="123">
                  <c:v>0.47914748400000073</c:v>
                </c:pt>
                <c:pt idx="124">
                  <c:v>0.47686481600000075</c:v>
                </c:pt>
                <c:pt idx="125">
                  <c:v>0.47448250000000081</c:v>
                </c:pt>
                <c:pt idx="126">
                  <c:v>0.47200053600000058</c:v>
                </c:pt>
                <c:pt idx="127">
                  <c:v>0.46941892400000074</c:v>
                </c:pt>
                <c:pt idx="128">
                  <c:v>0.46673766400000083</c:v>
                </c:pt>
                <c:pt idx="129">
                  <c:v>0.46395675600000086</c:v>
                </c:pt>
                <c:pt idx="130">
                  <c:v>0.46107620000000105</c:v>
                </c:pt>
                <c:pt idx="131">
                  <c:v>0.45809599600000106</c:v>
                </c:pt>
                <c:pt idx="132">
                  <c:v>0.45501614400000112</c:v>
                </c:pt>
                <c:pt idx="133">
                  <c:v>0.45183664400000101</c:v>
                </c:pt>
                <c:pt idx="134">
                  <c:v>0.44855749600000105</c:v>
                </c:pt>
                <c:pt idx="135">
                  <c:v>0.44517870000000104</c:v>
                </c:pt>
                <c:pt idx="136">
                  <c:v>0.44170025600000118</c:v>
                </c:pt>
                <c:pt idx="137">
                  <c:v>0.43812216400000115</c:v>
                </c:pt>
                <c:pt idx="138">
                  <c:v>0.43444442400000127</c:v>
                </c:pt>
                <c:pt idx="139">
                  <c:v>0.43066703600000145</c:v>
                </c:pt>
                <c:pt idx="140">
                  <c:v>0.42679000000000122</c:v>
                </c:pt>
                <c:pt idx="141">
                  <c:v>0.42281331600000138</c:v>
                </c:pt>
                <c:pt idx="142">
                  <c:v>0.41873698400000148</c:v>
                </c:pt>
                <c:pt idx="143">
                  <c:v>0.4145610040000014</c:v>
                </c:pt>
                <c:pt idx="144">
                  <c:v>0.41028537600000159</c:v>
                </c:pt>
                <c:pt idx="145">
                  <c:v>0.40591010000000161</c:v>
                </c:pt>
                <c:pt idx="146">
                  <c:v>0.40143517600000189</c:v>
                </c:pt>
                <c:pt idx="147">
                  <c:v>0.39686060400000178</c:v>
                </c:pt>
                <c:pt idx="148">
                  <c:v>0.39218638400000172</c:v>
                </c:pt>
                <c:pt idx="149">
                  <c:v>0.38741251600000171</c:v>
                </c:pt>
                <c:pt idx="150">
                  <c:v>0.38253900000000174</c:v>
                </c:pt>
                <c:pt idx="151">
                  <c:v>0.37756583600000204</c:v>
                </c:pt>
                <c:pt idx="152">
                  <c:v>0.37249302400000195</c:v>
                </c:pt>
                <c:pt idx="153">
                  <c:v>0.36732056400000213</c:v>
                </c:pt>
                <c:pt idx="154">
                  <c:v>0.36204845600000213</c:v>
                </c:pt>
                <c:pt idx="155">
                  <c:v>0.35667670000000218</c:v>
                </c:pt>
                <c:pt idx="156">
                  <c:v>0.35120529600000228</c:v>
                </c:pt>
                <c:pt idx="157">
                  <c:v>0.3456342440000022</c:v>
                </c:pt>
                <c:pt idx="158">
                  <c:v>0.33996354400000239</c:v>
                </c:pt>
                <c:pt idx="159">
                  <c:v>0.33419319600000241</c:v>
                </c:pt>
                <c:pt idx="160">
                  <c:v>0.32832320000000248</c:v>
                </c:pt>
                <c:pt idx="161">
                  <c:v>0.32235355600000237</c:v>
                </c:pt>
                <c:pt idx="162">
                  <c:v>0.31628426400000254</c:v>
                </c:pt>
                <c:pt idx="163">
                  <c:v>0.31011532400000252</c:v>
                </c:pt>
                <c:pt idx="164">
                  <c:v>0.30384673600000234</c:v>
                </c:pt>
                <c:pt idx="165">
                  <c:v>0.29747850000000242</c:v>
                </c:pt>
                <c:pt idx="166">
                  <c:v>0.29101061600000233</c:v>
                </c:pt>
                <c:pt idx="167">
                  <c:v>0.28444308400000207</c:v>
                </c:pt>
                <c:pt idx="168">
                  <c:v>0.27777590400000229</c:v>
                </c:pt>
                <c:pt idx="169">
                  <c:v>0.27100907600000212</c:v>
                </c:pt>
                <c:pt idx="170">
                  <c:v>0.264142600000002</c:v>
                </c:pt>
                <c:pt idx="171">
                  <c:v>0.25717647600000193</c:v>
                </c:pt>
                <c:pt idx="172">
                  <c:v>0.2501107040000019</c:v>
                </c:pt>
                <c:pt idx="173">
                  <c:v>0.2429452840000017</c:v>
                </c:pt>
                <c:pt idx="174">
                  <c:v>0.23568021600000177</c:v>
                </c:pt>
                <c:pt idx="175">
                  <c:v>0.22831550000000167</c:v>
                </c:pt>
                <c:pt idx="176">
                  <c:v>0.22085113600000139</c:v>
                </c:pt>
                <c:pt idx="177">
                  <c:v>0.2132871240000016</c:v>
                </c:pt>
                <c:pt idx="178">
                  <c:v>0.20562346400000142</c:v>
                </c:pt>
                <c:pt idx="179">
                  <c:v>0.19786015600000106</c:v>
                </c:pt>
                <c:pt idx="180">
                  <c:v>0.1899972000000012</c:v>
                </c:pt>
                <c:pt idx="181">
                  <c:v>0.18203459600000116</c:v>
                </c:pt>
                <c:pt idx="182">
                  <c:v>0.17397234400000072</c:v>
                </c:pt>
                <c:pt idx="183">
                  <c:v>0.16581044400000078</c:v>
                </c:pt>
                <c:pt idx="184">
                  <c:v>0.15754889600000088</c:v>
                </c:pt>
                <c:pt idx="185">
                  <c:v>0.14918770000000081</c:v>
                </c:pt>
                <c:pt idx="186">
                  <c:v>0.14072685600000057</c:v>
                </c:pt>
                <c:pt idx="187">
                  <c:v>0.13216636400000059</c:v>
                </c:pt>
                <c:pt idx="188">
                  <c:v>0.12350622400000022</c:v>
                </c:pt>
                <c:pt idx="189">
                  <c:v>0.11474643600000034</c:v>
                </c:pt>
                <c:pt idx="190">
                  <c:v>0.10588700000000006</c:v>
                </c:pt>
                <c:pt idx="191">
                  <c:v>9.6927915999999836E-2</c:v>
                </c:pt>
                <c:pt idx="192">
                  <c:v>8.7869183999999878E-2</c:v>
                </c:pt>
                <c:pt idx="193">
                  <c:v>7.8710803999999746E-2</c:v>
                </c:pt>
                <c:pt idx="194">
                  <c:v>6.9452775999999439E-2</c:v>
                </c:pt>
                <c:pt idx="195">
                  <c:v>6.0095099999999402E-2</c:v>
                </c:pt>
                <c:pt idx="196">
                  <c:v>5.0637775999999413E-2</c:v>
                </c:pt>
                <c:pt idx="197">
                  <c:v>4.1080803999999249E-2</c:v>
                </c:pt>
                <c:pt idx="198">
                  <c:v>3.1424183999998911E-2</c:v>
                </c:pt>
                <c:pt idx="199">
                  <c:v>2.1667915999999066E-2</c:v>
                </c:pt>
                <c:pt idx="200">
                  <c:v>1.1811999999998601E-2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E9-45B3-B3F8-A438FE59E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779328"/>
        <c:axId val="885775064"/>
      </c:scatterChart>
      <c:valAx>
        <c:axId val="885779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from CBD (Miles)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75064"/>
        <c:crosses val="autoZero"/>
        <c:crossBetween val="midCat"/>
      </c:valAx>
      <c:valAx>
        <c:axId val="885775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Amenity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79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wmf"/><Relationship Id="rId9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wmf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ECN741:  Urban Economics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10200" cy="1752600"/>
          </a:xfrm>
        </p:spPr>
        <p:txBody>
          <a:bodyPr>
            <a:normAutofit/>
          </a:bodyPr>
          <a:lstStyle/>
          <a:p>
            <a:r>
              <a:rPr lang="en-US" sz="4000" dirty="0"/>
              <a:t>Neighborhood Amenities</a:t>
            </a:r>
          </a:p>
        </p:txBody>
      </p:sp>
      <p:sp>
        <p:nvSpPr>
          <p:cNvPr id="5" name="TextBox"/>
          <p:cNvSpPr txBox="1"/>
          <p:nvPr/>
        </p:nvSpPr>
        <p:spPr>
          <a:xfrm>
            <a:off x="533400" y="6019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Professor John Yinger, The Maxwell School, Syracuse University, 2020</a:t>
            </a:r>
          </a:p>
        </p:txBody>
      </p:sp>
      <p:pic>
        <p:nvPicPr>
          <p:cNvPr id="1026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Polinsky</a:t>
            </a:r>
            <a:r>
              <a:rPr lang="en-US" sz="2800" b="1" dirty="0">
                <a:solidFill>
                  <a:schemeClr val="accent2"/>
                </a:solidFill>
              </a:rPr>
              <a:t>/</a:t>
            </a:r>
            <a:r>
              <a:rPr lang="en-US" sz="2800" b="1" dirty="0" err="1">
                <a:solidFill>
                  <a:schemeClr val="accent2"/>
                </a:solidFill>
              </a:rPr>
              <a:t>Shavell</a:t>
            </a:r>
            <a:r>
              <a:rPr lang="en-US" sz="2800" b="1" dirty="0">
                <a:solidFill>
                  <a:schemeClr val="accent2"/>
                </a:solidFill>
              </a:rPr>
              <a:t>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By differentiating the indirect utility function with respect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/>
              <a:t> and recognizing that every household must achieve the same utility, they show that: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leads to:</a:t>
            </a:r>
          </a:p>
          <a:p>
            <a:pPr lvl="2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grpSp>
        <p:nvGrpSpPr>
          <p:cNvPr id="7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B6E78539-C4AC-4803-AB3A-1DC38E31B98C}"/>
              </a:ext>
            </a:extLst>
          </p:cNvPr>
          <p:cNvGrpSpPr/>
          <p:nvPr/>
        </p:nvGrpSpPr>
        <p:grpSpPr>
          <a:xfrm>
            <a:off x="2286000" y="3505200"/>
            <a:ext cx="4987636" cy="2819400"/>
            <a:chOff x="2286000" y="3505200"/>
            <a:chExt cx="4987636" cy="2819400"/>
          </a:xfrm>
        </p:grpSpPr>
        <p:graphicFrame>
          <p:nvGraphicFramePr>
            <p:cNvPr id="12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4706001"/>
                </p:ext>
              </p:extLst>
            </p:nvPr>
          </p:nvGraphicFramePr>
          <p:xfrm>
            <a:off x="2286000" y="3505200"/>
            <a:ext cx="4987636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5" name="Equation" r:id="rId3" imgW="2286000" imgH="419100" progId="Equation.DSMT4">
                    <p:embed/>
                  </p:oleObj>
                </mc:Choice>
                <mc:Fallback>
                  <p:oleObj name="Equation" r:id="rId3" imgW="2286000" imgH="4191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505200"/>
                          <a:ext cx="4987636" cy="914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387365"/>
                </p:ext>
              </p:extLst>
            </p:nvPr>
          </p:nvGraphicFramePr>
          <p:xfrm>
            <a:off x="2514600" y="5181600"/>
            <a:ext cx="459441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6" name="Equation" r:id="rId5" imgW="1955800" imgH="482600" progId="Equation.DSMT4">
                    <p:embed/>
                  </p:oleObj>
                </mc:Choice>
                <mc:Fallback>
                  <p:oleObj name="Equation" r:id="rId5" imgW="1955800" imgH="482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5181600"/>
                          <a:ext cx="4594410" cy="1143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16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Polinsky</a:t>
            </a:r>
            <a:r>
              <a:rPr lang="en-US" sz="2800" b="1" dirty="0">
                <a:solidFill>
                  <a:schemeClr val="accent2"/>
                </a:solidFill>
              </a:rPr>
              <a:t>/</a:t>
            </a:r>
            <a:r>
              <a:rPr lang="en-US" sz="2800" b="1" dirty="0" err="1">
                <a:solidFill>
                  <a:schemeClr val="accent2"/>
                </a:solidFill>
              </a:rPr>
              <a:t>Shavell</a:t>
            </a:r>
            <a:r>
              <a:rPr lang="en-US" sz="2800" b="1" dirty="0">
                <a:solidFill>
                  <a:schemeClr val="accent2"/>
                </a:solidFill>
              </a:rPr>
              <a:t>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This result implies that an improvement in the amenity boosts bids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en-US" dirty="0"/>
              <a:t>!); in other words, households must pay for the privilege of living in a nice neighborhood!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 key issue for an urban model is whether the sign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is positive or negative:  How do amenities change as one moves away from the CBD?.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A positive sign flattens the bid function</a:t>
            </a:r>
          </a:p>
          <a:p>
            <a:pPr marL="830707" lvl="3" indent="-342900"/>
            <a:r>
              <a:rPr lang="en-US" dirty="0"/>
              <a:t>A negative sign makes the bid function steeper</a:t>
            </a:r>
          </a:p>
          <a:p>
            <a:pPr lvl="2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11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Bid Functions with Amenities</a:t>
            </a:r>
            <a:endParaRPr lang="en-US" dirty="0"/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F524A698-CDFB-4D2C-A076-BD73D25A4152}"/>
              </a:ext>
            </a:extLst>
          </p:cNvPr>
          <p:cNvGrpSpPr/>
          <p:nvPr/>
        </p:nvGrpSpPr>
        <p:grpSpPr>
          <a:xfrm>
            <a:off x="304800" y="1981200"/>
            <a:ext cx="8991600" cy="4495800"/>
            <a:chOff x="304800" y="1981200"/>
            <a:chExt cx="8991600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6" y="2209800"/>
              <a:ext cx="3988293" cy="2667000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81600" y="4431268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without amenities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4572000" y="4615934"/>
              <a:ext cx="609600" cy="1846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1269507" y="2286000"/>
              <a:ext cx="3988293" cy="3200400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69507" y="2209800"/>
              <a:ext cx="3988293" cy="2145268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5594" y="2018894"/>
              <a:ext cx="3944203" cy="2172106"/>
            </a:xfrm>
            <a:custGeom>
              <a:avLst/>
              <a:gdLst>
                <a:gd name="connsiteX0" fmla="*/ 0 w 3944203"/>
                <a:gd name="connsiteY0" fmla="*/ 206828 h 2172106"/>
                <a:gd name="connsiteX1" fmla="*/ 163773 w 3944203"/>
                <a:gd name="connsiteY1" fmla="*/ 97646 h 2172106"/>
                <a:gd name="connsiteX2" fmla="*/ 382137 w 3944203"/>
                <a:gd name="connsiteY2" fmla="*/ 15759 h 2172106"/>
                <a:gd name="connsiteX3" fmla="*/ 600502 w 3944203"/>
                <a:gd name="connsiteY3" fmla="*/ 15759 h 2172106"/>
                <a:gd name="connsiteX4" fmla="*/ 941696 w 3944203"/>
                <a:gd name="connsiteY4" fmla="*/ 179533 h 2172106"/>
                <a:gd name="connsiteX5" fmla="*/ 1405719 w 3944203"/>
                <a:gd name="connsiteY5" fmla="*/ 616261 h 2172106"/>
                <a:gd name="connsiteX6" fmla="*/ 1828800 w 3944203"/>
                <a:gd name="connsiteY6" fmla="*/ 1066637 h 2172106"/>
                <a:gd name="connsiteX7" fmla="*/ 2333767 w 3944203"/>
                <a:gd name="connsiteY7" fmla="*/ 1530661 h 2172106"/>
                <a:gd name="connsiteX8" fmla="*/ 2770496 w 3944203"/>
                <a:gd name="connsiteY8" fmla="*/ 1749025 h 2172106"/>
                <a:gd name="connsiteX9" fmla="*/ 3357349 w 3944203"/>
                <a:gd name="connsiteY9" fmla="*/ 2008333 h 2172106"/>
                <a:gd name="connsiteX10" fmla="*/ 3944203 w 3944203"/>
                <a:gd name="connsiteY10" fmla="*/ 2172106 h 217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4203" h="2172106">
                  <a:moveTo>
                    <a:pt x="0" y="206828"/>
                  </a:moveTo>
                  <a:cubicBezTo>
                    <a:pt x="50042" y="168159"/>
                    <a:pt x="100084" y="129491"/>
                    <a:pt x="163773" y="97646"/>
                  </a:cubicBezTo>
                  <a:cubicBezTo>
                    <a:pt x="227463" y="65801"/>
                    <a:pt x="309349" y="29407"/>
                    <a:pt x="382137" y="15759"/>
                  </a:cubicBezTo>
                  <a:cubicBezTo>
                    <a:pt x="454925" y="2111"/>
                    <a:pt x="507242" y="-11537"/>
                    <a:pt x="600502" y="15759"/>
                  </a:cubicBezTo>
                  <a:cubicBezTo>
                    <a:pt x="693762" y="43055"/>
                    <a:pt x="807493" y="79449"/>
                    <a:pt x="941696" y="179533"/>
                  </a:cubicBezTo>
                  <a:cubicBezTo>
                    <a:pt x="1075899" y="279617"/>
                    <a:pt x="1257868" y="468410"/>
                    <a:pt x="1405719" y="616261"/>
                  </a:cubicBezTo>
                  <a:cubicBezTo>
                    <a:pt x="1553570" y="764112"/>
                    <a:pt x="1674125" y="914237"/>
                    <a:pt x="1828800" y="1066637"/>
                  </a:cubicBezTo>
                  <a:cubicBezTo>
                    <a:pt x="1983475" y="1219037"/>
                    <a:pt x="2176818" y="1416930"/>
                    <a:pt x="2333767" y="1530661"/>
                  </a:cubicBezTo>
                  <a:cubicBezTo>
                    <a:pt x="2490716" y="1644392"/>
                    <a:pt x="2599899" y="1669413"/>
                    <a:pt x="2770496" y="1749025"/>
                  </a:cubicBezTo>
                  <a:cubicBezTo>
                    <a:pt x="2941093" y="1828637"/>
                    <a:pt x="3161731" y="1937820"/>
                    <a:pt x="3357349" y="2008333"/>
                  </a:cubicBezTo>
                  <a:cubicBezTo>
                    <a:pt x="3552967" y="2078846"/>
                    <a:pt x="3748585" y="2125476"/>
                    <a:pt x="3944203" y="217210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2600" y="36576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ʹ{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}&gt;0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4572000" y="5149334"/>
              <a:ext cx="990600" cy="1846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57800" y="27432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ʹ{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}&gt;&gt;0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62600" y="49530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Price function with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ʹ{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}&lt;0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stCxn id="26" idx="1"/>
            </p:cNvCxnSpPr>
            <p:nvPr/>
          </p:nvCxnSpPr>
          <p:spPr>
            <a:xfrm flipH="1">
              <a:off x="4343400" y="3842266"/>
              <a:ext cx="1219200" cy="42493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1"/>
              <a:endCxn id="14" idx="7"/>
            </p:cNvCxnSpPr>
            <p:nvPr/>
          </p:nvCxnSpPr>
          <p:spPr>
            <a:xfrm flipH="1">
              <a:off x="3589361" y="2927866"/>
              <a:ext cx="1668439" cy="6216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47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Solving an Urban Model with an Amenity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Adding an amenity obviously makes an urban model more difficult to solve.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With a Cobb-Douglas utility function, the bid function is: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So one must make an assumption about the form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—and then find a way to solve the population integral!</a:t>
            </a:r>
          </a:p>
          <a:p>
            <a:pPr lvl="2"/>
            <a:endParaRPr lang="en-US" dirty="0"/>
          </a:p>
        </p:txBody>
      </p:sp>
      <p:graphicFrame>
        <p:nvGraphicFramePr>
          <p:cNvPr id="6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33733"/>
              </p:ext>
            </p:extLst>
          </p:nvPr>
        </p:nvGraphicFramePr>
        <p:xfrm>
          <a:off x="2068167" y="4114800"/>
          <a:ext cx="538038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3" imgW="2057400" imgH="469900" progId="Equation.DSMT4">
                  <p:embed/>
                </p:oleObj>
              </mc:Choice>
              <mc:Fallback>
                <p:oleObj name="Equation" r:id="rId3" imgW="2057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167" y="4114800"/>
                        <a:ext cx="5380383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72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Alternative Amenity Formulations</a:t>
            </a:r>
          </a:p>
          <a:p>
            <a:pPr marL="231775" lvl="2" indent="0" algn="ctr">
              <a:buNone/>
            </a:pPr>
            <a:endParaRPr lang="en-US" dirty="0"/>
          </a:p>
          <a:p>
            <a:pPr marL="574675" lvl="2" indent="-342900"/>
            <a:r>
              <a:rPr lang="en-US" dirty="0"/>
              <a:t>A few scholars have examined urban models with an amenity ring.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Son and Kim (</a:t>
            </a:r>
            <a:r>
              <a:rPr lang="en-US" i="1" dirty="0"/>
              <a:t>JUE</a:t>
            </a:r>
            <a:r>
              <a:rPr lang="en-US" dirty="0"/>
              <a:t>, May 1998) look at the green belt in Seoul.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It would also be possible to solve an urban model with an amenity at a point (a lake, for example), but nobody has done this yet.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731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Interpreting Amenity Differences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One important contribution of </a:t>
            </a:r>
            <a:r>
              <a:rPr lang="en-US" dirty="0" err="1"/>
              <a:t>Polinsky</a:t>
            </a:r>
            <a:r>
              <a:rPr lang="en-US" dirty="0"/>
              <a:t>/</a:t>
            </a:r>
            <a:r>
              <a:rPr lang="en-US" dirty="0" err="1"/>
              <a:t>Shavell</a:t>
            </a:r>
            <a:r>
              <a:rPr lang="en-US" dirty="0"/>
              <a:t> is to inject caution into interpreting the impacts of amenity differences or amenity changes.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an open model context, differences in housing prices due to amenity differences are measures of willingness to pay.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But in a closed model context, housing-price differences linked to changes in amenities that also affect utility cannot be so easily interpreted.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There is a large literature, to which we will return, on estimating underlying willingness to pay.</a:t>
            </a:r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1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Alternative Formulation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We can derive comparable results using a direct utility function.  Start with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Differentiate the </a:t>
            </a:r>
            <a:r>
              <a:rPr lang="en-US" dirty="0" err="1"/>
              <a:t>Lagrangian</a:t>
            </a:r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11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73CECCE4-A644-4250-BE0B-205269D18543}"/>
              </a:ext>
            </a:extLst>
          </p:cNvPr>
          <p:cNvGrpSpPr/>
          <p:nvPr/>
        </p:nvGrpSpPr>
        <p:grpSpPr>
          <a:xfrm>
            <a:off x="2093595" y="3200400"/>
            <a:ext cx="5374005" cy="3429000"/>
            <a:chOff x="2093595" y="3200400"/>
            <a:chExt cx="5374005" cy="3429000"/>
          </a:xfrm>
        </p:grpSpPr>
        <p:graphicFrame>
          <p:nvGraphicFramePr>
            <p:cNvPr id="6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3846589"/>
                </p:ext>
              </p:extLst>
            </p:nvPr>
          </p:nvGraphicFramePr>
          <p:xfrm>
            <a:off x="2214563" y="3200400"/>
            <a:ext cx="4948237" cy="989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8" name="Equation" r:id="rId3" imgW="2146300" imgH="431800" progId="Equation.DSMT4">
                    <p:embed/>
                  </p:oleObj>
                </mc:Choice>
                <mc:Fallback>
                  <p:oleObj name="Equation" r:id="rId3" imgW="21463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63" y="3200400"/>
                          <a:ext cx="4948237" cy="9896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503642"/>
                </p:ext>
              </p:extLst>
            </p:nvPr>
          </p:nvGraphicFramePr>
          <p:xfrm>
            <a:off x="2093595" y="4676775"/>
            <a:ext cx="537400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9" name="Equation" r:id="rId5" imgW="2603500" imgH="431800" progId="Equation.DSMT4">
                    <p:embed/>
                  </p:oleObj>
                </mc:Choice>
                <mc:Fallback>
                  <p:oleObj name="Equation" r:id="rId5" imgW="2603500" imgH="431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3595" y="4676775"/>
                          <a:ext cx="5374005" cy="885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Equation 3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339331"/>
                </p:ext>
              </p:extLst>
            </p:nvPr>
          </p:nvGraphicFramePr>
          <p:xfrm>
            <a:off x="2633663" y="5867400"/>
            <a:ext cx="3465512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0" name="Equation" r:id="rId7" imgW="1765080" imgH="393480" progId="Equation.DSMT4">
                    <p:embed/>
                  </p:oleObj>
                </mc:Choice>
                <mc:Fallback>
                  <p:oleObj name="Equation" r:id="rId7" imgW="176508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3663" y="5867400"/>
                          <a:ext cx="3465512" cy="76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0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Alternative Formulation,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Solving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ʹ{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yields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6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47198"/>
              </p:ext>
            </p:extLst>
          </p:nvPr>
        </p:nvGraphicFramePr>
        <p:xfrm>
          <a:off x="1553223" y="2895600"/>
          <a:ext cx="5761977" cy="351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3" imgW="2019240" imgH="1244520" progId="Equation.DSMT4">
                  <p:embed/>
                </p:oleObj>
              </mc:Choice>
              <mc:Fallback>
                <p:oleObj name="Equation" r:id="rId3" imgW="2019240" imgH="1244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223" y="2895600"/>
                        <a:ext cx="5761977" cy="3515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34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995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Looking Ahead:  Empirical Implications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This formulation is difficult to estimate because it requires a specific function linking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/>
              <a:t>.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However, as discussed in later classes, this link is not needed for empirical work.  Each amenity can be treated as a separate variable, so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P=P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u,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…, A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}. </a:t>
            </a:r>
          </a:p>
          <a:p>
            <a:pPr marL="574675" lvl="2" indent="-3429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74675" lvl="2" indent="-342900"/>
            <a:r>
              <a:rPr lang="en-US" dirty="0"/>
              <a:t>Combining this result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H=H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}, where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are housing traits, leads to the estimating equation (called a hedonic regression):</a:t>
            </a:r>
          </a:p>
          <a:p>
            <a:pPr marL="574675" lvl="2" indent="-342900">
              <a:lnSpc>
                <a:spcPct val="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87807" lvl="3" indent="0"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  V = PH/r = 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u,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</a:t>
            </a:r>
            <a:endParaRPr lang="en-US" sz="2800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37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Looking Ahead,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As we will see, the literatures on urban economics and amenities, on local public finance, and on housing hedonics are all complementary.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Drawing on the insights from all three of these literatures, we will see how to estimate a hedonic equation of this type,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And how to draw inferences about the underlying demand for each amenity.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55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My Cleveland estimations yield a summary measure of neighborhood quality.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Call this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in the above.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How does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vary with distance?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2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2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Table" descr="Please contact Professor Yinger for details regarding figures and graphs.">
            <a:extLst>
              <a:ext uri="{FF2B5EF4-FFF2-40B4-BE49-F238E27FC236}">
                <a16:creationId xmlns:a16="http://schemas.microsoft.com/office/drawing/2014/main" id="{5B67EA4C-C150-4024-8702-AAB231BEDE5B}"/>
              </a:ext>
            </a:extLst>
          </p:cNvPr>
          <p:cNvGrpSpPr/>
          <p:nvPr/>
        </p:nvGrpSpPr>
        <p:grpSpPr>
          <a:xfrm>
            <a:off x="152400" y="1819469"/>
            <a:ext cx="8991600" cy="4254242"/>
            <a:chOff x="152400" y="1819469"/>
            <a:chExt cx="8991600" cy="4254242"/>
          </a:xfrm>
        </p:grpSpPr>
        <p:sp>
          <p:nvSpPr>
            <p:cNvPr id="5" name="Table Information"/>
            <p:cNvSpPr/>
            <p:nvPr/>
          </p:nvSpPr>
          <p:spPr>
            <a:xfrm>
              <a:off x="152400" y="1819469"/>
              <a:ext cx="8991600" cy="425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Source |       SS     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MS      Number of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obs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=     1,665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F(1, 1663)      =     74.14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Model |  5.01871366         1  5.01871366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Prob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&gt; F        =    0.0000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Residual |   112.57278     1,663  .067692592   R-squared       =    0.0427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Adj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R-squared   =    0.0421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Total |  117.591494     1,664  .070667965   Root MSE        =    .26018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lbidprice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|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Coef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.   Std. Err.      t    P&gt;|t|     [95% Conf. Interval]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dist1 |    .006024   .0006996     8.61   0.000     .0046518    .0073962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_cons |    11.2325   .0113348   990.98   0.000     11.21027    11.25473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 </a:t>
              </a:r>
            </a:p>
          </p:txBody>
        </p:sp>
        <p:sp>
          <p:nvSpPr>
            <p:cNvPr id="6" name="Oval"/>
            <p:cNvSpPr/>
            <p:nvPr/>
          </p:nvSpPr>
          <p:spPr>
            <a:xfrm>
              <a:off x="2057400" y="4724400"/>
              <a:ext cx="3200400" cy="457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79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3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Table" descr="Please contact Professor Yinger for details regarding figures and graphs.">
            <a:extLst>
              <a:ext uri="{FF2B5EF4-FFF2-40B4-BE49-F238E27FC236}">
                <a16:creationId xmlns:a16="http://schemas.microsoft.com/office/drawing/2014/main" id="{6C1B8CA1-C0E1-4921-8B4B-ED93C0A7D22B}"/>
              </a:ext>
            </a:extLst>
          </p:cNvPr>
          <p:cNvGrpSpPr/>
          <p:nvPr/>
        </p:nvGrpSpPr>
        <p:grpSpPr>
          <a:xfrm>
            <a:off x="172995" y="1714439"/>
            <a:ext cx="8652297" cy="4719049"/>
            <a:chOff x="172995" y="1714439"/>
            <a:chExt cx="8652297" cy="4719049"/>
          </a:xfrm>
        </p:grpSpPr>
        <p:sp>
          <p:nvSpPr>
            <p:cNvPr id="6" name="Table Information"/>
            <p:cNvSpPr/>
            <p:nvPr/>
          </p:nvSpPr>
          <p:spPr>
            <a:xfrm>
              <a:off x="172995" y="1714439"/>
              <a:ext cx="8652297" cy="4719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Source |       SS     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MS      Number of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obs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=     1,665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F(2, 1662)      =    197.70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Model |  22.5991335         2  11.2995667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Prob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&gt; F        =    0.0000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Residual |  94.9923602     1,662  .057155451   R-squared       =    0.1922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Adj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R-squared   =    0.1912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Total |  117.591494     1,664  .070667965   Root MSE        =    .23907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lbidprice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|      </a:t>
              </a:r>
              <a:r>
                <a:rPr lang="en-US" sz="1400" dirty="0" err="1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Coef</a:t>
              </a: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.   Std. Err.      t    P&gt;|t|     [95% Conf. Interval]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-------------+----------------------------------------------------------------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dist1 |   .0501193   .0025951    19.31   0.000     .0450293    .0552094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dist1sq |  -.0012456    .000071   -17.54   0.000    -.0013849   -.0011063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_cons |   10.96881   .0182903   599.71   0.000     10.93294    11.00469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dirty="0"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------------------------------------------------------------------------------</a:t>
              </a:r>
              <a:endParaRPr lang="en-US" sz="1400" dirty="0"/>
            </a:p>
          </p:txBody>
        </p:sp>
        <p:sp>
          <p:nvSpPr>
            <p:cNvPr id="8" name="Oval"/>
            <p:cNvSpPr/>
            <p:nvPr/>
          </p:nvSpPr>
          <p:spPr>
            <a:xfrm>
              <a:off x="1600200" y="4953000"/>
              <a:ext cx="3733800" cy="8382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04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3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0" name="Chart" descr="Please contact Professor Yinger for details regarding figures and graph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60608"/>
              </p:ext>
            </p:extLst>
          </p:nvPr>
        </p:nvGraphicFramePr>
        <p:xfrm>
          <a:off x="609599" y="1904999"/>
          <a:ext cx="7696201" cy="4673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16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grpSp>
        <p:nvGrpSpPr>
          <p:cNvPr id="10" name="Map" descr="Please contact Professor Yinger for details regarding figures and graphs."/>
          <p:cNvGrpSpPr/>
          <p:nvPr/>
        </p:nvGrpSpPr>
        <p:grpSpPr>
          <a:xfrm>
            <a:off x="-990600" y="600456"/>
            <a:ext cx="9662160" cy="6181344"/>
            <a:chOff x="-1127760" y="-313944"/>
            <a:chExt cx="9662160" cy="618134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957" t="-8626" r="11957" b="8626"/>
            <a:stretch/>
          </p:blipFill>
          <p:spPr bwMode="auto">
            <a:xfrm>
              <a:off x="-1127760" y="-313944"/>
              <a:ext cx="9509760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2715768" y="1191768"/>
              <a:ext cx="4675632" cy="44378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52400"/>
              <a:ext cx="85344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914400"/>
              <a:ext cx="548640" cy="495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Content Placeholder"/>
          <p:cNvSpPr/>
          <p:nvPr/>
        </p:nvSpPr>
        <p:spPr>
          <a:xfrm>
            <a:off x="914400" y="983827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An Aside: Amenities and Distance, 4</a:t>
            </a:r>
          </a:p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(Circle at 20 Miles from CBD)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015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9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</a:t>
            </a:r>
          </a:p>
          <a:p>
            <a:pPr marL="231775" lvl="2" indent="0">
              <a:lnSpc>
                <a:spcPct val="6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With amenities in the model, moving away from the CBD increases commuting costs and changes the level of the amenity.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Does this change alter “normal” sorting?  That is, </a:t>
            </a:r>
            <a:r>
              <a:rPr lang="en-US" u="sng" dirty="0"/>
              <a:t>does it change the conditions under which higher-income households live farther from the CBD</a:t>
            </a:r>
            <a:r>
              <a:rPr lang="en-US" dirty="0"/>
              <a:t>?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This question is addressed in Alonso (with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, not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}), and by </a:t>
            </a:r>
            <a:r>
              <a:rPr lang="en-US" dirty="0" err="1"/>
              <a:t>Brueckner</a:t>
            </a:r>
            <a:r>
              <a:rPr lang="en-US" dirty="0"/>
              <a:t>, </a:t>
            </a:r>
            <a:r>
              <a:rPr lang="en-US" dirty="0" err="1"/>
              <a:t>Thisse</a:t>
            </a:r>
            <a:r>
              <a:rPr lang="en-US" dirty="0"/>
              <a:t>, and </a:t>
            </a:r>
            <a:r>
              <a:rPr lang="en-US" dirty="0" err="1"/>
              <a:t>Zenou</a:t>
            </a:r>
            <a:r>
              <a:rPr lang="en-US" dirty="0"/>
              <a:t> (</a:t>
            </a:r>
            <a:r>
              <a:rPr lang="en-US" i="1" dirty="0"/>
              <a:t>European Economic Review</a:t>
            </a:r>
            <a:r>
              <a:rPr lang="en-US" dirty="0"/>
              <a:t>, January 1999)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Note that we will later address another “normal” sorting question:  </a:t>
            </a:r>
            <a:r>
              <a:rPr lang="en-US" u="sng" dirty="0"/>
              <a:t>Do high-income people win the competition for housing in high-amenity neighborhood</a:t>
            </a:r>
            <a:r>
              <a:rPr lang="en-US" dirty="0"/>
              <a:t>s?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352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Start with the earlier result: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Differentiate with respect to income: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8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D17BD20C-CF99-49F0-A88B-19FAD88110CA}"/>
              </a:ext>
            </a:extLst>
          </p:cNvPr>
          <p:cNvGrpSpPr/>
          <p:nvPr/>
        </p:nvGrpSpPr>
        <p:grpSpPr>
          <a:xfrm>
            <a:off x="1170384" y="2849562"/>
            <a:ext cx="6983016" cy="3398838"/>
            <a:chOff x="1170384" y="2849562"/>
            <a:chExt cx="6983016" cy="3398838"/>
          </a:xfrm>
        </p:grpSpPr>
        <p:graphicFrame>
          <p:nvGraphicFramePr>
            <p:cNvPr id="5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32418"/>
                </p:ext>
              </p:extLst>
            </p:nvPr>
          </p:nvGraphicFramePr>
          <p:xfrm>
            <a:off x="2493963" y="2849562"/>
            <a:ext cx="3878262" cy="111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7" name="Equation" r:id="rId3" imgW="1358640" imgH="393480" progId="Equation.DSMT4">
                    <p:embed/>
                  </p:oleObj>
                </mc:Choice>
                <mc:Fallback>
                  <p:oleObj name="Equation" r:id="rId3" imgW="1358640" imgH="39348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963" y="2849562"/>
                          <a:ext cx="3878262" cy="1112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986486"/>
                </p:ext>
              </p:extLst>
            </p:nvPr>
          </p:nvGraphicFramePr>
          <p:xfrm>
            <a:off x="1170384" y="4953000"/>
            <a:ext cx="6983016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8" name="Equation" r:id="rId5" imgW="3289300" imgH="609600" progId="Equation.DSMT4">
                    <p:embed/>
                  </p:oleObj>
                </mc:Choice>
                <mc:Fallback>
                  <p:oleObj name="Equation" r:id="rId5" imgW="3289300" imgH="609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0384" y="4953000"/>
                          <a:ext cx="6983016" cy="1295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97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3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Normal sorting requires this derivative to be positive.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The following condition must hold at the outer edge of the urban area (or else the city will expand forever!):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In this case, the condition for normal sorting becomes: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3032F8A4-1E02-4270-A86F-63955E425B44}"/>
              </a:ext>
            </a:extLst>
          </p:cNvPr>
          <p:cNvGrpSpPr/>
          <p:nvPr/>
        </p:nvGrpSpPr>
        <p:grpSpPr>
          <a:xfrm>
            <a:off x="990600" y="2362200"/>
            <a:ext cx="7376160" cy="4343401"/>
            <a:chOff x="990600" y="2362200"/>
            <a:chExt cx="7376160" cy="4343401"/>
          </a:xfrm>
        </p:grpSpPr>
        <p:graphicFrame>
          <p:nvGraphicFramePr>
            <p:cNvPr id="9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6514810"/>
                </p:ext>
              </p:extLst>
            </p:nvPr>
          </p:nvGraphicFramePr>
          <p:xfrm>
            <a:off x="990600" y="2362200"/>
            <a:ext cx="737616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7" name="Equation" r:id="rId3" imgW="3771900" imgH="431800" progId="Equation.DSMT4">
                    <p:embed/>
                  </p:oleObj>
                </mc:Choice>
                <mc:Fallback>
                  <p:oleObj name="Equation" r:id="rId3" imgW="37719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362200"/>
                          <a:ext cx="7376160" cy="838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91095"/>
                </p:ext>
              </p:extLst>
            </p:nvPr>
          </p:nvGraphicFramePr>
          <p:xfrm>
            <a:off x="3048000" y="4114800"/>
            <a:ext cx="2895600" cy="630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8" name="Equation" r:id="rId5" imgW="1180588" imgH="253890" progId="Equation.DSMT4">
                    <p:embed/>
                  </p:oleObj>
                </mc:Choice>
                <mc:Fallback>
                  <p:oleObj name="Equation" r:id="rId5" imgW="1180588" imgH="25389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4114800"/>
                          <a:ext cx="2895600" cy="6304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Equation 3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1406954"/>
                </p:ext>
              </p:extLst>
            </p:nvPr>
          </p:nvGraphicFramePr>
          <p:xfrm>
            <a:off x="2514600" y="5105401"/>
            <a:ext cx="4823791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9" name="Equation" r:id="rId7" imgW="1981200" imgH="660400" progId="Equation.DSMT4">
                    <p:embed/>
                  </p:oleObj>
                </mc:Choice>
                <mc:Fallback>
                  <p:oleObj name="Equation" r:id="rId7" imgW="1981200" imgH="660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5105401"/>
                          <a:ext cx="4823791" cy="1600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98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52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4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left side is the income elasticity of the net non-housing benefits from moving further from the CBD; these benefits now include the change in the amenity.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If this net-benefits elasticity is less than the income elasticity of demand for </a:t>
            </a:r>
            <a:r>
              <a:rPr lang="en-US" i="1" dirty="0"/>
              <a:t>H</a:t>
            </a:r>
            <a:r>
              <a:rPr lang="en-US" dirty="0"/>
              <a:t>, normal sorting occurs.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Recall that the income elasticity of demand for </a:t>
            </a:r>
            <a:r>
              <a:rPr lang="en-US" i="1" dirty="0"/>
              <a:t>H</a:t>
            </a:r>
            <a:r>
              <a:rPr lang="en-US" dirty="0"/>
              <a:t> is relevant here because the compensation that appears in the housing price must be spread out over the number of housing units consumed.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048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5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We can now ask whether the presence of amenities that increase with distance from the CBD makes normal sorting more likely.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is true if the left side of the above equation is smaller than the left side of the no-amenity equation, or:</a:t>
            </a:r>
          </a:p>
          <a:p>
            <a:pPr marL="574675" lvl="2" indent="-342900"/>
            <a:endParaRPr lang="en-US" dirty="0"/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7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64079"/>
              </p:ext>
            </p:extLst>
          </p:nvPr>
        </p:nvGraphicFramePr>
        <p:xfrm>
          <a:off x="1371600" y="4953000"/>
          <a:ext cx="667272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3" imgW="3035300" imgH="482600" progId="Equation.DSMT4">
                  <p:embed/>
                </p:oleObj>
              </mc:Choice>
              <mc:Fallback>
                <p:oleObj name="Equation" r:id="rId3" imgW="30353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667272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153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9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6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After a little algebra, this condition can be reduced to: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other words, the presence of amenities that increase with distance from the CBD makes normal sorting more likely only if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is greater than the income elasticity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So this effect is not as strong as one might think.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11" name="Equation" descr="Please contact Professor Yinger for details regarding figures and graph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68090"/>
              </p:ext>
            </p:extLst>
          </p:nvPr>
        </p:nvGraphicFramePr>
        <p:xfrm>
          <a:off x="2438400" y="2590801"/>
          <a:ext cx="4038600" cy="105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3" imgW="1854200" imgH="482600" progId="Equation.DSMT4">
                  <p:embed/>
                </p:oleObj>
              </mc:Choice>
              <mc:Fallback>
                <p:oleObj name="Equation" r:id="rId3" imgW="18542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90801"/>
                        <a:ext cx="4038600" cy="1056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689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199" y="990600"/>
            <a:ext cx="8347497" cy="5867399"/>
          </a:xfrm>
        </p:spPr>
        <p:txBody>
          <a:bodyPr>
            <a:normAutofit fontScale="47500" lnSpcReduction="20000"/>
          </a:bodyPr>
          <a:lstStyle/>
          <a:p>
            <a:pPr marL="231775" lvl="2" indent="0" algn="ctr">
              <a:buNone/>
            </a:pPr>
            <a:r>
              <a:rPr lang="en-US" sz="4500" b="1" dirty="0">
                <a:solidFill>
                  <a:schemeClr val="accent2"/>
                </a:solidFill>
              </a:rPr>
              <a:t>Sorting with Amenities, 7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sz="4500" b="1" dirty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A recent study of the amenity “school district quality” in New York State (</a:t>
            </a:r>
            <a:r>
              <a:rPr lang="en-US" sz="4200" dirty="0" err="1"/>
              <a:t>Eom</a:t>
            </a:r>
            <a:r>
              <a:rPr lang="en-US" sz="4200" dirty="0"/>
              <a:t> et al. , </a:t>
            </a:r>
            <a:r>
              <a:rPr lang="en-US" sz="4200" i="1" dirty="0"/>
              <a:t>Education Finance and Policy</a:t>
            </a:r>
            <a:r>
              <a:rPr lang="en-US" sz="4200" dirty="0"/>
              <a:t>, Fall 2014) finds estimates that indicate an income elasticity of </a:t>
            </a:r>
            <a:r>
              <a:rPr lang="en-US" sz="4200" i="1" dirty="0"/>
              <a:t>MB</a:t>
            </a:r>
            <a:r>
              <a:rPr lang="en-US" sz="4200" i="1" baseline="-25000" dirty="0"/>
              <a:t>A</a:t>
            </a:r>
            <a:r>
              <a:rPr lang="en-US" sz="4200" dirty="0"/>
              <a:t> equal to 0.84.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With a different method, house sales data for Cleveland, and the assumption that the income elasticity of demand for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200" dirty="0"/>
              <a:t> is 0.4, Yinger (</a:t>
            </a:r>
            <a:r>
              <a:rPr lang="en-US" sz="4200" i="1" dirty="0"/>
              <a:t>JUE</a:t>
            </a:r>
            <a:r>
              <a:rPr lang="en-US" sz="4200" dirty="0"/>
              <a:t>, March 2015) estimates that this elasticity is 1.04.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Now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, where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200" dirty="0"/>
              <a:t> is operating costs (assumed not to depend on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) and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 is time costs as a share of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, then the right side of the above formula, the elasticity of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4200" dirty="0"/>
              <a:t>with respect to 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dirty="0"/>
              <a:t>, is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4200" dirty="0"/>
              <a:t>.  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Operating costs are thought to be about 15% of commuting costs, which implies that the right side of the above formula is 0.85.</a:t>
            </a:r>
          </a:p>
          <a:p>
            <a:pPr marL="574675" lvl="2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200" dirty="0"/>
              <a:t>Thus, the </a:t>
            </a:r>
            <a:r>
              <a:rPr lang="en-US" sz="4200" dirty="0" err="1"/>
              <a:t>Eom</a:t>
            </a:r>
            <a:r>
              <a:rPr lang="en-US" sz="4200" dirty="0"/>
              <a:t> et al. results indicate that amenities do not boost normal sorting; the Yinger results indicate that they do.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298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8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As shown in an earlier figure, an amenity may increase so fast with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/>
              <a:t> that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/>
              <a:t> has a positive slope in some range.  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/>
              <a:t>The same condition must hold for normal sorting to exist in this case.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the following figure, the steeper bid function (for household type </a:t>
            </a:r>
            <a:r>
              <a:rPr lang="en-US" i="1" dirty="0"/>
              <a:t>B</a:t>
            </a:r>
            <a:r>
              <a:rPr lang="en-US" dirty="0"/>
              <a:t>) is the high-income bid function if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 is greater than the income elasticity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134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9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</p:txBody>
      </p:sp>
      <p:grpSp>
        <p:nvGrpSpPr>
          <p:cNvPr id="13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8D96D726-1FFD-465D-AE7F-74315EFD0C38}"/>
              </a:ext>
            </a:extLst>
          </p:cNvPr>
          <p:cNvGrpSpPr/>
          <p:nvPr/>
        </p:nvGrpSpPr>
        <p:grpSpPr>
          <a:xfrm>
            <a:off x="1828800" y="1884401"/>
            <a:ext cx="5467350" cy="4964074"/>
            <a:chOff x="1828800" y="1884401"/>
            <a:chExt cx="5467350" cy="4964074"/>
          </a:xfrm>
        </p:grpSpPr>
        <p:sp>
          <p:nvSpPr>
            <p:cNvPr id="7" name="Chart Information 1"/>
            <p:cNvSpPr>
              <a:spLocks noChangeArrowheads="1"/>
            </p:cNvSpPr>
            <p:nvPr/>
          </p:nvSpPr>
          <p:spPr bwMode="auto">
            <a:xfrm>
              <a:off x="2964172" y="1884401"/>
              <a:ext cx="3334118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Sorting with a Large Positive Amenity Gradient</a:t>
              </a:r>
              <a:endPara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337" name="Chart Information 2" descr="Please contact Professor Yinger for details regarding figures and graph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438400"/>
              <a:ext cx="5467350" cy="441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pecial Character"/>
            <p:cNvSpPr txBox="1">
              <a:spLocks noChangeArrowheads="1"/>
            </p:cNvSpPr>
            <p:nvPr/>
          </p:nvSpPr>
          <p:spPr bwMode="auto">
            <a:xfrm>
              <a:off x="3533775" y="6402388"/>
              <a:ext cx="628650" cy="285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085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181038"/>
            <a:ext cx="8229600" cy="5524561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Sorting with Amenities, 10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Finally, </a:t>
            </a:r>
            <a:r>
              <a:rPr lang="en-US" dirty="0" err="1"/>
              <a:t>Brueckner</a:t>
            </a:r>
            <a:r>
              <a:rPr lang="en-US" dirty="0"/>
              <a:t>, </a:t>
            </a:r>
            <a:r>
              <a:rPr lang="en-US" dirty="0" err="1"/>
              <a:t>Thisse</a:t>
            </a:r>
            <a:r>
              <a:rPr lang="en-US" dirty="0"/>
              <a:t>, and </a:t>
            </a:r>
            <a:r>
              <a:rPr lang="en-US" dirty="0" err="1"/>
              <a:t>Zenou</a:t>
            </a:r>
            <a:r>
              <a:rPr lang="en-US" dirty="0"/>
              <a:t> (</a:t>
            </a:r>
            <a:r>
              <a:rPr lang="en-US" i="1" dirty="0"/>
              <a:t>European Economic Review</a:t>
            </a:r>
            <a:r>
              <a:rPr lang="en-US" dirty="0"/>
              <a:t>, January 1999) look at the case in which </a:t>
            </a:r>
            <a:r>
              <a:rPr lang="en-US" i="1" dirty="0"/>
              <a:t>A</a:t>
            </a:r>
            <a:r>
              <a:rPr lang="en-US" dirty="0"/>
              <a:t>ʹ{</a:t>
            </a:r>
            <a:r>
              <a:rPr lang="en-US" i="1" dirty="0"/>
              <a:t>u</a:t>
            </a:r>
            <a:r>
              <a:rPr lang="en-US" dirty="0"/>
              <a:t>} &lt;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case applies to many European cities where the central areas have parks and museums and historic buildings.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this case, amenities make normal sorting less likely unless the above elasticity condition (for the income elasticity of </a:t>
            </a:r>
            <a:r>
              <a:rPr lang="en-US" i="1" dirty="0"/>
              <a:t>MB</a:t>
            </a:r>
            <a:r>
              <a:rPr lang="en-US" i="1" baseline="-25000" dirty="0"/>
              <a:t>A</a:t>
            </a:r>
            <a:r>
              <a:rPr lang="en-US" dirty="0"/>
              <a:t> relative to the income elasticity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) is reversed.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741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15" name="Title: Questions">
            <a:extLst>
              <a:ext uri="{FF2B5EF4-FFF2-40B4-BE49-F238E27FC236}">
                <a16:creationId xmlns:a16="http://schemas.microsoft.com/office/drawing/2014/main" id="{39F7E264-C993-463F-8A86-72F360F49386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01698413-9724-4BEA-86A0-2928C34149F7}"/>
              </a:ext>
            </a:extLst>
          </p:cNvPr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neighborhood amenities be incorporated into an urban model?</a:t>
            </a:r>
          </a:p>
          <a:p>
            <a:endParaRPr lang="en-US" dirty="0"/>
          </a:p>
          <a:p>
            <a:r>
              <a:rPr lang="en-US" dirty="0"/>
              <a:t>How do neighborhood amenities affect the shape of the household bid function?</a:t>
            </a:r>
          </a:p>
          <a:p>
            <a:endParaRPr lang="en-US" dirty="0"/>
          </a:p>
          <a:p>
            <a:r>
              <a:rPr lang="en-US" dirty="0"/>
              <a:t>How do neighborhood amenities affect residential sorting?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521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490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</a:t>
            </a:r>
          </a:p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Also Called Demographic Externalities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People may care about the characteristics of their neighbors—their race, ethnicity, religion, etc.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If so, the neighborhood amenity, group composition, is endogenous.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People select a neighborhood based in part on its group composition.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The neighborhood choices of people in different groups determine a neighborhood’s group composition.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11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Amenities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Amenities (or neighborhood amenities) are an important topic in urban economics.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They get us away from the assumption that the only locational characteristic people care about is access to jobs.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They allow us to consider a long list of factors that people care about, many of which have links to public policy.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465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Problems of this type were first analyzed by Schelling  in models without prices (e.g. </a:t>
            </a:r>
            <a:r>
              <a:rPr lang="en-US" i="1" dirty="0" err="1"/>
              <a:t>Micromotives</a:t>
            </a:r>
            <a:r>
              <a:rPr lang="en-US" i="1" dirty="0"/>
              <a:t> and </a:t>
            </a:r>
            <a:r>
              <a:rPr lang="en-US" i="1" dirty="0" err="1"/>
              <a:t>Macrobehavior</a:t>
            </a:r>
            <a:r>
              <a:rPr lang="en-US" i="1" dirty="0"/>
              <a:t>,</a:t>
            </a:r>
            <a:r>
              <a:rPr lang="en-US" dirty="0"/>
              <a:t> 1978).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Many people have subsequently looked at housing market models with this feature.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One such urban model is from </a:t>
            </a:r>
            <a:r>
              <a:rPr lang="en-US" dirty="0" err="1"/>
              <a:t>Yinger’s</a:t>
            </a:r>
            <a:r>
              <a:rPr lang="en-US"/>
              <a:t> dissertation </a:t>
            </a:r>
            <a:r>
              <a:rPr lang="en-US" dirty="0"/>
              <a:t>(</a:t>
            </a:r>
            <a:r>
              <a:rPr lang="en-US" i="1" dirty="0"/>
              <a:t>JUE</a:t>
            </a:r>
            <a:r>
              <a:rPr lang="en-US" dirty="0"/>
              <a:t>, October 1976).  See also, </a:t>
            </a:r>
            <a:r>
              <a:rPr lang="en-US" dirty="0" err="1"/>
              <a:t>Schnare</a:t>
            </a:r>
            <a:r>
              <a:rPr lang="en-US" dirty="0"/>
              <a:t> and </a:t>
            </a:r>
            <a:r>
              <a:rPr lang="en-US" dirty="0" err="1"/>
              <a:t>MacRae</a:t>
            </a:r>
            <a:r>
              <a:rPr lang="en-US" dirty="0"/>
              <a:t> (</a:t>
            </a:r>
            <a:r>
              <a:rPr lang="en-US" i="1" dirty="0"/>
              <a:t>Urban Studies</a:t>
            </a:r>
            <a:r>
              <a:rPr lang="en-US" dirty="0"/>
              <a:t>, October 1978), who consider heterogeneous households in a single neighborhood. 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354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most straightforward way to address this problem is to imagine a single neighborhood and two types of household, Group 1 and Group 2.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Each household type cares about the group composition of the neighborhood.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 equilibrium depends on the nature of their preferences (i.e., prejudices!)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189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4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To start, suppose everyone prefers his or her own group.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Then complete segregation (= sorting) is the only stable equilibrium.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model cannot determine the pattern of segregation, but we can illustrate the market price function (the envelope of the bid functions) by assuming one group lives nearer the CBD.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962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5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key to analyzing this case is to start with an integrated outcome and then determine what happens if there is a shock to group composition.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shock could come, for example, from a household moving out of the urban area.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With the assumptions for this case, any shock will start a move toward complete segregation.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708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1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his/her own group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27A8BF5A-9030-4111-B1CC-84FBB19C618B}"/>
              </a:ext>
            </a:extLst>
          </p:cNvPr>
          <p:cNvGrpSpPr/>
          <p:nvPr/>
        </p:nvGrpSpPr>
        <p:grpSpPr>
          <a:xfrm>
            <a:off x="1219200" y="2743200"/>
            <a:ext cx="6324600" cy="3886200"/>
            <a:chOff x="1219200" y="2743200"/>
            <a:chExt cx="63246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622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5715000"/>
              <a:ext cx="472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866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370338" y="2831977"/>
              <a:ext cx="4714043" cy="2024108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70338" y="2867487"/>
              <a:ext cx="4705165" cy="1970843"/>
            </a:xfrm>
            <a:custGeom>
              <a:avLst/>
              <a:gdLst>
                <a:gd name="connsiteX0" fmla="*/ 4705165 w 4705165"/>
                <a:gd name="connsiteY0" fmla="*/ 1970843 h 1970843"/>
                <a:gd name="connsiteX1" fmla="*/ 1899821 w 4705165"/>
                <a:gd name="connsiteY1" fmla="*/ 1748901 h 1970843"/>
                <a:gd name="connsiteX2" fmla="*/ 683580 w 4705165"/>
                <a:gd name="connsiteY2" fmla="*/ 1020932 h 1970843"/>
                <a:gd name="connsiteX3" fmla="*/ 0 w 4705165"/>
                <a:gd name="connsiteY3" fmla="*/ 0 h 197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165" h="1970843">
                  <a:moveTo>
                    <a:pt x="4705165" y="1970843"/>
                  </a:moveTo>
                  <a:cubicBezTo>
                    <a:pt x="3637625" y="1939031"/>
                    <a:pt x="2570085" y="1907219"/>
                    <a:pt x="1899821" y="1748901"/>
                  </a:cubicBezTo>
                  <a:cubicBezTo>
                    <a:pt x="1229557" y="1590583"/>
                    <a:pt x="1000217" y="1312415"/>
                    <a:pt x="683580" y="1020932"/>
                  </a:cubicBezTo>
                  <a:cubicBezTo>
                    <a:pt x="366943" y="729449"/>
                    <a:pt x="183471" y="36472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9350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Bid</a:t>
              </a:r>
            </a:p>
            <a:p>
              <a:r>
                <a:rPr lang="en-US" dirty="0"/>
                <a:t>=P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575446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575051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590291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%G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dirty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260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 </a:t>
              </a:r>
              <a:r>
                <a:rPr lang="en-US" dirty="0"/>
                <a:t>%G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200" y="3239869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37454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</a:t>
              </a:r>
            </a:p>
          </p:txBody>
        </p:sp>
        <p:cxnSp>
          <p:nvCxnSpPr>
            <p:cNvPr id="15" name="Straight Arrow Connector 14"/>
            <p:cNvCxnSpPr>
              <a:stCxn id="20" idx="1"/>
            </p:cNvCxnSpPr>
            <p:nvPr/>
          </p:nvCxnSpPr>
          <p:spPr>
            <a:xfrm flipH="1">
              <a:off x="2667000" y="3424535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257800" y="4114800"/>
              <a:ext cx="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3886200" y="49530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762500" y="4953000"/>
              <a:ext cx="4953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607512" y="4724400"/>
              <a:ext cx="0" cy="9906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696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Housing Bids, Case 1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his/her own group</a:t>
            </a:r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C8E5C4F4-9822-479B-8590-B6A36BD2F87C}"/>
              </a:ext>
            </a:extLst>
          </p:cNvPr>
          <p:cNvGrpSpPr/>
          <p:nvPr/>
        </p:nvGrpSpPr>
        <p:grpSpPr>
          <a:xfrm>
            <a:off x="304800" y="1981200"/>
            <a:ext cx="8077200" cy="4495800"/>
            <a:chOff x="304800" y="1981200"/>
            <a:chExt cx="8077200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7" y="2209800"/>
              <a:ext cx="2911876" cy="2503503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514600" y="4343400"/>
              <a:ext cx="0" cy="1524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1200" y="32882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 in G</a:t>
              </a:r>
              <a:r>
                <a:rPr lang="en-US" baseline="-25000" dirty="0"/>
                <a:t>2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0200" y="60037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69508" y="3835153"/>
              <a:ext cx="1242874" cy="102981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2381" y="4509856"/>
              <a:ext cx="1651246" cy="355107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59898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886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 in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cxnSp>
          <p:nvCxnSpPr>
            <p:cNvPr id="13" name="Straight Arrow Connector 12"/>
            <p:cNvCxnSpPr>
              <a:stCxn id="25" idx="1"/>
              <a:endCxn id="9" idx="1"/>
            </p:cNvCxnSpPr>
            <p:nvPr/>
          </p:nvCxnSpPr>
          <p:spPr>
            <a:xfrm flipH="1">
              <a:off x="1489876" y="3472934"/>
              <a:ext cx="491324" cy="76015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2" idx="1"/>
              <a:endCxn id="10" idx="2"/>
            </p:cNvCxnSpPr>
            <p:nvPr/>
          </p:nvCxnSpPr>
          <p:spPr>
            <a:xfrm flipH="1">
              <a:off x="3080551" y="4070866"/>
              <a:ext cx="272249" cy="63429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34000" y="43434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No-prejudice price function</a:t>
              </a:r>
              <a:endParaRPr lang="en-US" baseline="-25000" dirty="0"/>
            </a:p>
          </p:txBody>
        </p:sp>
        <p:cxnSp>
          <p:nvCxnSpPr>
            <p:cNvPr id="35" name="Straight Arrow Connector 34"/>
            <p:cNvCxnSpPr>
              <a:stCxn id="34" idx="1"/>
            </p:cNvCxnSpPr>
            <p:nvPr/>
          </p:nvCxnSpPr>
          <p:spPr>
            <a:xfrm flipH="1">
              <a:off x="3886200" y="4528066"/>
              <a:ext cx="1447800" cy="796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401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6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We can also consider two other cases: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Everyone prefers G</a:t>
            </a:r>
            <a:r>
              <a:rPr lang="en-US" baseline="-25000" dirty="0"/>
              <a:t>1</a:t>
            </a:r>
            <a:r>
              <a:rPr lang="en-US" dirty="0"/>
              <a:t>, but this preference is stronger for members of G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Everyone prefer G</a:t>
            </a:r>
            <a:r>
              <a:rPr lang="en-US" baseline="-25000" dirty="0"/>
              <a:t>1</a:t>
            </a:r>
            <a:r>
              <a:rPr lang="en-US" dirty="0"/>
              <a:t>, but this preference is stronger for members of G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marL="830707" lvl="3" indent="-342900"/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094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2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1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17F7F066-0E20-4FAC-BCAA-E527AEE13F17}"/>
              </a:ext>
            </a:extLst>
          </p:cNvPr>
          <p:cNvGrpSpPr/>
          <p:nvPr/>
        </p:nvGrpSpPr>
        <p:grpSpPr>
          <a:xfrm>
            <a:off x="1219200" y="2743200"/>
            <a:ext cx="6324600" cy="3886200"/>
            <a:chOff x="1219200" y="2743200"/>
            <a:chExt cx="63246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622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5715000"/>
              <a:ext cx="472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866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370338" y="2831977"/>
              <a:ext cx="4714043" cy="2024108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9350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Bid</a:t>
              </a:r>
            </a:p>
            <a:p>
              <a:r>
                <a:rPr lang="en-US" dirty="0"/>
                <a:t>=P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575446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575051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590291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%G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dirty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260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 </a:t>
              </a:r>
              <a:r>
                <a:rPr lang="en-US" dirty="0"/>
                <a:t>%G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3886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819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</a:t>
              </a:r>
            </a:p>
          </p:txBody>
        </p:sp>
        <p:cxnSp>
          <p:nvCxnSpPr>
            <p:cNvPr id="15" name="Straight Arrow Connector 14"/>
            <p:cNvCxnSpPr>
              <a:stCxn id="20" idx="2"/>
            </p:cNvCxnSpPr>
            <p:nvPr/>
          </p:nvCxnSpPr>
          <p:spPr>
            <a:xfrm>
              <a:off x="3543300" y="4255532"/>
              <a:ext cx="0" cy="39266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77000" y="3200400"/>
              <a:ext cx="0" cy="457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800600" y="49530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62600" y="49530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2370339" y="3537584"/>
              <a:ext cx="4716262" cy="1110616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410200" y="4451866"/>
              <a:ext cx="0" cy="126313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287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7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In this case, the equilibrium price function depends on what we assume about the ability of housing sellers to influence the group composition of a neighborhood.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One possibility, Case 2A, is that sellers have no influence over group composition.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Another possibility, Case 2B, is that sellers are able to influence group composition when it is profitable to do so.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/>
              <a:t>In an application to racial segregation in the U.S., Kern (</a:t>
            </a:r>
            <a:r>
              <a:rPr lang="en-US" i="1" dirty="0"/>
              <a:t>JUE,</a:t>
            </a:r>
            <a:r>
              <a:rPr lang="en-US" dirty="0"/>
              <a:t> September 1981) argued for Case 2A and Yinger (</a:t>
            </a:r>
            <a:r>
              <a:rPr lang="en-US" i="1" dirty="0"/>
              <a:t>JUE</a:t>
            </a:r>
            <a:r>
              <a:rPr lang="en-US" dirty="0"/>
              <a:t>, October 1976) argued for Case 2B.</a:t>
            </a:r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683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2A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1;</a:t>
            </a:r>
          </a:p>
          <a:p>
            <a:pPr marL="231775" lvl="2" indent="0" algn="ctr">
              <a:buNone/>
            </a:pPr>
            <a:r>
              <a:rPr lang="en-US" dirty="0"/>
              <a:t>Sellers Cannot Move Boundary</a:t>
            </a:r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888702E1-4DEE-457A-8568-27464E2EAF52}"/>
              </a:ext>
            </a:extLst>
          </p:cNvPr>
          <p:cNvGrpSpPr/>
          <p:nvPr/>
        </p:nvGrpSpPr>
        <p:grpSpPr>
          <a:xfrm>
            <a:off x="304800" y="1981200"/>
            <a:ext cx="8673767" cy="4495800"/>
            <a:chOff x="304800" y="1981200"/>
            <a:chExt cx="8673767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95400" y="5867400"/>
              <a:ext cx="449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269507" y="2209800"/>
              <a:ext cx="2911876" cy="2503503"/>
            </a:xfrm>
            <a:custGeom>
              <a:avLst/>
              <a:gdLst>
                <a:gd name="connsiteX0" fmla="*/ 0 w 2911876"/>
                <a:gd name="connsiteY0" fmla="*/ 0 h 2503503"/>
                <a:gd name="connsiteX1" fmla="*/ 195309 w 2911876"/>
                <a:gd name="connsiteY1" fmla="*/ 852257 h 2503503"/>
                <a:gd name="connsiteX2" fmla="*/ 559293 w 2911876"/>
                <a:gd name="connsiteY2" fmla="*/ 1571348 h 2503503"/>
                <a:gd name="connsiteX3" fmla="*/ 1047565 w 2911876"/>
                <a:gd name="connsiteY3" fmla="*/ 1988598 h 2503503"/>
                <a:gd name="connsiteX4" fmla="*/ 1713390 w 2911876"/>
                <a:gd name="connsiteY4" fmla="*/ 2299317 h 2503503"/>
                <a:gd name="connsiteX5" fmla="*/ 2911876 w 2911876"/>
                <a:gd name="connsiteY5" fmla="*/ 2503503 h 25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876" h="2503503">
                  <a:moveTo>
                    <a:pt x="0" y="0"/>
                  </a:moveTo>
                  <a:cubicBezTo>
                    <a:pt x="51047" y="295183"/>
                    <a:pt x="102094" y="590366"/>
                    <a:pt x="195309" y="852257"/>
                  </a:cubicBezTo>
                  <a:cubicBezTo>
                    <a:pt x="288525" y="1114148"/>
                    <a:pt x="417250" y="1381958"/>
                    <a:pt x="559293" y="1571348"/>
                  </a:cubicBezTo>
                  <a:cubicBezTo>
                    <a:pt x="701336" y="1760738"/>
                    <a:pt x="855216" y="1867270"/>
                    <a:pt x="1047565" y="1988598"/>
                  </a:cubicBezTo>
                  <a:cubicBezTo>
                    <a:pt x="1239914" y="2109926"/>
                    <a:pt x="1402672" y="2213500"/>
                    <a:pt x="1713390" y="2299317"/>
                  </a:cubicBezTo>
                  <a:cubicBezTo>
                    <a:pt x="2024108" y="2385134"/>
                    <a:pt x="2467992" y="2444318"/>
                    <a:pt x="2911876" y="250350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514600" y="4343400"/>
              <a:ext cx="0" cy="1524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4800" y="2209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</a:t>
              </a:r>
              <a:r>
                <a:rPr lang="en-US" dirty="0"/>
                <a:t>{</a:t>
              </a:r>
              <a:r>
                <a:rPr lang="en-US" i="1" dirty="0"/>
                <a:t>u</a:t>
              </a:r>
              <a:r>
                <a:rPr lang="en-US" dirty="0"/>
                <a:t>}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1200" y="29718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initial bid in G</a:t>
              </a:r>
              <a:r>
                <a:rPr lang="en-US" baseline="-25000" dirty="0"/>
                <a:t>2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76800" y="6107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0200" y="60037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69508" y="3835153"/>
              <a:ext cx="1242874" cy="102981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2381" y="4114800"/>
              <a:ext cx="1651246" cy="355107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24200" y="5989868"/>
              <a:ext cx="76200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dirty="0"/>
                <a:t>G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657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 in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  <a:endParaRPr lang="en-US" baseline="-25000" dirty="0"/>
            </a:p>
          </p:txBody>
        </p:sp>
        <p:cxnSp>
          <p:nvCxnSpPr>
            <p:cNvPr id="13" name="Straight Arrow Connector 12"/>
            <p:cNvCxnSpPr>
              <a:stCxn id="25" idx="1"/>
              <a:endCxn id="9" idx="1"/>
            </p:cNvCxnSpPr>
            <p:nvPr/>
          </p:nvCxnSpPr>
          <p:spPr>
            <a:xfrm flipH="1">
              <a:off x="1489876" y="3156466"/>
              <a:ext cx="491324" cy="107661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2" idx="1"/>
              <a:endCxn id="10" idx="2"/>
            </p:cNvCxnSpPr>
            <p:nvPr/>
          </p:nvCxnSpPr>
          <p:spPr>
            <a:xfrm flipH="1">
              <a:off x="3080551" y="3842266"/>
              <a:ext cx="272249" cy="46784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295400" y="3581400"/>
              <a:ext cx="1216981" cy="102981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14600" y="3962400"/>
              <a:ext cx="1651246" cy="420210"/>
            </a:xfrm>
            <a:custGeom>
              <a:avLst/>
              <a:gdLst>
                <a:gd name="connsiteX0" fmla="*/ 0 w 1651246"/>
                <a:gd name="connsiteY0" fmla="*/ 0 h 355107"/>
                <a:gd name="connsiteX1" fmla="*/ 239697 w 1651246"/>
                <a:gd name="connsiteY1" fmla="*/ 115410 h 355107"/>
                <a:gd name="connsiteX2" fmla="*/ 568170 w 1651246"/>
                <a:gd name="connsiteY2" fmla="*/ 195309 h 355107"/>
                <a:gd name="connsiteX3" fmla="*/ 1109708 w 1651246"/>
                <a:gd name="connsiteY3" fmla="*/ 284086 h 355107"/>
                <a:gd name="connsiteX4" fmla="*/ 1651246 w 1651246"/>
                <a:gd name="connsiteY4" fmla="*/ 355107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246" h="355107">
                  <a:moveTo>
                    <a:pt x="0" y="0"/>
                  </a:moveTo>
                  <a:cubicBezTo>
                    <a:pt x="72501" y="41429"/>
                    <a:pt x="145002" y="82859"/>
                    <a:pt x="239697" y="115410"/>
                  </a:cubicBezTo>
                  <a:cubicBezTo>
                    <a:pt x="334392" y="147962"/>
                    <a:pt x="423168" y="167196"/>
                    <a:pt x="568170" y="195309"/>
                  </a:cubicBezTo>
                  <a:cubicBezTo>
                    <a:pt x="713172" y="223422"/>
                    <a:pt x="929195" y="257453"/>
                    <a:pt x="1109708" y="284086"/>
                  </a:cubicBezTo>
                  <a:cubicBezTo>
                    <a:pt x="1290221" y="310719"/>
                    <a:pt x="1470733" y="332913"/>
                    <a:pt x="1651246" y="355107"/>
                  </a:cubicBezTo>
                </a:path>
              </a:pathLst>
            </a:cu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512381" y="4037391"/>
              <a:ext cx="2219" cy="534609"/>
            </a:xfrm>
            <a:prstGeom prst="line">
              <a:avLst/>
            </a:prstGeom>
            <a:ln w="254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910091" y="4675330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final bid in G</a:t>
              </a:r>
              <a:r>
                <a:rPr lang="en-US" baseline="-25000" dirty="0"/>
                <a:t>1</a:t>
              </a:r>
              <a:r>
                <a:rPr lang="en-US" dirty="0"/>
                <a:t> area</a:t>
              </a:r>
            </a:p>
            <a:p>
              <a:r>
                <a:rPr lang="en-US" dirty="0"/>
                <a:t>= final price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3981223" y="4365338"/>
              <a:ext cx="980535" cy="53485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663682" y="2746192"/>
              <a:ext cx="3314885" cy="147732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Predictions: Higher price in</a:t>
              </a:r>
            </a:p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 area; discrimination against Group 2 if its population grows and it tries to move into Group 1 area. 	     </a:t>
              </a:r>
              <a:endParaRPr lang="en-US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96243" y="5361701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No-prejudice price function</a:t>
              </a:r>
              <a:endParaRPr lang="en-US" baseline="-25000" dirty="0"/>
            </a:p>
          </p:txBody>
        </p:sp>
        <p:cxnSp>
          <p:nvCxnSpPr>
            <p:cNvPr id="38" name="Straight Arrow Connector 37"/>
            <p:cNvCxnSpPr>
              <a:endCxn id="11" idx="4"/>
            </p:cNvCxnSpPr>
            <p:nvPr/>
          </p:nvCxnSpPr>
          <p:spPr>
            <a:xfrm flipH="1" flipV="1">
              <a:off x="2982897" y="4509117"/>
              <a:ext cx="227119" cy="66569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86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Amenity Examples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Amenities studied in the literature include: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/>
              <a:t>Public school quality</a:t>
            </a:r>
          </a:p>
          <a:p>
            <a:pPr marL="830707" lvl="3" indent="-342900"/>
            <a:r>
              <a:rPr lang="en-US" dirty="0"/>
              <a:t>The property tax rate</a:t>
            </a:r>
          </a:p>
          <a:p>
            <a:pPr marL="830707" lvl="3" indent="-342900"/>
            <a:r>
              <a:rPr lang="en-US" dirty="0"/>
              <a:t>The crime rate</a:t>
            </a:r>
          </a:p>
          <a:p>
            <a:pPr marL="830707" lvl="3" indent="-342900"/>
            <a:r>
              <a:rPr lang="en-US" dirty="0"/>
              <a:t>Air quality</a:t>
            </a:r>
          </a:p>
          <a:p>
            <a:pPr marL="830707" lvl="3" indent="-342900"/>
            <a:r>
              <a:rPr lang="en-US" dirty="0"/>
              <a:t>Water quality</a:t>
            </a:r>
          </a:p>
          <a:p>
            <a:pPr marL="830707" lvl="3" indent="-342900"/>
            <a:r>
              <a:rPr lang="en-US" dirty="0"/>
              <a:t>Distance from toxic waste sites</a:t>
            </a:r>
          </a:p>
          <a:p>
            <a:pPr marL="830707" lvl="3" indent="-342900"/>
            <a:r>
              <a:rPr lang="en-US" dirty="0"/>
              <a:t>Access to parks</a:t>
            </a:r>
          </a:p>
          <a:p>
            <a:pPr marL="830707" lvl="3" indent="-342900"/>
            <a:r>
              <a:rPr lang="en-US" dirty="0"/>
              <a:t>Access to lakes or rivers</a:t>
            </a:r>
          </a:p>
          <a:p>
            <a:pPr marL="830707" lvl="3" indent="-342900"/>
            <a:endParaRPr lang="en-US" dirty="0"/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783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47639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2B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1;</a:t>
            </a:r>
          </a:p>
          <a:p>
            <a:pPr marL="231775" lvl="2" indent="0" algn="ctr">
              <a:buNone/>
            </a:pPr>
            <a:r>
              <a:rPr lang="en-US" dirty="0"/>
              <a:t>Sellers Can Move Boundary</a:t>
            </a:r>
          </a:p>
          <a:p>
            <a:pPr marL="231775" lvl="2" indent="0" algn="ctr">
              <a:buNone/>
            </a:pPr>
            <a:endParaRPr lang="en-US" dirty="0"/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D7262DB0-34F3-4010-AB58-7E51E16C6522}"/>
              </a:ext>
            </a:extLst>
          </p:cNvPr>
          <p:cNvGrpSpPr/>
          <p:nvPr/>
        </p:nvGrpSpPr>
        <p:grpSpPr>
          <a:xfrm>
            <a:off x="304800" y="1981200"/>
            <a:ext cx="8762999" cy="4495800"/>
            <a:chOff x="304800" y="1981200"/>
            <a:chExt cx="8762999" cy="4495800"/>
          </a:xfrm>
        </p:grpSpPr>
        <p:sp>
          <p:nvSpPr>
            <p:cNvPr id="9" name="Freeform 8"/>
            <p:cNvSpPr/>
            <p:nvPr/>
          </p:nvSpPr>
          <p:spPr>
            <a:xfrm>
              <a:off x="1257300" y="1981200"/>
              <a:ext cx="797881" cy="1676400"/>
            </a:xfrm>
            <a:custGeom>
              <a:avLst/>
              <a:gdLst>
                <a:gd name="connsiteX0" fmla="*/ 0 w 1251751"/>
                <a:gd name="connsiteY0" fmla="*/ 0 h 941958"/>
                <a:gd name="connsiteX1" fmla="*/ 221942 w 1251751"/>
                <a:gd name="connsiteY1" fmla="*/ 363985 h 941958"/>
                <a:gd name="connsiteX2" fmla="*/ 577048 w 1251751"/>
                <a:gd name="connsiteY2" fmla="*/ 648070 h 941958"/>
                <a:gd name="connsiteX3" fmla="*/ 1056443 w 1251751"/>
                <a:gd name="connsiteY3" fmla="*/ 896645 h 941958"/>
                <a:gd name="connsiteX4" fmla="*/ 1251751 w 1251751"/>
                <a:gd name="connsiteY4" fmla="*/ 941033 h 94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751" h="941958">
                  <a:moveTo>
                    <a:pt x="0" y="0"/>
                  </a:moveTo>
                  <a:cubicBezTo>
                    <a:pt x="62883" y="127986"/>
                    <a:pt x="125767" y="255973"/>
                    <a:pt x="221942" y="363985"/>
                  </a:cubicBezTo>
                  <a:cubicBezTo>
                    <a:pt x="318117" y="471997"/>
                    <a:pt x="437964" y="559293"/>
                    <a:pt x="577048" y="648070"/>
                  </a:cubicBezTo>
                  <a:cubicBezTo>
                    <a:pt x="716132" y="736847"/>
                    <a:pt x="943993" y="847818"/>
                    <a:pt x="1056443" y="896645"/>
                  </a:cubicBezTo>
                  <a:cubicBezTo>
                    <a:pt x="1168893" y="945472"/>
                    <a:pt x="1210322" y="943252"/>
                    <a:pt x="1251751" y="941033"/>
                  </a:cubicBezTo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3DFBF0-1E67-4DC5-8AB0-39FE67A5C1C1}"/>
                </a:ext>
              </a:extLst>
            </p:cNvPr>
            <p:cNvGrpSpPr/>
            <p:nvPr/>
          </p:nvGrpSpPr>
          <p:grpSpPr>
            <a:xfrm>
              <a:off x="304800" y="2209800"/>
              <a:ext cx="8762999" cy="4267200"/>
              <a:chOff x="304800" y="2209800"/>
              <a:chExt cx="8762999" cy="426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295400" y="5867400"/>
                <a:ext cx="4495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1269507" y="2209800"/>
                <a:ext cx="2911876" cy="2503503"/>
              </a:xfrm>
              <a:custGeom>
                <a:avLst/>
                <a:gdLst>
                  <a:gd name="connsiteX0" fmla="*/ 0 w 2911876"/>
                  <a:gd name="connsiteY0" fmla="*/ 0 h 2503503"/>
                  <a:gd name="connsiteX1" fmla="*/ 195309 w 2911876"/>
                  <a:gd name="connsiteY1" fmla="*/ 852257 h 2503503"/>
                  <a:gd name="connsiteX2" fmla="*/ 559293 w 2911876"/>
                  <a:gd name="connsiteY2" fmla="*/ 1571348 h 2503503"/>
                  <a:gd name="connsiteX3" fmla="*/ 1047565 w 2911876"/>
                  <a:gd name="connsiteY3" fmla="*/ 1988598 h 2503503"/>
                  <a:gd name="connsiteX4" fmla="*/ 1713390 w 2911876"/>
                  <a:gd name="connsiteY4" fmla="*/ 2299317 h 2503503"/>
                  <a:gd name="connsiteX5" fmla="*/ 2911876 w 2911876"/>
                  <a:gd name="connsiteY5" fmla="*/ 2503503 h 250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876" h="2503503">
                    <a:moveTo>
                      <a:pt x="0" y="0"/>
                    </a:moveTo>
                    <a:cubicBezTo>
                      <a:pt x="51047" y="295183"/>
                      <a:pt x="102094" y="590366"/>
                      <a:pt x="195309" y="852257"/>
                    </a:cubicBezTo>
                    <a:cubicBezTo>
                      <a:pt x="288525" y="1114148"/>
                      <a:pt x="417250" y="1381958"/>
                      <a:pt x="559293" y="1571348"/>
                    </a:cubicBezTo>
                    <a:cubicBezTo>
                      <a:pt x="701336" y="1760738"/>
                      <a:pt x="855216" y="1867270"/>
                      <a:pt x="1047565" y="1988598"/>
                    </a:cubicBezTo>
                    <a:cubicBezTo>
                      <a:pt x="1239914" y="2109926"/>
                      <a:pt x="1402672" y="2213500"/>
                      <a:pt x="1713390" y="2299317"/>
                    </a:cubicBezTo>
                    <a:cubicBezTo>
                      <a:pt x="2024108" y="2385134"/>
                      <a:pt x="2467992" y="2444318"/>
                      <a:pt x="2911876" y="250350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514600" y="4343400"/>
                <a:ext cx="0" cy="15240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04800" y="22098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dirty="0"/>
                  <a:t>{</a:t>
                </a:r>
                <a:r>
                  <a:rPr lang="en-US" i="1" dirty="0"/>
                  <a:t>u</a:t>
                </a:r>
                <a:r>
                  <a:rPr lang="en-US" dirty="0"/>
                  <a:t>}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81200" y="2819400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’s final bid in G</a:t>
                </a:r>
                <a:r>
                  <a:rPr lang="en-US" baseline="-25000" dirty="0"/>
                  <a:t>2</a:t>
                </a:r>
                <a:r>
                  <a:rPr lang="en-US" dirty="0"/>
                  <a:t> area</a:t>
                </a:r>
              </a:p>
              <a:p>
                <a:r>
                  <a:rPr lang="en-US" dirty="0"/>
                  <a:t>= final price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76800" y="61076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u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00200" y="6003768"/>
                <a:ext cx="76200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055181" y="3505200"/>
                <a:ext cx="2108446" cy="703556"/>
              </a:xfrm>
              <a:custGeom>
                <a:avLst/>
                <a:gdLst>
                  <a:gd name="connsiteX0" fmla="*/ 0 w 1651246"/>
                  <a:gd name="connsiteY0" fmla="*/ 0 h 355107"/>
                  <a:gd name="connsiteX1" fmla="*/ 239697 w 1651246"/>
                  <a:gd name="connsiteY1" fmla="*/ 115410 h 355107"/>
                  <a:gd name="connsiteX2" fmla="*/ 568170 w 1651246"/>
                  <a:gd name="connsiteY2" fmla="*/ 195309 h 355107"/>
                  <a:gd name="connsiteX3" fmla="*/ 1109708 w 1651246"/>
                  <a:gd name="connsiteY3" fmla="*/ 284086 h 355107"/>
                  <a:gd name="connsiteX4" fmla="*/ 1651246 w 1651246"/>
                  <a:gd name="connsiteY4" fmla="*/ 355107 h 35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246" h="355107">
                    <a:moveTo>
                      <a:pt x="0" y="0"/>
                    </a:moveTo>
                    <a:cubicBezTo>
                      <a:pt x="72501" y="41429"/>
                      <a:pt x="145002" y="82859"/>
                      <a:pt x="239697" y="115410"/>
                    </a:cubicBezTo>
                    <a:cubicBezTo>
                      <a:pt x="334392" y="147962"/>
                      <a:pt x="423168" y="167196"/>
                      <a:pt x="568170" y="195309"/>
                    </a:cubicBezTo>
                    <a:cubicBezTo>
                      <a:pt x="713172" y="223422"/>
                      <a:pt x="929195" y="257453"/>
                      <a:pt x="1109708" y="284086"/>
                    </a:cubicBezTo>
                    <a:cubicBezTo>
                      <a:pt x="1290221" y="310719"/>
                      <a:pt x="1470733" y="332913"/>
                      <a:pt x="1651246" y="355107"/>
                    </a:cubicBezTo>
                  </a:path>
                </a:pathLst>
              </a:cu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124200" y="5989868"/>
                <a:ext cx="762000" cy="25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dirty="0"/>
                  <a:t>G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352800" y="3657600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’s bid in G</a:t>
                </a:r>
                <a:r>
                  <a:rPr lang="en-US" baseline="-25000" dirty="0"/>
                  <a:t>1</a:t>
                </a:r>
                <a:r>
                  <a:rPr lang="en-US" dirty="0"/>
                  <a:t> area (not accepted!)</a:t>
                </a:r>
                <a:endParaRPr lang="en-US" baseline="-25000" dirty="0"/>
              </a:p>
            </p:txBody>
          </p:sp>
          <p:cxnSp>
            <p:nvCxnSpPr>
              <p:cNvPr id="13" name="Straight Arrow Connector 12"/>
              <p:cNvCxnSpPr>
                <a:stCxn id="25" idx="1"/>
                <a:endCxn id="9" idx="1"/>
              </p:cNvCxnSpPr>
              <p:nvPr/>
            </p:nvCxnSpPr>
            <p:spPr>
              <a:xfrm flipH="1" flipV="1">
                <a:off x="1398768" y="2628983"/>
                <a:ext cx="582432" cy="51358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2" idx="1"/>
                <a:endCxn id="10" idx="2"/>
              </p:cNvCxnSpPr>
              <p:nvPr/>
            </p:nvCxnSpPr>
            <p:spPr>
              <a:xfrm flipH="1">
                <a:off x="2780667" y="3842266"/>
                <a:ext cx="572133" cy="4989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21"/>
              <p:cNvSpPr/>
              <p:nvPr/>
            </p:nvSpPr>
            <p:spPr>
              <a:xfrm>
                <a:off x="1295401" y="3581400"/>
                <a:ext cx="762000" cy="805934"/>
              </a:xfrm>
              <a:custGeom>
                <a:avLst/>
                <a:gdLst>
                  <a:gd name="connsiteX0" fmla="*/ 0 w 1251751"/>
                  <a:gd name="connsiteY0" fmla="*/ 0 h 941958"/>
                  <a:gd name="connsiteX1" fmla="*/ 221942 w 1251751"/>
                  <a:gd name="connsiteY1" fmla="*/ 363985 h 941958"/>
                  <a:gd name="connsiteX2" fmla="*/ 577048 w 1251751"/>
                  <a:gd name="connsiteY2" fmla="*/ 648070 h 941958"/>
                  <a:gd name="connsiteX3" fmla="*/ 1056443 w 1251751"/>
                  <a:gd name="connsiteY3" fmla="*/ 896645 h 941958"/>
                  <a:gd name="connsiteX4" fmla="*/ 1251751 w 1251751"/>
                  <a:gd name="connsiteY4" fmla="*/ 941033 h 94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751" h="941958">
                    <a:moveTo>
                      <a:pt x="0" y="0"/>
                    </a:moveTo>
                    <a:cubicBezTo>
                      <a:pt x="62883" y="127986"/>
                      <a:pt x="125767" y="255973"/>
                      <a:pt x="221942" y="363985"/>
                    </a:cubicBezTo>
                    <a:cubicBezTo>
                      <a:pt x="318117" y="471997"/>
                      <a:pt x="437964" y="559293"/>
                      <a:pt x="577048" y="648070"/>
                    </a:cubicBezTo>
                    <a:cubicBezTo>
                      <a:pt x="716132" y="736847"/>
                      <a:pt x="943993" y="847818"/>
                      <a:pt x="1056443" y="896645"/>
                    </a:cubicBezTo>
                    <a:cubicBezTo>
                      <a:pt x="1168893" y="945472"/>
                      <a:pt x="1210322" y="943252"/>
                      <a:pt x="1251751" y="941033"/>
                    </a:cubicBezTo>
                  </a:path>
                </a:pathLst>
              </a:custGeom>
              <a:noFill/>
              <a:ln w="38100">
                <a:solidFill>
                  <a:schemeClr val="accent3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57401" y="3657600"/>
                <a:ext cx="2108445" cy="725010"/>
              </a:xfrm>
              <a:custGeom>
                <a:avLst/>
                <a:gdLst>
                  <a:gd name="connsiteX0" fmla="*/ 0 w 1651246"/>
                  <a:gd name="connsiteY0" fmla="*/ 0 h 355107"/>
                  <a:gd name="connsiteX1" fmla="*/ 239697 w 1651246"/>
                  <a:gd name="connsiteY1" fmla="*/ 115410 h 355107"/>
                  <a:gd name="connsiteX2" fmla="*/ 568170 w 1651246"/>
                  <a:gd name="connsiteY2" fmla="*/ 195309 h 355107"/>
                  <a:gd name="connsiteX3" fmla="*/ 1109708 w 1651246"/>
                  <a:gd name="connsiteY3" fmla="*/ 284086 h 355107"/>
                  <a:gd name="connsiteX4" fmla="*/ 1651246 w 1651246"/>
                  <a:gd name="connsiteY4" fmla="*/ 355107 h 355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246" h="355107">
                    <a:moveTo>
                      <a:pt x="0" y="0"/>
                    </a:moveTo>
                    <a:cubicBezTo>
                      <a:pt x="72501" y="41429"/>
                      <a:pt x="145002" y="82859"/>
                      <a:pt x="239697" y="115410"/>
                    </a:cubicBezTo>
                    <a:cubicBezTo>
                      <a:pt x="334392" y="147962"/>
                      <a:pt x="423168" y="167196"/>
                      <a:pt x="568170" y="195309"/>
                    </a:cubicBezTo>
                    <a:cubicBezTo>
                      <a:pt x="713172" y="223422"/>
                      <a:pt x="929195" y="257453"/>
                      <a:pt x="1109708" y="284086"/>
                    </a:cubicBezTo>
                    <a:cubicBezTo>
                      <a:pt x="1290221" y="310719"/>
                      <a:pt x="1470733" y="332913"/>
                      <a:pt x="1651246" y="355107"/>
                    </a:cubicBezTo>
                  </a:path>
                </a:pathLst>
              </a:custGeom>
              <a:noFill/>
              <a:ln w="38100">
                <a:solidFill>
                  <a:schemeClr val="accent3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23" idx="0"/>
              </p:cNvCxnSpPr>
              <p:nvPr/>
            </p:nvCxnSpPr>
            <p:spPr>
              <a:xfrm flipV="1">
                <a:off x="2055181" y="3657600"/>
                <a:ext cx="2220" cy="696246"/>
              </a:xfrm>
              <a:prstGeom prst="line">
                <a:avLst/>
              </a:prstGeom>
              <a:ln w="2540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029200" y="4202668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</a:t>
                </a:r>
                <a:r>
                  <a:rPr lang="en-US" baseline="-25000" dirty="0"/>
                  <a:t>1</a:t>
                </a:r>
                <a:r>
                  <a:rPr lang="en-US" dirty="0"/>
                  <a:t>’s final bid in G</a:t>
                </a:r>
                <a:r>
                  <a:rPr lang="en-US" baseline="-25000" dirty="0"/>
                  <a:t>1</a:t>
                </a:r>
                <a:r>
                  <a:rPr lang="en-US" dirty="0"/>
                  <a:t> area</a:t>
                </a:r>
              </a:p>
              <a:p>
                <a:r>
                  <a:rPr lang="en-US" dirty="0"/>
                  <a:t>= final price</a:t>
                </a:r>
              </a:p>
            </p:txBody>
          </p:sp>
          <p:cxnSp>
            <p:nvCxnSpPr>
              <p:cNvPr id="35" name="Straight Arrow Connector 34"/>
              <p:cNvCxnSpPr>
                <a:stCxn id="34" idx="1"/>
              </p:cNvCxnSpPr>
              <p:nvPr/>
            </p:nvCxnSpPr>
            <p:spPr>
              <a:xfrm flipH="1" flipV="1">
                <a:off x="4181384" y="4380225"/>
                <a:ext cx="847816" cy="14560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057400" y="4037391"/>
                <a:ext cx="0" cy="183000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4876800" y="2743200"/>
                <a:ext cx="4190999" cy="64633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Prediction:  Zoning or discrimination arises to keep G</a:t>
                </a:r>
                <a:r>
                  <a:rPr lang="en-US" baseline="-25000" dirty="0"/>
                  <a:t>2</a:t>
                </a:r>
                <a:r>
                  <a:rPr lang="en-US" dirty="0"/>
                  <a:t> out of G</a:t>
                </a:r>
                <a:r>
                  <a:rPr lang="en-US" baseline="-25000" dirty="0"/>
                  <a:t>1</a:t>
                </a:r>
                <a:r>
                  <a:rPr lang="en-US" dirty="0"/>
                  <a:t> area</a:t>
                </a:r>
                <a:endParaRPr lang="en-US" baseline="-25000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2055181" y="5341113"/>
                <a:ext cx="459420" cy="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0" idx="0"/>
                <a:endCxn id="23" idx="0"/>
              </p:cNvCxnSpPr>
              <p:nvPr/>
            </p:nvCxnSpPr>
            <p:spPr>
              <a:xfrm>
                <a:off x="2055181" y="3505200"/>
                <a:ext cx="2220" cy="152400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200400" y="5029200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No-prejudice price function</a:t>
                </a:r>
                <a:endParaRPr lang="en-US" baseline="-25000" dirty="0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2982897" y="4509117"/>
                <a:ext cx="227119" cy="66569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437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8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The final case, due to Kern, leads to stable integration.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this case, group attitudes have no impact on housing prices, and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Uniform integration is a stable outcome.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Any neighborhood that deviates from uniform integration, immediately returns to it.</a:t>
            </a:r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660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3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2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5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1BD7F5A8-80C1-479E-B60A-61932375AFF5}"/>
              </a:ext>
            </a:extLst>
          </p:cNvPr>
          <p:cNvGrpSpPr/>
          <p:nvPr/>
        </p:nvGrpSpPr>
        <p:grpSpPr>
          <a:xfrm>
            <a:off x="1219200" y="2743200"/>
            <a:ext cx="6324600" cy="3886200"/>
            <a:chOff x="1219200" y="2743200"/>
            <a:chExt cx="6324600" cy="388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3622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5715000"/>
              <a:ext cx="472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86600" y="27432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2370338" y="2831977"/>
              <a:ext cx="4714043" cy="2024108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93506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Bid</a:t>
              </a:r>
            </a:p>
            <a:p>
              <a:r>
                <a:rPr lang="en-US" dirty="0"/>
                <a:t>=P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800" y="575446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575051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590291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%G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dirty="0">
                  <a:sym typeface="Wingdings" pitchFamily="2" charset="2"/>
                </a:rPr>
                <a:t>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26006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Wingdings" pitchFamily="2" charset="2"/>
                </a:rPr>
                <a:t> </a:t>
              </a:r>
              <a:r>
                <a:rPr lang="en-US" dirty="0"/>
                <a:t>%G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71800" y="3886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’s Bid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819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2</a:t>
              </a:r>
              <a:r>
                <a:rPr lang="en-US" dirty="0"/>
                <a:t>’s Bid</a:t>
              </a:r>
            </a:p>
          </p:txBody>
        </p:sp>
        <p:cxnSp>
          <p:nvCxnSpPr>
            <p:cNvPr id="15" name="Straight Arrow Connector 14"/>
            <p:cNvCxnSpPr>
              <a:stCxn id="20" idx="2"/>
            </p:cNvCxnSpPr>
            <p:nvPr/>
          </p:nvCxnSpPr>
          <p:spPr>
            <a:xfrm>
              <a:off x="3543300" y="4255532"/>
              <a:ext cx="0" cy="39266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477000" y="3200400"/>
              <a:ext cx="0" cy="457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562600" y="48006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724400" y="48006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2370339" y="3537584"/>
              <a:ext cx="4716262" cy="1110616"/>
            </a:xfrm>
            <a:custGeom>
              <a:avLst/>
              <a:gdLst>
                <a:gd name="connsiteX0" fmla="*/ 0 w 4714043"/>
                <a:gd name="connsiteY0" fmla="*/ 2024108 h 2024108"/>
                <a:gd name="connsiteX1" fmla="*/ 2334827 w 4714043"/>
                <a:gd name="connsiteY1" fmla="*/ 1819922 h 2024108"/>
                <a:gd name="connsiteX2" fmla="*/ 3968318 w 4714043"/>
                <a:gd name="connsiteY2" fmla="*/ 1003176 h 2024108"/>
                <a:gd name="connsiteX3" fmla="*/ 4714043 w 4714043"/>
                <a:gd name="connsiteY3" fmla="*/ 0 h 20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043" h="2024108">
                  <a:moveTo>
                    <a:pt x="0" y="2024108"/>
                  </a:moveTo>
                  <a:cubicBezTo>
                    <a:pt x="836720" y="2007092"/>
                    <a:pt x="1673441" y="1990077"/>
                    <a:pt x="2334827" y="1819922"/>
                  </a:cubicBezTo>
                  <a:cubicBezTo>
                    <a:pt x="2996213" y="1649767"/>
                    <a:pt x="3571782" y="1306496"/>
                    <a:pt x="3968318" y="1003176"/>
                  </a:cubicBezTo>
                  <a:cubicBezTo>
                    <a:pt x="4364854" y="699856"/>
                    <a:pt x="4539448" y="349928"/>
                    <a:pt x="471404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410200" y="4451866"/>
              <a:ext cx="0" cy="126313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81600" y="57266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baseline="-25000" dirty="0"/>
                <a:t>1</a:t>
              </a:r>
              <a:r>
                <a:rPr lang="en-US" dirty="0"/>
                <a:t>*</a:t>
              </a:r>
            </a:p>
          </p:txBody>
        </p: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513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Neighborhood Equilibrium, Case 3</a:t>
            </a:r>
            <a:endParaRPr lang="en-US" dirty="0"/>
          </a:p>
          <a:p>
            <a:pPr marL="231775" lvl="2" indent="0" algn="ctr">
              <a:buNone/>
            </a:pPr>
            <a:r>
              <a:rPr lang="en-US" dirty="0"/>
              <a:t>Everyone prefers Group 1, especially Group 2</a:t>
            </a:r>
          </a:p>
          <a:p>
            <a:pPr marL="41148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Chart" descr="Please contact Professor Yinger for details regarding figures and graphs.">
            <a:extLst>
              <a:ext uri="{FF2B5EF4-FFF2-40B4-BE49-F238E27FC236}">
                <a16:creationId xmlns:a16="http://schemas.microsoft.com/office/drawing/2014/main" id="{59C565D6-1048-48D2-B33A-1D38D5787E7D}"/>
              </a:ext>
            </a:extLst>
          </p:cNvPr>
          <p:cNvGrpSpPr/>
          <p:nvPr/>
        </p:nvGrpSpPr>
        <p:grpSpPr>
          <a:xfrm>
            <a:off x="304800" y="1981200"/>
            <a:ext cx="8499896" cy="4495800"/>
            <a:chOff x="304800" y="1981200"/>
            <a:chExt cx="8499896" cy="4495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257300" y="1981200"/>
              <a:ext cx="38100" cy="388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Chart" descr="Please contact Professor Yinger for details regarding figures and graphs.">
              <a:extLst>
                <a:ext uri="{FF2B5EF4-FFF2-40B4-BE49-F238E27FC236}">
                  <a16:creationId xmlns:a16="http://schemas.microsoft.com/office/drawing/2014/main" id="{17CC6FFF-5E39-4DE5-9976-3165D74D648D}"/>
                </a:ext>
              </a:extLst>
            </p:cNvPr>
            <p:cNvGrpSpPr/>
            <p:nvPr/>
          </p:nvGrpSpPr>
          <p:grpSpPr>
            <a:xfrm>
              <a:off x="304800" y="2209800"/>
              <a:ext cx="8499896" cy="4267200"/>
              <a:chOff x="304800" y="2209800"/>
              <a:chExt cx="8499896" cy="42672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295400" y="5867400"/>
                <a:ext cx="4495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1269507" y="2209800"/>
                <a:ext cx="2911876" cy="2503503"/>
              </a:xfrm>
              <a:custGeom>
                <a:avLst/>
                <a:gdLst>
                  <a:gd name="connsiteX0" fmla="*/ 0 w 2911876"/>
                  <a:gd name="connsiteY0" fmla="*/ 0 h 2503503"/>
                  <a:gd name="connsiteX1" fmla="*/ 195309 w 2911876"/>
                  <a:gd name="connsiteY1" fmla="*/ 852257 h 2503503"/>
                  <a:gd name="connsiteX2" fmla="*/ 559293 w 2911876"/>
                  <a:gd name="connsiteY2" fmla="*/ 1571348 h 2503503"/>
                  <a:gd name="connsiteX3" fmla="*/ 1047565 w 2911876"/>
                  <a:gd name="connsiteY3" fmla="*/ 1988598 h 2503503"/>
                  <a:gd name="connsiteX4" fmla="*/ 1713390 w 2911876"/>
                  <a:gd name="connsiteY4" fmla="*/ 2299317 h 2503503"/>
                  <a:gd name="connsiteX5" fmla="*/ 2911876 w 2911876"/>
                  <a:gd name="connsiteY5" fmla="*/ 2503503 h 250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876" h="2503503">
                    <a:moveTo>
                      <a:pt x="0" y="0"/>
                    </a:moveTo>
                    <a:cubicBezTo>
                      <a:pt x="51047" y="295183"/>
                      <a:pt x="102094" y="590366"/>
                      <a:pt x="195309" y="852257"/>
                    </a:cubicBezTo>
                    <a:cubicBezTo>
                      <a:pt x="288525" y="1114148"/>
                      <a:pt x="417250" y="1381958"/>
                      <a:pt x="559293" y="1571348"/>
                    </a:cubicBezTo>
                    <a:cubicBezTo>
                      <a:pt x="701336" y="1760738"/>
                      <a:pt x="855216" y="1867270"/>
                      <a:pt x="1047565" y="1988598"/>
                    </a:cubicBezTo>
                    <a:cubicBezTo>
                      <a:pt x="1239914" y="2109926"/>
                      <a:pt x="1402672" y="2213500"/>
                      <a:pt x="1713390" y="2299317"/>
                    </a:cubicBezTo>
                    <a:cubicBezTo>
                      <a:pt x="2024108" y="2385134"/>
                      <a:pt x="2467992" y="2444318"/>
                      <a:pt x="2911876" y="250350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4800" y="22098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dirty="0"/>
                  <a:t>{</a:t>
                </a:r>
                <a:r>
                  <a:rPr lang="en-US" i="1" dirty="0"/>
                  <a:t>u</a:t>
                </a:r>
                <a:r>
                  <a:rPr lang="en-US" dirty="0"/>
                  <a:t>}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76800" y="61076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u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57600" y="3657600"/>
                <a:ext cx="3470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Price function with or without prejudice of this type</a:t>
                </a:r>
                <a:endParaRPr lang="en-US" baseline="-25000" dirty="0"/>
              </a:p>
            </p:txBody>
          </p:sp>
          <p:cxnSp>
            <p:nvCxnSpPr>
              <p:cNvPr id="35" name="Straight Arrow Connector 34"/>
              <p:cNvCxnSpPr>
                <a:stCxn id="34" idx="1"/>
              </p:cNvCxnSpPr>
              <p:nvPr/>
            </p:nvCxnSpPr>
            <p:spPr>
              <a:xfrm flipH="1">
                <a:off x="2725445" y="3980766"/>
                <a:ext cx="932155" cy="438834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181599" y="2743200"/>
                <a:ext cx="3623097" cy="64633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Prediction:  All locations have same group composition.</a:t>
                </a:r>
                <a:endParaRPr lang="en-US" baseline="-25000" dirty="0"/>
              </a:p>
            </p:txBody>
          </p:sp>
        </p:grpSp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578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9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Final point #1: Uniform integration is always an equilibrium; </a:t>
            </a:r>
            <a:r>
              <a:rPr lang="en-US" b="1" dirty="0">
                <a:solidFill>
                  <a:schemeClr val="accent3"/>
                </a:solidFill>
              </a:rPr>
              <a:t>if all neighborhoods are alike, nobody has an incentive to move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In Cases 1 and 2, however, uniform integration is </a:t>
            </a:r>
            <a:r>
              <a:rPr lang="en-US" b="1" dirty="0">
                <a:solidFill>
                  <a:schemeClr val="accent3"/>
                </a:solidFill>
              </a:rPr>
              <a:t>unstable</a:t>
            </a:r>
            <a:r>
              <a:rPr lang="en-US" dirty="0"/>
              <a:t>, because any random change in neighborhood composition unravels the equilibrium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Public policies to promote, if not impose, integration would be needed in these cases to preserve an integrated outcome.</a:t>
            </a:r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4501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Endogenous Amenities, 10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Final point #2: This analysis does not consider the competition that a group encounters if it moves out of the (single) neighborhood in this analysis.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competition makes a big difference, and we will return to this issue when we have a more complete set of tools for understanding bidding and sorting across neighborhoods.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592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15" name="Title: Questions">
            <a:extLst>
              <a:ext uri="{FF2B5EF4-FFF2-40B4-BE49-F238E27FC236}">
                <a16:creationId xmlns:a16="http://schemas.microsoft.com/office/drawing/2014/main" id="{39F7E264-C993-463F-8A86-72F360F49386}"/>
              </a:ext>
            </a:extLst>
          </p:cNvPr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01698413-9724-4BEA-86A0-2928C34149F7}"/>
              </a:ext>
            </a:extLst>
          </p:cNvPr>
          <p:cNvSpPr txBox="1">
            <a:spLocks/>
          </p:cNvSpPr>
          <p:nvPr/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household bid functions help to explain residential segregation.</a:t>
            </a:r>
          </a:p>
          <a:p>
            <a:endParaRPr lang="en-US" dirty="0"/>
          </a:p>
          <a:p>
            <a:r>
              <a:rPr lang="en-US" dirty="0"/>
              <a:t>Under what circumstances do household bid functions support residential integration?</a:t>
            </a:r>
          </a:p>
          <a:p>
            <a:endParaRPr lang="en-US" dirty="0"/>
          </a:p>
          <a:p>
            <a:r>
              <a:rPr lang="en-US" dirty="0"/>
              <a:t>When is discrimination necessary to maintain residential segregation.</a:t>
            </a:r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1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1. What Are Amenities?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>
                <a:solidFill>
                  <a:srgbClr val="FF0000"/>
                </a:solidFill>
              </a:rPr>
              <a:t>2. Amenities in an Urban Model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3. Looking Ahead:  Amenities and House Values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4. Sorting with Amenities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5. Endogenous Amenities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15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Amenities in an Urban Model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/>
              <a:t>A step in the direction of amenities appears in Alonso; he included distance from the center in the utility function.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/>
              <a:t>The Alonso math is essentially the same as what is presented here, but his model refers to the “disutility of distance” and whether commuting is “easy,” not to amenities.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This approach also appeared in </a:t>
            </a:r>
            <a:r>
              <a:rPr lang="en-US" dirty="0" err="1"/>
              <a:t>Muth</a:t>
            </a:r>
            <a:r>
              <a:rPr lang="en-US" dirty="0"/>
              <a:t>.</a:t>
            </a:r>
          </a:p>
          <a:p>
            <a:pPr marL="574675" lvl="2" indent="-342900"/>
            <a:endParaRPr lang="en-US" dirty="0"/>
          </a:p>
          <a:p>
            <a:pPr marL="704088" lvl="2" indent="0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2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199" y="1426464"/>
            <a:ext cx="8347497" cy="5355336"/>
          </a:xfrm>
        </p:spPr>
        <p:txBody>
          <a:bodyPr>
            <a:normAutofit fontScale="92500"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Amenities in an Urban Model,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>
              <a:spcAft>
                <a:spcPts val="1200"/>
              </a:spcAft>
            </a:pPr>
            <a:r>
              <a:rPr lang="en-US" dirty="0"/>
              <a:t>Alonso also has several less-formal examples in which he talks about (and gives graphical representations for) models with households that have:</a:t>
            </a:r>
          </a:p>
          <a:p>
            <a:pPr marL="830707" lvl="3" indent="-342900">
              <a:spcAft>
                <a:spcPts val="1200"/>
              </a:spcAft>
            </a:pPr>
            <a:r>
              <a:rPr lang="en-US" dirty="0"/>
              <a:t>Differential “orientation” toward retail, financial, or manufacturing centers.</a:t>
            </a:r>
          </a:p>
          <a:p>
            <a:pPr marL="830707" lvl="3" indent="-342900">
              <a:spcAft>
                <a:spcPts val="1200"/>
              </a:spcAft>
            </a:pPr>
            <a:r>
              <a:rPr lang="en-US" dirty="0"/>
              <a:t>Different attraction to neighborhoods with different “prestige.”</a:t>
            </a:r>
          </a:p>
          <a:p>
            <a:pPr marL="830707" lvl="3" indent="-342900">
              <a:spcAft>
                <a:spcPts val="1200"/>
              </a:spcAft>
            </a:pPr>
            <a:endParaRPr lang="en-US" dirty="0"/>
          </a:p>
          <a:p>
            <a:pPr marL="574675" lvl="2" indent="-342900">
              <a:spcAft>
                <a:spcPts val="1200"/>
              </a:spcAft>
            </a:pPr>
            <a:r>
              <a:rPr lang="en-US" dirty="0"/>
              <a:t>More formal reference to amenities in an urban model began with </a:t>
            </a:r>
            <a:r>
              <a:rPr lang="en-US" dirty="0" err="1"/>
              <a:t>Polinsky</a:t>
            </a:r>
            <a:r>
              <a:rPr lang="en-US" dirty="0"/>
              <a:t> and </a:t>
            </a:r>
            <a:r>
              <a:rPr lang="en-US" dirty="0" err="1"/>
              <a:t>Shavell</a:t>
            </a:r>
            <a:r>
              <a:rPr lang="en-US" dirty="0"/>
              <a:t> (</a:t>
            </a:r>
            <a:r>
              <a:rPr lang="en-US" i="1" dirty="0" err="1"/>
              <a:t>JPubE</a:t>
            </a:r>
            <a:r>
              <a:rPr lang="en-US" dirty="0"/>
              <a:t>, Jan./Feb. 1976) and, for endogenous amenities, Yinger (</a:t>
            </a:r>
            <a:r>
              <a:rPr lang="en-US" i="1" dirty="0"/>
              <a:t>JUE</a:t>
            </a:r>
            <a:r>
              <a:rPr lang="en-US" dirty="0"/>
              <a:t>, October 1976).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9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 Amenities</a:t>
            </a:r>
            <a:br>
              <a:rPr lang="en-US" sz="2400" dirty="0"/>
            </a:br>
            <a:r>
              <a:rPr lang="en-US" sz="2400" dirty="0"/>
              <a:t> 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err="1">
                <a:solidFill>
                  <a:schemeClr val="accent2"/>
                </a:solidFill>
              </a:rPr>
              <a:t>Polinsky</a:t>
            </a:r>
            <a:r>
              <a:rPr lang="en-US" sz="2800" b="1" dirty="0">
                <a:solidFill>
                  <a:schemeClr val="accent2"/>
                </a:solidFill>
              </a:rPr>
              <a:t>/</a:t>
            </a:r>
            <a:r>
              <a:rPr lang="en-US" sz="2800" b="1" dirty="0" err="1">
                <a:solidFill>
                  <a:schemeClr val="accent2"/>
                </a:solidFill>
              </a:rPr>
              <a:t>Shavell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err="1"/>
              <a:t>Polinsky</a:t>
            </a:r>
            <a:r>
              <a:rPr lang="en-US" dirty="0"/>
              <a:t> and </a:t>
            </a:r>
            <a:r>
              <a:rPr lang="en-US" dirty="0" err="1"/>
              <a:t>Shavell</a:t>
            </a:r>
            <a:r>
              <a:rPr lang="en-US" dirty="0"/>
              <a:t> assume amenities are a function of location and include them in the utility function: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/>
              <a:t>Then they restate the problem in terms of an indirect utility function:</a:t>
            </a: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grpSp>
        <p:nvGrpSpPr>
          <p:cNvPr id="9" name="Equations" descr="Please contact Professor Yinger for details regarding figures and graphs.">
            <a:extLst>
              <a:ext uri="{FF2B5EF4-FFF2-40B4-BE49-F238E27FC236}">
                <a16:creationId xmlns:a16="http://schemas.microsoft.com/office/drawing/2014/main" id="{0A4602E3-6993-47D0-B237-ADD787F2329D}"/>
              </a:ext>
            </a:extLst>
          </p:cNvPr>
          <p:cNvGrpSpPr/>
          <p:nvPr/>
        </p:nvGrpSpPr>
        <p:grpSpPr>
          <a:xfrm>
            <a:off x="2057400" y="3124200"/>
            <a:ext cx="5715000" cy="3324225"/>
            <a:chOff x="2057400" y="3124200"/>
            <a:chExt cx="5715000" cy="3324225"/>
          </a:xfrm>
        </p:grpSpPr>
        <p:graphicFrame>
          <p:nvGraphicFramePr>
            <p:cNvPr id="7" name="Equation 1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694058"/>
                </p:ext>
              </p:extLst>
            </p:nvPr>
          </p:nvGraphicFramePr>
          <p:xfrm>
            <a:off x="2057400" y="3124200"/>
            <a:ext cx="57150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" name="Equation" r:id="rId3" imgW="2146300" imgH="431800" progId="Equation.DSMT4">
                    <p:embed/>
                  </p:oleObj>
                </mc:Choice>
                <mc:Fallback>
                  <p:oleObj name="Equation" r:id="rId3" imgW="2146300" imgH="431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124200"/>
                          <a:ext cx="5715000" cy="1143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Equation 2" descr="Please contact Professor Yinger for details regarding figures and graphs.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264140"/>
                </p:ext>
              </p:extLst>
            </p:nvPr>
          </p:nvGraphicFramePr>
          <p:xfrm>
            <a:off x="2209800" y="5257800"/>
            <a:ext cx="5397500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4" name="Equation" r:id="rId5" imgW="1943100" imgH="431800" progId="Equation.DSMT4">
                    <p:embed/>
                  </p:oleObj>
                </mc:Choice>
                <mc:Fallback>
                  <p:oleObj name="Equation" r:id="rId5" imgW="1943100" imgH="431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5257800"/>
                          <a:ext cx="5397500" cy="11906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059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103689</TotalTime>
  <Words>3399</Words>
  <Application>Microsoft Office PowerPoint</Application>
  <PresentationFormat>On-screen Show (4:3)</PresentationFormat>
  <Paragraphs>568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Courier New</vt:lpstr>
      <vt:lpstr>Georgia</vt:lpstr>
      <vt:lpstr>Times New Roman</vt:lpstr>
      <vt:lpstr>Trebuchet MS</vt:lpstr>
      <vt:lpstr>Wingdings 2</vt:lpstr>
      <vt:lpstr>Urban</vt:lpstr>
      <vt:lpstr>Equation</vt:lpstr>
      <vt:lpstr>ECN741:  Urban Economics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  <vt:lpstr> Amenities 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ECN 741: Neighborhood Amenities</dc:title>
  <dc:creator>joyinger</dc:creator>
  <cp:lastModifiedBy>Emily Rose Minnoe</cp:lastModifiedBy>
  <cp:revision>782</cp:revision>
  <dcterms:created xsi:type="dcterms:W3CDTF">2008-01-08T18:11:56Z</dcterms:created>
  <dcterms:modified xsi:type="dcterms:W3CDTF">2020-08-04T15:35:52Z</dcterms:modified>
</cp:coreProperties>
</file>