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69"/>
  </p:notesMasterIdLst>
  <p:sldIdLst>
    <p:sldId id="256" r:id="rId2"/>
    <p:sldId id="257" r:id="rId3"/>
    <p:sldId id="371" r:id="rId4"/>
    <p:sldId id="356" r:id="rId5"/>
    <p:sldId id="357" r:id="rId6"/>
    <p:sldId id="358" r:id="rId7"/>
    <p:sldId id="372" r:id="rId8"/>
    <p:sldId id="330" r:id="rId9"/>
    <p:sldId id="333" r:id="rId10"/>
    <p:sldId id="331" r:id="rId11"/>
    <p:sldId id="332" r:id="rId12"/>
    <p:sldId id="373" r:id="rId13"/>
    <p:sldId id="290" r:id="rId14"/>
    <p:sldId id="319" r:id="rId15"/>
    <p:sldId id="291" r:id="rId16"/>
    <p:sldId id="375" r:id="rId17"/>
    <p:sldId id="320" r:id="rId18"/>
    <p:sldId id="314" r:id="rId19"/>
    <p:sldId id="315" r:id="rId20"/>
    <p:sldId id="292" r:id="rId21"/>
    <p:sldId id="328" r:id="rId22"/>
    <p:sldId id="342" r:id="rId23"/>
    <p:sldId id="327" r:id="rId24"/>
    <p:sldId id="321" r:id="rId25"/>
    <p:sldId id="343" r:id="rId26"/>
    <p:sldId id="344" r:id="rId27"/>
    <p:sldId id="346" r:id="rId28"/>
    <p:sldId id="345" r:id="rId29"/>
    <p:sldId id="347" r:id="rId30"/>
    <p:sldId id="348" r:id="rId31"/>
    <p:sldId id="310" r:id="rId32"/>
    <p:sldId id="374" r:id="rId33"/>
    <p:sldId id="326" r:id="rId34"/>
    <p:sldId id="349" r:id="rId35"/>
    <p:sldId id="339" r:id="rId36"/>
    <p:sldId id="341" r:id="rId37"/>
    <p:sldId id="380" r:id="rId38"/>
    <p:sldId id="294" r:id="rId39"/>
    <p:sldId id="379" r:id="rId40"/>
    <p:sldId id="329" r:id="rId41"/>
    <p:sldId id="382" r:id="rId42"/>
    <p:sldId id="350" r:id="rId43"/>
    <p:sldId id="381" r:id="rId44"/>
    <p:sldId id="316" r:id="rId45"/>
    <p:sldId id="317" r:id="rId46"/>
    <p:sldId id="352" r:id="rId47"/>
    <p:sldId id="318" r:id="rId48"/>
    <p:sldId id="296" r:id="rId49"/>
    <p:sldId id="298" r:id="rId50"/>
    <p:sldId id="354" r:id="rId51"/>
    <p:sldId id="355" r:id="rId52"/>
    <p:sldId id="353" r:id="rId53"/>
    <p:sldId id="376" r:id="rId54"/>
    <p:sldId id="359" r:id="rId55"/>
    <p:sldId id="370" r:id="rId56"/>
    <p:sldId id="360" r:id="rId57"/>
    <p:sldId id="361" r:id="rId58"/>
    <p:sldId id="362" r:id="rId59"/>
    <p:sldId id="363" r:id="rId60"/>
    <p:sldId id="364" r:id="rId61"/>
    <p:sldId id="365" r:id="rId62"/>
    <p:sldId id="366" r:id="rId63"/>
    <p:sldId id="377" r:id="rId64"/>
    <p:sldId id="367" r:id="rId65"/>
    <p:sldId id="368" r:id="rId66"/>
    <p:sldId id="369" r:id="rId67"/>
    <p:sldId id="383"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1" autoAdjust="0"/>
    <p:restoredTop sz="86337" autoAdjust="0"/>
  </p:normalViewPr>
  <p:slideViewPr>
    <p:cSldViewPr>
      <p:cViewPr varScale="1">
        <p:scale>
          <a:sx n="58" d="100"/>
          <a:sy n="58" d="100"/>
        </p:scale>
        <p:origin x="124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http://www2.census.gov/govs/cog/2012/formatted_prelim_counts_23jul2012_2.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Kitty\WEB\E-Books\Housing%20and%20Commuting\2016\ManuscriptStyle\Figure%20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[formatted_prelim_counts_23jul2012_2.xls]Sheet2!$A$25</c:f>
              <c:strCache>
                <c:ptCount val="1"/>
                <c:pt idx="0">
                  <c:v>Counties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[formatted_prelim_counts_23jul2012_2.xls]Sheet2!$B$25:$C$25</c:f>
              <c:numCache>
                <c:formatCode>General</c:formatCode>
                <c:ptCount val="2"/>
                <c:pt idx="0">
                  <c:v>3052</c:v>
                </c:pt>
                <c:pt idx="1">
                  <c:v>3031</c:v>
                </c:pt>
              </c:numCache>
            </c:numRef>
          </c:val>
          <c:extLst>
            <c:ext xmlns:c16="http://schemas.microsoft.com/office/drawing/2014/chart" uri="{C3380CC4-5D6E-409C-BE32-E72D297353CC}">
              <c16:uniqueId val="{00000000-103C-48AC-A9E5-665DA43F7F00}"/>
            </c:ext>
          </c:extLst>
        </c:ser>
        <c:ser>
          <c:idx val="1"/>
          <c:order val="1"/>
          <c:tx>
            <c:strRef>
              <c:f>[formatted_prelim_counts_23jul2012_2.xls]Sheet2!$A$26</c:f>
              <c:strCache>
                <c:ptCount val="1"/>
                <c:pt idx="0">
                  <c:v>Municipalities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[formatted_prelim_counts_23jul2012_2.xls]Sheet2!$B$26:$C$26</c:f>
              <c:numCache>
                <c:formatCode>General</c:formatCode>
                <c:ptCount val="2"/>
                <c:pt idx="0">
                  <c:v>16807</c:v>
                </c:pt>
                <c:pt idx="1">
                  <c:v>19522</c:v>
                </c:pt>
              </c:numCache>
            </c:numRef>
          </c:val>
          <c:extLst>
            <c:ext xmlns:c16="http://schemas.microsoft.com/office/drawing/2014/chart" uri="{C3380CC4-5D6E-409C-BE32-E72D297353CC}">
              <c16:uniqueId val="{00000001-103C-48AC-A9E5-665DA43F7F00}"/>
            </c:ext>
          </c:extLst>
        </c:ser>
        <c:ser>
          <c:idx val="2"/>
          <c:order val="2"/>
          <c:tx>
            <c:strRef>
              <c:f>[formatted_prelim_counts_23jul2012_2.xls]Sheet2!$A$27</c:f>
              <c:strCache>
                <c:ptCount val="1"/>
                <c:pt idx="0">
                  <c:v>Townships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[formatted_prelim_counts_23jul2012_2.xls]Sheet2!$B$27:$C$27</c:f>
              <c:numCache>
                <c:formatCode>General</c:formatCode>
                <c:ptCount val="2"/>
                <c:pt idx="0">
                  <c:v>17202</c:v>
                </c:pt>
                <c:pt idx="1">
                  <c:v>16364</c:v>
                </c:pt>
              </c:numCache>
            </c:numRef>
          </c:val>
          <c:extLst>
            <c:ext xmlns:c16="http://schemas.microsoft.com/office/drawing/2014/chart" uri="{C3380CC4-5D6E-409C-BE32-E72D297353CC}">
              <c16:uniqueId val="{00000002-103C-48AC-A9E5-665DA43F7F00}"/>
            </c:ext>
          </c:extLst>
        </c:ser>
        <c:ser>
          <c:idx val="3"/>
          <c:order val="3"/>
          <c:tx>
            <c:strRef>
              <c:f>[formatted_prelim_counts_23jul2012_2.xls]Sheet2!$A$28</c:f>
              <c:strCache>
                <c:ptCount val="1"/>
                <c:pt idx="0">
                  <c:v>Special Districts</c:v>
                </c:pt>
              </c:strCache>
            </c:strRef>
          </c:tx>
          <c:spPr>
            <a:solidFill>
              <a:schemeClr val="bg2">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[formatted_prelim_counts_23jul2012_2.xls]Sheet2!$B$28:$C$28</c:f>
              <c:numCache>
                <c:formatCode>General</c:formatCode>
                <c:ptCount val="2"/>
                <c:pt idx="0">
                  <c:v>12340</c:v>
                </c:pt>
                <c:pt idx="1">
                  <c:v>37203</c:v>
                </c:pt>
              </c:numCache>
            </c:numRef>
          </c:val>
          <c:extLst>
            <c:ext xmlns:c16="http://schemas.microsoft.com/office/drawing/2014/chart" uri="{C3380CC4-5D6E-409C-BE32-E72D297353CC}">
              <c16:uniqueId val="{00000003-103C-48AC-A9E5-665DA43F7F00}"/>
            </c:ext>
          </c:extLst>
        </c:ser>
        <c:ser>
          <c:idx val="4"/>
          <c:order val="4"/>
          <c:tx>
            <c:strRef>
              <c:f>[formatted_prelim_counts_23jul2012_2.xls]Sheet2!$A$29</c:f>
              <c:strCache>
                <c:ptCount val="1"/>
                <c:pt idx="0">
                  <c:v>School Districts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[formatted_prelim_counts_23jul2012_2.xls]Sheet2!$B$29:$C$29</c:f>
              <c:numCache>
                <c:formatCode>General</c:formatCode>
                <c:ptCount val="2"/>
                <c:pt idx="0">
                  <c:v>67355</c:v>
                </c:pt>
                <c:pt idx="1">
                  <c:v>12884</c:v>
                </c:pt>
              </c:numCache>
            </c:numRef>
          </c:val>
          <c:extLst>
            <c:ext xmlns:c16="http://schemas.microsoft.com/office/drawing/2014/chart" uri="{C3380CC4-5D6E-409C-BE32-E72D297353CC}">
              <c16:uniqueId val="{00000004-103C-48AC-A9E5-665DA43F7F00}"/>
            </c:ext>
          </c:extLst>
        </c:ser>
        <c:dLbls>
          <c:showLegendKey val="0"/>
          <c:showVal val="1"/>
          <c:showCatName val="0"/>
          <c:showSerName val="0"/>
          <c:showPercent val="0"/>
          <c:showBubbleSize val="0"/>
        </c:dLbls>
        <c:gapWidth val="150"/>
        <c:shape val="box"/>
        <c:axId val="355314272"/>
        <c:axId val="355313880"/>
        <c:axId val="0"/>
      </c:bar3DChart>
      <c:catAx>
        <c:axId val="355314272"/>
        <c:scaling>
          <c:orientation val="minMax"/>
        </c:scaling>
        <c:delete val="0"/>
        <c:axPos val="b"/>
        <c:numFmt formatCode="General" sourceLinked="1"/>
        <c:majorTickMark val="out"/>
        <c:minorTickMark val="none"/>
        <c:tickLblPos val="nextTo"/>
        <c:txPr>
          <a:bodyPr/>
          <a:lstStyle/>
          <a:p>
            <a:pPr>
              <a:defRPr sz="1600"/>
            </a:pPr>
            <a:endParaRPr lang="en-US"/>
          </a:p>
        </c:txPr>
        <c:crossAx val="355313880"/>
        <c:crosses val="autoZero"/>
        <c:auto val="1"/>
        <c:lblAlgn val="ctr"/>
        <c:lblOffset val="100"/>
        <c:noMultiLvlLbl val="0"/>
      </c:catAx>
      <c:valAx>
        <c:axId val="355313880"/>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355314272"/>
        <c:crosses val="autoZero"/>
        <c:crossBetween val="between"/>
      </c:valAx>
    </c:plotArea>
    <c:legend>
      <c:legendPos val="b"/>
      <c:overlay val="0"/>
      <c:txPr>
        <a:bodyPr/>
        <a:lstStyle/>
        <a:p>
          <a:pPr>
            <a:defRPr sz="18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aseline="0" dirty="0">
                <a:solidFill>
                  <a:sysClr val="windowText" lastClr="000000"/>
                </a:solidFill>
                <a:latin typeface="Times New Roman" panose="02020603050405020304" pitchFamily="18" charset="0"/>
                <a:cs typeface="Times New Roman" panose="02020603050405020304" pitchFamily="18" charset="0"/>
              </a:rPr>
              <a:t> </a:t>
            </a:r>
            <a:endParaRPr lang="en-US" sz="1200" dirty="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999105225483181E-2"/>
          <c:y val="7.0804743142286478E-2"/>
          <c:w val="0.93081907659269869"/>
          <c:h val="0.8004379247114658"/>
        </c:manualLayout>
      </c:layout>
      <c:scatterChart>
        <c:scatterStyle val="smoothMarker"/>
        <c:varyColors val="0"/>
        <c:ser>
          <c:idx val="0"/>
          <c:order val="0"/>
          <c:spPr>
            <a:ln w="19050" cap="rnd">
              <a:solidFill>
                <a:schemeClr val="accent1"/>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Data!$B$16:$B$91</c:f>
              <c:numCache>
                <c:formatCode>General</c:formatCode>
                <c:ptCount val="76"/>
                <c:pt idx="0">
                  <c:v>18.159806542611875</c:v>
                </c:pt>
                <c:pt idx="1">
                  <c:v>18.327172015517455</c:v>
                </c:pt>
                <c:pt idx="2">
                  <c:v>18.479614901801842</c:v>
                </c:pt>
                <c:pt idx="3">
                  <c:v>18.619232201381546</c:v>
                </c:pt>
                <c:pt idx="4">
                  <c:v>18.747729997019736</c:v>
                </c:pt>
                <c:pt idx="5">
                  <c:v>18.86651245334555</c:v>
                </c:pt>
                <c:pt idx="6">
                  <c:v>18.976747236060461</c:v>
                </c:pt>
                <c:pt idx="7">
                  <c:v>19.079414396898208</c:v>
                </c:pt>
                <c:pt idx="8">
                  <c:v>19.175343447165471</c:v>
                </c:pt>
                <c:pt idx="9">
                  <c:v>19.265241851379848</c:v>
                </c:pt>
                <c:pt idx="10">
                  <c:v>19.349717193417394</c:v>
                </c:pt>
                <c:pt idx="11">
                  <c:v>19.429294611677204</c:v>
                </c:pt>
                <c:pt idx="12">
                  <c:v>19.504430652271086</c:v>
                </c:pt>
                <c:pt idx="13">
                  <c:v>19.575524378802196</c:v>
                </c:pt>
                <c:pt idx="14">
                  <c:v>19.642926358619754</c:v>
                </c:pt>
                <c:pt idx="15">
                  <c:v>19.706945989225904</c:v>
                </c:pt>
                <c:pt idx="16">
                  <c:v>19.767857515468584</c:v>
                </c:pt>
                <c:pt idx="17">
                  <c:v>19.82590500536643</c:v>
                </c:pt>
                <c:pt idx="18">
                  <c:v>19.881306491103665</c:v>
                </c:pt>
                <c:pt idx="19">
                  <c:v>19.934257435859923</c:v>
                </c:pt>
                <c:pt idx="20">
                  <c:v>19.984933652483111</c:v>
                </c:pt>
                <c:pt idx="21">
                  <c:v>20.033493773593506</c:v>
                </c:pt>
                <c:pt idx="22">
                  <c:v>20.080081352395119</c:v>
                </c:pt>
                <c:pt idx="23">
                  <c:v>20.124826657730061</c:v>
                </c:pt>
                <c:pt idx="24">
                  <c:v>20.167848214621909</c:v>
                </c:pt>
                <c:pt idx="25">
                  <c:v>20.209254131891623</c:v>
                </c:pt>
                <c:pt idx="26">
                  <c:v>20.249143250780907</c:v>
                </c:pt>
                <c:pt idx="27">
                  <c:v>20.287606142426245</c:v>
                </c:pt>
                <c:pt idx="28">
                  <c:v>20.324725977145235</c:v>
                </c:pt>
                <c:pt idx="29">
                  <c:v>20.360579284563453</c:v>
                </c:pt>
                <c:pt idx="30">
                  <c:v>20.395236620423233</c:v>
                </c:pt>
                <c:pt idx="31">
                  <c:v>20.428763153320698</c:v>
                </c:pt>
                <c:pt idx="32">
                  <c:v>20.461219182493814</c:v>
                </c:pt>
                <c:pt idx="33">
                  <c:v>20.49266059603864</c:v>
                </c:pt>
                <c:pt idx="34">
                  <c:v>20.523139277489172</c:v>
                </c:pt>
                <c:pt idx="35">
                  <c:v>20.552703467501082</c:v>
                </c:pt>
                <c:pt idx="36">
                  <c:v>20.581398086384034</c:v>
                </c:pt>
                <c:pt idx="37">
                  <c:v>20.609265022395565</c:v>
                </c:pt>
                <c:pt idx="38">
                  <c:v>20.636343390011401</c:v>
                </c:pt>
                <c:pt idx="39">
                  <c:v>20.662669761799524</c:v>
                </c:pt>
                <c:pt idx="40">
                  <c:v>20.688278377028691</c:v>
                </c:pt>
                <c:pt idx="41">
                  <c:v>20.713201329721397</c:v>
                </c:pt>
                <c:pt idx="42">
                  <c:v>20.737468738503342</c:v>
                </c:pt>
                <c:pt idx="43">
                  <c:v>20.761108900296261</c:v>
                </c:pt>
                <c:pt idx="44">
                  <c:v>20.784148429639895</c:v>
                </c:pt>
                <c:pt idx="45">
                  <c:v>20.806612385204907</c:v>
                </c:pt>
                <c:pt idx="46">
                  <c:v>20.828524384865933</c:v>
                </c:pt>
                <c:pt idx="47">
                  <c:v>20.849906710537677</c:v>
                </c:pt>
                <c:pt idx="48">
                  <c:v>20.870780403833489</c:v>
                </c:pt>
                <c:pt idx="49">
                  <c:v>20.891165353481135</c:v>
                </c:pt>
                <c:pt idx="50">
                  <c:v>20.911080375322467</c:v>
                </c:pt>
                <c:pt idx="51">
                  <c:v>20.930543285629323</c:v>
                </c:pt>
                <c:pt idx="52">
                  <c:v>20.949570968385931</c:v>
                </c:pt>
                <c:pt idx="53">
                  <c:v>20.96817943711601</c:v>
                </c:pt>
                <c:pt idx="54">
                  <c:v>20.986383891769865</c:v>
                </c:pt>
                <c:pt idx="55">
                  <c:v>21.004198771131335</c:v>
                </c:pt>
                <c:pt idx="56">
                  <c:v>21.021637801155784</c:v>
                </c:pt>
                <c:pt idx="57">
                  <c:v>21.038714039607385</c:v>
                </c:pt>
                <c:pt idx="58">
                  <c:v>21.055439917325959</c:v>
                </c:pt>
                <c:pt idx="59">
                  <c:v>21.071827276420187</c:v>
                </c:pt>
                <c:pt idx="60">
                  <c:v>21.087887405654108</c:v>
                </c:pt>
                <c:pt idx="61">
                  <c:v>21.10363107326755</c:v>
                </c:pt>
                <c:pt idx="62">
                  <c:v>21.119068557447587</c:v>
                </c:pt>
                <c:pt idx="63">
                  <c:v>21.134209674647153</c:v>
                </c:pt>
                <c:pt idx="64">
                  <c:v>21.14906380592835</c:v>
                </c:pt>
                <c:pt idx="65">
                  <c:v>21.16363992149131</c:v>
                </c:pt>
                <c:pt idx="66">
                  <c:v>21.177946603534426</c:v>
                </c:pt>
                <c:pt idx="67">
                  <c:v>21.191992067578568</c:v>
                </c:pt>
                <c:pt idx="68">
                  <c:v>21.205784182375783</c:v>
                </c:pt>
                <c:pt idx="69">
                  <c:v>21.219330488512199</c:v>
                </c:pt>
                <c:pt idx="70">
                  <c:v>21.232638215805231</c:v>
                </c:pt>
                <c:pt idx="71">
                  <c:v>21.245714299586307</c:v>
                </c:pt>
                <c:pt idx="72">
                  <c:v>21.258565395952637</c:v>
                </c:pt>
                <c:pt idx="73">
                  <c:v>21.271197896064187</c:v>
                </c:pt>
                <c:pt idx="74">
                  <c:v>21.283617939555832</c:v>
                </c:pt>
                <c:pt idx="75">
                  <c:v>21.295831427128611</c:v>
                </c:pt>
              </c:numCache>
            </c:numRef>
          </c:yVal>
          <c:smooth val="1"/>
          <c:extLst>
            <c:ext xmlns:c16="http://schemas.microsoft.com/office/drawing/2014/chart" uri="{C3380CC4-5D6E-409C-BE32-E72D297353CC}">
              <c16:uniqueId val="{00000000-1617-4B8D-B082-F523A54D0FBB}"/>
            </c:ext>
          </c:extLst>
        </c:ser>
        <c:ser>
          <c:idx val="1"/>
          <c:order val="1"/>
          <c:spPr>
            <a:ln w="19050" cap="rnd">
              <a:solidFill>
                <a:schemeClr val="accent2"/>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Data!$C$16:$C$91</c:f>
              <c:numCache>
                <c:formatCode>General</c:formatCode>
                <c:ptCount val="76"/>
                <c:pt idx="0">
                  <c:v>18.314284555233542</c:v>
                </c:pt>
                <c:pt idx="1">
                  <c:v>18.565332764591908</c:v>
                </c:pt>
                <c:pt idx="2">
                  <c:v>18.793997094018486</c:v>
                </c:pt>
                <c:pt idx="3">
                  <c:v>19.003423043388047</c:v>
                </c:pt>
                <c:pt idx="4">
                  <c:v>19.196169736845331</c:v>
                </c:pt>
                <c:pt idx="5">
                  <c:v>19.374343421334054</c:v>
                </c:pt>
                <c:pt idx="6">
                  <c:v>19.539695595406414</c:v>
                </c:pt>
                <c:pt idx="7">
                  <c:v>19.693696336663042</c:v>
                </c:pt>
                <c:pt idx="8">
                  <c:v>19.837589912063933</c:v>
                </c:pt>
                <c:pt idx="9">
                  <c:v>19.972437518385497</c:v>
                </c:pt>
                <c:pt idx="10">
                  <c:v>20.099150531441818</c:v>
                </c:pt>
                <c:pt idx="11">
                  <c:v>20.218516658831529</c:v>
                </c:pt>
                <c:pt idx="12">
                  <c:v>20.331220719722356</c:v>
                </c:pt>
                <c:pt idx="13">
                  <c:v>20.437861309519022</c:v>
                </c:pt>
                <c:pt idx="14">
                  <c:v>20.538964279245359</c:v>
                </c:pt>
                <c:pt idx="15">
                  <c:v>20.634993725154583</c:v>
                </c:pt>
                <c:pt idx="16">
                  <c:v>20.726361014518602</c:v>
                </c:pt>
                <c:pt idx="17">
                  <c:v>20.81343224936537</c:v>
                </c:pt>
                <c:pt idx="18">
                  <c:v>20.896534477971223</c:v>
                </c:pt>
                <c:pt idx="19">
                  <c:v>20.975960895105608</c:v>
                </c:pt>
                <c:pt idx="20">
                  <c:v>21.051975220040394</c:v>
                </c:pt>
                <c:pt idx="21">
                  <c:v>21.12481540170598</c:v>
                </c:pt>
                <c:pt idx="22">
                  <c:v>21.194696769908404</c:v>
                </c:pt>
                <c:pt idx="23">
                  <c:v>21.261814727910814</c:v>
                </c:pt>
                <c:pt idx="24">
                  <c:v>21.326347063248591</c:v>
                </c:pt>
                <c:pt idx="25">
                  <c:v>21.388455939153161</c:v>
                </c:pt>
                <c:pt idx="26">
                  <c:v>21.448289617487085</c:v>
                </c:pt>
                <c:pt idx="27">
                  <c:v>21.505983954955095</c:v>
                </c:pt>
                <c:pt idx="28">
                  <c:v>21.561663707033578</c:v>
                </c:pt>
                <c:pt idx="29">
                  <c:v>21.615443668160903</c:v>
                </c:pt>
                <c:pt idx="30">
                  <c:v>21.667429671950579</c:v>
                </c:pt>
                <c:pt idx="31">
                  <c:v>21.717719471296771</c:v>
                </c:pt>
                <c:pt idx="32">
                  <c:v>21.766403515056449</c:v>
                </c:pt>
                <c:pt idx="33">
                  <c:v>21.813565635373685</c:v>
                </c:pt>
                <c:pt idx="34">
                  <c:v>21.859283657549483</c:v>
                </c:pt>
                <c:pt idx="35">
                  <c:v>21.903629942567349</c:v>
                </c:pt>
                <c:pt idx="36">
                  <c:v>21.946671870891777</c:v>
                </c:pt>
                <c:pt idx="37">
                  <c:v>21.988472274909071</c:v>
                </c:pt>
                <c:pt idx="38">
                  <c:v>22.029089826332829</c:v>
                </c:pt>
                <c:pt idx="39">
                  <c:v>22.06857938401501</c:v>
                </c:pt>
                <c:pt idx="40">
                  <c:v>22.106992306858761</c:v>
                </c:pt>
                <c:pt idx="41">
                  <c:v>22.144376735897819</c:v>
                </c:pt>
                <c:pt idx="42">
                  <c:v>22.18077784907074</c:v>
                </c:pt>
                <c:pt idx="43">
                  <c:v>22.216238091760118</c:v>
                </c:pt>
                <c:pt idx="44">
                  <c:v>22.250797385775567</c:v>
                </c:pt>
                <c:pt idx="45">
                  <c:v>22.284493319123087</c:v>
                </c:pt>
                <c:pt idx="46">
                  <c:v>22.317361318614623</c:v>
                </c:pt>
                <c:pt idx="47">
                  <c:v>22.349434807122243</c:v>
                </c:pt>
                <c:pt idx="48">
                  <c:v>22.380745347065961</c:v>
                </c:pt>
                <c:pt idx="49">
                  <c:v>22.411322771537428</c:v>
                </c:pt>
                <c:pt idx="50">
                  <c:v>22.441195304299423</c:v>
                </c:pt>
                <c:pt idx="51">
                  <c:v>22.470389669759708</c:v>
                </c:pt>
                <c:pt idx="52">
                  <c:v>22.49893119389462</c:v>
                </c:pt>
                <c:pt idx="53">
                  <c:v>22.526843896989742</c:v>
                </c:pt>
                <c:pt idx="54">
                  <c:v>22.554150578970525</c:v>
                </c:pt>
                <c:pt idx="55">
                  <c:v>22.580872898012728</c:v>
                </c:pt>
                <c:pt idx="56">
                  <c:v>22.607031443049404</c:v>
                </c:pt>
                <c:pt idx="57">
                  <c:v>22.632645800726802</c:v>
                </c:pt>
                <c:pt idx="58">
                  <c:v>22.657734617304666</c:v>
                </c:pt>
                <c:pt idx="59">
                  <c:v>22.68231565594601</c:v>
                </c:pt>
                <c:pt idx="60">
                  <c:v>22.706405849796887</c:v>
                </c:pt>
                <c:pt idx="61">
                  <c:v>22.730021351217051</c:v>
                </c:pt>
                <c:pt idx="62">
                  <c:v>22.753177577487108</c:v>
                </c:pt>
                <c:pt idx="63">
                  <c:v>22.775889253286451</c:v>
                </c:pt>
                <c:pt idx="64">
                  <c:v>22.798170450208254</c:v>
                </c:pt>
                <c:pt idx="65">
                  <c:v>22.820034623552694</c:v>
                </c:pt>
                <c:pt idx="66">
                  <c:v>22.841494646617367</c:v>
                </c:pt>
                <c:pt idx="67">
                  <c:v>22.862562842683577</c:v>
                </c:pt>
                <c:pt idx="68">
                  <c:v>22.883251014879399</c:v>
                </c:pt>
                <c:pt idx="69">
                  <c:v>22.903570474084024</c:v>
                </c:pt>
                <c:pt idx="70">
                  <c:v>22.923532065023572</c:v>
                </c:pt>
                <c:pt idx="71">
                  <c:v>22.943146190695188</c:v>
                </c:pt>
                <c:pt idx="72">
                  <c:v>22.962422835244681</c:v>
                </c:pt>
                <c:pt idx="73">
                  <c:v>22.981371585412006</c:v>
                </c:pt>
                <c:pt idx="74">
                  <c:v>23.00000165064947</c:v>
                </c:pt>
                <c:pt idx="75">
                  <c:v>23.018321882008639</c:v>
                </c:pt>
              </c:numCache>
            </c:numRef>
          </c:yVal>
          <c:smooth val="1"/>
          <c:extLst>
            <c:ext xmlns:c16="http://schemas.microsoft.com/office/drawing/2014/chart" uri="{C3380CC4-5D6E-409C-BE32-E72D297353CC}">
              <c16:uniqueId val="{00000001-1617-4B8D-B082-F523A54D0FBB}"/>
            </c:ext>
          </c:extLst>
        </c:ser>
        <c:ser>
          <c:idx val="2"/>
          <c:order val="2"/>
          <c:spPr>
            <a:ln w="19050" cap="rnd">
              <a:solidFill>
                <a:schemeClr val="accent3"/>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Data!$D$16:$D$91</c:f>
              <c:numCache>
                <c:formatCode>General</c:formatCode>
                <c:ptCount val="76"/>
                <c:pt idx="0">
                  <c:v>18.057239644051595</c:v>
                </c:pt>
                <c:pt idx="1">
                  <c:v>18.391970589862751</c:v>
                </c:pt>
                <c:pt idx="2">
                  <c:v>18.696856362431525</c:v>
                </c:pt>
                <c:pt idx="3">
                  <c:v>18.976090961590941</c:v>
                </c:pt>
                <c:pt idx="4">
                  <c:v>19.233086552867316</c:v>
                </c:pt>
                <c:pt idx="5">
                  <c:v>19.470651465518948</c:v>
                </c:pt>
                <c:pt idx="6">
                  <c:v>19.691121030948764</c:v>
                </c:pt>
                <c:pt idx="7">
                  <c:v>19.896455352624265</c:v>
                </c:pt>
                <c:pt idx="8">
                  <c:v>20.088313453158786</c:v>
                </c:pt>
                <c:pt idx="9">
                  <c:v>20.268110261587537</c:v>
                </c:pt>
                <c:pt idx="10">
                  <c:v>20.437060945662637</c:v>
                </c:pt>
                <c:pt idx="11">
                  <c:v>20.596215782182249</c:v>
                </c:pt>
                <c:pt idx="12">
                  <c:v>20.746487863370021</c:v>
                </c:pt>
                <c:pt idx="13">
                  <c:v>20.888675316432241</c:v>
                </c:pt>
                <c:pt idx="14">
                  <c:v>21.023479276067356</c:v>
                </c:pt>
                <c:pt idx="15">
                  <c:v>21.151518537279653</c:v>
                </c:pt>
                <c:pt idx="16">
                  <c:v>21.273341589765018</c:v>
                </c:pt>
                <c:pt idx="17">
                  <c:v>21.389436569560701</c:v>
                </c:pt>
                <c:pt idx="18">
                  <c:v>21.500239541035171</c:v>
                </c:pt>
                <c:pt idx="19">
                  <c:v>21.606141430547687</c:v>
                </c:pt>
                <c:pt idx="20">
                  <c:v>21.70749386379407</c:v>
                </c:pt>
                <c:pt idx="21">
                  <c:v>21.804614106014853</c:v>
                </c:pt>
                <c:pt idx="22">
                  <c:v>21.897789263618087</c:v>
                </c:pt>
                <c:pt idx="23">
                  <c:v>21.987279874287964</c:v>
                </c:pt>
                <c:pt idx="24">
                  <c:v>22.073322988071666</c:v>
                </c:pt>
                <c:pt idx="25">
                  <c:v>22.15613482261109</c:v>
                </c:pt>
                <c:pt idx="26">
                  <c:v>22.23591306038966</c:v>
                </c:pt>
                <c:pt idx="27">
                  <c:v>22.312838843680336</c:v>
                </c:pt>
                <c:pt idx="28">
                  <c:v>22.387078513118315</c:v>
                </c:pt>
                <c:pt idx="29">
                  <c:v>22.458785127954748</c:v>
                </c:pt>
                <c:pt idx="30">
                  <c:v>22.528099799674315</c:v>
                </c:pt>
                <c:pt idx="31">
                  <c:v>22.595152865469238</c:v>
                </c:pt>
                <c:pt idx="32">
                  <c:v>22.660064923815476</c:v>
                </c:pt>
                <c:pt idx="33">
                  <c:v>22.722947750905121</c:v>
                </c:pt>
                <c:pt idx="34">
                  <c:v>22.783905113806188</c:v>
                </c:pt>
                <c:pt idx="35">
                  <c:v>22.84303349383001</c:v>
                </c:pt>
                <c:pt idx="36">
                  <c:v>22.900422731595917</c:v>
                </c:pt>
                <c:pt idx="37">
                  <c:v>22.956156603618972</c:v>
                </c:pt>
                <c:pt idx="38">
                  <c:v>23.010313338850647</c:v>
                </c:pt>
                <c:pt idx="39">
                  <c:v>23.062966082426893</c:v>
                </c:pt>
                <c:pt idx="40">
                  <c:v>23.114183312885224</c:v>
                </c:pt>
                <c:pt idx="41">
                  <c:v>23.164029218270635</c:v>
                </c:pt>
                <c:pt idx="42">
                  <c:v>23.212564035834529</c:v>
                </c:pt>
                <c:pt idx="43">
                  <c:v>23.25984435942037</c:v>
                </c:pt>
                <c:pt idx="44">
                  <c:v>23.305923418107632</c:v>
                </c:pt>
                <c:pt idx="45">
                  <c:v>23.35085132923766</c:v>
                </c:pt>
                <c:pt idx="46">
                  <c:v>23.39467532855971</c:v>
                </c:pt>
                <c:pt idx="47">
                  <c:v>23.4374399799032</c:v>
                </c:pt>
                <c:pt idx="48">
                  <c:v>23.479187366494823</c:v>
                </c:pt>
                <c:pt idx="49">
                  <c:v>23.519957265790119</c:v>
                </c:pt>
                <c:pt idx="50">
                  <c:v>23.559787309472775</c:v>
                </c:pt>
                <c:pt idx="51">
                  <c:v>23.598713130086487</c:v>
                </c:pt>
                <c:pt idx="52">
                  <c:v>23.636768495599703</c:v>
                </c:pt>
                <c:pt idx="53">
                  <c:v>23.673985433059869</c:v>
                </c:pt>
                <c:pt idx="54">
                  <c:v>23.710394342367579</c:v>
                </c:pt>
                <c:pt idx="55">
                  <c:v>23.746024101090516</c:v>
                </c:pt>
                <c:pt idx="56">
                  <c:v>23.780902161139416</c:v>
                </c:pt>
                <c:pt idx="57">
                  <c:v>23.815054638042614</c:v>
                </c:pt>
                <c:pt idx="58">
                  <c:v>23.848506393479767</c:v>
                </c:pt>
                <c:pt idx="59">
                  <c:v>23.881281111668223</c:v>
                </c:pt>
                <c:pt idx="60">
                  <c:v>23.913401370136057</c:v>
                </c:pt>
                <c:pt idx="61">
                  <c:v>23.944888705362946</c:v>
                </c:pt>
                <c:pt idx="62">
                  <c:v>23.975763673723019</c:v>
                </c:pt>
                <c:pt idx="63">
                  <c:v>24.006045908122147</c:v>
                </c:pt>
                <c:pt idx="64">
                  <c:v>24.035754170684548</c:v>
                </c:pt>
                <c:pt idx="65">
                  <c:v>24.064906401810468</c:v>
                </c:pt>
                <c:pt idx="66">
                  <c:v>24.093519765896698</c:v>
                </c:pt>
                <c:pt idx="67">
                  <c:v>24.121610693984984</c:v>
                </c:pt>
                <c:pt idx="68">
                  <c:v>24.149194923579408</c:v>
                </c:pt>
                <c:pt idx="69">
                  <c:v>24.176287535852243</c:v>
                </c:pt>
                <c:pt idx="70">
                  <c:v>24.202902990438304</c:v>
                </c:pt>
                <c:pt idx="71">
                  <c:v>24.229055158000463</c:v>
                </c:pt>
                <c:pt idx="72">
                  <c:v>24.254757350733122</c:v>
                </c:pt>
                <c:pt idx="73">
                  <c:v>24.280022350956219</c:v>
                </c:pt>
                <c:pt idx="74">
                  <c:v>24.304862437939505</c:v>
                </c:pt>
                <c:pt idx="75">
                  <c:v>24.329289413085064</c:v>
                </c:pt>
              </c:numCache>
            </c:numRef>
          </c:yVal>
          <c:smooth val="1"/>
          <c:extLst>
            <c:ext xmlns:c16="http://schemas.microsoft.com/office/drawing/2014/chart" uri="{C3380CC4-5D6E-409C-BE32-E72D297353CC}">
              <c16:uniqueId val="{00000002-1617-4B8D-B082-F523A54D0FBB}"/>
            </c:ext>
          </c:extLst>
        </c:ser>
        <c:ser>
          <c:idx val="3"/>
          <c:order val="3"/>
          <c:spPr>
            <a:ln w="19050" cap="rnd">
              <a:solidFill>
                <a:schemeClr val="accent4"/>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Data!$E$16:$E$91</c:f>
              <c:numCache>
                <c:formatCode>General</c:formatCode>
                <c:ptCount val="76"/>
                <c:pt idx="0">
                  <c:v>17.529627403745344</c:v>
                </c:pt>
                <c:pt idx="1">
                  <c:v>17.94804108600929</c:v>
                </c:pt>
                <c:pt idx="2">
                  <c:v>18.329148301720256</c:v>
                </c:pt>
                <c:pt idx="3">
                  <c:v>18.678191550669524</c:v>
                </c:pt>
                <c:pt idx="4">
                  <c:v>18.999436039764994</c:v>
                </c:pt>
                <c:pt idx="5">
                  <c:v>19.296392180579531</c:v>
                </c:pt>
                <c:pt idx="6">
                  <c:v>19.571979137366803</c:v>
                </c:pt>
                <c:pt idx="7">
                  <c:v>19.828647039461181</c:v>
                </c:pt>
                <c:pt idx="8">
                  <c:v>20.068469665129332</c:v>
                </c:pt>
                <c:pt idx="9">
                  <c:v>20.293215675665273</c:v>
                </c:pt>
                <c:pt idx="10">
                  <c:v>20.50440403075914</c:v>
                </c:pt>
                <c:pt idx="11">
                  <c:v>20.70334757640866</c:v>
                </c:pt>
                <c:pt idx="12">
                  <c:v>20.89118767789337</c:v>
                </c:pt>
                <c:pt idx="13">
                  <c:v>21.068921994221149</c:v>
                </c:pt>
                <c:pt idx="14">
                  <c:v>21.237426943765044</c:v>
                </c:pt>
                <c:pt idx="15">
                  <c:v>21.397476020280415</c:v>
                </c:pt>
                <c:pt idx="16">
                  <c:v>21.549754835887118</c:v>
                </c:pt>
                <c:pt idx="17">
                  <c:v>21.694873560631724</c:v>
                </c:pt>
                <c:pt idx="18">
                  <c:v>21.833377274974815</c:v>
                </c:pt>
                <c:pt idx="19">
                  <c:v>21.965754636865459</c:v>
                </c:pt>
                <c:pt idx="20">
                  <c:v>22.092445178423432</c:v>
                </c:pt>
                <c:pt idx="21">
                  <c:v>22.213845481199414</c:v>
                </c:pt>
                <c:pt idx="22">
                  <c:v>22.330314428203454</c:v>
                </c:pt>
                <c:pt idx="23">
                  <c:v>22.442177691540802</c:v>
                </c:pt>
                <c:pt idx="24">
                  <c:v>22.549731583770431</c:v>
                </c:pt>
                <c:pt idx="25">
                  <c:v>22.653246376944711</c:v>
                </c:pt>
                <c:pt idx="26">
                  <c:v>22.752969174167923</c:v>
                </c:pt>
                <c:pt idx="27">
                  <c:v>22.849126403281268</c:v>
                </c:pt>
                <c:pt idx="28">
                  <c:v>22.94192599007874</c:v>
                </c:pt>
                <c:pt idx="29">
                  <c:v>23.031559258624284</c:v>
                </c:pt>
                <c:pt idx="30">
                  <c:v>23.11820259827374</c:v>
                </c:pt>
                <c:pt idx="31">
                  <c:v>23.202018930517397</c:v>
                </c:pt>
                <c:pt idx="32">
                  <c:v>23.283159003450194</c:v>
                </c:pt>
                <c:pt idx="33">
                  <c:v>23.361762537312249</c:v>
                </c:pt>
                <c:pt idx="34">
                  <c:v>23.437959240938582</c:v>
                </c:pt>
                <c:pt idx="35">
                  <c:v>23.511869715968359</c:v>
                </c:pt>
                <c:pt idx="36">
                  <c:v>23.583606263175742</c:v>
                </c:pt>
                <c:pt idx="37">
                  <c:v>23.653273603204564</c:v>
                </c:pt>
                <c:pt idx="38">
                  <c:v>23.720969522244157</c:v>
                </c:pt>
                <c:pt idx="39">
                  <c:v>23.786785451714465</c:v>
                </c:pt>
                <c:pt idx="40">
                  <c:v>23.85080698978738</c:v>
                </c:pt>
                <c:pt idx="41">
                  <c:v>23.913114371519143</c:v>
                </c:pt>
                <c:pt idx="42">
                  <c:v>23.973782893474009</c:v>
                </c:pt>
                <c:pt idx="43">
                  <c:v>24.03288329795631</c:v>
                </c:pt>
                <c:pt idx="44">
                  <c:v>24.090482121315389</c:v>
                </c:pt>
                <c:pt idx="45">
                  <c:v>24.146642010227922</c:v>
                </c:pt>
                <c:pt idx="46">
                  <c:v>24.201422009380487</c:v>
                </c:pt>
                <c:pt idx="47">
                  <c:v>24.254877823559848</c:v>
                </c:pt>
                <c:pt idx="48">
                  <c:v>24.307062056799378</c:v>
                </c:pt>
                <c:pt idx="49">
                  <c:v>24.358024430918494</c:v>
                </c:pt>
                <c:pt idx="50">
                  <c:v>24.407811985521818</c:v>
                </c:pt>
                <c:pt idx="51">
                  <c:v>24.456469261288959</c:v>
                </c:pt>
                <c:pt idx="52">
                  <c:v>24.504038468180479</c:v>
                </c:pt>
                <c:pt idx="53">
                  <c:v>24.55055964000568</c:v>
                </c:pt>
                <c:pt idx="54">
                  <c:v>24.596070776640317</c:v>
                </c:pt>
                <c:pt idx="55">
                  <c:v>24.640607975043991</c:v>
                </c:pt>
                <c:pt idx="56">
                  <c:v>24.684205550105116</c:v>
                </c:pt>
                <c:pt idx="57">
                  <c:v>24.726896146234115</c:v>
                </c:pt>
                <c:pt idx="58">
                  <c:v>24.768710840530552</c:v>
                </c:pt>
                <c:pt idx="59">
                  <c:v>24.809679238266124</c:v>
                </c:pt>
                <c:pt idx="60">
                  <c:v>24.849829561350923</c:v>
                </c:pt>
                <c:pt idx="61">
                  <c:v>24.889188730384529</c:v>
                </c:pt>
                <c:pt idx="62">
                  <c:v>24.927782440834623</c:v>
                </c:pt>
                <c:pt idx="63">
                  <c:v>24.965635233833531</c:v>
                </c:pt>
                <c:pt idx="64">
                  <c:v>25.002770562036531</c:v>
                </c:pt>
                <c:pt idx="65">
                  <c:v>25.039210850943931</c:v>
                </c:pt>
                <c:pt idx="66">
                  <c:v>25.074977556051721</c:v>
                </c:pt>
                <c:pt idx="67">
                  <c:v>25.110091216162076</c:v>
                </c:pt>
                <c:pt idx="68">
                  <c:v>25.14457150315511</c:v>
                </c:pt>
                <c:pt idx="69">
                  <c:v>25.178437268496154</c:v>
                </c:pt>
                <c:pt idx="70">
                  <c:v>25.211706586728731</c:v>
                </c:pt>
                <c:pt idx="71">
                  <c:v>25.244396796181427</c:v>
                </c:pt>
                <c:pt idx="72">
                  <c:v>25.276524537097249</c:v>
                </c:pt>
                <c:pt idx="73">
                  <c:v>25.308105787376121</c:v>
                </c:pt>
                <c:pt idx="74">
                  <c:v>25.339155896105229</c:v>
                </c:pt>
                <c:pt idx="75">
                  <c:v>25.369689615037178</c:v>
                </c:pt>
              </c:numCache>
            </c:numRef>
          </c:yVal>
          <c:smooth val="1"/>
          <c:extLst>
            <c:ext xmlns:c16="http://schemas.microsoft.com/office/drawing/2014/chart" uri="{C3380CC4-5D6E-409C-BE32-E72D297353CC}">
              <c16:uniqueId val="{00000003-1617-4B8D-B082-F523A54D0FBB}"/>
            </c:ext>
          </c:extLst>
        </c:ser>
        <c:ser>
          <c:idx val="4"/>
          <c:order val="4"/>
          <c:spPr>
            <a:ln w="19050" cap="rnd">
              <a:solidFill>
                <a:schemeClr val="accent5"/>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Data!$F$16:$F$91</c:f>
              <c:numCache>
                <c:formatCode>General</c:formatCode>
                <c:ptCount val="76"/>
                <c:pt idx="0">
                  <c:v>16.806541652609855</c:v>
                </c:pt>
                <c:pt idx="1">
                  <c:v>17.308638071326587</c:v>
                </c:pt>
                <c:pt idx="2">
                  <c:v>17.765966730179748</c:v>
                </c:pt>
                <c:pt idx="3">
                  <c:v>18.184818628918869</c:v>
                </c:pt>
                <c:pt idx="4">
                  <c:v>18.570312015833437</c:v>
                </c:pt>
                <c:pt idx="5">
                  <c:v>18.926659384810879</c:v>
                </c:pt>
                <c:pt idx="6">
                  <c:v>19.257363732955607</c:v>
                </c:pt>
                <c:pt idx="7">
                  <c:v>19.565365215468859</c:v>
                </c:pt>
                <c:pt idx="8">
                  <c:v>19.853152366270642</c:v>
                </c:pt>
                <c:pt idx="9">
                  <c:v>20.12284757891377</c:v>
                </c:pt>
                <c:pt idx="10">
                  <c:v>20.376273605026412</c:v>
                </c:pt>
                <c:pt idx="11">
                  <c:v>20.615005859805834</c:v>
                </c:pt>
                <c:pt idx="12">
                  <c:v>20.840413981587488</c:v>
                </c:pt>
                <c:pt idx="13">
                  <c:v>21.053695161180819</c:v>
                </c:pt>
                <c:pt idx="14">
                  <c:v>21.255901100633494</c:v>
                </c:pt>
                <c:pt idx="15">
                  <c:v>21.447959992451942</c:v>
                </c:pt>
                <c:pt idx="16">
                  <c:v>21.630694571179983</c:v>
                </c:pt>
                <c:pt idx="17">
                  <c:v>21.804837040873512</c:v>
                </c:pt>
                <c:pt idx="18">
                  <c:v>21.971041498085217</c:v>
                </c:pt>
                <c:pt idx="19">
                  <c:v>22.129894332353992</c:v>
                </c:pt>
                <c:pt idx="20">
                  <c:v>22.281922982223563</c:v>
                </c:pt>
                <c:pt idx="21">
                  <c:v>22.427603345554736</c:v>
                </c:pt>
                <c:pt idx="22">
                  <c:v>22.567366081959587</c:v>
                </c:pt>
                <c:pt idx="23">
                  <c:v>22.701601997964403</c:v>
                </c:pt>
                <c:pt idx="24">
                  <c:v>22.830666668639957</c:v>
                </c:pt>
                <c:pt idx="25">
                  <c:v>22.954884420449098</c:v>
                </c:pt>
                <c:pt idx="26">
                  <c:v>23.074551777116948</c:v>
                </c:pt>
                <c:pt idx="27">
                  <c:v>23.189940452052966</c:v>
                </c:pt>
                <c:pt idx="28">
                  <c:v>23.301299956209931</c:v>
                </c:pt>
                <c:pt idx="29">
                  <c:v>23.408859878464582</c:v>
                </c:pt>
                <c:pt idx="30">
                  <c:v>23.512831886043934</c:v>
                </c:pt>
                <c:pt idx="31">
                  <c:v>23.613411484736318</c:v>
                </c:pt>
                <c:pt idx="32">
                  <c:v>23.710779572255674</c:v>
                </c:pt>
                <c:pt idx="33">
                  <c:v>23.805103812890142</c:v>
                </c:pt>
                <c:pt idx="34">
                  <c:v>23.896539857241741</c:v>
                </c:pt>
                <c:pt idx="35">
                  <c:v>23.985232427277474</c:v>
                </c:pt>
                <c:pt idx="36">
                  <c:v>24.071316283926333</c:v>
                </c:pt>
                <c:pt idx="37">
                  <c:v>24.154917091960918</c:v>
                </c:pt>
                <c:pt idx="38">
                  <c:v>24.236152194808433</c:v>
                </c:pt>
                <c:pt idx="39">
                  <c:v>24.315131310172799</c:v>
                </c:pt>
                <c:pt idx="40">
                  <c:v>24.391957155860297</c:v>
                </c:pt>
                <c:pt idx="41">
                  <c:v>24.466726013938413</c:v>
                </c:pt>
                <c:pt idx="42">
                  <c:v>24.539528240284255</c:v>
                </c:pt>
                <c:pt idx="43">
                  <c:v>24.610448725663012</c:v>
                </c:pt>
                <c:pt idx="44">
                  <c:v>24.679567313693909</c:v>
                </c:pt>
                <c:pt idx="45">
                  <c:v>24.746959180388949</c:v>
                </c:pt>
                <c:pt idx="46">
                  <c:v>24.812695179372025</c:v>
                </c:pt>
                <c:pt idx="47">
                  <c:v>24.876842156387259</c:v>
                </c:pt>
                <c:pt idx="48">
                  <c:v>24.939463236274698</c:v>
                </c:pt>
                <c:pt idx="49">
                  <c:v>25.000618085217635</c:v>
                </c:pt>
                <c:pt idx="50">
                  <c:v>25.060363150741622</c:v>
                </c:pt>
                <c:pt idx="51">
                  <c:v>25.118751881662192</c:v>
                </c:pt>
                <c:pt idx="52">
                  <c:v>25.175834929932016</c:v>
                </c:pt>
                <c:pt idx="53">
                  <c:v>25.23166033612226</c:v>
                </c:pt>
                <c:pt idx="54">
                  <c:v>25.286273700083825</c:v>
                </c:pt>
                <c:pt idx="55">
                  <c:v>25.339718338168232</c:v>
                </c:pt>
                <c:pt idx="56">
                  <c:v>25.392035428241581</c:v>
                </c:pt>
                <c:pt idx="57">
                  <c:v>25.44326414359638</c:v>
                </c:pt>
                <c:pt idx="58">
                  <c:v>25.493441776752107</c:v>
                </c:pt>
                <c:pt idx="59">
                  <c:v>25.542603854034791</c:v>
                </c:pt>
                <c:pt idx="60">
                  <c:v>25.590784241736547</c:v>
                </c:pt>
                <c:pt idx="61">
                  <c:v>25.638015244576877</c:v>
                </c:pt>
                <c:pt idx="62">
                  <c:v>25.684327697116991</c:v>
                </c:pt>
                <c:pt idx="63">
                  <c:v>25.729751048715681</c:v>
                </c:pt>
                <c:pt idx="64">
                  <c:v>25.774313442559279</c:v>
                </c:pt>
                <c:pt idx="65">
                  <c:v>25.818041789248163</c:v>
                </c:pt>
                <c:pt idx="66">
                  <c:v>25.860961835377505</c:v>
                </c:pt>
                <c:pt idx="67">
                  <c:v>25.903098227509933</c:v>
                </c:pt>
                <c:pt idx="68">
                  <c:v>25.944474571901573</c:v>
                </c:pt>
                <c:pt idx="69">
                  <c:v>25.985113490310823</c:v>
                </c:pt>
                <c:pt idx="70">
                  <c:v>26.02503667218992</c:v>
                </c:pt>
                <c:pt idx="71">
                  <c:v>26.064264923533152</c:v>
                </c:pt>
                <c:pt idx="72">
                  <c:v>26.10281821263214</c:v>
                </c:pt>
                <c:pt idx="73">
                  <c:v>26.140715712966788</c:v>
                </c:pt>
                <c:pt idx="74">
                  <c:v>26.177975843441715</c:v>
                </c:pt>
                <c:pt idx="75">
                  <c:v>26.214616306160057</c:v>
                </c:pt>
              </c:numCache>
            </c:numRef>
          </c:yVal>
          <c:smooth val="1"/>
          <c:extLst>
            <c:ext xmlns:c16="http://schemas.microsoft.com/office/drawing/2014/chart" uri="{C3380CC4-5D6E-409C-BE32-E72D297353CC}">
              <c16:uniqueId val="{00000004-1617-4B8D-B082-F523A54D0FBB}"/>
            </c:ext>
          </c:extLst>
        </c:ser>
        <c:ser>
          <c:idx val="5"/>
          <c:order val="5"/>
          <c:spPr>
            <a:ln w="19050" cap="rnd">
              <a:solidFill>
                <a:schemeClr val="accent6"/>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Data!$G$16:$G$91</c:f>
              <c:numCache>
                <c:formatCode>General</c:formatCode>
                <c:ptCount val="76"/>
                <c:pt idx="0">
                  <c:v>15.933638030319301</c:v>
                </c:pt>
                <c:pt idx="1">
                  <c:v>16.519417185488827</c:v>
                </c:pt>
                <c:pt idx="2">
                  <c:v>17.052967287484179</c:v>
                </c:pt>
                <c:pt idx="3">
                  <c:v>17.541627836013156</c:v>
                </c:pt>
                <c:pt idx="4">
                  <c:v>17.991370120746815</c:v>
                </c:pt>
                <c:pt idx="5">
                  <c:v>18.407108717887166</c:v>
                </c:pt>
                <c:pt idx="6">
                  <c:v>18.792930457389346</c:v>
                </c:pt>
                <c:pt idx="7">
                  <c:v>19.152265520321475</c:v>
                </c:pt>
                <c:pt idx="8">
                  <c:v>19.488017196256884</c:v>
                </c:pt>
                <c:pt idx="9">
                  <c:v>19.802661611007203</c:v>
                </c:pt>
                <c:pt idx="10">
                  <c:v>20.09832530813862</c:v>
                </c:pt>
                <c:pt idx="11">
                  <c:v>20.376846272047949</c:v>
                </c:pt>
                <c:pt idx="12">
                  <c:v>20.639822414126545</c:v>
                </c:pt>
                <c:pt idx="13">
                  <c:v>20.888650456985431</c:v>
                </c:pt>
                <c:pt idx="14">
                  <c:v>21.124557386346883</c:v>
                </c:pt>
                <c:pt idx="15">
                  <c:v>21.348626093468404</c:v>
                </c:pt>
                <c:pt idx="16">
                  <c:v>21.561816435317787</c:v>
                </c:pt>
                <c:pt idx="17">
                  <c:v>21.764982649960238</c:v>
                </c:pt>
                <c:pt idx="18">
                  <c:v>21.958887850040561</c:v>
                </c:pt>
                <c:pt idx="19">
                  <c:v>22.144216156687463</c:v>
                </c:pt>
                <c:pt idx="20">
                  <c:v>22.321582914868628</c:v>
                </c:pt>
                <c:pt idx="21">
                  <c:v>22.491543338755001</c:v>
                </c:pt>
                <c:pt idx="22">
                  <c:v>22.654599864560659</c:v>
                </c:pt>
                <c:pt idx="23">
                  <c:v>22.811208433232949</c:v>
                </c:pt>
                <c:pt idx="24">
                  <c:v>22.961783882354425</c:v>
                </c:pt>
                <c:pt idx="25">
                  <c:v>23.106704592798419</c:v>
                </c:pt>
                <c:pt idx="26">
                  <c:v>23.246316508910915</c:v>
                </c:pt>
                <c:pt idx="27">
                  <c:v>23.380936629669598</c:v>
                </c:pt>
                <c:pt idx="28">
                  <c:v>23.51085605118606</c:v>
                </c:pt>
                <c:pt idx="29">
                  <c:v>23.636342627149823</c:v>
                </c:pt>
                <c:pt idx="30">
                  <c:v>23.757643302659062</c:v>
                </c:pt>
                <c:pt idx="31">
                  <c:v>23.874986167800181</c:v>
                </c:pt>
                <c:pt idx="32">
                  <c:v>23.988582269906093</c:v>
                </c:pt>
                <c:pt idx="33">
                  <c:v>24.098627217312973</c:v>
                </c:pt>
                <c:pt idx="34">
                  <c:v>24.205302602389839</c:v>
                </c:pt>
                <c:pt idx="35">
                  <c:v>24.308777267431527</c:v>
                </c:pt>
                <c:pt idx="36">
                  <c:v>24.409208433521862</c:v>
                </c:pt>
                <c:pt idx="37">
                  <c:v>24.506742709562211</c:v>
                </c:pt>
                <c:pt idx="38">
                  <c:v>24.601516996217644</c:v>
                </c:pt>
                <c:pt idx="39">
                  <c:v>24.693659297476074</c:v>
                </c:pt>
                <c:pt idx="40">
                  <c:v>24.783289450778152</c:v>
                </c:pt>
                <c:pt idx="41">
                  <c:v>24.870519785202625</c:v>
                </c:pt>
                <c:pt idx="42">
                  <c:v>24.955455715939436</c:v>
                </c:pt>
                <c:pt idx="43">
                  <c:v>25.038196282214656</c:v>
                </c:pt>
                <c:pt idx="44">
                  <c:v>25.118834634917366</c:v>
                </c:pt>
                <c:pt idx="45">
                  <c:v>25.197458479394911</c:v>
                </c:pt>
                <c:pt idx="46">
                  <c:v>25.274150478208504</c:v>
                </c:pt>
                <c:pt idx="47">
                  <c:v>25.348988618059607</c:v>
                </c:pt>
                <c:pt idx="48">
                  <c:v>25.422046544594952</c:v>
                </c:pt>
                <c:pt idx="49">
                  <c:v>25.493393868361714</c:v>
                </c:pt>
                <c:pt idx="50">
                  <c:v>25.563096444806366</c:v>
                </c:pt>
                <c:pt idx="51">
                  <c:v>25.631216630880363</c:v>
                </c:pt>
                <c:pt idx="52">
                  <c:v>25.697813520528491</c:v>
                </c:pt>
                <c:pt idx="53">
                  <c:v>25.762943161083776</c:v>
                </c:pt>
                <c:pt idx="54">
                  <c:v>25.826658752372268</c:v>
                </c:pt>
                <c:pt idx="55">
                  <c:v>25.889010830137412</c:v>
                </c:pt>
                <c:pt idx="56">
                  <c:v>25.950047435222984</c:v>
                </c:pt>
                <c:pt idx="57">
                  <c:v>26.009814269803584</c:v>
                </c:pt>
                <c:pt idx="58">
                  <c:v>26.068354841818596</c:v>
                </c:pt>
                <c:pt idx="59">
                  <c:v>26.125710598648396</c:v>
                </c:pt>
                <c:pt idx="60">
                  <c:v>26.181921050967112</c:v>
                </c:pt>
                <c:pt idx="61">
                  <c:v>26.237023887614164</c:v>
                </c:pt>
                <c:pt idx="62">
                  <c:v>26.291055082244295</c:v>
                </c:pt>
                <c:pt idx="63">
                  <c:v>26.344048992442765</c:v>
                </c:pt>
                <c:pt idx="64">
                  <c:v>26.39603845192697</c:v>
                </c:pt>
                <c:pt idx="65">
                  <c:v>26.44705485639733</c:v>
                </c:pt>
                <c:pt idx="66">
                  <c:v>26.497128243548232</c:v>
                </c:pt>
                <c:pt idx="67">
                  <c:v>26.546287367702728</c:v>
                </c:pt>
                <c:pt idx="68">
                  <c:v>26.594559769492975</c:v>
                </c:pt>
                <c:pt idx="69">
                  <c:v>26.641971840970434</c:v>
                </c:pt>
                <c:pt idx="70">
                  <c:v>26.688548886496044</c:v>
                </c:pt>
                <c:pt idx="71">
                  <c:v>26.734315179729819</c:v>
                </c:pt>
                <c:pt idx="72">
                  <c:v>26.779294017011971</c:v>
                </c:pt>
                <c:pt idx="73">
                  <c:v>26.823507767402397</c:v>
                </c:pt>
                <c:pt idx="74">
                  <c:v>26.866977919623142</c:v>
                </c:pt>
                <c:pt idx="75">
                  <c:v>26.909725126127874</c:v>
                </c:pt>
              </c:numCache>
            </c:numRef>
          </c:yVal>
          <c:smooth val="1"/>
          <c:extLst>
            <c:ext xmlns:c16="http://schemas.microsoft.com/office/drawing/2014/chart" uri="{C3380CC4-5D6E-409C-BE32-E72D297353CC}">
              <c16:uniqueId val="{00000005-1617-4B8D-B082-F523A54D0FBB}"/>
            </c:ext>
          </c:extLst>
        </c:ser>
        <c:ser>
          <c:idx val="6"/>
          <c:order val="6"/>
          <c:spPr>
            <a:ln w="19050" cap="rnd">
              <a:solidFill>
                <a:schemeClr val="accent1">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Data!$H$16:$H$91</c:f>
              <c:numCache>
                <c:formatCode>General</c:formatCode>
                <c:ptCount val="76"/>
                <c:pt idx="0">
                  <c:v>14.941138508886581</c:v>
                </c:pt>
                <c:pt idx="1">
                  <c:v>15.610600400508897</c:v>
                </c:pt>
                <c:pt idx="2">
                  <c:v>16.220371945646445</c:v>
                </c:pt>
                <c:pt idx="3">
                  <c:v>16.77884114396527</c:v>
                </c:pt>
                <c:pt idx="4">
                  <c:v>17.292832326518024</c:v>
                </c:pt>
                <c:pt idx="5">
                  <c:v>17.767962151821283</c:v>
                </c:pt>
                <c:pt idx="6">
                  <c:v>18.20890128268092</c:v>
                </c:pt>
                <c:pt idx="7">
                  <c:v>18.619569926031922</c:v>
                </c:pt>
                <c:pt idx="8">
                  <c:v>19.003286127100964</c:v>
                </c:pt>
                <c:pt idx="9">
                  <c:v>19.362879743958469</c:v>
                </c:pt>
                <c:pt idx="10">
                  <c:v>19.700781112108661</c:v>
                </c:pt>
                <c:pt idx="11">
                  <c:v>20.019090785147892</c:v>
                </c:pt>
                <c:pt idx="12">
                  <c:v>20.319634947523429</c:v>
                </c:pt>
                <c:pt idx="13">
                  <c:v>20.604009853647874</c:v>
                </c:pt>
                <c:pt idx="14">
                  <c:v>20.873617772918102</c:v>
                </c:pt>
                <c:pt idx="15">
                  <c:v>21.129696295342697</c:v>
                </c:pt>
                <c:pt idx="16">
                  <c:v>21.373342400313422</c:v>
                </c:pt>
                <c:pt idx="17">
                  <c:v>21.605532359904792</c:v>
                </c:pt>
                <c:pt idx="18">
                  <c:v>21.827138302853733</c:v>
                </c:pt>
                <c:pt idx="19">
                  <c:v>22.038942081878766</c:v>
                </c:pt>
                <c:pt idx="20">
                  <c:v>22.241646948371528</c:v>
                </c:pt>
                <c:pt idx="21">
                  <c:v>22.435887432813097</c:v>
                </c:pt>
                <c:pt idx="22">
                  <c:v>22.622237748019561</c:v>
                </c:pt>
                <c:pt idx="23">
                  <c:v>22.801218969359319</c:v>
                </c:pt>
                <c:pt idx="24">
                  <c:v>22.97330519692672</c:v>
                </c:pt>
                <c:pt idx="25">
                  <c:v>23.138928866005571</c:v>
                </c:pt>
                <c:pt idx="26">
                  <c:v>23.29848534156271</c:v>
                </c:pt>
                <c:pt idx="27">
                  <c:v>23.452336908144062</c:v>
                </c:pt>
                <c:pt idx="28">
                  <c:v>23.60081624702002</c:v>
                </c:pt>
                <c:pt idx="29">
                  <c:v>23.74422947669289</c:v>
                </c:pt>
                <c:pt idx="30">
                  <c:v>23.882858820132022</c:v>
                </c:pt>
                <c:pt idx="31">
                  <c:v>24.016964951721871</c:v>
                </c:pt>
                <c:pt idx="32">
                  <c:v>24.146789068414343</c:v>
                </c:pt>
                <c:pt idx="33">
                  <c:v>24.272554722593632</c:v>
                </c:pt>
                <c:pt idx="34">
                  <c:v>24.394469448395768</c:v>
                </c:pt>
                <c:pt idx="35">
                  <c:v>24.512726208443411</c:v>
                </c:pt>
                <c:pt idx="36">
                  <c:v>24.627504683975225</c:v>
                </c:pt>
                <c:pt idx="37">
                  <c:v>24.738972428021338</c:v>
                </c:pt>
                <c:pt idx="38">
                  <c:v>24.847285898484685</c:v>
                </c:pt>
                <c:pt idx="39">
                  <c:v>24.952591385637177</c:v>
                </c:pt>
                <c:pt idx="40">
                  <c:v>25.055025846553839</c:v>
                </c:pt>
                <c:pt idx="41">
                  <c:v>25.154717657324664</c:v>
                </c:pt>
                <c:pt idx="42">
                  <c:v>25.251787292452448</c:v>
                </c:pt>
                <c:pt idx="43">
                  <c:v>25.346347939624131</c:v>
                </c:pt>
                <c:pt idx="44">
                  <c:v>25.438506056998655</c:v>
                </c:pt>
                <c:pt idx="45">
                  <c:v>25.528361879258711</c:v>
                </c:pt>
                <c:pt idx="46">
                  <c:v>25.616009877902812</c:v>
                </c:pt>
                <c:pt idx="47">
                  <c:v>25.701539180589791</c:v>
                </c:pt>
                <c:pt idx="48">
                  <c:v>25.785033953773038</c:v>
                </c:pt>
                <c:pt idx="49">
                  <c:v>25.866573752363625</c:v>
                </c:pt>
                <c:pt idx="50">
                  <c:v>25.94623383972894</c:v>
                </c:pt>
                <c:pt idx="51">
                  <c:v>26.024085480956366</c:v>
                </c:pt>
                <c:pt idx="52">
                  <c:v>26.100196211982798</c:v>
                </c:pt>
                <c:pt idx="53">
                  <c:v>26.174630086903125</c:v>
                </c:pt>
                <c:pt idx="54">
                  <c:v>26.247447905518548</c:v>
                </c:pt>
                <c:pt idx="55">
                  <c:v>26.318707422964422</c:v>
                </c:pt>
                <c:pt idx="56">
                  <c:v>26.388463543062223</c:v>
                </c:pt>
                <c:pt idx="57">
                  <c:v>26.456768496868619</c:v>
                </c:pt>
                <c:pt idx="58">
                  <c:v>26.52367200774292</c:v>
                </c:pt>
                <c:pt idx="59">
                  <c:v>26.589221444119836</c:v>
                </c:pt>
                <c:pt idx="60">
                  <c:v>26.653461961055509</c:v>
                </c:pt>
                <c:pt idx="61">
                  <c:v>26.716436631509282</c:v>
                </c:pt>
                <c:pt idx="62">
                  <c:v>26.77818656822943</c:v>
                </c:pt>
                <c:pt idx="63">
                  <c:v>26.838751037027684</c:v>
                </c:pt>
                <c:pt idx="64">
                  <c:v>26.898167562152487</c:v>
                </c:pt>
                <c:pt idx="65">
                  <c:v>26.956472024404327</c:v>
                </c:pt>
                <c:pt idx="66">
                  <c:v>27.013698752576786</c:v>
                </c:pt>
                <c:pt idx="67">
                  <c:v>27.069880608753355</c:v>
                </c:pt>
                <c:pt idx="68">
                  <c:v>27.125049067942207</c:v>
                </c:pt>
                <c:pt idx="69">
                  <c:v>27.179234292487877</c:v>
                </c:pt>
                <c:pt idx="70">
                  <c:v>27.232465201660002</c:v>
                </c:pt>
                <c:pt idx="71">
                  <c:v>27.284769536784317</c:v>
                </c:pt>
                <c:pt idx="72">
                  <c:v>27.336173922249632</c:v>
                </c:pt>
                <c:pt idx="73">
                  <c:v>27.38670392269583</c:v>
                </c:pt>
                <c:pt idx="74">
                  <c:v>27.436384096662401</c:v>
                </c:pt>
                <c:pt idx="75">
                  <c:v>27.485238046953519</c:v>
                </c:pt>
              </c:numCache>
            </c:numRef>
          </c:yVal>
          <c:smooth val="1"/>
          <c:extLst>
            <c:ext xmlns:c16="http://schemas.microsoft.com/office/drawing/2014/chart" uri="{C3380CC4-5D6E-409C-BE32-E72D297353CC}">
              <c16:uniqueId val="{00000006-1617-4B8D-B082-F523A54D0FBB}"/>
            </c:ext>
          </c:extLst>
        </c:ser>
        <c:ser>
          <c:idx val="7"/>
          <c:order val="7"/>
          <c:spPr>
            <a:ln w="19050" cap="rnd">
              <a:solidFill>
                <a:schemeClr val="accent2">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Data!$I$16:$I$91</c:f>
              <c:numCache>
                <c:formatCode>General</c:formatCode>
                <c:ptCount val="76"/>
                <c:pt idx="0">
                  <c:v>13.850280162007927</c:v>
                </c:pt>
                <c:pt idx="1">
                  <c:v>14.603424790083029</c:v>
                </c:pt>
                <c:pt idx="2">
                  <c:v>15.289417778362772</c:v>
                </c:pt>
                <c:pt idx="3">
                  <c:v>15.917695626471453</c:v>
                </c:pt>
                <c:pt idx="4">
                  <c:v>16.495935706843301</c:v>
                </c:pt>
                <c:pt idx="5">
                  <c:v>17.030456760309466</c:v>
                </c:pt>
                <c:pt idx="6">
                  <c:v>17.526513282526558</c:v>
                </c:pt>
                <c:pt idx="7">
                  <c:v>17.988515506296437</c:v>
                </c:pt>
                <c:pt idx="8">
                  <c:v>18.420196232499109</c:v>
                </c:pt>
                <c:pt idx="9">
                  <c:v>18.824739051463801</c:v>
                </c:pt>
                <c:pt idx="10">
                  <c:v>19.204878090632764</c:v>
                </c:pt>
                <c:pt idx="11">
                  <c:v>19.562976472801903</c:v>
                </c:pt>
                <c:pt idx="12">
                  <c:v>19.901088655474382</c:v>
                </c:pt>
                <c:pt idx="13">
                  <c:v>20.221010424864378</c:v>
                </c:pt>
                <c:pt idx="14">
                  <c:v>20.524319334043387</c:v>
                </c:pt>
                <c:pt idx="15">
                  <c:v>20.812407671771059</c:v>
                </c:pt>
                <c:pt idx="16">
                  <c:v>21.086509539863123</c:v>
                </c:pt>
                <c:pt idx="17">
                  <c:v>21.347723244403415</c:v>
                </c:pt>
                <c:pt idx="18">
                  <c:v>21.597029930220973</c:v>
                </c:pt>
                <c:pt idx="19">
                  <c:v>21.835309181624137</c:v>
                </c:pt>
                <c:pt idx="20">
                  <c:v>22.063352156428493</c:v>
                </c:pt>
                <c:pt idx="21">
                  <c:v>22.281872701425257</c:v>
                </c:pt>
                <c:pt idx="22">
                  <c:v>22.491516806032529</c:v>
                </c:pt>
                <c:pt idx="23">
                  <c:v>22.692870680039753</c:v>
                </c:pt>
                <c:pt idx="24">
                  <c:v>22.886467686053084</c:v>
                </c:pt>
                <c:pt idx="25">
                  <c:v>23.072794313766792</c:v>
                </c:pt>
                <c:pt idx="26">
                  <c:v>23.25229534876857</c:v>
                </c:pt>
                <c:pt idx="27">
                  <c:v>23.425378361172594</c:v>
                </c:pt>
                <c:pt idx="28">
                  <c:v>23.592417617408046</c:v>
                </c:pt>
                <c:pt idx="29">
                  <c:v>23.753757500790023</c:v>
                </c:pt>
                <c:pt idx="30">
                  <c:v>23.909715512159046</c:v>
                </c:pt>
                <c:pt idx="31">
                  <c:v>24.060584910197626</c:v>
                </c:pt>
                <c:pt idx="32">
                  <c:v>24.206637041476657</c:v>
                </c:pt>
                <c:pt idx="33">
                  <c:v>24.348123402428364</c:v>
                </c:pt>
                <c:pt idx="34">
                  <c:v>24.485277468955761</c:v>
                </c:pt>
                <c:pt idx="35">
                  <c:v>24.61831632400936</c:v>
                </c:pt>
                <c:pt idx="36">
                  <c:v>24.747442108982646</c:v>
                </c:pt>
                <c:pt idx="37">
                  <c:v>24.872843321034527</c:v>
                </c:pt>
                <c:pt idx="38">
                  <c:v>24.994695975305795</c:v>
                </c:pt>
                <c:pt idx="39">
                  <c:v>25.113164648352345</c:v>
                </c:pt>
                <c:pt idx="40">
                  <c:v>25.228403416883594</c:v>
                </c:pt>
                <c:pt idx="41">
                  <c:v>25.340556704000768</c:v>
                </c:pt>
                <c:pt idx="42">
                  <c:v>25.449760043519529</c:v>
                </c:pt>
                <c:pt idx="43">
                  <c:v>25.556140771587671</c:v>
                </c:pt>
                <c:pt idx="44">
                  <c:v>25.659818653634012</c:v>
                </c:pt>
                <c:pt idx="45">
                  <c:v>25.760906453676569</c:v>
                </c:pt>
                <c:pt idx="46">
                  <c:v>25.859510452151184</c:v>
                </c:pt>
                <c:pt idx="47">
                  <c:v>25.955730917674039</c:v>
                </c:pt>
                <c:pt idx="48">
                  <c:v>26.049662537505192</c:v>
                </c:pt>
                <c:pt idx="49">
                  <c:v>26.1413948109196</c:v>
                </c:pt>
                <c:pt idx="50">
                  <c:v>26.231012409205583</c:v>
                </c:pt>
                <c:pt idx="51">
                  <c:v>26.318595505586437</c:v>
                </c:pt>
                <c:pt idx="52">
                  <c:v>26.40422007799117</c:v>
                </c:pt>
                <c:pt idx="53">
                  <c:v>26.48795818727654</c:v>
                </c:pt>
                <c:pt idx="54">
                  <c:v>26.569878233218887</c:v>
                </c:pt>
                <c:pt idx="55">
                  <c:v>26.650045190345498</c:v>
                </c:pt>
                <c:pt idx="56">
                  <c:v>26.728520825455519</c:v>
                </c:pt>
                <c:pt idx="57">
                  <c:v>26.805363898487716</c:v>
                </c:pt>
                <c:pt idx="58">
                  <c:v>26.88063034822131</c:v>
                </c:pt>
                <c:pt idx="59">
                  <c:v>26.954373464145334</c:v>
                </c:pt>
                <c:pt idx="60">
                  <c:v>27.026644045697971</c:v>
                </c:pt>
                <c:pt idx="61">
                  <c:v>27.097490549958462</c:v>
                </c:pt>
                <c:pt idx="62">
                  <c:v>27.166959228768633</c:v>
                </c:pt>
                <c:pt idx="63">
                  <c:v>27.235094256166668</c:v>
                </c:pt>
                <c:pt idx="64">
                  <c:v>27.30193784693207</c:v>
                </c:pt>
                <c:pt idx="65">
                  <c:v>27.36753036696539</c:v>
                </c:pt>
                <c:pt idx="66">
                  <c:v>27.431910436159406</c:v>
                </c:pt>
                <c:pt idx="67">
                  <c:v>27.495115024358046</c:v>
                </c:pt>
                <c:pt idx="68">
                  <c:v>27.557179540945508</c:v>
                </c:pt>
                <c:pt idx="69">
                  <c:v>27.618137918559384</c:v>
                </c:pt>
                <c:pt idx="70">
                  <c:v>27.678022691378025</c:v>
                </c:pt>
                <c:pt idx="71">
                  <c:v>27.736865068392877</c:v>
                </c:pt>
                <c:pt idx="72">
                  <c:v>27.794695002041358</c:v>
                </c:pt>
                <c:pt idx="73">
                  <c:v>27.851541252543335</c:v>
                </c:pt>
                <c:pt idx="74">
                  <c:v>27.907431448255721</c:v>
                </c:pt>
                <c:pt idx="75">
                  <c:v>27.962392142333233</c:v>
                </c:pt>
              </c:numCache>
            </c:numRef>
          </c:yVal>
          <c:smooth val="1"/>
          <c:extLst>
            <c:ext xmlns:c16="http://schemas.microsoft.com/office/drawing/2014/chart" uri="{C3380CC4-5D6E-409C-BE32-E72D297353CC}">
              <c16:uniqueId val="{00000007-1617-4B8D-B082-F523A54D0FBB}"/>
            </c:ext>
          </c:extLst>
        </c:ser>
        <c:ser>
          <c:idx val="8"/>
          <c:order val="8"/>
          <c:spPr>
            <a:ln w="19050" cap="rnd">
              <a:solidFill>
                <a:schemeClr val="accent3">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Data!$J$16:$J$91</c:f>
              <c:numCache>
                <c:formatCode>General</c:formatCode>
                <c:ptCount val="76"/>
                <c:pt idx="0">
                  <c:v>12.676663891598029</c:v>
                </c:pt>
                <c:pt idx="1">
                  <c:v>13.513491256125921</c:v>
                </c:pt>
                <c:pt idx="2">
                  <c:v>14.275705687547855</c:v>
                </c:pt>
                <c:pt idx="3">
                  <c:v>14.973792185446388</c:v>
                </c:pt>
                <c:pt idx="4">
                  <c:v>15.616281163637332</c:v>
                </c:pt>
                <c:pt idx="5">
                  <c:v>16.210193445266405</c:v>
                </c:pt>
                <c:pt idx="6">
                  <c:v>16.76136735884095</c:v>
                </c:pt>
                <c:pt idx="7">
                  <c:v>17.274703163029706</c:v>
                </c:pt>
                <c:pt idx="8">
                  <c:v>17.754348414366007</c:v>
                </c:pt>
                <c:pt idx="9">
                  <c:v>18.20384043543789</c:v>
                </c:pt>
                <c:pt idx="10">
                  <c:v>18.626217145625624</c:v>
                </c:pt>
                <c:pt idx="11">
                  <c:v>19.024104236924668</c:v>
                </c:pt>
                <c:pt idx="12">
                  <c:v>19.399784439894088</c:v>
                </c:pt>
                <c:pt idx="13">
                  <c:v>19.755253072549642</c:v>
                </c:pt>
                <c:pt idx="14">
                  <c:v>20.092262971637428</c:v>
                </c:pt>
                <c:pt idx="15">
                  <c:v>20.412361124668173</c:v>
                </c:pt>
                <c:pt idx="16">
                  <c:v>20.716918755881579</c:v>
                </c:pt>
                <c:pt idx="17">
                  <c:v>21.007156205370791</c:v>
                </c:pt>
                <c:pt idx="18">
                  <c:v>21.28416363405697</c:v>
                </c:pt>
                <c:pt idx="19">
                  <c:v>21.548918357838261</c:v>
                </c:pt>
                <c:pt idx="20">
                  <c:v>21.802299440954211</c:v>
                </c:pt>
                <c:pt idx="21">
                  <c:v>22.045100046506171</c:v>
                </c:pt>
                <c:pt idx="22">
                  <c:v>22.278037940514253</c:v>
                </c:pt>
                <c:pt idx="23">
                  <c:v>22.501764467188949</c:v>
                </c:pt>
                <c:pt idx="24">
                  <c:v>22.716872251648201</c:v>
                </c:pt>
                <c:pt idx="25">
                  <c:v>22.923901837996766</c:v>
                </c:pt>
                <c:pt idx="26">
                  <c:v>23.123347432443186</c:v>
                </c:pt>
                <c:pt idx="27">
                  <c:v>23.31566189066988</c:v>
                </c:pt>
                <c:pt idx="28">
                  <c:v>23.501261064264824</c:v>
                </c:pt>
                <c:pt idx="29">
                  <c:v>23.680527601355912</c:v>
                </c:pt>
                <c:pt idx="30">
                  <c:v>23.853814280654827</c:v>
                </c:pt>
                <c:pt idx="31">
                  <c:v>24.021446945142138</c:v>
                </c:pt>
                <c:pt idx="32">
                  <c:v>24.183727091007729</c:v>
                </c:pt>
                <c:pt idx="33">
                  <c:v>24.340934158731841</c:v>
                </c:pt>
                <c:pt idx="34">
                  <c:v>24.493327565984508</c:v>
                </c:pt>
                <c:pt idx="35">
                  <c:v>24.641148516044062</c:v>
                </c:pt>
                <c:pt idx="36">
                  <c:v>24.784621610458828</c:v>
                </c:pt>
                <c:pt idx="37">
                  <c:v>24.923956290516472</c:v>
                </c:pt>
                <c:pt idx="38">
                  <c:v>25.059348128595659</c:v>
                </c:pt>
                <c:pt idx="39">
                  <c:v>25.19097998753627</c:v>
                </c:pt>
                <c:pt idx="40">
                  <c:v>25.319023063682103</c:v>
                </c:pt>
                <c:pt idx="41">
                  <c:v>25.443637827145629</c:v>
                </c:pt>
                <c:pt idx="42">
                  <c:v>25.564974871055362</c:v>
                </c:pt>
                <c:pt idx="43">
                  <c:v>25.683175680019964</c:v>
                </c:pt>
                <c:pt idx="44">
                  <c:v>25.798373326738123</c:v>
                </c:pt>
                <c:pt idx="45">
                  <c:v>25.910693104563187</c:v>
                </c:pt>
                <c:pt idx="46">
                  <c:v>26.020253102868313</c:v>
                </c:pt>
                <c:pt idx="47">
                  <c:v>26.12716473122704</c:v>
                </c:pt>
                <c:pt idx="48">
                  <c:v>26.231533197706099</c:v>
                </c:pt>
                <c:pt idx="49">
                  <c:v>26.333457945944332</c:v>
                </c:pt>
                <c:pt idx="50">
                  <c:v>26.433033055150979</c:v>
                </c:pt>
                <c:pt idx="51">
                  <c:v>26.530347606685257</c:v>
                </c:pt>
                <c:pt idx="52">
                  <c:v>26.625486020468301</c:v>
                </c:pt>
                <c:pt idx="53">
                  <c:v>26.718528364118704</c:v>
                </c:pt>
                <c:pt idx="54">
                  <c:v>26.809550637387982</c:v>
                </c:pt>
                <c:pt idx="55">
                  <c:v>26.898625034195327</c:v>
                </c:pt>
                <c:pt idx="56">
                  <c:v>26.985820184317575</c:v>
                </c:pt>
                <c:pt idx="57">
                  <c:v>27.071201376575573</c:v>
                </c:pt>
                <c:pt idx="58">
                  <c:v>27.154830765168448</c:v>
                </c:pt>
                <c:pt idx="59">
                  <c:v>27.236767560639592</c:v>
                </c:pt>
                <c:pt idx="60">
                  <c:v>27.317068206809186</c:v>
                </c:pt>
                <c:pt idx="61">
                  <c:v>27.395786544876401</c:v>
                </c:pt>
                <c:pt idx="62">
                  <c:v>27.472973965776589</c:v>
                </c:pt>
                <c:pt idx="63">
                  <c:v>27.548679551774406</c:v>
                </c:pt>
                <c:pt idx="64">
                  <c:v>27.622950208180406</c:v>
                </c:pt>
                <c:pt idx="65">
                  <c:v>27.695830785995206</c:v>
                </c:pt>
                <c:pt idx="66">
                  <c:v>27.767364196210785</c:v>
                </c:pt>
                <c:pt idx="67">
                  <c:v>27.837591516431495</c:v>
                </c:pt>
                <c:pt idx="68">
                  <c:v>27.906552090417563</c:v>
                </c:pt>
                <c:pt idx="69">
                  <c:v>27.974283621099648</c:v>
                </c:pt>
                <c:pt idx="70">
                  <c:v>28.040822257564805</c:v>
                </c:pt>
                <c:pt idx="71">
                  <c:v>28.106202676470197</c:v>
                </c:pt>
                <c:pt idx="72">
                  <c:v>28.170458158301841</c:v>
                </c:pt>
                <c:pt idx="73">
                  <c:v>28.233620658859589</c:v>
                </c:pt>
                <c:pt idx="74">
                  <c:v>28.295720876317802</c:v>
                </c:pt>
                <c:pt idx="75">
                  <c:v>28.356788314181699</c:v>
                </c:pt>
              </c:numCache>
            </c:numRef>
          </c:yVal>
          <c:smooth val="1"/>
          <c:extLst>
            <c:ext xmlns:c16="http://schemas.microsoft.com/office/drawing/2014/chart" uri="{C3380CC4-5D6E-409C-BE32-E72D297353CC}">
              <c16:uniqueId val="{00000008-1617-4B8D-B082-F523A54D0FBB}"/>
            </c:ext>
          </c:extLst>
        </c:ser>
        <c:ser>
          <c:idx val="9"/>
          <c:order val="9"/>
          <c:spPr>
            <a:ln w="19050" cap="rnd">
              <a:solidFill>
                <a:schemeClr val="accent4">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Data!$K$16:$K$91</c:f>
              <c:numCache>
                <c:formatCode>General</c:formatCode>
                <c:ptCount val="76"/>
                <c:pt idx="0">
                  <c:v>11.432150840892351</c:v>
                </c:pt>
                <c:pt idx="1">
                  <c:v>12.352660941873033</c:v>
                </c:pt>
                <c:pt idx="2">
                  <c:v>13.19109681643716</c:v>
                </c:pt>
                <c:pt idx="3">
                  <c:v>13.958991964125548</c:v>
                </c:pt>
                <c:pt idx="4">
                  <c:v>14.665729840135587</c:v>
                </c:pt>
                <c:pt idx="5">
                  <c:v>15.319033349927565</c:v>
                </c:pt>
                <c:pt idx="6">
                  <c:v>15.925324654859565</c:v>
                </c:pt>
                <c:pt idx="7">
                  <c:v>16.489994039467195</c:v>
                </c:pt>
                <c:pt idx="8">
                  <c:v>17.017603815937125</c:v>
                </c:pt>
                <c:pt idx="9">
                  <c:v>17.512045039116199</c:v>
                </c:pt>
                <c:pt idx="10">
                  <c:v>17.976659420322708</c:v>
                </c:pt>
                <c:pt idx="11">
                  <c:v>18.414335220751653</c:v>
                </c:pt>
                <c:pt idx="12">
                  <c:v>18.827583444018018</c:v>
                </c:pt>
                <c:pt idx="13">
                  <c:v>19.218598939939124</c:v>
                </c:pt>
                <c:pt idx="14">
                  <c:v>19.58930982893569</c:v>
                </c:pt>
                <c:pt idx="15">
                  <c:v>19.941417797269509</c:v>
                </c:pt>
                <c:pt idx="16">
                  <c:v>20.276431191604257</c:v>
                </c:pt>
                <c:pt idx="17">
                  <c:v>20.595692386042391</c:v>
                </c:pt>
                <c:pt idx="18">
                  <c:v>20.900400557597187</c:v>
                </c:pt>
                <c:pt idx="19">
                  <c:v>21.191630753756606</c:v>
                </c:pt>
                <c:pt idx="20">
                  <c:v>21.47034994518415</c:v>
                </c:pt>
                <c:pt idx="21">
                  <c:v>21.737430611291309</c:v>
                </c:pt>
                <c:pt idx="22">
                  <c:v>21.993662294700197</c:v>
                </c:pt>
                <c:pt idx="23">
                  <c:v>22.239761474042364</c:v>
                </c:pt>
                <c:pt idx="24">
                  <c:v>22.476380036947543</c:v>
                </c:pt>
                <c:pt idx="25">
                  <c:v>22.704112581930964</c:v>
                </c:pt>
                <c:pt idx="26">
                  <c:v>22.923502735822023</c:v>
                </c:pt>
                <c:pt idx="27">
                  <c:v>23.135048639871389</c:v>
                </c:pt>
                <c:pt idx="28">
                  <c:v>23.339207730825827</c:v>
                </c:pt>
                <c:pt idx="29">
                  <c:v>23.536400921626026</c:v>
                </c:pt>
                <c:pt idx="30">
                  <c:v>23.727016268854829</c:v>
                </c:pt>
                <c:pt idx="31">
                  <c:v>23.91141219979087</c:v>
                </c:pt>
                <c:pt idx="32">
                  <c:v>24.089920360243021</c:v>
                </c:pt>
                <c:pt idx="33">
                  <c:v>24.262848134739546</c:v>
                </c:pt>
                <c:pt idx="34">
                  <c:v>24.430480882717482</c:v>
                </c:pt>
                <c:pt idx="35">
                  <c:v>24.593083927782988</c:v>
                </c:pt>
                <c:pt idx="36">
                  <c:v>24.75090433163923</c:v>
                </c:pt>
                <c:pt idx="37">
                  <c:v>24.904172479702638</c:v>
                </c:pt>
                <c:pt idx="38">
                  <c:v>25.053103501589742</c:v>
                </c:pt>
                <c:pt idx="39">
                  <c:v>25.197898546424419</c:v>
                </c:pt>
                <c:pt idx="40">
                  <c:v>25.338745930184832</c:v>
                </c:pt>
                <c:pt idx="41">
                  <c:v>25.475822169994714</c:v>
                </c:pt>
                <c:pt idx="42">
                  <c:v>25.60929291829542</c:v>
                </c:pt>
                <c:pt idx="43">
                  <c:v>25.739313808156478</c:v>
                </c:pt>
                <c:pt idx="44">
                  <c:v>25.86603121954645</c:v>
                </c:pt>
                <c:pt idx="45">
                  <c:v>25.989582975154022</c:v>
                </c:pt>
                <c:pt idx="46">
                  <c:v>26.110098973289666</c:v>
                </c:pt>
                <c:pt idx="47">
                  <c:v>26.227701764484262</c:v>
                </c:pt>
                <c:pt idx="48">
                  <c:v>26.342507077611231</c:v>
                </c:pt>
                <c:pt idx="49">
                  <c:v>26.454624300673281</c:v>
                </c:pt>
                <c:pt idx="50">
                  <c:v>26.564156920800592</c:v>
                </c:pt>
                <c:pt idx="51">
                  <c:v>26.671202927488302</c:v>
                </c:pt>
                <c:pt idx="52">
                  <c:v>26.77585518264965</c:v>
                </c:pt>
                <c:pt idx="53">
                  <c:v>26.878201760665096</c:v>
                </c:pt>
                <c:pt idx="54">
                  <c:v>26.978326261261302</c:v>
                </c:pt>
                <c:pt idx="55">
                  <c:v>27.076308097749379</c:v>
                </c:pt>
                <c:pt idx="56">
                  <c:v>27.172222762883855</c:v>
                </c:pt>
                <c:pt idx="57">
                  <c:v>27.26614207436765</c:v>
                </c:pt>
                <c:pt idx="58">
                  <c:v>27.358134401819814</c:v>
                </c:pt>
                <c:pt idx="59">
                  <c:v>27.448264876838071</c:v>
                </c:pt>
                <c:pt idx="60">
                  <c:v>27.536595587624625</c:v>
                </c:pt>
                <c:pt idx="61">
                  <c:v>27.623185759498561</c:v>
                </c:pt>
                <c:pt idx="62">
                  <c:v>27.708091922488769</c:v>
                </c:pt>
                <c:pt idx="63">
                  <c:v>27.791368067086367</c:v>
                </c:pt>
                <c:pt idx="64">
                  <c:v>27.873065789132966</c:v>
                </c:pt>
                <c:pt idx="65">
                  <c:v>27.953234424729246</c:v>
                </c:pt>
                <c:pt idx="66">
                  <c:v>28.031921175966382</c:v>
                </c:pt>
                <c:pt idx="67">
                  <c:v>28.109171228209163</c:v>
                </c:pt>
                <c:pt idx="68">
                  <c:v>28.185027859593838</c:v>
                </c:pt>
                <c:pt idx="69">
                  <c:v>28.259532543344132</c:v>
                </c:pt>
                <c:pt idx="70">
                  <c:v>28.332725043455802</c:v>
                </c:pt>
                <c:pt idx="71">
                  <c:v>28.404643504251734</c:v>
                </c:pt>
                <c:pt idx="72">
                  <c:v>28.475324534266541</c:v>
                </c:pt>
                <c:pt idx="73">
                  <c:v>28.544803284880068</c:v>
                </c:pt>
                <c:pt idx="74">
                  <c:v>28.613113524084099</c:v>
                </c:pt>
                <c:pt idx="75">
                  <c:v>28.68028770573439</c:v>
                </c:pt>
              </c:numCache>
            </c:numRef>
          </c:yVal>
          <c:smooth val="1"/>
          <c:extLst>
            <c:ext xmlns:c16="http://schemas.microsoft.com/office/drawing/2014/chart" uri="{C3380CC4-5D6E-409C-BE32-E72D297353CC}">
              <c16:uniqueId val="{00000009-1617-4B8D-B082-F523A54D0FBB}"/>
            </c:ext>
          </c:extLst>
        </c:ser>
        <c:ser>
          <c:idx val="10"/>
          <c:order val="10"/>
          <c:spPr>
            <a:ln w="19050" cap="rnd">
              <a:solidFill>
                <a:schemeClr val="accent5">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Data!$L$16:$L$91</c:f>
              <c:numCache>
                <c:formatCode>General</c:formatCode>
                <c:ptCount val="76"/>
                <c:pt idx="0">
                  <c:v>10.126009425798557</c:v>
                </c:pt>
                <c:pt idx="1">
                  <c:v>11.130202263232022</c:v>
                </c:pt>
                <c:pt idx="2">
                  <c:v>12.044859580938347</c:v>
                </c:pt>
                <c:pt idx="3">
                  <c:v>12.882563378416584</c:v>
                </c:pt>
                <c:pt idx="4">
                  <c:v>13.653550152245717</c:v>
                </c:pt>
                <c:pt idx="5">
                  <c:v>14.366244890200605</c:v>
                </c:pt>
                <c:pt idx="6">
                  <c:v>15.027653586490061</c:v>
                </c:pt>
                <c:pt idx="7">
                  <c:v>15.643656551516564</c:v>
                </c:pt>
                <c:pt idx="8">
                  <c:v>16.219230853120127</c:v>
                </c:pt>
                <c:pt idx="9">
                  <c:v>16.758621278406387</c:v>
                </c:pt>
                <c:pt idx="10">
                  <c:v>17.265473330631668</c:v>
                </c:pt>
                <c:pt idx="11">
                  <c:v>17.742937840190518</c:v>
                </c:pt>
                <c:pt idx="12">
                  <c:v>18.193754083753827</c:v>
                </c:pt>
                <c:pt idx="13">
                  <c:v>18.620316442940489</c:v>
                </c:pt>
                <c:pt idx="14">
                  <c:v>19.024728321845835</c:v>
                </c:pt>
                <c:pt idx="15">
                  <c:v>19.408846105482727</c:v>
                </c:pt>
                <c:pt idx="16">
                  <c:v>19.774315262938813</c:v>
                </c:pt>
                <c:pt idx="17">
                  <c:v>20.12260020232587</c:v>
                </c:pt>
                <c:pt idx="18">
                  <c:v>20.455009116749281</c:v>
                </c:pt>
                <c:pt idx="19">
                  <c:v>20.77271478528683</c:v>
                </c:pt>
                <c:pt idx="20">
                  <c:v>21.076772085025972</c:v>
                </c:pt>
                <c:pt idx="21">
                  <c:v>21.368132811688323</c:v>
                </c:pt>
                <c:pt idx="22">
                  <c:v>21.647658284498021</c:v>
                </c:pt>
                <c:pt idx="23">
                  <c:v>21.916130116507656</c:v>
                </c:pt>
                <c:pt idx="24">
                  <c:v>22.17425945785876</c:v>
                </c:pt>
                <c:pt idx="25">
                  <c:v>22.422694961477038</c:v>
                </c:pt>
                <c:pt idx="26">
                  <c:v>22.662029674812743</c:v>
                </c:pt>
                <c:pt idx="27">
                  <c:v>22.892807024684775</c:v>
                </c:pt>
                <c:pt idx="28">
                  <c:v>23.115526032998709</c:v>
                </c:pt>
                <c:pt idx="29">
                  <c:v>23.330645877508015</c:v>
                </c:pt>
                <c:pt idx="30">
                  <c:v>23.53858989266671</c:v>
                </c:pt>
                <c:pt idx="31">
                  <c:v>23.739749090051486</c:v>
                </c:pt>
                <c:pt idx="32">
                  <c:v>23.934485265090192</c:v>
                </c:pt>
                <c:pt idx="33">
                  <c:v>24.12313374635913</c:v>
                </c:pt>
                <c:pt idx="34">
                  <c:v>24.306005835062333</c:v>
                </c:pt>
                <c:pt idx="35">
                  <c:v>24.483390975133794</c:v>
                </c:pt>
                <c:pt idx="36">
                  <c:v>24.655558688431512</c:v>
                </c:pt>
                <c:pt idx="37">
                  <c:v>24.822760304500687</c:v>
                </c:pt>
                <c:pt idx="38">
                  <c:v>24.985230510195709</c:v>
                </c:pt>
                <c:pt idx="39">
                  <c:v>25.143188740924444</c:v>
                </c:pt>
                <c:pt idx="40">
                  <c:v>25.29684043229944</c:v>
                </c:pt>
                <c:pt idx="41">
                  <c:v>25.446378148455675</c:v>
                </c:pt>
                <c:pt idx="42">
                  <c:v>25.591982601147354</c:v>
                </c:pt>
                <c:pt idx="43">
                  <c:v>25.733823571904875</c:v>
                </c:pt>
                <c:pt idx="44">
                  <c:v>25.872060747966664</c:v>
                </c:pt>
                <c:pt idx="45">
                  <c:v>26.006844481356744</c:v>
                </c:pt>
                <c:pt idx="46">
                  <c:v>26.138316479322896</c:v>
                </c:pt>
                <c:pt idx="47">
                  <c:v>26.266610433353364</c:v>
                </c:pt>
                <c:pt idx="48">
                  <c:v>26.391852593128238</c:v>
                </c:pt>
                <c:pt idx="49">
                  <c:v>26.514162291014117</c:v>
                </c:pt>
                <c:pt idx="50">
                  <c:v>26.633652422062092</c:v>
                </c:pt>
                <c:pt idx="51">
                  <c:v>26.75042988390323</c:v>
                </c:pt>
                <c:pt idx="52">
                  <c:v>26.864595980442878</c:v>
                </c:pt>
                <c:pt idx="53">
                  <c:v>26.976246792823368</c:v>
                </c:pt>
                <c:pt idx="54">
                  <c:v>27.085473520746497</c:v>
                </c:pt>
                <c:pt idx="55">
                  <c:v>27.192362796915312</c:v>
                </c:pt>
                <c:pt idx="56">
                  <c:v>27.296996977062008</c:v>
                </c:pt>
                <c:pt idx="57">
                  <c:v>27.399454407771604</c:v>
                </c:pt>
                <c:pt idx="58">
                  <c:v>27.49980967408306</c:v>
                </c:pt>
                <c:pt idx="59">
                  <c:v>27.598133828648429</c:v>
                </c:pt>
                <c:pt idx="60">
                  <c:v>27.69449460405194</c:v>
                </c:pt>
                <c:pt idx="61">
                  <c:v>27.788956609732598</c:v>
                </c:pt>
                <c:pt idx="62">
                  <c:v>27.881581514812826</c:v>
                </c:pt>
                <c:pt idx="63">
                  <c:v>27.972428218010208</c:v>
                </c:pt>
                <c:pt idx="64">
                  <c:v>28.061553005697405</c:v>
                </c:pt>
                <c:pt idx="65">
                  <c:v>28.149009699075169</c:v>
                </c:pt>
                <c:pt idx="66">
                  <c:v>28.234849791333858</c:v>
                </c:pt>
                <c:pt idx="67">
                  <c:v>28.319122575598712</c:v>
                </c:pt>
                <c:pt idx="68">
                  <c:v>28.401875264381992</c:v>
                </c:pt>
                <c:pt idx="69">
                  <c:v>28.483153101200497</c:v>
                </c:pt>
                <c:pt idx="70">
                  <c:v>28.562999464958683</c:v>
                </c:pt>
                <c:pt idx="71">
                  <c:v>28.64145596764515</c:v>
                </c:pt>
                <c:pt idx="72">
                  <c:v>28.718562545843128</c:v>
                </c:pt>
                <c:pt idx="73">
                  <c:v>28.794357546512426</c:v>
                </c:pt>
                <c:pt idx="74">
                  <c:v>28.86887780746228</c:v>
                </c:pt>
                <c:pt idx="75">
                  <c:v>28.94215873289896</c:v>
                </c:pt>
              </c:numCache>
            </c:numRef>
          </c:yVal>
          <c:smooth val="1"/>
          <c:extLst>
            <c:ext xmlns:c16="http://schemas.microsoft.com/office/drawing/2014/chart" uri="{C3380CC4-5D6E-409C-BE32-E72D297353CC}">
              <c16:uniqueId val="{0000000A-1617-4B8D-B082-F523A54D0FBB}"/>
            </c:ext>
          </c:extLst>
        </c:ser>
        <c:ser>
          <c:idx val="11"/>
          <c:order val="11"/>
          <c:spPr>
            <a:ln w="19050" cap="rnd">
              <a:solidFill>
                <a:schemeClr val="accent6">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Data!$M$16:$M$91</c:f>
              <c:numCache>
                <c:formatCode>General</c:formatCode>
                <c:ptCount val="76"/>
                <c:pt idx="0">
                  <c:v>8.7656460216653116</c:v>
                </c:pt>
                <c:pt idx="1">
                  <c:v>9.8535215955515696</c:v>
                </c:pt>
                <c:pt idx="2">
                  <c:v>10.844400356400079</c:v>
                </c:pt>
                <c:pt idx="3">
                  <c:v>11.751912803668176</c:v>
                </c:pt>
                <c:pt idx="4">
                  <c:v>12.587148475316404</c:v>
                </c:pt>
                <c:pt idx="5">
                  <c:v>13.359234441434197</c:v>
                </c:pt>
                <c:pt idx="6">
                  <c:v>14.075760529081105</c:v>
                </c:pt>
                <c:pt idx="7">
                  <c:v>14.743097074526485</c:v>
                </c:pt>
                <c:pt idx="8">
                  <c:v>15.366635901263678</c:v>
                </c:pt>
                <c:pt idx="9">
                  <c:v>15.950975528657125</c:v>
                </c:pt>
                <c:pt idx="10">
                  <c:v>16.500065251901184</c:v>
                </c:pt>
                <c:pt idx="11">
                  <c:v>17.017318470589938</c:v>
                </c:pt>
                <c:pt idx="12">
                  <c:v>17.505702734450185</c:v>
                </c:pt>
                <c:pt idx="13">
                  <c:v>17.967811956902402</c:v>
                </c:pt>
                <c:pt idx="14">
                  <c:v>18.405924825716529</c:v>
                </c:pt>
                <c:pt idx="15">
                  <c:v>18.822052424656494</c:v>
                </c:pt>
                <c:pt idx="16">
                  <c:v>19.217977345233923</c:v>
                </c:pt>
                <c:pt idx="17">
                  <c:v>19.595286029569898</c:v>
                </c:pt>
                <c:pt idx="18">
                  <c:v>19.95539568686193</c:v>
                </c:pt>
                <c:pt idx="19">
                  <c:v>20.299576827777607</c:v>
                </c:pt>
                <c:pt idx="20">
                  <c:v>20.628972235828346</c:v>
                </c:pt>
                <c:pt idx="21">
                  <c:v>20.944613023045893</c:v>
                </c:pt>
                <c:pt idx="22">
                  <c:v>21.247432285256398</c:v>
                </c:pt>
                <c:pt idx="23">
                  <c:v>21.538276769933503</c:v>
                </c:pt>
                <c:pt idx="24">
                  <c:v>21.817916889730533</c:v>
                </c:pt>
                <c:pt idx="25">
                  <c:v>22.087055351983668</c:v>
                </c:pt>
                <c:pt idx="26">
                  <c:v>22.346334624764012</c:v>
                </c:pt>
                <c:pt idx="27">
                  <c:v>22.596343420458716</c:v>
                </c:pt>
                <c:pt idx="28">
                  <c:v>22.837622346132143</c:v>
                </c:pt>
                <c:pt idx="29">
                  <c:v>23.070668844350557</c:v>
                </c:pt>
                <c:pt idx="30">
                  <c:v>23.295941527439147</c:v>
                </c:pt>
                <c:pt idx="31">
                  <c:v>23.51386399127265</c:v>
                </c:pt>
                <c:pt idx="32">
                  <c:v>23.724828180897916</c:v>
                </c:pt>
                <c:pt idx="33">
                  <c:v>23.929197368939267</c:v>
                </c:pt>
                <c:pt idx="34">
                  <c:v>24.127308798367736</c:v>
                </c:pt>
                <c:pt idx="35">
                  <c:v>24.319476033445152</c:v>
                </c:pt>
                <c:pt idx="36">
                  <c:v>24.505991056184346</c:v>
                </c:pt>
                <c:pt idx="37">
                  <c:v>24.687126140259284</c:v>
                </c:pt>
                <c:pt idx="38">
                  <c:v>24.863135529762225</c:v>
                </c:pt>
                <c:pt idx="39">
                  <c:v>25.034256946385021</c:v>
                </c:pt>
                <c:pt idx="40">
                  <c:v>25.200712945374601</c:v>
                </c:pt>
                <c:pt idx="41">
                  <c:v>25.362712137877189</c:v>
                </c:pt>
                <c:pt idx="42">
                  <c:v>25.520450294959844</c:v>
                </c:pt>
                <c:pt idx="43">
                  <c:v>25.67411134661382</c:v>
                </c:pt>
                <c:pt idx="44">
                  <c:v>25.823868287347427</c:v>
                </c:pt>
                <c:pt idx="45">
                  <c:v>25.969883998520011</c:v>
                </c:pt>
                <c:pt idx="46">
                  <c:v>26.112311996316677</c:v>
                </c:pt>
                <c:pt idx="47">
                  <c:v>26.251297113183021</c:v>
                </c:pt>
                <c:pt idx="48">
                  <c:v>26.386976119605798</c:v>
                </c:pt>
                <c:pt idx="49">
                  <c:v>26.519478292315501</c:v>
                </c:pt>
                <c:pt idx="50">
                  <c:v>26.64892593428414</c:v>
                </c:pt>
                <c:pt idx="51">
                  <c:v>26.775434851278707</c:v>
                </c:pt>
                <c:pt idx="52">
                  <c:v>26.899114789196659</c:v>
                </c:pt>
                <c:pt idx="53">
                  <c:v>27.020069835942188</c:v>
                </c:pt>
                <c:pt idx="54">
                  <c:v>27.138398791192248</c:v>
                </c:pt>
                <c:pt idx="55">
                  <c:v>27.254195507041796</c:v>
                </c:pt>
                <c:pt idx="56">
                  <c:v>27.367549202200721</c:v>
                </c:pt>
                <c:pt idx="57">
                  <c:v>27.478544752136113</c:v>
                </c:pt>
                <c:pt idx="58">
                  <c:v>27.587262957306855</c:v>
                </c:pt>
                <c:pt idx="59">
                  <c:v>27.693780791419343</c:v>
                </c:pt>
                <c:pt idx="60">
                  <c:v>27.798171631439814</c:v>
                </c:pt>
                <c:pt idx="61">
                  <c:v>27.90050547092719</c:v>
                </c:pt>
                <c:pt idx="62">
                  <c:v>28.000849118097435</c:v>
                </c:pt>
                <c:pt idx="63">
                  <c:v>28.099266379894601</c:v>
                </c:pt>
                <c:pt idx="64">
                  <c:v>28.195818233222401</c:v>
                </c:pt>
                <c:pt idx="65">
                  <c:v>28.290562984381641</c:v>
                </c:pt>
                <c:pt idx="66">
                  <c:v>28.38355641766189</c:v>
                </c:pt>
                <c:pt idx="67">
                  <c:v>28.474851933948813</c:v>
                </c:pt>
                <c:pt idx="68">
                  <c:v>28.564500680130699</c:v>
                </c:pt>
                <c:pt idx="69">
                  <c:v>28.652551670017413</c:v>
                </c:pt>
                <c:pt idx="70">
                  <c:v>28.739051897422115</c:v>
                </c:pt>
                <c:pt idx="71">
                  <c:v>28.824046441999123</c:v>
                </c:pt>
                <c:pt idx="72">
                  <c:v>28.907578568380263</c:v>
                </c:pt>
                <c:pt idx="73">
                  <c:v>28.989689819105337</c:v>
                </c:pt>
                <c:pt idx="74">
                  <c:v>29.070420101801012</c:v>
                </c:pt>
                <c:pt idx="75">
                  <c:v>29.149807771024079</c:v>
                </c:pt>
              </c:numCache>
            </c:numRef>
          </c:yVal>
          <c:smooth val="1"/>
          <c:extLst>
            <c:ext xmlns:c16="http://schemas.microsoft.com/office/drawing/2014/chart" uri="{C3380CC4-5D6E-409C-BE32-E72D297353CC}">
              <c16:uniqueId val="{0000000B-1617-4B8D-B082-F523A54D0FBB}"/>
            </c:ext>
          </c:extLst>
        </c:ser>
        <c:ser>
          <c:idx val="12"/>
          <c:order val="12"/>
          <c:spPr>
            <a:ln w="19050" cap="rnd">
              <a:solidFill>
                <a:schemeClr val="accent1">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Data!$N$16:$N$91</c:f>
              <c:numCache>
                <c:formatCode>General</c:formatCode>
                <c:ptCount val="76"/>
                <c:pt idx="0">
                  <c:v>7.3570903735926265</c:v>
                </c:pt>
                <c:pt idx="1">
                  <c:v>8.528648683931678</c:v>
                </c:pt>
                <c:pt idx="2">
                  <c:v>9.5957488879223831</c:v>
                </c:pt>
                <c:pt idx="3">
                  <c:v>10.573069984980336</c:v>
                </c:pt>
                <c:pt idx="4">
                  <c:v>11.472554554447655</c:v>
                </c:pt>
                <c:pt idx="5">
                  <c:v>12.304031748728356</c:v>
                </c:pt>
                <c:pt idx="6">
                  <c:v>13.07567522773272</c:v>
                </c:pt>
                <c:pt idx="7">
                  <c:v>13.794345353596974</c:v>
                </c:pt>
                <c:pt idx="8">
                  <c:v>14.465848705467796</c:v>
                </c:pt>
                <c:pt idx="9">
                  <c:v>15.095137534968433</c:v>
                </c:pt>
                <c:pt idx="10">
                  <c:v>15.686464929231263</c:v>
                </c:pt>
                <c:pt idx="11">
                  <c:v>16.243506857049923</c:v>
                </c:pt>
                <c:pt idx="12">
                  <c:v>16.769459141207115</c:v>
                </c:pt>
                <c:pt idx="13">
                  <c:v>17.267115226924886</c:v>
                </c:pt>
                <c:pt idx="14">
                  <c:v>17.73892908564779</c:v>
                </c:pt>
                <c:pt idx="15">
                  <c:v>18.187066499890832</c:v>
                </c:pt>
                <c:pt idx="16">
                  <c:v>18.613447183589599</c:v>
                </c:pt>
                <c:pt idx="17">
                  <c:v>19.019779612874498</c:v>
                </c:pt>
                <c:pt idx="18">
                  <c:v>19.407590013035147</c:v>
                </c:pt>
                <c:pt idx="19">
                  <c:v>19.778246626328954</c:v>
                </c:pt>
                <c:pt idx="20">
                  <c:v>20.132980142691284</c:v>
                </c:pt>
                <c:pt idx="21">
                  <c:v>20.472900990464026</c:v>
                </c:pt>
                <c:pt idx="22">
                  <c:v>20.799014042075342</c:v>
                </c:pt>
                <c:pt idx="23">
                  <c:v>21.112231179419918</c:v>
                </c:pt>
                <c:pt idx="24">
                  <c:v>21.41338207766287</c:v>
                </c:pt>
                <c:pt idx="25">
                  <c:v>21.703223498550862</c:v>
                </c:pt>
                <c:pt idx="26">
                  <c:v>21.982447330775852</c:v>
                </c:pt>
                <c:pt idx="27">
                  <c:v>22.251687572293221</c:v>
                </c:pt>
                <c:pt idx="28">
                  <c:v>22.511526415326141</c:v>
                </c:pt>
                <c:pt idx="29">
                  <c:v>22.762499567253666</c:v>
                </c:pt>
                <c:pt idx="30">
                  <c:v>23.005100918272149</c:v>
                </c:pt>
                <c:pt idx="31">
                  <c:v>23.239786648554382</c:v>
                </c:pt>
                <c:pt idx="32">
                  <c:v>23.466978852766211</c:v>
                </c:pt>
                <c:pt idx="33">
                  <c:v>23.687068747579971</c:v>
                </c:pt>
                <c:pt idx="34">
                  <c:v>23.900419517733702</c:v>
                </c:pt>
                <c:pt idx="35">
                  <c:v>24.107368847817078</c:v>
                </c:pt>
                <c:pt idx="36">
                  <c:v>24.308231179997748</c:v>
                </c:pt>
                <c:pt idx="37">
                  <c:v>24.50329973207845</c:v>
                </c:pt>
                <c:pt idx="38">
                  <c:v>24.692848305389312</c:v>
                </c:pt>
                <c:pt idx="39">
                  <c:v>24.877132907906169</c:v>
                </c:pt>
                <c:pt idx="40">
                  <c:v>25.056393214510329</c:v>
                </c:pt>
                <c:pt idx="41">
                  <c:v>25.23085388335927</c:v>
                </c:pt>
                <c:pt idx="42">
                  <c:v>25.400725744832897</c:v>
                </c:pt>
                <c:pt idx="43">
                  <c:v>25.566206877383337</c:v>
                </c:pt>
                <c:pt idx="44">
                  <c:v>25.727483582788757</c:v>
                </c:pt>
                <c:pt idx="45">
                  <c:v>25.884731271743849</c:v>
                </c:pt>
                <c:pt idx="46">
                  <c:v>26.03811526937103</c:v>
                </c:pt>
                <c:pt idx="47">
                  <c:v>26.187791549073243</c:v>
                </c:pt>
                <c:pt idx="48">
                  <c:v>26.333907402143929</c:v>
                </c:pt>
                <c:pt idx="49">
                  <c:v>26.476602049677453</c:v>
                </c:pt>
                <c:pt idx="50">
                  <c:v>26.616007202566756</c:v>
                </c:pt>
                <c:pt idx="51">
                  <c:v>26.752247574714751</c:v>
                </c:pt>
                <c:pt idx="52">
                  <c:v>26.885441354011007</c:v>
                </c:pt>
                <c:pt idx="53">
                  <c:v>27.015700635121579</c:v>
                </c:pt>
                <c:pt idx="54">
                  <c:v>27.143131817698563</c:v>
                </c:pt>
                <c:pt idx="55">
                  <c:v>27.267835973228848</c:v>
                </c:pt>
                <c:pt idx="56">
                  <c:v>27.389909183399997</c:v>
                </c:pt>
                <c:pt idx="57">
                  <c:v>27.50944285256119</c:v>
                </c:pt>
                <c:pt idx="58">
                  <c:v>27.626523996591217</c:v>
                </c:pt>
                <c:pt idx="59">
                  <c:v>27.741235510250821</c:v>
                </c:pt>
                <c:pt idx="60">
                  <c:v>27.853656414888249</c:v>
                </c:pt>
                <c:pt idx="61">
                  <c:v>27.963862088182349</c:v>
                </c:pt>
                <c:pt idx="62">
                  <c:v>28.071924477442614</c:v>
                </c:pt>
                <c:pt idx="63">
                  <c:v>28.177912297839558</c:v>
                </c:pt>
                <c:pt idx="64">
                  <c:v>28.28189121680796</c:v>
                </c:pt>
                <c:pt idx="65">
                  <c:v>28.38392402574868</c:v>
                </c:pt>
                <c:pt idx="66">
                  <c:v>28.484070800050485</c:v>
                </c:pt>
                <c:pt idx="67">
                  <c:v>28.582389048359481</c:v>
                </c:pt>
                <c:pt idx="68">
                  <c:v>28.678933851939977</c:v>
                </c:pt>
                <c:pt idx="69">
                  <c:v>28.773757994894897</c:v>
                </c:pt>
                <c:pt idx="70">
                  <c:v>28.866912085946112</c:v>
                </c:pt>
                <c:pt idx="71">
                  <c:v>28.958444672413663</c:v>
                </c:pt>
                <c:pt idx="72">
                  <c:v>29.048402346977966</c:v>
                </c:pt>
                <c:pt idx="73">
                  <c:v>29.136829847758818</c:v>
                </c:pt>
                <c:pt idx="74">
                  <c:v>29.223770152200309</c:v>
                </c:pt>
                <c:pt idx="75">
                  <c:v>29.309264565209769</c:v>
                </c:pt>
              </c:numCache>
            </c:numRef>
          </c:yVal>
          <c:smooth val="1"/>
          <c:extLst>
            <c:ext xmlns:c16="http://schemas.microsoft.com/office/drawing/2014/chart" uri="{C3380CC4-5D6E-409C-BE32-E72D297353CC}">
              <c16:uniqueId val="{0000000C-1617-4B8D-B082-F523A54D0FBB}"/>
            </c:ext>
          </c:extLst>
        </c:ser>
        <c:ser>
          <c:idx val="13"/>
          <c:order val="13"/>
          <c:spPr>
            <a:ln w="19050" cap="rnd">
              <a:solidFill>
                <a:schemeClr val="accent2">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Data!$O$16:$O$91</c:f>
              <c:numCache>
                <c:formatCode>General</c:formatCode>
                <c:ptCount val="76"/>
                <c:pt idx="0">
                  <c:v>5.905329449240277</c:v>
                </c:pt>
                <c:pt idx="1">
                  <c:v>7.1605704960321148</c:v>
                </c:pt>
                <c:pt idx="2">
                  <c:v>8.3038921431650223</c:v>
                </c:pt>
                <c:pt idx="3">
                  <c:v>9.3510218900128166</c:v>
                </c:pt>
                <c:pt idx="4">
                  <c:v>10.314755357299234</c:v>
                </c:pt>
                <c:pt idx="5">
                  <c:v>11.205623779742844</c:v>
                </c:pt>
                <c:pt idx="6">
                  <c:v>12.03238465010466</c:v>
                </c:pt>
                <c:pt idx="7">
                  <c:v>12.802388356387794</c:v>
                </c:pt>
                <c:pt idx="8">
                  <c:v>13.521856233392242</c:v>
                </c:pt>
                <c:pt idx="9">
                  <c:v>14.19609426500007</c:v>
                </c:pt>
                <c:pt idx="10">
                  <c:v>14.829659330281675</c:v>
                </c:pt>
                <c:pt idx="11">
                  <c:v>15.426489967230236</c:v>
                </c:pt>
                <c:pt idx="12">
                  <c:v>15.990010271684369</c:v>
                </c:pt>
                <c:pt idx="13">
                  <c:v>16.523213220667699</c:v>
                </c:pt>
                <c:pt idx="14">
                  <c:v>17.02872806929938</c:v>
                </c:pt>
                <c:pt idx="15">
                  <c:v>17.508875298845496</c:v>
                </c:pt>
                <c:pt idx="16">
                  <c:v>17.965711745665605</c:v>
                </c:pt>
                <c:pt idx="17">
                  <c:v>18.401067919899425</c:v>
                </c:pt>
                <c:pt idx="18">
                  <c:v>18.816579062928692</c:v>
                </c:pt>
                <c:pt idx="19">
                  <c:v>19.213711148600627</c:v>
                </c:pt>
                <c:pt idx="20">
                  <c:v>19.593782773274555</c:v>
                </c:pt>
                <c:pt idx="21">
                  <c:v>19.957983681602492</c:v>
                </c:pt>
                <c:pt idx="22">
                  <c:v>20.307390522614615</c:v>
                </c:pt>
                <c:pt idx="23">
                  <c:v>20.642980312626658</c:v>
                </c:pt>
                <c:pt idx="24">
                  <c:v>20.965641989315539</c:v>
                </c:pt>
                <c:pt idx="25">
                  <c:v>21.276186368838388</c:v>
                </c:pt>
                <c:pt idx="26">
                  <c:v>21.575354760508016</c:v>
                </c:pt>
                <c:pt idx="27">
                  <c:v>21.863826447848059</c:v>
                </c:pt>
                <c:pt idx="28">
                  <c:v>22.142225208240472</c:v>
                </c:pt>
                <c:pt idx="29">
                  <c:v>22.411125013877108</c:v>
                </c:pt>
                <c:pt idx="30">
                  <c:v>22.671055032825478</c:v>
                </c:pt>
                <c:pt idx="31">
                  <c:v>22.922504029556446</c:v>
                </c:pt>
                <c:pt idx="32">
                  <c:v>23.16592424835483</c:v>
                </c:pt>
                <c:pt idx="33">
                  <c:v>23.401734849941001</c:v>
                </c:pt>
                <c:pt idx="34">
                  <c:v>23.630324960820001</c:v>
                </c:pt>
                <c:pt idx="35">
                  <c:v>23.852056385909332</c:v>
                </c:pt>
                <c:pt idx="36">
                  <c:v>24.067266027531481</c:v>
                </c:pt>
                <c:pt idx="37">
                  <c:v>24.276268047617947</c:v>
                </c:pt>
                <c:pt idx="38">
                  <c:v>24.479355804736723</c:v>
                </c:pt>
                <c:pt idx="39">
                  <c:v>24.676803593147643</c:v>
                </c:pt>
                <c:pt idx="40">
                  <c:v>24.86886820736639</c:v>
                </c:pt>
                <c:pt idx="41">
                  <c:v>25.055790352561683</c:v>
                </c:pt>
                <c:pt idx="42">
                  <c:v>25.237795918426283</c:v>
                </c:pt>
                <c:pt idx="43">
                  <c:v>25.415097131873182</c:v>
                </c:pt>
                <c:pt idx="44">
                  <c:v>25.58789360195042</c:v>
                </c:pt>
                <c:pt idx="45">
                  <c:v>25.756373268688016</c:v>
                </c:pt>
                <c:pt idx="46">
                  <c:v>25.920713266145707</c:v>
                </c:pt>
                <c:pt idx="47">
                  <c:v>26.081080708683796</c:v>
                </c:pt>
                <c:pt idx="48">
                  <c:v>26.237633408402385</c:v>
                </c:pt>
                <c:pt idx="49">
                  <c:v>26.390520530759733</c:v>
                </c:pt>
                <c:pt idx="50">
                  <c:v>26.539883194569704</c:v>
                </c:pt>
                <c:pt idx="51">
                  <c:v>26.685855021871124</c:v>
                </c:pt>
                <c:pt idx="52">
                  <c:v>26.828562642545688</c:v>
                </c:pt>
                <c:pt idx="53">
                  <c:v>26.968126158021295</c:v>
                </c:pt>
                <c:pt idx="54">
                  <c:v>27.104659567925211</c:v>
                </c:pt>
                <c:pt idx="55">
                  <c:v>27.238271163136229</c:v>
                </c:pt>
                <c:pt idx="56">
                  <c:v>27.369063888319602</c:v>
                </c:pt>
                <c:pt idx="57">
                  <c:v>27.497135676706595</c:v>
                </c:pt>
                <c:pt idx="58">
                  <c:v>27.622579759595911</c:v>
                </c:pt>
                <c:pt idx="59">
                  <c:v>27.745484952802627</c:v>
                </c:pt>
                <c:pt idx="60">
                  <c:v>27.865935922057016</c:v>
                </c:pt>
                <c:pt idx="61">
                  <c:v>27.984013429157837</c:v>
                </c:pt>
                <c:pt idx="62">
                  <c:v>28.099794560508123</c:v>
                </c:pt>
                <c:pt idx="63">
                  <c:v>28.213352939504848</c:v>
                </c:pt>
                <c:pt idx="64">
                  <c:v>28.324758924113848</c:v>
                </c:pt>
                <c:pt idx="65">
                  <c:v>28.434079790836048</c:v>
                </c:pt>
                <c:pt idx="66">
                  <c:v>28.541379906159413</c:v>
                </c:pt>
                <c:pt idx="67">
                  <c:v>28.646720886490478</c:v>
                </c:pt>
                <c:pt idx="68">
                  <c:v>28.75016174746958</c:v>
                </c:pt>
                <c:pt idx="69">
                  <c:v>28.851759043492709</c:v>
                </c:pt>
                <c:pt idx="70">
                  <c:v>28.95156699819044</c:v>
                </c:pt>
                <c:pt idx="71">
                  <c:v>29.049637626548527</c:v>
                </c:pt>
                <c:pt idx="72">
                  <c:v>29.146020849295997</c:v>
                </c:pt>
                <c:pt idx="73">
                  <c:v>29.240764600132621</c:v>
                </c:pt>
                <c:pt idx="74">
                  <c:v>29.333914926319938</c:v>
                </c:pt>
                <c:pt idx="75">
                  <c:v>29.425516083115788</c:v>
                </c:pt>
              </c:numCache>
            </c:numRef>
          </c:yVal>
          <c:smooth val="1"/>
          <c:extLst>
            <c:ext xmlns:c16="http://schemas.microsoft.com/office/drawing/2014/chart" uri="{C3380CC4-5D6E-409C-BE32-E72D297353CC}">
              <c16:uniqueId val="{0000000D-1617-4B8D-B082-F523A54D0FBB}"/>
            </c:ext>
          </c:extLst>
        </c:ser>
        <c:ser>
          <c:idx val="14"/>
          <c:order val="14"/>
          <c:spPr>
            <a:ln w="19050" cap="rnd">
              <a:solidFill>
                <a:schemeClr val="accent3">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Data!$P$16:$P$91</c:f>
              <c:numCache>
                <c:formatCode>General</c:formatCode>
                <c:ptCount val="76"/>
                <c:pt idx="0">
                  <c:v>4.4145438562918216</c:v>
                </c:pt>
                <c:pt idx="1">
                  <c:v>5.7534676395364528</c:v>
                </c:pt>
                <c:pt idx="2">
                  <c:v>6.9730107298115485</c:v>
                </c:pt>
                <c:pt idx="3">
                  <c:v>8.0899491264491985</c:v>
                </c:pt>
                <c:pt idx="4">
                  <c:v>9.1179314915547067</c:v>
                </c:pt>
                <c:pt idx="5">
                  <c:v>10.068191142161226</c:v>
                </c:pt>
                <c:pt idx="6">
                  <c:v>10.950069403880498</c:v>
                </c:pt>
                <c:pt idx="7">
                  <c:v>11.771406690582502</c:v>
                </c:pt>
                <c:pt idx="8">
                  <c:v>12.538839092720586</c:v>
                </c:pt>
                <c:pt idx="9">
                  <c:v>13.258026326435598</c:v>
                </c:pt>
                <c:pt idx="10">
                  <c:v>13.933829062735981</c:v>
                </c:pt>
                <c:pt idx="11">
                  <c:v>14.570448408814443</c:v>
                </c:pt>
                <c:pt idx="12">
                  <c:v>15.171536733565517</c:v>
                </c:pt>
                <c:pt idx="13">
                  <c:v>15.740286545814403</c:v>
                </c:pt>
                <c:pt idx="14">
                  <c:v>16.279502384354863</c:v>
                </c:pt>
                <c:pt idx="15">
                  <c:v>16.791659429204056</c:v>
                </c:pt>
                <c:pt idx="16">
                  <c:v>17.278951639145504</c:v>
                </c:pt>
                <c:pt idx="17">
                  <c:v>17.743331558328247</c:v>
                </c:pt>
                <c:pt idx="18">
                  <c:v>18.186543444226128</c:v>
                </c:pt>
                <c:pt idx="19">
                  <c:v>18.610151002276194</c:v>
                </c:pt>
                <c:pt idx="20">
                  <c:v>19.015560735261715</c:v>
                </c:pt>
                <c:pt idx="21">
                  <c:v>19.404041704144852</c:v>
                </c:pt>
                <c:pt idx="22">
                  <c:v>19.776742334557781</c:v>
                </c:pt>
                <c:pt idx="23">
                  <c:v>20.134704777237296</c:v>
                </c:pt>
                <c:pt idx="24">
                  <c:v>20.478877232372099</c:v>
                </c:pt>
                <c:pt idx="25">
                  <c:v>20.810124570529805</c:v>
                </c:pt>
                <c:pt idx="26">
                  <c:v>21.129237521644075</c:v>
                </c:pt>
                <c:pt idx="27">
                  <c:v>21.436940654806786</c:v>
                </c:pt>
                <c:pt idx="28">
                  <c:v>21.733899332558696</c:v>
                </c:pt>
                <c:pt idx="29">
                  <c:v>22.020725791904439</c:v>
                </c:pt>
                <c:pt idx="30">
                  <c:v>22.297984478782702</c:v>
                </c:pt>
                <c:pt idx="31">
                  <c:v>22.566196741962401</c:v>
                </c:pt>
                <c:pt idx="32">
                  <c:v>22.825844975347344</c:v>
                </c:pt>
                <c:pt idx="33">
                  <c:v>23.077376283705927</c:v>
                </c:pt>
                <c:pt idx="34">
                  <c:v>23.321205735310194</c:v>
                </c:pt>
                <c:pt idx="35">
                  <c:v>23.55771925540548</c:v>
                </c:pt>
                <c:pt idx="36">
                  <c:v>23.787276206469105</c:v>
                </c:pt>
                <c:pt idx="37">
                  <c:v>24.010211694561335</c:v>
                </c:pt>
                <c:pt idx="38">
                  <c:v>24.226838635488033</c:v>
                </c:pt>
                <c:pt idx="39">
                  <c:v>24.43744960979301</c:v>
                </c:pt>
                <c:pt idx="40">
                  <c:v>24.642318531626341</c:v>
                </c:pt>
                <c:pt idx="41">
                  <c:v>24.841702153167986</c:v>
                </c:pt>
                <c:pt idx="42">
                  <c:v>25.035841423423559</c:v>
                </c:pt>
                <c:pt idx="43">
                  <c:v>25.224962717766918</c:v>
                </c:pt>
                <c:pt idx="44">
                  <c:v>25.409278952515972</c:v>
                </c:pt>
                <c:pt idx="45">
                  <c:v>25.588990597036076</c:v>
                </c:pt>
                <c:pt idx="46">
                  <c:v>25.764286594324282</c:v>
                </c:pt>
                <c:pt idx="47">
                  <c:v>25.93534519969824</c:v>
                </c:pt>
                <c:pt idx="48">
                  <c:v>26.102334746064738</c:v>
                </c:pt>
                <c:pt idx="49">
                  <c:v>26.265414343245908</c:v>
                </c:pt>
                <c:pt idx="50">
                  <c:v>26.424734517976542</c:v>
                </c:pt>
                <c:pt idx="51">
                  <c:v>26.580437800431394</c:v>
                </c:pt>
                <c:pt idx="52">
                  <c:v>26.732659262484258</c:v>
                </c:pt>
                <c:pt idx="53">
                  <c:v>26.881527012324909</c:v>
                </c:pt>
                <c:pt idx="54">
                  <c:v>27.027162649555752</c:v>
                </c:pt>
                <c:pt idx="55">
                  <c:v>27.169681684447504</c:v>
                </c:pt>
                <c:pt idx="56">
                  <c:v>27.3091939246431</c:v>
                </c:pt>
                <c:pt idx="57">
                  <c:v>27.445803832255894</c:v>
                </c:pt>
                <c:pt idx="58">
                  <c:v>27.5796108540045</c:v>
                </c:pt>
                <c:pt idx="59">
                  <c:v>27.710709726758328</c:v>
                </c:pt>
                <c:pt idx="60">
                  <c:v>27.839190760629677</c:v>
                </c:pt>
                <c:pt idx="61">
                  <c:v>27.965140101537219</c:v>
                </c:pt>
                <c:pt idx="62">
                  <c:v>28.088639974977522</c:v>
                </c:pt>
                <c:pt idx="63">
                  <c:v>28.209768912574031</c:v>
                </c:pt>
                <c:pt idx="64">
                  <c:v>28.32860196282363</c:v>
                </c:pt>
                <c:pt idx="65">
                  <c:v>28.445210887327313</c:v>
                </c:pt>
                <c:pt idx="66">
                  <c:v>28.559664343672232</c:v>
                </c:pt>
                <c:pt idx="67">
                  <c:v>28.672028056025368</c:v>
                </c:pt>
                <c:pt idx="68">
                  <c:v>28.782364974403077</c:v>
                </c:pt>
                <c:pt idx="69">
                  <c:v>28.890735423494416</c:v>
                </c:pt>
                <c:pt idx="70">
                  <c:v>28.997197241838663</c:v>
                </c:pt>
                <c:pt idx="71">
                  <c:v>29.10180591208729</c:v>
                </c:pt>
                <c:pt idx="72">
                  <c:v>29.204614683017923</c:v>
                </c:pt>
                <c:pt idx="73">
                  <c:v>29.305674683910322</c:v>
                </c:pt>
                <c:pt idx="74">
                  <c:v>29.405035031843461</c:v>
                </c:pt>
                <c:pt idx="75">
                  <c:v>29.502742932425697</c:v>
                </c:pt>
              </c:numCache>
            </c:numRef>
          </c:yVal>
          <c:smooth val="1"/>
          <c:extLst>
            <c:ext xmlns:c16="http://schemas.microsoft.com/office/drawing/2014/chart" uri="{C3380CC4-5D6E-409C-BE32-E72D297353CC}">
              <c16:uniqueId val="{0000000E-1617-4B8D-B082-F523A54D0FBB}"/>
            </c:ext>
          </c:extLst>
        </c:ser>
        <c:ser>
          <c:idx val="15"/>
          <c:order val="15"/>
          <c:spPr>
            <a:ln w="19050" cap="rnd">
              <a:solidFill>
                <a:schemeClr val="accent4">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Data!$Q$16:$Q$91</c:f>
              <c:numCache>
                <c:formatCode>General</c:formatCode>
                <c:ptCount val="76"/>
                <c:pt idx="0">
                  <c:v>2.8882794853080185</c:v>
                </c:pt>
                <c:pt idx="1">
                  <c:v>4.3108860050054361</c:v>
                </c:pt>
                <c:pt idx="2">
                  <c:v>5.606650538422727</c:v>
                </c:pt>
                <c:pt idx="3">
                  <c:v>6.7933975848502328</c:v>
                </c:pt>
                <c:pt idx="4">
                  <c:v>7.8856288477748393</c:v>
                </c:pt>
                <c:pt idx="5">
                  <c:v>8.8952797265442598</c:v>
                </c:pt>
                <c:pt idx="6">
                  <c:v>9.8322753796209881</c:v>
                </c:pt>
                <c:pt idx="7">
                  <c:v>10.704946246741869</c:v>
                </c:pt>
                <c:pt idx="8">
                  <c:v>11.520343174013583</c:v>
                </c:pt>
                <c:pt idx="9">
                  <c:v>12.284479609835785</c:v>
                </c:pt>
                <c:pt idx="10">
                  <c:v>13.002520017154936</c:v>
                </c:pt>
                <c:pt idx="11">
                  <c:v>13.678928072363306</c:v>
                </c:pt>
                <c:pt idx="12">
                  <c:v>14.317584417411325</c:v>
                </c:pt>
                <c:pt idx="13">
                  <c:v>14.921881092925759</c:v>
                </c:pt>
                <c:pt idx="14">
                  <c:v>15.494797921375003</c:v>
                </c:pt>
                <c:pt idx="15">
                  <c:v>16.03896478152727</c:v>
                </c:pt>
                <c:pt idx="16">
                  <c:v>16.556712754590055</c:v>
                </c:pt>
                <c:pt idx="17">
                  <c:v>17.050116418721718</c:v>
                </c:pt>
                <c:pt idx="18">
                  <c:v>17.52102904748822</c:v>
                </c:pt>
                <c:pt idx="19">
                  <c:v>17.971112077916413</c:v>
                </c:pt>
                <c:pt idx="20">
                  <c:v>18.401859919213532</c:v>
                </c:pt>
                <c:pt idx="21">
                  <c:v>18.814620948651861</c:v>
                </c:pt>
                <c:pt idx="22">
                  <c:v>19.2106153684656</c:v>
                </c:pt>
                <c:pt idx="23">
                  <c:v>19.590950463812586</c:v>
                </c:pt>
                <c:pt idx="24">
                  <c:v>19.956633697393315</c:v>
                </c:pt>
                <c:pt idx="25">
                  <c:v>20.308583994185877</c:v>
                </c:pt>
                <c:pt idx="26">
                  <c:v>20.64764150474479</c:v>
                </c:pt>
                <c:pt idx="27">
                  <c:v>20.974576083730167</c:v>
                </c:pt>
                <c:pt idx="28">
                  <c:v>21.290094678841573</c:v>
                </c:pt>
                <c:pt idx="29">
                  <c:v>21.594847791896424</c:v>
                </c:pt>
                <c:pt idx="30">
                  <c:v>21.889435146704578</c:v>
                </c:pt>
                <c:pt idx="31">
                  <c:v>22.174410676333007</c:v>
                </c:pt>
                <c:pt idx="32">
                  <c:v>22.45028692430451</c:v>
                </c:pt>
                <c:pt idx="33">
                  <c:v>22.717538939435507</c:v>
                </c:pt>
                <c:pt idx="34">
                  <c:v>22.976607731765039</c:v>
                </c:pt>
                <c:pt idx="35">
                  <c:v>23.227903346866281</c:v>
                </c:pt>
                <c:pt idx="36">
                  <c:v>23.471807607371382</c:v>
                </c:pt>
                <c:pt idx="37">
                  <c:v>23.708676563469375</c:v>
                </c:pt>
                <c:pt idx="38">
                  <c:v>23.938842688203991</c:v>
                </c:pt>
                <c:pt idx="39">
                  <c:v>24.162616848403033</c:v>
                </c:pt>
                <c:pt idx="40">
                  <c:v>24.380290077850944</c:v>
                </c:pt>
                <c:pt idx="41">
                  <c:v>24.592135175738942</c:v>
                </c:pt>
                <c:pt idx="42">
                  <c:v>24.798408150385491</c:v>
                </c:pt>
                <c:pt idx="43">
                  <c:v>24.999349525625309</c:v>
                </c:pt>
                <c:pt idx="44">
                  <c:v>25.195185525046178</c:v>
                </c:pt>
                <c:pt idx="45">
                  <c:v>25.38612914734879</c:v>
                </c:pt>
                <c:pt idx="46">
                  <c:v>25.572381144467506</c:v>
                </c:pt>
                <c:pt idx="47">
                  <c:v>25.75413091267734</c:v>
                </c:pt>
                <c:pt idx="48">
                  <c:v>25.93155730569174</c:v>
                </c:pt>
                <c:pt idx="49">
                  <c:v>26.104829377696735</c:v>
                </c:pt>
                <c:pt idx="50">
                  <c:v>26.274107063348033</c:v>
                </c:pt>
                <c:pt idx="51">
                  <c:v>26.439541800956313</c:v>
                </c:pt>
                <c:pt idx="52">
                  <c:v>26.601277104387481</c:v>
                </c:pt>
                <c:pt idx="53">
                  <c:v>26.759449088593172</c:v>
                </c:pt>
                <c:pt idx="54">
                  <c:v>26.914186953150942</c:v>
                </c:pt>
                <c:pt idx="55">
                  <c:v>27.065613427723431</c:v>
                </c:pt>
                <c:pt idx="56">
                  <c:v>27.213845182931252</c:v>
                </c:pt>
                <c:pt idx="57">
                  <c:v>27.358993209769846</c:v>
                </c:pt>
                <c:pt idx="58">
                  <c:v>27.501163170377737</c:v>
                </c:pt>
                <c:pt idx="59">
                  <c:v>27.640455722678681</c:v>
                </c:pt>
                <c:pt idx="60">
                  <c:v>27.77696682116699</c:v>
                </c:pt>
                <c:pt idx="61">
                  <c:v>27.91078799588125</c:v>
                </c:pt>
                <c:pt idx="62">
                  <c:v>28.042006611411576</c:v>
                </c:pt>
                <c:pt idx="63">
                  <c:v>28.170706107607867</c:v>
                </c:pt>
                <c:pt idx="64">
                  <c:v>28.296966223498064</c:v>
                </c:pt>
                <c:pt idx="65">
                  <c:v>28.420863205783228</c:v>
                </c:pt>
                <c:pt idx="66">
                  <c:v>28.542470003149706</c:v>
                </c:pt>
                <c:pt idx="67">
                  <c:v>28.661856447524912</c:v>
                </c:pt>
                <c:pt idx="68">
                  <c:v>28.779089423301226</c:v>
                </c:pt>
                <c:pt idx="69">
                  <c:v>28.894233025460775</c:v>
                </c:pt>
                <c:pt idx="70">
                  <c:v>29.007348707451538</c:v>
                </c:pt>
                <c:pt idx="71">
                  <c:v>29.118495419590705</c:v>
                </c:pt>
                <c:pt idx="72">
                  <c:v>29.2277297387045</c:v>
                </c:pt>
                <c:pt idx="73">
                  <c:v>29.335105989652675</c:v>
                </c:pt>
                <c:pt idx="74">
                  <c:v>29.440676359331636</c:v>
                </c:pt>
                <c:pt idx="75">
                  <c:v>29.544491003700262</c:v>
                </c:pt>
              </c:numCache>
            </c:numRef>
          </c:yVal>
          <c:smooth val="1"/>
          <c:extLst>
            <c:ext xmlns:c16="http://schemas.microsoft.com/office/drawing/2014/chart" uri="{C3380CC4-5D6E-409C-BE32-E72D297353CC}">
              <c16:uniqueId val="{0000000F-1617-4B8D-B082-F523A54D0FBB}"/>
            </c:ext>
          </c:extLst>
        </c:ser>
        <c:ser>
          <c:idx val="16"/>
          <c:order val="16"/>
          <c:spPr>
            <a:ln w="31750" cap="rnd">
              <a:solidFill>
                <a:schemeClr val="tx1"/>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Data!$R$16:$R$91</c:f>
              <c:numCache>
                <c:formatCode>General</c:formatCode>
                <c:ptCount val="76"/>
                <c:pt idx="0">
                  <c:v>18.322787164556118</c:v>
                </c:pt>
                <c:pt idx="1">
                  <c:v>18.565332764591908</c:v>
                </c:pt>
                <c:pt idx="2">
                  <c:v>18.801504299415463</c:v>
                </c:pt>
                <c:pt idx="3">
                  <c:v>19.031773592932456</c:v>
                </c:pt>
                <c:pt idx="4">
                  <c:v>19.256558328605578</c:v>
                </c:pt>
                <c:pt idx="5">
                  <c:v>19.476230096545372</c:v>
                </c:pt>
                <c:pt idx="6">
                  <c:v>19.691121030948764</c:v>
                </c:pt>
                <c:pt idx="7">
                  <c:v>19.901529309374084</c:v>
                </c:pt>
                <c:pt idx="8">
                  <c:v>20.10772373211443</c:v>
                </c:pt>
                <c:pt idx="9">
                  <c:v>20.309947555801955</c:v>
                </c:pt>
                <c:pt idx="10">
                  <c:v>20.508421719876978</c:v>
                </c:pt>
                <c:pt idx="11">
                  <c:v>20.70334757640866</c:v>
                </c:pt>
                <c:pt idx="12">
                  <c:v>20.894909211575147</c:v>
                </c:pt>
                <c:pt idx="13">
                  <c:v>21.083275429662038</c:v>
                </c:pt>
                <c:pt idx="14">
                  <c:v>21.268601456696231</c:v>
                </c:pt>
                <c:pt idx="15">
                  <c:v>21.451030409979012</c:v>
                </c:pt>
                <c:pt idx="16">
                  <c:v>21.630694571179973</c:v>
                </c:pt>
                <c:pt idx="17">
                  <c:v>21.807716493804037</c:v>
                </c:pt>
                <c:pt idx="18">
                  <c:v>21.98220997036665</c:v>
                </c:pt>
                <c:pt idx="19">
                  <c:v>22.154280880209711</c:v>
                </c:pt>
                <c:pt idx="20">
                  <c:v>22.324027935336016</c:v>
                </c:pt>
                <c:pt idx="21">
                  <c:v>22.491543338755001</c:v>
                </c:pt>
                <c:pt idx="22">
                  <c:v>22.656913367480531</c:v>
                </c:pt>
                <c:pt idx="23">
                  <c:v>22.820218890394809</c:v>
                </c:pt>
                <c:pt idx="24">
                  <c:v>22.981535829606777</c:v>
                </c:pt>
                <c:pt idx="25">
                  <c:v>23.140935572623192</c:v>
                </c:pt>
                <c:pt idx="26">
                  <c:v>23.298485341562706</c:v>
                </c:pt>
                <c:pt idx="27">
                  <c:v>23.454248524736663</c:v>
                </c:pt>
                <c:pt idx="28">
                  <c:v>23.608284975161773</c:v>
                </c:pt>
                <c:pt idx="29">
                  <c:v>23.76065127993245</c:v>
                </c:pt>
                <c:pt idx="30">
                  <c:v>23.911401003843309</c:v>
                </c:pt>
                <c:pt idx="31">
                  <c:v>24.060584910197623</c:v>
                </c:pt>
                <c:pt idx="32">
                  <c:v>24.208251161351502</c:v>
                </c:pt>
                <c:pt idx="33">
                  <c:v>24.354445501214673</c:v>
                </c:pt>
                <c:pt idx="34">
                  <c:v>24.499211421647576</c:v>
                </c:pt>
                <c:pt idx="35">
                  <c:v>24.642590314453741</c:v>
                </c:pt>
                <c:pt idx="36">
                  <c:v>24.784621610458828</c:v>
                </c:pt>
                <c:pt idx="37">
                  <c:v>24.925342906989556</c:v>
                </c:pt>
                <c:pt idx="38">
                  <c:v>25.06479008491074</c:v>
                </c:pt>
                <c:pt idx="39">
                  <c:v>25.202997416245122</c:v>
                </c:pt>
                <c:pt idx="40">
                  <c:v>25.339997663283896</c:v>
                </c:pt>
                <c:pt idx="41">
                  <c:v>25.475822169994707</c:v>
                </c:pt>
                <c:pt idx="42">
                  <c:v>25.610500946444887</c:v>
                </c:pt>
                <c:pt idx="43">
                  <c:v>25.744062746880402</c:v>
                </c:pt>
                <c:pt idx="44">
                  <c:v>25.876535142032711</c:v>
                </c:pt>
                <c:pt idx="45">
                  <c:v>26.00794458616577</c:v>
                </c:pt>
                <c:pt idx="46">
                  <c:v>26.138316479322881</c:v>
                </c:pt>
                <c:pt idx="47">
                  <c:v>26.267675225186082</c:v>
                </c:pt>
                <c:pt idx="48">
                  <c:v>26.39604428491991</c:v>
                </c:pt>
                <c:pt idx="49">
                  <c:v>26.523446227334432</c:v>
                </c:pt>
                <c:pt idx="50">
                  <c:v>26.649902775670199</c:v>
                </c:pt>
                <c:pt idx="51">
                  <c:v>26.7754348512787</c:v>
                </c:pt>
                <c:pt idx="52">
                  <c:v>26.900062614446178</c:v>
                </c:pt>
                <c:pt idx="53">
                  <c:v>27.023805502585702</c:v>
                </c:pt>
                <c:pt idx="54">
                  <c:v>27.146682266001605</c:v>
                </c:pt>
                <c:pt idx="55">
                  <c:v>27.268711001412207</c:v>
                </c:pt>
                <c:pt idx="56">
                  <c:v>27.389909183399986</c:v>
                </c:pt>
                <c:pt idx="57">
                  <c:v>27.510293693943513</c:v>
                </c:pt>
                <c:pt idx="58">
                  <c:v>27.629880850172253</c:v>
                </c:pt>
                <c:pt idx="59">
                  <c:v>27.748686430472926</c:v>
                </c:pt>
                <c:pt idx="60">
                  <c:v>27.866725699065647</c:v>
                </c:pt>
                <c:pt idx="61">
                  <c:v>27.984013429157827</c:v>
                </c:pt>
                <c:pt idx="62">
                  <c:v>28.100563924775088</c:v>
                </c:pt>
                <c:pt idx="63">
                  <c:v>28.216391041360563</c:v>
                </c:pt>
                <c:pt idx="64">
                  <c:v>28.331508205226118</c:v>
                </c:pt>
                <c:pt idx="65">
                  <c:v>28.445928431932892</c:v>
                </c:pt>
                <c:pt idx="66">
                  <c:v>28.559664343672221</c:v>
                </c:pt>
                <c:pt idx="67">
                  <c:v>28.67272818571255</c:v>
                </c:pt>
                <c:pt idx="68">
                  <c:v>28.785131841972934</c:v>
                </c:pt>
                <c:pt idx="69">
                  <c:v>28.896886849779122</c:v>
                </c:pt>
                <c:pt idx="70">
                  <c:v>29.008004413854064</c:v>
                </c:pt>
                <c:pt idx="71">
                  <c:v>29.118495419590708</c:v>
                </c:pt>
                <c:pt idx="72">
                  <c:v>29.228370445651784</c:v>
                </c:pt>
                <c:pt idx="73">
                  <c:v>29.337639775937451</c:v>
                </c:pt>
                <c:pt idx="74">
                  <c:v>29.446313410959512</c:v>
                </c:pt>
                <c:pt idx="75">
                  <c:v>29.554401078657534</c:v>
                </c:pt>
              </c:numCache>
            </c:numRef>
          </c:yVal>
          <c:smooth val="1"/>
          <c:extLst>
            <c:ext xmlns:c16="http://schemas.microsoft.com/office/drawing/2014/chart" uri="{C3380CC4-5D6E-409C-BE32-E72D297353CC}">
              <c16:uniqueId val="{00000010-1617-4B8D-B082-F523A54D0FBB}"/>
            </c:ext>
          </c:extLst>
        </c:ser>
        <c:dLbls>
          <c:showLegendKey val="0"/>
          <c:showVal val="0"/>
          <c:showCatName val="0"/>
          <c:showSerName val="0"/>
          <c:showPercent val="0"/>
          <c:showBubbleSize val="0"/>
        </c:dLbls>
        <c:axId val="275617432"/>
        <c:axId val="275619000"/>
      </c:scatterChart>
      <c:valAx>
        <c:axId val="27561743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Amenity (e.g. School Test Passing Rate)</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619000"/>
        <c:crosses val="autoZero"/>
        <c:crossBetween val="midCat"/>
      </c:valAx>
      <c:valAx>
        <c:axId val="275619000"/>
        <c:scaling>
          <c:orientation val="minMax"/>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Bid per Unit of Housing Services (Log)</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617432"/>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drawings/drawing1.xml><?xml version="1.0" encoding="utf-8"?>
<c:userShapes xmlns:c="http://schemas.openxmlformats.org/drawingml/2006/chart">
  <cdr:relSizeAnchor xmlns:cdr="http://schemas.openxmlformats.org/drawingml/2006/chartDrawing">
    <cdr:from>
      <cdr:x>0.14108</cdr:x>
      <cdr:y>0.45906</cdr:y>
    </cdr:from>
    <cdr:to>
      <cdr:x>0.17615</cdr:x>
      <cdr:y>0.81958</cdr:y>
    </cdr:to>
    <cdr:sp macro="" textlink="">
      <cdr:nvSpPr>
        <cdr:cNvPr id="2" name="Left Brace 1"/>
        <cdr:cNvSpPr/>
      </cdr:nvSpPr>
      <cdr:spPr>
        <a:xfrm xmlns:a="http://schemas.openxmlformats.org/drawingml/2006/main">
          <a:off x="788355" y="1915184"/>
          <a:ext cx="195971" cy="1504071"/>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0.03701</cdr:x>
      <cdr:y>0.62018</cdr:y>
    </cdr:from>
    <cdr:to>
      <cdr:x>0.17386</cdr:x>
      <cdr:y>0.7858</cdr:y>
    </cdr:to>
    <cdr:sp macro="" textlink="">
      <cdr:nvSpPr>
        <cdr:cNvPr id="3" name="TextBox 2"/>
        <cdr:cNvSpPr txBox="1"/>
      </cdr:nvSpPr>
      <cdr:spPr>
        <a:xfrm xmlns:a="http://schemas.openxmlformats.org/drawingml/2006/main">
          <a:off x="206812" y="2587360"/>
          <a:ext cx="764738" cy="6909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Bid Functions</a:t>
          </a:r>
        </a:p>
      </cdr:txBody>
    </cdr:sp>
  </cdr:relSizeAnchor>
  <cdr:relSizeAnchor xmlns:cdr="http://schemas.openxmlformats.org/drawingml/2006/chartDrawing">
    <cdr:from>
      <cdr:x>0.17459</cdr:x>
      <cdr:y>0.20114</cdr:y>
    </cdr:from>
    <cdr:to>
      <cdr:x>0.38192</cdr:x>
      <cdr:y>0.32725</cdr:y>
    </cdr:to>
    <cdr:sp macro="" textlink="">
      <cdr:nvSpPr>
        <cdr:cNvPr id="4" name="TextBox 3"/>
        <cdr:cNvSpPr txBox="1"/>
      </cdr:nvSpPr>
      <cdr:spPr>
        <a:xfrm xmlns:a="http://schemas.openxmlformats.org/drawingml/2006/main">
          <a:off x="975609" y="816428"/>
          <a:ext cx="1158560" cy="5118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Hedonic Envelope</a:t>
          </a:r>
        </a:p>
        <a:p xmlns:a="http://schemas.openxmlformats.org/drawingml/2006/main">
          <a:endParaRPr lang="en-US" sz="1100"/>
        </a:p>
      </cdr:txBody>
    </cdr:sp>
  </cdr:relSizeAnchor>
  <cdr:relSizeAnchor xmlns:cdr="http://schemas.openxmlformats.org/drawingml/2006/chartDrawing">
    <cdr:from>
      <cdr:x>0.23139</cdr:x>
      <cdr:y>0.30324</cdr:y>
    </cdr:from>
    <cdr:to>
      <cdr:x>0.26023</cdr:x>
      <cdr:y>0.40624</cdr:y>
    </cdr:to>
    <cdr:cxnSp macro="">
      <cdr:nvCxnSpPr>
        <cdr:cNvPr id="6" name="Straight Arrow Connector 5">
          <a:extLst xmlns:a="http://schemas.openxmlformats.org/drawingml/2006/main">
            <a:ext uri="{FF2B5EF4-FFF2-40B4-BE49-F238E27FC236}">
              <a16:creationId xmlns:a16="http://schemas.microsoft.com/office/drawing/2014/main" id="{0C583319-8A9D-48C8-A513-B5089F84D37A}"/>
            </a:ext>
          </a:extLst>
        </cdr:cNvPr>
        <cdr:cNvCxnSpPr/>
      </cdr:nvCxnSpPr>
      <cdr:spPr>
        <a:xfrm xmlns:a="http://schemas.openxmlformats.org/drawingml/2006/main">
          <a:off x="1293023" y="1265105"/>
          <a:ext cx="161157" cy="429711"/>
        </a:xfrm>
        <a:prstGeom xmlns:a="http://schemas.openxmlformats.org/drawingml/2006/main" prst="straightConnector1">
          <a:avLst/>
        </a:prstGeom>
        <a:ln xmlns:a="http://schemas.openxmlformats.org/drawingml/2006/main" w="254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23397-69A3-46A1-B628-21810A27E6DA}" type="datetimeFigureOut">
              <a:rPr lang="en-US" smtClean="0"/>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1AFEF0-664A-4D42-B307-75A9910D1661}" type="slidenum">
              <a:rPr lang="en-US" smtClean="0"/>
              <a:t>‹#›</a:t>
            </a:fld>
            <a:endParaRPr lang="en-US"/>
          </a:p>
        </p:txBody>
      </p:sp>
    </p:spTree>
    <p:extLst>
      <p:ext uri="{BB962C8B-B14F-4D97-AF65-F5344CB8AC3E}">
        <p14:creationId xmlns:p14="http://schemas.microsoft.com/office/powerpoint/2010/main" val="110662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49</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50</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51</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52</a:t>
            </a:fld>
            <a:endParaRPr lang="en-US"/>
          </a:p>
        </p:txBody>
      </p:sp>
    </p:spTree>
    <p:extLst>
      <p:ext uri="{BB962C8B-B14F-4D97-AF65-F5344CB8AC3E}">
        <p14:creationId xmlns:p14="http://schemas.microsoft.com/office/powerpoint/2010/main" val="2384820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EE2100F-936E-4C06-8A5C-49DDFE4F2F63}"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A72AD81-8BBD-4038-9466-DAD7F065684E}"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3018A8-2EC1-4F11-BF0A-9EC33055BC13}"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2D9A33F-4CD1-4779-8B45-B68516611BB1}" type="slidenum">
              <a:rPr lang="en-US" altLang="en-US" smtClean="0"/>
              <a:pPr>
                <a:defRPr/>
              </a:pPr>
              <a:t>‹#›</a:t>
            </a:fld>
            <a:endParaRPr lang="en-US" alt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13BB956-882F-4DB8-8188-897ED1351999}"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1918FADA-9385-4A18-9482-E0585B27D974}"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22A6501-522C-4817-ABA5-1A24A3ACA138}"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image" Target="../media/image2.wmf"/><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image" Target="../media/image1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wmf"/><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wmf"/><Relationship Id="rId4" Type="http://schemas.openxmlformats.org/officeDocument/2006/relationships/image" Target="../media/image2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wmf"/><Relationship Id="rId5" Type="http://schemas.openxmlformats.org/officeDocument/2006/relationships/oleObject" Target="../embeddings/oleObject29.bin"/><Relationship Id="rId4" Type="http://schemas.openxmlformats.org/officeDocument/2006/relationships/image" Target="../media/image20.wmf"/></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wmf"/><Relationship Id="rId4" Type="http://schemas.openxmlformats.org/officeDocument/2006/relationships/image" Target="../media/image31.wmf"/></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image" Target="../media/image32.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wmf"/><Relationship Id="rId4" Type="http://schemas.openxmlformats.org/officeDocument/2006/relationships/image" Target="../media/image33.wmf"/></Relationships>
</file>

<file path=ppt/slides/_rels/slide48.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 Id="rId9" Type="http://schemas.openxmlformats.org/officeDocument/2006/relationships/image" Target="../media/image2.wmf"/></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p:cNvSpPr>
            <a:spLocks noGrp="1" noChangeArrowheads="1"/>
          </p:cNvSpPr>
          <p:nvPr>
            <p:ph type="ctrTitle"/>
          </p:nvPr>
        </p:nvSpPr>
        <p:spPr>
          <a:xfrm>
            <a:off x="812801" y="1143000"/>
            <a:ext cx="7624233" cy="1790700"/>
          </a:xfrm>
        </p:spPr>
        <p:txBody>
          <a:bodyPr>
            <a:normAutofit fontScale="90000"/>
          </a:bodyPr>
          <a:lstStyle/>
          <a:p>
            <a:pPr fontAlgn="auto">
              <a:spcAft>
                <a:spcPts val="0"/>
              </a:spcAft>
              <a:defRPr/>
            </a:pPr>
            <a:br>
              <a:rPr lang="en-US" sz="2700" b="1" dirty="0">
                <a:solidFill>
                  <a:schemeClr val="tx2">
                    <a:satMod val="130000"/>
                  </a:schemeClr>
                </a:solidFill>
              </a:rPr>
            </a:br>
            <a:r>
              <a:rPr lang="en-US" sz="4400" dirty="0">
                <a:solidFill>
                  <a:schemeClr val="tx2">
                    <a:satMod val="130000"/>
                  </a:schemeClr>
                </a:solidFill>
              </a:rPr>
              <a:t>Bidding and Sorting:</a:t>
            </a:r>
            <a:br>
              <a:rPr lang="en-US" dirty="0">
                <a:solidFill>
                  <a:schemeClr val="tx2">
                    <a:satMod val="130000"/>
                  </a:schemeClr>
                </a:solidFill>
              </a:rPr>
            </a:br>
            <a:r>
              <a:rPr lang="en-US" sz="3600" dirty="0">
                <a:solidFill>
                  <a:schemeClr val="tx2">
                    <a:satMod val="130000"/>
                  </a:schemeClr>
                </a:solidFill>
              </a:rPr>
              <a:t>  The Theory of Local Public Finance</a:t>
            </a:r>
            <a:endParaRPr lang="en-US" sz="3600" b="1" dirty="0">
              <a:solidFill>
                <a:schemeClr val="tx2">
                  <a:satMod val="130000"/>
                </a:schemeClr>
              </a:solidFill>
            </a:endParaRPr>
          </a:p>
        </p:txBody>
      </p:sp>
      <p:sp>
        <p:nvSpPr>
          <p:cNvPr id="10243" name="Rectangle"/>
          <p:cNvSpPr>
            <a:spLocks noGrp="1" noChangeArrowheads="1"/>
          </p:cNvSpPr>
          <p:nvPr>
            <p:ph type="subTitle" idx="1"/>
          </p:nvPr>
        </p:nvSpPr>
        <p:spPr>
          <a:xfrm>
            <a:off x="2032000" y="3276600"/>
            <a:ext cx="6553200" cy="1809750"/>
          </a:xfrm>
        </p:spPr>
        <p:txBody>
          <a:bodyPr>
            <a:normAutofit/>
          </a:bodyPr>
          <a:lstStyle/>
          <a:p>
            <a:pPr marR="36576" lvl="0">
              <a:spcBef>
                <a:spcPts val="0"/>
              </a:spcBef>
              <a:buSzPct val="80000"/>
              <a:defRPr/>
            </a:pPr>
            <a:r>
              <a:rPr lang="en-US" sz="2400" b="1" dirty="0">
                <a:ln>
                  <a:solidFill>
                    <a:schemeClr val="bg2"/>
                  </a:solidFill>
                </a:ln>
                <a:solidFill>
                  <a:schemeClr val="accent5"/>
                </a:solidFill>
              </a:rPr>
              <a:t>ECN 741, Urban Economics</a:t>
            </a:r>
          </a:p>
        </p:txBody>
      </p:sp>
      <p:sp>
        <p:nvSpPr>
          <p:cNvPr id="4" name="TextBox"/>
          <p:cNvSpPr txBox="1"/>
          <p:nvPr/>
        </p:nvSpPr>
        <p:spPr>
          <a:xfrm>
            <a:off x="533400" y="6019800"/>
            <a:ext cx="7696200" cy="369332"/>
          </a:xfrm>
          <a:prstGeom prst="rect">
            <a:avLst/>
          </a:prstGeom>
          <a:noFill/>
        </p:spPr>
        <p:txBody>
          <a:bodyPr wrap="square" rtlCol="0">
            <a:spAutoFit/>
          </a:bodyPr>
          <a:lstStyle/>
          <a:p>
            <a:r>
              <a:rPr lang="en-US" dirty="0"/>
              <a:t>Professor John Yinger, The Maxwell School, Syracuse University, 2020</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5689600" y="304800"/>
            <a:ext cx="2424989" cy="13571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46231"/>
            <a:ext cx="8229600" cy="5600699"/>
          </a:xfrm>
        </p:spPr>
        <p:txBody>
          <a:bodyPr>
            <a:normAutofit fontScale="85000" lnSpcReduction="20000"/>
          </a:bodyPr>
          <a:lstStyle/>
          <a:p>
            <a:pPr marL="365760" indent="-283464" algn="ctr" fontAlgn="auto">
              <a:spcAft>
                <a:spcPts val="0"/>
              </a:spcAft>
              <a:buFont typeface="Wingdings" pitchFamily="2" charset="2"/>
              <a:buNone/>
              <a:defRPr/>
            </a:pPr>
            <a:r>
              <a:rPr lang="en-US" b="1" dirty="0">
                <a:solidFill>
                  <a:schemeClr val="accent5"/>
                </a:solidFill>
              </a:rPr>
              <a:t>Key Assumptions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This class focuses on a post-Tiebout consensus model for the first question based on 5 assumptions: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1. Household utility depends on a composite good (</a:t>
            </a:r>
            <a:r>
              <a:rPr lang="en-US" i="1" dirty="0">
                <a:latin typeface="Times New Roman" pitchFamily="18" charset="0"/>
                <a:cs typeface="Times New Roman" pitchFamily="18" charset="0"/>
              </a:rPr>
              <a:t>Z</a:t>
            </a:r>
            <a:r>
              <a:rPr lang="en-US" dirty="0"/>
              <a:t>), housing (</a:t>
            </a:r>
            <a:r>
              <a:rPr lang="en-US" i="1" dirty="0">
                <a:latin typeface="Times New Roman" pitchFamily="18" charset="0"/>
                <a:cs typeface="Times New Roman" pitchFamily="18" charset="0"/>
              </a:rPr>
              <a:t>H</a:t>
            </a:r>
            <a:r>
              <a:rPr lang="en-US" dirty="0"/>
              <a:t>), and public services (</a:t>
            </a:r>
            <a:r>
              <a:rPr lang="en-US" i="1" dirty="0">
                <a:latin typeface="Times New Roman" pitchFamily="18" charset="0"/>
                <a:cs typeface="Times New Roman" pitchFamily="18" charset="0"/>
              </a:rPr>
              <a:t>S</a:t>
            </a:r>
            <a:r>
              <a:rPr lang="en-US" dirty="0"/>
              <a:t>).</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2. Households differ in income, </a:t>
            </a:r>
            <a:r>
              <a:rPr lang="en-US" i="1" dirty="0">
                <a:latin typeface="Times New Roman" pitchFamily="18" charset="0"/>
                <a:cs typeface="Times New Roman" pitchFamily="18" charset="0"/>
              </a:rPr>
              <a:t>Y</a:t>
            </a:r>
            <a:r>
              <a:rPr lang="en-US" dirty="0"/>
              <a:t>, and preferences, but fall into homogeneous income-taste classes.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3. Households are mobile, so utility is constant within a class.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4. All households in a jurisdiction receive the same </a:t>
            </a:r>
            <a:r>
              <a:rPr lang="en-US" i="1" dirty="0">
                <a:latin typeface="Times New Roman" pitchFamily="18" charset="0"/>
                <a:cs typeface="Times New Roman" pitchFamily="18" charset="0"/>
              </a:rPr>
              <a:t>S</a:t>
            </a:r>
            <a:r>
              <a:rPr lang="en-US" dirty="0"/>
              <a:t> (and a household must live in a jurisdiction to receive its services).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5. A metropolitan area has many local jurisdictions with fixed boundaries and varying levels of </a:t>
            </a:r>
            <a:r>
              <a:rPr lang="en-US" i="1" dirty="0">
                <a:latin typeface="Times New Roman" pitchFamily="18" charset="0"/>
                <a:cs typeface="Times New Roman" pitchFamily="18" charset="0"/>
              </a:rPr>
              <a:t>S</a:t>
            </a:r>
            <a:r>
              <a:rPr lang="en-US" dirty="0"/>
              <a:t>.</a:t>
            </a:r>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4" name="Title" hidden="1">
            <a:extLst>
              <a:ext uri="{FF2B5EF4-FFF2-40B4-BE49-F238E27FC236}">
                <a16:creationId xmlns:a16="http://schemas.microsoft.com/office/drawing/2014/main" id="{0432AFD2-E4C2-414D-8FE6-254A81D23062}"/>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Key Assumptions</a:t>
            </a:r>
          </a:p>
        </p:txBody>
      </p:sp>
    </p:spTree>
    <p:extLst>
      <p:ext uri="{BB962C8B-B14F-4D97-AF65-F5344CB8AC3E}">
        <p14:creationId xmlns:p14="http://schemas.microsoft.com/office/powerpoint/2010/main" val="306758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0"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143000"/>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b="1" dirty="0">
                <a:solidFill>
                  <a:schemeClr val="accent5"/>
                </a:solidFill>
              </a:rPr>
              <a:t>Additional Assumptions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Most models use 2 more assumptions: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6. Local public services are financed with a property tax with assessed value (</a:t>
            </a:r>
            <a:r>
              <a:rPr lang="en-US" i="1" dirty="0">
                <a:latin typeface="Times New Roman" pitchFamily="18" charset="0"/>
                <a:cs typeface="Times New Roman" pitchFamily="18" charset="0"/>
              </a:rPr>
              <a:t>A</a:t>
            </a:r>
            <a:r>
              <a:rPr lang="en-US" dirty="0"/>
              <a:t>) equal to market value (</a:t>
            </a:r>
            <a:r>
              <a:rPr lang="en-US" i="1" dirty="0">
                <a:latin typeface="Times New Roman" pitchFamily="18" charset="0"/>
                <a:cs typeface="Times New Roman" pitchFamily="18" charset="0"/>
              </a:rPr>
              <a:t>V = PH/r</a:t>
            </a:r>
            <a:r>
              <a:rPr lang="en-US" dirty="0"/>
              <a:t>, where </a:t>
            </a:r>
            <a:r>
              <a:rPr lang="en-US" i="1" dirty="0">
                <a:latin typeface="Times New Roman" panose="02020603050405020304" pitchFamily="18" charset="0"/>
                <a:cs typeface="Times New Roman" panose="02020603050405020304" pitchFamily="18" charset="0"/>
              </a:rPr>
              <a:t>r</a:t>
            </a:r>
            <a:r>
              <a:rPr lang="en-US" dirty="0"/>
              <a:t> is the discount rate).</a:t>
            </a:r>
          </a:p>
          <a:p>
            <a:pPr marL="356934" lvl="1" indent="0" fontAlgn="auto">
              <a:lnSpc>
                <a:spcPct val="70000"/>
              </a:lnSpc>
              <a:spcAft>
                <a:spcPts val="0"/>
              </a:spcAft>
              <a:buNone/>
              <a:defRPr/>
            </a:pPr>
            <a:endParaRPr lang="en-US" dirty="0"/>
          </a:p>
          <a:p>
            <a:pPr marL="886460" lvl="2" indent="-283464" fontAlgn="auto">
              <a:spcAft>
                <a:spcPts val="0"/>
              </a:spcAft>
              <a:buFont typeface="Wingdings 2"/>
              <a:buChar char=""/>
              <a:defRPr/>
            </a:pPr>
            <a:r>
              <a:rPr lang="en-US" dirty="0"/>
              <a:t>Let </a:t>
            </a:r>
            <a:r>
              <a:rPr lang="en-US" i="1" dirty="0">
                <a:latin typeface="Times New Roman" pitchFamily="18" charset="0"/>
                <a:cs typeface="Times New Roman" pitchFamily="18" charset="0"/>
              </a:rPr>
              <a:t>m</a:t>
            </a:r>
            <a:r>
              <a:rPr lang="en-US" dirty="0"/>
              <a:t> be the legal tax rate and </a:t>
            </a:r>
            <a:r>
              <a:rPr lang="el-GR" i="1" dirty="0">
                <a:latin typeface="Times New Roman"/>
                <a:cs typeface="Times New Roman"/>
              </a:rPr>
              <a:t>τ</a:t>
            </a:r>
            <a:r>
              <a:rPr lang="en-US" dirty="0"/>
              <a:t> the effective rate, then tax payment, </a:t>
            </a:r>
            <a:r>
              <a:rPr lang="en-US" i="1" dirty="0">
                <a:latin typeface="Times New Roman" pitchFamily="18" charset="0"/>
                <a:cs typeface="Times New Roman" pitchFamily="18" charset="0"/>
              </a:rPr>
              <a:t>T</a:t>
            </a:r>
            <a:r>
              <a:rPr lang="en-US" dirty="0"/>
              <a:t>, is</a:t>
            </a:r>
          </a:p>
          <a:p>
            <a:pPr marL="602996" lvl="2" indent="0" fontAlgn="auto">
              <a:spcAft>
                <a:spcPts val="0"/>
              </a:spcAft>
              <a:buNone/>
              <a:defRPr/>
            </a:pPr>
            <a:endParaRPr lang="en-US" dirty="0"/>
          </a:p>
          <a:p>
            <a:pPr marL="602996" lvl="2" indent="0" fontAlgn="auto">
              <a:spcAft>
                <a:spcPts val="0"/>
              </a:spcAft>
              <a:buNone/>
              <a:defRPr/>
            </a:pPr>
            <a:r>
              <a:rPr lang="en-US" dirty="0"/>
              <a:t>   </a:t>
            </a:r>
          </a:p>
          <a:p>
            <a:pPr marL="602996" lvl="2" indent="0" fontAlgn="auto">
              <a:spcAft>
                <a:spcPts val="0"/>
              </a:spcAft>
              <a:buNone/>
              <a:defRPr/>
            </a:pPr>
            <a:r>
              <a:rPr lang="en-US" dirty="0"/>
              <a:t>    and</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356934" lvl="1" indent="0" fontAlgn="auto">
              <a:spcAft>
                <a:spcPts val="0"/>
              </a:spcAft>
              <a:buNone/>
              <a:defRPr/>
            </a:pPr>
            <a:endParaRPr lang="en-US" dirty="0"/>
          </a:p>
          <a:p>
            <a:pPr marL="640398" lvl="1" indent="-283464" fontAlgn="auto">
              <a:spcAft>
                <a:spcPts val="0"/>
              </a:spcAft>
              <a:buFont typeface="Wingdings 2"/>
              <a:buChar char=""/>
              <a:defRPr/>
            </a:pPr>
            <a:r>
              <a:rPr lang="en-US" dirty="0"/>
              <a:t>7. All households are homeowners </a:t>
            </a:r>
            <a:r>
              <a:rPr lang="en-US" b="1" dirty="0"/>
              <a:t>or</a:t>
            </a:r>
            <a:r>
              <a:rPr lang="en-US" dirty="0"/>
              <a:t> households are renters and the property tax is fully shifted onto them.</a:t>
            </a:r>
          </a:p>
        </p:txBody>
      </p:sp>
      <p:grpSp>
        <p:nvGrpSpPr>
          <p:cNvPr id="8" name="Equations" descr="Please contact Professor Yinger for details regarding figures and graphs.">
            <a:extLst>
              <a:ext uri="{FF2B5EF4-FFF2-40B4-BE49-F238E27FC236}">
                <a16:creationId xmlns:a16="http://schemas.microsoft.com/office/drawing/2014/main" id="{987BF894-C73E-484D-AB3A-4CA215D7CEC8}"/>
              </a:ext>
            </a:extLst>
          </p:cNvPr>
          <p:cNvGrpSpPr/>
          <p:nvPr/>
        </p:nvGrpSpPr>
        <p:grpSpPr>
          <a:xfrm>
            <a:off x="3420533" y="3752850"/>
            <a:ext cx="1837267" cy="1428750"/>
            <a:chOff x="3420533" y="3752850"/>
            <a:chExt cx="1837267" cy="1428750"/>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086125151"/>
                </p:ext>
              </p:extLst>
            </p:nvPr>
          </p:nvGraphicFramePr>
          <p:xfrm>
            <a:off x="3509435" y="3752850"/>
            <a:ext cx="1595965" cy="285750"/>
          </p:xfrm>
          <a:graphic>
            <a:graphicData uri="http://schemas.openxmlformats.org/presentationml/2006/ole">
              <mc:AlternateContent xmlns:mc="http://schemas.openxmlformats.org/markup-compatibility/2006">
                <mc:Choice xmlns:v="urn:schemas-microsoft-com:vml" Requires="v">
                  <p:oleObj spid="_x0000_s22827" name="Equation" r:id="rId3" imgW="825480" imgH="177480" progId="Equation.DSMT4">
                    <p:embed/>
                  </p:oleObj>
                </mc:Choice>
                <mc:Fallback>
                  <p:oleObj name="Equation" r:id="rId3" imgW="825480" imgH="177480" progId="Equation.DSMT4">
                    <p:embed/>
                    <p:pic>
                      <p:nvPicPr>
                        <p:cNvPr id="0" name="Object 1"/>
                        <p:cNvPicPr>
                          <a:picLocks noChangeAspect="1" noChangeArrowheads="1"/>
                        </p:cNvPicPr>
                        <p:nvPr/>
                      </p:nvPicPr>
                      <p:blipFill>
                        <a:blip r:embed="rId4"/>
                        <a:srcRect/>
                        <a:stretch>
                          <a:fillRect/>
                        </a:stretch>
                      </p:blipFill>
                      <p:spPr bwMode="auto">
                        <a:xfrm>
                          <a:off x="3509435" y="3752850"/>
                          <a:ext cx="1595965" cy="285750"/>
                        </a:xfrm>
                        <a:prstGeom prst="rect">
                          <a:avLst/>
                        </a:prstGeom>
                        <a:noFill/>
                      </p:spPr>
                    </p:pic>
                  </p:oleObj>
                </mc:Fallback>
              </mc:AlternateContent>
            </a:graphicData>
          </a:graphic>
        </p:graphicFrame>
        <p:graphicFrame>
          <p:nvGraphicFramePr>
            <p:cNvPr id="5"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002947819"/>
                </p:ext>
              </p:extLst>
            </p:nvPr>
          </p:nvGraphicFramePr>
          <p:xfrm>
            <a:off x="3420533" y="4518421"/>
            <a:ext cx="1837267" cy="663179"/>
          </p:xfrm>
          <a:graphic>
            <a:graphicData uri="http://schemas.openxmlformats.org/presentationml/2006/ole">
              <mc:AlternateContent xmlns:mc="http://schemas.openxmlformats.org/markup-compatibility/2006">
                <mc:Choice xmlns:v="urn:schemas-microsoft-com:vml" Requires="v">
                  <p:oleObj spid="_x0000_s22828" name="Equation" r:id="rId5" imgW="952200" imgH="431640" progId="Equation.DSMT4">
                    <p:embed/>
                  </p:oleObj>
                </mc:Choice>
                <mc:Fallback>
                  <p:oleObj name="Equation" r:id="rId5" imgW="952200" imgH="431640" progId="Equation.DSMT4">
                    <p:embed/>
                    <p:pic>
                      <p:nvPicPr>
                        <p:cNvPr id="0" name="Object 3"/>
                        <p:cNvPicPr>
                          <a:picLocks noChangeAspect="1" noChangeArrowheads="1"/>
                        </p:cNvPicPr>
                        <p:nvPr/>
                      </p:nvPicPr>
                      <p:blipFill>
                        <a:blip r:embed="rId6"/>
                        <a:srcRect/>
                        <a:stretch>
                          <a:fillRect/>
                        </a:stretch>
                      </p:blipFill>
                      <p:spPr bwMode="auto">
                        <a:xfrm>
                          <a:off x="3420533" y="4518421"/>
                          <a:ext cx="1837267" cy="663179"/>
                        </a:xfrm>
                        <a:prstGeom prst="rect">
                          <a:avLst/>
                        </a:prstGeom>
                        <a:noFill/>
                      </p:spPr>
                    </p:pic>
                  </p:oleObj>
                </mc:Fallback>
              </mc:AlternateContent>
            </a:graphicData>
          </a:graphic>
        </p:graphicFrame>
      </p:gr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2" name="Title" hidden="1">
            <a:extLst>
              <a:ext uri="{FF2B5EF4-FFF2-40B4-BE49-F238E27FC236}">
                <a16:creationId xmlns:a16="http://schemas.microsoft.com/office/drawing/2014/main" id="{B5018B3B-91AA-4BD5-8598-171AA1D57177}"/>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Additional Assumptions</a:t>
            </a:r>
          </a:p>
        </p:txBody>
      </p:sp>
    </p:spTree>
    <p:extLst>
      <p:ext uri="{BB962C8B-B14F-4D97-AF65-F5344CB8AC3E}">
        <p14:creationId xmlns:p14="http://schemas.microsoft.com/office/powerpoint/2010/main" val="409589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Intro</a:t>
            </a: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duction</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07420"/>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5FE6829E-9FF3-4980-8173-342F9A737A7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Introduction – Class Outline</a:t>
            </a:r>
          </a:p>
        </p:txBody>
      </p:sp>
    </p:spTree>
    <p:extLst>
      <p:ext uri="{BB962C8B-B14F-4D97-AF65-F5344CB8AC3E}">
        <p14:creationId xmlns:p14="http://schemas.microsoft.com/office/powerpoint/2010/main" val="1834287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90525" y="1070482"/>
            <a:ext cx="8229600" cy="5086350"/>
          </a:xfrm>
        </p:spPr>
        <p:txBody>
          <a:bodyPr>
            <a:normAutofit/>
          </a:bodyPr>
          <a:lstStyle/>
          <a:p>
            <a:pPr marL="82550" indent="0" algn="ctr">
              <a:buNone/>
            </a:pPr>
            <a:r>
              <a:rPr lang="en-US" sz="3200" b="1" dirty="0">
                <a:solidFill>
                  <a:schemeClr val="accent5"/>
                </a:solidFill>
              </a:rPr>
              <a:t>The Household Problem</a:t>
            </a:r>
          </a:p>
          <a:p>
            <a:pPr lvl="1">
              <a:lnSpc>
                <a:spcPct val="50000"/>
              </a:lnSpc>
            </a:pPr>
            <a:endParaRPr lang="en-US" b="1" dirty="0"/>
          </a:p>
          <a:p>
            <a:r>
              <a:rPr lang="en-US" dirty="0"/>
              <a:t>The household budget constraint is</a:t>
            </a:r>
          </a:p>
          <a:p>
            <a:endParaRPr lang="en-US" dirty="0"/>
          </a:p>
          <a:p>
            <a:endParaRPr lang="en-US" dirty="0"/>
          </a:p>
          <a:p>
            <a:endParaRPr lang="en-US" dirty="0"/>
          </a:p>
          <a:p>
            <a:pPr marL="109728" indent="0">
              <a:buNone/>
            </a:pPr>
            <a:r>
              <a:rPr lang="en-US" dirty="0"/>
              <a:t>    </a:t>
            </a:r>
          </a:p>
          <a:p>
            <a:pPr marL="109728" indent="0">
              <a:buNone/>
            </a:pPr>
            <a:r>
              <a:rPr lang="en-US" dirty="0"/>
              <a:t>   where </a:t>
            </a:r>
            <a:r>
              <a:rPr lang="el-GR" i="1" dirty="0">
                <a:latin typeface="Times New Roman" panose="02020603050405020304" pitchFamily="18" charset="0"/>
                <a:cs typeface="Times New Roman" panose="02020603050405020304" pitchFamily="18" charset="0"/>
              </a:rPr>
              <a:t>τ</a:t>
            </a:r>
            <a:r>
              <a:rPr lang="en-US" dirty="0">
                <a:latin typeface="Times New Roman" panose="02020603050405020304" pitchFamily="18" charset="0"/>
                <a:cs typeface="Times New Roman" panose="02020603050405020304" pitchFamily="18" charset="0"/>
              </a:rPr>
              <a:t>* is defined to be </a:t>
            </a:r>
            <a:r>
              <a:rPr lang="el-GR" i="1" dirty="0">
                <a:latin typeface="Times New Roman" panose="02020603050405020304" pitchFamily="18" charset="0"/>
                <a:cs typeface="Times New Roman" panose="02020603050405020304" pitchFamily="18" charset="0"/>
              </a:rPr>
              <a:t>τ</a:t>
            </a:r>
            <a:r>
              <a:rPr lang="en-US" i="1" dirty="0">
                <a:latin typeface="Times New Roman" panose="02020603050405020304" pitchFamily="18" charset="0"/>
                <a:cs typeface="Times New Roman" panose="02020603050405020304" pitchFamily="18" charset="0"/>
              </a:rPr>
              <a:t>/r</a:t>
            </a:r>
            <a:r>
              <a:rPr lang="en-US" dirty="0">
                <a:latin typeface="Times New Roman" panose="02020603050405020304" pitchFamily="18" charset="0"/>
                <a:cs typeface="Times New Roman" panose="02020603050405020304" pitchFamily="18" charset="0"/>
              </a:rPr>
              <a:t>.</a:t>
            </a:r>
            <a:endParaRPr lang="en-US" dirty="0"/>
          </a:p>
          <a:p>
            <a:endParaRPr lang="en-US" dirty="0"/>
          </a:p>
          <a:p>
            <a:r>
              <a:rPr lang="en-US" dirty="0"/>
              <a:t>The household utility function is:</a:t>
            </a: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pSp>
        <p:nvGrpSpPr>
          <p:cNvPr id="6" name="Equations" descr="Please contact Professor Yinger for details regarding figures and graphs.">
            <a:extLst>
              <a:ext uri="{FF2B5EF4-FFF2-40B4-BE49-F238E27FC236}">
                <a16:creationId xmlns:a16="http://schemas.microsoft.com/office/drawing/2014/main" id="{D7A5EE9A-2706-4AA7-B910-6C4529A22365}"/>
              </a:ext>
            </a:extLst>
          </p:cNvPr>
          <p:cNvGrpSpPr/>
          <p:nvPr/>
        </p:nvGrpSpPr>
        <p:grpSpPr>
          <a:xfrm>
            <a:off x="2285999" y="2509837"/>
            <a:ext cx="4438651" cy="3662363"/>
            <a:chOff x="2285999" y="2509837"/>
            <a:chExt cx="4438651" cy="3662363"/>
          </a:xfrm>
        </p:grpSpPr>
        <p:graphicFrame>
          <p:nvGraphicFramePr>
            <p:cNvPr id="2"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652131068"/>
                </p:ext>
              </p:extLst>
            </p:nvPr>
          </p:nvGraphicFramePr>
          <p:xfrm>
            <a:off x="2285999" y="2509837"/>
            <a:ext cx="4438651" cy="1223963"/>
          </p:xfrm>
          <a:graphic>
            <a:graphicData uri="http://schemas.openxmlformats.org/presentationml/2006/ole">
              <mc:AlternateContent xmlns:mc="http://schemas.openxmlformats.org/markup-compatibility/2006">
                <mc:Choice xmlns:v="urn:schemas-microsoft-com:vml" Requires="v">
                  <p:oleObj spid="_x0000_s1378" name="Equation" r:id="rId3" imgW="2247840" imgH="660240" progId="Equation.DSMT4">
                    <p:embed/>
                  </p:oleObj>
                </mc:Choice>
                <mc:Fallback>
                  <p:oleObj name="Equation" r:id="rId3" imgW="2247840" imgH="660240" progId="Equation.DSMT4">
                    <p:embed/>
                    <p:pic>
                      <p:nvPicPr>
                        <p:cNvPr id="0" name="Object 1"/>
                        <p:cNvPicPr>
                          <a:picLocks noChangeAspect="1" noChangeArrowheads="1"/>
                        </p:cNvPicPr>
                        <p:nvPr/>
                      </p:nvPicPr>
                      <p:blipFill>
                        <a:blip r:embed="rId4"/>
                        <a:srcRect/>
                        <a:stretch>
                          <a:fillRect/>
                        </a:stretch>
                      </p:blipFill>
                      <p:spPr bwMode="auto">
                        <a:xfrm>
                          <a:off x="2285999" y="2509837"/>
                          <a:ext cx="4438651" cy="1223963"/>
                        </a:xfrm>
                        <a:prstGeom prst="rect">
                          <a:avLst/>
                        </a:prstGeom>
                        <a:noFill/>
                        <a:ln>
                          <a:noFill/>
                        </a:ln>
                      </p:spPr>
                    </p:pic>
                  </p:oleObj>
                </mc:Fallback>
              </mc:AlternateContent>
            </a:graphicData>
          </a:graphic>
        </p:graphicFrame>
        <p:graphicFrame>
          <p:nvGraphicFramePr>
            <p:cNvPr id="4"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257535064"/>
                </p:ext>
              </p:extLst>
            </p:nvPr>
          </p:nvGraphicFramePr>
          <p:xfrm>
            <a:off x="3200400" y="5638800"/>
            <a:ext cx="2031999" cy="533400"/>
          </p:xfrm>
          <a:graphic>
            <a:graphicData uri="http://schemas.openxmlformats.org/presentationml/2006/ole">
              <mc:AlternateContent xmlns:mc="http://schemas.openxmlformats.org/markup-compatibility/2006">
                <mc:Choice xmlns:v="urn:schemas-microsoft-com:vml" Requires="v">
                  <p:oleObj spid="_x0000_s1379" name="Equation" r:id="rId5" imgW="749160" imgH="203040" progId="Equation.DSMT4">
                    <p:embed/>
                  </p:oleObj>
                </mc:Choice>
                <mc:Fallback>
                  <p:oleObj name="Equation" r:id="rId5" imgW="749160" imgH="20304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5638800"/>
                          <a:ext cx="2031999" cy="533400"/>
                        </a:xfrm>
                        <a:prstGeom prst="rect">
                          <a:avLst/>
                        </a:prstGeom>
                        <a:noFill/>
                        <a:ln>
                          <a:noFill/>
                        </a:ln>
                      </p:spPr>
                    </p:pic>
                  </p:oleObj>
                </mc:Fallback>
              </mc:AlternateContent>
            </a:graphicData>
          </a:graphic>
        </p:graphicFrame>
      </p:gr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1" name="Title" hidden="1">
            <a:extLst>
              <a:ext uri="{FF2B5EF4-FFF2-40B4-BE49-F238E27FC236}">
                <a16:creationId xmlns:a16="http://schemas.microsoft.com/office/drawing/2014/main" id="{C1DE81F5-05D3-408D-8CAE-E12FC7364002}"/>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Household Problem</a:t>
            </a:r>
          </a:p>
        </p:txBody>
      </p:sp>
    </p:spTree>
    <p:extLst>
      <p:ext uri="{BB962C8B-B14F-4D97-AF65-F5344CB8AC3E}">
        <p14:creationId xmlns:p14="http://schemas.microsoft.com/office/powerpoint/2010/main" val="2232847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9"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66872"/>
            <a:ext cx="8229600" cy="5086350"/>
          </a:xfrm>
        </p:spPr>
        <p:txBody>
          <a:bodyPr>
            <a:normAutofit/>
          </a:bodyPr>
          <a:lstStyle/>
          <a:p>
            <a:pPr marL="82550" indent="0" algn="ctr">
              <a:buNone/>
            </a:pPr>
            <a:r>
              <a:rPr lang="en-US" sz="3200" b="1" dirty="0">
                <a:solidFill>
                  <a:schemeClr val="accent5"/>
                </a:solidFill>
              </a:rPr>
              <a:t>The Household Problem 2</a:t>
            </a:r>
          </a:p>
          <a:p>
            <a:pPr lvl="1">
              <a:lnSpc>
                <a:spcPct val="50000"/>
              </a:lnSpc>
            </a:pPr>
            <a:endParaRPr lang="en-US" b="1" dirty="0"/>
          </a:p>
          <a:p>
            <a:r>
              <a:rPr lang="en-US" dirty="0"/>
              <a:t>The </a:t>
            </a:r>
            <a:r>
              <a:rPr lang="en-US" dirty="0" err="1"/>
              <a:t>Lagrangian</a:t>
            </a:r>
            <a:r>
              <a:rPr lang="en-US" dirty="0"/>
              <a:t>:</a:t>
            </a:r>
          </a:p>
          <a:p>
            <a:endParaRPr lang="en-US" b="1" dirty="0"/>
          </a:p>
          <a:p>
            <a:endParaRPr lang="en-US" b="1" dirty="0"/>
          </a:p>
          <a:p>
            <a:pPr>
              <a:lnSpc>
                <a:spcPct val="50000"/>
              </a:lnSpc>
            </a:pPr>
            <a:endParaRPr lang="en-US" b="1" dirty="0"/>
          </a:p>
          <a:p>
            <a:r>
              <a:rPr lang="en-US" dirty="0"/>
              <a:t>The first-order conditions:</a:t>
            </a: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pSp>
        <p:nvGrpSpPr>
          <p:cNvPr id="6" name="Equations" descr="Please contact Professor Yinger for details regarding figures and graphs.">
            <a:extLst>
              <a:ext uri="{FF2B5EF4-FFF2-40B4-BE49-F238E27FC236}">
                <a16:creationId xmlns:a16="http://schemas.microsoft.com/office/drawing/2014/main" id="{7D35A523-A1BC-4D48-9916-B3F772A9F509}"/>
              </a:ext>
            </a:extLst>
          </p:cNvPr>
          <p:cNvGrpSpPr/>
          <p:nvPr/>
        </p:nvGrpSpPr>
        <p:grpSpPr>
          <a:xfrm>
            <a:off x="1981200" y="2208213"/>
            <a:ext cx="4829175" cy="4116387"/>
            <a:chOff x="1981200" y="2208213"/>
            <a:chExt cx="4829175" cy="4116387"/>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115427493"/>
                </p:ext>
              </p:extLst>
            </p:nvPr>
          </p:nvGraphicFramePr>
          <p:xfrm>
            <a:off x="2084388" y="2208213"/>
            <a:ext cx="4725987" cy="992187"/>
          </p:xfrm>
          <a:graphic>
            <a:graphicData uri="http://schemas.openxmlformats.org/presentationml/2006/ole">
              <mc:AlternateContent xmlns:mc="http://schemas.openxmlformats.org/markup-compatibility/2006">
                <mc:Choice xmlns:v="urn:schemas-microsoft-com:vml" Requires="v">
                  <p:oleObj spid="_x0000_s14990" name="Equation" r:id="rId3" imgW="2095200" imgH="482400" progId="Equation.DSMT4">
                    <p:embed/>
                  </p:oleObj>
                </mc:Choice>
                <mc:Fallback>
                  <p:oleObj name="Equation" r:id="rId3" imgW="2095200" imgH="482400" progId="Equation.DSMT4">
                    <p:embed/>
                    <p:pic>
                      <p:nvPicPr>
                        <p:cNvPr id="0" name=""/>
                        <p:cNvPicPr>
                          <a:picLocks noChangeAspect="1" noChangeArrowheads="1"/>
                        </p:cNvPicPr>
                        <p:nvPr/>
                      </p:nvPicPr>
                      <p:blipFill>
                        <a:blip r:embed="rId4"/>
                        <a:srcRect/>
                        <a:stretch>
                          <a:fillRect/>
                        </a:stretch>
                      </p:blipFill>
                      <p:spPr bwMode="auto">
                        <a:xfrm>
                          <a:off x="2084388" y="2208213"/>
                          <a:ext cx="4725987" cy="992187"/>
                        </a:xfrm>
                        <a:prstGeom prst="rect">
                          <a:avLst/>
                        </a:prstGeom>
                        <a:noFill/>
                        <a:ln>
                          <a:noFill/>
                        </a:ln>
                      </p:spPr>
                    </p:pic>
                  </p:oleObj>
                </mc:Fallback>
              </mc:AlternateContent>
            </a:graphicData>
          </a:graphic>
        </p:graphicFrame>
        <p:graphicFrame>
          <p:nvGraphicFramePr>
            <p:cNvPr id="4"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4167498089"/>
                </p:ext>
              </p:extLst>
            </p:nvPr>
          </p:nvGraphicFramePr>
          <p:xfrm>
            <a:off x="2131484" y="3837385"/>
            <a:ext cx="4345516" cy="658415"/>
          </p:xfrm>
          <a:graphic>
            <a:graphicData uri="http://schemas.openxmlformats.org/presentationml/2006/ole">
              <mc:AlternateContent xmlns:mc="http://schemas.openxmlformats.org/markup-compatibility/2006">
                <mc:Choice xmlns:v="urn:schemas-microsoft-com:vml" Requires="v">
                  <p:oleObj spid="_x0000_s14991" name="Equation" r:id="rId5" imgW="1511280" imgH="253800" progId="Equation.DSMT4">
                    <p:embed/>
                  </p:oleObj>
                </mc:Choice>
                <mc:Fallback>
                  <p:oleObj name="Equation" r:id="rId5" imgW="1511280" imgH="253800" progId="Equation.DSMT4">
                    <p:embed/>
                    <p:pic>
                      <p:nvPicPr>
                        <p:cNvPr id="0" name="Object 1"/>
                        <p:cNvPicPr>
                          <a:picLocks noChangeAspect="1" noChangeArrowheads="1"/>
                        </p:cNvPicPr>
                        <p:nvPr/>
                      </p:nvPicPr>
                      <p:blipFill>
                        <a:blip r:embed="rId6"/>
                        <a:srcRect/>
                        <a:stretch>
                          <a:fillRect/>
                        </a:stretch>
                      </p:blipFill>
                      <p:spPr bwMode="auto">
                        <a:xfrm>
                          <a:off x="2131484" y="3837385"/>
                          <a:ext cx="4345516" cy="658415"/>
                        </a:xfrm>
                        <a:prstGeom prst="rect">
                          <a:avLst/>
                        </a:prstGeom>
                        <a:noFill/>
                        <a:ln>
                          <a:noFill/>
                        </a:ln>
                      </p:spPr>
                    </p:pic>
                  </p:oleObj>
                </mc:Fallback>
              </mc:AlternateContent>
            </a:graphicData>
          </a:graphic>
        </p:graphicFrame>
        <p:graphicFrame>
          <p:nvGraphicFramePr>
            <p:cNvPr id="7"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62928850"/>
                </p:ext>
              </p:extLst>
            </p:nvPr>
          </p:nvGraphicFramePr>
          <p:xfrm>
            <a:off x="3196166" y="4664869"/>
            <a:ext cx="1909234" cy="592931"/>
          </p:xfrm>
          <a:graphic>
            <a:graphicData uri="http://schemas.openxmlformats.org/presentationml/2006/ole">
              <mc:AlternateContent xmlns:mc="http://schemas.openxmlformats.org/markup-compatibility/2006">
                <mc:Choice xmlns:v="urn:schemas-microsoft-com:vml" Requires="v">
                  <p:oleObj spid="_x0000_s14992" name="Equation" r:id="rId7" imgW="685800" imgH="228600" progId="Equation.DSMT4">
                    <p:embed/>
                  </p:oleObj>
                </mc:Choice>
                <mc:Fallback>
                  <p:oleObj name="Equation" r:id="rId7" imgW="685800" imgH="228600" progId="Equation.DSMT4">
                    <p:embed/>
                    <p:pic>
                      <p:nvPicPr>
                        <p:cNvPr id="0" name=""/>
                        <p:cNvPicPr>
                          <a:picLocks noChangeAspect="1" noChangeArrowheads="1"/>
                        </p:cNvPicPr>
                        <p:nvPr/>
                      </p:nvPicPr>
                      <p:blipFill>
                        <a:blip r:embed="rId8"/>
                        <a:srcRect/>
                        <a:stretch>
                          <a:fillRect/>
                        </a:stretch>
                      </p:blipFill>
                      <p:spPr bwMode="auto">
                        <a:xfrm>
                          <a:off x="3196166" y="4664869"/>
                          <a:ext cx="1909234" cy="592931"/>
                        </a:xfrm>
                        <a:prstGeom prst="rect">
                          <a:avLst/>
                        </a:prstGeom>
                        <a:noFill/>
                        <a:ln>
                          <a:noFill/>
                        </a:ln>
                      </p:spPr>
                    </p:pic>
                  </p:oleObj>
                </mc:Fallback>
              </mc:AlternateContent>
            </a:graphicData>
          </a:graphic>
        </p:graphicFrame>
        <p:graphicFrame>
          <p:nvGraphicFramePr>
            <p:cNvPr id="8" name="Equation 4" descr="Please contact Professor Yinger for details regarding figures and graphs."/>
            <p:cNvGraphicFramePr>
              <a:graphicFrameLocks noChangeAspect="1"/>
            </p:cNvGraphicFramePr>
            <p:nvPr>
              <p:extLst>
                <p:ext uri="{D42A27DB-BD31-4B8C-83A1-F6EECF244321}">
                  <p14:modId xmlns:p14="http://schemas.microsoft.com/office/powerpoint/2010/main" val="3288329400"/>
                </p:ext>
              </p:extLst>
            </p:nvPr>
          </p:nvGraphicFramePr>
          <p:xfrm>
            <a:off x="1981200" y="5274367"/>
            <a:ext cx="4572000" cy="1050233"/>
          </p:xfrm>
          <a:graphic>
            <a:graphicData uri="http://schemas.openxmlformats.org/presentationml/2006/ole">
              <mc:AlternateContent xmlns:mc="http://schemas.openxmlformats.org/markup-compatibility/2006">
                <mc:Choice xmlns:v="urn:schemas-microsoft-com:vml" Requires="v">
                  <p:oleObj spid="_x0000_s14993" name="Equation" r:id="rId9" imgW="1701720" imgH="431640" progId="Equation.DSMT4">
                    <p:embed/>
                  </p:oleObj>
                </mc:Choice>
                <mc:Fallback>
                  <p:oleObj name="Equation" r:id="rId9" imgW="1701720" imgH="431640" progId="Equation.DSMT4">
                    <p:embed/>
                    <p:pic>
                      <p:nvPicPr>
                        <p:cNvPr id="0" name=""/>
                        <p:cNvPicPr>
                          <a:picLocks noChangeAspect="1" noChangeArrowheads="1"/>
                        </p:cNvPicPr>
                        <p:nvPr/>
                      </p:nvPicPr>
                      <p:blipFill>
                        <a:blip r:embed="rId10"/>
                        <a:srcRect/>
                        <a:stretch>
                          <a:fillRect/>
                        </a:stretch>
                      </p:blipFill>
                      <p:spPr bwMode="auto">
                        <a:xfrm>
                          <a:off x="1981200" y="5274367"/>
                          <a:ext cx="4572000" cy="1050233"/>
                        </a:xfrm>
                        <a:prstGeom prst="rect">
                          <a:avLst/>
                        </a:prstGeom>
                        <a:noFill/>
                        <a:ln>
                          <a:noFill/>
                        </a:ln>
                      </p:spPr>
                    </p:pic>
                  </p:oleObj>
                </mc:Fallback>
              </mc:AlternateContent>
            </a:graphicData>
          </a:graphic>
        </p:graphicFrame>
      </p:gr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11" cstate="print"/>
          <a:srcRect/>
          <a:stretch>
            <a:fillRect/>
          </a:stretch>
        </p:blipFill>
        <p:spPr bwMode="auto">
          <a:xfrm>
            <a:off x="7010400" y="300655"/>
            <a:ext cx="1104189" cy="617984"/>
          </a:xfrm>
          <a:prstGeom prst="rect">
            <a:avLst/>
          </a:prstGeom>
          <a:noFill/>
        </p:spPr>
      </p:pic>
      <p:sp>
        <p:nvSpPr>
          <p:cNvPr id="12" name="Title" hidden="1">
            <a:extLst>
              <a:ext uri="{FF2B5EF4-FFF2-40B4-BE49-F238E27FC236}">
                <a16:creationId xmlns:a16="http://schemas.microsoft.com/office/drawing/2014/main" id="{4D4C6C58-AD29-4B63-971E-CA5DF6294A6F}"/>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Household Problem 2</a:t>
            </a:r>
          </a:p>
        </p:txBody>
      </p:sp>
    </p:spTree>
    <p:extLst>
      <p:ext uri="{BB962C8B-B14F-4D97-AF65-F5344CB8AC3E}">
        <p14:creationId xmlns:p14="http://schemas.microsoft.com/office/powerpoint/2010/main" val="245543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04845"/>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The First-Order Conditions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1</a:t>
            </a:r>
            <a:r>
              <a:rPr lang="en-US" baseline="30000" dirty="0"/>
              <a:t>st</a:t>
            </a:r>
            <a:r>
              <a:rPr lang="en-US" dirty="0"/>
              <a:t> and 2</a:t>
            </a:r>
            <a:r>
              <a:rPr lang="en-US" baseline="30000" dirty="0"/>
              <a:t>nd</a:t>
            </a:r>
            <a:r>
              <a:rPr lang="en-US" dirty="0"/>
              <a:t> conditions imply</a:t>
            </a:r>
            <a:r>
              <a:rPr lang="en-US" dirty="0">
                <a:latin typeface="Times New Roman" pitchFamily="18" charset="0"/>
                <a:cs typeface="Times New Roman" pitchFamily="18" charset="0"/>
              </a:rPr>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3</a:t>
            </a:r>
            <a:r>
              <a:rPr lang="en-US" baseline="30000" dirty="0"/>
              <a:t>rd</a:t>
            </a:r>
            <a:r>
              <a:rPr lang="en-US" dirty="0"/>
              <a:t> condition simplifies to:</a:t>
            </a:r>
            <a:endParaRPr lang="en-US" dirty="0">
              <a:latin typeface="Times New Roman" pitchFamily="18" charset="0"/>
              <a:cs typeface="Times New Roman" pitchFamily="18" charset="0"/>
            </a:endParaRPr>
          </a:p>
          <a:p>
            <a:pPr marL="365760" indent="-283464" fontAlgn="auto">
              <a:spcAft>
                <a:spcPts val="0"/>
              </a:spcAft>
              <a:buFont typeface="Wingdings 2"/>
              <a:buChar char=""/>
              <a:defRPr/>
            </a:pPr>
            <a:endParaRPr lang="en-US" dirty="0"/>
          </a:p>
        </p:txBody>
      </p:sp>
      <p:grpSp>
        <p:nvGrpSpPr>
          <p:cNvPr id="6" name="Equations" descr="Please contact Professor Yinger for details regarding figures and graphs.">
            <a:extLst>
              <a:ext uri="{FF2B5EF4-FFF2-40B4-BE49-F238E27FC236}">
                <a16:creationId xmlns:a16="http://schemas.microsoft.com/office/drawing/2014/main" id="{85772E16-09A5-4DD8-9C1D-488BB992DB87}"/>
              </a:ext>
            </a:extLst>
          </p:cNvPr>
          <p:cNvGrpSpPr/>
          <p:nvPr/>
        </p:nvGrpSpPr>
        <p:grpSpPr>
          <a:xfrm>
            <a:off x="2133600" y="2343150"/>
            <a:ext cx="4445000" cy="3600450"/>
            <a:chOff x="2133600" y="2343150"/>
            <a:chExt cx="4445000" cy="3600450"/>
          </a:xfrm>
        </p:grpSpPr>
        <p:graphicFrame>
          <p:nvGraphicFramePr>
            <p:cNvPr id="2"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822563810"/>
                </p:ext>
              </p:extLst>
            </p:nvPr>
          </p:nvGraphicFramePr>
          <p:xfrm>
            <a:off x="2133600" y="2343150"/>
            <a:ext cx="4445000" cy="1085850"/>
          </p:xfrm>
          <a:graphic>
            <a:graphicData uri="http://schemas.openxmlformats.org/presentationml/2006/ole">
              <mc:AlternateContent xmlns:mc="http://schemas.openxmlformats.org/markup-compatibility/2006">
                <mc:Choice xmlns:v="urn:schemas-microsoft-com:vml" Requires="v">
                  <p:oleObj spid="_x0000_s3428" name="Equation" r:id="rId3" imgW="1676400" imgH="419100" progId="Equation.DSMT4">
                    <p:embed/>
                  </p:oleObj>
                </mc:Choice>
                <mc:Fallback>
                  <p:oleObj name="Equation" r:id="rId3" imgW="16764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343150"/>
                          <a:ext cx="4445000" cy="1085850"/>
                        </a:xfrm>
                        <a:prstGeom prst="rect">
                          <a:avLst/>
                        </a:prstGeom>
                        <a:noFill/>
                        <a:ln>
                          <a:noFill/>
                        </a:ln>
                      </p:spPr>
                    </p:pic>
                  </p:oleObj>
                </mc:Fallback>
              </mc:AlternateContent>
            </a:graphicData>
          </a:graphic>
        </p:graphicFrame>
        <p:graphicFrame>
          <p:nvGraphicFramePr>
            <p:cNvPr id="3"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55364671"/>
                </p:ext>
              </p:extLst>
            </p:nvPr>
          </p:nvGraphicFramePr>
          <p:xfrm>
            <a:off x="2646892" y="4789228"/>
            <a:ext cx="3418416" cy="1154372"/>
          </p:xfrm>
          <a:graphic>
            <a:graphicData uri="http://schemas.openxmlformats.org/presentationml/2006/ole">
              <mc:AlternateContent xmlns:mc="http://schemas.openxmlformats.org/markup-compatibility/2006">
                <mc:Choice xmlns:v="urn:schemas-microsoft-com:vml" Requires="v">
                  <p:oleObj spid="_x0000_s3429" name="Equation" r:id="rId5" imgW="1549080" imgH="419040" progId="Equation.DSMT4">
                    <p:embed/>
                  </p:oleObj>
                </mc:Choice>
                <mc:Fallback>
                  <p:oleObj name="Equation" r:id="rId5" imgW="1549080" imgH="419040" progId="Equation.DSMT4">
                    <p:embed/>
                    <p:pic>
                      <p:nvPicPr>
                        <p:cNvPr id="0" name="Object 3"/>
                        <p:cNvPicPr>
                          <a:picLocks noChangeAspect="1" noChangeArrowheads="1"/>
                        </p:cNvPicPr>
                        <p:nvPr/>
                      </p:nvPicPr>
                      <p:blipFill>
                        <a:blip r:embed="rId6"/>
                        <a:srcRect/>
                        <a:stretch>
                          <a:fillRect/>
                        </a:stretch>
                      </p:blipFill>
                      <p:spPr bwMode="auto">
                        <a:xfrm>
                          <a:off x="2646892" y="4789228"/>
                          <a:ext cx="3418416" cy="1154372"/>
                        </a:xfrm>
                        <a:prstGeom prst="rect">
                          <a:avLst/>
                        </a:prstGeom>
                        <a:noFill/>
                        <a:ln>
                          <a:noFill/>
                        </a:ln>
                      </p:spPr>
                    </p:pic>
                  </p:oleObj>
                </mc:Fallback>
              </mc:AlternateContent>
            </a:graphicData>
          </a:graphic>
        </p:graphicFrame>
      </p:gr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70BA8F92-2784-478E-8591-98E83FB32B1F}"/>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First-Order Conditions</a:t>
            </a:r>
          </a:p>
        </p:txBody>
      </p:sp>
    </p:spTree>
    <p:extLst>
      <p:ext uri="{BB962C8B-B14F-4D97-AF65-F5344CB8AC3E}">
        <p14:creationId xmlns:p14="http://schemas.microsoft.com/office/powerpoint/2010/main" val="328235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6147" name="Rectangle 1"/>
          <p:cNvSpPr>
            <a:spLocks noGrp="1" noChangeArrowheads="1"/>
          </p:cNvSpPr>
          <p:nvPr>
            <p:ph idx="1"/>
          </p:nvPr>
        </p:nvSpPr>
        <p:spPr>
          <a:xfrm>
            <a:off x="457200" y="1429544"/>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The First-Order Conditions,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simplification in the first equation should be familiar from earlier topics in the class.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Because </a:t>
            </a:r>
            <a:r>
              <a:rPr lang="en-US" i="1" dirty="0">
                <a:latin typeface="Times New Roman" panose="02020603050405020304" pitchFamily="18" charset="0"/>
                <a:cs typeface="Times New Roman" panose="02020603050405020304" pitchFamily="18" charset="0"/>
              </a:rPr>
              <a:t>Z</a:t>
            </a:r>
            <a:r>
              <a:rPr lang="en-US" dirty="0"/>
              <a:t> has a price of unity, the marginal rate of substitution between </a:t>
            </a:r>
            <a:r>
              <a:rPr lang="en-US" i="1" dirty="0">
                <a:latin typeface="Times New Roman" panose="02020603050405020304" pitchFamily="18" charset="0"/>
                <a:cs typeface="Times New Roman" panose="02020603050405020304" pitchFamily="18" charset="0"/>
              </a:rPr>
              <a:t>S</a:t>
            </a:r>
            <a:r>
              <a:rPr lang="en-US" dirty="0"/>
              <a:t> and </a:t>
            </a:r>
            <a:r>
              <a:rPr lang="en-US" i="1" dirty="0">
                <a:latin typeface="Times New Roman" panose="02020603050405020304" pitchFamily="18" charset="0"/>
                <a:cs typeface="Times New Roman" panose="02020603050405020304" pitchFamily="18" charset="0"/>
              </a:rPr>
              <a:t>Z</a:t>
            </a:r>
            <a:r>
              <a:rPr lang="en-US" dirty="0"/>
              <a:t>, </a:t>
            </a:r>
            <a:r>
              <a:rPr lang="en-US" i="1" dirty="0">
                <a:latin typeface="Times New Roman" panose="02020603050405020304" pitchFamily="18" charset="0"/>
                <a:cs typeface="Times New Roman" panose="02020603050405020304" pitchFamily="18" charset="0"/>
              </a:rPr>
              <a:t>U</a:t>
            </a:r>
            <a:r>
              <a:rPr lang="en-US" i="1" baseline="-25000" dirty="0">
                <a:latin typeface="Times New Roman" panose="02020603050405020304" pitchFamily="18" charset="0"/>
                <a:cs typeface="Times New Roman" panose="02020603050405020304" pitchFamily="18" charset="0"/>
              </a:rPr>
              <a:t>S</a:t>
            </a:r>
            <a:r>
              <a:rPr lang="en-US" i="1" dirty="0">
                <a:latin typeface="Times New Roman" panose="02020603050405020304" pitchFamily="18" charset="0"/>
                <a:cs typeface="Times New Roman" panose="02020603050405020304" pitchFamily="18" charset="0"/>
              </a:rPr>
              <a:t>/U</a:t>
            </a:r>
            <a:r>
              <a:rPr lang="en-US" i="1" baseline="-25000" dirty="0">
                <a:latin typeface="Times New Roman" panose="02020603050405020304" pitchFamily="18" charset="0"/>
                <a:cs typeface="Times New Roman" panose="02020603050405020304" pitchFamily="18" charset="0"/>
              </a:rPr>
              <a:t>Z</a:t>
            </a:r>
            <a:r>
              <a:rPr lang="en-US" dirty="0"/>
              <a:t>,  is the marginal benefit of </a:t>
            </a:r>
            <a:r>
              <a:rPr lang="en-US" i="1" dirty="0">
                <a:latin typeface="Times New Roman" panose="02020603050405020304" pitchFamily="18" charset="0"/>
                <a:cs typeface="Times New Roman" panose="02020603050405020304" pitchFamily="18" charset="0"/>
              </a:rPr>
              <a:t>S</a:t>
            </a:r>
            <a:r>
              <a:rPr lang="en-US" dirty="0"/>
              <a:t> in dollar terms, or </a:t>
            </a:r>
            <a:r>
              <a:rPr lang="en-US" i="1" dirty="0">
                <a:latin typeface="Times New Roman" panose="02020603050405020304" pitchFamily="18" charset="0"/>
                <a:cs typeface="Times New Roman" panose="02020603050405020304" pitchFamily="18" charset="0"/>
              </a:rPr>
              <a:t>MB</a:t>
            </a:r>
            <a:r>
              <a:rPr lang="en-US" i="1" baseline="-25000" dirty="0">
                <a:latin typeface="Times New Roman" panose="02020603050405020304" pitchFamily="18" charset="0"/>
                <a:cs typeface="Times New Roman" panose="02020603050405020304" pitchFamily="18" charset="0"/>
              </a:rPr>
              <a:t>S</a:t>
            </a:r>
            <a:r>
              <a:rPr lang="en-US" dirty="0"/>
              <a:t>.</a:t>
            </a:r>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4" name="Title" hidden="1">
            <a:extLst>
              <a:ext uri="{FF2B5EF4-FFF2-40B4-BE49-F238E27FC236}">
                <a16:creationId xmlns:a16="http://schemas.microsoft.com/office/drawing/2014/main" id="{8F93C9E2-89D5-4A8C-A0AC-86D524D8FA20}"/>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First-Order Conditions, 2</a:t>
            </a:r>
          </a:p>
        </p:txBody>
      </p:sp>
    </p:spTree>
    <p:extLst>
      <p:ext uri="{BB962C8B-B14F-4D97-AF65-F5344CB8AC3E}">
        <p14:creationId xmlns:p14="http://schemas.microsoft.com/office/powerpoint/2010/main" val="3327473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59865"/>
            <a:ext cx="8229600" cy="5581649"/>
          </a:xfrm>
        </p:spPr>
        <p:txBody>
          <a:bodyPr>
            <a:normAutofit fontScale="85000" lnSpcReduction="20000"/>
          </a:bodyPr>
          <a:lstStyle/>
          <a:p>
            <a:pPr marL="365760" indent="-283464" algn="ctr" fontAlgn="auto">
              <a:spcAft>
                <a:spcPts val="0"/>
              </a:spcAft>
              <a:buFont typeface="Wingdings" pitchFamily="2" charset="2"/>
              <a:buNone/>
              <a:defRPr/>
            </a:pPr>
            <a:r>
              <a:rPr lang="en-US" sz="3300" b="1" dirty="0">
                <a:solidFill>
                  <a:schemeClr val="accent5"/>
                </a:solidFill>
              </a:rPr>
              <a:t>The Market Interpretation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These conditions indicate the values of </a:t>
            </a:r>
            <a:r>
              <a:rPr lang="en-US" i="1" dirty="0">
                <a:latin typeface="Times New Roman" pitchFamily="18" charset="0"/>
                <a:cs typeface="Times New Roman" pitchFamily="18" charset="0"/>
              </a:rPr>
              <a:t>S</a:t>
            </a:r>
            <a:r>
              <a:rPr lang="en-US" dirty="0"/>
              <a:t> and </a:t>
            </a:r>
            <a:r>
              <a:rPr lang="el-GR" i="1" dirty="0">
                <a:latin typeface="Times New Roman"/>
                <a:cs typeface="Times New Roman"/>
              </a:rPr>
              <a:t>τ</a:t>
            </a:r>
            <a:r>
              <a:rPr lang="en-US" dirty="0"/>
              <a:t> that a household will select.</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But all households cannot select the same </a:t>
            </a:r>
            <a:r>
              <a:rPr lang="en-US" i="1" dirty="0">
                <a:latin typeface="Times New Roman" pitchFamily="18" charset="0"/>
                <a:cs typeface="Times New Roman" pitchFamily="18" charset="0"/>
              </a:rPr>
              <a:t>S</a:t>
            </a:r>
            <a:r>
              <a:rPr lang="en-US" dirty="0"/>
              <a:t> and </a:t>
            </a:r>
            <a:r>
              <a:rPr lang="el-GR" i="1" dirty="0">
                <a:latin typeface="Times New Roman"/>
                <a:cs typeface="Times New Roman"/>
              </a:rPr>
              <a:t>τ</a:t>
            </a:r>
            <a:r>
              <a:rPr lang="en-US" dirty="0"/>
              <a:t>!  </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Thus, these conditions must hold at all observed values of </a:t>
            </a:r>
            <a:r>
              <a:rPr lang="en-US" i="1" dirty="0">
                <a:latin typeface="Times New Roman" pitchFamily="18" charset="0"/>
                <a:cs typeface="Times New Roman" pitchFamily="18" charset="0"/>
              </a:rPr>
              <a:t>S</a:t>
            </a:r>
            <a:r>
              <a:rPr lang="en-US" dirty="0"/>
              <a:t> and </a:t>
            </a:r>
            <a:r>
              <a:rPr lang="el-GR" i="1" dirty="0">
                <a:latin typeface="Times New Roman"/>
                <a:cs typeface="Times New Roman"/>
              </a:rPr>
              <a:t>τ</a:t>
            </a:r>
            <a:r>
              <a:rPr lang="en-US" dirty="0"/>
              <a:t>, that is, in all communities.</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As in an urban model, this is called, of course, </a:t>
            </a:r>
            <a:r>
              <a:rPr lang="en-US" b="1" dirty="0">
                <a:solidFill>
                  <a:schemeClr val="accent1"/>
                </a:solidFill>
              </a:rPr>
              <a:t>locational equilibrium.</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No household has an incentive to move because lower housing prices exactly compensate them for relatively low values of </a:t>
            </a:r>
            <a:r>
              <a:rPr lang="en-US" i="1" dirty="0">
                <a:latin typeface="Times New Roman" pitchFamily="18" charset="0"/>
                <a:cs typeface="Times New Roman" pitchFamily="18" charset="0"/>
              </a:rPr>
              <a:t>S</a:t>
            </a:r>
            <a:r>
              <a:rPr lang="en-US" dirty="0"/>
              <a:t> or relatively high values of </a:t>
            </a:r>
            <a:r>
              <a:rPr lang="el-GR" i="1" dirty="0">
                <a:latin typeface="Times New Roman"/>
                <a:cs typeface="Times New Roman"/>
              </a:rPr>
              <a:t>τ</a:t>
            </a:r>
            <a:r>
              <a:rPr lang="en-US" dirty="0"/>
              <a:t>.</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This is, of course, the issue that arises with commuting costs in a basic urban model.</a:t>
            </a:r>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A4C59B80-2156-4326-B04A-C676213DA43D}"/>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Market Interpretation</a:t>
            </a:r>
          </a:p>
        </p:txBody>
      </p:sp>
    </p:spTree>
    <p:extLst>
      <p:ext uri="{BB962C8B-B14F-4D97-AF65-F5344CB8AC3E}">
        <p14:creationId xmlns:p14="http://schemas.microsoft.com/office/powerpoint/2010/main" val="36024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18639"/>
            <a:ext cx="8229600" cy="5543549"/>
          </a:xfrm>
        </p:spPr>
        <p:txBody>
          <a:bodyPr>
            <a:normAutofit/>
          </a:bodyPr>
          <a:lstStyle/>
          <a:p>
            <a:pPr marL="82550" indent="0" algn="ctr">
              <a:buNone/>
            </a:pPr>
            <a:r>
              <a:rPr lang="en-US" b="1" dirty="0">
                <a:solidFill>
                  <a:schemeClr val="accent5"/>
                </a:solidFill>
              </a:rPr>
              <a:t>Alternative Approach</a:t>
            </a:r>
          </a:p>
          <a:p>
            <a:pPr lvl="1">
              <a:lnSpc>
                <a:spcPct val="50000"/>
              </a:lnSpc>
            </a:pPr>
            <a:endParaRPr lang="en-US" b="1" dirty="0"/>
          </a:p>
          <a:p>
            <a:r>
              <a:rPr lang="en-US" dirty="0"/>
              <a:t>Solve the budget constraint for </a:t>
            </a:r>
            <a:r>
              <a:rPr lang="en-US" i="1" dirty="0">
                <a:latin typeface="Times New Roman" pitchFamily="18" charset="0"/>
                <a:cs typeface="Times New Roman" pitchFamily="18" charset="0"/>
              </a:rPr>
              <a:t>P</a:t>
            </a:r>
            <a:r>
              <a:rPr lang="en-US" b="1" dirty="0"/>
              <a:t> </a:t>
            </a:r>
            <a:r>
              <a:rPr lang="en-US" dirty="0"/>
              <a:t>and</a:t>
            </a:r>
            <a:r>
              <a:rPr lang="en-US" b="1" dirty="0"/>
              <a:t> </a:t>
            </a:r>
            <a:r>
              <a:rPr lang="en-US" dirty="0"/>
              <a:t>find the most a household is willing to pay per unit of  </a:t>
            </a:r>
            <a:r>
              <a:rPr lang="en-US" i="1" dirty="0">
                <a:latin typeface="Times New Roman" pitchFamily="18" charset="0"/>
                <a:cs typeface="Times New Roman" pitchFamily="18" charset="0"/>
              </a:rPr>
              <a:t>H</a:t>
            </a:r>
            <a:r>
              <a:rPr lang="en-US" b="1" dirty="0"/>
              <a:t> </a:t>
            </a:r>
            <a:r>
              <a:rPr lang="en-US" dirty="0"/>
              <a:t>at a given utility level</a:t>
            </a:r>
          </a:p>
          <a:p>
            <a:endParaRPr lang="en-US" b="1" dirty="0"/>
          </a:p>
          <a:p>
            <a:endParaRPr lang="en-US" b="1" dirty="0"/>
          </a:p>
          <a:p>
            <a:endParaRPr lang="en-US" b="1" dirty="0"/>
          </a:p>
          <a:p>
            <a:endParaRPr lang="en-US" b="1" dirty="0"/>
          </a:p>
          <a:p>
            <a:endParaRPr lang="en-US" b="1" dirty="0"/>
          </a:p>
          <a:p>
            <a:r>
              <a:rPr lang="en-US" dirty="0"/>
              <a:t>Now</a:t>
            </a:r>
            <a:r>
              <a:rPr lang="en-US" b="1" dirty="0"/>
              <a:t> </a:t>
            </a:r>
            <a:r>
              <a:rPr lang="en-US" i="1" dirty="0">
                <a:latin typeface="Times New Roman" pitchFamily="18" charset="0"/>
                <a:cs typeface="Times New Roman" pitchFamily="18" charset="0"/>
              </a:rPr>
              <a:t>P</a:t>
            </a:r>
            <a:r>
              <a:rPr lang="en-US" i="1" baseline="-25000" dirty="0">
                <a:latin typeface="Times New Roman" pitchFamily="18" charset="0"/>
                <a:cs typeface="Times New Roman" pitchFamily="18" charset="0"/>
              </a:rPr>
              <a:t>S</a:t>
            </a:r>
            <a:r>
              <a:rPr lang="en-US" i="1" dirty="0">
                <a:latin typeface="Times New Roman" pitchFamily="18" charset="0"/>
                <a:cs typeface="Times New Roman" pitchFamily="18" charset="0"/>
              </a:rPr>
              <a:t> </a:t>
            </a:r>
            <a:r>
              <a:rPr lang="en-US" dirty="0"/>
              <a:t>and</a:t>
            </a:r>
            <a:r>
              <a:rPr lang="en-US" i="1" dirty="0">
                <a:latin typeface="Times New Roman" pitchFamily="18" charset="0"/>
                <a:cs typeface="Times New Roman" pitchFamily="18" charset="0"/>
              </a:rPr>
              <a:t> P</a:t>
            </a:r>
            <a:r>
              <a:rPr lang="el-GR" i="1" baseline="-25000" dirty="0">
                <a:latin typeface="Times New Roman"/>
                <a:cs typeface="Times New Roman"/>
              </a:rPr>
              <a:t>τ</a:t>
            </a:r>
            <a:r>
              <a:rPr lang="en-US" i="1" dirty="0">
                <a:latin typeface="Times New Roman" pitchFamily="18" charset="0"/>
                <a:cs typeface="Times New Roman" pitchFamily="18" charset="0"/>
              </a:rPr>
              <a:t> </a:t>
            </a:r>
            <a:r>
              <a:rPr lang="en-US" dirty="0"/>
              <a:t>can be found using the envelope theorem</a:t>
            </a:r>
            <a:r>
              <a:rPr lang="en-US" b="1" dirty="0"/>
              <a:t>.  </a:t>
            </a:r>
            <a:r>
              <a:rPr lang="en-US" dirty="0"/>
              <a:t>The results are the same!</a:t>
            </a:r>
            <a:endParaRPr lang="en-US" b="1" dirty="0"/>
          </a:p>
          <a:p>
            <a:endParaRPr lang="en-US" b="1" dirty="0"/>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aphicFrame>
        <p:nvGraphicFramePr>
          <p:cNvPr id="2"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93148707"/>
              </p:ext>
            </p:extLst>
          </p:nvPr>
        </p:nvGraphicFramePr>
        <p:xfrm>
          <a:off x="2514600" y="2951560"/>
          <a:ext cx="3962400" cy="1849040"/>
        </p:xfrm>
        <a:graphic>
          <a:graphicData uri="http://schemas.openxmlformats.org/presentationml/2006/ole">
            <mc:AlternateContent xmlns:mc="http://schemas.openxmlformats.org/markup-compatibility/2006">
              <mc:Choice xmlns:v="urn:schemas-microsoft-com:vml" Requires="v">
                <p:oleObj spid="_x0000_s2225" name="Equation" r:id="rId3" imgW="1765300" imgH="901700" progId="Equation.DSMT4">
                  <p:embed/>
                </p:oleObj>
              </mc:Choice>
              <mc:Fallback>
                <p:oleObj name="Equation" r:id="rId3" imgW="1765300" imgH="901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951560"/>
                        <a:ext cx="3962400" cy="1849040"/>
                      </a:xfrm>
                      <a:prstGeom prst="rect">
                        <a:avLst/>
                      </a:prstGeom>
                      <a:noFill/>
                      <a:ln>
                        <a:noFill/>
                      </a:ln>
                    </p:spPr>
                  </p:pic>
                </p:oleObj>
              </mc:Fallback>
            </mc:AlternateContent>
          </a:graphicData>
        </a:graphic>
      </p:graphicFrame>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85FEC0D8-3320-490A-8102-D2DA0DC81156}"/>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Alternative Approach</a:t>
            </a:r>
          </a:p>
        </p:txBody>
      </p:sp>
    </p:spTree>
    <p:extLst>
      <p:ext uri="{BB962C8B-B14F-4D97-AF65-F5344CB8AC3E}">
        <p14:creationId xmlns:p14="http://schemas.microsoft.com/office/powerpoint/2010/main" val="866407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772149"/>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5"/>
                </a:solidFill>
              </a:rPr>
              <a:t>Bidding for Property Tax Rates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These two conditions are differential equations. </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The tax-rate equation can be written as </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356934" lvl="1" indent="0" fontAlgn="auto">
              <a:spcAft>
                <a:spcPts val="0"/>
              </a:spcAft>
              <a:buNone/>
              <a:defRPr/>
            </a:pPr>
            <a:endParaRPr lang="en-US" dirty="0"/>
          </a:p>
          <a:p>
            <a:pPr marL="640398" lvl="1" indent="-283464" fontAlgn="auto">
              <a:spcAft>
                <a:spcPts val="0"/>
              </a:spcAft>
              <a:buFont typeface="Wingdings 2"/>
              <a:buChar char=""/>
              <a:defRPr/>
            </a:pPr>
            <a:r>
              <a:rPr lang="en-US" dirty="0"/>
              <a:t>This is an exact differential equation which can be solved by integrating both sides to get:</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356934" lvl="1" indent="0" fontAlgn="auto">
              <a:spcAft>
                <a:spcPts val="0"/>
              </a:spcAft>
              <a:buNone/>
              <a:defRPr/>
            </a:pPr>
            <a:r>
              <a:rPr lang="en-US" dirty="0"/>
              <a:t>   where </a:t>
            </a:r>
            <a:r>
              <a:rPr lang="en-US" b="1" i="1" dirty="0">
                <a:latin typeface="Times New Roman" pitchFamily="18" charset="0"/>
                <a:cs typeface="Times New Roman" pitchFamily="18" charset="0"/>
              </a:rPr>
              <a:t>C</a:t>
            </a:r>
            <a:r>
              <a:rPr lang="en-US" dirty="0"/>
              <a:t> is a constant of integration.</a:t>
            </a:r>
          </a:p>
          <a:p>
            <a:pPr marL="365760" indent="-283464" fontAlgn="auto">
              <a:spcAft>
                <a:spcPts val="0"/>
              </a:spcAft>
              <a:buFont typeface="Wingdings 2"/>
              <a:buChar char=""/>
              <a:defRPr/>
            </a:pPr>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2D6A956B-2477-410F-9356-FBC8B8697919}"/>
              </a:ext>
            </a:extLst>
          </p:cNvPr>
          <p:cNvGrpSpPr/>
          <p:nvPr/>
        </p:nvGrpSpPr>
        <p:grpSpPr>
          <a:xfrm>
            <a:off x="1964266" y="2774482"/>
            <a:ext cx="5198534" cy="2821456"/>
            <a:chOff x="1964266" y="2774482"/>
            <a:chExt cx="5198534" cy="2821456"/>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078947142"/>
                </p:ext>
              </p:extLst>
            </p:nvPr>
          </p:nvGraphicFramePr>
          <p:xfrm>
            <a:off x="2971800" y="2774482"/>
            <a:ext cx="2667000" cy="1111718"/>
          </p:xfrm>
          <a:graphic>
            <a:graphicData uri="http://schemas.openxmlformats.org/presentationml/2006/ole">
              <mc:AlternateContent xmlns:mc="http://schemas.openxmlformats.org/markup-compatibility/2006">
                <mc:Choice xmlns:v="urn:schemas-microsoft-com:vml" Requires="v">
                  <p:oleObj spid="_x0000_s5464" name="Equation" r:id="rId3" imgW="863280" imgH="419040" progId="Equation.DSMT4">
                    <p:embed/>
                  </p:oleObj>
                </mc:Choice>
                <mc:Fallback>
                  <p:oleObj name="Equation" r:id="rId3" imgW="863280" imgH="419040" progId="Equation.DSMT4">
                    <p:embed/>
                    <p:pic>
                      <p:nvPicPr>
                        <p:cNvPr id="0" name="Object 2"/>
                        <p:cNvPicPr>
                          <a:picLocks noChangeAspect="1" noChangeArrowheads="1"/>
                        </p:cNvPicPr>
                        <p:nvPr/>
                      </p:nvPicPr>
                      <p:blipFill>
                        <a:blip r:embed="rId4"/>
                        <a:srcRect/>
                        <a:stretch>
                          <a:fillRect/>
                        </a:stretch>
                      </p:blipFill>
                      <p:spPr bwMode="auto">
                        <a:xfrm>
                          <a:off x="2971800" y="2774482"/>
                          <a:ext cx="2667000" cy="1111718"/>
                        </a:xfrm>
                        <a:prstGeom prst="rect">
                          <a:avLst/>
                        </a:prstGeom>
                        <a:noFill/>
                        <a:ln>
                          <a:noFill/>
                        </a:ln>
                      </p:spPr>
                    </p:pic>
                  </p:oleObj>
                </mc:Fallback>
              </mc:AlternateContent>
            </a:graphicData>
          </a:graphic>
        </p:graphicFrame>
        <p:graphicFrame>
          <p:nvGraphicFramePr>
            <p:cNvPr id="2"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908113802"/>
                </p:ext>
              </p:extLst>
            </p:nvPr>
          </p:nvGraphicFramePr>
          <p:xfrm>
            <a:off x="1964266" y="5029200"/>
            <a:ext cx="5198534" cy="566738"/>
          </p:xfrm>
          <a:graphic>
            <a:graphicData uri="http://schemas.openxmlformats.org/presentationml/2006/ole">
              <mc:AlternateContent xmlns:mc="http://schemas.openxmlformats.org/markup-compatibility/2006">
                <mc:Choice xmlns:v="urn:schemas-microsoft-com:vml" Requires="v">
                  <p:oleObj spid="_x0000_s5465" name="Equation" r:id="rId5" imgW="1612800" imgH="203040" progId="Equation.DSMT4">
                    <p:embed/>
                  </p:oleObj>
                </mc:Choice>
                <mc:Fallback>
                  <p:oleObj name="Equation" r:id="rId5" imgW="1612800" imgH="203040" progId="Equation.DSMT4">
                    <p:embed/>
                    <p:pic>
                      <p:nvPicPr>
                        <p:cNvPr id="0" name=""/>
                        <p:cNvPicPr>
                          <a:picLocks noChangeAspect="1" noChangeArrowheads="1"/>
                        </p:cNvPicPr>
                        <p:nvPr/>
                      </p:nvPicPr>
                      <p:blipFill>
                        <a:blip r:embed="rId6"/>
                        <a:srcRect/>
                        <a:stretch>
                          <a:fillRect/>
                        </a:stretch>
                      </p:blipFill>
                      <p:spPr bwMode="auto">
                        <a:xfrm>
                          <a:off x="1964266" y="5029200"/>
                          <a:ext cx="5198534" cy="566738"/>
                        </a:xfrm>
                        <a:prstGeom prst="rect">
                          <a:avLst/>
                        </a:prstGeom>
                        <a:noFill/>
                        <a:ln>
                          <a:noFill/>
                        </a:ln>
                      </p:spPr>
                    </p:pic>
                  </p:oleObj>
                </mc:Fallback>
              </mc:AlternateContent>
            </a:graphicData>
          </a:graphic>
        </p:graphicFrame>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6363F804-EF7F-47A1-A416-38FCA63DDE4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Bidding for Property Tax Rates</a:t>
            </a:r>
          </a:p>
        </p:txBody>
      </p:sp>
    </p:spTree>
    <p:extLst>
      <p:ext uri="{BB962C8B-B14F-4D97-AF65-F5344CB8AC3E}">
        <p14:creationId xmlns:p14="http://schemas.microsoft.com/office/powerpoint/2010/main" val="207116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C183D7F6-B498-43B3-948B-1728B52AA6E4}">
                <adec:decorative xmlns:adec="http://schemas.microsoft.com/office/drawing/2017/decorative" val="0"/>
              </a:ext>
            </a:extLst>
          </p:cNvPr>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Intro</a:t>
            </a:r>
            <a:r>
              <a:rPr lang="en-US" sz="1600" dirty="0"/>
              <a:t>duction</a:t>
            </a:r>
          </a:p>
        </p:txBody>
      </p:sp>
      <p:sp>
        <p:nvSpPr>
          <p:cNvPr id="6146" name="Rectangle 1">
            <a:extLst>
              <a:ext uri="{C183D7F6-B498-43B3-948B-1728B52AA6E4}">
                <adec:decorative xmlns:adec="http://schemas.microsoft.com/office/drawing/2017/decorative" val="0"/>
              </a:ext>
            </a:extLst>
          </p:cNvPr>
          <p:cNvSpPr>
            <a:spLocks noGrp="1" noChangeArrowheads="1"/>
          </p:cNvSpPr>
          <p:nvPr>
            <p:ph type="title"/>
          </p:nvPr>
        </p:nvSpPr>
        <p:spPr>
          <a:xfrm>
            <a:off x="771525" y="300655"/>
            <a:ext cx="4562476" cy="410765"/>
          </a:xfrm>
        </p:spPr>
        <p:txBody>
          <a:bodyPr>
            <a:normAutofit/>
          </a:bodyPr>
          <a:lstStyle/>
          <a:p>
            <a:pPr fontAlgn="auto">
              <a:spcAft>
                <a:spcPts val="0"/>
              </a:spcAft>
              <a:defRPr/>
            </a:pPr>
            <a:r>
              <a:rPr lang="en-US" sz="1800" b="1" dirty="0">
                <a:solidFill>
                  <a:schemeClr val="tx2">
                    <a:satMod val="130000"/>
                  </a:schemeClr>
                </a:solidFill>
              </a:rPr>
              <a:t> The Theory of Local Public Finance</a:t>
            </a:r>
          </a:p>
        </p:txBody>
      </p:sp>
      <p:sp>
        <p:nvSpPr>
          <p:cNvPr id="6147" name="Rectangle 2">
            <a:extLst>
              <a:ext uri="{C183D7F6-B498-43B3-948B-1728B52AA6E4}">
                <adec:decorative xmlns:adec="http://schemas.microsoft.com/office/drawing/2017/decorative" val="0"/>
              </a:ext>
            </a:extLst>
          </p:cNvPr>
          <p:cNvSpPr>
            <a:spLocks noGrp="1" noChangeArrowheads="1"/>
          </p:cNvSpPr>
          <p:nvPr>
            <p:ph idx="1"/>
          </p:nvPr>
        </p:nvSpPr>
        <p:spPr>
          <a:xfrm>
            <a:off x="381000" y="1048805"/>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Deriving a Bid Function</a:t>
            </a:r>
          </a:p>
          <a:p>
            <a:pPr marL="365760" indent="-283464" fontAlgn="auto">
              <a:spcAft>
                <a:spcPts val="0"/>
              </a:spcAft>
              <a:buFont typeface="Wingdings 2"/>
              <a:buChar char=""/>
              <a:defRPr/>
            </a:pPr>
            <a:endParaRPr lang="en-US" dirty="0"/>
          </a:p>
          <a:p>
            <a:pPr indent="-283464">
              <a:buFont typeface="Wingdings 2"/>
              <a:buChar char=""/>
              <a:defRPr/>
            </a:pPr>
            <a:r>
              <a:rPr lang="en-US" dirty="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5"/>
                </a:solidFill>
              </a:rPr>
              <a:t>Property Tax Rates,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We can solve for </a:t>
            </a:r>
            <a:r>
              <a:rPr lang="en-US" i="1" dirty="0">
                <a:latin typeface="Times New Roman" pitchFamily="18" charset="0"/>
                <a:cs typeface="Times New Roman" pitchFamily="18" charset="0"/>
              </a:rPr>
              <a:t>C </a:t>
            </a:r>
            <a:r>
              <a:rPr lang="en-US" dirty="0"/>
              <a:t>by introducing the notion of a before-tax bid, sometimes called the bid “net of taxes” and indicated with a “hat”: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Substituting this condition into the above (after </a:t>
            </a:r>
            <a:r>
              <a:rPr lang="en-US" dirty="0" err="1"/>
              <a:t>exponentiating</a:t>
            </a:r>
            <a:r>
              <a:rPr lang="en-US" dirty="0"/>
              <a:t>) yields: </a:t>
            </a:r>
          </a:p>
          <a:p>
            <a:pPr marL="365760" indent="-283464" fontAlgn="auto">
              <a:spcAft>
                <a:spcPts val="0"/>
              </a:spcAft>
              <a:buFont typeface="Wingdings 2"/>
              <a:buChar char=""/>
              <a:defRPr/>
            </a:pPr>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5426CAE1-F4CA-48D0-9853-47035F9C9670}"/>
              </a:ext>
            </a:extLst>
          </p:cNvPr>
          <p:cNvGrpSpPr/>
          <p:nvPr/>
        </p:nvGrpSpPr>
        <p:grpSpPr>
          <a:xfrm>
            <a:off x="2046815" y="2895600"/>
            <a:ext cx="4887385" cy="3102769"/>
            <a:chOff x="2046815" y="2895600"/>
            <a:chExt cx="4887385" cy="3102769"/>
          </a:xfrm>
        </p:grpSpPr>
        <p:graphicFrame>
          <p:nvGraphicFramePr>
            <p:cNvPr id="2"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231346480"/>
                </p:ext>
              </p:extLst>
            </p:nvPr>
          </p:nvGraphicFramePr>
          <p:xfrm>
            <a:off x="2209800" y="2895600"/>
            <a:ext cx="4569885" cy="671513"/>
          </p:xfrm>
          <a:graphic>
            <a:graphicData uri="http://schemas.openxmlformats.org/presentationml/2006/ole">
              <mc:AlternateContent xmlns:mc="http://schemas.openxmlformats.org/markup-compatibility/2006">
                <mc:Choice xmlns:v="urn:schemas-microsoft-com:vml" Requires="v">
                  <p:oleObj spid="_x0000_s4440" name="Equation" r:id="rId3" imgW="1676160" imgH="241200" progId="Equation.DSMT4">
                    <p:embed/>
                  </p:oleObj>
                </mc:Choice>
                <mc:Fallback>
                  <p:oleObj name="Equation" r:id="rId3" imgW="1676160" imgH="241200" progId="Equation.DSMT4">
                    <p:embed/>
                    <p:pic>
                      <p:nvPicPr>
                        <p:cNvPr id="0" name="Object 4"/>
                        <p:cNvPicPr>
                          <a:picLocks noChangeAspect="1" noChangeArrowheads="1"/>
                        </p:cNvPicPr>
                        <p:nvPr/>
                      </p:nvPicPr>
                      <p:blipFill>
                        <a:blip r:embed="rId4"/>
                        <a:srcRect/>
                        <a:stretch>
                          <a:fillRect/>
                        </a:stretch>
                      </p:blipFill>
                      <p:spPr bwMode="auto">
                        <a:xfrm>
                          <a:off x="2209800" y="2895600"/>
                          <a:ext cx="4569885" cy="671513"/>
                        </a:xfrm>
                        <a:prstGeom prst="rect">
                          <a:avLst/>
                        </a:prstGeom>
                        <a:noFill/>
                        <a:ln>
                          <a:noFill/>
                        </a:ln>
                      </p:spPr>
                    </p:pic>
                  </p:oleObj>
                </mc:Fallback>
              </mc:AlternateContent>
            </a:graphicData>
          </a:graphic>
        </p:graphicFrame>
        <p:graphicFrame>
          <p:nvGraphicFramePr>
            <p:cNvPr id="3"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019112750"/>
                </p:ext>
              </p:extLst>
            </p:nvPr>
          </p:nvGraphicFramePr>
          <p:xfrm>
            <a:off x="2046815" y="4724400"/>
            <a:ext cx="4887385" cy="1273969"/>
          </p:xfrm>
          <a:graphic>
            <a:graphicData uri="http://schemas.openxmlformats.org/presentationml/2006/ole">
              <mc:AlternateContent xmlns:mc="http://schemas.openxmlformats.org/markup-compatibility/2006">
                <mc:Choice xmlns:v="urn:schemas-microsoft-com:vml" Requires="v">
                  <p:oleObj spid="_x0000_s4441" name="Equation" r:id="rId5" imgW="1650960" imgH="457200" progId="Equation.DSMT4">
                    <p:embed/>
                  </p:oleObj>
                </mc:Choice>
                <mc:Fallback>
                  <p:oleObj name="Equation" r:id="rId5" imgW="1650960" imgH="457200" progId="Equation.DSMT4">
                    <p:embed/>
                    <p:pic>
                      <p:nvPicPr>
                        <p:cNvPr id="0" name="Object 4"/>
                        <p:cNvPicPr>
                          <a:picLocks noChangeAspect="1" noChangeArrowheads="1"/>
                        </p:cNvPicPr>
                        <p:nvPr/>
                      </p:nvPicPr>
                      <p:blipFill>
                        <a:blip r:embed="rId6"/>
                        <a:srcRect/>
                        <a:stretch>
                          <a:fillRect/>
                        </a:stretch>
                      </p:blipFill>
                      <p:spPr bwMode="auto">
                        <a:xfrm>
                          <a:off x="2046815" y="4724400"/>
                          <a:ext cx="4887385" cy="1273969"/>
                        </a:xfrm>
                        <a:prstGeom prst="rect">
                          <a:avLst/>
                        </a:prstGeom>
                        <a:noFill/>
                        <a:ln>
                          <a:noFill/>
                        </a:ln>
                      </p:spPr>
                    </p:pic>
                  </p:oleObj>
                </mc:Fallback>
              </mc:AlternateContent>
            </a:graphicData>
          </a:graphic>
        </p:graphicFrame>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7BE97955-F246-4EE6-AF36-AEDBCA51C8EA}"/>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Property Tax Rates, 2</a:t>
            </a:r>
          </a:p>
        </p:txBody>
      </p:sp>
    </p:spTree>
    <p:extLst>
      <p:ext uri="{BB962C8B-B14F-4D97-AF65-F5344CB8AC3E}">
        <p14:creationId xmlns:p14="http://schemas.microsoft.com/office/powerpoint/2010/main" val="63093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1015303"/>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000" b="1" dirty="0">
                <a:solidFill>
                  <a:schemeClr val="accent5"/>
                </a:solidFill>
              </a:rPr>
              <a:t>Property Tax Rates,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Note for future reference that we can differentiate this result with respect to </a:t>
            </a:r>
            <a:r>
              <a:rPr lang="en-US" i="1" dirty="0">
                <a:latin typeface="Times New Roman" pitchFamily="18" charset="0"/>
                <a:cs typeface="Times New Roman" pitchFamily="18" charset="0"/>
              </a:rPr>
              <a:t>S</a:t>
            </a:r>
            <a:r>
              <a:rPr lang="en-US" dirty="0"/>
              <a:t>, which gives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result makes it easy to switch back an forth from before-tax to after-tax bid-function slopes (with respect to </a:t>
            </a:r>
            <a:r>
              <a:rPr lang="en-US" i="1" dirty="0">
                <a:latin typeface="Times New Roman" pitchFamily="18" charset="0"/>
                <a:cs typeface="Times New Roman" pitchFamily="18" charset="0"/>
              </a:rPr>
              <a:t>S</a:t>
            </a:r>
            <a:r>
              <a:rPr lang="en-US" dirty="0"/>
              <a:t>).</a:t>
            </a:r>
          </a:p>
          <a:p>
            <a:pPr marL="365760" indent="-283464" fontAlgn="auto">
              <a:spcAft>
                <a:spcPts val="0"/>
              </a:spcAft>
              <a:buFont typeface="Wingdings 2"/>
              <a:buChar char=""/>
              <a:defRPr/>
            </a:pPr>
            <a:endParaRPr lang="en-US" dirty="0"/>
          </a:p>
        </p:txBody>
      </p:sp>
      <p:graphicFrame>
        <p:nvGraphicFramePr>
          <p:cNvPr id="3"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344402543"/>
              </p:ext>
            </p:extLst>
          </p:nvPr>
        </p:nvGraphicFramePr>
        <p:xfrm>
          <a:off x="2997200" y="2764631"/>
          <a:ext cx="2413000" cy="1273969"/>
        </p:xfrm>
        <a:graphic>
          <a:graphicData uri="http://schemas.openxmlformats.org/presentationml/2006/ole">
            <mc:AlternateContent xmlns:mc="http://schemas.openxmlformats.org/markup-compatibility/2006">
              <mc:Choice xmlns:v="urn:schemas-microsoft-com:vml" Requires="v">
                <p:oleObj spid="_x0000_s21653" name="Equation" r:id="rId3" imgW="799920" imgH="457200" progId="Equation.DSMT4">
                  <p:embed/>
                </p:oleObj>
              </mc:Choice>
              <mc:Fallback>
                <p:oleObj name="Equation" r:id="rId3" imgW="799920" imgH="457200" progId="Equation.DSMT4">
                  <p:embed/>
                  <p:pic>
                    <p:nvPicPr>
                      <p:cNvPr id="0" name=""/>
                      <p:cNvPicPr>
                        <a:picLocks noChangeAspect="1" noChangeArrowheads="1"/>
                      </p:cNvPicPr>
                      <p:nvPr/>
                    </p:nvPicPr>
                    <p:blipFill>
                      <a:blip r:embed="rId4"/>
                      <a:srcRect/>
                      <a:stretch>
                        <a:fillRect/>
                      </a:stretch>
                    </p:blipFill>
                    <p:spPr bwMode="auto">
                      <a:xfrm>
                        <a:off x="2997200" y="2764631"/>
                        <a:ext cx="2413000" cy="1273969"/>
                      </a:xfrm>
                      <a:prstGeom prst="rect">
                        <a:avLst/>
                      </a:prstGeom>
                      <a:noFill/>
                      <a:ln>
                        <a:noFill/>
                      </a:ln>
                    </p:spPr>
                  </p:pic>
                </p:oleObj>
              </mc:Fallback>
            </mc:AlternateContent>
          </a:graphicData>
        </a:graphic>
      </p:graphicFrame>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8CEE11F5-E882-4B8D-BF3E-84FD5A231F4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Property Tax Rates, 3</a:t>
            </a:r>
          </a:p>
        </p:txBody>
      </p:sp>
    </p:spTree>
    <p:extLst>
      <p:ext uri="{BB962C8B-B14F-4D97-AF65-F5344CB8AC3E}">
        <p14:creationId xmlns:p14="http://schemas.microsoft.com/office/powerpoint/2010/main" val="1737178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70482"/>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500" b="1" dirty="0">
                <a:solidFill>
                  <a:schemeClr val="accent5"/>
                </a:solidFill>
              </a:rPr>
              <a:t>The House-Value Equation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To test this theory, we want to estimate an equation of the following form: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dependent variable is house value, </a:t>
            </a:r>
            <a:r>
              <a:rPr lang="en-US" i="1" dirty="0">
                <a:latin typeface="Times New Roman" pitchFamily="18" charset="0"/>
                <a:cs typeface="Times New Roman" pitchFamily="18" charset="0"/>
              </a:rPr>
              <a:t>V</a:t>
            </a:r>
            <a:r>
              <a:rPr lang="en-US" dirty="0"/>
              <a:t>, or it could be apartment rent.</a:t>
            </a:r>
          </a:p>
          <a:p>
            <a:pPr marL="365760" indent="-283464" fontAlgn="auto">
              <a:spcAft>
                <a:spcPts val="0"/>
              </a:spcAft>
              <a:buFont typeface="Wingdings 2"/>
              <a:buChar char=""/>
              <a:defRPr/>
            </a:pPr>
            <a:endParaRPr lang="en-US" dirty="0"/>
          </a:p>
          <a:p>
            <a:pPr indent="-283464">
              <a:buFont typeface="Wingdings 2"/>
              <a:buChar char=""/>
              <a:defRPr/>
            </a:pPr>
            <a:r>
              <a:rPr lang="en-US" dirty="0"/>
              <a:t>The key explanatory variables are measures of public services, </a:t>
            </a:r>
            <a:r>
              <a:rPr lang="en-US" i="1" dirty="0">
                <a:latin typeface="Times New Roman" pitchFamily="18" charset="0"/>
                <a:cs typeface="Times New Roman" pitchFamily="18" charset="0"/>
              </a:rPr>
              <a:t>S</a:t>
            </a:r>
            <a:r>
              <a:rPr lang="en-US" dirty="0"/>
              <a:t>, property tax rates, </a:t>
            </a:r>
            <a:r>
              <a:rPr lang="el-GR" i="1" dirty="0">
                <a:latin typeface="Times New Roman"/>
                <a:cs typeface="Times New Roman"/>
              </a:rPr>
              <a:t>τ</a:t>
            </a:r>
            <a:r>
              <a:rPr lang="en-US" dirty="0"/>
              <a:t>, and housing characteristics, </a:t>
            </a:r>
            <a:r>
              <a:rPr lang="en-US" i="1" dirty="0">
                <a:latin typeface="Times New Roman" pitchFamily="18" charset="0"/>
                <a:cs typeface="Times New Roman" pitchFamily="18" charset="0"/>
              </a:rPr>
              <a:t>X</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aphicFrame>
        <p:nvGraphicFramePr>
          <p:cNvPr id="2"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319231415"/>
              </p:ext>
            </p:extLst>
          </p:nvPr>
        </p:nvGraphicFramePr>
        <p:xfrm>
          <a:off x="2161116" y="2514600"/>
          <a:ext cx="4849284" cy="914400"/>
        </p:xfrm>
        <a:graphic>
          <a:graphicData uri="http://schemas.openxmlformats.org/presentationml/2006/ole">
            <mc:AlternateContent xmlns:mc="http://schemas.openxmlformats.org/markup-compatibility/2006">
              <mc:Choice xmlns:v="urn:schemas-microsoft-com:vml" Requires="v">
                <p:oleObj spid="_x0000_s24696" name="Equation" r:id="rId3" imgW="2006280" imgH="431640" progId="Equation.DSMT4">
                  <p:embed/>
                </p:oleObj>
              </mc:Choice>
              <mc:Fallback>
                <p:oleObj name="Equation" r:id="rId3" imgW="2006280" imgH="431640" progId="Equation.DSMT4">
                  <p:embed/>
                  <p:pic>
                    <p:nvPicPr>
                      <p:cNvPr id="0" name=""/>
                      <p:cNvPicPr>
                        <a:picLocks noChangeAspect="1" noChangeArrowheads="1"/>
                      </p:cNvPicPr>
                      <p:nvPr/>
                    </p:nvPicPr>
                    <p:blipFill>
                      <a:blip r:embed="rId4"/>
                      <a:srcRect/>
                      <a:stretch>
                        <a:fillRect/>
                      </a:stretch>
                    </p:blipFill>
                    <p:spPr bwMode="auto">
                      <a:xfrm>
                        <a:off x="2161116" y="2514600"/>
                        <a:ext cx="4849284" cy="914400"/>
                      </a:xfrm>
                      <a:prstGeom prst="rect">
                        <a:avLst/>
                      </a:prstGeom>
                      <a:noFill/>
                      <a:ln>
                        <a:noFill/>
                      </a:ln>
                    </p:spPr>
                  </p:pic>
                </p:oleObj>
              </mc:Fallback>
            </mc:AlternateContent>
          </a:graphicData>
        </a:graphic>
      </p:graphicFrame>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619DA440-48CD-4D16-97B8-3BC9E98383F0}"/>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House-Value Equation</a:t>
            </a:r>
          </a:p>
        </p:txBody>
      </p:sp>
    </p:spTree>
    <p:extLst>
      <p:ext uri="{BB962C8B-B14F-4D97-AF65-F5344CB8AC3E}">
        <p14:creationId xmlns:p14="http://schemas.microsoft.com/office/powerpoint/2010/main" val="226594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1044862"/>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Capitalization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 this equation, the impact of </a:t>
            </a:r>
            <a:r>
              <a:rPr lang="el-GR" i="1" dirty="0">
                <a:latin typeface="Times New Roman"/>
                <a:cs typeface="Times New Roman"/>
              </a:rPr>
              <a:t>τ</a:t>
            </a:r>
            <a:r>
              <a:rPr lang="en-US" i="1" dirty="0">
                <a:latin typeface="Times New Roman"/>
                <a:cs typeface="Times New Roman"/>
              </a:rPr>
              <a:t> </a:t>
            </a:r>
            <a:r>
              <a:rPr lang="en-US" dirty="0"/>
              <a:t>on </a:t>
            </a:r>
            <a:r>
              <a:rPr lang="en-US" i="1" dirty="0">
                <a:latin typeface="Times New Roman"/>
                <a:cs typeface="Times New Roman"/>
              </a:rPr>
              <a:t>V </a:t>
            </a:r>
            <a:r>
              <a:rPr lang="en-US" dirty="0"/>
              <a:t>is called “</a:t>
            </a:r>
            <a:r>
              <a:rPr lang="en-US" b="1" dirty="0">
                <a:solidFill>
                  <a:schemeClr val="accent1"/>
                </a:solidFill>
              </a:rPr>
              <a:t>property tax capitalization</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impact of </a:t>
            </a:r>
            <a:r>
              <a:rPr lang="en-US" i="1" dirty="0">
                <a:latin typeface="Times New Roman"/>
                <a:cs typeface="Times New Roman"/>
              </a:rPr>
              <a:t>S </a:t>
            </a:r>
            <a:r>
              <a:rPr lang="en-US" dirty="0"/>
              <a:t>on </a:t>
            </a:r>
            <a:r>
              <a:rPr lang="en-US" i="1" dirty="0">
                <a:latin typeface="Times New Roman"/>
                <a:cs typeface="Times New Roman"/>
              </a:rPr>
              <a:t>V </a:t>
            </a:r>
            <a:r>
              <a:rPr lang="en-US" dirty="0"/>
              <a:t>is called “</a:t>
            </a:r>
            <a:r>
              <a:rPr lang="en-US" b="1" dirty="0">
                <a:solidFill>
                  <a:schemeClr val="accent1"/>
                </a:solidFill>
              </a:rPr>
              <a:t>public service capitalization</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These terms reflect the fact that these concepts involve the translation of an annual flow (</a:t>
            </a:r>
            <a:r>
              <a:rPr lang="en-US" i="1" dirty="0">
                <a:latin typeface="Times New Roman"/>
                <a:cs typeface="Times New Roman"/>
              </a:rPr>
              <a:t>T </a:t>
            </a:r>
            <a:r>
              <a:rPr lang="en-US" dirty="0"/>
              <a:t>or </a:t>
            </a:r>
            <a:r>
              <a:rPr lang="en-US" i="1" dirty="0">
                <a:latin typeface="Times New Roman"/>
                <a:cs typeface="Times New Roman"/>
              </a:rPr>
              <a:t>S</a:t>
            </a:r>
            <a:r>
              <a:rPr lang="en-US" dirty="0"/>
              <a:t>)  into an asset or capital value (</a:t>
            </a:r>
            <a:r>
              <a:rPr lang="en-US" i="1" dirty="0">
                <a:latin typeface="Times New Roman"/>
                <a:cs typeface="Times New Roman"/>
              </a:rPr>
              <a:t>V</a:t>
            </a:r>
            <a:r>
              <a:rPr lang="en-US" dirty="0"/>
              <a:t>).</a:t>
            </a:r>
          </a:p>
          <a:p>
            <a:pPr marL="82296" indent="0" fontAlgn="auto">
              <a:spcAft>
                <a:spcPts val="0"/>
              </a:spcAft>
              <a:buNone/>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91FB7FC3-5510-458C-917C-8176B463FDEB}"/>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Capitalization</a:t>
            </a:r>
          </a:p>
        </p:txBody>
      </p:sp>
    </p:spTree>
    <p:extLst>
      <p:ext uri="{BB962C8B-B14F-4D97-AF65-F5344CB8AC3E}">
        <p14:creationId xmlns:p14="http://schemas.microsoft.com/office/powerpoint/2010/main" val="2999693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754255"/>
            <a:ext cx="8229600" cy="5772149"/>
          </a:xfrm>
        </p:spPr>
        <p:txBody>
          <a:bodyPr>
            <a:normAutofit fontScale="92500" lnSpcReduction="10000"/>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a:t>
            </a:r>
          </a:p>
          <a:p>
            <a:pPr marL="365760" indent="-283464" algn="ctr" fontAlgn="auto">
              <a:lnSpc>
                <a:spcPct val="60000"/>
              </a:lnSpc>
              <a:spcAft>
                <a:spcPts val="0"/>
              </a:spcAft>
              <a:buFont typeface="Wingdings" pitchFamily="2" charset="2"/>
              <a:buNone/>
              <a:defRPr/>
            </a:pPr>
            <a:endParaRPr lang="en-US" dirty="0"/>
          </a:p>
          <a:p>
            <a:pPr marL="365760" indent="-283464" fontAlgn="auto">
              <a:spcAft>
                <a:spcPts val="0"/>
              </a:spcAft>
              <a:buFont typeface="Wingdings 2"/>
              <a:buChar char=""/>
              <a:defRPr/>
            </a:pPr>
            <a:r>
              <a:rPr lang="en-US" dirty="0"/>
              <a:t>This house value equation cannot be estimated without a form for          .  To derive a form we must solve the above differential equation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a:t>
            </a:r>
          </a:p>
          <a:p>
            <a:pPr marL="365760" indent="-283464" fontAlgn="auto">
              <a:spcAft>
                <a:spcPts val="0"/>
              </a:spcAft>
              <a:buFont typeface="Wingdings 2"/>
              <a:buChar char=""/>
              <a:defRPr/>
            </a:pPr>
            <a:endParaRPr lang="en-US" i="1" dirty="0">
              <a:latin typeface="Times New Roman" pitchFamily="18" charset="0"/>
              <a:cs typeface="Times New Roman" pitchFamily="18" charset="0"/>
            </a:endParaRPr>
          </a:p>
          <a:p>
            <a:pPr marL="365760" indent="-283464" fontAlgn="auto">
              <a:spcAft>
                <a:spcPts val="0"/>
              </a:spcAft>
              <a:buFont typeface="Wingdings 2"/>
              <a:buChar char=""/>
              <a:defRPr/>
            </a:pPr>
            <a:endParaRPr lang="en-US" i="1" dirty="0">
              <a:latin typeface="Times New Roman" pitchFamily="18" charset="0"/>
              <a:cs typeface="Times New Roman" pitchFamily="18" charset="0"/>
            </a:endParaRPr>
          </a:p>
          <a:p>
            <a:pPr marL="365760" indent="-283464" fontAlgn="auto">
              <a:spcAft>
                <a:spcPts val="0"/>
              </a:spcAft>
              <a:buFont typeface="Wingdings 2"/>
              <a:buChar char=""/>
              <a:defRPr/>
            </a:pPr>
            <a:r>
              <a:rPr lang="en-US" dirty="0"/>
              <a:t>To solve this equation, we obviously need expressions for </a:t>
            </a:r>
            <a:r>
              <a:rPr lang="en-US" i="1" dirty="0">
                <a:latin typeface="Times New Roman" pitchFamily="18" charset="0"/>
                <a:cs typeface="Times New Roman" pitchFamily="18" charset="0"/>
              </a:rPr>
              <a:t>MB</a:t>
            </a:r>
            <a:r>
              <a:rPr lang="en-US" i="1" baseline="-25000" dirty="0">
                <a:latin typeface="Times New Roman" pitchFamily="18" charset="0"/>
                <a:cs typeface="Times New Roman" pitchFamily="18" charset="0"/>
              </a:rPr>
              <a:t>S</a:t>
            </a:r>
            <a:r>
              <a:rPr lang="en-US" dirty="0"/>
              <a:t> and </a:t>
            </a:r>
            <a:r>
              <a:rPr lang="en-US" i="1" dirty="0">
                <a:latin typeface="Times New Roman"/>
                <a:cs typeface="Times New Roman"/>
              </a:rPr>
              <a:t>H</a:t>
            </a:r>
            <a:r>
              <a:rPr lang="en-US" dirty="0"/>
              <a:t>. </a:t>
            </a:r>
          </a:p>
          <a:p>
            <a:pPr marL="365760" indent="-283464" fontAlgn="auto">
              <a:lnSpc>
                <a:spcPct val="6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As in an urban model, these expressions require assumptions about the form of the utility function (which implies a demand function) or about the form of the demand function directly.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A8954400-2443-4BCB-9631-B12275288252}"/>
              </a:ext>
            </a:extLst>
          </p:cNvPr>
          <p:cNvGrpSpPr/>
          <p:nvPr/>
        </p:nvGrpSpPr>
        <p:grpSpPr>
          <a:xfrm>
            <a:off x="3124200" y="1761836"/>
            <a:ext cx="2492375" cy="1914814"/>
            <a:chOff x="3124200" y="1761836"/>
            <a:chExt cx="2492375" cy="1914814"/>
          </a:xfrm>
        </p:grpSpPr>
        <p:graphicFrame>
          <p:nvGraphicFramePr>
            <p:cNvPr id="2"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972074892"/>
                </p:ext>
              </p:extLst>
            </p:nvPr>
          </p:nvGraphicFramePr>
          <p:xfrm>
            <a:off x="3746500" y="1761836"/>
            <a:ext cx="901700" cy="484187"/>
          </p:xfrm>
          <a:graphic>
            <a:graphicData uri="http://schemas.openxmlformats.org/presentationml/2006/ole">
              <mc:AlternateContent xmlns:mc="http://schemas.openxmlformats.org/markup-compatibility/2006">
                <mc:Choice xmlns:v="urn:schemas-microsoft-com:vml" Requires="v">
                  <p:oleObj spid="_x0000_s15698" name="Equation" r:id="rId3" imgW="355320" imgH="241200" progId="Equation.DSMT4">
                    <p:embed/>
                  </p:oleObj>
                </mc:Choice>
                <mc:Fallback>
                  <p:oleObj name="Equation" r:id="rId3" imgW="355320" imgH="241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500" y="1761836"/>
                          <a:ext cx="9017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481593470"/>
                </p:ext>
              </p:extLst>
            </p:nvPr>
          </p:nvGraphicFramePr>
          <p:xfrm>
            <a:off x="3124200" y="2590800"/>
            <a:ext cx="2492375" cy="1085850"/>
          </p:xfrm>
          <a:graphic>
            <a:graphicData uri="http://schemas.openxmlformats.org/presentationml/2006/ole">
              <mc:AlternateContent xmlns:mc="http://schemas.openxmlformats.org/markup-compatibility/2006">
                <mc:Choice xmlns:v="urn:schemas-microsoft-com:vml" Requires="v">
                  <p:oleObj spid="_x0000_s15699" name="Equation" r:id="rId5" imgW="939600" imgH="419040" progId="Equation.DSMT4">
                    <p:embed/>
                  </p:oleObj>
                </mc:Choice>
                <mc:Fallback>
                  <p:oleObj name="Equation" r:id="rId5" imgW="939600" imgH="419040" progId="Equation.DSMT4">
                    <p:embed/>
                    <p:pic>
                      <p:nvPicPr>
                        <p:cNvPr id="0" name="Object 1"/>
                        <p:cNvPicPr>
                          <a:picLocks noChangeAspect="1" noChangeArrowheads="1"/>
                        </p:cNvPicPr>
                        <p:nvPr/>
                      </p:nvPicPr>
                      <p:blipFill>
                        <a:blip r:embed="rId6"/>
                        <a:srcRect/>
                        <a:stretch>
                          <a:fillRect/>
                        </a:stretch>
                      </p:blipFill>
                      <p:spPr bwMode="auto">
                        <a:xfrm>
                          <a:off x="3124200" y="2590800"/>
                          <a:ext cx="24923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D4E30F4D-5E8C-45F6-9428-747D90ACED6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a:t>
            </a:r>
          </a:p>
        </p:txBody>
      </p:sp>
    </p:spTree>
    <p:extLst>
      <p:ext uri="{BB962C8B-B14F-4D97-AF65-F5344CB8AC3E}">
        <p14:creationId xmlns:p14="http://schemas.microsoft.com/office/powerpoint/2010/main" val="479014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84981" y="976584"/>
            <a:ext cx="8229600" cy="5772149"/>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Finding a Functional Form 2</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a:t>One possibility is to use constant elasticity forms: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82296" indent="0" fontAlgn="auto">
              <a:spcAft>
                <a:spcPts val="0"/>
              </a:spcAft>
              <a:buNone/>
              <a:defRPr/>
            </a:pPr>
            <a:r>
              <a:rPr lang="en-US" dirty="0"/>
              <a:t>   where the </a:t>
            </a:r>
            <a:r>
              <a:rPr lang="en-US" i="1" dirty="0">
                <a:latin typeface="Times New Roman" pitchFamily="18" charset="0"/>
                <a:cs typeface="Times New Roman" pitchFamily="18" charset="0"/>
              </a:rPr>
              <a:t>K</a:t>
            </a:r>
            <a:r>
              <a:rPr lang="en-US" dirty="0"/>
              <a:t>s indicate vectors of demand</a:t>
            </a:r>
          </a:p>
          <a:p>
            <a:pPr marL="82296" indent="0" fontAlgn="auto">
              <a:spcAft>
                <a:spcPts val="0"/>
              </a:spcAft>
              <a:buNone/>
              <a:defRPr/>
            </a:pPr>
            <a:r>
              <a:rPr lang="en-US" dirty="0"/>
              <a:t>   determinants other than income and price, </a:t>
            </a:r>
          </a:p>
          <a:p>
            <a:pPr marL="82296" indent="0" fontAlgn="auto">
              <a:spcAft>
                <a:spcPts val="0"/>
              </a:spcAft>
              <a:buNone/>
              <a:defRPr/>
            </a:pPr>
            <a:r>
              <a:rPr lang="en-US" dirty="0"/>
              <a:t>   and </a:t>
            </a:r>
            <a:r>
              <a:rPr lang="en-US" i="1" dirty="0">
                <a:latin typeface="Times New Roman" pitchFamily="18" charset="0"/>
                <a:cs typeface="Times New Roman" pitchFamily="18" charset="0"/>
              </a:rPr>
              <a:t>W</a:t>
            </a:r>
            <a:r>
              <a:rPr lang="en-US" dirty="0"/>
              <a:t> is the price of another unit of </a:t>
            </a:r>
            <a:r>
              <a:rPr lang="en-US" i="1" dirty="0">
                <a:latin typeface="Times New Roman" pitchFamily="18" charset="0"/>
                <a:cs typeface="Times New Roman" pitchFamily="18" charset="0"/>
              </a:rPr>
              <a:t>S</a:t>
            </a:r>
            <a:r>
              <a:rPr lang="en-US" dirty="0"/>
              <a:t>.</a:t>
            </a:r>
          </a:p>
        </p:txBody>
      </p:sp>
      <p:grpSp>
        <p:nvGrpSpPr>
          <p:cNvPr id="9" name="Equations" descr="Please contact Professor Yinger for details regarding figures and graphs.">
            <a:extLst>
              <a:ext uri="{FF2B5EF4-FFF2-40B4-BE49-F238E27FC236}">
                <a16:creationId xmlns:a16="http://schemas.microsoft.com/office/drawing/2014/main" id="{66451E79-95C0-4693-BBE0-C70DF8AB4DF5}"/>
              </a:ext>
            </a:extLst>
          </p:cNvPr>
          <p:cNvGrpSpPr/>
          <p:nvPr/>
        </p:nvGrpSpPr>
        <p:grpSpPr>
          <a:xfrm>
            <a:off x="1198563" y="2887662"/>
            <a:ext cx="6802437" cy="1531938"/>
            <a:chOff x="1198563" y="2887662"/>
            <a:chExt cx="6802437" cy="1531938"/>
          </a:xfrm>
        </p:grpSpPr>
        <p:graphicFrame>
          <p:nvGraphicFramePr>
            <p:cNvPr id="4"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399182773"/>
                </p:ext>
              </p:extLst>
            </p:nvPr>
          </p:nvGraphicFramePr>
          <p:xfrm>
            <a:off x="3065463" y="2887662"/>
            <a:ext cx="2579687" cy="693738"/>
          </p:xfrm>
          <a:graphic>
            <a:graphicData uri="http://schemas.openxmlformats.org/presentationml/2006/ole">
              <mc:AlternateContent xmlns:mc="http://schemas.openxmlformats.org/markup-compatibility/2006">
                <mc:Choice xmlns:v="urn:schemas-microsoft-com:vml" Requires="v">
                  <p:oleObj spid="_x0000_s25838" name="Equation" r:id="rId3" imgW="825480" imgH="241200" progId="Equation.DSMT4">
                    <p:embed/>
                  </p:oleObj>
                </mc:Choice>
                <mc:Fallback>
                  <p:oleObj name="Equation" r:id="rId3" imgW="825480" imgH="241200" progId="Equation.DSMT4">
                    <p:embed/>
                    <p:pic>
                      <p:nvPicPr>
                        <p:cNvPr id="0" name=""/>
                        <p:cNvPicPr>
                          <a:picLocks noChangeAspect="1" noChangeArrowheads="1"/>
                        </p:cNvPicPr>
                        <p:nvPr/>
                      </p:nvPicPr>
                      <p:blipFill>
                        <a:blip r:embed="rId4"/>
                        <a:srcRect/>
                        <a:stretch>
                          <a:fillRect/>
                        </a:stretch>
                      </p:blipFill>
                      <p:spPr bwMode="auto">
                        <a:xfrm>
                          <a:off x="3065463" y="2887662"/>
                          <a:ext cx="2579687" cy="693738"/>
                        </a:xfrm>
                        <a:prstGeom prst="rect">
                          <a:avLst/>
                        </a:prstGeom>
                        <a:noFill/>
                        <a:ln>
                          <a:noFill/>
                        </a:ln>
                      </p:spPr>
                    </p:pic>
                  </p:oleObj>
                </mc:Fallback>
              </mc:AlternateContent>
            </a:graphicData>
          </a:graphic>
        </p:graphicFrame>
        <p:graphicFrame>
          <p:nvGraphicFramePr>
            <p:cNvPr id="5"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691913819"/>
                </p:ext>
              </p:extLst>
            </p:nvPr>
          </p:nvGraphicFramePr>
          <p:xfrm>
            <a:off x="1198563" y="3609975"/>
            <a:ext cx="6802437" cy="809625"/>
          </p:xfrm>
          <a:graphic>
            <a:graphicData uri="http://schemas.openxmlformats.org/presentationml/2006/ole">
              <mc:AlternateContent xmlns:mc="http://schemas.openxmlformats.org/markup-compatibility/2006">
                <mc:Choice xmlns:v="urn:schemas-microsoft-com:vml" Requires="v">
                  <p:oleObj spid="_x0000_s25839" name="Equation" r:id="rId5" imgW="2095200" imgH="279360" progId="Equation.DSMT4">
                    <p:embed/>
                  </p:oleObj>
                </mc:Choice>
                <mc:Fallback>
                  <p:oleObj name="Equation" r:id="rId5" imgW="2095200" imgH="279360" progId="Equation.DSMT4">
                    <p:embed/>
                    <p:pic>
                      <p:nvPicPr>
                        <p:cNvPr id="0" name=""/>
                        <p:cNvPicPr>
                          <a:picLocks noChangeAspect="1" noChangeArrowheads="1"/>
                        </p:cNvPicPr>
                        <p:nvPr/>
                      </p:nvPicPr>
                      <p:blipFill>
                        <a:blip r:embed="rId6"/>
                        <a:srcRect/>
                        <a:stretch>
                          <a:fillRect/>
                        </a:stretch>
                      </p:blipFill>
                      <p:spPr bwMode="auto">
                        <a:xfrm>
                          <a:off x="1198563" y="3609975"/>
                          <a:ext cx="6802437" cy="809625"/>
                        </a:xfrm>
                        <a:prstGeom prst="rect">
                          <a:avLst/>
                        </a:prstGeom>
                        <a:noFill/>
                        <a:ln>
                          <a:noFill/>
                        </a:ln>
                      </p:spPr>
                    </p:pic>
                  </p:oleObj>
                </mc:Fallback>
              </mc:AlternateContent>
            </a:graphicData>
          </a:graphic>
        </p:graphicFrame>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4BA226C9-9115-46B7-B4B7-43C0406DB83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2</a:t>
            </a:r>
          </a:p>
        </p:txBody>
      </p:sp>
    </p:spTree>
    <p:extLst>
      <p:ext uri="{BB962C8B-B14F-4D97-AF65-F5344CB8AC3E}">
        <p14:creationId xmlns:p14="http://schemas.microsoft.com/office/powerpoint/2010/main" val="125660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85851"/>
            <a:ext cx="8229600" cy="5772149"/>
          </a:xfrm>
        </p:spPr>
        <p:txBody>
          <a:bodyPr>
            <a:normAutofit fontScale="77500" lnSpcReduction="20000"/>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 3</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a:t>These forms are appealing for three reasons: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1. They have been successfully used in many empirical studies.</a:t>
            </a:r>
          </a:p>
          <a:p>
            <a:pPr marL="537210" lvl="1" indent="0">
              <a:lnSpc>
                <a:spcPct val="70000"/>
              </a:lnSpc>
              <a:buNone/>
            </a:pPr>
            <a:endParaRPr lang="en-US" dirty="0"/>
          </a:p>
          <a:p>
            <a:pPr lvl="1"/>
            <a:r>
              <a:rPr lang="en-US" dirty="0"/>
              <a:t>Duncombe/Yinger (</a:t>
            </a:r>
            <a:r>
              <a:rPr lang="en-US" i="1" dirty="0"/>
              <a:t>ITPF</a:t>
            </a:r>
            <a:r>
              <a:rPr lang="en-US" dirty="0"/>
              <a:t> 2011), community demand for education</a:t>
            </a:r>
          </a:p>
          <a:p>
            <a:pPr lvl="1"/>
            <a:r>
              <a:rPr lang="en-US" dirty="0" err="1"/>
              <a:t>Zabel</a:t>
            </a:r>
            <a:r>
              <a:rPr lang="en-US" dirty="0"/>
              <a:t> (</a:t>
            </a:r>
            <a:r>
              <a:rPr lang="en-US" i="1" dirty="0"/>
              <a:t>JHE</a:t>
            </a:r>
            <a:r>
              <a:rPr lang="en-US" dirty="0"/>
              <a:t> 2004), demand for housing</a:t>
            </a:r>
          </a:p>
          <a:p>
            <a:pPr marL="365760" indent="-283464" fontAlgn="auto">
              <a:spcAft>
                <a:spcPts val="0"/>
              </a:spcAft>
              <a:buFont typeface="Wingdings 2"/>
              <a:buChar char=""/>
              <a:defRPr/>
            </a:pPr>
            <a:endParaRPr lang="en-US" dirty="0"/>
          </a:p>
          <a:p>
            <a:r>
              <a:rPr lang="en-US" dirty="0"/>
              <a:t>2. They can be derived from a utility function.</a:t>
            </a:r>
          </a:p>
          <a:p>
            <a:pPr>
              <a:lnSpc>
                <a:spcPct val="70000"/>
              </a:lnSpc>
            </a:pPr>
            <a:endParaRPr lang="en-US" dirty="0"/>
          </a:p>
          <a:p>
            <a:pPr lvl="1"/>
            <a:r>
              <a:rPr lang="en-US" dirty="0"/>
              <a:t>The derivation assumes a composite good (=an “incomplete demand system”), zero cross-price elasticities, and modest restrictions on income elasticities [LaFrance (</a:t>
            </a:r>
            <a:r>
              <a:rPr lang="en-US" i="1" dirty="0"/>
              <a:t>Journal of Agricultural Economics, </a:t>
            </a:r>
            <a:r>
              <a:rPr lang="en-US" dirty="0"/>
              <a:t>August 1986)].</a:t>
            </a:r>
          </a:p>
          <a:p>
            <a:pPr lvl="1"/>
            <a:endParaRPr lang="en-US" dirty="0"/>
          </a:p>
          <a:p>
            <a:r>
              <a:rPr lang="en-US" dirty="0"/>
              <a:t>3. They are tractable!</a:t>
            </a:r>
          </a:p>
          <a:p>
            <a:endParaRPr lang="en-US" dirty="0"/>
          </a:p>
          <a:p>
            <a:pPr marL="82296" indent="0" fontAlgn="auto">
              <a:spcAft>
                <a:spcPts val="0"/>
              </a:spcAft>
              <a:buNone/>
              <a:defRPr/>
            </a:pPr>
            <a:r>
              <a:rPr lang="en-US" dirty="0"/>
              <a:t> </a:t>
            </a:r>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4" name="Title" hidden="1">
            <a:extLst>
              <a:ext uri="{FF2B5EF4-FFF2-40B4-BE49-F238E27FC236}">
                <a16:creationId xmlns:a16="http://schemas.microsoft.com/office/drawing/2014/main" id="{385D508B-390E-4A8C-B3F3-C7A8008F0ED6}"/>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3</a:t>
            </a:r>
          </a:p>
        </p:txBody>
      </p:sp>
    </p:spTree>
    <p:extLst>
      <p:ext uri="{BB962C8B-B14F-4D97-AF65-F5344CB8AC3E}">
        <p14:creationId xmlns:p14="http://schemas.microsoft.com/office/powerpoint/2010/main" val="3753241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1085851"/>
            <a:ext cx="8229600" cy="5772149"/>
          </a:xfrm>
        </p:spPr>
        <p:txBody>
          <a:bodyPr>
            <a:normAutofit/>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 4</a:t>
            </a:r>
          </a:p>
          <a:p>
            <a:pPr marL="82296" indent="0" fontAlgn="auto">
              <a:lnSpc>
                <a:spcPct val="50000"/>
              </a:lnSpc>
              <a:spcAft>
                <a:spcPts val="0"/>
              </a:spcAft>
              <a:buNone/>
              <a:defRPr/>
            </a:pPr>
            <a:endParaRPr lang="en-US" dirty="0"/>
          </a:p>
          <a:p>
            <a:pPr marL="365760" indent="-283464" fontAlgn="auto">
              <a:spcAft>
                <a:spcPts val="0"/>
              </a:spcAft>
              <a:buFont typeface="Wingdings 2"/>
              <a:buChar char=""/>
              <a:defRPr/>
            </a:pPr>
            <a:r>
              <a:rPr lang="en-US" dirty="0"/>
              <a:t>Note that the demand function for </a:t>
            </a:r>
            <a:r>
              <a:rPr lang="en-US" i="1" dirty="0">
                <a:latin typeface="Times New Roman" pitchFamily="18" charset="0"/>
                <a:cs typeface="Times New Roman" pitchFamily="18" charset="0"/>
              </a:rPr>
              <a:t>S</a:t>
            </a:r>
            <a:r>
              <a:rPr lang="en-US" dirty="0"/>
              <a:t> can be inverted to yield: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is, of course, the form in which it appears in earlier derivations.</a:t>
            </a:r>
          </a:p>
          <a:p>
            <a:pPr marL="82296" indent="0" fontAlgn="auto">
              <a:spcAft>
                <a:spcPts val="0"/>
              </a:spcAft>
              <a:buNone/>
              <a:defRPr/>
            </a:pPr>
            <a:endParaRPr lang="en-US" dirty="0"/>
          </a:p>
        </p:txBody>
      </p:sp>
      <p:graphicFrame>
        <p:nvGraphicFramePr>
          <p:cNvPr id="2"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4201083006"/>
              </p:ext>
            </p:extLst>
          </p:nvPr>
        </p:nvGraphicFramePr>
        <p:xfrm>
          <a:off x="2438400" y="2916237"/>
          <a:ext cx="4441825" cy="1579563"/>
        </p:xfrm>
        <a:graphic>
          <a:graphicData uri="http://schemas.openxmlformats.org/presentationml/2006/ole">
            <mc:AlternateContent xmlns:mc="http://schemas.openxmlformats.org/markup-compatibility/2006">
              <mc:Choice xmlns:v="urn:schemas-microsoft-com:vml" Requires="v">
                <p:oleObj spid="_x0000_s29816" name="Equation" r:id="rId3" imgW="1422400" imgH="508000" progId="Equation.DSMT4">
                  <p:embed/>
                </p:oleObj>
              </mc:Choice>
              <mc:Fallback>
                <p:oleObj name="Equation" r:id="rId3" imgW="1422400" imgH="50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916237"/>
                        <a:ext cx="4441825"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1A93E8F2-FA6C-49B8-9AE0-EAA7999D0C7A}"/>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4</a:t>
            </a:r>
          </a:p>
        </p:txBody>
      </p:sp>
    </p:spTree>
    <p:extLst>
      <p:ext uri="{BB962C8B-B14F-4D97-AF65-F5344CB8AC3E}">
        <p14:creationId xmlns:p14="http://schemas.microsoft.com/office/powerpoint/2010/main" val="4023740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a:t>
            </a:r>
          </a:p>
        </p:txBody>
      </p:sp>
      <p:sp>
        <p:nvSpPr>
          <p:cNvPr id="10"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1012074"/>
            <a:ext cx="8229600" cy="5772149"/>
          </a:xfrm>
        </p:spPr>
        <p:txBody>
          <a:bodyPr>
            <a:normAutofit/>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 5</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a:t>Now substituting the inverse demand function for </a:t>
            </a:r>
            <a:r>
              <a:rPr lang="en-US" i="1" dirty="0">
                <a:latin typeface="Times New Roman" pitchFamily="18" charset="0"/>
                <a:cs typeface="Times New Roman" pitchFamily="18" charset="0"/>
              </a:rPr>
              <a:t>S</a:t>
            </a:r>
            <a:r>
              <a:rPr lang="en-US" dirty="0"/>
              <a:t> and the demand function for </a:t>
            </a:r>
            <a:r>
              <a:rPr lang="en-US" i="1" dirty="0">
                <a:latin typeface="Times New Roman" pitchFamily="18" charset="0"/>
                <a:cs typeface="Times New Roman" pitchFamily="18" charset="0"/>
              </a:rPr>
              <a:t>H</a:t>
            </a:r>
            <a:r>
              <a:rPr lang="en-US" dirty="0"/>
              <a:t> into the differential equation yields: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82296" indent="0" fontAlgn="auto">
              <a:spcAft>
                <a:spcPts val="0"/>
              </a:spcAft>
              <a:buNone/>
              <a:defRPr/>
            </a:pPr>
            <a:r>
              <a:rPr lang="en-US" dirty="0"/>
              <a:t>   where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82296" indent="0" fontAlgn="auto">
              <a:spcAft>
                <a:spcPts val="0"/>
              </a:spcAft>
              <a:buNone/>
              <a:defRPr/>
            </a:pPr>
            <a:r>
              <a:rPr lang="en-US" dirty="0"/>
              <a:t>   </a:t>
            </a:r>
          </a:p>
        </p:txBody>
      </p:sp>
      <p:grpSp>
        <p:nvGrpSpPr>
          <p:cNvPr id="12" name="Equations" descr="Please contact Professor Yinger for details regarding figures and graphs.">
            <a:extLst>
              <a:ext uri="{FF2B5EF4-FFF2-40B4-BE49-F238E27FC236}">
                <a16:creationId xmlns:a16="http://schemas.microsoft.com/office/drawing/2014/main" id="{42F56DB3-4318-43A7-98D9-1B64CDB47360}"/>
              </a:ext>
            </a:extLst>
          </p:cNvPr>
          <p:cNvGrpSpPr/>
          <p:nvPr/>
        </p:nvGrpSpPr>
        <p:grpSpPr>
          <a:xfrm>
            <a:off x="1905000" y="3381375"/>
            <a:ext cx="5184610" cy="2597150"/>
            <a:chOff x="1905000" y="3381375"/>
            <a:chExt cx="5184610" cy="2597150"/>
          </a:xfrm>
        </p:grpSpPr>
        <p:graphicFrame>
          <p:nvGraphicFramePr>
            <p:cNvPr id="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662683286"/>
                </p:ext>
              </p:extLst>
            </p:nvPr>
          </p:nvGraphicFramePr>
          <p:xfrm>
            <a:off x="1905000" y="3381375"/>
            <a:ext cx="5184610" cy="1190625"/>
          </p:xfrm>
          <a:graphic>
            <a:graphicData uri="http://schemas.openxmlformats.org/presentationml/2006/ole">
              <mc:AlternateContent xmlns:mc="http://schemas.openxmlformats.org/markup-compatibility/2006">
                <mc:Choice xmlns:v="urn:schemas-microsoft-com:vml" Requires="v">
                  <p:oleObj spid="_x0000_s26870" name="Equation" r:id="rId3" imgW="2209680" imgH="495000" progId="Equation.DSMT4">
                    <p:embed/>
                  </p:oleObj>
                </mc:Choice>
                <mc:Fallback>
                  <p:oleObj name="Equation" r:id="rId3" imgW="2209680" imgH="495000" progId="Equation.DSMT4">
                    <p:embed/>
                    <p:pic>
                      <p:nvPicPr>
                        <p:cNvPr id="0" name="Object 8"/>
                        <p:cNvPicPr>
                          <a:picLocks noChangeAspect="1" noChangeArrowheads="1"/>
                        </p:cNvPicPr>
                        <p:nvPr/>
                      </p:nvPicPr>
                      <p:blipFill>
                        <a:blip r:embed="rId4"/>
                        <a:srcRect/>
                        <a:stretch>
                          <a:fillRect/>
                        </a:stretch>
                      </p:blipFill>
                      <p:spPr bwMode="auto">
                        <a:xfrm>
                          <a:off x="1905000" y="3381375"/>
                          <a:ext cx="5184610" cy="1190625"/>
                        </a:xfrm>
                        <a:prstGeom prst="rect">
                          <a:avLst/>
                        </a:prstGeom>
                        <a:noFill/>
                      </p:spPr>
                    </p:pic>
                  </p:oleObj>
                </mc:Fallback>
              </mc:AlternateContent>
            </a:graphicData>
          </a:graphic>
        </p:graphicFrame>
        <p:graphicFrame>
          <p:nvGraphicFramePr>
            <p:cNvPr id="9"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4194885690"/>
                </p:ext>
              </p:extLst>
            </p:nvPr>
          </p:nvGraphicFramePr>
          <p:xfrm>
            <a:off x="2492375" y="5213350"/>
            <a:ext cx="3683000" cy="765175"/>
          </p:xfrm>
          <a:graphic>
            <a:graphicData uri="http://schemas.openxmlformats.org/presentationml/2006/ole">
              <mc:AlternateContent xmlns:mc="http://schemas.openxmlformats.org/markup-compatibility/2006">
                <mc:Choice xmlns:v="urn:schemas-microsoft-com:vml" Requires="v">
                  <p:oleObj spid="_x0000_s26871" name="Equation" r:id="rId5" imgW="1701720" imgH="355320" progId="Equation.DSMT4">
                    <p:embed/>
                  </p:oleObj>
                </mc:Choice>
                <mc:Fallback>
                  <p:oleObj name="Equation" r:id="rId5" imgW="1701720" imgH="355320" progId="Equation.DSMT4">
                    <p:embed/>
                    <p:pic>
                      <p:nvPicPr>
                        <p:cNvPr id="0" name="Object 10"/>
                        <p:cNvPicPr>
                          <a:picLocks noChangeAspect="1" noChangeArrowheads="1"/>
                        </p:cNvPicPr>
                        <p:nvPr/>
                      </p:nvPicPr>
                      <p:blipFill>
                        <a:blip r:embed="rId6"/>
                        <a:srcRect/>
                        <a:stretch>
                          <a:fillRect/>
                        </a:stretch>
                      </p:blipFill>
                      <p:spPr bwMode="auto">
                        <a:xfrm>
                          <a:off x="2492375" y="5213350"/>
                          <a:ext cx="3683000" cy="765175"/>
                        </a:xfrm>
                        <a:prstGeom prst="rect">
                          <a:avLst/>
                        </a:prstGeom>
                        <a:noFill/>
                      </p:spPr>
                    </p:pic>
                  </p:oleObj>
                </mc:Fallback>
              </mc:AlternateContent>
            </a:graphicData>
          </a:graphic>
        </p:graphicFrame>
      </p:gr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
        <p:nvSpPr>
          <p:cNvPr id="13" name="Title" hidden="1">
            <a:extLst>
              <a:ext uri="{FF2B5EF4-FFF2-40B4-BE49-F238E27FC236}">
                <a16:creationId xmlns:a16="http://schemas.microsoft.com/office/drawing/2014/main" id="{591600EE-1DF1-4E39-8261-A44E291B84CD}"/>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5</a:t>
            </a:r>
          </a:p>
        </p:txBody>
      </p:sp>
    </p:spTree>
    <p:extLst>
      <p:ext uri="{BB962C8B-B14F-4D97-AF65-F5344CB8AC3E}">
        <p14:creationId xmlns:p14="http://schemas.microsoft.com/office/powerpoint/2010/main" val="256157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a:t>
            </a:r>
          </a:p>
        </p:txBody>
      </p:sp>
      <p:sp>
        <p:nvSpPr>
          <p:cNvPr id="11"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a:solidFill>
                  <a:schemeClr val="tx2">
                    <a:satMod val="130000"/>
                  </a:schemeClr>
                </a:solidFill>
              </a:rPr>
              <a:t> The Theory of Local Public Finance</a:t>
            </a:r>
          </a:p>
        </p:txBody>
      </p:sp>
      <p:sp>
        <p:nvSpPr>
          <p:cNvPr id="6147" name="Rectangle 2"/>
          <p:cNvSpPr>
            <a:spLocks noGrp="1" noChangeArrowheads="1"/>
          </p:cNvSpPr>
          <p:nvPr>
            <p:ph idx="1"/>
          </p:nvPr>
        </p:nvSpPr>
        <p:spPr>
          <a:xfrm>
            <a:off x="457200" y="990397"/>
            <a:ext cx="8229600" cy="5772149"/>
          </a:xfrm>
        </p:spPr>
        <p:txBody>
          <a:bodyPr>
            <a:normAutofit/>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 6</a:t>
            </a:r>
          </a:p>
          <a:p>
            <a:pPr marL="82296" indent="0" fontAlgn="auto">
              <a:lnSpc>
                <a:spcPct val="50000"/>
              </a:lnSpc>
              <a:spcAft>
                <a:spcPts val="0"/>
              </a:spcAft>
              <a:buNone/>
              <a:defRPr/>
            </a:pPr>
            <a:endParaRPr lang="en-US" dirty="0"/>
          </a:p>
          <a:p>
            <a:pPr marL="365760" indent="-283464" fontAlgn="auto">
              <a:spcAft>
                <a:spcPts val="0"/>
              </a:spcAft>
              <a:buFont typeface="Wingdings 2"/>
              <a:buChar char=""/>
              <a:defRPr/>
            </a:pPr>
            <a:r>
              <a:rPr lang="en-US" dirty="0"/>
              <a:t>The solution to this differential equation is:</a:t>
            </a:r>
          </a:p>
          <a:p>
            <a:pPr marL="365760" indent="-283464" fontAlgn="auto">
              <a:spcAft>
                <a:spcPts val="0"/>
              </a:spcAft>
              <a:buFont typeface="Wingdings 2"/>
              <a:buChar char=""/>
              <a:defRPr/>
            </a:pPr>
            <a:endParaRPr lang="en-US" dirty="0"/>
          </a:p>
          <a:p>
            <a:pPr marL="82296" indent="0" fontAlgn="auto">
              <a:spcAft>
                <a:spcPts val="0"/>
              </a:spcAft>
              <a:buNone/>
              <a:defRPr/>
            </a:pPr>
            <a:r>
              <a:rPr lang="en-US" dirty="0"/>
              <a:t>   </a:t>
            </a:r>
          </a:p>
          <a:p>
            <a:pPr marL="82296" indent="0" fontAlgn="auto">
              <a:spcAft>
                <a:spcPts val="0"/>
              </a:spcAft>
              <a:buNone/>
              <a:defRPr/>
            </a:pPr>
            <a:r>
              <a:rPr lang="en-US" dirty="0"/>
              <a:t>   where </a:t>
            </a:r>
            <a:r>
              <a:rPr lang="en-US" i="1" dirty="0">
                <a:latin typeface="Times New Roman" pitchFamily="18" charset="0"/>
                <a:cs typeface="Times New Roman" pitchFamily="18" charset="0"/>
              </a:rPr>
              <a:t>C</a:t>
            </a:r>
            <a:r>
              <a:rPr lang="en-US" dirty="0"/>
              <a:t> is a constant of integration and the</a:t>
            </a:r>
          </a:p>
          <a:p>
            <a:pPr marL="82296" indent="0" fontAlgn="auto">
              <a:spcAft>
                <a:spcPts val="0"/>
              </a:spcAft>
              <a:buNone/>
              <a:defRPr/>
            </a:pPr>
            <a:r>
              <a:rPr lang="en-US" dirty="0"/>
              <a:t>   parentheses indicate a Box-Cox form, or, </a:t>
            </a:r>
          </a:p>
          <a:p>
            <a:pPr marL="82296" indent="0" fontAlgn="auto">
              <a:spcAft>
                <a:spcPts val="0"/>
              </a:spcAft>
              <a:buNone/>
              <a:defRPr/>
            </a:pPr>
            <a:endParaRPr lang="en-US" dirty="0"/>
          </a:p>
          <a:p>
            <a:pPr marL="82296" indent="0" fontAlgn="auto">
              <a:spcAft>
                <a:spcPts val="0"/>
              </a:spcAft>
              <a:buNone/>
              <a:defRPr/>
            </a:pPr>
            <a:endParaRPr lang="en-US" dirty="0"/>
          </a:p>
          <a:p>
            <a:pPr marL="82296" indent="0" fontAlgn="auto">
              <a:spcAft>
                <a:spcPts val="0"/>
              </a:spcAft>
              <a:buNone/>
              <a:defRPr/>
            </a:pPr>
            <a:r>
              <a:rPr lang="en-US" dirty="0"/>
              <a:t>   and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pSp>
        <p:nvGrpSpPr>
          <p:cNvPr id="10" name="Equations" descr="Please contact Professor Yinger for details regarding figures and graphs.">
            <a:extLst>
              <a:ext uri="{FF2B5EF4-FFF2-40B4-BE49-F238E27FC236}">
                <a16:creationId xmlns:a16="http://schemas.microsoft.com/office/drawing/2014/main" id="{1B41FDE3-355E-4111-B9A0-520BBF0D856E}"/>
              </a:ext>
            </a:extLst>
          </p:cNvPr>
          <p:cNvGrpSpPr/>
          <p:nvPr/>
        </p:nvGrpSpPr>
        <p:grpSpPr>
          <a:xfrm>
            <a:off x="1058863" y="2209942"/>
            <a:ext cx="6851650" cy="4114658"/>
            <a:chOff x="1058863" y="2209942"/>
            <a:chExt cx="6851650" cy="4114658"/>
          </a:xfrm>
        </p:grpSpPr>
        <p:graphicFrame>
          <p:nvGraphicFramePr>
            <p:cNvPr id="4"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652527762"/>
                </p:ext>
              </p:extLst>
            </p:nvPr>
          </p:nvGraphicFramePr>
          <p:xfrm>
            <a:off x="2514600" y="2209942"/>
            <a:ext cx="4419600" cy="820596"/>
          </p:xfrm>
          <a:graphic>
            <a:graphicData uri="http://schemas.openxmlformats.org/presentationml/2006/ole">
              <mc:AlternateContent xmlns:mc="http://schemas.openxmlformats.org/markup-compatibility/2006">
                <mc:Choice xmlns:v="urn:schemas-microsoft-com:vml" Requires="v">
                  <p:oleObj spid="_x0000_s31077" name="Equation" r:id="rId3" imgW="1320480" imgH="241200" progId="Equation.DSMT4">
                    <p:embed/>
                  </p:oleObj>
                </mc:Choice>
                <mc:Fallback>
                  <p:oleObj name="Equation" r:id="rId3" imgW="1320480" imgH="241200" progId="Equation.DSMT4">
                    <p:embed/>
                    <p:pic>
                      <p:nvPicPr>
                        <p:cNvPr id="0" name=""/>
                        <p:cNvPicPr>
                          <a:picLocks noChangeAspect="1" noChangeArrowheads="1"/>
                        </p:cNvPicPr>
                        <p:nvPr/>
                      </p:nvPicPr>
                      <p:blipFill>
                        <a:blip r:embed="rId4"/>
                        <a:srcRect/>
                        <a:stretch>
                          <a:fillRect/>
                        </a:stretch>
                      </p:blipFill>
                      <p:spPr bwMode="auto">
                        <a:xfrm>
                          <a:off x="2514600" y="2209942"/>
                          <a:ext cx="4419600" cy="820596"/>
                        </a:xfrm>
                        <a:prstGeom prst="rect">
                          <a:avLst/>
                        </a:prstGeom>
                        <a:noFill/>
                      </p:spPr>
                    </p:pic>
                  </p:oleObj>
                </mc:Fallback>
              </mc:AlternateContent>
            </a:graphicData>
          </a:graphic>
        </p:graphicFrame>
        <p:graphicFrame>
          <p:nvGraphicFramePr>
            <p:cNvPr id="5"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21279400"/>
                </p:ext>
              </p:extLst>
            </p:nvPr>
          </p:nvGraphicFramePr>
          <p:xfrm>
            <a:off x="1058863" y="4035425"/>
            <a:ext cx="6851650" cy="1069975"/>
          </p:xfrm>
          <a:graphic>
            <a:graphicData uri="http://schemas.openxmlformats.org/presentationml/2006/ole">
              <mc:AlternateContent xmlns:mc="http://schemas.openxmlformats.org/markup-compatibility/2006">
                <mc:Choice xmlns:v="urn:schemas-microsoft-com:vml" Requires="v">
                  <p:oleObj spid="_x0000_s31078" name="Equation" r:id="rId5" imgW="2692080" imgH="419040" progId="Equation.DSMT4">
                    <p:embed/>
                  </p:oleObj>
                </mc:Choice>
                <mc:Fallback>
                  <p:oleObj name="Equation" r:id="rId5" imgW="2692080" imgH="419040" progId="Equation.DSMT4">
                    <p:embed/>
                    <p:pic>
                      <p:nvPicPr>
                        <p:cNvPr id="0" name="Object 2"/>
                        <p:cNvPicPr>
                          <a:picLocks noChangeAspect="1" noChangeArrowheads="1"/>
                        </p:cNvPicPr>
                        <p:nvPr/>
                      </p:nvPicPr>
                      <p:blipFill>
                        <a:blip r:embed="rId6"/>
                        <a:srcRect/>
                        <a:stretch>
                          <a:fillRect/>
                        </a:stretch>
                      </p:blipFill>
                      <p:spPr bwMode="auto">
                        <a:xfrm>
                          <a:off x="1058863" y="4035425"/>
                          <a:ext cx="6851650" cy="1069975"/>
                        </a:xfrm>
                        <a:prstGeom prst="rect">
                          <a:avLst/>
                        </a:prstGeom>
                        <a:noFill/>
                      </p:spPr>
                    </p:pic>
                  </p:oleObj>
                </mc:Fallback>
              </mc:AlternateContent>
            </a:graphicData>
          </a:graphic>
        </p:graphicFrame>
        <p:graphicFrame>
          <p:nvGraphicFramePr>
            <p:cNvPr id="8"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1720082762"/>
                </p:ext>
              </p:extLst>
            </p:nvPr>
          </p:nvGraphicFramePr>
          <p:xfrm>
            <a:off x="3124200" y="5508703"/>
            <a:ext cx="3041072" cy="815897"/>
          </p:xfrm>
          <a:graphic>
            <a:graphicData uri="http://schemas.openxmlformats.org/presentationml/2006/ole">
              <mc:AlternateContent xmlns:mc="http://schemas.openxmlformats.org/markup-compatibility/2006">
                <mc:Choice xmlns:v="urn:schemas-microsoft-com:vml" Requires="v">
                  <p:oleObj spid="_x0000_s31079" name="Equation" r:id="rId7" imgW="1562100" imgH="419100" progId="Equation.DSMT4">
                    <p:embed/>
                  </p:oleObj>
                </mc:Choice>
                <mc:Fallback>
                  <p:oleObj name="Equation" r:id="rId7" imgW="1562100" imgH="4191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5508703"/>
                          <a:ext cx="3041072" cy="815897"/>
                        </a:xfrm>
                        <a:prstGeom prst="rect">
                          <a:avLst/>
                        </a:prstGeom>
                        <a:noFill/>
                      </p:spPr>
                    </p:pic>
                  </p:oleObj>
                </mc:Fallback>
              </mc:AlternateContent>
            </a:graphicData>
          </a:graphic>
        </p:graphicFrame>
      </p:grpSp>
      <p:pic>
        <p:nvPicPr>
          <p:cNvPr id="12"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srcRect/>
          <a:stretch>
            <a:fillRect/>
          </a:stretch>
        </p:blipFill>
        <p:spPr bwMode="auto">
          <a:xfrm>
            <a:off x="7010400" y="300655"/>
            <a:ext cx="1104189" cy="617984"/>
          </a:xfrm>
          <a:prstGeom prst="rect">
            <a:avLst/>
          </a:prstGeom>
          <a:noFill/>
        </p:spPr>
      </p:pic>
      <p:sp>
        <p:nvSpPr>
          <p:cNvPr id="13" name="Title" hidden="1">
            <a:extLst>
              <a:ext uri="{FF2B5EF4-FFF2-40B4-BE49-F238E27FC236}">
                <a16:creationId xmlns:a16="http://schemas.microsoft.com/office/drawing/2014/main" id="{84B4F3C3-5EB5-49EB-B921-4A1819EB0508}"/>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6</a:t>
            </a:r>
          </a:p>
        </p:txBody>
      </p:sp>
    </p:spTree>
    <p:extLst>
      <p:ext uri="{BB962C8B-B14F-4D97-AF65-F5344CB8AC3E}">
        <p14:creationId xmlns:p14="http://schemas.microsoft.com/office/powerpoint/2010/main" val="267861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Intro</a:t>
            </a:r>
            <a:r>
              <a:rPr lang="en-US" sz="1600" dirty="0"/>
              <a:t>duction</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a:solidFill>
                  <a:schemeClr val="tx2">
                    <a:satMod val="130000"/>
                  </a:schemeClr>
                </a:solidFill>
              </a:rPr>
              <a:t> The Theory of Local Public Finance1</a:t>
            </a:r>
          </a:p>
        </p:txBody>
      </p:sp>
      <p:sp>
        <p:nvSpPr>
          <p:cNvPr id="6147" name="Rectangle 2"/>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Class Outline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Residential Sorting</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B7A3AA04-89F5-4E71-A0E9-B11D0F8355C8}"/>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Introduction</a:t>
            </a:r>
          </a:p>
        </p:txBody>
      </p:sp>
    </p:spTree>
    <p:extLst>
      <p:ext uri="{BB962C8B-B14F-4D97-AF65-F5344CB8AC3E}">
        <p14:creationId xmlns:p14="http://schemas.microsoft.com/office/powerpoint/2010/main" val="3478958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a:solidFill>
                  <a:schemeClr val="tx2">
                    <a:satMod val="130000"/>
                  </a:schemeClr>
                </a:solidFill>
              </a:rPr>
              <a:t> The Theory of Local Public Finance</a:t>
            </a:r>
          </a:p>
        </p:txBody>
      </p:sp>
      <p:sp>
        <p:nvSpPr>
          <p:cNvPr id="6147" name="Rectangle 2"/>
          <p:cNvSpPr>
            <a:spLocks noGrp="1" noChangeArrowheads="1"/>
          </p:cNvSpPr>
          <p:nvPr>
            <p:ph idx="1"/>
          </p:nvPr>
        </p:nvSpPr>
        <p:spPr>
          <a:xfrm>
            <a:off x="457200" y="1085851"/>
            <a:ext cx="8229600" cy="5772149"/>
          </a:xfrm>
        </p:spPr>
        <p:txBody>
          <a:bodyPr>
            <a:normAutofit/>
          </a:bodyPr>
          <a:lstStyle/>
          <a:p>
            <a:pPr marL="365760" indent="-283464" algn="ctr" fontAlgn="auto">
              <a:spcAft>
                <a:spcPts val="0"/>
              </a:spcAft>
              <a:buFont typeface="Wingdings" pitchFamily="2" charset="2"/>
              <a:buNone/>
              <a:defRPr/>
            </a:pPr>
            <a:r>
              <a:rPr lang="en-US" sz="3300" b="1" dirty="0">
                <a:solidFill>
                  <a:schemeClr val="accent5"/>
                </a:solidFill>
              </a:rPr>
              <a:t>Finding a Functional Form 7</a:t>
            </a:r>
          </a:p>
          <a:p>
            <a:pPr marL="82296" indent="0" fontAlgn="auto">
              <a:lnSpc>
                <a:spcPct val="50000"/>
              </a:lnSpc>
              <a:spcAft>
                <a:spcPts val="0"/>
              </a:spcAft>
              <a:buNone/>
              <a:defRPr/>
            </a:pPr>
            <a:endParaRPr lang="en-US" dirty="0"/>
          </a:p>
          <a:p>
            <a:pPr marL="365760" indent="-283464" fontAlgn="auto">
              <a:spcAft>
                <a:spcPts val="0"/>
              </a:spcAft>
              <a:buFont typeface="Wingdings 2"/>
              <a:buChar char=""/>
              <a:defRPr/>
            </a:pPr>
            <a:r>
              <a:rPr lang="en-US" dirty="0"/>
              <a:t>This equation is, of course, a “bid function.”</a:t>
            </a:r>
          </a:p>
          <a:p>
            <a:pPr marL="82296" indent="0" fontAlgn="auto">
              <a:lnSpc>
                <a:spcPct val="50000"/>
              </a:lnSpc>
              <a:spcAft>
                <a:spcPts val="0"/>
              </a:spcAft>
              <a:buNone/>
              <a:defRPr/>
            </a:pPr>
            <a:endParaRPr lang="en-US" dirty="0">
              <a:cs typeface="Times New Roman"/>
            </a:endParaRPr>
          </a:p>
          <a:p>
            <a:pPr marL="365760" indent="-283464" fontAlgn="auto">
              <a:spcAft>
                <a:spcPts val="0"/>
              </a:spcAft>
              <a:buFont typeface="Wingdings 2"/>
              <a:buChar char=""/>
              <a:defRPr/>
            </a:pPr>
            <a:r>
              <a:rPr lang="en-US" dirty="0">
                <a:cs typeface="Times New Roman"/>
              </a:rPr>
              <a:t>It indicates how much a given type of household would pay for a unit of </a:t>
            </a:r>
            <a:r>
              <a:rPr lang="en-US" i="1" dirty="0">
                <a:latin typeface="Times New Roman" pitchFamily="18" charset="0"/>
                <a:cs typeface="Times New Roman" pitchFamily="18" charset="0"/>
              </a:rPr>
              <a:t>H</a:t>
            </a:r>
            <a:r>
              <a:rPr lang="en-US" dirty="0">
                <a:cs typeface="Times New Roman"/>
              </a:rPr>
              <a:t> in a location with a given level of </a:t>
            </a:r>
            <a:r>
              <a:rPr lang="en-US" i="1" dirty="0">
                <a:latin typeface="Times New Roman" pitchFamily="18" charset="0"/>
                <a:cs typeface="Times New Roman" pitchFamily="18" charset="0"/>
              </a:rPr>
              <a:t>S</a:t>
            </a:r>
            <a:r>
              <a:rPr lang="en-US" dirty="0">
                <a:cs typeface="Times New Roman"/>
              </a:rPr>
              <a:t>.</a:t>
            </a:r>
          </a:p>
          <a:p>
            <a:pPr marL="365760" indent="-283464" fontAlgn="auto">
              <a:lnSpc>
                <a:spcPct val="50000"/>
              </a:lnSpc>
              <a:spcAft>
                <a:spcPts val="0"/>
              </a:spcAft>
              <a:buFont typeface="Wingdings 2"/>
              <a:buChar char=""/>
              <a:defRPr/>
            </a:pPr>
            <a:endParaRPr lang="en-US" dirty="0">
              <a:cs typeface="Times New Roman"/>
            </a:endParaRPr>
          </a:p>
          <a:p>
            <a:pPr marL="365760" indent="-283464" fontAlgn="auto">
              <a:spcAft>
                <a:spcPts val="0"/>
              </a:spcAft>
              <a:buFont typeface="Wingdings 2"/>
              <a:buChar char=""/>
              <a:defRPr/>
            </a:pPr>
            <a:r>
              <a:rPr lang="en-US" dirty="0">
                <a:cs typeface="Times New Roman"/>
              </a:rPr>
              <a:t>It is analogous to the bid functions in a basic urban model—it indicates how much a household would pay at different locations (=levels of </a:t>
            </a:r>
            <a:r>
              <a:rPr lang="en-US" i="1" dirty="0">
                <a:latin typeface="Times New Roman" pitchFamily="18" charset="0"/>
                <a:cs typeface="Times New Roman" pitchFamily="18" charset="0"/>
              </a:rPr>
              <a:t>S</a:t>
            </a:r>
            <a:r>
              <a:rPr lang="en-US" dirty="0">
                <a:cs typeface="Times New Roman"/>
              </a:rPr>
              <a:t>) holding utility constant.</a:t>
            </a:r>
            <a:endParaRPr lang="en-US" dirty="0"/>
          </a:p>
        </p:txBody>
      </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EAFF2298-02F7-4DB7-87F5-BF6B80A30C4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Finding a Functional Form, 7</a:t>
            </a:r>
          </a:p>
        </p:txBody>
      </p:sp>
    </p:spTree>
    <p:extLst>
      <p:ext uri="{BB962C8B-B14F-4D97-AF65-F5344CB8AC3E}">
        <p14:creationId xmlns:p14="http://schemas.microsoft.com/office/powerpoint/2010/main" val="2067311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EBC9F157-8E75-4CE2-B703-7F94A300EC99}"/>
              </a:ext>
            </a:extLst>
          </p:cNvPr>
          <p:cNvSpPr>
            <a:spLocks noGrp="1"/>
          </p:cNvSpPr>
          <p:nvPr>
            <p:ph type="title"/>
          </p:nvPr>
        </p:nvSpPr>
        <p:spPr/>
        <p:txBody>
          <a:bodyPr>
            <a:normAutofit/>
          </a:bodyPr>
          <a:lstStyle/>
          <a:p>
            <a:r>
              <a:rPr lang="en-US" sz="2000" dirty="0">
                <a:solidFill>
                  <a:schemeClr val="tx2">
                    <a:satMod val="130000"/>
                  </a:schemeClr>
                </a:solidFill>
              </a:rPr>
              <a:t>The Theory of Local Public Finance</a:t>
            </a:r>
            <a:endParaRPr lang="en-US" sz="2000" dirty="0"/>
          </a:p>
        </p:txBody>
      </p:sp>
      <p:sp>
        <p:nvSpPr>
          <p:cNvPr id="5" name="Title: Questions">
            <a:extLst>
              <a:ext uri="{FF2B5EF4-FFF2-40B4-BE49-F238E27FC236}">
                <a16:creationId xmlns:a16="http://schemas.microsoft.com/office/drawing/2014/main" id="{50A933FF-20E2-4A2A-B12B-ED58A9C937F7}"/>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6" name="Content Placeholder">
            <a:extLst>
              <a:ext uri="{FF2B5EF4-FFF2-40B4-BE49-F238E27FC236}">
                <a16:creationId xmlns:a16="http://schemas.microsoft.com/office/drawing/2014/main" id="{BEA1E37F-9905-4428-AC59-D30DC9EE8638}"/>
              </a:ext>
            </a:extLst>
          </p:cNvPr>
          <p:cNvSpPr txBox="1">
            <a:spLocks/>
          </p:cNvSpPr>
          <p:nvPr/>
        </p:nvSpPr>
        <p:spPr>
          <a:xfrm>
            <a:off x="457200" y="1941576"/>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spcBef>
                <a:spcPts val="0"/>
              </a:spcBef>
              <a:spcAft>
                <a:spcPts val="1800"/>
              </a:spcAft>
            </a:pPr>
            <a:r>
              <a:rPr lang="en-US" dirty="0"/>
              <a:t>What is the “</a:t>
            </a:r>
            <a:r>
              <a:rPr lang="en-US" dirty="0" err="1"/>
              <a:t>Tiebout</a:t>
            </a:r>
            <a:r>
              <a:rPr lang="en-US" dirty="0"/>
              <a:t> Model” and why is it so famous?</a:t>
            </a:r>
          </a:p>
          <a:p>
            <a:pPr>
              <a:spcBef>
                <a:spcPts val="0"/>
              </a:spcBef>
              <a:spcAft>
                <a:spcPts val="1800"/>
              </a:spcAft>
            </a:pPr>
            <a:r>
              <a:rPr lang="en-US" dirty="0"/>
              <a:t>What is the post-</a:t>
            </a:r>
            <a:r>
              <a:rPr lang="en-US" dirty="0" err="1"/>
              <a:t>Tiebout</a:t>
            </a:r>
            <a:r>
              <a:rPr lang="en-US" dirty="0"/>
              <a:t> consensus?</a:t>
            </a:r>
          </a:p>
          <a:p>
            <a:pPr>
              <a:spcBef>
                <a:spcPts val="0"/>
              </a:spcBef>
              <a:spcAft>
                <a:spcPts val="1800"/>
              </a:spcAft>
            </a:pPr>
            <a:r>
              <a:rPr lang="en-US" dirty="0"/>
              <a:t>What is property tax capitalization? What is public service capitalization?</a:t>
            </a:r>
          </a:p>
          <a:p>
            <a:pPr>
              <a:spcBef>
                <a:spcPts val="0"/>
              </a:spcBef>
              <a:spcAft>
                <a:spcPts val="1800"/>
              </a:spcAft>
            </a:pPr>
            <a:r>
              <a:rPr lang="en-US" dirty="0"/>
              <a:t>What assumptions are needed to derive a household bid function for local public services?</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32395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Intro</a:t>
            </a:r>
            <a:r>
              <a:rPr lang="en-US" sz="1600" dirty="0"/>
              <a:t>duction</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Class Outline</a:t>
            </a: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49AD2FDC-EA94-4821-BD27-24F5B78E900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Introduction – Class Outline</a:t>
            </a:r>
          </a:p>
        </p:txBody>
      </p:sp>
    </p:spTree>
    <p:extLst>
      <p:ext uri="{BB962C8B-B14F-4D97-AF65-F5344CB8AC3E}">
        <p14:creationId xmlns:p14="http://schemas.microsoft.com/office/powerpoint/2010/main" val="3921280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35341"/>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500" b="1" dirty="0">
                <a:solidFill>
                  <a:schemeClr val="accent5"/>
                </a:solidFill>
              </a:rPr>
              <a:t>Sorting</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It is tempting to stop here—to plug this form into the house value equation and estimate.</a:t>
            </a:r>
          </a:p>
          <a:p>
            <a:pPr marL="365760" indent="-283464" fontAlgn="auto">
              <a:spcAft>
                <a:spcPts val="0"/>
              </a:spcAft>
              <a:buFont typeface="Wingdings 2"/>
              <a:buChar char=""/>
              <a:defRPr/>
            </a:pPr>
            <a:endParaRPr lang="en-US" dirty="0"/>
          </a:p>
          <a:p>
            <a:pPr lvl="1" indent="-283464">
              <a:buFont typeface="Wingdings 2"/>
              <a:buChar char=""/>
              <a:defRPr/>
            </a:pPr>
            <a:r>
              <a:rPr lang="en-US" dirty="0"/>
              <a:t>As we will see, many studies proceed, incorrectly, in exactly this manner.</a:t>
            </a:r>
          </a:p>
          <a:p>
            <a:pPr marL="365760" indent="-283464" fontAlgn="auto">
              <a:spcAft>
                <a:spcPts val="0"/>
              </a:spcAft>
              <a:buFont typeface="Wingdings 2"/>
              <a:buChar char=""/>
              <a:defRPr/>
            </a:pPr>
            <a:endParaRPr lang="en-US" dirty="0"/>
          </a:p>
          <a:p>
            <a:pPr indent="-283464">
              <a:buFont typeface="Wingdings 2"/>
              <a:buChar char=""/>
              <a:defRPr/>
            </a:pPr>
            <a:r>
              <a:rPr lang="en-US" dirty="0"/>
              <a:t>But we have left out something important: </a:t>
            </a:r>
            <a:r>
              <a:rPr lang="en-US" b="1" dirty="0">
                <a:solidFill>
                  <a:schemeClr val="accent1"/>
                </a:solidFill>
              </a:rPr>
              <a:t>sorting</a:t>
            </a:r>
            <a:r>
              <a:rPr lang="en-US" dirty="0"/>
              <a:t>.</a:t>
            </a:r>
          </a:p>
          <a:p>
            <a:pPr indent="-283464">
              <a:buFont typeface="Wingdings 2"/>
              <a:buChar char=""/>
              <a:defRPr/>
            </a:pPr>
            <a:endParaRPr lang="en-US" dirty="0"/>
          </a:p>
          <a:p>
            <a:pPr indent="-283464">
              <a:buFont typeface="Wingdings 2"/>
              <a:buChar char=""/>
              <a:defRPr/>
            </a:pPr>
            <a:r>
              <a:rPr lang="en-US" dirty="0"/>
              <a:t>To put it another way, we have not recognized that households are heterogeneous and compete with each other for entry into desirable locations.</a:t>
            </a:r>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7CD6B9F2-8A93-4B79-8816-0A8E4B7F6DD1}"/>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a:t>
            </a:r>
          </a:p>
        </p:txBody>
      </p:sp>
    </p:spTree>
    <p:extLst>
      <p:ext uri="{BB962C8B-B14F-4D97-AF65-F5344CB8AC3E}">
        <p14:creationId xmlns:p14="http://schemas.microsoft.com/office/powerpoint/2010/main" val="2971401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477000"/>
            <a:ext cx="8229600" cy="457200"/>
          </a:xfrm>
          <a:prstGeom prst="rect">
            <a:avLst/>
          </a:prstGeom>
        </p:spPr>
        <p:txBody>
          <a:bodyPr vert="horz" rtlCol="0" anchor="ctr">
            <a:normAutofit fontScale="8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800" dirty="0"/>
              <a:t>Sorting</a:t>
            </a:r>
          </a:p>
          <a:p>
            <a:r>
              <a:rPr lang="en-US" sz="1600" dirty="0"/>
              <a:t> </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25415"/>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500" b="1" dirty="0">
                <a:solidFill>
                  <a:schemeClr val="accent5"/>
                </a:solidFill>
              </a:rPr>
              <a:t>Sorting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b="1" dirty="0">
                <a:solidFill>
                  <a:schemeClr val="accent1"/>
                </a:solidFill>
              </a:rPr>
              <a:t>Sorting</a:t>
            </a:r>
            <a:r>
              <a:rPr lang="en-US" dirty="0"/>
              <a:t> in this context is the separation of different household types into different jurisdictions.</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a:t>As in an urban model, the key conceptual step to analyze sorting is to focus on </a:t>
            </a:r>
            <a:r>
              <a:rPr lang="en-US" i="1" dirty="0">
                <a:latin typeface="Times New Roman" pitchFamily="18" charset="0"/>
                <a:cs typeface="Times New Roman" pitchFamily="18" charset="0"/>
              </a:rPr>
              <a:t>P</a:t>
            </a:r>
            <a:r>
              <a:rPr lang="en-US" dirty="0"/>
              <a:t>, the price per unit of </a:t>
            </a:r>
            <a:r>
              <a:rPr lang="en-US" i="1" dirty="0">
                <a:latin typeface="Times New Roman" pitchFamily="18" charset="0"/>
                <a:cs typeface="Times New Roman" pitchFamily="18" charset="0"/>
              </a:rPr>
              <a:t>H</a:t>
            </a:r>
            <a:r>
              <a:rPr lang="en-US" dirty="0"/>
              <a:t>, not on </a:t>
            </a:r>
            <a:r>
              <a:rPr lang="en-US" i="1" dirty="0">
                <a:latin typeface="Times New Roman" pitchFamily="18" charset="0"/>
                <a:cs typeface="Times New Roman" pitchFamily="18" charset="0"/>
              </a:rPr>
              <a:t>V</a:t>
            </a:r>
            <a:r>
              <a:rPr lang="en-US" dirty="0"/>
              <a:t>, the total bid.</a:t>
            </a:r>
          </a:p>
          <a:p>
            <a:pPr marL="365760" indent="-283464" fontAlgn="auto">
              <a:spcAft>
                <a:spcPts val="0"/>
              </a:spcAft>
              <a:buFont typeface="Wingdings 2"/>
              <a:buChar char=""/>
              <a:defRPr/>
            </a:pPr>
            <a:endParaRPr lang="en-US" dirty="0"/>
          </a:p>
          <a:p>
            <a:pPr lvl="1" indent="-283464">
              <a:buFont typeface="Wingdings 2"/>
              <a:buChar char=""/>
              <a:defRPr/>
            </a:pPr>
            <a:r>
              <a:rPr lang="en-US" dirty="0"/>
              <a:t>In the long run, the amount of </a:t>
            </a:r>
            <a:r>
              <a:rPr lang="en-US" i="1" dirty="0">
                <a:latin typeface="Times New Roman" pitchFamily="18" charset="0"/>
                <a:cs typeface="Times New Roman" pitchFamily="18" charset="0"/>
              </a:rPr>
              <a:t>H</a:t>
            </a:r>
            <a:r>
              <a:rPr lang="en-US" dirty="0"/>
              <a:t> can be altered to fit a household’s preferences.</a:t>
            </a:r>
          </a:p>
          <a:p>
            <a:pPr lvl="1" indent="-283464">
              <a:buFont typeface="Wingdings 2"/>
              <a:buChar char=""/>
              <a:defRPr/>
            </a:pPr>
            <a:endParaRPr lang="en-US" dirty="0"/>
          </a:p>
          <a:p>
            <a:pPr lvl="1" indent="-283464">
              <a:buFont typeface="Wingdings 2"/>
              <a:buChar char=""/>
              <a:defRPr/>
            </a:pPr>
            <a:r>
              <a:rPr lang="en-US" dirty="0"/>
              <a:t>A seller wants to make as much as possible on each unit of </a:t>
            </a:r>
            <a:r>
              <a:rPr lang="en-US" i="1" dirty="0">
                <a:latin typeface="Times New Roman" pitchFamily="18" charset="0"/>
                <a:cs typeface="Times New Roman" pitchFamily="18" charset="0"/>
              </a:rPr>
              <a:t>H</a:t>
            </a:r>
            <a:r>
              <a:rPr lang="en-US" dirty="0"/>
              <a:t> that it supplies.</a:t>
            </a:r>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177B7005-9A44-49FA-BB1E-9340A7833ABD}"/>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2</a:t>
            </a:r>
          </a:p>
        </p:txBody>
      </p:sp>
    </p:spTree>
    <p:extLst>
      <p:ext uri="{BB962C8B-B14F-4D97-AF65-F5344CB8AC3E}">
        <p14:creationId xmlns:p14="http://schemas.microsoft.com/office/powerpoint/2010/main" val="920981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7048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Sorting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This framing leads to a standard picture in which          is on the vertical axis and </a:t>
            </a:r>
            <a:r>
              <a:rPr lang="en-US" i="1" dirty="0">
                <a:latin typeface="Times New Roman" panose="02020603050405020304" pitchFamily="18" charset="0"/>
                <a:cs typeface="Times New Roman" panose="02020603050405020304" pitchFamily="18" charset="0"/>
              </a:rPr>
              <a:t>S</a:t>
            </a:r>
            <a:r>
              <a:rPr lang="en-US" dirty="0"/>
              <a:t> is on the horizontal axis.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Each household type has its own bid function; that is, its own         .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household that wins the competition for housing in a given jurisdiction is the one that bids the most there.</a:t>
            </a:r>
          </a:p>
        </p:txBody>
      </p:sp>
      <p:grpSp>
        <p:nvGrpSpPr>
          <p:cNvPr id="10" name="Special Characters" descr="Please contact Professor Yinger for details regarding figures and graphs.">
            <a:extLst>
              <a:ext uri="{FF2B5EF4-FFF2-40B4-BE49-F238E27FC236}">
                <a16:creationId xmlns:a16="http://schemas.microsoft.com/office/drawing/2014/main" id="{3AC1B9C2-367F-4359-9E53-1703DDCF30EC}"/>
              </a:ext>
            </a:extLst>
          </p:cNvPr>
          <p:cNvGrpSpPr/>
          <p:nvPr/>
        </p:nvGrpSpPr>
        <p:grpSpPr>
          <a:xfrm>
            <a:off x="1917700" y="2098729"/>
            <a:ext cx="2413000" cy="2055486"/>
            <a:chOff x="1917700" y="2098729"/>
            <a:chExt cx="2413000" cy="2055486"/>
          </a:xfrm>
        </p:grpSpPr>
        <p:graphicFrame>
          <p:nvGraphicFramePr>
            <p:cNvPr id="2"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742351518"/>
                </p:ext>
              </p:extLst>
            </p:nvPr>
          </p:nvGraphicFramePr>
          <p:xfrm>
            <a:off x="1917700" y="2098729"/>
            <a:ext cx="901700" cy="484188"/>
          </p:xfrm>
          <a:graphic>
            <a:graphicData uri="http://schemas.openxmlformats.org/presentationml/2006/ole">
              <mc:AlternateContent xmlns:mc="http://schemas.openxmlformats.org/markup-compatibility/2006">
                <mc:Choice xmlns:v="urn:schemas-microsoft-com:vml" Requires="v">
                  <p:oleObj spid="_x0000_s31973" name="Equation" r:id="rId3" imgW="355446" imgH="241195" progId="Equation.DSMT4">
                    <p:embed/>
                  </p:oleObj>
                </mc:Choice>
                <mc:Fallback>
                  <p:oleObj name="Equation" r:id="rId3" imgW="355446"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700" y="2098729"/>
                          <a:ext cx="9017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864498645"/>
                </p:ext>
              </p:extLst>
            </p:nvPr>
          </p:nvGraphicFramePr>
          <p:xfrm>
            <a:off x="3429000" y="3670027"/>
            <a:ext cx="901700" cy="484188"/>
          </p:xfrm>
          <a:graphic>
            <a:graphicData uri="http://schemas.openxmlformats.org/presentationml/2006/ole">
              <mc:AlternateContent xmlns:mc="http://schemas.openxmlformats.org/markup-compatibility/2006">
                <mc:Choice xmlns:v="urn:schemas-microsoft-com:vml" Requires="v">
                  <p:oleObj spid="_x0000_s31974" name="Equation" r:id="rId5" imgW="355446" imgH="241195" progId="Equation.DSMT4">
                    <p:embed/>
                  </p:oleObj>
                </mc:Choice>
                <mc:Fallback>
                  <p:oleObj name="Equation" r:id="rId5" imgW="355446"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670027"/>
                          <a:ext cx="9017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6" cstate="print"/>
          <a:srcRect/>
          <a:stretch>
            <a:fillRect/>
          </a:stretch>
        </p:blipFill>
        <p:spPr bwMode="auto">
          <a:xfrm>
            <a:off x="7010400" y="300655"/>
            <a:ext cx="1104189" cy="617984"/>
          </a:xfrm>
          <a:prstGeom prst="rect">
            <a:avLst/>
          </a:prstGeom>
          <a:noFill/>
        </p:spPr>
      </p:pic>
      <p:sp>
        <p:nvSpPr>
          <p:cNvPr id="11" name="Title" hidden="1">
            <a:extLst>
              <a:ext uri="{FF2B5EF4-FFF2-40B4-BE49-F238E27FC236}">
                <a16:creationId xmlns:a16="http://schemas.microsoft.com/office/drawing/2014/main" id="{F68EC996-4804-4728-9143-40DC877EC817}"/>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3</a:t>
            </a:r>
          </a:p>
        </p:txBody>
      </p:sp>
    </p:spTree>
    <p:extLst>
      <p:ext uri="{BB962C8B-B14F-4D97-AF65-F5344CB8AC3E}">
        <p14:creationId xmlns:p14="http://schemas.microsoft.com/office/powerpoint/2010/main" val="3586966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9"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indent="-283464" algn="ctr">
              <a:buNone/>
              <a:defRPr/>
            </a:pPr>
            <a:r>
              <a:rPr lang="en-US" sz="3200" b="1" dirty="0">
                <a:solidFill>
                  <a:schemeClr val="accent5"/>
                </a:solidFill>
              </a:rPr>
              <a:t>Sorting 4</a:t>
            </a:r>
          </a:p>
          <a:p>
            <a:pPr indent="-283464">
              <a:lnSpc>
                <a:spcPct val="50000"/>
              </a:lnSpc>
              <a:buFont typeface="Wingdings 2"/>
              <a:buChar char=""/>
              <a:defRPr/>
            </a:pPr>
            <a:endParaRPr lang="en-US" dirty="0"/>
          </a:p>
          <a:p>
            <a:pPr indent="-283464">
              <a:buFont typeface="Wingdings 2"/>
              <a:buChar char=""/>
              <a:defRPr/>
            </a:pPr>
            <a:r>
              <a:rPr lang="en-US" dirty="0"/>
              <a:t>Yinger (</a:t>
            </a:r>
            <a:r>
              <a:rPr lang="en-US" i="1" dirty="0"/>
              <a:t>JPE</a:t>
            </a:r>
            <a:r>
              <a:rPr lang="en-US" dirty="0"/>
              <a:t>, September 1982) was an early user of this picture (although not the inventor).  His version (with </a:t>
            </a:r>
            <a:r>
              <a:rPr lang="en-US" i="1" dirty="0">
                <a:latin typeface="Times New Roman" pitchFamily="18" charset="0"/>
                <a:cs typeface="Times New Roman" pitchFamily="18" charset="0"/>
              </a:rPr>
              <a:t>E</a:t>
            </a:r>
            <a:r>
              <a:rPr lang="en-US" dirty="0"/>
              <a:t> instead of </a:t>
            </a:r>
            <a:r>
              <a:rPr lang="en-US" i="1" dirty="0">
                <a:latin typeface="Times New Roman" pitchFamily="18" charset="0"/>
                <a:cs typeface="Times New Roman" pitchFamily="18" charset="0"/>
              </a:rPr>
              <a:t>S</a:t>
            </a:r>
            <a:r>
              <a:rPr lang="en-US" dirty="0"/>
              <a:t>):</a:t>
            </a:r>
            <a:endParaRPr lang="en-US" b="1" dirty="0">
              <a:solidFill>
                <a:schemeClr val="tx2"/>
              </a:solidFill>
            </a:endParaRPr>
          </a:p>
          <a:p>
            <a:pPr marL="365760" indent="-283464" algn="ctr" fontAlgn="auto">
              <a:spcAft>
                <a:spcPts val="0"/>
              </a:spcAft>
              <a:buFont typeface="Wingdings" pitchFamily="2" charset="2"/>
              <a:buNone/>
              <a:defRPr/>
            </a:pPr>
            <a:endParaRPr lang="en-US" sz="2400" b="1" dirty="0">
              <a:solidFill>
                <a:schemeClr val="accent1"/>
              </a:solidFill>
            </a:endParaRPr>
          </a:p>
          <a:p>
            <a:pPr marL="82296" indent="0" fontAlgn="auto">
              <a:lnSpc>
                <a:spcPct val="50000"/>
              </a:lnSpc>
              <a:spcAft>
                <a:spcPts val="0"/>
              </a:spcAft>
              <a:buNone/>
              <a:defRPr/>
            </a:pPr>
            <a:endParaRPr lang="en-US" dirty="0"/>
          </a:p>
        </p:txBody>
      </p:sp>
      <p:grpSp>
        <p:nvGrpSpPr>
          <p:cNvPr id="6" name="Chart" descr="Please contact Professor Yinger for details regarding figures and graphs.">
            <a:extLst>
              <a:ext uri="{FF2B5EF4-FFF2-40B4-BE49-F238E27FC236}">
                <a16:creationId xmlns:a16="http://schemas.microsoft.com/office/drawing/2014/main" id="{8B2AEBED-C723-4A82-8305-13EF68CFD1ED}"/>
              </a:ext>
            </a:extLst>
          </p:cNvPr>
          <p:cNvGrpSpPr/>
          <p:nvPr/>
        </p:nvGrpSpPr>
        <p:grpSpPr>
          <a:xfrm>
            <a:off x="1828800" y="3117532"/>
            <a:ext cx="5029199" cy="3130868"/>
            <a:chOff x="1828800" y="3117532"/>
            <a:chExt cx="5029199" cy="3130868"/>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117532"/>
              <a:ext cx="4419599" cy="3130868"/>
            </a:xfrm>
            <a:prstGeom prst="rect">
              <a:avLst/>
            </a:prstGeom>
            <a:noFill/>
            <a:ln>
              <a:noFill/>
            </a:ln>
          </p:spPr>
        </p:pic>
        <p:sp>
          <p:nvSpPr>
            <p:cNvPr id="8" name="TextBox 7"/>
            <p:cNvSpPr txBox="1"/>
            <p:nvPr/>
          </p:nvSpPr>
          <p:spPr>
            <a:xfrm>
              <a:off x="1828800" y="3135868"/>
              <a:ext cx="914400" cy="276999"/>
            </a:xfrm>
            <a:prstGeom prst="rect">
              <a:avLst/>
            </a:prstGeom>
            <a:noFill/>
          </p:spPr>
          <p:txBody>
            <a:bodyPr wrap="square" rtlCol="0">
              <a:spAutoFit/>
            </a:bodyPr>
            <a:lstStyle/>
            <a:p>
              <a:r>
                <a:rPr lang="en-US" sz="1200" b="1" dirty="0"/>
                <a:t>P(</a:t>
              </a:r>
              <a:r>
                <a:rPr lang="en-US" sz="1200" b="1" dirty="0" err="1"/>
                <a:t>E,</a:t>
              </a:r>
              <a:r>
                <a:rPr lang="en-US" sz="1200" b="1" dirty="0" err="1">
                  <a:latin typeface="Times New Roman" pitchFamily="18" charset="0"/>
                  <a:cs typeface="Times New Roman" pitchFamily="18" charset="0"/>
                </a:rPr>
                <a:t>t</a:t>
              </a:r>
              <a:r>
                <a:rPr lang="en-US" sz="1200" b="1" dirty="0"/>
                <a:t>*)</a:t>
              </a:r>
            </a:p>
          </p:txBody>
        </p:sp>
      </p:grpSp>
      <p:pic>
        <p:nvPicPr>
          <p:cNvPr id="10"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11" name="Title" hidden="1">
            <a:extLst>
              <a:ext uri="{FF2B5EF4-FFF2-40B4-BE49-F238E27FC236}">
                <a16:creationId xmlns:a16="http://schemas.microsoft.com/office/drawing/2014/main" id="{67E81693-27A2-4003-86D8-4CC5D7C7508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4</a:t>
            </a:r>
          </a:p>
        </p:txBody>
      </p:sp>
    </p:spTree>
    <p:extLst>
      <p:ext uri="{BB962C8B-B14F-4D97-AF65-F5344CB8AC3E}">
        <p14:creationId xmlns:p14="http://schemas.microsoft.com/office/powerpoint/2010/main" val="3954053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9"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indent="-283464" algn="ctr">
              <a:buNone/>
              <a:defRPr/>
            </a:pPr>
            <a:r>
              <a:rPr lang="en-US" sz="3200" b="1" dirty="0">
                <a:solidFill>
                  <a:schemeClr val="accent5"/>
                </a:solidFill>
              </a:rPr>
              <a:t>Sorting 5</a:t>
            </a:r>
          </a:p>
          <a:p>
            <a:pPr indent="-283464">
              <a:lnSpc>
                <a:spcPct val="50000"/>
              </a:lnSpc>
              <a:buFont typeface="Wingdings 2"/>
              <a:buChar char=""/>
              <a:defRPr/>
            </a:pPr>
            <a:endParaRPr lang="en-US" dirty="0"/>
          </a:p>
          <a:p>
            <a:pPr indent="-283464">
              <a:buFont typeface="Wingdings 2"/>
              <a:buChar char=""/>
              <a:defRPr/>
            </a:pPr>
            <a:r>
              <a:rPr lang="en-US" dirty="0"/>
              <a:t>Any sorting picture must distinguish between bid functions and envelopes.  Here is another example:</a:t>
            </a:r>
            <a:endParaRPr lang="en-US" sz="2400" b="1" dirty="0">
              <a:solidFill>
                <a:schemeClr val="accent1"/>
              </a:solidFill>
            </a:endParaRPr>
          </a:p>
          <a:p>
            <a:pPr marL="82296" indent="0" fontAlgn="auto">
              <a:lnSpc>
                <a:spcPct val="50000"/>
              </a:lnSpc>
              <a:spcAft>
                <a:spcPts val="0"/>
              </a:spcAft>
              <a:buNone/>
              <a:defRPr/>
            </a:pPr>
            <a:endParaRPr lang="en-US" dirty="0"/>
          </a:p>
        </p:txBody>
      </p:sp>
      <p:grpSp>
        <p:nvGrpSpPr>
          <p:cNvPr id="7" name="Chart" descr="Please contact Professor Yinger for details regarding figures and graphs.">
            <a:extLst>
              <a:ext uri="{FF2B5EF4-FFF2-40B4-BE49-F238E27FC236}">
                <a16:creationId xmlns:a16="http://schemas.microsoft.com/office/drawing/2014/main" id="{B0640B3B-A832-4D5A-8521-10C5C9A8C252}"/>
              </a:ext>
            </a:extLst>
          </p:cNvPr>
          <p:cNvGrpSpPr/>
          <p:nvPr/>
        </p:nvGrpSpPr>
        <p:grpSpPr>
          <a:xfrm>
            <a:off x="914400" y="2334800"/>
            <a:ext cx="8001764" cy="4171950"/>
            <a:chOff x="914400" y="2334800"/>
            <a:chExt cx="8001764" cy="4171950"/>
          </a:xfrm>
        </p:grpSpPr>
        <p:sp>
          <p:nvSpPr>
            <p:cNvPr id="2" name="TextBox 1"/>
            <p:cNvSpPr txBox="1"/>
            <p:nvPr/>
          </p:nvSpPr>
          <p:spPr>
            <a:xfrm>
              <a:off x="914400" y="3048000"/>
              <a:ext cx="2209800" cy="2862322"/>
            </a:xfrm>
            <a:prstGeom prst="rect">
              <a:avLst/>
            </a:prstGeom>
            <a:noFill/>
          </p:spPr>
          <p:txBody>
            <a:bodyPr wrap="square" rtlCol="0">
              <a:spAutoFit/>
            </a:bodyPr>
            <a:lstStyle/>
            <a:p>
              <a:pPr>
                <a:buFont typeface="Wingdings 2"/>
                <a:buNone/>
              </a:pPr>
              <a:r>
                <a:rPr lang="en-US" b="1">
                  <a:solidFill>
                    <a:schemeClr val="accent5"/>
                  </a:solidFill>
                </a:rPr>
                <a:t>The envelope must slope upwards, but its second derivative, which reflects the balance between bidding and sorting, could be positive or negative .</a:t>
              </a:r>
              <a:endParaRPr lang="en-US" b="1" dirty="0">
                <a:solidFill>
                  <a:schemeClr val="accent5"/>
                </a:solidFill>
              </a:endParaRPr>
            </a:p>
          </p:txBody>
        </p:sp>
        <p:graphicFrame>
          <p:nvGraphicFramePr>
            <p:cNvPr id="12" name="Chart" descr="Please contact Professor Yinger for details regarding figures and graphs."/>
            <p:cNvGraphicFramePr/>
            <p:nvPr>
              <p:extLst>
                <p:ext uri="{D42A27DB-BD31-4B8C-83A1-F6EECF244321}">
                  <p14:modId xmlns:p14="http://schemas.microsoft.com/office/powerpoint/2010/main" val="393106726"/>
                </p:ext>
              </p:extLst>
            </p:nvPr>
          </p:nvGraphicFramePr>
          <p:xfrm>
            <a:off x="3328164" y="2334800"/>
            <a:ext cx="5588000" cy="4171950"/>
          </p:xfrm>
          <a:graphic>
            <a:graphicData uri="http://schemas.openxmlformats.org/drawingml/2006/chart">
              <c:chart xmlns:c="http://schemas.openxmlformats.org/drawingml/2006/chart" xmlns:r="http://schemas.openxmlformats.org/officeDocument/2006/relationships" r:id="rId2"/>
            </a:graphicData>
          </a:graphic>
        </p:graphicFrame>
      </p:grpSp>
      <p:pic>
        <p:nvPicPr>
          <p:cNvPr id="10"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A255987C-D798-4484-ACF3-9158AC0F09BD}"/>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5</a:t>
            </a:r>
          </a:p>
        </p:txBody>
      </p:sp>
    </p:spTree>
    <p:extLst>
      <p:ext uri="{BB962C8B-B14F-4D97-AF65-F5344CB8AC3E}">
        <p14:creationId xmlns:p14="http://schemas.microsoft.com/office/powerpoint/2010/main" val="1435233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10"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6</a:t>
            </a:r>
          </a:p>
          <a:p>
            <a:pPr marL="365760" indent="-283464" fontAlgn="auto">
              <a:lnSpc>
                <a:spcPct val="4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logic of this picture leads to several key theorems.  </a:t>
            </a:r>
          </a:p>
          <a:p>
            <a:pPr marL="365760" indent="-283464" fontAlgn="auto">
              <a:lnSpc>
                <a:spcPct val="3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1. Household types with steeper bid function end up in higher-</a:t>
            </a:r>
            <a:r>
              <a:rPr lang="en-US" i="1" dirty="0">
                <a:latin typeface="Times New Roman" pitchFamily="18" charset="0"/>
                <a:cs typeface="Times New Roman" pitchFamily="18" charset="0"/>
              </a:rPr>
              <a:t>S</a:t>
            </a:r>
            <a:r>
              <a:rPr lang="en-US" dirty="0"/>
              <a:t> jurisdictions.</a:t>
            </a:r>
          </a:p>
          <a:p>
            <a:pPr marL="365760" indent="-283464" fontAlgn="auto">
              <a:spcAft>
                <a:spcPts val="0"/>
              </a:spcAft>
              <a:buFont typeface="Wingdings 2"/>
              <a:buChar char=""/>
              <a:defRPr/>
            </a:pPr>
            <a:endParaRPr lang="en-US" dirty="0"/>
          </a:p>
          <a:p>
            <a:pPr lvl="2" indent="-283464">
              <a:buFont typeface="Wingdings 2"/>
              <a:buChar char=""/>
              <a:defRPr/>
            </a:pPr>
            <a:r>
              <a:rPr lang="en-US" dirty="0"/>
              <a:t>This important theorem indicates that sorting is determined by the </a:t>
            </a:r>
            <a:r>
              <a:rPr lang="en-US" u="sng" dirty="0"/>
              <a:t>slopes</a:t>
            </a:r>
            <a:r>
              <a:rPr lang="en-US" dirty="0"/>
              <a:t> of bid functions.  </a:t>
            </a:r>
          </a:p>
          <a:p>
            <a:pPr lvl="2" indent="-283464">
              <a:buFont typeface="Wingdings 2"/>
              <a:buChar char=""/>
              <a:defRPr/>
            </a:pPr>
            <a:endParaRPr lang="en-US" dirty="0"/>
          </a:p>
          <a:p>
            <a:pPr lvl="2" indent="-283464">
              <a:buFont typeface="Wingdings 2"/>
              <a:buChar char=""/>
              <a:defRPr/>
            </a:pPr>
            <a:r>
              <a:rPr lang="en-US" dirty="0"/>
              <a:t>It is illustrated in the following figure.</a:t>
            </a:r>
          </a:p>
        </p:txBody>
      </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D8A538F8-5B0E-412B-A3E5-6C8C3639B672}"/>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6</a:t>
            </a:r>
          </a:p>
        </p:txBody>
      </p:sp>
    </p:spTree>
    <p:extLst>
      <p:ext uri="{BB962C8B-B14F-4D97-AF65-F5344CB8AC3E}">
        <p14:creationId xmlns:p14="http://schemas.microsoft.com/office/powerpoint/2010/main" val="1342645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10" name="Rectangle"/>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grpSp>
        <p:nvGrpSpPr>
          <p:cNvPr id="34" name="Chart" descr="Please contact Professor Yinger for details regarding figures and graphs.">
            <a:extLst>
              <a:ext uri="{FF2B5EF4-FFF2-40B4-BE49-F238E27FC236}">
                <a16:creationId xmlns:a16="http://schemas.microsoft.com/office/drawing/2014/main" id="{01A01196-0D40-40A6-A499-DA7EC509E42E}"/>
              </a:ext>
            </a:extLst>
          </p:cNvPr>
          <p:cNvGrpSpPr/>
          <p:nvPr/>
        </p:nvGrpSpPr>
        <p:grpSpPr>
          <a:xfrm>
            <a:off x="447880" y="802239"/>
            <a:ext cx="8625860" cy="7340266"/>
            <a:chOff x="447880" y="802239"/>
            <a:chExt cx="8625860" cy="7340266"/>
          </a:xfrm>
        </p:grpSpPr>
        <p:sp>
          <p:nvSpPr>
            <p:cNvPr id="2" name="TextBox 1"/>
            <p:cNvSpPr txBox="1"/>
            <p:nvPr/>
          </p:nvSpPr>
          <p:spPr>
            <a:xfrm>
              <a:off x="6705600" y="4724400"/>
              <a:ext cx="1905000" cy="923330"/>
            </a:xfrm>
            <a:prstGeom prst="rect">
              <a:avLst/>
            </a:prstGeom>
            <a:noFill/>
          </p:spPr>
          <p:txBody>
            <a:bodyPr wrap="square" rtlCol="0">
              <a:spAutoFit/>
            </a:bodyPr>
            <a:lstStyle/>
            <a:p>
              <a:r>
                <a:rPr lang="en-US" dirty="0"/>
                <a:t>Group 2 lives in jurisdictions with this range of S.</a:t>
              </a:r>
            </a:p>
          </p:txBody>
        </p:sp>
        <p:sp>
          <p:nvSpPr>
            <p:cNvPr id="4" name="Right Brace 3"/>
            <p:cNvSpPr/>
            <p:nvPr/>
          </p:nvSpPr>
          <p:spPr>
            <a:xfrm rot="16200000">
              <a:off x="4432399" y="5662021"/>
              <a:ext cx="323644" cy="10015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a:stCxn id="2" idx="1"/>
              <a:endCxn id="4" idx="1"/>
            </p:cNvCxnSpPr>
            <p:nvPr/>
          </p:nvCxnSpPr>
          <p:spPr>
            <a:xfrm flipH="1">
              <a:off x="4594221" y="5186065"/>
              <a:ext cx="2111379" cy="8148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3"/>
            <p:cNvSpPr txBox="1">
              <a:spLocks noChangeArrowheads="1"/>
            </p:cNvSpPr>
            <p:nvPr/>
          </p:nvSpPr>
          <p:spPr>
            <a:xfrm>
              <a:off x="844140" y="802239"/>
              <a:ext cx="8229600" cy="508635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82296" indent="0" fontAlgn="auto">
                <a:lnSpc>
                  <a:spcPct val="50000"/>
                </a:lnSpc>
                <a:buFont typeface="Wingdings 3"/>
                <a:buNone/>
                <a:defRPr/>
              </a:pPr>
              <a:endParaRPr lang="en-US" dirty="0">
                <a:solidFill>
                  <a:schemeClr val="tx2"/>
                </a:solidFill>
              </a:endParaRPr>
            </a:p>
            <a:p>
              <a:pPr marL="82296" indent="0" algn="ctr" fontAlgn="auto">
                <a:lnSpc>
                  <a:spcPct val="50000"/>
                </a:lnSpc>
                <a:buFont typeface="Wingdings 3"/>
                <a:buNone/>
                <a:defRPr/>
              </a:pPr>
              <a:r>
                <a:rPr lang="en-US" sz="2400" b="1" dirty="0"/>
                <a:t>Consensus Bidding and Sorting</a:t>
              </a:r>
              <a:endParaRPr lang="en-US" sz="2400" dirty="0"/>
            </a:p>
            <a:p>
              <a:pPr marL="82296" indent="0" fontAlgn="auto">
                <a:buFont typeface="Wingdings 3"/>
                <a:buNone/>
                <a:defRPr/>
              </a:pPr>
              <a:endParaRPr lang="en-US" dirty="0"/>
            </a:p>
            <a:p>
              <a:pPr marL="82296" indent="0" fontAlgn="auto">
                <a:buFont typeface="Wingdings 3"/>
                <a:buNone/>
                <a:defRPr/>
              </a:pPr>
              <a:endParaRPr lang="en-US" dirty="0"/>
            </a:p>
          </p:txBody>
        </p:sp>
        <p:cxnSp>
          <p:nvCxnSpPr>
            <p:cNvPr id="13" name="Straight Connector 12"/>
            <p:cNvCxnSpPr/>
            <p:nvPr/>
          </p:nvCxnSpPr>
          <p:spPr>
            <a:xfrm>
              <a:off x="2412460" y="1748856"/>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431915" y="6262491"/>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48082" y="3044598"/>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116314" y="3853922"/>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079994" y="4494002"/>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2422187" y="3054513"/>
              <a:ext cx="3745146" cy="946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431915" y="3833603"/>
              <a:ext cx="2684399"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369345" y="4503676"/>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28800" y="1740642"/>
              <a:ext cx="528320" cy="461665"/>
            </a:xfrm>
            <a:prstGeom prst="rect">
              <a:avLst/>
            </a:prstGeom>
            <a:noFill/>
          </p:spPr>
          <p:txBody>
            <a:bodyPr wrap="square" rtlCol="0">
              <a:spAutoFit/>
            </a:bodyPr>
            <a:lstStyle/>
            <a:p>
              <a:r>
                <a:rPr lang="en-US" sz="2400" dirty="0"/>
                <a:t>P</a:t>
              </a:r>
            </a:p>
          </p:txBody>
        </p:sp>
        <p:sp>
          <p:nvSpPr>
            <p:cNvPr id="22" name="TextBox 21"/>
            <p:cNvSpPr txBox="1"/>
            <p:nvPr/>
          </p:nvSpPr>
          <p:spPr>
            <a:xfrm>
              <a:off x="7156527" y="6282162"/>
              <a:ext cx="528320" cy="461665"/>
            </a:xfrm>
            <a:prstGeom prst="rect">
              <a:avLst/>
            </a:prstGeom>
            <a:noFill/>
          </p:spPr>
          <p:txBody>
            <a:bodyPr wrap="square" rtlCol="0">
              <a:spAutoFit/>
            </a:bodyPr>
            <a:lstStyle/>
            <a:p>
              <a:r>
                <a:rPr lang="en-US" sz="2400" dirty="0"/>
                <a:t>S</a:t>
              </a:r>
            </a:p>
          </p:txBody>
        </p:sp>
        <p:sp>
          <p:nvSpPr>
            <p:cNvPr id="23" name="TextBox 22"/>
            <p:cNvSpPr txBox="1"/>
            <p:nvPr/>
          </p:nvSpPr>
          <p:spPr>
            <a:xfrm>
              <a:off x="2040759" y="2833342"/>
              <a:ext cx="528320" cy="369332"/>
            </a:xfrm>
            <a:prstGeom prst="rect">
              <a:avLst/>
            </a:prstGeom>
            <a:noFill/>
          </p:spPr>
          <p:txBody>
            <a:bodyPr wrap="square" rtlCol="0">
              <a:spAutoFit/>
            </a:bodyPr>
            <a:lstStyle/>
            <a:p>
              <a:r>
                <a:rPr lang="en-US" dirty="0"/>
                <a:t>P</a:t>
              </a:r>
              <a:r>
                <a:rPr lang="en-US" baseline="-25000" dirty="0"/>
                <a:t>3</a:t>
              </a:r>
            </a:p>
          </p:txBody>
        </p:sp>
        <p:sp>
          <p:nvSpPr>
            <p:cNvPr id="24" name="TextBox 23"/>
            <p:cNvSpPr txBox="1"/>
            <p:nvPr/>
          </p:nvSpPr>
          <p:spPr>
            <a:xfrm>
              <a:off x="2050921" y="3636341"/>
              <a:ext cx="528320" cy="369332"/>
            </a:xfrm>
            <a:prstGeom prst="rect">
              <a:avLst/>
            </a:prstGeom>
            <a:noFill/>
          </p:spPr>
          <p:txBody>
            <a:bodyPr wrap="square" rtlCol="0">
              <a:spAutoFit/>
            </a:bodyPr>
            <a:lstStyle/>
            <a:p>
              <a:r>
                <a:rPr lang="en-US" dirty="0"/>
                <a:t>P</a:t>
              </a:r>
              <a:r>
                <a:rPr lang="en-US" baseline="-25000" dirty="0"/>
                <a:t>2</a:t>
              </a:r>
            </a:p>
          </p:txBody>
        </p:sp>
        <p:sp>
          <p:nvSpPr>
            <p:cNvPr id="25" name="TextBox 24"/>
            <p:cNvSpPr txBox="1"/>
            <p:nvPr/>
          </p:nvSpPr>
          <p:spPr>
            <a:xfrm>
              <a:off x="2031355" y="4309336"/>
              <a:ext cx="528320" cy="369332"/>
            </a:xfrm>
            <a:prstGeom prst="rect">
              <a:avLst/>
            </a:prstGeom>
            <a:noFill/>
          </p:spPr>
          <p:txBody>
            <a:bodyPr wrap="square" rtlCol="0">
              <a:spAutoFit/>
            </a:bodyPr>
            <a:lstStyle/>
            <a:p>
              <a:r>
                <a:rPr lang="en-US" dirty="0"/>
                <a:t>P</a:t>
              </a:r>
              <a:r>
                <a:rPr lang="en-US" baseline="-25000" dirty="0"/>
                <a:t>1</a:t>
              </a:r>
            </a:p>
          </p:txBody>
        </p:sp>
        <p:sp>
          <p:nvSpPr>
            <p:cNvPr id="26" name="TextBox 25"/>
            <p:cNvSpPr txBox="1"/>
            <p:nvPr/>
          </p:nvSpPr>
          <p:spPr>
            <a:xfrm>
              <a:off x="3961319" y="6277528"/>
              <a:ext cx="528320" cy="369332"/>
            </a:xfrm>
            <a:prstGeom prst="rect">
              <a:avLst/>
            </a:prstGeom>
            <a:noFill/>
          </p:spPr>
          <p:txBody>
            <a:bodyPr wrap="square" rtlCol="0">
              <a:spAutoFit/>
            </a:bodyPr>
            <a:lstStyle/>
            <a:p>
              <a:r>
                <a:rPr lang="en-US" dirty="0"/>
                <a:t>S</a:t>
              </a:r>
              <a:r>
                <a:rPr lang="en-US" baseline="-25000" dirty="0"/>
                <a:t>1</a:t>
              </a:r>
            </a:p>
          </p:txBody>
        </p:sp>
        <p:sp>
          <p:nvSpPr>
            <p:cNvPr id="27" name="TextBox 26"/>
            <p:cNvSpPr txBox="1"/>
            <p:nvPr/>
          </p:nvSpPr>
          <p:spPr>
            <a:xfrm>
              <a:off x="4958940" y="6272888"/>
              <a:ext cx="528320" cy="369332"/>
            </a:xfrm>
            <a:prstGeom prst="rect">
              <a:avLst/>
            </a:prstGeom>
            <a:noFill/>
          </p:spPr>
          <p:txBody>
            <a:bodyPr wrap="square" rtlCol="0">
              <a:spAutoFit/>
            </a:bodyPr>
            <a:lstStyle/>
            <a:p>
              <a:r>
                <a:rPr lang="en-US" dirty="0"/>
                <a:t>S</a:t>
              </a:r>
              <a:r>
                <a:rPr lang="en-US" baseline="-25000" dirty="0"/>
                <a:t>2</a:t>
              </a:r>
            </a:p>
          </p:txBody>
        </p:sp>
        <p:sp>
          <p:nvSpPr>
            <p:cNvPr id="28" name="TextBox 27"/>
            <p:cNvSpPr txBox="1"/>
            <p:nvPr/>
          </p:nvSpPr>
          <p:spPr>
            <a:xfrm>
              <a:off x="6001527" y="6257208"/>
              <a:ext cx="528320" cy="369332"/>
            </a:xfrm>
            <a:prstGeom prst="rect">
              <a:avLst/>
            </a:prstGeom>
            <a:noFill/>
          </p:spPr>
          <p:txBody>
            <a:bodyPr wrap="square" rtlCol="0">
              <a:spAutoFit/>
            </a:bodyPr>
            <a:lstStyle/>
            <a:p>
              <a:r>
                <a:rPr lang="en-US" dirty="0"/>
                <a:t>S</a:t>
              </a:r>
              <a:r>
                <a:rPr lang="en-US" baseline="-25000" dirty="0"/>
                <a:t>2</a:t>
              </a:r>
            </a:p>
          </p:txBody>
        </p:sp>
        <p:sp>
          <p:nvSpPr>
            <p:cNvPr id="29" name="Arc 28"/>
            <p:cNvSpPr/>
            <p:nvPr/>
          </p:nvSpPr>
          <p:spPr>
            <a:xfrm rot="18962644">
              <a:off x="1485284" y="4564221"/>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8737352">
              <a:off x="2761107" y="3755889"/>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30"/>
            <p:cNvSpPr/>
            <p:nvPr/>
          </p:nvSpPr>
          <p:spPr>
            <a:xfrm rot="19324552">
              <a:off x="447880" y="5061567"/>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rot="18206969">
              <a:off x="3906908" y="2933991"/>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35" name="Title" hidden="1">
            <a:extLst>
              <a:ext uri="{FF2B5EF4-FFF2-40B4-BE49-F238E27FC236}">
                <a16:creationId xmlns:a16="http://schemas.microsoft.com/office/drawing/2014/main" id="{63C056EF-3BA1-424B-8E75-1F14BF11F49E}"/>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Consensus Bidding and Sorting</a:t>
            </a:r>
          </a:p>
        </p:txBody>
      </p:sp>
    </p:spTree>
    <p:extLst>
      <p:ext uri="{BB962C8B-B14F-4D97-AF65-F5344CB8AC3E}">
        <p14:creationId xmlns:p14="http://schemas.microsoft.com/office/powerpoint/2010/main" val="34583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The U.S. Federal System</a:t>
            </a:r>
            <a:endParaRPr lang="en-US" sz="1600" dirty="0"/>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1048805"/>
            <a:ext cx="8229600" cy="5086350"/>
          </a:xfrm>
        </p:spPr>
        <p:txBody>
          <a:bodyPr>
            <a:normAutofit fontScale="85000" lnSpcReduction="20000"/>
          </a:bodyPr>
          <a:lstStyle/>
          <a:p>
            <a:pPr marL="365760" indent="-283464" algn="ctr" fontAlgn="auto">
              <a:spcAft>
                <a:spcPts val="0"/>
              </a:spcAft>
              <a:buFont typeface="Wingdings" pitchFamily="2" charset="2"/>
              <a:buNone/>
              <a:defRPr/>
            </a:pPr>
            <a:r>
              <a:rPr lang="en-US" sz="3200" b="1" dirty="0">
                <a:solidFill>
                  <a:schemeClr val="accent5"/>
                </a:solidFill>
              </a:rPr>
              <a:t>The U.S. Federal System</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endParaRPr lang="en-US" dirty="0"/>
          </a:p>
          <a:p>
            <a:r>
              <a:rPr lang="en-US" sz="2600" b="1" dirty="0">
                <a:solidFill>
                  <a:schemeClr val="accent1"/>
                </a:solidFill>
              </a:rPr>
              <a:t>Constitutions and Politics</a:t>
            </a:r>
          </a:p>
          <a:p>
            <a:pPr lvl="1"/>
            <a:r>
              <a:rPr lang="en-US" sz="2200" dirty="0"/>
              <a:t>Broad outlines defined by </a:t>
            </a:r>
            <a:r>
              <a:rPr lang="en-US" sz="2200" b="1" u="sng" dirty="0">
                <a:solidFill>
                  <a:schemeClr val="tx2"/>
                </a:solidFill>
              </a:rPr>
              <a:t>constitutions</a:t>
            </a:r>
          </a:p>
          <a:p>
            <a:pPr lvl="1"/>
            <a:r>
              <a:rPr lang="en-US" sz="2200" dirty="0"/>
              <a:t>Details determined by politics</a:t>
            </a:r>
          </a:p>
          <a:p>
            <a:pPr lvl="1"/>
            <a:endParaRPr lang="en-US" sz="2200" dirty="0"/>
          </a:p>
          <a:p>
            <a:r>
              <a:rPr lang="en-US" sz="2600" b="1" dirty="0">
                <a:solidFill>
                  <a:schemeClr val="accent1"/>
                </a:solidFill>
              </a:rPr>
              <a:t>Units Defined by U.S. Constitution</a:t>
            </a:r>
          </a:p>
          <a:p>
            <a:pPr lvl="1"/>
            <a:r>
              <a:rPr lang="en-US" sz="2200" dirty="0"/>
              <a:t>The Federal Government</a:t>
            </a:r>
          </a:p>
          <a:p>
            <a:pPr lvl="1"/>
            <a:r>
              <a:rPr lang="en-US" sz="2200" dirty="0"/>
              <a:t>State Governments</a:t>
            </a:r>
          </a:p>
          <a:p>
            <a:pPr lvl="1">
              <a:buNone/>
            </a:pPr>
            <a:endParaRPr lang="en-US" sz="2200" dirty="0"/>
          </a:p>
          <a:p>
            <a:r>
              <a:rPr lang="en-US" sz="2600" b="1" dirty="0">
                <a:solidFill>
                  <a:schemeClr val="accent1"/>
                </a:solidFill>
              </a:rPr>
              <a:t>Units Defined by State Constitutions</a:t>
            </a:r>
          </a:p>
          <a:p>
            <a:pPr lvl="1"/>
            <a:r>
              <a:rPr lang="en-US" sz="2200" dirty="0"/>
              <a:t>The State Government</a:t>
            </a:r>
          </a:p>
          <a:p>
            <a:pPr lvl="1"/>
            <a:r>
              <a:rPr lang="en-US" sz="2200" dirty="0"/>
              <a:t>Counties and (usually) Townships</a:t>
            </a:r>
          </a:p>
          <a:p>
            <a:pPr lvl="1"/>
            <a:r>
              <a:rPr lang="en-US" sz="2200" dirty="0"/>
              <a:t>Municipalities (Cities and Villages)</a:t>
            </a:r>
          </a:p>
          <a:p>
            <a:pPr lvl="1"/>
            <a:r>
              <a:rPr lang="en-US" sz="2200" dirty="0"/>
              <a:t>School Districts</a:t>
            </a:r>
          </a:p>
          <a:p>
            <a:pPr lvl="1"/>
            <a:r>
              <a:rPr lang="en-US" sz="2200" dirty="0"/>
              <a:t>Special Districts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5F3B51EF-56B0-4026-BB63-48330F8CA5F1}"/>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U.S. Federal System</a:t>
            </a:r>
          </a:p>
        </p:txBody>
      </p:sp>
    </p:spTree>
    <p:extLst>
      <p:ext uri="{BB962C8B-B14F-4D97-AF65-F5344CB8AC3E}">
        <p14:creationId xmlns:p14="http://schemas.microsoft.com/office/powerpoint/2010/main" val="469837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04800" y="742951"/>
            <a:ext cx="8737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6</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This theorem depends on a “single crossing” assumption, namely, that if a household type’s bid function is steeper at one value of </a:t>
            </a:r>
            <a:r>
              <a:rPr lang="en-US" i="1" dirty="0">
                <a:latin typeface="Times New Roman" pitchFamily="18" charset="0"/>
                <a:cs typeface="Times New Roman" pitchFamily="18" charset="0"/>
              </a:rPr>
              <a:t>S</a:t>
            </a:r>
            <a:r>
              <a:rPr lang="en-US" dirty="0"/>
              <a:t>, it is also steeper at other values of </a:t>
            </a:r>
            <a:r>
              <a:rPr lang="en-US" i="1" dirty="0">
                <a:latin typeface="Times New Roman" pitchFamily="18" charset="0"/>
                <a:cs typeface="Times New Roman" pitchFamily="18" charset="0"/>
              </a:rPr>
              <a:t>S</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is a type of regularity condition on utility functions.</a:t>
            </a:r>
          </a:p>
        </p:txBody>
      </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A90711C6-4E55-42B5-B40F-B1B2B8B2D220}"/>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6</a:t>
            </a:r>
          </a:p>
        </p:txBody>
      </p:sp>
    </p:spTree>
    <p:extLst>
      <p:ext uri="{BB962C8B-B14F-4D97-AF65-F5344CB8AC3E}">
        <p14:creationId xmlns:p14="http://schemas.microsoft.com/office/powerpoint/2010/main" val="3741629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04800" y="742951"/>
            <a:ext cx="8737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7</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2. Some jurisdictions may be very homogeneous in their demand for the amenity.</a:t>
            </a:r>
          </a:p>
          <a:p>
            <a:pPr marL="365760" indent="-283464" fontAlgn="auto">
              <a:spcAft>
                <a:spcPts val="0"/>
              </a:spcAft>
              <a:buFont typeface="Wingdings 2"/>
              <a:buChar char=""/>
              <a:defRPr/>
            </a:pPr>
            <a:endParaRPr lang="en-US" dirty="0"/>
          </a:p>
          <a:p>
            <a:pPr lvl="1" indent="-283464">
              <a:buFont typeface="Wingdings 2"/>
              <a:buChar char=""/>
              <a:defRPr/>
            </a:pPr>
            <a:r>
              <a:rPr lang="en-US" dirty="0"/>
              <a:t>Sorting tends to separate households with different amenity demands.</a:t>
            </a:r>
          </a:p>
          <a:p>
            <a:pPr lvl="1" indent="-283464">
              <a:buFont typeface="Wingdings 2"/>
              <a:buChar char=""/>
              <a:defRPr/>
            </a:pPr>
            <a:endParaRPr lang="en-US" dirty="0"/>
          </a:p>
          <a:p>
            <a:pPr lvl="1" indent="-283464">
              <a:buFont typeface="Wingdings 2"/>
              <a:buChar char=""/>
              <a:defRPr/>
            </a:pPr>
            <a:r>
              <a:rPr lang="en-US" dirty="0"/>
              <a:t>This is clear in the above figure.</a:t>
            </a:r>
          </a:p>
        </p:txBody>
      </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C1542D65-C6E7-4EF4-BAF5-E687C5B9F377}"/>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7</a:t>
            </a:r>
          </a:p>
        </p:txBody>
      </p:sp>
    </p:spTree>
    <p:extLst>
      <p:ext uri="{BB962C8B-B14F-4D97-AF65-F5344CB8AC3E}">
        <p14:creationId xmlns:p14="http://schemas.microsoft.com/office/powerpoint/2010/main" val="3911578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04800" y="742951"/>
            <a:ext cx="8737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Sorting 8</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3. But other jurisdictions may be very heterogeneous in their demand for the amenity.</a:t>
            </a:r>
          </a:p>
          <a:p>
            <a:pPr marL="365760" indent="-283464" fontAlgn="auto">
              <a:spcAft>
                <a:spcPts val="0"/>
              </a:spcAft>
              <a:buFont typeface="Wingdings 2"/>
              <a:buChar char=""/>
              <a:defRPr/>
            </a:pPr>
            <a:endParaRPr lang="en-US" dirty="0"/>
          </a:p>
          <a:p>
            <a:pPr lvl="1" indent="-283464">
              <a:buFont typeface="Wingdings 2"/>
              <a:buChar char=""/>
              <a:defRPr/>
            </a:pPr>
            <a:r>
              <a:rPr lang="en-US" dirty="0"/>
              <a:t>In the standard picture, these jurisdictions may include those at the intersections between bid functions.</a:t>
            </a:r>
          </a:p>
          <a:p>
            <a:pPr lvl="1" indent="-283464">
              <a:buFont typeface="Wingdings 2"/>
              <a:buChar char=""/>
              <a:defRPr/>
            </a:pPr>
            <a:endParaRPr lang="en-US" dirty="0"/>
          </a:p>
          <a:p>
            <a:pPr lvl="1" indent="-283464">
              <a:buFont typeface="Wingdings 2"/>
              <a:buChar char=""/>
              <a:defRPr/>
            </a:pPr>
            <a:r>
              <a:rPr lang="en-US" dirty="0"/>
              <a:t>Or large cities may contain many household types. See the following figure.</a:t>
            </a:r>
          </a:p>
          <a:p>
            <a:pPr lvl="1" indent="-283464">
              <a:buFont typeface="Wingdings 2"/>
              <a:buChar char=""/>
              <a:defRPr/>
            </a:pPr>
            <a:endParaRPr lang="en-US" dirty="0"/>
          </a:p>
          <a:p>
            <a:pPr lvl="1" indent="-283464">
              <a:buFont typeface="Wingdings 2"/>
              <a:buChar char=""/>
              <a:defRPr/>
            </a:pPr>
            <a:r>
              <a:rPr lang="en-US" dirty="0"/>
              <a:t>Households can be heterogeneous in income and other factors in the demand function for </a:t>
            </a:r>
            <a:r>
              <a:rPr lang="en-US" i="1" dirty="0">
                <a:latin typeface="Times New Roman" panose="02020603050405020304" pitchFamily="18" charset="0"/>
                <a:cs typeface="Times New Roman" panose="02020603050405020304" pitchFamily="18" charset="0"/>
              </a:rPr>
              <a:t>H</a:t>
            </a:r>
            <a:r>
              <a:rPr lang="en-US" dirty="0"/>
              <a:t> or the latent demand function for </a:t>
            </a:r>
            <a:r>
              <a:rPr lang="en-US" i="1" dirty="0">
                <a:latin typeface="Times New Roman" panose="02020603050405020304" pitchFamily="18" charset="0"/>
                <a:cs typeface="Times New Roman" panose="02020603050405020304" pitchFamily="18" charset="0"/>
              </a:rPr>
              <a:t>S</a:t>
            </a:r>
            <a:r>
              <a:rPr lang="en-US" dirty="0"/>
              <a:t>.</a:t>
            </a:r>
          </a:p>
        </p:txBody>
      </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45C70FED-BDE8-45A8-B939-9AA2A04B258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8</a:t>
            </a:r>
          </a:p>
        </p:txBody>
      </p:sp>
    </p:spTree>
    <p:extLst>
      <p:ext uri="{BB962C8B-B14F-4D97-AF65-F5344CB8AC3E}">
        <p14:creationId xmlns:p14="http://schemas.microsoft.com/office/powerpoint/2010/main" val="2048720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8" name="Rectangle"/>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grpSp>
        <p:nvGrpSpPr>
          <p:cNvPr id="38" name="Chart" descr="Please contact Professor Yinger for details regarding figures and graphs.">
            <a:extLst>
              <a:ext uri="{FF2B5EF4-FFF2-40B4-BE49-F238E27FC236}">
                <a16:creationId xmlns:a16="http://schemas.microsoft.com/office/drawing/2014/main" id="{2AD015A7-F479-41EC-B95B-65203CC0ED3F}"/>
              </a:ext>
            </a:extLst>
          </p:cNvPr>
          <p:cNvGrpSpPr/>
          <p:nvPr/>
        </p:nvGrpSpPr>
        <p:grpSpPr>
          <a:xfrm>
            <a:off x="286888" y="1393626"/>
            <a:ext cx="8095112" cy="6844438"/>
            <a:chOff x="286888" y="1393626"/>
            <a:chExt cx="8095112" cy="6844438"/>
          </a:xfrm>
        </p:grpSpPr>
        <p:cxnSp>
          <p:nvCxnSpPr>
            <p:cNvPr id="11" name="Straight Connector 10"/>
            <p:cNvCxnSpPr/>
            <p:nvPr/>
          </p:nvCxnSpPr>
          <p:spPr>
            <a:xfrm>
              <a:off x="2412460" y="1844415"/>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431915" y="6358050"/>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48082" y="3140157"/>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116314" y="3949481"/>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079994" y="4589561"/>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422187" y="3150072"/>
              <a:ext cx="3745146" cy="946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431915" y="3929162"/>
              <a:ext cx="2684399"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369345" y="4599235"/>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1836201"/>
              <a:ext cx="528320" cy="461665"/>
            </a:xfrm>
            <a:prstGeom prst="rect">
              <a:avLst/>
            </a:prstGeom>
            <a:noFill/>
          </p:spPr>
          <p:txBody>
            <a:bodyPr wrap="square" rtlCol="0">
              <a:spAutoFit/>
            </a:bodyPr>
            <a:lstStyle/>
            <a:p>
              <a:r>
                <a:rPr lang="en-US" sz="2400" dirty="0"/>
                <a:t>P</a:t>
              </a:r>
            </a:p>
          </p:txBody>
        </p:sp>
        <p:sp>
          <p:nvSpPr>
            <p:cNvPr id="20" name="TextBox 19"/>
            <p:cNvSpPr txBox="1"/>
            <p:nvPr/>
          </p:nvSpPr>
          <p:spPr>
            <a:xfrm>
              <a:off x="7156527" y="6377721"/>
              <a:ext cx="528320" cy="461665"/>
            </a:xfrm>
            <a:prstGeom prst="rect">
              <a:avLst/>
            </a:prstGeom>
            <a:noFill/>
          </p:spPr>
          <p:txBody>
            <a:bodyPr wrap="square" rtlCol="0">
              <a:spAutoFit/>
            </a:bodyPr>
            <a:lstStyle/>
            <a:p>
              <a:r>
                <a:rPr lang="en-US" sz="2400" dirty="0"/>
                <a:t>S</a:t>
              </a:r>
            </a:p>
          </p:txBody>
        </p:sp>
        <p:sp>
          <p:nvSpPr>
            <p:cNvPr id="21" name="TextBox 20"/>
            <p:cNvSpPr txBox="1"/>
            <p:nvPr/>
          </p:nvSpPr>
          <p:spPr>
            <a:xfrm>
              <a:off x="2040759" y="2928901"/>
              <a:ext cx="528320" cy="369332"/>
            </a:xfrm>
            <a:prstGeom prst="rect">
              <a:avLst/>
            </a:prstGeom>
            <a:noFill/>
          </p:spPr>
          <p:txBody>
            <a:bodyPr wrap="square" rtlCol="0">
              <a:spAutoFit/>
            </a:bodyPr>
            <a:lstStyle/>
            <a:p>
              <a:r>
                <a:rPr lang="en-US" dirty="0"/>
                <a:t>P</a:t>
              </a:r>
              <a:r>
                <a:rPr lang="en-US" baseline="-25000" dirty="0"/>
                <a:t>3</a:t>
              </a:r>
            </a:p>
          </p:txBody>
        </p:sp>
        <p:sp>
          <p:nvSpPr>
            <p:cNvPr id="22" name="TextBox 21"/>
            <p:cNvSpPr txBox="1"/>
            <p:nvPr/>
          </p:nvSpPr>
          <p:spPr>
            <a:xfrm>
              <a:off x="2050921" y="3731900"/>
              <a:ext cx="528320" cy="369332"/>
            </a:xfrm>
            <a:prstGeom prst="rect">
              <a:avLst/>
            </a:prstGeom>
            <a:noFill/>
          </p:spPr>
          <p:txBody>
            <a:bodyPr wrap="square" rtlCol="0">
              <a:spAutoFit/>
            </a:bodyPr>
            <a:lstStyle/>
            <a:p>
              <a:r>
                <a:rPr lang="en-US" dirty="0"/>
                <a:t>P</a:t>
              </a:r>
              <a:r>
                <a:rPr lang="en-US" baseline="-25000" dirty="0"/>
                <a:t>2</a:t>
              </a:r>
            </a:p>
          </p:txBody>
        </p:sp>
        <p:sp>
          <p:nvSpPr>
            <p:cNvPr id="23" name="TextBox 22"/>
            <p:cNvSpPr txBox="1"/>
            <p:nvPr/>
          </p:nvSpPr>
          <p:spPr>
            <a:xfrm>
              <a:off x="2031355" y="4404895"/>
              <a:ext cx="528320" cy="369332"/>
            </a:xfrm>
            <a:prstGeom prst="rect">
              <a:avLst/>
            </a:prstGeom>
            <a:noFill/>
          </p:spPr>
          <p:txBody>
            <a:bodyPr wrap="square" rtlCol="0">
              <a:spAutoFit/>
            </a:bodyPr>
            <a:lstStyle/>
            <a:p>
              <a:r>
                <a:rPr lang="en-US" dirty="0"/>
                <a:t>P</a:t>
              </a:r>
              <a:r>
                <a:rPr lang="en-US" baseline="-25000" dirty="0"/>
                <a:t>1</a:t>
              </a:r>
            </a:p>
          </p:txBody>
        </p:sp>
        <p:sp>
          <p:nvSpPr>
            <p:cNvPr id="24" name="TextBox 23"/>
            <p:cNvSpPr txBox="1"/>
            <p:nvPr/>
          </p:nvSpPr>
          <p:spPr>
            <a:xfrm>
              <a:off x="3961319" y="6373087"/>
              <a:ext cx="528320" cy="369332"/>
            </a:xfrm>
            <a:prstGeom prst="rect">
              <a:avLst/>
            </a:prstGeom>
            <a:noFill/>
          </p:spPr>
          <p:txBody>
            <a:bodyPr wrap="square" rtlCol="0">
              <a:spAutoFit/>
            </a:bodyPr>
            <a:lstStyle/>
            <a:p>
              <a:r>
                <a:rPr lang="en-US" dirty="0"/>
                <a:t>S</a:t>
              </a:r>
              <a:r>
                <a:rPr lang="en-US" baseline="-25000" dirty="0"/>
                <a:t>1</a:t>
              </a:r>
            </a:p>
          </p:txBody>
        </p:sp>
        <p:sp>
          <p:nvSpPr>
            <p:cNvPr id="25" name="TextBox 24"/>
            <p:cNvSpPr txBox="1"/>
            <p:nvPr/>
          </p:nvSpPr>
          <p:spPr>
            <a:xfrm>
              <a:off x="4958940" y="6368447"/>
              <a:ext cx="528320" cy="369332"/>
            </a:xfrm>
            <a:prstGeom prst="rect">
              <a:avLst/>
            </a:prstGeom>
            <a:noFill/>
          </p:spPr>
          <p:txBody>
            <a:bodyPr wrap="square" rtlCol="0">
              <a:spAutoFit/>
            </a:bodyPr>
            <a:lstStyle/>
            <a:p>
              <a:r>
                <a:rPr lang="en-US" dirty="0"/>
                <a:t>S</a:t>
              </a:r>
              <a:r>
                <a:rPr lang="en-US" baseline="-25000" dirty="0"/>
                <a:t>2</a:t>
              </a:r>
            </a:p>
          </p:txBody>
        </p:sp>
        <p:sp>
          <p:nvSpPr>
            <p:cNvPr id="26" name="TextBox 25"/>
            <p:cNvSpPr txBox="1"/>
            <p:nvPr/>
          </p:nvSpPr>
          <p:spPr>
            <a:xfrm>
              <a:off x="6001527" y="6352767"/>
              <a:ext cx="528320" cy="369332"/>
            </a:xfrm>
            <a:prstGeom prst="rect">
              <a:avLst/>
            </a:prstGeom>
            <a:noFill/>
          </p:spPr>
          <p:txBody>
            <a:bodyPr wrap="square" rtlCol="0">
              <a:spAutoFit/>
            </a:bodyPr>
            <a:lstStyle/>
            <a:p>
              <a:r>
                <a:rPr lang="en-US" dirty="0"/>
                <a:t>S</a:t>
              </a:r>
              <a:r>
                <a:rPr lang="en-US" baseline="-25000" dirty="0"/>
                <a:t>2</a:t>
              </a:r>
            </a:p>
          </p:txBody>
        </p:sp>
        <p:sp>
          <p:nvSpPr>
            <p:cNvPr id="27" name="Arc 26"/>
            <p:cNvSpPr/>
            <p:nvPr/>
          </p:nvSpPr>
          <p:spPr>
            <a:xfrm rot="18962644">
              <a:off x="1485284" y="4659780"/>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8737352">
              <a:off x="2761107" y="3851448"/>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19324552">
              <a:off x="447880" y="5157126"/>
              <a:ext cx="6022540" cy="2750691"/>
            </a:xfrm>
            <a:prstGeom prst="arc">
              <a:avLst>
                <a:gd name="adj1" fmla="val 17017678"/>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8206969">
              <a:off x="3906908" y="3029550"/>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6400800" y="4315241"/>
              <a:ext cx="1981200"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Four household types live in the jurisdiction where S = S</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a:t>
              </a:r>
            </a:p>
          </p:txBody>
        </p:sp>
        <p:sp>
          <p:nvSpPr>
            <p:cNvPr id="32" name="Arc 31"/>
            <p:cNvSpPr/>
            <p:nvPr/>
          </p:nvSpPr>
          <p:spPr>
            <a:xfrm rot="19955334">
              <a:off x="286888" y="4994481"/>
              <a:ext cx="6022540" cy="2750691"/>
            </a:xfrm>
            <a:prstGeom prst="arc">
              <a:avLst>
                <a:gd name="adj1" fmla="val 16973884"/>
                <a:gd name="adj2" fmla="val 20362721"/>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18923355">
              <a:off x="820737" y="5131979"/>
              <a:ext cx="6022540" cy="2750691"/>
            </a:xfrm>
            <a:prstGeom prst="arc">
              <a:avLst>
                <a:gd name="adj1" fmla="val 17233945"/>
                <a:gd name="adj2" fmla="val 20711014"/>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3391860" y="5102174"/>
              <a:ext cx="381922" cy="246221"/>
            </a:xfrm>
            <a:prstGeom prst="rect">
              <a:avLst/>
            </a:prstGeom>
            <a:noFill/>
          </p:spPr>
          <p:txBody>
            <a:bodyPr wrap="square" rtlCol="0">
              <a:spAutoFit/>
            </a:bodyPr>
            <a:lstStyle/>
            <a:p>
              <a:r>
                <a:rPr lang="en-US" sz="1000" dirty="0"/>
                <a:t>1</a:t>
              </a:r>
            </a:p>
          </p:txBody>
        </p:sp>
        <p:sp>
          <p:nvSpPr>
            <p:cNvPr id="35" name="TextBox 34"/>
            <p:cNvSpPr txBox="1"/>
            <p:nvPr/>
          </p:nvSpPr>
          <p:spPr>
            <a:xfrm>
              <a:off x="2692443" y="4905569"/>
              <a:ext cx="304800" cy="246221"/>
            </a:xfrm>
            <a:prstGeom prst="rect">
              <a:avLst/>
            </a:prstGeom>
            <a:noFill/>
          </p:spPr>
          <p:txBody>
            <a:bodyPr wrap="square" rtlCol="0">
              <a:spAutoFit/>
            </a:bodyPr>
            <a:lstStyle/>
            <a:p>
              <a:r>
                <a:rPr lang="en-US" sz="1000" dirty="0"/>
                <a:t>4</a:t>
              </a:r>
            </a:p>
          </p:txBody>
        </p:sp>
        <p:sp>
          <p:nvSpPr>
            <p:cNvPr id="36" name="TextBox 35"/>
            <p:cNvSpPr txBox="1"/>
            <p:nvPr/>
          </p:nvSpPr>
          <p:spPr>
            <a:xfrm>
              <a:off x="3017989" y="5242279"/>
              <a:ext cx="304800" cy="246221"/>
            </a:xfrm>
            <a:prstGeom prst="rect">
              <a:avLst/>
            </a:prstGeom>
            <a:noFill/>
          </p:spPr>
          <p:txBody>
            <a:bodyPr wrap="square" rtlCol="0">
              <a:spAutoFit/>
            </a:bodyPr>
            <a:lstStyle/>
            <a:p>
              <a:r>
                <a:rPr lang="en-US" sz="1000" dirty="0"/>
                <a:t>2</a:t>
              </a:r>
            </a:p>
          </p:txBody>
        </p:sp>
        <p:sp>
          <p:nvSpPr>
            <p:cNvPr id="37" name="TextBox 36"/>
            <p:cNvSpPr txBox="1"/>
            <p:nvPr/>
          </p:nvSpPr>
          <p:spPr>
            <a:xfrm>
              <a:off x="2684629" y="5212014"/>
              <a:ext cx="304800" cy="246221"/>
            </a:xfrm>
            <a:prstGeom prst="rect">
              <a:avLst/>
            </a:prstGeom>
            <a:noFill/>
          </p:spPr>
          <p:txBody>
            <a:bodyPr wrap="square" rtlCol="0">
              <a:spAutoFit/>
            </a:bodyPr>
            <a:lstStyle/>
            <a:p>
              <a:r>
                <a:rPr lang="en-US" sz="1000" dirty="0"/>
                <a:t>3</a:t>
              </a:r>
            </a:p>
          </p:txBody>
        </p:sp>
      </p:gr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40" name="Title" hidden="1">
            <a:extLst>
              <a:ext uri="{FF2B5EF4-FFF2-40B4-BE49-F238E27FC236}">
                <a16:creationId xmlns:a16="http://schemas.microsoft.com/office/drawing/2014/main" id="{5CA99494-397E-4888-801F-2A1C2EA07593}"/>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8a </a:t>
            </a:r>
          </a:p>
        </p:txBody>
      </p:sp>
    </p:spTree>
    <p:extLst>
      <p:ext uri="{BB962C8B-B14F-4D97-AF65-F5344CB8AC3E}">
        <p14:creationId xmlns:p14="http://schemas.microsoft.com/office/powerpoint/2010/main" val="6057319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486399"/>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Sorting 9</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4. Sorting does not depend on the property tax rate.  As shown above,</a:t>
            </a:r>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Nothing on the right side depends on </a:t>
            </a:r>
            <a:r>
              <a:rPr lang="en-US" i="1" dirty="0">
                <a:latin typeface="Times New Roman" pitchFamily="18" charset="0"/>
                <a:cs typeface="Times New Roman" pitchFamily="18" charset="0"/>
              </a:rPr>
              <a:t>Y</a:t>
            </a:r>
            <a:r>
              <a:rPr lang="en-US" dirty="0"/>
              <a:t> (or any other household trait);  starting from a given </a:t>
            </a:r>
            <a:r>
              <a:rPr lang="en-US" i="1" dirty="0">
                <a:latin typeface="Times New Roman" pitchFamily="18" charset="0"/>
                <a:cs typeface="Times New Roman" pitchFamily="18" charset="0"/>
              </a:rPr>
              <a:t>P</a:t>
            </a:r>
            <a:r>
              <a:rPr lang="en-US" dirty="0"/>
              <a:t>, the percentage change in </a:t>
            </a:r>
            <a:r>
              <a:rPr lang="en-US" i="1" dirty="0">
                <a:latin typeface="Times New Roman" pitchFamily="18" charset="0"/>
                <a:cs typeface="Times New Roman" pitchFamily="18" charset="0"/>
              </a:rPr>
              <a:t>P</a:t>
            </a:r>
            <a:r>
              <a:rPr lang="en-US" dirty="0"/>
              <a:t> with respect to </a:t>
            </a:r>
            <a:r>
              <a:rPr lang="el-GR" i="1" dirty="0">
                <a:latin typeface="Times New Roman" pitchFamily="18" charset="0"/>
                <a:cs typeface="Times New Roman" pitchFamily="18" charset="0"/>
              </a:rPr>
              <a:t>τ</a:t>
            </a:r>
            <a:r>
              <a:rPr lang="en-US" dirty="0"/>
              <a:t> is the same regardless of </a:t>
            </a:r>
            <a:r>
              <a:rPr lang="en-US" i="1" dirty="0">
                <a:latin typeface="Times New Roman" pitchFamily="18" charset="0"/>
                <a:cs typeface="Times New Roman" pitchFamily="18" charset="0"/>
              </a:rPr>
              <a:t>Y</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836634141"/>
              </p:ext>
            </p:extLst>
          </p:nvPr>
        </p:nvGraphicFramePr>
        <p:xfrm>
          <a:off x="3276600" y="2679442"/>
          <a:ext cx="2381251" cy="978158"/>
        </p:xfrm>
        <a:graphic>
          <a:graphicData uri="http://schemas.openxmlformats.org/presentationml/2006/ole">
            <mc:AlternateContent xmlns:mc="http://schemas.openxmlformats.org/markup-compatibility/2006">
              <mc:Choice xmlns:v="urn:schemas-microsoft-com:vml" Requires="v">
                <p:oleObj spid="_x0000_s10410" name="Equation" r:id="rId3" imgW="863280" imgH="419040" progId="Equation.DSMT4">
                  <p:embed/>
                </p:oleObj>
              </mc:Choice>
              <mc:Fallback>
                <p:oleObj name="Equation" r:id="rId3" imgW="863280" imgH="419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679442"/>
                        <a:ext cx="2381251" cy="978158"/>
                      </a:xfrm>
                      <a:prstGeom prst="rect">
                        <a:avLst/>
                      </a:prstGeom>
                      <a:noFill/>
                      <a:ln>
                        <a:noFill/>
                      </a:ln>
                    </p:spPr>
                  </p:pic>
                </p:oleObj>
              </mc:Fallback>
            </mc:AlternateContent>
          </a:graphicData>
        </a:graphic>
      </p:graphicFrame>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9" name="Title" hidden="1">
            <a:extLst>
              <a:ext uri="{FF2B5EF4-FFF2-40B4-BE49-F238E27FC236}">
                <a16:creationId xmlns:a16="http://schemas.microsoft.com/office/drawing/2014/main" id="{45F553B7-E047-49A5-99AE-B351904B3D9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9</a:t>
            </a:r>
          </a:p>
        </p:txBody>
      </p:sp>
    </p:spTree>
    <p:extLst>
      <p:ext uri="{BB962C8B-B14F-4D97-AF65-F5344CB8AC3E}">
        <p14:creationId xmlns:p14="http://schemas.microsoft.com/office/powerpoint/2010/main" val="3767778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10</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5. In contrast, income, </a:t>
            </a:r>
            <a:r>
              <a:rPr lang="en-US" i="1" dirty="0">
                <a:latin typeface="Times New Roman" pitchFamily="18" charset="0"/>
                <a:cs typeface="Times New Roman" pitchFamily="18" charset="0"/>
              </a:rPr>
              <a:t>Y, </a:t>
            </a:r>
            <a:r>
              <a:rPr lang="en-US" dirty="0"/>
              <a:t>(or any other demand trait) can affect sorting.</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Because </a:t>
            </a:r>
            <a:r>
              <a:rPr lang="el-GR" i="1" dirty="0">
                <a:latin typeface="Times New Roman"/>
                <a:cs typeface="Times New Roman"/>
              </a:rPr>
              <a:t>τ</a:t>
            </a:r>
            <a:r>
              <a:rPr lang="en-US" dirty="0">
                <a:latin typeface="Times New Roman"/>
                <a:cs typeface="Times New Roman"/>
              </a:rPr>
              <a:t> </a:t>
            </a:r>
            <a:r>
              <a:rPr lang="en-US" dirty="0"/>
              <a:t>does not affect sorting, we can focus on before-tax bids.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We will also focus on what is called “</a:t>
            </a:r>
            <a:r>
              <a:rPr lang="en-US" b="1" dirty="0">
                <a:solidFill>
                  <a:schemeClr val="accent1"/>
                </a:solidFill>
              </a:rPr>
              <a:t>normal sorting</a:t>
            </a:r>
            <a:r>
              <a:rPr lang="en-US" dirty="0"/>
              <a:t>,” defined to be sorting in which </a:t>
            </a:r>
            <a:r>
              <a:rPr lang="en-US" i="1" dirty="0">
                <a:latin typeface="Times New Roman" pitchFamily="18" charset="0"/>
                <a:cs typeface="Times New Roman" pitchFamily="18" charset="0"/>
              </a:rPr>
              <a:t>S</a:t>
            </a:r>
            <a:r>
              <a:rPr lang="en-US" dirty="0"/>
              <a:t> increases with </a:t>
            </a:r>
            <a:r>
              <a:rPr lang="en-US" i="1" dirty="0">
                <a:latin typeface="Times New Roman" pitchFamily="18" charset="0"/>
                <a:cs typeface="Times New Roman" pitchFamily="18" charset="0"/>
              </a:rPr>
              <a:t>Y</a:t>
            </a:r>
            <a:r>
              <a:rPr lang="en-US" dirty="0"/>
              <a:t>.</a:t>
            </a:r>
          </a:p>
        </p:txBody>
      </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5" name="Title" hidden="1">
            <a:extLst>
              <a:ext uri="{FF2B5EF4-FFF2-40B4-BE49-F238E27FC236}">
                <a16:creationId xmlns:a16="http://schemas.microsoft.com/office/drawing/2014/main" id="{68F4EBA7-433D-430F-B4A3-3BC636B98A0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10</a:t>
            </a:r>
          </a:p>
        </p:txBody>
      </p:sp>
    </p:spTree>
    <p:extLst>
      <p:ext uri="{BB962C8B-B14F-4D97-AF65-F5344CB8AC3E}">
        <p14:creationId xmlns:p14="http://schemas.microsoft.com/office/powerpoint/2010/main" val="110976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7"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11</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Normal sorting occurs if the slope of household bid functions increases with </a:t>
            </a:r>
            <a:r>
              <a:rPr lang="en-US" i="1" dirty="0">
                <a:latin typeface="Times New Roman" pitchFamily="18" charset="0"/>
                <a:cs typeface="Times New Roman" pitchFamily="18" charset="0"/>
              </a:rPr>
              <a:t>Y</a:t>
            </a:r>
            <a:r>
              <a:rPr lang="en-US" dirty="0"/>
              <a:t>, that is, if</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condition is assumed in </a:t>
            </a:r>
            <a:r>
              <a:rPr lang="en-US" dirty="0" err="1"/>
              <a:t>Yinger’s</a:t>
            </a:r>
            <a:r>
              <a:rPr lang="en-US" dirty="0"/>
              <a:t> </a:t>
            </a:r>
            <a:r>
              <a:rPr lang="en-US" i="1" dirty="0"/>
              <a:t>JPE</a:t>
            </a:r>
            <a:r>
              <a:rPr lang="en-US" dirty="0"/>
              <a:t> picture.</a:t>
            </a:r>
          </a:p>
        </p:txBody>
      </p:sp>
      <p:graphicFrame>
        <p:nvGraphicFramePr>
          <p:cNvPr id="4"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241357270"/>
              </p:ext>
            </p:extLst>
          </p:nvPr>
        </p:nvGraphicFramePr>
        <p:xfrm>
          <a:off x="2292348" y="2895600"/>
          <a:ext cx="4870452" cy="1007269"/>
        </p:xfrm>
        <a:graphic>
          <a:graphicData uri="http://schemas.openxmlformats.org/presentationml/2006/ole">
            <mc:AlternateContent xmlns:mc="http://schemas.openxmlformats.org/markup-compatibility/2006">
              <mc:Choice xmlns:v="urn:schemas-microsoft-com:vml" Requires="v">
                <p:oleObj spid="_x0000_s32881" name="Equation" r:id="rId3" imgW="1904760" imgH="431640" progId="Equation.DSMT4">
                  <p:embed/>
                </p:oleObj>
              </mc:Choice>
              <mc:Fallback>
                <p:oleObj name="Equation" r:id="rId3" imgW="1904760" imgH="431640" progId="Equation.DSMT4">
                  <p:embed/>
                  <p:pic>
                    <p:nvPicPr>
                      <p:cNvPr id="0" name=""/>
                      <p:cNvPicPr>
                        <a:picLocks noChangeAspect="1" noChangeArrowheads="1"/>
                      </p:cNvPicPr>
                      <p:nvPr/>
                    </p:nvPicPr>
                    <p:blipFill>
                      <a:blip r:embed="rId4"/>
                      <a:srcRect/>
                      <a:stretch>
                        <a:fillRect/>
                      </a:stretch>
                    </p:blipFill>
                    <p:spPr bwMode="auto">
                      <a:xfrm>
                        <a:off x="2292348" y="2895600"/>
                        <a:ext cx="4870452" cy="1007269"/>
                      </a:xfrm>
                      <a:prstGeom prst="rect">
                        <a:avLst/>
                      </a:prstGeom>
                      <a:noFill/>
                    </p:spPr>
                  </p:pic>
                </p:oleObj>
              </mc:Fallback>
            </mc:AlternateContent>
          </a:graphicData>
        </a:graphic>
      </p:graphicFrame>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9" name="Title" hidden="1">
            <a:extLst>
              <a:ext uri="{FF2B5EF4-FFF2-40B4-BE49-F238E27FC236}">
                <a16:creationId xmlns:a16="http://schemas.microsoft.com/office/drawing/2014/main" id="{6F8E982F-054F-43BA-BD47-E9C67207C289}"/>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11</a:t>
            </a:r>
          </a:p>
        </p:txBody>
      </p:sp>
    </p:spTree>
    <p:extLst>
      <p:ext uri="{BB962C8B-B14F-4D97-AF65-F5344CB8AC3E}">
        <p14:creationId xmlns:p14="http://schemas.microsoft.com/office/powerpoint/2010/main" val="1093737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8"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0"/>
            <a:ext cx="8229600" cy="5943599"/>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12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After some rearranging, we find that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Normal sorting occurs if the income elasticity of </a:t>
            </a:r>
            <a:r>
              <a:rPr lang="en-US" i="1" dirty="0">
                <a:latin typeface="Times New Roman" pitchFamily="18" charset="0"/>
                <a:cs typeface="Times New Roman" pitchFamily="18" charset="0"/>
              </a:rPr>
              <a:t>MB</a:t>
            </a:r>
            <a:r>
              <a:rPr lang="en-US" i="1" baseline="-25000" dirty="0">
                <a:latin typeface="Times New Roman" pitchFamily="18" charset="0"/>
                <a:cs typeface="Times New Roman" pitchFamily="18" charset="0"/>
              </a:rPr>
              <a:t>S</a:t>
            </a:r>
            <a:r>
              <a:rPr lang="en-US" dirty="0"/>
              <a:t> exceeds the income elasticity of </a:t>
            </a:r>
            <a:r>
              <a:rPr lang="en-US" i="1" dirty="0">
                <a:latin typeface="Times New Roman" pitchFamily="18" charset="0"/>
                <a:cs typeface="Times New Roman" pitchFamily="18" charset="0"/>
              </a:rPr>
              <a:t>H</a:t>
            </a:r>
            <a:r>
              <a:rPr lang="en-US" dirty="0"/>
              <a:t>.</a:t>
            </a:r>
          </a:p>
        </p:txBody>
      </p:sp>
      <p:graphicFrame>
        <p:nvGraphicFramePr>
          <p:cNvPr id="5"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1271461337"/>
              </p:ext>
            </p:extLst>
          </p:nvPr>
        </p:nvGraphicFramePr>
        <p:xfrm>
          <a:off x="2667000" y="2057400"/>
          <a:ext cx="3870960" cy="2973998"/>
        </p:xfrm>
        <a:graphic>
          <a:graphicData uri="http://schemas.openxmlformats.org/presentationml/2006/ole">
            <mc:AlternateContent xmlns:mc="http://schemas.openxmlformats.org/markup-compatibility/2006">
              <mc:Choice xmlns:v="urn:schemas-microsoft-com:vml" Requires="v">
                <p:oleObj spid="_x0000_s13481" name="Equation" r:id="rId3" imgW="1981080" imgH="1574640" progId="Equation.DSMT4">
                  <p:embed/>
                </p:oleObj>
              </mc:Choice>
              <mc:Fallback>
                <p:oleObj name="Equation" r:id="rId3" imgW="1981080" imgH="1574640" progId="Equation.DSMT4">
                  <p:embed/>
                  <p:pic>
                    <p:nvPicPr>
                      <p:cNvPr id="0" name="Object 1"/>
                      <p:cNvPicPr>
                        <a:picLocks noChangeAspect="1" noChangeArrowheads="1"/>
                      </p:cNvPicPr>
                      <p:nvPr/>
                    </p:nvPicPr>
                    <p:blipFill>
                      <a:blip r:embed="rId4"/>
                      <a:srcRect/>
                      <a:stretch>
                        <a:fillRect/>
                      </a:stretch>
                    </p:blipFill>
                    <p:spPr bwMode="auto">
                      <a:xfrm>
                        <a:off x="2667000" y="2057400"/>
                        <a:ext cx="3870960" cy="2973998"/>
                      </a:xfrm>
                      <a:prstGeom prst="rect">
                        <a:avLst/>
                      </a:prstGeom>
                      <a:noFill/>
                    </p:spPr>
                  </p:pic>
                </p:oleObj>
              </mc:Fallback>
            </mc:AlternateContent>
          </a:graphicData>
        </a:graphic>
      </p:graphicFrame>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
        <p:nvSpPr>
          <p:cNvPr id="10" name="Title" hidden="1">
            <a:extLst>
              <a:ext uri="{FF2B5EF4-FFF2-40B4-BE49-F238E27FC236}">
                <a16:creationId xmlns:a16="http://schemas.microsoft.com/office/drawing/2014/main" id="{8264D2C9-8F0D-4678-B01E-A353FA552E70}"/>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12</a:t>
            </a:r>
          </a:p>
        </p:txBody>
      </p:sp>
    </p:spTree>
    <p:extLst>
      <p:ext uri="{BB962C8B-B14F-4D97-AF65-F5344CB8AC3E}">
        <p14:creationId xmlns:p14="http://schemas.microsoft.com/office/powerpoint/2010/main" val="41103267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10"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Sorting 13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constant elasticity form for </a:t>
            </a:r>
            <a:r>
              <a:rPr lang="en-US" i="1" dirty="0">
                <a:latin typeface="Times New Roman" pitchFamily="18" charset="0"/>
                <a:cs typeface="Times New Roman" pitchFamily="18" charset="0"/>
              </a:rPr>
              <a:t>S</a:t>
            </a:r>
            <a:r>
              <a:rPr lang="en-US" dirty="0"/>
              <a:t> implies that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Hence, the slope,               ,   will increase with </a:t>
            </a:r>
            <a:r>
              <a:rPr lang="en-US" i="1" dirty="0">
                <a:latin typeface="Times New Roman" pitchFamily="18" charset="0"/>
                <a:cs typeface="Times New Roman" pitchFamily="18" charset="0"/>
              </a:rPr>
              <a:t>Y</a:t>
            </a:r>
            <a:r>
              <a:rPr lang="en-US" dirty="0"/>
              <a:t> so long as:  </a:t>
            </a:r>
          </a:p>
          <a:p>
            <a:pPr marL="365760" indent="-283464" fontAlgn="auto">
              <a:spcAft>
                <a:spcPts val="0"/>
              </a:spcAft>
              <a:buFont typeface="Wingdings 2"/>
              <a:buChar char=""/>
              <a:defRPr/>
            </a:pPr>
            <a:endParaRPr lang="en-US" dirty="0"/>
          </a:p>
        </p:txBody>
      </p:sp>
      <p:grpSp>
        <p:nvGrpSpPr>
          <p:cNvPr id="12" name="Equations" descr="Please contact Professor Yinger for details regarding figures and graphs.">
            <a:extLst>
              <a:ext uri="{FF2B5EF4-FFF2-40B4-BE49-F238E27FC236}">
                <a16:creationId xmlns:a16="http://schemas.microsoft.com/office/drawing/2014/main" id="{66445A34-3032-40B8-B730-78FC2D4115E0}"/>
              </a:ext>
            </a:extLst>
          </p:cNvPr>
          <p:cNvGrpSpPr/>
          <p:nvPr/>
        </p:nvGrpSpPr>
        <p:grpSpPr>
          <a:xfrm>
            <a:off x="2714625" y="2027238"/>
            <a:ext cx="3208338" cy="3871117"/>
            <a:chOff x="2714625" y="2027238"/>
            <a:chExt cx="3208338" cy="3871117"/>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700680896"/>
                </p:ext>
              </p:extLst>
            </p:nvPr>
          </p:nvGraphicFramePr>
          <p:xfrm>
            <a:off x="2714625" y="2027238"/>
            <a:ext cx="3208338" cy="1090612"/>
          </p:xfrm>
          <a:graphic>
            <a:graphicData uri="http://schemas.openxmlformats.org/presentationml/2006/ole">
              <mc:AlternateContent xmlns:mc="http://schemas.openxmlformats.org/markup-compatibility/2006">
                <mc:Choice xmlns:v="urn:schemas-microsoft-com:vml" Requires="v">
                  <p:oleObj spid="_x0000_s9735" name="Equation" r:id="rId3" imgW="1155600" imgH="444240" progId="Equation.DSMT4">
                    <p:embed/>
                  </p:oleObj>
                </mc:Choice>
                <mc:Fallback>
                  <p:oleObj name="Equation" r:id="rId3" imgW="1155600" imgH="444240" progId="Equation.DSMT4">
                    <p:embed/>
                    <p:pic>
                      <p:nvPicPr>
                        <p:cNvPr id="0" name="Object 1"/>
                        <p:cNvPicPr>
                          <a:picLocks noChangeAspect="1" noChangeArrowheads="1"/>
                        </p:cNvPicPr>
                        <p:nvPr/>
                      </p:nvPicPr>
                      <p:blipFill>
                        <a:blip r:embed="rId4"/>
                        <a:srcRect/>
                        <a:stretch>
                          <a:fillRect/>
                        </a:stretch>
                      </p:blipFill>
                      <p:spPr bwMode="auto">
                        <a:xfrm>
                          <a:off x="2714625" y="2027238"/>
                          <a:ext cx="3208338" cy="1090612"/>
                        </a:xfrm>
                        <a:prstGeom prst="rect">
                          <a:avLst/>
                        </a:prstGeom>
                        <a:noFill/>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658846398"/>
                </p:ext>
              </p:extLst>
            </p:nvPr>
          </p:nvGraphicFramePr>
          <p:xfrm>
            <a:off x="3947583" y="3335002"/>
            <a:ext cx="1462617" cy="592931"/>
          </p:xfrm>
          <a:graphic>
            <a:graphicData uri="http://schemas.openxmlformats.org/presentationml/2006/ole">
              <mc:AlternateContent xmlns:mc="http://schemas.openxmlformats.org/markup-compatibility/2006">
                <mc:Choice xmlns:v="urn:schemas-microsoft-com:vml" Requires="v">
                  <p:oleObj spid="_x0000_s9736" name="Equation" r:id="rId5" imgW="533160" imgH="253800" progId="Equation.DSMT4">
                    <p:embed/>
                  </p:oleObj>
                </mc:Choice>
                <mc:Fallback>
                  <p:oleObj name="Equation" r:id="rId5" imgW="533160" imgH="253800" progId="Equation.DSMT4">
                    <p:embed/>
                    <p:pic>
                      <p:nvPicPr>
                        <p:cNvPr id="0" name="Object 3"/>
                        <p:cNvPicPr>
                          <a:picLocks noChangeAspect="1" noChangeArrowheads="1"/>
                        </p:cNvPicPr>
                        <p:nvPr/>
                      </p:nvPicPr>
                      <p:blipFill>
                        <a:blip r:embed="rId6"/>
                        <a:srcRect/>
                        <a:stretch>
                          <a:fillRect/>
                        </a:stretch>
                      </p:blipFill>
                      <p:spPr bwMode="auto">
                        <a:xfrm>
                          <a:off x="3947583" y="3335002"/>
                          <a:ext cx="1462617" cy="592931"/>
                        </a:xfrm>
                        <a:prstGeom prst="rect">
                          <a:avLst/>
                        </a:prstGeom>
                        <a:noFill/>
                        <a:ln>
                          <a:noFill/>
                        </a:ln>
                      </p:spPr>
                    </p:pic>
                  </p:oleObj>
                </mc:Fallback>
              </mc:AlternateContent>
            </a:graphicData>
          </a:graphic>
        </p:graphicFrame>
        <p:graphicFrame>
          <p:nvGraphicFramePr>
            <p:cNvPr id="5"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1611848253"/>
                </p:ext>
              </p:extLst>
            </p:nvPr>
          </p:nvGraphicFramePr>
          <p:xfrm>
            <a:off x="3352801" y="4717398"/>
            <a:ext cx="1981200" cy="1180957"/>
          </p:xfrm>
          <a:graphic>
            <a:graphicData uri="http://schemas.openxmlformats.org/presentationml/2006/ole">
              <mc:AlternateContent xmlns:mc="http://schemas.openxmlformats.org/markup-compatibility/2006">
                <mc:Choice xmlns:v="urn:schemas-microsoft-com:vml" Requires="v">
                  <p:oleObj spid="_x0000_s9737" name="Equation" r:id="rId7" imgW="507960" imgH="419040" progId="Equation.DSMT4">
                    <p:embed/>
                  </p:oleObj>
                </mc:Choice>
                <mc:Fallback>
                  <p:oleObj name="Equation" r:id="rId7" imgW="507960" imgH="419040" progId="Equation.DSMT4">
                    <p:embed/>
                    <p:pic>
                      <p:nvPicPr>
                        <p:cNvPr id="0" name="Object 3"/>
                        <p:cNvPicPr>
                          <a:picLocks noChangeAspect="1" noChangeArrowheads="1"/>
                        </p:cNvPicPr>
                        <p:nvPr/>
                      </p:nvPicPr>
                      <p:blipFill>
                        <a:blip r:embed="rId8"/>
                        <a:srcRect/>
                        <a:stretch>
                          <a:fillRect/>
                        </a:stretch>
                      </p:blipFill>
                      <p:spPr bwMode="auto">
                        <a:xfrm>
                          <a:off x="3352801" y="4717398"/>
                          <a:ext cx="1981200" cy="1180957"/>
                        </a:xfrm>
                        <a:prstGeom prst="rect">
                          <a:avLst/>
                        </a:prstGeom>
                        <a:noFill/>
                      </p:spPr>
                    </p:pic>
                  </p:oleObj>
                </mc:Fallback>
              </mc:AlternateContent>
            </a:graphicData>
          </a:graphic>
        </p:graphicFrame>
      </p:grpSp>
      <p:pic>
        <p:nvPicPr>
          <p:cNvPr id="11"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srcRect/>
          <a:stretch>
            <a:fillRect/>
          </a:stretch>
        </p:blipFill>
        <p:spPr bwMode="auto">
          <a:xfrm>
            <a:off x="7010400" y="300655"/>
            <a:ext cx="1104189" cy="617984"/>
          </a:xfrm>
          <a:prstGeom prst="rect">
            <a:avLst/>
          </a:prstGeom>
          <a:noFill/>
        </p:spPr>
      </p:pic>
      <p:sp>
        <p:nvSpPr>
          <p:cNvPr id="13" name="Title" hidden="1">
            <a:extLst>
              <a:ext uri="{FF2B5EF4-FFF2-40B4-BE49-F238E27FC236}">
                <a16:creationId xmlns:a16="http://schemas.microsoft.com/office/drawing/2014/main" id="{5B35F570-94B8-4975-84B0-423A4BD06DA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13</a:t>
            </a:r>
          </a:p>
        </p:txBody>
      </p:sp>
    </p:spTree>
    <p:extLst>
      <p:ext uri="{BB962C8B-B14F-4D97-AF65-F5344CB8AC3E}">
        <p14:creationId xmlns:p14="http://schemas.microsoft.com/office/powerpoint/2010/main" val="2699508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200" b="1" dirty="0">
                <a:solidFill>
                  <a:schemeClr val="accent5"/>
                </a:solidFill>
              </a:rPr>
              <a:t>Sorting 14</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available evidence suggests that </a:t>
            </a:r>
            <a:r>
              <a:rPr lang="el-GR" i="1" dirty="0">
                <a:latin typeface="Times New Roman"/>
                <a:cs typeface="Times New Roman"/>
              </a:rPr>
              <a:t>θ</a:t>
            </a:r>
            <a:r>
              <a:rPr lang="en-US" dirty="0"/>
              <a:t> and </a:t>
            </a:r>
            <a:r>
              <a:rPr lang="el-GR" i="1" dirty="0">
                <a:latin typeface="Times New Roman"/>
                <a:cs typeface="Times New Roman"/>
              </a:rPr>
              <a:t>μ</a:t>
            </a:r>
            <a:r>
              <a:rPr lang="en-US" dirty="0"/>
              <a:t> are approximately equal in absolute value and that </a:t>
            </a:r>
            <a:r>
              <a:rPr lang="el-GR" i="1" dirty="0">
                <a:latin typeface="Times New Roman"/>
                <a:cs typeface="Times New Roman"/>
              </a:rPr>
              <a:t>γ</a:t>
            </a:r>
            <a:r>
              <a:rPr lang="en-US" dirty="0"/>
              <a:t> </a:t>
            </a:r>
            <a:r>
              <a:rPr lang="en-US" dirty="0">
                <a:latin typeface="Times New Roman"/>
                <a:cs typeface="Times New Roman"/>
              </a:rPr>
              <a:t>≤ </a:t>
            </a:r>
            <a:r>
              <a:rPr lang="en-US" dirty="0"/>
              <a:t>0.7.</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It is reasonable to suppose, therefore, that this condition usually holds.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b="1" dirty="0">
                <a:solidFill>
                  <a:schemeClr val="accent1"/>
                </a:solidFill>
              </a:rPr>
              <a:t>Competition, not zoning, appears to be the main reason that  high-</a:t>
            </a:r>
            <a:r>
              <a:rPr lang="en-US" b="1" i="1" dirty="0">
                <a:solidFill>
                  <a:schemeClr val="accent1"/>
                </a:solidFill>
                <a:latin typeface="Times New Roman" pitchFamily="18" charset="0"/>
                <a:cs typeface="Times New Roman" pitchFamily="18" charset="0"/>
              </a:rPr>
              <a:t>Y</a:t>
            </a:r>
            <a:r>
              <a:rPr lang="en-US" b="1" dirty="0">
                <a:solidFill>
                  <a:schemeClr val="accent1"/>
                </a:solidFill>
              </a:rPr>
              <a:t> people live in high-</a:t>
            </a:r>
            <a:r>
              <a:rPr lang="en-US" b="1" i="1" dirty="0">
                <a:solidFill>
                  <a:schemeClr val="accent1"/>
                </a:solidFill>
                <a:latin typeface="Times New Roman" pitchFamily="18" charset="0"/>
                <a:cs typeface="Times New Roman" pitchFamily="18" charset="0"/>
              </a:rPr>
              <a:t>S</a:t>
            </a:r>
            <a:r>
              <a:rPr lang="en-US" b="1" dirty="0">
                <a:solidFill>
                  <a:schemeClr val="accent1"/>
                </a:solidFill>
              </a:rPr>
              <a:t> jurisdictions (although zoning may preserve existing patterns and prevent adjustments when conditions change).</a:t>
            </a:r>
          </a:p>
          <a:p>
            <a:pPr marL="640398" lvl="1" indent="-283464" fontAlgn="auto">
              <a:spcAft>
                <a:spcPts val="0"/>
              </a:spcAft>
              <a:buFont typeface="Wingdings 2"/>
              <a:buChar char=""/>
              <a:defRPr/>
            </a:pPr>
            <a:endParaRPr lang="en-US" b="1" dirty="0">
              <a:solidFill>
                <a:schemeClr val="accent1"/>
              </a:solidFill>
            </a:endParaRPr>
          </a:p>
          <a:p>
            <a:pPr marL="640398" lvl="1" indent="-283464" fontAlgn="auto">
              <a:spcAft>
                <a:spcPts val="0"/>
              </a:spcAft>
              <a:buFont typeface="Wingdings 2"/>
              <a:buChar char=""/>
              <a:defRPr/>
            </a:pPr>
            <a:r>
              <a:rPr lang="en-US" b="1" dirty="0">
                <a:solidFill>
                  <a:schemeClr val="accent1"/>
                </a:solidFill>
              </a:rPr>
              <a:t>No study yet estimates the impact of zoning on the hedonic equilibrium.</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8E3E95A8-7ECA-4D1A-91BA-F9E6FD985D83}"/>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14</a:t>
            </a:r>
          </a:p>
        </p:txBody>
      </p:sp>
    </p:spTree>
    <p:extLst>
      <p:ext uri="{BB962C8B-B14F-4D97-AF65-F5344CB8AC3E}">
        <p14:creationId xmlns:p14="http://schemas.microsoft.com/office/powerpoint/2010/main" val="254088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The U.S. Federal System</a:t>
            </a:r>
            <a:endParaRPr lang="en-US" sz="1600" dirty="0"/>
          </a:p>
        </p:txBody>
      </p:sp>
      <p:sp>
        <p:nvSpPr>
          <p:cNvPr id="42" name="Rectangle 1"/>
          <p:cNvSpPr txBox="1">
            <a:spLocks noChangeArrowheads="1"/>
          </p:cNvSpPr>
          <p:nvPr/>
        </p:nvSpPr>
        <p:spPr>
          <a:xfrm>
            <a:off x="771525" y="152400"/>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a:solidFill>
                  <a:schemeClr val="tx2">
                    <a:satMod val="130000"/>
                  </a:schemeClr>
                </a:solidFill>
              </a:rPr>
              <a:t> The Theory of Local Public Finance</a:t>
            </a:r>
          </a:p>
        </p:txBody>
      </p:sp>
      <p:grpSp>
        <p:nvGrpSpPr>
          <p:cNvPr id="45" name="Figure" descr="Please contact Professor Yinger for details regarding figures and graphs.">
            <a:extLst>
              <a:ext uri="{FF2B5EF4-FFF2-40B4-BE49-F238E27FC236}">
                <a16:creationId xmlns:a16="http://schemas.microsoft.com/office/drawing/2014/main" id="{CA1B15AF-E65C-4D6F-A06C-E4E78B3678D1}"/>
              </a:ext>
            </a:extLst>
          </p:cNvPr>
          <p:cNvGrpSpPr/>
          <p:nvPr/>
        </p:nvGrpSpPr>
        <p:grpSpPr>
          <a:xfrm>
            <a:off x="228600" y="486965"/>
            <a:ext cx="7924800" cy="6705600"/>
            <a:chOff x="228600" y="486965"/>
            <a:chExt cx="7924800" cy="6705600"/>
          </a:xfrm>
        </p:grpSpPr>
        <p:sp>
          <p:nvSpPr>
            <p:cNvPr id="6" name="Rectangle 3"/>
            <p:cNvSpPr txBox="1">
              <a:spLocks noChangeArrowheads="1"/>
            </p:cNvSpPr>
            <p:nvPr/>
          </p:nvSpPr>
          <p:spPr>
            <a:xfrm>
              <a:off x="1276348" y="486965"/>
              <a:ext cx="6877052" cy="6705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None/>
              </a:pPr>
              <a:r>
                <a:rPr lang="en-US" sz="2000" dirty="0"/>
                <a:t> </a:t>
              </a:r>
              <a:r>
                <a:rPr lang="en-US" sz="2000" b="1" dirty="0"/>
                <a:t>County</a:t>
              </a:r>
              <a:r>
                <a:rPr lang="en-US" sz="1600" b="1" dirty="0"/>
                <a:t>   </a:t>
              </a:r>
              <a:r>
                <a:rPr lang="en-US" sz="2000" b="1" dirty="0"/>
                <a:t>Township   Municipality   School District</a:t>
              </a:r>
            </a:p>
          </p:txBody>
        </p:sp>
        <p:sp>
          <p:nvSpPr>
            <p:cNvPr id="7" name="Rectangle 4"/>
            <p:cNvSpPr>
              <a:spLocks noChangeArrowheads="1"/>
            </p:cNvSpPr>
            <p:nvPr/>
          </p:nvSpPr>
          <p:spPr bwMode="auto">
            <a:xfrm>
              <a:off x="1885948" y="1096565"/>
              <a:ext cx="5181600" cy="548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 name="Rectangle 5"/>
            <p:cNvSpPr>
              <a:spLocks noChangeArrowheads="1"/>
            </p:cNvSpPr>
            <p:nvPr/>
          </p:nvSpPr>
          <p:spPr bwMode="auto">
            <a:xfrm>
              <a:off x="1884361" y="1091803"/>
              <a:ext cx="2587625" cy="2211387"/>
            </a:xfrm>
            <a:prstGeom prst="rect">
              <a:avLst/>
            </a:prstGeom>
            <a:solidFill>
              <a:schemeClr val="accent1">
                <a:alpha val="0"/>
              </a:schemeClr>
            </a:solidFill>
            <a:ln w="9525">
              <a:solidFill>
                <a:schemeClr val="tx1"/>
              </a:solidFill>
              <a:miter lim="800000"/>
              <a:headEnd/>
              <a:tailEnd/>
            </a:ln>
          </p:spPr>
          <p:txBody>
            <a:bodyPr wrap="none" anchor="ctr"/>
            <a:lstStyle/>
            <a:p>
              <a:endParaRPr lang="en-US"/>
            </a:p>
          </p:txBody>
        </p:sp>
        <p:sp>
          <p:nvSpPr>
            <p:cNvPr id="9" name="Rectangle 6"/>
            <p:cNvSpPr>
              <a:spLocks noChangeArrowheads="1"/>
            </p:cNvSpPr>
            <p:nvPr/>
          </p:nvSpPr>
          <p:spPr bwMode="auto">
            <a:xfrm>
              <a:off x="4476748" y="1096565"/>
              <a:ext cx="2590800" cy="1524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 name="Rectangle 7"/>
            <p:cNvSpPr>
              <a:spLocks noChangeArrowheads="1"/>
            </p:cNvSpPr>
            <p:nvPr/>
          </p:nvSpPr>
          <p:spPr bwMode="auto">
            <a:xfrm>
              <a:off x="4476748" y="2620565"/>
              <a:ext cx="2590800" cy="2590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 name="Rectangle 8"/>
            <p:cNvSpPr>
              <a:spLocks noChangeArrowheads="1"/>
            </p:cNvSpPr>
            <p:nvPr/>
          </p:nvSpPr>
          <p:spPr bwMode="auto">
            <a:xfrm>
              <a:off x="1885948" y="3306365"/>
              <a:ext cx="1600200" cy="3276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 name="Rectangle 9"/>
            <p:cNvSpPr>
              <a:spLocks noChangeArrowheads="1"/>
            </p:cNvSpPr>
            <p:nvPr/>
          </p:nvSpPr>
          <p:spPr bwMode="auto">
            <a:xfrm>
              <a:off x="3486148" y="3306365"/>
              <a:ext cx="990600" cy="32766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13" name="Oval 11"/>
            <p:cNvSpPr>
              <a:spLocks noChangeArrowheads="1"/>
            </p:cNvSpPr>
            <p:nvPr/>
          </p:nvSpPr>
          <p:spPr bwMode="auto">
            <a:xfrm>
              <a:off x="2876548" y="2087165"/>
              <a:ext cx="762000" cy="762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Oval 12"/>
            <p:cNvSpPr>
              <a:spLocks noChangeArrowheads="1"/>
            </p:cNvSpPr>
            <p:nvPr/>
          </p:nvSpPr>
          <p:spPr bwMode="auto">
            <a:xfrm>
              <a:off x="6076948" y="3077765"/>
              <a:ext cx="685800" cy="1066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 name="Oval 13"/>
            <p:cNvSpPr>
              <a:spLocks noChangeArrowheads="1"/>
            </p:cNvSpPr>
            <p:nvPr/>
          </p:nvSpPr>
          <p:spPr bwMode="auto">
            <a:xfrm>
              <a:off x="3257548" y="5211365"/>
              <a:ext cx="838200" cy="762000"/>
            </a:xfrm>
            <a:prstGeom prst="ellipse">
              <a:avLst/>
            </a:prstGeom>
            <a:solidFill>
              <a:schemeClr val="accent1">
                <a:alpha val="0"/>
              </a:schemeClr>
            </a:solidFill>
            <a:ln w="9525">
              <a:solidFill>
                <a:schemeClr val="tx1"/>
              </a:solidFill>
              <a:round/>
              <a:headEnd/>
              <a:tailEnd/>
            </a:ln>
          </p:spPr>
          <p:txBody>
            <a:bodyPr wrap="none" anchor="ctr"/>
            <a:lstStyle/>
            <a:p>
              <a:endParaRPr lang="en-US"/>
            </a:p>
          </p:txBody>
        </p:sp>
        <p:sp>
          <p:nvSpPr>
            <p:cNvPr id="16" name="Oval 14"/>
            <p:cNvSpPr>
              <a:spLocks noChangeArrowheads="1"/>
            </p:cNvSpPr>
            <p:nvPr/>
          </p:nvSpPr>
          <p:spPr bwMode="auto">
            <a:xfrm>
              <a:off x="5162548" y="1401365"/>
              <a:ext cx="533400" cy="609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 name="Oval 15"/>
            <p:cNvSpPr>
              <a:spLocks noChangeArrowheads="1"/>
            </p:cNvSpPr>
            <p:nvPr/>
          </p:nvSpPr>
          <p:spPr bwMode="auto">
            <a:xfrm>
              <a:off x="6153148" y="5516165"/>
              <a:ext cx="533400" cy="533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 name="Oval 16"/>
            <p:cNvSpPr>
              <a:spLocks noChangeArrowheads="1"/>
            </p:cNvSpPr>
            <p:nvPr/>
          </p:nvSpPr>
          <p:spPr bwMode="auto">
            <a:xfrm>
              <a:off x="2419348" y="376356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cxnSp>
          <p:nvCxnSpPr>
            <p:cNvPr id="19" name="AutoShape 17"/>
            <p:cNvCxnSpPr>
              <a:cxnSpLocks noChangeShapeType="1"/>
              <a:stCxn id="8" idx="0"/>
              <a:endCxn id="8" idx="0"/>
            </p:cNvCxnSpPr>
            <p:nvPr/>
          </p:nvCxnSpPr>
          <p:spPr bwMode="auto">
            <a:xfrm>
              <a:off x="3178173" y="1091803"/>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 name="Line 19"/>
            <p:cNvSpPr>
              <a:spLocks noChangeShapeType="1"/>
            </p:cNvSpPr>
            <p:nvPr/>
          </p:nvSpPr>
          <p:spPr bwMode="auto">
            <a:xfrm>
              <a:off x="1885948" y="1096565"/>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Freeform 25"/>
            <p:cNvSpPr>
              <a:spLocks/>
            </p:cNvSpPr>
            <p:nvPr/>
          </p:nvSpPr>
          <p:spPr bwMode="auto">
            <a:xfrm>
              <a:off x="1885948" y="1096565"/>
              <a:ext cx="2819400" cy="1828800"/>
            </a:xfrm>
            <a:custGeom>
              <a:avLst/>
              <a:gdLst>
                <a:gd name="T0" fmla="*/ 0 w 1776"/>
                <a:gd name="T1" fmla="*/ 0 h 1152"/>
                <a:gd name="T2" fmla="*/ 0 w 1776"/>
                <a:gd name="T3" fmla="*/ 2147483647 h 1152"/>
                <a:gd name="T4" fmla="*/ 2147483647 w 1776"/>
                <a:gd name="T5" fmla="*/ 2147483647 h 1152"/>
                <a:gd name="T6" fmla="*/ 2147483647 w 1776"/>
                <a:gd name="T7" fmla="*/ 0 h 1152"/>
                <a:gd name="T8" fmla="*/ 0 60000 65536"/>
                <a:gd name="T9" fmla="*/ 0 60000 65536"/>
                <a:gd name="T10" fmla="*/ 0 60000 65536"/>
                <a:gd name="T11" fmla="*/ 0 60000 65536"/>
                <a:gd name="T12" fmla="*/ 0 w 1776"/>
                <a:gd name="T13" fmla="*/ 0 h 1152"/>
                <a:gd name="T14" fmla="*/ 1776 w 1776"/>
                <a:gd name="T15" fmla="*/ 1152 h 1152"/>
              </a:gdLst>
              <a:ahLst/>
              <a:cxnLst>
                <a:cxn ang="T8">
                  <a:pos x="T0" y="T1"/>
                </a:cxn>
                <a:cxn ang="T9">
                  <a:pos x="T2" y="T3"/>
                </a:cxn>
                <a:cxn ang="T10">
                  <a:pos x="T4" y="T5"/>
                </a:cxn>
                <a:cxn ang="T11">
                  <a:pos x="T6" y="T7"/>
                </a:cxn>
              </a:cxnLst>
              <a:rect l="T12" t="T13" r="T14" b="T15"/>
              <a:pathLst>
                <a:path w="1776" h="1152">
                  <a:moveTo>
                    <a:pt x="0" y="0"/>
                  </a:moveTo>
                  <a:lnTo>
                    <a:pt x="0" y="1152"/>
                  </a:lnTo>
                  <a:lnTo>
                    <a:pt x="1776" y="1152"/>
                  </a:lnTo>
                  <a:lnTo>
                    <a:pt x="1776" y="0"/>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26"/>
            <p:cNvSpPr>
              <a:spLocks/>
            </p:cNvSpPr>
            <p:nvPr/>
          </p:nvSpPr>
          <p:spPr bwMode="auto">
            <a:xfrm>
              <a:off x="4705348" y="1096565"/>
              <a:ext cx="2362200" cy="2438400"/>
            </a:xfrm>
            <a:custGeom>
              <a:avLst/>
              <a:gdLst>
                <a:gd name="T0" fmla="*/ 0 w 1488"/>
                <a:gd name="T1" fmla="*/ 0 h 1536"/>
                <a:gd name="T2" fmla="*/ 0 w 1488"/>
                <a:gd name="T3" fmla="*/ 2147483647 h 1536"/>
                <a:gd name="T4" fmla="*/ 2147483647 w 1488"/>
                <a:gd name="T5" fmla="*/ 2147483647 h 1536"/>
                <a:gd name="T6" fmla="*/ 0 60000 65536"/>
                <a:gd name="T7" fmla="*/ 0 60000 65536"/>
                <a:gd name="T8" fmla="*/ 0 60000 65536"/>
                <a:gd name="T9" fmla="*/ 0 w 1488"/>
                <a:gd name="T10" fmla="*/ 0 h 1536"/>
                <a:gd name="T11" fmla="*/ 1488 w 1488"/>
                <a:gd name="T12" fmla="*/ 1536 h 1536"/>
              </a:gdLst>
              <a:ahLst/>
              <a:cxnLst>
                <a:cxn ang="T6">
                  <a:pos x="T0" y="T1"/>
                </a:cxn>
                <a:cxn ang="T7">
                  <a:pos x="T2" y="T3"/>
                </a:cxn>
                <a:cxn ang="T8">
                  <a:pos x="T4" y="T5"/>
                </a:cxn>
              </a:cxnLst>
              <a:rect l="T9" t="T10" r="T11" b="T12"/>
              <a:pathLst>
                <a:path w="1488" h="1536">
                  <a:moveTo>
                    <a:pt x="0" y="0"/>
                  </a:moveTo>
                  <a:lnTo>
                    <a:pt x="0" y="1536"/>
                  </a:lnTo>
                  <a:lnTo>
                    <a:pt x="1488" y="1536"/>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27"/>
            <p:cNvSpPr>
              <a:spLocks/>
            </p:cNvSpPr>
            <p:nvPr/>
          </p:nvSpPr>
          <p:spPr bwMode="auto">
            <a:xfrm>
              <a:off x="1885948" y="2925365"/>
              <a:ext cx="3352800" cy="1905000"/>
            </a:xfrm>
            <a:custGeom>
              <a:avLst/>
              <a:gdLst>
                <a:gd name="T0" fmla="*/ 0 w 2112"/>
                <a:gd name="T1" fmla="*/ 0 h 1200"/>
                <a:gd name="T2" fmla="*/ 0 w 2112"/>
                <a:gd name="T3" fmla="*/ 2147483647 h 1200"/>
                <a:gd name="T4" fmla="*/ 2147483647 w 2112"/>
                <a:gd name="T5" fmla="*/ 2147483647 h 1200"/>
                <a:gd name="T6" fmla="*/ 2147483647 w 2112"/>
                <a:gd name="T7" fmla="*/ 2147483647 h 1200"/>
                <a:gd name="T8" fmla="*/ 0 60000 65536"/>
                <a:gd name="T9" fmla="*/ 0 60000 65536"/>
                <a:gd name="T10" fmla="*/ 0 60000 65536"/>
                <a:gd name="T11" fmla="*/ 0 60000 65536"/>
                <a:gd name="T12" fmla="*/ 0 w 2112"/>
                <a:gd name="T13" fmla="*/ 0 h 1200"/>
                <a:gd name="T14" fmla="*/ 2112 w 2112"/>
                <a:gd name="T15" fmla="*/ 1200 h 1200"/>
              </a:gdLst>
              <a:ahLst/>
              <a:cxnLst>
                <a:cxn ang="T8">
                  <a:pos x="T0" y="T1"/>
                </a:cxn>
                <a:cxn ang="T9">
                  <a:pos x="T2" y="T3"/>
                </a:cxn>
                <a:cxn ang="T10">
                  <a:pos x="T4" y="T5"/>
                </a:cxn>
                <a:cxn ang="T11">
                  <a:pos x="T6" y="T7"/>
                </a:cxn>
              </a:cxnLst>
              <a:rect l="T12" t="T13" r="T14" b="T15"/>
              <a:pathLst>
                <a:path w="2112" h="1200">
                  <a:moveTo>
                    <a:pt x="0" y="0"/>
                  </a:moveTo>
                  <a:lnTo>
                    <a:pt x="0" y="1200"/>
                  </a:lnTo>
                  <a:lnTo>
                    <a:pt x="2112" y="1200"/>
                  </a:lnTo>
                  <a:lnTo>
                    <a:pt x="2112" y="384"/>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8"/>
            <p:cNvSpPr>
              <a:spLocks/>
            </p:cNvSpPr>
            <p:nvPr/>
          </p:nvSpPr>
          <p:spPr bwMode="auto">
            <a:xfrm>
              <a:off x="5238748" y="3534965"/>
              <a:ext cx="533400" cy="3048000"/>
            </a:xfrm>
            <a:custGeom>
              <a:avLst/>
              <a:gdLst>
                <a:gd name="T0" fmla="*/ 0 w 336"/>
                <a:gd name="T1" fmla="*/ 0 h 1920"/>
                <a:gd name="T2" fmla="*/ 0 w 336"/>
                <a:gd name="T3" fmla="*/ 2147483647 h 1920"/>
                <a:gd name="T4" fmla="*/ 2147483647 w 336"/>
                <a:gd name="T5" fmla="*/ 2147483647 h 1920"/>
                <a:gd name="T6" fmla="*/ 2147483647 w 336"/>
                <a:gd name="T7" fmla="*/ 2147483647 h 1920"/>
                <a:gd name="T8" fmla="*/ 0 60000 65536"/>
                <a:gd name="T9" fmla="*/ 0 60000 65536"/>
                <a:gd name="T10" fmla="*/ 0 60000 65536"/>
                <a:gd name="T11" fmla="*/ 0 60000 65536"/>
                <a:gd name="T12" fmla="*/ 0 w 336"/>
                <a:gd name="T13" fmla="*/ 0 h 1920"/>
                <a:gd name="T14" fmla="*/ 336 w 336"/>
                <a:gd name="T15" fmla="*/ 1920 h 1920"/>
              </a:gdLst>
              <a:ahLst/>
              <a:cxnLst>
                <a:cxn ang="T8">
                  <a:pos x="T0" y="T1"/>
                </a:cxn>
                <a:cxn ang="T9">
                  <a:pos x="T2" y="T3"/>
                </a:cxn>
                <a:cxn ang="T10">
                  <a:pos x="T4" y="T5"/>
                </a:cxn>
                <a:cxn ang="T11">
                  <a:pos x="T6" y="T7"/>
                </a:cxn>
              </a:cxnLst>
              <a:rect l="T12" t="T13" r="T14" b="T15"/>
              <a:pathLst>
                <a:path w="336" h="1920">
                  <a:moveTo>
                    <a:pt x="0" y="0"/>
                  </a:moveTo>
                  <a:lnTo>
                    <a:pt x="0" y="1536"/>
                  </a:lnTo>
                  <a:lnTo>
                    <a:pt x="336" y="1536"/>
                  </a:lnTo>
                  <a:lnTo>
                    <a:pt x="336" y="1920"/>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30"/>
            <p:cNvSpPr>
              <a:spLocks/>
            </p:cNvSpPr>
            <p:nvPr/>
          </p:nvSpPr>
          <p:spPr bwMode="auto">
            <a:xfrm>
              <a:off x="3028948" y="5135165"/>
              <a:ext cx="1219200" cy="838200"/>
            </a:xfrm>
            <a:custGeom>
              <a:avLst/>
              <a:gdLst>
                <a:gd name="T0" fmla="*/ 0 w 768"/>
                <a:gd name="T1" fmla="*/ 0 h 528"/>
                <a:gd name="T2" fmla="*/ 0 w 768"/>
                <a:gd name="T3" fmla="*/ 2147483647 h 528"/>
                <a:gd name="T4" fmla="*/ 2147483647 w 768"/>
                <a:gd name="T5" fmla="*/ 2147483647 h 528"/>
                <a:gd name="T6" fmla="*/ 2147483647 w 768"/>
                <a:gd name="T7" fmla="*/ 0 h 528"/>
                <a:gd name="T8" fmla="*/ 0 w 768"/>
                <a:gd name="T9" fmla="*/ 0 h 528"/>
                <a:gd name="T10" fmla="*/ 0 60000 65536"/>
                <a:gd name="T11" fmla="*/ 0 60000 65536"/>
                <a:gd name="T12" fmla="*/ 0 60000 65536"/>
                <a:gd name="T13" fmla="*/ 0 60000 65536"/>
                <a:gd name="T14" fmla="*/ 0 60000 65536"/>
                <a:gd name="T15" fmla="*/ 0 w 768"/>
                <a:gd name="T16" fmla="*/ 0 h 528"/>
                <a:gd name="T17" fmla="*/ 768 w 768"/>
                <a:gd name="T18" fmla="*/ 528 h 528"/>
              </a:gdLst>
              <a:ahLst/>
              <a:cxnLst>
                <a:cxn ang="T10">
                  <a:pos x="T0" y="T1"/>
                </a:cxn>
                <a:cxn ang="T11">
                  <a:pos x="T2" y="T3"/>
                </a:cxn>
                <a:cxn ang="T12">
                  <a:pos x="T4" y="T5"/>
                </a:cxn>
                <a:cxn ang="T13">
                  <a:pos x="T6" y="T7"/>
                </a:cxn>
                <a:cxn ang="T14">
                  <a:pos x="T8" y="T9"/>
                </a:cxn>
              </a:cxnLst>
              <a:rect l="T15" t="T16" r="T17" b="T18"/>
              <a:pathLst>
                <a:path w="768" h="528">
                  <a:moveTo>
                    <a:pt x="0" y="0"/>
                  </a:moveTo>
                  <a:lnTo>
                    <a:pt x="0" y="528"/>
                  </a:lnTo>
                  <a:lnTo>
                    <a:pt x="768" y="528"/>
                  </a:lnTo>
                  <a:lnTo>
                    <a:pt x="768" y="0"/>
                  </a:lnTo>
                  <a:lnTo>
                    <a:pt x="0" y="0"/>
                  </a:lnTo>
                  <a:close/>
                </a:path>
              </a:pathLst>
            </a:custGeom>
            <a:solidFill>
              <a:schemeClr val="accent1">
                <a:alpha val="0"/>
              </a:schemeClr>
            </a:solidFill>
            <a:ln w="38100">
              <a:solidFill>
                <a:srgbClr val="800080"/>
              </a:solidFill>
              <a:round/>
              <a:headEnd/>
              <a:tailEnd/>
            </a:ln>
          </p:spPr>
          <p:txBody>
            <a:bodyPr/>
            <a:lstStyle/>
            <a:p>
              <a:endParaRPr lang="en-US"/>
            </a:p>
          </p:txBody>
        </p:sp>
        <p:sp>
          <p:nvSpPr>
            <p:cNvPr id="26" name="Freeform 31"/>
            <p:cNvSpPr>
              <a:spLocks/>
            </p:cNvSpPr>
            <p:nvPr/>
          </p:nvSpPr>
          <p:spPr bwMode="auto">
            <a:xfrm>
              <a:off x="1885948" y="1096565"/>
              <a:ext cx="2590800" cy="1143000"/>
            </a:xfrm>
            <a:custGeom>
              <a:avLst/>
              <a:gdLst>
                <a:gd name="T0" fmla="*/ 0 w 1632"/>
                <a:gd name="T1" fmla="*/ 0 h 720"/>
                <a:gd name="T2" fmla="*/ 0 w 1632"/>
                <a:gd name="T3" fmla="*/ 2147483647 h 720"/>
                <a:gd name="T4" fmla="*/ 2147483647 w 1632"/>
                <a:gd name="T5" fmla="*/ 2147483647 h 720"/>
                <a:gd name="T6" fmla="*/ 2147483647 w 1632"/>
                <a:gd name="T7" fmla="*/ 2147483647 h 720"/>
                <a:gd name="T8" fmla="*/ 2147483647 w 1632"/>
                <a:gd name="T9" fmla="*/ 2147483647 h 720"/>
                <a:gd name="T10" fmla="*/ 2147483647 w 1632"/>
                <a:gd name="T11" fmla="*/ 0 h 720"/>
                <a:gd name="T12" fmla="*/ 0 60000 65536"/>
                <a:gd name="T13" fmla="*/ 0 60000 65536"/>
                <a:gd name="T14" fmla="*/ 0 60000 65536"/>
                <a:gd name="T15" fmla="*/ 0 60000 65536"/>
                <a:gd name="T16" fmla="*/ 0 60000 65536"/>
                <a:gd name="T17" fmla="*/ 0 60000 65536"/>
                <a:gd name="T18" fmla="*/ 0 w 1632"/>
                <a:gd name="T19" fmla="*/ 0 h 720"/>
                <a:gd name="T20" fmla="*/ 1632 w 1632"/>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632" h="720">
                  <a:moveTo>
                    <a:pt x="0" y="0"/>
                  </a:moveTo>
                  <a:lnTo>
                    <a:pt x="0" y="720"/>
                  </a:lnTo>
                  <a:lnTo>
                    <a:pt x="1200" y="720"/>
                  </a:lnTo>
                  <a:lnTo>
                    <a:pt x="1200" y="144"/>
                  </a:lnTo>
                  <a:lnTo>
                    <a:pt x="1632" y="144"/>
                  </a:lnTo>
                  <a:lnTo>
                    <a:pt x="1632" y="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Line 32"/>
            <p:cNvSpPr>
              <a:spLocks noChangeShapeType="1"/>
            </p:cNvSpPr>
            <p:nvPr/>
          </p:nvSpPr>
          <p:spPr bwMode="auto">
            <a:xfrm>
              <a:off x="3790948" y="2239565"/>
              <a:ext cx="1588" cy="106680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Freeform 33"/>
            <p:cNvSpPr>
              <a:spLocks/>
            </p:cNvSpPr>
            <p:nvPr/>
          </p:nvSpPr>
          <p:spPr bwMode="auto">
            <a:xfrm>
              <a:off x="2114548" y="3306365"/>
              <a:ext cx="685800" cy="3276600"/>
            </a:xfrm>
            <a:custGeom>
              <a:avLst/>
              <a:gdLst>
                <a:gd name="T0" fmla="*/ 2147483647 w 432"/>
                <a:gd name="T1" fmla="*/ 0 h 2064"/>
                <a:gd name="T2" fmla="*/ 2147483647 w 432"/>
                <a:gd name="T3" fmla="*/ 2147483647 h 2064"/>
                <a:gd name="T4" fmla="*/ 2147483647 w 432"/>
                <a:gd name="T5" fmla="*/ 2147483647 h 2064"/>
                <a:gd name="T6" fmla="*/ 2147483647 w 432"/>
                <a:gd name="T7" fmla="*/ 2147483647 h 2064"/>
                <a:gd name="T8" fmla="*/ 0 w 432"/>
                <a:gd name="T9" fmla="*/ 2147483647 h 2064"/>
                <a:gd name="T10" fmla="*/ 0 w 432"/>
                <a:gd name="T11" fmla="*/ 2147483647 h 2064"/>
                <a:gd name="T12" fmla="*/ 0 60000 65536"/>
                <a:gd name="T13" fmla="*/ 0 60000 65536"/>
                <a:gd name="T14" fmla="*/ 0 60000 65536"/>
                <a:gd name="T15" fmla="*/ 0 60000 65536"/>
                <a:gd name="T16" fmla="*/ 0 60000 65536"/>
                <a:gd name="T17" fmla="*/ 0 60000 65536"/>
                <a:gd name="T18" fmla="*/ 0 w 432"/>
                <a:gd name="T19" fmla="*/ 0 h 2064"/>
                <a:gd name="T20" fmla="*/ 432 w 432"/>
                <a:gd name="T21" fmla="*/ 2064 h 2064"/>
              </a:gdLst>
              <a:ahLst/>
              <a:cxnLst>
                <a:cxn ang="T12">
                  <a:pos x="T0" y="T1"/>
                </a:cxn>
                <a:cxn ang="T13">
                  <a:pos x="T2" y="T3"/>
                </a:cxn>
                <a:cxn ang="T14">
                  <a:pos x="T4" y="T5"/>
                </a:cxn>
                <a:cxn ang="T15">
                  <a:pos x="T6" y="T7"/>
                </a:cxn>
                <a:cxn ang="T16">
                  <a:pos x="T8" y="T9"/>
                </a:cxn>
                <a:cxn ang="T17">
                  <a:pos x="T10" y="T11"/>
                </a:cxn>
              </a:cxnLst>
              <a:rect l="T18" t="T19" r="T20" b="T21"/>
              <a:pathLst>
                <a:path w="432" h="2064">
                  <a:moveTo>
                    <a:pt x="96" y="0"/>
                  </a:moveTo>
                  <a:lnTo>
                    <a:pt x="96" y="768"/>
                  </a:lnTo>
                  <a:lnTo>
                    <a:pt x="432" y="768"/>
                  </a:lnTo>
                  <a:lnTo>
                    <a:pt x="432" y="1440"/>
                  </a:lnTo>
                  <a:lnTo>
                    <a:pt x="0" y="1440"/>
                  </a:lnTo>
                  <a:lnTo>
                    <a:pt x="0" y="206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Line 34"/>
            <p:cNvSpPr>
              <a:spLocks noChangeShapeType="1"/>
            </p:cNvSpPr>
            <p:nvPr/>
          </p:nvSpPr>
          <p:spPr bwMode="auto">
            <a:xfrm>
              <a:off x="2800348" y="4525565"/>
              <a:ext cx="685800" cy="1588"/>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Freeform 35"/>
            <p:cNvSpPr>
              <a:spLocks/>
            </p:cNvSpPr>
            <p:nvPr/>
          </p:nvSpPr>
          <p:spPr bwMode="auto">
            <a:xfrm>
              <a:off x="2800348" y="5592365"/>
              <a:ext cx="685800" cy="609600"/>
            </a:xfrm>
            <a:custGeom>
              <a:avLst/>
              <a:gdLst>
                <a:gd name="T0" fmla="*/ 0 w 432"/>
                <a:gd name="T1" fmla="*/ 0 h 384"/>
                <a:gd name="T2" fmla="*/ 0 w 432"/>
                <a:gd name="T3" fmla="*/ 2147483647 h 384"/>
                <a:gd name="T4" fmla="*/ 2147483647 w 432"/>
                <a:gd name="T5" fmla="*/ 2147483647 h 384"/>
                <a:gd name="T6" fmla="*/ 0 60000 65536"/>
                <a:gd name="T7" fmla="*/ 0 60000 65536"/>
                <a:gd name="T8" fmla="*/ 0 60000 65536"/>
                <a:gd name="T9" fmla="*/ 0 w 432"/>
                <a:gd name="T10" fmla="*/ 0 h 384"/>
                <a:gd name="T11" fmla="*/ 432 w 432"/>
                <a:gd name="T12" fmla="*/ 384 h 384"/>
              </a:gdLst>
              <a:ahLst/>
              <a:cxnLst>
                <a:cxn ang="T6">
                  <a:pos x="T0" y="T1"/>
                </a:cxn>
                <a:cxn ang="T7">
                  <a:pos x="T2" y="T3"/>
                </a:cxn>
                <a:cxn ang="T8">
                  <a:pos x="T4" y="T5"/>
                </a:cxn>
              </a:cxnLst>
              <a:rect l="T9" t="T10" r="T11" b="T12"/>
              <a:pathLst>
                <a:path w="432" h="384">
                  <a:moveTo>
                    <a:pt x="0" y="0"/>
                  </a:moveTo>
                  <a:lnTo>
                    <a:pt x="0" y="384"/>
                  </a:lnTo>
                  <a:lnTo>
                    <a:pt x="432" y="38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36"/>
            <p:cNvSpPr>
              <a:spLocks/>
            </p:cNvSpPr>
            <p:nvPr/>
          </p:nvSpPr>
          <p:spPr bwMode="auto">
            <a:xfrm>
              <a:off x="3486148" y="4144565"/>
              <a:ext cx="990600" cy="2133600"/>
            </a:xfrm>
            <a:custGeom>
              <a:avLst/>
              <a:gdLst>
                <a:gd name="T0" fmla="*/ 0 w 624"/>
                <a:gd name="T1" fmla="*/ 0 h 1344"/>
                <a:gd name="T2" fmla="*/ 2147483647 w 624"/>
                <a:gd name="T3" fmla="*/ 0 h 1344"/>
                <a:gd name="T4" fmla="*/ 2147483647 w 624"/>
                <a:gd name="T5" fmla="*/ 2147483647 h 1344"/>
                <a:gd name="T6" fmla="*/ 2147483647 w 624"/>
                <a:gd name="T7" fmla="*/ 2147483647 h 1344"/>
                <a:gd name="T8" fmla="*/ 0 60000 65536"/>
                <a:gd name="T9" fmla="*/ 0 60000 65536"/>
                <a:gd name="T10" fmla="*/ 0 60000 65536"/>
                <a:gd name="T11" fmla="*/ 0 60000 65536"/>
                <a:gd name="T12" fmla="*/ 0 w 624"/>
                <a:gd name="T13" fmla="*/ 0 h 1344"/>
                <a:gd name="T14" fmla="*/ 624 w 624"/>
                <a:gd name="T15" fmla="*/ 1344 h 1344"/>
              </a:gdLst>
              <a:ahLst/>
              <a:cxnLst>
                <a:cxn ang="T8">
                  <a:pos x="T0" y="T1"/>
                </a:cxn>
                <a:cxn ang="T9">
                  <a:pos x="T2" y="T3"/>
                </a:cxn>
                <a:cxn ang="T10">
                  <a:pos x="T4" y="T5"/>
                </a:cxn>
                <a:cxn ang="T11">
                  <a:pos x="T6" y="T7"/>
                </a:cxn>
              </a:cxnLst>
              <a:rect l="T12" t="T13" r="T14" b="T15"/>
              <a:pathLst>
                <a:path w="624" h="1344">
                  <a:moveTo>
                    <a:pt x="0" y="0"/>
                  </a:moveTo>
                  <a:lnTo>
                    <a:pt x="480" y="0"/>
                  </a:lnTo>
                  <a:lnTo>
                    <a:pt x="480" y="1344"/>
                  </a:lnTo>
                  <a:lnTo>
                    <a:pt x="624" y="134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38"/>
            <p:cNvSpPr>
              <a:spLocks/>
            </p:cNvSpPr>
            <p:nvPr/>
          </p:nvSpPr>
          <p:spPr bwMode="auto">
            <a:xfrm>
              <a:off x="5162548" y="5211365"/>
              <a:ext cx="533400" cy="1371600"/>
            </a:xfrm>
            <a:custGeom>
              <a:avLst/>
              <a:gdLst>
                <a:gd name="T0" fmla="*/ 0 w 336"/>
                <a:gd name="T1" fmla="*/ 0 h 864"/>
                <a:gd name="T2" fmla="*/ 0 w 336"/>
                <a:gd name="T3" fmla="*/ 2147483647 h 864"/>
                <a:gd name="T4" fmla="*/ 2147483647 w 336"/>
                <a:gd name="T5" fmla="*/ 2147483647 h 864"/>
                <a:gd name="T6" fmla="*/ 2147483647 w 336"/>
                <a:gd name="T7" fmla="*/ 2147483647 h 864"/>
                <a:gd name="T8" fmla="*/ 0 60000 65536"/>
                <a:gd name="T9" fmla="*/ 0 60000 65536"/>
                <a:gd name="T10" fmla="*/ 0 60000 65536"/>
                <a:gd name="T11" fmla="*/ 0 60000 65536"/>
                <a:gd name="T12" fmla="*/ 0 w 336"/>
                <a:gd name="T13" fmla="*/ 0 h 864"/>
                <a:gd name="T14" fmla="*/ 336 w 336"/>
                <a:gd name="T15" fmla="*/ 864 h 864"/>
              </a:gdLst>
              <a:ahLst/>
              <a:cxnLst>
                <a:cxn ang="T8">
                  <a:pos x="T0" y="T1"/>
                </a:cxn>
                <a:cxn ang="T9">
                  <a:pos x="T2" y="T3"/>
                </a:cxn>
                <a:cxn ang="T10">
                  <a:pos x="T4" y="T5"/>
                </a:cxn>
                <a:cxn ang="T11">
                  <a:pos x="T6" y="T7"/>
                </a:cxn>
              </a:cxnLst>
              <a:rect l="T12" t="T13" r="T14" b="T15"/>
              <a:pathLst>
                <a:path w="336" h="864">
                  <a:moveTo>
                    <a:pt x="0" y="0"/>
                  </a:moveTo>
                  <a:lnTo>
                    <a:pt x="0" y="528"/>
                  </a:lnTo>
                  <a:lnTo>
                    <a:pt x="336" y="528"/>
                  </a:lnTo>
                  <a:lnTo>
                    <a:pt x="336" y="86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Line 39"/>
            <p:cNvSpPr>
              <a:spLocks noChangeShapeType="1"/>
            </p:cNvSpPr>
            <p:nvPr/>
          </p:nvSpPr>
          <p:spPr bwMode="auto">
            <a:xfrm>
              <a:off x="5162548" y="5592365"/>
              <a:ext cx="1905000" cy="1588"/>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Freeform 40"/>
            <p:cNvSpPr>
              <a:spLocks/>
            </p:cNvSpPr>
            <p:nvPr/>
          </p:nvSpPr>
          <p:spPr bwMode="auto">
            <a:xfrm>
              <a:off x="4476748" y="2620565"/>
              <a:ext cx="990600" cy="1676400"/>
            </a:xfrm>
            <a:custGeom>
              <a:avLst/>
              <a:gdLst>
                <a:gd name="T0" fmla="*/ 2147483647 w 624"/>
                <a:gd name="T1" fmla="*/ 0 h 1056"/>
                <a:gd name="T2" fmla="*/ 2147483647 w 624"/>
                <a:gd name="T3" fmla="*/ 2147483647 h 1056"/>
                <a:gd name="T4" fmla="*/ 0 w 624"/>
                <a:gd name="T5" fmla="*/ 2147483647 h 1056"/>
                <a:gd name="T6" fmla="*/ 0 60000 65536"/>
                <a:gd name="T7" fmla="*/ 0 60000 65536"/>
                <a:gd name="T8" fmla="*/ 0 60000 65536"/>
                <a:gd name="T9" fmla="*/ 0 w 624"/>
                <a:gd name="T10" fmla="*/ 0 h 1056"/>
                <a:gd name="T11" fmla="*/ 624 w 624"/>
                <a:gd name="T12" fmla="*/ 1056 h 1056"/>
              </a:gdLst>
              <a:ahLst/>
              <a:cxnLst>
                <a:cxn ang="T6">
                  <a:pos x="T0" y="T1"/>
                </a:cxn>
                <a:cxn ang="T7">
                  <a:pos x="T2" y="T3"/>
                </a:cxn>
                <a:cxn ang="T8">
                  <a:pos x="T4" y="T5"/>
                </a:cxn>
              </a:cxnLst>
              <a:rect l="T9" t="T10" r="T11" b="T12"/>
              <a:pathLst>
                <a:path w="624" h="1056">
                  <a:moveTo>
                    <a:pt x="624" y="0"/>
                  </a:moveTo>
                  <a:lnTo>
                    <a:pt x="624" y="1056"/>
                  </a:lnTo>
                  <a:lnTo>
                    <a:pt x="0" y="1056"/>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41"/>
            <p:cNvSpPr>
              <a:spLocks/>
            </p:cNvSpPr>
            <p:nvPr/>
          </p:nvSpPr>
          <p:spPr bwMode="auto">
            <a:xfrm>
              <a:off x="5467348" y="4296965"/>
              <a:ext cx="1600200" cy="304800"/>
            </a:xfrm>
            <a:custGeom>
              <a:avLst/>
              <a:gdLst>
                <a:gd name="T0" fmla="*/ 0 w 1008"/>
                <a:gd name="T1" fmla="*/ 0 h 192"/>
                <a:gd name="T2" fmla="*/ 0 w 1008"/>
                <a:gd name="T3" fmla="*/ 2147483647 h 192"/>
                <a:gd name="T4" fmla="*/ 2147483647 w 1008"/>
                <a:gd name="T5" fmla="*/ 2147483647 h 192"/>
                <a:gd name="T6" fmla="*/ 0 60000 65536"/>
                <a:gd name="T7" fmla="*/ 0 60000 65536"/>
                <a:gd name="T8" fmla="*/ 0 60000 65536"/>
                <a:gd name="T9" fmla="*/ 0 w 1008"/>
                <a:gd name="T10" fmla="*/ 0 h 192"/>
                <a:gd name="T11" fmla="*/ 1008 w 1008"/>
                <a:gd name="T12" fmla="*/ 192 h 192"/>
              </a:gdLst>
              <a:ahLst/>
              <a:cxnLst>
                <a:cxn ang="T6">
                  <a:pos x="T0" y="T1"/>
                </a:cxn>
                <a:cxn ang="T7">
                  <a:pos x="T2" y="T3"/>
                </a:cxn>
                <a:cxn ang="T8">
                  <a:pos x="T4" y="T5"/>
                </a:cxn>
              </a:cxnLst>
              <a:rect l="T9" t="T10" r="T11" b="T12"/>
              <a:pathLst>
                <a:path w="1008" h="192">
                  <a:moveTo>
                    <a:pt x="0" y="0"/>
                  </a:moveTo>
                  <a:lnTo>
                    <a:pt x="0" y="192"/>
                  </a:lnTo>
                  <a:lnTo>
                    <a:pt x="1008" y="192"/>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42"/>
            <p:cNvSpPr>
              <a:spLocks/>
            </p:cNvSpPr>
            <p:nvPr/>
          </p:nvSpPr>
          <p:spPr bwMode="auto">
            <a:xfrm>
              <a:off x="5086348" y="1096565"/>
              <a:ext cx="685800" cy="1524000"/>
            </a:xfrm>
            <a:custGeom>
              <a:avLst/>
              <a:gdLst>
                <a:gd name="T0" fmla="*/ 2147483647 w 432"/>
                <a:gd name="T1" fmla="*/ 0 h 960"/>
                <a:gd name="T2" fmla="*/ 2147483647 w 432"/>
                <a:gd name="T3" fmla="*/ 2147483647 h 960"/>
                <a:gd name="T4" fmla="*/ 0 w 432"/>
                <a:gd name="T5" fmla="*/ 2147483647 h 960"/>
                <a:gd name="T6" fmla="*/ 0 w 432"/>
                <a:gd name="T7" fmla="*/ 2147483647 h 960"/>
                <a:gd name="T8" fmla="*/ 0 60000 65536"/>
                <a:gd name="T9" fmla="*/ 0 60000 65536"/>
                <a:gd name="T10" fmla="*/ 0 60000 65536"/>
                <a:gd name="T11" fmla="*/ 0 60000 65536"/>
                <a:gd name="T12" fmla="*/ 0 w 432"/>
                <a:gd name="T13" fmla="*/ 0 h 960"/>
                <a:gd name="T14" fmla="*/ 432 w 432"/>
                <a:gd name="T15" fmla="*/ 960 h 960"/>
              </a:gdLst>
              <a:ahLst/>
              <a:cxnLst>
                <a:cxn ang="T8">
                  <a:pos x="T0" y="T1"/>
                </a:cxn>
                <a:cxn ang="T9">
                  <a:pos x="T2" y="T3"/>
                </a:cxn>
                <a:cxn ang="T10">
                  <a:pos x="T4" y="T5"/>
                </a:cxn>
                <a:cxn ang="T11">
                  <a:pos x="T6" y="T7"/>
                </a:cxn>
              </a:cxnLst>
              <a:rect l="T12" t="T13" r="T14" b="T15"/>
              <a:pathLst>
                <a:path w="432" h="960">
                  <a:moveTo>
                    <a:pt x="432" y="0"/>
                  </a:moveTo>
                  <a:lnTo>
                    <a:pt x="432" y="720"/>
                  </a:lnTo>
                  <a:lnTo>
                    <a:pt x="0" y="720"/>
                  </a:lnTo>
                  <a:lnTo>
                    <a:pt x="0" y="96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43"/>
            <p:cNvSpPr>
              <a:spLocks/>
            </p:cNvSpPr>
            <p:nvPr/>
          </p:nvSpPr>
          <p:spPr bwMode="auto">
            <a:xfrm>
              <a:off x="5772148" y="1477565"/>
              <a:ext cx="762000" cy="1143000"/>
            </a:xfrm>
            <a:custGeom>
              <a:avLst/>
              <a:gdLst>
                <a:gd name="T0" fmla="*/ 0 w 480"/>
                <a:gd name="T1" fmla="*/ 0 h 720"/>
                <a:gd name="T2" fmla="*/ 2147483647 w 480"/>
                <a:gd name="T3" fmla="*/ 0 h 720"/>
                <a:gd name="T4" fmla="*/ 2147483647 w 480"/>
                <a:gd name="T5" fmla="*/ 2147483647 h 720"/>
                <a:gd name="T6" fmla="*/ 0 60000 65536"/>
                <a:gd name="T7" fmla="*/ 0 60000 65536"/>
                <a:gd name="T8" fmla="*/ 0 60000 65536"/>
                <a:gd name="T9" fmla="*/ 0 w 480"/>
                <a:gd name="T10" fmla="*/ 0 h 720"/>
                <a:gd name="T11" fmla="*/ 480 w 480"/>
                <a:gd name="T12" fmla="*/ 720 h 720"/>
              </a:gdLst>
              <a:ahLst/>
              <a:cxnLst>
                <a:cxn ang="T6">
                  <a:pos x="T0" y="T1"/>
                </a:cxn>
                <a:cxn ang="T7">
                  <a:pos x="T2" y="T3"/>
                </a:cxn>
                <a:cxn ang="T8">
                  <a:pos x="T4" y="T5"/>
                </a:cxn>
              </a:cxnLst>
              <a:rect l="T9" t="T10" r="T11" b="T12"/>
              <a:pathLst>
                <a:path w="480" h="720">
                  <a:moveTo>
                    <a:pt x="0" y="0"/>
                  </a:moveTo>
                  <a:lnTo>
                    <a:pt x="480" y="0"/>
                  </a:lnTo>
                  <a:lnTo>
                    <a:pt x="480" y="72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Line 50"/>
            <p:cNvSpPr>
              <a:spLocks noChangeShapeType="1"/>
            </p:cNvSpPr>
            <p:nvPr/>
          </p:nvSpPr>
          <p:spPr bwMode="auto">
            <a:xfrm>
              <a:off x="2019298" y="734615"/>
              <a:ext cx="752475" cy="25717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51"/>
            <p:cNvSpPr>
              <a:spLocks noChangeShapeType="1"/>
            </p:cNvSpPr>
            <p:nvPr/>
          </p:nvSpPr>
          <p:spPr bwMode="auto">
            <a:xfrm>
              <a:off x="3295648" y="744140"/>
              <a:ext cx="495300" cy="14097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52"/>
            <p:cNvSpPr>
              <a:spLocks noChangeShapeType="1"/>
            </p:cNvSpPr>
            <p:nvPr/>
          </p:nvSpPr>
          <p:spPr bwMode="auto">
            <a:xfrm>
              <a:off x="4752973" y="744140"/>
              <a:ext cx="409575" cy="9334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53"/>
            <p:cNvSpPr>
              <a:spLocks noChangeShapeType="1"/>
            </p:cNvSpPr>
            <p:nvPr/>
          </p:nvSpPr>
          <p:spPr bwMode="auto">
            <a:xfrm flipH="1">
              <a:off x="5010148" y="725090"/>
              <a:ext cx="1457325" cy="28098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 name="TextBox 2"/>
            <p:cNvSpPr txBox="1"/>
            <p:nvPr/>
          </p:nvSpPr>
          <p:spPr>
            <a:xfrm>
              <a:off x="228600" y="1066800"/>
              <a:ext cx="1589086" cy="923330"/>
            </a:xfrm>
            <a:prstGeom prst="rect">
              <a:avLst/>
            </a:prstGeom>
            <a:noFill/>
          </p:spPr>
          <p:txBody>
            <a:bodyPr wrap="square" rtlCol="0">
              <a:spAutoFit/>
            </a:bodyPr>
            <a:lstStyle/>
            <a:p>
              <a:r>
                <a:rPr lang="en-US" dirty="0"/>
                <a:t>Map of Hypothetical State</a:t>
              </a:r>
            </a:p>
          </p:txBody>
        </p:sp>
      </p:grpSp>
      <p:pic>
        <p:nvPicPr>
          <p:cNvPr id="43"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244499" y="76200"/>
            <a:ext cx="870090" cy="486965"/>
          </a:xfrm>
          <a:prstGeom prst="rect">
            <a:avLst/>
          </a:prstGeom>
          <a:noFill/>
        </p:spPr>
      </p:pic>
      <p:sp>
        <p:nvSpPr>
          <p:cNvPr id="50" name="Title" hidden="1">
            <a:extLst>
              <a:ext uri="{FF2B5EF4-FFF2-40B4-BE49-F238E27FC236}">
                <a16:creationId xmlns:a16="http://schemas.microsoft.com/office/drawing/2014/main" id="{4AA02B76-BC36-4DF1-B901-5779456596D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U.S. Federal System 2</a:t>
            </a:r>
          </a:p>
        </p:txBody>
      </p:sp>
    </p:spTree>
    <p:extLst>
      <p:ext uri="{BB962C8B-B14F-4D97-AF65-F5344CB8AC3E}">
        <p14:creationId xmlns:p14="http://schemas.microsoft.com/office/powerpoint/2010/main" val="33852406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37313"/>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200" b="1" dirty="0">
                <a:solidFill>
                  <a:schemeClr val="accent5"/>
                </a:solidFill>
              </a:rPr>
              <a:t>Sorting 15</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6.  This analysis of bidding and sorting applies to any public service or amenity that is linked to a location.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Examples include:</a:t>
            </a:r>
          </a:p>
          <a:p>
            <a:pPr marL="365760" indent="-283464" fontAlgn="auto">
              <a:spcAft>
                <a:spcPts val="0"/>
              </a:spcAft>
              <a:buFont typeface="Wingdings 2"/>
              <a:buChar char=""/>
              <a:defRPr/>
            </a:pPr>
            <a:endParaRPr lang="en-US" dirty="0"/>
          </a:p>
          <a:p>
            <a:pPr lvl="1" indent="-283464">
              <a:buFont typeface="Wingdings 2"/>
              <a:buChar char=""/>
              <a:defRPr/>
            </a:pPr>
            <a:r>
              <a:rPr lang="en-US" dirty="0"/>
              <a:t>The perceived quality of local elementary schools;</a:t>
            </a:r>
          </a:p>
          <a:p>
            <a:pPr lvl="1" indent="-283464">
              <a:buFont typeface="Wingdings 2"/>
              <a:buChar char=""/>
              <a:defRPr/>
            </a:pPr>
            <a:r>
              <a:rPr lang="en-US" dirty="0"/>
              <a:t>Distance from a pollution source;</a:t>
            </a:r>
          </a:p>
          <a:p>
            <a:pPr lvl="1" indent="-283464">
              <a:buFont typeface="Wingdings 2"/>
              <a:buChar char=""/>
              <a:defRPr/>
            </a:pPr>
            <a:r>
              <a:rPr lang="en-US" dirty="0"/>
              <a:t>Access to parks or other neighborhood amenities.</a:t>
            </a:r>
          </a:p>
          <a:p>
            <a:pPr lvl="1" indent="-283464">
              <a:buFont typeface="Wingdings 2"/>
              <a:buChar char=""/>
              <a:defRPr/>
            </a:pPr>
            <a:endParaRPr lang="en-US" dirty="0"/>
          </a:p>
          <a:p>
            <a:pPr indent="-283464">
              <a:buFont typeface="Wingdings 2"/>
              <a:buChar char=""/>
              <a:defRPr/>
            </a:pPr>
            <a:r>
              <a:rPr lang="en-US" dirty="0"/>
              <a:t>As we will see, this framework also links nicely with the largely empirical literature on so-called </a:t>
            </a:r>
            <a:r>
              <a:rPr lang="en-US" b="1" dirty="0">
                <a:solidFill>
                  <a:schemeClr val="accent1"/>
                </a:solidFill>
              </a:rPr>
              <a:t>hedonic regressions</a:t>
            </a:r>
            <a:r>
              <a:rPr lang="en-US" dirty="0"/>
              <a:t>.</a:t>
            </a:r>
          </a:p>
          <a:p>
            <a:pPr marL="338328" lvl="1" indent="0">
              <a:buNone/>
              <a:defRPr/>
            </a:pPr>
            <a:endParaRPr lang="en-US" dirty="0"/>
          </a:p>
          <a:p>
            <a:pPr indent="-283464">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903FD690-7465-45B3-A212-0E78A2C07B4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15</a:t>
            </a:r>
          </a:p>
        </p:txBody>
      </p:sp>
    </p:spTree>
    <p:extLst>
      <p:ext uri="{BB962C8B-B14F-4D97-AF65-F5344CB8AC3E}">
        <p14:creationId xmlns:p14="http://schemas.microsoft.com/office/powerpoint/2010/main" val="961984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Sorting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66872"/>
            <a:ext cx="8229600" cy="5086350"/>
          </a:xfrm>
        </p:spPr>
        <p:txBody>
          <a:bodyPr>
            <a:normAutofit fontScale="85000" lnSpcReduction="20000"/>
          </a:bodyPr>
          <a:lstStyle/>
          <a:p>
            <a:pPr marL="365760" indent="-283464" algn="ctr" fontAlgn="auto">
              <a:spcAft>
                <a:spcPts val="0"/>
              </a:spcAft>
              <a:buFont typeface="Wingdings" pitchFamily="2" charset="2"/>
              <a:buNone/>
              <a:defRPr/>
            </a:pPr>
            <a:r>
              <a:rPr lang="en-US" sz="3200" b="1" dirty="0">
                <a:solidFill>
                  <a:schemeClr val="accent5"/>
                </a:solidFill>
              </a:rPr>
              <a:t>Sorting 16</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7.  Finally, the logic of bidding and sorting does not apply only to the highly decentralized federal system in the U.S.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It also applies to any country in which </a:t>
            </a:r>
          </a:p>
          <a:p>
            <a:pPr marL="365760" indent="-283464" fontAlgn="auto">
              <a:spcAft>
                <a:spcPts val="0"/>
              </a:spcAft>
              <a:buFont typeface="Wingdings 2"/>
              <a:buChar char=""/>
              <a:defRPr/>
            </a:pPr>
            <a:endParaRPr lang="en-US" dirty="0"/>
          </a:p>
          <a:p>
            <a:pPr lvl="1" indent="-283464">
              <a:buFont typeface="Wingdings 2"/>
              <a:buChar char=""/>
              <a:defRPr/>
            </a:pPr>
            <a:r>
              <a:rPr lang="en-US" dirty="0"/>
              <a:t>A location-based public service or neighborhood amenity varies across locations,</a:t>
            </a:r>
          </a:p>
          <a:p>
            <a:pPr lvl="1" indent="-283464">
              <a:buFont typeface="Wingdings 2"/>
              <a:buChar char=""/>
              <a:defRPr/>
            </a:pPr>
            <a:endParaRPr lang="en-US" dirty="0"/>
          </a:p>
          <a:p>
            <a:pPr lvl="1" indent="-283464">
              <a:buFont typeface="Wingdings 2"/>
              <a:buChar char=""/>
              <a:defRPr/>
            </a:pPr>
            <a:r>
              <a:rPr lang="en-US" dirty="0"/>
              <a:t>Housing markets are competitive and households can decide where to live, and</a:t>
            </a:r>
          </a:p>
          <a:p>
            <a:pPr lvl="1" indent="-283464">
              <a:buFont typeface="Wingdings 2"/>
              <a:buChar char=""/>
              <a:defRPr/>
            </a:pPr>
            <a:endParaRPr lang="en-US" dirty="0"/>
          </a:p>
          <a:p>
            <a:pPr lvl="1" indent="-283464">
              <a:buFont typeface="Wingdings 2"/>
              <a:buChar char=""/>
              <a:defRPr/>
            </a:pPr>
            <a:r>
              <a:rPr lang="en-US" dirty="0"/>
              <a:t>Access (or the cost of access) to the service or amenity depends on residential location.  </a:t>
            </a:r>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36B9242A-1AEB-4625-A239-3CD7BB59A9BB}"/>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Sorting, 16</a:t>
            </a:r>
          </a:p>
        </p:txBody>
      </p:sp>
    </p:spTree>
    <p:extLst>
      <p:ext uri="{BB962C8B-B14F-4D97-AF65-F5344CB8AC3E}">
        <p14:creationId xmlns:p14="http://schemas.microsoft.com/office/powerpoint/2010/main" val="32209693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Preview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66872"/>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500" b="1" dirty="0">
                <a:solidFill>
                  <a:schemeClr val="accent5"/>
                </a:solidFill>
              </a:rPr>
              <a:t>Preview</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 the next set of classes, we will bring in the complementary literature on housing </a:t>
            </a:r>
            <a:r>
              <a:rPr lang="en-US" b="1" dirty="0">
                <a:solidFill>
                  <a:schemeClr val="accent1"/>
                </a:solidFill>
              </a:rPr>
              <a:t>hedonics</a:t>
            </a:r>
            <a:r>
              <a:rPr lang="en-US" dirty="0"/>
              <a:t>, which builds on Rosen’s famous article in the </a:t>
            </a:r>
            <a:r>
              <a:rPr lang="en-US" i="1" dirty="0"/>
              <a:t>JPE</a:t>
            </a:r>
            <a:r>
              <a:rPr lang="en-US" dirty="0"/>
              <a:t> (Jan./Feb. 1974).</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Rosen article provides some more theory to think about as well as the framework used by most empirical work on the capitalization of public service and neighborhood amenities into house values.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We will also cover a new approach to hedonics that draws on the theory we have reviewed today.</a:t>
            </a:r>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4930A5CA-4C09-4DDE-900C-300D504AEEAB}"/>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Preview</a:t>
            </a:r>
          </a:p>
        </p:txBody>
      </p:sp>
    </p:spTree>
    <p:extLst>
      <p:ext uri="{BB962C8B-B14F-4D97-AF65-F5344CB8AC3E}">
        <p14:creationId xmlns:p14="http://schemas.microsoft.com/office/powerpoint/2010/main" val="1458443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Intro</a:t>
            </a:r>
            <a:r>
              <a:rPr lang="en-US" sz="1600" dirty="0"/>
              <a:t>duction</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Class Outline</a:t>
            </a: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chemeClr val="tx1">
                    <a:lumMod val="85000"/>
                    <a:lumOff val="15000"/>
                  </a:schemeClr>
                </a:solidFill>
              </a:rPr>
              <a:t>Residential Sorting</a:t>
            </a:r>
          </a:p>
          <a:p>
            <a:pPr indent="-283464">
              <a:buFont typeface="Wingdings 2"/>
              <a:buChar char=""/>
              <a:defRPr/>
            </a:pPr>
            <a:endParaRPr lang="en-US" dirty="0"/>
          </a:p>
          <a:p>
            <a:pPr indent="-283464">
              <a:buFont typeface="Wingdings 2"/>
              <a:buChar char=""/>
              <a:defRPr/>
            </a:pPr>
            <a:r>
              <a:rPr lang="en-US" dirty="0">
                <a:solidFill>
                  <a:srgbClr val="FF0000"/>
                </a:solidFill>
              </a:rPr>
              <a:t>Is the U.S. Federal System Efficient?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8A4429B6-C6D8-444E-B4F9-0541167276ED}"/>
              </a:ext>
            </a:extLst>
          </p:cNvPr>
          <p:cNvSpPr>
            <a:spLocks noGrp="1"/>
          </p:cNvSpPr>
          <p:nvPr>
            <p:ph type="title"/>
          </p:nvPr>
        </p:nvSpPr>
        <p:spPr>
          <a:xfrm>
            <a:off x="457200" y="-1143000"/>
            <a:ext cx="8229600" cy="1143000"/>
          </a:xfrm>
        </p:spPr>
        <p:txBody>
          <a:bodyPr vert="horz" rtlCol="0" anchor="b">
            <a:normAutofit fontScale="90000"/>
            <a:scene3d>
              <a:camera prst="orthographicFront"/>
              <a:lightRig rig="soft" dir="t"/>
            </a:scene3d>
            <a:sp3d prstMaterial="softEdge">
              <a:bevelT w="25400" h="25400"/>
            </a:sp3d>
          </a:bodyPr>
          <a:lstStyle/>
          <a:p>
            <a:r>
              <a:rPr lang="en-US" dirty="0"/>
              <a:t>Class Outline – Is the U.S. Federal System Efficient?</a:t>
            </a:r>
          </a:p>
        </p:txBody>
      </p:sp>
    </p:spTree>
    <p:extLst>
      <p:ext uri="{BB962C8B-B14F-4D97-AF65-F5344CB8AC3E}">
        <p14:creationId xmlns:p14="http://schemas.microsoft.com/office/powerpoint/2010/main" val="25341948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4770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44656"/>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b="1" dirty="0">
                <a:solidFill>
                  <a:schemeClr val="accent4"/>
                </a:solidFill>
              </a:rPr>
              <a:t>Bids Including Property Taxes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One well-known approach to bidding and sorting comes from Hamilton (</a:t>
            </a:r>
            <a:r>
              <a:rPr lang="en-US" i="1" dirty="0"/>
              <a:t>Urban Studies</a:t>
            </a:r>
            <a:r>
              <a:rPr lang="en-US" dirty="0"/>
              <a:t>, June 1975).</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To understand his approach, let us begin by pointing out that even though property taxes do not affect sorting, they can be incorporated into bid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With property taxes included, bid functions eventually slope downward, as the increment in service quality is not worth the added property-tax cost.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1B6D3046-98A4-44CC-9FED-3574D9F62612}"/>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Bids Including Property Taxes</a:t>
            </a:r>
          </a:p>
        </p:txBody>
      </p:sp>
    </p:spTree>
    <p:extLst>
      <p:ext uri="{BB962C8B-B14F-4D97-AF65-F5344CB8AC3E}">
        <p14:creationId xmlns:p14="http://schemas.microsoft.com/office/powerpoint/2010/main" val="30764841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4770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1066800"/>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4"/>
                </a:solidFill>
              </a:rPr>
              <a:t>Bids Including Property Taxes, 2</a:t>
            </a:r>
          </a:p>
          <a:p>
            <a:pPr marL="365760" indent="-283464" algn="ctr" fontAlgn="auto">
              <a:spcAft>
                <a:spcPts val="0"/>
              </a:spcAft>
              <a:buFont typeface="Wingdings" pitchFamily="2" charset="2"/>
              <a:buNone/>
              <a:defRPr/>
            </a:pPr>
            <a:endParaRPr lang="en-US" dirty="0"/>
          </a:p>
          <a:p>
            <a:pPr marL="365760" indent="-283464" fontAlgn="auto">
              <a:spcAft>
                <a:spcPts val="0"/>
              </a:spcAft>
              <a:buFont typeface="Wingdings 2"/>
              <a:buChar char=""/>
              <a:defRPr/>
            </a:pPr>
            <a:r>
              <a:rPr lang="en-US" dirty="0"/>
              <a:t>The problem is that these bid functions are not just a function of </a:t>
            </a:r>
            <a:r>
              <a:rPr lang="en-US" i="1" dirty="0">
                <a:latin typeface="Times New Roman" panose="02020603050405020304" pitchFamily="18" charset="0"/>
                <a:cs typeface="Times New Roman" panose="02020603050405020304" pitchFamily="18" charset="0"/>
              </a:rPr>
              <a:t>S</a:t>
            </a:r>
            <a:r>
              <a:rPr lang="en-US" dirty="0"/>
              <a:t>, but also depend on </a:t>
            </a:r>
            <a:r>
              <a:rPr lang="el-GR" i="1" dirty="0">
                <a:latin typeface="Times New Roman" panose="02020603050405020304" pitchFamily="18" charset="0"/>
                <a:cs typeface="Times New Roman" panose="02020603050405020304" pitchFamily="18" charset="0"/>
              </a:rPr>
              <a:t>τ</a:t>
            </a:r>
            <a:r>
              <a:rPr lang="en-US" dirty="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One approach is to assume that community income, </a:t>
            </a:r>
            <a:r>
              <a:rPr lang="en-US" i="1" dirty="0">
                <a:latin typeface="Times New Roman" pitchFamily="18" charset="0"/>
                <a:cs typeface="Times New Roman" pitchFamily="18" charset="0"/>
              </a:rPr>
              <a:t>Y*</a:t>
            </a:r>
            <a:r>
              <a:rPr lang="en-US" dirty="0"/>
              <a:t>, or some other variable provides an index of the quality of service-tax packages, not just of services.  </a:t>
            </a:r>
          </a:p>
          <a:p>
            <a:pPr marL="365760" indent="-283464" fontAlgn="auto">
              <a:spcAft>
                <a:spcPts val="0"/>
              </a:spcAft>
              <a:buFont typeface="Wingdings 2"/>
              <a:buChar char=""/>
              <a:defRPr/>
            </a:pPr>
            <a:endParaRPr lang="en-US" dirty="0"/>
          </a:p>
          <a:p>
            <a:pPr indent="-283464">
              <a:buFont typeface="Wingdings 2"/>
              <a:buChar char=""/>
              <a:defRPr/>
            </a:pPr>
            <a:r>
              <a:rPr lang="en-US" dirty="0"/>
              <a:t>Then we can plot bids as a function of the services and taxes associated with </a:t>
            </a:r>
            <a:r>
              <a:rPr lang="en-US" i="1" dirty="0">
                <a:latin typeface="Times New Roman" pitchFamily="18" charset="0"/>
                <a:cs typeface="Times New Roman" pitchFamily="18" charset="0"/>
              </a:rPr>
              <a:t>Y*</a:t>
            </a:r>
            <a:r>
              <a:rPr lang="en-US" dirty="0"/>
              <a:t>.</a:t>
            </a:r>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58D14340-CD4D-4C80-9DE4-D3F0CAD036C5}"/>
              </a:ext>
            </a:extLst>
          </p:cNvPr>
          <p:cNvSpPr>
            <a:spLocks noGrp="1"/>
          </p:cNvSpPr>
          <p:nvPr>
            <p:ph type="title"/>
          </p:nvPr>
        </p:nvSpPr>
        <p:spPr>
          <a:xfrm>
            <a:off x="457200" y="-1143000"/>
            <a:ext cx="8229600" cy="1143000"/>
          </a:xfrm>
        </p:spPr>
        <p:txBody>
          <a:bodyPr vert="horz" rtlCol="0" anchor="b">
            <a:normAutofit fontScale="90000"/>
            <a:scene3d>
              <a:camera prst="orthographicFront"/>
              <a:lightRig rig="soft" dir="t"/>
            </a:scene3d>
            <a:sp3d prstMaterial="softEdge">
              <a:bevelT w="25400" h="25400"/>
            </a:sp3d>
          </a:bodyPr>
          <a:lstStyle/>
          <a:p>
            <a:r>
              <a:rPr lang="en-US" dirty="0"/>
              <a:t>Bids Including Property Taxes, 2</a:t>
            </a:r>
          </a:p>
        </p:txBody>
      </p:sp>
    </p:spTree>
    <p:extLst>
      <p:ext uri="{BB962C8B-B14F-4D97-AF65-F5344CB8AC3E}">
        <p14:creationId xmlns:p14="http://schemas.microsoft.com/office/powerpoint/2010/main" val="14959687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None/>
              <a:defRPr/>
            </a:pPr>
            <a:endParaRPr lang="en-US" sz="2400" b="1" dirty="0"/>
          </a:p>
          <a:p>
            <a:pPr marL="365760" indent="-283464" algn="ctr" fontAlgn="auto">
              <a:spcAft>
                <a:spcPts val="0"/>
              </a:spcAft>
              <a:buNone/>
              <a:defRPr/>
            </a:pPr>
            <a:r>
              <a:rPr lang="en-US" sz="2400" b="1" dirty="0"/>
              <a:t>Consensus Bidding and Sorting Net of Taxes</a:t>
            </a:r>
            <a:endParaRPr lang="en-US" sz="2400" dirty="0"/>
          </a:p>
          <a:p>
            <a:pPr marL="365760" indent="-283464" algn="ctr" fontAlgn="auto">
              <a:spcAft>
                <a:spcPts val="0"/>
              </a:spcAft>
              <a:buFont typeface="Wingdings" pitchFamily="2" charset="2"/>
              <a:buNone/>
              <a:defRPr/>
            </a:pPr>
            <a:endParaRPr lang="en-US" sz="2400" dirty="0">
              <a:solidFill>
                <a:schemeClr val="tx2"/>
              </a:solidFill>
            </a:endParaRPr>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grpSp>
        <p:nvGrpSpPr>
          <p:cNvPr id="30" name="Chart" descr="Please contact Professor Yinger for details regarding figures and graphs.">
            <a:extLst>
              <a:ext uri="{FF2B5EF4-FFF2-40B4-BE49-F238E27FC236}">
                <a16:creationId xmlns:a16="http://schemas.microsoft.com/office/drawing/2014/main" id="{74EE0843-6EA9-4500-BD41-E33DA91B19B3}"/>
              </a:ext>
            </a:extLst>
          </p:cNvPr>
          <p:cNvGrpSpPr/>
          <p:nvPr/>
        </p:nvGrpSpPr>
        <p:grpSpPr>
          <a:xfrm>
            <a:off x="1828800" y="1709923"/>
            <a:ext cx="8030041" cy="6746685"/>
            <a:chOff x="1828800" y="1709923"/>
            <a:chExt cx="8030041" cy="6746685"/>
          </a:xfrm>
        </p:grpSpPr>
        <p:cxnSp>
          <p:nvCxnSpPr>
            <p:cNvPr id="8" name="Straight Connector 7"/>
            <p:cNvCxnSpPr/>
            <p:nvPr/>
          </p:nvCxnSpPr>
          <p:spPr>
            <a:xfrm>
              <a:off x="2412460" y="1718137"/>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431915" y="6231772"/>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10642" y="3003719"/>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128844" y="3813044"/>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100314" y="4463283"/>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422187" y="2952674"/>
              <a:ext cx="3888455" cy="617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475030" y="3802884"/>
              <a:ext cx="2611978" cy="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369345" y="4442477"/>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28800" y="1709923"/>
              <a:ext cx="528320" cy="461665"/>
            </a:xfrm>
            <a:prstGeom prst="rect">
              <a:avLst/>
            </a:prstGeom>
            <a:noFill/>
          </p:spPr>
          <p:txBody>
            <a:bodyPr wrap="square" rtlCol="0">
              <a:spAutoFit/>
            </a:bodyPr>
            <a:lstStyle/>
            <a:p>
              <a:r>
                <a:rPr lang="en-US" sz="2400" dirty="0"/>
                <a:t>P</a:t>
              </a:r>
            </a:p>
          </p:txBody>
        </p:sp>
        <p:sp>
          <p:nvSpPr>
            <p:cNvPr id="17" name="TextBox 16"/>
            <p:cNvSpPr txBox="1"/>
            <p:nvPr/>
          </p:nvSpPr>
          <p:spPr>
            <a:xfrm>
              <a:off x="7156527" y="6251443"/>
              <a:ext cx="528320" cy="461665"/>
            </a:xfrm>
            <a:prstGeom prst="rect">
              <a:avLst/>
            </a:prstGeom>
            <a:noFill/>
          </p:spPr>
          <p:txBody>
            <a:bodyPr wrap="square" rtlCol="0">
              <a:spAutoFit/>
            </a:bodyPr>
            <a:lstStyle/>
            <a:p>
              <a:r>
                <a:rPr lang="en-US" sz="2400" dirty="0"/>
                <a:t>Y*</a:t>
              </a:r>
            </a:p>
          </p:txBody>
        </p:sp>
        <p:sp>
          <p:nvSpPr>
            <p:cNvPr id="18" name="TextBox 17"/>
            <p:cNvSpPr txBox="1"/>
            <p:nvPr/>
          </p:nvSpPr>
          <p:spPr>
            <a:xfrm>
              <a:off x="2040759" y="2782303"/>
              <a:ext cx="528320" cy="369332"/>
            </a:xfrm>
            <a:prstGeom prst="rect">
              <a:avLst/>
            </a:prstGeom>
            <a:noFill/>
          </p:spPr>
          <p:txBody>
            <a:bodyPr wrap="square" rtlCol="0">
              <a:spAutoFit/>
            </a:bodyPr>
            <a:lstStyle/>
            <a:p>
              <a:r>
                <a:rPr lang="en-US" dirty="0"/>
                <a:t>P</a:t>
              </a:r>
              <a:r>
                <a:rPr lang="en-US" baseline="-25000" dirty="0"/>
                <a:t>3</a:t>
              </a:r>
            </a:p>
          </p:txBody>
        </p:sp>
        <p:sp>
          <p:nvSpPr>
            <p:cNvPr id="19" name="TextBox 18"/>
            <p:cNvSpPr txBox="1"/>
            <p:nvPr/>
          </p:nvSpPr>
          <p:spPr>
            <a:xfrm>
              <a:off x="2050921" y="3605622"/>
              <a:ext cx="528320" cy="369332"/>
            </a:xfrm>
            <a:prstGeom prst="rect">
              <a:avLst/>
            </a:prstGeom>
            <a:noFill/>
          </p:spPr>
          <p:txBody>
            <a:bodyPr wrap="square" rtlCol="0">
              <a:spAutoFit/>
            </a:bodyPr>
            <a:lstStyle/>
            <a:p>
              <a:r>
                <a:rPr lang="en-US" dirty="0"/>
                <a:t>P</a:t>
              </a:r>
              <a:r>
                <a:rPr lang="en-US" baseline="-25000" dirty="0"/>
                <a:t>2</a:t>
              </a:r>
            </a:p>
          </p:txBody>
        </p:sp>
        <p:sp>
          <p:nvSpPr>
            <p:cNvPr id="20" name="TextBox 19"/>
            <p:cNvSpPr txBox="1"/>
            <p:nvPr/>
          </p:nvSpPr>
          <p:spPr>
            <a:xfrm>
              <a:off x="2031355" y="4278617"/>
              <a:ext cx="528320" cy="369332"/>
            </a:xfrm>
            <a:prstGeom prst="rect">
              <a:avLst/>
            </a:prstGeom>
            <a:noFill/>
          </p:spPr>
          <p:txBody>
            <a:bodyPr wrap="square" rtlCol="0">
              <a:spAutoFit/>
            </a:bodyPr>
            <a:lstStyle/>
            <a:p>
              <a:r>
                <a:rPr lang="en-US" dirty="0"/>
                <a:t>P</a:t>
              </a:r>
              <a:r>
                <a:rPr lang="en-US" baseline="-25000" dirty="0"/>
                <a:t>1</a:t>
              </a:r>
            </a:p>
          </p:txBody>
        </p:sp>
        <p:sp>
          <p:nvSpPr>
            <p:cNvPr id="21" name="TextBox 20"/>
            <p:cNvSpPr txBox="1"/>
            <p:nvPr/>
          </p:nvSpPr>
          <p:spPr>
            <a:xfrm>
              <a:off x="3961319" y="6246809"/>
              <a:ext cx="528320" cy="369332"/>
            </a:xfrm>
            <a:prstGeom prst="rect">
              <a:avLst/>
            </a:prstGeom>
            <a:noFill/>
          </p:spPr>
          <p:txBody>
            <a:bodyPr wrap="square" rtlCol="0">
              <a:spAutoFit/>
            </a:bodyPr>
            <a:lstStyle/>
            <a:p>
              <a:r>
                <a:rPr lang="en-US" dirty="0"/>
                <a:t>Y*</a:t>
              </a:r>
              <a:r>
                <a:rPr lang="en-US" baseline="-25000" dirty="0"/>
                <a:t>1</a:t>
              </a:r>
            </a:p>
          </p:txBody>
        </p:sp>
        <p:sp>
          <p:nvSpPr>
            <p:cNvPr id="22" name="TextBox 21"/>
            <p:cNvSpPr txBox="1"/>
            <p:nvPr/>
          </p:nvSpPr>
          <p:spPr>
            <a:xfrm>
              <a:off x="4958940" y="6242169"/>
              <a:ext cx="528320" cy="369332"/>
            </a:xfrm>
            <a:prstGeom prst="rect">
              <a:avLst/>
            </a:prstGeom>
            <a:noFill/>
          </p:spPr>
          <p:txBody>
            <a:bodyPr wrap="square" rtlCol="0">
              <a:spAutoFit/>
            </a:bodyPr>
            <a:lstStyle/>
            <a:p>
              <a:r>
                <a:rPr lang="en-US" dirty="0"/>
                <a:t>Y*</a:t>
              </a:r>
              <a:r>
                <a:rPr lang="en-US" baseline="-25000" dirty="0"/>
                <a:t>2</a:t>
              </a:r>
            </a:p>
          </p:txBody>
        </p:sp>
        <p:sp>
          <p:nvSpPr>
            <p:cNvPr id="23" name="TextBox 22"/>
            <p:cNvSpPr txBox="1"/>
            <p:nvPr/>
          </p:nvSpPr>
          <p:spPr>
            <a:xfrm>
              <a:off x="6143767" y="6226489"/>
              <a:ext cx="528320" cy="369332"/>
            </a:xfrm>
            <a:prstGeom prst="rect">
              <a:avLst/>
            </a:prstGeom>
            <a:noFill/>
          </p:spPr>
          <p:txBody>
            <a:bodyPr wrap="square" rtlCol="0">
              <a:spAutoFit/>
            </a:bodyPr>
            <a:lstStyle/>
            <a:p>
              <a:r>
                <a:rPr lang="en-US" dirty="0"/>
                <a:t>Y*</a:t>
              </a:r>
              <a:r>
                <a:rPr lang="en-US" baseline="-25000" dirty="0"/>
                <a:t>3</a:t>
              </a:r>
            </a:p>
          </p:txBody>
        </p:sp>
        <p:sp>
          <p:nvSpPr>
            <p:cNvPr id="24" name="Arc 23"/>
            <p:cNvSpPr/>
            <p:nvPr/>
          </p:nvSpPr>
          <p:spPr>
            <a:xfrm rot="17968012">
              <a:off x="2592156" y="4349464"/>
              <a:ext cx="4045829" cy="4168460"/>
            </a:xfrm>
            <a:prstGeom prst="arc">
              <a:avLst>
                <a:gd name="adj1" fmla="val 1611796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7968012">
              <a:off x="3372166" y="3819075"/>
              <a:ext cx="4408675"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7968012">
              <a:off x="4356593" y="3053884"/>
              <a:ext cx="4729347"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17968012">
              <a:off x="5251371" y="2357031"/>
              <a:ext cx="5046479"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31" name="Title" hidden="1">
            <a:extLst>
              <a:ext uri="{FF2B5EF4-FFF2-40B4-BE49-F238E27FC236}">
                <a16:creationId xmlns:a16="http://schemas.microsoft.com/office/drawing/2014/main" id="{744C0C6F-D2F3-487C-90F3-0ADC80BD21EF}"/>
              </a:ext>
            </a:extLst>
          </p:cNvPr>
          <p:cNvSpPr>
            <a:spLocks noGrp="1"/>
          </p:cNvSpPr>
          <p:nvPr>
            <p:ph type="title"/>
          </p:nvPr>
        </p:nvSpPr>
        <p:spPr>
          <a:xfrm>
            <a:off x="457200" y="-1143000"/>
            <a:ext cx="8229600" cy="1143000"/>
          </a:xfrm>
        </p:spPr>
        <p:txBody>
          <a:bodyPr vert="horz" rtlCol="0" anchor="b">
            <a:normAutofit fontScale="90000"/>
            <a:scene3d>
              <a:camera prst="orthographicFront"/>
              <a:lightRig rig="soft" dir="t"/>
            </a:scene3d>
            <a:sp3d prstMaterial="softEdge">
              <a:bevelT w="25400" h="25400"/>
            </a:sp3d>
          </a:bodyPr>
          <a:lstStyle/>
          <a:p>
            <a:r>
              <a:rPr lang="en-US" dirty="0"/>
              <a:t>Consensus Bidding and Sorting Net of Taxes</a:t>
            </a:r>
          </a:p>
        </p:txBody>
      </p:sp>
    </p:spTree>
    <p:extLst>
      <p:ext uri="{BB962C8B-B14F-4D97-AF65-F5344CB8AC3E}">
        <p14:creationId xmlns:p14="http://schemas.microsoft.com/office/powerpoint/2010/main" val="6479513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30924" y="846138"/>
            <a:ext cx="8229600" cy="5429249"/>
          </a:xfrm>
        </p:spPr>
        <p:txBody>
          <a:bodyPr>
            <a:normAutofit/>
          </a:bodyPr>
          <a:lstStyle/>
          <a:p>
            <a:pPr marL="365760" indent="-283464" algn="ctr" fontAlgn="auto">
              <a:spcAft>
                <a:spcPts val="0"/>
              </a:spcAft>
              <a:buFont typeface="Wingdings" pitchFamily="2" charset="2"/>
              <a:buNone/>
              <a:defRPr/>
            </a:pPr>
            <a:r>
              <a:rPr lang="en-US" b="1" dirty="0">
                <a:solidFill>
                  <a:schemeClr val="accent4"/>
                </a:solidFill>
              </a:rPr>
              <a:t>The Hamilton Approach</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Hamilton’s model adds three assumptions: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Housing supply is elastic (through building on open space in a jurisdiction or through expansion of a  jurisdiction’s boundaries).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Zoning is set at exactly the optimal level of housing for the residents of a jurisdiction.</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Government services are produced at a constant cost per household.</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E8501294-29E7-4A92-88D1-EB94C1F3E815}"/>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Hamilton Approach</a:t>
            </a:r>
          </a:p>
        </p:txBody>
      </p:sp>
    </p:spTree>
    <p:extLst>
      <p:ext uri="{BB962C8B-B14F-4D97-AF65-F5344CB8AC3E}">
        <p14:creationId xmlns:p14="http://schemas.microsoft.com/office/powerpoint/2010/main" val="29492346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314949"/>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4"/>
                </a:solidFill>
              </a:rPr>
              <a:t>Hamilton,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striking implication of the Hamilton assumptions is that capitalization disappears.  See the following figure (or the proof in the Ross/Yinger, 1999 </a:t>
            </a:r>
            <a:r>
              <a:rPr lang="en-US" i="1" dirty="0"/>
              <a:t>Handbook</a:t>
            </a:r>
            <a:r>
              <a:rPr lang="en-US" dirty="0"/>
              <a:t> chapter).</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Everyone ends up in their most-preferred jurisdiction, so nobody bids up the price in any other jurisdiction.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prediction (no capitalization) is rejected by all the evidence.</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720AED47-BDD5-4294-A5AB-DE4BDA327B0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Hamilton, 2</a:t>
            </a:r>
          </a:p>
        </p:txBody>
      </p:sp>
    </p:spTree>
    <p:extLst>
      <p:ext uri="{BB962C8B-B14F-4D97-AF65-F5344CB8AC3E}">
        <p14:creationId xmlns:p14="http://schemas.microsoft.com/office/powerpoint/2010/main" val="39961449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100519" y="6464777"/>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533400" y="632936"/>
            <a:ext cx="8229600" cy="5086350"/>
          </a:xfrm>
        </p:spPr>
        <p:txBody>
          <a:bodyPr>
            <a:normAutofit/>
          </a:bodyPr>
          <a:lstStyle/>
          <a:p>
            <a:pPr marL="365760" indent="-283464" algn="ctr" fontAlgn="auto">
              <a:spcAft>
                <a:spcPts val="0"/>
              </a:spcAft>
              <a:buNone/>
              <a:defRPr/>
            </a:pPr>
            <a:endParaRPr lang="en-US" sz="2400" b="1" dirty="0"/>
          </a:p>
          <a:p>
            <a:pPr marL="365760" indent="-283464" algn="ctr" fontAlgn="auto">
              <a:spcAft>
                <a:spcPts val="0"/>
              </a:spcAft>
              <a:buNone/>
              <a:defRPr/>
            </a:pPr>
            <a:r>
              <a:rPr lang="en-US" sz="2400" b="1" dirty="0"/>
              <a:t>Hamilton Bidding and Sorting</a:t>
            </a:r>
            <a:endParaRPr lang="en-US" sz="2400" dirty="0"/>
          </a:p>
          <a:p>
            <a:pPr marL="365760" indent="-283464" algn="ctr" fontAlgn="auto">
              <a:spcAft>
                <a:spcPts val="0"/>
              </a:spcAft>
              <a:buFont typeface="Wingdings" pitchFamily="2" charset="2"/>
              <a:buNone/>
              <a:defRPr/>
            </a:pPr>
            <a:endParaRPr lang="en-US" dirty="0"/>
          </a:p>
          <a:p>
            <a:pPr marL="365760" indent="-283464" fontAlgn="auto">
              <a:spcAft>
                <a:spcPts val="0"/>
              </a:spcAft>
              <a:buFont typeface="Wingdings 2"/>
              <a:buChar char=""/>
              <a:defRPr/>
            </a:pPr>
            <a:endParaRPr lang="en-US" dirty="0"/>
          </a:p>
        </p:txBody>
      </p:sp>
      <p:grpSp>
        <p:nvGrpSpPr>
          <p:cNvPr id="23" name="Chart" descr="Please contact Professor Yinger for details regarding figures and graphs.">
            <a:extLst>
              <a:ext uri="{FF2B5EF4-FFF2-40B4-BE49-F238E27FC236}">
                <a16:creationId xmlns:a16="http://schemas.microsoft.com/office/drawing/2014/main" id="{98064714-7E8F-4B4E-A0DD-00FB080D2DF2}"/>
              </a:ext>
            </a:extLst>
          </p:cNvPr>
          <p:cNvGrpSpPr/>
          <p:nvPr/>
        </p:nvGrpSpPr>
        <p:grpSpPr>
          <a:xfrm>
            <a:off x="1828800" y="1653270"/>
            <a:ext cx="5992238" cy="5236738"/>
            <a:chOff x="1828800" y="1653270"/>
            <a:chExt cx="5992238" cy="5236738"/>
          </a:xfrm>
        </p:grpSpPr>
        <p:cxnSp>
          <p:nvCxnSpPr>
            <p:cNvPr id="8" name="Straight Connector 7"/>
            <p:cNvCxnSpPr/>
            <p:nvPr/>
          </p:nvCxnSpPr>
          <p:spPr>
            <a:xfrm>
              <a:off x="2412460" y="1661484"/>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431915" y="6175119"/>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475030" y="3685270"/>
              <a:ext cx="5346008" cy="609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828800" y="1653270"/>
              <a:ext cx="528320" cy="461665"/>
            </a:xfrm>
            <a:prstGeom prst="rect">
              <a:avLst/>
            </a:prstGeom>
            <a:noFill/>
          </p:spPr>
          <p:txBody>
            <a:bodyPr wrap="square" rtlCol="0">
              <a:spAutoFit/>
            </a:bodyPr>
            <a:lstStyle/>
            <a:p>
              <a:r>
                <a:rPr lang="en-US" sz="2400" dirty="0"/>
                <a:t>P</a:t>
              </a:r>
            </a:p>
          </p:txBody>
        </p:sp>
        <p:sp>
          <p:nvSpPr>
            <p:cNvPr id="12" name="TextBox 11"/>
            <p:cNvSpPr txBox="1"/>
            <p:nvPr/>
          </p:nvSpPr>
          <p:spPr>
            <a:xfrm>
              <a:off x="7156527" y="6194790"/>
              <a:ext cx="528320" cy="461665"/>
            </a:xfrm>
            <a:prstGeom prst="rect">
              <a:avLst/>
            </a:prstGeom>
            <a:noFill/>
          </p:spPr>
          <p:txBody>
            <a:bodyPr wrap="square" rtlCol="0">
              <a:spAutoFit/>
            </a:bodyPr>
            <a:lstStyle/>
            <a:p>
              <a:r>
                <a:rPr lang="en-US" sz="2400" dirty="0"/>
                <a:t>Y</a:t>
              </a:r>
            </a:p>
          </p:txBody>
        </p:sp>
        <p:sp>
          <p:nvSpPr>
            <p:cNvPr id="13" name="TextBox 12"/>
            <p:cNvSpPr txBox="1"/>
            <p:nvPr/>
          </p:nvSpPr>
          <p:spPr>
            <a:xfrm>
              <a:off x="2082799" y="3299191"/>
              <a:ext cx="496441" cy="646331"/>
            </a:xfrm>
            <a:prstGeom prst="rect">
              <a:avLst/>
            </a:prstGeom>
            <a:noFill/>
          </p:spPr>
          <p:txBody>
            <a:bodyPr wrap="square" rtlCol="0">
              <a:spAutoFit/>
            </a:bodyPr>
            <a:lstStyle/>
            <a:p>
              <a:r>
                <a:rPr lang="en-US" dirty="0"/>
                <a:t>_</a:t>
              </a:r>
            </a:p>
            <a:p>
              <a:r>
                <a:rPr lang="en-US" dirty="0"/>
                <a:t>P</a:t>
              </a:r>
              <a:endParaRPr lang="en-US" baseline="-25000" dirty="0"/>
            </a:p>
          </p:txBody>
        </p:sp>
        <p:sp>
          <p:nvSpPr>
            <p:cNvPr id="14" name="TextBox 13"/>
            <p:cNvSpPr txBox="1"/>
            <p:nvPr/>
          </p:nvSpPr>
          <p:spPr>
            <a:xfrm>
              <a:off x="3686999" y="6190156"/>
              <a:ext cx="528320" cy="369332"/>
            </a:xfrm>
            <a:prstGeom prst="rect">
              <a:avLst/>
            </a:prstGeom>
            <a:noFill/>
          </p:spPr>
          <p:txBody>
            <a:bodyPr wrap="square" rtlCol="0">
              <a:spAutoFit/>
            </a:bodyPr>
            <a:lstStyle/>
            <a:p>
              <a:r>
                <a:rPr lang="en-US" dirty="0"/>
                <a:t>Y</a:t>
              </a:r>
              <a:r>
                <a:rPr lang="en-US" baseline="-25000" dirty="0"/>
                <a:t>1</a:t>
              </a:r>
            </a:p>
          </p:txBody>
        </p:sp>
        <p:sp>
          <p:nvSpPr>
            <p:cNvPr id="15" name="TextBox 14"/>
            <p:cNvSpPr txBox="1"/>
            <p:nvPr/>
          </p:nvSpPr>
          <p:spPr>
            <a:xfrm>
              <a:off x="5030060" y="6185516"/>
              <a:ext cx="528320" cy="369332"/>
            </a:xfrm>
            <a:prstGeom prst="rect">
              <a:avLst/>
            </a:prstGeom>
            <a:noFill/>
          </p:spPr>
          <p:txBody>
            <a:bodyPr wrap="square" rtlCol="0">
              <a:spAutoFit/>
            </a:bodyPr>
            <a:lstStyle/>
            <a:p>
              <a:r>
                <a:rPr lang="en-US" dirty="0"/>
                <a:t>Y</a:t>
              </a:r>
              <a:r>
                <a:rPr lang="en-US" baseline="-25000" dirty="0"/>
                <a:t>2</a:t>
              </a:r>
            </a:p>
          </p:txBody>
        </p:sp>
        <p:sp>
          <p:nvSpPr>
            <p:cNvPr id="16" name="TextBox 15"/>
            <p:cNvSpPr txBox="1"/>
            <p:nvPr/>
          </p:nvSpPr>
          <p:spPr>
            <a:xfrm>
              <a:off x="6377447" y="6169836"/>
              <a:ext cx="528320" cy="369332"/>
            </a:xfrm>
            <a:prstGeom prst="rect">
              <a:avLst/>
            </a:prstGeom>
            <a:noFill/>
          </p:spPr>
          <p:txBody>
            <a:bodyPr wrap="square" rtlCol="0">
              <a:spAutoFit/>
            </a:bodyPr>
            <a:lstStyle/>
            <a:p>
              <a:r>
                <a:rPr lang="en-US" dirty="0"/>
                <a:t>Y</a:t>
              </a:r>
              <a:r>
                <a:rPr lang="en-US" baseline="-25000" dirty="0"/>
                <a:t>3</a:t>
              </a:r>
            </a:p>
          </p:txBody>
        </p:sp>
        <p:sp>
          <p:nvSpPr>
            <p:cNvPr id="17" name="Arc 16"/>
            <p:cNvSpPr/>
            <p:nvPr/>
          </p:nvSpPr>
          <p:spPr>
            <a:xfrm rot="16370471">
              <a:off x="2224033" y="438948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flipH="1">
              <a:off x="5179644" y="3756391"/>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370471">
              <a:off x="3581701" y="436902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16370471">
              <a:off x="4875748" y="435886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p:nvPr/>
          </p:nvCxnSpPr>
          <p:spPr>
            <a:xfrm flipH="1">
              <a:off x="6530674" y="3756627"/>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838899" y="3756627"/>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24" name="Title" hidden="1">
            <a:extLst>
              <a:ext uri="{FF2B5EF4-FFF2-40B4-BE49-F238E27FC236}">
                <a16:creationId xmlns:a16="http://schemas.microsoft.com/office/drawing/2014/main" id="{6DFD7436-AE7A-4590-8191-2F20BCBF37D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Hamilton Bidding and Sorting</a:t>
            </a:r>
          </a:p>
        </p:txBody>
      </p:sp>
    </p:spTree>
    <p:extLst>
      <p:ext uri="{BB962C8B-B14F-4D97-AF65-F5344CB8AC3E}">
        <p14:creationId xmlns:p14="http://schemas.microsoft.com/office/powerpoint/2010/main" val="102770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The U.S. Federal System</a:t>
            </a:r>
            <a:endParaRPr lang="en-US" sz="1600" dirty="0"/>
          </a:p>
        </p:txBody>
      </p:sp>
      <p:sp>
        <p:nvSpPr>
          <p:cNvPr id="8" name="Rectangle"/>
          <p:cNvSpPr txBox="1">
            <a:spLocks noChangeArrowheads="1"/>
          </p:cNvSpPr>
          <p:nvPr/>
        </p:nvSpPr>
        <p:spPr>
          <a:xfrm>
            <a:off x="788112" y="178432"/>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a:solidFill>
                  <a:schemeClr val="tx2">
                    <a:satMod val="130000"/>
                  </a:schemeClr>
                </a:solidFill>
              </a:rPr>
              <a:t> The Theory of Local Public Finance</a:t>
            </a:r>
          </a:p>
        </p:txBody>
      </p:sp>
      <p:graphicFrame>
        <p:nvGraphicFramePr>
          <p:cNvPr id="7" name="Chart" descr="Please contact Professor Yinger for details regarding figures and graphs."/>
          <p:cNvGraphicFramePr>
            <a:graphicFrameLocks noGrp="1"/>
          </p:cNvGraphicFramePr>
          <p:nvPr>
            <p:extLst>
              <p:ext uri="{D42A27DB-BD31-4B8C-83A1-F6EECF244321}">
                <p14:modId xmlns:p14="http://schemas.microsoft.com/office/powerpoint/2010/main" val="3664779734"/>
              </p:ext>
            </p:extLst>
          </p:nvPr>
        </p:nvGraphicFramePr>
        <p:xfrm>
          <a:off x="1435101" y="435444"/>
          <a:ext cx="6032499" cy="601980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p:cNvSpPr txBox="1"/>
          <p:nvPr/>
        </p:nvSpPr>
        <p:spPr>
          <a:xfrm>
            <a:off x="4648200" y="6239667"/>
            <a:ext cx="4438652" cy="369332"/>
          </a:xfrm>
          <a:prstGeom prst="rect">
            <a:avLst/>
          </a:prstGeom>
          <a:noFill/>
        </p:spPr>
        <p:txBody>
          <a:bodyPr wrap="square" rtlCol="0">
            <a:spAutoFit/>
          </a:bodyPr>
          <a:lstStyle/>
          <a:p>
            <a:r>
              <a:rPr lang="en-US" dirty="0"/>
              <a:t>Source: U.S. Census of Governments</a:t>
            </a:r>
          </a:p>
        </p:txBody>
      </p:sp>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84693"/>
            <a:ext cx="1104189" cy="617984"/>
          </a:xfrm>
          <a:prstGeom prst="rect">
            <a:avLst/>
          </a:prstGeom>
          <a:noFill/>
        </p:spPr>
      </p:pic>
      <p:sp>
        <p:nvSpPr>
          <p:cNvPr id="11" name="Title" hidden="1">
            <a:extLst>
              <a:ext uri="{FF2B5EF4-FFF2-40B4-BE49-F238E27FC236}">
                <a16:creationId xmlns:a16="http://schemas.microsoft.com/office/drawing/2014/main" id="{DA6A851A-E0A2-4CF3-8F59-34D2C05411A3}"/>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U.S. Federal System 3</a:t>
            </a:r>
          </a:p>
        </p:txBody>
      </p:sp>
    </p:spTree>
    <p:extLst>
      <p:ext uri="{BB962C8B-B14F-4D97-AF65-F5344CB8AC3E}">
        <p14:creationId xmlns:p14="http://schemas.microsoft.com/office/powerpoint/2010/main" val="13521673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0"/>
            <a:ext cx="8229600" cy="5486399"/>
          </a:xfrm>
        </p:spPr>
        <p:txBody>
          <a:bodyPr>
            <a:normAutofit/>
          </a:bodyPr>
          <a:lstStyle/>
          <a:p>
            <a:pPr marL="365760" indent="-283464" algn="ctr" fontAlgn="auto">
              <a:spcAft>
                <a:spcPts val="0"/>
              </a:spcAft>
              <a:buFont typeface="Wingdings" pitchFamily="2" charset="2"/>
              <a:buNone/>
              <a:defRPr/>
            </a:pPr>
            <a:r>
              <a:rPr lang="en-US" b="1" dirty="0">
                <a:solidFill>
                  <a:schemeClr val="accent4"/>
                </a:solidFill>
              </a:rPr>
              <a:t>Is a Federal System Efficient?</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Tiebout (with no housing or property tax) said picking a community is like shopping for a shirt and is therefore efficient (in the </a:t>
            </a:r>
            <a:r>
              <a:rPr lang="en-US" dirty="0" err="1"/>
              <a:t>allocative</a:t>
            </a:r>
            <a:r>
              <a:rPr lang="en-US" dirty="0"/>
              <a:t> sense).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This result is replicated with a housing market and property tax under the Hamilton assumptions.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These assumptions are extreme and the model is rejected by the evidence.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a:extLst>
              <a:ext uri="{FF2B5EF4-FFF2-40B4-BE49-F238E27FC236}">
                <a16:creationId xmlns:a16="http://schemas.microsoft.com/office/drawing/2014/main" id="{0B31C8AF-4051-4837-874F-1F42473A8607}"/>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Is a Federal System Efficient?</a:t>
            </a:r>
          </a:p>
        </p:txBody>
      </p:sp>
    </p:spTree>
    <p:extLst>
      <p:ext uri="{BB962C8B-B14F-4D97-AF65-F5344CB8AC3E}">
        <p14:creationId xmlns:p14="http://schemas.microsoft.com/office/powerpoint/2010/main" val="32948800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4572" y="944656"/>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4"/>
                </a:solidFill>
              </a:rPr>
              <a:t>Sources of Inefficiency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latin typeface="Times New Roman" pitchFamily="18" charset="0"/>
                <a:cs typeface="Times New Roman" pitchFamily="18" charset="0"/>
              </a:rPr>
              <a:t>1</a:t>
            </a:r>
            <a:r>
              <a:rPr lang="en-US" dirty="0"/>
              <a:t>. Heterogeneity</a:t>
            </a:r>
          </a:p>
          <a:p>
            <a:pPr marL="365760" indent="-283464" fontAlgn="auto">
              <a:spcAft>
                <a:spcPts val="0"/>
              </a:spcAft>
              <a:buFont typeface="Wingdings 2"/>
              <a:buChar char=""/>
              <a:defRPr/>
            </a:pPr>
            <a:endParaRPr lang="en-US" dirty="0"/>
          </a:p>
          <a:p>
            <a:pPr lvl="1" indent="-283464">
              <a:buFont typeface="Wingdings 2"/>
              <a:buChar char=""/>
              <a:defRPr/>
            </a:pPr>
            <a:r>
              <a:rPr lang="en-US" dirty="0"/>
              <a:t>Heterogeneity leads to inefficient levels of local public services.</a:t>
            </a:r>
          </a:p>
          <a:p>
            <a:pPr marL="365760" indent="-283464" fontAlgn="auto">
              <a:spcAft>
                <a:spcPts val="0"/>
              </a:spcAft>
              <a:buFont typeface="Wingdings 2"/>
              <a:buChar char=""/>
              <a:defRPr/>
            </a:pPr>
            <a:endParaRPr lang="en-US" dirty="0"/>
          </a:p>
          <a:p>
            <a:pPr lvl="1" indent="-283464">
              <a:buFont typeface="Wingdings 2"/>
              <a:buChar char=""/>
              <a:defRPr/>
            </a:pPr>
            <a:r>
              <a:rPr lang="en-US" dirty="0"/>
              <a:t>Outcomes are determined by the median voter; voters with different preferences experience “dead-weight losses” compared with having their own jurisdiction.</a:t>
            </a:r>
          </a:p>
          <a:p>
            <a:pPr marL="365760" indent="-283464" fontAlgn="auto">
              <a:spcAft>
                <a:spcPts val="0"/>
              </a:spcAft>
              <a:buFont typeface="Wingdings 2"/>
              <a:buChar char=""/>
              <a:defRPr/>
            </a:pPr>
            <a:endParaRPr lang="en-US" dirty="0"/>
          </a:p>
          <a:p>
            <a:pPr lvl="1" indent="-283464">
              <a:buFont typeface="Wingdings 2"/>
              <a:buChar char=""/>
              <a:defRPr/>
            </a:pPr>
            <a:r>
              <a:rPr lang="en-US" dirty="0"/>
              <a:t>See the next figure.</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a:extLst>
              <a:ext uri="{FF2B5EF4-FFF2-40B4-BE49-F238E27FC236}">
                <a16:creationId xmlns:a16="http://schemas.microsoft.com/office/drawing/2014/main" id="{BF53EE08-806D-4FF6-9E75-5C01E2C0271F}"/>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Sources of Inefficiency</a:t>
            </a:r>
          </a:p>
        </p:txBody>
      </p:sp>
    </p:spTree>
    <p:extLst>
      <p:ext uri="{BB962C8B-B14F-4D97-AF65-F5344CB8AC3E}">
        <p14:creationId xmlns:p14="http://schemas.microsoft.com/office/powerpoint/2010/main" val="23922038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6"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endParaRPr lang="en-US" sz="2400" b="1" dirty="0"/>
          </a:p>
          <a:p>
            <a:pPr marL="365760" indent="-283464" algn="ctr" fontAlgn="auto">
              <a:spcAft>
                <a:spcPts val="0"/>
              </a:spcAft>
              <a:buFont typeface="Wingdings" pitchFamily="2" charset="2"/>
              <a:buNone/>
              <a:defRPr/>
            </a:pPr>
            <a:r>
              <a:rPr lang="en-US" sz="2400" b="1" dirty="0"/>
              <a:t>Inefficiency Due to Heterogeneity</a:t>
            </a:r>
          </a:p>
          <a:p>
            <a:pPr marL="365760" indent="-283464" algn="ctr" fontAlgn="auto">
              <a:spcAft>
                <a:spcPts val="0"/>
              </a:spcAft>
              <a:buFont typeface="Wingdings" pitchFamily="2" charset="2"/>
              <a:buNone/>
              <a:defRPr/>
            </a:pPr>
            <a:r>
              <a:rPr lang="en-US" sz="2400" b="1" dirty="0"/>
              <a:t>(When Community Selects Median Service Level </a:t>
            </a:r>
            <a:r>
              <a:rPr lang="en-US" sz="2400" b="1" i="1" dirty="0">
                <a:latin typeface="Times New Roman" pitchFamily="18" charset="0"/>
                <a:cs typeface="Times New Roman" pitchFamily="18" charset="0"/>
              </a:rPr>
              <a:t>S</a:t>
            </a:r>
            <a:r>
              <a:rPr lang="en-US" sz="2400" b="1" baseline="-25000" dirty="0">
                <a:latin typeface="Times New Roman" pitchFamily="18" charset="0"/>
                <a:cs typeface="Times New Roman" pitchFamily="18" charset="0"/>
              </a:rPr>
              <a:t>3</a:t>
            </a:r>
            <a:r>
              <a:rPr lang="en-US" sz="2400" b="1" dirty="0"/>
              <a:t>)</a:t>
            </a:r>
            <a:endParaRPr lang="en-US" sz="2400" dirty="0"/>
          </a:p>
          <a:p>
            <a:pPr marL="365760" indent="-283464" fontAlgn="auto">
              <a:spcAft>
                <a:spcPts val="0"/>
              </a:spcAft>
              <a:buFont typeface="Wingdings 2"/>
              <a:buChar char=""/>
              <a:defRPr/>
            </a:pPr>
            <a:endParaRPr lang="en-US" dirty="0"/>
          </a:p>
        </p:txBody>
      </p:sp>
      <p:pic>
        <p:nvPicPr>
          <p:cNvPr id="7170" name="Chart"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223" y="1771649"/>
            <a:ext cx="6973365" cy="4543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848C7199-5CE4-45B0-BC94-4A210F64142E}"/>
              </a:ext>
            </a:extLst>
          </p:cNvPr>
          <p:cNvSpPr>
            <a:spLocks noGrp="1"/>
          </p:cNvSpPr>
          <p:nvPr>
            <p:ph type="title"/>
          </p:nvPr>
        </p:nvSpPr>
        <p:spPr>
          <a:xfrm>
            <a:off x="457200" y="-1143000"/>
            <a:ext cx="8229600" cy="1143000"/>
          </a:xfrm>
        </p:spPr>
        <p:txBody>
          <a:bodyPr vert="horz" rtlCol="0" anchor="b">
            <a:normAutofit fontScale="90000"/>
            <a:scene3d>
              <a:camera prst="orthographicFront"/>
              <a:lightRig rig="soft" dir="t"/>
            </a:scene3d>
            <a:sp3d prstMaterial="softEdge">
              <a:bevelT w="25400" h="25400"/>
            </a:sp3d>
          </a:bodyPr>
          <a:lstStyle/>
          <a:p>
            <a:r>
              <a:rPr lang="en-US" dirty="0"/>
              <a:t>Inefficiency Due to Heterogeneity</a:t>
            </a:r>
          </a:p>
        </p:txBody>
      </p:sp>
    </p:spTree>
    <p:extLst>
      <p:ext uri="{BB962C8B-B14F-4D97-AF65-F5344CB8AC3E}">
        <p14:creationId xmlns:p14="http://schemas.microsoft.com/office/powerpoint/2010/main" val="36841863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4572" y="944656"/>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b="1" dirty="0">
                <a:solidFill>
                  <a:schemeClr val="accent4"/>
                </a:solidFill>
              </a:rPr>
              <a:t>Sources of Inefficiency,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This figure misses the role of the property tax. </a:t>
            </a:r>
          </a:p>
          <a:p>
            <a:pPr marL="365760" indent="-283464" fontAlgn="auto">
              <a:spcAft>
                <a:spcPts val="0"/>
              </a:spcAft>
              <a:buFont typeface="Wingdings 2"/>
              <a:buChar char=""/>
              <a:defRPr/>
            </a:pPr>
            <a:endParaRPr lang="en-US" dirty="0"/>
          </a:p>
          <a:p>
            <a:pPr lvl="1" indent="-283464">
              <a:buFont typeface="Wingdings 2"/>
              <a:buChar char=""/>
              <a:defRPr/>
            </a:pPr>
            <a:r>
              <a:rPr lang="en-US" dirty="0"/>
              <a:t>Some households have a higher tax price than others.  The tax price is marginal resource cost (MC) multiplied by tax share (=a household’s assessed value relative to the average).</a:t>
            </a:r>
          </a:p>
          <a:p>
            <a:pPr lvl="1" indent="-283464">
              <a:buFont typeface="Wingdings 2"/>
              <a:buChar char=""/>
              <a:defRPr/>
            </a:pPr>
            <a:endParaRPr lang="en-US" dirty="0"/>
          </a:p>
          <a:p>
            <a:pPr lvl="1" indent="-283464">
              <a:buFont typeface="Wingdings 2"/>
              <a:buChar char=""/>
              <a:defRPr/>
            </a:pPr>
            <a:r>
              <a:rPr lang="en-US" dirty="0"/>
              <a:t>If higher tax shares are associated with higher demand for services, as seems reasonable, some or all of the inefficiency in this figure may disappear.</a:t>
            </a:r>
          </a:p>
          <a:p>
            <a:pPr lvl="1" indent="-283464">
              <a:buFont typeface="Wingdings 2"/>
              <a:buChar char=""/>
              <a:defRPr/>
            </a:pPr>
            <a:endParaRPr lang="en-US" dirty="0"/>
          </a:p>
          <a:p>
            <a:pPr indent="-283464">
              <a:buFont typeface="Wingdings 2"/>
              <a:buChar char=""/>
              <a:defRPr/>
            </a:pPr>
            <a:r>
              <a:rPr lang="en-US" dirty="0"/>
              <a:t>Tax share is discussed in the readings on public service demand.</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8791F2C3-DDA3-47B0-AB13-AF895B0A4F79}"/>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Sources of Inefficiency, 2</a:t>
            </a:r>
          </a:p>
        </p:txBody>
      </p:sp>
    </p:spTree>
    <p:extLst>
      <p:ext uri="{BB962C8B-B14F-4D97-AF65-F5344CB8AC3E}">
        <p14:creationId xmlns:p14="http://schemas.microsoft.com/office/powerpoint/2010/main" val="3942157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44656"/>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4"/>
                </a:solidFill>
              </a:rPr>
              <a:t>Sources of Inefficiency,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2. The Property Tax</a:t>
            </a:r>
          </a:p>
          <a:p>
            <a:pPr marL="365760" indent="-283464" fontAlgn="auto">
              <a:spcAft>
                <a:spcPts val="0"/>
              </a:spcAft>
              <a:buFont typeface="Wingdings 2"/>
              <a:buChar char=""/>
              <a:defRPr/>
            </a:pPr>
            <a:endParaRPr lang="en-US" dirty="0"/>
          </a:p>
          <a:p>
            <a:pPr lvl="1" indent="-283464">
              <a:buFont typeface="Wingdings 2"/>
              <a:buChar char=""/>
              <a:defRPr/>
            </a:pPr>
            <a:r>
              <a:rPr lang="en-US" dirty="0"/>
              <a:t>Producers of housing base their decisions on </a:t>
            </a:r>
            <a:r>
              <a:rPr lang="en-US" b="1" i="1" dirty="0">
                <a:latin typeface="Times New Roman" pitchFamily="18" charset="0"/>
                <a:cs typeface="Times New Roman" pitchFamily="18" charset="0"/>
              </a:rPr>
              <a:t>P</a:t>
            </a:r>
            <a:r>
              <a:rPr lang="en-US" dirty="0"/>
              <a:t>, whereas buyers respond to </a:t>
            </a:r>
            <a:r>
              <a:rPr lang="en-US" b="1" i="1" dirty="0">
                <a:latin typeface="Times New Roman" pitchFamily="18" charset="0"/>
                <a:cs typeface="Times New Roman" pitchFamily="18" charset="0"/>
              </a:rPr>
              <a:t>P</a:t>
            </a:r>
            <a:r>
              <a:rPr lang="en-US" b="1" dirty="0">
                <a:latin typeface="Times New Roman" pitchFamily="18" charset="0"/>
                <a:cs typeface="Times New Roman" pitchFamily="18" charset="0"/>
              </a:rPr>
              <a:t>(1 </a:t>
            </a:r>
            <a:r>
              <a:rPr lang="en-US" b="1" i="1" dirty="0">
                <a:latin typeface="Times New Roman" pitchFamily="18" charset="0"/>
                <a:cs typeface="Times New Roman" pitchFamily="18" charset="0"/>
              </a:rPr>
              <a:t>+ </a:t>
            </a:r>
            <a:r>
              <a:rPr lang="el-GR" b="1" i="1" dirty="0">
                <a:latin typeface="Times New Roman"/>
                <a:cs typeface="Times New Roman"/>
              </a:rPr>
              <a:t>τ</a:t>
            </a:r>
            <a:r>
              <a:rPr lang="en-US" b="1" i="1" dirty="0">
                <a:latin typeface="Times New Roman" pitchFamily="18" charset="0"/>
                <a:cs typeface="Times New Roman" pitchFamily="18" charset="0"/>
              </a:rPr>
              <a:t>/r</a:t>
            </a:r>
            <a:r>
              <a:rPr lang="en-US" b="1" dirty="0">
                <a:latin typeface="Times New Roman" pitchFamily="18" charset="0"/>
                <a:cs typeface="Times New Roman" pitchFamily="18" charset="0"/>
              </a:rPr>
              <a:t>)</a:t>
            </a:r>
            <a:r>
              <a:rPr lang="en-US" dirty="0"/>
              <a:t>.  </a:t>
            </a:r>
          </a:p>
          <a:p>
            <a:pPr marL="365760" indent="-283464" fontAlgn="auto">
              <a:spcAft>
                <a:spcPts val="0"/>
              </a:spcAft>
              <a:buFont typeface="Wingdings 2"/>
              <a:buChar char=""/>
              <a:defRPr/>
            </a:pPr>
            <a:endParaRPr lang="en-US" dirty="0"/>
          </a:p>
          <a:p>
            <a:pPr lvl="1" indent="-283464">
              <a:buFont typeface="Wingdings 2"/>
              <a:buChar char=""/>
              <a:defRPr/>
            </a:pPr>
            <a:r>
              <a:rPr lang="en-US" dirty="0"/>
              <a:t>This introduces a so-called “tax wedge” between producer and consumer decisions, which leads to under-consumption of housing.</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F7A53D6A-6A3D-40B6-88FF-5516322BAD50}"/>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Sources of Inefficiency, 3</a:t>
            </a:r>
          </a:p>
        </p:txBody>
      </p:sp>
    </p:spTree>
    <p:extLst>
      <p:ext uri="{BB962C8B-B14F-4D97-AF65-F5344CB8AC3E}">
        <p14:creationId xmlns:p14="http://schemas.microsoft.com/office/powerpoint/2010/main" val="10440306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20414" y="944656"/>
            <a:ext cx="8229600" cy="5486399"/>
          </a:xfrm>
        </p:spPr>
        <p:txBody>
          <a:bodyPr>
            <a:normAutofit/>
          </a:bodyPr>
          <a:lstStyle/>
          <a:p>
            <a:pPr marL="365760" indent="-283464" algn="ctr" fontAlgn="auto">
              <a:spcAft>
                <a:spcPts val="0"/>
              </a:spcAft>
              <a:buFont typeface="Wingdings" pitchFamily="2" charset="2"/>
              <a:buNone/>
              <a:defRPr/>
            </a:pPr>
            <a:r>
              <a:rPr lang="en-US" b="1" dirty="0">
                <a:solidFill>
                  <a:schemeClr val="accent4"/>
                </a:solidFill>
              </a:rPr>
              <a:t>Hamilton and Inefficiency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These two sources of inefficiency disappear in Hamilton’s model:</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Boundaries adjust so that all jurisdictions are homogeneous (despite extensive evidence that boundaries do not change for this reason).</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Zoning is set so that housing consumption is optimal (despite the incentives of residents to manipulate zoning and the bluntness of zoning tools).</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27A0E675-A59E-4021-8B14-175B44BEBA62}"/>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Hamilton and Inefficiency</a:t>
            </a:r>
          </a:p>
        </p:txBody>
      </p:sp>
    </p:spTree>
    <p:extLst>
      <p:ext uri="{BB962C8B-B14F-4D97-AF65-F5344CB8AC3E}">
        <p14:creationId xmlns:p14="http://schemas.microsoft.com/office/powerpoint/2010/main" val="6583832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Hamilton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1945" y="944656"/>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4"/>
                </a:solidFill>
              </a:rPr>
              <a:t>Conclusions on Efficiency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Hamilton model shows how extreme the assumptions must be to generate an efficient outcome.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Nevertheless, many scholars defend our federal system as almost efficient,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Instead of identifying policies to improve its efficiency.</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a:extLst>
              <a:ext uri="{FF2B5EF4-FFF2-40B4-BE49-F238E27FC236}">
                <a16:creationId xmlns:a16="http://schemas.microsoft.com/office/drawing/2014/main" id="{154E8FBB-E01E-4311-B431-626DB593FBCA}"/>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Conclusions on Efficiency</a:t>
            </a:r>
          </a:p>
        </p:txBody>
      </p:sp>
    </p:spTree>
    <p:extLst>
      <p:ext uri="{BB962C8B-B14F-4D97-AF65-F5344CB8AC3E}">
        <p14:creationId xmlns:p14="http://schemas.microsoft.com/office/powerpoint/2010/main" val="27831237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EBC9F157-8E75-4CE2-B703-7F94A300EC99}"/>
              </a:ext>
            </a:extLst>
          </p:cNvPr>
          <p:cNvSpPr>
            <a:spLocks noGrp="1"/>
          </p:cNvSpPr>
          <p:nvPr>
            <p:ph type="title"/>
          </p:nvPr>
        </p:nvSpPr>
        <p:spPr/>
        <p:txBody>
          <a:bodyPr>
            <a:normAutofit/>
          </a:bodyPr>
          <a:lstStyle/>
          <a:p>
            <a:r>
              <a:rPr lang="en-US" sz="2000" dirty="0">
                <a:solidFill>
                  <a:schemeClr val="tx2">
                    <a:satMod val="130000"/>
                  </a:schemeClr>
                </a:solidFill>
              </a:rPr>
              <a:t>The Theory of Local Public Finance</a:t>
            </a:r>
            <a:endParaRPr lang="en-US" sz="2000" dirty="0"/>
          </a:p>
        </p:txBody>
      </p:sp>
      <p:sp>
        <p:nvSpPr>
          <p:cNvPr id="5" name="Title: Questions">
            <a:extLst>
              <a:ext uri="{FF2B5EF4-FFF2-40B4-BE49-F238E27FC236}">
                <a16:creationId xmlns:a16="http://schemas.microsoft.com/office/drawing/2014/main" id="{50A933FF-20E2-4A2A-B12B-ED58A9C937F7}"/>
              </a:ext>
            </a:extLst>
          </p:cNvPr>
          <p:cNvSpPr txBox="1">
            <a:spLocks/>
          </p:cNvSpPr>
          <p:nvPr/>
        </p:nvSpPr>
        <p:spPr>
          <a:xfrm>
            <a:off x="432486" y="1068016"/>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a:solidFill>
                  <a:srgbClr val="FF0000"/>
                </a:solidFill>
              </a:rPr>
              <a:t>Questions</a:t>
            </a:r>
          </a:p>
        </p:txBody>
      </p:sp>
      <p:sp>
        <p:nvSpPr>
          <p:cNvPr id="6" name="Content Placeholder">
            <a:extLst>
              <a:ext uri="{FF2B5EF4-FFF2-40B4-BE49-F238E27FC236}">
                <a16:creationId xmlns:a16="http://schemas.microsoft.com/office/drawing/2014/main" id="{BEA1E37F-9905-4428-AC59-D30DC9EE8638}"/>
              </a:ext>
            </a:extLst>
          </p:cNvPr>
          <p:cNvSpPr txBox="1">
            <a:spLocks/>
          </p:cNvSpPr>
          <p:nvPr/>
        </p:nvSpPr>
        <p:spPr>
          <a:xfrm>
            <a:off x="448962" y="1752600"/>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spcBef>
                <a:spcPts val="0"/>
              </a:spcBef>
              <a:spcAft>
                <a:spcPts val="1800"/>
              </a:spcAft>
            </a:pPr>
            <a:r>
              <a:rPr lang="en-US" dirty="0"/>
              <a:t>What is household “sorting” and why does it occur?</a:t>
            </a:r>
          </a:p>
          <a:p>
            <a:pPr>
              <a:spcBef>
                <a:spcPts val="0"/>
              </a:spcBef>
              <a:spcAft>
                <a:spcPts val="1800"/>
              </a:spcAft>
            </a:pPr>
            <a:r>
              <a:rPr lang="en-US" dirty="0"/>
              <a:t>Is household sorting consistent with heterogeneous communities?</a:t>
            </a:r>
          </a:p>
          <a:p>
            <a:pPr>
              <a:spcBef>
                <a:spcPts val="0"/>
              </a:spcBef>
              <a:spcAft>
                <a:spcPts val="1800"/>
              </a:spcAft>
            </a:pPr>
            <a:r>
              <a:rPr lang="en-US" dirty="0"/>
              <a:t>Do property taxes affect sorting?</a:t>
            </a:r>
          </a:p>
          <a:p>
            <a:pPr>
              <a:spcBef>
                <a:spcPts val="0"/>
              </a:spcBef>
              <a:spcAft>
                <a:spcPts val="1800"/>
              </a:spcAft>
            </a:pPr>
            <a:r>
              <a:rPr lang="en-US" dirty="0"/>
              <a:t>How does household income affect sorting?</a:t>
            </a:r>
          </a:p>
          <a:p>
            <a:pPr>
              <a:spcBef>
                <a:spcPts val="0"/>
              </a:spcBef>
              <a:spcAft>
                <a:spcPts val="1800"/>
              </a:spcAft>
            </a:pPr>
            <a:r>
              <a:rPr lang="en-US" dirty="0"/>
              <a:t>Is this sorting efficient (in the allocative sense?)</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79685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a:t>Intro</a:t>
            </a:r>
            <a:r>
              <a:rPr lang="en-US" sz="1600" dirty="0"/>
              <a:t>duction</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12728"/>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U.S. Federal System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1A90E2DD-9B06-4952-BA53-28BDF05869FC}"/>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Introduction – Class Outline</a:t>
            </a:r>
          </a:p>
        </p:txBody>
      </p:sp>
    </p:spTree>
    <p:extLst>
      <p:ext uri="{BB962C8B-B14F-4D97-AF65-F5344CB8AC3E}">
        <p14:creationId xmlns:p14="http://schemas.microsoft.com/office/powerpoint/2010/main" val="137818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txBox="1">
            <a:spLocks/>
          </p:cNvSpPr>
          <p:nvPr/>
        </p:nvSpPr>
        <p:spPr>
          <a:xfrm>
            <a:off x="7620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381000" y="971731"/>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a:solidFill>
                  <a:schemeClr val="accent5"/>
                </a:solidFill>
              </a:rPr>
              <a:t>Local Public Finance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literature on local public finance in a federal system is built around three questions: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1. How do housing markets allocate households to jurisdictions? = Bidding and sorting!</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2. How do jurisdictions make decisions about the level of local public services and taxes?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3. Under what circumstances are the answers to the first two questions compatible?</a:t>
            </a:r>
          </a:p>
          <a:p>
            <a:pPr marL="365760" indent="-283464" fontAlgn="auto">
              <a:spcAft>
                <a:spcPts val="0"/>
              </a:spcAft>
              <a:buFont typeface="Wingdings 2"/>
              <a:buChar char=""/>
              <a:defRPr/>
            </a:pPr>
            <a:endParaRPr lang="en-US" dirty="0"/>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8" name="Title" hidden="1">
            <a:extLst>
              <a:ext uri="{FF2B5EF4-FFF2-40B4-BE49-F238E27FC236}">
                <a16:creationId xmlns:a16="http://schemas.microsoft.com/office/drawing/2014/main" id="{9DFC33D4-B166-4D05-8C36-1E04414379F4}"/>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Local Public Finance</a:t>
            </a:r>
          </a:p>
        </p:txBody>
      </p:sp>
    </p:spTree>
    <p:extLst>
      <p:ext uri="{BB962C8B-B14F-4D97-AF65-F5344CB8AC3E}">
        <p14:creationId xmlns:p14="http://schemas.microsoft.com/office/powerpoint/2010/main" val="2988904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p:cNvSpPr>
          <p:nvPr/>
        </p:nvSpPr>
        <p:spPr>
          <a:xfrm>
            <a:off x="7620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Consensus Model </a:t>
            </a: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1"/>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a:solidFill>
                  <a:schemeClr val="tx2">
                    <a:satMod val="130000"/>
                  </a:schemeClr>
                </a:solidFill>
              </a:rPr>
              <a:t> The Theory of Local Public Finance</a:t>
            </a:r>
            <a:endParaRPr lang="en-US" sz="1800" dirty="0">
              <a:solidFill>
                <a:schemeClr val="tx2">
                  <a:satMod val="130000"/>
                </a:schemeClr>
              </a:solidFill>
            </a:endParaRPr>
          </a:p>
        </p:txBody>
      </p:sp>
      <p:sp>
        <p:nvSpPr>
          <p:cNvPr id="6147" name="Rectangle 2"/>
          <p:cNvSpPr>
            <a:spLocks noGrp="1" noChangeArrowheads="1"/>
          </p:cNvSpPr>
          <p:nvPr>
            <p:ph idx="1"/>
          </p:nvPr>
        </p:nvSpPr>
        <p:spPr>
          <a:xfrm>
            <a:off x="457200" y="909670"/>
            <a:ext cx="8229600" cy="5657849"/>
          </a:xfrm>
        </p:spPr>
        <p:txBody>
          <a:bodyPr>
            <a:normAutofit fontScale="85000" lnSpcReduction="20000"/>
          </a:bodyPr>
          <a:lstStyle/>
          <a:p>
            <a:pPr marL="365760" indent="-283464" algn="ctr" fontAlgn="auto">
              <a:spcAft>
                <a:spcPts val="0"/>
              </a:spcAft>
              <a:buFont typeface="Wingdings" pitchFamily="2" charset="2"/>
              <a:buNone/>
              <a:defRPr/>
            </a:pPr>
            <a:r>
              <a:rPr lang="en-US" b="1" dirty="0">
                <a:solidFill>
                  <a:schemeClr val="accent5"/>
                </a:solidFill>
              </a:rPr>
              <a:t>The Role of Tiebout</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This literature is often traced to a famous article by Charles Tiebout in the </a:t>
            </a:r>
            <a:r>
              <a:rPr lang="en-US" i="1" dirty="0"/>
              <a:t>JPE</a:t>
            </a:r>
            <a:r>
              <a:rPr lang="en-US" dirty="0"/>
              <a:t> (October 1956).</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Tiebout said people reveal their preferences for public services by selecting a community (thereby solving Samuelson’s free-rider problem).</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Tiebout said this choice is like any market choice so the outcome is </a:t>
            </a:r>
            <a:r>
              <a:rPr lang="en-US" b="1" dirty="0">
                <a:solidFill>
                  <a:schemeClr val="accent1"/>
                </a:solidFill>
              </a:rPr>
              <a:t>efficient</a:t>
            </a:r>
            <a:r>
              <a:rPr lang="en-US" dirty="0"/>
              <a:t>.</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But </a:t>
            </a:r>
            <a:r>
              <a:rPr lang="en-US" dirty="0" err="1"/>
              <a:t>Tiebout’s</a:t>
            </a:r>
            <a:r>
              <a:rPr lang="en-US" dirty="0"/>
              <a:t> model is very simplistic.  It has</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No housing market</a:t>
            </a:r>
          </a:p>
          <a:p>
            <a:pPr marL="640398" lvl="1" indent="-283464" fontAlgn="auto">
              <a:spcAft>
                <a:spcPts val="0"/>
              </a:spcAft>
              <a:buFont typeface="Wingdings 2"/>
              <a:buChar char=""/>
              <a:defRPr/>
            </a:pPr>
            <a:r>
              <a:rPr lang="en-US" dirty="0"/>
              <a:t>No property tax (just an entry fee)</a:t>
            </a:r>
          </a:p>
          <a:p>
            <a:pPr marL="640398" lvl="1" indent="-283464" fontAlgn="auto">
              <a:spcAft>
                <a:spcPts val="0"/>
              </a:spcAft>
              <a:buFont typeface="Wingdings 2"/>
              <a:buChar char=""/>
              <a:defRPr/>
            </a:pPr>
            <a:r>
              <a:rPr lang="en-US" dirty="0"/>
              <a:t>No public goods (just publically provided private goods) or voting</a:t>
            </a:r>
          </a:p>
          <a:p>
            <a:pPr marL="640398" lvl="1" indent="-283464" fontAlgn="auto">
              <a:spcAft>
                <a:spcPts val="0"/>
              </a:spcAft>
              <a:buFont typeface="Wingdings 2"/>
              <a:buChar char=""/>
              <a:defRPr/>
            </a:pPr>
            <a:r>
              <a:rPr lang="en-US" dirty="0"/>
              <a:t>No labor market or commuting (just dividend income)</a:t>
            </a:r>
          </a:p>
          <a:p>
            <a:pPr marL="365760" indent="-283464" fontAlgn="auto">
              <a:spcAft>
                <a:spcPts val="0"/>
              </a:spcAft>
              <a:buFont typeface="Wingdings 2"/>
              <a:buChar char=""/>
              <a:defRPr/>
            </a:pPr>
            <a:endParaRPr lang="en-US" dirty="0"/>
          </a:p>
        </p:txBody>
      </p:sp>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7" name="Title" hidden="1">
            <a:extLst>
              <a:ext uri="{FF2B5EF4-FFF2-40B4-BE49-F238E27FC236}">
                <a16:creationId xmlns:a16="http://schemas.microsoft.com/office/drawing/2014/main" id="{61349250-CFA3-47CB-BCFE-D2F4484A645F}"/>
              </a:ext>
            </a:extLst>
          </p:cNvPr>
          <p:cNvSpPr>
            <a:spLocks noGrp="1"/>
          </p:cNvSpPr>
          <p:nvPr>
            <p:ph type="title"/>
          </p:nvPr>
        </p:nvSpPr>
        <p:spPr>
          <a:xfrm>
            <a:off x="457200" y="-1143000"/>
            <a:ext cx="8229600" cy="1143000"/>
          </a:xfrm>
        </p:spPr>
        <p:txBody>
          <a:bodyPr vert="horz" rtlCol="0" anchor="b">
            <a:normAutofit/>
            <a:scene3d>
              <a:camera prst="orthographicFront"/>
              <a:lightRig rig="soft" dir="t"/>
            </a:scene3d>
            <a:sp3d prstMaterial="softEdge">
              <a:bevelT w="25400" h="25400"/>
            </a:sp3d>
          </a:bodyPr>
          <a:lstStyle/>
          <a:p>
            <a:r>
              <a:rPr lang="en-US" dirty="0"/>
              <a:t>The Role of </a:t>
            </a:r>
            <a:r>
              <a:rPr lang="en-US" dirty="0" err="1"/>
              <a:t>Tiebout</a:t>
            </a:r>
            <a:endParaRPr lang="en-US" dirty="0"/>
          </a:p>
        </p:txBody>
      </p:sp>
    </p:spTree>
    <p:extLst>
      <p:ext uri="{BB962C8B-B14F-4D97-AF65-F5344CB8AC3E}">
        <p14:creationId xmlns:p14="http://schemas.microsoft.com/office/powerpoint/2010/main" val="528144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138265</TotalTime>
  <Words>4279</Words>
  <Application>Microsoft Office PowerPoint</Application>
  <PresentationFormat>On-screen Show (4:3)</PresentationFormat>
  <Paragraphs>797</Paragraphs>
  <Slides>67</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8" baseType="lpstr">
      <vt:lpstr>Arial</vt:lpstr>
      <vt:lpstr>Calibri</vt:lpstr>
      <vt:lpstr>Georgia</vt:lpstr>
      <vt:lpstr>Lucida Sans Unicode</vt:lpstr>
      <vt:lpstr>Times New Roman</vt:lpstr>
      <vt:lpstr>Verdana</vt:lpstr>
      <vt:lpstr>Wingdings</vt:lpstr>
      <vt:lpstr>Wingdings 2</vt:lpstr>
      <vt:lpstr>Wingdings 3</vt:lpstr>
      <vt:lpstr>Concourse</vt:lpstr>
      <vt:lpstr>Equation</vt:lpstr>
      <vt:lpstr> Bidding and Sorting:   The Theory of Local Public Finance</vt:lpstr>
      <vt:lpstr> The Theory of Local Public Finance</vt:lpstr>
      <vt:lpstr>Introduction</vt:lpstr>
      <vt:lpstr>The U.S. Federal System</vt:lpstr>
      <vt:lpstr>The U.S. Federal System 2</vt:lpstr>
      <vt:lpstr>The U.S. Federal System 3</vt:lpstr>
      <vt:lpstr>Introduction – Class Outline</vt:lpstr>
      <vt:lpstr>Local Public Finance</vt:lpstr>
      <vt:lpstr>The Role of Tiebout</vt:lpstr>
      <vt:lpstr>Key Assumptions</vt:lpstr>
      <vt:lpstr>Additional Assumptions</vt:lpstr>
      <vt:lpstr>Introduction – Class Outline</vt:lpstr>
      <vt:lpstr>The Household Problem</vt:lpstr>
      <vt:lpstr>The Household Problem 2</vt:lpstr>
      <vt:lpstr>The First-Order Conditions</vt:lpstr>
      <vt:lpstr>The First-Order Conditions, 2</vt:lpstr>
      <vt:lpstr>The Market Interpretation</vt:lpstr>
      <vt:lpstr>Alternative Approach</vt:lpstr>
      <vt:lpstr>Bidding for Property Tax Rates</vt:lpstr>
      <vt:lpstr>Property Tax Rates, 2</vt:lpstr>
      <vt:lpstr>Property Tax Rates, 3</vt:lpstr>
      <vt:lpstr>The House-Value Equation</vt:lpstr>
      <vt:lpstr>Capitalization</vt:lpstr>
      <vt:lpstr>Finding a Functional Form</vt:lpstr>
      <vt:lpstr>Finding a Functional Form, 2</vt:lpstr>
      <vt:lpstr>Finding a Functional Form, 3</vt:lpstr>
      <vt:lpstr>Finding a Functional Form, 4</vt:lpstr>
      <vt:lpstr>Finding a Functional Form, 5</vt:lpstr>
      <vt:lpstr>Finding a Functional Form, 6</vt:lpstr>
      <vt:lpstr>Finding a Functional Form, 7</vt:lpstr>
      <vt:lpstr>The Theory of Local Public Finance</vt:lpstr>
      <vt:lpstr>Introduction – Class Outline</vt:lpstr>
      <vt:lpstr>Sorting</vt:lpstr>
      <vt:lpstr>Sorting, 2</vt:lpstr>
      <vt:lpstr>Sorting, 3</vt:lpstr>
      <vt:lpstr>Sorting, 4</vt:lpstr>
      <vt:lpstr>Sorting, 5</vt:lpstr>
      <vt:lpstr>Sorting, 6</vt:lpstr>
      <vt:lpstr>Consensus Bidding and Sorting</vt:lpstr>
      <vt:lpstr>Sorting, 6</vt:lpstr>
      <vt:lpstr>Sorting, 7</vt:lpstr>
      <vt:lpstr>Sorting, 8</vt:lpstr>
      <vt:lpstr>Sorting, 8a </vt:lpstr>
      <vt:lpstr>Sorting, 9</vt:lpstr>
      <vt:lpstr>Sorting, 10</vt:lpstr>
      <vt:lpstr>Sorting, 11</vt:lpstr>
      <vt:lpstr>Sorting, 12</vt:lpstr>
      <vt:lpstr>Sorting, 13</vt:lpstr>
      <vt:lpstr>Sorting, 14</vt:lpstr>
      <vt:lpstr>Sorting, 15</vt:lpstr>
      <vt:lpstr>Sorting, 16</vt:lpstr>
      <vt:lpstr>Preview</vt:lpstr>
      <vt:lpstr>Class Outline – Is the U.S. Federal System Efficient?</vt:lpstr>
      <vt:lpstr>Bids Including Property Taxes</vt:lpstr>
      <vt:lpstr>Bids Including Property Taxes, 2</vt:lpstr>
      <vt:lpstr>Consensus Bidding and Sorting Net of Taxes</vt:lpstr>
      <vt:lpstr>The Hamilton Approach</vt:lpstr>
      <vt:lpstr>Hamilton, 2</vt:lpstr>
      <vt:lpstr>Hamilton Bidding and Sorting</vt:lpstr>
      <vt:lpstr>Is a Federal System Efficient?</vt:lpstr>
      <vt:lpstr>Sources of Inefficiency</vt:lpstr>
      <vt:lpstr>Inefficiency Due to Heterogeneity</vt:lpstr>
      <vt:lpstr>Sources of Inefficiency, 2</vt:lpstr>
      <vt:lpstr>Sources of Inefficiency, 3</vt:lpstr>
      <vt:lpstr>Hamilton and Inefficiency</vt:lpstr>
      <vt:lpstr>Conclusions on Efficiency</vt:lpstr>
      <vt:lpstr>The Theory of Local Public Finance</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Bidding &amp; Sorting: The Theory of Local Public Finance</dc:title>
  <dc:creator>joyinger</dc:creator>
  <cp:lastModifiedBy>Emily Rose Minnoe</cp:lastModifiedBy>
  <cp:revision>192</cp:revision>
  <dcterms:created xsi:type="dcterms:W3CDTF">2005-12-18T15:49:22Z</dcterms:created>
  <dcterms:modified xsi:type="dcterms:W3CDTF">2020-08-04T15:46:35Z</dcterms:modified>
</cp:coreProperties>
</file>