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82" r:id="rId3"/>
    <p:sldId id="314" r:id="rId4"/>
    <p:sldId id="257" r:id="rId5"/>
    <p:sldId id="272" r:id="rId6"/>
    <p:sldId id="258" r:id="rId7"/>
    <p:sldId id="284" r:id="rId8"/>
    <p:sldId id="259" r:id="rId9"/>
    <p:sldId id="273" r:id="rId10"/>
    <p:sldId id="275" r:id="rId11"/>
    <p:sldId id="260" r:id="rId12"/>
    <p:sldId id="274" r:id="rId13"/>
    <p:sldId id="262" r:id="rId14"/>
    <p:sldId id="315" r:id="rId15"/>
    <p:sldId id="291" r:id="rId16"/>
    <p:sldId id="313" r:id="rId17"/>
    <p:sldId id="316" r:id="rId18"/>
    <p:sldId id="285" r:id="rId19"/>
    <p:sldId id="286" r:id="rId20"/>
    <p:sldId id="287" r:id="rId21"/>
    <p:sldId id="263" r:id="rId22"/>
    <p:sldId id="276" r:id="rId23"/>
    <p:sldId id="288" r:id="rId24"/>
    <p:sldId id="289" r:id="rId25"/>
    <p:sldId id="290" r:id="rId26"/>
    <p:sldId id="320" r:id="rId27"/>
    <p:sldId id="322" r:id="rId28"/>
    <p:sldId id="264" r:id="rId29"/>
    <p:sldId id="323" r:id="rId30"/>
    <p:sldId id="295" r:id="rId31"/>
    <p:sldId id="296" r:id="rId32"/>
    <p:sldId id="297" r:id="rId33"/>
    <p:sldId id="293" r:id="rId34"/>
    <p:sldId id="298" r:id="rId35"/>
    <p:sldId id="294" r:id="rId36"/>
    <p:sldId id="300" r:id="rId37"/>
    <p:sldId id="301" r:id="rId38"/>
    <p:sldId id="299" r:id="rId39"/>
    <p:sldId id="306" r:id="rId40"/>
    <p:sldId id="302" r:id="rId41"/>
    <p:sldId id="304" r:id="rId42"/>
    <p:sldId id="303" r:id="rId43"/>
    <p:sldId id="307" r:id="rId44"/>
    <p:sldId id="317" r:id="rId45"/>
    <p:sldId id="265" r:id="rId46"/>
    <p:sldId id="266" r:id="rId47"/>
    <p:sldId id="305" r:id="rId48"/>
    <p:sldId id="267" r:id="rId49"/>
    <p:sldId id="292" r:id="rId50"/>
    <p:sldId id="321" r:id="rId51"/>
    <p:sldId id="268" r:id="rId52"/>
    <p:sldId id="318" r:id="rId53"/>
    <p:sldId id="269" r:id="rId54"/>
    <p:sldId id="270" r:id="rId55"/>
    <p:sldId id="283" r:id="rId56"/>
    <p:sldId id="271" r:id="rId57"/>
    <p:sldId id="277" r:id="rId58"/>
    <p:sldId id="278" r:id="rId59"/>
    <p:sldId id="319" r:id="rId60"/>
    <p:sldId id="324" r:id="rId6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9" autoAdjust="0"/>
    <p:restoredTop sz="93849" autoAdjust="0"/>
  </p:normalViewPr>
  <p:slideViewPr>
    <p:cSldViewPr>
      <p:cViewPr varScale="1">
        <p:scale>
          <a:sx n="63" d="100"/>
          <a:sy n="63" d="100"/>
        </p:scale>
        <p:origin x="8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5D70E1E-A5A2-435E-BFA6-36E0A708BEF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48F051-FBF9-499F-849C-FBBFD66D8A7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9062-B66C-4A3B-922A-9BF5DC2F7AD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416"/>
            <a:ext cx="8229600" cy="11406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13200" cy="45303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600200"/>
            <a:ext cx="4013200" cy="45303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CE32B-CB5A-40C5-88C8-3F12A779A6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98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D587F-2967-4523-8F0D-4ED92D0E0AD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081EB-8B16-495B-ABFE-BD46542D226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D09362-27FD-4572-BE98-028A0A7DEF5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ABFDC-A1FE-4379-93C1-B078B23E00C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4EF686-F43F-4CE8-BD6D-7E5289F6E34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A5A72-CEE2-4FB5-9114-A1ABBFD5FB0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BBFA26-6FDB-45D3-A0FE-BC2D6659E51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866A59F-A995-4A08-B2E8-20F7F84844B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DBDA3D2-D22E-4D26-B0C4-2D1DB12E142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wmf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wmf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.wmf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.wmf"/><Relationship Id="rId4" Type="http://schemas.openxmlformats.org/officeDocument/2006/relationships/image" Target="../media/image1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wmf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.wmf"/><Relationship Id="rId4" Type="http://schemas.openxmlformats.org/officeDocument/2006/relationships/image" Target="../media/image1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.wmf"/><Relationship Id="rId4" Type="http://schemas.openxmlformats.org/officeDocument/2006/relationships/image" Target="../media/image14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Relationship Id="rId9" Type="http://schemas.openxmlformats.org/officeDocument/2006/relationships/image" Target="../media/image2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Relationship Id="rId9" Type="http://schemas.openxmlformats.org/officeDocument/2006/relationships/image" Target="../media/image2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3.wmf"/><Relationship Id="rId9" Type="http://schemas.openxmlformats.org/officeDocument/2006/relationships/image" Target="../media/image2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.wmf"/><Relationship Id="rId4" Type="http://schemas.openxmlformats.org/officeDocument/2006/relationships/image" Target="../media/image26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.wmf"/><Relationship Id="rId4" Type="http://schemas.openxmlformats.org/officeDocument/2006/relationships/image" Target="../media/image27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.wmf"/><Relationship Id="rId4" Type="http://schemas.openxmlformats.org/officeDocument/2006/relationships/image" Target="../media/image28.w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9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wmf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wmf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076450"/>
            <a:ext cx="8686800" cy="18097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dirty="0">
                <a:solidFill>
                  <a:schemeClr val="tx2"/>
                </a:solidFill>
              </a:rPr>
              <a:t>Property Tax Capitalization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2801" y="3314700"/>
            <a:ext cx="7624233" cy="17907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/>
              <a:t>ECN741, Urban Economics</a:t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5" name="TextBox"/>
          <p:cNvSpPr txBox="1"/>
          <p:nvPr/>
        </p:nvSpPr>
        <p:spPr>
          <a:xfrm>
            <a:off x="533400" y="60198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Professor John Yinger, The Maxwell School, Syracuse University, 2020</a:t>
            </a:r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9600" y="571500"/>
            <a:ext cx="2424989" cy="1357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>
          <a:xfrm>
            <a:off x="406400" y="1298972"/>
            <a:ext cx="8229600" cy="4987528"/>
          </a:xfrm>
        </p:spPr>
        <p:txBody>
          <a:bodyPr>
            <a:normAutofit fontScale="92500" lnSpcReduction="20000"/>
          </a:bodyPr>
          <a:lstStyle/>
          <a:p>
            <a:pPr marL="109728" indent="0" algn="ctr" eaLnBrk="1" hangingPunct="1">
              <a:buNone/>
            </a:pPr>
            <a:r>
              <a:rPr lang="en-US" b="1" dirty="0"/>
              <a:t>The Asset Price with Property Taxes </a:t>
            </a:r>
          </a:p>
          <a:p>
            <a:pPr eaLnBrk="1" hangingPunct="1"/>
            <a:endParaRPr lang="en-US" dirty="0">
              <a:solidFill>
                <a:srgbClr val="CC3300"/>
              </a:solidFill>
            </a:endParaRPr>
          </a:p>
          <a:p>
            <a:pPr eaLnBrk="1" hangingPunct="1"/>
            <a:r>
              <a:rPr lang="en-US" b="1" dirty="0">
                <a:solidFill>
                  <a:srgbClr val="CC3300"/>
                </a:solidFill>
              </a:rPr>
              <a:t>Adding property taxes as an expense</a:t>
            </a:r>
            <a:r>
              <a:rPr lang="en-US" dirty="0"/>
              <a:t>, the house value equation becomes: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Note that property taxes are added as a </a:t>
            </a:r>
            <a:r>
              <a:rPr lang="en-US" b="1" dirty="0">
                <a:solidFill>
                  <a:srgbClr val="CC3300"/>
                </a:solidFill>
              </a:rPr>
              <a:t>flow</a:t>
            </a:r>
            <a:r>
              <a:rPr lang="en-US" dirty="0"/>
              <a:t> because they must be paid every year—a flow that is “capitalized.”</a:t>
            </a:r>
          </a:p>
        </p:txBody>
      </p:sp>
      <p:graphicFrame>
        <p:nvGraphicFramePr>
          <p:cNvPr id="10245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456594"/>
              </p:ext>
            </p:extLst>
          </p:nvPr>
        </p:nvGraphicFramePr>
        <p:xfrm>
          <a:off x="2209800" y="2723989"/>
          <a:ext cx="4783042" cy="1981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9" name="Equation" r:id="rId3" imgW="2070100" imgH="1206500" progId="Equation.DSMT4">
                  <p:embed/>
                </p:oleObj>
              </mc:Choice>
              <mc:Fallback>
                <p:oleObj name="Equation" r:id="rId3" imgW="2070100" imgH="1206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723989"/>
                        <a:ext cx="4783042" cy="19814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89595"/>
            <a:ext cx="8382000" cy="5543550"/>
          </a:xfrm>
        </p:spPr>
        <p:txBody>
          <a:bodyPr>
            <a:normAutofit fontScale="400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CN" sz="2600" i="1" dirty="0">
              <a:ea typeface="SimSun" pitchFamily="2" charset="-122"/>
            </a:endParaRPr>
          </a:p>
          <a:p>
            <a:pPr marL="109728" indent="0" algn="ctr" eaLnBrk="1" hangingPunct="1">
              <a:lnSpc>
                <a:spcPct val="80000"/>
              </a:lnSpc>
              <a:buNone/>
            </a:pPr>
            <a:r>
              <a:rPr lang="en-US" altLang="zh-CN" sz="6000" b="1" dirty="0">
                <a:ea typeface="SimSun" pitchFamily="2" charset="-122"/>
              </a:rPr>
              <a:t>The Degree of Capitalization</a:t>
            </a:r>
          </a:p>
          <a:p>
            <a:pPr eaLnBrk="1" hangingPunct="1">
              <a:lnSpc>
                <a:spcPct val="8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5100" dirty="0">
                <a:ea typeface="SimSun" pitchFamily="2" charset="-122"/>
              </a:rPr>
              <a:t>This equation assumes that property taxes are </a:t>
            </a:r>
            <a:r>
              <a:rPr lang="en-US" altLang="zh-CN" sz="5100" b="1" dirty="0">
                <a:solidFill>
                  <a:srgbClr val="CC3300"/>
                </a:solidFill>
                <a:ea typeface="SimSun" pitchFamily="2" charset="-122"/>
              </a:rPr>
              <a:t>fully capitalized</a:t>
            </a:r>
            <a:r>
              <a:rPr lang="en-US" altLang="zh-CN" sz="5100" dirty="0">
                <a:ea typeface="SimSun" pitchFamily="2" charset="-122"/>
              </a:rPr>
              <a:t>.</a:t>
            </a:r>
          </a:p>
          <a:p>
            <a:pPr eaLnBrk="1" hangingPunct="1">
              <a:lnSpc>
                <a:spcPct val="70000"/>
              </a:lnSpc>
            </a:pPr>
            <a:endParaRPr lang="en-US" altLang="zh-CN" sz="5100" dirty="0">
              <a:ea typeface="SimSun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5100" dirty="0">
                <a:ea typeface="SimSun" pitchFamily="2" charset="-122"/>
              </a:rPr>
              <a:t>As we will see, this might not be the case, so a more general form is:</a:t>
            </a:r>
          </a:p>
          <a:p>
            <a:pPr eaLnBrk="1" hangingPunct="1">
              <a:lnSpc>
                <a:spcPct val="120000"/>
              </a:lnSpc>
            </a:pPr>
            <a:endParaRPr lang="en-US" sz="5100" dirty="0"/>
          </a:p>
          <a:p>
            <a:pPr eaLnBrk="1" hangingPunct="1">
              <a:lnSpc>
                <a:spcPct val="120000"/>
              </a:lnSpc>
            </a:pPr>
            <a:endParaRPr lang="en-US" sz="5100" dirty="0"/>
          </a:p>
          <a:p>
            <a:pPr eaLnBrk="1" hangingPunct="1">
              <a:lnSpc>
                <a:spcPct val="120000"/>
              </a:lnSpc>
            </a:pPr>
            <a:endParaRPr lang="en-US" sz="5100" dirty="0"/>
          </a:p>
          <a:p>
            <a:pPr eaLnBrk="1" hangingPunct="1">
              <a:lnSpc>
                <a:spcPct val="120000"/>
              </a:lnSpc>
            </a:pPr>
            <a:endParaRPr lang="en-US" sz="5100" dirty="0"/>
          </a:p>
          <a:p>
            <a:pPr eaLnBrk="1" hangingPunct="1">
              <a:lnSpc>
                <a:spcPct val="120000"/>
              </a:lnSpc>
            </a:pPr>
            <a:endParaRPr lang="en-US" sz="5100" dirty="0"/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zh-CN" sz="5100" i="1" dirty="0">
                <a:ea typeface="SimSun" pitchFamily="2" charset="-122"/>
              </a:rPr>
              <a:t>  </a:t>
            </a:r>
          </a:p>
          <a:p>
            <a:pPr marL="342900" indent="0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zh-CN" sz="5100" dirty="0">
                <a:ea typeface="SimSun" pitchFamily="2" charset="-122"/>
              </a:rPr>
              <a:t>where</a:t>
            </a:r>
            <a:r>
              <a:rPr lang="en-US" altLang="zh-CN" sz="5100" i="1" dirty="0">
                <a:ea typeface="SimSun" pitchFamily="2" charset="-122"/>
              </a:rPr>
              <a:t> </a:t>
            </a:r>
            <a:r>
              <a:rPr lang="en-US" altLang="zh-CN" sz="5100" b="1" i="1" dirty="0">
                <a:solidFill>
                  <a:srgbClr val="CC33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β</a:t>
            </a:r>
            <a:r>
              <a:rPr lang="en-US" altLang="zh-CN" sz="5100" b="1" dirty="0">
                <a:solidFill>
                  <a:srgbClr val="CC3300"/>
                </a:solidFill>
                <a:ea typeface="SimSun" pitchFamily="2" charset="-122"/>
              </a:rPr>
              <a:t> </a:t>
            </a:r>
            <a:r>
              <a:rPr lang="en-US" altLang="zh-CN" sz="5100" dirty="0">
                <a:ea typeface="SimSun" pitchFamily="2" charset="-122"/>
              </a:rPr>
              <a:t>is the </a:t>
            </a:r>
            <a:r>
              <a:rPr lang="en-US" altLang="zh-CN" sz="5100" b="1" dirty="0">
                <a:solidFill>
                  <a:srgbClr val="CC3300"/>
                </a:solidFill>
                <a:ea typeface="SimSun" pitchFamily="2" charset="-122"/>
              </a:rPr>
              <a:t>“degree of property tax capitalization;”</a:t>
            </a:r>
            <a:r>
              <a:rPr lang="en-US" altLang="zh-CN" sz="5100" dirty="0">
                <a:ea typeface="SimSun" pitchFamily="2" charset="-122"/>
              </a:rPr>
              <a:t> i.e., the impact of a $1 decrease in the present value of property taxes on the value of a house.</a:t>
            </a:r>
          </a:p>
          <a:p>
            <a:pPr eaLnBrk="1" hangingPunct="1">
              <a:lnSpc>
                <a:spcPct val="80000"/>
              </a:lnSpc>
            </a:pPr>
            <a:endParaRPr lang="en-US" altLang="zh-CN" sz="2600" dirty="0">
              <a:ea typeface="SimSun" pitchFamily="2" charset="-122"/>
            </a:endParaRPr>
          </a:p>
        </p:txBody>
      </p:sp>
      <p:graphicFrame>
        <p:nvGraphicFramePr>
          <p:cNvPr id="12293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3704521"/>
              </p:ext>
            </p:extLst>
          </p:nvPr>
        </p:nvGraphicFramePr>
        <p:xfrm>
          <a:off x="2140574" y="3048000"/>
          <a:ext cx="4717426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7" name="Equation" r:id="rId3" imgW="2070000" imgH="1269720" progId="Equation.DSMT4">
                  <p:embed/>
                </p:oleObj>
              </mc:Choice>
              <mc:Fallback>
                <p:oleObj name="Equation" r:id="rId3" imgW="2070000" imgH="12697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0574" y="3048000"/>
                        <a:ext cx="4717426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41821"/>
            <a:ext cx="8686800" cy="5044679"/>
          </a:xfrm>
        </p:spPr>
        <p:txBody>
          <a:bodyPr>
            <a:normAutofit lnSpcReduction="10000"/>
          </a:bodyPr>
          <a:lstStyle/>
          <a:p>
            <a:pPr marL="109728" indent="0" algn="ctr" eaLnBrk="1" hangingPunct="1">
              <a:buNone/>
            </a:pPr>
            <a:r>
              <a:rPr lang="en-US" altLang="zh-CN" b="1" dirty="0">
                <a:ea typeface="SimSun" pitchFamily="2" charset="-122"/>
              </a:rPr>
              <a:t>Interpreting </a:t>
            </a:r>
            <a:r>
              <a:rPr lang="el-GR" altLang="zh-CN" b="1" i="1" dirty="0">
                <a:latin typeface="Times New Roman"/>
                <a:ea typeface="SimSun" pitchFamily="2" charset="-122"/>
                <a:cs typeface="Times New Roman"/>
              </a:rPr>
              <a:t>β</a:t>
            </a:r>
            <a:endParaRPr lang="en-US" altLang="zh-CN" b="1" i="1" dirty="0">
              <a:ea typeface="SimSun" pitchFamily="2" charset="-122"/>
            </a:endParaRPr>
          </a:p>
          <a:p>
            <a:pPr eaLnBrk="1" hangingPunct="1">
              <a:lnSpc>
                <a:spcPct val="50000"/>
              </a:lnSpc>
            </a:pPr>
            <a:endParaRPr lang="en-US" altLang="zh-CN" dirty="0">
              <a:ea typeface="SimSun" pitchFamily="2" charset="-122"/>
            </a:endParaRPr>
          </a:p>
          <a:p>
            <a:pPr eaLnBrk="1" hangingPunct="1"/>
            <a:r>
              <a:rPr lang="en-US" altLang="zh-CN" dirty="0">
                <a:ea typeface="SimSun" pitchFamily="2" charset="-122"/>
              </a:rPr>
              <a:t>A value of </a:t>
            </a:r>
            <a:r>
              <a:rPr lang="en-US" altLang="zh-CN" i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β</a:t>
            </a:r>
            <a:r>
              <a:rPr lang="en-US" altLang="zh-CN" dirty="0">
                <a:ea typeface="SimSun" pitchFamily="2" charset="-122"/>
              </a:rPr>
              <a:t> equal to </a:t>
            </a:r>
            <a:r>
              <a:rPr lang="en-US" altLang="zh-CN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1.0</a:t>
            </a:r>
            <a:r>
              <a:rPr lang="en-US" altLang="zh-CN" dirty="0">
                <a:ea typeface="SimSun" pitchFamily="2" charset="-122"/>
              </a:rPr>
              <a:t> corresponds to 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full capitalization</a:t>
            </a:r>
            <a:r>
              <a:rPr lang="en-US" altLang="zh-CN" dirty="0">
                <a:ea typeface="SimSun" pitchFamily="2" charset="-122"/>
              </a:rPr>
              <a:t>.</a:t>
            </a:r>
          </a:p>
          <a:p>
            <a:pPr eaLnBrk="1" hangingPunct="1">
              <a:lnSpc>
                <a:spcPct val="50000"/>
              </a:lnSpc>
            </a:pPr>
            <a:endParaRPr lang="en-US" altLang="zh-CN" dirty="0">
              <a:ea typeface="SimSun" pitchFamily="2" charset="-122"/>
            </a:endParaRPr>
          </a:p>
          <a:p>
            <a:pPr eaLnBrk="1" hangingPunct="1"/>
            <a:r>
              <a:rPr lang="en-US" altLang="zh-CN" dirty="0">
                <a:ea typeface="SimSun" pitchFamily="2" charset="-122"/>
              </a:rPr>
              <a:t>A value of </a:t>
            </a:r>
            <a:r>
              <a:rPr lang="en-US" altLang="zh-CN" i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β</a:t>
            </a:r>
            <a:r>
              <a:rPr lang="en-US" altLang="zh-CN" i="1" dirty="0">
                <a:ea typeface="SimSun" pitchFamily="2" charset="-122"/>
              </a:rPr>
              <a:t> </a:t>
            </a:r>
            <a:r>
              <a:rPr lang="en-US" altLang="zh-CN" dirty="0">
                <a:ea typeface="SimSun" pitchFamily="2" charset="-122"/>
              </a:rPr>
              <a:t>equal to </a:t>
            </a:r>
            <a:r>
              <a:rPr lang="en-US" altLang="zh-CN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0.0</a:t>
            </a:r>
            <a:r>
              <a:rPr lang="en-US" altLang="zh-CN" dirty="0">
                <a:ea typeface="SimSun" pitchFamily="2" charset="-122"/>
              </a:rPr>
              <a:t> corresponds to 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no capitalization</a:t>
            </a:r>
            <a:r>
              <a:rPr lang="en-US" altLang="zh-CN" dirty="0">
                <a:ea typeface="SimSun" pitchFamily="2" charset="-122"/>
              </a:rPr>
              <a:t>. </a:t>
            </a:r>
          </a:p>
          <a:p>
            <a:pPr eaLnBrk="1" hangingPunct="1">
              <a:lnSpc>
                <a:spcPct val="50000"/>
              </a:lnSpc>
            </a:pPr>
            <a:endParaRPr lang="en-US" altLang="zh-CN" dirty="0">
              <a:ea typeface="SimSun" pitchFamily="2" charset="-122"/>
            </a:endParaRPr>
          </a:p>
          <a:p>
            <a:pPr eaLnBrk="1" hangingPunct="1"/>
            <a:r>
              <a:rPr lang="en-US" altLang="zh-CN" dirty="0">
                <a:ea typeface="SimSun" pitchFamily="2" charset="-122"/>
              </a:rPr>
              <a:t>If </a:t>
            </a:r>
            <a:r>
              <a:rPr lang="en-US" altLang="zh-CN" i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β</a:t>
            </a:r>
            <a:r>
              <a:rPr lang="en-US" altLang="zh-CN" i="1" dirty="0">
                <a:ea typeface="SimSun" pitchFamily="2" charset="-122"/>
              </a:rPr>
              <a:t> </a:t>
            </a:r>
            <a:r>
              <a:rPr lang="en-US" altLang="zh-CN" dirty="0">
                <a:ea typeface="SimSun" pitchFamily="2" charset="-122"/>
              </a:rPr>
              <a:t>equals </a:t>
            </a:r>
            <a:r>
              <a:rPr lang="en-US" altLang="zh-CN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0.5</a:t>
            </a:r>
            <a:r>
              <a:rPr lang="en-US" altLang="zh-CN" dirty="0">
                <a:ea typeface="SimSun" pitchFamily="2" charset="-122"/>
              </a:rPr>
              <a:t> a </a:t>
            </a:r>
            <a:r>
              <a:rPr lang="en-US" altLang="zh-CN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$1 </a:t>
            </a:r>
            <a:r>
              <a:rPr lang="en-US" altLang="zh-CN" dirty="0">
                <a:ea typeface="SimSun" pitchFamily="2" charset="-122"/>
              </a:rPr>
              <a:t>increase in the present value of property taxes leads to a </a:t>
            </a:r>
            <a:r>
              <a:rPr lang="en-US" altLang="zh-CN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$0.50 </a:t>
            </a:r>
            <a:r>
              <a:rPr lang="en-US" altLang="zh-CN" dirty="0">
                <a:ea typeface="SimSun" pitchFamily="2" charset="-122"/>
              </a:rPr>
              <a:t>decrease in the value of a house.</a:t>
            </a:r>
          </a:p>
          <a:p>
            <a:pPr eaLnBrk="1" hangingPunct="1">
              <a:lnSpc>
                <a:spcPct val="50000"/>
              </a:lnSpc>
            </a:pPr>
            <a:endParaRPr lang="en-US" altLang="zh-CN" dirty="0">
              <a:ea typeface="SimSun" pitchFamily="2" charset="-122"/>
            </a:endParaRPr>
          </a:p>
          <a:p>
            <a:pPr eaLnBrk="1" hangingPunct="1"/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The value of </a:t>
            </a:r>
            <a:r>
              <a:rPr lang="en-US" altLang="zh-CN" b="1" i="1" dirty="0">
                <a:solidFill>
                  <a:srgbClr val="CC33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β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 need not be the same under all circumstances.</a:t>
            </a:r>
            <a:endParaRPr lang="en-US" altLang="zh-CN" b="1" dirty="0">
              <a:ea typeface="SimSun" pitchFamily="2" charset="-122"/>
            </a:endParaRP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57300"/>
            <a:ext cx="8229600" cy="4873229"/>
          </a:xfrm>
        </p:spPr>
        <p:txBody>
          <a:bodyPr>
            <a:normAutofit fontScale="85000" lnSpcReduction="20000"/>
          </a:bodyPr>
          <a:lstStyle/>
          <a:p>
            <a:pPr marL="109728" indent="0" algn="ctr" eaLnBrk="1" hangingPunct="1">
              <a:buNone/>
            </a:pPr>
            <a:r>
              <a:rPr lang="en-US" altLang="zh-CN" b="1" dirty="0">
                <a:ea typeface="SimSun" pitchFamily="2" charset="-122"/>
              </a:rPr>
              <a:t>The Capitalization Equation</a:t>
            </a:r>
          </a:p>
          <a:p>
            <a:pPr eaLnBrk="1" hangingPunct="1"/>
            <a:endParaRPr lang="en-US" altLang="zh-CN" dirty="0">
              <a:ea typeface="SimSun" pitchFamily="2" charset="-122"/>
            </a:endParaRPr>
          </a:p>
          <a:p>
            <a:pPr eaLnBrk="1" hangingPunct="1"/>
            <a:r>
              <a:rPr lang="en-US" altLang="zh-CN" dirty="0">
                <a:ea typeface="SimSun" pitchFamily="2" charset="-122"/>
              </a:rPr>
              <a:t>Solving the above for </a:t>
            </a:r>
            <a:r>
              <a:rPr lang="en-US" altLang="zh-CN" i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lang="en-US" altLang="zh-CN" dirty="0">
                <a:ea typeface="SimSun" pitchFamily="2" charset="-122"/>
              </a:rPr>
              <a:t> yields the 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capitalization equation</a:t>
            </a:r>
            <a:r>
              <a:rPr lang="en-US" altLang="zh-CN" dirty="0">
                <a:ea typeface="SimSun" pitchFamily="2" charset="-122"/>
              </a:rPr>
              <a:t>:</a:t>
            </a:r>
          </a:p>
          <a:p>
            <a:pPr eaLnBrk="1" hangingPunct="1"/>
            <a:endParaRPr lang="en-US" altLang="zh-CN" dirty="0">
              <a:ea typeface="SimSun" pitchFamily="2" charset="-122"/>
            </a:endParaRPr>
          </a:p>
          <a:p>
            <a:pPr eaLnBrk="1" hangingPunct="1"/>
            <a:endParaRPr lang="en-US" altLang="zh-CN" dirty="0">
              <a:ea typeface="SimSun" pitchFamily="2" charset="-122"/>
            </a:endParaRPr>
          </a:p>
          <a:p>
            <a:pPr eaLnBrk="1" hangingPunct="1"/>
            <a:endParaRPr lang="en-US" altLang="zh-CN" dirty="0">
              <a:ea typeface="SimSun" pitchFamily="2" charset="-122"/>
            </a:endParaRPr>
          </a:p>
          <a:p>
            <a:pPr eaLnBrk="1" hangingPunct="1"/>
            <a:r>
              <a:rPr lang="en-US" altLang="zh-CN" dirty="0">
                <a:ea typeface="SimSun" pitchFamily="2" charset="-122"/>
              </a:rPr>
              <a:t>Thus, 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houses with higher effective property tax rates (</a:t>
            </a:r>
            <a:r>
              <a:rPr lang="en-US" altLang="zh-CN" b="1" i="1" dirty="0">
                <a:solidFill>
                  <a:srgbClr val="CC3300"/>
                </a:solidFill>
                <a:latin typeface="Times New Roman" pitchFamily="18" charset="0"/>
                <a:ea typeface="SimSun" pitchFamily="2" charset="-122"/>
              </a:rPr>
              <a:t>t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) will have lower values (</a:t>
            </a:r>
            <a:r>
              <a:rPr lang="en-US" altLang="zh-CN" b="1" i="1" dirty="0">
                <a:solidFill>
                  <a:srgbClr val="CC3300"/>
                </a:solidFill>
                <a:latin typeface="Times New Roman" pitchFamily="18" charset="0"/>
                <a:ea typeface="SimSun" pitchFamily="2" charset="-122"/>
              </a:rPr>
              <a:t>V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)</a:t>
            </a:r>
            <a:r>
              <a:rPr lang="en-US" altLang="zh-CN" b="1" dirty="0">
                <a:ea typeface="SimSun" pitchFamily="2" charset="-122"/>
              </a:rPr>
              <a:t>.</a:t>
            </a:r>
          </a:p>
          <a:p>
            <a:pPr eaLnBrk="1" hangingPunct="1"/>
            <a:endParaRPr lang="en-US" altLang="zh-CN" dirty="0">
              <a:ea typeface="SimSun" pitchFamily="2" charset="-122"/>
            </a:endParaRPr>
          </a:p>
          <a:p>
            <a:pPr eaLnBrk="1" hangingPunct="1"/>
            <a:r>
              <a:rPr lang="en-US" altLang="zh-CN" dirty="0">
                <a:ea typeface="SimSun" pitchFamily="2" charset="-122"/>
              </a:rPr>
              <a:t>The strength of this relationship depends on </a:t>
            </a:r>
            <a:r>
              <a:rPr lang="el-GR" altLang="zh-CN" i="1" dirty="0">
                <a:latin typeface="Times New Roman" pitchFamily="18" charset="0"/>
                <a:ea typeface="SimSun" pitchFamily="2" charset="-122"/>
              </a:rPr>
              <a:t>β</a:t>
            </a:r>
            <a:r>
              <a:rPr lang="en-US" altLang="zh-CN" i="1" dirty="0">
                <a:ea typeface="SimSun" pitchFamily="2" charset="-122"/>
              </a:rPr>
              <a:t>.</a:t>
            </a:r>
          </a:p>
          <a:p>
            <a:pPr eaLnBrk="1" hangingPunct="1"/>
            <a:endParaRPr lang="en-US" i="1" dirty="0">
              <a:ea typeface="SimSun" pitchFamily="2" charset="-122"/>
            </a:endParaRPr>
          </a:p>
          <a:p>
            <a:r>
              <a:rPr lang="en-US" dirty="0">
                <a:ea typeface="SimSun" pitchFamily="2" charset="-122"/>
              </a:rPr>
              <a:t>This is, of course, just the bidding result—with </a:t>
            </a:r>
            <a:r>
              <a:rPr lang="el-GR" altLang="zh-CN" i="1" dirty="0">
                <a:latin typeface="Times New Roman" pitchFamily="18" charset="0"/>
                <a:ea typeface="SimSun" pitchFamily="2" charset="-122"/>
              </a:rPr>
              <a:t>β</a:t>
            </a:r>
            <a:r>
              <a:rPr lang="el-GR" altLang="zh-CN" i="1" dirty="0">
                <a:solidFill>
                  <a:srgbClr val="CC3300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dirty="0">
                <a:ea typeface="SimSun" pitchFamily="2" charset="-122"/>
              </a:rPr>
              <a:t>added.</a:t>
            </a:r>
            <a:endParaRPr lang="en-US" dirty="0"/>
          </a:p>
        </p:txBody>
      </p:sp>
      <p:graphicFrame>
        <p:nvGraphicFramePr>
          <p:cNvPr id="14341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486761"/>
              </p:ext>
            </p:extLst>
          </p:nvPr>
        </p:nvGraphicFramePr>
        <p:xfrm>
          <a:off x="3276600" y="2493169"/>
          <a:ext cx="2326717" cy="1012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6" name="Equation" r:id="rId3" imgW="825500" imgH="457200" progId="Equation.DSMT4">
                  <p:embed/>
                </p:oleObj>
              </mc:Choice>
              <mc:Fallback>
                <p:oleObj name="Equation" r:id="rId3" imgW="8255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493169"/>
                        <a:ext cx="2326717" cy="10120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  Property Tax Capitalization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98973"/>
            <a:ext cx="8229600" cy="4873228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dirty="0"/>
              <a:t>Class Outline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Is Property Tax Capitalization?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How Does Property Tax Capitalization Arise?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Estimating Property Tax Capitalization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Evidence on Property Tax Capitalization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Implications of Property Tax Capitalization for Public Policy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0983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372046"/>
            <a:ext cx="8382000" cy="5372100"/>
          </a:xfrm>
        </p:spPr>
        <p:txBody>
          <a:bodyPr>
            <a:normAutofit/>
          </a:bodyPr>
          <a:lstStyle/>
          <a:p>
            <a:pPr marL="109728" indent="0" algn="ctr" eaLnBrk="1" hangingPunct="1">
              <a:buNone/>
            </a:pPr>
            <a:r>
              <a:rPr lang="en-US" altLang="zh-CN" b="1" dirty="0">
                <a:ea typeface="SimSun" pitchFamily="2" charset="-122"/>
              </a:rPr>
              <a:t>How Does Tax Capitalization Arise?</a:t>
            </a:r>
          </a:p>
          <a:p>
            <a:pPr eaLnBrk="1" hangingPunct="1">
              <a:lnSpc>
                <a:spcPct val="50000"/>
              </a:lnSpc>
            </a:pPr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House buyers are usually aware of property tax payments.</a:t>
            </a:r>
          </a:p>
          <a:p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Even though they may not be sophisticated about present values and asset pricing, they may alter their bids on different otherwise-comparable houses based on their knowledge of property tax payments.</a:t>
            </a:r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1435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5650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00150"/>
            <a:ext cx="8382000" cy="5372100"/>
          </a:xfrm>
        </p:spPr>
        <p:txBody>
          <a:bodyPr>
            <a:normAutofit lnSpcReduction="10000"/>
          </a:bodyPr>
          <a:lstStyle/>
          <a:p>
            <a:pPr marL="109728" indent="0" algn="ctr" eaLnBrk="1" hangingPunct="1">
              <a:buNone/>
            </a:pPr>
            <a:r>
              <a:rPr lang="en-US" altLang="zh-CN" b="1" dirty="0">
                <a:ea typeface="SimSun" pitchFamily="2" charset="-122"/>
              </a:rPr>
              <a:t>How Does Tax Capitalization Arise?, 2</a:t>
            </a:r>
          </a:p>
          <a:p>
            <a:pPr eaLnBrk="1" hangingPunct="1">
              <a:lnSpc>
                <a:spcPct val="50000"/>
              </a:lnSpc>
            </a:pPr>
            <a:endParaRPr lang="en-US" altLang="zh-CN" dirty="0">
              <a:ea typeface="SimSun" pitchFamily="2" charset="-122"/>
            </a:endParaRPr>
          </a:p>
          <a:p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Real estate brokers</a:t>
            </a:r>
            <a:r>
              <a:rPr lang="en-US" altLang="zh-CN" dirty="0">
                <a:ea typeface="SimSun" pitchFamily="2" charset="-122"/>
              </a:rPr>
              <a:t> indicate anticipated property tax payments so buyers can make comparisons across houses.</a:t>
            </a:r>
          </a:p>
          <a:p>
            <a:pPr lvl="1" eaLnBrk="1" hangingPunct="1">
              <a:lnSpc>
                <a:spcPct val="50000"/>
              </a:lnSpc>
            </a:pPr>
            <a:endParaRPr lang="en-US" altLang="zh-CN" dirty="0">
              <a:ea typeface="SimSun" pitchFamily="2" charset="-122"/>
            </a:endParaRPr>
          </a:p>
          <a:p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Lenders</a:t>
            </a:r>
            <a:r>
              <a:rPr lang="en-US" altLang="zh-CN" dirty="0">
                <a:ea typeface="SimSun" pitchFamily="2" charset="-122"/>
              </a:rPr>
              <a:t> require mortgage plus tax payments to equal a fixed percentage of an applicant’s income.</a:t>
            </a:r>
          </a:p>
          <a:p>
            <a:pPr lvl="1"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altLang="zh-CN" dirty="0">
              <a:ea typeface="SimSun" pitchFamily="2" charset="-122"/>
            </a:endParaRPr>
          </a:p>
          <a:p>
            <a:pPr lvl="1"/>
            <a:r>
              <a:rPr lang="en-US" altLang="zh-CN" sz="2800" dirty="0">
                <a:ea typeface="SimSun" pitchFamily="2" charset="-122"/>
              </a:rPr>
              <a:t>An increase in </a:t>
            </a:r>
            <a:r>
              <a:rPr lang="en-US" altLang="zh-CN" sz="2800" i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</a:t>
            </a:r>
            <a:r>
              <a:rPr lang="en-US" altLang="zh-CN" sz="2800" dirty="0">
                <a:ea typeface="SimSun" pitchFamily="2" charset="-122"/>
              </a:rPr>
              <a:t> must be </a:t>
            </a:r>
            <a:r>
              <a:rPr lang="en-US" altLang="zh-CN" sz="2800" b="1" dirty="0">
                <a:solidFill>
                  <a:schemeClr val="tx2"/>
                </a:solidFill>
                <a:ea typeface="SimSun" pitchFamily="2" charset="-122"/>
              </a:rPr>
              <a:t>offset</a:t>
            </a:r>
            <a:r>
              <a:rPr lang="en-US" altLang="zh-CN" sz="2800" dirty="0">
                <a:ea typeface="SimSun" pitchFamily="2" charset="-122"/>
              </a:rPr>
              <a:t> by a drop in the mortgage, and hence a drop in how much the applicant can pay for the house, </a:t>
            </a:r>
            <a:r>
              <a:rPr lang="en-US" altLang="zh-CN" sz="2800" i="1" dirty="0">
                <a:latin typeface="Times New Roman" pitchFamily="18" charset="0"/>
                <a:ea typeface="SimSun" pitchFamily="2" charset="-122"/>
              </a:rPr>
              <a:t>V</a:t>
            </a:r>
            <a:r>
              <a:rPr lang="en-US" altLang="zh-CN" sz="2800" dirty="0">
                <a:ea typeface="SimSun" pitchFamily="2" charset="-122"/>
              </a:rPr>
              <a:t>. </a:t>
            </a:r>
            <a:endParaRPr lang="en-US" sz="2800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1435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39944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  Property Tax Capitalization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98973"/>
            <a:ext cx="8229600" cy="4873228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dirty="0"/>
              <a:t>Class Outline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Is Property Tax Capitalization?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Does Property Tax Capitalization Arise?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Estimating Property Tax Capitalization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Evidence on Property Tax Capitalization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Implications of Property Tax Capitalization for Public Policy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0651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382000" cy="55435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CN" sz="2600" i="1" dirty="0">
              <a:ea typeface="SimSun" pitchFamily="2" charset="-122"/>
            </a:endParaRPr>
          </a:p>
          <a:p>
            <a:pPr marL="109728" indent="0" algn="ctr" eaLnBrk="1" hangingPunct="1">
              <a:lnSpc>
                <a:spcPct val="80000"/>
              </a:lnSpc>
              <a:buNone/>
            </a:pPr>
            <a:r>
              <a:rPr lang="en-US" altLang="zh-CN" sz="3400" b="1" dirty="0">
                <a:ea typeface="SimSun" pitchFamily="2" charset="-122"/>
              </a:rPr>
              <a:t>Expectations about Taxes</a:t>
            </a:r>
          </a:p>
          <a:p>
            <a:pPr eaLnBrk="1" hangingPunct="1">
              <a:lnSpc>
                <a:spcPct val="8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600" dirty="0">
                <a:ea typeface="SimSun" pitchFamily="2" charset="-122"/>
              </a:rPr>
              <a:t>Another issue is that the expected lifetime of current tax rates might be </a:t>
            </a:r>
            <a:r>
              <a:rPr lang="en-US" altLang="zh-CN" sz="2600" i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 ≠ L.  </a:t>
            </a:r>
            <a:r>
              <a:rPr lang="en-US" altLang="zh-CN" sz="2600" dirty="0">
                <a:ea typeface="SimSun" pitchFamily="2" charset="-122"/>
              </a:rPr>
              <a:t>In this case, we need to use </a:t>
            </a:r>
            <a:r>
              <a:rPr lang="en-US" altLang="zh-CN" sz="2600" i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r'</a:t>
            </a:r>
            <a:r>
              <a:rPr lang="en-US" altLang="zh-CN" sz="2600" dirty="0">
                <a:ea typeface="SimSun" pitchFamily="2" charset="-122"/>
              </a:rPr>
              <a:t>, not </a:t>
            </a:r>
            <a:r>
              <a:rPr lang="en-US" altLang="zh-CN" sz="2600" i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 .</a:t>
            </a:r>
            <a:endParaRPr lang="en-US" altLang="zh-CN" sz="2600" dirty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600" dirty="0">
                <a:ea typeface="SimSun" pitchFamily="2" charset="-122"/>
              </a:rPr>
              <a:t>This leads to:</a:t>
            </a:r>
          </a:p>
          <a:p>
            <a:pPr eaLnBrk="1" hangingPunct="1">
              <a:lnSpc>
                <a:spcPct val="9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en-US" sz="2600" dirty="0"/>
          </a:p>
          <a:p>
            <a:pPr eaLnBrk="1" hangingPunct="1">
              <a:lnSpc>
                <a:spcPct val="90000"/>
              </a:lnSpc>
            </a:pPr>
            <a:endParaRPr lang="en-US" sz="2600" dirty="0"/>
          </a:p>
          <a:p>
            <a:pPr eaLnBrk="1" hangingPunct="1">
              <a:lnSpc>
                <a:spcPct val="90000"/>
              </a:lnSpc>
            </a:pPr>
            <a:endParaRPr lang="en-US" sz="2600" dirty="0"/>
          </a:p>
          <a:p>
            <a:pPr eaLnBrk="1" hangingPunct="1">
              <a:lnSpc>
                <a:spcPct val="90000"/>
              </a:lnSpc>
            </a:pPr>
            <a:endParaRPr lang="en-US" sz="2600" dirty="0"/>
          </a:p>
          <a:p>
            <a:pPr marL="461963" indent="-352425">
              <a:lnSpc>
                <a:spcPct val="90000"/>
              </a:lnSpc>
              <a:buNone/>
            </a:pPr>
            <a:r>
              <a:rPr lang="en-US" altLang="zh-CN" sz="2600" i="1" dirty="0">
                <a:ea typeface="SimSun" pitchFamily="2" charset="-122"/>
              </a:rPr>
              <a:t>    </a:t>
            </a:r>
            <a:r>
              <a:rPr lang="en-US" altLang="zh-CN" sz="2600" dirty="0">
                <a:ea typeface="SimSun" pitchFamily="2" charset="-122"/>
              </a:rPr>
              <a:t>where</a:t>
            </a:r>
            <a:r>
              <a:rPr lang="en-US" altLang="zh-CN" sz="2600" i="1" dirty="0">
                <a:ea typeface="SimSun" pitchFamily="2" charset="-122"/>
              </a:rPr>
              <a:t> </a:t>
            </a:r>
            <a:r>
              <a:rPr lang="en-US" altLang="zh-CN" sz="2600" b="1" i="1" dirty="0">
                <a:solidFill>
                  <a:srgbClr val="CC33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β</a:t>
            </a:r>
            <a:r>
              <a:rPr lang="en-US" altLang="zh-CN" sz="2600" b="1" i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'</a:t>
            </a:r>
            <a:r>
              <a:rPr lang="en-US" altLang="zh-CN" sz="2600" b="1" dirty="0">
                <a:solidFill>
                  <a:srgbClr val="CC3300"/>
                </a:solidFill>
                <a:ea typeface="SimSun" pitchFamily="2" charset="-122"/>
              </a:rPr>
              <a:t> </a:t>
            </a:r>
            <a:r>
              <a:rPr lang="en-US" altLang="zh-CN" sz="2600" dirty="0">
                <a:ea typeface="SimSun" pitchFamily="2" charset="-122"/>
              </a:rPr>
              <a:t>is the </a:t>
            </a:r>
            <a:r>
              <a:rPr lang="en-US" altLang="zh-CN" sz="2600" b="1" dirty="0">
                <a:solidFill>
                  <a:srgbClr val="CC3300"/>
                </a:solidFill>
                <a:ea typeface="SimSun" pitchFamily="2" charset="-122"/>
              </a:rPr>
              <a:t>“degree of property tax capitalization”</a:t>
            </a:r>
            <a:r>
              <a:rPr lang="en-US" altLang="zh-CN" sz="2600" dirty="0">
                <a:ea typeface="SimSun" pitchFamily="2" charset="-122"/>
              </a:rPr>
              <a:t> after accounting for differences in expectations.</a:t>
            </a:r>
          </a:p>
          <a:p>
            <a:pPr eaLnBrk="1" hangingPunct="1">
              <a:lnSpc>
                <a:spcPct val="80000"/>
              </a:lnSpc>
            </a:pPr>
            <a:endParaRPr lang="en-US" altLang="zh-CN" sz="2600" dirty="0">
              <a:ea typeface="SimSun" pitchFamily="2" charset="-122"/>
            </a:endParaRPr>
          </a:p>
        </p:txBody>
      </p:sp>
      <p:graphicFrame>
        <p:nvGraphicFramePr>
          <p:cNvPr id="12293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099302"/>
              </p:ext>
            </p:extLst>
          </p:nvPr>
        </p:nvGraphicFramePr>
        <p:xfrm>
          <a:off x="2263203" y="3352800"/>
          <a:ext cx="4617593" cy="1693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4" name="Equation" r:id="rId3" imgW="2070000" imgH="1218960" progId="Equation.DSMT4">
                  <p:embed/>
                </p:oleObj>
              </mc:Choice>
              <mc:Fallback>
                <p:oleObj name="Equation" r:id="rId3" imgW="2070000" imgH="1218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3203" y="3352800"/>
                        <a:ext cx="4617593" cy="16931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737697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085850"/>
            <a:ext cx="8382000" cy="5044679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CN" sz="2600" i="1" dirty="0">
              <a:ea typeface="SimSun" pitchFamily="2" charset="-122"/>
            </a:endParaRPr>
          </a:p>
          <a:p>
            <a:pPr marL="109728" indent="0" algn="ctr" eaLnBrk="1" hangingPunct="1">
              <a:lnSpc>
                <a:spcPct val="80000"/>
              </a:lnSpc>
              <a:buNone/>
            </a:pPr>
            <a:r>
              <a:rPr lang="en-US" altLang="zh-CN" sz="2600" b="1" dirty="0">
                <a:ea typeface="SimSun" pitchFamily="2" charset="-122"/>
              </a:rPr>
              <a:t>Incorporating Expectations</a:t>
            </a:r>
          </a:p>
          <a:p>
            <a:pPr eaLnBrk="1" hangingPunct="1">
              <a:lnSpc>
                <a:spcPct val="5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600" dirty="0">
                <a:ea typeface="SimSun" pitchFamily="2" charset="-122"/>
              </a:rPr>
              <a:t>Now when we solve for </a:t>
            </a:r>
            <a:r>
              <a:rPr lang="en-US" altLang="zh-CN" sz="2600" i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lang="en-US" altLang="zh-CN" sz="2600" dirty="0">
                <a:ea typeface="SimSun" pitchFamily="2" charset="-122"/>
              </a:rPr>
              <a:t> we get:</a:t>
            </a:r>
          </a:p>
        </p:txBody>
      </p:sp>
      <p:graphicFrame>
        <p:nvGraphicFramePr>
          <p:cNvPr id="3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9264636"/>
              </p:ext>
            </p:extLst>
          </p:nvPr>
        </p:nvGraphicFramePr>
        <p:xfrm>
          <a:off x="1506780" y="2514600"/>
          <a:ext cx="649422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8" name="Equation" r:id="rId3" imgW="3835080" imgH="2997000" progId="Equation.DSMT4">
                  <p:embed/>
                </p:oleObj>
              </mc:Choice>
              <mc:Fallback>
                <p:oleObj name="Equation" r:id="rId3" imgW="3835080" imgH="2997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780" y="2514600"/>
                        <a:ext cx="6494220" cy="3886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170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  Property Tax Capitalization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98973"/>
            <a:ext cx="8229600" cy="4873228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dirty="0"/>
              <a:t>Class Outline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Is Property Tax Capitalization?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Does Property Tax Capitalization Arise?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Estimating Property Tax Capitalization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Evidence on Property Tax Capitalization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Implications of Property Tax Capitalization for Public Policy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085850"/>
            <a:ext cx="8382000" cy="5044679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CN" sz="2600" i="1" dirty="0">
              <a:ea typeface="SimSun" pitchFamily="2" charset="-122"/>
            </a:endParaRPr>
          </a:p>
          <a:p>
            <a:pPr marL="109728" indent="0" algn="ctr">
              <a:lnSpc>
                <a:spcPct val="80000"/>
              </a:lnSpc>
              <a:buNone/>
            </a:pPr>
            <a:r>
              <a:rPr lang="en-US" sz="2800" b="1" dirty="0"/>
              <a:t>Interpreting Estimates of </a:t>
            </a:r>
            <a:r>
              <a:rPr lang="el-GR" sz="2800" b="1" dirty="0">
                <a:latin typeface="Times New Roman"/>
                <a:cs typeface="Times New Roman"/>
              </a:rPr>
              <a:t>β</a:t>
            </a:r>
            <a:endParaRPr lang="en-US" sz="2800" b="1" dirty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dirty="0"/>
              <a:t>The coefficient to be estimated,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/>
              <a:t>, is the expression in front of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/>
              <a:t>, so it includes both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' </a:t>
            </a:r>
            <a:r>
              <a:rPr lang="en-US" sz="2800" dirty="0"/>
              <a:t>and the impact of different expectations about the lifetime of a house and of property taxes. 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28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dirty="0"/>
              <a:t>This explains why we need both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/>
              <a:t> and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US" sz="2800" dirty="0"/>
              <a:t>; the first is what we estimate but the second is the underlying degree of capitalization. 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28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dirty="0"/>
              <a:t>It is still not obvious why we need to consider expectations—hold on.</a:t>
            </a:r>
          </a:p>
          <a:p>
            <a:pPr eaLnBrk="1" hangingPunct="1">
              <a:lnSpc>
                <a:spcPct val="80000"/>
              </a:lnSpc>
            </a:pPr>
            <a:endParaRPr lang="en-US" altLang="zh-CN" sz="2600" dirty="0">
              <a:ea typeface="SimSun" pitchFamily="2" charset="-122"/>
            </a:endParaRPr>
          </a:p>
        </p:txBody>
      </p:sp>
      <p:pic>
        <p:nvPicPr>
          <p:cNvPr id="6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796787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       Property Tax Capitalization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57300"/>
            <a:ext cx="8178800" cy="4873229"/>
          </a:xfrm>
        </p:spPr>
        <p:txBody>
          <a:bodyPr>
            <a:normAutofit fontScale="92500" lnSpcReduction="20000"/>
          </a:bodyPr>
          <a:lstStyle/>
          <a:p>
            <a:pPr marL="109728" indent="0" algn="ctr" eaLnBrk="1" hangingPunct="1">
              <a:buNone/>
            </a:pPr>
            <a:r>
              <a:rPr lang="en-US" altLang="zh-CN" sz="2600" b="1" dirty="0">
                <a:ea typeface="SimSun" pitchFamily="2" charset="-122"/>
              </a:rPr>
              <a:t>Intra and Inter</a:t>
            </a:r>
          </a:p>
          <a:p>
            <a:pPr eaLnBrk="1" hangingPunct="1"/>
            <a:endParaRPr lang="en-US" altLang="zh-CN" sz="2600" dirty="0">
              <a:ea typeface="SimSun" pitchFamily="2" charset="-122"/>
            </a:endParaRPr>
          </a:p>
          <a:p>
            <a:pPr eaLnBrk="1" hangingPunct="1"/>
            <a:r>
              <a:rPr lang="en-US" altLang="zh-CN" sz="2600" dirty="0">
                <a:ea typeface="SimSun" pitchFamily="2" charset="-122"/>
              </a:rPr>
              <a:t>These equations apply </a:t>
            </a:r>
            <a:r>
              <a:rPr lang="en-US" altLang="zh-CN" sz="2600" b="1" dirty="0">
                <a:solidFill>
                  <a:srgbClr val="CC3300"/>
                </a:solidFill>
                <a:ea typeface="SimSun" pitchFamily="2" charset="-122"/>
              </a:rPr>
              <a:t>within a community</a:t>
            </a:r>
            <a:r>
              <a:rPr lang="en-US" altLang="zh-CN" sz="2600" dirty="0">
                <a:ea typeface="SimSun" pitchFamily="2" charset="-122"/>
              </a:rPr>
              <a:t>.</a:t>
            </a:r>
          </a:p>
          <a:p>
            <a:pPr eaLnBrk="1" hangingPunct="1"/>
            <a:endParaRPr lang="en-US" altLang="zh-CN" sz="2600" dirty="0">
              <a:ea typeface="SimSun" pitchFamily="2" charset="-122"/>
            </a:endParaRPr>
          </a:p>
          <a:p>
            <a:pPr lvl="1" eaLnBrk="1" hangingPunct="1"/>
            <a:r>
              <a:rPr lang="en-US" altLang="zh-CN" sz="2200" dirty="0">
                <a:ea typeface="SimSun" pitchFamily="2" charset="-122"/>
              </a:rPr>
              <a:t>Recall that</a:t>
            </a:r>
          </a:p>
          <a:p>
            <a:pPr lvl="1" eaLnBrk="1" hangingPunct="1"/>
            <a:endParaRPr lang="en-US" altLang="zh-CN" sz="2200" dirty="0">
              <a:ea typeface="SimSun" pitchFamily="2" charset="-122"/>
            </a:endParaRPr>
          </a:p>
          <a:p>
            <a:pPr lvl="1" eaLnBrk="1" hangingPunct="1"/>
            <a:endParaRPr lang="en-US" altLang="zh-CN" sz="2200" dirty="0">
              <a:ea typeface="SimSun" pitchFamily="2" charset="-122"/>
            </a:endParaRPr>
          </a:p>
          <a:p>
            <a:pPr lvl="1" eaLnBrk="1" hangingPunct="1"/>
            <a:endParaRPr lang="en-US" altLang="zh-CN" sz="2200" dirty="0">
              <a:ea typeface="SimSun" pitchFamily="2" charset="-122"/>
            </a:endParaRPr>
          </a:p>
          <a:p>
            <a:pPr lvl="1" eaLnBrk="1" hangingPunct="1"/>
            <a:endParaRPr lang="en-US" altLang="zh-CN" sz="2200" dirty="0">
              <a:ea typeface="SimSun" pitchFamily="2" charset="-122"/>
            </a:endParaRPr>
          </a:p>
          <a:p>
            <a:pPr lvl="1" eaLnBrk="1" hangingPunct="1"/>
            <a:r>
              <a:rPr lang="en-US" altLang="zh-CN" sz="2200" b="1" dirty="0">
                <a:solidFill>
                  <a:srgbClr val="CC3300"/>
                </a:solidFill>
                <a:ea typeface="SimSun" pitchFamily="2" charset="-122"/>
              </a:rPr>
              <a:t>Poor assessments</a:t>
            </a:r>
            <a:r>
              <a:rPr lang="en-US" altLang="zh-CN" sz="2200" dirty="0">
                <a:ea typeface="SimSun" pitchFamily="2" charset="-122"/>
              </a:rPr>
              <a:t> result in higher assessment-sales ratios, and hence higher effective tax rates, for some houses than for others.</a:t>
            </a:r>
          </a:p>
          <a:p>
            <a:pPr lvl="1" eaLnBrk="1" hangingPunct="1"/>
            <a:endParaRPr lang="en-US" altLang="zh-CN" sz="2200" dirty="0">
              <a:ea typeface="SimSun" pitchFamily="2" charset="-122"/>
            </a:endParaRPr>
          </a:p>
          <a:p>
            <a:pPr eaLnBrk="1" hangingPunct="1"/>
            <a:r>
              <a:rPr lang="en-US" altLang="zh-CN" sz="2600" dirty="0">
                <a:ea typeface="SimSun" pitchFamily="2" charset="-122"/>
              </a:rPr>
              <a:t>These equations also apply </a:t>
            </a:r>
            <a:r>
              <a:rPr lang="en-US" altLang="zh-CN" sz="2600" b="1" dirty="0">
                <a:solidFill>
                  <a:srgbClr val="CC3300"/>
                </a:solidFill>
                <a:ea typeface="SimSun" pitchFamily="2" charset="-122"/>
              </a:rPr>
              <a:t>across communities</a:t>
            </a:r>
            <a:r>
              <a:rPr lang="en-US" altLang="zh-CN" sz="2600" dirty="0">
                <a:ea typeface="SimSun" pitchFamily="2" charset="-122"/>
              </a:rPr>
              <a:t>, which may have very different effective tax rates.</a:t>
            </a:r>
            <a:endParaRPr lang="en-US" sz="2600" dirty="0"/>
          </a:p>
        </p:txBody>
      </p:sp>
      <p:graphicFrame>
        <p:nvGraphicFramePr>
          <p:cNvPr id="16389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3825527"/>
              </p:ext>
            </p:extLst>
          </p:nvPr>
        </p:nvGraphicFramePr>
        <p:xfrm>
          <a:off x="3149601" y="2743199"/>
          <a:ext cx="2260599" cy="1151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2" name="Equation" r:id="rId3" imgW="761669" imgH="482391" progId="Equation.DSMT4">
                  <p:embed/>
                </p:oleObj>
              </mc:Choice>
              <mc:Fallback>
                <p:oleObj name="Equation" r:id="rId3" imgW="761669" imgH="482391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1" y="2743199"/>
                        <a:ext cx="2260599" cy="11516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27521"/>
            <a:ext cx="8229600" cy="5158979"/>
          </a:xfrm>
        </p:spPr>
        <p:txBody>
          <a:bodyPr>
            <a:normAutofit/>
          </a:bodyPr>
          <a:lstStyle/>
          <a:p>
            <a:pPr marL="109728" indent="0" algn="ctr" eaLnBrk="1" hangingPunct="1">
              <a:buNone/>
            </a:pPr>
            <a:r>
              <a:rPr lang="en-US" altLang="zh-CN" b="1" dirty="0">
                <a:ea typeface="SimSun" pitchFamily="2" charset="-122"/>
              </a:rPr>
              <a:t>Change Formulation</a:t>
            </a:r>
          </a:p>
          <a:p>
            <a:pPr marL="109728" indent="0" eaLnBrk="1" hangingPunct="1">
              <a:lnSpc>
                <a:spcPct val="50000"/>
              </a:lnSpc>
              <a:buNone/>
            </a:pPr>
            <a:endParaRPr lang="en-US" altLang="zh-CN" dirty="0">
              <a:ea typeface="SimSun" pitchFamily="2" charset="-122"/>
            </a:endParaRPr>
          </a:p>
          <a:p>
            <a:pPr eaLnBrk="1" hangingPunct="1"/>
            <a:r>
              <a:rPr lang="en-US" altLang="zh-CN" dirty="0">
                <a:ea typeface="SimSun" pitchFamily="2" charset="-122"/>
              </a:rPr>
              <a:t>One can also derive a 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change form</a:t>
            </a:r>
            <a:r>
              <a:rPr lang="en-US" altLang="zh-CN" dirty="0">
                <a:ea typeface="SimSun" pitchFamily="2" charset="-122"/>
              </a:rPr>
              <a:t> of the equation:</a:t>
            </a:r>
          </a:p>
          <a:p>
            <a:pPr eaLnBrk="1" hangingPunct="1"/>
            <a:endParaRPr lang="en-US" altLang="zh-CN" dirty="0">
              <a:ea typeface="SimSun" pitchFamily="2" charset="-122"/>
            </a:endParaRPr>
          </a:p>
          <a:p>
            <a:pPr eaLnBrk="1" hangingPunct="1"/>
            <a:endParaRPr lang="en-US" altLang="zh-CN" dirty="0">
              <a:ea typeface="SimSun" pitchFamily="2" charset="-122"/>
            </a:endParaRPr>
          </a:p>
          <a:p>
            <a:pPr eaLnBrk="1" hangingPunct="1"/>
            <a:endParaRPr lang="en-US" altLang="zh-CN" dirty="0">
              <a:ea typeface="SimSun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CN" dirty="0">
                <a:ea typeface="SimSun" pitchFamily="2" charset="-122"/>
              </a:rPr>
              <a:t>   </a:t>
            </a:r>
            <a:endParaRPr lang="en-US" dirty="0"/>
          </a:p>
        </p:txBody>
      </p:sp>
      <p:graphicFrame>
        <p:nvGraphicFramePr>
          <p:cNvPr id="3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218924"/>
              </p:ext>
            </p:extLst>
          </p:nvPr>
        </p:nvGraphicFramePr>
        <p:xfrm>
          <a:off x="1600200" y="2743200"/>
          <a:ext cx="5649075" cy="3740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3" name="Equation" r:id="rId3" imgW="4267080" imgH="3682800" progId="Equation.DSMT4">
                  <p:embed/>
                </p:oleObj>
              </mc:Choice>
              <mc:Fallback>
                <p:oleObj name="Equation" r:id="rId3" imgW="4267080" imgH="3682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743200"/>
                        <a:ext cx="5649075" cy="37409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"/>
          <p:cNvSpPr txBox="1"/>
          <p:nvPr/>
        </p:nvSpPr>
        <p:spPr>
          <a:xfrm>
            <a:off x="4953000" y="58674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Note that this equation contains the 2</a:t>
            </a:r>
            <a:r>
              <a:rPr lang="en-US" b="1" baseline="30000" dirty="0">
                <a:solidFill>
                  <a:schemeClr val="accent1"/>
                </a:solidFill>
              </a:rPr>
              <a:t>nd</a:t>
            </a:r>
            <a:r>
              <a:rPr lang="en-US" b="1" dirty="0">
                <a:solidFill>
                  <a:schemeClr val="accent1"/>
                </a:solidFill>
              </a:rPr>
              <a:t> sale tax rate</a:t>
            </a:r>
          </a:p>
        </p:txBody>
      </p:sp>
      <p:pic>
        <p:nvPicPr>
          <p:cNvPr id="7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971550"/>
            <a:ext cx="8229600" cy="5158979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endParaRPr lang="en-US" dirty="0">
              <a:ea typeface="SimSun" pitchFamily="2" charset="-122"/>
            </a:endParaRPr>
          </a:p>
          <a:p>
            <a:pPr marL="109728" indent="0" algn="ctr">
              <a:buNone/>
            </a:pPr>
            <a:r>
              <a:rPr lang="en-US" b="1" dirty="0"/>
              <a:t>Adding a Housing Price Index</a:t>
            </a:r>
          </a:p>
          <a:p>
            <a:endParaRPr lang="en-US" dirty="0"/>
          </a:p>
          <a:p>
            <a:r>
              <a:rPr lang="en-US" dirty="0"/>
              <a:t>In </a:t>
            </a:r>
            <a:r>
              <a:rPr lang="en-US" i="1" dirty="0"/>
              <a:t>PTHV</a:t>
            </a:r>
            <a:r>
              <a:rPr lang="en-US" dirty="0"/>
              <a:t>, this equation is applied to intra-jurisdictional capitalization, i.e., the capitalization of differences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/>
              <a:t> within a community.  </a:t>
            </a:r>
          </a:p>
          <a:p>
            <a:endParaRPr lang="en-US" dirty="0"/>
          </a:p>
          <a:p>
            <a:r>
              <a:rPr lang="en-US" dirty="0"/>
              <a:t>To remove the impact of inter-jurisdictional tax changes and other factors that vary over time,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/>
              <a:t> is deflated using a housing price index.  </a:t>
            </a:r>
          </a:p>
          <a:p>
            <a:endParaRPr lang="en-US" dirty="0"/>
          </a:p>
          <a:p>
            <a:r>
              <a:rPr lang="en-US" dirty="0"/>
              <a:t>This removes from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/>
              <a:t> the impact of any change in the average effective tax rate (among other things) and leaves just the impact of the change in the </a:t>
            </a:r>
            <a:r>
              <a:rPr lang="en-US" b="1" dirty="0">
                <a:solidFill>
                  <a:schemeClr val="accent1"/>
                </a:solidFill>
              </a:rPr>
              <a:t>deviation</a:t>
            </a:r>
            <a:r>
              <a:rPr lang="en-US" dirty="0"/>
              <a:t> from the average tax rate.</a:t>
            </a:r>
            <a:r>
              <a:rPr lang="en-US" altLang="zh-CN" dirty="0">
                <a:ea typeface="SimSun" pitchFamily="2" charset="-122"/>
              </a:rPr>
              <a:t>  </a:t>
            </a:r>
            <a:endParaRPr lang="en-US" dirty="0"/>
          </a:p>
        </p:txBody>
      </p:sp>
      <p:pic>
        <p:nvPicPr>
          <p:cNvPr id="6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97794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>
          <a:xfrm>
            <a:off x="454108" y="1251208"/>
            <a:ext cx="8229600" cy="542925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b="1" dirty="0"/>
              <a:t>Formulation with Price Index</a:t>
            </a:r>
          </a:p>
          <a:p>
            <a:pPr>
              <a:lnSpc>
                <a:spcPct val="50000"/>
              </a:lnSpc>
            </a:pPr>
            <a:endParaRPr lang="en-US" dirty="0"/>
          </a:p>
          <a:p>
            <a:r>
              <a:rPr lang="en-US" sz="2400" dirty="0"/>
              <a:t>Now expand the effective tax rate expression:</a:t>
            </a:r>
          </a:p>
          <a:p>
            <a:endParaRPr lang="en-US" sz="2400" dirty="0"/>
          </a:p>
          <a:p>
            <a:pPr marL="109728" indent="0">
              <a:buNone/>
            </a:pPr>
            <a:r>
              <a:rPr lang="en-US" sz="2400" dirty="0"/>
              <a:t>   </a:t>
            </a:r>
          </a:p>
          <a:p>
            <a:pPr marL="109728" indent="0">
              <a:lnSpc>
                <a:spcPct val="60000"/>
              </a:lnSpc>
              <a:buNone/>
            </a:pPr>
            <a:r>
              <a:rPr lang="en-US" sz="2400" dirty="0"/>
              <a:t>  and put an “*” on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/>
              <a:t> to indicate deflation.</a:t>
            </a:r>
          </a:p>
          <a:p>
            <a:endParaRPr lang="en-US" altLang="zh-CN" sz="2400" dirty="0">
              <a:ea typeface="SimSun" pitchFamily="2" charset="-122"/>
            </a:endParaRPr>
          </a:p>
          <a:p>
            <a:endParaRPr lang="en-US" altLang="zh-CN" sz="2400" dirty="0">
              <a:ea typeface="SimSun" pitchFamily="2" charset="-122"/>
            </a:endParaRPr>
          </a:p>
          <a:p>
            <a:endParaRPr lang="en-US" altLang="zh-CN" sz="2400" dirty="0">
              <a:ea typeface="SimSun" pitchFamily="2" charset="-122"/>
            </a:endParaRPr>
          </a:p>
          <a:p>
            <a:r>
              <a:rPr lang="en-US" altLang="zh-CN" sz="2400" dirty="0">
                <a:ea typeface="SimSun" pitchFamily="2" charset="-122"/>
              </a:rPr>
              <a:t>In the case of </a:t>
            </a:r>
            <a:r>
              <a:rPr lang="en-US" altLang="zh-CN" sz="2400" i="1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dirty="0">
                <a:ea typeface="SimSun" pitchFamily="2" charset="-122"/>
              </a:rPr>
              <a:t>, deflation implies:</a:t>
            </a:r>
          </a:p>
        </p:txBody>
      </p:sp>
      <p:grpSp>
        <p:nvGrpSpPr>
          <p:cNvPr id="8" name="Equations" descr="Please contact Professor Yinger for details regarding figures and graphs.">
            <a:extLst>
              <a:ext uri="{FF2B5EF4-FFF2-40B4-BE49-F238E27FC236}">
                <a16:creationId xmlns:a16="http://schemas.microsoft.com/office/drawing/2014/main" id="{D896EB67-8546-405B-83DB-A3A0F94E60EC}"/>
              </a:ext>
            </a:extLst>
          </p:cNvPr>
          <p:cNvGrpSpPr/>
          <p:nvPr/>
        </p:nvGrpSpPr>
        <p:grpSpPr>
          <a:xfrm>
            <a:off x="908217" y="2421819"/>
            <a:ext cx="7321383" cy="3445581"/>
            <a:chOff x="908217" y="2421819"/>
            <a:chExt cx="7321383" cy="3445581"/>
          </a:xfrm>
        </p:grpSpPr>
        <p:graphicFrame>
          <p:nvGraphicFramePr>
            <p:cNvPr id="4" name="Equation 1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26093375"/>
                </p:ext>
              </p:extLst>
            </p:nvPr>
          </p:nvGraphicFramePr>
          <p:xfrm>
            <a:off x="2345267" y="2421819"/>
            <a:ext cx="3750733" cy="4737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447" name="Equation" r:id="rId3" imgW="1180800" imgH="266400" progId="Equation.DSMT4">
                    <p:embed/>
                  </p:oleObj>
                </mc:Choice>
                <mc:Fallback>
                  <p:oleObj name="Equation" r:id="rId3" imgW="1180800" imgH="26640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45267" y="2421819"/>
                          <a:ext cx="3750733" cy="47378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Equation 2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33311850"/>
                </p:ext>
              </p:extLst>
            </p:nvPr>
          </p:nvGraphicFramePr>
          <p:xfrm>
            <a:off x="908217" y="3771900"/>
            <a:ext cx="7321383" cy="800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448" name="Equation" r:id="rId5" imgW="3886200" imgH="634680" progId="Equation.DSMT4">
                    <p:embed/>
                  </p:oleObj>
                </mc:Choice>
                <mc:Fallback>
                  <p:oleObj name="Equation" r:id="rId5" imgW="3886200" imgH="63468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8217" y="3771900"/>
                          <a:ext cx="7321383" cy="8001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Equation 3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340681"/>
                </p:ext>
              </p:extLst>
            </p:nvPr>
          </p:nvGraphicFramePr>
          <p:xfrm>
            <a:off x="3048000" y="5393530"/>
            <a:ext cx="2726985" cy="4738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449" name="Equation" r:id="rId7" imgW="888840" imgH="279360" progId="Equation.DSMT4">
                    <p:embed/>
                  </p:oleObj>
                </mc:Choice>
                <mc:Fallback>
                  <p:oleObj name="Equation" r:id="rId7" imgW="888840" imgH="279360" progId="Equation.DSMT4">
                    <p:embed/>
                    <p:pic>
                      <p:nvPicPr>
                        <p:cNvPr id="9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8000" y="5393530"/>
                          <a:ext cx="2726985" cy="4738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3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6506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863837"/>
            <a:ext cx="8229600" cy="542925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 marL="109728" indent="0" algn="ctr">
              <a:buNone/>
            </a:pPr>
            <a:r>
              <a:rPr lang="en-US" b="1" dirty="0"/>
              <a:t>Non-linear Specification</a:t>
            </a:r>
          </a:p>
          <a:p>
            <a:endParaRPr lang="en-US" dirty="0"/>
          </a:p>
          <a:p>
            <a:r>
              <a:rPr lang="en-US" dirty="0"/>
              <a:t>Now define                      so that with deflating </a:t>
            </a:r>
          </a:p>
          <a:p>
            <a:endParaRPr lang="en-US" dirty="0"/>
          </a:p>
          <a:p>
            <a:endParaRPr lang="en-US" dirty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   </a:t>
            </a:r>
          </a:p>
          <a:p>
            <a:r>
              <a:rPr lang="en-US" altLang="zh-CN" sz="2800" dirty="0">
                <a:ea typeface="SimSun" pitchFamily="2" charset="-122"/>
              </a:rPr>
              <a:t>This equation can be estimated with nonlinear two-stage least squares, since </a:t>
            </a:r>
            <a:r>
              <a:rPr lang="el-GR" altLang="zh-CN" sz="28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Δ</a:t>
            </a:r>
            <a:r>
              <a:rPr lang="en-US" altLang="zh-CN" sz="2800" i="1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t*</a:t>
            </a:r>
            <a:r>
              <a:rPr lang="en-US" altLang="zh-CN" sz="28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ea typeface="SimSun" pitchFamily="2" charset="-122"/>
                <a:cs typeface="Times New Roman" panose="02020603050405020304" pitchFamily="18" charset="0"/>
              </a:rPr>
              <a:t>and</a:t>
            </a:r>
            <a:r>
              <a:rPr lang="en-US" altLang="zh-CN" sz="28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i="1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800" baseline="-250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8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ea typeface="SimSun" pitchFamily="2" charset="-122"/>
                <a:cs typeface="Times New Roman" panose="02020603050405020304" pitchFamily="18" charset="0"/>
              </a:rPr>
              <a:t>are observed</a:t>
            </a:r>
            <a:r>
              <a:rPr lang="en-US" altLang="zh-CN" sz="28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endParaRPr lang="en-US" sz="2800" dirty="0"/>
          </a:p>
          <a:p>
            <a:pPr marL="82296" indent="0">
              <a:buNone/>
            </a:pPr>
            <a:endParaRPr lang="en-US" dirty="0"/>
          </a:p>
        </p:txBody>
      </p:sp>
      <p:grpSp>
        <p:nvGrpSpPr>
          <p:cNvPr id="6" name="Equations" descr="Please contact Professor Yinger for details regarding figures and graphs.">
            <a:extLst>
              <a:ext uri="{FF2B5EF4-FFF2-40B4-BE49-F238E27FC236}">
                <a16:creationId xmlns:a16="http://schemas.microsoft.com/office/drawing/2014/main" id="{45165D36-58D8-4AC1-BAFB-6DE1268D1AF9}"/>
              </a:ext>
            </a:extLst>
          </p:cNvPr>
          <p:cNvGrpSpPr/>
          <p:nvPr/>
        </p:nvGrpSpPr>
        <p:grpSpPr>
          <a:xfrm>
            <a:off x="941576" y="2124834"/>
            <a:ext cx="6983224" cy="1842354"/>
            <a:chOff x="941576" y="2124834"/>
            <a:chExt cx="6983224" cy="1842354"/>
          </a:xfrm>
        </p:grpSpPr>
        <p:graphicFrame>
          <p:nvGraphicFramePr>
            <p:cNvPr id="4" name="Equation 1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96824719"/>
                </p:ext>
              </p:extLst>
            </p:nvPr>
          </p:nvGraphicFramePr>
          <p:xfrm>
            <a:off x="2908036" y="2124834"/>
            <a:ext cx="1969414" cy="4659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562" name="Equation" r:id="rId3" imgW="787320" imgH="266400" progId="Equation.DSMT4">
                    <p:embed/>
                  </p:oleObj>
                </mc:Choice>
                <mc:Fallback>
                  <p:oleObj name="Equation" r:id="rId3" imgW="787320" imgH="2664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8036" y="2124834"/>
                          <a:ext cx="1969414" cy="4659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Equation 2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56287777"/>
                </p:ext>
              </p:extLst>
            </p:nvPr>
          </p:nvGraphicFramePr>
          <p:xfrm>
            <a:off x="941576" y="3048000"/>
            <a:ext cx="6983224" cy="919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563" name="Equation" r:id="rId5" imgW="3162240" imgH="622080" progId="Equation.DSMT4">
                    <p:embed/>
                  </p:oleObj>
                </mc:Choice>
                <mc:Fallback>
                  <p:oleObj name="Equation" r:id="rId5" imgW="3162240" imgH="622080" progId="Equation.DSMT4">
                    <p:embed/>
                    <p:pic>
                      <p:nvPicPr>
                        <p:cNvPr id="6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1576" y="3048000"/>
                          <a:ext cx="6983224" cy="91918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Special Character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9037137"/>
              </p:ext>
            </p:extLst>
          </p:nvPr>
        </p:nvGraphicFramePr>
        <p:xfrm>
          <a:off x="3162319" y="5368504"/>
          <a:ext cx="325372" cy="353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64" name="Equation" r:id="rId7" imgW="139700" imgH="279400" progId="Equation.DSMT4">
                  <p:embed/>
                </p:oleObj>
              </mc:Choice>
              <mc:Fallback>
                <p:oleObj name="Equation" r:id="rId7" imgW="139700" imgH="2794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2319" y="5368504"/>
                        <a:ext cx="325372" cy="3538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329665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23950"/>
            <a:ext cx="8229600" cy="542925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b="1" dirty="0"/>
              <a:t>Formulation with Price Index, 2</a:t>
            </a:r>
          </a:p>
          <a:p>
            <a:pPr>
              <a:lnSpc>
                <a:spcPct val="50000"/>
              </a:lnSpc>
            </a:pPr>
            <a:endParaRPr lang="en-US" dirty="0"/>
          </a:p>
          <a:p>
            <a:r>
              <a:rPr lang="en-US" sz="2400" dirty="0"/>
              <a:t>But one can also derive a linear version.</a:t>
            </a:r>
          </a:p>
          <a:p>
            <a:endParaRPr lang="en-US" sz="2400" dirty="0"/>
          </a:p>
          <a:p>
            <a:r>
              <a:rPr lang="en-US" altLang="zh-CN" sz="2400" dirty="0">
                <a:ea typeface="SimSun" pitchFamily="2" charset="-122"/>
              </a:rPr>
              <a:t>Accurate revaluation implies that</a:t>
            </a:r>
          </a:p>
          <a:p>
            <a:r>
              <a:rPr lang="en-US" altLang="zh-CN" sz="2400" dirty="0">
                <a:ea typeface="SimSun" pitchFamily="2" charset="-122"/>
              </a:rPr>
              <a:t>  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With deflation and accurate assessments:</a:t>
            </a:r>
          </a:p>
          <a:p>
            <a:endParaRPr lang="en-US" altLang="zh-CN" sz="2400" dirty="0">
              <a:ea typeface="SimSun" pitchFamily="2" charset="-122"/>
            </a:endParaRPr>
          </a:p>
          <a:p>
            <a:endParaRPr lang="en-US" altLang="zh-CN" sz="2400" dirty="0">
              <a:ea typeface="SimSun" pitchFamily="2" charset="-122"/>
            </a:endParaRPr>
          </a:p>
          <a:p>
            <a:endParaRPr lang="en-US" altLang="zh-CN" sz="2400" dirty="0">
              <a:ea typeface="SimSun" pitchFamily="2" charset="-122"/>
            </a:endParaRPr>
          </a:p>
          <a:p>
            <a:endParaRPr lang="en-US" altLang="zh-CN" sz="2400" dirty="0">
              <a:ea typeface="SimSun" pitchFamily="2" charset="-122"/>
            </a:endParaRPr>
          </a:p>
        </p:txBody>
      </p:sp>
      <p:grpSp>
        <p:nvGrpSpPr>
          <p:cNvPr id="4" name="Equations" descr="Please contact Professor Yinger for details regarding figures and graphs.">
            <a:extLst>
              <a:ext uri="{FF2B5EF4-FFF2-40B4-BE49-F238E27FC236}">
                <a16:creationId xmlns:a16="http://schemas.microsoft.com/office/drawing/2014/main" id="{F6B73FDD-3FA2-45F5-A5C5-8FC73CCC159E}"/>
              </a:ext>
            </a:extLst>
          </p:cNvPr>
          <p:cNvGrpSpPr/>
          <p:nvPr/>
        </p:nvGrpSpPr>
        <p:grpSpPr>
          <a:xfrm>
            <a:off x="803275" y="3200400"/>
            <a:ext cx="7537450" cy="2286000"/>
            <a:chOff x="803275" y="3200400"/>
            <a:chExt cx="7537450" cy="2286000"/>
          </a:xfrm>
        </p:grpSpPr>
        <p:graphicFrame>
          <p:nvGraphicFramePr>
            <p:cNvPr id="8" name="Equation 1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99708448"/>
                </p:ext>
              </p:extLst>
            </p:nvPr>
          </p:nvGraphicFramePr>
          <p:xfrm>
            <a:off x="2590800" y="3200400"/>
            <a:ext cx="2700425" cy="456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453" name="Equation" r:id="rId3" imgW="914400" imgH="279360" progId="Equation.DSMT4">
                    <p:embed/>
                  </p:oleObj>
                </mc:Choice>
                <mc:Fallback>
                  <p:oleObj name="Equation" r:id="rId3" imgW="914400" imgH="279360" progId="Equation.DSMT4">
                    <p:embed/>
                    <p:pic>
                      <p:nvPicPr>
                        <p:cNvPr id="8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0800" y="3200400"/>
                          <a:ext cx="2700425" cy="45620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Equation 2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08893812"/>
                </p:ext>
              </p:extLst>
            </p:nvPr>
          </p:nvGraphicFramePr>
          <p:xfrm>
            <a:off x="803275" y="4670425"/>
            <a:ext cx="7537450" cy="815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454" name="Equation" r:id="rId5" imgW="4000320" imgH="647640" progId="Equation.DSMT4">
                    <p:embed/>
                  </p:oleObj>
                </mc:Choice>
                <mc:Fallback>
                  <p:oleObj name="Equation" r:id="rId5" imgW="4000320" imgH="647640" progId="Equation.DSMT4">
                    <p:embed/>
                    <p:pic>
                      <p:nvPicPr>
                        <p:cNvPr id="6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3275" y="4670425"/>
                          <a:ext cx="7537450" cy="81597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3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14942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863837"/>
            <a:ext cx="8229600" cy="542925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pPr marL="109728" indent="0" algn="ctr">
              <a:buNone/>
            </a:pPr>
            <a:r>
              <a:rPr lang="en-US" b="1" dirty="0"/>
              <a:t>Linear Specification</a:t>
            </a:r>
          </a:p>
          <a:p>
            <a:endParaRPr lang="en-US" dirty="0"/>
          </a:p>
          <a:p>
            <a:r>
              <a:rPr lang="en-US" dirty="0"/>
              <a:t>This leads to: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   where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   and</a:t>
            </a:r>
          </a:p>
          <a:p>
            <a:pPr marL="82296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Thus, with data on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/>
              <a:t>* an estimate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/>
              <a:t>, an assumption about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/>
              <a:t>, deflation, and assumed accurate assessment, one can obtain a  estimate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β </a:t>
            </a:r>
            <a:r>
              <a:rPr lang="en-US" dirty="0"/>
              <a:t>rom a linear (2SLS) regression.</a:t>
            </a:r>
          </a:p>
          <a:p>
            <a:pPr marL="82296" indent="0">
              <a:buNone/>
            </a:pPr>
            <a:endParaRPr lang="en-US" dirty="0"/>
          </a:p>
        </p:txBody>
      </p:sp>
      <p:grpSp>
        <p:nvGrpSpPr>
          <p:cNvPr id="4" name="Equations" descr="Please contact Professor Yinger for details regarding figures and graphs.">
            <a:extLst>
              <a:ext uri="{FF2B5EF4-FFF2-40B4-BE49-F238E27FC236}">
                <a16:creationId xmlns:a16="http://schemas.microsoft.com/office/drawing/2014/main" id="{C7A3A094-0D7E-46FB-AB2E-E1246F691418}"/>
              </a:ext>
            </a:extLst>
          </p:cNvPr>
          <p:cNvGrpSpPr/>
          <p:nvPr/>
        </p:nvGrpSpPr>
        <p:grpSpPr>
          <a:xfrm>
            <a:off x="1016000" y="2133600"/>
            <a:ext cx="7213600" cy="2971800"/>
            <a:chOff x="1016000" y="2133600"/>
            <a:chExt cx="7213600" cy="2971800"/>
          </a:xfrm>
        </p:grpSpPr>
        <p:graphicFrame>
          <p:nvGraphicFramePr>
            <p:cNvPr id="11" name="Equation 1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11398947"/>
                </p:ext>
              </p:extLst>
            </p:nvPr>
          </p:nvGraphicFramePr>
          <p:xfrm>
            <a:off x="1016000" y="2133600"/>
            <a:ext cx="7213600" cy="8648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486" name="Equation" r:id="rId3" imgW="3378200" imgH="609600" progId="Equation.DSMT4">
                    <p:embed/>
                  </p:oleObj>
                </mc:Choice>
                <mc:Fallback>
                  <p:oleObj name="Equation" r:id="rId3" imgW="3378200" imgH="609600" progId="Equation.DSMT4">
                    <p:embed/>
                    <p:pic>
                      <p:nvPicPr>
                        <p:cNvPr id="11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6000" y="2133600"/>
                          <a:ext cx="7213600" cy="86481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Equation 2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4981711"/>
                </p:ext>
              </p:extLst>
            </p:nvPr>
          </p:nvGraphicFramePr>
          <p:xfrm>
            <a:off x="3276600" y="3505200"/>
            <a:ext cx="2063261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487" name="Equation" r:id="rId5" imgW="837836" imgH="495085" progId="Equation.DSMT4">
                    <p:embed/>
                  </p:oleObj>
                </mc:Choice>
                <mc:Fallback>
                  <p:oleObj name="Equation" r:id="rId5" imgW="837836" imgH="495085" progId="Equation.DSMT4">
                    <p:embed/>
                    <p:pic>
                      <p:nvPicPr>
                        <p:cNvPr id="13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6600" y="3505200"/>
                          <a:ext cx="2063261" cy="6858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Equation 3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26730307"/>
                </p:ext>
              </p:extLst>
            </p:nvPr>
          </p:nvGraphicFramePr>
          <p:xfrm>
            <a:off x="3276600" y="4419600"/>
            <a:ext cx="1992923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488" name="Equation" r:id="rId7" imgW="812447" imgH="495085" progId="Equation.DSMT4">
                    <p:embed/>
                  </p:oleObj>
                </mc:Choice>
                <mc:Fallback>
                  <p:oleObj name="Equation" r:id="rId7" imgW="812447" imgH="495085" progId="Equation.DSMT4">
                    <p:embed/>
                    <p:pic>
                      <p:nvPicPr>
                        <p:cNvPr id="15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6600" y="4419600"/>
                          <a:ext cx="1992923" cy="6858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8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6125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57300"/>
            <a:ext cx="8382000" cy="5372100"/>
          </a:xfrm>
        </p:spPr>
        <p:txBody>
          <a:bodyPr/>
          <a:lstStyle/>
          <a:p>
            <a:pPr marL="109728" indent="0" algn="ctr">
              <a:buNone/>
            </a:pPr>
            <a:r>
              <a:rPr lang="en-US" sz="2800" b="1" dirty="0"/>
              <a:t>Error in </a:t>
            </a:r>
            <a:r>
              <a:rPr lang="en-US" sz="2800" b="1" i="1" dirty="0"/>
              <a:t>PTHV</a:t>
            </a:r>
          </a:p>
          <a:p>
            <a:pPr>
              <a:lnSpc>
                <a:spcPct val="50000"/>
              </a:lnSpc>
            </a:pPr>
            <a:endParaRPr lang="en-US" sz="2800" dirty="0"/>
          </a:p>
          <a:p>
            <a:r>
              <a:rPr lang="en-US" sz="2800" dirty="0"/>
              <a:t>Please note that this derivation corrects an error in </a:t>
            </a:r>
            <a:r>
              <a:rPr lang="en-US" sz="2800" i="1" dirty="0"/>
              <a:t>PTHV</a:t>
            </a:r>
            <a:r>
              <a:rPr lang="en-US" sz="2800" dirty="0"/>
              <a:t>.  </a:t>
            </a:r>
          </a:p>
          <a:p>
            <a:pPr>
              <a:lnSpc>
                <a:spcPct val="50000"/>
              </a:lnSpc>
            </a:pPr>
            <a:endParaRPr lang="en-US" sz="2800" dirty="0"/>
          </a:p>
          <a:p>
            <a:r>
              <a:rPr lang="en-US" sz="2800" dirty="0"/>
              <a:t>The algebra in that book mistakenly ignores the  term in the denominator of the last equation. </a:t>
            </a:r>
          </a:p>
          <a:p>
            <a:pPr>
              <a:lnSpc>
                <a:spcPct val="50000"/>
              </a:lnSpc>
            </a:pPr>
            <a:endParaRPr lang="en-US" sz="2800" dirty="0"/>
          </a:p>
          <a:p>
            <a:pPr lvl="1"/>
            <a:r>
              <a:rPr lang="en-US" sz="2400" dirty="0"/>
              <a:t>As we will see below, this mistake implies that the book </a:t>
            </a:r>
            <a:r>
              <a:rPr lang="en-US" sz="2400" b="1" dirty="0">
                <a:solidFill>
                  <a:schemeClr val="accent1"/>
                </a:solidFill>
              </a:rPr>
              <a:t>understates</a:t>
            </a:r>
            <a:r>
              <a:rPr lang="en-US" sz="2400" dirty="0"/>
              <a:t> the value of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dirty="0"/>
              <a:t> by about 30 percent in the linear case.</a:t>
            </a:r>
          </a:p>
          <a:p>
            <a:pPr eaLnBrk="1" hangingPunct="1"/>
            <a:endParaRPr lang="en-US" sz="2600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57300"/>
            <a:ext cx="8382000" cy="53721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Questions</a:t>
            </a:r>
          </a:p>
          <a:p>
            <a:pPr>
              <a:lnSpc>
                <a:spcPct val="50000"/>
              </a:lnSpc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What is property tax capitalization?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Why do scholars measure the degree of property tax capitalization?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What is the impact of a change in the property tax rate on the change in house values?</a:t>
            </a:r>
            <a:endParaRPr lang="en-US" sz="2400" dirty="0"/>
          </a:p>
          <a:p>
            <a:pPr eaLnBrk="1" hangingPunct="1"/>
            <a:endParaRPr lang="en-US" sz="2600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061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  Property Tax Capitalization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98973"/>
            <a:ext cx="8229600" cy="4873228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dirty="0"/>
              <a:t>Class Outline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What Is Property Tax Capitalization?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Does Property Tax Capitalization Arise?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Estimating Property Tax Capitalization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Evidence on Property Tax Capitalization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Implications of Property Tax Capitalization for Public Policy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258878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57300"/>
            <a:ext cx="8382000" cy="5372100"/>
          </a:xfrm>
        </p:spPr>
        <p:txBody>
          <a:bodyPr/>
          <a:lstStyle/>
          <a:p>
            <a:pPr marL="82296" indent="0" algn="ctr" eaLnBrk="1" hangingPunct="1">
              <a:buNone/>
            </a:pPr>
            <a:r>
              <a:rPr lang="en-US" b="1" dirty="0"/>
              <a:t>Research Issues in Estimating </a:t>
            </a:r>
            <a:r>
              <a:rPr lang="el-GR" b="1" i="1" dirty="0">
                <a:latin typeface="Times New Roman"/>
                <a:cs typeface="Times New Roman"/>
              </a:rPr>
              <a:t>β</a:t>
            </a:r>
            <a:endParaRPr lang="en-US" b="1" i="1" dirty="0">
              <a:latin typeface="Times New Roman"/>
              <a:cs typeface="Times New Roman"/>
            </a:endParaRPr>
          </a:p>
          <a:p>
            <a:pPr eaLnBrk="1" hangingPunct="1"/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800" b="1" dirty="0"/>
              <a:t>First</a:t>
            </a:r>
            <a:r>
              <a:rPr lang="en-US" sz="2800" dirty="0"/>
              <a:t>, this estimation involves a non-linear relationship between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/>
              <a:t> and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/>
              <a:t>, even after taking logarithms, so it cannot be directly estimated with linear regression methods.</a:t>
            </a:r>
          </a:p>
          <a:p>
            <a:endParaRPr lang="en-US" sz="2800" i="1" dirty="0"/>
          </a:p>
          <a:p>
            <a:r>
              <a:rPr lang="en-US" sz="2800" dirty="0"/>
              <a:t>After taking logs, the basic equation is:</a:t>
            </a:r>
            <a:endParaRPr lang="en-US" sz="2600" dirty="0"/>
          </a:p>
        </p:txBody>
      </p:sp>
      <p:graphicFrame>
        <p:nvGraphicFramePr>
          <p:cNvPr id="3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955962"/>
              </p:ext>
            </p:extLst>
          </p:nvPr>
        </p:nvGraphicFramePr>
        <p:xfrm>
          <a:off x="914401" y="4876800"/>
          <a:ext cx="7315199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8" name="Equation" r:id="rId3" imgW="3175000" imgH="533400" progId="Equation.DSMT4">
                  <p:embed/>
                </p:oleObj>
              </mc:Choice>
              <mc:Fallback>
                <p:oleObj name="Equation" r:id="rId3" imgW="3175000" imgH="533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1" y="4876800"/>
                        <a:ext cx="7315199" cy="990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926968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382000" cy="5372100"/>
          </a:xfrm>
        </p:spPr>
        <p:txBody>
          <a:bodyPr>
            <a:normAutofit lnSpcReduction="10000"/>
          </a:bodyPr>
          <a:lstStyle/>
          <a:p>
            <a:pPr marL="82296" indent="0" algn="ctr" eaLnBrk="1" hangingPunct="1">
              <a:buNone/>
            </a:pPr>
            <a:r>
              <a:rPr lang="en-US" sz="2600" b="1" dirty="0"/>
              <a:t>Research Issue 1, Continued</a:t>
            </a:r>
          </a:p>
          <a:p>
            <a:pPr marL="82296" indent="0" algn="ctr" eaLnBrk="1" hangingPunct="1">
              <a:buNone/>
            </a:pPr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600" dirty="0"/>
              <a:t>One can use the </a:t>
            </a:r>
            <a:r>
              <a:rPr lang="en-US" sz="2600" dirty="0" err="1"/>
              <a:t>ln</a:t>
            </a:r>
            <a:r>
              <a:rPr lang="en-US" sz="2600" dirty="0"/>
              <a:t>{1+</a:t>
            </a:r>
            <a:r>
              <a:rPr lang="en-US" sz="2600" i="1" dirty="0"/>
              <a:t>a</a:t>
            </a:r>
            <a:r>
              <a:rPr lang="en-US" sz="2600" dirty="0"/>
              <a:t>} </a:t>
            </a:r>
            <a:r>
              <a:rPr lang="en-US" sz="2600" dirty="0">
                <a:latin typeface="Times New Roman"/>
                <a:cs typeface="Times New Roman"/>
              </a:rPr>
              <a:t>≈</a:t>
            </a:r>
            <a:r>
              <a:rPr lang="en-US" sz="2600" dirty="0"/>
              <a:t> </a:t>
            </a:r>
            <a:r>
              <a:rPr lang="en-US" sz="2600" i="1" dirty="0"/>
              <a:t>a</a:t>
            </a:r>
            <a:r>
              <a:rPr lang="en-US" sz="2600" dirty="0"/>
              <a:t> approximation, but it may not be very good in this case, as (</a:t>
            </a:r>
            <a:r>
              <a:rPr lang="el-GR" sz="2600" i="1" dirty="0">
                <a:latin typeface="Times New Roman"/>
                <a:cs typeface="Times New Roman"/>
              </a:rPr>
              <a:t>β</a:t>
            </a:r>
            <a:r>
              <a:rPr lang="en-US" sz="2600" i="1" dirty="0">
                <a:latin typeface="Times New Roman"/>
                <a:cs typeface="Times New Roman"/>
              </a:rPr>
              <a:t>/r</a:t>
            </a:r>
            <a:r>
              <a:rPr lang="en-US" sz="2600" dirty="0">
                <a:latin typeface="Times New Roman"/>
                <a:cs typeface="Times New Roman"/>
              </a:rPr>
              <a:t>)</a:t>
            </a:r>
            <a:r>
              <a:rPr lang="en-US" sz="2600" i="1" dirty="0">
                <a:latin typeface="Times New Roman"/>
                <a:cs typeface="Times New Roman"/>
              </a:rPr>
              <a:t>t </a:t>
            </a:r>
            <a:r>
              <a:rPr lang="en-US" sz="2600" dirty="0"/>
              <a:t>may not be close to zero.</a:t>
            </a:r>
          </a:p>
          <a:p>
            <a:endParaRPr lang="en-US" sz="2600" i="1" dirty="0"/>
          </a:p>
          <a:p>
            <a:r>
              <a:rPr lang="en-US" sz="2600" dirty="0"/>
              <a:t>A nonlinear form may work better.  It can be estimated with NL2SLS.</a:t>
            </a:r>
          </a:p>
          <a:p>
            <a:endParaRPr lang="en-US" sz="2600" dirty="0"/>
          </a:p>
          <a:p>
            <a:r>
              <a:rPr lang="en-US" sz="2600" dirty="0"/>
              <a:t>In the case of reassessment, the linear form derived earlier can be used under the assumption that assessments are accurate, i.e. that </a:t>
            </a:r>
          </a:p>
        </p:txBody>
      </p:sp>
      <p:graphicFrame>
        <p:nvGraphicFramePr>
          <p:cNvPr id="2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729697"/>
              </p:ext>
            </p:extLst>
          </p:nvPr>
        </p:nvGraphicFramePr>
        <p:xfrm>
          <a:off x="3583515" y="5943601"/>
          <a:ext cx="31573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3" name="Equation" r:id="rId3" imgW="914400" imgH="279360" progId="Equation.DSMT4">
                  <p:embed/>
                </p:oleObj>
              </mc:Choice>
              <mc:Fallback>
                <p:oleObj name="Equation" r:id="rId3" imgW="914400" imgH="2793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3515" y="5943601"/>
                        <a:ext cx="31573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910580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57300"/>
            <a:ext cx="8382000" cy="5372100"/>
          </a:xfrm>
        </p:spPr>
        <p:txBody>
          <a:bodyPr>
            <a:normAutofit/>
          </a:bodyPr>
          <a:lstStyle/>
          <a:p>
            <a:pPr marL="82296" indent="0" algn="ctr" eaLnBrk="1" hangingPunct="1">
              <a:buNone/>
            </a:pPr>
            <a:r>
              <a:rPr lang="en-US" sz="2600" b="1" dirty="0"/>
              <a:t>Research Issue 1, Continued</a:t>
            </a:r>
          </a:p>
          <a:p>
            <a:pPr marL="82296" indent="0" algn="ctr" eaLnBrk="1" hangingPunct="1">
              <a:buNone/>
            </a:pPr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600" dirty="0"/>
              <a:t>Note that it is</a:t>
            </a:r>
            <a:r>
              <a:rPr lang="en-US" sz="2800" dirty="0"/>
              <a:t> impossible to separate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/>
              <a:t> and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/>
              <a:t> in the estimation.  </a:t>
            </a:r>
          </a:p>
          <a:p>
            <a:endParaRPr lang="en-US" sz="2800" dirty="0"/>
          </a:p>
          <a:p>
            <a:r>
              <a:rPr lang="en-US" sz="2800" dirty="0"/>
              <a:t>One can only estimate their ratio. </a:t>
            </a:r>
          </a:p>
          <a:p>
            <a:endParaRPr lang="en-US" sz="2800" dirty="0"/>
          </a:p>
          <a:p>
            <a:r>
              <a:rPr lang="en-US" sz="2800" dirty="0"/>
              <a:t>This leads to the next issue…. </a:t>
            </a:r>
            <a:endParaRPr lang="en-US" sz="2600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27989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445477" y="77746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382000" cy="5372100"/>
          </a:xfrm>
        </p:spPr>
        <p:txBody>
          <a:bodyPr>
            <a:normAutofit fontScale="92500" lnSpcReduction="20000"/>
          </a:bodyPr>
          <a:lstStyle/>
          <a:p>
            <a:pPr marL="82296" indent="0" algn="ctr" eaLnBrk="1" hangingPunct="1">
              <a:buNone/>
            </a:pPr>
            <a:r>
              <a:rPr lang="en-US" sz="2600" b="1" dirty="0"/>
              <a:t>Research Issue 2</a:t>
            </a:r>
            <a:endParaRPr lang="en-US" sz="2600" b="1" i="1" dirty="0">
              <a:latin typeface="Times New Roman"/>
              <a:cs typeface="Times New Roman"/>
            </a:endParaRPr>
          </a:p>
          <a:p>
            <a:pPr eaLnBrk="1" hangingPunct="1">
              <a:lnSpc>
                <a:spcPct val="70000"/>
              </a:lnSpc>
            </a:pPr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800" b="1" dirty="0"/>
              <a:t>T</a:t>
            </a:r>
            <a:r>
              <a:rPr lang="en-US" sz="2800" dirty="0"/>
              <a:t>he value of the discount rate,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/>
              <a:t>, is not observed, and it is impossible to estimate </a:t>
            </a:r>
            <a:r>
              <a:rPr lang="en-US" sz="2800" i="1" dirty="0"/>
              <a:t>r</a:t>
            </a:r>
            <a:r>
              <a:rPr lang="en-US" sz="2800" dirty="0"/>
              <a:t> and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/>
              <a:t> separately. </a:t>
            </a:r>
          </a:p>
          <a:p>
            <a:pPr>
              <a:lnSpc>
                <a:spcPct val="70000"/>
              </a:lnSpc>
            </a:pPr>
            <a:endParaRPr lang="en-US" sz="2800" dirty="0"/>
          </a:p>
          <a:p>
            <a:r>
              <a:rPr lang="en-US" sz="2800" dirty="0"/>
              <a:t>Most studies follow Oates by estimating a value of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β/r</a:t>
            </a:r>
            <a:r>
              <a:rPr lang="en-US" sz="2800" dirty="0"/>
              <a:t>, assuming a value for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/>
              <a:t>, and then calculating the implied value of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/>
              <a:t>.  </a:t>
            </a:r>
          </a:p>
          <a:p>
            <a:pPr>
              <a:lnSpc>
                <a:spcPct val="70000"/>
              </a:lnSpc>
            </a:pPr>
            <a:endParaRPr lang="en-US" sz="2800" dirty="0"/>
          </a:p>
          <a:p>
            <a:r>
              <a:rPr lang="en-US" sz="2800" dirty="0"/>
              <a:t>The trouble with this approach is that the value of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/>
              <a:t> depends on an untested assumption that varies across studies.</a:t>
            </a:r>
          </a:p>
          <a:p>
            <a:pPr>
              <a:lnSpc>
                <a:spcPct val="70000"/>
              </a:lnSpc>
            </a:pPr>
            <a:endParaRPr lang="en-US" sz="2800" dirty="0"/>
          </a:p>
          <a:p>
            <a:pPr lvl="1"/>
            <a:r>
              <a:rPr lang="en-US" sz="2400" dirty="0"/>
              <a:t>In fact, the most extreme estimates in the literature, in either direction, are driven largely by extreme assumptions about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/>
              <a:t>.</a:t>
            </a:r>
          </a:p>
          <a:p>
            <a:endParaRPr lang="en-US" sz="2600" i="1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583477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382000" cy="5086350"/>
          </a:xfrm>
        </p:spPr>
        <p:txBody>
          <a:bodyPr>
            <a:normAutofit fontScale="92500"/>
          </a:bodyPr>
          <a:lstStyle/>
          <a:p>
            <a:pPr marL="82296" indent="0" algn="ctr" eaLnBrk="1" hangingPunct="1">
              <a:buNone/>
            </a:pPr>
            <a:r>
              <a:rPr lang="en-US" sz="2600" b="1" dirty="0"/>
              <a:t>Research Issue 2, continued</a:t>
            </a:r>
            <a:endParaRPr lang="en-US" sz="2600" b="1" i="1" dirty="0">
              <a:latin typeface="Times New Roman"/>
              <a:cs typeface="Times New Roman"/>
            </a:endParaRPr>
          </a:p>
          <a:p>
            <a:pPr eaLnBrk="1" hangingPunct="1">
              <a:lnSpc>
                <a:spcPct val="50000"/>
              </a:lnSpc>
            </a:pPr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800" dirty="0"/>
              <a:t>Moreover, scholars are amazingly careless about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/>
              <a:t>, often using a nominal interest rate, when the theory clearly shows that a real rate, say 3 to 5 percent, is needed.</a:t>
            </a:r>
          </a:p>
          <a:p>
            <a:pPr marL="82296" indent="0">
              <a:lnSpc>
                <a:spcPct val="50000"/>
              </a:lnSpc>
              <a:buNone/>
            </a:pPr>
            <a:endParaRPr lang="en-US" sz="2800" dirty="0"/>
          </a:p>
          <a:p>
            <a:r>
              <a:rPr lang="en-US" sz="2800" dirty="0"/>
              <a:t>A real rate equals the nominal or market rate minus anticipated inflation. </a:t>
            </a:r>
          </a:p>
          <a:p>
            <a:pPr>
              <a:lnSpc>
                <a:spcPct val="50000"/>
              </a:lnSpc>
            </a:pPr>
            <a:endParaRPr lang="en-US" sz="2800" dirty="0"/>
          </a:p>
          <a:p>
            <a:pPr lvl="1"/>
            <a:r>
              <a:rPr lang="en-US" sz="2400" i="1" dirty="0"/>
              <a:t>PTHV</a:t>
            </a:r>
            <a:r>
              <a:rPr lang="en-US" sz="2400" dirty="0"/>
              <a:t> takes a long-run, low-risk nominal rate (as for an investment in housing) and subtracts anticipated inflation based on a study of the factors that determine inflation expectations.  This leads to a 3 percent rate.</a:t>
            </a:r>
          </a:p>
          <a:p>
            <a:endParaRPr lang="en-US" sz="2800" dirty="0"/>
          </a:p>
          <a:p>
            <a:endParaRPr lang="en-US" sz="2600" i="1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59802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81100"/>
            <a:ext cx="8382000" cy="5372100"/>
          </a:xfrm>
        </p:spPr>
        <p:txBody>
          <a:bodyPr/>
          <a:lstStyle/>
          <a:p>
            <a:pPr marL="82296" indent="0" algn="ctr" eaLnBrk="1" hangingPunct="1">
              <a:buNone/>
            </a:pPr>
            <a:r>
              <a:rPr lang="en-US" sz="2600" b="1" dirty="0"/>
              <a:t>Research Issue 3</a:t>
            </a:r>
            <a:endParaRPr lang="en-US" sz="2600" b="1" i="1" dirty="0">
              <a:latin typeface="Times New Roman"/>
              <a:cs typeface="Times New Roman"/>
            </a:endParaRPr>
          </a:p>
          <a:p>
            <a:pPr eaLnBrk="1" hangingPunct="1">
              <a:lnSpc>
                <a:spcPct val="50000"/>
              </a:lnSpc>
            </a:pPr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800" dirty="0"/>
              <a:t>The asset-pricing logic behind tax capitalization requires assumptions about house buyers’ </a:t>
            </a:r>
            <a:r>
              <a:rPr lang="en-US" sz="2800" b="1" dirty="0">
                <a:solidFill>
                  <a:srgbClr val="FF0000"/>
                </a:solidFill>
              </a:rPr>
              <a:t>expectations</a:t>
            </a:r>
            <a:r>
              <a:rPr lang="en-US" sz="2800" dirty="0"/>
              <a:t>.  </a:t>
            </a:r>
          </a:p>
          <a:p>
            <a:pPr>
              <a:lnSpc>
                <a:spcPct val="50000"/>
              </a:lnSpc>
            </a:pPr>
            <a:endParaRPr lang="en-US" sz="2800" dirty="0"/>
          </a:p>
          <a:p>
            <a:r>
              <a:rPr lang="en-US" sz="2800" dirty="0"/>
              <a:t>This logic predicts that 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$1 </a:t>
            </a:r>
            <a:r>
              <a:rPr lang="en-US" sz="2800" dirty="0"/>
              <a:t>increase in the present value of future property taxes will lead to 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$1 </a:t>
            </a:r>
            <a:r>
              <a:rPr lang="en-US" sz="2800" dirty="0"/>
              <a:t>decline in house value (i.e.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β'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en-US" sz="2800" dirty="0"/>
              <a:t>), but it does not say that current tax differences will be fully capitalized (i.e.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1</a:t>
            </a:r>
            <a:r>
              <a:rPr lang="en-US" sz="2800" dirty="0"/>
              <a:t>) </a:t>
            </a:r>
            <a:r>
              <a:rPr lang="en-US" sz="2800" b="1" u="sng" dirty="0">
                <a:solidFill>
                  <a:schemeClr val="accent2"/>
                </a:solidFill>
              </a:rPr>
              <a:t>if they are not expected to persist</a:t>
            </a:r>
            <a:r>
              <a:rPr lang="en-US" sz="2800" u="sng" dirty="0">
                <a:solidFill>
                  <a:schemeClr val="accent2"/>
                </a:solidFill>
              </a:rPr>
              <a:t>.</a:t>
            </a:r>
          </a:p>
          <a:p>
            <a:pPr marL="82296" indent="0">
              <a:buNone/>
            </a:pPr>
            <a:endParaRPr lang="en-US" sz="2800" dirty="0"/>
          </a:p>
          <a:p>
            <a:endParaRPr lang="en-US" sz="2600" i="1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1435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113083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00150"/>
            <a:ext cx="8382000" cy="5372100"/>
          </a:xfrm>
        </p:spPr>
        <p:txBody>
          <a:bodyPr>
            <a:normAutofit fontScale="85000" lnSpcReduction="10000"/>
          </a:bodyPr>
          <a:lstStyle/>
          <a:p>
            <a:pPr marL="82296" indent="0" algn="ctr" eaLnBrk="1" hangingPunct="1">
              <a:buNone/>
            </a:pPr>
            <a:r>
              <a:rPr lang="en-US" sz="2800" b="1" dirty="0"/>
              <a:t>Research Issue 3, Continued</a:t>
            </a:r>
            <a:endParaRPr lang="en-US" sz="2800" b="1" i="1" dirty="0">
              <a:latin typeface="Times New Roman"/>
              <a:cs typeface="Times New Roman"/>
            </a:endParaRPr>
          </a:p>
          <a:p>
            <a:pPr eaLnBrk="1" hangingPunct="1">
              <a:lnSpc>
                <a:spcPct val="70000"/>
              </a:lnSpc>
            </a:pPr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800" dirty="0"/>
              <a:t>Virtually all the literature estimates the capitalization of </a:t>
            </a:r>
            <a:r>
              <a:rPr lang="en-US" sz="2800" b="1" dirty="0">
                <a:solidFill>
                  <a:schemeClr val="accent1"/>
                </a:solidFill>
              </a:rPr>
              <a:t>current</a:t>
            </a:r>
            <a:r>
              <a:rPr lang="en-US" sz="2800" dirty="0"/>
              <a:t> property tax differences.  </a:t>
            </a:r>
          </a:p>
          <a:p>
            <a:pPr>
              <a:lnSpc>
                <a:spcPct val="70000"/>
              </a:lnSpc>
            </a:pPr>
            <a:endParaRPr lang="en-US" sz="2800" dirty="0"/>
          </a:p>
          <a:p>
            <a:pPr lvl="1"/>
            <a:r>
              <a:rPr lang="en-US" sz="2400" dirty="0"/>
              <a:t>Under the assumption that current tax differences will persist indefinitely, the assumption that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1 </a:t>
            </a:r>
            <a:r>
              <a:rPr lang="en-US" sz="2400" dirty="0"/>
              <a:t>makes sense.  </a:t>
            </a:r>
          </a:p>
          <a:p>
            <a:pPr lvl="1"/>
            <a:r>
              <a:rPr lang="en-US" sz="2400" dirty="0"/>
              <a:t>In fact, however, current differences may not be expected to persist.  In this case, we can use the result derived earlier, namely, </a:t>
            </a:r>
          </a:p>
          <a:p>
            <a:pPr marL="82296" indent="0">
              <a:buNone/>
            </a:pPr>
            <a:r>
              <a:rPr lang="en-US" sz="2800" dirty="0"/>
              <a:t> </a:t>
            </a:r>
          </a:p>
          <a:p>
            <a:pPr marL="82296" indent="0">
              <a:buNone/>
            </a:pPr>
            <a:endParaRPr lang="en-US" sz="2800" dirty="0"/>
          </a:p>
          <a:p>
            <a:pPr lvl="1"/>
            <a:r>
              <a:rPr lang="en-US" sz="2400" dirty="0"/>
              <a:t>where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/>
              <a:t> is the length of time current tax differences are expected to persist.  </a:t>
            </a:r>
            <a:r>
              <a:rPr lang="en-US" sz="2400" b="1" dirty="0">
                <a:solidFill>
                  <a:schemeClr val="accent1"/>
                </a:solidFill>
              </a:rPr>
              <a:t>The theory indicates that 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en-US" sz="2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en-US" sz="2400" b="1" dirty="0">
                <a:solidFill>
                  <a:schemeClr val="accent1"/>
                </a:solidFill>
              </a:rPr>
              <a:t>, but the estimated 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b="1" dirty="0">
                <a:solidFill>
                  <a:schemeClr val="accent1"/>
                </a:solidFill>
              </a:rPr>
              <a:t> clearly need not equal </a:t>
            </a:r>
            <a:r>
              <a:rPr lang="en-US" sz="2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>
                <a:solidFill>
                  <a:schemeClr val="accent1"/>
                </a:solidFill>
              </a:rPr>
              <a:t>, and indeed need not equal the same value under all circumstances.</a:t>
            </a:r>
          </a:p>
          <a:p>
            <a:endParaRPr lang="en-US" sz="2600" i="1" dirty="0"/>
          </a:p>
        </p:txBody>
      </p:sp>
      <p:graphicFrame>
        <p:nvGraphicFramePr>
          <p:cNvPr id="3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330778"/>
              </p:ext>
            </p:extLst>
          </p:nvPr>
        </p:nvGraphicFramePr>
        <p:xfrm>
          <a:off x="2540001" y="4200525"/>
          <a:ext cx="3860799" cy="468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37" name="Equation" r:id="rId3" imgW="1536033" imgH="266584" progId="Equation.DSMT4">
                  <p:embed/>
                </p:oleObj>
              </mc:Choice>
              <mc:Fallback>
                <p:oleObj name="Equation" r:id="rId3" imgW="1536033" imgH="266584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1" y="4200525"/>
                        <a:ext cx="3860799" cy="4683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51435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115681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00150"/>
            <a:ext cx="8382000" cy="5372100"/>
          </a:xfrm>
        </p:spPr>
        <p:txBody>
          <a:bodyPr/>
          <a:lstStyle/>
          <a:p>
            <a:pPr marL="82296" indent="0" algn="ctr" eaLnBrk="1" hangingPunct="1">
              <a:buNone/>
            </a:pPr>
            <a:r>
              <a:rPr lang="en-US" sz="2600" b="1" dirty="0"/>
              <a:t>Research Issue 3, Examples</a:t>
            </a:r>
            <a:endParaRPr lang="en-US" sz="2600" b="1" i="1" dirty="0">
              <a:latin typeface="Times New Roman"/>
              <a:cs typeface="Times New Roman"/>
            </a:endParaRPr>
          </a:p>
          <a:p>
            <a:pPr eaLnBrk="1" hangingPunct="1">
              <a:lnSpc>
                <a:spcPct val="50000"/>
              </a:lnSpc>
            </a:pPr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800" dirty="0"/>
              <a:t>If current property tax differences across (or within) communities are expected to disappear in 10 years and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/>
              <a:t> = .03, then this equation implies that the estimated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/>
              <a:t> will be only 26 percent even if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en-US" sz="2800" dirty="0"/>
              <a:t>.</a:t>
            </a:r>
          </a:p>
          <a:p>
            <a:pPr>
              <a:lnSpc>
                <a:spcPct val="50000"/>
              </a:lnSpc>
            </a:pPr>
            <a:endParaRPr lang="en-US" sz="2800" dirty="0"/>
          </a:p>
          <a:p>
            <a:r>
              <a:rPr lang="en-US" sz="2800" dirty="0"/>
              <a:t>If revaluation is scheduled every 6 years, as in North Carolina, then the estimated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/>
              <a:t> should decline as one moves closer to the year of revaluation.</a:t>
            </a:r>
          </a:p>
          <a:p>
            <a:endParaRPr lang="en-US" sz="2600" i="1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724687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57300"/>
            <a:ext cx="8382000" cy="5372100"/>
          </a:xfrm>
        </p:spPr>
        <p:txBody>
          <a:bodyPr>
            <a:normAutofit/>
          </a:bodyPr>
          <a:lstStyle/>
          <a:p>
            <a:pPr marL="82296" indent="0" algn="ctr" eaLnBrk="1" hangingPunct="1">
              <a:buNone/>
            </a:pPr>
            <a:r>
              <a:rPr lang="en-US" sz="2600" b="1" dirty="0"/>
              <a:t>Research Issue 4</a:t>
            </a:r>
            <a:endParaRPr lang="en-US" sz="2600" b="1" i="1" dirty="0">
              <a:latin typeface="Times New Roman"/>
              <a:cs typeface="Times New Roman"/>
            </a:endParaRPr>
          </a:p>
          <a:p>
            <a:pPr eaLnBrk="1" hangingPunct="1">
              <a:lnSpc>
                <a:spcPct val="50000"/>
              </a:lnSpc>
            </a:pPr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800" dirty="0"/>
              <a:t>Because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t = T/V</a:t>
            </a:r>
            <a:r>
              <a:rPr lang="en-US" sz="2800" dirty="0"/>
              <a:t>, one must treat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/>
              <a:t> as endogenous.  </a:t>
            </a:r>
          </a:p>
          <a:p>
            <a:pPr>
              <a:lnSpc>
                <a:spcPct val="50000"/>
              </a:lnSpc>
            </a:pPr>
            <a:endParaRPr lang="en-US" sz="2800" dirty="0"/>
          </a:p>
          <a:p>
            <a:pPr lvl="1"/>
            <a:r>
              <a:rPr lang="en-US" sz="2400" dirty="0"/>
              <a:t>This endogeneity is definitional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/>
              <a:t> is a function of the dependent variable) and behavioral (factors unobserved by the researcher but observed by the assessor may  influence both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/>
              <a:t> and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/>
              <a:t>).  </a:t>
            </a:r>
          </a:p>
          <a:p>
            <a:pPr lvl="1">
              <a:lnSpc>
                <a:spcPct val="50000"/>
              </a:lnSpc>
            </a:pPr>
            <a:endParaRPr lang="en-US" sz="2400" dirty="0"/>
          </a:p>
          <a:p>
            <a:r>
              <a:rPr lang="en-US" i="1" dirty="0"/>
              <a:t>PTHV</a:t>
            </a:r>
            <a:r>
              <a:rPr lang="en-US" dirty="0"/>
              <a:t> uses a model of assessor behavior to identify some instruments and then uses either NL2SLS or 2SLS.</a:t>
            </a:r>
          </a:p>
          <a:p>
            <a:endParaRPr lang="en-US" sz="2600" i="1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20328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57300"/>
            <a:ext cx="8382000" cy="5372100"/>
          </a:xfrm>
        </p:spPr>
        <p:txBody>
          <a:bodyPr>
            <a:normAutofit lnSpcReduction="10000"/>
          </a:bodyPr>
          <a:lstStyle/>
          <a:p>
            <a:pPr marL="82296" indent="0" algn="ctr" eaLnBrk="1" hangingPunct="1">
              <a:buNone/>
            </a:pPr>
            <a:r>
              <a:rPr lang="en-US" sz="2600" b="1" dirty="0"/>
              <a:t>Research Issue 4, Continued</a:t>
            </a:r>
            <a:endParaRPr lang="en-US" sz="2600" b="1" i="1" dirty="0">
              <a:latin typeface="Times New Roman"/>
              <a:cs typeface="Times New Roman"/>
            </a:endParaRPr>
          </a:p>
          <a:p>
            <a:pPr eaLnBrk="1" hangingPunct="1">
              <a:lnSpc>
                <a:spcPct val="50000"/>
              </a:lnSpc>
            </a:pPr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800" dirty="0"/>
              <a:t>The </a:t>
            </a:r>
            <a:r>
              <a:rPr lang="en-US" sz="2800" i="1" dirty="0"/>
              <a:t>PTHV</a:t>
            </a:r>
            <a:r>
              <a:rPr lang="en-US" sz="2800" dirty="0"/>
              <a:t> instruments build on two features of assessor behavior.  </a:t>
            </a:r>
          </a:p>
          <a:p>
            <a:pPr>
              <a:lnSpc>
                <a:spcPct val="60000"/>
              </a:lnSpc>
            </a:pPr>
            <a:endParaRPr lang="en-US" sz="2800" dirty="0"/>
          </a:p>
          <a:p>
            <a:pPr lvl="1"/>
            <a:r>
              <a:rPr lang="en-US" sz="2400" dirty="0"/>
              <a:t>First, the 2</a:t>
            </a:r>
            <a:r>
              <a:rPr lang="en-US" sz="2400" baseline="30000" dirty="0"/>
              <a:t>nd</a:t>
            </a:r>
            <a:r>
              <a:rPr lang="en-US" sz="2400" dirty="0"/>
              <a:t> sale effective tax rate depends on time since revaluation, and the nominal tax rate and the price index in the year of 2</a:t>
            </a:r>
            <a:r>
              <a:rPr lang="en-US" sz="2400" baseline="30000" dirty="0"/>
              <a:t>nd</a:t>
            </a:r>
            <a:r>
              <a:rPr lang="en-US" sz="2400" dirty="0"/>
              <a:t> sale can be used as instruments.  </a:t>
            </a:r>
          </a:p>
          <a:p>
            <a:pPr>
              <a:lnSpc>
                <a:spcPct val="50000"/>
              </a:lnSpc>
            </a:pPr>
            <a:endParaRPr lang="en-US" sz="2800" dirty="0"/>
          </a:p>
          <a:p>
            <a:pPr lvl="1"/>
            <a:r>
              <a:rPr lang="en-US" sz="2400" dirty="0"/>
              <a:t>Second, the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A/V</a:t>
            </a:r>
            <a:r>
              <a:rPr lang="en-US" sz="2400" dirty="0"/>
              <a:t> ratio is supposed to be constant, but actually varies systematically with housing traits,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/>
              <a:t>.  Post-revaluation double sales can be used to identify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/>
              <a:t>’s that predict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A/V</a:t>
            </a:r>
            <a:r>
              <a:rPr lang="en-US" sz="2400" dirty="0"/>
              <a:t>—and that can serve as instruments.</a:t>
            </a:r>
            <a:endParaRPr lang="en-US" dirty="0"/>
          </a:p>
          <a:p>
            <a:endParaRPr lang="en-US" sz="2600" i="1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63355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57300"/>
            <a:ext cx="8229600" cy="5143500"/>
          </a:xfrm>
        </p:spPr>
        <p:txBody>
          <a:bodyPr>
            <a:normAutofit fontScale="85000" lnSpcReduction="10000"/>
          </a:bodyPr>
          <a:lstStyle/>
          <a:p>
            <a:pPr marL="109728" indent="0" algn="ctr" eaLnBrk="1" hangingPunct="1">
              <a:lnSpc>
                <a:spcPct val="90000"/>
              </a:lnSpc>
              <a:buNone/>
            </a:pPr>
            <a:r>
              <a:rPr lang="en-US" altLang="zh-CN" sz="2600" b="1" dirty="0">
                <a:ea typeface="SimSun" pitchFamily="2" charset="-122"/>
              </a:rPr>
              <a:t>Bidding and Capitalization</a:t>
            </a:r>
          </a:p>
          <a:p>
            <a:pPr eaLnBrk="1" hangingPunct="1">
              <a:lnSpc>
                <a:spcPct val="9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dirty="0">
                <a:ea typeface="SimSun" pitchFamily="2" charset="-122"/>
              </a:rPr>
              <a:t>As shown in a previous class, the basic bidding model implies that the price of housing services will be higher in jurisdictions with lower property taxes.</a:t>
            </a:r>
          </a:p>
          <a:p>
            <a:pPr eaLnBrk="1" hangingPunct="1">
              <a:lnSpc>
                <a:spcPct val="7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600" dirty="0">
                <a:ea typeface="SimSun" pitchFamily="2" charset="-122"/>
              </a:rPr>
              <a:t>This is called </a:t>
            </a:r>
            <a:r>
              <a:rPr lang="en-US" altLang="zh-CN" sz="2600" b="1" dirty="0">
                <a:solidFill>
                  <a:schemeClr val="accent1"/>
                </a:solidFill>
                <a:ea typeface="SimSun" pitchFamily="2" charset="-122"/>
              </a:rPr>
              <a:t>property tax capitalization</a:t>
            </a:r>
            <a:r>
              <a:rPr lang="en-US" altLang="zh-CN" sz="2600" dirty="0">
                <a:ea typeface="SimSun" pitchFamily="2" charset="-122"/>
              </a:rPr>
              <a:t>.</a:t>
            </a:r>
          </a:p>
          <a:p>
            <a:pPr eaLnBrk="1" hangingPunct="1">
              <a:lnSpc>
                <a:spcPct val="7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dirty="0">
                <a:ea typeface="SimSun" pitchFamily="2" charset="-122"/>
              </a:rPr>
              <a:t>Although he was not the first to estimate property tax capitalization, </a:t>
            </a:r>
            <a:r>
              <a:rPr lang="en-US" altLang="zh-CN" sz="2600" b="1" dirty="0">
                <a:solidFill>
                  <a:srgbClr val="CC3300"/>
                </a:solidFill>
                <a:ea typeface="SimSun" pitchFamily="2" charset="-122"/>
              </a:rPr>
              <a:t>Wallace Oates</a:t>
            </a:r>
            <a:r>
              <a:rPr lang="en-US" altLang="zh-CN" sz="2600" dirty="0">
                <a:ea typeface="SimSun" pitchFamily="2" charset="-122"/>
              </a:rPr>
              <a:t> brought new attention to the topic with his famous </a:t>
            </a:r>
            <a:r>
              <a:rPr lang="en-US" altLang="zh-CN" sz="2600" i="1" dirty="0">
                <a:ea typeface="SimSun" pitchFamily="2" charset="-122"/>
              </a:rPr>
              <a:t>JPE</a:t>
            </a:r>
            <a:r>
              <a:rPr lang="en-US" altLang="zh-CN" sz="2600" dirty="0">
                <a:ea typeface="SimSun" pitchFamily="2" charset="-122"/>
              </a:rPr>
              <a:t> paper (Nov./Dec. 1969).</a:t>
            </a:r>
            <a:endParaRPr lang="en-US" altLang="zh-CN" sz="2600" b="1" dirty="0">
              <a:solidFill>
                <a:srgbClr val="006699"/>
              </a:solidFill>
              <a:ea typeface="SimSun" pitchFamily="2" charset="-122"/>
            </a:endParaRPr>
          </a:p>
          <a:p>
            <a:pPr eaLnBrk="1" hangingPunct="1">
              <a:lnSpc>
                <a:spcPct val="7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dirty="0">
                <a:ea typeface="SimSun" pitchFamily="2" charset="-122"/>
              </a:rPr>
              <a:t>Oates used data for suburbs in NJ and found evidence of tax and service capitalization.</a:t>
            </a:r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57300"/>
            <a:ext cx="8382000" cy="5372100"/>
          </a:xfrm>
        </p:spPr>
        <p:txBody>
          <a:bodyPr>
            <a:normAutofit fontScale="92500" lnSpcReduction="10000"/>
          </a:bodyPr>
          <a:lstStyle/>
          <a:p>
            <a:pPr marL="82296" indent="0" algn="ctr" eaLnBrk="1" hangingPunct="1">
              <a:buNone/>
            </a:pPr>
            <a:r>
              <a:rPr lang="en-US" sz="2600" b="1" dirty="0"/>
              <a:t>Research Issue 5</a:t>
            </a:r>
            <a:endParaRPr lang="en-US" sz="2600" b="1" i="1" dirty="0">
              <a:latin typeface="Times New Roman"/>
              <a:cs typeface="Times New Roman"/>
            </a:endParaRPr>
          </a:p>
          <a:p>
            <a:pPr eaLnBrk="1" hangingPunct="1">
              <a:lnSpc>
                <a:spcPct val="60000"/>
              </a:lnSpc>
            </a:pPr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800" dirty="0"/>
              <a:t>One must be careful about possible omitted variable bias.  </a:t>
            </a:r>
          </a:p>
          <a:p>
            <a:pPr>
              <a:lnSpc>
                <a:spcPct val="50000"/>
              </a:lnSpc>
            </a:pPr>
            <a:endParaRPr lang="en-US" sz="2800" dirty="0"/>
          </a:p>
          <a:p>
            <a:pPr lvl="1"/>
            <a:r>
              <a:rPr lang="en-US" sz="2400" dirty="0"/>
              <a:t>Good data on housing traits are needed. </a:t>
            </a:r>
          </a:p>
          <a:p>
            <a:pPr lvl="1">
              <a:lnSpc>
                <a:spcPct val="60000"/>
              </a:lnSpc>
            </a:pPr>
            <a:endParaRPr lang="en-US" sz="2400" dirty="0"/>
          </a:p>
          <a:p>
            <a:pPr lvl="1"/>
            <a:r>
              <a:rPr lang="en-US" sz="2400" dirty="0"/>
              <a:t>This is not quite such a big problem with double-sales data, which difference out time-invariant traits. </a:t>
            </a:r>
          </a:p>
          <a:p>
            <a:pPr marL="402336" lvl="1" indent="0">
              <a:lnSpc>
                <a:spcPct val="60000"/>
              </a:lnSpc>
              <a:buNone/>
            </a:pPr>
            <a:endParaRPr lang="en-US" sz="2400" dirty="0"/>
          </a:p>
          <a:p>
            <a:pPr lvl="1"/>
            <a:r>
              <a:rPr lang="en-US" sz="2400" dirty="0"/>
              <a:t>Even with double-sales data, it helps to control for renovations. </a:t>
            </a:r>
          </a:p>
          <a:p>
            <a:pPr marL="82296" indent="0">
              <a:lnSpc>
                <a:spcPct val="60000"/>
              </a:lnSpc>
              <a:buNone/>
            </a:pPr>
            <a:r>
              <a:rPr lang="en-US" sz="2800" dirty="0"/>
              <a:t> </a:t>
            </a:r>
          </a:p>
          <a:p>
            <a:pPr lvl="1"/>
            <a:r>
              <a:rPr lang="en-US" sz="2400" dirty="0"/>
              <a:t>Deflating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/>
              <a:t> eliminates the possibility that the estimated impact of a change in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/>
              <a:t> is biased by the omission of other changes at the jurisdiction level.</a:t>
            </a:r>
          </a:p>
          <a:p>
            <a:pPr marL="82296" indent="0">
              <a:buNone/>
            </a:pPr>
            <a:endParaRPr lang="en-US" sz="2600" i="1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98089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455246" y="140269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024953"/>
            <a:ext cx="8382000" cy="5372100"/>
          </a:xfrm>
        </p:spPr>
        <p:txBody>
          <a:bodyPr>
            <a:normAutofit lnSpcReduction="10000"/>
          </a:bodyPr>
          <a:lstStyle/>
          <a:p>
            <a:pPr marL="82296" indent="0" algn="ctr" eaLnBrk="1" hangingPunct="1">
              <a:buNone/>
            </a:pPr>
            <a:r>
              <a:rPr lang="en-US" sz="2600" b="1" dirty="0"/>
              <a:t>Research Issue 5, Continued</a:t>
            </a:r>
            <a:endParaRPr lang="en-US" sz="2600" b="1" i="1" dirty="0">
              <a:latin typeface="Times New Roman"/>
              <a:cs typeface="Times New Roman"/>
            </a:endParaRPr>
          </a:p>
          <a:p>
            <a:pPr eaLnBrk="1" hangingPunct="1">
              <a:lnSpc>
                <a:spcPct val="60000"/>
              </a:lnSpc>
            </a:pPr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800" dirty="0"/>
              <a:t>Because property tax rates are correlated with many other variables that affect house values, one may not even be able to estimate property tax capitalization in many cases.</a:t>
            </a:r>
          </a:p>
          <a:p>
            <a:pPr>
              <a:lnSpc>
                <a:spcPct val="60000"/>
              </a:lnSpc>
            </a:pPr>
            <a:endParaRPr lang="en-US" sz="2800" dirty="0"/>
          </a:p>
          <a:p>
            <a:r>
              <a:rPr lang="en-US" sz="2800" dirty="0"/>
              <a:t>PTHV takes advantage of court-encouraged revaluations in Massachusetts, which resulted in large changes in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/>
              <a:t>.</a:t>
            </a:r>
          </a:p>
          <a:p>
            <a:pPr>
              <a:lnSpc>
                <a:spcPct val="60000"/>
              </a:lnSpc>
            </a:pPr>
            <a:endParaRPr lang="en-US" sz="2800" dirty="0"/>
          </a:p>
          <a:p>
            <a:r>
              <a:rPr lang="en-US" sz="2800" dirty="0"/>
              <a:t>This study also makes use of double-sales data to remove time-invariant unobservable factors.</a:t>
            </a:r>
            <a:endParaRPr lang="en-US" sz="2600" i="1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572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94146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57300"/>
            <a:ext cx="8382000" cy="4972050"/>
          </a:xfrm>
        </p:spPr>
        <p:txBody>
          <a:bodyPr>
            <a:normAutofit fontScale="92500" lnSpcReduction="10000"/>
          </a:bodyPr>
          <a:lstStyle/>
          <a:p>
            <a:pPr marL="82296" indent="0" algn="ctr" eaLnBrk="1" hangingPunct="1">
              <a:buNone/>
            </a:pPr>
            <a:r>
              <a:rPr lang="en-US" sz="3100" b="1" dirty="0"/>
              <a:t>Research Issue 6</a:t>
            </a:r>
          </a:p>
          <a:p>
            <a:pPr marL="82296" indent="0" algn="ctr" eaLnBrk="1" hangingPunct="1">
              <a:lnSpc>
                <a:spcPct val="50000"/>
              </a:lnSpc>
              <a:buNone/>
            </a:pPr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200" dirty="0"/>
              <a:t>One must consider itemization on federal income taxes. </a:t>
            </a:r>
          </a:p>
          <a:p>
            <a:pPr>
              <a:lnSpc>
                <a:spcPct val="70000"/>
              </a:lnSpc>
            </a:pPr>
            <a:endParaRPr lang="en-US" sz="2200" dirty="0"/>
          </a:p>
          <a:p>
            <a:r>
              <a:rPr lang="en-US" sz="2200" dirty="0"/>
              <a:t>If a taxpayer itemizes on federal income taxes, she can deduct property taxes.  So a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$1</a:t>
            </a:r>
            <a:r>
              <a:rPr lang="en-US" sz="2200" dirty="0"/>
              <a:t> increase in the PV of property taxes does not cost this taxpayer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$1</a:t>
            </a:r>
            <a:r>
              <a:rPr lang="en-US" sz="2200" dirty="0"/>
              <a:t>.   Estimates of </a:t>
            </a:r>
            <a:r>
              <a:rPr lang="el-GR" sz="2200" i="1" dirty="0">
                <a:latin typeface="Times New Roman"/>
                <a:cs typeface="Times New Roman"/>
              </a:rPr>
              <a:t>β</a:t>
            </a:r>
            <a:r>
              <a:rPr lang="en-US" sz="2200" dirty="0"/>
              <a:t> may reflect this effect.</a:t>
            </a:r>
          </a:p>
          <a:p>
            <a:pPr>
              <a:lnSpc>
                <a:spcPct val="70000"/>
              </a:lnSpc>
            </a:pPr>
            <a:endParaRPr lang="en-US" sz="2200" dirty="0"/>
          </a:p>
          <a:p>
            <a:r>
              <a:rPr lang="en-US" sz="2200" dirty="0"/>
              <a:t>However, mortgage interest payments are also deductible, so an income tax correction applies to the numerator and denominator of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β/r</a:t>
            </a:r>
            <a:r>
              <a:rPr lang="en-US" sz="2200" dirty="0"/>
              <a:t>.  If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dirty="0"/>
              <a:t> is the marginal income tax rate, this ratio with full deduction of interest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is [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(1-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)]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(1-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)]=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β/r</a:t>
            </a:r>
            <a:r>
              <a:rPr lang="en-US" sz="2200" i="1" dirty="0"/>
              <a:t>.  </a:t>
            </a:r>
            <a:r>
              <a:rPr lang="en-US" sz="2200" dirty="0"/>
              <a:t> </a:t>
            </a:r>
          </a:p>
          <a:p>
            <a:pPr>
              <a:lnSpc>
                <a:spcPct val="70000"/>
              </a:lnSpc>
            </a:pPr>
            <a:endParaRPr lang="en-US" sz="2200" dirty="0"/>
          </a:p>
          <a:p>
            <a:r>
              <a:rPr lang="en-US" sz="2200" dirty="0"/>
              <a:t>For household that do not itemize, of course, no correction is needed.</a:t>
            </a:r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398165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57300"/>
            <a:ext cx="8382000" cy="5200650"/>
          </a:xfrm>
        </p:spPr>
        <p:txBody>
          <a:bodyPr>
            <a:normAutofit fontScale="85000" lnSpcReduction="20000"/>
          </a:bodyPr>
          <a:lstStyle/>
          <a:p>
            <a:pPr marL="82296" indent="0" algn="ctr" eaLnBrk="1" hangingPunct="1">
              <a:buNone/>
            </a:pPr>
            <a:r>
              <a:rPr lang="en-US" sz="3100" b="1" dirty="0"/>
              <a:t>Research Issue 6, Continued</a:t>
            </a:r>
          </a:p>
          <a:p>
            <a:pPr>
              <a:lnSpc>
                <a:spcPct val="70000"/>
              </a:lnSpc>
            </a:pPr>
            <a:endParaRPr lang="en-US" sz="2800" b="1" dirty="0"/>
          </a:p>
          <a:p>
            <a:r>
              <a:rPr lang="en-US" sz="2800" dirty="0"/>
              <a:t>Other approaches to itemization are possible.</a:t>
            </a:r>
          </a:p>
          <a:p>
            <a:pPr>
              <a:lnSpc>
                <a:spcPct val="70000"/>
              </a:lnSpc>
            </a:pPr>
            <a:endParaRPr lang="en-US" sz="2800" b="1" dirty="0"/>
          </a:p>
          <a:p>
            <a:r>
              <a:rPr lang="en-US" sz="2800" dirty="0"/>
              <a:t>E.g., if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/>
              <a:t> is interpreted not the mortgage interest rate, but instead as the opportunity cost of investing in housing (the return on other low-risk, long-term investments), it is not deductible. </a:t>
            </a:r>
          </a:p>
          <a:p>
            <a:pPr>
              <a:lnSpc>
                <a:spcPct val="70000"/>
              </a:lnSpc>
            </a:pPr>
            <a:endParaRPr lang="en-US" sz="2800" dirty="0"/>
          </a:p>
          <a:p>
            <a:r>
              <a:rPr lang="en-US" sz="2800" dirty="0"/>
              <a:t>For more on these issues, see</a:t>
            </a:r>
          </a:p>
          <a:p>
            <a:endParaRPr lang="en-US" sz="2800" b="1" dirty="0"/>
          </a:p>
          <a:p>
            <a:pPr lvl="1"/>
            <a:r>
              <a:rPr lang="en-US" sz="2800" dirty="0"/>
              <a:t>Elliott Eisenberg’s 1996 Maxwell PA dissertation.</a:t>
            </a:r>
          </a:p>
          <a:p>
            <a:pPr lvl="1">
              <a:lnSpc>
                <a:spcPct val="70000"/>
              </a:lnSpc>
            </a:pPr>
            <a:endParaRPr lang="en-US" sz="2800" dirty="0"/>
          </a:p>
          <a:p>
            <a:pPr lvl="1"/>
            <a:r>
              <a:rPr lang="en-US" sz="2800"/>
              <a:t>de </a:t>
            </a:r>
            <a:r>
              <a:rPr lang="en-US" sz="2800" dirty="0" err="1"/>
              <a:t>Bartolomé</a:t>
            </a:r>
            <a:r>
              <a:rPr lang="en-US" sz="2800" dirty="0"/>
              <a:t> and Rosenthal. “Property Tax Capitalization in a Model with Tax Deferred Assets and Standard Deductions,” </a:t>
            </a:r>
            <a:r>
              <a:rPr lang="en-US" sz="2800" i="1" dirty="0" err="1"/>
              <a:t>ReStat</a:t>
            </a:r>
            <a:r>
              <a:rPr lang="en-US" sz="2800" dirty="0"/>
              <a:t>, February 1999.</a:t>
            </a:r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999186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  Property Tax Capitalization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98973"/>
            <a:ext cx="8229600" cy="4873228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dirty="0"/>
              <a:t>Class Outline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Is Property Tax Capitalization?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Does Property Tax Capitalization Arise?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Estimating Property Tax Capitalization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Evidence on Property Tax Capitalization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Implications of Property Tax Capitalization for Public Policy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384302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98971"/>
            <a:ext cx="8229600" cy="4987529"/>
          </a:xfrm>
        </p:spPr>
        <p:txBody>
          <a:bodyPr>
            <a:normAutofit lnSpcReduction="10000"/>
          </a:bodyPr>
          <a:lstStyle/>
          <a:p>
            <a:pPr marL="109728" indent="0" algn="ctr" eaLnBrk="1" hangingPunct="1">
              <a:buNone/>
            </a:pPr>
            <a:r>
              <a:rPr lang="en-US" altLang="zh-CN" b="1" dirty="0">
                <a:ea typeface="SimSun" pitchFamily="2" charset="-122"/>
              </a:rPr>
              <a:t>Evidence on Property Tax Capitalization</a:t>
            </a:r>
          </a:p>
          <a:p>
            <a:pPr eaLnBrk="1" hangingPunct="1">
              <a:lnSpc>
                <a:spcPct val="50000"/>
              </a:lnSpc>
            </a:pPr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Every reasonable study of property tax capitalization finds a statistically significant negative impact of property taxes on house values.</a:t>
            </a:r>
          </a:p>
          <a:p>
            <a:pPr eaLnBrk="1" hangingPunct="1">
              <a:lnSpc>
                <a:spcPct val="50000"/>
              </a:lnSpc>
            </a:pPr>
            <a:endParaRPr lang="en-US" altLang="zh-CN" dirty="0">
              <a:ea typeface="SimSun" pitchFamily="2" charset="-122"/>
            </a:endParaRPr>
          </a:p>
          <a:p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Estimates of </a:t>
            </a:r>
            <a:r>
              <a:rPr lang="en-US" altLang="zh-CN" i="1" dirty="0">
                <a:solidFill>
                  <a:srgbClr val="CC3300"/>
                </a:solidFill>
                <a:latin typeface="Times New Roman" pitchFamily="18" charset="0"/>
                <a:ea typeface="SimSun" pitchFamily="2" charset="-122"/>
              </a:rPr>
              <a:t>β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 vary from 15 to 100 percent, but the range is smaller with the same </a:t>
            </a:r>
            <a:r>
              <a:rPr lang="en-US" altLang="zh-CN" b="1" i="1" dirty="0">
                <a:solidFill>
                  <a:srgbClr val="CC3300"/>
                </a:solidFill>
                <a:ea typeface="SimSun" pitchFamily="2" charset="-122"/>
              </a:rPr>
              <a:t>r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.</a:t>
            </a:r>
          </a:p>
          <a:p>
            <a:pPr lvl="1" eaLnBrk="1" hangingPunct="1">
              <a:lnSpc>
                <a:spcPct val="50000"/>
              </a:lnSpc>
            </a:pPr>
            <a:endParaRPr lang="en-US" altLang="zh-CN" b="1" u="sng" dirty="0">
              <a:solidFill>
                <a:srgbClr val="CC3300"/>
              </a:solidFill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These estimates are usually </a:t>
            </a:r>
            <a:r>
              <a:rPr lang="en-US" altLang="zh-CN" dirty="0" err="1">
                <a:ea typeface="SimSun" pitchFamily="2" charset="-122"/>
              </a:rPr>
              <a:t>mis</a:t>
            </a:r>
            <a:r>
              <a:rPr lang="en-US" altLang="zh-CN" dirty="0">
                <a:ea typeface="SimSun" pitchFamily="2" charset="-122"/>
              </a:rPr>
              <a:t>-interpreted as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>
                <a:ea typeface="SimSun" pitchFamily="2" charset="-122"/>
              </a:rPr>
              <a:t>(the tax capitalization rate) instead of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>
                <a:ea typeface="SimSun" pitchFamily="2" charset="-122"/>
              </a:rPr>
              <a:t>(which is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>
                <a:ea typeface="SimSun" pitchFamily="2" charset="-122"/>
              </a:rPr>
              <a:t>adjusted for </a:t>
            </a:r>
            <a:r>
              <a:rPr lang="en-US" altLang="zh-CN" b="1" dirty="0">
                <a:solidFill>
                  <a:schemeClr val="accent1"/>
                </a:solidFill>
                <a:ea typeface="SimSun" pitchFamily="2" charset="-122"/>
              </a:rPr>
              <a:t>expectations</a:t>
            </a:r>
            <a:r>
              <a:rPr lang="en-US" altLang="zh-CN" dirty="0">
                <a:ea typeface="SimSun" pitchFamily="2" charset="-122"/>
              </a:rPr>
              <a:t>).</a:t>
            </a:r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>
          <a:xfrm>
            <a:off x="508000" y="1257300"/>
            <a:ext cx="8229600" cy="5044679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en-US" altLang="zh-CN" b="1" dirty="0">
                <a:ea typeface="SimSun" pitchFamily="2" charset="-122"/>
              </a:rPr>
              <a:t>Expectations</a:t>
            </a:r>
          </a:p>
          <a:p>
            <a:pPr>
              <a:lnSpc>
                <a:spcPct val="60000"/>
              </a:lnSpc>
            </a:pPr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Recall that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>
                <a:ea typeface="SimSun" pitchFamily="2" charset="-122"/>
              </a:rPr>
              <a:t>if current tax differences across houses are expected to persist indefinitely.</a:t>
            </a:r>
          </a:p>
          <a:p>
            <a:pPr eaLnBrk="1" hangingPunct="1">
              <a:lnSpc>
                <a:spcPct val="50000"/>
              </a:lnSpc>
            </a:pPr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But 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if tax differences are not expected to persist, the estimated coefficient, </a:t>
            </a:r>
            <a:r>
              <a:rPr lang="en-US" sz="28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 has two components, </a:t>
            </a:r>
            <a:r>
              <a:rPr lang="en-US" sz="24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 </a:t>
            </a:r>
            <a:r>
              <a:rPr lang="en-US" altLang="zh-CN" sz="2400" b="1" dirty="0">
                <a:solidFill>
                  <a:schemeClr val="accent2"/>
                </a:solidFill>
                <a:ea typeface="SimSun" pitchFamily="2" charset="-122"/>
              </a:rPr>
              <a:t>and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r/r</a:t>
            </a:r>
            <a:r>
              <a:rPr lang="en-US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.</a:t>
            </a:r>
            <a:endParaRPr lang="en-US" altLang="zh-CN" dirty="0">
              <a:ea typeface="SimSun" pitchFamily="2" charset="-122"/>
            </a:endParaRPr>
          </a:p>
          <a:p>
            <a:pPr eaLnBrk="1" hangingPunct="1">
              <a:lnSpc>
                <a:spcPct val="50000"/>
              </a:lnSpc>
            </a:pPr>
            <a:endParaRPr lang="en-US" altLang="zh-CN" dirty="0">
              <a:ea typeface="SimSun" pitchFamily="2" charset="-122"/>
            </a:endParaRPr>
          </a:p>
          <a:p>
            <a:pPr lvl="1"/>
            <a:r>
              <a:rPr lang="en-US" altLang="zh-CN" dirty="0">
                <a:ea typeface="SimSun" pitchFamily="2" charset="-122"/>
              </a:rPr>
              <a:t>A difference observed today that will disappear upon sale has no impact on </a:t>
            </a:r>
            <a:r>
              <a:rPr lang="en-US" altLang="zh-CN" i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 </a:t>
            </a:r>
            <a:r>
              <a:rPr lang="en-US" altLang="zh-CN" dirty="0">
                <a:ea typeface="SimSun" pitchFamily="2" charset="-122"/>
              </a:rPr>
              <a:t>(because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 = </a:t>
            </a:r>
            <a:r>
              <a:rPr lang="en-US" dirty="0">
                <a:latin typeface="Times New Roman"/>
                <a:cs typeface="Times New Roman"/>
                <a:sym typeface="Symbol"/>
              </a:rPr>
              <a:t>∞</a:t>
            </a:r>
            <a:r>
              <a:rPr lang="en-US" altLang="zh-CN" dirty="0">
                <a:ea typeface="SimSun" pitchFamily="2" charset="-122"/>
              </a:rPr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r/r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 = 0</a:t>
            </a:r>
            <a:r>
              <a:rPr lang="en-US" altLang="zh-CN" dirty="0">
                <a:ea typeface="SimSun" pitchFamily="2" charset="-122"/>
              </a:rPr>
              <a:t>).</a:t>
            </a:r>
          </a:p>
          <a:p>
            <a:pPr lvl="1" eaLnBrk="1" hangingPunct="1"/>
            <a:endParaRPr lang="en-US" altLang="zh-CN" dirty="0">
              <a:ea typeface="SimSun" pitchFamily="2" charset="-122"/>
            </a:endParaRPr>
          </a:p>
          <a:p>
            <a:pPr lvl="1"/>
            <a:r>
              <a:rPr lang="en-US" altLang="zh-CN" dirty="0">
                <a:ea typeface="SimSun" pitchFamily="2" charset="-122"/>
              </a:rPr>
              <a:t>A difference observed today that is expected to last one year will have only a tiny impact on sales price (because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r/r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 </a:t>
            </a:r>
            <a:r>
              <a:rPr lang="en-US" altLang="zh-CN" dirty="0">
                <a:ea typeface="SimSun" pitchFamily="2" charset="-122"/>
              </a:rPr>
              <a:t>=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/>
              </a:rPr>
              <a:t>r/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/>
              </a:rPr>
              <a:t>1+r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altLang="zh-CN" dirty="0">
                <a:ea typeface="SimSun" pitchFamily="2" charset="-122"/>
              </a:rPr>
              <a:t>&lt;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en-US" altLang="zh-CN" dirty="0">
                <a:ea typeface="SimSun" pitchFamily="2" charset="-122"/>
              </a:rPr>
              <a:t>).</a:t>
            </a:r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453292" y="80392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960884"/>
            <a:ext cx="8229600" cy="5486400"/>
          </a:xfrm>
        </p:spPr>
        <p:txBody>
          <a:bodyPr>
            <a:normAutofit fontScale="85000" lnSpcReduction="20000"/>
          </a:bodyPr>
          <a:lstStyle/>
          <a:p>
            <a:pPr marL="109728" indent="0" algn="ctr">
              <a:buNone/>
            </a:pPr>
            <a:r>
              <a:rPr lang="en-US" altLang="zh-CN" b="1" dirty="0">
                <a:ea typeface="SimSun" pitchFamily="2" charset="-122"/>
              </a:rPr>
              <a:t>Two Capitalization Rates</a:t>
            </a:r>
          </a:p>
          <a:p>
            <a:pPr>
              <a:lnSpc>
                <a:spcPct val="70000"/>
              </a:lnSpc>
            </a:pPr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One can define 2 capitalization rates:</a:t>
            </a:r>
          </a:p>
          <a:p>
            <a:pPr>
              <a:lnSpc>
                <a:spcPct val="70000"/>
              </a:lnSpc>
            </a:pPr>
            <a:endParaRPr lang="en-US" altLang="zh-CN" dirty="0">
              <a:ea typeface="SimSun" pitchFamily="2" charset="-122"/>
            </a:endParaRPr>
          </a:p>
          <a:p>
            <a:pPr lvl="1"/>
            <a:r>
              <a:rPr lang="en-US" altLang="zh-CN" dirty="0">
                <a:ea typeface="SimSun" pitchFamily="2" charset="-122"/>
              </a:rPr>
              <a:t>The capitalization of the expected present value of property taxes.</a:t>
            </a:r>
          </a:p>
          <a:p>
            <a:pPr lvl="1"/>
            <a:endParaRPr lang="en-US" altLang="zh-CN" dirty="0">
              <a:ea typeface="SimSun" pitchFamily="2" charset="-122"/>
            </a:endParaRPr>
          </a:p>
          <a:p>
            <a:pPr lvl="1"/>
            <a:r>
              <a:rPr lang="en-US" altLang="zh-CN" dirty="0">
                <a:ea typeface="SimSun" pitchFamily="2" charset="-122"/>
              </a:rPr>
              <a:t>The capitalization of the flow of current taxes assuming it persists forever.</a:t>
            </a:r>
          </a:p>
          <a:p>
            <a:pPr lvl="1">
              <a:lnSpc>
                <a:spcPct val="70000"/>
              </a:lnSpc>
            </a:pPr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The first is the theoretically interesting concept.  It indicates whether people are willing to pay $1 less for a house if the present value of expected taxes goes up $1.</a:t>
            </a:r>
          </a:p>
          <a:p>
            <a:pPr>
              <a:lnSpc>
                <a:spcPct val="70000"/>
              </a:lnSpc>
            </a:pPr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The second mixes the value of taxes with expectations about tax persistence.</a:t>
            </a:r>
          </a:p>
          <a:p>
            <a:pPr>
              <a:lnSpc>
                <a:spcPct val="70000"/>
              </a:lnSpc>
            </a:pPr>
            <a:endParaRPr lang="en-US" altLang="zh-CN" dirty="0">
              <a:ea typeface="SimSun" pitchFamily="2" charset="-122"/>
            </a:endParaRPr>
          </a:p>
          <a:p>
            <a:pPr lvl="1"/>
            <a:r>
              <a:rPr lang="en-US" altLang="zh-CN" dirty="0">
                <a:ea typeface="SimSun" pitchFamily="2" charset="-122"/>
              </a:rPr>
              <a:t>Many people misinterpret it!</a:t>
            </a:r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3429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138892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98971"/>
            <a:ext cx="8229600" cy="4987529"/>
          </a:xfrm>
        </p:spPr>
        <p:txBody>
          <a:bodyPr>
            <a:normAutofit fontScale="92500" lnSpcReduction="10000"/>
          </a:bodyPr>
          <a:lstStyle/>
          <a:p>
            <a:pPr marL="109728" indent="0" algn="ctr" eaLnBrk="1" hangingPunct="1">
              <a:buNone/>
            </a:pPr>
            <a:r>
              <a:rPr lang="en-US" altLang="zh-CN" sz="2600" b="1" dirty="0">
                <a:ea typeface="SimSun" pitchFamily="2" charset="-122"/>
              </a:rPr>
              <a:t>Expectations in Massachusetts</a:t>
            </a:r>
          </a:p>
          <a:p>
            <a:pPr eaLnBrk="1" hangingPunct="1">
              <a:lnSpc>
                <a:spcPct val="5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/>
            <a:r>
              <a:rPr lang="en-US" altLang="zh-CN" sz="2600" dirty="0">
                <a:ea typeface="SimSun" pitchFamily="2" charset="-122"/>
              </a:rPr>
              <a:t>In </a:t>
            </a:r>
            <a:r>
              <a:rPr lang="en-US" altLang="zh-CN" sz="2600" b="1" dirty="0">
                <a:solidFill>
                  <a:srgbClr val="CC3300"/>
                </a:solidFill>
                <a:ea typeface="SimSun" pitchFamily="2" charset="-122"/>
              </a:rPr>
              <a:t>Massachusetts</a:t>
            </a:r>
            <a:r>
              <a:rPr lang="en-US" altLang="zh-CN" sz="2600" dirty="0">
                <a:ea typeface="SimSun" pitchFamily="2" charset="-122"/>
              </a:rPr>
              <a:t>, revaluations were required by the state supreme court, but enforcement was weak.</a:t>
            </a:r>
          </a:p>
          <a:p>
            <a:pPr eaLnBrk="1" hangingPunct="1">
              <a:lnSpc>
                <a:spcPct val="6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lvl="1" eaLnBrk="1" hangingPunct="1"/>
            <a:r>
              <a:rPr lang="en-US" altLang="zh-CN" sz="2200" dirty="0">
                <a:ea typeface="SimSun" pitchFamily="2" charset="-122"/>
              </a:rPr>
              <a:t>Communities knew they could avoid revaluation for many years.</a:t>
            </a:r>
          </a:p>
          <a:p>
            <a:pPr lvl="1" eaLnBrk="1" hangingPunct="1"/>
            <a:r>
              <a:rPr lang="en-US" altLang="zh-CN" sz="2200" dirty="0">
                <a:ea typeface="SimSun" pitchFamily="2" charset="-122"/>
              </a:rPr>
              <a:t>Existing tax differences were </a:t>
            </a:r>
            <a:r>
              <a:rPr lang="en-US" altLang="zh-CN" sz="2200" b="1" dirty="0">
                <a:solidFill>
                  <a:schemeClr val="accent1"/>
                </a:solidFill>
                <a:ea typeface="SimSun" pitchFamily="2" charset="-122"/>
              </a:rPr>
              <a:t>expected to persist</a:t>
            </a:r>
            <a:r>
              <a:rPr lang="en-US" altLang="zh-CN" sz="2200" dirty="0">
                <a:ea typeface="SimSun" pitchFamily="2" charset="-122"/>
              </a:rPr>
              <a:t>, but not forever.</a:t>
            </a:r>
          </a:p>
          <a:p>
            <a:pPr lvl="1" eaLnBrk="1" hangingPunct="1">
              <a:lnSpc>
                <a:spcPct val="60000"/>
              </a:lnSpc>
            </a:pPr>
            <a:endParaRPr lang="en-US" altLang="zh-CN" sz="2200" dirty="0">
              <a:ea typeface="SimSun" pitchFamily="2" charset="-122"/>
            </a:endParaRPr>
          </a:p>
          <a:p>
            <a:pPr eaLnBrk="1" hangingPunct="1"/>
            <a:r>
              <a:rPr lang="en-US" altLang="zh-CN" sz="2600" i="1" dirty="0">
                <a:ea typeface="SimSun" pitchFamily="2" charset="-122"/>
              </a:rPr>
              <a:t>PTHV</a:t>
            </a:r>
            <a:r>
              <a:rPr lang="en-US" altLang="zh-CN" sz="2600" dirty="0">
                <a:ea typeface="SimSun" pitchFamily="2" charset="-122"/>
              </a:rPr>
              <a:t> finds that </a:t>
            </a:r>
            <a:r>
              <a:rPr lang="en-US" altLang="zh-CN" sz="2600" dirty="0">
                <a:solidFill>
                  <a:srgbClr val="CC3300"/>
                </a:solidFill>
                <a:ea typeface="SimSun" pitchFamily="2" charset="-122"/>
              </a:rPr>
              <a:t>current tax differences were capitalized at a rate of 20-30 percent.</a:t>
            </a:r>
          </a:p>
          <a:p>
            <a:pPr eaLnBrk="1" hangingPunct="1">
              <a:lnSpc>
                <a:spcPct val="60000"/>
              </a:lnSpc>
            </a:pPr>
            <a:endParaRPr lang="en-US" altLang="zh-CN" sz="2600" dirty="0">
              <a:solidFill>
                <a:srgbClr val="CC3300"/>
              </a:solidFill>
              <a:ea typeface="SimSun" pitchFamily="2" charset="-122"/>
            </a:endParaRPr>
          </a:p>
          <a:p>
            <a:pPr lvl="1" eaLnBrk="1" hangingPunct="1"/>
            <a:r>
              <a:rPr lang="en-US" altLang="zh-CN" sz="2200" b="1" dirty="0">
                <a:solidFill>
                  <a:schemeClr val="accent1"/>
                </a:solidFill>
                <a:ea typeface="SimSun" pitchFamily="2" charset="-122"/>
              </a:rPr>
              <a:t>These rates are consistent with the expectation that current tax differences would disappear in about 8 to 12 years</a:t>
            </a:r>
            <a:r>
              <a:rPr lang="en-US" altLang="zh-CN" sz="2200" dirty="0">
                <a:solidFill>
                  <a:schemeClr val="accent1"/>
                </a:solidFill>
                <a:ea typeface="SimSun" pitchFamily="2" charset="-122"/>
              </a:rPr>
              <a:t>.</a:t>
            </a:r>
            <a:endParaRPr lang="en-US" sz="2200" dirty="0">
              <a:solidFill>
                <a:schemeClr val="accent1"/>
              </a:solidFill>
            </a:endParaRPr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87529"/>
          </a:xfrm>
        </p:spPr>
        <p:txBody>
          <a:bodyPr/>
          <a:lstStyle/>
          <a:p>
            <a:pPr marL="82296" indent="0" algn="ctr">
              <a:buNone/>
            </a:pPr>
            <a:r>
              <a:rPr lang="en-US" sz="2400" dirty="0"/>
              <a:t>Corrected Estimates of Capitalization in Waltham for </a:t>
            </a:r>
            <a:r>
              <a:rPr lang="en-US" sz="2400" i="1" dirty="0"/>
              <a:t>Property Taxes and House Values</a:t>
            </a:r>
            <a:r>
              <a:rPr lang="en-US" sz="2200" dirty="0"/>
              <a:t> </a:t>
            </a:r>
          </a:p>
        </p:txBody>
      </p:sp>
      <p:graphicFrame>
        <p:nvGraphicFramePr>
          <p:cNvPr id="2" name="Table" descr="Please contact Professor Yinger for details regarding figures and graphs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743950"/>
              </p:ext>
            </p:extLst>
          </p:nvPr>
        </p:nvGraphicFramePr>
        <p:xfrm>
          <a:off x="406400" y="2057398"/>
          <a:ext cx="8527414" cy="30124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050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0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77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Nonlinear Version (equation (8))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Linear Version (equation (9))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Estimate of </a:t>
                      </a:r>
                      <a:r>
                        <a:rPr lang="en-US" sz="15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1500" i="1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7.4233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7.0433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Value of </a:t>
                      </a:r>
                      <a:endParaRPr lang="en-US" sz="15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0.0420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0.0420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Value of </a:t>
                      </a:r>
                      <a:r>
                        <a:rPr lang="en-US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500" dirty="0">
                          <a:effectLst/>
                        </a:rPr>
                        <a:t>-</a:t>
                      </a:r>
                      <a:r>
                        <a:rPr lang="en-US" sz="15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0.6882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0.7042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Original </a:t>
                      </a:r>
                      <a:r>
                        <a:rPr lang="en-US" sz="15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endParaRPr lang="en-US" sz="1500" i="1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0.2227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0.2113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Corrected </a:t>
                      </a:r>
                      <a:r>
                        <a:rPr lang="en-US" sz="15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endParaRPr lang="en-US" sz="1500" i="1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0.2227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0.3000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Understatment (%)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+mn-ea"/>
                        </a:rPr>
                        <a:t>0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29.6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Implied </a:t>
                      </a:r>
                      <a:r>
                        <a:rPr lang="en-US" sz="15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1500" dirty="0">
                          <a:effectLst/>
                        </a:rPr>
                        <a:t> (years)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+mn-ea"/>
                        </a:rPr>
                        <a:t>8.5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12.1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6" name="Special Chacters" descr="Please contact Professor Yinger for details regarding figures and graphs.">
            <a:extLst>
              <a:ext uri="{FF2B5EF4-FFF2-40B4-BE49-F238E27FC236}">
                <a16:creationId xmlns:a16="http://schemas.microsoft.com/office/drawing/2014/main" id="{968A64C1-E1E6-4780-9426-89B875B093A7}"/>
              </a:ext>
            </a:extLst>
          </p:cNvPr>
          <p:cNvGrpSpPr/>
          <p:nvPr/>
        </p:nvGrpSpPr>
        <p:grpSpPr>
          <a:xfrm>
            <a:off x="1346644" y="3137672"/>
            <a:ext cx="507112" cy="551484"/>
            <a:chOff x="1346644" y="3137672"/>
            <a:chExt cx="507112" cy="551484"/>
          </a:xfrm>
        </p:grpSpPr>
        <p:graphicFrame>
          <p:nvGraphicFramePr>
            <p:cNvPr id="4" name="Special Character 1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96337273"/>
                </p:ext>
              </p:extLst>
            </p:nvPr>
          </p:nvGraphicFramePr>
          <p:xfrm>
            <a:off x="1346644" y="3137672"/>
            <a:ext cx="253556" cy="2757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537" name="Equation" r:id="rId3" imgW="139680" imgH="279360" progId="Equation.DSMT4">
                    <p:embed/>
                  </p:oleObj>
                </mc:Choice>
                <mc:Fallback>
                  <p:oleObj name="Equation" r:id="rId3" imgW="139680" imgH="27936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6644" y="3137672"/>
                          <a:ext cx="253556" cy="2757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Special Character 2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00279050"/>
                </p:ext>
              </p:extLst>
            </p:nvPr>
          </p:nvGraphicFramePr>
          <p:xfrm>
            <a:off x="1600200" y="3413414"/>
            <a:ext cx="253556" cy="2757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538" name="Equation" r:id="rId5" imgW="139700" imgH="279400" progId="Equation.DSMT4">
                    <p:embed/>
                  </p:oleObj>
                </mc:Choice>
                <mc:Fallback>
                  <p:oleObj name="Equation" r:id="rId5" imgW="139700" imgH="2794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3413414"/>
                          <a:ext cx="253556" cy="2757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1311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57300"/>
            <a:ext cx="8229600" cy="4873229"/>
          </a:xfrm>
        </p:spPr>
        <p:txBody>
          <a:bodyPr>
            <a:normAutofit fontScale="92500" lnSpcReduction="10000"/>
          </a:bodyPr>
          <a:lstStyle/>
          <a:p>
            <a:pPr marL="109728" indent="0" algn="ctr" eaLnBrk="1" hangingPunct="1">
              <a:lnSpc>
                <a:spcPct val="90000"/>
              </a:lnSpc>
              <a:buNone/>
            </a:pPr>
            <a:r>
              <a:rPr lang="en-US" altLang="zh-CN" b="1" dirty="0">
                <a:ea typeface="SimSun" pitchFamily="2" charset="-122"/>
              </a:rPr>
              <a:t>What Is Property Tax Capitalization?</a:t>
            </a:r>
          </a:p>
          <a:p>
            <a:pPr eaLnBrk="1" hangingPunct="1">
              <a:lnSpc>
                <a:spcPct val="90000"/>
              </a:lnSpc>
            </a:pPr>
            <a:endParaRPr lang="en-US" altLang="zh-CN" dirty="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ea typeface="SimSun" pitchFamily="2" charset="-122"/>
              </a:rPr>
              <a:t>It is just the impact of </a:t>
            </a:r>
            <a:r>
              <a:rPr lang="en-US" altLang="zh-CN" b="1" dirty="0">
                <a:solidFill>
                  <a:schemeClr val="accent1"/>
                </a:solidFill>
                <a:ea typeface="SimSun" pitchFamily="2" charset="-122"/>
              </a:rPr>
              <a:t>expected</a:t>
            </a:r>
            <a:r>
              <a:rPr lang="en-US" altLang="zh-CN" dirty="0">
                <a:ea typeface="SimSun" pitchFamily="2" charset="-122"/>
              </a:rPr>
              <a:t> annual property tax payments on the value of a property.</a:t>
            </a:r>
          </a:p>
          <a:p>
            <a:pPr lvl="1">
              <a:lnSpc>
                <a:spcPct val="90000"/>
              </a:lnSpc>
            </a:pPr>
            <a:endParaRPr lang="en-US" altLang="zh-CN" dirty="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ea typeface="SimSun" pitchFamily="2" charset="-122"/>
              </a:rPr>
              <a:t>It can be derived from an asset pricing model or from the household maximization problem in bidding models.</a:t>
            </a:r>
          </a:p>
          <a:p>
            <a:pPr lvl="1">
              <a:lnSpc>
                <a:spcPct val="90000"/>
              </a:lnSpc>
            </a:pPr>
            <a:endParaRPr lang="en-US" dirty="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r>
              <a:rPr lang="en-US" dirty="0">
                <a:ea typeface="SimSun" pitchFamily="2" charset="-122"/>
              </a:rPr>
              <a:t>It provides a test of the consensus bidding model and raises important policy issues.</a:t>
            </a:r>
          </a:p>
          <a:p>
            <a:pPr lvl="1">
              <a:lnSpc>
                <a:spcPct val="90000"/>
              </a:lnSpc>
            </a:pPr>
            <a:endParaRPr lang="en-US" dirty="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r>
              <a:rPr lang="en-US" dirty="0">
                <a:ea typeface="SimSun" pitchFamily="2" charset="-122"/>
              </a:rPr>
              <a:t>For more see </a:t>
            </a:r>
            <a:r>
              <a:rPr lang="en-US" i="1" dirty="0">
                <a:ea typeface="SimSun" pitchFamily="2" charset="-122"/>
              </a:rPr>
              <a:t>Property Taxes and House Values</a:t>
            </a:r>
            <a:r>
              <a:rPr lang="en-US" dirty="0">
                <a:ea typeface="SimSun" pitchFamily="2" charset="-122"/>
              </a:rPr>
              <a:t> (</a:t>
            </a:r>
            <a:r>
              <a:rPr lang="en-US" i="1" dirty="0">
                <a:ea typeface="SimSun" pitchFamily="2" charset="-122"/>
              </a:rPr>
              <a:t>PTHV</a:t>
            </a:r>
            <a:r>
              <a:rPr lang="en-US" dirty="0">
                <a:ea typeface="SimSun" pitchFamily="2" charset="-122"/>
              </a:rPr>
              <a:t>, 1988) by Yinger et al.</a:t>
            </a:r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98971"/>
            <a:ext cx="8229600" cy="4987529"/>
          </a:xfrm>
        </p:spPr>
        <p:txBody>
          <a:bodyPr>
            <a:normAutofit/>
          </a:bodyPr>
          <a:lstStyle/>
          <a:p>
            <a:pPr marL="109728" indent="0" algn="ctr" eaLnBrk="1" hangingPunct="1">
              <a:buNone/>
            </a:pPr>
            <a:r>
              <a:rPr lang="en-US" altLang="zh-CN" sz="2600" b="1" dirty="0">
                <a:ea typeface="SimSun" pitchFamily="2" charset="-122"/>
              </a:rPr>
              <a:t>Accurate Reassessments in Massachusetts?</a:t>
            </a:r>
          </a:p>
          <a:p>
            <a:pPr eaLnBrk="1" hangingPunct="1">
              <a:lnSpc>
                <a:spcPct val="5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/>
            <a:r>
              <a:rPr lang="en-US" altLang="zh-CN" sz="2600" dirty="0">
                <a:ea typeface="SimSun" pitchFamily="2" charset="-122"/>
              </a:rPr>
              <a:t>Because of the error in the linear estimation, </a:t>
            </a:r>
            <a:r>
              <a:rPr lang="en-US" altLang="zh-CN" sz="2600" i="1" dirty="0">
                <a:ea typeface="SimSun" pitchFamily="2" charset="-122"/>
              </a:rPr>
              <a:t>PTHV</a:t>
            </a:r>
            <a:r>
              <a:rPr lang="en-US" altLang="zh-CN" sz="2600" dirty="0">
                <a:ea typeface="SimSun" pitchFamily="2" charset="-122"/>
              </a:rPr>
              <a:t> misses the fact that the estimated capitalization rate is higher with the linear than with the nonlinear estimation.</a:t>
            </a:r>
          </a:p>
          <a:p>
            <a:pPr eaLnBrk="1" hangingPunct="1"/>
            <a:endParaRPr lang="en-US" altLang="zh-CN" sz="2600" dirty="0">
              <a:ea typeface="SimSun" pitchFamily="2" charset="-122"/>
            </a:endParaRPr>
          </a:p>
          <a:p>
            <a:pPr eaLnBrk="1" hangingPunct="1"/>
            <a:r>
              <a:rPr lang="en-US" altLang="zh-CN" sz="2600" dirty="0">
                <a:ea typeface="SimSun" pitchFamily="2" charset="-122"/>
              </a:rPr>
              <a:t>This result suggests that the assumption behind the linear approximation (= accurate reassessments) may not be correct.</a:t>
            </a:r>
            <a:endParaRPr lang="en-US" sz="2200" dirty="0">
              <a:solidFill>
                <a:schemeClr val="accent1"/>
              </a:solidFill>
            </a:endParaRPr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634747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00150"/>
            <a:ext cx="8229600" cy="5200650"/>
          </a:xfrm>
        </p:spPr>
        <p:txBody>
          <a:bodyPr>
            <a:normAutofit fontScale="92500" lnSpcReduction="10000"/>
          </a:bodyPr>
          <a:lstStyle/>
          <a:p>
            <a:pPr marL="109728" indent="0" algn="ctr" eaLnBrk="1" hangingPunct="1">
              <a:buNone/>
            </a:pPr>
            <a:r>
              <a:rPr lang="en-US" altLang="zh-CN" sz="2600" b="1" dirty="0">
                <a:ea typeface="SimSun" pitchFamily="2" charset="-122"/>
              </a:rPr>
              <a:t>Eisenberg</a:t>
            </a:r>
          </a:p>
          <a:p>
            <a:pPr eaLnBrk="1" hangingPunct="1">
              <a:lnSpc>
                <a:spcPct val="6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/>
            <a:r>
              <a:rPr lang="en-US" altLang="zh-CN" sz="2600" dirty="0">
                <a:ea typeface="SimSun" pitchFamily="2" charset="-122"/>
              </a:rPr>
              <a:t>In </a:t>
            </a:r>
            <a:r>
              <a:rPr lang="en-US" altLang="zh-CN" sz="2600" b="1" dirty="0">
                <a:solidFill>
                  <a:srgbClr val="CC3300"/>
                </a:solidFill>
                <a:ea typeface="SimSun" pitchFamily="2" charset="-122"/>
              </a:rPr>
              <a:t>Syracuse</a:t>
            </a:r>
            <a:r>
              <a:rPr lang="en-US" altLang="zh-CN" sz="2600" dirty="0">
                <a:ea typeface="SimSun" pitchFamily="2" charset="-122"/>
              </a:rPr>
              <a:t> in the early 1990s, revaluation had not occurred for decades and did not appear likely to happen any time soon.</a:t>
            </a:r>
          </a:p>
          <a:p>
            <a:pPr eaLnBrk="1" hangingPunct="1">
              <a:lnSpc>
                <a:spcPct val="5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/>
            <a:r>
              <a:rPr lang="en-US" altLang="zh-CN" sz="2600" dirty="0">
                <a:ea typeface="SimSun" pitchFamily="2" charset="-122"/>
              </a:rPr>
              <a:t>But the city council </a:t>
            </a:r>
            <a:r>
              <a:rPr lang="en-US" altLang="zh-CN" sz="2600" b="1" dirty="0">
                <a:solidFill>
                  <a:schemeClr val="accent1"/>
                </a:solidFill>
                <a:ea typeface="SimSun" pitchFamily="2" charset="-122"/>
              </a:rPr>
              <a:t>unexpectedly</a:t>
            </a:r>
            <a:r>
              <a:rPr lang="en-US" altLang="zh-CN" sz="2600" dirty="0">
                <a:ea typeface="SimSun" pitchFamily="2" charset="-122"/>
              </a:rPr>
              <a:t> decided to revalue.</a:t>
            </a:r>
          </a:p>
          <a:p>
            <a:pPr eaLnBrk="1" hangingPunct="1">
              <a:lnSpc>
                <a:spcPct val="5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/>
            <a:r>
              <a:rPr lang="en-US" altLang="zh-CN" sz="2600" dirty="0">
                <a:ea typeface="SimSun" pitchFamily="2" charset="-122"/>
              </a:rPr>
              <a:t>A dissertation on capitalization in Syracuse by a PA Ph.D. student (Eisenberg) found </a:t>
            </a:r>
            <a:r>
              <a:rPr lang="en-US" altLang="zh-CN" sz="2600" b="1" dirty="0">
                <a:solidFill>
                  <a:srgbClr val="CC3300"/>
                </a:solidFill>
                <a:ea typeface="SimSun" pitchFamily="2" charset="-122"/>
              </a:rPr>
              <a:t>capitalization rates near 100 percent</a:t>
            </a:r>
            <a:r>
              <a:rPr lang="en-US" altLang="zh-CN" sz="2600" dirty="0">
                <a:ea typeface="SimSun" pitchFamily="2" charset="-122"/>
              </a:rPr>
              <a:t>—exactly what the theory predicts when tax differences are expected to persist.</a:t>
            </a:r>
          </a:p>
          <a:p>
            <a:pPr marL="109728" indent="0" eaLnBrk="1" hangingPunct="1">
              <a:lnSpc>
                <a:spcPct val="60000"/>
              </a:lnSpc>
              <a:buNone/>
            </a:pPr>
            <a:endParaRPr lang="en-US" altLang="zh-CN" sz="2600" dirty="0">
              <a:ea typeface="SimSun" pitchFamily="2" charset="-122"/>
            </a:endParaRPr>
          </a:p>
          <a:p>
            <a:pPr lvl="1"/>
            <a:r>
              <a:rPr lang="en-US" sz="2200" dirty="0">
                <a:ea typeface="SimSun" pitchFamily="2" charset="-122"/>
              </a:rPr>
              <a:t>This applies to people borrowing to the limit and not itemizing.</a:t>
            </a:r>
            <a:endParaRPr lang="en-US" sz="2200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572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  Property Tax Capitalization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98973"/>
            <a:ext cx="8229600" cy="4873228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dirty="0"/>
              <a:t>Class Outline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Is Property Tax Capitalization?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Does Property Tax Capitalization Arise?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Estimating Property Tax Capitalization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Evidence on Property Tax Capitalization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The Implications of Property Tax Capitalization for Public Policy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598793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314450"/>
            <a:ext cx="8229600" cy="5314950"/>
          </a:xfrm>
        </p:spPr>
        <p:txBody>
          <a:bodyPr>
            <a:normAutofit/>
          </a:bodyPr>
          <a:lstStyle/>
          <a:p>
            <a:pPr marL="82296" indent="0" algn="ctr" eaLnBrk="1" hangingPunct="1">
              <a:lnSpc>
                <a:spcPct val="90000"/>
              </a:lnSpc>
              <a:buNone/>
            </a:pPr>
            <a:r>
              <a:rPr lang="en-US" altLang="zh-CN" b="1" dirty="0">
                <a:ea typeface="SimSun" pitchFamily="2" charset="-122"/>
              </a:rPr>
              <a:t>Stay or Go?</a:t>
            </a:r>
          </a:p>
          <a:p>
            <a:pPr marL="82296" indent="0" algn="ctr" eaLnBrk="1" hangingPunct="1">
              <a:lnSpc>
                <a:spcPct val="90000"/>
              </a:lnSpc>
              <a:buNone/>
            </a:pPr>
            <a:endParaRPr lang="en-US" altLang="zh-CN" dirty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>
                <a:ea typeface="SimSun" pitchFamily="2" charset="-122"/>
              </a:rPr>
              <a:t>If property taxes are fully capitalized, then any tax changes show up in house values immediately and </a:t>
            </a:r>
            <a:r>
              <a:rPr lang="en-US" altLang="zh-CN" b="1" dirty="0">
                <a:solidFill>
                  <a:schemeClr val="accent1"/>
                </a:solidFill>
                <a:ea typeface="SimSun" pitchFamily="2" charset="-122"/>
              </a:rPr>
              <a:t>there is no way to escape</a:t>
            </a:r>
            <a:r>
              <a:rPr lang="en-US" altLang="zh-CN" dirty="0">
                <a:ea typeface="SimSun" pitchFamily="2" charset="-122"/>
              </a:rPr>
              <a:t> them.</a:t>
            </a:r>
          </a:p>
          <a:p>
            <a:pPr eaLnBrk="1" hangingPunct="1">
              <a:lnSpc>
                <a:spcPct val="50000"/>
              </a:lnSpc>
            </a:pPr>
            <a:endParaRPr lang="en-US" altLang="zh-CN" dirty="0">
              <a:ea typeface="SimSun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>
                <a:ea typeface="SimSun" pitchFamily="2" charset="-122"/>
              </a:rPr>
              <a:t>An owner with a </a:t>
            </a:r>
            <a:r>
              <a:rPr lang="en-US" altLang="zh-CN" b="1" dirty="0">
                <a:solidFill>
                  <a:srgbClr val="006699"/>
                </a:solidFill>
                <a:ea typeface="SimSun" pitchFamily="2" charset="-122"/>
              </a:rPr>
              <a:t>tax increase</a:t>
            </a:r>
            <a:r>
              <a:rPr lang="en-US" altLang="zh-CN" dirty="0">
                <a:ea typeface="SimSun" pitchFamily="2" charset="-122"/>
              </a:rPr>
              <a:t> must either stay and pay the higher tax or leave and suffer a 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capital loss</a:t>
            </a:r>
            <a:r>
              <a:rPr lang="en-US" altLang="zh-CN" dirty="0">
                <a:ea typeface="SimSun" pitchFamily="2" charset="-122"/>
              </a:rPr>
              <a:t>.</a:t>
            </a:r>
          </a:p>
          <a:p>
            <a:pPr lvl="1"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altLang="zh-CN" dirty="0">
              <a:ea typeface="SimSun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>
                <a:ea typeface="SimSun" pitchFamily="2" charset="-122"/>
              </a:rPr>
              <a:t>An owner with a </a:t>
            </a:r>
            <a:r>
              <a:rPr lang="en-US" altLang="zh-CN" b="1" dirty="0">
                <a:solidFill>
                  <a:srgbClr val="006699"/>
                </a:solidFill>
                <a:ea typeface="SimSun" pitchFamily="2" charset="-122"/>
              </a:rPr>
              <a:t>tax cut</a:t>
            </a:r>
            <a:r>
              <a:rPr lang="en-US" altLang="zh-CN" dirty="0">
                <a:ea typeface="SimSun" pitchFamily="2" charset="-122"/>
              </a:rPr>
              <a:t> gets a 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capital gain</a:t>
            </a:r>
            <a:r>
              <a:rPr lang="en-US" altLang="zh-CN" dirty="0">
                <a:ea typeface="SimSun" pitchFamily="2" charset="-122"/>
              </a:rPr>
              <a:t>.</a:t>
            </a:r>
          </a:p>
          <a:p>
            <a:pPr lvl="1" eaLnBrk="1" hangingPunct="1">
              <a:lnSpc>
                <a:spcPct val="50000"/>
              </a:lnSpc>
            </a:pPr>
            <a:endParaRPr lang="en-US" altLang="zh-CN" dirty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>
                <a:ea typeface="SimSun" pitchFamily="2" charset="-122"/>
              </a:rPr>
              <a:t>Moreover, the loss is the </a:t>
            </a:r>
            <a:r>
              <a:rPr lang="en-US" altLang="zh-CN" b="1" dirty="0">
                <a:solidFill>
                  <a:schemeClr val="accent1"/>
                </a:solidFill>
                <a:ea typeface="SimSun" pitchFamily="2" charset="-122"/>
              </a:rPr>
              <a:t>full present value</a:t>
            </a:r>
            <a:r>
              <a:rPr lang="en-US" altLang="zh-CN" dirty="0">
                <a:solidFill>
                  <a:schemeClr val="accent1"/>
                </a:solidFill>
                <a:ea typeface="SimSun" pitchFamily="2" charset="-122"/>
              </a:rPr>
              <a:t> </a:t>
            </a:r>
            <a:r>
              <a:rPr lang="en-US" altLang="zh-CN" dirty="0">
                <a:ea typeface="SimSun" pitchFamily="2" charset="-122"/>
              </a:rPr>
              <a:t>of the future increases in taxes.       </a:t>
            </a:r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98971"/>
            <a:ext cx="8229600" cy="4987529"/>
          </a:xfrm>
        </p:spPr>
        <p:txBody>
          <a:bodyPr>
            <a:normAutofit/>
          </a:bodyPr>
          <a:lstStyle/>
          <a:p>
            <a:pPr marL="82296" indent="0" algn="ctr" eaLnBrk="1" hangingPunct="1">
              <a:lnSpc>
                <a:spcPct val="90000"/>
              </a:lnSpc>
              <a:buNone/>
            </a:pPr>
            <a:r>
              <a:rPr lang="en-US" altLang="zh-CN" b="1" dirty="0">
                <a:ea typeface="SimSun" pitchFamily="2" charset="-122"/>
              </a:rPr>
              <a:t>Property Tax Capitalization and Public Policy</a:t>
            </a:r>
          </a:p>
          <a:p>
            <a:pPr eaLnBrk="1" hangingPunct="1">
              <a:lnSpc>
                <a:spcPct val="90000"/>
              </a:lnSpc>
            </a:pPr>
            <a:endParaRPr lang="en-US" altLang="zh-CN" dirty="0">
              <a:ea typeface="SimSun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>
                <a:ea typeface="SimSun" pitchFamily="2" charset="-122"/>
              </a:rPr>
              <a:t>Because of these gains and losses, tax capitalization has bizarre implications for </a:t>
            </a:r>
            <a:r>
              <a:rPr lang="en-US" altLang="zh-CN" b="1" dirty="0">
                <a:solidFill>
                  <a:schemeClr val="accent1"/>
                </a:solidFill>
                <a:ea typeface="SimSun" pitchFamily="2" charset="-122"/>
              </a:rPr>
              <a:t>public policy</a:t>
            </a:r>
            <a:r>
              <a:rPr lang="en-US" altLang="zh-CN" dirty="0">
                <a:ea typeface="SimSun" pitchFamily="2" charset="-12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zh-CN" dirty="0">
              <a:ea typeface="SimSun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>
                <a:ea typeface="SimSun" pitchFamily="2" charset="-122"/>
              </a:rPr>
              <a:t>Consider </a:t>
            </a:r>
            <a:r>
              <a:rPr lang="en-US" altLang="zh-CN" b="1" dirty="0">
                <a:solidFill>
                  <a:schemeClr val="accent1"/>
                </a:solidFill>
                <a:ea typeface="SimSun" pitchFamily="2" charset="-122"/>
              </a:rPr>
              <a:t>revaluation</a:t>
            </a:r>
            <a:r>
              <a:rPr lang="en-US" altLang="zh-CN" dirty="0">
                <a:ea typeface="SimSun" pitchFamily="2" charset="-122"/>
              </a:rPr>
              <a:t>, which is a systematic revision of all assessed values.</a:t>
            </a:r>
          </a:p>
          <a:p>
            <a:pPr eaLnBrk="1" hangingPunct="1">
              <a:lnSpc>
                <a:spcPct val="90000"/>
              </a:lnSpc>
            </a:pPr>
            <a:endParaRPr lang="en-US" altLang="zh-CN" dirty="0">
              <a:ea typeface="SimSun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>
                <a:ea typeface="SimSun" pitchFamily="2" charset="-122"/>
              </a:rPr>
              <a:t>Revaluation leads to </a:t>
            </a:r>
            <a:r>
              <a:rPr lang="en-US" altLang="zh-CN" b="1" dirty="0">
                <a:solidFill>
                  <a:schemeClr val="accent1"/>
                </a:solidFill>
                <a:ea typeface="SimSun" pitchFamily="2" charset="-122"/>
              </a:rPr>
              <a:t>capital gains</a:t>
            </a:r>
            <a:r>
              <a:rPr lang="en-US" altLang="zh-CN" dirty="0">
                <a:ea typeface="SimSun" pitchFamily="2" charset="-122"/>
              </a:rPr>
              <a:t> for homeowners who were over-assessed and to </a:t>
            </a:r>
            <a:r>
              <a:rPr lang="en-US" altLang="zh-CN" b="1" dirty="0">
                <a:solidFill>
                  <a:schemeClr val="accent1"/>
                </a:solidFill>
                <a:ea typeface="SimSun" pitchFamily="2" charset="-122"/>
              </a:rPr>
              <a:t>capital losses</a:t>
            </a:r>
            <a:r>
              <a:rPr lang="en-US" altLang="zh-CN" dirty="0">
                <a:ea typeface="SimSun" pitchFamily="2" charset="-122"/>
              </a:rPr>
              <a:t> for homeowners who were under-assessed.</a:t>
            </a:r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98971"/>
            <a:ext cx="8229600" cy="4987529"/>
          </a:xfrm>
        </p:spPr>
        <p:txBody>
          <a:bodyPr>
            <a:normAutofit lnSpcReduction="10000"/>
          </a:bodyPr>
          <a:lstStyle/>
          <a:p>
            <a:pPr marL="109728" indent="0" algn="ctr" eaLnBrk="1" hangingPunct="1">
              <a:buNone/>
            </a:pPr>
            <a:r>
              <a:rPr lang="en-US" altLang="zh-CN" sz="2600" b="1" dirty="0">
                <a:ea typeface="SimSun" pitchFamily="2" charset="-122"/>
              </a:rPr>
              <a:t>Fairness of Revaluation</a:t>
            </a:r>
          </a:p>
          <a:p>
            <a:pPr eaLnBrk="1" hangingPunct="1">
              <a:lnSpc>
                <a:spcPct val="5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/>
            <a:r>
              <a:rPr lang="en-US" altLang="zh-CN" sz="2600" dirty="0">
                <a:ea typeface="SimSun" pitchFamily="2" charset="-122"/>
              </a:rPr>
              <a:t>For </a:t>
            </a:r>
            <a:r>
              <a:rPr lang="en-US" altLang="zh-CN" sz="2600" b="1" dirty="0">
                <a:solidFill>
                  <a:srgbClr val="CC3300"/>
                </a:solidFill>
                <a:ea typeface="SimSun" pitchFamily="2" charset="-122"/>
              </a:rPr>
              <a:t>long-term residents</a:t>
            </a:r>
            <a:r>
              <a:rPr lang="en-US" altLang="zh-CN" sz="2600" dirty="0">
                <a:ea typeface="SimSun" pitchFamily="2" charset="-122"/>
              </a:rPr>
              <a:t>, these changes are fair.</a:t>
            </a:r>
          </a:p>
          <a:p>
            <a:pPr eaLnBrk="1" hangingPunct="1">
              <a:lnSpc>
                <a:spcPct val="5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lvl="1" eaLnBrk="1" hangingPunct="1"/>
            <a:r>
              <a:rPr lang="en-US" altLang="zh-CN" sz="2200" dirty="0">
                <a:ea typeface="SimSun" pitchFamily="2" charset="-122"/>
              </a:rPr>
              <a:t>A resident who has been under-assessed for a long time has been given, in effect, a loan from the city and </a:t>
            </a:r>
            <a:r>
              <a:rPr lang="en-US" altLang="zh-CN" sz="2200" b="1" dirty="0">
                <a:solidFill>
                  <a:srgbClr val="006699"/>
                </a:solidFill>
                <a:ea typeface="SimSun" pitchFamily="2" charset="-122"/>
              </a:rPr>
              <a:t>revaluation just claims back this “loan.”</a:t>
            </a:r>
            <a:endParaRPr lang="en-US" altLang="zh-CN" sz="2200" b="1" dirty="0">
              <a:ea typeface="SimSun" pitchFamily="2" charset="-122"/>
            </a:endParaRPr>
          </a:p>
          <a:p>
            <a:pPr lvl="1" eaLnBrk="1" hangingPunct="1">
              <a:lnSpc>
                <a:spcPct val="60000"/>
              </a:lnSpc>
              <a:buFont typeface="Wingdings" pitchFamily="2" charset="2"/>
              <a:buNone/>
            </a:pPr>
            <a:endParaRPr lang="en-US" altLang="zh-CN" sz="2200" dirty="0">
              <a:ea typeface="SimSun" pitchFamily="2" charset="-122"/>
            </a:endParaRPr>
          </a:p>
          <a:p>
            <a:pPr eaLnBrk="1" hangingPunct="1"/>
            <a:r>
              <a:rPr lang="en-US" altLang="zh-CN" sz="2600" dirty="0">
                <a:ea typeface="SimSun" pitchFamily="2" charset="-122"/>
              </a:rPr>
              <a:t>But for </a:t>
            </a:r>
            <a:r>
              <a:rPr lang="en-US" altLang="zh-CN" sz="2600" b="1" dirty="0">
                <a:solidFill>
                  <a:srgbClr val="CC3300"/>
                </a:solidFill>
                <a:ea typeface="SimSun" pitchFamily="2" charset="-122"/>
              </a:rPr>
              <a:t>new residents</a:t>
            </a:r>
            <a:r>
              <a:rPr lang="en-US" altLang="zh-CN" sz="2600" dirty="0">
                <a:ea typeface="SimSun" pitchFamily="2" charset="-122"/>
              </a:rPr>
              <a:t>, these changes are not fair.</a:t>
            </a:r>
          </a:p>
          <a:p>
            <a:pPr eaLnBrk="1" hangingPunct="1">
              <a:lnSpc>
                <a:spcPct val="6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lvl="1" eaLnBrk="1" hangingPunct="1"/>
            <a:r>
              <a:rPr lang="en-US" altLang="zh-CN" sz="2200" dirty="0">
                <a:ea typeface="SimSun" pitchFamily="2" charset="-122"/>
              </a:rPr>
              <a:t>If someone bought an under-assessed house one day and the change is announced the next, </a:t>
            </a:r>
            <a:r>
              <a:rPr lang="en-US" altLang="zh-CN" sz="2200" b="1" dirty="0">
                <a:solidFill>
                  <a:srgbClr val="006699"/>
                </a:solidFill>
                <a:ea typeface="SimSun" pitchFamily="2" charset="-122"/>
              </a:rPr>
              <a:t>this person has a capital loss even though she did not benefit</a:t>
            </a:r>
            <a:r>
              <a:rPr lang="en-US" altLang="zh-CN" sz="2200" dirty="0">
                <a:ea typeface="SimSun" pitchFamily="2" charset="-122"/>
              </a:rPr>
              <a:t> from the poor assessment system.</a:t>
            </a:r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98971"/>
            <a:ext cx="8229600" cy="4930379"/>
          </a:xfrm>
        </p:spPr>
        <p:txBody>
          <a:bodyPr>
            <a:normAutofit lnSpcReduction="10000"/>
          </a:bodyPr>
          <a:lstStyle/>
          <a:p>
            <a:pPr marL="109728" indent="0" algn="ctr" eaLnBrk="1" hangingPunct="1">
              <a:lnSpc>
                <a:spcPct val="90000"/>
              </a:lnSpc>
              <a:buNone/>
            </a:pPr>
            <a:r>
              <a:rPr lang="en-US" altLang="zh-CN" b="1" dirty="0">
                <a:ea typeface="SimSun" pitchFamily="2" charset="-122"/>
              </a:rPr>
              <a:t>Minimizing Unfairness</a:t>
            </a:r>
          </a:p>
          <a:p>
            <a:pPr eaLnBrk="1" hangingPunct="1">
              <a:lnSpc>
                <a:spcPct val="90000"/>
              </a:lnSpc>
            </a:pPr>
            <a:endParaRPr lang="en-US" altLang="zh-CN" dirty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>
                <a:ea typeface="SimSun" pitchFamily="2" charset="-122"/>
              </a:rPr>
              <a:t>Two ways to 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minimize this fairness problem</a:t>
            </a:r>
            <a:r>
              <a:rPr lang="en-US" altLang="zh-CN" dirty="0">
                <a:ea typeface="SimSun" pitchFamily="2" charset="-122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endParaRPr lang="en-US" altLang="zh-CN" dirty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>
                <a:ea typeface="SimSun" pitchFamily="2" charset="-122"/>
              </a:rPr>
              <a:t>First, introduce a long </a:t>
            </a:r>
            <a:r>
              <a:rPr lang="en-US" altLang="zh-CN" b="1" dirty="0">
                <a:solidFill>
                  <a:schemeClr val="accent1"/>
                </a:solidFill>
                <a:ea typeface="SimSun" pitchFamily="2" charset="-122"/>
              </a:rPr>
              <a:t>lag</a:t>
            </a:r>
            <a:r>
              <a:rPr lang="en-US" altLang="zh-CN" dirty="0">
                <a:ea typeface="SimSun" pitchFamily="2" charset="-122"/>
              </a:rPr>
              <a:t> between announcement and implementation.  This lag allows owners at the time of announcement to escape some of the burden of the tax changes.</a:t>
            </a:r>
          </a:p>
          <a:p>
            <a:pPr eaLnBrk="1" hangingPunct="1">
              <a:lnSpc>
                <a:spcPct val="90000"/>
              </a:lnSpc>
            </a:pPr>
            <a:endParaRPr lang="en-US" altLang="zh-CN" dirty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>
                <a:ea typeface="SimSun" pitchFamily="2" charset="-122"/>
              </a:rPr>
              <a:t>Second, make sure houses are </a:t>
            </a:r>
            <a:r>
              <a:rPr lang="en-US" altLang="zh-CN" b="1" dirty="0">
                <a:solidFill>
                  <a:schemeClr val="accent1"/>
                </a:solidFill>
                <a:ea typeface="SimSun" pitchFamily="2" charset="-122"/>
              </a:rPr>
              <a:t>revalued upon re-sale</a:t>
            </a:r>
            <a:r>
              <a:rPr lang="en-US" altLang="zh-CN" dirty="0">
                <a:ea typeface="SimSun" pitchFamily="2" charset="-122"/>
              </a:rPr>
              <a:t>, which they were not in Massachusetts or Syracuse.</a:t>
            </a:r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41821"/>
            <a:ext cx="8229600" cy="4987529"/>
          </a:xfrm>
        </p:spPr>
        <p:txBody>
          <a:bodyPr>
            <a:normAutofit fontScale="77500" lnSpcReduction="20000"/>
          </a:bodyPr>
          <a:lstStyle/>
          <a:p>
            <a:pPr marL="109728" indent="0" algn="ctr" eaLnBrk="1" hangingPunct="1">
              <a:lnSpc>
                <a:spcPct val="90000"/>
              </a:lnSpc>
              <a:buNone/>
            </a:pPr>
            <a:r>
              <a:rPr lang="en-US" altLang="zh-CN" sz="2600" b="1" dirty="0">
                <a:ea typeface="SimSun" pitchFamily="2" charset="-122"/>
              </a:rPr>
              <a:t>Costs of Poor Evaluation</a:t>
            </a:r>
          </a:p>
          <a:p>
            <a:pPr eaLnBrk="1" hangingPunct="1">
              <a:lnSpc>
                <a:spcPct val="90000"/>
              </a:lnSpc>
            </a:pPr>
            <a:endParaRPr lang="en-US" altLang="zh-CN" sz="2600" dirty="0">
              <a:solidFill>
                <a:srgbClr val="006699"/>
              </a:solidFill>
              <a:ea typeface="SimSun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dirty="0">
                <a:solidFill>
                  <a:srgbClr val="006699"/>
                </a:solidFill>
                <a:ea typeface="SimSun" pitchFamily="2" charset="-122"/>
              </a:rPr>
              <a:t>Revaluation imposes unfair gains and losses but restores fairness in the near term and boosts faith in local government</a:t>
            </a:r>
            <a:r>
              <a:rPr lang="en-US" altLang="zh-CN" sz="2600" dirty="0">
                <a:ea typeface="SimSun" pitchFamily="2" charset="-122"/>
              </a:rPr>
              <a:t>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CN" sz="2200" b="1" dirty="0">
                <a:solidFill>
                  <a:srgbClr val="CC3300"/>
                </a:solidFill>
                <a:ea typeface="SimSun" pitchFamily="2" charset="-122"/>
              </a:rPr>
              <a:t>This trade only makes sense if assessments are updated regularly.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CN" sz="2200" dirty="0">
                <a:ea typeface="SimSun" pitchFamily="2" charset="-122"/>
              </a:rPr>
              <a:t>Otherwise, gains and losses are handed out each year as assessment errors mount.</a:t>
            </a:r>
          </a:p>
          <a:p>
            <a:pPr lvl="1" eaLnBrk="1" hangingPunct="1">
              <a:lnSpc>
                <a:spcPct val="70000"/>
              </a:lnSpc>
            </a:pPr>
            <a:endParaRPr lang="en-US" altLang="zh-CN" sz="2200" dirty="0">
              <a:ea typeface="SimSun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dirty="0">
                <a:solidFill>
                  <a:srgbClr val="006699"/>
                </a:solidFill>
                <a:ea typeface="SimSun" pitchFamily="2" charset="-122"/>
              </a:rPr>
              <a:t>Poor assessments also lead to court cases, which the city usually loses</a:t>
            </a:r>
            <a:r>
              <a:rPr lang="en-US" altLang="zh-CN" sz="2600" dirty="0">
                <a:ea typeface="SimSun" pitchFamily="2" charset="-122"/>
              </a:rPr>
              <a:t>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CN" sz="2200" dirty="0">
                <a:ea typeface="SimSun" pitchFamily="2" charset="-122"/>
              </a:rPr>
              <a:t>People who buy over-assessed property pay low prices—and then can sue the city for a rebate because of unfairly high taxes.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CN" sz="2200" dirty="0">
                <a:ea typeface="SimSun" pitchFamily="2" charset="-122"/>
              </a:rPr>
              <a:t>This happened in Boston, to the tune of tens of millions of dollars.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CN" sz="2200" dirty="0">
                <a:ea typeface="SimSun" pitchFamily="2" charset="-122"/>
              </a:rPr>
              <a:t>The only way to avoid this crazy situation is to </a:t>
            </a:r>
            <a:r>
              <a:rPr lang="en-US" altLang="zh-CN" sz="2200" b="1" dirty="0">
                <a:solidFill>
                  <a:srgbClr val="CC3300"/>
                </a:solidFill>
                <a:ea typeface="SimSun" pitchFamily="2" charset="-122"/>
              </a:rPr>
              <a:t>keep assessments up to date!</a:t>
            </a:r>
            <a:endParaRPr lang="en-US" sz="2200" b="1" dirty="0">
              <a:solidFill>
                <a:srgbClr val="CC3300"/>
              </a:solidFill>
            </a:endParaRPr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84671"/>
            <a:ext cx="8229600" cy="5044679"/>
          </a:xfrm>
        </p:spPr>
        <p:txBody>
          <a:bodyPr>
            <a:normAutofit fontScale="85000" lnSpcReduction="20000"/>
          </a:bodyPr>
          <a:lstStyle/>
          <a:p>
            <a:pPr marL="109728" indent="0" algn="ctr" eaLnBrk="1" hangingPunct="1">
              <a:lnSpc>
                <a:spcPct val="80000"/>
              </a:lnSpc>
              <a:buNone/>
            </a:pPr>
            <a:r>
              <a:rPr lang="en-US" altLang="zh-CN" sz="2600" b="1" dirty="0">
                <a:ea typeface="SimSun" pitchFamily="2" charset="-122"/>
              </a:rPr>
              <a:t>California</a:t>
            </a:r>
          </a:p>
          <a:p>
            <a:pPr eaLnBrk="1" hangingPunct="1">
              <a:lnSpc>
                <a:spcPct val="60000"/>
              </a:lnSpc>
            </a:pPr>
            <a:endParaRPr lang="en-US" altLang="zh-CN" sz="2600" b="1" u="sng" dirty="0">
              <a:solidFill>
                <a:srgbClr val="CC3300"/>
              </a:solidFill>
              <a:ea typeface="SimSun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solidFill>
                  <a:schemeClr val="accent1"/>
                </a:solidFill>
                <a:ea typeface="SimSun" pitchFamily="2" charset="-122"/>
              </a:rPr>
              <a:t>Proposition 13</a:t>
            </a:r>
            <a:r>
              <a:rPr lang="en-US" altLang="zh-CN" sz="2600" dirty="0">
                <a:solidFill>
                  <a:schemeClr val="accent1"/>
                </a:solidFill>
                <a:ea typeface="SimSun" pitchFamily="2" charset="-122"/>
              </a:rPr>
              <a:t> </a:t>
            </a:r>
            <a:r>
              <a:rPr lang="en-US" altLang="zh-CN" sz="2600" dirty="0">
                <a:ea typeface="SimSun" pitchFamily="2" charset="-122"/>
              </a:rPr>
              <a:t>in California represents another unusual case.</a:t>
            </a:r>
          </a:p>
          <a:p>
            <a:pPr eaLnBrk="1" hangingPunct="1">
              <a:lnSpc>
                <a:spcPct val="7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dirty="0">
                <a:solidFill>
                  <a:schemeClr val="tx2"/>
                </a:solidFill>
                <a:ea typeface="SimSun" pitchFamily="2" charset="-122"/>
              </a:rPr>
              <a:t>The proposition fixes assessment growth at 2%, so </a:t>
            </a:r>
            <a:r>
              <a:rPr lang="en-US" altLang="zh-CN" sz="2600" b="1" dirty="0">
                <a:solidFill>
                  <a:schemeClr val="tx2"/>
                </a:solidFill>
                <a:ea typeface="SimSun" pitchFamily="2" charset="-122"/>
              </a:rPr>
              <a:t>the </a:t>
            </a:r>
            <a:r>
              <a:rPr lang="en-US" altLang="zh-CN" sz="2600" dirty="0">
                <a:solidFill>
                  <a:schemeClr val="tx2"/>
                </a:solidFill>
                <a:ea typeface="SimSun" pitchFamily="2" charset="-122"/>
              </a:rPr>
              <a:t>assessment/ sales ratio, and hence </a:t>
            </a:r>
            <a:r>
              <a:rPr lang="en-US" altLang="zh-CN" sz="2600" i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</a:t>
            </a:r>
            <a:r>
              <a:rPr lang="en-US" altLang="zh-CN" sz="2600" dirty="0">
                <a:solidFill>
                  <a:schemeClr val="tx2"/>
                </a:solidFill>
                <a:ea typeface="SimSun" pitchFamily="2" charset="-122"/>
              </a:rPr>
              <a:t>, declines over time for long-term owners.</a:t>
            </a:r>
          </a:p>
          <a:p>
            <a:pPr eaLnBrk="1" hangingPunct="1">
              <a:lnSpc>
                <a:spcPct val="70000"/>
              </a:lnSpc>
            </a:pPr>
            <a:endParaRPr lang="en-US" altLang="zh-CN" sz="2600" dirty="0">
              <a:solidFill>
                <a:schemeClr val="tx2"/>
              </a:solidFill>
              <a:ea typeface="SimSun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dirty="0">
                <a:solidFill>
                  <a:schemeClr val="tx2"/>
                </a:solidFill>
                <a:ea typeface="SimSun" pitchFamily="2" charset="-122"/>
              </a:rPr>
              <a:t>This cannot be turned into a capital gain because houses are revalued upon sale.</a:t>
            </a:r>
          </a:p>
          <a:p>
            <a:pPr eaLnBrk="1" hangingPunct="1">
              <a:lnSpc>
                <a:spcPct val="70000"/>
              </a:lnSpc>
            </a:pPr>
            <a:endParaRPr lang="en-US" altLang="zh-CN" sz="2600" dirty="0">
              <a:solidFill>
                <a:schemeClr val="tx2"/>
              </a:solidFill>
              <a:ea typeface="SimSun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dirty="0">
                <a:solidFill>
                  <a:schemeClr val="tx2"/>
                </a:solidFill>
                <a:ea typeface="SimSun" pitchFamily="2" charset="-122"/>
              </a:rPr>
              <a:t>The result is that some homeowners have tax rates that are 100 or more times greater than the tax rate of their neighbors.</a:t>
            </a:r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1435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356121"/>
            <a:ext cx="8229600" cy="5044679"/>
          </a:xfrm>
        </p:spPr>
        <p:txBody>
          <a:bodyPr>
            <a:normAutofit lnSpcReduction="10000"/>
          </a:bodyPr>
          <a:lstStyle/>
          <a:p>
            <a:pPr marL="109728" indent="0" algn="ctr" eaLnBrk="1" hangingPunct="1">
              <a:lnSpc>
                <a:spcPct val="80000"/>
              </a:lnSpc>
              <a:buNone/>
            </a:pPr>
            <a:r>
              <a:rPr lang="en-US" altLang="zh-CN" sz="2600" b="1" dirty="0">
                <a:ea typeface="SimSun" pitchFamily="2" charset="-122"/>
              </a:rPr>
              <a:t>California, 2</a:t>
            </a:r>
          </a:p>
          <a:p>
            <a:pPr marL="109728" indent="0" eaLnBrk="1" hangingPunct="1">
              <a:lnSpc>
                <a:spcPct val="70000"/>
              </a:lnSpc>
              <a:buNone/>
            </a:pPr>
            <a:endParaRPr lang="en-US" altLang="zh-CN" sz="2600" dirty="0">
              <a:ea typeface="SimSun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solidFill>
                  <a:schemeClr val="accent1"/>
                </a:solidFill>
                <a:ea typeface="SimSun" pitchFamily="2" charset="-122"/>
              </a:rPr>
              <a:t>These provisions represent a gift to long-term owners </a:t>
            </a:r>
            <a:r>
              <a:rPr lang="en-US" altLang="zh-CN" sz="2600" dirty="0">
                <a:ea typeface="SimSun" pitchFamily="2" charset="-122"/>
              </a:rPr>
              <a:t>and</a:t>
            </a:r>
            <a:r>
              <a:rPr lang="en-US" altLang="zh-CN" sz="2600" b="1" dirty="0">
                <a:solidFill>
                  <a:schemeClr val="accent2"/>
                </a:solidFill>
                <a:ea typeface="SimSun" pitchFamily="2" charset="-122"/>
              </a:rPr>
              <a:t> discourage mobility</a:t>
            </a:r>
            <a:r>
              <a:rPr lang="en-US" altLang="zh-CN" sz="2600" dirty="0">
                <a:ea typeface="SimSun" pitchFamily="2" charset="-122"/>
              </a:rPr>
              <a:t>.</a:t>
            </a:r>
          </a:p>
          <a:p>
            <a:pPr eaLnBrk="1" hangingPunct="1">
              <a:lnSpc>
                <a:spcPct val="7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solidFill>
                  <a:schemeClr val="accent1"/>
                </a:solidFill>
                <a:ea typeface="SimSun" pitchFamily="2" charset="-122"/>
              </a:rPr>
              <a:t>The U.S. Supreme Court said this was legal</a:t>
            </a:r>
            <a:r>
              <a:rPr lang="en-US" altLang="zh-CN" sz="2600" dirty="0">
                <a:ea typeface="SimSun" pitchFamily="2" charset="-122"/>
              </a:rPr>
              <a:t>.</a:t>
            </a:r>
          </a:p>
          <a:p>
            <a:pPr eaLnBrk="1" hangingPunct="1">
              <a:lnSpc>
                <a:spcPct val="5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lvl="1">
              <a:lnSpc>
                <a:spcPct val="120000"/>
              </a:lnSpc>
            </a:pPr>
            <a:r>
              <a:rPr lang="en-US" altLang="zh-CN" sz="2200" dirty="0">
                <a:ea typeface="SimSun" pitchFamily="2" charset="-122"/>
              </a:rPr>
              <a:t>Voters in California and a few other states like this reward to long-term residents.</a:t>
            </a:r>
          </a:p>
          <a:p>
            <a:pPr lvl="1">
              <a:lnSpc>
                <a:spcPct val="60000"/>
              </a:lnSpc>
            </a:pPr>
            <a:endParaRPr lang="en-US" altLang="zh-CN" sz="2200" dirty="0">
              <a:ea typeface="SimSun" pitchFamily="2" charset="-122"/>
            </a:endParaRPr>
          </a:p>
          <a:p>
            <a:pPr lvl="1">
              <a:lnSpc>
                <a:spcPct val="120000"/>
              </a:lnSpc>
            </a:pPr>
            <a:r>
              <a:rPr lang="en-US" altLang="zh-CN" sz="2200" dirty="0">
                <a:ea typeface="SimSun" pitchFamily="2" charset="-122"/>
              </a:rPr>
              <a:t>But different tax treatment for different citizens leads to resentment and undermines faith in local government.</a:t>
            </a:r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1435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0527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00150"/>
            <a:ext cx="8229600" cy="5044679"/>
          </a:xfrm>
        </p:spPr>
        <p:txBody>
          <a:bodyPr>
            <a:normAutofit fontScale="92500" lnSpcReduction="10000"/>
          </a:bodyPr>
          <a:lstStyle/>
          <a:p>
            <a:pPr marL="109728" indent="0" algn="ctr" eaLnBrk="1" hangingPunct="1">
              <a:lnSpc>
                <a:spcPct val="90000"/>
              </a:lnSpc>
              <a:buNone/>
            </a:pPr>
            <a:r>
              <a:rPr lang="en-US" altLang="zh-CN" b="1" dirty="0">
                <a:ea typeface="SimSun" pitchFamily="2" charset="-122"/>
              </a:rPr>
              <a:t>Asset Formulation</a:t>
            </a:r>
          </a:p>
          <a:p>
            <a:pPr eaLnBrk="1" hangingPunct="1">
              <a:lnSpc>
                <a:spcPct val="60000"/>
              </a:lnSpc>
            </a:pPr>
            <a:endParaRPr lang="en-US" altLang="zh-CN" dirty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>
                <a:ea typeface="SimSun" pitchFamily="2" charset="-122"/>
              </a:rPr>
              <a:t>The value of an asset equals the 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present value</a:t>
            </a:r>
            <a:r>
              <a:rPr lang="en-US" altLang="zh-CN" dirty="0">
                <a:ea typeface="SimSun" pitchFamily="2" charset="-122"/>
              </a:rPr>
              <a:t> of the net benefits from owning it. </a:t>
            </a:r>
          </a:p>
          <a:p>
            <a:pPr marL="109728" indent="0" eaLnBrk="1" hangingPunct="1">
              <a:lnSpc>
                <a:spcPct val="60000"/>
              </a:lnSpc>
              <a:buNone/>
            </a:pPr>
            <a:r>
              <a:rPr lang="en-US" altLang="zh-CN" dirty="0">
                <a:ea typeface="SimSun" pitchFamily="2" charset="-122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>
                <a:ea typeface="SimSun" pitchFamily="2" charset="-122"/>
              </a:rPr>
              <a:t>Without property taxes, the amount someone is willing to pay for a house is the present value of the 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rental benefits</a:t>
            </a:r>
            <a:r>
              <a:rPr lang="en-US" altLang="zh-CN" dirty="0">
                <a:ea typeface="SimSun" pitchFamily="2" charset="-122"/>
              </a:rPr>
              <a:t>, or </a:t>
            </a:r>
          </a:p>
          <a:p>
            <a:pPr eaLnBrk="1" hangingPunct="1">
              <a:lnSpc>
                <a:spcPct val="90000"/>
              </a:lnSpc>
            </a:pPr>
            <a:endParaRPr lang="en-US" altLang="zh-CN" dirty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en-US" altLang="zh-CN" dirty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en-US" altLang="zh-CN" dirty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dirty="0">
                <a:ea typeface="SimSun" pitchFamily="2" charset="-122"/>
              </a:rPr>
              <a:t>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dirty="0">
                <a:ea typeface="SimSun" pitchFamily="2" charset="-122"/>
              </a:rPr>
              <a:t>   where   is the pre-tax price of housing services, </a:t>
            </a:r>
            <a:r>
              <a:rPr lang="en-US" altLang="zh-CN" i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</a:t>
            </a:r>
            <a:r>
              <a:rPr lang="en-US" altLang="zh-CN" dirty="0">
                <a:ea typeface="SimSun" pitchFamily="2" charset="-122"/>
              </a:rPr>
              <a:t> is housing services, </a:t>
            </a:r>
            <a:r>
              <a:rPr lang="en-US" altLang="zh-CN" i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</a:t>
            </a:r>
            <a:r>
              <a:rPr lang="en-US" altLang="zh-CN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dirty="0">
                <a:ea typeface="SimSun" pitchFamily="2" charset="-122"/>
              </a:rPr>
              <a:t>is the real 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discount rate</a:t>
            </a:r>
            <a:r>
              <a:rPr lang="en-US" altLang="zh-CN" dirty="0">
                <a:ea typeface="SimSun" pitchFamily="2" charset="-122"/>
              </a:rPr>
              <a:t>, and </a:t>
            </a:r>
            <a:r>
              <a:rPr lang="en-US" altLang="zh-CN" i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</a:t>
            </a:r>
            <a:r>
              <a:rPr lang="en-US" altLang="zh-CN" dirty="0">
                <a:ea typeface="SimSun" pitchFamily="2" charset="-122"/>
              </a:rPr>
              <a:t> is the 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expected lifetime</a:t>
            </a:r>
            <a:r>
              <a:rPr lang="en-US" altLang="zh-CN" dirty="0">
                <a:ea typeface="SimSun" pitchFamily="2" charset="-122"/>
              </a:rPr>
              <a:t> of a house. </a:t>
            </a:r>
            <a:endParaRPr lang="en-US" dirty="0"/>
          </a:p>
        </p:txBody>
      </p:sp>
      <p:graphicFrame>
        <p:nvGraphicFramePr>
          <p:cNvPr id="7175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215241"/>
              </p:ext>
            </p:extLst>
          </p:nvPr>
        </p:nvGraphicFramePr>
        <p:xfrm>
          <a:off x="1817392" y="3895725"/>
          <a:ext cx="5955008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4" name="Equation" r:id="rId3" imgW="3530520" imgH="558720" progId="Equation.DSMT4">
                  <p:embed/>
                </p:oleObj>
              </mc:Choice>
              <mc:Fallback>
                <p:oleObj name="Equation" r:id="rId3" imgW="3530520" imgH="5587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7392" y="3895725"/>
                        <a:ext cx="5955008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Special Character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579987"/>
              </p:ext>
            </p:extLst>
          </p:nvPr>
        </p:nvGraphicFramePr>
        <p:xfrm>
          <a:off x="1893571" y="5059394"/>
          <a:ext cx="251460" cy="312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5" name="Equation" r:id="rId5" imgW="177646" imgH="241091" progId="Equation.DSMT4">
                  <p:embed/>
                </p:oleObj>
              </mc:Choice>
              <mc:Fallback>
                <p:oleObj name="Equation" r:id="rId5" imgW="177646" imgH="241091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571" y="5059394"/>
                        <a:ext cx="251460" cy="3123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0400" y="40005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57300"/>
            <a:ext cx="8382000" cy="53721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Questions</a:t>
            </a:r>
          </a:p>
          <a:p>
            <a:pPr>
              <a:lnSpc>
                <a:spcPct val="50000"/>
              </a:lnSpc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What methodological challenges do scholars face in estimating property tax capitalization?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Why do estimates of property tax capitalization vary across studies?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Why are estimates of property tax capitalization important for public policy?</a:t>
            </a:r>
            <a:endParaRPr lang="en-US" sz="2400" dirty="0"/>
          </a:p>
          <a:p>
            <a:pPr eaLnBrk="1" hangingPunct="1"/>
            <a:endParaRPr lang="en-US" sz="2600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6234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085850"/>
            <a:ext cx="8229600" cy="5044679"/>
          </a:xfrm>
        </p:spPr>
        <p:txBody>
          <a:bodyPr>
            <a:normAutofit/>
          </a:bodyPr>
          <a:lstStyle/>
          <a:p>
            <a:pPr marL="109728" indent="0" algn="ctr" eaLnBrk="1" hangingPunct="1">
              <a:lnSpc>
                <a:spcPct val="90000"/>
              </a:lnSpc>
              <a:buNone/>
            </a:pPr>
            <a:r>
              <a:rPr lang="en-US" b="1" dirty="0"/>
              <a:t>The Magic of Algebra!</a:t>
            </a:r>
          </a:p>
        </p:txBody>
      </p:sp>
      <p:graphicFrame>
        <p:nvGraphicFramePr>
          <p:cNvPr id="7" name="Equations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062165"/>
              </p:ext>
            </p:extLst>
          </p:nvPr>
        </p:nvGraphicFramePr>
        <p:xfrm>
          <a:off x="1143000" y="1524000"/>
          <a:ext cx="6795561" cy="4924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7" name="Equation" r:id="rId3" imgW="3593880" imgH="3200400" progId="Equation.DSMT4">
                  <p:embed/>
                </p:oleObj>
              </mc:Choice>
              <mc:Fallback>
                <p:oleObj name="Equation" r:id="rId3" imgW="3593880" imgH="3200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524000"/>
                        <a:ext cx="6795561" cy="49241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4572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5828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00150"/>
            <a:ext cx="8229600" cy="4930379"/>
          </a:xfrm>
        </p:spPr>
        <p:txBody>
          <a:bodyPr>
            <a:normAutofit fontScale="92500" lnSpcReduction="10000"/>
          </a:bodyPr>
          <a:lstStyle/>
          <a:p>
            <a:pPr marL="109728" indent="0" algn="ctr" eaLnBrk="1" hangingPunct="1">
              <a:buNone/>
            </a:pPr>
            <a:r>
              <a:rPr lang="en-US" altLang="zh-CN" b="1" dirty="0">
                <a:ea typeface="SimSun" pitchFamily="2" charset="-122"/>
              </a:rPr>
              <a:t>Key Simplification</a:t>
            </a:r>
          </a:p>
          <a:p>
            <a:pPr eaLnBrk="1" hangingPunct="1"/>
            <a:endParaRPr lang="en-US" altLang="zh-CN" dirty="0">
              <a:ea typeface="SimSun" pitchFamily="2" charset="-122"/>
            </a:endParaRPr>
          </a:p>
          <a:p>
            <a:pPr eaLnBrk="1" hangingPunct="1"/>
            <a:r>
              <a:rPr lang="en-US" altLang="zh-CN" dirty="0">
                <a:ea typeface="SimSun" pitchFamily="2" charset="-122"/>
              </a:rPr>
              <a:t>If the real value of rental services is constant over time and </a:t>
            </a:r>
            <a:r>
              <a:rPr lang="en-US" altLang="zh-CN" i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</a:t>
            </a:r>
            <a:r>
              <a:rPr lang="en-US" altLang="zh-CN" dirty="0">
                <a:ea typeface="SimSun" pitchFamily="2" charset="-122"/>
              </a:rPr>
              <a:t> is large, this equation reduces to:</a:t>
            </a:r>
          </a:p>
          <a:p>
            <a:pPr eaLnBrk="1" hangingPunct="1"/>
            <a:endParaRPr lang="en-US" altLang="zh-CN" dirty="0">
              <a:ea typeface="SimSun" pitchFamily="2" charset="-122"/>
            </a:endParaRPr>
          </a:p>
          <a:p>
            <a:pPr eaLnBrk="1" hangingPunct="1"/>
            <a:endParaRPr lang="en-US" altLang="zh-CN" dirty="0">
              <a:ea typeface="SimSun" pitchFamily="2" charset="-122"/>
            </a:endParaRPr>
          </a:p>
          <a:p>
            <a:pPr eaLnBrk="1" hangingPunct="1"/>
            <a:r>
              <a:rPr lang="en-US" altLang="zh-CN" dirty="0">
                <a:solidFill>
                  <a:srgbClr val="CC3300"/>
                </a:solidFill>
                <a:ea typeface="SimSun" pitchFamily="2" charset="-122"/>
              </a:rPr>
              <a:t>The value of a house equals its annual rental value divided by a discount rate.</a:t>
            </a:r>
          </a:p>
          <a:p>
            <a:pPr eaLnBrk="1" hangingPunct="1"/>
            <a:endParaRPr lang="en-US" altLang="zh-CN" u="sng" dirty="0">
              <a:solidFill>
                <a:srgbClr val="CC3300"/>
              </a:solidFill>
              <a:ea typeface="SimSun" pitchFamily="2" charset="-122"/>
            </a:endParaRPr>
          </a:p>
          <a:p>
            <a:pPr eaLnBrk="1" hangingPunct="1"/>
            <a:r>
              <a:rPr lang="en-US" altLang="zh-CN" dirty="0">
                <a:ea typeface="SimSun" pitchFamily="2" charset="-122"/>
              </a:rPr>
              <a:t>Because housing lasts a long time, this is a reasonable—and obviously helpful—simplification.</a:t>
            </a:r>
          </a:p>
          <a:p>
            <a:pPr eaLnBrk="1" hangingPunct="1"/>
            <a:endParaRPr lang="en-US" dirty="0"/>
          </a:p>
        </p:txBody>
      </p:sp>
      <p:graphicFrame>
        <p:nvGraphicFramePr>
          <p:cNvPr id="8197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0331249"/>
              </p:ext>
            </p:extLst>
          </p:nvPr>
        </p:nvGraphicFramePr>
        <p:xfrm>
          <a:off x="3429000" y="2667000"/>
          <a:ext cx="1828800" cy="8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1" name="Equation" r:id="rId3" imgW="685800" imgH="469800" progId="Equation.DSMT4">
                  <p:embed/>
                </p:oleObj>
              </mc:Choice>
              <mc:Fallback>
                <p:oleObj name="Equation" r:id="rId3" imgW="685800" imgH="469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667000"/>
                        <a:ext cx="1828800" cy="85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525016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98971"/>
            <a:ext cx="8229600" cy="4987529"/>
          </a:xfrm>
        </p:spPr>
        <p:txBody>
          <a:bodyPr>
            <a:normAutofit lnSpcReduction="10000"/>
          </a:bodyPr>
          <a:lstStyle/>
          <a:p>
            <a:pPr marL="109728" indent="0" algn="ctr" eaLnBrk="1" hangingPunct="1">
              <a:lnSpc>
                <a:spcPct val="90000"/>
              </a:lnSpc>
              <a:buNone/>
            </a:pPr>
            <a:r>
              <a:rPr lang="en-US" b="1" dirty="0"/>
              <a:t>Formulating Tax Payments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A </a:t>
            </a:r>
            <a:r>
              <a:rPr lang="en-US" b="1" dirty="0">
                <a:solidFill>
                  <a:srgbClr val="CC3300"/>
                </a:solidFill>
              </a:rPr>
              <a:t>property tax payment</a:t>
            </a:r>
            <a:r>
              <a:rPr lang="en-US" dirty="0"/>
              <a:t>, </a:t>
            </a:r>
            <a:r>
              <a:rPr lang="en-US" altLang="zh-CN" i="1" dirty="0">
                <a:latin typeface="Times New Roman" pitchFamily="18" charset="0"/>
                <a:ea typeface="SimSun" pitchFamily="2" charset="-122"/>
              </a:rPr>
              <a:t>T</a:t>
            </a:r>
            <a:r>
              <a:rPr lang="en-US" dirty="0"/>
              <a:t>, is the product of a </a:t>
            </a:r>
            <a:r>
              <a:rPr lang="en-US" b="1" dirty="0">
                <a:solidFill>
                  <a:srgbClr val="CC3300"/>
                </a:solidFill>
              </a:rPr>
              <a:t>nominal tax rate</a:t>
            </a:r>
            <a:r>
              <a:rPr lang="en-US" dirty="0"/>
              <a:t>, </a:t>
            </a:r>
            <a:r>
              <a:rPr lang="en-US" altLang="zh-CN" i="1" dirty="0">
                <a:latin typeface="Times New Roman" pitchFamily="18" charset="0"/>
                <a:ea typeface="SimSun" pitchFamily="2" charset="-122"/>
              </a:rPr>
              <a:t>m</a:t>
            </a:r>
            <a:r>
              <a:rPr lang="en-US" dirty="0"/>
              <a:t>, and an </a:t>
            </a:r>
            <a:r>
              <a:rPr lang="en-US" b="1" dirty="0">
                <a:solidFill>
                  <a:srgbClr val="CC3300"/>
                </a:solidFill>
              </a:rPr>
              <a:t>assessed value</a:t>
            </a:r>
            <a:r>
              <a:rPr lang="en-US" dirty="0"/>
              <a:t>,</a:t>
            </a:r>
            <a:r>
              <a:rPr lang="en-US" altLang="zh-CN" i="1" dirty="0">
                <a:latin typeface="Times New Roman" pitchFamily="18" charset="0"/>
                <a:ea typeface="SimSun" pitchFamily="2" charset="-122"/>
              </a:rPr>
              <a:t> A.</a:t>
            </a:r>
            <a:r>
              <a:rPr lang="en-US" dirty="0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It is also the product of an </a:t>
            </a:r>
            <a:r>
              <a:rPr lang="en-US" b="1" dirty="0">
                <a:solidFill>
                  <a:srgbClr val="CC3300"/>
                </a:solidFill>
              </a:rPr>
              <a:t>effective tax rate</a:t>
            </a:r>
            <a:r>
              <a:rPr lang="en-US" dirty="0"/>
              <a:t>, </a:t>
            </a:r>
            <a:r>
              <a:rPr lang="en-US" altLang="zh-CN" i="1" dirty="0">
                <a:latin typeface="Times New Roman" pitchFamily="18" charset="0"/>
                <a:ea typeface="SimSun" pitchFamily="2" charset="-122"/>
              </a:rPr>
              <a:t>t</a:t>
            </a:r>
            <a:r>
              <a:rPr lang="en-US" altLang="zh-CN" dirty="0">
                <a:ea typeface="SimSun" pitchFamily="2" charset="-122"/>
              </a:rPr>
              <a:t>, and a 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market value</a:t>
            </a:r>
            <a:r>
              <a:rPr lang="en-US" altLang="zh-CN" dirty="0">
                <a:ea typeface="SimSun" pitchFamily="2" charset="-122"/>
              </a:rPr>
              <a:t>, </a:t>
            </a:r>
            <a:r>
              <a:rPr lang="en-US" altLang="zh-CN" i="1" dirty="0">
                <a:latin typeface="Times New Roman" pitchFamily="18" charset="0"/>
                <a:ea typeface="SimSun" pitchFamily="2" charset="-122"/>
              </a:rPr>
              <a:t>V</a:t>
            </a:r>
            <a:r>
              <a:rPr lang="en-US" altLang="zh-CN" dirty="0">
                <a:ea typeface="SimSun" pitchFamily="2" charset="-122"/>
              </a:rPr>
              <a:t> </a:t>
            </a:r>
            <a:r>
              <a:rPr lang="en-US" dirty="0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In symbols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Annual property taxes represent an </a:t>
            </a:r>
            <a:r>
              <a:rPr lang="en-US" b="1" dirty="0">
                <a:solidFill>
                  <a:srgbClr val="006699"/>
                </a:solidFill>
              </a:rPr>
              <a:t>expense</a:t>
            </a:r>
            <a:r>
              <a:rPr lang="en-US" dirty="0"/>
              <a:t> for a homeowner.</a:t>
            </a:r>
          </a:p>
        </p:txBody>
      </p:sp>
      <p:graphicFrame>
        <p:nvGraphicFramePr>
          <p:cNvPr id="9220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3288"/>
              </p:ext>
            </p:extLst>
          </p:nvPr>
        </p:nvGraphicFramePr>
        <p:xfrm>
          <a:off x="3048000" y="4648199"/>
          <a:ext cx="3370149" cy="457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5" name="Equation" r:id="rId3" imgW="990170" imgH="203112" progId="Equation.DSMT4">
                  <p:embed/>
                </p:oleObj>
              </mc:Choice>
              <mc:Fallback>
                <p:oleObj name="Equation" r:id="rId3" imgW="990170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648199"/>
                        <a:ext cx="3370149" cy="4572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525016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87167</TotalTime>
  <Words>3933</Words>
  <Application>Microsoft Office PowerPoint</Application>
  <PresentationFormat>On-screen Show (4:3)</PresentationFormat>
  <Paragraphs>591</Paragraphs>
  <Slides>60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9" baseType="lpstr">
      <vt:lpstr>Arial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Equation</vt:lpstr>
      <vt:lpstr>ECN741, Urban Economics </vt:lpstr>
      <vt:lpstr>  Property Tax Capitalization</vt:lpstr>
      <vt:lpstr>  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  Property Tax Capitalization</vt:lpstr>
      <vt:lpstr>Property Tax Capitalization</vt:lpstr>
      <vt:lpstr>Property Tax Capitalization</vt:lpstr>
      <vt:lpstr>  Property Tax Capitalization</vt:lpstr>
      <vt:lpstr>Property Tax Capitalization</vt:lpstr>
      <vt:lpstr>Property Tax Capitalization</vt:lpstr>
      <vt:lpstr>Property Tax Capitalization</vt:lpstr>
      <vt:lpstr>       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  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  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</vt:vector>
  </TitlesOfParts>
  <Company>The Maxwell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ECN 741: Property Tax Capitalization</dc:title>
  <dc:creator>joyinger</dc:creator>
  <cp:lastModifiedBy>Emily Rose Minnoe</cp:lastModifiedBy>
  <cp:revision>132</cp:revision>
  <dcterms:created xsi:type="dcterms:W3CDTF">2005-12-18T15:49:22Z</dcterms:created>
  <dcterms:modified xsi:type="dcterms:W3CDTF">2020-08-04T15:49:20Z</dcterms:modified>
</cp:coreProperties>
</file>