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78"/>
  </p:notesMasterIdLst>
  <p:sldIdLst>
    <p:sldId id="256" r:id="rId2"/>
    <p:sldId id="257" r:id="rId3"/>
    <p:sldId id="376" r:id="rId4"/>
    <p:sldId id="292" r:id="rId5"/>
    <p:sldId id="293" r:id="rId6"/>
    <p:sldId id="294" r:id="rId7"/>
    <p:sldId id="385" r:id="rId8"/>
    <p:sldId id="295" r:id="rId9"/>
    <p:sldId id="296" r:id="rId10"/>
    <p:sldId id="307" r:id="rId11"/>
    <p:sldId id="297" r:id="rId12"/>
    <p:sldId id="306" r:id="rId13"/>
    <p:sldId id="298" r:id="rId14"/>
    <p:sldId id="379" r:id="rId15"/>
    <p:sldId id="380" r:id="rId16"/>
    <p:sldId id="368" r:id="rId17"/>
    <p:sldId id="381" r:id="rId18"/>
    <p:sldId id="299" r:id="rId19"/>
    <p:sldId id="351" r:id="rId20"/>
    <p:sldId id="384" r:id="rId21"/>
    <p:sldId id="352" r:id="rId22"/>
    <p:sldId id="300" r:id="rId23"/>
    <p:sldId id="301" r:id="rId24"/>
    <p:sldId id="302" r:id="rId25"/>
    <p:sldId id="386" r:id="rId26"/>
    <p:sldId id="377" r:id="rId27"/>
    <p:sldId id="343" r:id="rId28"/>
    <p:sldId id="344" r:id="rId29"/>
    <p:sldId id="371" r:id="rId30"/>
    <p:sldId id="339" r:id="rId31"/>
    <p:sldId id="345" r:id="rId32"/>
    <p:sldId id="375" r:id="rId33"/>
    <p:sldId id="346" r:id="rId34"/>
    <p:sldId id="340" r:id="rId35"/>
    <p:sldId id="350" r:id="rId36"/>
    <p:sldId id="364" r:id="rId37"/>
    <p:sldId id="353" r:id="rId38"/>
    <p:sldId id="354" r:id="rId39"/>
    <p:sldId id="355" r:id="rId40"/>
    <p:sldId id="360" r:id="rId41"/>
    <p:sldId id="361" r:id="rId42"/>
    <p:sldId id="382" r:id="rId43"/>
    <p:sldId id="383" r:id="rId44"/>
    <p:sldId id="363" r:id="rId45"/>
    <p:sldId id="330" r:id="rId46"/>
    <p:sldId id="378" r:id="rId47"/>
    <p:sldId id="312" r:id="rId48"/>
    <p:sldId id="369" r:id="rId49"/>
    <p:sldId id="356" r:id="rId50"/>
    <p:sldId id="313" r:id="rId51"/>
    <p:sldId id="314" r:id="rId52"/>
    <p:sldId id="315" r:id="rId53"/>
    <p:sldId id="316" r:id="rId54"/>
    <p:sldId id="317" r:id="rId55"/>
    <p:sldId id="318" r:id="rId56"/>
    <p:sldId id="319" r:id="rId57"/>
    <p:sldId id="331" r:id="rId58"/>
    <p:sldId id="323" r:id="rId59"/>
    <p:sldId id="320" r:id="rId60"/>
    <p:sldId id="372" r:id="rId61"/>
    <p:sldId id="373" r:id="rId62"/>
    <p:sldId id="374" r:id="rId63"/>
    <p:sldId id="322" r:id="rId64"/>
    <p:sldId id="321" r:id="rId65"/>
    <p:sldId id="324" r:id="rId66"/>
    <p:sldId id="327" r:id="rId67"/>
    <p:sldId id="367" r:id="rId68"/>
    <p:sldId id="329" r:id="rId69"/>
    <p:sldId id="334" r:id="rId70"/>
    <p:sldId id="359" r:id="rId71"/>
    <p:sldId id="336" r:id="rId72"/>
    <p:sldId id="341" r:id="rId73"/>
    <p:sldId id="342" r:id="rId74"/>
    <p:sldId id="326" r:id="rId75"/>
    <p:sldId id="335" r:id="rId76"/>
    <p:sldId id="387" r:id="rId7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18" autoAdjust="0"/>
    <p:restoredTop sz="86337" autoAdjust="0"/>
  </p:normalViewPr>
  <p:slideViewPr>
    <p:cSldViewPr>
      <p:cViewPr varScale="1">
        <p:scale>
          <a:sx n="58" d="100"/>
          <a:sy n="58" d="100"/>
        </p:scale>
        <p:origin x="996" y="66"/>
      </p:cViewPr>
      <p:guideLst>
        <p:guide orient="horz" pos="2160"/>
        <p:guide pos="2880"/>
      </p:guideLst>
    </p:cSldViewPr>
  </p:slideViewPr>
  <p:outlineViewPr>
    <p:cViewPr>
      <p:scale>
        <a:sx n="33" d="100"/>
        <a:sy n="33" d="100"/>
      </p:scale>
      <p:origin x="0" y="-9693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rts/_rels/chart1.xml.rels><?xml version="1.0" encoding="UTF-8" standalone="yes"?>
<Relationships xmlns="http://schemas.openxmlformats.org/package/2006/relationships"><Relationship Id="rId1" Type="http://schemas.openxmlformats.org/officeDocument/2006/relationships/oleObject" Target="file:///C:\Research\Hedonics\Vices%20Runs%20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hared.ad.syr.edu\drive\MAX-Filer\Collab\Research-joyinger-F07\Admin\Research\Envelope\Amenities\Figures-EJ-Rev.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shared.ad.syr.edu\drive\MAX-Filer\Collab\Research-joyinger-F07\Admin\Research\Envelope\Amenities\Figures-EJ-Rev.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a:latin typeface="Times New Roman" panose="02020603050405020304" pitchFamily="18" charset="0"/>
                <a:cs typeface="Times New Roman" panose="02020603050405020304" pitchFamily="18" charset="0"/>
              </a:rPr>
              <a:t>Figure</a:t>
            </a:r>
            <a:r>
              <a:rPr lang="en-US" sz="1400" baseline="0">
                <a:latin typeface="Times New Roman" panose="02020603050405020304" pitchFamily="18" charset="0"/>
                <a:cs typeface="Times New Roman" panose="02020603050405020304" pitchFamily="18" charset="0"/>
              </a:rPr>
              <a:t> 3</a:t>
            </a:r>
            <a:r>
              <a:rPr lang="en-US" sz="1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rPr>
              <a:t>. </a:t>
            </a:r>
            <a:r>
              <a:rPr lang="en-US" sz="1400" baseline="0">
                <a:latin typeface="Times New Roman" panose="02020603050405020304" pitchFamily="18" charset="0"/>
                <a:cs typeface="Times New Roman" panose="02020603050405020304" pitchFamily="18" charset="0"/>
              </a:rPr>
              <a:t>Comparison of Alternative Specifications,</a:t>
            </a:r>
          </a:p>
          <a:p>
            <a:pPr>
              <a:defRPr sz="1400"/>
            </a:pPr>
            <a:r>
              <a:rPr lang="en-US" sz="1400" baseline="0">
                <a:latin typeface="Times New Roman" panose="02020603050405020304" pitchFamily="18" charset="0"/>
                <a:cs typeface="Times New Roman" panose="02020603050405020304" pitchFamily="18" charset="0"/>
              </a:rPr>
              <a:t>High School Passing Rate</a:t>
            </a:r>
            <a:endParaRPr lang="en-US" sz="1400">
              <a:latin typeface="Times New Roman" panose="02020603050405020304" pitchFamily="18" charset="0"/>
              <a:cs typeface="Times New Roman" panose="02020603050405020304" pitchFamily="18" charset="0"/>
            </a:endParaRPr>
          </a:p>
        </c:rich>
      </c:tx>
      <c:overlay val="0"/>
    </c:title>
    <c:autoTitleDeleted val="0"/>
    <c:plotArea>
      <c:layout>
        <c:manualLayout>
          <c:layoutTarget val="inner"/>
          <c:xMode val="edge"/>
          <c:yMode val="edge"/>
          <c:x val="5.6540084388185655E-2"/>
          <c:y val="0.12853689748329306"/>
          <c:w val="0.90146101199375395"/>
          <c:h val="0.57031810665356009"/>
        </c:manualLayout>
      </c:layout>
      <c:scatterChart>
        <c:scatterStyle val="lineMarker"/>
        <c:varyColors val="0"/>
        <c:ser>
          <c:idx val="0"/>
          <c:order val="0"/>
          <c:tx>
            <c:strRef>
              <c:f>'[Vices Runs 2.xlsx]Sheet3'!$B$7</c:f>
              <c:strCache>
                <c:ptCount val="1"/>
                <c:pt idx="0">
                  <c:v>+ Observable Amenities</c:v>
                </c:pt>
              </c:strCache>
            </c:strRef>
          </c:tx>
          <c:spPr>
            <a:ln w="50800"/>
          </c:spPr>
          <c:marker>
            <c:symbol val="none"/>
          </c:marker>
          <c:xVal>
            <c:numRef>
              <c:f>'[Vices Runs 2.xlsx]Sheet3'!$A$8:$A$80</c:f>
              <c:numCache>
                <c:formatCode>General</c:formatCode>
                <c:ptCount val="73"/>
                <c:pt idx="0">
                  <c:v>0.05</c:v>
                </c:pt>
                <c:pt idx="1">
                  <c:v>6.0000000000000005E-2</c:v>
                </c:pt>
                <c:pt idx="2">
                  <c:v>7.0000000000000007E-2</c:v>
                </c:pt>
                <c:pt idx="3">
                  <c:v>0.08</c:v>
                </c:pt>
                <c:pt idx="4">
                  <c:v>0.09</c:v>
                </c:pt>
                <c:pt idx="5">
                  <c:v>9.9999999999999992E-2</c:v>
                </c:pt>
                <c:pt idx="6">
                  <c:v>0.10999999999999999</c:v>
                </c:pt>
                <c:pt idx="7">
                  <c:v>0.11999999999999998</c:v>
                </c:pt>
                <c:pt idx="8">
                  <c:v>0.12999999999999998</c:v>
                </c:pt>
                <c:pt idx="9">
                  <c:v>0.13999999999999999</c:v>
                </c:pt>
                <c:pt idx="10">
                  <c:v>0.15</c:v>
                </c:pt>
                <c:pt idx="11">
                  <c:v>0.16</c:v>
                </c:pt>
                <c:pt idx="12">
                  <c:v>0.17</c:v>
                </c:pt>
                <c:pt idx="13">
                  <c:v>0.18000000000000002</c:v>
                </c:pt>
                <c:pt idx="14">
                  <c:v>0.19000000000000003</c:v>
                </c:pt>
                <c:pt idx="15">
                  <c:v>0.20000000000000004</c:v>
                </c:pt>
                <c:pt idx="16">
                  <c:v>0.21000000000000005</c:v>
                </c:pt>
                <c:pt idx="17">
                  <c:v>0.22000000000000006</c:v>
                </c:pt>
                <c:pt idx="18">
                  <c:v>0.23000000000000007</c:v>
                </c:pt>
                <c:pt idx="19">
                  <c:v>0.24000000000000007</c:v>
                </c:pt>
                <c:pt idx="20">
                  <c:v>0.25000000000000006</c:v>
                </c:pt>
                <c:pt idx="21">
                  <c:v>0.26000000000000006</c:v>
                </c:pt>
                <c:pt idx="22">
                  <c:v>0.27000000000000007</c:v>
                </c:pt>
                <c:pt idx="23">
                  <c:v>0.28000000000000008</c:v>
                </c:pt>
                <c:pt idx="24">
                  <c:v>0.29000000000000009</c:v>
                </c:pt>
                <c:pt idx="25">
                  <c:v>0.3000000000000001</c:v>
                </c:pt>
                <c:pt idx="26">
                  <c:v>0.31000000000000011</c:v>
                </c:pt>
                <c:pt idx="27">
                  <c:v>0.32000000000000012</c:v>
                </c:pt>
                <c:pt idx="28">
                  <c:v>0.33000000000000013</c:v>
                </c:pt>
                <c:pt idx="29">
                  <c:v>0.34000000000000014</c:v>
                </c:pt>
                <c:pt idx="30">
                  <c:v>0.35000000000000014</c:v>
                </c:pt>
                <c:pt idx="31">
                  <c:v>0.36000000000000015</c:v>
                </c:pt>
                <c:pt idx="32">
                  <c:v>0.37000000000000016</c:v>
                </c:pt>
                <c:pt idx="33">
                  <c:v>0.38000000000000017</c:v>
                </c:pt>
                <c:pt idx="34">
                  <c:v>0.39000000000000018</c:v>
                </c:pt>
                <c:pt idx="35">
                  <c:v>0.40000000000000019</c:v>
                </c:pt>
                <c:pt idx="36">
                  <c:v>0.4100000000000002</c:v>
                </c:pt>
                <c:pt idx="37">
                  <c:v>0.42000000000000021</c:v>
                </c:pt>
                <c:pt idx="38">
                  <c:v>0.43000000000000022</c:v>
                </c:pt>
                <c:pt idx="39">
                  <c:v>0.44000000000000022</c:v>
                </c:pt>
                <c:pt idx="40">
                  <c:v>0.45000000000000023</c:v>
                </c:pt>
                <c:pt idx="41">
                  <c:v>0.46000000000000024</c:v>
                </c:pt>
                <c:pt idx="42">
                  <c:v>0.47000000000000025</c:v>
                </c:pt>
                <c:pt idx="43">
                  <c:v>0.48000000000000026</c:v>
                </c:pt>
                <c:pt idx="44">
                  <c:v>0.49000000000000027</c:v>
                </c:pt>
                <c:pt idx="45">
                  <c:v>0.50000000000000022</c:v>
                </c:pt>
                <c:pt idx="46">
                  <c:v>0.51000000000000023</c:v>
                </c:pt>
                <c:pt idx="47">
                  <c:v>0.52000000000000024</c:v>
                </c:pt>
                <c:pt idx="48">
                  <c:v>0.53000000000000025</c:v>
                </c:pt>
                <c:pt idx="49">
                  <c:v>0.54000000000000026</c:v>
                </c:pt>
                <c:pt idx="50">
                  <c:v>0.55000000000000027</c:v>
                </c:pt>
                <c:pt idx="51">
                  <c:v>0.56000000000000028</c:v>
                </c:pt>
                <c:pt idx="52">
                  <c:v>0.57000000000000028</c:v>
                </c:pt>
                <c:pt idx="53">
                  <c:v>0.58000000000000029</c:v>
                </c:pt>
                <c:pt idx="54">
                  <c:v>0.5900000000000003</c:v>
                </c:pt>
                <c:pt idx="55">
                  <c:v>0.60000000000000031</c:v>
                </c:pt>
                <c:pt idx="56">
                  <c:v>0.61000000000000032</c:v>
                </c:pt>
                <c:pt idx="57">
                  <c:v>0.62000000000000033</c:v>
                </c:pt>
                <c:pt idx="58">
                  <c:v>0.63000000000000034</c:v>
                </c:pt>
                <c:pt idx="59">
                  <c:v>0.64000000000000035</c:v>
                </c:pt>
                <c:pt idx="60">
                  <c:v>0.65000000000000036</c:v>
                </c:pt>
                <c:pt idx="61">
                  <c:v>0.66000000000000036</c:v>
                </c:pt>
                <c:pt idx="62">
                  <c:v>0.67000000000000037</c:v>
                </c:pt>
                <c:pt idx="63">
                  <c:v>0.68000000000000038</c:v>
                </c:pt>
                <c:pt idx="64">
                  <c:v>0.69000000000000039</c:v>
                </c:pt>
                <c:pt idx="65">
                  <c:v>0.7000000000000004</c:v>
                </c:pt>
                <c:pt idx="66">
                  <c:v>0.71000000000000041</c:v>
                </c:pt>
                <c:pt idx="67">
                  <c:v>0.72000000000000042</c:v>
                </c:pt>
                <c:pt idx="68">
                  <c:v>0.73000000000000043</c:v>
                </c:pt>
                <c:pt idx="69">
                  <c:v>0.74000000000000044</c:v>
                </c:pt>
                <c:pt idx="70">
                  <c:v>0.75000000000000044</c:v>
                </c:pt>
                <c:pt idx="71">
                  <c:v>0.76000000000000045</c:v>
                </c:pt>
                <c:pt idx="72">
                  <c:v>0.77000000000000046</c:v>
                </c:pt>
              </c:numCache>
            </c:numRef>
          </c:xVal>
          <c:yVal>
            <c:numRef>
              <c:f>'[Vices Runs 2.xlsx]Sheet3'!$B$8:$B$80</c:f>
              <c:numCache>
                <c:formatCode>General</c:formatCode>
                <c:ptCount val="73"/>
                <c:pt idx="8">
                  <c:v>0.99900158556999996</c:v>
                </c:pt>
                <c:pt idx="9">
                  <c:v>0.99977162387999996</c:v>
                </c:pt>
                <c:pt idx="10">
                  <c:v>1.00066263925</c:v>
                </c:pt>
                <c:pt idx="11">
                  <c:v>1.00167463168</c:v>
                </c:pt>
                <c:pt idx="12">
                  <c:v>1.00280760117</c:v>
                </c:pt>
                <c:pt idx="13">
                  <c:v>1.0040615477199999</c:v>
                </c:pt>
                <c:pt idx="14">
                  <c:v>1.0054364713299999</c:v>
                </c:pt>
                <c:pt idx="15">
                  <c:v>1.0069323720000001</c:v>
                </c:pt>
                <c:pt idx="16">
                  <c:v>1.0085492497299999</c:v>
                </c:pt>
                <c:pt idx="17">
                  <c:v>1.0102871045200001</c:v>
                </c:pt>
                <c:pt idx="18">
                  <c:v>1.0121459363700001</c:v>
                </c:pt>
                <c:pt idx="19">
                  <c:v>1.0141257452799999</c:v>
                </c:pt>
                <c:pt idx="20">
                  <c:v>1.0162265312500001</c:v>
                </c:pt>
                <c:pt idx="21">
                  <c:v>1.0184482942799999</c:v>
                </c:pt>
                <c:pt idx="22">
                  <c:v>1.02079103437</c:v>
                </c:pt>
                <c:pt idx="23">
                  <c:v>1.0232547515199999</c:v>
                </c:pt>
                <c:pt idx="24">
                  <c:v>1.02583944573</c:v>
                </c:pt>
                <c:pt idx="25">
                  <c:v>1.028545117</c:v>
                </c:pt>
                <c:pt idx="26">
                  <c:v>1.0313717653300001</c:v>
                </c:pt>
                <c:pt idx="27">
                  <c:v>1.0343193907200001</c:v>
                </c:pt>
                <c:pt idx="28">
                  <c:v>1.0373879931700001</c:v>
                </c:pt>
                <c:pt idx="29">
                  <c:v>1.04057757268</c:v>
                </c:pt>
                <c:pt idx="30">
                  <c:v>1.04388812925</c:v>
                </c:pt>
                <c:pt idx="31">
                  <c:v>1.0473196628800001</c:v>
                </c:pt>
                <c:pt idx="32">
                  <c:v>1.0508721735700002</c:v>
                </c:pt>
                <c:pt idx="33">
                  <c:v>1.0545456613199999</c:v>
                </c:pt>
                <c:pt idx="34">
                  <c:v>1.0583401261300001</c:v>
                </c:pt>
                <c:pt idx="35">
                  <c:v>1.0622555680000001</c:v>
                </c:pt>
                <c:pt idx="36">
                  <c:v>1.06629198693</c:v>
                </c:pt>
                <c:pt idx="37">
                  <c:v>1.0704493829200001</c:v>
                </c:pt>
                <c:pt idx="38">
                  <c:v>1.0747277559700001</c:v>
                </c:pt>
                <c:pt idx="39">
                  <c:v>1.0791271060800001</c:v>
                </c:pt>
                <c:pt idx="40">
                  <c:v>1.0836474332500001</c:v>
                </c:pt>
                <c:pt idx="41">
                  <c:v>1.0882887374800001</c:v>
                </c:pt>
                <c:pt idx="42">
                  <c:v>1.0930510187700002</c:v>
                </c:pt>
                <c:pt idx="43">
                  <c:v>1.09793427712</c:v>
                </c:pt>
                <c:pt idx="44">
                  <c:v>1.1029385125300002</c:v>
                </c:pt>
                <c:pt idx="45">
                  <c:v>1.1080637250000001</c:v>
                </c:pt>
                <c:pt idx="46">
                  <c:v>1.1133099145300001</c:v>
                </c:pt>
                <c:pt idx="47">
                  <c:v>1.1186770811200002</c:v>
                </c:pt>
                <c:pt idx="48">
                  <c:v>1.12416522477</c:v>
                </c:pt>
                <c:pt idx="49">
                  <c:v>1.1297743454800002</c:v>
                </c:pt>
                <c:pt idx="50">
                  <c:v>1.1355044432500001</c:v>
                </c:pt>
                <c:pt idx="51">
                  <c:v>1.1413555180800001</c:v>
                </c:pt>
                <c:pt idx="52">
                  <c:v>1.1473275699700003</c:v>
                </c:pt>
                <c:pt idx="53">
                  <c:v>1.1534205989200002</c:v>
                </c:pt>
                <c:pt idx="54">
                  <c:v>1.1596346049300001</c:v>
                </c:pt>
                <c:pt idx="55">
                  <c:v>1.1659695880000003</c:v>
                </c:pt>
                <c:pt idx="56">
                  <c:v>1.1724255481300001</c:v>
                </c:pt>
                <c:pt idx="57">
                  <c:v>1.1790024853200003</c:v>
                </c:pt>
                <c:pt idx="58">
                  <c:v>1.1857003995700002</c:v>
                </c:pt>
                <c:pt idx="59">
                  <c:v>1.1925192908800002</c:v>
                </c:pt>
                <c:pt idx="60">
                  <c:v>1.1994591592500004</c:v>
                </c:pt>
                <c:pt idx="61">
                  <c:v>1.2065200046800002</c:v>
                </c:pt>
                <c:pt idx="62">
                  <c:v>1.2137018271700004</c:v>
                </c:pt>
                <c:pt idx="63">
                  <c:v>1.2210046267200001</c:v>
                </c:pt>
                <c:pt idx="64">
                  <c:v>1.2284284033300001</c:v>
                </c:pt>
                <c:pt idx="65">
                  <c:v>1.2359731570000003</c:v>
                </c:pt>
                <c:pt idx="66">
                  <c:v>1.2436388877300004</c:v>
                </c:pt>
                <c:pt idx="67">
                  <c:v>1.2514255955200004</c:v>
                </c:pt>
                <c:pt idx="68">
                  <c:v>1.2593332803700004</c:v>
                </c:pt>
                <c:pt idx="69">
                  <c:v>1.2673619422800004</c:v>
                </c:pt>
                <c:pt idx="70">
                  <c:v>1.2755115812500004</c:v>
                </c:pt>
                <c:pt idx="71">
                  <c:v>1.2837821972800003</c:v>
                </c:pt>
                <c:pt idx="72">
                  <c:v>1.2921737903700004</c:v>
                </c:pt>
              </c:numCache>
            </c:numRef>
          </c:yVal>
          <c:smooth val="0"/>
          <c:extLst>
            <c:ext xmlns:c16="http://schemas.microsoft.com/office/drawing/2014/chart" uri="{C3380CC4-5D6E-409C-BE32-E72D297353CC}">
              <c16:uniqueId val="{00000000-F1AF-4A69-85E5-B7DDB3BFB131}"/>
            </c:ext>
          </c:extLst>
        </c:ser>
        <c:ser>
          <c:idx val="5"/>
          <c:order val="1"/>
          <c:tx>
            <c:strRef>
              <c:f>'[Vices Runs 2.xlsx]Sheet3'!$D$7</c:f>
              <c:strCache>
                <c:ptCount val="1"/>
                <c:pt idx="0">
                  <c:v>+Demand Variables</c:v>
                </c:pt>
              </c:strCache>
            </c:strRef>
          </c:tx>
          <c:spPr>
            <a:ln>
              <a:prstDash val="dashDot"/>
            </a:ln>
          </c:spPr>
          <c:marker>
            <c:symbol val="none"/>
          </c:marker>
          <c:xVal>
            <c:numRef>
              <c:f>'[Vices Runs 2.xlsx]Sheet3'!$A$8:$A$80</c:f>
              <c:numCache>
                <c:formatCode>General</c:formatCode>
                <c:ptCount val="73"/>
                <c:pt idx="0">
                  <c:v>0.05</c:v>
                </c:pt>
                <c:pt idx="1">
                  <c:v>6.0000000000000005E-2</c:v>
                </c:pt>
                <c:pt idx="2">
                  <c:v>7.0000000000000007E-2</c:v>
                </c:pt>
                <c:pt idx="3">
                  <c:v>0.08</c:v>
                </c:pt>
                <c:pt idx="4">
                  <c:v>0.09</c:v>
                </c:pt>
                <c:pt idx="5">
                  <c:v>9.9999999999999992E-2</c:v>
                </c:pt>
                <c:pt idx="6">
                  <c:v>0.10999999999999999</c:v>
                </c:pt>
                <c:pt idx="7">
                  <c:v>0.11999999999999998</c:v>
                </c:pt>
                <c:pt idx="8">
                  <c:v>0.12999999999999998</c:v>
                </c:pt>
                <c:pt idx="9">
                  <c:v>0.13999999999999999</c:v>
                </c:pt>
                <c:pt idx="10">
                  <c:v>0.15</c:v>
                </c:pt>
                <c:pt idx="11">
                  <c:v>0.16</c:v>
                </c:pt>
                <c:pt idx="12">
                  <c:v>0.17</c:v>
                </c:pt>
                <c:pt idx="13">
                  <c:v>0.18000000000000002</c:v>
                </c:pt>
                <c:pt idx="14">
                  <c:v>0.19000000000000003</c:v>
                </c:pt>
                <c:pt idx="15">
                  <c:v>0.20000000000000004</c:v>
                </c:pt>
                <c:pt idx="16">
                  <c:v>0.21000000000000005</c:v>
                </c:pt>
                <c:pt idx="17">
                  <c:v>0.22000000000000006</c:v>
                </c:pt>
                <c:pt idx="18">
                  <c:v>0.23000000000000007</c:v>
                </c:pt>
                <c:pt idx="19">
                  <c:v>0.24000000000000007</c:v>
                </c:pt>
                <c:pt idx="20">
                  <c:v>0.25000000000000006</c:v>
                </c:pt>
                <c:pt idx="21">
                  <c:v>0.26000000000000006</c:v>
                </c:pt>
                <c:pt idx="22">
                  <c:v>0.27000000000000007</c:v>
                </c:pt>
                <c:pt idx="23">
                  <c:v>0.28000000000000008</c:v>
                </c:pt>
                <c:pt idx="24">
                  <c:v>0.29000000000000009</c:v>
                </c:pt>
                <c:pt idx="25">
                  <c:v>0.3000000000000001</c:v>
                </c:pt>
                <c:pt idx="26">
                  <c:v>0.31000000000000011</c:v>
                </c:pt>
                <c:pt idx="27">
                  <c:v>0.32000000000000012</c:v>
                </c:pt>
                <c:pt idx="28">
                  <c:v>0.33000000000000013</c:v>
                </c:pt>
                <c:pt idx="29">
                  <c:v>0.34000000000000014</c:v>
                </c:pt>
                <c:pt idx="30">
                  <c:v>0.35000000000000014</c:v>
                </c:pt>
                <c:pt idx="31">
                  <c:v>0.36000000000000015</c:v>
                </c:pt>
                <c:pt idx="32">
                  <c:v>0.37000000000000016</c:v>
                </c:pt>
                <c:pt idx="33">
                  <c:v>0.38000000000000017</c:v>
                </c:pt>
                <c:pt idx="34">
                  <c:v>0.39000000000000018</c:v>
                </c:pt>
                <c:pt idx="35">
                  <c:v>0.40000000000000019</c:v>
                </c:pt>
                <c:pt idx="36">
                  <c:v>0.4100000000000002</c:v>
                </c:pt>
                <c:pt idx="37">
                  <c:v>0.42000000000000021</c:v>
                </c:pt>
                <c:pt idx="38">
                  <c:v>0.43000000000000022</c:v>
                </c:pt>
                <c:pt idx="39">
                  <c:v>0.44000000000000022</c:v>
                </c:pt>
                <c:pt idx="40">
                  <c:v>0.45000000000000023</c:v>
                </c:pt>
                <c:pt idx="41">
                  <c:v>0.46000000000000024</c:v>
                </c:pt>
                <c:pt idx="42">
                  <c:v>0.47000000000000025</c:v>
                </c:pt>
                <c:pt idx="43">
                  <c:v>0.48000000000000026</c:v>
                </c:pt>
                <c:pt idx="44">
                  <c:v>0.49000000000000027</c:v>
                </c:pt>
                <c:pt idx="45">
                  <c:v>0.50000000000000022</c:v>
                </c:pt>
                <c:pt idx="46">
                  <c:v>0.51000000000000023</c:v>
                </c:pt>
                <c:pt idx="47">
                  <c:v>0.52000000000000024</c:v>
                </c:pt>
                <c:pt idx="48">
                  <c:v>0.53000000000000025</c:v>
                </c:pt>
                <c:pt idx="49">
                  <c:v>0.54000000000000026</c:v>
                </c:pt>
                <c:pt idx="50">
                  <c:v>0.55000000000000027</c:v>
                </c:pt>
                <c:pt idx="51">
                  <c:v>0.56000000000000028</c:v>
                </c:pt>
                <c:pt idx="52">
                  <c:v>0.57000000000000028</c:v>
                </c:pt>
                <c:pt idx="53">
                  <c:v>0.58000000000000029</c:v>
                </c:pt>
                <c:pt idx="54">
                  <c:v>0.5900000000000003</c:v>
                </c:pt>
                <c:pt idx="55">
                  <c:v>0.60000000000000031</c:v>
                </c:pt>
                <c:pt idx="56">
                  <c:v>0.61000000000000032</c:v>
                </c:pt>
                <c:pt idx="57">
                  <c:v>0.62000000000000033</c:v>
                </c:pt>
                <c:pt idx="58">
                  <c:v>0.63000000000000034</c:v>
                </c:pt>
                <c:pt idx="59">
                  <c:v>0.64000000000000035</c:v>
                </c:pt>
                <c:pt idx="60">
                  <c:v>0.65000000000000036</c:v>
                </c:pt>
                <c:pt idx="61">
                  <c:v>0.66000000000000036</c:v>
                </c:pt>
                <c:pt idx="62">
                  <c:v>0.67000000000000037</c:v>
                </c:pt>
                <c:pt idx="63">
                  <c:v>0.68000000000000038</c:v>
                </c:pt>
                <c:pt idx="64">
                  <c:v>0.69000000000000039</c:v>
                </c:pt>
                <c:pt idx="65">
                  <c:v>0.7000000000000004</c:v>
                </c:pt>
                <c:pt idx="66">
                  <c:v>0.71000000000000041</c:v>
                </c:pt>
                <c:pt idx="67">
                  <c:v>0.72000000000000042</c:v>
                </c:pt>
                <c:pt idx="68">
                  <c:v>0.73000000000000043</c:v>
                </c:pt>
                <c:pt idx="69">
                  <c:v>0.74000000000000044</c:v>
                </c:pt>
                <c:pt idx="70">
                  <c:v>0.75000000000000044</c:v>
                </c:pt>
                <c:pt idx="71">
                  <c:v>0.76000000000000045</c:v>
                </c:pt>
                <c:pt idx="72">
                  <c:v>0.77000000000000046</c:v>
                </c:pt>
              </c:numCache>
            </c:numRef>
          </c:xVal>
          <c:yVal>
            <c:numRef>
              <c:f>'[Vices Runs 2.xlsx]Sheet3'!$D$8:$D$80</c:f>
              <c:numCache>
                <c:formatCode>General</c:formatCode>
                <c:ptCount val="73"/>
                <c:pt idx="8">
                  <c:v>1.00365688687</c:v>
                </c:pt>
                <c:pt idx="9">
                  <c:v>1.0042152770799999</c:v>
                </c:pt>
                <c:pt idx="10">
                  <c:v>1.0048132517499999</c:v>
                </c:pt>
                <c:pt idx="11">
                  <c:v>1.00545081088</c:v>
                </c:pt>
                <c:pt idx="12">
                  <c:v>1.0061279544699999</c:v>
                </c:pt>
                <c:pt idx="13">
                  <c:v>1.0068446825199999</c:v>
                </c:pt>
                <c:pt idx="14">
                  <c:v>1.00760099503</c:v>
                </c:pt>
                <c:pt idx="15">
                  <c:v>1.0083968919999999</c:v>
                </c:pt>
                <c:pt idx="16">
                  <c:v>1.0092323734300002</c:v>
                </c:pt>
                <c:pt idx="17">
                  <c:v>1.01010743932</c:v>
                </c:pt>
                <c:pt idx="18">
                  <c:v>1.0110220896700002</c:v>
                </c:pt>
                <c:pt idx="19">
                  <c:v>1.01197632448</c:v>
                </c:pt>
                <c:pt idx="20">
                  <c:v>1.0129701437499998</c:v>
                </c:pt>
                <c:pt idx="21">
                  <c:v>1.01400354748</c:v>
                </c:pt>
                <c:pt idx="22">
                  <c:v>1.01507653567</c:v>
                </c:pt>
                <c:pt idx="23">
                  <c:v>1.0161891083200001</c:v>
                </c:pt>
                <c:pt idx="24">
                  <c:v>1.01734126543</c:v>
                </c:pt>
                <c:pt idx="25">
                  <c:v>1.018533007</c:v>
                </c:pt>
                <c:pt idx="26">
                  <c:v>1.0197643330300001</c:v>
                </c:pt>
                <c:pt idx="27">
                  <c:v>1.0210352435200001</c:v>
                </c:pt>
                <c:pt idx="28">
                  <c:v>1.0223457384699999</c:v>
                </c:pt>
                <c:pt idx="29">
                  <c:v>1.02369581788</c:v>
                </c:pt>
                <c:pt idx="30">
                  <c:v>1.0250854817499999</c:v>
                </c:pt>
                <c:pt idx="31">
                  <c:v>1.0265147300799999</c:v>
                </c:pt>
                <c:pt idx="32">
                  <c:v>1.02798356287</c:v>
                </c:pt>
                <c:pt idx="33">
                  <c:v>1.02949198012</c:v>
                </c:pt>
                <c:pt idx="34">
                  <c:v>1.03103998183</c:v>
                </c:pt>
                <c:pt idx="35">
                  <c:v>1.0326275680000001</c:v>
                </c:pt>
                <c:pt idx="36">
                  <c:v>1.0342547386300001</c:v>
                </c:pt>
                <c:pt idx="37">
                  <c:v>1.0359214937199999</c:v>
                </c:pt>
                <c:pt idx="38">
                  <c:v>1.03762783327</c:v>
                </c:pt>
                <c:pt idx="39">
                  <c:v>1.0393737572799999</c:v>
                </c:pt>
                <c:pt idx="40">
                  <c:v>1.04115926575</c:v>
                </c:pt>
                <c:pt idx="41">
                  <c:v>1.0429843586800001</c:v>
                </c:pt>
                <c:pt idx="42">
                  <c:v>1.04484903607</c:v>
                </c:pt>
                <c:pt idx="43">
                  <c:v>1.04675329792</c:v>
                </c:pt>
                <c:pt idx="44">
                  <c:v>1.0486971442300002</c:v>
                </c:pt>
                <c:pt idx="45">
                  <c:v>1.0506805750000001</c:v>
                </c:pt>
                <c:pt idx="46">
                  <c:v>1.0527035902299999</c:v>
                </c:pt>
                <c:pt idx="47">
                  <c:v>1.05476618992</c:v>
                </c:pt>
                <c:pt idx="48">
                  <c:v>1.05686837407</c:v>
                </c:pt>
                <c:pt idx="49">
                  <c:v>1.05901014268</c:v>
                </c:pt>
                <c:pt idx="50">
                  <c:v>1.0611914957499999</c:v>
                </c:pt>
                <c:pt idx="51">
                  <c:v>1.0634124332800001</c:v>
                </c:pt>
                <c:pt idx="52">
                  <c:v>1.0656729552700002</c:v>
                </c:pt>
                <c:pt idx="53">
                  <c:v>1.0679730617200001</c:v>
                </c:pt>
                <c:pt idx="54">
                  <c:v>1.0703127526300003</c:v>
                </c:pt>
                <c:pt idx="55">
                  <c:v>1.0726920280000001</c:v>
                </c:pt>
                <c:pt idx="56">
                  <c:v>1.07511088783</c:v>
                </c:pt>
                <c:pt idx="57">
                  <c:v>1.0775693321199999</c:v>
                </c:pt>
                <c:pt idx="58">
                  <c:v>1.08006736087</c:v>
                </c:pt>
                <c:pt idx="59">
                  <c:v>1.0826049740800001</c:v>
                </c:pt>
                <c:pt idx="60">
                  <c:v>1.0851821717500001</c:v>
                </c:pt>
                <c:pt idx="61">
                  <c:v>1.0877989538800001</c:v>
                </c:pt>
                <c:pt idx="62">
                  <c:v>1.0904553204700003</c:v>
                </c:pt>
                <c:pt idx="63">
                  <c:v>1.0931512715200002</c:v>
                </c:pt>
                <c:pt idx="64">
                  <c:v>1.0958868070300003</c:v>
                </c:pt>
                <c:pt idx="65">
                  <c:v>1.098661927</c:v>
                </c:pt>
                <c:pt idx="66">
                  <c:v>1.10147663143</c:v>
                </c:pt>
                <c:pt idx="67">
                  <c:v>1.10433092032</c:v>
                </c:pt>
                <c:pt idx="68">
                  <c:v>1.1072247936700002</c:v>
                </c:pt>
                <c:pt idx="69">
                  <c:v>1.1101582514800001</c:v>
                </c:pt>
                <c:pt idx="70">
                  <c:v>1.1131312937500002</c:v>
                </c:pt>
                <c:pt idx="71">
                  <c:v>1.1161439204800001</c:v>
                </c:pt>
                <c:pt idx="72">
                  <c:v>1.1191961316700003</c:v>
                </c:pt>
              </c:numCache>
            </c:numRef>
          </c:yVal>
          <c:smooth val="0"/>
          <c:extLst>
            <c:ext xmlns:c16="http://schemas.microsoft.com/office/drawing/2014/chart" uri="{C3380CC4-5D6E-409C-BE32-E72D297353CC}">
              <c16:uniqueId val="{00000001-F1AF-4A69-85E5-B7DDB3BFB131}"/>
            </c:ext>
          </c:extLst>
        </c:ser>
        <c:ser>
          <c:idx val="3"/>
          <c:order val="2"/>
          <c:tx>
            <c:strRef>
              <c:f>'[Vices Runs 2.xlsx]Sheet3'!$G$7</c:f>
              <c:strCache>
                <c:ptCount val="1"/>
                <c:pt idx="0">
                  <c:v>Parsimonious</c:v>
                </c:pt>
              </c:strCache>
            </c:strRef>
          </c:tx>
          <c:spPr>
            <a:ln>
              <a:prstDash val="sysDash"/>
            </a:ln>
          </c:spPr>
          <c:marker>
            <c:symbol val="none"/>
          </c:marker>
          <c:xVal>
            <c:numRef>
              <c:f>'[Vices Runs 2.xlsx]Sheet3'!$A$8:$A$80</c:f>
              <c:numCache>
                <c:formatCode>General</c:formatCode>
                <c:ptCount val="73"/>
                <c:pt idx="0">
                  <c:v>0.05</c:v>
                </c:pt>
                <c:pt idx="1">
                  <c:v>6.0000000000000005E-2</c:v>
                </c:pt>
                <c:pt idx="2">
                  <c:v>7.0000000000000007E-2</c:v>
                </c:pt>
                <c:pt idx="3">
                  <c:v>0.08</c:v>
                </c:pt>
                <c:pt idx="4">
                  <c:v>0.09</c:v>
                </c:pt>
                <c:pt idx="5">
                  <c:v>9.9999999999999992E-2</c:v>
                </c:pt>
                <c:pt idx="6">
                  <c:v>0.10999999999999999</c:v>
                </c:pt>
                <c:pt idx="7">
                  <c:v>0.11999999999999998</c:v>
                </c:pt>
                <c:pt idx="8">
                  <c:v>0.12999999999999998</c:v>
                </c:pt>
                <c:pt idx="9">
                  <c:v>0.13999999999999999</c:v>
                </c:pt>
                <c:pt idx="10">
                  <c:v>0.15</c:v>
                </c:pt>
                <c:pt idx="11">
                  <c:v>0.16</c:v>
                </c:pt>
                <c:pt idx="12">
                  <c:v>0.17</c:v>
                </c:pt>
                <c:pt idx="13">
                  <c:v>0.18000000000000002</c:v>
                </c:pt>
                <c:pt idx="14">
                  <c:v>0.19000000000000003</c:v>
                </c:pt>
                <c:pt idx="15">
                  <c:v>0.20000000000000004</c:v>
                </c:pt>
                <c:pt idx="16">
                  <c:v>0.21000000000000005</c:v>
                </c:pt>
                <c:pt idx="17">
                  <c:v>0.22000000000000006</c:v>
                </c:pt>
                <c:pt idx="18">
                  <c:v>0.23000000000000007</c:v>
                </c:pt>
                <c:pt idx="19">
                  <c:v>0.24000000000000007</c:v>
                </c:pt>
                <c:pt idx="20">
                  <c:v>0.25000000000000006</c:v>
                </c:pt>
                <c:pt idx="21">
                  <c:v>0.26000000000000006</c:v>
                </c:pt>
                <c:pt idx="22">
                  <c:v>0.27000000000000007</c:v>
                </c:pt>
                <c:pt idx="23">
                  <c:v>0.28000000000000008</c:v>
                </c:pt>
                <c:pt idx="24">
                  <c:v>0.29000000000000009</c:v>
                </c:pt>
                <c:pt idx="25">
                  <c:v>0.3000000000000001</c:v>
                </c:pt>
                <c:pt idx="26">
                  <c:v>0.31000000000000011</c:v>
                </c:pt>
                <c:pt idx="27">
                  <c:v>0.32000000000000012</c:v>
                </c:pt>
                <c:pt idx="28">
                  <c:v>0.33000000000000013</c:v>
                </c:pt>
                <c:pt idx="29">
                  <c:v>0.34000000000000014</c:v>
                </c:pt>
                <c:pt idx="30">
                  <c:v>0.35000000000000014</c:v>
                </c:pt>
                <c:pt idx="31">
                  <c:v>0.36000000000000015</c:v>
                </c:pt>
                <c:pt idx="32">
                  <c:v>0.37000000000000016</c:v>
                </c:pt>
                <c:pt idx="33">
                  <c:v>0.38000000000000017</c:v>
                </c:pt>
                <c:pt idx="34">
                  <c:v>0.39000000000000018</c:v>
                </c:pt>
                <c:pt idx="35">
                  <c:v>0.40000000000000019</c:v>
                </c:pt>
                <c:pt idx="36">
                  <c:v>0.4100000000000002</c:v>
                </c:pt>
                <c:pt idx="37">
                  <c:v>0.42000000000000021</c:v>
                </c:pt>
                <c:pt idx="38">
                  <c:v>0.43000000000000022</c:v>
                </c:pt>
                <c:pt idx="39">
                  <c:v>0.44000000000000022</c:v>
                </c:pt>
                <c:pt idx="40">
                  <c:v>0.45000000000000023</c:v>
                </c:pt>
                <c:pt idx="41">
                  <c:v>0.46000000000000024</c:v>
                </c:pt>
                <c:pt idx="42">
                  <c:v>0.47000000000000025</c:v>
                </c:pt>
                <c:pt idx="43">
                  <c:v>0.48000000000000026</c:v>
                </c:pt>
                <c:pt idx="44">
                  <c:v>0.49000000000000027</c:v>
                </c:pt>
                <c:pt idx="45">
                  <c:v>0.50000000000000022</c:v>
                </c:pt>
                <c:pt idx="46">
                  <c:v>0.51000000000000023</c:v>
                </c:pt>
                <c:pt idx="47">
                  <c:v>0.52000000000000024</c:v>
                </c:pt>
                <c:pt idx="48">
                  <c:v>0.53000000000000025</c:v>
                </c:pt>
                <c:pt idx="49">
                  <c:v>0.54000000000000026</c:v>
                </c:pt>
                <c:pt idx="50">
                  <c:v>0.55000000000000027</c:v>
                </c:pt>
                <c:pt idx="51">
                  <c:v>0.56000000000000028</c:v>
                </c:pt>
                <c:pt idx="52">
                  <c:v>0.57000000000000028</c:v>
                </c:pt>
                <c:pt idx="53">
                  <c:v>0.58000000000000029</c:v>
                </c:pt>
                <c:pt idx="54">
                  <c:v>0.5900000000000003</c:v>
                </c:pt>
                <c:pt idx="55">
                  <c:v>0.60000000000000031</c:v>
                </c:pt>
                <c:pt idx="56">
                  <c:v>0.61000000000000032</c:v>
                </c:pt>
                <c:pt idx="57">
                  <c:v>0.62000000000000033</c:v>
                </c:pt>
                <c:pt idx="58">
                  <c:v>0.63000000000000034</c:v>
                </c:pt>
                <c:pt idx="59">
                  <c:v>0.64000000000000035</c:v>
                </c:pt>
                <c:pt idx="60">
                  <c:v>0.65000000000000036</c:v>
                </c:pt>
                <c:pt idx="61">
                  <c:v>0.66000000000000036</c:v>
                </c:pt>
                <c:pt idx="62">
                  <c:v>0.67000000000000037</c:v>
                </c:pt>
                <c:pt idx="63">
                  <c:v>0.68000000000000038</c:v>
                </c:pt>
                <c:pt idx="64">
                  <c:v>0.69000000000000039</c:v>
                </c:pt>
                <c:pt idx="65">
                  <c:v>0.7000000000000004</c:v>
                </c:pt>
                <c:pt idx="66">
                  <c:v>0.71000000000000041</c:v>
                </c:pt>
                <c:pt idx="67">
                  <c:v>0.72000000000000042</c:v>
                </c:pt>
                <c:pt idx="68">
                  <c:v>0.73000000000000043</c:v>
                </c:pt>
                <c:pt idx="69">
                  <c:v>0.74000000000000044</c:v>
                </c:pt>
                <c:pt idx="70">
                  <c:v>0.75000000000000044</c:v>
                </c:pt>
                <c:pt idx="71">
                  <c:v>0.76000000000000045</c:v>
                </c:pt>
                <c:pt idx="72">
                  <c:v>0.77000000000000046</c:v>
                </c:pt>
              </c:numCache>
            </c:numRef>
          </c:xVal>
          <c:yVal>
            <c:numRef>
              <c:f>'[Vices Runs 2.xlsx]Sheet3'!$G$8:$G$80</c:f>
              <c:numCache>
                <c:formatCode>General</c:formatCode>
                <c:ptCount val="73"/>
                <c:pt idx="8">
                  <c:v>1.0013393797500001</c:v>
                </c:pt>
                <c:pt idx="9">
                  <c:v>1.0034669329999999</c:v>
                </c:pt>
                <c:pt idx="10">
                  <c:v>1.00566392375</c:v>
                </c:pt>
                <c:pt idx="11">
                  <c:v>1.007930352</c:v>
                </c:pt>
                <c:pt idx="12">
                  <c:v>1.0102662177499999</c:v>
                </c:pt>
                <c:pt idx="13">
                  <c:v>1.0126715209999999</c:v>
                </c:pt>
                <c:pt idx="14">
                  <c:v>1.01514626175</c:v>
                </c:pt>
                <c:pt idx="15">
                  <c:v>1.01769044</c:v>
                </c:pt>
                <c:pt idx="16">
                  <c:v>1.0203040557499998</c:v>
                </c:pt>
                <c:pt idx="17">
                  <c:v>1.022987109</c:v>
                </c:pt>
                <c:pt idx="18">
                  <c:v>1.0257395997500001</c:v>
                </c:pt>
                <c:pt idx="19">
                  <c:v>1.028561528</c:v>
                </c:pt>
                <c:pt idx="20">
                  <c:v>1.03145289375</c:v>
                </c:pt>
                <c:pt idx="21">
                  <c:v>1.034413697</c:v>
                </c:pt>
                <c:pt idx="22">
                  <c:v>1.03744393775</c:v>
                </c:pt>
                <c:pt idx="23">
                  <c:v>1.0405436159999999</c:v>
                </c:pt>
                <c:pt idx="24">
                  <c:v>1.0437127317499999</c:v>
                </c:pt>
                <c:pt idx="25">
                  <c:v>1.046951285</c:v>
                </c:pt>
                <c:pt idx="26">
                  <c:v>1.0502592757500002</c:v>
                </c:pt>
                <c:pt idx="27">
                  <c:v>1.0536367040000001</c:v>
                </c:pt>
                <c:pt idx="28">
                  <c:v>1.0570835697500001</c:v>
                </c:pt>
                <c:pt idx="29">
                  <c:v>1.0605998730000001</c:v>
                </c:pt>
                <c:pt idx="30">
                  <c:v>1.0641856137500001</c:v>
                </c:pt>
                <c:pt idx="31">
                  <c:v>1.0678407919999999</c:v>
                </c:pt>
                <c:pt idx="32">
                  <c:v>1.0715654077500001</c:v>
                </c:pt>
                <c:pt idx="33">
                  <c:v>1.0753594609999999</c:v>
                </c:pt>
                <c:pt idx="34">
                  <c:v>1.0792229517500003</c:v>
                </c:pt>
                <c:pt idx="35">
                  <c:v>1.0831558800000001</c:v>
                </c:pt>
                <c:pt idx="36">
                  <c:v>1.0871582457500002</c:v>
                </c:pt>
                <c:pt idx="37">
                  <c:v>1.091230049</c:v>
                </c:pt>
                <c:pt idx="38">
                  <c:v>1.0953712897500001</c:v>
                </c:pt>
                <c:pt idx="39">
                  <c:v>1.0995819680000001</c:v>
                </c:pt>
                <c:pt idx="40">
                  <c:v>1.1038620837499999</c:v>
                </c:pt>
                <c:pt idx="41">
                  <c:v>1.1082116369999999</c:v>
                </c:pt>
                <c:pt idx="42">
                  <c:v>1.11263062775</c:v>
                </c:pt>
                <c:pt idx="43">
                  <c:v>1.1171190560000002</c:v>
                </c:pt>
                <c:pt idx="44">
                  <c:v>1.1216769217500002</c:v>
                </c:pt>
                <c:pt idx="45">
                  <c:v>1.1263042250000002</c:v>
                </c:pt>
                <c:pt idx="46">
                  <c:v>1.1310009657500002</c:v>
                </c:pt>
                <c:pt idx="47">
                  <c:v>1.1357671440000001</c:v>
                </c:pt>
                <c:pt idx="48">
                  <c:v>1.1406027597500001</c:v>
                </c:pt>
                <c:pt idx="49">
                  <c:v>1.145507813</c:v>
                </c:pt>
                <c:pt idx="50">
                  <c:v>1.15048230375</c:v>
                </c:pt>
                <c:pt idx="51">
                  <c:v>1.1555262319999999</c:v>
                </c:pt>
                <c:pt idx="52">
                  <c:v>1.1606395977500001</c:v>
                </c:pt>
                <c:pt idx="53">
                  <c:v>1.1658224010000002</c:v>
                </c:pt>
                <c:pt idx="54">
                  <c:v>1.1710746417500002</c:v>
                </c:pt>
                <c:pt idx="55">
                  <c:v>1.1763963200000001</c:v>
                </c:pt>
                <c:pt idx="56">
                  <c:v>1.18178743575</c:v>
                </c:pt>
                <c:pt idx="57">
                  <c:v>1.1872479890000001</c:v>
                </c:pt>
                <c:pt idx="58">
                  <c:v>1.19277797975</c:v>
                </c:pt>
                <c:pt idx="59">
                  <c:v>1.198377408</c:v>
                </c:pt>
                <c:pt idx="60">
                  <c:v>1.2040462737500004</c:v>
                </c:pt>
                <c:pt idx="61">
                  <c:v>1.2097845770000002</c:v>
                </c:pt>
                <c:pt idx="62">
                  <c:v>1.2155923177500003</c:v>
                </c:pt>
                <c:pt idx="63">
                  <c:v>1.2214694960000001</c:v>
                </c:pt>
                <c:pt idx="64">
                  <c:v>1.2274161117500002</c:v>
                </c:pt>
                <c:pt idx="65">
                  <c:v>1.2334321650000002</c:v>
                </c:pt>
                <c:pt idx="66">
                  <c:v>1.2395176557500001</c:v>
                </c:pt>
                <c:pt idx="67">
                  <c:v>1.2456725840000002</c:v>
                </c:pt>
                <c:pt idx="68">
                  <c:v>1.2518969497500003</c:v>
                </c:pt>
                <c:pt idx="69">
                  <c:v>1.2581907530000003</c:v>
                </c:pt>
                <c:pt idx="70">
                  <c:v>1.2645539937500003</c:v>
                </c:pt>
                <c:pt idx="71">
                  <c:v>1.2709866720000003</c:v>
                </c:pt>
                <c:pt idx="72">
                  <c:v>1.2774887877500003</c:v>
                </c:pt>
              </c:numCache>
            </c:numRef>
          </c:yVal>
          <c:smooth val="0"/>
          <c:extLst>
            <c:ext xmlns:c16="http://schemas.microsoft.com/office/drawing/2014/chart" uri="{C3380CC4-5D6E-409C-BE32-E72D297353CC}">
              <c16:uniqueId val="{00000002-F1AF-4A69-85E5-B7DDB3BFB131}"/>
            </c:ext>
          </c:extLst>
        </c:ser>
        <c:ser>
          <c:idx val="4"/>
          <c:order val="3"/>
          <c:tx>
            <c:strRef>
              <c:f>'[Vices Runs 2.xlsx]Sheet3'!$H$7</c:f>
              <c:strCache>
                <c:ptCount val="1"/>
                <c:pt idx="0">
                  <c:v>Bid Function</c:v>
                </c:pt>
              </c:strCache>
            </c:strRef>
          </c:tx>
          <c:spPr>
            <a:ln>
              <a:prstDash val="sysDot"/>
            </a:ln>
          </c:spPr>
          <c:marker>
            <c:symbol val="none"/>
          </c:marker>
          <c:xVal>
            <c:numRef>
              <c:f>'[Vices Runs 2.xlsx]Sheet3'!$A$8:$A$80</c:f>
              <c:numCache>
                <c:formatCode>General</c:formatCode>
                <c:ptCount val="73"/>
                <c:pt idx="0">
                  <c:v>0.05</c:v>
                </c:pt>
                <c:pt idx="1">
                  <c:v>6.0000000000000005E-2</c:v>
                </c:pt>
                <c:pt idx="2">
                  <c:v>7.0000000000000007E-2</c:v>
                </c:pt>
                <c:pt idx="3">
                  <c:v>0.08</c:v>
                </c:pt>
                <c:pt idx="4">
                  <c:v>0.09</c:v>
                </c:pt>
                <c:pt idx="5">
                  <c:v>9.9999999999999992E-2</c:v>
                </c:pt>
                <c:pt idx="6">
                  <c:v>0.10999999999999999</c:v>
                </c:pt>
                <c:pt idx="7">
                  <c:v>0.11999999999999998</c:v>
                </c:pt>
                <c:pt idx="8">
                  <c:v>0.12999999999999998</c:v>
                </c:pt>
                <c:pt idx="9">
                  <c:v>0.13999999999999999</c:v>
                </c:pt>
                <c:pt idx="10">
                  <c:v>0.15</c:v>
                </c:pt>
                <c:pt idx="11">
                  <c:v>0.16</c:v>
                </c:pt>
                <c:pt idx="12">
                  <c:v>0.17</c:v>
                </c:pt>
                <c:pt idx="13">
                  <c:v>0.18000000000000002</c:v>
                </c:pt>
                <c:pt idx="14">
                  <c:v>0.19000000000000003</c:v>
                </c:pt>
                <c:pt idx="15">
                  <c:v>0.20000000000000004</c:v>
                </c:pt>
                <c:pt idx="16">
                  <c:v>0.21000000000000005</c:v>
                </c:pt>
                <c:pt idx="17">
                  <c:v>0.22000000000000006</c:v>
                </c:pt>
                <c:pt idx="18">
                  <c:v>0.23000000000000007</c:v>
                </c:pt>
                <c:pt idx="19">
                  <c:v>0.24000000000000007</c:v>
                </c:pt>
                <c:pt idx="20">
                  <c:v>0.25000000000000006</c:v>
                </c:pt>
                <c:pt idx="21">
                  <c:v>0.26000000000000006</c:v>
                </c:pt>
                <c:pt idx="22">
                  <c:v>0.27000000000000007</c:v>
                </c:pt>
                <c:pt idx="23">
                  <c:v>0.28000000000000008</c:v>
                </c:pt>
                <c:pt idx="24">
                  <c:v>0.29000000000000009</c:v>
                </c:pt>
                <c:pt idx="25">
                  <c:v>0.3000000000000001</c:v>
                </c:pt>
                <c:pt idx="26">
                  <c:v>0.31000000000000011</c:v>
                </c:pt>
                <c:pt idx="27">
                  <c:v>0.32000000000000012</c:v>
                </c:pt>
                <c:pt idx="28">
                  <c:v>0.33000000000000013</c:v>
                </c:pt>
                <c:pt idx="29">
                  <c:v>0.34000000000000014</c:v>
                </c:pt>
                <c:pt idx="30">
                  <c:v>0.35000000000000014</c:v>
                </c:pt>
                <c:pt idx="31">
                  <c:v>0.36000000000000015</c:v>
                </c:pt>
                <c:pt idx="32">
                  <c:v>0.37000000000000016</c:v>
                </c:pt>
                <c:pt idx="33">
                  <c:v>0.38000000000000017</c:v>
                </c:pt>
                <c:pt idx="34">
                  <c:v>0.39000000000000018</c:v>
                </c:pt>
                <c:pt idx="35">
                  <c:v>0.40000000000000019</c:v>
                </c:pt>
                <c:pt idx="36">
                  <c:v>0.4100000000000002</c:v>
                </c:pt>
                <c:pt idx="37">
                  <c:v>0.42000000000000021</c:v>
                </c:pt>
                <c:pt idx="38">
                  <c:v>0.43000000000000022</c:v>
                </c:pt>
                <c:pt idx="39">
                  <c:v>0.44000000000000022</c:v>
                </c:pt>
                <c:pt idx="40">
                  <c:v>0.45000000000000023</c:v>
                </c:pt>
                <c:pt idx="41">
                  <c:v>0.46000000000000024</c:v>
                </c:pt>
                <c:pt idx="42">
                  <c:v>0.47000000000000025</c:v>
                </c:pt>
                <c:pt idx="43">
                  <c:v>0.48000000000000026</c:v>
                </c:pt>
                <c:pt idx="44">
                  <c:v>0.49000000000000027</c:v>
                </c:pt>
                <c:pt idx="45">
                  <c:v>0.50000000000000022</c:v>
                </c:pt>
                <c:pt idx="46">
                  <c:v>0.51000000000000023</c:v>
                </c:pt>
                <c:pt idx="47">
                  <c:v>0.52000000000000024</c:v>
                </c:pt>
                <c:pt idx="48">
                  <c:v>0.53000000000000025</c:v>
                </c:pt>
                <c:pt idx="49">
                  <c:v>0.54000000000000026</c:v>
                </c:pt>
                <c:pt idx="50">
                  <c:v>0.55000000000000027</c:v>
                </c:pt>
                <c:pt idx="51">
                  <c:v>0.56000000000000028</c:v>
                </c:pt>
                <c:pt idx="52">
                  <c:v>0.57000000000000028</c:v>
                </c:pt>
                <c:pt idx="53">
                  <c:v>0.58000000000000029</c:v>
                </c:pt>
                <c:pt idx="54">
                  <c:v>0.5900000000000003</c:v>
                </c:pt>
                <c:pt idx="55">
                  <c:v>0.60000000000000031</c:v>
                </c:pt>
                <c:pt idx="56">
                  <c:v>0.61000000000000032</c:v>
                </c:pt>
                <c:pt idx="57">
                  <c:v>0.62000000000000033</c:v>
                </c:pt>
                <c:pt idx="58">
                  <c:v>0.63000000000000034</c:v>
                </c:pt>
                <c:pt idx="59">
                  <c:v>0.64000000000000035</c:v>
                </c:pt>
                <c:pt idx="60">
                  <c:v>0.65000000000000036</c:v>
                </c:pt>
                <c:pt idx="61">
                  <c:v>0.66000000000000036</c:v>
                </c:pt>
                <c:pt idx="62">
                  <c:v>0.67000000000000037</c:v>
                </c:pt>
                <c:pt idx="63">
                  <c:v>0.68000000000000038</c:v>
                </c:pt>
                <c:pt idx="64">
                  <c:v>0.69000000000000039</c:v>
                </c:pt>
                <c:pt idx="65">
                  <c:v>0.7000000000000004</c:v>
                </c:pt>
                <c:pt idx="66">
                  <c:v>0.71000000000000041</c:v>
                </c:pt>
                <c:pt idx="67">
                  <c:v>0.72000000000000042</c:v>
                </c:pt>
                <c:pt idx="68">
                  <c:v>0.73000000000000043</c:v>
                </c:pt>
                <c:pt idx="69">
                  <c:v>0.74000000000000044</c:v>
                </c:pt>
                <c:pt idx="70">
                  <c:v>0.75000000000000044</c:v>
                </c:pt>
                <c:pt idx="71">
                  <c:v>0.76000000000000045</c:v>
                </c:pt>
                <c:pt idx="72">
                  <c:v>0.77000000000000046</c:v>
                </c:pt>
              </c:numCache>
            </c:numRef>
          </c:xVal>
          <c:yVal>
            <c:numRef>
              <c:f>'[Vices Runs 2.xlsx]Sheet3'!$H$8:$H$80</c:f>
              <c:numCache>
                <c:formatCode>General</c:formatCode>
                <c:ptCount val="73"/>
                <c:pt idx="8">
                  <c:v>0.98328633452000003</c:v>
                </c:pt>
                <c:pt idx="9">
                  <c:v>0.98568078967999995</c:v>
                </c:pt>
                <c:pt idx="10">
                  <c:v>0.9880844929999999</c:v>
                </c:pt>
                <c:pt idx="11">
                  <c:v>0.99049744447999999</c:v>
                </c:pt>
                <c:pt idx="12">
                  <c:v>0.99291964411999989</c:v>
                </c:pt>
                <c:pt idx="13">
                  <c:v>0.99535109192000004</c:v>
                </c:pt>
                <c:pt idx="14">
                  <c:v>0.99779178787999989</c:v>
                </c:pt>
                <c:pt idx="15">
                  <c:v>1.0002417320000001</c:v>
                </c:pt>
                <c:pt idx="16">
                  <c:v>1.00270092428</c:v>
                </c:pt>
                <c:pt idx="17">
                  <c:v>1.00516936472</c:v>
                </c:pt>
                <c:pt idx="18">
                  <c:v>1.0076470533200002</c:v>
                </c:pt>
                <c:pt idx="19">
                  <c:v>1.0101339900799999</c:v>
                </c:pt>
                <c:pt idx="20">
                  <c:v>1.012630175</c:v>
                </c:pt>
                <c:pt idx="21">
                  <c:v>1.01513560808</c:v>
                </c:pt>
                <c:pt idx="22">
                  <c:v>1.0176502893199999</c:v>
                </c:pt>
                <c:pt idx="23">
                  <c:v>1.02017421872</c:v>
                </c:pt>
                <c:pt idx="24">
                  <c:v>1.02270739628</c:v>
                </c:pt>
                <c:pt idx="25">
                  <c:v>1.0252498219999999</c:v>
                </c:pt>
                <c:pt idx="26">
                  <c:v>1.0278014958799999</c:v>
                </c:pt>
                <c:pt idx="27">
                  <c:v>1.0303624179200002</c:v>
                </c:pt>
                <c:pt idx="28">
                  <c:v>1.03293258812</c:v>
                </c:pt>
                <c:pt idx="29">
                  <c:v>1.0355120064800001</c:v>
                </c:pt>
                <c:pt idx="30">
                  <c:v>1.038100673</c:v>
                </c:pt>
                <c:pt idx="31">
                  <c:v>1.0406985876799999</c:v>
                </c:pt>
                <c:pt idx="32">
                  <c:v>1.0433057505200001</c:v>
                </c:pt>
                <c:pt idx="33">
                  <c:v>1.0459221615200001</c:v>
                </c:pt>
                <c:pt idx="34">
                  <c:v>1.0485478206800001</c:v>
                </c:pt>
                <c:pt idx="35">
                  <c:v>1.0511827279999999</c:v>
                </c:pt>
                <c:pt idx="36">
                  <c:v>1.0538268834800002</c:v>
                </c:pt>
                <c:pt idx="37">
                  <c:v>1.0564802871200001</c:v>
                </c:pt>
                <c:pt idx="38">
                  <c:v>1.05914293892</c:v>
                </c:pt>
                <c:pt idx="39">
                  <c:v>1.0618148388799999</c:v>
                </c:pt>
                <c:pt idx="40">
                  <c:v>1.0644959869999999</c:v>
                </c:pt>
                <c:pt idx="41">
                  <c:v>1.0671863832800002</c:v>
                </c:pt>
                <c:pt idx="42">
                  <c:v>1.06988602772</c:v>
                </c:pt>
                <c:pt idx="43">
                  <c:v>1.07259492032</c:v>
                </c:pt>
                <c:pt idx="44">
                  <c:v>1.0753130610799999</c:v>
                </c:pt>
                <c:pt idx="45">
                  <c:v>1.07804045</c:v>
                </c:pt>
                <c:pt idx="46">
                  <c:v>1.0807770870800002</c:v>
                </c:pt>
                <c:pt idx="47">
                  <c:v>1.0835229723199999</c:v>
                </c:pt>
                <c:pt idx="48">
                  <c:v>1.0862781057199999</c:v>
                </c:pt>
                <c:pt idx="49">
                  <c:v>1.08904248728</c:v>
                </c:pt>
                <c:pt idx="50">
                  <c:v>1.091816117</c:v>
                </c:pt>
                <c:pt idx="51">
                  <c:v>1.0945989948800001</c:v>
                </c:pt>
                <c:pt idx="52">
                  <c:v>1.09739112092</c:v>
                </c:pt>
                <c:pt idx="53">
                  <c:v>1.1001924951199999</c:v>
                </c:pt>
                <c:pt idx="54">
                  <c:v>1.1030031174800001</c:v>
                </c:pt>
                <c:pt idx="55">
                  <c:v>1.1058229880000001</c:v>
                </c:pt>
                <c:pt idx="56">
                  <c:v>1.1086521066800001</c:v>
                </c:pt>
                <c:pt idx="57">
                  <c:v>1.11149047352</c:v>
                </c:pt>
                <c:pt idx="58">
                  <c:v>1.11433808852</c:v>
                </c:pt>
                <c:pt idx="59">
                  <c:v>1.1171949516800002</c:v>
                </c:pt>
                <c:pt idx="60">
                  <c:v>1.1200610630000001</c:v>
                </c:pt>
                <c:pt idx="61">
                  <c:v>1.12293642248</c:v>
                </c:pt>
                <c:pt idx="62">
                  <c:v>1.12582103012</c:v>
                </c:pt>
                <c:pt idx="63">
                  <c:v>1.1287148859200002</c:v>
                </c:pt>
                <c:pt idx="64">
                  <c:v>1.1316179898800001</c:v>
                </c:pt>
                <c:pt idx="65">
                  <c:v>1.1345303420000001</c:v>
                </c:pt>
                <c:pt idx="66">
                  <c:v>1.13745194228</c:v>
                </c:pt>
                <c:pt idx="67">
                  <c:v>1.1403827907199999</c:v>
                </c:pt>
                <c:pt idx="68">
                  <c:v>1.1433228873200001</c:v>
                </c:pt>
                <c:pt idx="69">
                  <c:v>1.1462722320800001</c:v>
                </c:pt>
                <c:pt idx="70">
                  <c:v>1.1492308250000001</c:v>
                </c:pt>
                <c:pt idx="71">
                  <c:v>1.1521986660800001</c:v>
                </c:pt>
                <c:pt idx="72">
                  <c:v>1.1551757553200002</c:v>
                </c:pt>
              </c:numCache>
            </c:numRef>
          </c:yVal>
          <c:smooth val="0"/>
          <c:extLst>
            <c:ext xmlns:c16="http://schemas.microsoft.com/office/drawing/2014/chart" uri="{C3380CC4-5D6E-409C-BE32-E72D297353CC}">
              <c16:uniqueId val="{00000003-F1AF-4A69-85E5-B7DDB3BFB131}"/>
            </c:ext>
          </c:extLst>
        </c:ser>
        <c:dLbls>
          <c:showLegendKey val="0"/>
          <c:showVal val="0"/>
          <c:showCatName val="0"/>
          <c:showSerName val="0"/>
          <c:showPercent val="0"/>
          <c:showBubbleSize val="0"/>
        </c:dLbls>
        <c:axId val="331079568"/>
        <c:axId val="331079960"/>
      </c:scatterChart>
      <c:valAx>
        <c:axId val="331079568"/>
        <c:scaling>
          <c:orientation val="minMax"/>
        </c:scaling>
        <c:delete val="0"/>
        <c:axPos val="b"/>
        <c:title>
          <c:tx>
            <c:rich>
              <a:bodyPr/>
              <a:lstStyle/>
              <a:p>
                <a:pPr>
                  <a:defRPr sz="1400"/>
                </a:pPr>
                <a:r>
                  <a:rPr lang="en-US" sz="1200">
                    <a:latin typeface="Times New Roman" panose="02020603050405020304" pitchFamily="18" charset="0"/>
                    <a:cs typeface="Times New Roman" panose="02020603050405020304" pitchFamily="18" charset="0"/>
                  </a:rPr>
                  <a:t>High School Passing Rate (Share)</a:t>
                </a:r>
              </a:p>
            </c:rich>
          </c:tx>
          <c:overlay val="0"/>
        </c:title>
        <c:numFmt formatCode="General" sourceLinked="1"/>
        <c:majorTickMark val="out"/>
        <c:minorTickMark val="none"/>
        <c:tickLblPos val="nextTo"/>
        <c:crossAx val="331079960"/>
        <c:crosses val="autoZero"/>
        <c:crossBetween val="midCat"/>
      </c:valAx>
      <c:valAx>
        <c:axId val="331079960"/>
        <c:scaling>
          <c:orientation val="minMax"/>
          <c:min val="0.9"/>
        </c:scaling>
        <c:delete val="0"/>
        <c:axPos val="l"/>
        <c:title>
          <c:tx>
            <c:rich>
              <a:bodyPr rot="-5400000" vert="horz"/>
              <a:lstStyle/>
              <a:p>
                <a:pPr>
                  <a:defRPr i="1">
                    <a:latin typeface="Times New Roman" pitchFamily="18" charset="0"/>
                    <a:cs typeface="Times New Roman" pitchFamily="18" charset="0"/>
                  </a:defRPr>
                </a:pPr>
                <a:r>
                  <a:rPr lang="en-US" sz="1200" i="0">
                    <a:latin typeface="Times New Roman" pitchFamily="18" charset="0"/>
                    <a:cs typeface="Times New Roman" pitchFamily="18" charset="0"/>
                  </a:rPr>
                  <a:t>ln{</a:t>
                </a:r>
                <a:r>
                  <a:rPr lang="en-US" sz="1200" i="1">
                    <a:latin typeface="Times New Roman" pitchFamily="18" charset="0"/>
                    <a:cs typeface="Times New Roman" pitchFamily="18" charset="0"/>
                  </a:rPr>
                  <a:t>P</a:t>
                </a:r>
                <a:r>
                  <a:rPr lang="en-US" sz="1200" i="1" baseline="30000">
                    <a:latin typeface="Times New Roman" pitchFamily="18" charset="0"/>
                    <a:cs typeface="Times New Roman" pitchFamily="18" charset="0"/>
                  </a:rPr>
                  <a:t>E</a:t>
                </a:r>
                <a:r>
                  <a:rPr lang="en-US" sz="1200" i="0">
                    <a:latin typeface="Times New Roman" pitchFamily="18" charset="0"/>
                    <a:cs typeface="Times New Roman" pitchFamily="18" charset="0"/>
                  </a:rPr>
                  <a:t>{</a:t>
                </a:r>
                <a:r>
                  <a:rPr lang="en-US" sz="1200" i="1">
                    <a:latin typeface="Times New Roman" pitchFamily="18" charset="0"/>
                    <a:cs typeface="Times New Roman" pitchFamily="18" charset="0"/>
                  </a:rPr>
                  <a:t>S</a:t>
                </a:r>
                <a:r>
                  <a:rPr lang="en-US" sz="1200" i="0">
                    <a:latin typeface="Times New Roman" pitchFamily="18" charset="0"/>
                    <a:cs typeface="Times New Roman" pitchFamily="18" charset="0"/>
                  </a:rPr>
                  <a:t>}}</a:t>
                </a:r>
              </a:p>
            </c:rich>
          </c:tx>
          <c:overlay val="0"/>
        </c:title>
        <c:numFmt formatCode="General" sourceLinked="1"/>
        <c:majorTickMark val="out"/>
        <c:minorTickMark val="none"/>
        <c:tickLblPos val="none"/>
        <c:crossAx val="331079568"/>
        <c:crosses val="autoZero"/>
        <c:crossBetween val="midCat"/>
      </c:valAx>
    </c:plotArea>
    <c:legend>
      <c:legendPos val="b"/>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dirty="0"/>
              <a:t>Envelope for Relative Elementary Score</a:t>
            </a:r>
          </a:p>
        </c:rich>
      </c:tx>
      <c:overlay val="0"/>
    </c:title>
    <c:autoTitleDeleted val="0"/>
    <c:plotArea>
      <c:layout/>
      <c:scatterChart>
        <c:scatterStyle val="lineMarker"/>
        <c:varyColors val="0"/>
        <c:ser>
          <c:idx val="0"/>
          <c:order val="0"/>
          <c:tx>
            <c:strRef>
              <c:f>Sheet2!$B$18</c:f>
              <c:strCache>
                <c:ptCount val="1"/>
                <c:pt idx="0">
                  <c:v>Nonlinear Envelope Outside Cleveland</c:v>
                </c:pt>
              </c:strCache>
            </c:strRef>
          </c:tx>
          <c:spPr>
            <a:ln>
              <a:solidFill>
                <a:schemeClr val="accent4"/>
              </a:solidFill>
              <a:prstDash val="dashDot"/>
            </a:ln>
          </c:spPr>
          <c:marker>
            <c:symbol val="none"/>
          </c:marker>
          <c:xVal>
            <c:numRef>
              <c:f>Sheet2!$A$19:$A$234</c:f>
              <c:numCache>
                <c:formatCode>General</c:formatCode>
                <c:ptCount val="216"/>
                <c:pt idx="0">
                  <c:v>1E-3</c:v>
                </c:pt>
                <c:pt idx="1">
                  <c:v>4.0000000000000001E-3</c:v>
                </c:pt>
                <c:pt idx="2">
                  <c:v>7.0000000000000001E-3</c:v>
                </c:pt>
                <c:pt idx="3">
                  <c:v>0.01</c:v>
                </c:pt>
                <c:pt idx="4">
                  <c:v>1.3000000000000001E-2</c:v>
                </c:pt>
                <c:pt idx="5">
                  <c:v>1.6E-2</c:v>
                </c:pt>
                <c:pt idx="6">
                  <c:v>1.9E-2</c:v>
                </c:pt>
                <c:pt idx="7">
                  <c:v>2.1999999999999999E-2</c:v>
                </c:pt>
                <c:pt idx="8">
                  <c:v>2.4999999999999998E-2</c:v>
                </c:pt>
                <c:pt idx="9">
                  <c:v>2.7999999999999997E-2</c:v>
                </c:pt>
                <c:pt idx="10">
                  <c:v>3.0999999999999996E-2</c:v>
                </c:pt>
                <c:pt idx="11">
                  <c:v>3.3999999999999996E-2</c:v>
                </c:pt>
                <c:pt idx="12">
                  <c:v>3.6999999999999998E-2</c:v>
                </c:pt>
                <c:pt idx="13">
                  <c:v>0.04</c:v>
                </c:pt>
                <c:pt idx="14">
                  <c:v>4.3000000000000003E-2</c:v>
                </c:pt>
                <c:pt idx="15">
                  <c:v>4.6000000000000006E-2</c:v>
                </c:pt>
                <c:pt idx="16">
                  <c:v>4.9000000000000009E-2</c:v>
                </c:pt>
                <c:pt idx="17">
                  <c:v>5.2000000000000011E-2</c:v>
                </c:pt>
                <c:pt idx="18">
                  <c:v>5.5000000000000014E-2</c:v>
                </c:pt>
                <c:pt idx="19">
                  <c:v>5.8000000000000017E-2</c:v>
                </c:pt>
                <c:pt idx="20">
                  <c:v>6.1000000000000019E-2</c:v>
                </c:pt>
                <c:pt idx="21">
                  <c:v>6.4000000000000015E-2</c:v>
                </c:pt>
                <c:pt idx="22">
                  <c:v>6.7000000000000018E-2</c:v>
                </c:pt>
                <c:pt idx="23">
                  <c:v>7.0000000000000021E-2</c:v>
                </c:pt>
                <c:pt idx="24">
                  <c:v>7.3000000000000023E-2</c:v>
                </c:pt>
                <c:pt idx="25">
                  <c:v>7.6000000000000026E-2</c:v>
                </c:pt>
                <c:pt idx="26">
                  <c:v>7.9000000000000029E-2</c:v>
                </c:pt>
                <c:pt idx="27">
                  <c:v>8.2000000000000031E-2</c:v>
                </c:pt>
                <c:pt idx="28">
                  <c:v>8.5000000000000034E-2</c:v>
                </c:pt>
                <c:pt idx="29">
                  <c:v>8.8000000000000037E-2</c:v>
                </c:pt>
                <c:pt idx="30">
                  <c:v>9.1000000000000039E-2</c:v>
                </c:pt>
                <c:pt idx="31">
                  <c:v>9.4000000000000042E-2</c:v>
                </c:pt>
                <c:pt idx="32">
                  <c:v>9.7000000000000045E-2</c:v>
                </c:pt>
                <c:pt idx="33">
                  <c:v>0.10000000000000005</c:v>
                </c:pt>
                <c:pt idx="34">
                  <c:v>0.10300000000000005</c:v>
                </c:pt>
                <c:pt idx="35">
                  <c:v>0.10600000000000005</c:v>
                </c:pt>
                <c:pt idx="36">
                  <c:v>0.10900000000000006</c:v>
                </c:pt>
                <c:pt idx="37">
                  <c:v>0.11200000000000006</c:v>
                </c:pt>
                <c:pt idx="38">
                  <c:v>0.11500000000000006</c:v>
                </c:pt>
                <c:pt idx="39">
                  <c:v>0.11800000000000006</c:v>
                </c:pt>
                <c:pt idx="40">
                  <c:v>0.12100000000000007</c:v>
                </c:pt>
                <c:pt idx="41">
                  <c:v>0.12400000000000007</c:v>
                </c:pt>
                <c:pt idx="42">
                  <c:v>0.12700000000000006</c:v>
                </c:pt>
                <c:pt idx="43">
                  <c:v>0.13000000000000006</c:v>
                </c:pt>
                <c:pt idx="44">
                  <c:v>0.13300000000000006</c:v>
                </c:pt>
                <c:pt idx="45">
                  <c:v>0.13600000000000007</c:v>
                </c:pt>
                <c:pt idx="46">
                  <c:v>0.13900000000000007</c:v>
                </c:pt>
                <c:pt idx="47">
                  <c:v>0.14200000000000007</c:v>
                </c:pt>
                <c:pt idx="48">
                  <c:v>0.14500000000000007</c:v>
                </c:pt>
                <c:pt idx="49">
                  <c:v>0.14800000000000008</c:v>
                </c:pt>
                <c:pt idx="50">
                  <c:v>0.15100000000000008</c:v>
                </c:pt>
                <c:pt idx="51">
                  <c:v>0.15400000000000008</c:v>
                </c:pt>
                <c:pt idx="52">
                  <c:v>0.15700000000000008</c:v>
                </c:pt>
                <c:pt idx="53">
                  <c:v>0.16000000000000009</c:v>
                </c:pt>
                <c:pt idx="54">
                  <c:v>0.16300000000000009</c:v>
                </c:pt>
                <c:pt idx="55">
                  <c:v>0.16600000000000009</c:v>
                </c:pt>
                <c:pt idx="56">
                  <c:v>0.16900000000000009</c:v>
                </c:pt>
                <c:pt idx="57">
                  <c:v>0.1720000000000001</c:v>
                </c:pt>
                <c:pt idx="58">
                  <c:v>0.1750000000000001</c:v>
                </c:pt>
                <c:pt idx="59">
                  <c:v>0.1780000000000001</c:v>
                </c:pt>
                <c:pt idx="60">
                  <c:v>0.18100000000000011</c:v>
                </c:pt>
                <c:pt idx="61">
                  <c:v>0.18400000000000011</c:v>
                </c:pt>
                <c:pt idx="62">
                  <c:v>0.18700000000000011</c:v>
                </c:pt>
                <c:pt idx="63">
                  <c:v>0.19000000000000011</c:v>
                </c:pt>
                <c:pt idx="64">
                  <c:v>0.19300000000000012</c:v>
                </c:pt>
                <c:pt idx="65">
                  <c:v>0.19600000000000012</c:v>
                </c:pt>
                <c:pt idx="66">
                  <c:v>0.19900000000000012</c:v>
                </c:pt>
                <c:pt idx="67">
                  <c:v>0.20200000000000012</c:v>
                </c:pt>
                <c:pt idx="68">
                  <c:v>0.20500000000000013</c:v>
                </c:pt>
                <c:pt idx="69">
                  <c:v>0.20800000000000013</c:v>
                </c:pt>
                <c:pt idx="70">
                  <c:v>0.21100000000000013</c:v>
                </c:pt>
                <c:pt idx="71">
                  <c:v>0.21400000000000013</c:v>
                </c:pt>
                <c:pt idx="72">
                  <c:v>0.21700000000000014</c:v>
                </c:pt>
                <c:pt idx="73">
                  <c:v>0.22000000000000014</c:v>
                </c:pt>
                <c:pt idx="74">
                  <c:v>0.22300000000000014</c:v>
                </c:pt>
                <c:pt idx="75">
                  <c:v>0.22600000000000015</c:v>
                </c:pt>
                <c:pt idx="76">
                  <c:v>0.22900000000000015</c:v>
                </c:pt>
                <c:pt idx="77">
                  <c:v>0.23200000000000015</c:v>
                </c:pt>
                <c:pt idx="78">
                  <c:v>0.23500000000000015</c:v>
                </c:pt>
                <c:pt idx="79">
                  <c:v>0.23800000000000016</c:v>
                </c:pt>
                <c:pt idx="80">
                  <c:v>0.24100000000000016</c:v>
                </c:pt>
                <c:pt idx="81">
                  <c:v>0.24400000000000016</c:v>
                </c:pt>
                <c:pt idx="82">
                  <c:v>0.24700000000000016</c:v>
                </c:pt>
                <c:pt idx="83">
                  <c:v>0.25000000000000017</c:v>
                </c:pt>
                <c:pt idx="84">
                  <c:v>0.25300000000000017</c:v>
                </c:pt>
                <c:pt idx="85">
                  <c:v>0.25600000000000017</c:v>
                </c:pt>
                <c:pt idx="86">
                  <c:v>0.25900000000000017</c:v>
                </c:pt>
                <c:pt idx="87">
                  <c:v>0.26200000000000018</c:v>
                </c:pt>
                <c:pt idx="88">
                  <c:v>0.26500000000000018</c:v>
                </c:pt>
                <c:pt idx="89">
                  <c:v>0.26800000000000018</c:v>
                </c:pt>
                <c:pt idx="90">
                  <c:v>0.27100000000000019</c:v>
                </c:pt>
                <c:pt idx="91">
                  <c:v>0.27400000000000019</c:v>
                </c:pt>
                <c:pt idx="92">
                  <c:v>0.27700000000000019</c:v>
                </c:pt>
                <c:pt idx="93">
                  <c:v>0.28000000000000019</c:v>
                </c:pt>
                <c:pt idx="94">
                  <c:v>0.2830000000000002</c:v>
                </c:pt>
                <c:pt idx="95">
                  <c:v>0.2860000000000002</c:v>
                </c:pt>
                <c:pt idx="96">
                  <c:v>0.2890000000000002</c:v>
                </c:pt>
                <c:pt idx="97">
                  <c:v>0.2920000000000002</c:v>
                </c:pt>
                <c:pt idx="98">
                  <c:v>0.29500000000000021</c:v>
                </c:pt>
                <c:pt idx="99">
                  <c:v>0.29800000000000021</c:v>
                </c:pt>
                <c:pt idx="100">
                  <c:v>0.30100000000000021</c:v>
                </c:pt>
                <c:pt idx="101">
                  <c:v>0.30400000000000021</c:v>
                </c:pt>
                <c:pt idx="102">
                  <c:v>0.30700000000000022</c:v>
                </c:pt>
                <c:pt idx="103">
                  <c:v>0.31000000000000022</c:v>
                </c:pt>
                <c:pt idx="104">
                  <c:v>0.31300000000000022</c:v>
                </c:pt>
                <c:pt idx="105">
                  <c:v>0.31600000000000023</c:v>
                </c:pt>
                <c:pt idx="106">
                  <c:v>0.31900000000000023</c:v>
                </c:pt>
                <c:pt idx="107">
                  <c:v>0.32200000000000023</c:v>
                </c:pt>
                <c:pt idx="108">
                  <c:v>0.32500000000000023</c:v>
                </c:pt>
                <c:pt idx="109">
                  <c:v>0.32800000000000024</c:v>
                </c:pt>
                <c:pt idx="110">
                  <c:v>0.33100000000000024</c:v>
                </c:pt>
                <c:pt idx="111">
                  <c:v>0.33400000000000024</c:v>
                </c:pt>
                <c:pt idx="112">
                  <c:v>0.33700000000000024</c:v>
                </c:pt>
                <c:pt idx="113">
                  <c:v>0.34000000000000025</c:v>
                </c:pt>
                <c:pt idx="114">
                  <c:v>0.34300000000000025</c:v>
                </c:pt>
                <c:pt idx="115">
                  <c:v>0.34600000000000025</c:v>
                </c:pt>
                <c:pt idx="116">
                  <c:v>0.34900000000000025</c:v>
                </c:pt>
                <c:pt idx="117">
                  <c:v>0.35200000000000026</c:v>
                </c:pt>
                <c:pt idx="118">
                  <c:v>0.35500000000000026</c:v>
                </c:pt>
                <c:pt idx="119">
                  <c:v>0.35800000000000026</c:v>
                </c:pt>
                <c:pt idx="120">
                  <c:v>0.36100000000000027</c:v>
                </c:pt>
                <c:pt idx="121">
                  <c:v>0.36400000000000027</c:v>
                </c:pt>
                <c:pt idx="122">
                  <c:v>0.36700000000000027</c:v>
                </c:pt>
                <c:pt idx="123">
                  <c:v>0.37000000000000027</c:v>
                </c:pt>
                <c:pt idx="124">
                  <c:v>0.37300000000000028</c:v>
                </c:pt>
                <c:pt idx="125">
                  <c:v>0.37600000000000028</c:v>
                </c:pt>
                <c:pt idx="126">
                  <c:v>0.37900000000000028</c:v>
                </c:pt>
                <c:pt idx="127">
                  <c:v>0.38200000000000028</c:v>
                </c:pt>
                <c:pt idx="128">
                  <c:v>0.38500000000000029</c:v>
                </c:pt>
                <c:pt idx="129">
                  <c:v>0.38800000000000029</c:v>
                </c:pt>
                <c:pt idx="130">
                  <c:v>0.39100000000000029</c:v>
                </c:pt>
                <c:pt idx="131">
                  <c:v>0.39400000000000029</c:v>
                </c:pt>
                <c:pt idx="132">
                  <c:v>0.3970000000000003</c:v>
                </c:pt>
                <c:pt idx="133">
                  <c:v>0.4000000000000003</c:v>
                </c:pt>
                <c:pt idx="134">
                  <c:v>0.4030000000000003</c:v>
                </c:pt>
                <c:pt idx="135">
                  <c:v>0.40600000000000031</c:v>
                </c:pt>
                <c:pt idx="136">
                  <c:v>0.40900000000000031</c:v>
                </c:pt>
                <c:pt idx="137">
                  <c:v>0.41200000000000031</c:v>
                </c:pt>
                <c:pt idx="138">
                  <c:v>0.41500000000000031</c:v>
                </c:pt>
                <c:pt idx="139">
                  <c:v>0.41800000000000032</c:v>
                </c:pt>
                <c:pt idx="140">
                  <c:v>0.42100000000000032</c:v>
                </c:pt>
                <c:pt idx="141">
                  <c:v>0.42400000000000032</c:v>
                </c:pt>
                <c:pt idx="142">
                  <c:v>0.42700000000000032</c:v>
                </c:pt>
                <c:pt idx="143">
                  <c:v>0.43000000000000033</c:v>
                </c:pt>
                <c:pt idx="144">
                  <c:v>0.43300000000000033</c:v>
                </c:pt>
                <c:pt idx="145">
                  <c:v>0.43600000000000033</c:v>
                </c:pt>
                <c:pt idx="146">
                  <c:v>0.43900000000000033</c:v>
                </c:pt>
                <c:pt idx="147">
                  <c:v>0.44200000000000034</c:v>
                </c:pt>
                <c:pt idx="148">
                  <c:v>0.44500000000000034</c:v>
                </c:pt>
                <c:pt idx="149">
                  <c:v>0.44800000000000034</c:v>
                </c:pt>
                <c:pt idx="150">
                  <c:v>0.45100000000000035</c:v>
                </c:pt>
                <c:pt idx="151">
                  <c:v>0.45400000000000035</c:v>
                </c:pt>
                <c:pt idx="152">
                  <c:v>0.45700000000000035</c:v>
                </c:pt>
                <c:pt idx="153">
                  <c:v>0.46000000000000035</c:v>
                </c:pt>
                <c:pt idx="154">
                  <c:v>0.46300000000000036</c:v>
                </c:pt>
                <c:pt idx="155">
                  <c:v>0.46600000000000036</c:v>
                </c:pt>
                <c:pt idx="156">
                  <c:v>0.46900000000000036</c:v>
                </c:pt>
                <c:pt idx="157">
                  <c:v>0.47200000000000036</c:v>
                </c:pt>
                <c:pt idx="158">
                  <c:v>0.47500000000000037</c:v>
                </c:pt>
                <c:pt idx="159">
                  <c:v>0.47800000000000037</c:v>
                </c:pt>
                <c:pt idx="160">
                  <c:v>0.48100000000000037</c:v>
                </c:pt>
                <c:pt idx="161">
                  <c:v>0.48400000000000037</c:v>
                </c:pt>
                <c:pt idx="162">
                  <c:v>0.48700000000000038</c:v>
                </c:pt>
                <c:pt idx="163">
                  <c:v>0.49000000000000038</c:v>
                </c:pt>
                <c:pt idx="164">
                  <c:v>0.49300000000000038</c:v>
                </c:pt>
                <c:pt idx="165">
                  <c:v>0.49600000000000039</c:v>
                </c:pt>
                <c:pt idx="166">
                  <c:v>0.49900000000000039</c:v>
                </c:pt>
                <c:pt idx="167">
                  <c:v>0.50200000000000033</c:v>
                </c:pt>
                <c:pt idx="168">
                  <c:v>0.50500000000000034</c:v>
                </c:pt>
                <c:pt idx="169">
                  <c:v>0.50800000000000034</c:v>
                </c:pt>
                <c:pt idx="170">
                  <c:v>0.51100000000000034</c:v>
                </c:pt>
                <c:pt idx="171">
                  <c:v>0.51400000000000035</c:v>
                </c:pt>
                <c:pt idx="172">
                  <c:v>0.51700000000000035</c:v>
                </c:pt>
                <c:pt idx="173">
                  <c:v>0.52000000000000035</c:v>
                </c:pt>
                <c:pt idx="174">
                  <c:v>0.52300000000000035</c:v>
                </c:pt>
                <c:pt idx="175">
                  <c:v>0.52600000000000036</c:v>
                </c:pt>
                <c:pt idx="176">
                  <c:v>0.52900000000000036</c:v>
                </c:pt>
                <c:pt idx="177">
                  <c:v>0.53200000000000036</c:v>
                </c:pt>
                <c:pt idx="178">
                  <c:v>0.53500000000000036</c:v>
                </c:pt>
                <c:pt idx="179">
                  <c:v>0.53800000000000037</c:v>
                </c:pt>
                <c:pt idx="180">
                  <c:v>0.54100000000000037</c:v>
                </c:pt>
                <c:pt idx="181">
                  <c:v>0.54400000000000037</c:v>
                </c:pt>
                <c:pt idx="182">
                  <c:v>0.54700000000000037</c:v>
                </c:pt>
                <c:pt idx="183">
                  <c:v>0.55000000000000038</c:v>
                </c:pt>
                <c:pt idx="184">
                  <c:v>0.55300000000000038</c:v>
                </c:pt>
                <c:pt idx="185">
                  <c:v>0.55600000000000038</c:v>
                </c:pt>
                <c:pt idx="186">
                  <c:v>0.55900000000000039</c:v>
                </c:pt>
                <c:pt idx="187">
                  <c:v>0.56200000000000039</c:v>
                </c:pt>
                <c:pt idx="188">
                  <c:v>0.56500000000000039</c:v>
                </c:pt>
                <c:pt idx="189">
                  <c:v>0.56800000000000039</c:v>
                </c:pt>
                <c:pt idx="190">
                  <c:v>0.5710000000000004</c:v>
                </c:pt>
                <c:pt idx="191">
                  <c:v>0.5740000000000004</c:v>
                </c:pt>
                <c:pt idx="192">
                  <c:v>0.5770000000000004</c:v>
                </c:pt>
                <c:pt idx="193">
                  <c:v>0.5800000000000004</c:v>
                </c:pt>
                <c:pt idx="194">
                  <c:v>0.58300000000000041</c:v>
                </c:pt>
                <c:pt idx="195">
                  <c:v>0.58600000000000041</c:v>
                </c:pt>
                <c:pt idx="196">
                  <c:v>0.58900000000000041</c:v>
                </c:pt>
                <c:pt idx="197">
                  <c:v>0.59200000000000041</c:v>
                </c:pt>
                <c:pt idx="198">
                  <c:v>0.59500000000000042</c:v>
                </c:pt>
                <c:pt idx="199">
                  <c:v>0.59800000000000042</c:v>
                </c:pt>
                <c:pt idx="200">
                  <c:v>0.60100000000000042</c:v>
                </c:pt>
                <c:pt idx="201">
                  <c:v>0.60400000000000043</c:v>
                </c:pt>
                <c:pt idx="202">
                  <c:v>0.60700000000000043</c:v>
                </c:pt>
                <c:pt idx="203">
                  <c:v>0.61000000000000043</c:v>
                </c:pt>
                <c:pt idx="204">
                  <c:v>0.61300000000000043</c:v>
                </c:pt>
                <c:pt idx="205">
                  <c:v>0.61600000000000044</c:v>
                </c:pt>
                <c:pt idx="206">
                  <c:v>0.61900000000000044</c:v>
                </c:pt>
                <c:pt idx="207">
                  <c:v>0.62200000000000044</c:v>
                </c:pt>
                <c:pt idx="208">
                  <c:v>0.62500000000000044</c:v>
                </c:pt>
                <c:pt idx="209">
                  <c:v>0.62800000000000045</c:v>
                </c:pt>
                <c:pt idx="210">
                  <c:v>0.63100000000000045</c:v>
                </c:pt>
                <c:pt idx="211">
                  <c:v>0.63400000000000045</c:v>
                </c:pt>
                <c:pt idx="212">
                  <c:v>0.63700000000000045</c:v>
                </c:pt>
                <c:pt idx="213">
                  <c:v>0.64000000000000046</c:v>
                </c:pt>
                <c:pt idx="214">
                  <c:v>0.64300000000000046</c:v>
                </c:pt>
                <c:pt idx="215">
                  <c:v>0.64600000000000046</c:v>
                </c:pt>
              </c:numCache>
            </c:numRef>
          </c:xVal>
          <c:yVal>
            <c:numRef>
              <c:f>Sheet2!$B$19:$B$234</c:f>
              <c:numCache>
                <c:formatCode>General</c:formatCode>
                <c:ptCount val="216"/>
                <c:pt idx="0">
                  <c:v>4.0240101796254507E-2</c:v>
                </c:pt>
                <c:pt idx="1">
                  <c:v>4.0958016853431242E-2</c:v>
                </c:pt>
                <c:pt idx="2">
                  <c:v>4.1672346413227777E-2</c:v>
                </c:pt>
                <c:pt idx="3">
                  <c:v>4.238309047564412E-2</c:v>
                </c:pt>
                <c:pt idx="4">
                  <c:v>4.3090249040680255E-2</c:v>
                </c:pt>
                <c:pt idx="5">
                  <c:v>4.3793822108336197E-2</c:v>
                </c:pt>
                <c:pt idx="6">
                  <c:v>4.4493809678611954E-2</c:v>
                </c:pt>
                <c:pt idx="7">
                  <c:v>4.5190211751507503E-2</c:v>
                </c:pt>
                <c:pt idx="8">
                  <c:v>4.5883028327022859E-2</c:v>
                </c:pt>
                <c:pt idx="9">
                  <c:v>4.6572259405158016E-2</c:v>
                </c:pt>
                <c:pt idx="10">
                  <c:v>4.725790498591298E-2</c:v>
                </c:pt>
                <c:pt idx="11">
                  <c:v>4.7939965069287743E-2</c:v>
                </c:pt>
                <c:pt idx="12">
                  <c:v>4.8618439655282314E-2</c:v>
                </c:pt>
                <c:pt idx="13">
                  <c:v>4.9293328743896685E-2</c:v>
                </c:pt>
                <c:pt idx="14">
                  <c:v>4.9964632335130862E-2</c:v>
                </c:pt>
                <c:pt idx="15">
                  <c:v>5.063235042898484E-2</c:v>
                </c:pt>
                <c:pt idx="16">
                  <c:v>5.1296483025458625E-2</c:v>
                </c:pt>
                <c:pt idx="17">
                  <c:v>5.1957030124552217E-2</c:v>
                </c:pt>
                <c:pt idx="18">
                  <c:v>5.2613991726265602E-2</c:v>
                </c:pt>
                <c:pt idx="19">
                  <c:v>5.3267367830598801E-2</c:v>
                </c:pt>
                <c:pt idx="20">
                  <c:v>5.3917158437551793E-2</c:v>
                </c:pt>
                <c:pt idx="21">
                  <c:v>5.4563363547124592E-2</c:v>
                </c:pt>
                <c:pt idx="22">
                  <c:v>5.5205983159317198E-2</c:v>
                </c:pt>
                <c:pt idx="23">
                  <c:v>5.5845017274129605E-2</c:v>
                </c:pt>
                <c:pt idx="24">
                  <c:v>5.6480465891561818E-2</c:v>
                </c:pt>
                <c:pt idx="25">
                  <c:v>5.7112329011613831E-2</c:v>
                </c:pt>
                <c:pt idx="26">
                  <c:v>5.7740606634285652E-2</c:v>
                </c:pt>
                <c:pt idx="27">
                  <c:v>5.8365298759577272E-2</c:v>
                </c:pt>
                <c:pt idx="28">
                  <c:v>5.8986405387488693E-2</c:v>
                </c:pt>
                <c:pt idx="29">
                  <c:v>5.960392651801992E-2</c:v>
                </c:pt>
                <c:pt idx="30">
                  <c:v>6.0217862151170962E-2</c:v>
                </c:pt>
                <c:pt idx="31">
                  <c:v>6.0828212286941782E-2</c:v>
                </c:pt>
                <c:pt idx="32">
                  <c:v>6.1434976925332424E-2</c:v>
                </c:pt>
                <c:pt idx="33">
                  <c:v>6.2038156066342873E-2</c:v>
                </c:pt>
                <c:pt idx="34">
                  <c:v>6.2637749709973128E-2</c:v>
                </c:pt>
                <c:pt idx="35">
                  <c:v>6.3233757856223163E-2</c:v>
                </c:pt>
                <c:pt idx="36">
                  <c:v>6.3826180505093019E-2</c:v>
                </c:pt>
                <c:pt idx="37">
                  <c:v>6.4415017656582682E-2</c:v>
                </c:pt>
                <c:pt idx="38">
                  <c:v>6.5000269310692124E-2</c:v>
                </c:pt>
                <c:pt idx="39">
                  <c:v>6.5581935467421387E-2</c:v>
                </c:pt>
                <c:pt idx="40">
                  <c:v>6.6160016126770457E-2</c:v>
                </c:pt>
                <c:pt idx="41">
                  <c:v>6.673451128873932E-2</c:v>
                </c:pt>
                <c:pt idx="42">
                  <c:v>6.7305420953327991E-2</c:v>
                </c:pt>
                <c:pt idx="43">
                  <c:v>6.7872745120536468E-2</c:v>
                </c:pt>
                <c:pt idx="44">
                  <c:v>6.8436483790364752E-2</c:v>
                </c:pt>
                <c:pt idx="45">
                  <c:v>6.8996636962812816E-2</c:v>
                </c:pt>
                <c:pt idx="46">
                  <c:v>6.9553204637880728E-2</c:v>
                </c:pt>
                <c:pt idx="47">
                  <c:v>7.0106186815568405E-2</c:v>
                </c:pt>
                <c:pt idx="48">
                  <c:v>7.065558349587589E-2</c:v>
                </c:pt>
                <c:pt idx="49">
                  <c:v>7.1201394678803209E-2</c:v>
                </c:pt>
                <c:pt idx="50">
                  <c:v>7.1743620364350294E-2</c:v>
                </c:pt>
                <c:pt idx="51">
                  <c:v>7.2282260552517186E-2</c:v>
                </c:pt>
                <c:pt idx="52">
                  <c:v>7.2817315243303912E-2</c:v>
                </c:pt>
                <c:pt idx="53">
                  <c:v>7.3348784436710418E-2</c:v>
                </c:pt>
                <c:pt idx="54">
                  <c:v>7.3876668132736717E-2</c:v>
                </c:pt>
                <c:pt idx="55">
                  <c:v>7.4400966331382851E-2</c:v>
                </c:pt>
                <c:pt idx="56">
                  <c:v>7.4921679032648764E-2</c:v>
                </c:pt>
                <c:pt idx="57">
                  <c:v>7.5438806236534484E-2</c:v>
                </c:pt>
                <c:pt idx="58">
                  <c:v>7.5952347943040024E-2</c:v>
                </c:pt>
                <c:pt idx="59">
                  <c:v>7.6462304152165345E-2</c:v>
                </c:pt>
                <c:pt idx="60">
                  <c:v>7.6968674863910486E-2</c:v>
                </c:pt>
                <c:pt idx="61">
                  <c:v>7.747146007827542E-2</c:v>
                </c:pt>
                <c:pt idx="62">
                  <c:v>7.7970659795260147E-2</c:v>
                </c:pt>
                <c:pt idx="63">
                  <c:v>7.8466274014864695E-2</c:v>
                </c:pt>
                <c:pt idx="64">
                  <c:v>7.8958302737089051E-2</c:v>
                </c:pt>
                <c:pt idx="65">
                  <c:v>7.9446745961933199E-2</c:v>
                </c:pt>
                <c:pt idx="66">
                  <c:v>7.9931603689397154E-2</c:v>
                </c:pt>
                <c:pt idx="67">
                  <c:v>8.0412875919480917E-2</c:v>
                </c:pt>
                <c:pt idx="68">
                  <c:v>8.0890562652184472E-2</c:v>
                </c:pt>
                <c:pt idx="69">
                  <c:v>8.1364663887507835E-2</c:v>
                </c:pt>
                <c:pt idx="70">
                  <c:v>8.1835179625451004E-2</c:v>
                </c:pt>
                <c:pt idx="71">
                  <c:v>8.2302109866013967E-2</c:v>
                </c:pt>
                <c:pt idx="72">
                  <c:v>8.2765454609196751E-2</c:v>
                </c:pt>
                <c:pt idx="73">
                  <c:v>8.3225213854999328E-2</c:v>
                </c:pt>
                <c:pt idx="74">
                  <c:v>8.3681387603421697E-2</c:v>
                </c:pt>
                <c:pt idx="75">
                  <c:v>8.4133975854463888E-2</c:v>
                </c:pt>
                <c:pt idx="76">
                  <c:v>8.4582978608125886E-2</c:v>
                </c:pt>
                <c:pt idx="77">
                  <c:v>8.5028395864407663E-2</c:v>
                </c:pt>
                <c:pt idx="78">
                  <c:v>8.5470227623309261E-2</c:v>
                </c:pt>
                <c:pt idx="79">
                  <c:v>8.5908473884830666E-2</c:v>
                </c:pt>
                <c:pt idx="80">
                  <c:v>8.6343134648971864E-2</c:v>
                </c:pt>
                <c:pt idx="81">
                  <c:v>8.6774209915732869E-2</c:v>
                </c:pt>
                <c:pt idx="82">
                  <c:v>8.7201699685113682E-2</c:v>
                </c:pt>
                <c:pt idx="83">
                  <c:v>8.7625603957114287E-2</c:v>
                </c:pt>
                <c:pt idx="84">
                  <c:v>8.8045922731734713E-2</c:v>
                </c:pt>
                <c:pt idx="85">
                  <c:v>8.8462656008974933E-2</c:v>
                </c:pt>
                <c:pt idx="86">
                  <c:v>8.8875803788834945E-2</c:v>
                </c:pt>
                <c:pt idx="87">
                  <c:v>8.9285366071314792E-2</c:v>
                </c:pt>
                <c:pt idx="88">
                  <c:v>8.9691342856414405E-2</c:v>
                </c:pt>
                <c:pt idx="89">
                  <c:v>9.0093734144133825E-2</c:v>
                </c:pt>
                <c:pt idx="90">
                  <c:v>9.0492539934473079E-2</c:v>
                </c:pt>
                <c:pt idx="91">
                  <c:v>9.0887760227432113E-2</c:v>
                </c:pt>
                <c:pt idx="92">
                  <c:v>9.1279395023010954E-2</c:v>
                </c:pt>
                <c:pt idx="93">
                  <c:v>9.1667444321209615E-2</c:v>
                </c:pt>
                <c:pt idx="94">
                  <c:v>9.2051908122028056E-2</c:v>
                </c:pt>
                <c:pt idx="95">
                  <c:v>9.243278642546629E-2</c:v>
                </c:pt>
                <c:pt idx="96">
                  <c:v>9.2810079231524373E-2</c:v>
                </c:pt>
                <c:pt idx="97">
                  <c:v>9.3183786540202221E-2</c:v>
                </c:pt>
                <c:pt idx="98">
                  <c:v>9.3553908351499876E-2</c:v>
                </c:pt>
                <c:pt idx="99">
                  <c:v>9.3920444665417366E-2</c:v>
                </c:pt>
                <c:pt idx="100">
                  <c:v>9.4283395481954621E-2</c:v>
                </c:pt>
                <c:pt idx="101">
                  <c:v>9.4642760801111683E-2</c:v>
                </c:pt>
                <c:pt idx="102">
                  <c:v>9.499854062288858E-2</c:v>
                </c:pt>
                <c:pt idx="103">
                  <c:v>9.5350734947285257E-2</c:v>
                </c:pt>
                <c:pt idx="104">
                  <c:v>9.5699343774301726E-2</c:v>
                </c:pt>
                <c:pt idx="105">
                  <c:v>9.604436710393803E-2</c:v>
                </c:pt>
                <c:pt idx="106">
                  <c:v>9.6385804936194114E-2</c:v>
                </c:pt>
                <c:pt idx="107">
                  <c:v>9.672365727106999E-2</c:v>
                </c:pt>
                <c:pt idx="108">
                  <c:v>9.7057924108565716E-2</c:v>
                </c:pt>
                <c:pt idx="109">
                  <c:v>9.7388605448681206E-2</c:v>
                </c:pt>
                <c:pt idx="110">
                  <c:v>9.7715701291416504E-2</c:v>
                </c:pt>
                <c:pt idx="111">
                  <c:v>9.8039211636771623E-2</c:v>
                </c:pt>
                <c:pt idx="112">
                  <c:v>9.8359136484746534E-2</c:v>
                </c:pt>
                <c:pt idx="113">
                  <c:v>9.8675475835341239E-2</c:v>
                </c:pt>
                <c:pt idx="114">
                  <c:v>9.8988229688555779E-2</c:v>
                </c:pt>
                <c:pt idx="115">
                  <c:v>9.9297398044390084E-2</c:v>
                </c:pt>
                <c:pt idx="116">
                  <c:v>9.9602980902844196E-2</c:v>
                </c:pt>
                <c:pt idx="117">
                  <c:v>9.9904978263918143E-2</c:v>
                </c:pt>
                <c:pt idx="118">
                  <c:v>0.10020339012761187</c:v>
                </c:pt>
                <c:pt idx="119">
                  <c:v>0.10049821649392539</c:v>
                </c:pt>
                <c:pt idx="120">
                  <c:v>0.10078945736285874</c:v>
                </c:pt>
                <c:pt idx="121">
                  <c:v>0.10107711273441189</c:v>
                </c:pt>
                <c:pt idx="122">
                  <c:v>0.10136118260858482</c:v>
                </c:pt>
                <c:pt idx="123">
                  <c:v>0.10164166698537758</c:v>
                </c:pt>
                <c:pt idx="124">
                  <c:v>0.10191856586479013</c:v>
                </c:pt>
                <c:pt idx="125">
                  <c:v>0.10219187924682248</c:v>
                </c:pt>
                <c:pt idx="126">
                  <c:v>0.10246160713147465</c:v>
                </c:pt>
                <c:pt idx="127">
                  <c:v>0.10272774951874661</c:v>
                </c:pt>
                <c:pt idx="128">
                  <c:v>0.10299030640863836</c:v>
                </c:pt>
                <c:pt idx="129">
                  <c:v>0.10324927780114995</c:v>
                </c:pt>
                <c:pt idx="130">
                  <c:v>0.10350466369628131</c:v>
                </c:pt>
                <c:pt idx="131">
                  <c:v>0.10375646409403247</c:v>
                </c:pt>
                <c:pt idx="132">
                  <c:v>0.10400467899440347</c:v>
                </c:pt>
                <c:pt idx="133">
                  <c:v>0.10424930839739424</c:v>
                </c:pt>
                <c:pt idx="134">
                  <c:v>0.10449035230300482</c:v>
                </c:pt>
                <c:pt idx="135">
                  <c:v>0.10472781071123523</c:v>
                </c:pt>
                <c:pt idx="136">
                  <c:v>0.10496168362208541</c:v>
                </c:pt>
                <c:pt idx="137">
                  <c:v>0.10519197103555543</c:v>
                </c:pt>
                <c:pt idx="138">
                  <c:v>0.10541867295164523</c:v>
                </c:pt>
                <c:pt idx="139">
                  <c:v>0.10564178937035482</c:v>
                </c:pt>
                <c:pt idx="140">
                  <c:v>0.10586132029168424</c:v>
                </c:pt>
                <c:pt idx="141">
                  <c:v>0.10607726571563345</c:v>
                </c:pt>
                <c:pt idx="142">
                  <c:v>0.10628962564220246</c:v>
                </c:pt>
                <c:pt idx="143">
                  <c:v>0.10649840007139127</c:v>
                </c:pt>
                <c:pt idx="144">
                  <c:v>0.10670358900319989</c:v>
                </c:pt>
                <c:pt idx="145">
                  <c:v>0.1069051924376283</c:v>
                </c:pt>
                <c:pt idx="146">
                  <c:v>0.10710321037467654</c:v>
                </c:pt>
                <c:pt idx="147">
                  <c:v>0.10729764281434458</c:v>
                </c:pt>
                <c:pt idx="148">
                  <c:v>0.10748848975663239</c:v>
                </c:pt>
                <c:pt idx="149">
                  <c:v>0.10767575120154005</c:v>
                </c:pt>
                <c:pt idx="150">
                  <c:v>0.10785942714906749</c:v>
                </c:pt>
                <c:pt idx="151">
                  <c:v>0.10803951759921471</c:v>
                </c:pt>
                <c:pt idx="152">
                  <c:v>0.10821602255198179</c:v>
                </c:pt>
                <c:pt idx="153">
                  <c:v>0.10838894200736862</c:v>
                </c:pt>
                <c:pt idx="154">
                  <c:v>0.10855827596537526</c:v>
                </c:pt>
                <c:pt idx="155">
                  <c:v>0.10872402442600175</c:v>
                </c:pt>
                <c:pt idx="156">
                  <c:v>0.10888618738924799</c:v>
                </c:pt>
                <c:pt idx="157">
                  <c:v>0.10904476485511405</c:v>
                </c:pt>
                <c:pt idx="158">
                  <c:v>0.10919975682359995</c:v>
                </c:pt>
                <c:pt idx="159">
                  <c:v>0.10935116329470559</c:v>
                </c:pt>
                <c:pt idx="160">
                  <c:v>0.10949898426843108</c:v>
                </c:pt>
                <c:pt idx="161">
                  <c:v>0.10964321974477637</c:v>
                </c:pt>
                <c:pt idx="162">
                  <c:v>0.10978386972374143</c:v>
                </c:pt>
                <c:pt idx="163">
                  <c:v>0.10992093420532631</c:v>
                </c:pt>
                <c:pt idx="164">
                  <c:v>0.11005441318953102</c:v>
                </c:pt>
                <c:pt idx="165">
                  <c:v>0.11018430667635551</c:v>
                </c:pt>
                <c:pt idx="166">
                  <c:v>0.11031061466579979</c:v>
                </c:pt>
                <c:pt idx="167">
                  <c:v>0.11043333715786388</c:v>
                </c:pt>
                <c:pt idx="168">
                  <c:v>0.11055247415254782</c:v>
                </c:pt>
                <c:pt idx="169">
                  <c:v>0.11066802564985151</c:v>
                </c:pt>
                <c:pt idx="170">
                  <c:v>0.11077999164977501</c:v>
                </c:pt>
                <c:pt idx="171">
                  <c:v>0.11088837215231834</c:v>
                </c:pt>
                <c:pt idx="172">
                  <c:v>0.11099316715748145</c:v>
                </c:pt>
                <c:pt idx="173">
                  <c:v>0.11109437666526435</c:v>
                </c:pt>
                <c:pt idx="174">
                  <c:v>0.11119200067566709</c:v>
                </c:pt>
                <c:pt idx="175">
                  <c:v>0.11128603918868962</c:v>
                </c:pt>
                <c:pt idx="176">
                  <c:v>0.11137649220433193</c:v>
                </c:pt>
                <c:pt idx="177">
                  <c:v>0.11146335972259408</c:v>
                </c:pt>
                <c:pt idx="178">
                  <c:v>0.111546641743476</c:v>
                </c:pt>
                <c:pt idx="179">
                  <c:v>0.11162633826697776</c:v>
                </c:pt>
                <c:pt idx="180">
                  <c:v>0.1117024492930993</c:v>
                </c:pt>
                <c:pt idx="181">
                  <c:v>0.11177497482184064</c:v>
                </c:pt>
                <c:pt idx="182">
                  <c:v>0.1118439148532018</c:v>
                </c:pt>
                <c:pt idx="183">
                  <c:v>0.11190926938718275</c:v>
                </c:pt>
                <c:pt idx="184">
                  <c:v>0.1119710384237835</c:v>
                </c:pt>
                <c:pt idx="185">
                  <c:v>0.11202922196300408</c:v>
                </c:pt>
                <c:pt idx="186">
                  <c:v>0.11208382000484443</c:v>
                </c:pt>
                <c:pt idx="187">
                  <c:v>0.11213483254930459</c:v>
                </c:pt>
                <c:pt idx="188">
                  <c:v>0.11218225959638459</c:v>
                </c:pt>
                <c:pt idx="189">
                  <c:v>0.11222610114608433</c:v>
                </c:pt>
                <c:pt idx="190">
                  <c:v>0.1122663571984039</c:v>
                </c:pt>
                <c:pt idx="191">
                  <c:v>0.11230302775334332</c:v>
                </c:pt>
                <c:pt idx="192">
                  <c:v>0.11233611281090249</c:v>
                </c:pt>
                <c:pt idx="193">
                  <c:v>0.11236561237108146</c:v>
                </c:pt>
                <c:pt idx="194">
                  <c:v>0.11239152643388027</c:v>
                </c:pt>
                <c:pt idx="195">
                  <c:v>0.11241385499929886</c:v>
                </c:pt>
                <c:pt idx="196">
                  <c:v>0.11243259806733724</c:v>
                </c:pt>
                <c:pt idx="197">
                  <c:v>0.11244775563799546</c:v>
                </c:pt>
                <c:pt idx="198">
                  <c:v>0.11245932771127347</c:v>
                </c:pt>
                <c:pt idx="199">
                  <c:v>0.11246731428717127</c:v>
                </c:pt>
                <c:pt idx="200">
                  <c:v>0.1124717153656889</c:v>
                </c:pt>
                <c:pt idx="201">
                  <c:v>0.1124725309468263</c:v>
                </c:pt>
                <c:pt idx="202">
                  <c:v>0.11246976103058351</c:v>
                </c:pt>
                <c:pt idx="203">
                  <c:v>0.11246340561696054</c:v>
                </c:pt>
                <c:pt idx="204">
                  <c:v>0.11245346470595736</c:v>
                </c:pt>
                <c:pt idx="205">
                  <c:v>0.11243993829757398</c:v>
                </c:pt>
                <c:pt idx="206">
                  <c:v>0.11242282639181043</c:v>
                </c:pt>
                <c:pt idx="207">
                  <c:v>0.11240212898866665</c:v>
                </c:pt>
                <c:pt idx="208">
                  <c:v>0.11237784608814269</c:v>
                </c:pt>
                <c:pt idx="209">
                  <c:v>0.11234997769023855</c:v>
                </c:pt>
                <c:pt idx="210">
                  <c:v>0.11231852379495419</c:v>
                </c:pt>
                <c:pt idx="211">
                  <c:v>0.11228348440228962</c:v>
                </c:pt>
                <c:pt idx="212">
                  <c:v>0.11224485951224489</c:v>
                </c:pt>
                <c:pt idx="213">
                  <c:v>0.11220264912481995</c:v>
                </c:pt>
                <c:pt idx="214">
                  <c:v>0.1121568532400148</c:v>
                </c:pt>
                <c:pt idx="215">
                  <c:v>0.11210747185782947</c:v>
                </c:pt>
              </c:numCache>
            </c:numRef>
          </c:yVal>
          <c:smooth val="0"/>
          <c:extLst>
            <c:ext xmlns:c16="http://schemas.microsoft.com/office/drawing/2014/chart" uri="{C3380CC4-5D6E-409C-BE32-E72D297353CC}">
              <c16:uniqueId val="{00000000-1D92-4E2B-8330-E4296F717E27}"/>
            </c:ext>
          </c:extLst>
        </c:ser>
        <c:ser>
          <c:idx val="2"/>
          <c:order val="1"/>
          <c:tx>
            <c:strRef>
              <c:f>Sheet2!$C$18</c:f>
              <c:strCache>
                <c:ptCount val="1"/>
                <c:pt idx="0">
                  <c:v>Nonlinear Envelope for Cleveland</c:v>
                </c:pt>
              </c:strCache>
            </c:strRef>
          </c:tx>
          <c:spPr>
            <a:ln w="38100">
              <a:solidFill>
                <a:schemeClr val="tx1"/>
              </a:solidFill>
            </a:ln>
          </c:spPr>
          <c:marker>
            <c:symbol val="none"/>
          </c:marker>
          <c:xVal>
            <c:numRef>
              <c:f>Sheet2!$A$19:$A$234</c:f>
              <c:numCache>
                <c:formatCode>General</c:formatCode>
                <c:ptCount val="216"/>
                <c:pt idx="0">
                  <c:v>1E-3</c:v>
                </c:pt>
                <c:pt idx="1">
                  <c:v>4.0000000000000001E-3</c:v>
                </c:pt>
                <c:pt idx="2">
                  <c:v>7.0000000000000001E-3</c:v>
                </c:pt>
                <c:pt idx="3">
                  <c:v>0.01</c:v>
                </c:pt>
                <c:pt idx="4">
                  <c:v>1.3000000000000001E-2</c:v>
                </c:pt>
                <c:pt idx="5">
                  <c:v>1.6E-2</c:v>
                </c:pt>
                <c:pt idx="6">
                  <c:v>1.9E-2</c:v>
                </c:pt>
                <c:pt idx="7">
                  <c:v>2.1999999999999999E-2</c:v>
                </c:pt>
                <c:pt idx="8">
                  <c:v>2.4999999999999998E-2</c:v>
                </c:pt>
                <c:pt idx="9">
                  <c:v>2.7999999999999997E-2</c:v>
                </c:pt>
                <c:pt idx="10">
                  <c:v>3.0999999999999996E-2</c:v>
                </c:pt>
                <c:pt idx="11">
                  <c:v>3.3999999999999996E-2</c:v>
                </c:pt>
                <c:pt idx="12">
                  <c:v>3.6999999999999998E-2</c:v>
                </c:pt>
                <c:pt idx="13">
                  <c:v>0.04</c:v>
                </c:pt>
                <c:pt idx="14">
                  <c:v>4.3000000000000003E-2</c:v>
                </c:pt>
                <c:pt idx="15">
                  <c:v>4.6000000000000006E-2</c:v>
                </c:pt>
                <c:pt idx="16">
                  <c:v>4.9000000000000009E-2</c:v>
                </c:pt>
                <c:pt idx="17">
                  <c:v>5.2000000000000011E-2</c:v>
                </c:pt>
                <c:pt idx="18">
                  <c:v>5.5000000000000014E-2</c:v>
                </c:pt>
                <c:pt idx="19">
                  <c:v>5.8000000000000017E-2</c:v>
                </c:pt>
                <c:pt idx="20">
                  <c:v>6.1000000000000019E-2</c:v>
                </c:pt>
                <c:pt idx="21">
                  <c:v>6.4000000000000015E-2</c:v>
                </c:pt>
                <c:pt idx="22">
                  <c:v>6.7000000000000018E-2</c:v>
                </c:pt>
                <c:pt idx="23">
                  <c:v>7.0000000000000021E-2</c:v>
                </c:pt>
                <c:pt idx="24">
                  <c:v>7.3000000000000023E-2</c:v>
                </c:pt>
                <c:pt idx="25">
                  <c:v>7.6000000000000026E-2</c:v>
                </c:pt>
                <c:pt idx="26">
                  <c:v>7.9000000000000029E-2</c:v>
                </c:pt>
                <c:pt idx="27">
                  <c:v>8.2000000000000031E-2</c:v>
                </c:pt>
                <c:pt idx="28">
                  <c:v>8.5000000000000034E-2</c:v>
                </c:pt>
                <c:pt idx="29">
                  <c:v>8.8000000000000037E-2</c:v>
                </c:pt>
                <c:pt idx="30">
                  <c:v>9.1000000000000039E-2</c:v>
                </c:pt>
                <c:pt idx="31">
                  <c:v>9.4000000000000042E-2</c:v>
                </c:pt>
                <c:pt idx="32">
                  <c:v>9.7000000000000045E-2</c:v>
                </c:pt>
                <c:pt idx="33">
                  <c:v>0.10000000000000005</c:v>
                </c:pt>
                <c:pt idx="34">
                  <c:v>0.10300000000000005</c:v>
                </c:pt>
                <c:pt idx="35">
                  <c:v>0.10600000000000005</c:v>
                </c:pt>
                <c:pt idx="36">
                  <c:v>0.10900000000000006</c:v>
                </c:pt>
                <c:pt idx="37">
                  <c:v>0.11200000000000006</c:v>
                </c:pt>
                <c:pt idx="38">
                  <c:v>0.11500000000000006</c:v>
                </c:pt>
                <c:pt idx="39">
                  <c:v>0.11800000000000006</c:v>
                </c:pt>
                <c:pt idx="40">
                  <c:v>0.12100000000000007</c:v>
                </c:pt>
                <c:pt idx="41">
                  <c:v>0.12400000000000007</c:v>
                </c:pt>
                <c:pt idx="42">
                  <c:v>0.12700000000000006</c:v>
                </c:pt>
                <c:pt idx="43">
                  <c:v>0.13000000000000006</c:v>
                </c:pt>
                <c:pt idx="44">
                  <c:v>0.13300000000000006</c:v>
                </c:pt>
                <c:pt idx="45">
                  <c:v>0.13600000000000007</c:v>
                </c:pt>
                <c:pt idx="46">
                  <c:v>0.13900000000000007</c:v>
                </c:pt>
                <c:pt idx="47">
                  <c:v>0.14200000000000007</c:v>
                </c:pt>
                <c:pt idx="48">
                  <c:v>0.14500000000000007</c:v>
                </c:pt>
                <c:pt idx="49">
                  <c:v>0.14800000000000008</c:v>
                </c:pt>
                <c:pt idx="50">
                  <c:v>0.15100000000000008</c:v>
                </c:pt>
                <c:pt idx="51">
                  <c:v>0.15400000000000008</c:v>
                </c:pt>
                <c:pt idx="52">
                  <c:v>0.15700000000000008</c:v>
                </c:pt>
                <c:pt idx="53">
                  <c:v>0.16000000000000009</c:v>
                </c:pt>
                <c:pt idx="54">
                  <c:v>0.16300000000000009</c:v>
                </c:pt>
                <c:pt idx="55">
                  <c:v>0.16600000000000009</c:v>
                </c:pt>
                <c:pt idx="56">
                  <c:v>0.16900000000000009</c:v>
                </c:pt>
                <c:pt idx="57">
                  <c:v>0.1720000000000001</c:v>
                </c:pt>
                <c:pt idx="58">
                  <c:v>0.1750000000000001</c:v>
                </c:pt>
                <c:pt idx="59">
                  <c:v>0.1780000000000001</c:v>
                </c:pt>
                <c:pt idx="60">
                  <c:v>0.18100000000000011</c:v>
                </c:pt>
                <c:pt idx="61">
                  <c:v>0.18400000000000011</c:v>
                </c:pt>
                <c:pt idx="62">
                  <c:v>0.18700000000000011</c:v>
                </c:pt>
                <c:pt idx="63">
                  <c:v>0.19000000000000011</c:v>
                </c:pt>
                <c:pt idx="64">
                  <c:v>0.19300000000000012</c:v>
                </c:pt>
                <c:pt idx="65">
                  <c:v>0.19600000000000012</c:v>
                </c:pt>
                <c:pt idx="66">
                  <c:v>0.19900000000000012</c:v>
                </c:pt>
                <c:pt idx="67">
                  <c:v>0.20200000000000012</c:v>
                </c:pt>
                <c:pt idx="68">
                  <c:v>0.20500000000000013</c:v>
                </c:pt>
                <c:pt idx="69">
                  <c:v>0.20800000000000013</c:v>
                </c:pt>
                <c:pt idx="70">
                  <c:v>0.21100000000000013</c:v>
                </c:pt>
                <c:pt idx="71">
                  <c:v>0.21400000000000013</c:v>
                </c:pt>
                <c:pt idx="72">
                  <c:v>0.21700000000000014</c:v>
                </c:pt>
                <c:pt idx="73">
                  <c:v>0.22000000000000014</c:v>
                </c:pt>
                <c:pt idx="74">
                  <c:v>0.22300000000000014</c:v>
                </c:pt>
                <c:pt idx="75">
                  <c:v>0.22600000000000015</c:v>
                </c:pt>
                <c:pt idx="76">
                  <c:v>0.22900000000000015</c:v>
                </c:pt>
                <c:pt idx="77">
                  <c:v>0.23200000000000015</c:v>
                </c:pt>
                <c:pt idx="78">
                  <c:v>0.23500000000000015</c:v>
                </c:pt>
                <c:pt idx="79">
                  <c:v>0.23800000000000016</c:v>
                </c:pt>
                <c:pt idx="80">
                  <c:v>0.24100000000000016</c:v>
                </c:pt>
                <c:pt idx="81">
                  <c:v>0.24400000000000016</c:v>
                </c:pt>
                <c:pt idx="82">
                  <c:v>0.24700000000000016</c:v>
                </c:pt>
                <c:pt idx="83">
                  <c:v>0.25000000000000017</c:v>
                </c:pt>
                <c:pt idx="84">
                  <c:v>0.25300000000000017</c:v>
                </c:pt>
                <c:pt idx="85">
                  <c:v>0.25600000000000017</c:v>
                </c:pt>
                <c:pt idx="86">
                  <c:v>0.25900000000000017</c:v>
                </c:pt>
                <c:pt idx="87">
                  <c:v>0.26200000000000018</c:v>
                </c:pt>
                <c:pt idx="88">
                  <c:v>0.26500000000000018</c:v>
                </c:pt>
                <c:pt idx="89">
                  <c:v>0.26800000000000018</c:v>
                </c:pt>
                <c:pt idx="90">
                  <c:v>0.27100000000000019</c:v>
                </c:pt>
                <c:pt idx="91">
                  <c:v>0.27400000000000019</c:v>
                </c:pt>
                <c:pt idx="92">
                  <c:v>0.27700000000000019</c:v>
                </c:pt>
                <c:pt idx="93">
                  <c:v>0.28000000000000019</c:v>
                </c:pt>
                <c:pt idx="94">
                  <c:v>0.2830000000000002</c:v>
                </c:pt>
                <c:pt idx="95">
                  <c:v>0.2860000000000002</c:v>
                </c:pt>
                <c:pt idx="96">
                  <c:v>0.2890000000000002</c:v>
                </c:pt>
                <c:pt idx="97">
                  <c:v>0.2920000000000002</c:v>
                </c:pt>
                <c:pt idx="98">
                  <c:v>0.29500000000000021</c:v>
                </c:pt>
                <c:pt idx="99">
                  <c:v>0.29800000000000021</c:v>
                </c:pt>
                <c:pt idx="100">
                  <c:v>0.30100000000000021</c:v>
                </c:pt>
                <c:pt idx="101">
                  <c:v>0.30400000000000021</c:v>
                </c:pt>
                <c:pt idx="102">
                  <c:v>0.30700000000000022</c:v>
                </c:pt>
                <c:pt idx="103">
                  <c:v>0.31000000000000022</c:v>
                </c:pt>
                <c:pt idx="104">
                  <c:v>0.31300000000000022</c:v>
                </c:pt>
                <c:pt idx="105">
                  <c:v>0.31600000000000023</c:v>
                </c:pt>
                <c:pt idx="106">
                  <c:v>0.31900000000000023</c:v>
                </c:pt>
                <c:pt idx="107">
                  <c:v>0.32200000000000023</c:v>
                </c:pt>
                <c:pt idx="108">
                  <c:v>0.32500000000000023</c:v>
                </c:pt>
                <c:pt idx="109">
                  <c:v>0.32800000000000024</c:v>
                </c:pt>
                <c:pt idx="110">
                  <c:v>0.33100000000000024</c:v>
                </c:pt>
                <c:pt idx="111">
                  <c:v>0.33400000000000024</c:v>
                </c:pt>
                <c:pt idx="112">
                  <c:v>0.33700000000000024</c:v>
                </c:pt>
                <c:pt idx="113">
                  <c:v>0.34000000000000025</c:v>
                </c:pt>
                <c:pt idx="114">
                  <c:v>0.34300000000000025</c:v>
                </c:pt>
                <c:pt idx="115">
                  <c:v>0.34600000000000025</c:v>
                </c:pt>
                <c:pt idx="116">
                  <c:v>0.34900000000000025</c:v>
                </c:pt>
                <c:pt idx="117">
                  <c:v>0.35200000000000026</c:v>
                </c:pt>
                <c:pt idx="118">
                  <c:v>0.35500000000000026</c:v>
                </c:pt>
                <c:pt idx="119">
                  <c:v>0.35800000000000026</c:v>
                </c:pt>
                <c:pt idx="120">
                  <c:v>0.36100000000000027</c:v>
                </c:pt>
                <c:pt idx="121">
                  <c:v>0.36400000000000027</c:v>
                </c:pt>
                <c:pt idx="122">
                  <c:v>0.36700000000000027</c:v>
                </c:pt>
                <c:pt idx="123">
                  <c:v>0.37000000000000027</c:v>
                </c:pt>
                <c:pt idx="124">
                  <c:v>0.37300000000000028</c:v>
                </c:pt>
                <c:pt idx="125">
                  <c:v>0.37600000000000028</c:v>
                </c:pt>
                <c:pt idx="126">
                  <c:v>0.37900000000000028</c:v>
                </c:pt>
                <c:pt idx="127">
                  <c:v>0.38200000000000028</c:v>
                </c:pt>
                <c:pt idx="128">
                  <c:v>0.38500000000000029</c:v>
                </c:pt>
                <c:pt idx="129">
                  <c:v>0.38800000000000029</c:v>
                </c:pt>
                <c:pt idx="130">
                  <c:v>0.39100000000000029</c:v>
                </c:pt>
                <c:pt idx="131">
                  <c:v>0.39400000000000029</c:v>
                </c:pt>
                <c:pt idx="132">
                  <c:v>0.3970000000000003</c:v>
                </c:pt>
                <c:pt idx="133">
                  <c:v>0.4000000000000003</c:v>
                </c:pt>
                <c:pt idx="134">
                  <c:v>0.4030000000000003</c:v>
                </c:pt>
                <c:pt idx="135">
                  <c:v>0.40600000000000031</c:v>
                </c:pt>
                <c:pt idx="136">
                  <c:v>0.40900000000000031</c:v>
                </c:pt>
                <c:pt idx="137">
                  <c:v>0.41200000000000031</c:v>
                </c:pt>
                <c:pt idx="138">
                  <c:v>0.41500000000000031</c:v>
                </c:pt>
                <c:pt idx="139">
                  <c:v>0.41800000000000032</c:v>
                </c:pt>
                <c:pt idx="140">
                  <c:v>0.42100000000000032</c:v>
                </c:pt>
                <c:pt idx="141">
                  <c:v>0.42400000000000032</c:v>
                </c:pt>
                <c:pt idx="142">
                  <c:v>0.42700000000000032</c:v>
                </c:pt>
                <c:pt idx="143">
                  <c:v>0.43000000000000033</c:v>
                </c:pt>
                <c:pt idx="144">
                  <c:v>0.43300000000000033</c:v>
                </c:pt>
                <c:pt idx="145">
                  <c:v>0.43600000000000033</c:v>
                </c:pt>
                <c:pt idx="146">
                  <c:v>0.43900000000000033</c:v>
                </c:pt>
                <c:pt idx="147">
                  <c:v>0.44200000000000034</c:v>
                </c:pt>
                <c:pt idx="148">
                  <c:v>0.44500000000000034</c:v>
                </c:pt>
                <c:pt idx="149">
                  <c:v>0.44800000000000034</c:v>
                </c:pt>
                <c:pt idx="150">
                  <c:v>0.45100000000000035</c:v>
                </c:pt>
                <c:pt idx="151">
                  <c:v>0.45400000000000035</c:v>
                </c:pt>
                <c:pt idx="152">
                  <c:v>0.45700000000000035</c:v>
                </c:pt>
                <c:pt idx="153">
                  <c:v>0.46000000000000035</c:v>
                </c:pt>
                <c:pt idx="154">
                  <c:v>0.46300000000000036</c:v>
                </c:pt>
                <c:pt idx="155">
                  <c:v>0.46600000000000036</c:v>
                </c:pt>
                <c:pt idx="156">
                  <c:v>0.46900000000000036</c:v>
                </c:pt>
                <c:pt idx="157">
                  <c:v>0.47200000000000036</c:v>
                </c:pt>
                <c:pt idx="158">
                  <c:v>0.47500000000000037</c:v>
                </c:pt>
                <c:pt idx="159">
                  <c:v>0.47800000000000037</c:v>
                </c:pt>
                <c:pt idx="160">
                  <c:v>0.48100000000000037</c:v>
                </c:pt>
                <c:pt idx="161">
                  <c:v>0.48400000000000037</c:v>
                </c:pt>
                <c:pt idx="162">
                  <c:v>0.48700000000000038</c:v>
                </c:pt>
                <c:pt idx="163">
                  <c:v>0.49000000000000038</c:v>
                </c:pt>
                <c:pt idx="164">
                  <c:v>0.49300000000000038</c:v>
                </c:pt>
                <c:pt idx="165">
                  <c:v>0.49600000000000039</c:v>
                </c:pt>
                <c:pt idx="166">
                  <c:v>0.49900000000000039</c:v>
                </c:pt>
                <c:pt idx="167">
                  <c:v>0.50200000000000033</c:v>
                </c:pt>
                <c:pt idx="168">
                  <c:v>0.50500000000000034</c:v>
                </c:pt>
                <c:pt idx="169">
                  <c:v>0.50800000000000034</c:v>
                </c:pt>
                <c:pt idx="170">
                  <c:v>0.51100000000000034</c:v>
                </c:pt>
                <c:pt idx="171">
                  <c:v>0.51400000000000035</c:v>
                </c:pt>
                <c:pt idx="172">
                  <c:v>0.51700000000000035</c:v>
                </c:pt>
                <c:pt idx="173">
                  <c:v>0.52000000000000035</c:v>
                </c:pt>
                <c:pt idx="174">
                  <c:v>0.52300000000000035</c:v>
                </c:pt>
                <c:pt idx="175">
                  <c:v>0.52600000000000036</c:v>
                </c:pt>
                <c:pt idx="176">
                  <c:v>0.52900000000000036</c:v>
                </c:pt>
                <c:pt idx="177">
                  <c:v>0.53200000000000036</c:v>
                </c:pt>
                <c:pt idx="178">
                  <c:v>0.53500000000000036</c:v>
                </c:pt>
                <c:pt idx="179">
                  <c:v>0.53800000000000037</c:v>
                </c:pt>
                <c:pt idx="180">
                  <c:v>0.54100000000000037</c:v>
                </c:pt>
                <c:pt idx="181">
                  <c:v>0.54400000000000037</c:v>
                </c:pt>
                <c:pt idx="182">
                  <c:v>0.54700000000000037</c:v>
                </c:pt>
                <c:pt idx="183">
                  <c:v>0.55000000000000038</c:v>
                </c:pt>
                <c:pt idx="184">
                  <c:v>0.55300000000000038</c:v>
                </c:pt>
                <c:pt idx="185">
                  <c:v>0.55600000000000038</c:v>
                </c:pt>
                <c:pt idx="186">
                  <c:v>0.55900000000000039</c:v>
                </c:pt>
                <c:pt idx="187">
                  <c:v>0.56200000000000039</c:v>
                </c:pt>
                <c:pt idx="188">
                  <c:v>0.56500000000000039</c:v>
                </c:pt>
                <c:pt idx="189">
                  <c:v>0.56800000000000039</c:v>
                </c:pt>
                <c:pt idx="190">
                  <c:v>0.5710000000000004</c:v>
                </c:pt>
                <c:pt idx="191">
                  <c:v>0.5740000000000004</c:v>
                </c:pt>
                <c:pt idx="192">
                  <c:v>0.5770000000000004</c:v>
                </c:pt>
                <c:pt idx="193">
                  <c:v>0.5800000000000004</c:v>
                </c:pt>
                <c:pt idx="194">
                  <c:v>0.58300000000000041</c:v>
                </c:pt>
                <c:pt idx="195">
                  <c:v>0.58600000000000041</c:v>
                </c:pt>
                <c:pt idx="196">
                  <c:v>0.58900000000000041</c:v>
                </c:pt>
                <c:pt idx="197">
                  <c:v>0.59200000000000041</c:v>
                </c:pt>
                <c:pt idx="198">
                  <c:v>0.59500000000000042</c:v>
                </c:pt>
                <c:pt idx="199">
                  <c:v>0.59800000000000042</c:v>
                </c:pt>
                <c:pt idx="200">
                  <c:v>0.60100000000000042</c:v>
                </c:pt>
                <c:pt idx="201">
                  <c:v>0.60400000000000043</c:v>
                </c:pt>
                <c:pt idx="202">
                  <c:v>0.60700000000000043</c:v>
                </c:pt>
                <c:pt idx="203">
                  <c:v>0.61000000000000043</c:v>
                </c:pt>
                <c:pt idx="204">
                  <c:v>0.61300000000000043</c:v>
                </c:pt>
                <c:pt idx="205">
                  <c:v>0.61600000000000044</c:v>
                </c:pt>
                <c:pt idx="206">
                  <c:v>0.61900000000000044</c:v>
                </c:pt>
                <c:pt idx="207">
                  <c:v>0.62200000000000044</c:v>
                </c:pt>
                <c:pt idx="208">
                  <c:v>0.62500000000000044</c:v>
                </c:pt>
                <c:pt idx="209">
                  <c:v>0.62800000000000045</c:v>
                </c:pt>
                <c:pt idx="210">
                  <c:v>0.63100000000000045</c:v>
                </c:pt>
                <c:pt idx="211">
                  <c:v>0.63400000000000045</c:v>
                </c:pt>
                <c:pt idx="212">
                  <c:v>0.63700000000000045</c:v>
                </c:pt>
                <c:pt idx="213">
                  <c:v>0.64000000000000046</c:v>
                </c:pt>
                <c:pt idx="214">
                  <c:v>0.64300000000000046</c:v>
                </c:pt>
                <c:pt idx="215">
                  <c:v>0.64600000000000046</c:v>
                </c:pt>
              </c:numCache>
            </c:numRef>
          </c:xVal>
          <c:yVal>
            <c:numRef>
              <c:f>Sheet2!$C$19:$C$234</c:f>
              <c:numCache>
                <c:formatCode>General</c:formatCode>
                <c:ptCount val="216"/>
                <c:pt idx="50">
                  <c:v>0.14021386909576655</c:v>
                </c:pt>
                <c:pt idx="51">
                  <c:v>0.13781462628757846</c:v>
                </c:pt>
                <c:pt idx="52">
                  <c:v>0.13544559059954414</c:v>
                </c:pt>
                <c:pt idx="53">
                  <c:v>0.13310676203166372</c:v>
                </c:pt>
                <c:pt idx="54">
                  <c:v>0.13079814058393713</c:v>
                </c:pt>
                <c:pt idx="55">
                  <c:v>0.12851972625636443</c:v>
                </c:pt>
                <c:pt idx="56">
                  <c:v>0.12627151904894551</c:v>
                </c:pt>
                <c:pt idx="57">
                  <c:v>0.12405351896168053</c:v>
                </c:pt>
                <c:pt idx="58">
                  <c:v>0.12186572599456935</c:v>
                </c:pt>
                <c:pt idx="59">
                  <c:v>0.11970814014761207</c:v>
                </c:pt>
                <c:pt idx="60">
                  <c:v>0.1175807614208086</c:v>
                </c:pt>
                <c:pt idx="61">
                  <c:v>0.11548358981415902</c:v>
                </c:pt>
                <c:pt idx="62">
                  <c:v>0.11341662532766329</c:v>
                </c:pt>
                <c:pt idx="63">
                  <c:v>0.11137986796132139</c:v>
                </c:pt>
                <c:pt idx="64">
                  <c:v>0.10937331771513335</c:v>
                </c:pt>
                <c:pt idx="65">
                  <c:v>0.10739697458909922</c:v>
                </c:pt>
                <c:pt idx="66">
                  <c:v>0.10545083858321888</c:v>
                </c:pt>
                <c:pt idx="67">
                  <c:v>0.10353490969749241</c:v>
                </c:pt>
                <c:pt idx="68">
                  <c:v>0.10164918793191978</c:v>
                </c:pt>
                <c:pt idx="69">
                  <c:v>9.9793673286501072E-2</c:v>
                </c:pt>
                <c:pt idx="70">
                  <c:v>9.7968365761236145E-2</c:v>
                </c:pt>
                <c:pt idx="71">
                  <c:v>9.6173265356125096E-2</c:v>
                </c:pt>
                <c:pt idx="72">
                  <c:v>9.4408372071167895E-2</c:v>
                </c:pt>
                <c:pt idx="73">
                  <c:v>9.26736859063646E-2</c:v>
                </c:pt>
                <c:pt idx="74">
                  <c:v>9.0969206861715113E-2</c:v>
                </c:pt>
                <c:pt idx="75">
                  <c:v>8.9294934937219461E-2</c:v>
                </c:pt>
                <c:pt idx="76">
                  <c:v>8.7650870132877687E-2</c:v>
                </c:pt>
                <c:pt idx="77">
                  <c:v>8.6037012448689817E-2</c:v>
                </c:pt>
                <c:pt idx="78">
                  <c:v>8.4453361884655742E-2</c:v>
                </c:pt>
                <c:pt idx="79">
                  <c:v>8.2899918440775516E-2</c:v>
                </c:pt>
                <c:pt idx="80">
                  <c:v>8.1376682117049154E-2</c:v>
                </c:pt>
                <c:pt idx="81">
                  <c:v>7.988365291347671E-2</c:v>
                </c:pt>
                <c:pt idx="82">
                  <c:v>7.8420830830058047E-2</c:v>
                </c:pt>
                <c:pt idx="83">
                  <c:v>7.6988215866793247E-2</c:v>
                </c:pt>
                <c:pt idx="84">
                  <c:v>7.5585808023682297E-2</c:v>
                </c:pt>
                <c:pt idx="85">
                  <c:v>7.4213607300725279E-2</c:v>
                </c:pt>
                <c:pt idx="86">
                  <c:v>7.2871613697922027E-2</c:v>
                </c:pt>
                <c:pt idx="87">
                  <c:v>7.1559827215272653E-2</c:v>
                </c:pt>
                <c:pt idx="88">
                  <c:v>7.0278247852777129E-2</c:v>
                </c:pt>
                <c:pt idx="89">
                  <c:v>6.9026875610435523E-2</c:v>
                </c:pt>
                <c:pt idx="90">
                  <c:v>6.7805710488247711E-2</c:v>
                </c:pt>
                <c:pt idx="91">
                  <c:v>6.6614752486213735E-2</c:v>
                </c:pt>
                <c:pt idx="92">
                  <c:v>6.545400160433365E-2</c:v>
                </c:pt>
                <c:pt idx="93">
                  <c:v>6.4323457842607457E-2</c:v>
                </c:pt>
                <c:pt idx="94">
                  <c:v>6.3223121201035043E-2</c:v>
                </c:pt>
                <c:pt idx="95">
                  <c:v>6.215299167961652E-2</c:v>
                </c:pt>
                <c:pt idx="96">
                  <c:v>6.1113069278351834E-2</c:v>
                </c:pt>
                <c:pt idx="97">
                  <c:v>6.0103353997241066E-2</c:v>
                </c:pt>
                <c:pt idx="98">
                  <c:v>5.9123845836284078E-2</c:v>
                </c:pt>
                <c:pt idx="99">
                  <c:v>5.8174544795480954E-2</c:v>
                </c:pt>
                <c:pt idx="100">
                  <c:v>5.7255450874831693E-2</c:v>
                </c:pt>
                <c:pt idx="101">
                  <c:v>5.6366564074336351E-2</c:v>
                </c:pt>
                <c:pt idx="102">
                  <c:v>5.5507884393994816E-2</c:v>
                </c:pt>
                <c:pt idx="103">
                  <c:v>5.467941183380709E-2</c:v>
                </c:pt>
                <c:pt idx="104">
                  <c:v>5.3881146393773255E-2</c:v>
                </c:pt>
                <c:pt idx="105">
                  <c:v>5.3113088073893311E-2</c:v>
                </c:pt>
                <c:pt idx="106">
                  <c:v>5.2375236874167175E-2</c:v>
                </c:pt>
                <c:pt idx="107">
                  <c:v>5.1667592794594902E-2</c:v>
                </c:pt>
                <c:pt idx="108">
                  <c:v>5.0990155835176465E-2</c:v>
                </c:pt>
                <c:pt idx="109">
                  <c:v>5.0342925995911975E-2</c:v>
                </c:pt>
                <c:pt idx="110">
                  <c:v>4.9725903276801264E-2</c:v>
                </c:pt>
                <c:pt idx="111">
                  <c:v>4.913908767784439E-2</c:v>
                </c:pt>
                <c:pt idx="112">
                  <c:v>4.8582479199041406E-2</c:v>
                </c:pt>
                <c:pt idx="113">
                  <c:v>4.8056077840392286E-2</c:v>
                </c:pt>
                <c:pt idx="114">
                  <c:v>4.7559883601897002E-2</c:v>
                </c:pt>
                <c:pt idx="115">
                  <c:v>4.7093896483555553E-2</c:v>
                </c:pt>
                <c:pt idx="116">
                  <c:v>4.6658116485367968E-2</c:v>
                </c:pt>
                <c:pt idx="117">
                  <c:v>4.6252543607334301E-2</c:v>
                </c:pt>
                <c:pt idx="118">
                  <c:v>4.5877177849454442E-2</c:v>
                </c:pt>
                <c:pt idx="119">
                  <c:v>4.5532019211728419E-2</c:v>
                </c:pt>
                <c:pt idx="120">
                  <c:v>4.5217067694156232E-2</c:v>
                </c:pt>
                <c:pt idx="121">
                  <c:v>4.4932323296737992E-2</c:v>
                </c:pt>
                <c:pt idx="122">
                  <c:v>4.4677786019473531E-2</c:v>
                </c:pt>
                <c:pt idx="123">
                  <c:v>4.4453455862362962E-2</c:v>
                </c:pt>
                <c:pt idx="124">
                  <c:v>4.4259332825406172E-2</c:v>
                </c:pt>
                <c:pt idx="125">
                  <c:v>4.409541690860333E-2</c:v>
                </c:pt>
                <c:pt idx="126">
                  <c:v>4.3961708111954323E-2</c:v>
                </c:pt>
                <c:pt idx="127">
                  <c:v>4.3858206435459152E-2</c:v>
                </c:pt>
                <c:pt idx="128">
                  <c:v>4.3784911879117872E-2</c:v>
                </c:pt>
                <c:pt idx="129">
                  <c:v>4.3741824442930344E-2</c:v>
                </c:pt>
                <c:pt idx="130">
                  <c:v>4.3728944126896818E-2</c:v>
                </c:pt>
                <c:pt idx="131">
                  <c:v>4.3746270931017073E-2</c:v>
                </c:pt>
                <c:pt idx="132">
                  <c:v>4.3793804855291163E-2</c:v>
                </c:pt>
                <c:pt idx="133">
                  <c:v>4.3871545899719144E-2</c:v>
                </c:pt>
                <c:pt idx="134">
                  <c:v>4.3979494064300906E-2</c:v>
                </c:pt>
                <c:pt idx="135">
                  <c:v>4.4117649349036614E-2</c:v>
                </c:pt>
                <c:pt idx="136">
                  <c:v>4.4286011753926213E-2</c:v>
                </c:pt>
                <c:pt idx="137">
                  <c:v>4.4484581278969482E-2</c:v>
                </c:pt>
                <c:pt idx="138">
                  <c:v>4.4713357924166752E-2</c:v>
                </c:pt>
                <c:pt idx="139">
                  <c:v>4.4972341689517914E-2</c:v>
                </c:pt>
                <c:pt idx="140">
                  <c:v>4.5261532575022745E-2</c:v>
                </c:pt>
                <c:pt idx="141">
                  <c:v>4.5580930580681633E-2</c:v>
                </c:pt>
                <c:pt idx="142">
                  <c:v>4.5930535706494191E-2</c:v>
                </c:pt>
                <c:pt idx="143">
                  <c:v>4.6310347952460806E-2</c:v>
                </c:pt>
                <c:pt idx="144">
                  <c:v>4.6720367318581202E-2</c:v>
                </c:pt>
                <c:pt idx="145">
                  <c:v>4.7160593804855322E-2</c:v>
                </c:pt>
                <c:pt idx="146">
                  <c:v>4.7631027411283444E-2</c:v>
                </c:pt>
                <c:pt idx="147">
                  <c:v>4.8131668137865402E-2</c:v>
                </c:pt>
                <c:pt idx="148">
                  <c:v>4.8662515984601196E-2</c:v>
                </c:pt>
                <c:pt idx="149">
                  <c:v>4.9223570951490825E-2</c:v>
                </c:pt>
                <c:pt idx="150">
                  <c:v>4.9814833038534345E-2</c:v>
                </c:pt>
                <c:pt idx="151">
                  <c:v>5.0436302245731701E-2</c:v>
                </c:pt>
                <c:pt idx="152">
                  <c:v>5.1087978573082893E-2</c:v>
                </c:pt>
                <c:pt idx="153">
                  <c:v>5.176986202058792E-2</c:v>
                </c:pt>
                <c:pt idx="154">
                  <c:v>5.2481952588246894E-2</c:v>
                </c:pt>
                <c:pt idx="155">
                  <c:v>5.3224250276059648E-2</c:v>
                </c:pt>
                <c:pt idx="156">
                  <c:v>5.3996755084026293E-2</c:v>
                </c:pt>
                <c:pt idx="157">
                  <c:v>5.4799467012146774E-2</c:v>
                </c:pt>
                <c:pt idx="158">
                  <c:v>5.5632386060421146E-2</c:v>
                </c:pt>
                <c:pt idx="159">
                  <c:v>5.6495512228849298E-2</c:v>
                </c:pt>
                <c:pt idx="160">
                  <c:v>5.7388845517431342E-2</c:v>
                </c:pt>
                <c:pt idx="161">
                  <c:v>5.8312385926167165E-2</c:v>
                </c:pt>
                <c:pt idx="162">
                  <c:v>5.9266133455057046E-2</c:v>
                </c:pt>
                <c:pt idx="163">
                  <c:v>6.0250088104100652E-2</c:v>
                </c:pt>
                <c:pt idx="164">
                  <c:v>6.1264249873298038E-2</c:v>
                </c:pt>
                <c:pt idx="165">
                  <c:v>6.2308618762649426E-2</c:v>
                </c:pt>
                <c:pt idx="166">
                  <c:v>6.338319477215465E-2</c:v>
                </c:pt>
                <c:pt idx="167">
                  <c:v>6.4487977901813653E-2</c:v>
                </c:pt>
                <c:pt idx="168">
                  <c:v>6.5622968151626437E-2</c:v>
                </c:pt>
                <c:pt idx="169">
                  <c:v>6.6788165521593224E-2</c:v>
                </c:pt>
                <c:pt idx="170">
                  <c:v>6.7983570011713845E-2</c:v>
                </c:pt>
                <c:pt idx="171">
                  <c:v>6.9209181621988303E-2</c:v>
                </c:pt>
                <c:pt idx="172">
                  <c:v>7.0465000352416651E-2</c:v>
                </c:pt>
                <c:pt idx="173">
                  <c:v>7.175102620299878E-2</c:v>
                </c:pt>
                <c:pt idx="174">
                  <c:v>7.3067259173734744E-2</c:v>
                </c:pt>
                <c:pt idx="175">
                  <c:v>7.4413699264624655E-2</c:v>
                </c:pt>
                <c:pt idx="176">
                  <c:v>7.5790346475668346E-2</c:v>
                </c:pt>
                <c:pt idx="177">
                  <c:v>7.7197200806865984E-2</c:v>
                </c:pt>
                <c:pt idx="178">
                  <c:v>7.8634262258217458E-2</c:v>
                </c:pt>
                <c:pt idx="179">
                  <c:v>8.01015308297226E-2</c:v>
                </c:pt>
                <c:pt idx="180">
                  <c:v>8.1599006521381856E-2</c:v>
                </c:pt>
                <c:pt idx="181">
                  <c:v>8.3126689333194947E-2</c:v>
                </c:pt>
                <c:pt idx="182">
                  <c:v>8.4684579265161652E-2</c:v>
                </c:pt>
                <c:pt idx="183">
                  <c:v>8.6272676317282471E-2</c:v>
                </c:pt>
                <c:pt idx="184">
                  <c:v>8.7890980489556958E-2</c:v>
                </c:pt>
                <c:pt idx="185">
                  <c:v>8.9539491781985336E-2</c:v>
                </c:pt>
                <c:pt idx="186">
                  <c:v>9.1218210194567717E-2</c:v>
                </c:pt>
                <c:pt idx="187">
                  <c:v>9.2927135727303767E-2</c:v>
                </c:pt>
                <c:pt idx="188">
                  <c:v>9.4666268380193819E-2</c:v>
                </c:pt>
                <c:pt idx="189">
                  <c:v>9.6435608153237762E-2</c:v>
                </c:pt>
                <c:pt idx="190">
                  <c:v>9.8235155046435374E-2</c:v>
                </c:pt>
                <c:pt idx="191">
                  <c:v>0.10006490905978688</c:v>
                </c:pt>
                <c:pt idx="192">
                  <c:v>0.10192487019329227</c:v>
                </c:pt>
                <c:pt idx="193">
                  <c:v>0.10381503844695156</c:v>
                </c:pt>
                <c:pt idx="194">
                  <c:v>0.10573541382076473</c:v>
                </c:pt>
                <c:pt idx="195">
                  <c:v>0.10768599631473158</c:v>
                </c:pt>
                <c:pt idx="196">
                  <c:v>0.10966678592885254</c:v>
                </c:pt>
                <c:pt idx="197">
                  <c:v>0.11167778266312728</c:v>
                </c:pt>
                <c:pt idx="198">
                  <c:v>0.11371898651755569</c:v>
                </c:pt>
                <c:pt idx="199">
                  <c:v>0.1157903974921381</c:v>
                </c:pt>
                <c:pt idx="200">
                  <c:v>0.11789201558687429</c:v>
                </c:pt>
                <c:pt idx="201">
                  <c:v>0.12002384080176448</c:v>
                </c:pt>
                <c:pt idx="202">
                  <c:v>0.12218587313680845</c:v>
                </c:pt>
                <c:pt idx="203">
                  <c:v>0.12437811259200615</c:v>
                </c:pt>
                <c:pt idx="204">
                  <c:v>0.12660055916735791</c:v>
                </c:pt>
                <c:pt idx="205">
                  <c:v>0.12885321286286333</c:v>
                </c:pt>
                <c:pt idx="206">
                  <c:v>0.13113607367852265</c:v>
                </c:pt>
                <c:pt idx="207">
                  <c:v>0.13344914161433608</c:v>
                </c:pt>
                <c:pt idx="208">
                  <c:v>0.13579241667030317</c:v>
                </c:pt>
                <c:pt idx="209">
                  <c:v>0.13816589884642405</c:v>
                </c:pt>
                <c:pt idx="210">
                  <c:v>0.14056958814269893</c:v>
                </c:pt>
                <c:pt idx="211">
                  <c:v>0.14300348455912759</c:v>
                </c:pt>
                <c:pt idx="212">
                  <c:v>0.14546758809571003</c:v>
                </c:pt>
                <c:pt idx="213">
                  <c:v>0.14796189875244647</c:v>
                </c:pt>
                <c:pt idx="214">
                  <c:v>0.15048641652933659</c:v>
                </c:pt>
                <c:pt idx="215">
                  <c:v>0.15304114142638059</c:v>
                </c:pt>
              </c:numCache>
            </c:numRef>
          </c:yVal>
          <c:smooth val="0"/>
          <c:extLst>
            <c:ext xmlns:c16="http://schemas.microsoft.com/office/drawing/2014/chart" uri="{C3380CC4-5D6E-409C-BE32-E72D297353CC}">
              <c16:uniqueId val="{00000001-1D92-4E2B-8330-E4296F717E27}"/>
            </c:ext>
          </c:extLst>
        </c:ser>
        <c:ser>
          <c:idx val="1"/>
          <c:order val="2"/>
          <c:tx>
            <c:strRef>
              <c:f>Sheet2!$D$18</c:f>
              <c:strCache>
                <c:ptCount val="1"/>
                <c:pt idx="0">
                  <c:v>Bid Function</c:v>
                </c:pt>
              </c:strCache>
            </c:strRef>
          </c:tx>
          <c:spPr>
            <a:ln>
              <a:solidFill>
                <a:schemeClr val="accent3"/>
              </a:solidFill>
              <a:prstDash val="sysDot"/>
            </a:ln>
          </c:spPr>
          <c:marker>
            <c:symbol val="none"/>
          </c:marker>
          <c:xVal>
            <c:numRef>
              <c:f>Sheet2!$A$19:$A$234</c:f>
              <c:numCache>
                <c:formatCode>General</c:formatCode>
                <c:ptCount val="216"/>
                <c:pt idx="0">
                  <c:v>1E-3</c:v>
                </c:pt>
                <c:pt idx="1">
                  <c:v>4.0000000000000001E-3</c:v>
                </c:pt>
                <c:pt idx="2">
                  <c:v>7.0000000000000001E-3</c:v>
                </c:pt>
                <c:pt idx="3">
                  <c:v>0.01</c:v>
                </c:pt>
                <c:pt idx="4">
                  <c:v>1.3000000000000001E-2</c:v>
                </c:pt>
                <c:pt idx="5">
                  <c:v>1.6E-2</c:v>
                </c:pt>
                <c:pt idx="6">
                  <c:v>1.9E-2</c:v>
                </c:pt>
                <c:pt idx="7">
                  <c:v>2.1999999999999999E-2</c:v>
                </c:pt>
                <c:pt idx="8">
                  <c:v>2.4999999999999998E-2</c:v>
                </c:pt>
                <c:pt idx="9">
                  <c:v>2.7999999999999997E-2</c:v>
                </c:pt>
                <c:pt idx="10">
                  <c:v>3.0999999999999996E-2</c:v>
                </c:pt>
                <c:pt idx="11">
                  <c:v>3.3999999999999996E-2</c:v>
                </c:pt>
                <c:pt idx="12">
                  <c:v>3.6999999999999998E-2</c:v>
                </c:pt>
                <c:pt idx="13">
                  <c:v>0.04</c:v>
                </c:pt>
                <c:pt idx="14">
                  <c:v>4.3000000000000003E-2</c:v>
                </c:pt>
                <c:pt idx="15">
                  <c:v>4.6000000000000006E-2</c:v>
                </c:pt>
                <c:pt idx="16">
                  <c:v>4.9000000000000009E-2</c:v>
                </c:pt>
                <c:pt idx="17">
                  <c:v>5.2000000000000011E-2</c:v>
                </c:pt>
                <c:pt idx="18">
                  <c:v>5.5000000000000014E-2</c:v>
                </c:pt>
                <c:pt idx="19">
                  <c:v>5.8000000000000017E-2</c:v>
                </c:pt>
                <c:pt idx="20">
                  <c:v>6.1000000000000019E-2</c:v>
                </c:pt>
                <c:pt idx="21">
                  <c:v>6.4000000000000015E-2</c:v>
                </c:pt>
                <c:pt idx="22">
                  <c:v>6.7000000000000018E-2</c:v>
                </c:pt>
                <c:pt idx="23">
                  <c:v>7.0000000000000021E-2</c:v>
                </c:pt>
                <c:pt idx="24">
                  <c:v>7.3000000000000023E-2</c:v>
                </c:pt>
                <c:pt idx="25">
                  <c:v>7.6000000000000026E-2</c:v>
                </c:pt>
                <c:pt idx="26">
                  <c:v>7.9000000000000029E-2</c:v>
                </c:pt>
                <c:pt idx="27">
                  <c:v>8.2000000000000031E-2</c:v>
                </c:pt>
                <c:pt idx="28">
                  <c:v>8.5000000000000034E-2</c:v>
                </c:pt>
                <c:pt idx="29">
                  <c:v>8.8000000000000037E-2</c:v>
                </c:pt>
                <c:pt idx="30">
                  <c:v>9.1000000000000039E-2</c:v>
                </c:pt>
                <c:pt idx="31">
                  <c:v>9.4000000000000042E-2</c:v>
                </c:pt>
                <c:pt idx="32">
                  <c:v>9.7000000000000045E-2</c:v>
                </c:pt>
                <c:pt idx="33">
                  <c:v>0.10000000000000005</c:v>
                </c:pt>
                <c:pt idx="34">
                  <c:v>0.10300000000000005</c:v>
                </c:pt>
                <c:pt idx="35">
                  <c:v>0.10600000000000005</c:v>
                </c:pt>
                <c:pt idx="36">
                  <c:v>0.10900000000000006</c:v>
                </c:pt>
                <c:pt idx="37">
                  <c:v>0.11200000000000006</c:v>
                </c:pt>
                <c:pt idx="38">
                  <c:v>0.11500000000000006</c:v>
                </c:pt>
                <c:pt idx="39">
                  <c:v>0.11800000000000006</c:v>
                </c:pt>
                <c:pt idx="40">
                  <c:v>0.12100000000000007</c:v>
                </c:pt>
                <c:pt idx="41">
                  <c:v>0.12400000000000007</c:v>
                </c:pt>
                <c:pt idx="42">
                  <c:v>0.12700000000000006</c:v>
                </c:pt>
                <c:pt idx="43">
                  <c:v>0.13000000000000006</c:v>
                </c:pt>
                <c:pt idx="44">
                  <c:v>0.13300000000000006</c:v>
                </c:pt>
                <c:pt idx="45">
                  <c:v>0.13600000000000007</c:v>
                </c:pt>
                <c:pt idx="46">
                  <c:v>0.13900000000000007</c:v>
                </c:pt>
                <c:pt idx="47">
                  <c:v>0.14200000000000007</c:v>
                </c:pt>
                <c:pt idx="48">
                  <c:v>0.14500000000000007</c:v>
                </c:pt>
                <c:pt idx="49">
                  <c:v>0.14800000000000008</c:v>
                </c:pt>
                <c:pt idx="50">
                  <c:v>0.15100000000000008</c:v>
                </c:pt>
                <c:pt idx="51">
                  <c:v>0.15400000000000008</c:v>
                </c:pt>
                <c:pt idx="52">
                  <c:v>0.15700000000000008</c:v>
                </c:pt>
                <c:pt idx="53">
                  <c:v>0.16000000000000009</c:v>
                </c:pt>
                <c:pt idx="54">
                  <c:v>0.16300000000000009</c:v>
                </c:pt>
                <c:pt idx="55">
                  <c:v>0.16600000000000009</c:v>
                </c:pt>
                <c:pt idx="56">
                  <c:v>0.16900000000000009</c:v>
                </c:pt>
                <c:pt idx="57">
                  <c:v>0.1720000000000001</c:v>
                </c:pt>
                <c:pt idx="58">
                  <c:v>0.1750000000000001</c:v>
                </c:pt>
                <c:pt idx="59">
                  <c:v>0.1780000000000001</c:v>
                </c:pt>
                <c:pt idx="60">
                  <c:v>0.18100000000000011</c:v>
                </c:pt>
                <c:pt idx="61">
                  <c:v>0.18400000000000011</c:v>
                </c:pt>
                <c:pt idx="62">
                  <c:v>0.18700000000000011</c:v>
                </c:pt>
                <c:pt idx="63">
                  <c:v>0.19000000000000011</c:v>
                </c:pt>
                <c:pt idx="64">
                  <c:v>0.19300000000000012</c:v>
                </c:pt>
                <c:pt idx="65">
                  <c:v>0.19600000000000012</c:v>
                </c:pt>
                <c:pt idx="66">
                  <c:v>0.19900000000000012</c:v>
                </c:pt>
                <c:pt idx="67">
                  <c:v>0.20200000000000012</c:v>
                </c:pt>
                <c:pt idx="68">
                  <c:v>0.20500000000000013</c:v>
                </c:pt>
                <c:pt idx="69">
                  <c:v>0.20800000000000013</c:v>
                </c:pt>
                <c:pt idx="70">
                  <c:v>0.21100000000000013</c:v>
                </c:pt>
                <c:pt idx="71">
                  <c:v>0.21400000000000013</c:v>
                </c:pt>
                <c:pt idx="72">
                  <c:v>0.21700000000000014</c:v>
                </c:pt>
                <c:pt idx="73">
                  <c:v>0.22000000000000014</c:v>
                </c:pt>
                <c:pt idx="74">
                  <c:v>0.22300000000000014</c:v>
                </c:pt>
                <c:pt idx="75">
                  <c:v>0.22600000000000015</c:v>
                </c:pt>
                <c:pt idx="76">
                  <c:v>0.22900000000000015</c:v>
                </c:pt>
                <c:pt idx="77">
                  <c:v>0.23200000000000015</c:v>
                </c:pt>
                <c:pt idx="78">
                  <c:v>0.23500000000000015</c:v>
                </c:pt>
                <c:pt idx="79">
                  <c:v>0.23800000000000016</c:v>
                </c:pt>
                <c:pt idx="80">
                  <c:v>0.24100000000000016</c:v>
                </c:pt>
                <c:pt idx="81">
                  <c:v>0.24400000000000016</c:v>
                </c:pt>
                <c:pt idx="82">
                  <c:v>0.24700000000000016</c:v>
                </c:pt>
                <c:pt idx="83">
                  <c:v>0.25000000000000017</c:v>
                </c:pt>
                <c:pt idx="84">
                  <c:v>0.25300000000000017</c:v>
                </c:pt>
                <c:pt idx="85">
                  <c:v>0.25600000000000017</c:v>
                </c:pt>
                <c:pt idx="86">
                  <c:v>0.25900000000000017</c:v>
                </c:pt>
                <c:pt idx="87">
                  <c:v>0.26200000000000018</c:v>
                </c:pt>
                <c:pt idx="88">
                  <c:v>0.26500000000000018</c:v>
                </c:pt>
                <c:pt idx="89">
                  <c:v>0.26800000000000018</c:v>
                </c:pt>
                <c:pt idx="90">
                  <c:v>0.27100000000000019</c:v>
                </c:pt>
                <c:pt idx="91">
                  <c:v>0.27400000000000019</c:v>
                </c:pt>
                <c:pt idx="92">
                  <c:v>0.27700000000000019</c:v>
                </c:pt>
                <c:pt idx="93">
                  <c:v>0.28000000000000019</c:v>
                </c:pt>
                <c:pt idx="94">
                  <c:v>0.2830000000000002</c:v>
                </c:pt>
                <c:pt idx="95">
                  <c:v>0.2860000000000002</c:v>
                </c:pt>
                <c:pt idx="96">
                  <c:v>0.2890000000000002</c:v>
                </c:pt>
                <c:pt idx="97">
                  <c:v>0.2920000000000002</c:v>
                </c:pt>
                <c:pt idx="98">
                  <c:v>0.29500000000000021</c:v>
                </c:pt>
                <c:pt idx="99">
                  <c:v>0.29800000000000021</c:v>
                </c:pt>
                <c:pt idx="100">
                  <c:v>0.30100000000000021</c:v>
                </c:pt>
                <c:pt idx="101">
                  <c:v>0.30400000000000021</c:v>
                </c:pt>
                <c:pt idx="102">
                  <c:v>0.30700000000000022</c:v>
                </c:pt>
                <c:pt idx="103">
                  <c:v>0.31000000000000022</c:v>
                </c:pt>
                <c:pt idx="104">
                  <c:v>0.31300000000000022</c:v>
                </c:pt>
                <c:pt idx="105">
                  <c:v>0.31600000000000023</c:v>
                </c:pt>
                <c:pt idx="106">
                  <c:v>0.31900000000000023</c:v>
                </c:pt>
                <c:pt idx="107">
                  <c:v>0.32200000000000023</c:v>
                </c:pt>
                <c:pt idx="108">
                  <c:v>0.32500000000000023</c:v>
                </c:pt>
                <c:pt idx="109">
                  <c:v>0.32800000000000024</c:v>
                </c:pt>
                <c:pt idx="110">
                  <c:v>0.33100000000000024</c:v>
                </c:pt>
                <c:pt idx="111">
                  <c:v>0.33400000000000024</c:v>
                </c:pt>
                <c:pt idx="112">
                  <c:v>0.33700000000000024</c:v>
                </c:pt>
                <c:pt idx="113">
                  <c:v>0.34000000000000025</c:v>
                </c:pt>
                <c:pt idx="114">
                  <c:v>0.34300000000000025</c:v>
                </c:pt>
                <c:pt idx="115">
                  <c:v>0.34600000000000025</c:v>
                </c:pt>
                <c:pt idx="116">
                  <c:v>0.34900000000000025</c:v>
                </c:pt>
                <c:pt idx="117">
                  <c:v>0.35200000000000026</c:v>
                </c:pt>
                <c:pt idx="118">
                  <c:v>0.35500000000000026</c:v>
                </c:pt>
                <c:pt idx="119">
                  <c:v>0.35800000000000026</c:v>
                </c:pt>
                <c:pt idx="120">
                  <c:v>0.36100000000000027</c:v>
                </c:pt>
                <c:pt idx="121">
                  <c:v>0.36400000000000027</c:v>
                </c:pt>
                <c:pt idx="122">
                  <c:v>0.36700000000000027</c:v>
                </c:pt>
                <c:pt idx="123">
                  <c:v>0.37000000000000027</c:v>
                </c:pt>
                <c:pt idx="124">
                  <c:v>0.37300000000000028</c:v>
                </c:pt>
                <c:pt idx="125">
                  <c:v>0.37600000000000028</c:v>
                </c:pt>
                <c:pt idx="126">
                  <c:v>0.37900000000000028</c:v>
                </c:pt>
                <c:pt idx="127">
                  <c:v>0.38200000000000028</c:v>
                </c:pt>
                <c:pt idx="128">
                  <c:v>0.38500000000000029</c:v>
                </c:pt>
                <c:pt idx="129">
                  <c:v>0.38800000000000029</c:v>
                </c:pt>
                <c:pt idx="130">
                  <c:v>0.39100000000000029</c:v>
                </c:pt>
                <c:pt idx="131">
                  <c:v>0.39400000000000029</c:v>
                </c:pt>
                <c:pt idx="132">
                  <c:v>0.3970000000000003</c:v>
                </c:pt>
                <c:pt idx="133">
                  <c:v>0.4000000000000003</c:v>
                </c:pt>
                <c:pt idx="134">
                  <c:v>0.4030000000000003</c:v>
                </c:pt>
                <c:pt idx="135">
                  <c:v>0.40600000000000031</c:v>
                </c:pt>
                <c:pt idx="136">
                  <c:v>0.40900000000000031</c:v>
                </c:pt>
                <c:pt idx="137">
                  <c:v>0.41200000000000031</c:v>
                </c:pt>
                <c:pt idx="138">
                  <c:v>0.41500000000000031</c:v>
                </c:pt>
                <c:pt idx="139">
                  <c:v>0.41800000000000032</c:v>
                </c:pt>
                <c:pt idx="140">
                  <c:v>0.42100000000000032</c:v>
                </c:pt>
                <c:pt idx="141">
                  <c:v>0.42400000000000032</c:v>
                </c:pt>
                <c:pt idx="142">
                  <c:v>0.42700000000000032</c:v>
                </c:pt>
                <c:pt idx="143">
                  <c:v>0.43000000000000033</c:v>
                </c:pt>
                <c:pt idx="144">
                  <c:v>0.43300000000000033</c:v>
                </c:pt>
                <c:pt idx="145">
                  <c:v>0.43600000000000033</c:v>
                </c:pt>
                <c:pt idx="146">
                  <c:v>0.43900000000000033</c:v>
                </c:pt>
                <c:pt idx="147">
                  <c:v>0.44200000000000034</c:v>
                </c:pt>
                <c:pt idx="148">
                  <c:v>0.44500000000000034</c:v>
                </c:pt>
                <c:pt idx="149">
                  <c:v>0.44800000000000034</c:v>
                </c:pt>
                <c:pt idx="150">
                  <c:v>0.45100000000000035</c:v>
                </c:pt>
                <c:pt idx="151">
                  <c:v>0.45400000000000035</c:v>
                </c:pt>
                <c:pt idx="152">
                  <c:v>0.45700000000000035</c:v>
                </c:pt>
                <c:pt idx="153">
                  <c:v>0.46000000000000035</c:v>
                </c:pt>
                <c:pt idx="154">
                  <c:v>0.46300000000000036</c:v>
                </c:pt>
                <c:pt idx="155">
                  <c:v>0.46600000000000036</c:v>
                </c:pt>
                <c:pt idx="156">
                  <c:v>0.46900000000000036</c:v>
                </c:pt>
                <c:pt idx="157">
                  <c:v>0.47200000000000036</c:v>
                </c:pt>
                <c:pt idx="158">
                  <c:v>0.47500000000000037</c:v>
                </c:pt>
                <c:pt idx="159">
                  <c:v>0.47800000000000037</c:v>
                </c:pt>
                <c:pt idx="160">
                  <c:v>0.48100000000000037</c:v>
                </c:pt>
                <c:pt idx="161">
                  <c:v>0.48400000000000037</c:v>
                </c:pt>
                <c:pt idx="162">
                  <c:v>0.48700000000000038</c:v>
                </c:pt>
                <c:pt idx="163">
                  <c:v>0.49000000000000038</c:v>
                </c:pt>
                <c:pt idx="164">
                  <c:v>0.49300000000000038</c:v>
                </c:pt>
                <c:pt idx="165">
                  <c:v>0.49600000000000039</c:v>
                </c:pt>
                <c:pt idx="166">
                  <c:v>0.49900000000000039</c:v>
                </c:pt>
                <c:pt idx="167">
                  <c:v>0.50200000000000033</c:v>
                </c:pt>
                <c:pt idx="168">
                  <c:v>0.50500000000000034</c:v>
                </c:pt>
                <c:pt idx="169">
                  <c:v>0.50800000000000034</c:v>
                </c:pt>
                <c:pt idx="170">
                  <c:v>0.51100000000000034</c:v>
                </c:pt>
                <c:pt idx="171">
                  <c:v>0.51400000000000035</c:v>
                </c:pt>
                <c:pt idx="172">
                  <c:v>0.51700000000000035</c:v>
                </c:pt>
                <c:pt idx="173">
                  <c:v>0.52000000000000035</c:v>
                </c:pt>
                <c:pt idx="174">
                  <c:v>0.52300000000000035</c:v>
                </c:pt>
                <c:pt idx="175">
                  <c:v>0.52600000000000036</c:v>
                </c:pt>
                <c:pt idx="176">
                  <c:v>0.52900000000000036</c:v>
                </c:pt>
                <c:pt idx="177">
                  <c:v>0.53200000000000036</c:v>
                </c:pt>
                <c:pt idx="178">
                  <c:v>0.53500000000000036</c:v>
                </c:pt>
                <c:pt idx="179">
                  <c:v>0.53800000000000037</c:v>
                </c:pt>
                <c:pt idx="180">
                  <c:v>0.54100000000000037</c:v>
                </c:pt>
                <c:pt idx="181">
                  <c:v>0.54400000000000037</c:v>
                </c:pt>
                <c:pt idx="182">
                  <c:v>0.54700000000000037</c:v>
                </c:pt>
                <c:pt idx="183">
                  <c:v>0.55000000000000038</c:v>
                </c:pt>
                <c:pt idx="184">
                  <c:v>0.55300000000000038</c:v>
                </c:pt>
                <c:pt idx="185">
                  <c:v>0.55600000000000038</c:v>
                </c:pt>
                <c:pt idx="186">
                  <c:v>0.55900000000000039</c:v>
                </c:pt>
                <c:pt idx="187">
                  <c:v>0.56200000000000039</c:v>
                </c:pt>
                <c:pt idx="188">
                  <c:v>0.56500000000000039</c:v>
                </c:pt>
                <c:pt idx="189">
                  <c:v>0.56800000000000039</c:v>
                </c:pt>
                <c:pt idx="190">
                  <c:v>0.5710000000000004</c:v>
                </c:pt>
                <c:pt idx="191">
                  <c:v>0.5740000000000004</c:v>
                </c:pt>
                <c:pt idx="192">
                  <c:v>0.5770000000000004</c:v>
                </c:pt>
                <c:pt idx="193">
                  <c:v>0.5800000000000004</c:v>
                </c:pt>
                <c:pt idx="194">
                  <c:v>0.58300000000000041</c:v>
                </c:pt>
                <c:pt idx="195">
                  <c:v>0.58600000000000041</c:v>
                </c:pt>
                <c:pt idx="196">
                  <c:v>0.58900000000000041</c:v>
                </c:pt>
                <c:pt idx="197">
                  <c:v>0.59200000000000041</c:v>
                </c:pt>
                <c:pt idx="198">
                  <c:v>0.59500000000000042</c:v>
                </c:pt>
                <c:pt idx="199">
                  <c:v>0.59800000000000042</c:v>
                </c:pt>
                <c:pt idx="200">
                  <c:v>0.60100000000000042</c:v>
                </c:pt>
                <c:pt idx="201">
                  <c:v>0.60400000000000043</c:v>
                </c:pt>
                <c:pt idx="202">
                  <c:v>0.60700000000000043</c:v>
                </c:pt>
                <c:pt idx="203">
                  <c:v>0.61000000000000043</c:v>
                </c:pt>
                <c:pt idx="204">
                  <c:v>0.61300000000000043</c:v>
                </c:pt>
                <c:pt idx="205">
                  <c:v>0.61600000000000044</c:v>
                </c:pt>
                <c:pt idx="206">
                  <c:v>0.61900000000000044</c:v>
                </c:pt>
                <c:pt idx="207">
                  <c:v>0.62200000000000044</c:v>
                </c:pt>
                <c:pt idx="208">
                  <c:v>0.62500000000000044</c:v>
                </c:pt>
                <c:pt idx="209">
                  <c:v>0.62800000000000045</c:v>
                </c:pt>
                <c:pt idx="210">
                  <c:v>0.63100000000000045</c:v>
                </c:pt>
                <c:pt idx="211">
                  <c:v>0.63400000000000045</c:v>
                </c:pt>
                <c:pt idx="212">
                  <c:v>0.63700000000000045</c:v>
                </c:pt>
                <c:pt idx="213">
                  <c:v>0.64000000000000046</c:v>
                </c:pt>
                <c:pt idx="214">
                  <c:v>0.64300000000000046</c:v>
                </c:pt>
                <c:pt idx="215">
                  <c:v>0.64600000000000046</c:v>
                </c:pt>
              </c:numCache>
            </c:numRef>
          </c:xVal>
          <c:yVal>
            <c:numRef>
              <c:f>Sheet2!$D$19:$D$234</c:f>
              <c:numCache>
                <c:formatCode>General</c:formatCode>
                <c:ptCount val="216"/>
                <c:pt idx="50">
                  <c:v>-1.0799999999999983E-2</c:v>
                </c:pt>
                <c:pt idx="51">
                  <c:v>-1.0199999999999983E-2</c:v>
                </c:pt>
                <c:pt idx="52">
                  <c:v>-9.5999999999999835E-3</c:v>
                </c:pt>
                <c:pt idx="53">
                  <c:v>-8.9999999999999802E-3</c:v>
                </c:pt>
                <c:pt idx="54">
                  <c:v>-8.3999999999999839E-3</c:v>
                </c:pt>
                <c:pt idx="55">
                  <c:v>-7.7999999999999806E-3</c:v>
                </c:pt>
                <c:pt idx="56">
                  <c:v>-7.1999999999999842E-3</c:v>
                </c:pt>
                <c:pt idx="57">
                  <c:v>-6.5999999999999809E-3</c:v>
                </c:pt>
                <c:pt idx="58">
                  <c:v>-5.9999999999999776E-3</c:v>
                </c:pt>
                <c:pt idx="59">
                  <c:v>-5.3999999999999812E-3</c:v>
                </c:pt>
                <c:pt idx="60">
                  <c:v>-4.7999999999999779E-3</c:v>
                </c:pt>
                <c:pt idx="61">
                  <c:v>-4.1999999999999815E-3</c:v>
                </c:pt>
                <c:pt idx="62">
                  <c:v>-3.5999999999999782E-3</c:v>
                </c:pt>
                <c:pt idx="63">
                  <c:v>-2.9999999999999749E-3</c:v>
                </c:pt>
                <c:pt idx="64">
                  <c:v>-2.3999999999999785E-3</c:v>
                </c:pt>
                <c:pt idx="65">
                  <c:v>-1.7999999999999752E-3</c:v>
                </c:pt>
                <c:pt idx="66">
                  <c:v>-1.1999999999999719E-3</c:v>
                </c:pt>
                <c:pt idx="67">
                  <c:v>-5.9999999999997555E-4</c:v>
                </c:pt>
                <c:pt idx="68">
                  <c:v>0</c:v>
                </c:pt>
                <c:pt idx="69">
                  <c:v>6.0000000000002413E-4</c:v>
                </c:pt>
                <c:pt idx="70">
                  <c:v>1.2000000000000274E-3</c:v>
                </c:pt>
                <c:pt idx="71">
                  <c:v>1.8000000000000307E-3</c:v>
                </c:pt>
                <c:pt idx="72">
                  <c:v>2.4000000000000271E-3</c:v>
                </c:pt>
                <c:pt idx="73">
                  <c:v>3.0000000000000304E-3</c:v>
                </c:pt>
                <c:pt idx="74">
                  <c:v>3.6000000000000268E-3</c:v>
                </c:pt>
                <c:pt idx="75">
                  <c:v>4.2000000000000301E-3</c:v>
                </c:pt>
                <c:pt idx="76">
                  <c:v>4.8000000000000334E-3</c:v>
                </c:pt>
                <c:pt idx="77">
                  <c:v>5.4000000000000298E-3</c:v>
                </c:pt>
                <c:pt idx="78">
                  <c:v>6.0000000000000331E-3</c:v>
                </c:pt>
                <c:pt idx="79">
                  <c:v>6.6000000000000295E-3</c:v>
                </c:pt>
                <c:pt idx="80">
                  <c:v>7.2000000000000328E-3</c:v>
                </c:pt>
                <c:pt idx="81">
                  <c:v>7.8000000000000361E-3</c:v>
                </c:pt>
                <c:pt idx="82">
                  <c:v>8.4000000000000324E-3</c:v>
                </c:pt>
                <c:pt idx="83">
                  <c:v>9.0000000000000357E-3</c:v>
                </c:pt>
                <c:pt idx="84">
                  <c:v>9.6000000000000321E-3</c:v>
                </c:pt>
                <c:pt idx="85">
                  <c:v>1.0200000000000035E-2</c:v>
                </c:pt>
                <c:pt idx="86">
                  <c:v>1.0800000000000039E-2</c:v>
                </c:pt>
                <c:pt idx="87">
                  <c:v>1.1400000000000035E-2</c:v>
                </c:pt>
                <c:pt idx="88">
                  <c:v>1.2000000000000038E-2</c:v>
                </c:pt>
                <c:pt idx="89">
                  <c:v>1.2600000000000035E-2</c:v>
                </c:pt>
                <c:pt idx="90">
                  <c:v>1.3200000000000038E-2</c:v>
                </c:pt>
                <c:pt idx="91">
                  <c:v>1.3800000000000041E-2</c:v>
                </c:pt>
                <c:pt idx="92">
                  <c:v>1.4400000000000038E-2</c:v>
                </c:pt>
                <c:pt idx="93">
                  <c:v>1.5000000000000041E-2</c:v>
                </c:pt>
                <c:pt idx="94">
                  <c:v>1.5600000000000037E-2</c:v>
                </c:pt>
                <c:pt idx="95">
                  <c:v>1.6200000000000041E-2</c:v>
                </c:pt>
                <c:pt idx="96">
                  <c:v>1.6800000000000044E-2</c:v>
                </c:pt>
                <c:pt idx="97">
                  <c:v>1.740000000000004E-2</c:v>
                </c:pt>
                <c:pt idx="98">
                  <c:v>1.8000000000000044E-2</c:v>
                </c:pt>
                <c:pt idx="99">
                  <c:v>1.860000000000004E-2</c:v>
                </c:pt>
                <c:pt idx="100">
                  <c:v>1.9200000000000043E-2</c:v>
                </c:pt>
                <c:pt idx="101">
                  <c:v>1.9800000000000047E-2</c:v>
                </c:pt>
                <c:pt idx="102">
                  <c:v>2.0400000000000043E-2</c:v>
                </c:pt>
                <c:pt idx="103">
                  <c:v>2.1000000000000046E-2</c:v>
                </c:pt>
                <c:pt idx="104">
                  <c:v>2.1600000000000043E-2</c:v>
                </c:pt>
                <c:pt idx="105">
                  <c:v>2.2200000000000046E-2</c:v>
                </c:pt>
                <c:pt idx="106">
                  <c:v>2.2800000000000049E-2</c:v>
                </c:pt>
                <c:pt idx="107">
                  <c:v>2.3400000000000053E-2</c:v>
                </c:pt>
                <c:pt idx="108">
                  <c:v>2.4000000000000042E-2</c:v>
                </c:pt>
                <c:pt idx="109">
                  <c:v>2.4600000000000045E-2</c:v>
                </c:pt>
                <c:pt idx="110">
                  <c:v>2.5200000000000049E-2</c:v>
                </c:pt>
                <c:pt idx="111">
                  <c:v>2.5800000000000052E-2</c:v>
                </c:pt>
                <c:pt idx="112">
                  <c:v>2.6400000000000055E-2</c:v>
                </c:pt>
                <c:pt idx="113">
                  <c:v>2.7000000000000045E-2</c:v>
                </c:pt>
                <c:pt idx="114">
                  <c:v>2.7600000000000048E-2</c:v>
                </c:pt>
                <c:pt idx="115">
                  <c:v>2.8200000000000051E-2</c:v>
                </c:pt>
                <c:pt idx="116">
                  <c:v>2.8800000000000055E-2</c:v>
                </c:pt>
                <c:pt idx="117">
                  <c:v>2.9400000000000058E-2</c:v>
                </c:pt>
                <c:pt idx="118">
                  <c:v>3.0000000000000047E-2</c:v>
                </c:pt>
                <c:pt idx="119">
                  <c:v>3.0600000000000051E-2</c:v>
                </c:pt>
                <c:pt idx="120">
                  <c:v>3.1200000000000054E-2</c:v>
                </c:pt>
                <c:pt idx="121">
                  <c:v>3.1800000000000057E-2</c:v>
                </c:pt>
                <c:pt idx="122">
                  <c:v>3.2400000000000061E-2</c:v>
                </c:pt>
                <c:pt idx="123">
                  <c:v>3.300000000000005E-2</c:v>
                </c:pt>
                <c:pt idx="124">
                  <c:v>3.3600000000000053E-2</c:v>
                </c:pt>
                <c:pt idx="125">
                  <c:v>3.4200000000000057E-2</c:v>
                </c:pt>
                <c:pt idx="126">
                  <c:v>3.480000000000006E-2</c:v>
                </c:pt>
                <c:pt idx="127">
                  <c:v>3.5400000000000063E-2</c:v>
                </c:pt>
                <c:pt idx="128">
                  <c:v>3.6000000000000067E-2</c:v>
                </c:pt>
                <c:pt idx="129">
                  <c:v>3.6600000000000056E-2</c:v>
                </c:pt>
                <c:pt idx="130">
                  <c:v>3.7200000000000059E-2</c:v>
                </c:pt>
                <c:pt idx="131">
                  <c:v>3.7800000000000063E-2</c:v>
                </c:pt>
                <c:pt idx="132">
                  <c:v>3.8400000000000066E-2</c:v>
                </c:pt>
                <c:pt idx="133">
                  <c:v>3.9000000000000069E-2</c:v>
                </c:pt>
                <c:pt idx="134">
                  <c:v>3.9600000000000059E-2</c:v>
                </c:pt>
                <c:pt idx="135">
                  <c:v>4.0200000000000062E-2</c:v>
                </c:pt>
                <c:pt idx="136">
                  <c:v>4.0800000000000065E-2</c:v>
                </c:pt>
                <c:pt idx="137">
                  <c:v>4.1400000000000069E-2</c:v>
                </c:pt>
                <c:pt idx="138">
                  <c:v>4.2000000000000072E-2</c:v>
                </c:pt>
                <c:pt idx="139">
                  <c:v>4.2600000000000061E-2</c:v>
                </c:pt>
                <c:pt idx="140">
                  <c:v>4.3200000000000065E-2</c:v>
                </c:pt>
                <c:pt idx="141">
                  <c:v>4.3800000000000068E-2</c:v>
                </c:pt>
                <c:pt idx="142">
                  <c:v>4.4400000000000071E-2</c:v>
                </c:pt>
                <c:pt idx="143">
                  <c:v>4.5000000000000075E-2</c:v>
                </c:pt>
                <c:pt idx="144">
                  <c:v>4.5600000000000064E-2</c:v>
                </c:pt>
                <c:pt idx="145">
                  <c:v>4.6200000000000067E-2</c:v>
                </c:pt>
                <c:pt idx="146">
                  <c:v>4.6800000000000071E-2</c:v>
                </c:pt>
                <c:pt idx="147">
                  <c:v>4.7400000000000074E-2</c:v>
                </c:pt>
                <c:pt idx="148">
                  <c:v>4.8000000000000077E-2</c:v>
                </c:pt>
                <c:pt idx="149">
                  <c:v>4.8600000000000067E-2</c:v>
                </c:pt>
                <c:pt idx="150">
                  <c:v>4.920000000000007E-2</c:v>
                </c:pt>
                <c:pt idx="151">
                  <c:v>4.9800000000000073E-2</c:v>
                </c:pt>
                <c:pt idx="152">
                  <c:v>5.0400000000000077E-2</c:v>
                </c:pt>
                <c:pt idx="153">
                  <c:v>5.100000000000008E-2</c:v>
                </c:pt>
                <c:pt idx="154">
                  <c:v>5.1600000000000069E-2</c:v>
                </c:pt>
                <c:pt idx="155">
                  <c:v>5.2200000000000073E-2</c:v>
                </c:pt>
                <c:pt idx="156">
                  <c:v>5.2800000000000076E-2</c:v>
                </c:pt>
                <c:pt idx="157">
                  <c:v>5.3400000000000079E-2</c:v>
                </c:pt>
                <c:pt idx="158">
                  <c:v>5.4000000000000083E-2</c:v>
                </c:pt>
                <c:pt idx="159">
                  <c:v>5.4600000000000072E-2</c:v>
                </c:pt>
                <c:pt idx="160">
                  <c:v>5.5200000000000075E-2</c:v>
                </c:pt>
                <c:pt idx="161">
                  <c:v>5.5800000000000079E-2</c:v>
                </c:pt>
                <c:pt idx="162">
                  <c:v>5.6400000000000082E-2</c:v>
                </c:pt>
                <c:pt idx="163">
                  <c:v>5.7000000000000085E-2</c:v>
                </c:pt>
                <c:pt idx="164">
                  <c:v>5.7600000000000075E-2</c:v>
                </c:pt>
                <c:pt idx="165">
                  <c:v>5.8200000000000078E-2</c:v>
                </c:pt>
                <c:pt idx="166">
                  <c:v>5.8800000000000081E-2</c:v>
                </c:pt>
                <c:pt idx="167">
                  <c:v>5.9400000000000071E-2</c:v>
                </c:pt>
                <c:pt idx="168">
                  <c:v>6.0000000000000074E-2</c:v>
                </c:pt>
                <c:pt idx="169">
                  <c:v>6.0600000000000077E-2</c:v>
                </c:pt>
                <c:pt idx="170">
                  <c:v>6.1200000000000067E-2</c:v>
                </c:pt>
                <c:pt idx="171">
                  <c:v>6.180000000000007E-2</c:v>
                </c:pt>
                <c:pt idx="172">
                  <c:v>6.2400000000000073E-2</c:v>
                </c:pt>
                <c:pt idx="173">
                  <c:v>6.3000000000000084E-2</c:v>
                </c:pt>
                <c:pt idx="174">
                  <c:v>6.3600000000000073E-2</c:v>
                </c:pt>
                <c:pt idx="175">
                  <c:v>6.4200000000000063E-2</c:v>
                </c:pt>
                <c:pt idx="176">
                  <c:v>6.480000000000008E-2</c:v>
                </c:pt>
                <c:pt idx="177">
                  <c:v>6.5400000000000069E-2</c:v>
                </c:pt>
                <c:pt idx="178">
                  <c:v>6.6000000000000086E-2</c:v>
                </c:pt>
                <c:pt idx="179">
                  <c:v>6.6600000000000076E-2</c:v>
                </c:pt>
                <c:pt idx="180">
                  <c:v>6.7200000000000065E-2</c:v>
                </c:pt>
                <c:pt idx="181">
                  <c:v>6.7800000000000082E-2</c:v>
                </c:pt>
                <c:pt idx="182">
                  <c:v>6.8400000000000072E-2</c:v>
                </c:pt>
                <c:pt idx="183">
                  <c:v>6.9000000000000089E-2</c:v>
                </c:pt>
                <c:pt idx="184">
                  <c:v>6.9600000000000078E-2</c:v>
                </c:pt>
                <c:pt idx="185">
                  <c:v>7.0200000000000068E-2</c:v>
                </c:pt>
                <c:pt idx="186">
                  <c:v>7.0800000000000085E-2</c:v>
                </c:pt>
                <c:pt idx="187">
                  <c:v>7.1400000000000075E-2</c:v>
                </c:pt>
                <c:pt idx="188">
                  <c:v>7.2000000000000092E-2</c:v>
                </c:pt>
                <c:pt idx="189">
                  <c:v>7.2600000000000081E-2</c:v>
                </c:pt>
                <c:pt idx="190">
                  <c:v>7.3200000000000071E-2</c:v>
                </c:pt>
                <c:pt idx="191">
                  <c:v>7.3800000000000088E-2</c:v>
                </c:pt>
                <c:pt idx="192">
                  <c:v>7.4400000000000077E-2</c:v>
                </c:pt>
                <c:pt idx="193">
                  <c:v>7.5000000000000094E-2</c:v>
                </c:pt>
                <c:pt idx="194">
                  <c:v>7.5600000000000084E-2</c:v>
                </c:pt>
                <c:pt idx="195">
                  <c:v>7.6200000000000073E-2</c:v>
                </c:pt>
                <c:pt idx="196">
                  <c:v>7.680000000000009E-2</c:v>
                </c:pt>
                <c:pt idx="197">
                  <c:v>7.740000000000008E-2</c:v>
                </c:pt>
                <c:pt idx="198">
                  <c:v>7.8000000000000097E-2</c:v>
                </c:pt>
                <c:pt idx="199">
                  <c:v>7.8600000000000086E-2</c:v>
                </c:pt>
                <c:pt idx="200">
                  <c:v>7.9200000000000076E-2</c:v>
                </c:pt>
                <c:pt idx="201">
                  <c:v>7.9800000000000093E-2</c:v>
                </c:pt>
                <c:pt idx="202">
                  <c:v>8.0400000000000083E-2</c:v>
                </c:pt>
                <c:pt idx="203">
                  <c:v>8.10000000000001E-2</c:v>
                </c:pt>
                <c:pt idx="204">
                  <c:v>8.1600000000000089E-2</c:v>
                </c:pt>
                <c:pt idx="205">
                  <c:v>8.2200000000000079E-2</c:v>
                </c:pt>
                <c:pt idx="206">
                  <c:v>8.2800000000000096E-2</c:v>
                </c:pt>
                <c:pt idx="207">
                  <c:v>8.3400000000000085E-2</c:v>
                </c:pt>
                <c:pt idx="208">
                  <c:v>8.4000000000000075E-2</c:v>
                </c:pt>
                <c:pt idx="209">
                  <c:v>8.4600000000000092E-2</c:v>
                </c:pt>
                <c:pt idx="210">
                  <c:v>8.5200000000000081E-2</c:v>
                </c:pt>
                <c:pt idx="211">
                  <c:v>8.5800000000000098E-2</c:v>
                </c:pt>
                <c:pt idx="212">
                  <c:v>8.6400000000000088E-2</c:v>
                </c:pt>
                <c:pt idx="213">
                  <c:v>8.7000000000000077E-2</c:v>
                </c:pt>
                <c:pt idx="214">
                  <c:v>8.7600000000000094E-2</c:v>
                </c:pt>
                <c:pt idx="215">
                  <c:v>8.8200000000000084E-2</c:v>
                </c:pt>
              </c:numCache>
            </c:numRef>
          </c:yVal>
          <c:smooth val="0"/>
          <c:extLst>
            <c:ext xmlns:c16="http://schemas.microsoft.com/office/drawing/2014/chart" uri="{C3380CC4-5D6E-409C-BE32-E72D297353CC}">
              <c16:uniqueId val="{00000002-1D92-4E2B-8330-E4296F717E27}"/>
            </c:ext>
          </c:extLst>
        </c:ser>
        <c:dLbls>
          <c:showLegendKey val="0"/>
          <c:showVal val="0"/>
          <c:showCatName val="0"/>
          <c:showSerName val="0"/>
          <c:showPercent val="0"/>
          <c:showBubbleSize val="0"/>
        </c:dLbls>
        <c:axId val="330806680"/>
        <c:axId val="330807072"/>
      </c:scatterChart>
      <c:valAx>
        <c:axId val="330806680"/>
        <c:scaling>
          <c:orientation val="minMax"/>
        </c:scaling>
        <c:delete val="0"/>
        <c:axPos val="b"/>
        <c:title>
          <c:tx>
            <c:rich>
              <a:bodyPr/>
              <a:lstStyle/>
              <a:p>
                <a:pPr>
                  <a:defRPr sz="1400"/>
                </a:pPr>
                <a:r>
                  <a:rPr lang="en-US" sz="1400"/>
                  <a:t>Relative Test</a:t>
                </a:r>
                <a:r>
                  <a:rPr lang="en-US" sz="1400" baseline="0"/>
                  <a:t> </a:t>
                </a:r>
                <a:r>
                  <a:rPr lang="en-US" sz="1400"/>
                  <a:t>Score in Nearest</a:t>
                </a:r>
                <a:r>
                  <a:rPr lang="en-US" sz="1400" baseline="0"/>
                  <a:t> Elementary School</a:t>
                </a:r>
                <a:endParaRPr lang="en-US" sz="1400"/>
              </a:p>
            </c:rich>
          </c:tx>
          <c:overlay val="0"/>
        </c:title>
        <c:numFmt formatCode="General" sourceLinked="1"/>
        <c:majorTickMark val="out"/>
        <c:minorTickMark val="none"/>
        <c:tickLblPos val="nextTo"/>
        <c:crossAx val="330807072"/>
        <c:crosses val="autoZero"/>
        <c:crossBetween val="midCat"/>
      </c:valAx>
      <c:valAx>
        <c:axId val="330807072"/>
        <c:scaling>
          <c:orientation val="minMax"/>
          <c:min val="0"/>
        </c:scaling>
        <c:delete val="0"/>
        <c:axPos val="l"/>
        <c:title>
          <c:tx>
            <c:rich>
              <a:bodyPr rot="-5400000" vert="horz"/>
              <a:lstStyle/>
              <a:p>
                <a:pPr>
                  <a:defRPr sz="1400"/>
                </a:pPr>
                <a:r>
                  <a:rPr lang="en-US" sz="1400"/>
                  <a:t>log{P</a:t>
                </a:r>
                <a:r>
                  <a:rPr lang="en-US" sz="1400" baseline="30000"/>
                  <a:t>E</a:t>
                </a:r>
                <a:r>
                  <a:rPr lang="en-US" sz="1400"/>
                  <a:t>}</a:t>
                </a:r>
              </a:p>
            </c:rich>
          </c:tx>
          <c:overlay val="0"/>
        </c:title>
        <c:numFmt formatCode="General" sourceLinked="1"/>
        <c:majorTickMark val="out"/>
        <c:minorTickMark val="none"/>
        <c:tickLblPos val="none"/>
        <c:crossAx val="330806680"/>
        <c:crosses val="autoZero"/>
        <c:crossBetween val="midCat"/>
      </c:valAx>
    </c:plotArea>
    <c:legend>
      <c:legendPos val="b"/>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dirty="0"/>
              <a:t>Envelope for High School Passing Rate</a:t>
            </a:r>
          </a:p>
        </c:rich>
      </c:tx>
      <c:overlay val="0"/>
    </c:title>
    <c:autoTitleDeleted val="0"/>
    <c:plotArea>
      <c:layout>
        <c:manualLayout>
          <c:layoutTarget val="inner"/>
          <c:xMode val="edge"/>
          <c:yMode val="edge"/>
          <c:x val="3.8217335507166897E-2"/>
          <c:y val="7.7637810712998231E-2"/>
          <c:w val="0.9290512532087335"/>
          <c:h val="0.76348909888986771"/>
        </c:manualLayout>
      </c:layout>
      <c:scatterChart>
        <c:scatterStyle val="lineMarker"/>
        <c:varyColors val="0"/>
        <c:ser>
          <c:idx val="0"/>
          <c:order val="0"/>
          <c:tx>
            <c:strRef>
              <c:f>Sheet3!$B$16</c:f>
              <c:strCache>
                <c:ptCount val="1"/>
                <c:pt idx="0">
                  <c:v>Quadratic Envelope</c:v>
                </c:pt>
              </c:strCache>
            </c:strRef>
          </c:tx>
          <c:spPr>
            <a:ln>
              <a:prstDash val="sysDash"/>
            </a:ln>
          </c:spPr>
          <c:marker>
            <c:symbol val="none"/>
          </c:marker>
          <c:xVal>
            <c:numRef>
              <c:f>Sheet3!$A$17:$A$229</c:f>
              <c:numCache>
                <c:formatCode>General</c:formatCode>
                <c:ptCount val="213"/>
                <c:pt idx="0">
                  <c:v>0.13200000000000001</c:v>
                </c:pt>
                <c:pt idx="1">
                  <c:v>0.13500000000000001</c:v>
                </c:pt>
                <c:pt idx="2">
                  <c:v>0.13800000000000001</c:v>
                </c:pt>
                <c:pt idx="3">
                  <c:v>0.14100000000000001</c:v>
                </c:pt>
                <c:pt idx="4">
                  <c:v>0.14400000000000002</c:v>
                </c:pt>
                <c:pt idx="5">
                  <c:v>0.14700000000000002</c:v>
                </c:pt>
                <c:pt idx="6">
                  <c:v>0.15000000000000002</c:v>
                </c:pt>
                <c:pt idx="7">
                  <c:v>0.15300000000000002</c:v>
                </c:pt>
                <c:pt idx="8">
                  <c:v>0.15600000000000003</c:v>
                </c:pt>
                <c:pt idx="9">
                  <c:v>0.15900000000000003</c:v>
                </c:pt>
                <c:pt idx="10">
                  <c:v>0.16200000000000003</c:v>
                </c:pt>
                <c:pt idx="11">
                  <c:v>0.16500000000000004</c:v>
                </c:pt>
                <c:pt idx="12">
                  <c:v>0.16800000000000004</c:v>
                </c:pt>
                <c:pt idx="13">
                  <c:v>0.17100000000000004</c:v>
                </c:pt>
                <c:pt idx="14">
                  <c:v>0.17400000000000004</c:v>
                </c:pt>
                <c:pt idx="15">
                  <c:v>0.17900000000000005</c:v>
                </c:pt>
                <c:pt idx="16">
                  <c:v>0.18200000000000005</c:v>
                </c:pt>
                <c:pt idx="17">
                  <c:v>0.18500000000000005</c:v>
                </c:pt>
                <c:pt idx="18">
                  <c:v>0.18800000000000006</c:v>
                </c:pt>
                <c:pt idx="19">
                  <c:v>0.19100000000000006</c:v>
                </c:pt>
                <c:pt idx="20">
                  <c:v>0.19400000000000006</c:v>
                </c:pt>
                <c:pt idx="21">
                  <c:v>0.19700000000000006</c:v>
                </c:pt>
                <c:pt idx="22">
                  <c:v>0.20000000000000007</c:v>
                </c:pt>
                <c:pt idx="23">
                  <c:v>0.20300000000000007</c:v>
                </c:pt>
                <c:pt idx="24">
                  <c:v>0.20600000000000007</c:v>
                </c:pt>
                <c:pt idx="25">
                  <c:v>0.20900000000000007</c:v>
                </c:pt>
                <c:pt idx="26">
                  <c:v>0.21200000000000008</c:v>
                </c:pt>
                <c:pt idx="27">
                  <c:v>0.21500000000000008</c:v>
                </c:pt>
                <c:pt idx="28">
                  <c:v>0.21800000000000008</c:v>
                </c:pt>
                <c:pt idx="29">
                  <c:v>0.22100000000000009</c:v>
                </c:pt>
                <c:pt idx="30">
                  <c:v>0.22400000000000009</c:v>
                </c:pt>
                <c:pt idx="31">
                  <c:v>0.22700000000000009</c:v>
                </c:pt>
                <c:pt idx="32">
                  <c:v>0.23000000000000009</c:v>
                </c:pt>
                <c:pt idx="33">
                  <c:v>0.2330000000000001</c:v>
                </c:pt>
                <c:pt idx="34">
                  <c:v>0.2360000000000001</c:v>
                </c:pt>
                <c:pt idx="35">
                  <c:v>0.2390000000000001</c:v>
                </c:pt>
                <c:pt idx="36">
                  <c:v>0.2420000000000001</c:v>
                </c:pt>
                <c:pt idx="37">
                  <c:v>0.24500000000000011</c:v>
                </c:pt>
                <c:pt idx="38">
                  <c:v>0.24800000000000011</c:v>
                </c:pt>
                <c:pt idx="39">
                  <c:v>0.25100000000000011</c:v>
                </c:pt>
                <c:pt idx="40">
                  <c:v>0.25400000000000011</c:v>
                </c:pt>
                <c:pt idx="41">
                  <c:v>0.25700000000000012</c:v>
                </c:pt>
                <c:pt idx="42">
                  <c:v>0.26000000000000012</c:v>
                </c:pt>
                <c:pt idx="43">
                  <c:v>0.26300000000000012</c:v>
                </c:pt>
                <c:pt idx="44">
                  <c:v>0.26600000000000013</c:v>
                </c:pt>
                <c:pt idx="45">
                  <c:v>0.26900000000000013</c:v>
                </c:pt>
                <c:pt idx="46">
                  <c:v>0.27200000000000013</c:v>
                </c:pt>
                <c:pt idx="47">
                  <c:v>0.27500000000000013</c:v>
                </c:pt>
                <c:pt idx="48">
                  <c:v>0.27800000000000014</c:v>
                </c:pt>
                <c:pt idx="49">
                  <c:v>0.28100000000000014</c:v>
                </c:pt>
                <c:pt idx="50">
                  <c:v>0.28400000000000014</c:v>
                </c:pt>
                <c:pt idx="51">
                  <c:v>0.28700000000000014</c:v>
                </c:pt>
                <c:pt idx="52">
                  <c:v>0.29000000000000015</c:v>
                </c:pt>
                <c:pt idx="53">
                  <c:v>0.29300000000000015</c:v>
                </c:pt>
                <c:pt idx="54">
                  <c:v>0.29600000000000015</c:v>
                </c:pt>
                <c:pt idx="55">
                  <c:v>0.29900000000000015</c:v>
                </c:pt>
                <c:pt idx="56">
                  <c:v>0.30200000000000016</c:v>
                </c:pt>
                <c:pt idx="57">
                  <c:v>0.30500000000000016</c:v>
                </c:pt>
                <c:pt idx="58">
                  <c:v>0.30800000000000016</c:v>
                </c:pt>
                <c:pt idx="59">
                  <c:v>0.31100000000000017</c:v>
                </c:pt>
                <c:pt idx="60">
                  <c:v>0.31400000000000017</c:v>
                </c:pt>
                <c:pt idx="61">
                  <c:v>0.31700000000000017</c:v>
                </c:pt>
                <c:pt idx="62">
                  <c:v>0.32000000000000017</c:v>
                </c:pt>
                <c:pt idx="63">
                  <c:v>0.32300000000000018</c:v>
                </c:pt>
                <c:pt idx="64">
                  <c:v>0.32600000000000018</c:v>
                </c:pt>
                <c:pt idx="65">
                  <c:v>0.32900000000000018</c:v>
                </c:pt>
                <c:pt idx="66">
                  <c:v>0.33200000000000018</c:v>
                </c:pt>
                <c:pt idx="67">
                  <c:v>0.33500000000000019</c:v>
                </c:pt>
                <c:pt idx="68">
                  <c:v>0.33800000000000019</c:v>
                </c:pt>
                <c:pt idx="69">
                  <c:v>0.34100000000000019</c:v>
                </c:pt>
                <c:pt idx="70">
                  <c:v>0.34400000000000019</c:v>
                </c:pt>
                <c:pt idx="71">
                  <c:v>0.3470000000000002</c:v>
                </c:pt>
                <c:pt idx="72">
                  <c:v>0.3500000000000002</c:v>
                </c:pt>
                <c:pt idx="73">
                  <c:v>0.3530000000000002</c:v>
                </c:pt>
                <c:pt idx="74">
                  <c:v>0.35600000000000021</c:v>
                </c:pt>
                <c:pt idx="75">
                  <c:v>0.35900000000000021</c:v>
                </c:pt>
                <c:pt idx="76">
                  <c:v>0.36200000000000021</c:v>
                </c:pt>
                <c:pt idx="77">
                  <c:v>0.36500000000000021</c:v>
                </c:pt>
                <c:pt idx="78">
                  <c:v>0.36800000000000022</c:v>
                </c:pt>
                <c:pt idx="79">
                  <c:v>0.37100000000000022</c:v>
                </c:pt>
                <c:pt idx="80">
                  <c:v>0.37400000000000022</c:v>
                </c:pt>
                <c:pt idx="81">
                  <c:v>0.37700000000000022</c:v>
                </c:pt>
                <c:pt idx="82">
                  <c:v>0.38000000000000023</c:v>
                </c:pt>
                <c:pt idx="83">
                  <c:v>0.38300000000000023</c:v>
                </c:pt>
                <c:pt idx="84">
                  <c:v>0.38600000000000023</c:v>
                </c:pt>
                <c:pt idx="85">
                  <c:v>0.38900000000000023</c:v>
                </c:pt>
                <c:pt idx="86">
                  <c:v>0.39200000000000024</c:v>
                </c:pt>
                <c:pt idx="87">
                  <c:v>0.39500000000000024</c:v>
                </c:pt>
                <c:pt idx="88">
                  <c:v>0.39800000000000024</c:v>
                </c:pt>
                <c:pt idx="89">
                  <c:v>0.40100000000000025</c:v>
                </c:pt>
                <c:pt idx="90">
                  <c:v>0.40400000000000025</c:v>
                </c:pt>
                <c:pt idx="91">
                  <c:v>0.40700000000000025</c:v>
                </c:pt>
                <c:pt idx="92">
                  <c:v>0.41000000000000025</c:v>
                </c:pt>
                <c:pt idx="93">
                  <c:v>0.41300000000000026</c:v>
                </c:pt>
                <c:pt idx="94">
                  <c:v>0.41600000000000026</c:v>
                </c:pt>
                <c:pt idx="95">
                  <c:v>0.41900000000000026</c:v>
                </c:pt>
                <c:pt idx="96">
                  <c:v>0.42200000000000026</c:v>
                </c:pt>
                <c:pt idx="97">
                  <c:v>0.42500000000000027</c:v>
                </c:pt>
                <c:pt idx="98">
                  <c:v>0.42800000000000027</c:v>
                </c:pt>
                <c:pt idx="99">
                  <c:v>0.43100000000000027</c:v>
                </c:pt>
                <c:pt idx="100">
                  <c:v>0.43400000000000027</c:v>
                </c:pt>
                <c:pt idx="101">
                  <c:v>0.43700000000000028</c:v>
                </c:pt>
                <c:pt idx="102">
                  <c:v>0.44000000000000028</c:v>
                </c:pt>
                <c:pt idx="103">
                  <c:v>0.44300000000000028</c:v>
                </c:pt>
                <c:pt idx="104">
                  <c:v>0.44600000000000029</c:v>
                </c:pt>
                <c:pt idx="105">
                  <c:v>0.44900000000000029</c:v>
                </c:pt>
                <c:pt idx="106">
                  <c:v>0.45200000000000029</c:v>
                </c:pt>
                <c:pt idx="107">
                  <c:v>0.45500000000000029</c:v>
                </c:pt>
                <c:pt idx="108">
                  <c:v>0.4580000000000003</c:v>
                </c:pt>
                <c:pt idx="109">
                  <c:v>0.4610000000000003</c:v>
                </c:pt>
                <c:pt idx="110">
                  <c:v>0.4640000000000003</c:v>
                </c:pt>
                <c:pt idx="111">
                  <c:v>0.4670000000000003</c:v>
                </c:pt>
                <c:pt idx="112">
                  <c:v>0.47000000000000031</c:v>
                </c:pt>
                <c:pt idx="113">
                  <c:v>0.47300000000000031</c:v>
                </c:pt>
                <c:pt idx="114">
                  <c:v>0.47600000000000031</c:v>
                </c:pt>
                <c:pt idx="115">
                  <c:v>0.47900000000000031</c:v>
                </c:pt>
                <c:pt idx="116">
                  <c:v>0.48200000000000032</c:v>
                </c:pt>
                <c:pt idx="117">
                  <c:v>0.48500000000000032</c:v>
                </c:pt>
                <c:pt idx="118">
                  <c:v>0.48800000000000032</c:v>
                </c:pt>
                <c:pt idx="119">
                  <c:v>0.49100000000000033</c:v>
                </c:pt>
                <c:pt idx="120">
                  <c:v>0.49400000000000033</c:v>
                </c:pt>
                <c:pt idx="121">
                  <c:v>0.49700000000000033</c:v>
                </c:pt>
                <c:pt idx="122">
                  <c:v>0.50000000000000033</c:v>
                </c:pt>
                <c:pt idx="123">
                  <c:v>0.50300000000000034</c:v>
                </c:pt>
                <c:pt idx="124">
                  <c:v>0.50600000000000034</c:v>
                </c:pt>
                <c:pt idx="125">
                  <c:v>0.50900000000000034</c:v>
                </c:pt>
                <c:pt idx="126">
                  <c:v>0.51200000000000034</c:v>
                </c:pt>
                <c:pt idx="127">
                  <c:v>0.51500000000000035</c:v>
                </c:pt>
                <c:pt idx="128">
                  <c:v>0.51800000000000035</c:v>
                </c:pt>
                <c:pt idx="129">
                  <c:v>0.52100000000000035</c:v>
                </c:pt>
                <c:pt idx="130">
                  <c:v>0.52400000000000035</c:v>
                </c:pt>
                <c:pt idx="131">
                  <c:v>0.52700000000000036</c:v>
                </c:pt>
                <c:pt idx="132">
                  <c:v>0.53000000000000036</c:v>
                </c:pt>
                <c:pt idx="133">
                  <c:v>0.53300000000000036</c:v>
                </c:pt>
                <c:pt idx="134">
                  <c:v>0.53600000000000037</c:v>
                </c:pt>
                <c:pt idx="135">
                  <c:v>0.53900000000000037</c:v>
                </c:pt>
                <c:pt idx="136">
                  <c:v>0.54200000000000037</c:v>
                </c:pt>
                <c:pt idx="137">
                  <c:v>0.54500000000000037</c:v>
                </c:pt>
                <c:pt idx="138">
                  <c:v>0.54800000000000038</c:v>
                </c:pt>
                <c:pt idx="139">
                  <c:v>0.55100000000000038</c:v>
                </c:pt>
                <c:pt idx="140">
                  <c:v>0.55400000000000038</c:v>
                </c:pt>
                <c:pt idx="141">
                  <c:v>0.55700000000000038</c:v>
                </c:pt>
                <c:pt idx="142">
                  <c:v>0.56000000000000039</c:v>
                </c:pt>
                <c:pt idx="143">
                  <c:v>0.56300000000000039</c:v>
                </c:pt>
                <c:pt idx="144">
                  <c:v>0.56600000000000039</c:v>
                </c:pt>
                <c:pt idx="145">
                  <c:v>0.56900000000000039</c:v>
                </c:pt>
                <c:pt idx="146">
                  <c:v>0.5720000000000004</c:v>
                </c:pt>
                <c:pt idx="147">
                  <c:v>0.5750000000000004</c:v>
                </c:pt>
                <c:pt idx="148">
                  <c:v>0.5780000000000004</c:v>
                </c:pt>
                <c:pt idx="149">
                  <c:v>0.58100000000000041</c:v>
                </c:pt>
                <c:pt idx="150">
                  <c:v>0.58400000000000041</c:v>
                </c:pt>
                <c:pt idx="151">
                  <c:v>0.58700000000000041</c:v>
                </c:pt>
                <c:pt idx="152">
                  <c:v>0.59000000000000041</c:v>
                </c:pt>
                <c:pt idx="153">
                  <c:v>0.59300000000000042</c:v>
                </c:pt>
                <c:pt idx="154">
                  <c:v>0.59600000000000042</c:v>
                </c:pt>
                <c:pt idx="155">
                  <c:v>0.59900000000000042</c:v>
                </c:pt>
                <c:pt idx="156">
                  <c:v>0.60200000000000042</c:v>
                </c:pt>
                <c:pt idx="157">
                  <c:v>0.60500000000000043</c:v>
                </c:pt>
                <c:pt idx="158">
                  <c:v>0.60800000000000043</c:v>
                </c:pt>
                <c:pt idx="159">
                  <c:v>0.61100000000000043</c:v>
                </c:pt>
                <c:pt idx="160">
                  <c:v>0.61400000000000043</c:v>
                </c:pt>
                <c:pt idx="161">
                  <c:v>0.61700000000000044</c:v>
                </c:pt>
                <c:pt idx="162">
                  <c:v>0.62000000000000044</c:v>
                </c:pt>
                <c:pt idx="163">
                  <c:v>0.62300000000000044</c:v>
                </c:pt>
                <c:pt idx="164">
                  <c:v>0.62600000000000044</c:v>
                </c:pt>
                <c:pt idx="165">
                  <c:v>0.62900000000000045</c:v>
                </c:pt>
                <c:pt idx="166">
                  <c:v>0.63200000000000045</c:v>
                </c:pt>
                <c:pt idx="167">
                  <c:v>0.63500000000000045</c:v>
                </c:pt>
                <c:pt idx="168">
                  <c:v>0.63800000000000046</c:v>
                </c:pt>
                <c:pt idx="169">
                  <c:v>0.64100000000000046</c:v>
                </c:pt>
                <c:pt idx="170">
                  <c:v>0.64400000000000046</c:v>
                </c:pt>
                <c:pt idx="171">
                  <c:v>0.64700000000000046</c:v>
                </c:pt>
                <c:pt idx="172">
                  <c:v>0.65000000000000047</c:v>
                </c:pt>
                <c:pt idx="173">
                  <c:v>0.65300000000000047</c:v>
                </c:pt>
                <c:pt idx="174">
                  <c:v>0.65600000000000047</c:v>
                </c:pt>
                <c:pt idx="175">
                  <c:v>0.65900000000000047</c:v>
                </c:pt>
                <c:pt idx="176">
                  <c:v>0.66200000000000048</c:v>
                </c:pt>
                <c:pt idx="177">
                  <c:v>0.66500000000000048</c:v>
                </c:pt>
                <c:pt idx="178">
                  <c:v>0.66800000000000048</c:v>
                </c:pt>
                <c:pt idx="179">
                  <c:v>0.67100000000000048</c:v>
                </c:pt>
                <c:pt idx="180">
                  <c:v>0.67400000000000049</c:v>
                </c:pt>
                <c:pt idx="181">
                  <c:v>0.67700000000000049</c:v>
                </c:pt>
                <c:pt idx="182">
                  <c:v>0.68000000000000049</c:v>
                </c:pt>
                <c:pt idx="183">
                  <c:v>0.6830000000000005</c:v>
                </c:pt>
                <c:pt idx="184">
                  <c:v>0.6860000000000005</c:v>
                </c:pt>
                <c:pt idx="185">
                  <c:v>0.6890000000000005</c:v>
                </c:pt>
                <c:pt idx="186">
                  <c:v>0.6920000000000005</c:v>
                </c:pt>
                <c:pt idx="187">
                  <c:v>0.69500000000000051</c:v>
                </c:pt>
                <c:pt idx="188">
                  <c:v>0.69800000000000051</c:v>
                </c:pt>
                <c:pt idx="189">
                  <c:v>0.70100000000000051</c:v>
                </c:pt>
                <c:pt idx="190">
                  <c:v>0.70400000000000051</c:v>
                </c:pt>
                <c:pt idx="191">
                  <c:v>0.70700000000000052</c:v>
                </c:pt>
                <c:pt idx="192">
                  <c:v>0.71000000000000052</c:v>
                </c:pt>
                <c:pt idx="193">
                  <c:v>0.71300000000000052</c:v>
                </c:pt>
                <c:pt idx="194">
                  <c:v>0.71600000000000052</c:v>
                </c:pt>
                <c:pt idx="195">
                  <c:v>0.71900000000000053</c:v>
                </c:pt>
                <c:pt idx="196">
                  <c:v>0.72200000000000053</c:v>
                </c:pt>
                <c:pt idx="197">
                  <c:v>0.72500000000000053</c:v>
                </c:pt>
                <c:pt idx="198">
                  <c:v>0.72800000000000054</c:v>
                </c:pt>
                <c:pt idx="199">
                  <c:v>0.73100000000000054</c:v>
                </c:pt>
                <c:pt idx="200">
                  <c:v>0.73400000000000054</c:v>
                </c:pt>
                <c:pt idx="201">
                  <c:v>0.73700000000000054</c:v>
                </c:pt>
                <c:pt idx="202">
                  <c:v>0.74000000000000055</c:v>
                </c:pt>
                <c:pt idx="203">
                  <c:v>0.74300000000000055</c:v>
                </c:pt>
                <c:pt idx="204">
                  <c:v>0.74600000000000055</c:v>
                </c:pt>
                <c:pt idx="205">
                  <c:v>0.74900000000000055</c:v>
                </c:pt>
                <c:pt idx="206">
                  <c:v>0.75200000000000056</c:v>
                </c:pt>
                <c:pt idx="207">
                  <c:v>0.75500000000000056</c:v>
                </c:pt>
                <c:pt idx="208">
                  <c:v>0.75800000000000056</c:v>
                </c:pt>
                <c:pt idx="209">
                  <c:v>0.76100000000000056</c:v>
                </c:pt>
                <c:pt idx="210">
                  <c:v>0.76400000000000057</c:v>
                </c:pt>
                <c:pt idx="211">
                  <c:v>0.76700000000000057</c:v>
                </c:pt>
                <c:pt idx="212">
                  <c:v>0.77000000000000057</c:v>
                </c:pt>
              </c:numCache>
            </c:numRef>
          </c:xVal>
          <c:yVal>
            <c:numRef>
              <c:f>Sheet3!$B$17:$B$229</c:f>
              <c:numCache>
                <c:formatCode>General</c:formatCode>
                <c:ptCount val="213"/>
                <c:pt idx="0">
                  <c:v>0.11115853801599999</c:v>
                </c:pt>
                <c:pt idx="1">
                  <c:v>0.1113843919</c:v>
                </c:pt>
                <c:pt idx="2">
                  <c:v>0.11162113369600001</c:v>
                </c:pt>
                <c:pt idx="3">
                  <c:v>0.11186876340400001</c:v>
                </c:pt>
                <c:pt idx="4">
                  <c:v>0.11212728102400001</c:v>
                </c:pt>
                <c:pt idx="5">
                  <c:v>0.11239668655600001</c:v>
                </c:pt>
                <c:pt idx="6">
                  <c:v>0.11267698</c:v>
                </c:pt>
                <c:pt idx="7">
                  <c:v>0.112968161356</c:v>
                </c:pt>
                <c:pt idx="8">
                  <c:v>0.113270230624</c:v>
                </c:pt>
                <c:pt idx="9">
                  <c:v>0.11358318780400001</c:v>
                </c:pt>
                <c:pt idx="10">
                  <c:v>0.11390703289600002</c:v>
                </c:pt>
                <c:pt idx="11">
                  <c:v>0.1142417659</c:v>
                </c:pt>
                <c:pt idx="12">
                  <c:v>0.114587386816</c:v>
                </c:pt>
                <c:pt idx="13">
                  <c:v>0.11494389564400001</c:v>
                </c:pt>
                <c:pt idx="14">
                  <c:v>0.11531129238400001</c:v>
                </c:pt>
                <c:pt idx="15">
                  <c:v>0.115947815644</c:v>
                </c:pt>
                <c:pt idx="16">
                  <c:v>0.11634424681600002</c:v>
                </c:pt>
                <c:pt idx="17">
                  <c:v>0.11675156590000002</c:v>
                </c:pt>
                <c:pt idx="18">
                  <c:v>0.117169772896</c:v>
                </c:pt>
                <c:pt idx="19">
                  <c:v>0.117598867804</c:v>
                </c:pt>
                <c:pt idx="20">
                  <c:v>0.11803885062400001</c:v>
                </c:pt>
                <c:pt idx="21">
                  <c:v>0.11848972135600001</c:v>
                </c:pt>
                <c:pt idx="22">
                  <c:v>0.11895148000000001</c:v>
                </c:pt>
                <c:pt idx="23">
                  <c:v>0.119424126556</c:v>
                </c:pt>
                <c:pt idx="24">
                  <c:v>0.11990766102400002</c:v>
                </c:pt>
                <c:pt idx="25">
                  <c:v>0.12040208340400001</c:v>
                </c:pt>
                <c:pt idx="26">
                  <c:v>0.12090739369600001</c:v>
                </c:pt>
                <c:pt idx="27">
                  <c:v>0.12142359190000002</c:v>
                </c:pt>
                <c:pt idx="28">
                  <c:v>0.12195067801600001</c:v>
                </c:pt>
                <c:pt idx="29">
                  <c:v>0.12248865204400003</c:v>
                </c:pt>
                <c:pt idx="30">
                  <c:v>0.12303751398400001</c:v>
                </c:pt>
                <c:pt idx="31">
                  <c:v>0.12359726383600002</c:v>
                </c:pt>
                <c:pt idx="32">
                  <c:v>0.12416790160000002</c:v>
                </c:pt>
                <c:pt idx="33">
                  <c:v>0.12474942727600002</c:v>
                </c:pt>
                <c:pt idx="34">
                  <c:v>0.12534184086400002</c:v>
                </c:pt>
                <c:pt idx="35">
                  <c:v>0.12594514236400001</c:v>
                </c:pt>
                <c:pt idx="36">
                  <c:v>0.12655933177600004</c:v>
                </c:pt>
                <c:pt idx="37">
                  <c:v>0.12718440910000001</c:v>
                </c:pt>
                <c:pt idx="38">
                  <c:v>0.12782037433600002</c:v>
                </c:pt>
                <c:pt idx="39">
                  <c:v>0.12846722748400002</c:v>
                </c:pt>
                <c:pt idx="40">
                  <c:v>0.12912496854400002</c:v>
                </c:pt>
                <c:pt idx="41">
                  <c:v>0.12979359751600003</c:v>
                </c:pt>
                <c:pt idx="42">
                  <c:v>0.13047311440000003</c:v>
                </c:pt>
                <c:pt idx="43">
                  <c:v>0.13116351919600003</c:v>
                </c:pt>
                <c:pt idx="44">
                  <c:v>0.13186481190400004</c:v>
                </c:pt>
                <c:pt idx="45">
                  <c:v>0.13257699252400001</c:v>
                </c:pt>
                <c:pt idx="46">
                  <c:v>0.13330006105600004</c:v>
                </c:pt>
                <c:pt idx="47">
                  <c:v>0.13403401750000002</c:v>
                </c:pt>
                <c:pt idx="48">
                  <c:v>0.13477886185600002</c:v>
                </c:pt>
                <c:pt idx="49">
                  <c:v>0.13553459412400004</c:v>
                </c:pt>
                <c:pt idx="50">
                  <c:v>0.13630121430400002</c:v>
                </c:pt>
                <c:pt idx="51">
                  <c:v>0.13707872239600002</c:v>
                </c:pt>
                <c:pt idx="52">
                  <c:v>0.13786711840000004</c:v>
                </c:pt>
                <c:pt idx="53">
                  <c:v>0.13866640231600005</c:v>
                </c:pt>
                <c:pt idx="54">
                  <c:v>0.13947657414400005</c:v>
                </c:pt>
                <c:pt idx="55">
                  <c:v>0.14029763388400002</c:v>
                </c:pt>
                <c:pt idx="56">
                  <c:v>0.14112958153600005</c:v>
                </c:pt>
                <c:pt idx="57">
                  <c:v>0.14197241710000003</c:v>
                </c:pt>
                <c:pt idx="58">
                  <c:v>0.14282614057600004</c:v>
                </c:pt>
                <c:pt idx="59">
                  <c:v>0.14369075196400005</c:v>
                </c:pt>
                <c:pt idx="60">
                  <c:v>0.14456625126400002</c:v>
                </c:pt>
                <c:pt idx="61">
                  <c:v>0.14545263847600004</c:v>
                </c:pt>
                <c:pt idx="62">
                  <c:v>0.14634991360000005</c:v>
                </c:pt>
                <c:pt idx="63">
                  <c:v>0.14725807663600005</c:v>
                </c:pt>
                <c:pt idx="64">
                  <c:v>0.14817712758400006</c:v>
                </c:pt>
                <c:pt idx="65">
                  <c:v>0.14910706644400007</c:v>
                </c:pt>
                <c:pt idx="66">
                  <c:v>0.15004789321600007</c:v>
                </c:pt>
                <c:pt idx="67">
                  <c:v>0.15099960790000005</c:v>
                </c:pt>
                <c:pt idx="68">
                  <c:v>0.15196221049600006</c:v>
                </c:pt>
                <c:pt idx="69">
                  <c:v>0.15293570100400006</c:v>
                </c:pt>
                <c:pt idx="70">
                  <c:v>0.15392007942400007</c:v>
                </c:pt>
                <c:pt idx="71">
                  <c:v>0.15491534575600008</c:v>
                </c:pt>
                <c:pt idx="72">
                  <c:v>0.15592150000000005</c:v>
                </c:pt>
                <c:pt idx="73">
                  <c:v>0.15693854215600006</c:v>
                </c:pt>
                <c:pt idx="74">
                  <c:v>0.15796647222400007</c:v>
                </c:pt>
                <c:pt idx="75">
                  <c:v>0.15900529020400009</c:v>
                </c:pt>
                <c:pt idx="76">
                  <c:v>0.1600549960960001</c:v>
                </c:pt>
                <c:pt idx="77">
                  <c:v>0.16111558990000008</c:v>
                </c:pt>
                <c:pt idx="78">
                  <c:v>0.16218707161600007</c:v>
                </c:pt>
                <c:pt idx="79">
                  <c:v>0.16326944124400006</c:v>
                </c:pt>
                <c:pt idx="80">
                  <c:v>0.16436269878400009</c:v>
                </c:pt>
                <c:pt idx="81">
                  <c:v>0.16546684423600008</c:v>
                </c:pt>
                <c:pt idx="82">
                  <c:v>0.16658187760000007</c:v>
                </c:pt>
                <c:pt idx="83">
                  <c:v>0.1677077988760001</c:v>
                </c:pt>
                <c:pt idx="84">
                  <c:v>0.16884460806400009</c:v>
                </c:pt>
                <c:pt idx="85">
                  <c:v>0.1699923051640001</c:v>
                </c:pt>
                <c:pt idx="86">
                  <c:v>0.1711508901760001</c:v>
                </c:pt>
                <c:pt idx="87">
                  <c:v>0.1723203631000001</c:v>
                </c:pt>
                <c:pt idx="88">
                  <c:v>0.17350072393600008</c:v>
                </c:pt>
                <c:pt idx="89">
                  <c:v>0.17469197268400011</c:v>
                </c:pt>
                <c:pt idx="90">
                  <c:v>0.1758941093440001</c:v>
                </c:pt>
                <c:pt idx="91">
                  <c:v>0.17710713391600011</c:v>
                </c:pt>
                <c:pt idx="92">
                  <c:v>0.17833104640000008</c:v>
                </c:pt>
                <c:pt idx="93">
                  <c:v>0.17956584679600013</c:v>
                </c:pt>
                <c:pt idx="94">
                  <c:v>0.18081153510400011</c:v>
                </c:pt>
                <c:pt idx="95">
                  <c:v>0.18206811132400011</c:v>
                </c:pt>
                <c:pt idx="96">
                  <c:v>0.1833355754560001</c:v>
                </c:pt>
                <c:pt idx="97">
                  <c:v>0.18461392750000011</c:v>
                </c:pt>
                <c:pt idx="98">
                  <c:v>0.18590316745600011</c:v>
                </c:pt>
                <c:pt idx="99">
                  <c:v>0.1872032953240001</c:v>
                </c:pt>
                <c:pt idx="100">
                  <c:v>0.18851431110400013</c:v>
                </c:pt>
                <c:pt idx="101">
                  <c:v>0.18983621479600013</c:v>
                </c:pt>
                <c:pt idx="102">
                  <c:v>0.19116900640000012</c:v>
                </c:pt>
                <c:pt idx="103">
                  <c:v>0.19251268591600013</c:v>
                </c:pt>
                <c:pt idx="104">
                  <c:v>0.19386725334400012</c:v>
                </c:pt>
                <c:pt idx="105">
                  <c:v>0.19523270868400011</c:v>
                </c:pt>
                <c:pt idx="106">
                  <c:v>0.19660905193600015</c:v>
                </c:pt>
                <c:pt idx="107">
                  <c:v>0.19799628310000011</c:v>
                </c:pt>
                <c:pt idx="108">
                  <c:v>0.19939440217600016</c:v>
                </c:pt>
                <c:pt idx="109">
                  <c:v>0.20080340916400014</c:v>
                </c:pt>
                <c:pt idx="110">
                  <c:v>0.20222330406400013</c:v>
                </c:pt>
                <c:pt idx="111">
                  <c:v>0.20365408687600015</c:v>
                </c:pt>
                <c:pt idx="112">
                  <c:v>0.20509575760000015</c:v>
                </c:pt>
                <c:pt idx="113">
                  <c:v>0.20654831623600015</c:v>
                </c:pt>
                <c:pt idx="114">
                  <c:v>0.20801176278400016</c:v>
                </c:pt>
                <c:pt idx="115">
                  <c:v>0.20948609724400016</c:v>
                </c:pt>
                <c:pt idx="116">
                  <c:v>0.21097131961600016</c:v>
                </c:pt>
                <c:pt idx="117">
                  <c:v>0.21246742990000017</c:v>
                </c:pt>
                <c:pt idx="118">
                  <c:v>0.21397442809600017</c:v>
                </c:pt>
                <c:pt idx="119">
                  <c:v>0.21549231420400017</c:v>
                </c:pt>
                <c:pt idx="120">
                  <c:v>0.21702108822400018</c:v>
                </c:pt>
                <c:pt idx="121">
                  <c:v>0.21856075015600018</c:v>
                </c:pt>
                <c:pt idx="122">
                  <c:v>0.22011130000000018</c:v>
                </c:pt>
                <c:pt idx="123">
                  <c:v>0.22167273775600016</c:v>
                </c:pt>
                <c:pt idx="124">
                  <c:v>0.22324506342400016</c:v>
                </c:pt>
                <c:pt idx="125">
                  <c:v>0.22482827700400018</c:v>
                </c:pt>
                <c:pt idx="126">
                  <c:v>0.22642237849600019</c:v>
                </c:pt>
                <c:pt idx="127">
                  <c:v>0.22802736790000017</c:v>
                </c:pt>
                <c:pt idx="128">
                  <c:v>0.22964324521600019</c:v>
                </c:pt>
                <c:pt idx="129">
                  <c:v>0.2312700104440002</c:v>
                </c:pt>
                <c:pt idx="130">
                  <c:v>0.2329076635840002</c:v>
                </c:pt>
                <c:pt idx="131">
                  <c:v>0.23455620463600019</c:v>
                </c:pt>
                <c:pt idx="132">
                  <c:v>0.2362156336000002</c:v>
                </c:pt>
                <c:pt idx="133">
                  <c:v>0.2378859504760002</c:v>
                </c:pt>
                <c:pt idx="134">
                  <c:v>0.23956715526400019</c:v>
                </c:pt>
                <c:pt idx="135">
                  <c:v>0.24125924796400022</c:v>
                </c:pt>
                <c:pt idx="136">
                  <c:v>0.24296222857600022</c:v>
                </c:pt>
                <c:pt idx="137">
                  <c:v>0.24467609710000021</c:v>
                </c:pt>
                <c:pt idx="138">
                  <c:v>0.24640085353600022</c:v>
                </c:pt>
                <c:pt idx="139">
                  <c:v>0.24813649788400019</c:v>
                </c:pt>
                <c:pt idx="140">
                  <c:v>0.24988303014400021</c:v>
                </c:pt>
                <c:pt idx="141">
                  <c:v>0.25164045031600024</c:v>
                </c:pt>
                <c:pt idx="142">
                  <c:v>0.25340875840000021</c:v>
                </c:pt>
                <c:pt idx="143">
                  <c:v>0.25518795439600023</c:v>
                </c:pt>
                <c:pt idx="144">
                  <c:v>0.25697803830400023</c:v>
                </c:pt>
                <c:pt idx="145">
                  <c:v>0.25877901012400029</c:v>
                </c:pt>
                <c:pt idx="146">
                  <c:v>0.26059086985600022</c:v>
                </c:pt>
                <c:pt idx="147">
                  <c:v>0.26241361750000025</c:v>
                </c:pt>
                <c:pt idx="148">
                  <c:v>0.26424725305600028</c:v>
                </c:pt>
                <c:pt idx="149">
                  <c:v>0.26609177652400023</c:v>
                </c:pt>
                <c:pt idx="150">
                  <c:v>0.26794718790400024</c:v>
                </c:pt>
                <c:pt idx="151">
                  <c:v>0.26981348719600023</c:v>
                </c:pt>
                <c:pt idx="152">
                  <c:v>0.27169067440000022</c:v>
                </c:pt>
                <c:pt idx="153">
                  <c:v>0.27357874951600025</c:v>
                </c:pt>
                <c:pt idx="154">
                  <c:v>0.27547771254400022</c:v>
                </c:pt>
                <c:pt idx="155">
                  <c:v>0.27738756348400023</c:v>
                </c:pt>
                <c:pt idx="156">
                  <c:v>0.27930830233600029</c:v>
                </c:pt>
                <c:pt idx="157">
                  <c:v>0.28123992910000023</c:v>
                </c:pt>
                <c:pt idx="158">
                  <c:v>0.28318244377600033</c:v>
                </c:pt>
                <c:pt idx="159">
                  <c:v>0.28513584636400024</c:v>
                </c:pt>
                <c:pt idx="160">
                  <c:v>0.28710013686400027</c:v>
                </c:pt>
                <c:pt idx="161">
                  <c:v>0.28907531527600028</c:v>
                </c:pt>
                <c:pt idx="162">
                  <c:v>0.29106138160000028</c:v>
                </c:pt>
                <c:pt idx="163">
                  <c:v>0.29305833583600027</c:v>
                </c:pt>
                <c:pt idx="164">
                  <c:v>0.29506617798400031</c:v>
                </c:pt>
                <c:pt idx="165">
                  <c:v>0.29708490804400034</c:v>
                </c:pt>
                <c:pt idx="166">
                  <c:v>0.2991145260160003</c:v>
                </c:pt>
                <c:pt idx="167">
                  <c:v>0.30115503190000026</c:v>
                </c:pt>
                <c:pt idx="168">
                  <c:v>0.30320642569600031</c:v>
                </c:pt>
                <c:pt idx="169">
                  <c:v>0.30526870740400031</c:v>
                </c:pt>
                <c:pt idx="170">
                  <c:v>0.30734187702400034</c:v>
                </c:pt>
                <c:pt idx="171">
                  <c:v>0.30942593455600037</c:v>
                </c:pt>
                <c:pt idx="172">
                  <c:v>0.31152088000000028</c:v>
                </c:pt>
                <c:pt idx="173">
                  <c:v>0.31362671335600029</c:v>
                </c:pt>
                <c:pt idx="174">
                  <c:v>0.31574343462400034</c:v>
                </c:pt>
                <c:pt idx="175">
                  <c:v>0.31787104380400033</c:v>
                </c:pt>
                <c:pt idx="176">
                  <c:v>0.32000954089600031</c:v>
                </c:pt>
                <c:pt idx="177">
                  <c:v>0.32215892590000034</c:v>
                </c:pt>
                <c:pt idx="178">
                  <c:v>0.32431919881600035</c:v>
                </c:pt>
                <c:pt idx="179">
                  <c:v>0.32649035964400036</c:v>
                </c:pt>
                <c:pt idx="180">
                  <c:v>0.32867240838400036</c:v>
                </c:pt>
                <c:pt idx="181">
                  <c:v>0.33086534503600035</c:v>
                </c:pt>
                <c:pt idx="182">
                  <c:v>0.33306916960000033</c:v>
                </c:pt>
                <c:pt idx="183">
                  <c:v>0.33528388207600035</c:v>
                </c:pt>
                <c:pt idx="184">
                  <c:v>0.33750948246400037</c:v>
                </c:pt>
                <c:pt idx="185">
                  <c:v>0.33974597076400037</c:v>
                </c:pt>
                <c:pt idx="186">
                  <c:v>0.34199334697600037</c:v>
                </c:pt>
                <c:pt idx="187">
                  <c:v>0.34425161110000035</c:v>
                </c:pt>
                <c:pt idx="188">
                  <c:v>0.34652076313600039</c:v>
                </c:pt>
                <c:pt idx="189">
                  <c:v>0.34880080308400035</c:v>
                </c:pt>
                <c:pt idx="190">
                  <c:v>0.35109173094400037</c:v>
                </c:pt>
                <c:pt idx="191">
                  <c:v>0.35339354671600037</c:v>
                </c:pt>
                <c:pt idx="192">
                  <c:v>0.35570625040000037</c:v>
                </c:pt>
                <c:pt idx="193">
                  <c:v>0.35802984199600041</c:v>
                </c:pt>
                <c:pt idx="194">
                  <c:v>0.36036432150400044</c:v>
                </c:pt>
                <c:pt idx="195">
                  <c:v>0.36270968892400046</c:v>
                </c:pt>
                <c:pt idx="196">
                  <c:v>0.36506594425600036</c:v>
                </c:pt>
                <c:pt idx="197">
                  <c:v>0.36743308750000042</c:v>
                </c:pt>
                <c:pt idx="198">
                  <c:v>0.36981111865600041</c:v>
                </c:pt>
                <c:pt idx="199">
                  <c:v>0.3722000377240004</c:v>
                </c:pt>
                <c:pt idx="200">
                  <c:v>0.37459984470400043</c:v>
                </c:pt>
                <c:pt idx="201">
                  <c:v>0.37701053959600045</c:v>
                </c:pt>
                <c:pt idx="202">
                  <c:v>0.37943212240000046</c:v>
                </c:pt>
                <c:pt idx="203">
                  <c:v>0.38186459311600041</c:v>
                </c:pt>
                <c:pt idx="204">
                  <c:v>0.3843079517440004</c:v>
                </c:pt>
                <c:pt idx="205">
                  <c:v>0.38676219828400049</c:v>
                </c:pt>
                <c:pt idx="206">
                  <c:v>0.38922733273600041</c:v>
                </c:pt>
                <c:pt idx="207">
                  <c:v>0.39170335510000048</c:v>
                </c:pt>
                <c:pt idx="208">
                  <c:v>0.39419026537600049</c:v>
                </c:pt>
                <c:pt idx="209">
                  <c:v>0.39668806356400044</c:v>
                </c:pt>
                <c:pt idx="210">
                  <c:v>0.39919674966400048</c:v>
                </c:pt>
                <c:pt idx="211">
                  <c:v>0.40171632367600046</c:v>
                </c:pt>
                <c:pt idx="212">
                  <c:v>0.40424678560000049</c:v>
                </c:pt>
              </c:numCache>
            </c:numRef>
          </c:yVal>
          <c:smooth val="0"/>
          <c:extLst>
            <c:ext xmlns:c16="http://schemas.microsoft.com/office/drawing/2014/chart" uri="{C3380CC4-5D6E-409C-BE32-E72D297353CC}">
              <c16:uniqueId val="{00000000-3314-45EE-A388-9ABAA403BDEB}"/>
            </c:ext>
          </c:extLst>
        </c:ser>
        <c:ser>
          <c:idx val="1"/>
          <c:order val="1"/>
          <c:tx>
            <c:strRef>
              <c:f>Sheet3!$D$16</c:f>
              <c:strCache>
                <c:ptCount val="1"/>
                <c:pt idx="0">
                  <c:v>Nonlinear Envelope</c:v>
                </c:pt>
              </c:strCache>
            </c:strRef>
          </c:tx>
          <c:spPr>
            <a:ln w="38100">
              <a:solidFill>
                <a:schemeClr val="tx1"/>
              </a:solidFill>
              <a:prstDash val="solid"/>
            </a:ln>
          </c:spPr>
          <c:marker>
            <c:symbol val="none"/>
          </c:marker>
          <c:xVal>
            <c:numRef>
              <c:f>Sheet3!$A$17:$A$229</c:f>
              <c:numCache>
                <c:formatCode>General</c:formatCode>
                <c:ptCount val="213"/>
                <c:pt idx="0">
                  <c:v>0.13200000000000001</c:v>
                </c:pt>
                <c:pt idx="1">
                  <c:v>0.13500000000000001</c:v>
                </c:pt>
                <c:pt idx="2">
                  <c:v>0.13800000000000001</c:v>
                </c:pt>
                <c:pt idx="3">
                  <c:v>0.14100000000000001</c:v>
                </c:pt>
                <c:pt idx="4">
                  <c:v>0.14400000000000002</c:v>
                </c:pt>
                <c:pt idx="5">
                  <c:v>0.14700000000000002</c:v>
                </c:pt>
                <c:pt idx="6">
                  <c:v>0.15000000000000002</c:v>
                </c:pt>
                <c:pt idx="7">
                  <c:v>0.15300000000000002</c:v>
                </c:pt>
                <c:pt idx="8">
                  <c:v>0.15600000000000003</c:v>
                </c:pt>
                <c:pt idx="9">
                  <c:v>0.15900000000000003</c:v>
                </c:pt>
                <c:pt idx="10">
                  <c:v>0.16200000000000003</c:v>
                </c:pt>
                <c:pt idx="11">
                  <c:v>0.16500000000000004</c:v>
                </c:pt>
                <c:pt idx="12">
                  <c:v>0.16800000000000004</c:v>
                </c:pt>
                <c:pt idx="13">
                  <c:v>0.17100000000000004</c:v>
                </c:pt>
                <c:pt idx="14">
                  <c:v>0.17400000000000004</c:v>
                </c:pt>
                <c:pt idx="15">
                  <c:v>0.17900000000000005</c:v>
                </c:pt>
                <c:pt idx="16">
                  <c:v>0.18200000000000005</c:v>
                </c:pt>
                <c:pt idx="17">
                  <c:v>0.18500000000000005</c:v>
                </c:pt>
                <c:pt idx="18">
                  <c:v>0.18800000000000006</c:v>
                </c:pt>
                <c:pt idx="19">
                  <c:v>0.19100000000000006</c:v>
                </c:pt>
                <c:pt idx="20">
                  <c:v>0.19400000000000006</c:v>
                </c:pt>
                <c:pt idx="21">
                  <c:v>0.19700000000000006</c:v>
                </c:pt>
                <c:pt idx="22">
                  <c:v>0.20000000000000007</c:v>
                </c:pt>
                <c:pt idx="23">
                  <c:v>0.20300000000000007</c:v>
                </c:pt>
                <c:pt idx="24">
                  <c:v>0.20600000000000007</c:v>
                </c:pt>
                <c:pt idx="25">
                  <c:v>0.20900000000000007</c:v>
                </c:pt>
                <c:pt idx="26">
                  <c:v>0.21200000000000008</c:v>
                </c:pt>
                <c:pt idx="27">
                  <c:v>0.21500000000000008</c:v>
                </c:pt>
                <c:pt idx="28">
                  <c:v>0.21800000000000008</c:v>
                </c:pt>
                <c:pt idx="29">
                  <c:v>0.22100000000000009</c:v>
                </c:pt>
                <c:pt idx="30">
                  <c:v>0.22400000000000009</c:v>
                </c:pt>
                <c:pt idx="31">
                  <c:v>0.22700000000000009</c:v>
                </c:pt>
                <c:pt idx="32">
                  <c:v>0.23000000000000009</c:v>
                </c:pt>
                <c:pt idx="33">
                  <c:v>0.2330000000000001</c:v>
                </c:pt>
                <c:pt idx="34">
                  <c:v>0.2360000000000001</c:v>
                </c:pt>
                <c:pt idx="35">
                  <c:v>0.2390000000000001</c:v>
                </c:pt>
                <c:pt idx="36">
                  <c:v>0.2420000000000001</c:v>
                </c:pt>
                <c:pt idx="37">
                  <c:v>0.24500000000000011</c:v>
                </c:pt>
                <c:pt idx="38">
                  <c:v>0.24800000000000011</c:v>
                </c:pt>
                <c:pt idx="39">
                  <c:v>0.25100000000000011</c:v>
                </c:pt>
                <c:pt idx="40">
                  <c:v>0.25400000000000011</c:v>
                </c:pt>
                <c:pt idx="41">
                  <c:v>0.25700000000000012</c:v>
                </c:pt>
                <c:pt idx="42">
                  <c:v>0.26000000000000012</c:v>
                </c:pt>
                <c:pt idx="43">
                  <c:v>0.26300000000000012</c:v>
                </c:pt>
                <c:pt idx="44">
                  <c:v>0.26600000000000013</c:v>
                </c:pt>
                <c:pt idx="45">
                  <c:v>0.26900000000000013</c:v>
                </c:pt>
                <c:pt idx="46">
                  <c:v>0.27200000000000013</c:v>
                </c:pt>
                <c:pt idx="47">
                  <c:v>0.27500000000000013</c:v>
                </c:pt>
                <c:pt idx="48">
                  <c:v>0.27800000000000014</c:v>
                </c:pt>
                <c:pt idx="49">
                  <c:v>0.28100000000000014</c:v>
                </c:pt>
                <c:pt idx="50">
                  <c:v>0.28400000000000014</c:v>
                </c:pt>
                <c:pt idx="51">
                  <c:v>0.28700000000000014</c:v>
                </c:pt>
                <c:pt idx="52">
                  <c:v>0.29000000000000015</c:v>
                </c:pt>
                <c:pt idx="53">
                  <c:v>0.29300000000000015</c:v>
                </c:pt>
                <c:pt idx="54">
                  <c:v>0.29600000000000015</c:v>
                </c:pt>
                <c:pt idx="55">
                  <c:v>0.29900000000000015</c:v>
                </c:pt>
                <c:pt idx="56">
                  <c:v>0.30200000000000016</c:v>
                </c:pt>
                <c:pt idx="57">
                  <c:v>0.30500000000000016</c:v>
                </c:pt>
                <c:pt idx="58">
                  <c:v>0.30800000000000016</c:v>
                </c:pt>
                <c:pt idx="59">
                  <c:v>0.31100000000000017</c:v>
                </c:pt>
                <c:pt idx="60">
                  <c:v>0.31400000000000017</c:v>
                </c:pt>
                <c:pt idx="61">
                  <c:v>0.31700000000000017</c:v>
                </c:pt>
                <c:pt idx="62">
                  <c:v>0.32000000000000017</c:v>
                </c:pt>
                <c:pt idx="63">
                  <c:v>0.32300000000000018</c:v>
                </c:pt>
                <c:pt idx="64">
                  <c:v>0.32600000000000018</c:v>
                </c:pt>
                <c:pt idx="65">
                  <c:v>0.32900000000000018</c:v>
                </c:pt>
                <c:pt idx="66">
                  <c:v>0.33200000000000018</c:v>
                </c:pt>
                <c:pt idx="67">
                  <c:v>0.33500000000000019</c:v>
                </c:pt>
                <c:pt idx="68">
                  <c:v>0.33800000000000019</c:v>
                </c:pt>
                <c:pt idx="69">
                  <c:v>0.34100000000000019</c:v>
                </c:pt>
                <c:pt idx="70">
                  <c:v>0.34400000000000019</c:v>
                </c:pt>
                <c:pt idx="71">
                  <c:v>0.3470000000000002</c:v>
                </c:pt>
                <c:pt idx="72">
                  <c:v>0.3500000000000002</c:v>
                </c:pt>
                <c:pt idx="73">
                  <c:v>0.3530000000000002</c:v>
                </c:pt>
                <c:pt idx="74">
                  <c:v>0.35600000000000021</c:v>
                </c:pt>
                <c:pt idx="75">
                  <c:v>0.35900000000000021</c:v>
                </c:pt>
                <c:pt idx="76">
                  <c:v>0.36200000000000021</c:v>
                </c:pt>
                <c:pt idx="77">
                  <c:v>0.36500000000000021</c:v>
                </c:pt>
                <c:pt idx="78">
                  <c:v>0.36800000000000022</c:v>
                </c:pt>
                <c:pt idx="79">
                  <c:v>0.37100000000000022</c:v>
                </c:pt>
                <c:pt idx="80">
                  <c:v>0.37400000000000022</c:v>
                </c:pt>
                <c:pt idx="81">
                  <c:v>0.37700000000000022</c:v>
                </c:pt>
                <c:pt idx="82">
                  <c:v>0.38000000000000023</c:v>
                </c:pt>
                <c:pt idx="83">
                  <c:v>0.38300000000000023</c:v>
                </c:pt>
                <c:pt idx="84">
                  <c:v>0.38600000000000023</c:v>
                </c:pt>
                <c:pt idx="85">
                  <c:v>0.38900000000000023</c:v>
                </c:pt>
                <c:pt idx="86">
                  <c:v>0.39200000000000024</c:v>
                </c:pt>
                <c:pt idx="87">
                  <c:v>0.39500000000000024</c:v>
                </c:pt>
                <c:pt idx="88">
                  <c:v>0.39800000000000024</c:v>
                </c:pt>
                <c:pt idx="89">
                  <c:v>0.40100000000000025</c:v>
                </c:pt>
                <c:pt idx="90">
                  <c:v>0.40400000000000025</c:v>
                </c:pt>
                <c:pt idx="91">
                  <c:v>0.40700000000000025</c:v>
                </c:pt>
                <c:pt idx="92">
                  <c:v>0.41000000000000025</c:v>
                </c:pt>
                <c:pt idx="93">
                  <c:v>0.41300000000000026</c:v>
                </c:pt>
                <c:pt idx="94">
                  <c:v>0.41600000000000026</c:v>
                </c:pt>
                <c:pt idx="95">
                  <c:v>0.41900000000000026</c:v>
                </c:pt>
                <c:pt idx="96">
                  <c:v>0.42200000000000026</c:v>
                </c:pt>
                <c:pt idx="97">
                  <c:v>0.42500000000000027</c:v>
                </c:pt>
                <c:pt idx="98">
                  <c:v>0.42800000000000027</c:v>
                </c:pt>
                <c:pt idx="99">
                  <c:v>0.43100000000000027</c:v>
                </c:pt>
                <c:pt idx="100">
                  <c:v>0.43400000000000027</c:v>
                </c:pt>
                <c:pt idx="101">
                  <c:v>0.43700000000000028</c:v>
                </c:pt>
                <c:pt idx="102">
                  <c:v>0.44000000000000028</c:v>
                </c:pt>
                <c:pt idx="103">
                  <c:v>0.44300000000000028</c:v>
                </c:pt>
                <c:pt idx="104">
                  <c:v>0.44600000000000029</c:v>
                </c:pt>
                <c:pt idx="105">
                  <c:v>0.44900000000000029</c:v>
                </c:pt>
                <c:pt idx="106">
                  <c:v>0.45200000000000029</c:v>
                </c:pt>
                <c:pt idx="107">
                  <c:v>0.45500000000000029</c:v>
                </c:pt>
                <c:pt idx="108">
                  <c:v>0.4580000000000003</c:v>
                </c:pt>
                <c:pt idx="109">
                  <c:v>0.4610000000000003</c:v>
                </c:pt>
                <c:pt idx="110">
                  <c:v>0.4640000000000003</c:v>
                </c:pt>
                <c:pt idx="111">
                  <c:v>0.4670000000000003</c:v>
                </c:pt>
                <c:pt idx="112">
                  <c:v>0.47000000000000031</c:v>
                </c:pt>
                <c:pt idx="113">
                  <c:v>0.47300000000000031</c:v>
                </c:pt>
                <c:pt idx="114">
                  <c:v>0.47600000000000031</c:v>
                </c:pt>
                <c:pt idx="115">
                  <c:v>0.47900000000000031</c:v>
                </c:pt>
                <c:pt idx="116">
                  <c:v>0.48200000000000032</c:v>
                </c:pt>
                <c:pt idx="117">
                  <c:v>0.48500000000000032</c:v>
                </c:pt>
                <c:pt idx="118">
                  <c:v>0.48800000000000032</c:v>
                </c:pt>
                <c:pt idx="119">
                  <c:v>0.49100000000000033</c:v>
                </c:pt>
                <c:pt idx="120">
                  <c:v>0.49400000000000033</c:v>
                </c:pt>
                <c:pt idx="121">
                  <c:v>0.49700000000000033</c:v>
                </c:pt>
                <c:pt idx="122">
                  <c:v>0.50000000000000033</c:v>
                </c:pt>
                <c:pt idx="123">
                  <c:v>0.50300000000000034</c:v>
                </c:pt>
                <c:pt idx="124">
                  <c:v>0.50600000000000034</c:v>
                </c:pt>
                <c:pt idx="125">
                  <c:v>0.50900000000000034</c:v>
                </c:pt>
                <c:pt idx="126">
                  <c:v>0.51200000000000034</c:v>
                </c:pt>
                <c:pt idx="127">
                  <c:v>0.51500000000000035</c:v>
                </c:pt>
                <c:pt idx="128">
                  <c:v>0.51800000000000035</c:v>
                </c:pt>
                <c:pt idx="129">
                  <c:v>0.52100000000000035</c:v>
                </c:pt>
                <c:pt idx="130">
                  <c:v>0.52400000000000035</c:v>
                </c:pt>
                <c:pt idx="131">
                  <c:v>0.52700000000000036</c:v>
                </c:pt>
                <c:pt idx="132">
                  <c:v>0.53000000000000036</c:v>
                </c:pt>
                <c:pt idx="133">
                  <c:v>0.53300000000000036</c:v>
                </c:pt>
                <c:pt idx="134">
                  <c:v>0.53600000000000037</c:v>
                </c:pt>
                <c:pt idx="135">
                  <c:v>0.53900000000000037</c:v>
                </c:pt>
                <c:pt idx="136">
                  <c:v>0.54200000000000037</c:v>
                </c:pt>
                <c:pt idx="137">
                  <c:v>0.54500000000000037</c:v>
                </c:pt>
                <c:pt idx="138">
                  <c:v>0.54800000000000038</c:v>
                </c:pt>
                <c:pt idx="139">
                  <c:v>0.55100000000000038</c:v>
                </c:pt>
                <c:pt idx="140">
                  <c:v>0.55400000000000038</c:v>
                </c:pt>
                <c:pt idx="141">
                  <c:v>0.55700000000000038</c:v>
                </c:pt>
                <c:pt idx="142">
                  <c:v>0.56000000000000039</c:v>
                </c:pt>
                <c:pt idx="143">
                  <c:v>0.56300000000000039</c:v>
                </c:pt>
                <c:pt idx="144">
                  <c:v>0.56600000000000039</c:v>
                </c:pt>
                <c:pt idx="145">
                  <c:v>0.56900000000000039</c:v>
                </c:pt>
                <c:pt idx="146">
                  <c:v>0.5720000000000004</c:v>
                </c:pt>
                <c:pt idx="147">
                  <c:v>0.5750000000000004</c:v>
                </c:pt>
                <c:pt idx="148">
                  <c:v>0.5780000000000004</c:v>
                </c:pt>
                <c:pt idx="149">
                  <c:v>0.58100000000000041</c:v>
                </c:pt>
                <c:pt idx="150">
                  <c:v>0.58400000000000041</c:v>
                </c:pt>
                <c:pt idx="151">
                  <c:v>0.58700000000000041</c:v>
                </c:pt>
                <c:pt idx="152">
                  <c:v>0.59000000000000041</c:v>
                </c:pt>
                <c:pt idx="153">
                  <c:v>0.59300000000000042</c:v>
                </c:pt>
                <c:pt idx="154">
                  <c:v>0.59600000000000042</c:v>
                </c:pt>
                <c:pt idx="155">
                  <c:v>0.59900000000000042</c:v>
                </c:pt>
                <c:pt idx="156">
                  <c:v>0.60200000000000042</c:v>
                </c:pt>
                <c:pt idx="157">
                  <c:v>0.60500000000000043</c:v>
                </c:pt>
                <c:pt idx="158">
                  <c:v>0.60800000000000043</c:v>
                </c:pt>
                <c:pt idx="159">
                  <c:v>0.61100000000000043</c:v>
                </c:pt>
                <c:pt idx="160">
                  <c:v>0.61400000000000043</c:v>
                </c:pt>
                <c:pt idx="161">
                  <c:v>0.61700000000000044</c:v>
                </c:pt>
                <c:pt idx="162">
                  <c:v>0.62000000000000044</c:v>
                </c:pt>
                <c:pt idx="163">
                  <c:v>0.62300000000000044</c:v>
                </c:pt>
                <c:pt idx="164">
                  <c:v>0.62600000000000044</c:v>
                </c:pt>
                <c:pt idx="165">
                  <c:v>0.62900000000000045</c:v>
                </c:pt>
                <c:pt idx="166">
                  <c:v>0.63200000000000045</c:v>
                </c:pt>
                <c:pt idx="167">
                  <c:v>0.63500000000000045</c:v>
                </c:pt>
                <c:pt idx="168">
                  <c:v>0.63800000000000046</c:v>
                </c:pt>
                <c:pt idx="169">
                  <c:v>0.64100000000000046</c:v>
                </c:pt>
                <c:pt idx="170">
                  <c:v>0.64400000000000046</c:v>
                </c:pt>
                <c:pt idx="171">
                  <c:v>0.64700000000000046</c:v>
                </c:pt>
                <c:pt idx="172">
                  <c:v>0.65000000000000047</c:v>
                </c:pt>
                <c:pt idx="173">
                  <c:v>0.65300000000000047</c:v>
                </c:pt>
                <c:pt idx="174">
                  <c:v>0.65600000000000047</c:v>
                </c:pt>
                <c:pt idx="175">
                  <c:v>0.65900000000000047</c:v>
                </c:pt>
                <c:pt idx="176">
                  <c:v>0.66200000000000048</c:v>
                </c:pt>
                <c:pt idx="177">
                  <c:v>0.66500000000000048</c:v>
                </c:pt>
                <c:pt idx="178">
                  <c:v>0.66800000000000048</c:v>
                </c:pt>
                <c:pt idx="179">
                  <c:v>0.67100000000000048</c:v>
                </c:pt>
                <c:pt idx="180">
                  <c:v>0.67400000000000049</c:v>
                </c:pt>
                <c:pt idx="181">
                  <c:v>0.67700000000000049</c:v>
                </c:pt>
                <c:pt idx="182">
                  <c:v>0.68000000000000049</c:v>
                </c:pt>
                <c:pt idx="183">
                  <c:v>0.6830000000000005</c:v>
                </c:pt>
                <c:pt idx="184">
                  <c:v>0.6860000000000005</c:v>
                </c:pt>
                <c:pt idx="185">
                  <c:v>0.6890000000000005</c:v>
                </c:pt>
                <c:pt idx="186">
                  <c:v>0.6920000000000005</c:v>
                </c:pt>
                <c:pt idx="187">
                  <c:v>0.69500000000000051</c:v>
                </c:pt>
                <c:pt idx="188">
                  <c:v>0.69800000000000051</c:v>
                </c:pt>
                <c:pt idx="189">
                  <c:v>0.70100000000000051</c:v>
                </c:pt>
                <c:pt idx="190">
                  <c:v>0.70400000000000051</c:v>
                </c:pt>
                <c:pt idx="191">
                  <c:v>0.70700000000000052</c:v>
                </c:pt>
                <c:pt idx="192">
                  <c:v>0.71000000000000052</c:v>
                </c:pt>
                <c:pt idx="193">
                  <c:v>0.71300000000000052</c:v>
                </c:pt>
                <c:pt idx="194">
                  <c:v>0.71600000000000052</c:v>
                </c:pt>
                <c:pt idx="195">
                  <c:v>0.71900000000000053</c:v>
                </c:pt>
                <c:pt idx="196">
                  <c:v>0.72200000000000053</c:v>
                </c:pt>
                <c:pt idx="197">
                  <c:v>0.72500000000000053</c:v>
                </c:pt>
                <c:pt idx="198">
                  <c:v>0.72800000000000054</c:v>
                </c:pt>
                <c:pt idx="199">
                  <c:v>0.73100000000000054</c:v>
                </c:pt>
                <c:pt idx="200">
                  <c:v>0.73400000000000054</c:v>
                </c:pt>
                <c:pt idx="201">
                  <c:v>0.73700000000000054</c:v>
                </c:pt>
                <c:pt idx="202">
                  <c:v>0.74000000000000055</c:v>
                </c:pt>
                <c:pt idx="203">
                  <c:v>0.74300000000000055</c:v>
                </c:pt>
                <c:pt idx="204">
                  <c:v>0.74600000000000055</c:v>
                </c:pt>
                <c:pt idx="205">
                  <c:v>0.74900000000000055</c:v>
                </c:pt>
                <c:pt idx="206">
                  <c:v>0.75200000000000056</c:v>
                </c:pt>
                <c:pt idx="207">
                  <c:v>0.75500000000000056</c:v>
                </c:pt>
                <c:pt idx="208">
                  <c:v>0.75800000000000056</c:v>
                </c:pt>
                <c:pt idx="209">
                  <c:v>0.76100000000000056</c:v>
                </c:pt>
                <c:pt idx="210">
                  <c:v>0.76400000000000057</c:v>
                </c:pt>
                <c:pt idx="211">
                  <c:v>0.76700000000000057</c:v>
                </c:pt>
                <c:pt idx="212">
                  <c:v>0.77000000000000057</c:v>
                </c:pt>
              </c:numCache>
            </c:numRef>
          </c:xVal>
          <c:yVal>
            <c:numRef>
              <c:f>Sheet3!$D$17:$D$229</c:f>
              <c:numCache>
                <c:formatCode>General</c:formatCode>
                <c:ptCount val="213"/>
                <c:pt idx="0">
                  <c:v>0.13447054966438432</c:v>
                </c:pt>
                <c:pt idx="1">
                  <c:v>0.131726229593779</c:v>
                </c:pt>
                <c:pt idx="2">
                  <c:v>0.12915815328931335</c:v>
                </c:pt>
                <c:pt idx="3">
                  <c:v>0.12675683195401355</c:v>
                </c:pt>
                <c:pt idx="4">
                  <c:v>0.1245134591162449</c:v>
                </c:pt>
                <c:pt idx="5">
                  <c:v>0.12241984897910629</c:v>
                </c:pt>
                <c:pt idx="6">
                  <c:v>0.12046838145002692</c:v>
                </c:pt>
                <c:pt idx="7">
                  <c:v>0.11865195301040332</c:v>
                </c:pt>
                <c:pt idx="8">
                  <c:v>0.11696393270488803</c:v>
                </c:pt>
                <c:pt idx="9">
                  <c:v>0.11539812263071547</c:v>
                </c:pt>
                <c:pt idx="10">
                  <c:v>0.11394872239250631</c:v>
                </c:pt>
                <c:pt idx="11">
                  <c:v>0.11261029706005155</c:v>
                </c:pt>
                <c:pt idx="12">
                  <c:v>0.11137774822779223</c:v>
                </c:pt>
                <c:pt idx="13">
                  <c:v>0.11024628782691193</c:v>
                </c:pt>
                <c:pt idx="14">
                  <c:v>0.10921141438556348</c:v>
                </c:pt>
                <c:pt idx="15">
                  <c:v>0.10768986829394933</c:v>
                </c:pt>
                <c:pt idx="16">
                  <c:v>0.10689250709314768</c:v>
                </c:pt>
                <c:pt idx="17">
                  <c:v>0.1061773513331663</c:v>
                </c:pt>
                <c:pt idx="18">
                  <c:v>0.10554098132072054</c:v>
                </c:pt>
                <c:pt idx="19">
                  <c:v>0.10498016450322345</c:v>
                </c:pt>
                <c:pt idx="20">
                  <c:v>0.10449184260535338</c:v>
                </c:pt>
                <c:pt idx="21">
                  <c:v>0.10407311982881307</c:v>
                </c:pt>
                <c:pt idx="22">
                  <c:v>0.10372125201291371</c:v>
                </c:pt>
                <c:pt idx="23">
                  <c:v>0.10343363666483618</c:v>
                </c:pt>
                <c:pt idx="24">
                  <c:v>0.10320780377825789</c:v>
                </c:pt>
                <c:pt idx="25">
                  <c:v>0.10304140736770184</c:v>
                </c:pt>
                <c:pt idx="26">
                  <c:v>0.10293221765356642</c:v>
                </c:pt>
                <c:pt idx="27">
                  <c:v>0.1028781138395467</c:v>
                </c:pt>
                <c:pt idx="28">
                  <c:v>0.10287707743008778</c:v>
                </c:pt>
                <c:pt idx="29">
                  <c:v>0.10292718604079354</c:v>
                </c:pt>
                <c:pt idx="30">
                  <c:v>0.10302660765938543</c:v>
                </c:pt>
                <c:pt idx="31">
                  <c:v>0.10317359531896186</c:v>
                </c:pt>
                <c:pt idx="32">
                  <c:v>0.10336648214901245</c:v>
                </c:pt>
                <c:pt idx="33">
                  <c:v>0.10360367677293691</c:v>
                </c:pt>
                <c:pt idx="34">
                  <c:v>0.10388365902376828</c:v>
                </c:pt>
                <c:pt idx="35">
                  <c:v>0.10420497595243294</c:v>
                </c:pt>
                <c:pt idx="36">
                  <c:v>0.10456623810524168</c:v>
                </c:pt>
                <c:pt idx="37">
                  <c:v>0.1049661160494233</c:v>
                </c:pt>
                <c:pt idx="38">
                  <c:v>0.10540333712741468</c:v>
                </c:pt>
                <c:pt idx="39">
                  <c:v>0.10587668242232673</c:v>
                </c:pt>
                <c:pt idx="40">
                  <c:v>0.106384983918557</c:v>
                </c:pt>
                <c:pt idx="41">
                  <c:v>0.10692712184289499</c:v>
                </c:pt>
                <c:pt idx="42">
                  <c:v>0.1075020221727323</c:v>
                </c:pt>
                <c:pt idx="43">
                  <c:v>0.10810865429911509</c:v>
                </c:pt>
                <c:pt idx="44">
                  <c:v>0.10874602883340989</c:v>
                </c:pt>
                <c:pt idx="45">
                  <c:v>0.10941319554727758</c:v>
                </c:pt>
                <c:pt idx="46">
                  <c:v>0.11010924143649414</c:v>
                </c:pt>
                <c:pt idx="47">
                  <c:v>0.11083328889993138</c:v>
                </c:pt>
                <c:pt idx="48">
                  <c:v>0.11158449402569381</c:v>
                </c:pt>
                <c:pt idx="49">
                  <c:v>0.11236204497705271</c:v>
                </c:pt>
                <c:pt idx="50">
                  <c:v>0.11316516047139291</c:v>
                </c:pt>
                <c:pt idx="51">
                  <c:v>0.11399308834590882</c:v>
                </c:pt>
                <c:pt idx="52">
                  <c:v>0.11484510420427918</c:v>
                </c:pt>
                <c:pt idx="53">
                  <c:v>0.11572051013897422</c:v>
                </c:pt>
                <c:pt idx="54">
                  <c:v>0.11661863352426582</c:v>
                </c:pt>
                <c:pt idx="55">
                  <c:v>0.11753882587536624</c:v>
                </c:pt>
                <c:pt idx="56">
                  <c:v>0.11848046176946891</c:v>
                </c:pt>
                <c:pt idx="57">
                  <c:v>0.11944293782476423</c:v>
                </c:pt>
                <c:pt idx="58">
                  <c:v>0.12042567173379615</c:v>
                </c:pt>
                <c:pt idx="59">
                  <c:v>0.12142810134778026</c:v>
                </c:pt>
                <c:pt idx="60">
                  <c:v>0.12244968380874377</c:v>
                </c:pt>
                <c:pt idx="61">
                  <c:v>0.12348989472657435</c:v>
                </c:pt>
                <c:pt idx="62">
                  <c:v>0.12454822739825955</c:v>
                </c:pt>
                <c:pt idx="63">
                  <c:v>0.12562419206679443</c:v>
                </c:pt>
                <c:pt idx="64">
                  <c:v>0.12671731521740037</c:v>
                </c:pt>
                <c:pt idx="65">
                  <c:v>0.12782713890886221</c:v>
                </c:pt>
                <c:pt idx="66">
                  <c:v>0.12895322013793831</c:v>
                </c:pt>
                <c:pt idx="67">
                  <c:v>0.13009513023493136</c:v>
                </c:pt>
                <c:pt idx="68">
                  <c:v>0.13125245428863641</c:v>
                </c:pt>
                <c:pt idx="69">
                  <c:v>0.13242479059899748</c:v>
                </c:pt>
                <c:pt idx="70">
                  <c:v>0.13361175015591564</c:v>
                </c:pt>
                <c:pt idx="71">
                  <c:v>0.13481295614274769</c:v>
                </c:pt>
                <c:pt idx="72">
                  <c:v>0.13602804346312802</c:v>
                </c:pt>
                <c:pt idx="73">
                  <c:v>0.1372566582898388</c:v>
                </c:pt>
                <c:pt idx="74">
                  <c:v>0.13849845763452273</c:v>
                </c:pt>
                <c:pt idx="75">
                  <c:v>0.13975310893711845</c:v>
                </c:pt>
                <c:pt idx="76">
                  <c:v>0.14102028967395985</c:v>
                </c:pt>
                <c:pt idx="77">
                  <c:v>0.14229968698355178</c:v>
                </c:pt>
                <c:pt idx="78">
                  <c:v>0.1435909973090862</c:v>
                </c:pt>
                <c:pt idx="79">
                  <c:v>0.14489392605682949</c:v>
                </c:pt>
                <c:pt idx="80">
                  <c:v>0.14620818726955431</c:v>
                </c:pt>
                <c:pt idx="81">
                  <c:v>0.14753350331424553</c:v>
                </c:pt>
                <c:pt idx="82">
                  <c:v>0.14886960458334797</c:v>
                </c:pt>
                <c:pt idx="83">
                  <c:v>0.15021622920887268</c:v>
                </c:pt>
                <c:pt idx="84">
                  <c:v>0.15157312278871715</c:v>
                </c:pt>
                <c:pt idx="85">
                  <c:v>0.15294003812458468</c:v>
                </c:pt>
                <c:pt idx="86">
                  <c:v>0.15431673497093612</c:v>
                </c:pt>
                <c:pt idx="87">
                  <c:v>0.15570297979442593</c:v>
                </c:pt>
                <c:pt idx="88">
                  <c:v>0.15709854554331393</c:v>
                </c:pt>
                <c:pt idx="89">
                  <c:v>0.15850321142637003</c:v>
                </c:pt>
                <c:pt idx="90">
                  <c:v>0.15991676270081379</c:v>
                </c:pt>
                <c:pt idx="91">
                  <c:v>0.16133899046886191</c:v>
                </c:pt>
                <c:pt idx="92">
                  <c:v>0.16276969148246967</c:v>
                </c:pt>
                <c:pt idx="93">
                  <c:v>0.16420866795588696</c:v>
                </c:pt>
                <c:pt idx="94">
                  <c:v>0.16565572738566003</c:v>
                </c:pt>
                <c:pt idx="95">
                  <c:v>0.16711068237773619</c:v>
                </c:pt>
                <c:pt idx="96">
                  <c:v>0.16857335048134098</c:v>
                </c:pt>
                <c:pt idx="97">
                  <c:v>0.17004355402932447</c:v>
                </c:pt>
                <c:pt idx="98">
                  <c:v>0.17152111998467384</c:v>
                </c:pt>
                <c:pt idx="99">
                  <c:v>0.17300587979292287</c:v>
                </c:pt>
                <c:pt idx="100">
                  <c:v>0.1744976692401885</c:v>
                </c:pt>
                <c:pt idx="101">
                  <c:v>0.17599632831658607</c:v>
                </c:pt>
                <c:pt idx="102">
                  <c:v>0.17750170108478547</c:v>
                </c:pt>
                <c:pt idx="103">
                  <c:v>0.17901363555348188</c:v>
                </c:pt>
                <c:pt idx="104">
                  <c:v>0.1805319835555676</c:v>
                </c:pt>
                <c:pt idx="105">
                  <c:v>0.1820566006307997</c:v>
                </c:pt>
                <c:pt idx="106">
                  <c:v>0.18358734591277193</c:v>
                </c:pt>
                <c:pt idx="107">
                  <c:v>0.18512408202000452</c:v>
                </c:pt>
                <c:pt idx="108">
                  <c:v>0.18666667495097883</c:v>
                </c:pt>
                <c:pt idx="109">
                  <c:v>0.18821499398294894</c:v>
                </c:pt>
                <c:pt idx="110">
                  <c:v>0.18976891157437242</c:v>
                </c:pt>
                <c:pt idx="111">
                  <c:v>0.1913283032708078</c:v>
                </c:pt>
                <c:pt idx="112">
                  <c:v>0.19289304761413806</c:v>
                </c:pt>
                <c:pt idx="113">
                  <c:v>0.19446302605497973</c:v>
                </c:pt>
                <c:pt idx="114">
                  <c:v>0.19603812286814892</c:v>
                </c:pt>
                <c:pt idx="115">
                  <c:v>0.19761822507106042</c:v>
                </c:pt>
                <c:pt idx="116">
                  <c:v>0.19920322234494015</c:v>
                </c:pt>
                <c:pt idx="117">
                  <c:v>0.20079300695873764</c:v>
                </c:pt>
                <c:pt idx="118">
                  <c:v>0.20238747369563176</c:v>
                </c:pt>
                <c:pt idx="119">
                  <c:v>0.20398651978202631</c:v>
                </c:pt>
                <c:pt idx="120">
                  <c:v>0.20559004481893672</c:v>
                </c:pt>
                <c:pt idx="121">
                  <c:v>0.20719795071567321</c:v>
                </c:pt>
                <c:pt idx="122">
                  <c:v>0.20881014162573475</c:v>
                </c:pt>
                <c:pt idx="123">
                  <c:v>0.21042652388482103</c:v>
                </c:pt>
                <c:pt idx="124">
                  <c:v>0.21204700595088871</c:v>
                </c:pt>
                <c:pt idx="125">
                  <c:v>0.21367149834616672</c:v>
                </c:pt>
                <c:pt idx="126">
                  <c:v>0.21529991360106066</c:v>
                </c:pt>
                <c:pt idx="127">
                  <c:v>0.21693216619987177</c:v>
                </c:pt>
                <c:pt idx="128">
                  <c:v>0.21856817252826377</c:v>
                </c:pt>
                <c:pt idx="129">
                  <c:v>0.22020785082241084</c:v>
                </c:pt>
                <c:pt idx="130">
                  <c:v>0.22185112111976441</c:v>
                </c:pt>
                <c:pt idx="131">
                  <c:v>0.22349790521137974</c:v>
                </c:pt>
                <c:pt idx="132">
                  <c:v>0.22514812659574329</c:v>
                </c:pt>
                <c:pt idx="133">
                  <c:v>0.22680171043404568</c:v>
                </c:pt>
                <c:pt idx="134">
                  <c:v>0.2284585835068505</c:v>
                </c:pt>
                <c:pt idx="135">
                  <c:v>0.23011867417210297</c:v>
                </c:pt>
                <c:pt idx="136">
                  <c:v>0.23178191232443651</c:v>
                </c:pt>
                <c:pt idx="137">
                  <c:v>0.23344822935572435</c:v>
                </c:pt>
                <c:pt idx="138">
                  <c:v>0.2351175581168366</c:v>
                </c:pt>
                <c:pt idx="139">
                  <c:v>0.23678983288055799</c:v>
                </c:pt>
                <c:pt idx="140">
                  <c:v>0.23846498930562376</c:v>
                </c:pt>
                <c:pt idx="141">
                  <c:v>0.24014296440183802</c:v>
                </c:pt>
                <c:pt idx="142">
                  <c:v>0.2418236964962337</c:v>
                </c:pt>
                <c:pt idx="143">
                  <c:v>0.24350712520023776</c:v>
                </c:pt>
                <c:pt idx="144">
                  <c:v>0.24519319137781098</c:v>
                </c:pt>
                <c:pt idx="145">
                  <c:v>0.24688183711452216</c:v>
                </c:pt>
                <c:pt idx="146">
                  <c:v>0.24857300568753127</c:v>
                </c:pt>
                <c:pt idx="147">
                  <c:v>0.25026664153644562</c:v>
                </c:pt>
                <c:pt idx="148">
                  <c:v>0.25196269023502249</c:v>
                </c:pt>
                <c:pt idx="149">
                  <c:v>0.25366109846368867</c:v>
                </c:pt>
                <c:pt idx="150">
                  <c:v>0.25536181398284841</c:v>
                </c:pt>
                <c:pt idx="151">
                  <c:v>0.25706478560695528</c:v>
                </c:pt>
                <c:pt idx="152">
                  <c:v>0.25876996317932266</c:v>
                </c:pt>
                <c:pt idx="153">
                  <c:v>0.26047729754764398</c:v>
                </c:pt>
                <c:pt idx="154">
                  <c:v>0.26218674054020802</c:v>
                </c:pt>
                <c:pt idx="155">
                  <c:v>0.26389824494277625</c:v>
                </c:pt>
                <c:pt idx="156">
                  <c:v>0.26561176447610907</c:v>
                </c:pt>
                <c:pt idx="157">
                  <c:v>0.26732725377411537</c:v>
                </c:pt>
                <c:pt idx="158">
                  <c:v>0.2690446683626056</c:v>
                </c:pt>
                <c:pt idx="159">
                  <c:v>0.27076396463863145</c:v>
                </c:pt>
                <c:pt idx="160">
                  <c:v>0.27248509985039054</c:v>
                </c:pt>
                <c:pt idx="161">
                  <c:v>0.27420803207767924</c:v>
                </c:pt>
                <c:pt idx="162">
                  <c:v>0.27593272021287701</c:v>
                </c:pt>
                <c:pt idx="163">
                  <c:v>0.27765912394244374</c:v>
                </c:pt>
                <c:pt idx="164">
                  <c:v>0.27938720372891629</c:v>
                </c:pt>
                <c:pt idx="165">
                  <c:v>0.28111692079338607</c:v>
                </c:pt>
                <c:pt idx="166">
                  <c:v>0.28284823709844503</c:v>
                </c:pt>
                <c:pt idx="167">
                  <c:v>0.28458111533158309</c:v>
                </c:pt>
                <c:pt idx="168">
                  <c:v>0.28631551888902634</c:v>
                </c:pt>
                <c:pt idx="169">
                  <c:v>0.28805141185999905</c:v>
                </c:pt>
                <c:pt idx="170">
                  <c:v>0.28978875901139839</c:v>
                </c:pt>
                <c:pt idx="171">
                  <c:v>0.29152752577287039</c:v>
                </c:pt>
                <c:pt idx="172">
                  <c:v>0.29326767822227112</c:v>
                </c:pt>
                <c:pt idx="173">
                  <c:v>0.29500918307150614</c:v>
                </c:pt>
                <c:pt idx="174">
                  <c:v>0.29675200765273396</c:v>
                </c:pt>
                <c:pt idx="175">
                  <c:v>0.29849611990492336</c:v>
                </c:pt>
                <c:pt idx="176">
                  <c:v>0.30024148836075293</c:v>
                </c:pt>
                <c:pt idx="177">
                  <c:v>0.30198808213384659</c:v>
                </c:pt>
                <c:pt idx="178">
                  <c:v>0.30373587090632903</c:v>
                </c:pt>
                <c:pt idx="179">
                  <c:v>0.3054848249166971</c:v>
                </c:pt>
                <c:pt idx="180">
                  <c:v>0.30723491494799621</c:v>
                </c:pt>
                <c:pt idx="181">
                  <c:v>0.3089861123162907</c:v>
                </c:pt>
                <c:pt idx="182">
                  <c:v>0.31073838885942201</c:v>
                </c:pt>
                <c:pt idx="183">
                  <c:v>0.31249171692604699</c:v>
                </c:pt>
                <c:pt idx="184">
                  <c:v>0.31424606936494559</c:v>
                </c:pt>
                <c:pt idx="185">
                  <c:v>0.31600141951459237</c:v>
                </c:pt>
                <c:pt idx="186">
                  <c:v>0.31775774119298344</c:v>
                </c:pt>
                <c:pt idx="187">
                  <c:v>0.31951500868771154</c:v>
                </c:pt>
                <c:pt idx="188">
                  <c:v>0.32127319674628285</c:v>
                </c:pt>
                <c:pt idx="189">
                  <c:v>0.32303228056666811</c:v>
                </c:pt>
                <c:pt idx="190">
                  <c:v>0.32479223578808181</c:v>
                </c:pt>
                <c:pt idx="191">
                  <c:v>0.32655303848198203</c:v>
                </c:pt>
                <c:pt idx="192">
                  <c:v>0.32831466514328733</c:v>
                </c:pt>
                <c:pt idx="193">
                  <c:v>0.33007709268180224</c:v>
                </c:pt>
                <c:pt idx="194">
                  <c:v>0.33184029841384521</c:v>
                </c:pt>
                <c:pt idx="195">
                  <c:v>0.3336042600540769</c:v>
                </c:pt>
                <c:pt idx="196">
                  <c:v>0.33536895570751912</c:v>
                </c:pt>
                <c:pt idx="197">
                  <c:v>0.33713436386176243</c:v>
                </c:pt>
                <c:pt idx="198">
                  <c:v>0.33890046337935498</c:v>
                </c:pt>
                <c:pt idx="199">
                  <c:v>0.34066723349036987</c:v>
                </c:pt>
                <c:pt idx="200">
                  <c:v>0.34243465378514348</c:v>
                </c:pt>
                <c:pt idx="201">
                  <c:v>0.34420270420718313</c:v>
                </c:pt>
                <c:pt idx="202">
                  <c:v>0.34597136504623749</c:v>
                </c:pt>
                <c:pt idx="203">
                  <c:v>0.34774061693152608</c:v>
                </c:pt>
                <c:pt idx="204">
                  <c:v>0.34951044082512372</c:v>
                </c:pt>
                <c:pt idx="205">
                  <c:v>0.35128081801549604</c:v>
                </c:pt>
                <c:pt idx="206">
                  <c:v>0.35305173011118052</c:v>
                </c:pt>
                <c:pt idx="207">
                  <c:v>0.35482315903461276</c:v>
                </c:pt>
                <c:pt idx="208">
                  <c:v>0.35659508701608905</c:v>
                </c:pt>
                <c:pt idx="209">
                  <c:v>0.35836749658786637</c:v>
                </c:pt>
                <c:pt idx="210">
                  <c:v>0.36014037057839432</c:v>
                </c:pt>
                <c:pt idx="211">
                  <c:v>0.36191369210667551</c:v>
                </c:pt>
                <c:pt idx="212">
                  <c:v>0.36368744457674995</c:v>
                </c:pt>
              </c:numCache>
            </c:numRef>
          </c:yVal>
          <c:smooth val="0"/>
          <c:extLst>
            <c:ext xmlns:c16="http://schemas.microsoft.com/office/drawing/2014/chart" uri="{C3380CC4-5D6E-409C-BE32-E72D297353CC}">
              <c16:uniqueId val="{00000001-3314-45EE-A388-9ABAA403BDEB}"/>
            </c:ext>
          </c:extLst>
        </c:ser>
        <c:ser>
          <c:idx val="2"/>
          <c:order val="2"/>
          <c:tx>
            <c:strRef>
              <c:f>Sheet3!$E$16</c:f>
              <c:strCache>
                <c:ptCount val="1"/>
                <c:pt idx="0">
                  <c:v>Bid Function</c:v>
                </c:pt>
              </c:strCache>
            </c:strRef>
          </c:tx>
          <c:spPr>
            <a:ln>
              <a:prstDash val="sysDot"/>
            </a:ln>
          </c:spPr>
          <c:marker>
            <c:symbol val="none"/>
          </c:marker>
          <c:xVal>
            <c:numRef>
              <c:f>Sheet3!$A$17:$A$229</c:f>
              <c:numCache>
                <c:formatCode>General</c:formatCode>
                <c:ptCount val="213"/>
                <c:pt idx="0">
                  <c:v>0.13200000000000001</c:v>
                </c:pt>
                <c:pt idx="1">
                  <c:v>0.13500000000000001</c:v>
                </c:pt>
                <c:pt idx="2">
                  <c:v>0.13800000000000001</c:v>
                </c:pt>
                <c:pt idx="3">
                  <c:v>0.14100000000000001</c:v>
                </c:pt>
                <c:pt idx="4">
                  <c:v>0.14400000000000002</c:v>
                </c:pt>
                <c:pt idx="5">
                  <c:v>0.14700000000000002</c:v>
                </c:pt>
                <c:pt idx="6">
                  <c:v>0.15000000000000002</c:v>
                </c:pt>
                <c:pt idx="7">
                  <c:v>0.15300000000000002</c:v>
                </c:pt>
                <c:pt idx="8">
                  <c:v>0.15600000000000003</c:v>
                </c:pt>
                <c:pt idx="9">
                  <c:v>0.15900000000000003</c:v>
                </c:pt>
                <c:pt idx="10">
                  <c:v>0.16200000000000003</c:v>
                </c:pt>
                <c:pt idx="11">
                  <c:v>0.16500000000000004</c:v>
                </c:pt>
                <c:pt idx="12">
                  <c:v>0.16800000000000004</c:v>
                </c:pt>
                <c:pt idx="13">
                  <c:v>0.17100000000000004</c:v>
                </c:pt>
                <c:pt idx="14">
                  <c:v>0.17400000000000004</c:v>
                </c:pt>
                <c:pt idx="15">
                  <c:v>0.17900000000000005</c:v>
                </c:pt>
                <c:pt idx="16">
                  <c:v>0.18200000000000005</c:v>
                </c:pt>
                <c:pt idx="17">
                  <c:v>0.18500000000000005</c:v>
                </c:pt>
                <c:pt idx="18">
                  <c:v>0.18800000000000006</c:v>
                </c:pt>
                <c:pt idx="19">
                  <c:v>0.19100000000000006</c:v>
                </c:pt>
                <c:pt idx="20">
                  <c:v>0.19400000000000006</c:v>
                </c:pt>
                <c:pt idx="21">
                  <c:v>0.19700000000000006</c:v>
                </c:pt>
                <c:pt idx="22">
                  <c:v>0.20000000000000007</c:v>
                </c:pt>
                <c:pt idx="23">
                  <c:v>0.20300000000000007</c:v>
                </c:pt>
                <c:pt idx="24">
                  <c:v>0.20600000000000007</c:v>
                </c:pt>
                <c:pt idx="25">
                  <c:v>0.20900000000000007</c:v>
                </c:pt>
                <c:pt idx="26">
                  <c:v>0.21200000000000008</c:v>
                </c:pt>
                <c:pt idx="27">
                  <c:v>0.21500000000000008</c:v>
                </c:pt>
                <c:pt idx="28">
                  <c:v>0.21800000000000008</c:v>
                </c:pt>
                <c:pt idx="29">
                  <c:v>0.22100000000000009</c:v>
                </c:pt>
                <c:pt idx="30">
                  <c:v>0.22400000000000009</c:v>
                </c:pt>
                <c:pt idx="31">
                  <c:v>0.22700000000000009</c:v>
                </c:pt>
                <c:pt idx="32">
                  <c:v>0.23000000000000009</c:v>
                </c:pt>
                <c:pt idx="33">
                  <c:v>0.2330000000000001</c:v>
                </c:pt>
                <c:pt idx="34">
                  <c:v>0.2360000000000001</c:v>
                </c:pt>
                <c:pt idx="35">
                  <c:v>0.2390000000000001</c:v>
                </c:pt>
                <c:pt idx="36">
                  <c:v>0.2420000000000001</c:v>
                </c:pt>
                <c:pt idx="37">
                  <c:v>0.24500000000000011</c:v>
                </c:pt>
                <c:pt idx="38">
                  <c:v>0.24800000000000011</c:v>
                </c:pt>
                <c:pt idx="39">
                  <c:v>0.25100000000000011</c:v>
                </c:pt>
                <c:pt idx="40">
                  <c:v>0.25400000000000011</c:v>
                </c:pt>
                <c:pt idx="41">
                  <c:v>0.25700000000000012</c:v>
                </c:pt>
                <c:pt idx="42">
                  <c:v>0.26000000000000012</c:v>
                </c:pt>
                <c:pt idx="43">
                  <c:v>0.26300000000000012</c:v>
                </c:pt>
                <c:pt idx="44">
                  <c:v>0.26600000000000013</c:v>
                </c:pt>
                <c:pt idx="45">
                  <c:v>0.26900000000000013</c:v>
                </c:pt>
                <c:pt idx="46">
                  <c:v>0.27200000000000013</c:v>
                </c:pt>
                <c:pt idx="47">
                  <c:v>0.27500000000000013</c:v>
                </c:pt>
                <c:pt idx="48">
                  <c:v>0.27800000000000014</c:v>
                </c:pt>
                <c:pt idx="49">
                  <c:v>0.28100000000000014</c:v>
                </c:pt>
                <c:pt idx="50">
                  <c:v>0.28400000000000014</c:v>
                </c:pt>
                <c:pt idx="51">
                  <c:v>0.28700000000000014</c:v>
                </c:pt>
                <c:pt idx="52">
                  <c:v>0.29000000000000015</c:v>
                </c:pt>
                <c:pt idx="53">
                  <c:v>0.29300000000000015</c:v>
                </c:pt>
                <c:pt idx="54">
                  <c:v>0.29600000000000015</c:v>
                </c:pt>
                <c:pt idx="55">
                  <c:v>0.29900000000000015</c:v>
                </c:pt>
                <c:pt idx="56">
                  <c:v>0.30200000000000016</c:v>
                </c:pt>
                <c:pt idx="57">
                  <c:v>0.30500000000000016</c:v>
                </c:pt>
                <c:pt idx="58">
                  <c:v>0.30800000000000016</c:v>
                </c:pt>
                <c:pt idx="59">
                  <c:v>0.31100000000000017</c:v>
                </c:pt>
                <c:pt idx="60">
                  <c:v>0.31400000000000017</c:v>
                </c:pt>
                <c:pt idx="61">
                  <c:v>0.31700000000000017</c:v>
                </c:pt>
                <c:pt idx="62">
                  <c:v>0.32000000000000017</c:v>
                </c:pt>
                <c:pt idx="63">
                  <c:v>0.32300000000000018</c:v>
                </c:pt>
                <c:pt idx="64">
                  <c:v>0.32600000000000018</c:v>
                </c:pt>
                <c:pt idx="65">
                  <c:v>0.32900000000000018</c:v>
                </c:pt>
                <c:pt idx="66">
                  <c:v>0.33200000000000018</c:v>
                </c:pt>
                <c:pt idx="67">
                  <c:v>0.33500000000000019</c:v>
                </c:pt>
                <c:pt idx="68">
                  <c:v>0.33800000000000019</c:v>
                </c:pt>
                <c:pt idx="69">
                  <c:v>0.34100000000000019</c:v>
                </c:pt>
                <c:pt idx="70">
                  <c:v>0.34400000000000019</c:v>
                </c:pt>
                <c:pt idx="71">
                  <c:v>0.3470000000000002</c:v>
                </c:pt>
                <c:pt idx="72">
                  <c:v>0.3500000000000002</c:v>
                </c:pt>
                <c:pt idx="73">
                  <c:v>0.3530000000000002</c:v>
                </c:pt>
                <c:pt idx="74">
                  <c:v>0.35600000000000021</c:v>
                </c:pt>
                <c:pt idx="75">
                  <c:v>0.35900000000000021</c:v>
                </c:pt>
                <c:pt idx="76">
                  <c:v>0.36200000000000021</c:v>
                </c:pt>
                <c:pt idx="77">
                  <c:v>0.36500000000000021</c:v>
                </c:pt>
                <c:pt idx="78">
                  <c:v>0.36800000000000022</c:v>
                </c:pt>
                <c:pt idx="79">
                  <c:v>0.37100000000000022</c:v>
                </c:pt>
                <c:pt idx="80">
                  <c:v>0.37400000000000022</c:v>
                </c:pt>
                <c:pt idx="81">
                  <c:v>0.37700000000000022</c:v>
                </c:pt>
                <c:pt idx="82">
                  <c:v>0.38000000000000023</c:v>
                </c:pt>
                <c:pt idx="83">
                  <c:v>0.38300000000000023</c:v>
                </c:pt>
                <c:pt idx="84">
                  <c:v>0.38600000000000023</c:v>
                </c:pt>
                <c:pt idx="85">
                  <c:v>0.38900000000000023</c:v>
                </c:pt>
                <c:pt idx="86">
                  <c:v>0.39200000000000024</c:v>
                </c:pt>
                <c:pt idx="87">
                  <c:v>0.39500000000000024</c:v>
                </c:pt>
                <c:pt idx="88">
                  <c:v>0.39800000000000024</c:v>
                </c:pt>
                <c:pt idx="89">
                  <c:v>0.40100000000000025</c:v>
                </c:pt>
                <c:pt idx="90">
                  <c:v>0.40400000000000025</c:v>
                </c:pt>
                <c:pt idx="91">
                  <c:v>0.40700000000000025</c:v>
                </c:pt>
                <c:pt idx="92">
                  <c:v>0.41000000000000025</c:v>
                </c:pt>
                <c:pt idx="93">
                  <c:v>0.41300000000000026</c:v>
                </c:pt>
                <c:pt idx="94">
                  <c:v>0.41600000000000026</c:v>
                </c:pt>
                <c:pt idx="95">
                  <c:v>0.41900000000000026</c:v>
                </c:pt>
                <c:pt idx="96">
                  <c:v>0.42200000000000026</c:v>
                </c:pt>
                <c:pt idx="97">
                  <c:v>0.42500000000000027</c:v>
                </c:pt>
                <c:pt idx="98">
                  <c:v>0.42800000000000027</c:v>
                </c:pt>
                <c:pt idx="99">
                  <c:v>0.43100000000000027</c:v>
                </c:pt>
                <c:pt idx="100">
                  <c:v>0.43400000000000027</c:v>
                </c:pt>
                <c:pt idx="101">
                  <c:v>0.43700000000000028</c:v>
                </c:pt>
                <c:pt idx="102">
                  <c:v>0.44000000000000028</c:v>
                </c:pt>
                <c:pt idx="103">
                  <c:v>0.44300000000000028</c:v>
                </c:pt>
                <c:pt idx="104">
                  <c:v>0.44600000000000029</c:v>
                </c:pt>
                <c:pt idx="105">
                  <c:v>0.44900000000000029</c:v>
                </c:pt>
                <c:pt idx="106">
                  <c:v>0.45200000000000029</c:v>
                </c:pt>
                <c:pt idx="107">
                  <c:v>0.45500000000000029</c:v>
                </c:pt>
                <c:pt idx="108">
                  <c:v>0.4580000000000003</c:v>
                </c:pt>
                <c:pt idx="109">
                  <c:v>0.4610000000000003</c:v>
                </c:pt>
                <c:pt idx="110">
                  <c:v>0.4640000000000003</c:v>
                </c:pt>
                <c:pt idx="111">
                  <c:v>0.4670000000000003</c:v>
                </c:pt>
                <c:pt idx="112">
                  <c:v>0.47000000000000031</c:v>
                </c:pt>
                <c:pt idx="113">
                  <c:v>0.47300000000000031</c:v>
                </c:pt>
                <c:pt idx="114">
                  <c:v>0.47600000000000031</c:v>
                </c:pt>
                <c:pt idx="115">
                  <c:v>0.47900000000000031</c:v>
                </c:pt>
                <c:pt idx="116">
                  <c:v>0.48200000000000032</c:v>
                </c:pt>
                <c:pt idx="117">
                  <c:v>0.48500000000000032</c:v>
                </c:pt>
                <c:pt idx="118">
                  <c:v>0.48800000000000032</c:v>
                </c:pt>
                <c:pt idx="119">
                  <c:v>0.49100000000000033</c:v>
                </c:pt>
                <c:pt idx="120">
                  <c:v>0.49400000000000033</c:v>
                </c:pt>
                <c:pt idx="121">
                  <c:v>0.49700000000000033</c:v>
                </c:pt>
                <c:pt idx="122">
                  <c:v>0.50000000000000033</c:v>
                </c:pt>
                <c:pt idx="123">
                  <c:v>0.50300000000000034</c:v>
                </c:pt>
                <c:pt idx="124">
                  <c:v>0.50600000000000034</c:v>
                </c:pt>
                <c:pt idx="125">
                  <c:v>0.50900000000000034</c:v>
                </c:pt>
                <c:pt idx="126">
                  <c:v>0.51200000000000034</c:v>
                </c:pt>
                <c:pt idx="127">
                  <c:v>0.51500000000000035</c:v>
                </c:pt>
                <c:pt idx="128">
                  <c:v>0.51800000000000035</c:v>
                </c:pt>
                <c:pt idx="129">
                  <c:v>0.52100000000000035</c:v>
                </c:pt>
                <c:pt idx="130">
                  <c:v>0.52400000000000035</c:v>
                </c:pt>
                <c:pt idx="131">
                  <c:v>0.52700000000000036</c:v>
                </c:pt>
                <c:pt idx="132">
                  <c:v>0.53000000000000036</c:v>
                </c:pt>
                <c:pt idx="133">
                  <c:v>0.53300000000000036</c:v>
                </c:pt>
                <c:pt idx="134">
                  <c:v>0.53600000000000037</c:v>
                </c:pt>
                <c:pt idx="135">
                  <c:v>0.53900000000000037</c:v>
                </c:pt>
                <c:pt idx="136">
                  <c:v>0.54200000000000037</c:v>
                </c:pt>
                <c:pt idx="137">
                  <c:v>0.54500000000000037</c:v>
                </c:pt>
                <c:pt idx="138">
                  <c:v>0.54800000000000038</c:v>
                </c:pt>
                <c:pt idx="139">
                  <c:v>0.55100000000000038</c:v>
                </c:pt>
                <c:pt idx="140">
                  <c:v>0.55400000000000038</c:v>
                </c:pt>
                <c:pt idx="141">
                  <c:v>0.55700000000000038</c:v>
                </c:pt>
                <c:pt idx="142">
                  <c:v>0.56000000000000039</c:v>
                </c:pt>
                <c:pt idx="143">
                  <c:v>0.56300000000000039</c:v>
                </c:pt>
                <c:pt idx="144">
                  <c:v>0.56600000000000039</c:v>
                </c:pt>
                <c:pt idx="145">
                  <c:v>0.56900000000000039</c:v>
                </c:pt>
                <c:pt idx="146">
                  <c:v>0.5720000000000004</c:v>
                </c:pt>
                <c:pt idx="147">
                  <c:v>0.5750000000000004</c:v>
                </c:pt>
                <c:pt idx="148">
                  <c:v>0.5780000000000004</c:v>
                </c:pt>
                <c:pt idx="149">
                  <c:v>0.58100000000000041</c:v>
                </c:pt>
                <c:pt idx="150">
                  <c:v>0.58400000000000041</c:v>
                </c:pt>
                <c:pt idx="151">
                  <c:v>0.58700000000000041</c:v>
                </c:pt>
                <c:pt idx="152">
                  <c:v>0.59000000000000041</c:v>
                </c:pt>
                <c:pt idx="153">
                  <c:v>0.59300000000000042</c:v>
                </c:pt>
                <c:pt idx="154">
                  <c:v>0.59600000000000042</c:v>
                </c:pt>
                <c:pt idx="155">
                  <c:v>0.59900000000000042</c:v>
                </c:pt>
                <c:pt idx="156">
                  <c:v>0.60200000000000042</c:v>
                </c:pt>
                <c:pt idx="157">
                  <c:v>0.60500000000000043</c:v>
                </c:pt>
                <c:pt idx="158">
                  <c:v>0.60800000000000043</c:v>
                </c:pt>
                <c:pt idx="159">
                  <c:v>0.61100000000000043</c:v>
                </c:pt>
                <c:pt idx="160">
                  <c:v>0.61400000000000043</c:v>
                </c:pt>
                <c:pt idx="161">
                  <c:v>0.61700000000000044</c:v>
                </c:pt>
                <c:pt idx="162">
                  <c:v>0.62000000000000044</c:v>
                </c:pt>
                <c:pt idx="163">
                  <c:v>0.62300000000000044</c:v>
                </c:pt>
                <c:pt idx="164">
                  <c:v>0.62600000000000044</c:v>
                </c:pt>
                <c:pt idx="165">
                  <c:v>0.62900000000000045</c:v>
                </c:pt>
                <c:pt idx="166">
                  <c:v>0.63200000000000045</c:v>
                </c:pt>
                <c:pt idx="167">
                  <c:v>0.63500000000000045</c:v>
                </c:pt>
                <c:pt idx="168">
                  <c:v>0.63800000000000046</c:v>
                </c:pt>
                <c:pt idx="169">
                  <c:v>0.64100000000000046</c:v>
                </c:pt>
                <c:pt idx="170">
                  <c:v>0.64400000000000046</c:v>
                </c:pt>
                <c:pt idx="171">
                  <c:v>0.64700000000000046</c:v>
                </c:pt>
                <c:pt idx="172">
                  <c:v>0.65000000000000047</c:v>
                </c:pt>
                <c:pt idx="173">
                  <c:v>0.65300000000000047</c:v>
                </c:pt>
                <c:pt idx="174">
                  <c:v>0.65600000000000047</c:v>
                </c:pt>
                <c:pt idx="175">
                  <c:v>0.65900000000000047</c:v>
                </c:pt>
                <c:pt idx="176">
                  <c:v>0.66200000000000048</c:v>
                </c:pt>
                <c:pt idx="177">
                  <c:v>0.66500000000000048</c:v>
                </c:pt>
                <c:pt idx="178">
                  <c:v>0.66800000000000048</c:v>
                </c:pt>
                <c:pt idx="179">
                  <c:v>0.67100000000000048</c:v>
                </c:pt>
                <c:pt idx="180">
                  <c:v>0.67400000000000049</c:v>
                </c:pt>
                <c:pt idx="181">
                  <c:v>0.67700000000000049</c:v>
                </c:pt>
                <c:pt idx="182">
                  <c:v>0.68000000000000049</c:v>
                </c:pt>
                <c:pt idx="183">
                  <c:v>0.6830000000000005</c:v>
                </c:pt>
                <c:pt idx="184">
                  <c:v>0.6860000000000005</c:v>
                </c:pt>
                <c:pt idx="185">
                  <c:v>0.6890000000000005</c:v>
                </c:pt>
                <c:pt idx="186">
                  <c:v>0.6920000000000005</c:v>
                </c:pt>
                <c:pt idx="187">
                  <c:v>0.69500000000000051</c:v>
                </c:pt>
                <c:pt idx="188">
                  <c:v>0.69800000000000051</c:v>
                </c:pt>
                <c:pt idx="189">
                  <c:v>0.70100000000000051</c:v>
                </c:pt>
                <c:pt idx="190">
                  <c:v>0.70400000000000051</c:v>
                </c:pt>
                <c:pt idx="191">
                  <c:v>0.70700000000000052</c:v>
                </c:pt>
                <c:pt idx="192">
                  <c:v>0.71000000000000052</c:v>
                </c:pt>
                <c:pt idx="193">
                  <c:v>0.71300000000000052</c:v>
                </c:pt>
                <c:pt idx="194">
                  <c:v>0.71600000000000052</c:v>
                </c:pt>
                <c:pt idx="195">
                  <c:v>0.71900000000000053</c:v>
                </c:pt>
                <c:pt idx="196">
                  <c:v>0.72200000000000053</c:v>
                </c:pt>
                <c:pt idx="197">
                  <c:v>0.72500000000000053</c:v>
                </c:pt>
                <c:pt idx="198">
                  <c:v>0.72800000000000054</c:v>
                </c:pt>
                <c:pt idx="199">
                  <c:v>0.73100000000000054</c:v>
                </c:pt>
                <c:pt idx="200">
                  <c:v>0.73400000000000054</c:v>
                </c:pt>
                <c:pt idx="201">
                  <c:v>0.73700000000000054</c:v>
                </c:pt>
                <c:pt idx="202">
                  <c:v>0.74000000000000055</c:v>
                </c:pt>
                <c:pt idx="203">
                  <c:v>0.74300000000000055</c:v>
                </c:pt>
                <c:pt idx="204">
                  <c:v>0.74600000000000055</c:v>
                </c:pt>
                <c:pt idx="205">
                  <c:v>0.74900000000000055</c:v>
                </c:pt>
                <c:pt idx="206">
                  <c:v>0.75200000000000056</c:v>
                </c:pt>
                <c:pt idx="207">
                  <c:v>0.75500000000000056</c:v>
                </c:pt>
                <c:pt idx="208">
                  <c:v>0.75800000000000056</c:v>
                </c:pt>
                <c:pt idx="209">
                  <c:v>0.76100000000000056</c:v>
                </c:pt>
                <c:pt idx="210">
                  <c:v>0.76400000000000057</c:v>
                </c:pt>
                <c:pt idx="211">
                  <c:v>0.76700000000000057</c:v>
                </c:pt>
                <c:pt idx="212">
                  <c:v>0.77000000000000057</c:v>
                </c:pt>
              </c:numCache>
            </c:numRef>
          </c:xVal>
          <c:yVal>
            <c:numRef>
              <c:f>Sheet3!$E$17:$E$229</c:f>
              <c:numCache>
                <c:formatCode>General</c:formatCode>
                <c:ptCount val="213"/>
                <c:pt idx="0">
                  <c:v>-2.8539429820060691E-2</c:v>
                </c:pt>
                <c:pt idx="1">
                  <c:v>-2.4160224387037521E-2</c:v>
                </c:pt>
                <c:pt idx="2">
                  <c:v>-1.9908694777390989E-2</c:v>
                </c:pt>
                <c:pt idx="3">
                  <c:v>-1.5778462069446497E-2</c:v>
                </c:pt>
                <c:pt idx="4">
                  <c:v>-1.1763593206316314E-2</c:v>
                </c:pt>
                <c:pt idx="5">
                  <c:v>-7.858561308206613E-3</c:v>
                </c:pt>
                <c:pt idx="6">
                  <c:v>-4.0582102455956059E-3</c:v>
                </c:pt>
                <c:pt idx="7">
                  <c:v>-3.5772294074537525E-4</c:v>
                </c:pt>
                <c:pt idx="8">
                  <c:v>3.2474070594130655E-3</c:v>
                </c:pt>
                <c:pt idx="9">
                  <c:v>6.7614011323546275E-3</c:v>
                </c:pt>
                <c:pt idx="10">
                  <c:v>1.0188218590590326E-2</c:v>
                </c:pt>
                <c:pt idx="11">
                  <c:v>1.3531577447893878E-2</c:v>
                </c:pt>
                <c:pt idx="12">
                  <c:v>1.679497319643336E-2</c:v>
                </c:pt>
                <c:pt idx="13">
                  <c:v>1.9981695817083034E-2</c:v>
                </c:pt>
                <c:pt idx="14">
                  <c:v>2.3094845216923399E-2</c:v>
                </c:pt>
                <c:pt idx="15">
                  <c:v>2.8127798610857652E-2</c:v>
                </c:pt>
                <c:pt idx="16">
                  <c:v>3.1058609108080393E-2</c:v>
                </c:pt>
                <c:pt idx="17">
                  <c:v>3.3925800279298257E-2</c:v>
                </c:pt>
                <c:pt idx="18">
                  <c:v>3.673175167476686E-2</c:v>
                </c:pt>
                <c:pt idx="19">
                  <c:v>3.9478717671948799E-2</c:v>
                </c:pt>
                <c:pt idx="20">
                  <c:v>4.2168835903642649E-2</c:v>
                </c:pt>
                <c:pt idx="21">
                  <c:v>4.4804134998294054E-2</c:v>
                </c:pt>
                <c:pt idx="22">
                  <c:v>4.738654169814599E-2</c:v>
                </c:pt>
                <c:pt idx="23">
                  <c:v>4.9917887413735651E-2</c:v>
                </c:pt>
                <c:pt idx="24">
                  <c:v>5.2399914266968689E-2</c:v>
                </c:pt>
                <c:pt idx="25">
                  <c:v>5.4834280669476571E-2</c:v>
                </c:pt>
                <c:pt idx="26">
                  <c:v>5.7222566478093567E-2</c:v>
                </c:pt>
                <c:pt idx="27">
                  <c:v>5.9566277764992903E-2</c:v>
                </c:pt>
                <c:pt idx="28">
                  <c:v>6.1866851236210607E-2</c:v>
                </c:pt>
                <c:pt idx="29">
                  <c:v>6.4125658328919921E-2</c:v>
                </c:pt>
                <c:pt idx="30">
                  <c:v>6.6344009014818545E-2</c:v>
                </c:pt>
                <c:pt idx="31">
                  <c:v>6.8523155334331315E-2</c:v>
                </c:pt>
                <c:pt idx="32">
                  <c:v>7.066429468395799E-2</c:v>
                </c:pt>
                <c:pt idx="33">
                  <c:v>7.2768572876975995E-2</c:v>
                </c:pt>
                <c:pt idx="34">
                  <c:v>7.4837086995819951E-2</c:v>
                </c:pt>
                <c:pt idx="35">
                  <c:v>7.6870888052763459E-2</c:v>
                </c:pt>
                <c:pt idx="36">
                  <c:v>7.8870983474014528E-2</c:v>
                </c:pt>
                <c:pt idx="37">
                  <c:v>8.0838339420969019E-2</c:v>
                </c:pt>
                <c:pt idx="38">
                  <c:v>8.2773882961148376E-2</c:v>
                </c:pt>
                <c:pt idx="39">
                  <c:v>8.4678504100240137E-2</c:v>
                </c:pt>
                <c:pt idx="40">
                  <c:v>8.6553057685671897E-2</c:v>
                </c:pt>
                <c:pt idx="41">
                  <c:v>8.8398365191249023E-2</c:v>
                </c:pt>
                <c:pt idx="42">
                  <c:v>9.0215216391580616E-2</c:v>
                </c:pt>
                <c:pt idx="43">
                  <c:v>9.2004370934282709E-2</c:v>
                </c:pt>
                <c:pt idx="44">
                  <c:v>9.3766559817287348E-2</c:v>
                </c:pt>
                <c:pt idx="45">
                  <c:v>9.5502486777981926E-2</c:v>
                </c:pt>
                <c:pt idx="46">
                  <c:v>9.7212829600360734E-2</c:v>
                </c:pt>
                <c:pt idx="47">
                  <c:v>9.8898241345870108E-2</c:v>
                </c:pt>
                <c:pt idx="48">
                  <c:v>0.10055935151318224</c:v>
                </c:pt>
                <c:pt idx="49">
                  <c:v>0.10219676713171774</c:v>
                </c:pt>
                <c:pt idx="50">
                  <c:v>0.10381107379336307</c:v>
                </c:pt>
                <c:pt idx="51">
                  <c:v>0.10540283662649055</c:v>
                </c:pt>
                <c:pt idx="52">
                  <c:v>0.10697260121606883</c:v>
                </c:pt>
                <c:pt idx="53">
                  <c:v>0.10852089447337557</c:v>
                </c:pt>
                <c:pt idx="54">
                  <c:v>0.11004822545855295</c:v>
                </c:pt>
                <c:pt idx="55">
                  <c:v>0.11155508615901541</c:v>
                </c:pt>
                <c:pt idx="56">
                  <c:v>0.11304195222649291</c:v>
                </c:pt>
                <c:pt idx="57">
                  <c:v>0.11450928367529664</c:v>
                </c:pt>
                <c:pt idx="58">
                  <c:v>0.11595752554420438</c:v>
                </c:pt>
                <c:pt idx="59">
                  <c:v>0.11738710852419576</c:v>
                </c:pt>
                <c:pt idx="60">
                  <c:v>0.1187984495541104</c:v>
                </c:pt>
                <c:pt idx="61">
                  <c:v>0.12019195238615504</c:v>
                </c:pt>
                <c:pt idx="62">
                  <c:v>0.12156800812305765</c:v>
                </c:pt>
                <c:pt idx="63">
                  <c:v>0.12292699572853896</c:v>
                </c:pt>
                <c:pt idx="64">
                  <c:v>0.12426928251266173</c:v>
                </c:pt>
                <c:pt idx="65">
                  <c:v>0.12559522459351297</c:v>
                </c:pt>
                <c:pt idx="66">
                  <c:v>0.12690516733657639</c:v>
                </c:pt>
                <c:pt idx="67">
                  <c:v>0.12819944577306436</c:v>
                </c:pt>
                <c:pt idx="68">
                  <c:v>0.1294783849983954</c:v>
                </c:pt>
                <c:pt idx="69">
                  <c:v>0.13074230055192643</c:v>
                </c:pt>
                <c:pt idx="70">
                  <c:v>0.13199149877897687</c:v>
                </c:pt>
                <c:pt idx="71">
                  <c:v>0.13322627717611868</c:v>
                </c:pt>
                <c:pt idx="72">
                  <c:v>0.13444692472064085</c:v>
                </c:pt>
                <c:pt idx="73">
                  <c:v>0.1356537221850444</c:v>
                </c:pt>
                <c:pt idx="74">
                  <c:v>0.13684694243736673</c:v>
                </c:pt>
                <c:pt idx="75">
                  <c:v>0.1380268507280899</c:v>
                </c:pt>
                <c:pt idx="76">
                  <c:v>0.13919370496433536</c:v>
                </c:pt>
                <c:pt idx="77">
                  <c:v>0.1403477559720121</c:v>
                </c:pt>
                <c:pt idx="78">
                  <c:v>0.14148924774653843</c:v>
                </c:pt>
                <c:pt idx="79">
                  <c:v>0.14261841769272687</c:v>
                </c:pt>
                <c:pt idx="80">
                  <c:v>0.14373549685438169</c:v>
                </c:pt>
                <c:pt idx="81">
                  <c:v>0.14484071013413033</c:v>
                </c:pt>
                <c:pt idx="82">
                  <c:v>0.14593427650397711</c:v>
                </c:pt>
                <c:pt idx="83">
                  <c:v>0.14701640920704195</c:v>
                </c:pt>
                <c:pt idx="84">
                  <c:v>0.14808731595091668</c:v>
                </c:pt>
                <c:pt idx="85">
                  <c:v>0.14914719909305221</c:v>
                </c:pt>
                <c:pt idx="86">
                  <c:v>0.15019625581856094</c:v>
                </c:pt>
                <c:pt idx="87">
                  <c:v>0.15123467831080228</c:v>
                </c:pt>
                <c:pt idx="88">
                  <c:v>0.15226265391509486</c:v>
                </c:pt>
                <c:pt idx="89">
                  <c:v>0.15328036529588301</c:v>
                </c:pt>
                <c:pt idx="90">
                  <c:v>0.15428799058766568</c:v>
                </c:pt>
                <c:pt idx="91">
                  <c:v>0.15528570353997906</c:v>
                </c:pt>
                <c:pt idx="92">
                  <c:v>0.15627367365670983</c:v>
                </c:pt>
                <c:pt idx="93">
                  <c:v>0.15725206633000022</c:v>
                </c:pt>
                <c:pt idx="94">
                  <c:v>0.15822104296899192</c:v>
                </c:pt>
                <c:pt idx="95">
                  <c:v>0.15918076112364427</c:v>
                </c:pt>
                <c:pt idx="96">
                  <c:v>0.16013137460384785</c:v>
                </c:pt>
                <c:pt idx="97">
                  <c:v>0.16107303359404523</c:v>
                </c:pt>
                <c:pt idx="98">
                  <c:v>0.16200588476355829</c:v>
                </c:pt>
                <c:pt idx="99">
                  <c:v>0.16293007137281162</c:v>
                </c:pt>
                <c:pt idx="100">
                  <c:v>0.16384573337563246</c:v>
                </c:pt>
                <c:pt idx="101">
                  <c:v>0.16475300751779742</c:v>
                </c:pt>
                <c:pt idx="102">
                  <c:v>0.16565202743198953</c:v>
                </c:pt>
                <c:pt idx="103">
                  <c:v>0.16654292372931823</c:v>
                </c:pt>
                <c:pt idx="104">
                  <c:v>0.16742582408755086</c:v>
                </c:pt>
                <c:pt idx="105">
                  <c:v>0.16830085333619349</c:v>
                </c:pt>
                <c:pt idx="106">
                  <c:v>0.16916813353855475</c:v>
                </c:pt>
                <c:pt idx="107">
                  <c:v>0.17002778407091856</c:v>
                </c:pt>
                <c:pt idx="108">
                  <c:v>0.17087992169894567</c:v>
                </c:pt>
                <c:pt idx="109">
                  <c:v>0.17172466065141928</c:v>
                </c:pt>
                <c:pt idx="110">
                  <c:v>0.1725621126914425</c:v>
                </c:pt>
                <c:pt idx="111">
                  <c:v>0.17339238718519265</c:v>
                </c:pt>
                <c:pt idx="112">
                  <c:v>0.17421559116833041</c:v>
                </c:pt>
                <c:pt idx="113">
                  <c:v>0.17503182941015899</c:v>
                </c:pt>
                <c:pt idx="114">
                  <c:v>0.17584120447562274</c:v>
                </c:pt>
                <c:pt idx="115">
                  <c:v>0.17664381678523122</c:v>
                </c:pt>
                <c:pt idx="116">
                  <c:v>0.17743976467299083</c:v>
                </c:pt>
                <c:pt idx="117">
                  <c:v>0.17822914444242183</c:v>
                </c:pt>
                <c:pt idx="118">
                  <c:v>0.1790120504207359</c:v>
                </c:pt>
                <c:pt idx="119">
                  <c:v>0.17978857501124496</c:v>
                </c:pt>
                <c:pt idx="120">
                  <c:v>0.18055880874406971</c:v>
                </c:pt>
                <c:pt idx="121">
                  <c:v>0.18132284032521379</c:v>
                </c:pt>
                <c:pt idx="122">
                  <c:v>0.18208075668406354</c:v>
                </c:pt>
                <c:pt idx="123">
                  <c:v>0.18283264301937591</c:v>
                </c:pt>
                <c:pt idx="124">
                  <c:v>0.18357858284380849</c:v>
                </c:pt>
                <c:pt idx="125">
                  <c:v>0.18431865802704872</c:v>
                </c:pt>
                <c:pt idx="126">
                  <c:v>0.18505294883759246</c:v>
                </c:pt>
                <c:pt idx="127">
                  <c:v>0.1857815339832225</c:v>
                </c:pt>
                <c:pt idx="128">
                  <c:v>0.18650449065023519</c:v>
                </c:pt>
                <c:pt idx="129">
                  <c:v>0.18722189454146027</c:v>
                </c:pt>
                <c:pt idx="130">
                  <c:v>0.18793381991311806</c:v>
                </c:pt>
                <c:pt idx="131">
                  <c:v>0.18864033961055621</c:v>
                </c:pt>
                <c:pt idx="132">
                  <c:v>0.18934152510290511</c:v>
                </c:pt>
                <c:pt idx="133">
                  <c:v>0.19003744651669258</c:v>
                </c:pt>
                <c:pt idx="134">
                  <c:v>0.19072817266845254</c:v>
                </c:pt>
                <c:pt idx="135">
                  <c:v>0.19141377109636523</c:v>
                </c:pt>
                <c:pt idx="136">
                  <c:v>0.19209430809096106</c:v>
                </c:pt>
                <c:pt idx="137">
                  <c:v>0.19276984872492264</c:v>
                </c:pt>
                <c:pt idx="138">
                  <c:v>0.19344045688201478</c:v>
                </c:pt>
                <c:pt idx="139">
                  <c:v>0.19410619528517314</c:v>
                </c:pt>
                <c:pt idx="140">
                  <c:v>0.19476712552378131</c:v>
                </c:pt>
                <c:pt idx="141">
                  <c:v>0.1954233080801622</c:v>
                </c:pt>
                <c:pt idx="142">
                  <c:v>0.19607480235531199</c:v>
                </c:pt>
                <c:pt idx="143">
                  <c:v>0.19672166669390206</c:v>
                </c:pt>
                <c:pt idx="144">
                  <c:v>0.19736395840857196</c:v>
                </c:pt>
                <c:pt idx="145">
                  <c:v>0.19800173380353969</c:v>
                </c:pt>
                <c:pt idx="146">
                  <c:v>0.19863504819754987</c:v>
                </c:pt>
                <c:pt idx="147">
                  <c:v>0.19926395594618265</c:v>
                </c:pt>
                <c:pt idx="148">
                  <c:v>0.19988851046354417</c:v>
                </c:pt>
                <c:pt idx="149">
                  <c:v>0.20050876424335895</c:v>
                </c:pt>
                <c:pt idx="150">
                  <c:v>0.20112476887948375</c:v>
                </c:pt>
                <c:pt idx="151">
                  <c:v>0.20173657508586132</c:v>
                </c:pt>
                <c:pt idx="152">
                  <c:v>0.20234423271593199</c:v>
                </c:pt>
                <c:pt idx="153">
                  <c:v>0.2029477907815222</c:v>
                </c:pt>
                <c:pt idx="154">
                  <c:v>0.2035472974712231</c:v>
                </c:pt>
                <c:pt idx="155">
                  <c:v>0.20414280016827974</c:v>
                </c:pt>
                <c:pt idx="156">
                  <c:v>0.20473434546800259</c:v>
                </c:pt>
                <c:pt idx="157">
                  <c:v>0.20532197919471915</c:v>
                </c:pt>
                <c:pt idx="158">
                  <c:v>0.20590574641827816</c:v>
                </c:pt>
                <c:pt idx="159">
                  <c:v>0.20648569147012119</c:v>
                </c:pt>
                <c:pt idx="160">
                  <c:v>0.20706185795893517</c:v>
                </c:pt>
                <c:pt idx="161">
                  <c:v>0.20763428878589835</c:v>
                </c:pt>
                <c:pt idx="162">
                  <c:v>0.20820302615953229</c:v>
                </c:pt>
                <c:pt idx="163">
                  <c:v>0.20876811161017206</c:v>
                </c:pt>
                <c:pt idx="164">
                  <c:v>0.20932958600406576</c:v>
                </c:pt>
                <c:pt idx="165">
                  <c:v>0.20988748955711573</c:v>
                </c:pt>
                <c:pt idx="166">
                  <c:v>0.21044186184827057</c:v>
                </c:pt>
                <c:pt idx="167">
                  <c:v>0.21099274183257999</c:v>
                </c:pt>
                <c:pt idx="168">
                  <c:v>0.21154016785392135</c:v>
                </c:pt>
                <c:pt idx="169">
                  <c:v>0.2120841776574087</c:v>
                </c:pt>
                <c:pt idx="170">
                  <c:v>0.21262480840149273</c:v>
                </c:pt>
                <c:pt idx="171">
                  <c:v>0.2131620966697611</c:v>
                </c:pt>
                <c:pt idx="172">
                  <c:v>0.21369607848244854</c:v>
                </c:pt>
                <c:pt idx="173">
                  <c:v>0.21422678930766387</c:v>
                </c:pt>
                <c:pt idx="174">
                  <c:v>0.21475426407234327</c:v>
                </c:pt>
                <c:pt idx="175">
                  <c:v>0.21527853717293718</c:v>
                </c:pt>
                <c:pt idx="176">
                  <c:v>0.2157996424858391</c:v>
                </c:pt>
                <c:pt idx="177">
                  <c:v>0.21631761337756189</c:v>
                </c:pt>
                <c:pt idx="178">
                  <c:v>0.21683248271467198</c:v>
                </c:pt>
                <c:pt idx="179">
                  <c:v>0.21734428287348442</c:v>
                </c:pt>
                <c:pt idx="180">
                  <c:v>0.21785304574952907</c:v>
                </c:pt>
                <c:pt idx="181">
                  <c:v>0.21835880276679182</c:v>
                </c:pt>
                <c:pt idx="182">
                  <c:v>0.21886158488673912</c:v>
                </c:pt>
                <c:pt idx="183">
                  <c:v>0.2193614226171296</c:v>
                </c:pt>
                <c:pt idx="184">
                  <c:v>0.21985834602062093</c:v>
                </c:pt>
                <c:pt idx="185">
                  <c:v>0.22035238472317648</c:v>
                </c:pt>
                <c:pt idx="186">
                  <c:v>0.22084356792227691</c:v>
                </c:pt>
                <c:pt idx="187">
                  <c:v>0.22133192439494292</c:v>
                </c:pt>
                <c:pt idx="188">
                  <c:v>0.22181748250557393</c:v>
                </c:pt>
                <c:pt idx="189">
                  <c:v>0.22230027021360729</c:v>
                </c:pt>
                <c:pt idx="190">
                  <c:v>0.22278031508100354</c:v>
                </c:pt>
                <c:pt idx="191">
                  <c:v>0.22325764427956227</c:v>
                </c:pt>
                <c:pt idx="192">
                  <c:v>0.22373228459807237</c:v>
                </c:pt>
                <c:pt idx="193">
                  <c:v>0.22420426244930203</c:v>
                </c:pt>
                <c:pt idx="194">
                  <c:v>0.22467360387683252</c:v>
                </c:pt>
                <c:pt idx="195">
                  <c:v>0.22514033456173949</c:v>
                </c:pt>
                <c:pt idx="196">
                  <c:v>0.22560447982912607</c:v>
                </c:pt>
                <c:pt idx="197">
                  <c:v>0.22606606465451154</c:v>
                </c:pt>
                <c:pt idx="198">
                  <c:v>0.22652511367008016</c:v>
                </c:pt>
                <c:pt idx="199">
                  <c:v>0.22698165117079172</c:v>
                </c:pt>
                <c:pt idx="200">
                  <c:v>0.22743570112036046</c:v>
                </c:pt>
                <c:pt idx="201">
                  <c:v>0.22788728715710235</c:v>
                </c:pt>
                <c:pt idx="202">
                  <c:v>0.2283364325996573</c:v>
                </c:pt>
                <c:pt idx="203">
                  <c:v>0.22878316045258718</c:v>
                </c:pt>
                <c:pt idx="204">
                  <c:v>0.2292274934118535</c:v>
                </c:pt>
                <c:pt idx="205">
                  <c:v>0.22966945387017884</c:v>
                </c:pt>
                <c:pt idx="206">
                  <c:v>0.23010906392229327</c:v>
                </c:pt>
                <c:pt idx="207">
                  <c:v>0.23054634537006977</c:v>
                </c:pt>
                <c:pt idx="208">
                  <c:v>0.23098131972755134</c:v>
                </c:pt>
                <c:pt idx="209">
                  <c:v>0.23141400822587205</c:v>
                </c:pt>
                <c:pt idx="210">
                  <c:v>0.23184443181807507</c:v>
                </c:pt>
                <c:pt idx="211">
                  <c:v>0.2322726111838298</c:v>
                </c:pt>
                <c:pt idx="212">
                  <c:v>0.23269856673405148</c:v>
                </c:pt>
              </c:numCache>
            </c:numRef>
          </c:yVal>
          <c:smooth val="0"/>
          <c:extLst>
            <c:ext xmlns:c16="http://schemas.microsoft.com/office/drawing/2014/chart" uri="{C3380CC4-5D6E-409C-BE32-E72D297353CC}">
              <c16:uniqueId val="{00000002-3314-45EE-A388-9ABAA403BDEB}"/>
            </c:ext>
          </c:extLst>
        </c:ser>
        <c:dLbls>
          <c:showLegendKey val="0"/>
          <c:showVal val="0"/>
          <c:showCatName val="0"/>
          <c:showSerName val="0"/>
          <c:showPercent val="0"/>
          <c:showBubbleSize val="0"/>
        </c:dLbls>
        <c:axId val="330807464"/>
        <c:axId val="330809032"/>
      </c:scatterChart>
      <c:valAx>
        <c:axId val="330807464"/>
        <c:scaling>
          <c:orientation val="minMax"/>
          <c:max val="0.8"/>
        </c:scaling>
        <c:delete val="0"/>
        <c:axPos val="b"/>
        <c:title>
          <c:tx>
            <c:rich>
              <a:bodyPr/>
              <a:lstStyle/>
              <a:p>
                <a:pPr>
                  <a:defRPr sz="1400"/>
                </a:pPr>
                <a:r>
                  <a:rPr lang="en-US" sz="1400"/>
                  <a:t>High School Passing Rate in School District</a:t>
                </a:r>
              </a:p>
            </c:rich>
          </c:tx>
          <c:overlay val="0"/>
        </c:title>
        <c:numFmt formatCode="General" sourceLinked="1"/>
        <c:majorTickMark val="out"/>
        <c:minorTickMark val="none"/>
        <c:tickLblPos val="nextTo"/>
        <c:crossAx val="330809032"/>
        <c:crosses val="autoZero"/>
        <c:crossBetween val="midCat"/>
      </c:valAx>
      <c:valAx>
        <c:axId val="330809032"/>
        <c:scaling>
          <c:orientation val="minMax"/>
          <c:min val="0"/>
        </c:scaling>
        <c:delete val="0"/>
        <c:axPos val="l"/>
        <c:title>
          <c:tx>
            <c:rich>
              <a:bodyPr rot="-5400000" vert="horz"/>
              <a:lstStyle/>
              <a:p>
                <a:pPr>
                  <a:defRPr sz="1400"/>
                </a:pPr>
                <a:r>
                  <a:rPr lang="en-US" sz="1400"/>
                  <a:t>log{P</a:t>
                </a:r>
                <a:r>
                  <a:rPr lang="en-US" sz="1400" baseline="30000"/>
                  <a:t>E</a:t>
                </a:r>
                <a:r>
                  <a:rPr lang="en-US" sz="1400"/>
                  <a:t>}</a:t>
                </a:r>
              </a:p>
            </c:rich>
          </c:tx>
          <c:overlay val="0"/>
        </c:title>
        <c:numFmt formatCode="General" sourceLinked="1"/>
        <c:majorTickMark val="out"/>
        <c:minorTickMark val="none"/>
        <c:tickLblPos val="none"/>
        <c:crossAx val="330807464"/>
        <c:crosses val="autoZero"/>
        <c:crossBetween val="midCat"/>
      </c:valAx>
    </c:plotArea>
    <c:plotVisOnly val="1"/>
    <c:dispBlanksAs val="gap"/>
    <c:showDLblsOverMax val="0"/>
  </c:chart>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drawing1.xml><?xml version="1.0" encoding="utf-8"?>
<c:userShapes xmlns:c="http://schemas.openxmlformats.org/drawingml/2006/chart">
  <cdr:relSizeAnchor xmlns:cdr="http://schemas.openxmlformats.org/drawingml/2006/chartDrawing">
    <cdr:from>
      <cdr:x>0.08642</cdr:x>
      <cdr:y>0.43939</cdr:y>
    </cdr:from>
    <cdr:to>
      <cdr:x>0.33333</cdr:x>
      <cdr:y>0.60606</cdr:y>
    </cdr:to>
    <cdr:sp macro="" textlink="">
      <cdr:nvSpPr>
        <cdr:cNvPr id="2" name="TextBox 1"/>
        <cdr:cNvSpPr txBox="1"/>
      </cdr:nvSpPr>
      <cdr:spPr>
        <a:xfrm xmlns:a="http://schemas.openxmlformats.org/drawingml/2006/main">
          <a:off x="533400" y="2209800"/>
          <a:ext cx="1524000" cy="838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Not significantly higher than the minimum</a:t>
          </a:r>
        </a:p>
      </cdr:txBody>
    </cdr:sp>
  </cdr:relSizeAnchor>
  <cdr:relSizeAnchor xmlns:cdr="http://schemas.openxmlformats.org/drawingml/2006/chartDrawing">
    <cdr:from>
      <cdr:x>0.54321</cdr:x>
      <cdr:y>0.13636</cdr:y>
    </cdr:from>
    <cdr:to>
      <cdr:x>0.79012</cdr:x>
      <cdr:y>0.30303</cdr:y>
    </cdr:to>
    <cdr:sp macro="" textlink="">
      <cdr:nvSpPr>
        <cdr:cNvPr id="3" name="TextBox 2"/>
        <cdr:cNvSpPr txBox="1"/>
      </cdr:nvSpPr>
      <cdr:spPr>
        <a:xfrm xmlns:a="http://schemas.openxmlformats.org/drawingml/2006/main">
          <a:off x="3352800" y="685800"/>
          <a:ext cx="1524000" cy="838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30% higher than the minimum</a:t>
          </a:r>
        </a:p>
      </cdr:txBody>
    </cdr:sp>
  </cdr:relSizeAnchor>
  <cdr:relSizeAnchor xmlns:cdr="http://schemas.openxmlformats.org/drawingml/2006/chartDrawing">
    <cdr:from>
      <cdr:x>0.14815</cdr:x>
      <cdr:y>0.54545</cdr:y>
    </cdr:from>
    <cdr:to>
      <cdr:x>0.18519</cdr:x>
      <cdr:y>0.60606</cdr:y>
    </cdr:to>
    <cdr:cxnSp macro="">
      <cdr:nvCxnSpPr>
        <cdr:cNvPr id="5" name="Straight Arrow Connector 4">
          <a:extLst xmlns:a="http://schemas.openxmlformats.org/drawingml/2006/main">
            <a:ext uri="{FF2B5EF4-FFF2-40B4-BE49-F238E27FC236}">
              <a16:creationId xmlns:a16="http://schemas.microsoft.com/office/drawing/2014/main" id="{522770CC-4056-4E43-9AB7-26D7BE8338BA}"/>
            </a:ext>
          </a:extLst>
        </cdr:cNvPr>
        <cdr:cNvCxnSpPr/>
      </cdr:nvCxnSpPr>
      <cdr:spPr>
        <a:xfrm xmlns:a="http://schemas.openxmlformats.org/drawingml/2006/main">
          <a:off x="914400" y="2743200"/>
          <a:ext cx="228600" cy="304800"/>
        </a:xfrm>
        <a:prstGeom xmlns:a="http://schemas.openxmlformats.org/drawingml/2006/main" prst="straightConnector1">
          <a:avLst/>
        </a:prstGeom>
        <a:ln xmlns:a="http://schemas.openxmlformats.org/drawingml/2006/main" w="19050">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0.71605</cdr:x>
      <cdr:y>0.19697</cdr:y>
    </cdr:from>
    <cdr:to>
      <cdr:x>0.92593</cdr:x>
      <cdr:y>0.22727</cdr:y>
    </cdr:to>
    <cdr:cxnSp macro="">
      <cdr:nvCxnSpPr>
        <cdr:cNvPr id="6" name="Straight Arrow Connector 5">
          <a:extLst xmlns:a="http://schemas.openxmlformats.org/drawingml/2006/main">
            <a:ext uri="{FF2B5EF4-FFF2-40B4-BE49-F238E27FC236}">
              <a16:creationId xmlns:a16="http://schemas.microsoft.com/office/drawing/2014/main" id="{7A99B1BF-96A0-4E97-B796-7BAB6A68DE83}"/>
            </a:ext>
          </a:extLst>
        </cdr:cNvPr>
        <cdr:cNvCxnSpPr/>
      </cdr:nvCxnSpPr>
      <cdr:spPr>
        <a:xfrm xmlns:a="http://schemas.openxmlformats.org/drawingml/2006/main">
          <a:off x="4419600" y="990600"/>
          <a:ext cx="1295400" cy="152400"/>
        </a:xfrm>
        <a:prstGeom xmlns:a="http://schemas.openxmlformats.org/drawingml/2006/main" prst="straightConnector1">
          <a:avLst/>
        </a:prstGeom>
        <a:ln xmlns:a="http://schemas.openxmlformats.org/drawingml/2006/main" w="19050">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0.33333</cdr:x>
      <cdr:y>0.25758</cdr:y>
    </cdr:from>
    <cdr:to>
      <cdr:x>0.58025</cdr:x>
      <cdr:y>0.34848</cdr:y>
    </cdr:to>
    <cdr:sp macro="" textlink="">
      <cdr:nvSpPr>
        <cdr:cNvPr id="8" name="TextBox 7"/>
        <cdr:cNvSpPr txBox="1"/>
      </cdr:nvSpPr>
      <cdr:spPr>
        <a:xfrm xmlns:a="http://schemas.openxmlformats.org/drawingml/2006/main">
          <a:off x="2057400" y="1295400"/>
          <a:ext cx="15240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Quadratic Envelope</a:t>
          </a:r>
        </a:p>
      </cdr:txBody>
    </cdr:sp>
  </cdr:relSizeAnchor>
  <cdr:relSizeAnchor xmlns:cdr="http://schemas.openxmlformats.org/drawingml/2006/chartDrawing">
    <cdr:from>
      <cdr:x>0.44444</cdr:x>
      <cdr:y>0.30303</cdr:y>
    </cdr:from>
    <cdr:to>
      <cdr:x>0.58025</cdr:x>
      <cdr:y>0.5</cdr:y>
    </cdr:to>
    <cdr:cxnSp macro="">
      <cdr:nvCxnSpPr>
        <cdr:cNvPr id="9" name="Straight Arrow Connector 8">
          <a:extLst xmlns:a="http://schemas.openxmlformats.org/drawingml/2006/main">
            <a:ext uri="{FF2B5EF4-FFF2-40B4-BE49-F238E27FC236}">
              <a16:creationId xmlns:a16="http://schemas.microsoft.com/office/drawing/2014/main" id="{DF5FAD2F-3B7E-4722-BCB9-91E5294026BB}"/>
            </a:ext>
          </a:extLst>
        </cdr:cNvPr>
        <cdr:cNvCxnSpPr/>
      </cdr:nvCxnSpPr>
      <cdr:spPr>
        <a:xfrm xmlns:a="http://schemas.openxmlformats.org/drawingml/2006/main">
          <a:off x="2743200" y="1524000"/>
          <a:ext cx="838200" cy="990600"/>
        </a:xfrm>
        <a:prstGeom xmlns:a="http://schemas.openxmlformats.org/drawingml/2006/main" prst="straightConnector1">
          <a:avLst/>
        </a:prstGeom>
        <a:ln xmlns:a="http://schemas.openxmlformats.org/drawingml/2006/main" w="19050">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0.7284</cdr:x>
      <cdr:y>0.54545</cdr:y>
    </cdr:from>
    <cdr:to>
      <cdr:x>0.97531</cdr:x>
      <cdr:y>0.71212</cdr:y>
    </cdr:to>
    <cdr:sp macro="" textlink="">
      <cdr:nvSpPr>
        <cdr:cNvPr id="11" name="TextBox 10"/>
        <cdr:cNvSpPr txBox="1"/>
      </cdr:nvSpPr>
      <cdr:spPr>
        <a:xfrm xmlns:a="http://schemas.openxmlformats.org/drawingml/2006/main">
          <a:off x="4495800" y="2743200"/>
          <a:ext cx="1523977" cy="83821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Illustrative Bid Function</a:t>
          </a:r>
        </a:p>
      </cdr:txBody>
    </cdr:sp>
  </cdr:relSizeAnchor>
  <cdr:relSizeAnchor xmlns:cdr="http://schemas.openxmlformats.org/drawingml/2006/chartDrawing">
    <cdr:from>
      <cdr:x>0.67901</cdr:x>
      <cdr:y>0.51515</cdr:y>
    </cdr:from>
    <cdr:to>
      <cdr:x>0.72839</cdr:x>
      <cdr:y>0.5909</cdr:y>
    </cdr:to>
    <cdr:cxnSp macro="">
      <cdr:nvCxnSpPr>
        <cdr:cNvPr id="12" name="Straight Arrow Connector 11">
          <a:extLst xmlns:a="http://schemas.openxmlformats.org/drawingml/2006/main">
            <a:ext uri="{FF2B5EF4-FFF2-40B4-BE49-F238E27FC236}">
              <a16:creationId xmlns:a16="http://schemas.microsoft.com/office/drawing/2014/main" id="{79FCAEC7-0CCE-424F-8C71-7326A4099269}"/>
            </a:ext>
          </a:extLst>
        </cdr:cNvPr>
        <cdr:cNvCxnSpPr/>
      </cdr:nvCxnSpPr>
      <cdr:spPr>
        <a:xfrm xmlns:a="http://schemas.openxmlformats.org/drawingml/2006/main" flipH="1" flipV="1">
          <a:off x="4191000" y="2590800"/>
          <a:ext cx="304784" cy="380962"/>
        </a:xfrm>
        <a:prstGeom xmlns:a="http://schemas.openxmlformats.org/drawingml/2006/main" prst="straightConnector1">
          <a:avLst/>
        </a:prstGeom>
        <a:ln xmlns:a="http://schemas.openxmlformats.org/drawingml/2006/main" w="19050">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0.80247</cdr:x>
      <cdr:y>0.34848</cdr:y>
    </cdr:from>
    <cdr:to>
      <cdr:x>0.98765</cdr:x>
      <cdr:y>0.43938</cdr:y>
    </cdr:to>
    <cdr:sp macro="" textlink="">
      <cdr:nvSpPr>
        <cdr:cNvPr id="10" name="TextBox 9"/>
        <cdr:cNvSpPr txBox="1"/>
      </cdr:nvSpPr>
      <cdr:spPr>
        <a:xfrm xmlns:a="http://schemas.openxmlformats.org/drawingml/2006/main">
          <a:off x="4953000" y="1752600"/>
          <a:ext cx="1142999" cy="45715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Envelope with </a:t>
          </a:r>
          <a:r>
            <a:rPr lang="en-US" dirty="0" err="1"/>
            <a:t>Yinger’s</a:t>
          </a:r>
          <a:r>
            <a:rPr lang="en-US" sz="1100" dirty="0"/>
            <a:t> form</a:t>
          </a:r>
        </a:p>
      </cdr:txBody>
    </cdr:sp>
  </cdr:relSizeAnchor>
  <cdr:relSizeAnchor xmlns:cdr="http://schemas.openxmlformats.org/drawingml/2006/chartDrawing">
    <cdr:from>
      <cdr:x>0.75309</cdr:x>
      <cdr:y>0.37879</cdr:y>
    </cdr:from>
    <cdr:to>
      <cdr:x>0.80247</cdr:x>
      <cdr:y>0.39393</cdr:y>
    </cdr:to>
    <cdr:cxnSp macro="">
      <cdr:nvCxnSpPr>
        <cdr:cNvPr id="13" name="Straight Arrow Connector 12">
          <a:extLst xmlns:a="http://schemas.openxmlformats.org/drawingml/2006/main">
            <a:ext uri="{FF2B5EF4-FFF2-40B4-BE49-F238E27FC236}">
              <a16:creationId xmlns:a16="http://schemas.microsoft.com/office/drawing/2014/main" id="{C431D179-5EBE-451C-801D-24D85E75D8A3}"/>
            </a:ext>
          </a:extLst>
        </cdr:cNvPr>
        <cdr:cNvCxnSpPr>
          <a:stCxn xmlns:a="http://schemas.openxmlformats.org/drawingml/2006/main" id="10" idx="1"/>
        </cdr:cNvCxnSpPr>
      </cdr:nvCxnSpPr>
      <cdr:spPr>
        <a:xfrm xmlns:a="http://schemas.openxmlformats.org/drawingml/2006/main" flipH="1" flipV="1">
          <a:off x="4648200" y="1905000"/>
          <a:ext cx="304800" cy="76177"/>
        </a:xfrm>
        <a:prstGeom xmlns:a="http://schemas.openxmlformats.org/drawingml/2006/main" prst="straightConnector1">
          <a:avLst/>
        </a:prstGeom>
        <a:ln xmlns:a="http://schemas.openxmlformats.org/drawingml/2006/main" w="19050">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1EB3D5-E220-4CE2-B63E-B9BE089C765D}" type="datetimeFigureOut">
              <a:rPr lang="en-US" smtClean="0"/>
              <a:t>8/4/2020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6B43C6-F042-44BC-82AD-79E06C128A83}" type="slidenum">
              <a:rPr lang="en-US" smtClean="0"/>
              <a:t>‹#›</a:t>
            </a:fld>
            <a:endParaRPr lang="en-US"/>
          </a:p>
        </p:txBody>
      </p:sp>
    </p:spTree>
    <p:extLst>
      <p:ext uri="{BB962C8B-B14F-4D97-AF65-F5344CB8AC3E}">
        <p14:creationId xmlns:p14="http://schemas.microsoft.com/office/powerpoint/2010/main" val="3166196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6B43C6-F042-44BC-82AD-79E06C128A83}" type="slidenum">
              <a:rPr lang="en-US" smtClean="0"/>
              <a:t>57</a:t>
            </a:fld>
            <a:endParaRPr lang="en-US"/>
          </a:p>
        </p:txBody>
      </p:sp>
    </p:spTree>
    <p:extLst>
      <p:ext uri="{BB962C8B-B14F-4D97-AF65-F5344CB8AC3E}">
        <p14:creationId xmlns:p14="http://schemas.microsoft.com/office/powerpoint/2010/main" val="15655321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2"/>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1"/>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endParaRPr lang="en-US" alt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lt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1EE2100F-936E-4C06-8A5C-49DDFE4F2F63}" type="slidenum">
              <a:rPr lang="en-US" altLang="en-US" smtClean="0"/>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30"/>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2172031-C6BB-48CD-A070-B7D6FDC08CD9}" type="slidenum">
              <a:rPr lang="en-US" altLang="en-US" smtClean="0"/>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4" y="274641"/>
            <a:ext cx="1777471"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EF0B64B5-2AB0-4BF3-BFAD-B476F3C187A1}" type="slidenum">
              <a:rPr lang="en-US" altLang="en-US" smtClean="0"/>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5A9B452B-F98E-4E29-9DEB-D1CDACCAB576}" type="slidenum">
              <a:rPr lang="en-US" altLang="en-US" smtClean="0"/>
              <a:pPr>
                <a:defRPr/>
              </a:pPr>
              <a:t>‹#›</a:t>
            </a:fld>
            <a:endParaRPr lang="en-US" alt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1A72AD81-8BBD-4038-9466-DAD7F065684E}" type="slidenum">
              <a:rPr lang="en-US" altLang="en-US" smtClean="0"/>
              <a:pPr>
                <a:defRPr/>
              </a:pPr>
              <a:t>‹#›</a:t>
            </a:fld>
            <a:endParaRPr lang="en-US" alt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92048741-ACDC-43BB-8CC0-426426BBF3EB}" type="slidenum">
              <a:rPr lang="en-US" altLang="en-US" smtClean="0"/>
              <a:pPr>
                <a:defRPr/>
              </a:pPr>
              <a:t>‹#›</a:t>
            </a:fld>
            <a:endParaRPr lang="en-US" alt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1"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7"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1" y="1444295"/>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1444295"/>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DD3018A8-2EC1-4F11-BF0A-9EC33055BC13}" type="slidenum">
              <a:rPr lang="en-US" altLang="en-US" smtClean="0"/>
              <a:pPr>
                <a:defRPr/>
              </a:pPr>
              <a:t>‹#›</a:t>
            </a:fld>
            <a:endParaRPr lang="en-US"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72D9A33F-4CD1-4779-8B45-B68516611BB1}" type="slidenum">
              <a:rPr lang="en-US" altLang="en-US" smtClean="0"/>
              <a:pPr>
                <a:defRPr/>
              </a:pPr>
              <a:t>‹#›</a:t>
            </a:fld>
            <a:endParaRPr lang="en-US" alt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54FDC87F-326D-4855-B35D-CF26E4087144}" type="slidenum">
              <a:rPr lang="en-US" altLang="en-US" smtClean="0"/>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313BB956-882F-4DB8-8188-897ED1351999}" type="slidenum">
              <a:rPr lang="en-US" altLang="en-US" smtClean="0"/>
              <a:pPr>
                <a:defRPr/>
              </a:pPr>
              <a:t>‹#›</a:t>
            </a:fld>
            <a:endParaRPr lang="en-US"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3"/>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endParaRPr lang="en-US" altLang="en-US"/>
          </a:p>
        </p:txBody>
      </p:sp>
      <p:sp>
        <p:nvSpPr>
          <p:cNvPr id="6" name="Footer Placeholder 5"/>
          <p:cNvSpPr>
            <a:spLocks noGrp="1"/>
          </p:cNvSpPr>
          <p:nvPr>
            <p:ph type="ftr" sz="quarter" idx="11"/>
          </p:nvPr>
        </p:nvSpPr>
        <p:spPr>
          <a:xfrm>
            <a:off x="4380073" y="6407945"/>
            <a:ext cx="2350681" cy="365125"/>
          </a:xfrm>
        </p:spPr>
        <p:txBody>
          <a:bodyPr/>
          <a:lstStyle>
            <a:lvl1pPr>
              <a:defRPr>
                <a:solidFill>
                  <a:schemeClr val="tx1"/>
                </a:solidFill>
              </a:defRPr>
            </a:lvl1pPr>
            <a:extLst/>
          </a:lstStyle>
          <a:p>
            <a:pPr>
              <a:defRPr/>
            </a:pPr>
            <a:endParaRPr lang="en-US" alt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1918FADA-9385-4A18-9482-E0585B27D974}" type="slidenum">
              <a:rPr lang="en-US" altLang="en-US" smtClean="0"/>
              <a:pPr>
                <a:defRPr/>
              </a:pPr>
              <a:t>‹#›</a:t>
            </a:fld>
            <a:endParaRPr lang="en-US" altLang="en-US"/>
          </a:p>
        </p:txBody>
      </p:sp>
      <p:sp>
        <p:nvSpPr>
          <p:cNvPr id="2" name="Title 1"/>
          <p:cNvSpPr>
            <a:spLocks noGrp="1"/>
          </p:cNvSpPr>
          <p:nvPr>
            <p:ph type="title"/>
          </p:nvPr>
        </p:nvSpPr>
        <p:spPr>
          <a:xfrm>
            <a:off x="228600" y="4865123"/>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3" y="5791254"/>
            <a:ext cx="3402315"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3" y="5791254"/>
            <a:ext cx="3402315"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9"/>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altLang="en-US"/>
          </a:p>
        </p:txBody>
      </p:sp>
      <p:sp>
        <p:nvSpPr>
          <p:cNvPr id="22" name="Footer Placeholder 21"/>
          <p:cNvSpPr>
            <a:spLocks noGrp="1"/>
          </p:cNvSpPr>
          <p:nvPr>
            <p:ph type="ftr" sz="quarter" idx="3"/>
          </p:nvPr>
        </p:nvSpPr>
        <p:spPr>
          <a:xfrm>
            <a:off x="4380073" y="6407945"/>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ltLang="en-US"/>
          </a:p>
        </p:txBody>
      </p:sp>
      <p:sp>
        <p:nvSpPr>
          <p:cNvPr id="18" name="Slide Number Placeholder 17"/>
          <p:cNvSpPr>
            <a:spLocks noGrp="1"/>
          </p:cNvSpPr>
          <p:nvPr>
            <p:ph type="sldNum" sz="quarter" idx="4"/>
          </p:nvPr>
        </p:nvSpPr>
        <p:spPr>
          <a:xfrm>
            <a:off x="8647272" y="6407945"/>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922A6501-522C-4817-ABA5-1A24A3ACA138}"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image" Target="../media/image6.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wmf"/><Relationship Id="rId4" Type="http://schemas.openxmlformats.org/officeDocument/2006/relationships/image" Target="../media/image7.wmf"/></Relationships>
</file>

<file path=ppt/slides/_rels/slide4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wmf"/><Relationship Id="rId4" Type="http://schemas.openxmlformats.org/officeDocument/2006/relationships/image" Target="../media/image8.wmf"/></Relationships>
</file>

<file path=ppt/slides/_rels/slide4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0.wmf"/><Relationship Id="rId5" Type="http://schemas.openxmlformats.org/officeDocument/2006/relationships/oleObject" Target="../embeddings/oleObject5.bin"/><Relationship Id="rId4" Type="http://schemas.openxmlformats.org/officeDocument/2006/relationships/image" Target="../media/image9.wmf"/></Relationships>
</file>

<file path=ppt/slides/_rels/slide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Grp="1" noChangeArrowheads="1"/>
          </p:cNvSpPr>
          <p:nvPr>
            <p:ph type="ctrTitle"/>
          </p:nvPr>
        </p:nvSpPr>
        <p:spPr>
          <a:xfrm>
            <a:off x="381000" y="1501666"/>
            <a:ext cx="8284634" cy="1790700"/>
          </a:xfrm>
        </p:spPr>
        <p:txBody>
          <a:bodyPr>
            <a:normAutofit/>
          </a:bodyPr>
          <a:lstStyle/>
          <a:p>
            <a:pPr fontAlgn="auto">
              <a:spcAft>
                <a:spcPts val="0"/>
              </a:spcAft>
              <a:defRPr/>
            </a:pPr>
            <a:r>
              <a:rPr lang="en-US" sz="4400" dirty="0">
                <a:solidFill>
                  <a:schemeClr val="tx2">
                    <a:satMod val="130000"/>
                  </a:schemeClr>
                </a:solidFill>
              </a:rPr>
              <a:t>School-Quality Capitalization </a:t>
            </a:r>
            <a:br>
              <a:rPr lang="en-US" sz="4400" dirty="0">
                <a:solidFill>
                  <a:schemeClr val="tx2">
                    <a:satMod val="130000"/>
                  </a:schemeClr>
                </a:solidFill>
              </a:rPr>
            </a:br>
            <a:endParaRPr lang="en-US" sz="3600" b="1" dirty="0">
              <a:solidFill>
                <a:schemeClr val="tx2">
                  <a:satMod val="130000"/>
                </a:schemeClr>
              </a:solidFill>
            </a:endParaRPr>
          </a:p>
        </p:txBody>
      </p:sp>
      <p:sp>
        <p:nvSpPr>
          <p:cNvPr id="8" name="Rectangle 2"/>
          <p:cNvSpPr>
            <a:spLocks noGrp="1" noChangeArrowheads="1"/>
          </p:cNvSpPr>
          <p:nvPr>
            <p:ph type="subTitle" idx="1"/>
          </p:nvPr>
        </p:nvSpPr>
        <p:spPr>
          <a:xfrm>
            <a:off x="2032000" y="3276600"/>
            <a:ext cx="6553200" cy="1809750"/>
          </a:xfrm>
        </p:spPr>
        <p:txBody>
          <a:bodyPr>
            <a:normAutofit/>
          </a:bodyPr>
          <a:lstStyle/>
          <a:p>
            <a:pPr marR="36576" lvl="0">
              <a:spcBef>
                <a:spcPts val="0"/>
              </a:spcBef>
              <a:buSzPct val="80000"/>
              <a:defRPr/>
            </a:pPr>
            <a:r>
              <a:rPr lang="en-US" sz="2400" b="1" dirty="0">
                <a:ln>
                  <a:solidFill>
                    <a:schemeClr val="bg2"/>
                  </a:solidFill>
                </a:ln>
                <a:solidFill>
                  <a:schemeClr val="accent5"/>
                </a:solidFill>
              </a:rPr>
              <a:t>ECN741, Urban Economics</a:t>
            </a:r>
          </a:p>
        </p:txBody>
      </p:sp>
      <p:sp>
        <p:nvSpPr>
          <p:cNvPr id="4" name="TextBox"/>
          <p:cNvSpPr txBox="1"/>
          <p:nvPr/>
        </p:nvSpPr>
        <p:spPr>
          <a:xfrm>
            <a:off x="533400" y="6019800"/>
            <a:ext cx="7696200" cy="369332"/>
          </a:xfrm>
          <a:prstGeom prst="rect">
            <a:avLst/>
          </a:prstGeom>
          <a:noFill/>
        </p:spPr>
        <p:txBody>
          <a:bodyPr wrap="square" rtlCol="0">
            <a:spAutoFit/>
          </a:bodyPr>
          <a:lstStyle/>
          <a:p>
            <a:r>
              <a:rPr lang="en-US" dirty="0"/>
              <a:t>Professor John Yinger, The Maxwell School, Syracuse University, 2020</a:t>
            </a:r>
          </a:p>
        </p:txBody>
      </p:sp>
      <p:pic>
        <p:nvPicPr>
          <p:cNvPr id="5"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5943600" y="395401"/>
            <a:ext cx="2424989" cy="1357199"/>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Challenges </a:t>
            </a:r>
          </a:p>
        </p:txBody>
      </p:sp>
      <p:sp>
        <p:nvSpPr>
          <p:cNvPr id="38" name="Rectangle 1"/>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a:t>  School Quality Capitalization</a:t>
            </a:r>
          </a:p>
        </p:txBody>
      </p:sp>
      <p:sp>
        <p:nvSpPr>
          <p:cNvPr id="6147" name="Rectangle 2"/>
          <p:cNvSpPr>
            <a:spLocks noGrp="1" noChangeArrowheads="1"/>
          </p:cNvSpPr>
          <p:nvPr>
            <p:ph idx="1"/>
          </p:nvPr>
        </p:nvSpPr>
        <p:spPr>
          <a:xfrm>
            <a:off x="406400" y="914400"/>
            <a:ext cx="8229600" cy="5086350"/>
          </a:xfrm>
        </p:spPr>
        <p:txBody>
          <a:bodyPr>
            <a:normAutofit/>
          </a:bodyPr>
          <a:lstStyle/>
          <a:p>
            <a:pPr marL="365760" indent="-283464" algn="ctr" fontAlgn="auto">
              <a:spcAft>
                <a:spcPts val="0"/>
              </a:spcAft>
              <a:buFont typeface="Wingdings" pitchFamily="2" charset="2"/>
              <a:buNone/>
              <a:defRPr/>
            </a:pPr>
            <a:r>
              <a:rPr lang="en-US" sz="2800" b="1" dirty="0">
                <a:solidFill>
                  <a:schemeClr val="accent5"/>
                </a:solidFill>
              </a:rPr>
              <a:t>Border Fixed Effects, 2</a:t>
            </a:r>
          </a:p>
          <a:p>
            <a:pPr marL="365760" indent="-283464" fontAlgn="auto">
              <a:lnSpc>
                <a:spcPct val="50000"/>
              </a:lnSpc>
              <a:spcAft>
                <a:spcPts val="0"/>
              </a:spcAft>
              <a:buFont typeface="Wingdings 2"/>
              <a:buChar char=""/>
              <a:defRPr/>
            </a:pPr>
            <a:endParaRPr lang="en-US" dirty="0"/>
          </a:p>
          <a:p>
            <a:pPr marL="82296" indent="0" fontAlgn="auto">
              <a:spcAft>
                <a:spcPts val="0"/>
              </a:spcAft>
              <a:buNone/>
              <a:defRPr/>
            </a:pPr>
            <a:endParaRPr lang="en-US" dirty="0"/>
          </a:p>
          <a:p>
            <a:pPr marL="365760" indent="-283464" fontAlgn="auto">
              <a:spcAft>
                <a:spcPts val="0"/>
              </a:spcAft>
              <a:buFont typeface="Wingdings 2"/>
              <a:buChar char=""/>
              <a:defRPr/>
            </a:pPr>
            <a:endParaRPr lang="en-US" dirty="0"/>
          </a:p>
          <a:p>
            <a:pPr marL="365760" indent="-283464" fontAlgn="auto">
              <a:spcAft>
                <a:spcPts val="0"/>
              </a:spcAft>
              <a:buFont typeface="Wingdings 2"/>
              <a:buChar char=""/>
              <a:defRPr/>
            </a:pPr>
            <a:endParaRPr lang="en-US" dirty="0"/>
          </a:p>
          <a:p>
            <a:pPr marL="365760" indent="-283464" fontAlgn="auto">
              <a:spcAft>
                <a:spcPts val="0"/>
              </a:spcAft>
              <a:buFont typeface="Wingdings 2"/>
              <a:buChar char=""/>
              <a:defRPr/>
            </a:pPr>
            <a:endParaRPr lang="en-US" dirty="0"/>
          </a:p>
        </p:txBody>
      </p:sp>
      <p:grpSp>
        <p:nvGrpSpPr>
          <p:cNvPr id="3" name="Figure" descr="Please contact Professor Yinger for details regarding figures and graphs.">
            <a:extLst>
              <a:ext uri="{FF2B5EF4-FFF2-40B4-BE49-F238E27FC236}">
                <a16:creationId xmlns:a16="http://schemas.microsoft.com/office/drawing/2014/main" id="{46B955A1-E1A7-42B7-A38E-A422611E5EF0}"/>
              </a:ext>
            </a:extLst>
          </p:cNvPr>
          <p:cNvGrpSpPr/>
          <p:nvPr/>
        </p:nvGrpSpPr>
        <p:grpSpPr>
          <a:xfrm>
            <a:off x="-508000" y="-13216"/>
            <a:ext cx="9042401" cy="5962531"/>
            <a:chOff x="-508000" y="-13216"/>
            <a:chExt cx="9042401" cy="5962531"/>
          </a:xfrm>
        </p:grpSpPr>
        <p:sp>
          <p:nvSpPr>
            <p:cNvPr id="4" name="Oval 3"/>
            <p:cNvSpPr/>
            <p:nvPr/>
          </p:nvSpPr>
          <p:spPr>
            <a:xfrm>
              <a:off x="673101" y="1548765"/>
              <a:ext cx="7861300" cy="44005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Freeform 4"/>
            <p:cNvSpPr/>
            <p:nvPr/>
          </p:nvSpPr>
          <p:spPr>
            <a:xfrm>
              <a:off x="736600" y="1791653"/>
              <a:ext cx="3439160" cy="2466499"/>
            </a:xfrm>
            <a:custGeom>
              <a:avLst/>
              <a:gdLst>
                <a:gd name="connsiteX0" fmla="*/ 1581150 w 2579524"/>
                <a:gd name="connsiteY0" fmla="*/ 0 h 3288888"/>
                <a:gd name="connsiteX1" fmla="*/ 2571750 w 2579524"/>
                <a:gd name="connsiteY1" fmla="*/ 1238250 h 3288888"/>
                <a:gd name="connsiteX2" fmla="*/ 1981200 w 2579524"/>
                <a:gd name="connsiteY2" fmla="*/ 3181350 h 3288888"/>
                <a:gd name="connsiteX3" fmla="*/ 885825 w 2579524"/>
                <a:gd name="connsiteY3" fmla="*/ 3038475 h 3288888"/>
                <a:gd name="connsiteX4" fmla="*/ 0 w 2579524"/>
                <a:gd name="connsiteY4" fmla="*/ 3048000 h 3288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9524" h="3288888">
                  <a:moveTo>
                    <a:pt x="1581150" y="0"/>
                  </a:moveTo>
                  <a:cubicBezTo>
                    <a:pt x="1911350" y="412750"/>
                    <a:pt x="2505075" y="708025"/>
                    <a:pt x="2571750" y="1238250"/>
                  </a:cubicBezTo>
                  <a:cubicBezTo>
                    <a:pt x="2638425" y="1768475"/>
                    <a:pt x="2262188" y="2881313"/>
                    <a:pt x="1981200" y="3181350"/>
                  </a:cubicBezTo>
                  <a:cubicBezTo>
                    <a:pt x="1700213" y="3481388"/>
                    <a:pt x="1216025" y="3060700"/>
                    <a:pt x="885825" y="3038475"/>
                  </a:cubicBezTo>
                  <a:cubicBezTo>
                    <a:pt x="555625" y="3016250"/>
                    <a:pt x="277812" y="3032125"/>
                    <a:pt x="0" y="3048000"/>
                  </a:cubicBezTo>
                </a:path>
              </a:pathLst>
            </a:cu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Freeform 5"/>
            <p:cNvSpPr/>
            <p:nvPr/>
          </p:nvSpPr>
          <p:spPr>
            <a:xfrm>
              <a:off x="4127500" y="1927384"/>
              <a:ext cx="2865120" cy="1330166"/>
            </a:xfrm>
            <a:custGeom>
              <a:avLst/>
              <a:gdLst>
                <a:gd name="connsiteX0" fmla="*/ 0 w 2149221"/>
                <a:gd name="connsiteY0" fmla="*/ 1628775 h 1773594"/>
                <a:gd name="connsiteX1" fmla="*/ 1247775 w 2149221"/>
                <a:gd name="connsiteY1" fmla="*/ 1733550 h 1773594"/>
                <a:gd name="connsiteX2" fmla="*/ 2114550 w 2149221"/>
                <a:gd name="connsiteY2" fmla="*/ 1038225 h 1773594"/>
                <a:gd name="connsiteX3" fmla="*/ 1990725 w 2149221"/>
                <a:gd name="connsiteY3" fmla="*/ 0 h 1773594"/>
                <a:gd name="connsiteX4" fmla="*/ 1990725 w 2149221"/>
                <a:gd name="connsiteY4" fmla="*/ 0 h 1773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9221" h="1773594">
                  <a:moveTo>
                    <a:pt x="0" y="1628775"/>
                  </a:moveTo>
                  <a:cubicBezTo>
                    <a:pt x="447675" y="1730375"/>
                    <a:pt x="895350" y="1831975"/>
                    <a:pt x="1247775" y="1733550"/>
                  </a:cubicBezTo>
                  <a:cubicBezTo>
                    <a:pt x="1600200" y="1635125"/>
                    <a:pt x="1990725" y="1327150"/>
                    <a:pt x="2114550" y="1038225"/>
                  </a:cubicBezTo>
                  <a:cubicBezTo>
                    <a:pt x="2238375" y="749300"/>
                    <a:pt x="1990725" y="0"/>
                    <a:pt x="1990725" y="0"/>
                  </a:cubicBezTo>
                  <a:lnTo>
                    <a:pt x="1990725" y="0"/>
                  </a:lnTo>
                </a:path>
              </a:pathLst>
            </a:cu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Freeform 6"/>
            <p:cNvSpPr/>
            <p:nvPr/>
          </p:nvSpPr>
          <p:spPr>
            <a:xfrm>
              <a:off x="3467101" y="4139089"/>
              <a:ext cx="2351193" cy="1785938"/>
            </a:xfrm>
            <a:custGeom>
              <a:avLst/>
              <a:gdLst>
                <a:gd name="connsiteX0" fmla="*/ 0 w 1763428"/>
                <a:gd name="connsiteY0" fmla="*/ 0 h 2381250"/>
                <a:gd name="connsiteX1" fmla="*/ 1381125 w 1763428"/>
                <a:gd name="connsiteY1" fmla="*/ 476250 h 2381250"/>
                <a:gd name="connsiteX2" fmla="*/ 1762125 w 1763428"/>
                <a:gd name="connsiteY2" fmla="*/ 1400175 h 2381250"/>
                <a:gd name="connsiteX3" fmla="*/ 1295400 w 1763428"/>
                <a:gd name="connsiteY3" fmla="*/ 2381250 h 2381250"/>
                <a:gd name="connsiteX4" fmla="*/ 1295400 w 1763428"/>
                <a:gd name="connsiteY4" fmla="*/ 2381250 h 2381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3428" h="2381250">
                  <a:moveTo>
                    <a:pt x="0" y="0"/>
                  </a:moveTo>
                  <a:cubicBezTo>
                    <a:pt x="460375" y="158750"/>
                    <a:pt x="1087438" y="242888"/>
                    <a:pt x="1381125" y="476250"/>
                  </a:cubicBezTo>
                  <a:cubicBezTo>
                    <a:pt x="1674812" y="709612"/>
                    <a:pt x="1776413" y="1082675"/>
                    <a:pt x="1762125" y="1400175"/>
                  </a:cubicBezTo>
                  <a:cubicBezTo>
                    <a:pt x="1747838" y="1717675"/>
                    <a:pt x="1295400" y="2381250"/>
                    <a:pt x="1295400" y="2381250"/>
                  </a:cubicBezTo>
                  <a:lnTo>
                    <a:pt x="1295400" y="2381250"/>
                  </a:lnTo>
                </a:path>
              </a:pathLst>
            </a:cu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Freeform 7"/>
            <p:cNvSpPr/>
            <p:nvPr/>
          </p:nvSpPr>
          <p:spPr>
            <a:xfrm>
              <a:off x="5321301" y="3067526"/>
              <a:ext cx="1855047" cy="1517333"/>
            </a:xfrm>
            <a:custGeom>
              <a:avLst/>
              <a:gdLst>
                <a:gd name="connsiteX0" fmla="*/ 809625 w 1391297"/>
                <a:gd name="connsiteY0" fmla="*/ 0 h 2023698"/>
                <a:gd name="connsiteX1" fmla="*/ 1390650 w 1391297"/>
                <a:gd name="connsiteY1" fmla="*/ 1162050 h 2023698"/>
                <a:gd name="connsiteX2" fmla="*/ 695325 w 1391297"/>
                <a:gd name="connsiteY2" fmla="*/ 1981200 h 2023698"/>
                <a:gd name="connsiteX3" fmla="*/ 0 w 1391297"/>
                <a:gd name="connsiteY3" fmla="*/ 1914525 h 2023698"/>
                <a:gd name="connsiteX4" fmla="*/ 0 w 1391297"/>
                <a:gd name="connsiteY4" fmla="*/ 1914525 h 2023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1297" h="2023698">
                  <a:moveTo>
                    <a:pt x="809625" y="0"/>
                  </a:moveTo>
                  <a:cubicBezTo>
                    <a:pt x="1003300" y="387350"/>
                    <a:pt x="1409700" y="831850"/>
                    <a:pt x="1390650" y="1162050"/>
                  </a:cubicBezTo>
                  <a:cubicBezTo>
                    <a:pt x="1371600" y="1492250"/>
                    <a:pt x="927100" y="1855788"/>
                    <a:pt x="695325" y="1981200"/>
                  </a:cubicBezTo>
                  <a:cubicBezTo>
                    <a:pt x="463550" y="2106612"/>
                    <a:pt x="0" y="1914525"/>
                    <a:pt x="0" y="1914525"/>
                  </a:cubicBezTo>
                  <a:lnTo>
                    <a:pt x="0" y="1914525"/>
                  </a:lnTo>
                </a:path>
              </a:pathLst>
            </a:cu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Freeform 8"/>
            <p:cNvSpPr/>
            <p:nvPr/>
          </p:nvSpPr>
          <p:spPr>
            <a:xfrm>
              <a:off x="3467100" y="3146108"/>
              <a:ext cx="660400" cy="992981"/>
            </a:xfrm>
            <a:custGeom>
              <a:avLst/>
              <a:gdLst>
                <a:gd name="connsiteX0" fmla="*/ 495300 w 495300"/>
                <a:gd name="connsiteY0" fmla="*/ 0 h 1323975"/>
                <a:gd name="connsiteX1" fmla="*/ 323850 w 495300"/>
                <a:gd name="connsiteY1" fmla="*/ 619125 h 1323975"/>
                <a:gd name="connsiteX2" fmla="*/ 0 w 495300"/>
                <a:gd name="connsiteY2" fmla="*/ 1323975 h 1323975"/>
              </a:gdLst>
              <a:ahLst/>
              <a:cxnLst>
                <a:cxn ang="0">
                  <a:pos x="connsiteX0" y="connsiteY0"/>
                </a:cxn>
                <a:cxn ang="0">
                  <a:pos x="connsiteX1" y="connsiteY1"/>
                </a:cxn>
                <a:cxn ang="0">
                  <a:pos x="connsiteX2" y="connsiteY2"/>
                </a:cxn>
              </a:cxnLst>
              <a:rect l="l" t="t" r="r" b="b"/>
              <a:pathLst>
                <a:path w="495300" h="1323975">
                  <a:moveTo>
                    <a:pt x="495300" y="0"/>
                  </a:moveTo>
                  <a:cubicBezTo>
                    <a:pt x="450850" y="199231"/>
                    <a:pt x="406400" y="398463"/>
                    <a:pt x="323850" y="619125"/>
                  </a:cubicBezTo>
                  <a:cubicBezTo>
                    <a:pt x="241300" y="839787"/>
                    <a:pt x="120650" y="1081881"/>
                    <a:pt x="0" y="1323975"/>
                  </a:cubicBez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Freeform 9"/>
            <p:cNvSpPr/>
            <p:nvPr/>
          </p:nvSpPr>
          <p:spPr>
            <a:xfrm>
              <a:off x="2921001" y="3074670"/>
              <a:ext cx="1206500" cy="1057275"/>
            </a:xfrm>
            <a:custGeom>
              <a:avLst/>
              <a:gdLst>
                <a:gd name="connsiteX0" fmla="*/ 904875 w 904875"/>
                <a:gd name="connsiteY0" fmla="*/ 104775 h 1409700"/>
                <a:gd name="connsiteX1" fmla="*/ 447675 w 904875"/>
                <a:gd name="connsiteY1" fmla="*/ 0 h 1409700"/>
                <a:gd name="connsiteX2" fmla="*/ 276225 w 904875"/>
                <a:gd name="connsiteY2" fmla="*/ 619125 h 1409700"/>
                <a:gd name="connsiteX3" fmla="*/ 0 w 904875"/>
                <a:gd name="connsiteY3" fmla="*/ 1209675 h 1409700"/>
                <a:gd name="connsiteX4" fmla="*/ 409575 w 904875"/>
                <a:gd name="connsiteY4" fmla="*/ 1409700 h 1409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75" h="1409700">
                  <a:moveTo>
                    <a:pt x="904875" y="104775"/>
                  </a:moveTo>
                  <a:lnTo>
                    <a:pt x="447675" y="0"/>
                  </a:lnTo>
                  <a:lnTo>
                    <a:pt x="276225" y="619125"/>
                  </a:lnTo>
                  <a:lnTo>
                    <a:pt x="0" y="1209675"/>
                  </a:lnTo>
                  <a:lnTo>
                    <a:pt x="409575" y="14097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Freeform 10"/>
            <p:cNvSpPr/>
            <p:nvPr/>
          </p:nvSpPr>
          <p:spPr>
            <a:xfrm>
              <a:off x="3467100" y="3153251"/>
              <a:ext cx="1219200" cy="1085850"/>
            </a:xfrm>
            <a:custGeom>
              <a:avLst/>
              <a:gdLst>
                <a:gd name="connsiteX0" fmla="*/ 485775 w 838200"/>
                <a:gd name="connsiteY0" fmla="*/ 0 h 1447800"/>
                <a:gd name="connsiteX1" fmla="*/ 838200 w 838200"/>
                <a:gd name="connsiteY1" fmla="*/ 85725 h 1447800"/>
                <a:gd name="connsiteX2" fmla="*/ 695325 w 838200"/>
                <a:gd name="connsiteY2" fmla="*/ 828675 h 1447800"/>
                <a:gd name="connsiteX3" fmla="*/ 400050 w 838200"/>
                <a:gd name="connsiteY3" fmla="*/ 1447800 h 1447800"/>
                <a:gd name="connsiteX4" fmla="*/ 0 w 838200"/>
                <a:gd name="connsiteY4" fmla="*/ 1314450 h 144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 h="1447800">
                  <a:moveTo>
                    <a:pt x="485775" y="0"/>
                  </a:moveTo>
                  <a:lnTo>
                    <a:pt x="838200" y="85725"/>
                  </a:lnTo>
                  <a:lnTo>
                    <a:pt x="695325" y="828675"/>
                  </a:lnTo>
                  <a:lnTo>
                    <a:pt x="400050" y="1447800"/>
                  </a:lnTo>
                  <a:lnTo>
                    <a:pt x="0" y="131445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Cube 11"/>
            <p:cNvSpPr/>
            <p:nvPr/>
          </p:nvSpPr>
          <p:spPr>
            <a:xfrm>
              <a:off x="4902201" y="2067401"/>
              <a:ext cx="419100" cy="242888"/>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Cube 12"/>
            <p:cNvSpPr/>
            <p:nvPr/>
          </p:nvSpPr>
          <p:spPr>
            <a:xfrm>
              <a:off x="1447800" y="2738914"/>
              <a:ext cx="419100" cy="242888"/>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Cube 13"/>
            <p:cNvSpPr/>
            <p:nvPr/>
          </p:nvSpPr>
          <p:spPr>
            <a:xfrm>
              <a:off x="7556501" y="4341971"/>
              <a:ext cx="419100" cy="242888"/>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Cube 14"/>
            <p:cNvSpPr/>
            <p:nvPr/>
          </p:nvSpPr>
          <p:spPr>
            <a:xfrm>
              <a:off x="5399194" y="3424714"/>
              <a:ext cx="419100" cy="242888"/>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Cube 15"/>
            <p:cNvSpPr/>
            <p:nvPr/>
          </p:nvSpPr>
          <p:spPr>
            <a:xfrm>
              <a:off x="3756661" y="5110639"/>
              <a:ext cx="419100" cy="242888"/>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Flowchart: Summing Junction 16"/>
            <p:cNvSpPr/>
            <p:nvPr/>
          </p:nvSpPr>
          <p:spPr>
            <a:xfrm>
              <a:off x="3657600" y="3253264"/>
              <a:ext cx="177800" cy="120015"/>
            </a:xfrm>
            <a:prstGeom prst="flowChartSummingJunction">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Flowchart: Summing Junction 17"/>
            <p:cNvSpPr/>
            <p:nvPr/>
          </p:nvSpPr>
          <p:spPr>
            <a:xfrm>
              <a:off x="3467100" y="3853339"/>
              <a:ext cx="177800" cy="120015"/>
            </a:xfrm>
            <a:prstGeom prst="flowChartSummingJunction">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Flowchart: Summing Junction 18"/>
            <p:cNvSpPr/>
            <p:nvPr/>
          </p:nvSpPr>
          <p:spPr>
            <a:xfrm>
              <a:off x="4406900" y="3253264"/>
              <a:ext cx="177800" cy="120015"/>
            </a:xfrm>
            <a:prstGeom prst="flowChartSummingJunction">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Flowchart: Summing Junction 19"/>
            <p:cNvSpPr/>
            <p:nvPr/>
          </p:nvSpPr>
          <p:spPr>
            <a:xfrm>
              <a:off x="4165600" y="3489007"/>
              <a:ext cx="177800" cy="120015"/>
            </a:xfrm>
            <a:prstGeom prst="flowChartSummingJunction">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Flowchart: Summing Junction 20"/>
            <p:cNvSpPr/>
            <p:nvPr/>
          </p:nvSpPr>
          <p:spPr>
            <a:xfrm>
              <a:off x="3949700" y="4081939"/>
              <a:ext cx="177800" cy="120015"/>
            </a:xfrm>
            <a:prstGeom prst="flowChartSummingJunction">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Flowchart: Summing Junction 21"/>
            <p:cNvSpPr/>
            <p:nvPr/>
          </p:nvSpPr>
          <p:spPr>
            <a:xfrm>
              <a:off x="2641600" y="3120390"/>
              <a:ext cx="177800" cy="120015"/>
            </a:xfrm>
            <a:prstGeom prst="flowChartSummingJunction">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3" name="Flowchart: Summing Junction 22"/>
            <p:cNvSpPr/>
            <p:nvPr/>
          </p:nvSpPr>
          <p:spPr>
            <a:xfrm>
              <a:off x="1409700" y="3433286"/>
              <a:ext cx="177800" cy="120015"/>
            </a:xfrm>
            <a:prstGeom prst="flowChartSummingJunction">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4" name="Flowchart: Summing Junction 23"/>
            <p:cNvSpPr/>
            <p:nvPr/>
          </p:nvSpPr>
          <p:spPr>
            <a:xfrm>
              <a:off x="2108200" y="2613184"/>
              <a:ext cx="177800" cy="120015"/>
            </a:xfrm>
            <a:prstGeom prst="flowChartSummingJunction">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5" name="Flowchart: Summing Junction 24"/>
            <p:cNvSpPr/>
            <p:nvPr/>
          </p:nvSpPr>
          <p:spPr>
            <a:xfrm>
              <a:off x="2705100" y="2621756"/>
              <a:ext cx="177800" cy="120015"/>
            </a:xfrm>
            <a:prstGeom prst="flowChartSummingJunction">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6" name="Flowchart: Summing Junction 25"/>
            <p:cNvSpPr/>
            <p:nvPr/>
          </p:nvSpPr>
          <p:spPr>
            <a:xfrm>
              <a:off x="4838700" y="3549015"/>
              <a:ext cx="177800" cy="120015"/>
            </a:xfrm>
            <a:prstGeom prst="flowChartSummingJunction">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7" name="Flowchart: Summing Junction 26"/>
            <p:cNvSpPr/>
            <p:nvPr/>
          </p:nvSpPr>
          <p:spPr>
            <a:xfrm>
              <a:off x="5892800" y="3714750"/>
              <a:ext cx="177800" cy="120015"/>
            </a:xfrm>
            <a:prstGeom prst="flowChartSummingJunction">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Rectangle 25"/>
            <p:cNvSpPr>
              <a:spLocks noChangeArrowheads="1"/>
            </p:cNvSpPr>
            <p:nvPr/>
          </p:nvSpPr>
          <p:spPr bwMode="auto">
            <a:xfrm>
              <a:off x="-508000" y="-132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cxnSp>
          <p:nvCxnSpPr>
            <p:cNvPr id="30" name="Straight Connector 29"/>
            <p:cNvCxnSpPr>
              <a:stCxn id="10" idx="0"/>
            </p:cNvCxnSpPr>
            <p:nvPr/>
          </p:nvCxnSpPr>
          <p:spPr>
            <a:xfrm>
              <a:off x="4127500" y="3153251"/>
              <a:ext cx="457200" cy="340043"/>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6144" name="Straight Connector 6143"/>
            <p:cNvCxnSpPr>
              <a:stCxn id="11" idx="4"/>
            </p:cNvCxnSpPr>
            <p:nvPr/>
          </p:nvCxnSpPr>
          <p:spPr>
            <a:xfrm flipV="1">
              <a:off x="3467100" y="3997643"/>
              <a:ext cx="787400" cy="141446"/>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6145" name="TextBox 6144"/>
            <p:cNvSpPr txBox="1"/>
            <p:nvPr/>
          </p:nvSpPr>
          <p:spPr>
            <a:xfrm>
              <a:off x="4697307" y="1611868"/>
              <a:ext cx="1474893" cy="369332"/>
            </a:xfrm>
            <a:prstGeom prst="rect">
              <a:avLst/>
            </a:prstGeom>
            <a:noFill/>
          </p:spPr>
          <p:txBody>
            <a:bodyPr wrap="square" rtlCol="0">
              <a:spAutoFit/>
            </a:bodyPr>
            <a:lstStyle/>
            <a:p>
              <a:r>
                <a:rPr lang="en-US" dirty="0"/>
                <a:t>School</a:t>
              </a:r>
            </a:p>
          </p:txBody>
        </p:sp>
        <p:sp>
          <p:nvSpPr>
            <p:cNvPr id="6149" name="TextBox 6148"/>
            <p:cNvSpPr txBox="1"/>
            <p:nvPr/>
          </p:nvSpPr>
          <p:spPr>
            <a:xfrm>
              <a:off x="2133601" y="2271120"/>
              <a:ext cx="1968500" cy="369332"/>
            </a:xfrm>
            <a:prstGeom prst="rect">
              <a:avLst/>
            </a:prstGeom>
            <a:noFill/>
          </p:spPr>
          <p:txBody>
            <a:bodyPr wrap="square" rtlCol="0">
              <a:spAutoFit/>
            </a:bodyPr>
            <a:lstStyle/>
            <a:p>
              <a:r>
                <a:rPr lang="en-US" dirty="0"/>
                <a:t>House Sale</a:t>
              </a:r>
            </a:p>
          </p:txBody>
        </p:sp>
        <p:sp>
          <p:nvSpPr>
            <p:cNvPr id="6150" name="TextBox 6149"/>
            <p:cNvSpPr txBox="1"/>
            <p:nvPr/>
          </p:nvSpPr>
          <p:spPr>
            <a:xfrm>
              <a:off x="4191000" y="3952101"/>
              <a:ext cx="3124200" cy="369332"/>
            </a:xfrm>
            <a:prstGeom prst="rect">
              <a:avLst/>
            </a:prstGeom>
            <a:noFill/>
          </p:spPr>
          <p:txBody>
            <a:bodyPr wrap="square" rtlCol="0">
              <a:spAutoFit/>
            </a:bodyPr>
            <a:lstStyle/>
            <a:p>
              <a:r>
                <a:rPr lang="en-US" dirty="0"/>
                <a:t>Boundary Segment</a:t>
              </a:r>
            </a:p>
          </p:txBody>
        </p:sp>
        <p:cxnSp>
          <p:nvCxnSpPr>
            <p:cNvPr id="6154" name="Straight Arrow Connector 6153"/>
            <p:cNvCxnSpPr>
              <a:stCxn id="6150" idx="0"/>
              <a:endCxn id="9" idx="1"/>
            </p:cNvCxnSpPr>
            <p:nvPr/>
          </p:nvCxnSpPr>
          <p:spPr>
            <a:xfrm flipH="1" flipV="1">
              <a:off x="3898900" y="3610452"/>
              <a:ext cx="1854200" cy="341649"/>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50240" y="3576876"/>
              <a:ext cx="3124200" cy="369332"/>
            </a:xfrm>
            <a:prstGeom prst="rect">
              <a:avLst/>
            </a:prstGeom>
            <a:noFill/>
          </p:spPr>
          <p:txBody>
            <a:bodyPr wrap="square" rtlCol="0">
              <a:spAutoFit/>
            </a:bodyPr>
            <a:lstStyle/>
            <a:p>
              <a:r>
                <a:rPr lang="en-US" dirty="0"/>
                <a:t>Dropped Observations</a:t>
              </a:r>
            </a:p>
          </p:txBody>
        </p:sp>
        <p:cxnSp>
          <p:nvCxnSpPr>
            <p:cNvPr id="40" name="Straight Arrow Connector 39"/>
            <p:cNvCxnSpPr/>
            <p:nvPr/>
          </p:nvCxnSpPr>
          <p:spPr>
            <a:xfrm flipV="1">
              <a:off x="1982471" y="2833579"/>
              <a:ext cx="229892" cy="795119"/>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2007224" y="2815600"/>
              <a:ext cx="730049" cy="813098"/>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2003406" y="3278984"/>
              <a:ext cx="612794" cy="349714"/>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flipV="1">
              <a:off x="1632278" y="3527586"/>
              <a:ext cx="348268" cy="82866"/>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pic>
        <p:nvPicPr>
          <p:cNvPr id="37"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31" name="Title 3" hidden="1">
            <a:extLst>
              <a:ext uri="{FF2B5EF4-FFF2-40B4-BE49-F238E27FC236}">
                <a16:creationId xmlns:a16="http://schemas.microsoft.com/office/drawing/2014/main" id="{54B4323C-0675-4587-867E-02875A29AFC5}"/>
              </a:ext>
            </a:extLst>
          </p:cNvPr>
          <p:cNvSpPr>
            <a:spLocks noGrp="1"/>
          </p:cNvSpPr>
          <p:nvPr>
            <p:ph type="title"/>
          </p:nvPr>
        </p:nvSpPr>
        <p:spPr>
          <a:xfrm>
            <a:off x="457200" y="-1143000"/>
            <a:ext cx="8229600" cy="1143000"/>
          </a:xfrm>
        </p:spPr>
        <p:txBody>
          <a:bodyPr vert="horz" rtlCol="0" anchor="b">
            <a:normAutofit/>
            <a:scene3d>
              <a:camera prst="orthographicFront"/>
              <a:lightRig rig="soft" dir="t"/>
            </a:scene3d>
            <a:sp3d prstMaterial="softEdge">
              <a:bevelT w="25400" h="25400"/>
            </a:sp3d>
          </a:bodyPr>
          <a:lstStyle/>
          <a:p>
            <a:r>
              <a:rPr lang="en-US" dirty="0"/>
              <a:t>Border Fixed Effects, 2</a:t>
            </a:r>
          </a:p>
        </p:txBody>
      </p:sp>
    </p:spTree>
    <p:extLst>
      <p:ext uri="{BB962C8B-B14F-4D97-AF65-F5344CB8AC3E}">
        <p14:creationId xmlns:p14="http://schemas.microsoft.com/office/powerpoint/2010/main" val="2027150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Challenges </a:t>
            </a:r>
          </a:p>
        </p:txBody>
      </p:sp>
      <p:sp>
        <p:nvSpPr>
          <p:cNvPr id="7" name="Rectangle 1"/>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a:t>  School Quality Capitalization</a:t>
            </a:r>
          </a:p>
        </p:txBody>
      </p:sp>
      <p:sp>
        <p:nvSpPr>
          <p:cNvPr id="6147" name="Rectangle 2"/>
          <p:cNvSpPr>
            <a:spLocks noGrp="1" noChangeArrowheads="1"/>
          </p:cNvSpPr>
          <p:nvPr>
            <p:ph idx="1"/>
          </p:nvPr>
        </p:nvSpPr>
        <p:spPr>
          <a:xfrm>
            <a:off x="415368" y="1179260"/>
            <a:ext cx="8229600" cy="5086350"/>
          </a:xfrm>
        </p:spPr>
        <p:txBody>
          <a:bodyPr>
            <a:normAutofit/>
          </a:bodyPr>
          <a:lstStyle/>
          <a:p>
            <a:pPr marL="365760" indent="-283464" algn="ctr" fontAlgn="auto">
              <a:spcAft>
                <a:spcPts val="0"/>
              </a:spcAft>
              <a:buFont typeface="Wingdings" pitchFamily="2" charset="2"/>
              <a:buNone/>
              <a:defRPr/>
            </a:pPr>
            <a:r>
              <a:rPr lang="en-US" sz="2800" b="1" dirty="0">
                <a:solidFill>
                  <a:schemeClr val="accent5"/>
                </a:solidFill>
              </a:rPr>
              <a:t>Border Fixed Effects, 3</a:t>
            </a:r>
          </a:p>
          <a:p>
            <a:pPr marL="365760" indent="-283464" fontAlgn="auto">
              <a:lnSpc>
                <a:spcPct val="50000"/>
              </a:lnSpc>
              <a:spcAft>
                <a:spcPts val="0"/>
              </a:spcAft>
              <a:buFont typeface="Wingdings 2"/>
              <a:buChar char=""/>
              <a:defRPr/>
            </a:pPr>
            <a:endParaRPr lang="en-US" dirty="0"/>
          </a:p>
          <a:p>
            <a:pPr marL="365760" indent="-283464" fontAlgn="auto">
              <a:spcAft>
                <a:spcPts val="0"/>
              </a:spcAft>
              <a:buFont typeface="Wingdings 2"/>
              <a:buChar char=""/>
              <a:defRPr/>
            </a:pPr>
            <a:r>
              <a:rPr lang="en-US" dirty="0"/>
              <a:t>The idea is that the border areas are like neighborhoods, so the BFEs pick up </a:t>
            </a:r>
            <a:r>
              <a:rPr lang="en-US" dirty="0" err="1"/>
              <a:t>unobservables</a:t>
            </a:r>
            <a:r>
              <a:rPr lang="en-US" dirty="0"/>
              <a:t> shared by houses on each side of the border.</a:t>
            </a:r>
          </a:p>
          <a:p>
            <a:pPr marL="365760" indent="-283464" fontAlgn="auto">
              <a:spcAft>
                <a:spcPts val="0"/>
              </a:spcAft>
              <a:buFont typeface="Wingdings 2"/>
              <a:buChar char=""/>
              <a:defRPr/>
            </a:pPr>
            <a:endParaRPr lang="en-US" dirty="0"/>
          </a:p>
          <a:p>
            <a:pPr marL="365760" indent="-283464" fontAlgn="auto">
              <a:spcAft>
                <a:spcPts val="0"/>
              </a:spcAft>
              <a:buFont typeface="Wingdings 2"/>
              <a:buChar char=""/>
              <a:defRPr/>
            </a:pPr>
            <a:r>
              <a:rPr lang="en-US" dirty="0"/>
              <a:t>The size of the relevant border area is not known, so it is a good idea to try several different distances.</a:t>
            </a:r>
          </a:p>
        </p:txBody>
      </p:sp>
      <p:pic>
        <p:nvPicPr>
          <p:cNvPr id="6"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4" name="Title 3" hidden="1">
            <a:extLst>
              <a:ext uri="{FF2B5EF4-FFF2-40B4-BE49-F238E27FC236}">
                <a16:creationId xmlns:a16="http://schemas.microsoft.com/office/drawing/2014/main" id="{CBBDC72F-243F-4A4A-88EB-C9314F5969B0}"/>
              </a:ext>
            </a:extLst>
          </p:cNvPr>
          <p:cNvSpPr>
            <a:spLocks noGrp="1"/>
          </p:cNvSpPr>
          <p:nvPr>
            <p:ph type="title"/>
          </p:nvPr>
        </p:nvSpPr>
        <p:spPr>
          <a:xfrm>
            <a:off x="457200" y="-1143000"/>
            <a:ext cx="8229600" cy="1143000"/>
          </a:xfrm>
        </p:spPr>
        <p:txBody>
          <a:bodyPr vert="horz" rtlCol="0" anchor="b">
            <a:normAutofit/>
            <a:scene3d>
              <a:camera prst="orthographicFront"/>
              <a:lightRig rig="soft" dir="t"/>
            </a:scene3d>
            <a:sp3d prstMaterial="softEdge">
              <a:bevelT w="25400" h="25400"/>
            </a:sp3d>
          </a:bodyPr>
          <a:lstStyle/>
          <a:p>
            <a:r>
              <a:rPr lang="en-US" dirty="0"/>
              <a:t>Border Fixed Effects, 3</a:t>
            </a:r>
          </a:p>
        </p:txBody>
      </p:sp>
    </p:spTree>
    <p:extLst>
      <p:ext uri="{BB962C8B-B14F-4D97-AF65-F5344CB8AC3E}">
        <p14:creationId xmlns:p14="http://schemas.microsoft.com/office/powerpoint/2010/main" val="1451285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Challenges</a:t>
            </a:r>
          </a:p>
        </p:txBody>
      </p:sp>
      <p:sp>
        <p:nvSpPr>
          <p:cNvPr id="7" name="Rectangle 1"/>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a:t>  School Quality Capitalization</a:t>
            </a:r>
          </a:p>
        </p:txBody>
      </p:sp>
      <p:sp>
        <p:nvSpPr>
          <p:cNvPr id="6147" name="Rectangle 2"/>
          <p:cNvSpPr>
            <a:spLocks noGrp="1" noChangeArrowheads="1"/>
          </p:cNvSpPr>
          <p:nvPr>
            <p:ph idx="1"/>
          </p:nvPr>
        </p:nvSpPr>
        <p:spPr>
          <a:xfrm>
            <a:off x="407276" y="1447800"/>
            <a:ext cx="8229600" cy="5181600"/>
          </a:xfrm>
        </p:spPr>
        <p:txBody>
          <a:bodyPr>
            <a:normAutofit/>
          </a:bodyPr>
          <a:lstStyle/>
          <a:p>
            <a:pPr marL="365760" indent="-283464" algn="ctr" fontAlgn="auto">
              <a:spcAft>
                <a:spcPts val="1200"/>
              </a:spcAft>
              <a:buFont typeface="Wingdings" pitchFamily="2" charset="2"/>
              <a:buNone/>
              <a:defRPr/>
            </a:pPr>
            <a:r>
              <a:rPr lang="en-US" sz="3000" b="1" dirty="0">
                <a:solidFill>
                  <a:schemeClr val="accent5"/>
                </a:solidFill>
              </a:rPr>
              <a:t>Border Fixed Effects, 4</a:t>
            </a:r>
          </a:p>
          <a:p>
            <a:pPr marL="365760" indent="-283464" fontAlgn="auto">
              <a:spcAft>
                <a:spcPts val="1200"/>
              </a:spcAft>
              <a:buFont typeface="Wingdings 2"/>
              <a:buChar char=""/>
              <a:defRPr/>
            </a:pPr>
            <a:r>
              <a:rPr lang="en-US" dirty="0"/>
              <a:t>As discussed in the previous class BFEs have three main weaknesses:</a:t>
            </a:r>
          </a:p>
          <a:p>
            <a:pPr lvl="1">
              <a:spcAft>
                <a:spcPts val="1200"/>
              </a:spcAft>
            </a:pPr>
            <a:r>
              <a:rPr lang="en-US" dirty="0"/>
              <a:t>First, they may do little to eliminate the bias from omitted neighborhood traits,</a:t>
            </a:r>
          </a:p>
          <a:p>
            <a:pPr lvl="1">
              <a:spcAft>
                <a:spcPts val="1200"/>
              </a:spcAft>
            </a:pPr>
            <a:r>
              <a:rPr lang="en-US" dirty="0"/>
              <a:t>Second, they greatly cut the sample size,</a:t>
            </a:r>
          </a:p>
          <a:p>
            <a:pPr lvl="1">
              <a:spcAft>
                <a:spcPts val="1200"/>
              </a:spcAft>
            </a:pPr>
            <a:r>
              <a:rPr lang="en-US" dirty="0"/>
              <a:t>Third, they change the question addressed by a hedonic regression and are therefore easy to misinterpret.</a:t>
            </a:r>
          </a:p>
          <a:p>
            <a:pPr lvl="1" indent="-283464">
              <a:lnSpc>
                <a:spcPct val="50000"/>
              </a:lnSpc>
              <a:buFont typeface="Wingdings 2"/>
              <a:buChar char=""/>
              <a:defRPr/>
            </a:pPr>
            <a:endParaRPr lang="en-US" dirty="0"/>
          </a:p>
        </p:txBody>
      </p:sp>
      <p:pic>
        <p:nvPicPr>
          <p:cNvPr id="6"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4" name="Title 3" hidden="1">
            <a:extLst>
              <a:ext uri="{FF2B5EF4-FFF2-40B4-BE49-F238E27FC236}">
                <a16:creationId xmlns:a16="http://schemas.microsoft.com/office/drawing/2014/main" id="{E31AA85B-F3C6-4D5A-B893-E73F9333BF86}"/>
              </a:ext>
            </a:extLst>
          </p:cNvPr>
          <p:cNvSpPr>
            <a:spLocks noGrp="1"/>
          </p:cNvSpPr>
          <p:nvPr>
            <p:ph type="title"/>
          </p:nvPr>
        </p:nvSpPr>
        <p:spPr>
          <a:xfrm>
            <a:off x="457200" y="-1143000"/>
            <a:ext cx="8229600" cy="1143000"/>
          </a:xfrm>
        </p:spPr>
        <p:txBody>
          <a:bodyPr vert="horz" rtlCol="0" anchor="b">
            <a:normAutofit/>
            <a:scene3d>
              <a:camera prst="orthographicFront"/>
              <a:lightRig rig="soft" dir="t"/>
            </a:scene3d>
            <a:sp3d prstMaterial="softEdge">
              <a:bevelT w="25400" h="25400"/>
            </a:sp3d>
          </a:bodyPr>
          <a:lstStyle/>
          <a:p>
            <a:r>
              <a:rPr lang="en-US" dirty="0"/>
              <a:t>Border Fixed Effects, 4</a:t>
            </a:r>
          </a:p>
        </p:txBody>
      </p:sp>
    </p:spTree>
    <p:extLst>
      <p:ext uri="{BB962C8B-B14F-4D97-AF65-F5344CB8AC3E}">
        <p14:creationId xmlns:p14="http://schemas.microsoft.com/office/powerpoint/2010/main" val="2657343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Challenges</a:t>
            </a:r>
          </a:p>
        </p:txBody>
      </p:sp>
      <p:sp>
        <p:nvSpPr>
          <p:cNvPr id="7" name="Rectangle 1"/>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a:t>  School Quality Capitalization</a:t>
            </a:r>
          </a:p>
        </p:txBody>
      </p:sp>
      <p:sp>
        <p:nvSpPr>
          <p:cNvPr id="6147" name="Rectangle 2"/>
          <p:cNvSpPr>
            <a:spLocks noGrp="1" noChangeArrowheads="1"/>
          </p:cNvSpPr>
          <p:nvPr>
            <p:ph idx="1"/>
          </p:nvPr>
        </p:nvSpPr>
        <p:spPr>
          <a:xfrm>
            <a:off x="407276" y="1088181"/>
            <a:ext cx="8229600" cy="5617419"/>
          </a:xfrm>
        </p:spPr>
        <p:txBody>
          <a:bodyPr>
            <a:normAutofit lnSpcReduction="10000"/>
          </a:bodyPr>
          <a:lstStyle/>
          <a:p>
            <a:pPr marL="365760" indent="-283464" algn="ctr" fontAlgn="auto">
              <a:spcAft>
                <a:spcPts val="1200"/>
              </a:spcAft>
              <a:buFont typeface="Wingdings" pitchFamily="2" charset="2"/>
              <a:buNone/>
              <a:defRPr/>
            </a:pPr>
            <a:r>
              <a:rPr lang="en-US" sz="3000" b="1" dirty="0">
                <a:solidFill>
                  <a:schemeClr val="accent5"/>
                </a:solidFill>
              </a:rPr>
              <a:t>BFEs and Sorting</a:t>
            </a:r>
          </a:p>
          <a:p>
            <a:pPr marL="365760" indent="-283464" fontAlgn="auto">
              <a:spcAft>
                <a:spcPts val="1200"/>
              </a:spcAft>
              <a:buFont typeface="Wingdings 2"/>
              <a:buChar char=""/>
              <a:defRPr/>
            </a:pPr>
            <a:r>
              <a:rPr lang="en-US" dirty="0"/>
              <a:t>Two recent articles (Kane, </a:t>
            </a:r>
            <a:r>
              <a:rPr lang="en-US" dirty="0" err="1"/>
              <a:t>Riegg</a:t>
            </a:r>
            <a:r>
              <a:rPr lang="en-US" dirty="0"/>
              <a:t>, and </a:t>
            </a:r>
            <a:r>
              <a:rPr lang="en-US" dirty="0" err="1"/>
              <a:t>Staiger</a:t>
            </a:r>
            <a:r>
              <a:rPr lang="en-US" dirty="0"/>
              <a:t> (</a:t>
            </a:r>
            <a:r>
              <a:rPr lang="en-US" i="1" dirty="0"/>
              <a:t>American Law and Economics Review</a:t>
            </a:r>
            <a:r>
              <a:rPr lang="en-US" dirty="0"/>
              <a:t>, Summer 2006,  and Bayer, Ferreira, and McMillan, </a:t>
            </a:r>
            <a:r>
              <a:rPr lang="en-US" i="1" dirty="0"/>
              <a:t>JPE</a:t>
            </a:r>
            <a:r>
              <a:rPr lang="en-US" dirty="0"/>
              <a:t>, August 2007) find significant differences in demographics (e.g. average household income) across attendance-zone boundaries.</a:t>
            </a:r>
          </a:p>
          <a:p>
            <a:pPr marL="365760" indent="-283464" fontAlgn="auto">
              <a:spcAft>
                <a:spcPts val="1200"/>
              </a:spcAft>
              <a:buFont typeface="Wingdings 2"/>
              <a:buChar char=""/>
              <a:defRPr/>
            </a:pPr>
            <a:r>
              <a:rPr lang="en-US" dirty="0"/>
              <a:t>They make the reasonable argument that these differences are products of </a:t>
            </a:r>
            <a:r>
              <a:rPr lang="en-US" b="1" dirty="0">
                <a:solidFill>
                  <a:schemeClr val="accent5"/>
                </a:solidFill>
              </a:rPr>
              <a:t>sorting</a:t>
            </a:r>
            <a:r>
              <a:rPr lang="en-US" dirty="0"/>
              <a:t>; higher-income households end up on the better-school side of the boundary.</a:t>
            </a:r>
          </a:p>
          <a:p>
            <a:pPr marL="365760" indent="-283464" fontAlgn="auto">
              <a:lnSpc>
                <a:spcPct val="60000"/>
              </a:lnSpc>
              <a:spcAft>
                <a:spcPts val="1200"/>
              </a:spcAft>
              <a:buFont typeface="Wingdings 2"/>
              <a:buChar char=""/>
              <a:defRPr/>
            </a:pPr>
            <a:endParaRPr lang="en-US" dirty="0"/>
          </a:p>
        </p:txBody>
      </p:sp>
      <p:pic>
        <p:nvPicPr>
          <p:cNvPr id="6"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4" name="Title 3" hidden="1">
            <a:extLst>
              <a:ext uri="{FF2B5EF4-FFF2-40B4-BE49-F238E27FC236}">
                <a16:creationId xmlns:a16="http://schemas.microsoft.com/office/drawing/2014/main" id="{E21286DA-0CD4-421B-89A1-E2B246EC1A56}"/>
              </a:ext>
            </a:extLst>
          </p:cNvPr>
          <p:cNvSpPr>
            <a:spLocks noGrp="1"/>
          </p:cNvSpPr>
          <p:nvPr>
            <p:ph type="title"/>
          </p:nvPr>
        </p:nvSpPr>
        <p:spPr>
          <a:xfrm>
            <a:off x="457200" y="-1143000"/>
            <a:ext cx="8229600" cy="1143000"/>
          </a:xfrm>
        </p:spPr>
        <p:txBody>
          <a:bodyPr vert="horz" rtlCol="0" anchor="b">
            <a:normAutofit/>
            <a:scene3d>
              <a:camera prst="orthographicFront"/>
              <a:lightRig rig="soft" dir="t"/>
            </a:scene3d>
            <a:sp3d prstMaterial="softEdge">
              <a:bevelT w="25400" h="25400"/>
            </a:sp3d>
          </a:bodyPr>
          <a:lstStyle/>
          <a:p>
            <a:r>
              <a:rPr lang="en-US" dirty="0"/>
              <a:t>BFEs and Sorting</a:t>
            </a:r>
          </a:p>
        </p:txBody>
      </p:sp>
    </p:spTree>
    <p:extLst>
      <p:ext uri="{BB962C8B-B14F-4D97-AF65-F5344CB8AC3E}">
        <p14:creationId xmlns:p14="http://schemas.microsoft.com/office/powerpoint/2010/main" val="511669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Challenges</a:t>
            </a:r>
          </a:p>
        </p:txBody>
      </p:sp>
      <p:sp>
        <p:nvSpPr>
          <p:cNvPr id="7" name="Rectangle 1"/>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a:t>  School Quality Capitalization</a:t>
            </a:r>
          </a:p>
        </p:txBody>
      </p:sp>
      <p:sp>
        <p:nvSpPr>
          <p:cNvPr id="6147" name="Rectangle 2"/>
          <p:cNvSpPr>
            <a:spLocks noGrp="1" noChangeArrowheads="1"/>
          </p:cNvSpPr>
          <p:nvPr>
            <p:ph idx="1"/>
          </p:nvPr>
        </p:nvSpPr>
        <p:spPr>
          <a:xfrm>
            <a:off x="407276" y="1088182"/>
            <a:ext cx="8229600" cy="5071638"/>
          </a:xfrm>
        </p:spPr>
        <p:txBody>
          <a:bodyPr>
            <a:normAutofit fontScale="92500"/>
          </a:bodyPr>
          <a:lstStyle/>
          <a:p>
            <a:pPr marL="365760" indent="-283464" algn="ctr" fontAlgn="auto">
              <a:spcAft>
                <a:spcPts val="1200"/>
              </a:spcAft>
              <a:buFont typeface="Wingdings" pitchFamily="2" charset="2"/>
              <a:buNone/>
              <a:defRPr/>
            </a:pPr>
            <a:r>
              <a:rPr lang="en-US" sz="3000" b="1" dirty="0">
                <a:solidFill>
                  <a:schemeClr val="accent5"/>
                </a:solidFill>
              </a:rPr>
              <a:t>BFEs and Sorting, 2</a:t>
            </a:r>
          </a:p>
          <a:p>
            <a:pPr marL="365760" indent="-283464" fontAlgn="auto">
              <a:spcAft>
                <a:spcPts val="1200"/>
              </a:spcAft>
              <a:buFont typeface="Wingdings 2"/>
              <a:buChar char=""/>
              <a:defRPr/>
            </a:pPr>
            <a:r>
              <a:rPr lang="en-US" dirty="0"/>
              <a:t>B/F/M then argue that these demographic differences become neighborhood traits and they include them as controls.</a:t>
            </a:r>
          </a:p>
          <a:p>
            <a:pPr marL="365760" indent="-283464" fontAlgn="auto">
              <a:spcAft>
                <a:spcPts val="1200"/>
              </a:spcAft>
              <a:buFont typeface="Wingdings 2"/>
              <a:buChar char=""/>
              <a:defRPr/>
            </a:pPr>
            <a:r>
              <a:rPr lang="en-US" dirty="0"/>
              <a:t>This strategy (including average neighborhood income and perhaps other demographic traits) is used by the vast majority of school-quality hedonic studies.</a:t>
            </a:r>
          </a:p>
          <a:p>
            <a:pPr marL="365760" indent="-283464" fontAlgn="auto">
              <a:spcAft>
                <a:spcPts val="1200"/>
              </a:spcAft>
              <a:buFont typeface="Wingdings 2"/>
              <a:buChar char=""/>
              <a:defRPr/>
            </a:pPr>
            <a:r>
              <a:rPr lang="en-US" dirty="0"/>
              <a:t>The justification is that the coefficient of school quality will be biased without controls for these sorting-induced neighborhood differences.</a:t>
            </a:r>
          </a:p>
        </p:txBody>
      </p:sp>
      <p:pic>
        <p:nvPicPr>
          <p:cNvPr id="6"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4" name="Title 3" hidden="1">
            <a:extLst>
              <a:ext uri="{FF2B5EF4-FFF2-40B4-BE49-F238E27FC236}">
                <a16:creationId xmlns:a16="http://schemas.microsoft.com/office/drawing/2014/main" id="{742CB787-D1BC-40D1-A21E-F2CC9DCA3AFD}"/>
              </a:ext>
            </a:extLst>
          </p:cNvPr>
          <p:cNvSpPr>
            <a:spLocks noGrp="1"/>
          </p:cNvSpPr>
          <p:nvPr>
            <p:ph type="title"/>
          </p:nvPr>
        </p:nvSpPr>
        <p:spPr>
          <a:xfrm>
            <a:off x="457200" y="-1143000"/>
            <a:ext cx="8229600" cy="1143000"/>
          </a:xfrm>
        </p:spPr>
        <p:txBody>
          <a:bodyPr vert="horz" rtlCol="0" anchor="b">
            <a:normAutofit/>
            <a:scene3d>
              <a:camera prst="orthographicFront"/>
              <a:lightRig rig="soft" dir="t"/>
            </a:scene3d>
            <a:sp3d prstMaterial="softEdge">
              <a:bevelT w="25400" h="25400"/>
            </a:sp3d>
          </a:bodyPr>
          <a:lstStyle/>
          <a:p>
            <a:r>
              <a:rPr lang="en-US" dirty="0"/>
              <a:t>BFEs and Sorting, 2</a:t>
            </a:r>
          </a:p>
        </p:txBody>
      </p:sp>
    </p:spTree>
    <p:extLst>
      <p:ext uri="{BB962C8B-B14F-4D97-AF65-F5344CB8AC3E}">
        <p14:creationId xmlns:p14="http://schemas.microsoft.com/office/powerpoint/2010/main" val="2053737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Challenges</a:t>
            </a:r>
          </a:p>
        </p:txBody>
      </p:sp>
      <p:sp>
        <p:nvSpPr>
          <p:cNvPr id="7" name="Rectangle 1"/>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a:t>  School Quality Capitalization</a:t>
            </a:r>
          </a:p>
        </p:txBody>
      </p:sp>
      <p:sp>
        <p:nvSpPr>
          <p:cNvPr id="6147" name="Rectangle 2"/>
          <p:cNvSpPr>
            <a:spLocks noGrp="1" noChangeArrowheads="1"/>
          </p:cNvSpPr>
          <p:nvPr>
            <p:ph idx="1"/>
          </p:nvPr>
        </p:nvSpPr>
        <p:spPr>
          <a:xfrm>
            <a:off x="407276" y="1088181"/>
            <a:ext cx="8229600" cy="5943599"/>
          </a:xfrm>
        </p:spPr>
        <p:txBody>
          <a:bodyPr>
            <a:normAutofit/>
          </a:bodyPr>
          <a:lstStyle/>
          <a:p>
            <a:pPr marL="365760" indent="-283464" algn="ctr" fontAlgn="auto">
              <a:spcAft>
                <a:spcPts val="1200"/>
              </a:spcAft>
              <a:buFont typeface="Wingdings" pitchFamily="2" charset="2"/>
              <a:buNone/>
              <a:defRPr/>
            </a:pPr>
            <a:r>
              <a:rPr lang="en-US" sz="3000" b="1" dirty="0">
                <a:solidFill>
                  <a:schemeClr val="accent5"/>
                </a:solidFill>
              </a:rPr>
              <a:t>BFEs and Sorting, 3</a:t>
            </a:r>
          </a:p>
          <a:p>
            <a:pPr indent="-283464">
              <a:spcAft>
                <a:spcPts val="1200"/>
              </a:spcAft>
              <a:buFont typeface="Wingdings 2"/>
              <a:buChar char=""/>
              <a:defRPr/>
            </a:pPr>
            <a:r>
              <a:rPr lang="en-US" dirty="0"/>
              <a:t>The problem with this approach is that, as discussed in the previous class, demographic traits of small neighborhoods are measures of </a:t>
            </a:r>
            <a:r>
              <a:rPr lang="en-US" b="1" dirty="0">
                <a:solidFill>
                  <a:schemeClr val="accent4"/>
                </a:solidFill>
              </a:rPr>
              <a:t>demand</a:t>
            </a:r>
            <a:r>
              <a:rPr lang="en-US" dirty="0"/>
              <a:t>—which do not belong in an hedonic.  </a:t>
            </a:r>
          </a:p>
          <a:p>
            <a:pPr marL="640398" lvl="1" indent="-283464" fontAlgn="auto">
              <a:spcAft>
                <a:spcPts val="1200"/>
              </a:spcAft>
              <a:buFont typeface="Wingdings 2"/>
              <a:buChar char=""/>
              <a:defRPr/>
            </a:pPr>
            <a:r>
              <a:rPr lang="en-US" dirty="0"/>
              <a:t>As Rosen argued long ago, the envelope is not a function of demand variables.</a:t>
            </a:r>
          </a:p>
          <a:p>
            <a:pPr marL="640398" lvl="1" indent="-283464" fontAlgn="auto">
              <a:spcAft>
                <a:spcPts val="1200"/>
              </a:spcAft>
              <a:buFont typeface="Wingdings 2"/>
              <a:buChar char=""/>
              <a:defRPr/>
            </a:pPr>
            <a:r>
              <a:rPr lang="en-US" dirty="0"/>
              <a:t>Including demand variables re-introduces the </a:t>
            </a:r>
            <a:r>
              <a:rPr lang="en-US" dirty="0" err="1"/>
              <a:t>endogeneity</a:t>
            </a:r>
            <a:r>
              <a:rPr lang="en-US" dirty="0"/>
              <a:t> problem and changes the meaning of the results.</a:t>
            </a:r>
          </a:p>
          <a:p>
            <a:pPr marL="365760" indent="-283464" fontAlgn="auto">
              <a:lnSpc>
                <a:spcPct val="60000"/>
              </a:lnSpc>
              <a:spcAft>
                <a:spcPts val="0"/>
              </a:spcAft>
              <a:buFont typeface="Wingdings 2"/>
              <a:buChar char=""/>
              <a:defRPr/>
            </a:pPr>
            <a:endParaRPr lang="en-US" dirty="0"/>
          </a:p>
        </p:txBody>
      </p:sp>
      <p:pic>
        <p:nvPicPr>
          <p:cNvPr id="6"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4" name="Title 3" hidden="1">
            <a:extLst>
              <a:ext uri="{FF2B5EF4-FFF2-40B4-BE49-F238E27FC236}">
                <a16:creationId xmlns:a16="http://schemas.microsoft.com/office/drawing/2014/main" id="{F25A18E9-6BA8-41D9-B541-6EB5D71F0230}"/>
              </a:ext>
            </a:extLst>
          </p:cNvPr>
          <p:cNvSpPr>
            <a:spLocks noGrp="1"/>
          </p:cNvSpPr>
          <p:nvPr>
            <p:ph type="title"/>
          </p:nvPr>
        </p:nvSpPr>
        <p:spPr>
          <a:xfrm>
            <a:off x="457200" y="-1143000"/>
            <a:ext cx="8229600" cy="1143000"/>
          </a:xfrm>
        </p:spPr>
        <p:txBody>
          <a:bodyPr vert="horz" rtlCol="0" anchor="b">
            <a:normAutofit/>
            <a:scene3d>
              <a:camera prst="orthographicFront"/>
              <a:lightRig rig="soft" dir="t"/>
            </a:scene3d>
            <a:sp3d prstMaterial="softEdge">
              <a:bevelT w="25400" h="25400"/>
            </a:sp3d>
          </a:bodyPr>
          <a:lstStyle/>
          <a:p>
            <a:r>
              <a:rPr lang="en-US" dirty="0"/>
              <a:t>BFEs and Sorting, 3</a:t>
            </a:r>
          </a:p>
        </p:txBody>
      </p:sp>
    </p:spTree>
    <p:extLst>
      <p:ext uri="{BB962C8B-B14F-4D97-AF65-F5344CB8AC3E}">
        <p14:creationId xmlns:p14="http://schemas.microsoft.com/office/powerpoint/2010/main" val="3402609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Challenges</a:t>
            </a:r>
          </a:p>
        </p:txBody>
      </p:sp>
      <p:sp>
        <p:nvSpPr>
          <p:cNvPr id="7" name="Rectangle 1"/>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a:t>  School Quality Capitalization</a:t>
            </a:r>
          </a:p>
        </p:txBody>
      </p:sp>
      <p:sp>
        <p:nvSpPr>
          <p:cNvPr id="6147" name="Rectangle 2"/>
          <p:cNvSpPr>
            <a:spLocks noGrp="1" noChangeArrowheads="1"/>
          </p:cNvSpPr>
          <p:nvPr>
            <p:ph idx="1"/>
          </p:nvPr>
        </p:nvSpPr>
        <p:spPr>
          <a:xfrm>
            <a:off x="380303" y="1088181"/>
            <a:ext cx="8229600" cy="5646820"/>
          </a:xfrm>
        </p:spPr>
        <p:txBody>
          <a:bodyPr>
            <a:normAutofit fontScale="92500" lnSpcReduction="20000"/>
          </a:bodyPr>
          <a:lstStyle/>
          <a:p>
            <a:pPr marL="365760" indent="-283464" algn="ctr" fontAlgn="auto">
              <a:spcAft>
                <a:spcPts val="0"/>
              </a:spcAft>
              <a:buFont typeface="Wingdings" pitchFamily="2" charset="2"/>
              <a:buNone/>
              <a:defRPr/>
            </a:pPr>
            <a:r>
              <a:rPr lang="en-US" sz="3600" b="1" dirty="0">
                <a:solidFill>
                  <a:schemeClr val="accent5"/>
                </a:solidFill>
              </a:rPr>
              <a:t>BFEs and Sorting, 4</a:t>
            </a:r>
          </a:p>
          <a:p>
            <a:pPr marL="365760" indent="-283464" fontAlgn="auto">
              <a:lnSpc>
                <a:spcPct val="50000"/>
              </a:lnSpc>
              <a:spcAft>
                <a:spcPts val="0"/>
              </a:spcAft>
              <a:buFont typeface="Wingdings 2"/>
              <a:buChar char=""/>
              <a:defRPr/>
            </a:pPr>
            <a:endParaRPr lang="en-US" dirty="0"/>
          </a:p>
          <a:p>
            <a:pPr marL="365760" indent="-283464" fontAlgn="auto">
              <a:spcAft>
                <a:spcPts val="0"/>
              </a:spcAft>
              <a:buFont typeface="Wingdings 2"/>
              <a:buChar char=""/>
              <a:defRPr/>
            </a:pPr>
            <a:r>
              <a:rPr lang="en-US" dirty="0"/>
              <a:t>In sum, the estimated impact of school quality on house values may be biased if neighborhood demographic traits are omitted from the regression, but including variables that are determinants of demand (even if they are also measures of neighborhood amenities) is not a solution.</a:t>
            </a:r>
          </a:p>
          <a:p>
            <a:pPr marL="365760" indent="-283464" fontAlgn="auto">
              <a:lnSpc>
                <a:spcPct val="70000"/>
              </a:lnSpc>
              <a:spcBef>
                <a:spcPts val="0"/>
              </a:spcBef>
              <a:spcAft>
                <a:spcPts val="0"/>
              </a:spcAft>
              <a:buFont typeface="Wingdings 2"/>
              <a:buChar char=""/>
              <a:defRPr/>
            </a:pPr>
            <a:endParaRPr lang="en-US" dirty="0"/>
          </a:p>
          <a:p>
            <a:pPr lvl="1" indent="-283464">
              <a:buFont typeface="Wingdings 2"/>
              <a:buChar char=""/>
              <a:defRPr/>
            </a:pPr>
            <a:r>
              <a:rPr lang="en-US" b="1" dirty="0">
                <a:solidFill>
                  <a:schemeClr val="accent5"/>
                </a:solidFill>
              </a:rPr>
              <a:t>One cannot solve an omitted-variable problem by altering the meaning of a regression</a:t>
            </a:r>
            <a:r>
              <a:rPr lang="en-US" dirty="0"/>
              <a:t> (in this case from a hedonic to bid functions).</a:t>
            </a:r>
          </a:p>
          <a:p>
            <a:pPr lvl="1" indent="-283464">
              <a:lnSpc>
                <a:spcPct val="70000"/>
              </a:lnSpc>
              <a:spcBef>
                <a:spcPts val="0"/>
              </a:spcBef>
              <a:buFont typeface="Wingdings 2"/>
              <a:buChar char=""/>
              <a:defRPr/>
            </a:pPr>
            <a:endParaRPr lang="en-US" dirty="0"/>
          </a:p>
          <a:p>
            <a:pPr lvl="1" indent="-283464">
              <a:buFont typeface="Wingdings 2"/>
              <a:buChar char=""/>
              <a:defRPr/>
            </a:pPr>
            <a:r>
              <a:rPr lang="en-US" dirty="0"/>
              <a:t>If the coefficient of school quality drops when neighborhood income is included, this just shows that the slope of the (</a:t>
            </a:r>
            <a:r>
              <a:rPr lang="en-US" dirty="0" err="1"/>
              <a:t>mis</a:t>
            </a:r>
            <a:r>
              <a:rPr lang="en-US" dirty="0"/>
              <a:t>-specified) bid function is lower than the slope of the (possibly biased) envelope.</a:t>
            </a:r>
          </a:p>
          <a:p>
            <a:pPr lvl="1" indent="-283464">
              <a:buFont typeface="Wingdings 2"/>
              <a:buChar char=""/>
              <a:defRPr/>
            </a:pPr>
            <a:endParaRPr lang="en-US" dirty="0"/>
          </a:p>
        </p:txBody>
      </p:sp>
      <p:pic>
        <p:nvPicPr>
          <p:cNvPr id="6"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4" name="Title 3" hidden="1">
            <a:extLst>
              <a:ext uri="{FF2B5EF4-FFF2-40B4-BE49-F238E27FC236}">
                <a16:creationId xmlns:a16="http://schemas.microsoft.com/office/drawing/2014/main" id="{7D23850B-75F2-4932-BCEB-97195BB51841}"/>
              </a:ext>
            </a:extLst>
          </p:cNvPr>
          <p:cNvSpPr>
            <a:spLocks noGrp="1"/>
          </p:cNvSpPr>
          <p:nvPr>
            <p:ph type="title"/>
          </p:nvPr>
        </p:nvSpPr>
        <p:spPr>
          <a:xfrm>
            <a:off x="457200" y="-1143000"/>
            <a:ext cx="8229600" cy="1143000"/>
          </a:xfrm>
        </p:spPr>
        <p:txBody>
          <a:bodyPr vert="horz" rtlCol="0" anchor="b">
            <a:normAutofit/>
            <a:scene3d>
              <a:camera prst="orthographicFront"/>
              <a:lightRig rig="soft" dir="t"/>
            </a:scene3d>
            <a:sp3d prstMaterial="softEdge">
              <a:bevelT w="25400" h="25400"/>
            </a:sp3d>
          </a:bodyPr>
          <a:lstStyle/>
          <a:p>
            <a:r>
              <a:rPr lang="en-US" dirty="0"/>
              <a:t>BFEs and Sorting, 4</a:t>
            </a:r>
          </a:p>
        </p:txBody>
      </p:sp>
    </p:spTree>
    <p:extLst>
      <p:ext uri="{BB962C8B-B14F-4D97-AF65-F5344CB8AC3E}">
        <p14:creationId xmlns:p14="http://schemas.microsoft.com/office/powerpoint/2010/main" val="653469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Challenges</a:t>
            </a:r>
          </a:p>
        </p:txBody>
      </p:sp>
      <p:sp>
        <p:nvSpPr>
          <p:cNvPr id="7" name="Rectangle 1"/>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a:t>  School Quality Capitalization</a:t>
            </a:r>
          </a:p>
        </p:txBody>
      </p:sp>
      <p:sp>
        <p:nvSpPr>
          <p:cNvPr id="6147" name="Rectangle 2"/>
          <p:cNvSpPr>
            <a:spLocks noGrp="1" noChangeArrowheads="1"/>
          </p:cNvSpPr>
          <p:nvPr>
            <p:ph idx="1"/>
          </p:nvPr>
        </p:nvSpPr>
        <p:spPr>
          <a:xfrm>
            <a:off x="380303" y="1088182"/>
            <a:ext cx="8229600" cy="5071638"/>
          </a:xfrm>
        </p:spPr>
        <p:txBody>
          <a:bodyPr>
            <a:normAutofit lnSpcReduction="10000"/>
          </a:bodyPr>
          <a:lstStyle/>
          <a:p>
            <a:pPr marL="365760" indent="-283464" algn="ctr" fontAlgn="auto">
              <a:spcAft>
                <a:spcPts val="1200"/>
              </a:spcAft>
              <a:buFont typeface="Wingdings" pitchFamily="2" charset="2"/>
              <a:buNone/>
              <a:defRPr/>
            </a:pPr>
            <a:r>
              <a:rPr lang="en-US" sz="3600" b="1" dirty="0">
                <a:solidFill>
                  <a:schemeClr val="accent5"/>
                </a:solidFill>
              </a:rPr>
              <a:t>BFEs and Sorting, 5</a:t>
            </a:r>
          </a:p>
          <a:p>
            <a:pPr marL="365760" indent="-283464" fontAlgn="auto">
              <a:spcAft>
                <a:spcPts val="1200"/>
              </a:spcAft>
              <a:buFont typeface="Wingdings 2"/>
              <a:buChar char=""/>
              <a:defRPr/>
            </a:pPr>
            <a:r>
              <a:rPr lang="en-US" dirty="0"/>
              <a:t>This problem is more serious with very small neighborhoods (e.g. block groups) than with medium neighborhoods (e.g. tracts), and may not arise with large neighborhoods (e.g. zip codes).</a:t>
            </a:r>
          </a:p>
          <a:p>
            <a:pPr marL="365760" indent="-283464" fontAlgn="auto">
              <a:spcAft>
                <a:spcPts val="1200"/>
              </a:spcAft>
              <a:buFont typeface="Wingdings 2"/>
              <a:buChar char=""/>
              <a:defRPr/>
            </a:pPr>
            <a:r>
              <a:rPr lang="en-US" dirty="0"/>
              <a:t>One way to avoid this problem is to collect data on neighborhood traits that are correlated with income but are not demand determinants, such as the distance to parks, golf courses, or lakes.</a:t>
            </a:r>
          </a:p>
          <a:p>
            <a:pPr lvl="1" indent="-283464">
              <a:buFont typeface="Wingdings 2"/>
              <a:buChar char=""/>
              <a:defRPr/>
            </a:pPr>
            <a:endParaRPr lang="en-US" dirty="0"/>
          </a:p>
        </p:txBody>
      </p:sp>
      <p:pic>
        <p:nvPicPr>
          <p:cNvPr id="6"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9" name="Title 3" hidden="1">
            <a:extLst>
              <a:ext uri="{FF2B5EF4-FFF2-40B4-BE49-F238E27FC236}">
                <a16:creationId xmlns:a16="http://schemas.microsoft.com/office/drawing/2014/main" id="{7F88F164-A3B6-4293-9981-6352A3F7AA46}"/>
              </a:ext>
            </a:extLst>
          </p:cNvPr>
          <p:cNvSpPr>
            <a:spLocks noGrp="1"/>
          </p:cNvSpPr>
          <p:nvPr>
            <p:ph type="title"/>
          </p:nvPr>
        </p:nvSpPr>
        <p:spPr>
          <a:xfrm>
            <a:off x="457200" y="-1143000"/>
            <a:ext cx="8229600" cy="1143000"/>
          </a:xfrm>
        </p:spPr>
        <p:txBody>
          <a:bodyPr vert="horz" rtlCol="0" anchor="b">
            <a:normAutofit/>
            <a:scene3d>
              <a:camera prst="orthographicFront"/>
              <a:lightRig rig="soft" dir="t"/>
            </a:scene3d>
            <a:sp3d prstMaterial="softEdge">
              <a:bevelT w="25400" h="25400"/>
            </a:sp3d>
          </a:bodyPr>
          <a:lstStyle/>
          <a:p>
            <a:r>
              <a:rPr lang="en-US" dirty="0"/>
              <a:t>BFEs and Sorting, 5</a:t>
            </a:r>
          </a:p>
        </p:txBody>
      </p:sp>
    </p:spTree>
    <p:extLst>
      <p:ext uri="{BB962C8B-B14F-4D97-AF65-F5344CB8AC3E}">
        <p14:creationId xmlns:p14="http://schemas.microsoft.com/office/powerpoint/2010/main" val="2278326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Challenges</a:t>
            </a:r>
          </a:p>
        </p:txBody>
      </p:sp>
      <p:sp>
        <p:nvSpPr>
          <p:cNvPr id="7" name="Rectangle 1"/>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a:t>  School Quality Capitalization</a:t>
            </a:r>
          </a:p>
        </p:txBody>
      </p:sp>
      <p:sp>
        <p:nvSpPr>
          <p:cNvPr id="6147" name="Rectangle 2"/>
          <p:cNvSpPr>
            <a:spLocks noGrp="1" noChangeArrowheads="1"/>
          </p:cNvSpPr>
          <p:nvPr>
            <p:ph idx="1"/>
          </p:nvPr>
        </p:nvSpPr>
        <p:spPr>
          <a:xfrm>
            <a:off x="457200" y="1146219"/>
            <a:ext cx="8229600" cy="4949782"/>
          </a:xfrm>
        </p:spPr>
        <p:txBody>
          <a:bodyPr>
            <a:normAutofit fontScale="92500" lnSpcReduction="20000"/>
          </a:bodyPr>
          <a:lstStyle/>
          <a:p>
            <a:pPr marL="365760" indent="-283464" algn="ctr" fontAlgn="auto">
              <a:spcAft>
                <a:spcPts val="0"/>
              </a:spcAft>
              <a:buFont typeface="Wingdings" pitchFamily="2" charset="2"/>
              <a:buNone/>
              <a:defRPr/>
            </a:pPr>
            <a:r>
              <a:rPr lang="en-US" sz="2800" b="1" dirty="0">
                <a:solidFill>
                  <a:schemeClr val="accent5"/>
                </a:solidFill>
              </a:rPr>
              <a:t>Other Fixed Effects</a:t>
            </a:r>
          </a:p>
          <a:p>
            <a:pPr marL="365760" indent="-283464" fontAlgn="auto">
              <a:lnSpc>
                <a:spcPct val="50000"/>
              </a:lnSpc>
              <a:spcAft>
                <a:spcPts val="0"/>
              </a:spcAft>
              <a:buFont typeface="Wingdings 2"/>
              <a:buChar char=""/>
              <a:defRPr/>
            </a:pPr>
            <a:endParaRPr lang="en-US" dirty="0"/>
          </a:p>
          <a:p>
            <a:pPr marL="365760" indent="-283464" fontAlgn="auto">
              <a:spcAft>
                <a:spcPts val="0"/>
              </a:spcAft>
              <a:buFont typeface="Wingdings 2"/>
              <a:buChar char=""/>
              <a:defRPr/>
            </a:pPr>
            <a:r>
              <a:rPr lang="en-US" dirty="0"/>
              <a:t>Other types of fixed effects are possible with panel data:</a:t>
            </a:r>
          </a:p>
          <a:p>
            <a:pPr marL="365760" indent="-283464" fontAlgn="auto">
              <a:spcAft>
                <a:spcPts val="0"/>
              </a:spcAft>
              <a:buFont typeface="Wingdings 2"/>
              <a:buChar char=""/>
              <a:defRPr/>
            </a:pPr>
            <a:endParaRPr lang="en-US" dirty="0"/>
          </a:p>
          <a:p>
            <a:pPr marL="640398" lvl="1" indent="-283464">
              <a:buFont typeface="Wingdings 2"/>
              <a:buChar char=""/>
              <a:defRPr/>
            </a:pPr>
            <a:r>
              <a:rPr lang="en-US" dirty="0"/>
              <a:t>Tract fixed effects</a:t>
            </a:r>
          </a:p>
          <a:p>
            <a:pPr marL="640398" lvl="1" indent="-283464" fontAlgn="auto">
              <a:spcAft>
                <a:spcPts val="0"/>
              </a:spcAft>
              <a:buFont typeface="Wingdings 2"/>
              <a:buChar char=""/>
              <a:defRPr/>
            </a:pPr>
            <a:endParaRPr lang="en-US" dirty="0"/>
          </a:p>
          <a:p>
            <a:pPr marL="640398" lvl="1" indent="-283464">
              <a:buFont typeface="Wingdings 2"/>
              <a:buChar char=""/>
              <a:defRPr/>
            </a:pPr>
            <a:r>
              <a:rPr lang="en-US" dirty="0"/>
              <a:t>School district fixed effects</a:t>
            </a:r>
          </a:p>
          <a:p>
            <a:pPr marL="640398" lvl="1" indent="-283464" fontAlgn="auto">
              <a:spcAft>
                <a:spcPts val="0"/>
              </a:spcAft>
              <a:buFont typeface="Wingdings 2"/>
              <a:buChar char=""/>
              <a:defRPr/>
            </a:pPr>
            <a:endParaRPr lang="en-US" dirty="0"/>
          </a:p>
          <a:p>
            <a:pPr marL="640398" lvl="1" indent="-283464">
              <a:buFont typeface="Wingdings 2"/>
              <a:buChar char=""/>
              <a:defRPr/>
            </a:pPr>
            <a:r>
              <a:rPr lang="en-US" dirty="0"/>
              <a:t>House fixed effects (with a panel large enough to observe double sales).</a:t>
            </a:r>
          </a:p>
          <a:p>
            <a:pPr marL="878142" lvl="2" indent="-283464">
              <a:buFont typeface="Wingdings 2"/>
              <a:buChar char=""/>
              <a:defRPr/>
            </a:pPr>
            <a:endParaRPr lang="en-US" dirty="0"/>
          </a:p>
          <a:p>
            <a:pPr marL="384366" indent="-283464">
              <a:buFont typeface="Wingdings 2"/>
              <a:buChar char=""/>
              <a:defRPr/>
            </a:pPr>
            <a:r>
              <a:rPr lang="en-US" dirty="0"/>
              <a:t>These approaches account for some unobservable factors, but may also introduce problems.</a:t>
            </a:r>
          </a:p>
          <a:p>
            <a:pPr marL="356934" lvl="1" indent="0" fontAlgn="auto">
              <a:spcAft>
                <a:spcPts val="0"/>
              </a:spcAft>
              <a:buNone/>
              <a:defRPr/>
            </a:pPr>
            <a:endParaRPr lang="en-US" dirty="0"/>
          </a:p>
          <a:p>
            <a:pPr marL="365760" indent="-283464" fontAlgn="auto">
              <a:spcAft>
                <a:spcPts val="0"/>
              </a:spcAft>
              <a:buFont typeface="Wingdings 2"/>
              <a:buChar char=""/>
              <a:defRPr/>
            </a:pPr>
            <a:endParaRPr lang="en-US" dirty="0"/>
          </a:p>
        </p:txBody>
      </p:sp>
      <p:pic>
        <p:nvPicPr>
          <p:cNvPr id="6"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4" name="Title 3" hidden="1">
            <a:extLst>
              <a:ext uri="{FF2B5EF4-FFF2-40B4-BE49-F238E27FC236}">
                <a16:creationId xmlns:a16="http://schemas.microsoft.com/office/drawing/2014/main" id="{EB59F1E8-FD05-435C-9405-4D8B4406C1A4}"/>
              </a:ext>
            </a:extLst>
          </p:cNvPr>
          <p:cNvSpPr>
            <a:spLocks noGrp="1"/>
          </p:cNvSpPr>
          <p:nvPr>
            <p:ph type="title"/>
          </p:nvPr>
        </p:nvSpPr>
        <p:spPr>
          <a:xfrm>
            <a:off x="457200" y="-1143000"/>
            <a:ext cx="8229600" cy="1143000"/>
          </a:xfrm>
        </p:spPr>
        <p:txBody>
          <a:bodyPr vert="horz" rtlCol="0" anchor="b">
            <a:normAutofit/>
            <a:scene3d>
              <a:camera prst="orthographicFront"/>
              <a:lightRig rig="soft" dir="t"/>
            </a:scene3d>
            <a:sp3d prstMaterial="softEdge">
              <a:bevelT w="25400" h="25400"/>
            </a:sp3d>
          </a:bodyPr>
          <a:lstStyle/>
          <a:p>
            <a:r>
              <a:rPr lang="en-US" dirty="0"/>
              <a:t>Other Fixed Effects</a:t>
            </a:r>
          </a:p>
        </p:txBody>
      </p:sp>
    </p:spTree>
    <p:extLst>
      <p:ext uri="{BB962C8B-B14F-4D97-AF65-F5344CB8AC3E}">
        <p14:creationId xmlns:p14="http://schemas.microsoft.com/office/powerpoint/2010/main" val="1310584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Challenges</a:t>
            </a:r>
          </a:p>
        </p:txBody>
      </p:sp>
      <p:sp>
        <p:nvSpPr>
          <p:cNvPr id="7" name="Rectangle 1"/>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a:t>  School Quality Capitalization</a:t>
            </a:r>
          </a:p>
        </p:txBody>
      </p:sp>
      <p:sp>
        <p:nvSpPr>
          <p:cNvPr id="6147" name="Rectangle 2"/>
          <p:cNvSpPr>
            <a:spLocks noGrp="1" noChangeArrowheads="1"/>
          </p:cNvSpPr>
          <p:nvPr>
            <p:ph idx="1"/>
          </p:nvPr>
        </p:nvSpPr>
        <p:spPr>
          <a:xfrm>
            <a:off x="533400" y="1302495"/>
            <a:ext cx="8229600" cy="4902827"/>
          </a:xfrm>
        </p:spPr>
        <p:txBody>
          <a:bodyPr>
            <a:normAutofit fontScale="92500" lnSpcReduction="20000"/>
          </a:bodyPr>
          <a:lstStyle/>
          <a:p>
            <a:pPr marL="365760" indent="-283464" algn="ctr" fontAlgn="auto">
              <a:spcAft>
                <a:spcPts val="1200"/>
              </a:spcAft>
              <a:buFont typeface="Wingdings" pitchFamily="2" charset="2"/>
              <a:buNone/>
              <a:defRPr/>
            </a:pPr>
            <a:r>
              <a:rPr lang="en-US" sz="3600" b="1" dirty="0">
                <a:solidFill>
                  <a:schemeClr val="accent5"/>
                </a:solidFill>
              </a:rPr>
              <a:t>Possible Problems with Fixed Effects</a:t>
            </a:r>
          </a:p>
          <a:p>
            <a:pPr marL="365760" indent="-283464" fontAlgn="auto">
              <a:spcAft>
                <a:spcPts val="1200"/>
              </a:spcAft>
              <a:buFont typeface="Wingdings 2"/>
              <a:buChar char=""/>
              <a:defRPr/>
            </a:pPr>
            <a:r>
              <a:rPr lang="en-US" dirty="0"/>
              <a:t>These fixed effects limit the variation in the data for estimating school quality capitalization.  </a:t>
            </a:r>
          </a:p>
          <a:p>
            <a:pPr lvl="1" indent="-283464">
              <a:spcAft>
                <a:spcPts val="1200"/>
              </a:spcAft>
              <a:buFont typeface="Wingdings 2"/>
              <a:buChar char=""/>
              <a:defRPr/>
            </a:pPr>
            <a:r>
              <a:rPr lang="en-US" dirty="0"/>
              <a:t>The coefficients of school quality and other amenities must be estimated based on changes in these variables over time. </a:t>
            </a:r>
          </a:p>
          <a:p>
            <a:pPr lvl="1" indent="-283464">
              <a:spcAft>
                <a:spcPts val="1200"/>
              </a:spcAft>
              <a:buFont typeface="Wingdings 2"/>
              <a:buChar char=""/>
              <a:defRPr/>
            </a:pPr>
            <a:r>
              <a:rPr lang="en-US" dirty="0"/>
              <a:t>School quality and other amenities may not change much over time, so it may be difficult to estimate their effects.</a:t>
            </a:r>
          </a:p>
          <a:p>
            <a:pPr lvl="1" indent="-283464">
              <a:spcAft>
                <a:spcPts val="1200"/>
              </a:spcAft>
              <a:buFont typeface="Wingdings 2"/>
              <a:buChar char=""/>
              <a:defRPr/>
            </a:pPr>
            <a:r>
              <a:rPr lang="en-US" dirty="0"/>
              <a:t>The behavioral response to short-run changes in an amenity may be different from the long-run effects that determine cross-sectional variation; for example, people may not respond to a one-year increase in student test scores that does not alter </a:t>
            </a:r>
            <a:r>
              <a:rPr lang="en-US"/>
              <a:t>a school’s </a:t>
            </a:r>
            <a:r>
              <a:rPr lang="en-US" dirty="0"/>
              <a:t>reputation.</a:t>
            </a:r>
          </a:p>
          <a:p>
            <a:pPr lvl="1" indent="-283464">
              <a:buFont typeface="Wingdings 2"/>
              <a:buChar char=""/>
              <a:defRPr/>
            </a:pPr>
            <a:endParaRPr lang="en-US" dirty="0"/>
          </a:p>
          <a:p>
            <a:pPr marL="356934" lvl="1" indent="0" fontAlgn="auto">
              <a:spcAft>
                <a:spcPts val="0"/>
              </a:spcAft>
              <a:buNone/>
              <a:defRPr/>
            </a:pPr>
            <a:endParaRPr lang="en-US" dirty="0"/>
          </a:p>
          <a:p>
            <a:pPr marL="356934" lvl="1" indent="0" fontAlgn="auto">
              <a:spcAft>
                <a:spcPts val="0"/>
              </a:spcAft>
              <a:buNone/>
              <a:defRPr/>
            </a:pPr>
            <a:endParaRPr lang="en-US" dirty="0"/>
          </a:p>
          <a:p>
            <a:pPr marL="365760" indent="-283464" fontAlgn="auto">
              <a:spcAft>
                <a:spcPts val="0"/>
              </a:spcAft>
              <a:buFont typeface="Wingdings 2"/>
              <a:buChar char=""/>
              <a:defRPr/>
            </a:pPr>
            <a:endParaRPr lang="en-US" dirty="0"/>
          </a:p>
        </p:txBody>
      </p:sp>
      <p:pic>
        <p:nvPicPr>
          <p:cNvPr id="6"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4" name="Title 3" hidden="1">
            <a:extLst>
              <a:ext uri="{FF2B5EF4-FFF2-40B4-BE49-F238E27FC236}">
                <a16:creationId xmlns:a16="http://schemas.microsoft.com/office/drawing/2014/main" id="{E3BC279A-62BF-4F32-9AB9-249B270B9F51}"/>
              </a:ext>
            </a:extLst>
          </p:cNvPr>
          <p:cNvSpPr>
            <a:spLocks noGrp="1"/>
          </p:cNvSpPr>
          <p:nvPr>
            <p:ph type="title"/>
          </p:nvPr>
        </p:nvSpPr>
        <p:spPr>
          <a:xfrm>
            <a:off x="457200" y="-1143000"/>
            <a:ext cx="8229600" cy="1143000"/>
          </a:xfrm>
        </p:spPr>
        <p:txBody>
          <a:bodyPr vert="horz" rtlCol="0" anchor="b">
            <a:normAutofit fontScale="90000"/>
            <a:scene3d>
              <a:camera prst="orthographicFront"/>
              <a:lightRig rig="soft" dir="t"/>
            </a:scene3d>
            <a:sp3d prstMaterial="softEdge">
              <a:bevelT w="25400" h="25400"/>
            </a:sp3d>
          </a:bodyPr>
          <a:lstStyle/>
          <a:p>
            <a:r>
              <a:rPr lang="en-US" dirty="0"/>
              <a:t>Possible Problems with Fixed Effects</a:t>
            </a:r>
          </a:p>
        </p:txBody>
      </p:sp>
    </p:spTree>
    <p:extLst>
      <p:ext uri="{BB962C8B-B14F-4D97-AF65-F5344CB8AC3E}">
        <p14:creationId xmlns:p14="http://schemas.microsoft.com/office/powerpoint/2010/main" val="632238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Outline </a:t>
            </a:r>
          </a:p>
        </p:txBody>
      </p:sp>
      <p:sp>
        <p:nvSpPr>
          <p:cNvPr id="7" name="Rectangle 1"/>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a:t>  School Quality Capitalization</a:t>
            </a:r>
          </a:p>
        </p:txBody>
      </p:sp>
      <p:sp>
        <p:nvSpPr>
          <p:cNvPr id="6147" name="Rectangle 2"/>
          <p:cNvSpPr>
            <a:spLocks noGrp="1" noChangeArrowheads="1"/>
          </p:cNvSpPr>
          <p:nvPr>
            <p:ph idx="1"/>
          </p:nvPr>
        </p:nvSpPr>
        <p:spPr>
          <a:xfrm>
            <a:off x="381000" y="1143000"/>
            <a:ext cx="8229600" cy="5086350"/>
          </a:xfrm>
        </p:spPr>
        <p:txBody>
          <a:bodyPr>
            <a:normAutofit/>
          </a:bodyPr>
          <a:lstStyle/>
          <a:p>
            <a:pPr marL="365760" indent="-283464" algn="ctr" fontAlgn="auto">
              <a:spcAft>
                <a:spcPts val="0"/>
              </a:spcAft>
              <a:buFont typeface="Wingdings" pitchFamily="2" charset="2"/>
              <a:buNone/>
              <a:defRPr/>
            </a:pPr>
            <a:r>
              <a:rPr lang="en-US" b="1" dirty="0">
                <a:solidFill>
                  <a:schemeClr val="accent5"/>
                </a:solidFill>
              </a:rPr>
              <a:t>Class Outline</a:t>
            </a:r>
          </a:p>
          <a:p>
            <a:pPr marL="365760" indent="-283464" fontAlgn="auto">
              <a:lnSpc>
                <a:spcPct val="50000"/>
              </a:lnSpc>
              <a:spcAft>
                <a:spcPts val="0"/>
              </a:spcAft>
              <a:buFont typeface="Wingdings 2"/>
              <a:buChar char=""/>
              <a:defRPr/>
            </a:pPr>
            <a:endParaRPr lang="en-US" dirty="0"/>
          </a:p>
          <a:p>
            <a:pPr marL="365760" indent="-283464" fontAlgn="auto">
              <a:spcAft>
                <a:spcPts val="0"/>
              </a:spcAft>
              <a:buFont typeface="Wingdings 2"/>
              <a:buChar char=""/>
              <a:defRPr/>
            </a:pPr>
            <a:r>
              <a:rPr lang="en-US" dirty="0"/>
              <a:t>Methodological Challenges</a:t>
            </a:r>
          </a:p>
          <a:p>
            <a:pPr marL="365760" indent="-283464" fontAlgn="auto">
              <a:spcAft>
                <a:spcPts val="0"/>
              </a:spcAft>
              <a:buFont typeface="Wingdings 2"/>
              <a:buChar char=""/>
              <a:defRPr/>
            </a:pPr>
            <a:endParaRPr lang="en-US" dirty="0"/>
          </a:p>
          <a:p>
            <a:pPr marL="365760" indent="-283464" fontAlgn="auto">
              <a:spcAft>
                <a:spcPts val="0"/>
              </a:spcAft>
              <a:buFont typeface="Wingdings 2"/>
              <a:buChar char=""/>
              <a:defRPr/>
            </a:pPr>
            <a:r>
              <a:rPr lang="en-US" dirty="0"/>
              <a:t>Examples</a:t>
            </a:r>
          </a:p>
          <a:p>
            <a:pPr marL="365760" indent="-283464" fontAlgn="auto">
              <a:spcAft>
                <a:spcPts val="0"/>
              </a:spcAft>
              <a:buFont typeface="Wingdings 2"/>
              <a:buChar char=""/>
              <a:defRPr/>
            </a:pPr>
            <a:endParaRPr lang="en-US" dirty="0"/>
          </a:p>
          <a:p>
            <a:pPr lvl="1" indent="-283464">
              <a:buFont typeface="Wingdings 2"/>
              <a:buChar char=""/>
              <a:defRPr/>
            </a:pPr>
            <a:r>
              <a:rPr lang="en-US" dirty="0"/>
              <a:t>Recent Publications</a:t>
            </a:r>
          </a:p>
          <a:p>
            <a:pPr lvl="1" indent="-283464">
              <a:buFont typeface="Wingdings 2"/>
              <a:buChar char=""/>
              <a:defRPr/>
            </a:pPr>
            <a:endParaRPr lang="en-US" dirty="0"/>
          </a:p>
          <a:p>
            <a:pPr lvl="1" indent="-283464">
              <a:buFont typeface="Wingdings 2"/>
              <a:buChar char=""/>
              <a:defRPr/>
            </a:pPr>
            <a:r>
              <a:rPr lang="en-US" dirty="0"/>
              <a:t>Cleveland Application</a:t>
            </a:r>
          </a:p>
          <a:p>
            <a:pPr marL="365760" indent="-283464" fontAlgn="auto">
              <a:spcAft>
                <a:spcPts val="0"/>
              </a:spcAft>
              <a:buFont typeface="Wingdings 2"/>
              <a:buChar char=""/>
              <a:defRPr/>
            </a:pPr>
            <a:endParaRPr lang="en-US" dirty="0"/>
          </a:p>
        </p:txBody>
      </p:sp>
      <p:pic>
        <p:nvPicPr>
          <p:cNvPr id="6"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2" name="Title 1" hidden="1">
            <a:extLst>
              <a:ext uri="{FF2B5EF4-FFF2-40B4-BE49-F238E27FC236}">
                <a16:creationId xmlns:a16="http://schemas.microsoft.com/office/drawing/2014/main" id="{8A5B2D37-F375-4337-8BE7-3A6DA099ACA3}"/>
              </a:ext>
            </a:extLst>
          </p:cNvPr>
          <p:cNvSpPr>
            <a:spLocks noGrp="1"/>
          </p:cNvSpPr>
          <p:nvPr>
            <p:ph type="title"/>
          </p:nvPr>
        </p:nvSpPr>
        <p:spPr>
          <a:xfrm>
            <a:off x="457200" y="-1143000"/>
            <a:ext cx="8229600" cy="1143000"/>
          </a:xfrm>
        </p:spPr>
        <p:txBody>
          <a:bodyPr vert="horz" rtlCol="0" anchor="b">
            <a:normAutofit/>
            <a:scene3d>
              <a:camera prst="orthographicFront"/>
              <a:lightRig rig="soft" dir="t"/>
            </a:scene3d>
            <a:sp3d prstMaterial="softEdge">
              <a:bevelT w="25400" h="25400"/>
            </a:sp3d>
          </a:bodyPr>
          <a:lstStyle/>
          <a:p>
            <a:r>
              <a:rPr lang="en-US" dirty="0"/>
              <a:t>Class Outline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Challenges</a:t>
            </a:r>
          </a:p>
        </p:txBody>
      </p:sp>
      <p:sp>
        <p:nvSpPr>
          <p:cNvPr id="7" name="Rectangle 1"/>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a:t>  School Quality Capitalization</a:t>
            </a:r>
          </a:p>
        </p:txBody>
      </p:sp>
      <p:sp>
        <p:nvSpPr>
          <p:cNvPr id="6147" name="Rectangle 2"/>
          <p:cNvSpPr>
            <a:spLocks noGrp="1" noChangeArrowheads="1"/>
          </p:cNvSpPr>
          <p:nvPr>
            <p:ph idx="1"/>
          </p:nvPr>
        </p:nvSpPr>
        <p:spPr>
          <a:xfrm>
            <a:off x="533400" y="1302495"/>
            <a:ext cx="8229600" cy="4902827"/>
          </a:xfrm>
        </p:spPr>
        <p:txBody>
          <a:bodyPr>
            <a:normAutofit fontScale="92500" lnSpcReduction="20000"/>
          </a:bodyPr>
          <a:lstStyle/>
          <a:p>
            <a:pPr marL="365760" indent="-283464" algn="ctr" fontAlgn="auto">
              <a:spcAft>
                <a:spcPts val="1200"/>
              </a:spcAft>
              <a:buFont typeface="Wingdings" pitchFamily="2" charset="2"/>
              <a:buNone/>
              <a:defRPr/>
            </a:pPr>
            <a:r>
              <a:rPr lang="en-US" sz="3600" b="1" dirty="0">
                <a:solidFill>
                  <a:schemeClr val="accent5"/>
                </a:solidFill>
              </a:rPr>
              <a:t>Possible Problems with Fixed Effects, 2</a:t>
            </a:r>
          </a:p>
          <a:p>
            <a:pPr marL="365760" indent="-283464" fontAlgn="auto">
              <a:spcAft>
                <a:spcPts val="1200"/>
              </a:spcAft>
              <a:buFont typeface="Wingdings 2"/>
              <a:buChar char=""/>
              <a:defRPr/>
            </a:pPr>
            <a:r>
              <a:rPr lang="en-US" dirty="0"/>
              <a:t>Fixed effects control for the level of house or neighborhood traits that do not vary over time; this is an important contribution.</a:t>
            </a:r>
          </a:p>
          <a:p>
            <a:pPr marL="365760" indent="-283464" fontAlgn="auto">
              <a:spcAft>
                <a:spcPts val="1200"/>
              </a:spcAft>
              <a:buFont typeface="Wingdings 2"/>
              <a:buChar char=""/>
              <a:defRPr/>
            </a:pPr>
            <a:r>
              <a:rPr lang="en-US" dirty="0"/>
              <a:t>But the value of these fixed traits may vary over time.  The hedonic equilibrium for each trait could change due to changes in the distribution of households in the area or some other factor.</a:t>
            </a:r>
          </a:p>
          <a:p>
            <a:pPr marL="365760" indent="-283464" fontAlgn="auto">
              <a:spcAft>
                <a:spcPts val="1200"/>
              </a:spcAft>
              <a:buFont typeface="Wingdings 2"/>
              <a:buChar char=""/>
              <a:defRPr/>
            </a:pPr>
            <a:r>
              <a:rPr lang="en-US" dirty="0"/>
              <a:t>Hence the coefficients of traits that do vary over time could be biased because the regression does not account for changes in the market value of traits that do not vary over time. </a:t>
            </a:r>
          </a:p>
          <a:p>
            <a:pPr marL="356934" lvl="1" indent="0" fontAlgn="auto">
              <a:spcAft>
                <a:spcPts val="0"/>
              </a:spcAft>
              <a:buNone/>
              <a:defRPr/>
            </a:pPr>
            <a:endParaRPr lang="en-US" dirty="0"/>
          </a:p>
          <a:p>
            <a:pPr marL="356934" lvl="1" indent="0" fontAlgn="auto">
              <a:spcAft>
                <a:spcPts val="0"/>
              </a:spcAft>
              <a:buNone/>
              <a:defRPr/>
            </a:pPr>
            <a:endParaRPr lang="en-US" dirty="0"/>
          </a:p>
          <a:p>
            <a:pPr marL="365760" indent="-283464" fontAlgn="auto">
              <a:spcAft>
                <a:spcPts val="0"/>
              </a:spcAft>
              <a:buFont typeface="Wingdings 2"/>
              <a:buChar char=""/>
              <a:defRPr/>
            </a:pPr>
            <a:endParaRPr lang="en-US" dirty="0"/>
          </a:p>
        </p:txBody>
      </p:sp>
      <p:pic>
        <p:nvPicPr>
          <p:cNvPr id="6"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4" name="Title 3" hidden="1">
            <a:extLst>
              <a:ext uri="{FF2B5EF4-FFF2-40B4-BE49-F238E27FC236}">
                <a16:creationId xmlns:a16="http://schemas.microsoft.com/office/drawing/2014/main" id="{1C734FDB-50DC-4F79-9003-E6D7E7D9957B}"/>
              </a:ext>
            </a:extLst>
          </p:cNvPr>
          <p:cNvSpPr>
            <a:spLocks noGrp="1"/>
          </p:cNvSpPr>
          <p:nvPr>
            <p:ph type="title"/>
          </p:nvPr>
        </p:nvSpPr>
        <p:spPr>
          <a:xfrm>
            <a:off x="457200" y="-1143000"/>
            <a:ext cx="8229600" cy="1143000"/>
          </a:xfrm>
        </p:spPr>
        <p:txBody>
          <a:bodyPr vert="horz" rtlCol="0" anchor="b">
            <a:normAutofit fontScale="90000"/>
            <a:scene3d>
              <a:camera prst="orthographicFront"/>
              <a:lightRig rig="soft" dir="t"/>
            </a:scene3d>
            <a:sp3d prstMaterial="softEdge">
              <a:bevelT w="25400" h="25400"/>
            </a:sp3d>
          </a:bodyPr>
          <a:lstStyle/>
          <a:p>
            <a:r>
              <a:rPr lang="en-US" dirty="0"/>
              <a:t>Possible Problems with Fixed Effects, 2</a:t>
            </a:r>
          </a:p>
        </p:txBody>
      </p:sp>
    </p:spTree>
    <p:extLst>
      <p:ext uri="{BB962C8B-B14F-4D97-AF65-F5344CB8AC3E}">
        <p14:creationId xmlns:p14="http://schemas.microsoft.com/office/powerpoint/2010/main" val="3514974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Challenges</a:t>
            </a:r>
          </a:p>
        </p:txBody>
      </p:sp>
      <p:sp>
        <p:nvSpPr>
          <p:cNvPr id="7" name="Rectangle 1"/>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a:t>  School Quality Capitalization</a:t>
            </a:r>
          </a:p>
        </p:txBody>
      </p:sp>
      <p:sp>
        <p:nvSpPr>
          <p:cNvPr id="6147" name="Rectangle 2"/>
          <p:cNvSpPr>
            <a:spLocks noGrp="1" noChangeArrowheads="1"/>
          </p:cNvSpPr>
          <p:nvPr>
            <p:ph idx="1"/>
          </p:nvPr>
        </p:nvSpPr>
        <p:spPr>
          <a:xfrm>
            <a:off x="533400" y="1167366"/>
            <a:ext cx="8229600" cy="4992454"/>
          </a:xfrm>
        </p:spPr>
        <p:txBody>
          <a:bodyPr>
            <a:normAutofit fontScale="77500" lnSpcReduction="20000"/>
          </a:bodyPr>
          <a:lstStyle/>
          <a:p>
            <a:pPr marL="365760" indent="-283464" algn="ctr" fontAlgn="auto">
              <a:spcAft>
                <a:spcPts val="0"/>
              </a:spcAft>
              <a:buFont typeface="Wingdings" pitchFamily="2" charset="2"/>
              <a:buNone/>
              <a:defRPr/>
            </a:pPr>
            <a:r>
              <a:rPr lang="en-US" sz="3600" b="1" dirty="0">
                <a:solidFill>
                  <a:schemeClr val="accent5"/>
                </a:solidFill>
              </a:rPr>
              <a:t>The IV Approach</a:t>
            </a:r>
          </a:p>
          <a:p>
            <a:pPr marL="365760" indent="-283464" fontAlgn="auto">
              <a:lnSpc>
                <a:spcPct val="50000"/>
              </a:lnSpc>
              <a:spcAft>
                <a:spcPts val="0"/>
              </a:spcAft>
              <a:buFont typeface="Wingdings 2"/>
              <a:buChar char=""/>
              <a:defRPr/>
            </a:pPr>
            <a:endParaRPr lang="en-US" dirty="0"/>
          </a:p>
          <a:p>
            <a:pPr marL="365760" indent="-283464" fontAlgn="auto">
              <a:spcAft>
                <a:spcPts val="0"/>
              </a:spcAft>
              <a:buFont typeface="Wingdings 2"/>
              <a:buChar char=""/>
              <a:defRPr/>
            </a:pPr>
            <a:r>
              <a:rPr lang="en-US" dirty="0"/>
              <a:t>With omitted variables, explanatory variables are likely to be correlated with the error term.</a:t>
            </a:r>
          </a:p>
          <a:p>
            <a:pPr marL="365760" indent="-283464" fontAlgn="auto">
              <a:lnSpc>
                <a:spcPct val="50000"/>
              </a:lnSpc>
              <a:spcAft>
                <a:spcPts val="0"/>
              </a:spcAft>
              <a:buFont typeface="Wingdings 2"/>
              <a:buChar char=""/>
              <a:defRPr/>
            </a:pPr>
            <a:endParaRPr lang="en-US" dirty="0"/>
          </a:p>
          <a:p>
            <a:pPr lvl="1" indent="-283464">
              <a:buFont typeface="Wingdings 2"/>
              <a:buChar char=""/>
              <a:defRPr/>
            </a:pPr>
            <a:r>
              <a:rPr lang="en-US" dirty="0"/>
              <a:t>One possible correction is to use instrumental variables—and 2SLS.</a:t>
            </a:r>
          </a:p>
          <a:p>
            <a:pPr marL="365760" indent="-283464" fontAlgn="auto">
              <a:lnSpc>
                <a:spcPct val="60000"/>
              </a:lnSpc>
              <a:spcAft>
                <a:spcPts val="0"/>
              </a:spcAft>
              <a:buFont typeface="Wingdings 2"/>
              <a:buChar char=""/>
              <a:defRPr/>
            </a:pPr>
            <a:endParaRPr lang="en-US" dirty="0"/>
          </a:p>
          <a:p>
            <a:pPr marL="384366" indent="-283464">
              <a:buFont typeface="Wingdings 2"/>
              <a:buChar char=""/>
              <a:defRPr/>
            </a:pPr>
            <a:r>
              <a:rPr lang="en-US" dirty="0"/>
              <a:t>However, credible IVs are difficult to find.  </a:t>
            </a:r>
          </a:p>
          <a:p>
            <a:pPr marL="384366" indent="-283464">
              <a:lnSpc>
                <a:spcPct val="60000"/>
              </a:lnSpc>
              <a:buFont typeface="Wingdings 2"/>
              <a:buChar char=""/>
              <a:defRPr/>
            </a:pPr>
            <a:endParaRPr lang="en-US" dirty="0"/>
          </a:p>
          <a:p>
            <a:pPr marL="640398" lvl="1" indent="-283464">
              <a:buFont typeface="Wingdings 2"/>
              <a:buChar char=""/>
              <a:defRPr/>
            </a:pPr>
            <a:r>
              <a:rPr lang="en-US" dirty="0"/>
              <a:t>No study had identified an IV that provides a general correction for omitted variable bias in estimating school quality capitalization.</a:t>
            </a:r>
          </a:p>
          <a:p>
            <a:pPr marL="640398" lvl="1" indent="-283464">
              <a:buFont typeface="Wingdings 2"/>
              <a:buChar char=""/>
              <a:defRPr/>
            </a:pPr>
            <a:endParaRPr lang="en-US" dirty="0"/>
          </a:p>
          <a:p>
            <a:pPr marL="384366" indent="-283464">
              <a:buFont typeface="Wingdings 2"/>
              <a:buChar char=""/>
              <a:defRPr/>
            </a:pPr>
            <a:r>
              <a:rPr lang="en-US" dirty="0"/>
              <a:t>Moreover, identification requires an instrument for every amenity—not just for one.</a:t>
            </a:r>
          </a:p>
          <a:p>
            <a:pPr marL="384366" indent="-283464">
              <a:buFont typeface="Wingdings 2"/>
              <a:buChar char=""/>
              <a:defRPr/>
            </a:pPr>
            <a:endParaRPr lang="en-US" dirty="0"/>
          </a:p>
          <a:p>
            <a:pPr marL="640398" lvl="1" indent="-283464">
              <a:buFont typeface="Wingdings 2"/>
              <a:buChar char=""/>
              <a:defRPr/>
            </a:pPr>
            <a:r>
              <a:rPr lang="en-US" dirty="0"/>
              <a:t>An equation with more than one amenity possibly affected by omitted variable bias but with an instrument for only one amenity (school quality, say) is not identified! </a:t>
            </a:r>
          </a:p>
          <a:p>
            <a:pPr marL="356934" lvl="1" indent="0" fontAlgn="auto">
              <a:spcAft>
                <a:spcPts val="0"/>
              </a:spcAft>
              <a:buNone/>
              <a:defRPr/>
            </a:pPr>
            <a:endParaRPr lang="en-US" dirty="0"/>
          </a:p>
          <a:p>
            <a:pPr marL="365760" indent="-283464" fontAlgn="auto">
              <a:spcAft>
                <a:spcPts val="0"/>
              </a:spcAft>
              <a:buFont typeface="Wingdings 2"/>
              <a:buChar char=""/>
              <a:defRPr/>
            </a:pPr>
            <a:endParaRPr lang="en-US" dirty="0"/>
          </a:p>
        </p:txBody>
      </p:sp>
      <p:pic>
        <p:nvPicPr>
          <p:cNvPr id="6"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4" name="Title 3" hidden="1">
            <a:extLst>
              <a:ext uri="{FF2B5EF4-FFF2-40B4-BE49-F238E27FC236}">
                <a16:creationId xmlns:a16="http://schemas.microsoft.com/office/drawing/2014/main" id="{1F77274E-36D3-4D36-907C-BC3B31EF9414}"/>
              </a:ext>
            </a:extLst>
          </p:cNvPr>
          <p:cNvSpPr>
            <a:spLocks noGrp="1"/>
          </p:cNvSpPr>
          <p:nvPr>
            <p:ph type="title"/>
          </p:nvPr>
        </p:nvSpPr>
        <p:spPr>
          <a:xfrm>
            <a:off x="457200" y="-1143000"/>
            <a:ext cx="8229600" cy="1143000"/>
          </a:xfrm>
        </p:spPr>
        <p:txBody>
          <a:bodyPr vert="horz" rtlCol="0" anchor="b">
            <a:normAutofit/>
            <a:scene3d>
              <a:camera prst="orthographicFront"/>
              <a:lightRig rig="soft" dir="t"/>
            </a:scene3d>
            <a:sp3d prstMaterial="softEdge">
              <a:bevelT w="25400" h="25400"/>
            </a:sp3d>
          </a:bodyPr>
          <a:lstStyle/>
          <a:p>
            <a:r>
              <a:rPr lang="en-US" dirty="0"/>
              <a:t>The IV Approach</a:t>
            </a:r>
          </a:p>
        </p:txBody>
      </p:sp>
    </p:spTree>
    <p:extLst>
      <p:ext uri="{BB962C8B-B14F-4D97-AF65-F5344CB8AC3E}">
        <p14:creationId xmlns:p14="http://schemas.microsoft.com/office/powerpoint/2010/main" val="3105295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Challenges </a:t>
            </a:r>
          </a:p>
        </p:txBody>
      </p:sp>
      <p:sp>
        <p:nvSpPr>
          <p:cNvPr id="7" name="Rectangle 1"/>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a:t>  School Quality Capitalization</a:t>
            </a:r>
          </a:p>
        </p:txBody>
      </p:sp>
      <p:sp>
        <p:nvSpPr>
          <p:cNvPr id="6147" name="Rectangle 2"/>
          <p:cNvSpPr>
            <a:spLocks noGrp="1" noChangeArrowheads="1"/>
          </p:cNvSpPr>
          <p:nvPr>
            <p:ph idx="1"/>
          </p:nvPr>
        </p:nvSpPr>
        <p:spPr>
          <a:xfrm>
            <a:off x="533400" y="1301469"/>
            <a:ext cx="8229600" cy="4946931"/>
          </a:xfrm>
        </p:spPr>
        <p:txBody>
          <a:bodyPr>
            <a:normAutofit fontScale="92500" lnSpcReduction="20000"/>
          </a:bodyPr>
          <a:lstStyle/>
          <a:p>
            <a:pPr marL="365760" indent="-283464" algn="ctr" fontAlgn="auto">
              <a:spcAft>
                <a:spcPts val="0"/>
              </a:spcAft>
              <a:buFont typeface="Wingdings" pitchFamily="2" charset="2"/>
              <a:buNone/>
              <a:defRPr/>
            </a:pPr>
            <a:r>
              <a:rPr lang="en-US" sz="3000" b="1" dirty="0">
                <a:solidFill>
                  <a:schemeClr val="accent5"/>
                </a:solidFill>
              </a:rPr>
              <a:t>Controlling for Housing Traits</a:t>
            </a:r>
          </a:p>
          <a:p>
            <a:pPr marL="365760" indent="-283464" fontAlgn="auto">
              <a:lnSpc>
                <a:spcPct val="50000"/>
              </a:lnSpc>
              <a:spcAft>
                <a:spcPts val="0"/>
              </a:spcAft>
              <a:buFont typeface="Wingdings 2"/>
              <a:buChar char=""/>
              <a:defRPr/>
            </a:pPr>
            <a:endParaRPr lang="en-US" sz="3000" dirty="0"/>
          </a:p>
          <a:p>
            <a:pPr marL="365760" indent="-283464" fontAlgn="auto">
              <a:spcAft>
                <a:spcPts val="0"/>
              </a:spcAft>
              <a:buFont typeface="Wingdings 2"/>
              <a:buChar char=""/>
              <a:defRPr/>
            </a:pPr>
            <a:r>
              <a:rPr lang="en-US" dirty="0"/>
              <a:t>A housing hedonic requires control variables for the structural characteristics of housing.</a:t>
            </a:r>
          </a:p>
          <a:p>
            <a:pPr marL="365760" indent="-283464" fontAlgn="auto">
              <a:spcAft>
                <a:spcPts val="0"/>
              </a:spcAft>
              <a:buFont typeface="Wingdings 2"/>
              <a:buChar char=""/>
              <a:defRPr/>
            </a:pPr>
            <a:endParaRPr lang="en-US" dirty="0"/>
          </a:p>
          <a:p>
            <a:pPr marL="365760" indent="-283464" fontAlgn="auto">
              <a:spcAft>
                <a:spcPts val="0"/>
              </a:spcAft>
              <a:buFont typeface="Wingdings 2"/>
              <a:buChar char=""/>
              <a:defRPr/>
            </a:pPr>
            <a:r>
              <a:rPr lang="en-US" dirty="0"/>
              <a:t>Because housing, neighborhood, and school traits are correlated, good controls for housing traits are important (but surprisingly limited in many studies).</a:t>
            </a:r>
          </a:p>
          <a:p>
            <a:pPr marL="365760" indent="-283464" fontAlgn="auto">
              <a:spcAft>
                <a:spcPts val="0"/>
              </a:spcAft>
              <a:buFont typeface="Wingdings 2"/>
              <a:buChar char=""/>
              <a:defRPr/>
            </a:pPr>
            <a:endParaRPr lang="en-US" dirty="0"/>
          </a:p>
          <a:p>
            <a:pPr indent="-283464">
              <a:buFont typeface="Wingdings 2"/>
              <a:buChar char=""/>
              <a:defRPr/>
            </a:pPr>
            <a:r>
              <a:rPr lang="en-US" dirty="0"/>
              <a:t>As discussed later, the widely cited B/F/M article has only 2 housing traits: number of rooms and year built, plus one trait correlated with housing type: whether owner-occupied.</a:t>
            </a:r>
          </a:p>
          <a:p>
            <a:pPr marL="365760" indent="-283464" fontAlgn="auto">
              <a:spcAft>
                <a:spcPts val="0"/>
              </a:spcAft>
              <a:buFont typeface="Wingdings 2"/>
              <a:buChar char=""/>
              <a:defRPr/>
            </a:pPr>
            <a:endParaRPr lang="en-US" dirty="0"/>
          </a:p>
        </p:txBody>
      </p:sp>
      <p:pic>
        <p:nvPicPr>
          <p:cNvPr id="6"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4" name="Title 3" hidden="1">
            <a:extLst>
              <a:ext uri="{FF2B5EF4-FFF2-40B4-BE49-F238E27FC236}">
                <a16:creationId xmlns:a16="http://schemas.microsoft.com/office/drawing/2014/main" id="{6F9FF394-5A63-468D-95C0-0C7B72ED8F1F}"/>
              </a:ext>
            </a:extLst>
          </p:cNvPr>
          <p:cNvSpPr>
            <a:spLocks noGrp="1"/>
          </p:cNvSpPr>
          <p:nvPr>
            <p:ph type="title"/>
          </p:nvPr>
        </p:nvSpPr>
        <p:spPr>
          <a:xfrm>
            <a:off x="457200" y="-1143000"/>
            <a:ext cx="8229600" cy="1143000"/>
          </a:xfrm>
        </p:spPr>
        <p:txBody>
          <a:bodyPr vert="horz" rtlCol="0" anchor="b">
            <a:normAutofit/>
            <a:scene3d>
              <a:camera prst="orthographicFront"/>
              <a:lightRig rig="soft" dir="t"/>
            </a:scene3d>
            <a:sp3d prstMaterial="softEdge">
              <a:bevelT w="25400" h="25400"/>
            </a:sp3d>
          </a:bodyPr>
          <a:lstStyle/>
          <a:p>
            <a:r>
              <a:rPr lang="en-US" dirty="0"/>
              <a:t>Controlling for Housing Traits</a:t>
            </a:r>
          </a:p>
        </p:txBody>
      </p:sp>
    </p:spTree>
    <p:extLst>
      <p:ext uri="{BB962C8B-B14F-4D97-AF65-F5344CB8AC3E}">
        <p14:creationId xmlns:p14="http://schemas.microsoft.com/office/powerpoint/2010/main" val="1983926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Challenges </a:t>
            </a:r>
          </a:p>
        </p:txBody>
      </p:sp>
      <p:sp>
        <p:nvSpPr>
          <p:cNvPr id="7" name="Rectangle 1"/>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a:t>  School Quality Capitalization</a:t>
            </a:r>
          </a:p>
        </p:txBody>
      </p:sp>
      <p:sp>
        <p:nvSpPr>
          <p:cNvPr id="6147" name="Rectangle 2"/>
          <p:cNvSpPr>
            <a:spLocks noGrp="1" noChangeArrowheads="1"/>
          </p:cNvSpPr>
          <p:nvPr>
            <p:ph idx="1"/>
          </p:nvPr>
        </p:nvSpPr>
        <p:spPr>
          <a:xfrm>
            <a:off x="407276" y="1088181"/>
            <a:ext cx="8229600" cy="5086350"/>
          </a:xfrm>
        </p:spPr>
        <p:txBody>
          <a:bodyPr>
            <a:normAutofit fontScale="92500" lnSpcReduction="10000"/>
          </a:bodyPr>
          <a:lstStyle/>
          <a:p>
            <a:pPr marL="365760" indent="-283464" algn="ctr" fontAlgn="auto">
              <a:spcAft>
                <a:spcPts val="0"/>
              </a:spcAft>
              <a:buFont typeface="Wingdings" pitchFamily="2" charset="2"/>
              <a:buNone/>
              <a:defRPr/>
            </a:pPr>
            <a:r>
              <a:rPr lang="en-US" sz="3000" b="1" dirty="0">
                <a:solidFill>
                  <a:schemeClr val="accent5"/>
                </a:solidFill>
              </a:rPr>
              <a:t>Housing Traits, 2</a:t>
            </a:r>
          </a:p>
          <a:p>
            <a:pPr marL="365760" indent="-283464" fontAlgn="auto">
              <a:lnSpc>
                <a:spcPct val="50000"/>
              </a:lnSpc>
              <a:spcAft>
                <a:spcPts val="0"/>
              </a:spcAft>
              <a:buFont typeface="Wingdings 2"/>
              <a:buChar char=""/>
              <a:defRPr/>
            </a:pPr>
            <a:endParaRPr lang="en-US" dirty="0"/>
          </a:p>
          <a:p>
            <a:pPr marL="365760" indent="-283464" fontAlgn="auto">
              <a:spcAft>
                <a:spcPts val="0"/>
              </a:spcAft>
              <a:buFont typeface="Wingdings 2"/>
              <a:buChar char=""/>
              <a:defRPr/>
            </a:pPr>
            <a:r>
              <a:rPr lang="en-US" dirty="0"/>
              <a:t>If good data on housing traits are available, one strategy for a cross-section is to estimate the hedonic in two stages.</a:t>
            </a:r>
          </a:p>
          <a:p>
            <a:pPr marL="365760" indent="-283464" fontAlgn="auto">
              <a:spcAft>
                <a:spcPts val="0"/>
              </a:spcAft>
              <a:buFont typeface="Wingdings 2"/>
              <a:buChar char=""/>
              <a:defRPr/>
            </a:pPr>
            <a:endParaRPr lang="en-US" dirty="0"/>
          </a:p>
          <a:p>
            <a:pPr marL="640398" lvl="1" indent="-283464" fontAlgn="auto">
              <a:spcAft>
                <a:spcPts val="0"/>
              </a:spcAft>
              <a:buFont typeface="Wingdings 2"/>
              <a:buChar char=""/>
              <a:defRPr/>
            </a:pPr>
            <a:r>
              <a:rPr lang="en-US" dirty="0"/>
              <a:t>Stage 1:  Define fixed effects for the smallest observable neighborhood type (e.g. block group or tract); in a sample of house sales, regress </a:t>
            </a:r>
            <a:r>
              <a:rPr lang="en-US" i="1" dirty="0">
                <a:latin typeface="Times New Roman" pitchFamily="18" charset="0"/>
                <a:cs typeface="Times New Roman" pitchFamily="18" charset="0"/>
              </a:rPr>
              <a:t>V</a:t>
            </a:r>
            <a:r>
              <a:rPr lang="en-US" dirty="0"/>
              <a:t> on housing traits and these FE’s—with no neighborhood traits.</a:t>
            </a:r>
          </a:p>
          <a:p>
            <a:pPr marL="640398" lvl="1" indent="-283464" fontAlgn="auto">
              <a:spcAft>
                <a:spcPts val="0"/>
              </a:spcAft>
              <a:buFont typeface="Wingdings 2"/>
              <a:buChar char=""/>
              <a:defRPr/>
            </a:pPr>
            <a:endParaRPr lang="en-US" dirty="0"/>
          </a:p>
          <a:p>
            <a:pPr marL="640398" lvl="1" indent="-283464" fontAlgn="auto">
              <a:spcAft>
                <a:spcPts val="0"/>
              </a:spcAft>
              <a:buFont typeface="Wingdings 2"/>
              <a:buChar char=""/>
              <a:defRPr/>
            </a:pPr>
            <a:r>
              <a:rPr lang="en-US" dirty="0"/>
              <a:t>Stage 2:  Use the coefficients of the FE’s as the dependent variable in a second stage with neighborhood traits on the right side; the number of observations equals the number of neighborhoods.</a:t>
            </a:r>
          </a:p>
          <a:p>
            <a:pPr marL="640398" lvl="1" indent="-283464" fontAlgn="auto">
              <a:spcAft>
                <a:spcPts val="0"/>
              </a:spcAft>
              <a:buFont typeface="Wingdings 2"/>
              <a:buChar char=""/>
              <a:defRPr/>
            </a:pPr>
            <a:endParaRPr lang="en-US" dirty="0"/>
          </a:p>
          <a:p>
            <a:pPr marL="356934" lvl="1" indent="0" fontAlgn="auto">
              <a:spcAft>
                <a:spcPts val="0"/>
              </a:spcAft>
              <a:buNone/>
              <a:defRPr/>
            </a:pPr>
            <a:endParaRPr lang="en-US" dirty="0"/>
          </a:p>
          <a:p>
            <a:pPr marL="365760" indent="-283464" fontAlgn="auto">
              <a:spcAft>
                <a:spcPts val="0"/>
              </a:spcAft>
              <a:buFont typeface="Wingdings 2"/>
              <a:buChar char=""/>
              <a:defRPr/>
            </a:pPr>
            <a:endParaRPr lang="en-US" dirty="0"/>
          </a:p>
        </p:txBody>
      </p:sp>
      <p:pic>
        <p:nvPicPr>
          <p:cNvPr id="6"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4" name="Title 3" hidden="1">
            <a:extLst>
              <a:ext uri="{FF2B5EF4-FFF2-40B4-BE49-F238E27FC236}">
                <a16:creationId xmlns:a16="http://schemas.microsoft.com/office/drawing/2014/main" id="{612C2419-C1DE-4B4C-8B2B-58E117534640}"/>
              </a:ext>
            </a:extLst>
          </p:cNvPr>
          <p:cNvSpPr>
            <a:spLocks noGrp="1"/>
          </p:cNvSpPr>
          <p:nvPr>
            <p:ph type="title"/>
          </p:nvPr>
        </p:nvSpPr>
        <p:spPr>
          <a:xfrm>
            <a:off x="457200" y="-1143000"/>
            <a:ext cx="8229600" cy="1143000"/>
          </a:xfrm>
        </p:spPr>
        <p:txBody>
          <a:bodyPr vert="horz" rtlCol="0" anchor="b">
            <a:normAutofit/>
            <a:scene3d>
              <a:camera prst="orthographicFront"/>
              <a:lightRig rig="soft" dir="t"/>
            </a:scene3d>
            <a:sp3d prstMaterial="softEdge">
              <a:bevelT w="25400" h="25400"/>
            </a:sp3d>
          </a:bodyPr>
          <a:lstStyle/>
          <a:p>
            <a:r>
              <a:rPr lang="en-US" dirty="0"/>
              <a:t>Housing Traits, 2</a:t>
            </a:r>
          </a:p>
        </p:txBody>
      </p:sp>
    </p:spTree>
    <p:extLst>
      <p:ext uri="{BB962C8B-B14F-4D97-AF65-F5344CB8AC3E}">
        <p14:creationId xmlns:p14="http://schemas.microsoft.com/office/powerpoint/2010/main" val="19396249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Challenges </a:t>
            </a:r>
          </a:p>
        </p:txBody>
      </p:sp>
      <p:sp>
        <p:nvSpPr>
          <p:cNvPr id="7" name="Rectangle 1"/>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a:t>  School Quality Capitalization</a:t>
            </a:r>
          </a:p>
        </p:txBody>
      </p:sp>
      <p:sp>
        <p:nvSpPr>
          <p:cNvPr id="6147" name="Rectangle 2"/>
          <p:cNvSpPr>
            <a:spLocks noGrp="1" noChangeArrowheads="1"/>
          </p:cNvSpPr>
          <p:nvPr>
            <p:ph idx="1"/>
          </p:nvPr>
        </p:nvSpPr>
        <p:spPr>
          <a:xfrm>
            <a:off x="407276" y="1096273"/>
            <a:ext cx="8356600" cy="5228327"/>
          </a:xfrm>
        </p:spPr>
        <p:txBody>
          <a:bodyPr>
            <a:normAutofit lnSpcReduction="10000"/>
          </a:bodyPr>
          <a:lstStyle/>
          <a:p>
            <a:pPr marL="365760" indent="-283464" algn="ctr" fontAlgn="auto">
              <a:spcAft>
                <a:spcPts val="0"/>
              </a:spcAft>
              <a:buFont typeface="Wingdings" pitchFamily="2" charset="2"/>
              <a:buNone/>
              <a:defRPr/>
            </a:pPr>
            <a:r>
              <a:rPr lang="en-US" sz="2800" b="1" dirty="0">
                <a:solidFill>
                  <a:schemeClr val="accent5"/>
                </a:solidFill>
              </a:rPr>
              <a:t>Housing Traits, 3</a:t>
            </a:r>
          </a:p>
          <a:p>
            <a:pPr marL="365760" indent="-283464" fontAlgn="auto">
              <a:lnSpc>
                <a:spcPct val="50000"/>
              </a:lnSpc>
              <a:spcAft>
                <a:spcPts val="0"/>
              </a:spcAft>
              <a:buFont typeface="Wingdings 2"/>
              <a:buChar char=""/>
              <a:defRPr/>
            </a:pPr>
            <a:endParaRPr lang="en-US" dirty="0"/>
          </a:p>
          <a:p>
            <a:pPr marL="365760" indent="-283464" fontAlgn="auto">
              <a:spcAft>
                <a:spcPts val="0"/>
              </a:spcAft>
              <a:buFont typeface="Wingdings 2"/>
              <a:buChar char=""/>
              <a:defRPr/>
            </a:pPr>
            <a:r>
              <a:rPr lang="en-US" dirty="0"/>
              <a:t>This approach has two advantages:</a:t>
            </a:r>
          </a:p>
          <a:p>
            <a:pPr marL="365760" indent="-283464" fontAlgn="auto">
              <a:lnSpc>
                <a:spcPct val="50000"/>
              </a:lnSpc>
              <a:spcAft>
                <a:spcPts val="0"/>
              </a:spcAft>
              <a:buFont typeface="Wingdings 2"/>
              <a:buChar char=""/>
              <a:defRPr/>
            </a:pPr>
            <a:endParaRPr lang="en-US" dirty="0"/>
          </a:p>
          <a:p>
            <a:pPr marL="640398" lvl="1" indent="-283464" fontAlgn="auto">
              <a:spcAft>
                <a:spcPts val="0"/>
              </a:spcAft>
              <a:buFont typeface="Wingdings 2"/>
              <a:buChar char=""/>
              <a:defRPr/>
            </a:pPr>
            <a:r>
              <a:rPr lang="en-US" dirty="0"/>
              <a:t>The coefficients of the housing traits cannot be biased due to missing neighborhood variables.</a:t>
            </a:r>
          </a:p>
          <a:p>
            <a:pPr marL="640398" lvl="1" indent="-283464" fontAlgn="auto">
              <a:lnSpc>
                <a:spcPct val="50000"/>
              </a:lnSpc>
              <a:spcAft>
                <a:spcPts val="0"/>
              </a:spcAft>
              <a:buFont typeface="Wingdings 2"/>
              <a:buChar char=""/>
              <a:defRPr/>
            </a:pPr>
            <a:endParaRPr lang="en-US" dirty="0"/>
          </a:p>
          <a:p>
            <a:pPr marL="640398" lvl="1" indent="-283464" fontAlgn="auto">
              <a:spcAft>
                <a:spcPts val="0"/>
              </a:spcAft>
              <a:buFont typeface="Wingdings 2"/>
              <a:buChar char=""/>
              <a:defRPr/>
            </a:pPr>
            <a:r>
              <a:rPr lang="en-US" dirty="0"/>
              <a:t>The second stage need not follow the same form as the first, so this approach adds functional-form flexibility.</a:t>
            </a:r>
          </a:p>
          <a:p>
            <a:pPr marL="640398" lvl="1" indent="-283464" fontAlgn="auto">
              <a:lnSpc>
                <a:spcPct val="60000"/>
              </a:lnSpc>
              <a:spcAft>
                <a:spcPts val="0"/>
              </a:spcAft>
              <a:buFont typeface="Wingdings 2"/>
              <a:buChar char=""/>
              <a:defRPr/>
            </a:pPr>
            <a:endParaRPr lang="en-US" dirty="0"/>
          </a:p>
          <a:p>
            <a:pPr marL="365760" indent="-283464" fontAlgn="auto">
              <a:spcAft>
                <a:spcPts val="0"/>
              </a:spcAft>
              <a:buFont typeface="Wingdings 2"/>
              <a:buChar char=""/>
              <a:defRPr/>
            </a:pPr>
            <a:r>
              <a:rPr lang="en-US" dirty="0"/>
              <a:t>Note that the standard errors in the 2</a:t>
            </a:r>
            <a:r>
              <a:rPr lang="en-US" baseline="30000" dirty="0"/>
              <a:t>nd</a:t>
            </a:r>
            <a:r>
              <a:rPr lang="en-US" dirty="0"/>
              <a:t> stage must be corrected for </a:t>
            </a:r>
            <a:r>
              <a:rPr lang="en-US" dirty="0" err="1"/>
              <a:t>heteroskedasticity</a:t>
            </a:r>
            <a:r>
              <a:rPr lang="en-US" dirty="0"/>
              <a:t>.</a:t>
            </a:r>
          </a:p>
          <a:p>
            <a:pPr marL="365760" indent="-283464" fontAlgn="auto">
              <a:lnSpc>
                <a:spcPct val="60000"/>
              </a:lnSpc>
              <a:spcAft>
                <a:spcPts val="0"/>
              </a:spcAft>
              <a:buFont typeface="Wingdings 2"/>
              <a:buChar char=""/>
              <a:defRPr/>
            </a:pPr>
            <a:endParaRPr lang="en-US" dirty="0"/>
          </a:p>
          <a:p>
            <a:pPr lvl="1" indent="-283464">
              <a:buFont typeface="Wingdings 2"/>
              <a:buChar char=""/>
              <a:defRPr/>
            </a:pPr>
            <a:r>
              <a:rPr lang="en-US" dirty="0"/>
              <a:t>The coefficient of each FE is based on a different number of observations—with a different variance.</a:t>
            </a:r>
          </a:p>
          <a:p>
            <a:pPr marL="365760" indent="-283464" fontAlgn="auto">
              <a:spcAft>
                <a:spcPts val="0"/>
              </a:spcAft>
              <a:buFont typeface="Wingdings 2"/>
              <a:buChar char=""/>
              <a:defRPr/>
            </a:pPr>
            <a:endParaRPr lang="en-US" dirty="0"/>
          </a:p>
        </p:txBody>
      </p:sp>
      <p:pic>
        <p:nvPicPr>
          <p:cNvPr id="6"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4" name="Title 3" hidden="1">
            <a:extLst>
              <a:ext uri="{FF2B5EF4-FFF2-40B4-BE49-F238E27FC236}">
                <a16:creationId xmlns:a16="http://schemas.microsoft.com/office/drawing/2014/main" id="{A531C00D-1942-4FAC-B461-0348F0F4E4AC}"/>
              </a:ext>
            </a:extLst>
          </p:cNvPr>
          <p:cNvSpPr>
            <a:spLocks noGrp="1"/>
          </p:cNvSpPr>
          <p:nvPr>
            <p:ph type="title"/>
          </p:nvPr>
        </p:nvSpPr>
        <p:spPr>
          <a:xfrm>
            <a:off x="457200" y="-1143000"/>
            <a:ext cx="8229600" cy="1143000"/>
          </a:xfrm>
        </p:spPr>
        <p:txBody>
          <a:bodyPr vert="horz" rtlCol="0" anchor="b">
            <a:normAutofit/>
            <a:scene3d>
              <a:camera prst="orthographicFront"/>
              <a:lightRig rig="soft" dir="t"/>
            </a:scene3d>
            <a:sp3d prstMaterial="softEdge">
              <a:bevelT w="25400" h="25400"/>
            </a:sp3d>
          </a:bodyPr>
          <a:lstStyle/>
          <a:p>
            <a:r>
              <a:rPr lang="en-US" dirty="0"/>
              <a:t>Housing Traits, 3</a:t>
            </a:r>
          </a:p>
        </p:txBody>
      </p:sp>
    </p:spTree>
    <p:extLst>
      <p:ext uri="{BB962C8B-B14F-4D97-AF65-F5344CB8AC3E}">
        <p14:creationId xmlns:p14="http://schemas.microsoft.com/office/powerpoint/2010/main" val="28751670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Challenges </a:t>
            </a:r>
          </a:p>
        </p:txBody>
      </p:sp>
      <p:sp>
        <p:nvSpPr>
          <p:cNvPr id="7" name="Rectangle 1"/>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a:t>  School Quality Capitalization</a:t>
            </a:r>
          </a:p>
        </p:txBody>
      </p:sp>
      <p:sp>
        <p:nvSpPr>
          <p:cNvPr id="6147" name="Rectangle 2"/>
          <p:cNvSpPr>
            <a:spLocks noGrp="1" noChangeArrowheads="1"/>
          </p:cNvSpPr>
          <p:nvPr>
            <p:ph idx="1"/>
          </p:nvPr>
        </p:nvSpPr>
        <p:spPr>
          <a:xfrm>
            <a:off x="407276" y="1096273"/>
            <a:ext cx="8356600" cy="5228327"/>
          </a:xfrm>
        </p:spPr>
        <p:txBody>
          <a:bodyPr>
            <a:normAutofit/>
          </a:bodyPr>
          <a:lstStyle/>
          <a:p>
            <a:pPr marL="365760" indent="-283464" fontAlgn="auto">
              <a:spcAft>
                <a:spcPts val="0"/>
              </a:spcAft>
              <a:buFont typeface="Wingdings" pitchFamily="2" charset="2"/>
              <a:buNone/>
              <a:defRPr/>
            </a:pPr>
            <a:r>
              <a:rPr lang="en-US" sz="2800" b="1" dirty="0">
                <a:solidFill>
                  <a:srgbClr val="FF0000"/>
                </a:solidFill>
              </a:rPr>
              <a:t>Questions</a:t>
            </a:r>
          </a:p>
          <a:p>
            <a:pPr marL="365760" indent="-283464" fontAlgn="auto">
              <a:lnSpc>
                <a:spcPct val="50000"/>
              </a:lnSpc>
              <a:spcAft>
                <a:spcPts val="0"/>
              </a:spcAft>
              <a:buFont typeface="Wingdings 2"/>
              <a:buChar char=""/>
              <a:defRPr/>
            </a:pPr>
            <a:endParaRPr lang="en-US" dirty="0"/>
          </a:p>
          <a:p>
            <a:pPr marL="365760" indent="-283464" fontAlgn="auto">
              <a:spcBef>
                <a:spcPts val="0"/>
              </a:spcBef>
              <a:spcAft>
                <a:spcPts val="1800"/>
              </a:spcAft>
              <a:buFont typeface="Wingdings 2"/>
              <a:buChar char=""/>
              <a:defRPr/>
            </a:pPr>
            <a:r>
              <a:rPr lang="en-US" dirty="0"/>
              <a:t>What is a good functional form for a housing hedonic regression for school quality?</a:t>
            </a:r>
          </a:p>
          <a:p>
            <a:pPr marL="365760" indent="-283464" fontAlgn="auto">
              <a:spcBef>
                <a:spcPts val="0"/>
              </a:spcBef>
              <a:spcAft>
                <a:spcPts val="1800"/>
              </a:spcAft>
              <a:buFont typeface="Wingdings 2"/>
              <a:buChar char=""/>
              <a:defRPr/>
            </a:pPr>
            <a:r>
              <a:rPr lang="en-US" dirty="0"/>
              <a:t>How should school quality be defined?</a:t>
            </a:r>
          </a:p>
          <a:p>
            <a:pPr marL="365760" indent="-283464" fontAlgn="auto">
              <a:spcBef>
                <a:spcPts val="0"/>
              </a:spcBef>
              <a:spcAft>
                <a:spcPts val="1800"/>
              </a:spcAft>
              <a:buFont typeface="Wingdings 2"/>
              <a:buChar char=""/>
              <a:defRPr/>
            </a:pPr>
            <a:r>
              <a:rPr lang="en-US" dirty="0"/>
              <a:t>What are border fixed effects and what are their strengths and weaknesses?</a:t>
            </a:r>
          </a:p>
          <a:p>
            <a:pPr marL="365760" indent="-283464" fontAlgn="auto">
              <a:spcBef>
                <a:spcPts val="0"/>
              </a:spcBef>
              <a:spcAft>
                <a:spcPts val="1800"/>
              </a:spcAft>
              <a:buFont typeface="Wingdings 2"/>
              <a:buChar char=""/>
              <a:defRPr/>
            </a:pPr>
            <a:r>
              <a:rPr lang="en-US" dirty="0"/>
              <a:t>What other fixed effects are available?</a:t>
            </a:r>
          </a:p>
          <a:p>
            <a:pPr marL="365760" indent="-283464" fontAlgn="auto">
              <a:spcBef>
                <a:spcPts val="0"/>
              </a:spcBef>
              <a:spcAft>
                <a:spcPts val="1800"/>
              </a:spcAft>
              <a:buFont typeface="Wingdings 2"/>
              <a:buChar char=""/>
              <a:defRPr/>
            </a:pPr>
            <a:r>
              <a:rPr lang="en-US" dirty="0"/>
              <a:t>How can a researcher control for housing traits?</a:t>
            </a:r>
          </a:p>
        </p:txBody>
      </p:sp>
      <p:pic>
        <p:nvPicPr>
          <p:cNvPr id="6"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4" name="Title 3" hidden="1">
            <a:extLst>
              <a:ext uri="{FF2B5EF4-FFF2-40B4-BE49-F238E27FC236}">
                <a16:creationId xmlns:a16="http://schemas.microsoft.com/office/drawing/2014/main" id="{9AE12B3D-00FA-45AC-85DD-D7AF93AA64CB}"/>
              </a:ext>
            </a:extLst>
          </p:cNvPr>
          <p:cNvSpPr>
            <a:spLocks noGrp="1"/>
          </p:cNvSpPr>
          <p:nvPr>
            <p:ph type="title"/>
          </p:nvPr>
        </p:nvSpPr>
        <p:spPr>
          <a:xfrm>
            <a:off x="457200" y="-1143000"/>
            <a:ext cx="8229600" cy="1143000"/>
          </a:xfrm>
        </p:spPr>
        <p:txBody>
          <a:bodyPr vert="horz" rtlCol="0" anchor="b">
            <a:normAutofit/>
            <a:scene3d>
              <a:camera prst="orthographicFront"/>
              <a:lightRig rig="soft" dir="t"/>
            </a:scene3d>
            <a:sp3d prstMaterial="softEdge">
              <a:bevelT w="25400" h="25400"/>
            </a:sp3d>
          </a:bodyPr>
          <a:lstStyle/>
          <a:p>
            <a:r>
              <a:rPr lang="en-US" dirty="0"/>
              <a:t>Questions </a:t>
            </a:r>
          </a:p>
        </p:txBody>
      </p:sp>
    </p:spTree>
    <p:extLst>
      <p:ext uri="{BB962C8B-B14F-4D97-AF65-F5344CB8AC3E}">
        <p14:creationId xmlns:p14="http://schemas.microsoft.com/office/powerpoint/2010/main" val="1902194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Outline </a:t>
            </a:r>
          </a:p>
        </p:txBody>
      </p:sp>
      <p:sp>
        <p:nvSpPr>
          <p:cNvPr id="7" name="Rectangle 1"/>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a:t>  School Quality Capitalization</a:t>
            </a:r>
          </a:p>
        </p:txBody>
      </p:sp>
      <p:sp>
        <p:nvSpPr>
          <p:cNvPr id="6147" name="Rectangle 2"/>
          <p:cNvSpPr>
            <a:spLocks noGrp="1" noChangeArrowheads="1"/>
          </p:cNvSpPr>
          <p:nvPr>
            <p:ph idx="1"/>
          </p:nvPr>
        </p:nvSpPr>
        <p:spPr>
          <a:xfrm>
            <a:off x="381000" y="1143000"/>
            <a:ext cx="8229600" cy="5086350"/>
          </a:xfrm>
        </p:spPr>
        <p:txBody>
          <a:bodyPr>
            <a:normAutofit/>
          </a:bodyPr>
          <a:lstStyle/>
          <a:p>
            <a:pPr marL="365760" indent="-283464" algn="ctr" fontAlgn="auto">
              <a:spcAft>
                <a:spcPts val="0"/>
              </a:spcAft>
              <a:buFont typeface="Wingdings" pitchFamily="2" charset="2"/>
              <a:buNone/>
              <a:defRPr/>
            </a:pPr>
            <a:r>
              <a:rPr lang="en-US" b="1" dirty="0">
                <a:solidFill>
                  <a:schemeClr val="accent5"/>
                </a:solidFill>
              </a:rPr>
              <a:t>Class Outline</a:t>
            </a:r>
          </a:p>
          <a:p>
            <a:pPr marL="365760" indent="-283464" fontAlgn="auto">
              <a:lnSpc>
                <a:spcPct val="50000"/>
              </a:lnSpc>
              <a:spcAft>
                <a:spcPts val="0"/>
              </a:spcAft>
              <a:buFont typeface="Wingdings 2"/>
              <a:buChar char=""/>
              <a:defRPr/>
            </a:pPr>
            <a:endParaRPr lang="en-US" dirty="0"/>
          </a:p>
          <a:p>
            <a:pPr marL="365760" indent="-283464" fontAlgn="auto">
              <a:spcAft>
                <a:spcPts val="0"/>
              </a:spcAft>
              <a:buFont typeface="Wingdings 2"/>
              <a:buChar char=""/>
              <a:defRPr/>
            </a:pPr>
            <a:r>
              <a:rPr lang="en-US" dirty="0"/>
              <a:t>Methodological Challenges</a:t>
            </a:r>
          </a:p>
          <a:p>
            <a:pPr marL="365760" indent="-283464" fontAlgn="auto">
              <a:spcAft>
                <a:spcPts val="0"/>
              </a:spcAft>
              <a:buFont typeface="Wingdings 2"/>
              <a:buChar char=""/>
              <a:defRPr/>
            </a:pPr>
            <a:endParaRPr lang="en-US" dirty="0"/>
          </a:p>
          <a:p>
            <a:pPr marL="365760" indent="-283464" fontAlgn="auto">
              <a:spcAft>
                <a:spcPts val="0"/>
              </a:spcAft>
              <a:buFont typeface="Wingdings 2"/>
              <a:buChar char=""/>
              <a:defRPr/>
            </a:pPr>
            <a:r>
              <a:rPr lang="en-US" dirty="0"/>
              <a:t>Examples</a:t>
            </a:r>
          </a:p>
          <a:p>
            <a:pPr marL="365760" indent="-283464" fontAlgn="auto">
              <a:spcAft>
                <a:spcPts val="0"/>
              </a:spcAft>
              <a:buFont typeface="Wingdings 2"/>
              <a:buChar char=""/>
              <a:defRPr/>
            </a:pPr>
            <a:endParaRPr lang="en-US" dirty="0"/>
          </a:p>
          <a:p>
            <a:pPr lvl="1" indent="-283464">
              <a:buFont typeface="Wingdings 2"/>
              <a:buChar char=""/>
              <a:defRPr/>
            </a:pPr>
            <a:r>
              <a:rPr lang="en-US" dirty="0">
                <a:solidFill>
                  <a:srgbClr val="FF0000"/>
                </a:solidFill>
              </a:rPr>
              <a:t>Recent Publications</a:t>
            </a:r>
          </a:p>
          <a:p>
            <a:pPr lvl="1" indent="-283464">
              <a:buFont typeface="Wingdings 2"/>
              <a:buChar char=""/>
              <a:defRPr/>
            </a:pPr>
            <a:endParaRPr lang="en-US" dirty="0"/>
          </a:p>
          <a:p>
            <a:pPr lvl="1" indent="-283464">
              <a:buFont typeface="Wingdings 2"/>
              <a:buChar char=""/>
              <a:defRPr/>
            </a:pPr>
            <a:r>
              <a:rPr lang="en-US" dirty="0"/>
              <a:t>Cleveland Application</a:t>
            </a:r>
          </a:p>
          <a:p>
            <a:pPr marL="365760" indent="-283464" fontAlgn="auto">
              <a:spcAft>
                <a:spcPts val="0"/>
              </a:spcAft>
              <a:buFont typeface="Wingdings 2"/>
              <a:buChar char=""/>
              <a:defRPr/>
            </a:pPr>
            <a:endParaRPr lang="en-US" dirty="0"/>
          </a:p>
        </p:txBody>
      </p:sp>
      <p:pic>
        <p:nvPicPr>
          <p:cNvPr id="6"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2" name="Title 1" hidden="1">
            <a:extLst>
              <a:ext uri="{FF2B5EF4-FFF2-40B4-BE49-F238E27FC236}">
                <a16:creationId xmlns:a16="http://schemas.microsoft.com/office/drawing/2014/main" id="{B1E28C36-B155-4F25-B424-ECACF06F7075}"/>
              </a:ext>
            </a:extLst>
          </p:cNvPr>
          <p:cNvSpPr>
            <a:spLocks noGrp="1"/>
          </p:cNvSpPr>
          <p:nvPr>
            <p:ph type="title"/>
          </p:nvPr>
        </p:nvSpPr>
        <p:spPr>
          <a:xfrm>
            <a:off x="457200" y="-1143000"/>
            <a:ext cx="8229600" cy="1143000"/>
          </a:xfrm>
        </p:spPr>
        <p:txBody>
          <a:bodyPr vert="horz" rtlCol="0" anchor="b">
            <a:normAutofit/>
            <a:scene3d>
              <a:camera prst="orthographicFront"/>
              <a:lightRig rig="soft" dir="t"/>
            </a:scene3d>
            <a:sp3d prstMaterial="softEdge">
              <a:bevelT w="25400" h="25400"/>
            </a:sp3d>
          </a:bodyPr>
          <a:lstStyle/>
          <a:p>
            <a:r>
              <a:rPr lang="en-US" dirty="0"/>
              <a:t>Recent Publications</a:t>
            </a:r>
          </a:p>
        </p:txBody>
      </p:sp>
    </p:spTree>
    <p:extLst>
      <p:ext uri="{BB962C8B-B14F-4D97-AF65-F5344CB8AC3E}">
        <p14:creationId xmlns:p14="http://schemas.microsoft.com/office/powerpoint/2010/main" val="12671464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Recent Studies</a:t>
            </a:r>
          </a:p>
        </p:txBody>
      </p:sp>
      <p:sp>
        <p:nvSpPr>
          <p:cNvPr id="7" name="Rectangle 1"/>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a:t>  School Quality Capitalization</a:t>
            </a:r>
          </a:p>
        </p:txBody>
      </p:sp>
      <p:sp>
        <p:nvSpPr>
          <p:cNvPr id="6147" name="Rectangle 2"/>
          <p:cNvSpPr>
            <a:spLocks noGrp="1" noChangeArrowheads="1"/>
          </p:cNvSpPr>
          <p:nvPr>
            <p:ph idx="1"/>
          </p:nvPr>
        </p:nvSpPr>
        <p:spPr>
          <a:xfrm>
            <a:off x="609600" y="952501"/>
            <a:ext cx="8229600" cy="5714999"/>
          </a:xfrm>
        </p:spPr>
        <p:txBody>
          <a:bodyPr>
            <a:normAutofit/>
          </a:bodyPr>
          <a:lstStyle/>
          <a:p>
            <a:pPr marL="365760" indent="-283464" algn="ctr" fontAlgn="auto">
              <a:spcAft>
                <a:spcPts val="1200"/>
              </a:spcAft>
              <a:buFont typeface="Wingdings" pitchFamily="2" charset="2"/>
              <a:buNone/>
              <a:defRPr/>
            </a:pPr>
            <a:r>
              <a:rPr lang="en-US" sz="3000" b="1" dirty="0">
                <a:solidFill>
                  <a:schemeClr val="accent5"/>
                </a:solidFill>
              </a:rPr>
              <a:t>Selected Recent Examples</a:t>
            </a:r>
            <a:endParaRPr lang="en-US" sz="3000" dirty="0"/>
          </a:p>
          <a:p>
            <a:pPr marL="365760" indent="-283464" fontAlgn="auto">
              <a:spcAft>
                <a:spcPts val="1200"/>
              </a:spcAft>
              <a:buFont typeface="Wingdings 2"/>
              <a:buChar char=""/>
              <a:defRPr/>
            </a:pPr>
            <a:r>
              <a:rPr lang="en-US" dirty="0" err="1"/>
              <a:t>Epple</a:t>
            </a:r>
            <a:r>
              <a:rPr lang="en-US" dirty="0"/>
              <a:t>, </a:t>
            </a:r>
            <a:r>
              <a:rPr lang="en-US" dirty="0" err="1"/>
              <a:t>Peress</a:t>
            </a:r>
            <a:r>
              <a:rPr lang="en-US" dirty="0"/>
              <a:t>, and </a:t>
            </a:r>
            <a:r>
              <a:rPr lang="en-US" dirty="0" err="1"/>
              <a:t>Sieg</a:t>
            </a:r>
            <a:r>
              <a:rPr lang="en-US" dirty="0"/>
              <a:t> (</a:t>
            </a:r>
            <a:r>
              <a:rPr lang="en-US" i="1" dirty="0"/>
              <a:t>AEJ: </a:t>
            </a:r>
            <a:r>
              <a:rPr lang="en-US" i="1" dirty="0" err="1"/>
              <a:t>Microecconomics</a:t>
            </a:r>
            <a:r>
              <a:rPr lang="en-US" dirty="0"/>
              <a:t>, November 2010)</a:t>
            </a:r>
          </a:p>
          <a:p>
            <a:pPr marL="365760" indent="-283464" fontAlgn="auto">
              <a:spcAft>
                <a:spcPts val="1200"/>
              </a:spcAft>
              <a:buFont typeface="Wingdings 2"/>
              <a:buChar char=""/>
              <a:defRPr/>
            </a:pPr>
            <a:r>
              <a:rPr lang="en-US" dirty="0"/>
              <a:t>Bayer, </a:t>
            </a:r>
            <a:r>
              <a:rPr lang="en-US" dirty="0" err="1"/>
              <a:t>Ferriera</a:t>
            </a:r>
            <a:r>
              <a:rPr lang="en-US" dirty="0"/>
              <a:t>, and MacMillan (</a:t>
            </a:r>
            <a:r>
              <a:rPr lang="en-US" i="1" dirty="0"/>
              <a:t>JPE</a:t>
            </a:r>
            <a:r>
              <a:rPr lang="en-US" dirty="0"/>
              <a:t>, August 2007)</a:t>
            </a:r>
          </a:p>
          <a:p>
            <a:pPr marL="365760" indent="-283464" fontAlgn="auto">
              <a:spcAft>
                <a:spcPts val="1200"/>
              </a:spcAft>
              <a:buFont typeface="Wingdings 2"/>
              <a:buChar char=""/>
              <a:defRPr/>
            </a:pPr>
            <a:r>
              <a:rPr lang="en-US" dirty="0"/>
              <a:t>Clapp, Nanda, and Ross (</a:t>
            </a:r>
            <a:r>
              <a:rPr lang="en-US" i="1" dirty="0"/>
              <a:t>JUE</a:t>
            </a:r>
            <a:r>
              <a:rPr lang="en-US" dirty="0"/>
              <a:t>, March 2008)</a:t>
            </a:r>
          </a:p>
          <a:p>
            <a:pPr marL="365760" indent="-283464" fontAlgn="auto">
              <a:spcAft>
                <a:spcPts val="1200"/>
              </a:spcAft>
              <a:buFont typeface="Wingdings 2"/>
              <a:buChar char=""/>
              <a:defRPr/>
            </a:pPr>
            <a:r>
              <a:rPr lang="en-US" dirty="0" err="1"/>
              <a:t>Bogin</a:t>
            </a:r>
            <a:r>
              <a:rPr lang="en-US" dirty="0"/>
              <a:t> (Syracuse dissertation 2011, now Bogin/Nguyen-Hoang, </a:t>
            </a:r>
            <a:r>
              <a:rPr lang="en-US" i="1" dirty="0"/>
              <a:t>JRS</a:t>
            </a:r>
            <a:r>
              <a:rPr lang="en-US" dirty="0"/>
              <a:t>, November 2014), building on Figlio and Lucas (</a:t>
            </a:r>
            <a:r>
              <a:rPr lang="en-US" i="1" dirty="0"/>
              <a:t>AER</a:t>
            </a:r>
            <a:r>
              <a:rPr lang="en-US" dirty="0"/>
              <a:t>, June 2004)</a:t>
            </a:r>
          </a:p>
          <a:p>
            <a:pPr marL="365760" indent="-283464" fontAlgn="auto">
              <a:spcAft>
                <a:spcPts val="1200"/>
              </a:spcAft>
              <a:buFont typeface="Wingdings 2"/>
              <a:buChar char=""/>
              <a:defRPr/>
            </a:pPr>
            <a:r>
              <a:rPr lang="en-US" dirty="0"/>
              <a:t>Yinger (</a:t>
            </a:r>
            <a:r>
              <a:rPr lang="en-US" i="1" dirty="0"/>
              <a:t>JUE</a:t>
            </a:r>
            <a:r>
              <a:rPr lang="en-US" dirty="0"/>
              <a:t>, March 2015)</a:t>
            </a:r>
          </a:p>
        </p:txBody>
      </p:sp>
      <p:pic>
        <p:nvPicPr>
          <p:cNvPr id="6"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4" name="Title 3" hidden="1">
            <a:extLst>
              <a:ext uri="{FF2B5EF4-FFF2-40B4-BE49-F238E27FC236}">
                <a16:creationId xmlns:a16="http://schemas.microsoft.com/office/drawing/2014/main" id="{E0D3F71C-F461-4908-8DFF-D860A079D30F}"/>
              </a:ext>
            </a:extLst>
          </p:cNvPr>
          <p:cNvSpPr>
            <a:spLocks noGrp="1"/>
          </p:cNvSpPr>
          <p:nvPr>
            <p:ph type="title"/>
          </p:nvPr>
        </p:nvSpPr>
        <p:spPr>
          <a:xfrm>
            <a:off x="457200" y="-1143000"/>
            <a:ext cx="8229600" cy="1143000"/>
          </a:xfrm>
        </p:spPr>
        <p:txBody>
          <a:bodyPr vert="horz" rtlCol="0" anchor="b">
            <a:normAutofit/>
            <a:scene3d>
              <a:camera prst="orthographicFront"/>
              <a:lightRig rig="soft" dir="t"/>
            </a:scene3d>
            <a:sp3d prstMaterial="softEdge">
              <a:bevelT w="25400" h="25400"/>
            </a:sp3d>
          </a:bodyPr>
          <a:lstStyle/>
          <a:p>
            <a:r>
              <a:rPr lang="en-US" dirty="0"/>
              <a:t>Selected Recent Examples</a:t>
            </a:r>
          </a:p>
        </p:txBody>
      </p:sp>
    </p:spTree>
    <p:extLst>
      <p:ext uri="{BB962C8B-B14F-4D97-AF65-F5344CB8AC3E}">
        <p14:creationId xmlns:p14="http://schemas.microsoft.com/office/powerpoint/2010/main" val="3539653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Recent Studies</a:t>
            </a:r>
          </a:p>
        </p:txBody>
      </p:sp>
      <p:sp>
        <p:nvSpPr>
          <p:cNvPr id="7" name="Rectangle 1"/>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a:t>  School Quality Capitalization</a:t>
            </a:r>
          </a:p>
        </p:txBody>
      </p:sp>
      <p:sp>
        <p:nvSpPr>
          <p:cNvPr id="6147" name="Rectangle 2"/>
          <p:cNvSpPr>
            <a:spLocks noGrp="1" noChangeArrowheads="1"/>
          </p:cNvSpPr>
          <p:nvPr>
            <p:ph idx="1"/>
          </p:nvPr>
        </p:nvSpPr>
        <p:spPr>
          <a:xfrm>
            <a:off x="407276" y="1023012"/>
            <a:ext cx="8229600" cy="5136807"/>
          </a:xfrm>
        </p:spPr>
        <p:txBody>
          <a:bodyPr>
            <a:normAutofit fontScale="85000" lnSpcReduction="10000"/>
          </a:bodyPr>
          <a:lstStyle/>
          <a:p>
            <a:pPr marL="365760" indent="-283464" algn="ctr" fontAlgn="auto">
              <a:spcAft>
                <a:spcPts val="1200"/>
              </a:spcAft>
              <a:buFont typeface="Wingdings" pitchFamily="2" charset="2"/>
              <a:buNone/>
              <a:defRPr/>
            </a:pPr>
            <a:r>
              <a:rPr lang="en-US" sz="2800" b="1" dirty="0">
                <a:solidFill>
                  <a:schemeClr val="accent5"/>
                </a:solidFill>
              </a:rPr>
              <a:t>E/P/S</a:t>
            </a:r>
          </a:p>
          <a:p>
            <a:pPr marL="365760" indent="-283464" fontAlgn="auto">
              <a:spcAft>
                <a:spcPts val="1200"/>
              </a:spcAft>
              <a:buFont typeface="Wingdings 2"/>
              <a:buChar char=""/>
              <a:defRPr/>
            </a:pPr>
            <a:r>
              <a:rPr lang="en-US" dirty="0"/>
              <a:t>E/P/S have house sales data for the Pittsburgh area. </a:t>
            </a:r>
          </a:p>
          <a:p>
            <a:pPr marL="365760" indent="-283464" fontAlgn="auto">
              <a:spcAft>
                <a:spcPts val="1200"/>
              </a:spcAft>
              <a:buFont typeface="Wingdings 2"/>
              <a:buChar char=""/>
              <a:defRPr/>
            </a:pPr>
            <a:r>
              <a:rPr lang="en-US" dirty="0"/>
              <a:t>Their strategy is to solve and estimate a general equilibrium model with variation in income and one taste parameter—both assumed to have a certain form.</a:t>
            </a:r>
          </a:p>
          <a:p>
            <a:pPr marL="365760" indent="-283464" fontAlgn="auto">
              <a:spcAft>
                <a:spcPts val="1200"/>
              </a:spcAft>
              <a:buFont typeface="Wingdings 2"/>
              <a:buChar char=""/>
              <a:defRPr/>
            </a:pPr>
            <a:r>
              <a:rPr lang="en-US" dirty="0"/>
              <a:t>This allows them to have heterogeneity within a jurisdiction—a huge advantage of this approach.</a:t>
            </a:r>
          </a:p>
          <a:p>
            <a:pPr marL="365760" indent="-283464" fontAlgn="auto">
              <a:spcAft>
                <a:spcPts val="1200"/>
              </a:spcAft>
              <a:buFont typeface="Wingdings 2"/>
              <a:buChar char=""/>
              <a:defRPr/>
            </a:pPr>
            <a:r>
              <a:rPr lang="en-US" dirty="0"/>
              <a:t>The big disadvantage is that they have a single amenity index (a linear combination of 3 variables).</a:t>
            </a:r>
          </a:p>
          <a:p>
            <a:pPr marL="365760" indent="-283464" fontAlgn="auto">
              <a:spcAft>
                <a:spcPts val="1200"/>
              </a:spcAft>
              <a:buFont typeface="Wingdings 2"/>
              <a:buChar char=""/>
              <a:defRPr/>
            </a:pPr>
            <a:r>
              <a:rPr lang="en-US" dirty="0"/>
              <a:t>This method is also technically complex, although the first stage is similar to mine (discussed below).</a:t>
            </a:r>
          </a:p>
        </p:txBody>
      </p:sp>
      <p:pic>
        <p:nvPicPr>
          <p:cNvPr id="6"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4" name="Title 3" hidden="1">
            <a:extLst>
              <a:ext uri="{FF2B5EF4-FFF2-40B4-BE49-F238E27FC236}">
                <a16:creationId xmlns:a16="http://schemas.microsoft.com/office/drawing/2014/main" id="{E1D7B683-F73B-4651-849C-B6619B09D5E1}"/>
              </a:ext>
            </a:extLst>
          </p:cNvPr>
          <p:cNvSpPr>
            <a:spLocks noGrp="1"/>
          </p:cNvSpPr>
          <p:nvPr>
            <p:ph type="title"/>
          </p:nvPr>
        </p:nvSpPr>
        <p:spPr>
          <a:xfrm>
            <a:off x="457200" y="-1143000"/>
            <a:ext cx="8229600" cy="1143000"/>
          </a:xfrm>
        </p:spPr>
        <p:txBody>
          <a:bodyPr vert="horz" rtlCol="0" anchor="b">
            <a:normAutofit/>
            <a:scene3d>
              <a:camera prst="orthographicFront"/>
              <a:lightRig rig="soft" dir="t"/>
            </a:scene3d>
            <a:sp3d prstMaterial="softEdge">
              <a:bevelT w="25400" h="25400"/>
            </a:sp3d>
          </a:bodyPr>
          <a:lstStyle/>
          <a:p>
            <a:r>
              <a:rPr lang="en-US" dirty="0"/>
              <a:t>E/P/S</a:t>
            </a:r>
          </a:p>
        </p:txBody>
      </p:sp>
    </p:spTree>
    <p:extLst>
      <p:ext uri="{BB962C8B-B14F-4D97-AF65-F5344CB8AC3E}">
        <p14:creationId xmlns:p14="http://schemas.microsoft.com/office/powerpoint/2010/main" val="19784889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Recent Studies</a:t>
            </a:r>
          </a:p>
        </p:txBody>
      </p:sp>
      <p:sp>
        <p:nvSpPr>
          <p:cNvPr id="7" name="Rectangle 1"/>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a:t>  School Quality Capitalization</a:t>
            </a:r>
          </a:p>
        </p:txBody>
      </p:sp>
      <p:sp>
        <p:nvSpPr>
          <p:cNvPr id="6147" name="Rectangle 2"/>
          <p:cNvSpPr>
            <a:spLocks noGrp="1" noChangeArrowheads="1"/>
          </p:cNvSpPr>
          <p:nvPr>
            <p:ph idx="1"/>
          </p:nvPr>
        </p:nvSpPr>
        <p:spPr>
          <a:xfrm>
            <a:off x="406400" y="914401"/>
            <a:ext cx="8229600" cy="5410199"/>
          </a:xfrm>
        </p:spPr>
        <p:txBody>
          <a:bodyPr>
            <a:normAutofit lnSpcReduction="10000"/>
          </a:bodyPr>
          <a:lstStyle/>
          <a:p>
            <a:pPr marL="365760" indent="-283464" algn="ctr" fontAlgn="auto">
              <a:spcAft>
                <a:spcPts val="1200"/>
              </a:spcAft>
              <a:buFont typeface="Wingdings" pitchFamily="2" charset="2"/>
              <a:buNone/>
              <a:defRPr/>
            </a:pPr>
            <a:r>
              <a:rPr lang="en-US" sz="2800" b="1" dirty="0">
                <a:solidFill>
                  <a:schemeClr val="accent5"/>
                </a:solidFill>
              </a:rPr>
              <a:t>B/F/M</a:t>
            </a:r>
          </a:p>
          <a:p>
            <a:pPr marL="365760" indent="-283464" fontAlgn="auto">
              <a:spcAft>
                <a:spcPts val="1200"/>
              </a:spcAft>
              <a:buFont typeface="Wingdings 2"/>
              <a:buChar char=""/>
              <a:defRPr/>
            </a:pPr>
            <a:r>
              <a:rPr lang="en-US" dirty="0"/>
              <a:t>B/F/M have census data from the San Francisco area.</a:t>
            </a:r>
          </a:p>
          <a:p>
            <a:pPr marL="365760" indent="-283464" fontAlgn="auto">
              <a:spcAft>
                <a:spcPts val="1200"/>
              </a:spcAft>
              <a:buFont typeface="Wingdings 2"/>
              <a:buChar char=""/>
              <a:defRPr/>
            </a:pPr>
            <a:r>
              <a:rPr lang="en-US" dirty="0"/>
              <a:t>They estimate a </a:t>
            </a:r>
            <a:r>
              <a:rPr lang="en-US" b="1" dirty="0">
                <a:solidFill>
                  <a:schemeClr val="accent1"/>
                </a:solidFill>
              </a:rPr>
              <a:t>linear hedonic with BFE’s</a:t>
            </a:r>
            <a:r>
              <a:rPr lang="en-US" dirty="0"/>
              <a:t>, pooling sales and rental data. (They also estimate a fancy multinomial choice model, which is not considered here.)</a:t>
            </a:r>
          </a:p>
          <a:p>
            <a:pPr marL="365760" indent="-283464" fontAlgn="auto">
              <a:spcAft>
                <a:spcPts val="1200"/>
              </a:spcAft>
              <a:buFont typeface="Wingdings 2"/>
              <a:buChar char=""/>
              <a:defRPr/>
            </a:pPr>
            <a:r>
              <a:rPr lang="en-US" dirty="0"/>
              <a:t>They find that adding the BFE’s cuts the impact of school quality on housing prices.</a:t>
            </a:r>
          </a:p>
          <a:p>
            <a:pPr marL="365760" indent="-283464" fontAlgn="auto">
              <a:spcAft>
                <a:spcPts val="1200"/>
              </a:spcAft>
              <a:buFont typeface="Wingdings 2"/>
              <a:buChar char=""/>
              <a:defRPr/>
            </a:pPr>
            <a:r>
              <a:rPr lang="en-US" dirty="0"/>
              <a:t>They find that adding neighborhood income cuts the impact of school quality even more.</a:t>
            </a:r>
          </a:p>
        </p:txBody>
      </p:sp>
      <p:pic>
        <p:nvPicPr>
          <p:cNvPr id="6"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4" name="Title 3" hidden="1">
            <a:extLst>
              <a:ext uri="{FF2B5EF4-FFF2-40B4-BE49-F238E27FC236}">
                <a16:creationId xmlns:a16="http://schemas.microsoft.com/office/drawing/2014/main" id="{8FFB46AF-D776-4052-AC8D-13DAD2250A69}"/>
              </a:ext>
            </a:extLst>
          </p:cNvPr>
          <p:cNvSpPr>
            <a:spLocks noGrp="1"/>
          </p:cNvSpPr>
          <p:nvPr>
            <p:ph type="title"/>
          </p:nvPr>
        </p:nvSpPr>
        <p:spPr>
          <a:xfrm>
            <a:off x="457200" y="-1143000"/>
            <a:ext cx="8229600" cy="1143000"/>
          </a:xfrm>
        </p:spPr>
        <p:txBody>
          <a:bodyPr vert="horz" rtlCol="0" anchor="b">
            <a:normAutofit/>
            <a:scene3d>
              <a:camera prst="orthographicFront"/>
              <a:lightRig rig="soft" dir="t"/>
            </a:scene3d>
            <a:sp3d prstMaterial="softEdge">
              <a:bevelT w="25400" h="25400"/>
            </a:sp3d>
          </a:bodyPr>
          <a:lstStyle/>
          <a:p>
            <a:r>
              <a:rPr lang="en-US" dirty="0"/>
              <a:t>B/F/M</a:t>
            </a:r>
          </a:p>
        </p:txBody>
      </p:sp>
    </p:spTree>
    <p:extLst>
      <p:ext uri="{BB962C8B-B14F-4D97-AF65-F5344CB8AC3E}">
        <p14:creationId xmlns:p14="http://schemas.microsoft.com/office/powerpoint/2010/main" val="1559755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Outline </a:t>
            </a:r>
          </a:p>
        </p:txBody>
      </p:sp>
      <p:sp>
        <p:nvSpPr>
          <p:cNvPr id="7" name="Rectangle 1"/>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a:t>  School Quality Capitalization</a:t>
            </a:r>
          </a:p>
        </p:txBody>
      </p:sp>
      <p:sp>
        <p:nvSpPr>
          <p:cNvPr id="6147" name="Rectangle 2"/>
          <p:cNvSpPr>
            <a:spLocks noGrp="1" noChangeArrowheads="1"/>
          </p:cNvSpPr>
          <p:nvPr>
            <p:ph idx="1"/>
          </p:nvPr>
        </p:nvSpPr>
        <p:spPr>
          <a:xfrm>
            <a:off x="381000" y="1143000"/>
            <a:ext cx="8229600" cy="5086350"/>
          </a:xfrm>
        </p:spPr>
        <p:txBody>
          <a:bodyPr>
            <a:normAutofit/>
          </a:bodyPr>
          <a:lstStyle/>
          <a:p>
            <a:pPr marL="365760" indent="-283464" algn="ctr" fontAlgn="auto">
              <a:spcAft>
                <a:spcPts val="0"/>
              </a:spcAft>
              <a:buFont typeface="Wingdings" pitchFamily="2" charset="2"/>
              <a:buNone/>
              <a:defRPr/>
            </a:pPr>
            <a:r>
              <a:rPr lang="en-US" b="1" dirty="0">
                <a:solidFill>
                  <a:schemeClr val="accent5"/>
                </a:solidFill>
              </a:rPr>
              <a:t>Class Outline</a:t>
            </a:r>
          </a:p>
          <a:p>
            <a:pPr marL="365760" indent="-283464" fontAlgn="auto">
              <a:lnSpc>
                <a:spcPct val="50000"/>
              </a:lnSpc>
              <a:spcAft>
                <a:spcPts val="0"/>
              </a:spcAft>
              <a:buFont typeface="Wingdings 2"/>
              <a:buChar char=""/>
              <a:defRPr/>
            </a:pPr>
            <a:endParaRPr lang="en-US" dirty="0"/>
          </a:p>
          <a:p>
            <a:pPr marL="365760" indent="-283464" fontAlgn="auto">
              <a:spcAft>
                <a:spcPts val="0"/>
              </a:spcAft>
              <a:buFont typeface="Wingdings 2"/>
              <a:buChar char=""/>
              <a:defRPr/>
            </a:pPr>
            <a:r>
              <a:rPr lang="en-US" dirty="0">
                <a:solidFill>
                  <a:srgbClr val="FF0000"/>
                </a:solidFill>
              </a:rPr>
              <a:t>Methodological Challenges</a:t>
            </a:r>
          </a:p>
          <a:p>
            <a:pPr marL="365760" indent="-283464" fontAlgn="auto">
              <a:spcAft>
                <a:spcPts val="0"/>
              </a:spcAft>
              <a:buFont typeface="Wingdings 2"/>
              <a:buChar char=""/>
              <a:defRPr/>
            </a:pPr>
            <a:endParaRPr lang="en-US" dirty="0"/>
          </a:p>
          <a:p>
            <a:pPr marL="365760" indent="-283464" fontAlgn="auto">
              <a:spcAft>
                <a:spcPts val="0"/>
              </a:spcAft>
              <a:buFont typeface="Wingdings 2"/>
              <a:buChar char=""/>
              <a:defRPr/>
            </a:pPr>
            <a:r>
              <a:rPr lang="en-US" dirty="0"/>
              <a:t>Examples</a:t>
            </a:r>
          </a:p>
          <a:p>
            <a:pPr marL="365760" indent="-283464" fontAlgn="auto">
              <a:spcAft>
                <a:spcPts val="0"/>
              </a:spcAft>
              <a:buFont typeface="Wingdings 2"/>
              <a:buChar char=""/>
              <a:defRPr/>
            </a:pPr>
            <a:endParaRPr lang="en-US" dirty="0"/>
          </a:p>
          <a:p>
            <a:pPr lvl="1" indent="-283464">
              <a:buFont typeface="Wingdings 2"/>
              <a:buChar char=""/>
              <a:defRPr/>
            </a:pPr>
            <a:r>
              <a:rPr lang="en-US" dirty="0"/>
              <a:t>Recent Publications</a:t>
            </a:r>
          </a:p>
          <a:p>
            <a:pPr lvl="1" indent="-283464">
              <a:buFont typeface="Wingdings 2"/>
              <a:buChar char=""/>
              <a:defRPr/>
            </a:pPr>
            <a:endParaRPr lang="en-US" dirty="0"/>
          </a:p>
          <a:p>
            <a:pPr lvl="1" indent="-283464">
              <a:buFont typeface="Wingdings 2"/>
              <a:buChar char=""/>
              <a:defRPr/>
            </a:pPr>
            <a:r>
              <a:rPr lang="en-US" dirty="0"/>
              <a:t>Cleveland Application</a:t>
            </a:r>
          </a:p>
          <a:p>
            <a:pPr marL="365760" indent="-283464" fontAlgn="auto">
              <a:spcAft>
                <a:spcPts val="0"/>
              </a:spcAft>
              <a:buFont typeface="Wingdings 2"/>
              <a:buChar char=""/>
              <a:defRPr/>
            </a:pPr>
            <a:endParaRPr lang="en-US" dirty="0"/>
          </a:p>
        </p:txBody>
      </p:sp>
      <p:pic>
        <p:nvPicPr>
          <p:cNvPr id="6"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2" name="Title 1" hidden="1">
            <a:extLst>
              <a:ext uri="{FF2B5EF4-FFF2-40B4-BE49-F238E27FC236}">
                <a16:creationId xmlns:a16="http://schemas.microsoft.com/office/drawing/2014/main" id="{C2966D83-3B05-455F-AF47-887030DCB856}"/>
              </a:ext>
            </a:extLst>
          </p:cNvPr>
          <p:cNvSpPr>
            <a:spLocks noGrp="1"/>
          </p:cNvSpPr>
          <p:nvPr>
            <p:ph type="title"/>
          </p:nvPr>
        </p:nvSpPr>
        <p:spPr>
          <a:xfrm>
            <a:off x="457200" y="-1143000"/>
            <a:ext cx="8229600" cy="1143000"/>
          </a:xfrm>
        </p:spPr>
        <p:txBody>
          <a:bodyPr vert="horz" rtlCol="0" anchor="b">
            <a:normAutofit/>
            <a:scene3d>
              <a:camera prst="orthographicFront"/>
              <a:lightRig rig="soft" dir="t"/>
            </a:scene3d>
            <a:sp3d prstMaterial="softEdge">
              <a:bevelT w="25400" h="25400"/>
            </a:sp3d>
          </a:bodyPr>
          <a:lstStyle/>
          <a:p>
            <a:r>
              <a:rPr lang="en-US" dirty="0"/>
              <a:t>Methodological Challenges</a:t>
            </a:r>
          </a:p>
        </p:txBody>
      </p:sp>
    </p:spTree>
    <p:extLst>
      <p:ext uri="{BB962C8B-B14F-4D97-AF65-F5344CB8AC3E}">
        <p14:creationId xmlns:p14="http://schemas.microsoft.com/office/powerpoint/2010/main" val="21279985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Recent Studies</a:t>
            </a:r>
          </a:p>
        </p:txBody>
      </p:sp>
      <p:sp>
        <p:nvSpPr>
          <p:cNvPr id="11" name="Rectangle 1"/>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a:t>  School Quality Capitalization</a:t>
            </a:r>
          </a:p>
        </p:txBody>
      </p:sp>
      <p:sp>
        <p:nvSpPr>
          <p:cNvPr id="6147" name="Rectangle 2"/>
          <p:cNvSpPr>
            <a:spLocks noGrp="1" noChangeArrowheads="1"/>
          </p:cNvSpPr>
          <p:nvPr>
            <p:ph idx="1"/>
          </p:nvPr>
        </p:nvSpPr>
        <p:spPr>
          <a:xfrm>
            <a:off x="457638" y="850184"/>
            <a:ext cx="8229600" cy="5086350"/>
          </a:xfrm>
        </p:spPr>
        <p:txBody>
          <a:bodyPr>
            <a:normAutofit/>
          </a:bodyPr>
          <a:lstStyle/>
          <a:p>
            <a:pPr marL="365760" indent="-283464" algn="ctr" fontAlgn="auto">
              <a:spcAft>
                <a:spcPts val="0"/>
              </a:spcAft>
              <a:buFont typeface="Wingdings" pitchFamily="2" charset="2"/>
              <a:buNone/>
              <a:defRPr/>
            </a:pPr>
            <a:r>
              <a:rPr lang="en-US" b="1" dirty="0">
                <a:solidFill>
                  <a:schemeClr val="accent5"/>
                </a:solidFill>
              </a:rPr>
              <a:t>B/F/M Hedonic</a:t>
            </a:r>
          </a:p>
          <a:p>
            <a:pPr marL="365760" indent="-283464" fontAlgn="auto">
              <a:lnSpc>
                <a:spcPct val="50000"/>
              </a:lnSpc>
              <a:spcAft>
                <a:spcPts val="0"/>
              </a:spcAft>
              <a:buFont typeface="Wingdings 2"/>
              <a:buChar char=""/>
              <a:defRPr/>
            </a:pPr>
            <a:endParaRPr lang="en-US" dirty="0"/>
          </a:p>
          <a:p>
            <a:pPr marL="82296" indent="0" fontAlgn="auto">
              <a:spcAft>
                <a:spcPts val="0"/>
              </a:spcAft>
              <a:buNone/>
              <a:defRPr/>
            </a:pPr>
            <a:endParaRPr lang="en-US" dirty="0"/>
          </a:p>
          <a:p>
            <a:pPr marL="365760" indent="-283464" fontAlgn="auto">
              <a:spcAft>
                <a:spcPts val="0"/>
              </a:spcAft>
              <a:buFont typeface="Wingdings 2"/>
              <a:buChar char=""/>
              <a:defRPr/>
            </a:pPr>
            <a:endParaRPr lang="en-US" dirty="0"/>
          </a:p>
        </p:txBody>
      </p:sp>
      <p:grpSp>
        <p:nvGrpSpPr>
          <p:cNvPr id="4" name="Table" descr="Please contact Professor Yinger for details regarding figures and graphs.">
            <a:extLst>
              <a:ext uri="{FF2B5EF4-FFF2-40B4-BE49-F238E27FC236}">
                <a16:creationId xmlns:a16="http://schemas.microsoft.com/office/drawing/2014/main" id="{FDB8061F-EA72-425E-B402-38598CB3CD01}"/>
              </a:ext>
            </a:extLst>
          </p:cNvPr>
          <p:cNvGrpSpPr/>
          <p:nvPr/>
        </p:nvGrpSpPr>
        <p:grpSpPr>
          <a:xfrm>
            <a:off x="1057658" y="1219200"/>
            <a:ext cx="7301224" cy="4907834"/>
            <a:chOff x="1057658" y="1219200"/>
            <a:chExt cx="7301224" cy="4907834"/>
          </a:xfrm>
        </p:grpSpPr>
        <p:pic>
          <p:nvPicPr>
            <p:cNvPr id="10242" name="Table Information" descr="Please contact Professor Yinger for details regarding figures and graphs."/>
            <p:cNvPicPr>
              <a:picLocks noChangeAspect="1" noChangeArrowheads="1"/>
            </p:cNvPicPr>
            <p:nvPr/>
          </p:nvPicPr>
          <p:blipFill rotWithShape="1">
            <a:blip r:embed="rId2">
              <a:extLst>
                <a:ext uri="{28A0092B-C50C-407E-A947-70E740481C1C}">
                  <a14:useLocalDpi xmlns:a14="http://schemas.microsoft.com/office/drawing/2010/main" val="0"/>
                </a:ext>
              </a:extLst>
            </a:blip>
            <a:srcRect l="25695" t="9333" r="24930" b="3545"/>
            <a:stretch/>
          </p:blipFill>
          <p:spPr bwMode="auto">
            <a:xfrm>
              <a:off x="1057658" y="1219200"/>
              <a:ext cx="7248142" cy="4907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1"/>
            <p:cNvSpPr/>
            <p:nvPr/>
          </p:nvSpPr>
          <p:spPr>
            <a:xfrm>
              <a:off x="3577354" y="3118009"/>
              <a:ext cx="4778808" cy="304800"/>
            </a:xfrm>
            <a:prstGeom prst="rect">
              <a:avLst/>
            </a:prstGeom>
            <a:noFill/>
            <a:ln w="2540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2"/>
            <p:cNvSpPr/>
            <p:nvPr/>
          </p:nvSpPr>
          <p:spPr>
            <a:xfrm>
              <a:off x="3610396" y="4082432"/>
              <a:ext cx="4748486" cy="304800"/>
            </a:xfrm>
            <a:prstGeom prst="rect">
              <a:avLst/>
            </a:prstGeom>
            <a:noFill/>
            <a:ln w="2540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7010400" y="372616"/>
            <a:ext cx="1104189" cy="617984"/>
          </a:xfrm>
          <a:prstGeom prst="rect">
            <a:avLst/>
          </a:prstGeom>
          <a:noFill/>
        </p:spPr>
      </p:pic>
      <p:sp>
        <p:nvSpPr>
          <p:cNvPr id="6" name="Title 3" hidden="1">
            <a:extLst>
              <a:ext uri="{FF2B5EF4-FFF2-40B4-BE49-F238E27FC236}">
                <a16:creationId xmlns:a16="http://schemas.microsoft.com/office/drawing/2014/main" id="{754D963C-F8C5-4ABE-8565-77D6CF2A1919}"/>
              </a:ext>
            </a:extLst>
          </p:cNvPr>
          <p:cNvSpPr>
            <a:spLocks noGrp="1"/>
          </p:cNvSpPr>
          <p:nvPr>
            <p:ph type="title"/>
          </p:nvPr>
        </p:nvSpPr>
        <p:spPr>
          <a:xfrm>
            <a:off x="457200" y="-1143000"/>
            <a:ext cx="8229600" cy="1143000"/>
          </a:xfrm>
        </p:spPr>
        <p:txBody>
          <a:bodyPr vert="horz" rtlCol="0" anchor="b">
            <a:normAutofit/>
            <a:scene3d>
              <a:camera prst="orthographicFront"/>
              <a:lightRig rig="soft" dir="t"/>
            </a:scene3d>
            <a:sp3d prstMaterial="softEdge">
              <a:bevelT w="25400" h="25400"/>
            </a:sp3d>
          </a:bodyPr>
          <a:lstStyle/>
          <a:p>
            <a:r>
              <a:rPr lang="en-US" dirty="0"/>
              <a:t>B/F/M Hedonic</a:t>
            </a:r>
          </a:p>
        </p:txBody>
      </p:sp>
    </p:spTree>
    <p:extLst>
      <p:ext uri="{BB962C8B-B14F-4D97-AF65-F5344CB8AC3E}">
        <p14:creationId xmlns:p14="http://schemas.microsoft.com/office/powerpoint/2010/main" val="20828509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Recent Studies</a:t>
            </a:r>
          </a:p>
        </p:txBody>
      </p:sp>
      <p:sp>
        <p:nvSpPr>
          <p:cNvPr id="7" name="Rectangle 1"/>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a:t>  School Quality Capitalization</a:t>
            </a:r>
          </a:p>
        </p:txBody>
      </p:sp>
      <p:sp>
        <p:nvSpPr>
          <p:cNvPr id="6147" name="Rectangle 2"/>
          <p:cNvSpPr>
            <a:spLocks noGrp="1" noChangeArrowheads="1"/>
          </p:cNvSpPr>
          <p:nvPr>
            <p:ph idx="1"/>
          </p:nvPr>
        </p:nvSpPr>
        <p:spPr>
          <a:xfrm>
            <a:off x="407276" y="914400"/>
            <a:ext cx="8229600" cy="5714999"/>
          </a:xfrm>
        </p:spPr>
        <p:txBody>
          <a:bodyPr>
            <a:normAutofit/>
          </a:bodyPr>
          <a:lstStyle/>
          <a:p>
            <a:pPr marL="365760" indent="-283464" algn="ctr" fontAlgn="auto">
              <a:spcAft>
                <a:spcPts val="1200"/>
              </a:spcAft>
              <a:buFont typeface="Wingdings" pitchFamily="2" charset="2"/>
              <a:buNone/>
              <a:defRPr/>
            </a:pPr>
            <a:r>
              <a:rPr lang="en-US" sz="2800" b="1" dirty="0">
                <a:solidFill>
                  <a:schemeClr val="accent5"/>
                </a:solidFill>
              </a:rPr>
              <a:t>B/F/M Issues</a:t>
            </a:r>
          </a:p>
          <a:p>
            <a:pPr marL="365760" indent="-283464" fontAlgn="auto">
              <a:spcAft>
                <a:spcPts val="1200"/>
              </a:spcAft>
              <a:buFont typeface="Wingdings 2"/>
              <a:buChar char=""/>
              <a:defRPr/>
            </a:pPr>
            <a:r>
              <a:rPr lang="en-US" dirty="0"/>
              <a:t>They estimate a linear hedonic, which rules out sorting (in an article about sorting!).</a:t>
            </a:r>
          </a:p>
          <a:p>
            <a:pPr marL="365760" indent="-283464" fontAlgn="auto">
              <a:spcAft>
                <a:spcPts val="1200"/>
              </a:spcAft>
              <a:buFont typeface="Wingdings 2"/>
              <a:buChar char=""/>
              <a:defRPr/>
            </a:pPr>
            <a:r>
              <a:rPr lang="en-US" dirty="0"/>
              <a:t>Their discrete-choice model implies linear bid functions, which in turn imply an infinite price elasticity of demand and a quadratic hedonic, not a linear one (see the notes from the last class).</a:t>
            </a:r>
          </a:p>
          <a:p>
            <a:pPr marL="365760" indent="-283464" fontAlgn="auto">
              <a:spcAft>
                <a:spcPts val="1200"/>
              </a:spcAft>
              <a:buFont typeface="Wingdings 2"/>
              <a:buChar char=""/>
              <a:defRPr/>
            </a:pPr>
            <a:r>
              <a:rPr lang="en-US" dirty="0"/>
              <a:t>In addition to BFEs, they have only 2 housing traits, 1 sort-of housing trait, and 4 location controls, one of which is a set of land uses.</a:t>
            </a:r>
          </a:p>
          <a:p>
            <a:pPr marL="365760" indent="-283464" fontAlgn="auto">
              <a:lnSpc>
                <a:spcPct val="50000"/>
              </a:lnSpc>
              <a:spcAft>
                <a:spcPts val="1200"/>
              </a:spcAft>
              <a:buFont typeface="Wingdings 2"/>
              <a:buChar char=""/>
              <a:defRPr/>
            </a:pPr>
            <a:endParaRPr lang="en-US" dirty="0"/>
          </a:p>
        </p:txBody>
      </p:sp>
      <p:pic>
        <p:nvPicPr>
          <p:cNvPr id="6"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4" name="Title 3" hidden="1">
            <a:extLst>
              <a:ext uri="{FF2B5EF4-FFF2-40B4-BE49-F238E27FC236}">
                <a16:creationId xmlns:a16="http://schemas.microsoft.com/office/drawing/2014/main" id="{02A477B1-512F-4A81-A0B3-3368646BCD12}"/>
              </a:ext>
            </a:extLst>
          </p:cNvPr>
          <p:cNvSpPr>
            <a:spLocks noGrp="1"/>
          </p:cNvSpPr>
          <p:nvPr>
            <p:ph type="title"/>
          </p:nvPr>
        </p:nvSpPr>
        <p:spPr>
          <a:xfrm>
            <a:off x="457200" y="-1143000"/>
            <a:ext cx="8229600" cy="1143000"/>
          </a:xfrm>
        </p:spPr>
        <p:txBody>
          <a:bodyPr vert="horz" rtlCol="0" anchor="b">
            <a:normAutofit/>
            <a:scene3d>
              <a:camera prst="orthographicFront"/>
              <a:lightRig rig="soft" dir="t"/>
            </a:scene3d>
            <a:sp3d prstMaterial="softEdge">
              <a:bevelT w="25400" h="25400"/>
            </a:sp3d>
          </a:bodyPr>
          <a:lstStyle/>
          <a:p>
            <a:r>
              <a:rPr lang="en-US" dirty="0"/>
              <a:t>B/F/M Issues</a:t>
            </a:r>
          </a:p>
        </p:txBody>
      </p:sp>
    </p:spTree>
    <p:extLst>
      <p:ext uri="{BB962C8B-B14F-4D97-AF65-F5344CB8AC3E}">
        <p14:creationId xmlns:p14="http://schemas.microsoft.com/office/powerpoint/2010/main" val="32588117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Recent Studies</a:t>
            </a:r>
          </a:p>
        </p:txBody>
      </p:sp>
      <p:sp>
        <p:nvSpPr>
          <p:cNvPr id="7" name="Rectangle 1"/>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a:t>  School Quality Capitalization</a:t>
            </a:r>
          </a:p>
        </p:txBody>
      </p:sp>
      <p:sp>
        <p:nvSpPr>
          <p:cNvPr id="6147" name="Rectangle 2"/>
          <p:cNvSpPr>
            <a:spLocks noGrp="1" noChangeArrowheads="1"/>
          </p:cNvSpPr>
          <p:nvPr>
            <p:ph idx="1"/>
          </p:nvPr>
        </p:nvSpPr>
        <p:spPr>
          <a:xfrm>
            <a:off x="407276" y="1014920"/>
            <a:ext cx="8229600" cy="5144899"/>
          </a:xfrm>
        </p:spPr>
        <p:txBody>
          <a:bodyPr>
            <a:normAutofit fontScale="77500" lnSpcReduction="20000"/>
          </a:bodyPr>
          <a:lstStyle/>
          <a:p>
            <a:pPr marL="365760" indent="-283464" algn="ctr" fontAlgn="auto">
              <a:spcAft>
                <a:spcPts val="0"/>
              </a:spcAft>
              <a:buFont typeface="Wingdings" pitchFamily="2" charset="2"/>
              <a:buNone/>
              <a:defRPr/>
            </a:pPr>
            <a:r>
              <a:rPr lang="en-US" sz="2800" b="1" dirty="0">
                <a:solidFill>
                  <a:schemeClr val="accent5"/>
                </a:solidFill>
              </a:rPr>
              <a:t>B/F/M Issues, 2</a:t>
            </a:r>
          </a:p>
          <a:p>
            <a:pPr marL="365760" indent="-283464" fontAlgn="auto">
              <a:lnSpc>
                <a:spcPct val="50000"/>
              </a:lnSpc>
              <a:spcAft>
                <a:spcPts val="0"/>
              </a:spcAft>
              <a:buFont typeface="Wingdings 2"/>
              <a:buChar char=""/>
              <a:defRPr/>
            </a:pPr>
            <a:endParaRPr lang="en-US" dirty="0"/>
          </a:p>
          <a:p>
            <a:r>
              <a:rPr lang="en-US" dirty="0"/>
              <a:t>B/F/M acknowledge that sorting exists and complicates a BFE approach by leading to different amenities on different sides of a boundary—a possible source of bias.</a:t>
            </a:r>
          </a:p>
          <a:p>
            <a:pPr>
              <a:lnSpc>
                <a:spcPct val="70000"/>
              </a:lnSpc>
            </a:pPr>
            <a:endParaRPr lang="en-US" dirty="0"/>
          </a:p>
          <a:p>
            <a:r>
              <a:rPr lang="en-US" dirty="0"/>
              <a:t>They claim to solve this problem by including neighborhood demographics, including income, as controls; this approach, they say, picks up higher bids in neighborhoods that, due to sorting, have higher-income residents.</a:t>
            </a:r>
          </a:p>
          <a:p>
            <a:pPr>
              <a:lnSpc>
                <a:spcPct val="70000"/>
              </a:lnSpc>
            </a:pPr>
            <a:endParaRPr lang="en-US" dirty="0"/>
          </a:p>
          <a:p>
            <a:r>
              <a:rPr lang="en-US" dirty="0"/>
              <a:t>But neighborhood income is a demand factor, which belongs in a bid function, not an envelope.</a:t>
            </a:r>
          </a:p>
          <a:p>
            <a:pPr>
              <a:lnSpc>
                <a:spcPct val="60000"/>
              </a:lnSpc>
            </a:pPr>
            <a:endParaRPr lang="en-US" dirty="0"/>
          </a:p>
          <a:p>
            <a:pPr lvl="1"/>
            <a:r>
              <a:rPr lang="en-US" dirty="0"/>
              <a:t>Because of sorting, income is endogenous and a regression that includes income estimates bid-functions, not the envelope!</a:t>
            </a:r>
          </a:p>
          <a:p>
            <a:pPr lvl="1">
              <a:lnSpc>
                <a:spcPct val="60000"/>
              </a:lnSpc>
            </a:pPr>
            <a:endParaRPr lang="en-US" dirty="0"/>
          </a:p>
          <a:p>
            <a:pPr lvl="1"/>
            <a:r>
              <a:rPr lang="en-US" b="1" dirty="0">
                <a:solidFill>
                  <a:schemeClr val="accent4"/>
                </a:solidFill>
              </a:rPr>
              <a:t>One cannot solve a bias problem with a method that changes the meaning of the regression!</a:t>
            </a:r>
          </a:p>
          <a:p>
            <a:pPr marL="365760" indent="-283464" fontAlgn="auto">
              <a:spcAft>
                <a:spcPts val="0"/>
              </a:spcAft>
              <a:buFont typeface="Wingdings 2"/>
              <a:buChar char=""/>
              <a:defRPr/>
            </a:pPr>
            <a:endParaRPr lang="en-US" dirty="0"/>
          </a:p>
        </p:txBody>
      </p:sp>
      <p:pic>
        <p:nvPicPr>
          <p:cNvPr id="6"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4" name="Title 3" hidden="1">
            <a:extLst>
              <a:ext uri="{FF2B5EF4-FFF2-40B4-BE49-F238E27FC236}">
                <a16:creationId xmlns:a16="http://schemas.microsoft.com/office/drawing/2014/main" id="{2F23F942-046B-4354-BAC4-4AB5B4E9DADA}"/>
              </a:ext>
            </a:extLst>
          </p:cNvPr>
          <p:cNvSpPr>
            <a:spLocks noGrp="1"/>
          </p:cNvSpPr>
          <p:nvPr>
            <p:ph type="title"/>
          </p:nvPr>
        </p:nvSpPr>
        <p:spPr>
          <a:xfrm>
            <a:off x="457200" y="-1143000"/>
            <a:ext cx="8229600" cy="1143000"/>
          </a:xfrm>
        </p:spPr>
        <p:txBody>
          <a:bodyPr vert="horz" rtlCol="0" anchor="b">
            <a:normAutofit/>
            <a:scene3d>
              <a:camera prst="orthographicFront"/>
              <a:lightRig rig="soft" dir="t"/>
            </a:scene3d>
            <a:sp3d prstMaterial="softEdge">
              <a:bevelT w="25400" h="25400"/>
            </a:sp3d>
          </a:bodyPr>
          <a:lstStyle/>
          <a:p>
            <a:r>
              <a:rPr lang="en-US" dirty="0"/>
              <a:t>B/F/M Issues, 2</a:t>
            </a:r>
          </a:p>
        </p:txBody>
      </p:sp>
    </p:spTree>
    <p:extLst>
      <p:ext uri="{BB962C8B-B14F-4D97-AF65-F5344CB8AC3E}">
        <p14:creationId xmlns:p14="http://schemas.microsoft.com/office/powerpoint/2010/main" val="31858611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Recent Studies</a:t>
            </a:r>
          </a:p>
        </p:txBody>
      </p:sp>
      <p:sp>
        <p:nvSpPr>
          <p:cNvPr id="7" name="Rectangle 1"/>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a:t>  School Quality Capitalization</a:t>
            </a:r>
          </a:p>
        </p:txBody>
      </p:sp>
      <p:sp>
        <p:nvSpPr>
          <p:cNvPr id="6147" name="Rectangle 2"/>
          <p:cNvSpPr>
            <a:spLocks noGrp="1" noChangeArrowheads="1"/>
          </p:cNvSpPr>
          <p:nvPr>
            <p:ph idx="1"/>
          </p:nvPr>
        </p:nvSpPr>
        <p:spPr>
          <a:xfrm>
            <a:off x="409299" y="1017143"/>
            <a:ext cx="8229600" cy="4926458"/>
          </a:xfrm>
        </p:spPr>
        <p:txBody>
          <a:bodyPr>
            <a:normAutofit lnSpcReduction="10000"/>
          </a:bodyPr>
          <a:lstStyle/>
          <a:p>
            <a:pPr marL="365760" indent="-283464" algn="ctr" fontAlgn="auto">
              <a:spcAft>
                <a:spcPts val="0"/>
              </a:spcAft>
              <a:buFont typeface="Wingdings" pitchFamily="2" charset="2"/>
              <a:buNone/>
              <a:defRPr/>
            </a:pPr>
            <a:r>
              <a:rPr lang="en-US" sz="2800" b="1" dirty="0">
                <a:solidFill>
                  <a:schemeClr val="accent5"/>
                </a:solidFill>
              </a:rPr>
              <a:t>C/N/R</a:t>
            </a:r>
          </a:p>
          <a:p>
            <a:pPr marL="365760" indent="-283464" fontAlgn="auto">
              <a:lnSpc>
                <a:spcPct val="50000"/>
              </a:lnSpc>
              <a:spcAft>
                <a:spcPts val="0"/>
              </a:spcAft>
              <a:buFont typeface="Wingdings 2"/>
              <a:buChar char=""/>
              <a:defRPr/>
            </a:pPr>
            <a:endParaRPr lang="en-US" dirty="0"/>
          </a:p>
          <a:p>
            <a:pPr indent="-283464">
              <a:buFont typeface="Wingdings 2"/>
              <a:buChar char=""/>
              <a:defRPr/>
            </a:pPr>
            <a:r>
              <a:rPr lang="en-US" dirty="0"/>
              <a:t>C/N/R use a panel of housing transactions in Connecticut between 1994 and 2004</a:t>
            </a:r>
          </a:p>
          <a:p>
            <a:pPr marL="82296" indent="0" fontAlgn="auto">
              <a:lnSpc>
                <a:spcPct val="50000"/>
              </a:lnSpc>
              <a:spcAft>
                <a:spcPts val="0"/>
              </a:spcAft>
              <a:buNone/>
              <a:defRPr/>
            </a:pPr>
            <a:endParaRPr lang="en-US" dirty="0"/>
          </a:p>
          <a:p>
            <a:pPr indent="-283464">
              <a:buFont typeface="Wingdings 2"/>
              <a:buChar char=""/>
              <a:defRPr/>
            </a:pPr>
            <a:r>
              <a:rPr lang="en-US" dirty="0"/>
              <a:t>They use </a:t>
            </a:r>
            <a:r>
              <a:rPr lang="en-US" b="1" dirty="0">
                <a:solidFill>
                  <a:schemeClr val="accent1"/>
                </a:solidFill>
              </a:rPr>
              <a:t>tract fixed effects </a:t>
            </a:r>
            <a:r>
              <a:rPr lang="en-US" dirty="0"/>
              <a:t>to control for neighborhood quality in their panel data.</a:t>
            </a:r>
          </a:p>
          <a:p>
            <a:pPr indent="-283464">
              <a:lnSpc>
                <a:spcPct val="50000"/>
              </a:lnSpc>
              <a:buFont typeface="Wingdings 2"/>
              <a:buChar char=""/>
              <a:defRPr/>
            </a:pPr>
            <a:endParaRPr lang="en-US" dirty="0"/>
          </a:p>
          <a:p>
            <a:pPr indent="-283464">
              <a:buFont typeface="Wingdings 2"/>
              <a:buChar char=""/>
              <a:defRPr/>
            </a:pPr>
            <a:r>
              <a:rPr lang="en-US" dirty="0"/>
              <a:t>They look at math scores and cost factors (e.g. student poverty)</a:t>
            </a:r>
          </a:p>
          <a:p>
            <a:pPr indent="-283464">
              <a:lnSpc>
                <a:spcPct val="50000"/>
              </a:lnSpc>
              <a:buFont typeface="Wingdings 2"/>
              <a:buChar char=""/>
              <a:defRPr/>
            </a:pPr>
            <a:endParaRPr lang="en-US" dirty="0"/>
          </a:p>
          <a:p>
            <a:pPr indent="-283464">
              <a:buFont typeface="Wingdings 2"/>
              <a:buChar char=""/>
              <a:defRPr/>
            </a:pPr>
            <a:r>
              <a:rPr lang="en-US" dirty="0"/>
              <a:t>They find that tract fixed effects have little impact on the estimate of capitalization when income and other demographics are included.</a:t>
            </a:r>
          </a:p>
        </p:txBody>
      </p:sp>
      <p:pic>
        <p:nvPicPr>
          <p:cNvPr id="6"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4" name="Title 3" hidden="1">
            <a:extLst>
              <a:ext uri="{FF2B5EF4-FFF2-40B4-BE49-F238E27FC236}">
                <a16:creationId xmlns:a16="http://schemas.microsoft.com/office/drawing/2014/main" id="{1360F047-FE89-4868-A64B-594D6C1D2B85}"/>
              </a:ext>
            </a:extLst>
          </p:cNvPr>
          <p:cNvSpPr>
            <a:spLocks noGrp="1"/>
          </p:cNvSpPr>
          <p:nvPr>
            <p:ph type="title"/>
          </p:nvPr>
        </p:nvSpPr>
        <p:spPr>
          <a:xfrm>
            <a:off x="457200" y="-1143000"/>
            <a:ext cx="8229600" cy="1143000"/>
          </a:xfrm>
        </p:spPr>
        <p:txBody>
          <a:bodyPr vert="horz" rtlCol="0" anchor="b">
            <a:normAutofit/>
            <a:scene3d>
              <a:camera prst="orthographicFront"/>
              <a:lightRig rig="soft" dir="t"/>
            </a:scene3d>
            <a:sp3d prstMaterial="softEdge">
              <a:bevelT w="25400" h="25400"/>
            </a:sp3d>
          </a:bodyPr>
          <a:lstStyle/>
          <a:p>
            <a:r>
              <a:rPr lang="en-US" dirty="0"/>
              <a:t>C/N/R</a:t>
            </a:r>
          </a:p>
        </p:txBody>
      </p:sp>
    </p:spTree>
    <p:extLst>
      <p:ext uri="{BB962C8B-B14F-4D97-AF65-F5344CB8AC3E}">
        <p14:creationId xmlns:p14="http://schemas.microsoft.com/office/powerpoint/2010/main" val="4813658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Recent Studies</a:t>
            </a:r>
          </a:p>
        </p:txBody>
      </p:sp>
      <p:sp>
        <p:nvSpPr>
          <p:cNvPr id="9" name="Rectangle 1"/>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a:t>  School Quality Capitalization</a:t>
            </a:r>
          </a:p>
        </p:txBody>
      </p:sp>
      <p:sp>
        <p:nvSpPr>
          <p:cNvPr id="6147" name="Rectangle 2"/>
          <p:cNvSpPr>
            <a:spLocks noGrp="1" noChangeArrowheads="1"/>
          </p:cNvSpPr>
          <p:nvPr>
            <p:ph idx="1"/>
          </p:nvPr>
        </p:nvSpPr>
        <p:spPr>
          <a:xfrm>
            <a:off x="418065" y="934850"/>
            <a:ext cx="8229600" cy="5086350"/>
          </a:xfrm>
        </p:spPr>
        <p:txBody>
          <a:bodyPr>
            <a:normAutofit/>
          </a:bodyPr>
          <a:lstStyle/>
          <a:p>
            <a:pPr indent="-283464" algn="ctr">
              <a:buNone/>
              <a:defRPr/>
            </a:pPr>
            <a:r>
              <a:rPr lang="en-US" b="1" dirty="0">
                <a:solidFill>
                  <a:schemeClr val="accent5"/>
                </a:solidFill>
              </a:rPr>
              <a:t>C/N/R Hedonic</a:t>
            </a:r>
          </a:p>
          <a:p>
            <a:pPr marL="365760" indent="-283464" algn="ctr" fontAlgn="auto">
              <a:spcAft>
                <a:spcPts val="0"/>
              </a:spcAft>
              <a:buFont typeface="Wingdings" pitchFamily="2" charset="2"/>
              <a:buNone/>
              <a:defRPr/>
            </a:pPr>
            <a:endParaRPr lang="en-US" dirty="0">
              <a:solidFill>
                <a:schemeClr val="tx2"/>
              </a:solidFill>
            </a:endParaRPr>
          </a:p>
          <a:p>
            <a:pPr marL="365760" indent="-283464" fontAlgn="auto">
              <a:lnSpc>
                <a:spcPct val="50000"/>
              </a:lnSpc>
              <a:spcAft>
                <a:spcPts val="0"/>
              </a:spcAft>
              <a:buFont typeface="Wingdings 2"/>
              <a:buChar char=""/>
              <a:defRPr/>
            </a:pPr>
            <a:endParaRPr lang="en-US" dirty="0"/>
          </a:p>
          <a:p>
            <a:pPr marL="82296" indent="0" fontAlgn="auto">
              <a:spcAft>
                <a:spcPts val="0"/>
              </a:spcAft>
              <a:buNone/>
              <a:defRPr/>
            </a:pPr>
            <a:endParaRPr lang="en-US" dirty="0"/>
          </a:p>
          <a:p>
            <a:pPr marL="365760" indent="-283464" fontAlgn="auto">
              <a:spcAft>
                <a:spcPts val="0"/>
              </a:spcAft>
              <a:buFont typeface="Wingdings 2"/>
              <a:buChar char=""/>
              <a:defRPr/>
            </a:pPr>
            <a:endParaRPr lang="en-US" dirty="0"/>
          </a:p>
        </p:txBody>
      </p:sp>
      <p:grpSp>
        <p:nvGrpSpPr>
          <p:cNvPr id="6" name="Table" descr="Please contact Professor Yinger for details regarding figures and graphs.">
            <a:extLst>
              <a:ext uri="{FF2B5EF4-FFF2-40B4-BE49-F238E27FC236}">
                <a16:creationId xmlns:a16="http://schemas.microsoft.com/office/drawing/2014/main" id="{68D34A88-34E1-4886-8969-9AFB002DB311}"/>
              </a:ext>
            </a:extLst>
          </p:cNvPr>
          <p:cNvGrpSpPr/>
          <p:nvPr/>
        </p:nvGrpSpPr>
        <p:grpSpPr>
          <a:xfrm>
            <a:off x="43154" y="1294514"/>
            <a:ext cx="8999247" cy="5049422"/>
            <a:chOff x="43154" y="1294514"/>
            <a:chExt cx="8999247" cy="5049422"/>
          </a:xfrm>
        </p:grpSpPr>
        <p:pic>
          <p:nvPicPr>
            <p:cNvPr id="11266" name="Table Information" descr="Please contact Professor Yinger for details regarding figures and graphs."/>
            <p:cNvPicPr>
              <a:picLocks noChangeAspect="1" noChangeArrowheads="1"/>
            </p:cNvPicPr>
            <p:nvPr/>
          </p:nvPicPr>
          <p:blipFill rotWithShape="1">
            <a:blip r:embed="rId2">
              <a:extLst>
                <a:ext uri="{28A0092B-C50C-407E-A947-70E740481C1C}">
                  <a14:useLocalDpi xmlns:a14="http://schemas.microsoft.com/office/drawing/2010/main" val="0"/>
                </a:ext>
              </a:extLst>
            </a:blip>
            <a:srcRect l="27267" t="11163" r="26221" b="14604"/>
            <a:stretch/>
          </p:blipFill>
          <p:spPr bwMode="auto">
            <a:xfrm>
              <a:off x="43154" y="1294514"/>
              <a:ext cx="8999247" cy="5049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p:cNvSpPr/>
            <p:nvPr/>
          </p:nvSpPr>
          <p:spPr>
            <a:xfrm>
              <a:off x="4800600" y="3398004"/>
              <a:ext cx="4241801" cy="259596"/>
            </a:xfrm>
            <a:prstGeom prst="rect">
              <a:avLst/>
            </a:prstGeom>
            <a:noFill/>
            <a:ln w="2540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7010400" y="372616"/>
            <a:ext cx="1104189" cy="617984"/>
          </a:xfrm>
          <a:prstGeom prst="rect">
            <a:avLst/>
          </a:prstGeom>
          <a:noFill/>
        </p:spPr>
      </p:pic>
      <p:sp>
        <p:nvSpPr>
          <p:cNvPr id="10" name="Title 3" hidden="1">
            <a:extLst>
              <a:ext uri="{FF2B5EF4-FFF2-40B4-BE49-F238E27FC236}">
                <a16:creationId xmlns:a16="http://schemas.microsoft.com/office/drawing/2014/main" id="{31F46D85-2671-49DC-B37D-284C020AFCB4}"/>
              </a:ext>
            </a:extLst>
          </p:cNvPr>
          <p:cNvSpPr>
            <a:spLocks noGrp="1"/>
          </p:cNvSpPr>
          <p:nvPr>
            <p:ph type="title"/>
          </p:nvPr>
        </p:nvSpPr>
        <p:spPr>
          <a:xfrm>
            <a:off x="457200" y="-1143000"/>
            <a:ext cx="8229600" cy="1143000"/>
          </a:xfrm>
        </p:spPr>
        <p:txBody>
          <a:bodyPr vert="horz" rtlCol="0" anchor="b">
            <a:normAutofit/>
            <a:scene3d>
              <a:camera prst="orthographicFront"/>
              <a:lightRig rig="soft" dir="t"/>
            </a:scene3d>
            <a:sp3d prstMaterial="softEdge">
              <a:bevelT w="25400" h="25400"/>
            </a:sp3d>
          </a:bodyPr>
          <a:lstStyle/>
          <a:p>
            <a:r>
              <a:rPr lang="en-US" dirty="0"/>
              <a:t>C/N/R Hedonic</a:t>
            </a:r>
          </a:p>
        </p:txBody>
      </p:sp>
    </p:spTree>
    <p:extLst>
      <p:ext uri="{BB962C8B-B14F-4D97-AF65-F5344CB8AC3E}">
        <p14:creationId xmlns:p14="http://schemas.microsoft.com/office/powerpoint/2010/main" val="26053002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Recent Studies</a:t>
            </a:r>
          </a:p>
        </p:txBody>
      </p:sp>
      <p:sp>
        <p:nvSpPr>
          <p:cNvPr id="7" name="Rectangle 1"/>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a:t>  School Quality Capitalization</a:t>
            </a:r>
          </a:p>
        </p:txBody>
      </p:sp>
      <p:sp>
        <p:nvSpPr>
          <p:cNvPr id="6147" name="Rectangle 2"/>
          <p:cNvSpPr>
            <a:spLocks noGrp="1" noChangeArrowheads="1"/>
          </p:cNvSpPr>
          <p:nvPr>
            <p:ph idx="1"/>
          </p:nvPr>
        </p:nvSpPr>
        <p:spPr>
          <a:xfrm>
            <a:off x="533400" y="922582"/>
            <a:ext cx="8229600" cy="5714999"/>
          </a:xfrm>
        </p:spPr>
        <p:txBody>
          <a:bodyPr>
            <a:normAutofit/>
          </a:bodyPr>
          <a:lstStyle/>
          <a:p>
            <a:pPr marL="365760" indent="-283464" algn="ctr" fontAlgn="auto">
              <a:spcAft>
                <a:spcPts val="0"/>
              </a:spcAft>
              <a:buFont typeface="Wingdings" pitchFamily="2" charset="2"/>
              <a:buNone/>
              <a:defRPr/>
            </a:pPr>
            <a:r>
              <a:rPr lang="en-US" b="1" dirty="0">
                <a:solidFill>
                  <a:schemeClr val="accent5"/>
                </a:solidFill>
              </a:rPr>
              <a:t>C/N/R Issues</a:t>
            </a:r>
          </a:p>
          <a:p>
            <a:pPr marL="365760" indent="-283464" fontAlgn="auto">
              <a:lnSpc>
                <a:spcPct val="50000"/>
              </a:lnSpc>
              <a:spcAft>
                <a:spcPts val="0"/>
              </a:spcAft>
              <a:buFont typeface="Wingdings 2"/>
              <a:buChar char=""/>
              <a:defRPr/>
            </a:pPr>
            <a:endParaRPr lang="en-US" dirty="0"/>
          </a:p>
          <a:p>
            <a:pPr indent="-283464">
              <a:buFont typeface="Wingdings 2"/>
              <a:buChar char=""/>
              <a:defRPr/>
            </a:pPr>
            <a:r>
              <a:rPr lang="en-US" dirty="0"/>
              <a:t>They use a semi-log form with only one term for </a:t>
            </a:r>
            <a:r>
              <a:rPr lang="en-US" i="1" dirty="0">
                <a:latin typeface="Times New Roman" pitchFamily="18" charset="0"/>
                <a:cs typeface="Times New Roman" pitchFamily="18" charset="0"/>
              </a:rPr>
              <a:t>S, </a:t>
            </a:r>
            <a:r>
              <a:rPr lang="en-US" dirty="0"/>
              <a:t>which rules out sorting.</a:t>
            </a:r>
          </a:p>
          <a:p>
            <a:pPr marL="82296" indent="0" fontAlgn="auto">
              <a:lnSpc>
                <a:spcPct val="50000"/>
              </a:lnSpc>
              <a:spcAft>
                <a:spcPts val="0"/>
              </a:spcAft>
              <a:buNone/>
              <a:defRPr/>
            </a:pPr>
            <a:endParaRPr lang="en-US" dirty="0"/>
          </a:p>
          <a:p>
            <a:pPr indent="-283464">
              <a:buFont typeface="Wingdings 2"/>
              <a:buChar char=""/>
              <a:defRPr/>
            </a:pPr>
            <a:r>
              <a:rPr lang="en-US" dirty="0"/>
              <a:t>They control for neighborhood demographics, which raises the same issue as B/F/M:  Should demand variables be included?</a:t>
            </a:r>
          </a:p>
          <a:p>
            <a:pPr indent="-283464">
              <a:lnSpc>
                <a:spcPct val="60000"/>
              </a:lnSpc>
              <a:buFont typeface="Wingdings 2"/>
              <a:buChar char=""/>
              <a:defRPr/>
            </a:pPr>
            <a:endParaRPr lang="en-US" dirty="0"/>
          </a:p>
          <a:p>
            <a:pPr indent="-283464">
              <a:buFont typeface="Wingdings 2"/>
              <a:buChar char=""/>
              <a:defRPr/>
            </a:pPr>
            <a:r>
              <a:rPr lang="en-US" dirty="0"/>
              <a:t>They have only 4 housing traits and 2 non-demand neighborhood traits.</a:t>
            </a:r>
          </a:p>
        </p:txBody>
      </p:sp>
      <p:pic>
        <p:nvPicPr>
          <p:cNvPr id="6"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4" name="Title 3" hidden="1">
            <a:extLst>
              <a:ext uri="{FF2B5EF4-FFF2-40B4-BE49-F238E27FC236}">
                <a16:creationId xmlns:a16="http://schemas.microsoft.com/office/drawing/2014/main" id="{C6E43976-7843-47DC-BB8E-00CED0C7EC46}"/>
              </a:ext>
            </a:extLst>
          </p:cNvPr>
          <p:cNvSpPr>
            <a:spLocks noGrp="1"/>
          </p:cNvSpPr>
          <p:nvPr>
            <p:ph type="title"/>
          </p:nvPr>
        </p:nvSpPr>
        <p:spPr>
          <a:xfrm>
            <a:off x="457200" y="-1143000"/>
            <a:ext cx="8229600" cy="1143000"/>
          </a:xfrm>
        </p:spPr>
        <p:txBody>
          <a:bodyPr vert="horz" rtlCol="0" anchor="b">
            <a:normAutofit/>
            <a:scene3d>
              <a:camera prst="orthographicFront"/>
              <a:lightRig rig="soft" dir="t"/>
            </a:scene3d>
            <a:sp3d prstMaterial="softEdge">
              <a:bevelT w="25400" h="25400"/>
            </a:sp3d>
          </a:bodyPr>
          <a:lstStyle/>
          <a:p>
            <a:r>
              <a:rPr lang="en-US" dirty="0"/>
              <a:t>C/N/R Issues</a:t>
            </a:r>
          </a:p>
        </p:txBody>
      </p:sp>
    </p:spTree>
    <p:extLst>
      <p:ext uri="{BB962C8B-B14F-4D97-AF65-F5344CB8AC3E}">
        <p14:creationId xmlns:p14="http://schemas.microsoft.com/office/powerpoint/2010/main" val="19193148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Recent Studies</a:t>
            </a:r>
          </a:p>
        </p:txBody>
      </p:sp>
      <p:sp>
        <p:nvSpPr>
          <p:cNvPr id="7" name="Rectangle 1"/>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a:t>  School Quality Capitalization</a:t>
            </a:r>
          </a:p>
        </p:txBody>
      </p:sp>
      <p:sp>
        <p:nvSpPr>
          <p:cNvPr id="6147" name="Rectangle 2"/>
          <p:cNvSpPr>
            <a:spLocks noGrp="1" noChangeArrowheads="1"/>
          </p:cNvSpPr>
          <p:nvPr>
            <p:ph idx="1"/>
          </p:nvPr>
        </p:nvSpPr>
        <p:spPr>
          <a:xfrm>
            <a:off x="457200" y="1069784"/>
            <a:ext cx="8229600" cy="5714999"/>
          </a:xfrm>
        </p:spPr>
        <p:txBody>
          <a:bodyPr>
            <a:normAutofit fontScale="92500" lnSpcReduction="20000"/>
          </a:bodyPr>
          <a:lstStyle/>
          <a:p>
            <a:pPr marL="365760" indent="-283464" algn="ctr" fontAlgn="auto">
              <a:spcAft>
                <a:spcPts val="0"/>
              </a:spcAft>
              <a:buFont typeface="Wingdings" pitchFamily="2" charset="2"/>
              <a:buNone/>
              <a:defRPr/>
            </a:pPr>
            <a:r>
              <a:rPr lang="en-US" sz="3000" b="1" dirty="0" err="1">
                <a:solidFill>
                  <a:schemeClr val="accent5"/>
                </a:solidFill>
              </a:rPr>
              <a:t>Dhar</a:t>
            </a:r>
            <a:r>
              <a:rPr lang="en-US" sz="3000" b="1" dirty="0">
                <a:solidFill>
                  <a:schemeClr val="accent5"/>
                </a:solidFill>
              </a:rPr>
              <a:t>/Ross,</a:t>
            </a:r>
            <a:r>
              <a:rPr lang="en-US" sz="3000" b="1" i="1" dirty="0">
                <a:solidFill>
                  <a:schemeClr val="accent5"/>
                </a:solidFill>
              </a:rPr>
              <a:t> JUE</a:t>
            </a:r>
            <a:r>
              <a:rPr lang="en-US" sz="3000" b="1" dirty="0">
                <a:solidFill>
                  <a:schemeClr val="accent5"/>
                </a:solidFill>
              </a:rPr>
              <a:t>, January</a:t>
            </a:r>
            <a:r>
              <a:rPr lang="en-US" sz="3000" b="1" i="1" dirty="0">
                <a:solidFill>
                  <a:schemeClr val="accent5"/>
                </a:solidFill>
              </a:rPr>
              <a:t> </a:t>
            </a:r>
            <a:r>
              <a:rPr lang="en-US" sz="3000" b="1" dirty="0">
                <a:solidFill>
                  <a:schemeClr val="accent5"/>
                </a:solidFill>
              </a:rPr>
              <a:t>2012</a:t>
            </a:r>
          </a:p>
          <a:p>
            <a:pPr marL="365760" indent="-283464" fontAlgn="auto">
              <a:lnSpc>
                <a:spcPct val="50000"/>
              </a:lnSpc>
              <a:spcAft>
                <a:spcPts val="0"/>
              </a:spcAft>
              <a:buFont typeface="Wingdings 2"/>
              <a:buChar char=""/>
              <a:defRPr/>
            </a:pPr>
            <a:endParaRPr lang="en-US" dirty="0"/>
          </a:p>
          <a:p>
            <a:pPr indent="-283464">
              <a:buFont typeface="Wingdings 2"/>
              <a:buChar char=""/>
              <a:defRPr/>
            </a:pPr>
            <a:r>
              <a:rPr lang="en-US" dirty="0"/>
              <a:t>In a follow up, </a:t>
            </a:r>
            <a:r>
              <a:rPr lang="en-US" dirty="0" err="1"/>
              <a:t>Dhar</a:t>
            </a:r>
            <a:r>
              <a:rPr lang="en-US" dirty="0"/>
              <a:t>/Ross use data from Connecticut and fixed effects for </a:t>
            </a:r>
            <a:r>
              <a:rPr lang="en-US" u="sng" dirty="0"/>
              <a:t>district </a:t>
            </a:r>
            <a:r>
              <a:rPr lang="en-US" dirty="0"/>
              <a:t>boundary segments.</a:t>
            </a:r>
          </a:p>
          <a:p>
            <a:pPr indent="-283464">
              <a:buFont typeface="Wingdings 2"/>
              <a:buChar char=""/>
              <a:defRPr/>
            </a:pPr>
            <a:endParaRPr lang="en-US" dirty="0"/>
          </a:p>
          <a:p>
            <a:pPr lvl="1" indent="-283464">
              <a:buFont typeface="Wingdings 2"/>
              <a:buChar char=""/>
              <a:defRPr/>
            </a:pPr>
            <a:r>
              <a:rPr lang="en-US" dirty="0"/>
              <a:t>They pool across metropolitan areas, which does not make sense to me; each area has its own equilibrium.</a:t>
            </a:r>
          </a:p>
          <a:p>
            <a:pPr lvl="1" indent="-283464">
              <a:buFont typeface="Wingdings 2"/>
              <a:buChar char=""/>
              <a:defRPr/>
            </a:pPr>
            <a:endParaRPr lang="en-US" dirty="0"/>
          </a:p>
          <a:p>
            <a:pPr lvl="1" indent="-283464">
              <a:buFont typeface="Wingdings 2"/>
              <a:buChar char=""/>
              <a:defRPr/>
            </a:pPr>
            <a:r>
              <a:rPr lang="en-US" dirty="0"/>
              <a:t>They estimate a time-trend in the boundary fixed effects, which introduces (inappropriately) demographic changes into their controls.</a:t>
            </a:r>
          </a:p>
          <a:p>
            <a:pPr lvl="1" indent="-283464">
              <a:buFont typeface="Wingdings 2"/>
              <a:buChar char=""/>
              <a:defRPr/>
            </a:pPr>
            <a:endParaRPr lang="en-US" dirty="0"/>
          </a:p>
          <a:p>
            <a:pPr lvl="1" indent="-283464">
              <a:buFont typeface="Wingdings 2"/>
              <a:buChar char=""/>
              <a:defRPr/>
            </a:pPr>
            <a:r>
              <a:rPr lang="en-US" dirty="0"/>
              <a:t>They use a semi-log form with only one term for </a:t>
            </a:r>
            <a:r>
              <a:rPr lang="en-US" i="1" dirty="0">
                <a:latin typeface="Times New Roman" pitchFamily="18" charset="0"/>
                <a:cs typeface="Times New Roman" pitchFamily="18" charset="0"/>
              </a:rPr>
              <a:t>S, </a:t>
            </a:r>
            <a:r>
              <a:rPr lang="en-US" dirty="0"/>
              <a:t>which rules out sorting.</a:t>
            </a:r>
          </a:p>
          <a:p>
            <a:pPr marL="82296" indent="0" fontAlgn="auto">
              <a:lnSpc>
                <a:spcPct val="50000"/>
              </a:lnSpc>
              <a:spcAft>
                <a:spcPts val="0"/>
              </a:spcAft>
              <a:buNone/>
              <a:defRPr/>
            </a:pPr>
            <a:endParaRPr lang="en-US" dirty="0"/>
          </a:p>
          <a:p>
            <a:pPr lvl="1" indent="-283464">
              <a:buFont typeface="Wingdings 2"/>
              <a:buChar char=""/>
              <a:defRPr/>
            </a:pPr>
            <a:r>
              <a:rPr lang="en-US" dirty="0"/>
              <a:t>They have only 4 housing traits, and only neighborhood dummies and school quality for amenities.</a:t>
            </a:r>
          </a:p>
        </p:txBody>
      </p:sp>
      <p:pic>
        <p:nvPicPr>
          <p:cNvPr id="6"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4" name="Title 3" hidden="1">
            <a:extLst>
              <a:ext uri="{FF2B5EF4-FFF2-40B4-BE49-F238E27FC236}">
                <a16:creationId xmlns:a16="http://schemas.microsoft.com/office/drawing/2014/main" id="{8C6A8C63-9A48-4163-923A-E8EF67AF1F13}"/>
              </a:ext>
            </a:extLst>
          </p:cNvPr>
          <p:cNvSpPr>
            <a:spLocks noGrp="1"/>
          </p:cNvSpPr>
          <p:nvPr>
            <p:ph type="title"/>
          </p:nvPr>
        </p:nvSpPr>
        <p:spPr>
          <a:xfrm>
            <a:off x="457200" y="-1143000"/>
            <a:ext cx="8229600" cy="1143000"/>
          </a:xfrm>
        </p:spPr>
        <p:txBody>
          <a:bodyPr vert="horz" rtlCol="0" anchor="b">
            <a:normAutofit/>
            <a:scene3d>
              <a:camera prst="orthographicFront"/>
              <a:lightRig rig="soft" dir="t"/>
            </a:scene3d>
            <a:sp3d prstMaterial="softEdge">
              <a:bevelT w="25400" h="25400"/>
            </a:sp3d>
          </a:bodyPr>
          <a:lstStyle/>
          <a:p>
            <a:r>
              <a:rPr lang="en-US" dirty="0"/>
              <a:t>Dhar/Ross, JUE, January 2012</a:t>
            </a:r>
          </a:p>
        </p:txBody>
      </p:sp>
    </p:spTree>
    <p:extLst>
      <p:ext uri="{BB962C8B-B14F-4D97-AF65-F5344CB8AC3E}">
        <p14:creationId xmlns:p14="http://schemas.microsoft.com/office/powerpoint/2010/main" val="40023286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Recent Studies</a:t>
            </a:r>
          </a:p>
        </p:txBody>
      </p:sp>
      <p:sp>
        <p:nvSpPr>
          <p:cNvPr id="7" name="Rectangle 1"/>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a:t>  School Quality Capitalization</a:t>
            </a:r>
          </a:p>
        </p:txBody>
      </p:sp>
      <p:sp>
        <p:nvSpPr>
          <p:cNvPr id="6147" name="Rectangle 2"/>
          <p:cNvSpPr>
            <a:spLocks noGrp="1" noChangeArrowheads="1"/>
          </p:cNvSpPr>
          <p:nvPr>
            <p:ph idx="1"/>
          </p:nvPr>
        </p:nvSpPr>
        <p:spPr>
          <a:xfrm>
            <a:off x="431552" y="1002982"/>
            <a:ext cx="8229600" cy="5156838"/>
          </a:xfrm>
        </p:spPr>
        <p:txBody>
          <a:bodyPr>
            <a:normAutofit fontScale="92500" lnSpcReduction="20000"/>
          </a:bodyPr>
          <a:lstStyle/>
          <a:p>
            <a:pPr marL="365760" indent="-283464" algn="ctr" fontAlgn="auto">
              <a:spcAft>
                <a:spcPts val="1200"/>
              </a:spcAft>
              <a:buFont typeface="Wingdings" pitchFamily="2" charset="2"/>
              <a:buNone/>
              <a:defRPr/>
            </a:pPr>
            <a:r>
              <a:rPr lang="en-US" sz="3000" b="1" dirty="0">
                <a:solidFill>
                  <a:schemeClr val="accent5"/>
                </a:solidFill>
              </a:rPr>
              <a:t>Bogin/ Nguyen-Hoang</a:t>
            </a:r>
          </a:p>
          <a:p>
            <a:pPr indent="-283464">
              <a:spcAft>
                <a:spcPts val="1200"/>
              </a:spcAft>
              <a:buFont typeface="Wingdings 2"/>
              <a:buChar char=""/>
              <a:defRPr/>
            </a:pPr>
            <a:r>
              <a:rPr lang="en-US" dirty="0"/>
              <a:t>The Florida school accountability program hands out “failing” grades to some schools.  The </a:t>
            </a:r>
            <a:r>
              <a:rPr lang="en-US" dirty="0" err="1"/>
              <a:t>Figlio</a:t>
            </a:r>
            <a:r>
              <a:rPr lang="en-US" dirty="0"/>
              <a:t>/Lucas article looks at the impact of this designation on property values.</a:t>
            </a:r>
          </a:p>
          <a:p>
            <a:pPr indent="-283464">
              <a:spcAft>
                <a:spcPts val="1200"/>
              </a:spcAft>
              <a:buFont typeface="Wingdings 2"/>
              <a:buChar char=""/>
              <a:defRPr/>
            </a:pPr>
            <a:r>
              <a:rPr lang="en-US" dirty="0"/>
              <a:t>The national No Child Left Behind Act also hands out “failing” grades.  The 2011 Bogin essay (and follow-up article) looks at the impact of this designation on property values around Charlotte, North Carolina.</a:t>
            </a:r>
          </a:p>
          <a:p>
            <a:pPr indent="-283464">
              <a:spcAft>
                <a:spcPts val="1200"/>
              </a:spcAft>
              <a:buFont typeface="Wingdings 2"/>
              <a:buChar char=""/>
              <a:defRPr/>
            </a:pPr>
            <a:r>
              <a:rPr lang="en-US" dirty="0"/>
              <a:t>In both cases, the failing grades are essentially uncorrelated with other measures of school quality.</a:t>
            </a:r>
          </a:p>
        </p:txBody>
      </p:sp>
      <p:pic>
        <p:nvPicPr>
          <p:cNvPr id="6"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4" name="Title 3" hidden="1">
            <a:extLst>
              <a:ext uri="{FF2B5EF4-FFF2-40B4-BE49-F238E27FC236}">
                <a16:creationId xmlns:a16="http://schemas.microsoft.com/office/drawing/2014/main" id="{A076CA58-9C2F-4E98-96F1-798A9F1A0784}"/>
              </a:ext>
            </a:extLst>
          </p:cNvPr>
          <p:cNvSpPr>
            <a:spLocks noGrp="1"/>
          </p:cNvSpPr>
          <p:nvPr>
            <p:ph type="title"/>
          </p:nvPr>
        </p:nvSpPr>
        <p:spPr>
          <a:xfrm>
            <a:off x="457200" y="-1143000"/>
            <a:ext cx="8229600" cy="1143000"/>
          </a:xfrm>
        </p:spPr>
        <p:txBody>
          <a:bodyPr vert="horz" rtlCol="0" anchor="b">
            <a:normAutofit/>
            <a:scene3d>
              <a:camera prst="orthographicFront"/>
              <a:lightRig rig="soft" dir="t"/>
            </a:scene3d>
            <a:sp3d prstMaterial="softEdge">
              <a:bevelT w="25400" h="25400"/>
            </a:sp3d>
          </a:bodyPr>
          <a:lstStyle/>
          <a:p>
            <a:r>
              <a:rPr lang="en-US" dirty="0" err="1"/>
              <a:t>Bogin</a:t>
            </a:r>
            <a:r>
              <a:rPr lang="en-US" dirty="0"/>
              <a:t>/ Nguyen-Hoang</a:t>
            </a:r>
          </a:p>
        </p:txBody>
      </p:sp>
    </p:spTree>
    <p:extLst>
      <p:ext uri="{BB962C8B-B14F-4D97-AF65-F5344CB8AC3E}">
        <p14:creationId xmlns:p14="http://schemas.microsoft.com/office/powerpoint/2010/main" val="15793260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Recent Studies</a:t>
            </a:r>
          </a:p>
        </p:txBody>
      </p:sp>
      <p:sp>
        <p:nvSpPr>
          <p:cNvPr id="7" name="Rectangle 1"/>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a:t>  School Quality Capitalization</a:t>
            </a:r>
          </a:p>
        </p:txBody>
      </p:sp>
      <p:sp>
        <p:nvSpPr>
          <p:cNvPr id="6147" name="Rectangle 2"/>
          <p:cNvSpPr>
            <a:spLocks noGrp="1" noChangeArrowheads="1"/>
          </p:cNvSpPr>
          <p:nvPr>
            <p:ph idx="1"/>
          </p:nvPr>
        </p:nvSpPr>
        <p:spPr>
          <a:xfrm>
            <a:off x="457200" y="1089530"/>
            <a:ext cx="8229600" cy="5070289"/>
          </a:xfrm>
        </p:spPr>
        <p:txBody>
          <a:bodyPr>
            <a:normAutofit fontScale="92500" lnSpcReduction="10000"/>
          </a:bodyPr>
          <a:lstStyle/>
          <a:p>
            <a:pPr indent="-283464" algn="ctr">
              <a:spcAft>
                <a:spcPts val="1200"/>
              </a:spcAft>
              <a:buNone/>
              <a:defRPr/>
            </a:pPr>
            <a:r>
              <a:rPr lang="en-US" b="1" dirty="0" err="1">
                <a:solidFill>
                  <a:schemeClr val="accent5"/>
                </a:solidFill>
              </a:rPr>
              <a:t>Bogin</a:t>
            </a:r>
            <a:r>
              <a:rPr lang="en-US" sz="2800" b="1" dirty="0">
                <a:solidFill>
                  <a:schemeClr val="accent5"/>
                </a:solidFill>
              </a:rPr>
              <a:t>/ Nguyen-Hoang,</a:t>
            </a:r>
            <a:r>
              <a:rPr lang="en-US" b="1" dirty="0">
                <a:solidFill>
                  <a:schemeClr val="accent5"/>
                </a:solidFill>
              </a:rPr>
              <a:t> 2</a:t>
            </a:r>
          </a:p>
          <a:p>
            <a:pPr indent="-283464">
              <a:spcAft>
                <a:spcPts val="1200"/>
              </a:spcAft>
              <a:buFont typeface="Wingdings 2"/>
              <a:buChar char=""/>
              <a:defRPr/>
            </a:pPr>
            <a:r>
              <a:rPr lang="en-US" dirty="0"/>
              <a:t>B/N-H find that a failing designation lowers property values by about 6%.</a:t>
            </a:r>
          </a:p>
          <a:p>
            <a:pPr lvl="1" indent="-283464">
              <a:spcAft>
                <a:spcPts val="1200"/>
              </a:spcAft>
              <a:buFont typeface="Wingdings 2"/>
              <a:buChar char=""/>
              <a:defRPr/>
            </a:pPr>
            <a:r>
              <a:rPr lang="en-US" dirty="0"/>
              <a:t>This effect peaks about 7 months after the announcement and fades out after one year.</a:t>
            </a:r>
          </a:p>
          <a:p>
            <a:pPr indent="-283464">
              <a:spcAft>
                <a:spcPts val="1200"/>
              </a:spcAft>
              <a:buFont typeface="Wingdings 2"/>
              <a:buChar char=""/>
              <a:defRPr/>
            </a:pPr>
            <a:r>
              <a:rPr lang="en-US" dirty="0"/>
              <a:t>They provide a clear interpretation of results with this “change” set-up.</a:t>
            </a:r>
          </a:p>
          <a:p>
            <a:pPr lvl="1" indent="-283464">
              <a:spcAft>
                <a:spcPts val="1200"/>
              </a:spcAft>
              <a:buFont typeface="Wingdings 2"/>
              <a:buChar char=""/>
              <a:defRPr/>
            </a:pPr>
            <a:r>
              <a:rPr lang="en-US" dirty="0"/>
              <a:t>Because of possible re-sorting, the change in house values cannot be interpreted as a willingness to pay.</a:t>
            </a:r>
          </a:p>
          <a:p>
            <a:pPr lvl="1" indent="-283464">
              <a:spcAft>
                <a:spcPts val="1200"/>
              </a:spcAft>
              <a:buFont typeface="Wingdings 2"/>
              <a:buChar char=""/>
              <a:defRPr/>
            </a:pPr>
            <a:r>
              <a:rPr lang="en-US" dirty="0"/>
              <a:t>A failing designation might change the type of people who move into a neighborhood. </a:t>
            </a:r>
          </a:p>
          <a:p>
            <a:pPr lvl="1" indent="-283464">
              <a:spcAft>
                <a:spcPts val="1200"/>
              </a:spcAft>
              <a:buFont typeface="Wingdings 2"/>
              <a:buChar char=""/>
              <a:defRPr/>
            </a:pPr>
            <a:r>
              <a:rPr lang="en-US" dirty="0"/>
              <a:t>Consider the following figure from </a:t>
            </a:r>
            <a:r>
              <a:rPr lang="en-US" dirty="0" err="1"/>
              <a:t>Bogin’s</a:t>
            </a:r>
            <a:r>
              <a:rPr lang="en-US" dirty="0"/>
              <a:t> thesis:</a:t>
            </a:r>
          </a:p>
        </p:txBody>
      </p:sp>
      <p:pic>
        <p:nvPicPr>
          <p:cNvPr id="6"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4" name="Title 3" hidden="1">
            <a:extLst>
              <a:ext uri="{FF2B5EF4-FFF2-40B4-BE49-F238E27FC236}">
                <a16:creationId xmlns:a16="http://schemas.microsoft.com/office/drawing/2014/main" id="{76EC1CA5-3383-4D65-BA2B-038FFA9663FD}"/>
              </a:ext>
            </a:extLst>
          </p:cNvPr>
          <p:cNvSpPr>
            <a:spLocks noGrp="1"/>
          </p:cNvSpPr>
          <p:nvPr>
            <p:ph type="title"/>
          </p:nvPr>
        </p:nvSpPr>
        <p:spPr>
          <a:xfrm>
            <a:off x="457200" y="-1143000"/>
            <a:ext cx="8229600" cy="1143000"/>
          </a:xfrm>
        </p:spPr>
        <p:txBody>
          <a:bodyPr vert="horz" rtlCol="0" anchor="b">
            <a:normAutofit/>
            <a:scene3d>
              <a:camera prst="orthographicFront"/>
              <a:lightRig rig="soft" dir="t"/>
            </a:scene3d>
            <a:sp3d prstMaterial="softEdge">
              <a:bevelT w="25400" h="25400"/>
            </a:sp3d>
          </a:bodyPr>
          <a:lstStyle/>
          <a:p>
            <a:r>
              <a:rPr lang="en-US" dirty="0" err="1"/>
              <a:t>Bogin</a:t>
            </a:r>
            <a:r>
              <a:rPr lang="en-US" dirty="0"/>
              <a:t>/ Nguyen-Hoang, 2</a:t>
            </a:r>
          </a:p>
        </p:txBody>
      </p:sp>
    </p:spTree>
    <p:extLst>
      <p:ext uri="{BB962C8B-B14F-4D97-AF65-F5344CB8AC3E}">
        <p14:creationId xmlns:p14="http://schemas.microsoft.com/office/powerpoint/2010/main" val="651793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Recent Studies</a:t>
            </a:r>
          </a:p>
        </p:txBody>
      </p:sp>
      <p:sp>
        <p:nvSpPr>
          <p:cNvPr id="8" name="Rectangle 1"/>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a:t>  School Quality Capitalization</a:t>
            </a:r>
          </a:p>
        </p:txBody>
      </p:sp>
      <p:sp>
        <p:nvSpPr>
          <p:cNvPr id="6147" name="Rectangle 2"/>
          <p:cNvSpPr>
            <a:spLocks noGrp="1" noChangeArrowheads="1"/>
          </p:cNvSpPr>
          <p:nvPr>
            <p:ph idx="1"/>
          </p:nvPr>
        </p:nvSpPr>
        <p:spPr>
          <a:xfrm>
            <a:off x="381000" y="838201"/>
            <a:ext cx="8229600" cy="5714999"/>
          </a:xfrm>
        </p:spPr>
        <p:txBody>
          <a:bodyPr>
            <a:normAutofit/>
          </a:bodyPr>
          <a:lstStyle/>
          <a:p>
            <a:pPr indent="-283464" algn="ctr">
              <a:buNone/>
              <a:defRPr/>
            </a:pPr>
            <a:r>
              <a:rPr lang="en-US" b="1" dirty="0" err="1">
                <a:solidFill>
                  <a:schemeClr val="accent5"/>
                </a:solidFill>
              </a:rPr>
              <a:t>Bogin</a:t>
            </a:r>
            <a:r>
              <a:rPr lang="en-US" sz="2800" b="1" dirty="0">
                <a:solidFill>
                  <a:schemeClr val="accent5"/>
                </a:solidFill>
              </a:rPr>
              <a:t>/ Nguyen-Hoang,</a:t>
            </a:r>
            <a:r>
              <a:rPr lang="en-US" b="1" dirty="0">
                <a:solidFill>
                  <a:schemeClr val="accent5"/>
                </a:solidFill>
              </a:rPr>
              <a:t> 3</a:t>
            </a:r>
          </a:p>
          <a:p>
            <a:pPr marL="365760" indent="-283464" fontAlgn="auto">
              <a:lnSpc>
                <a:spcPct val="50000"/>
              </a:lnSpc>
              <a:spcAft>
                <a:spcPts val="0"/>
              </a:spcAft>
              <a:buFont typeface="Wingdings 2"/>
              <a:buChar char=""/>
              <a:defRPr/>
            </a:pPr>
            <a:endParaRPr lang="en-US" dirty="0"/>
          </a:p>
          <a:p>
            <a:pPr marL="338328" lvl="1" indent="0">
              <a:buNone/>
              <a:defRPr/>
            </a:pPr>
            <a:endParaRPr lang="en-US" dirty="0"/>
          </a:p>
        </p:txBody>
      </p:sp>
      <p:pic>
        <p:nvPicPr>
          <p:cNvPr id="6" name="Figure" descr="Please contact Professor Yinger for details regarding figures and graphs."/>
          <p:cNvPicPr>
            <a:picLocks noChangeArrowheads="1"/>
          </p:cNvPicPr>
          <p:nvPr/>
        </p:nvPicPr>
        <p:blipFill rotWithShape="1">
          <a:blip r:embed="rId2">
            <a:extLst>
              <a:ext uri="{28A0092B-C50C-407E-A947-70E740481C1C}">
                <a14:useLocalDpi xmlns:a14="http://schemas.microsoft.com/office/drawing/2010/main" val="0"/>
              </a:ext>
            </a:extLst>
          </a:blip>
          <a:srcRect l="14054" t="15489" r="33727" b="17392"/>
          <a:stretch/>
        </p:blipFill>
        <p:spPr bwMode="auto">
          <a:xfrm>
            <a:off x="1257946" y="1300566"/>
            <a:ext cx="6666854" cy="5252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7010400" y="372616"/>
            <a:ext cx="1104189" cy="617984"/>
          </a:xfrm>
          <a:prstGeom prst="rect">
            <a:avLst/>
          </a:prstGeom>
          <a:noFill/>
        </p:spPr>
      </p:pic>
      <p:sp>
        <p:nvSpPr>
          <p:cNvPr id="4" name="Title 3" hidden="1">
            <a:extLst>
              <a:ext uri="{FF2B5EF4-FFF2-40B4-BE49-F238E27FC236}">
                <a16:creationId xmlns:a16="http://schemas.microsoft.com/office/drawing/2014/main" id="{8BC43267-1197-4109-9091-DDF8DF4E7FB4}"/>
              </a:ext>
            </a:extLst>
          </p:cNvPr>
          <p:cNvSpPr>
            <a:spLocks noGrp="1"/>
          </p:cNvSpPr>
          <p:nvPr>
            <p:ph type="title"/>
          </p:nvPr>
        </p:nvSpPr>
        <p:spPr>
          <a:xfrm>
            <a:off x="457200" y="-1143000"/>
            <a:ext cx="8229600" cy="1143000"/>
          </a:xfrm>
        </p:spPr>
        <p:txBody>
          <a:bodyPr vert="horz" rtlCol="0" anchor="b">
            <a:normAutofit/>
            <a:scene3d>
              <a:camera prst="orthographicFront"/>
              <a:lightRig rig="soft" dir="t"/>
            </a:scene3d>
            <a:sp3d prstMaterial="softEdge">
              <a:bevelT w="25400" h="25400"/>
            </a:sp3d>
          </a:bodyPr>
          <a:lstStyle/>
          <a:p>
            <a:r>
              <a:rPr lang="en-US" dirty="0" err="1"/>
              <a:t>Bogin</a:t>
            </a:r>
            <a:r>
              <a:rPr lang="en-US" dirty="0"/>
              <a:t>/ Nguyen-Hoang, 3</a:t>
            </a:r>
          </a:p>
        </p:txBody>
      </p:sp>
    </p:spTree>
    <p:extLst>
      <p:ext uri="{BB962C8B-B14F-4D97-AF65-F5344CB8AC3E}">
        <p14:creationId xmlns:p14="http://schemas.microsoft.com/office/powerpoint/2010/main" val="4114304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Challenges</a:t>
            </a:r>
          </a:p>
        </p:txBody>
      </p:sp>
      <p:sp>
        <p:nvSpPr>
          <p:cNvPr id="7" name="Rectangle 1"/>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a:t>  School Quality Capitalization</a:t>
            </a:r>
          </a:p>
        </p:txBody>
      </p:sp>
      <p:sp>
        <p:nvSpPr>
          <p:cNvPr id="6147" name="Rectangle 2"/>
          <p:cNvSpPr>
            <a:spLocks noGrp="1" noChangeArrowheads="1"/>
          </p:cNvSpPr>
          <p:nvPr>
            <p:ph idx="1"/>
          </p:nvPr>
        </p:nvSpPr>
        <p:spPr>
          <a:xfrm>
            <a:off x="407276" y="1221091"/>
            <a:ext cx="8229600" cy="5086350"/>
          </a:xfrm>
        </p:spPr>
        <p:txBody>
          <a:bodyPr>
            <a:normAutofit/>
          </a:bodyPr>
          <a:lstStyle/>
          <a:p>
            <a:pPr marL="365760" indent="-283464" algn="ctr" fontAlgn="auto">
              <a:spcAft>
                <a:spcPts val="0"/>
              </a:spcAft>
              <a:buFont typeface="Wingdings" pitchFamily="2" charset="2"/>
              <a:buNone/>
              <a:defRPr/>
            </a:pPr>
            <a:r>
              <a:rPr lang="en-US" sz="2800" b="1" dirty="0">
                <a:solidFill>
                  <a:schemeClr val="accent5"/>
                </a:solidFill>
              </a:rPr>
              <a:t>Methodological Challenges</a:t>
            </a:r>
          </a:p>
          <a:p>
            <a:pPr marL="365760" indent="-283464" fontAlgn="auto">
              <a:lnSpc>
                <a:spcPct val="50000"/>
              </a:lnSpc>
              <a:spcAft>
                <a:spcPts val="0"/>
              </a:spcAft>
              <a:buFont typeface="Wingdings 2"/>
              <a:buChar char=""/>
              <a:defRPr/>
            </a:pPr>
            <a:endParaRPr lang="en-US" dirty="0"/>
          </a:p>
          <a:p>
            <a:pPr marL="365760" indent="-283464" fontAlgn="auto">
              <a:spcAft>
                <a:spcPts val="0"/>
              </a:spcAft>
              <a:buFont typeface="Wingdings 2"/>
              <a:buChar char=""/>
              <a:defRPr/>
            </a:pPr>
            <a:r>
              <a:rPr lang="en-US" dirty="0"/>
              <a:t>1.	Functional form</a:t>
            </a:r>
          </a:p>
          <a:p>
            <a:pPr marL="365760" indent="-283464" fontAlgn="auto">
              <a:spcAft>
                <a:spcPts val="0"/>
              </a:spcAft>
              <a:buFont typeface="Wingdings 2"/>
              <a:buChar char=""/>
              <a:defRPr/>
            </a:pPr>
            <a:endParaRPr lang="en-US" dirty="0"/>
          </a:p>
          <a:p>
            <a:pPr marL="365760" indent="-283464" fontAlgn="auto">
              <a:spcAft>
                <a:spcPts val="0"/>
              </a:spcAft>
              <a:buFont typeface="Wingdings 2"/>
              <a:buChar char=""/>
              <a:defRPr/>
            </a:pPr>
            <a:r>
              <a:rPr lang="en-US" dirty="0"/>
              <a:t>2.	Defining School Quality (</a:t>
            </a:r>
            <a:r>
              <a:rPr lang="en-US" i="1" dirty="0">
                <a:latin typeface="Times New Roman" pitchFamily="18" charset="0"/>
                <a:cs typeface="Times New Roman" pitchFamily="18" charset="0"/>
              </a:rPr>
              <a:t>S</a:t>
            </a:r>
            <a:r>
              <a:rPr lang="en-US" dirty="0"/>
              <a:t>)</a:t>
            </a:r>
          </a:p>
          <a:p>
            <a:pPr marL="365760" indent="-283464" fontAlgn="auto">
              <a:spcAft>
                <a:spcPts val="0"/>
              </a:spcAft>
              <a:buFont typeface="Wingdings 2"/>
              <a:buChar char=""/>
              <a:defRPr/>
            </a:pPr>
            <a:endParaRPr lang="en-US" dirty="0"/>
          </a:p>
          <a:p>
            <a:pPr marL="365760" indent="-283464" fontAlgn="auto">
              <a:spcAft>
                <a:spcPts val="0"/>
              </a:spcAft>
              <a:buFont typeface="Wingdings 2"/>
              <a:buChar char=""/>
              <a:defRPr/>
            </a:pPr>
            <a:r>
              <a:rPr lang="en-US" dirty="0"/>
              <a:t>3.	Controlling for neighborhood traits</a:t>
            </a:r>
          </a:p>
          <a:p>
            <a:pPr marL="365760" indent="-283464" fontAlgn="auto">
              <a:spcAft>
                <a:spcPts val="0"/>
              </a:spcAft>
              <a:buFont typeface="Wingdings 2"/>
              <a:buChar char=""/>
              <a:defRPr/>
            </a:pPr>
            <a:endParaRPr lang="en-US" dirty="0"/>
          </a:p>
          <a:p>
            <a:pPr marL="365760" indent="-283464" fontAlgn="auto">
              <a:spcAft>
                <a:spcPts val="0"/>
              </a:spcAft>
              <a:buFont typeface="Wingdings 2"/>
              <a:buChar char=""/>
              <a:defRPr/>
            </a:pPr>
            <a:r>
              <a:rPr lang="en-US" dirty="0"/>
              <a:t>4.	Controlling for housing characteristics	</a:t>
            </a:r>
          </a:p>
          <a:p>
            <a:pPr marL="365760" indent="-283464" fontAlgn="auto">
              <a:spcAft>
                <a:spcPts val="0"/>
              </a:spcAft>
              <a:buFont typeface="Wingdings 2"/>
              <a:buChar char=""/>
              <a:defRPr/>
            </a:pPr>
            <a:endParaRPr lang="en-US" dirty="0"/>
          </a:p>
        </p:txBody>
      </p:sp>
      <p:pic>
        <p:nvPicPr>
          <p:cNvPr id="5"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4" name="Title 3" hidden="1">
            <a:extLst>
              <a:ext uri="{FF2B5EF4-FFF2-40B4-BE49-F238E27FC236}">
                <a16:creationId xmlns:a16="http://schemas.microsoft.com/office/drawing/2014/main" id="{425ECA7D-92D0-442E-BA93-F3BCECED0791}"/>
              </a:ext>
            </a:extLst>
          </p:cNvPr>
          <p:cNvSpPr>
            <a:spLocks noGrp="1"/>
          </p:cNvSpPr>
          <p:nvPr>
            <p:ph type="title"/>
          </p:nvPr>
        </p:nvSpPr>
        <p:spPr>
          <a:xfrm>
            <a:off x="457200" y="-1143000"/>
            <a:ext cx="8229600" cy="1143000"/>
          </a:xfrm>
        </p:spPr>
        <p:txBody>
          <a:bodyPr vert="horz" rtlCol="0" anchor="b">
            <a:normAutofit/>
            <a:scene3d>
              <a:camera prst="orthographicFront"/>
              <a:lightRig rig="soft" dir="t"/>
            </a:scene3d>
            <a:sp3d prstMaterial="softEdge">
              <a:bevelT w="25400" h="25400"/>
            </a:sp3d>
          </a:bodyPr>
          <a:lstStyle/>
          <a:p>
            <a:r>
              <a:rPr lang="en-US" dirty="0"/>
              <a:t>Methodological Challenges</a:t>
            </a:r>
          </a:p>
        </p:txBody>
      </p:sp>
    </p:spTree>
    <p:extLst>
      <p:ext uri="{BB962C8B-B14F-4D97-AF65-F5344CB8AC3E}">
        <p14:creationId xmlns:p14="http://schemas.microsoft.com/office/powerpoint/2010/main" val="27234155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Recent Studies</a:t>
            </a:r>
          </a:p>
        </p:txBody>
      </p:sp>
      <p:sp>
        <p:nvSpPr>
          <p:cNvPr id="7" name="Rectangle 1"/>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a:t>  School Quality Capitalization</a:t>
            </a:r>
          </a:p>
        </p:txBody>
      </p:sp>
      <p:sp>
        <p:nvSpPr>
          <p:cNvPr id="6147" name="Rectangle 2"/>
          <p:cNvSpPr>
            <a:spLocks noGrp="1" noChangeArrowheads="1"/>
          </p:cNvSpPr>
          <p:nvPr>
            <p:ph idx="1"/>
          </p:nvPr>
        </p:nvSpPr>
        <p:spPr>
          <a:xfrm>
            <a:off x="407276" y="1161883"/>
            <a:ext cx="8382000" cy="5027702"/>
          </a:xfrm>
        </p:spPr>
        <p:txBody>
          <a:bodyPr>
            <a:normAutofit fontScale="92500" lnSpcReduction="20000"/>
          </a:bodyPr>
          <a:lstStyle/>
          <a:p>
            <a:pPr indent="-283464" algn="ctr">
              <a:buNone/>
              <a:defRPr/>
            </a:pPr>
            <a:r>
              <a:rPr lang="en-US" sz="3000" b="1" dirty="0">
                <a:solidFill>
                  <a:schemeClr val="accent5"/>
                </a:solidFill>
              </a:rPr>
              <a:t>Specification Summary</a:t>
            </a:r>
          </a:p>
          <a:p>
            <a:pPr indent="-283464">
              <a:lnSpc>
                <a:spcPct val="50000"/>
              </a:lnSpc>
              <a:buFont typeface="Wingdings 2"/>
              <a:buChar char=""/>
              <a:defRPr/>
            </a:pPr>
            <a:endParaRPr lang="en-US" dirty="0"/>
          </a:p>
          <a:p>
            <a:pPr indent="-283464">
              <a:buFont typeface="Wingdings 2"/>
              <a:buChar char=""/>
              <a:defRPr/>
            </a:pPr>
            <a:r>
              <a:rPr lang="en-US" dirty="0"/>
              <a:t>Many studies estimate the following and interpret </a:t>
            </a:r>
            <a:r>
              <a:rPr lang="el-GR" i="1" dirty="0">
                <a:latin typeface="Times New Roman" panose="02020603050405020304" pitchFamily="18" charset="0"/>
                <a:cs typeface="Times New Roman" panose="02020603050405020304" pitchFamily="18" charset="0"/>
              </a:rPr>
              <a:t>β</a:t>
            </a:r>
            <a:r>
              <a:rPr lang="en-US" dirty="0"/>
              <a:t> as the average MWTP:</a:t>
            </a:r>
          </a:p>
          <a:p>
            <a:pPr indent="-283464">
              <a:buFont typeface="Wingdings 2"/>
              <a:buChar char=""/>
              <a:defRPr/>
            </a:pPr>
            <a:endParaRPr lang="en-US" dirty="0"/>
          </a:p>
          <a:p>
            <a:pPr indent="-283464">
              <a:buFont typeface="Wingdings 2"/>
              <a:buChar char=""/>
              <a:defRPr/>
            </a:pPr>
            <a:endParaRPr lang="en-US" dirty="0"/>
          </a:p>
          <a:p>
            <a:pPr indent="-283464">
              <a:buFont typeface="Wingdings 2"/>
              <a:buChar char=""/>
              <a:defRPr/>
            </a:pPr>
            <a:endParaRPr lang="en-US" dirty="0"/>
          </a:p>
          <a:p>
            <a:pPr indent="-283464">
              <a:lnSpc>
                <a:spcPct val="60000"/>
              </a:lnSpc>
              <a:buFont typeface="Wingdings 2"/>
              <a:buChar char=""/>
              <a:defRPr/>
            </a:pPr>
            <a:endParaRPr lang="en-US" dirty="0"/>
          </a:p>
          <a:p>
            <a:pPr indent="-283464">
              <a:buFont typeface="Wingdings 2"/>
              <a:buChar char=""/>
              <a:defRPr/>
            </a:pPr>
            <a:r>
              <a:rPr lang="en-US" dirty="0"/>
              <a:t>Problems:</a:t>
            </a:r>
          </a:p>
          <a:p>
            <a:pPr indent="-283464">
              <a:buFont typeface="Wingdings 2"/>
              <a:buChar char=""/>
              <a:defRPr/>
            </a:pPr>
            <a:endParaRPr lang="en-US" dirty="0"/>
          </a:p>
          <a:p>
            <a:pPr lvl="1" indent="-283464">
              <a:buFont typeface="Wingdings 2"/>
              <a:buChar char=""/>
              <a:defRPr/>
            </a:pPr>
            <a:r>
              <a:rPr lang="en-US" dirty="0"/>
              <a:t>A linear specification is not appropriate because it rules out sorting.</a:t>
            </a:r>
          </a:p>
          <a:p>
            <a:pPr marL="338328" lvl="1" indent="0">
              <a:buNone/>
              <a:defRPr/>
            </a:pPr>
            <a:endParaRPr lang="en-US" dirty="0"/>
          </a:p>
          <a:p>
            <a:pPr lvl="1" indent="-283464">
              <a:buFont typeface="Wingdings 2"/>
              <a:buChar char=""/>
              <a:defRPr/>
            </a:pPr>
            <a:r>
              <a:rPr lang="en-US" dirty="0"/>
              <a:t>Average MWTP is a limited concept, even with the correct specification; it cannot be compared across place or time because it is affected by the sorting equilibrium.</a:t>
            </a:r>
          </a:p>
          <a:p>
            <a:pPr indent="-283464">
              <a:buFont typeface="Wingdings 2"/>
              <a:buChar char=""/>
              <a:defRPr/>
            </a:pPr>
            <a:endParaRPr lang="en-US" dirty="0"/>
          </a:p>
          <a:p>
            <a:pPr indent="-283464">
              <a:buFont typeface="Wingdings 2"/>
              <a:buChar char=""/>
              <a:defRPr/>
            </a:pPr>
            <a:endParaRPr lang="en-US" dirty="0"/>
          </a:p>
          <a:p>
            <a:pPr marL="365760" indent="-283464" fontAlgn="auto">
              <a:spcAft>
                <a:spcPts val="0"/>
              </a:spcAft>
              <a:buFont typeface="Wingdings" pitchFamily="2" charset="2"/>
              <a:buNone/>
              <a:defRPr/>
            </a:pPr>
            <a:endParaRPr lang="en-US" b="1" dirty="0">
              <a:solidFill>
                <a:schemeClr val="accent5"/>
              </a:solidFill>
            </a:endParaRPr>
          </a:p>
          <a:p>
            <a:pPr marL="365760" indent="-283464" fontAlgn="auto">
              <a:lnSpc>
                <a:spcPct val="50000"/>
              </a:lnSpc>
              <a:spcAft>
                <a:spcPts val="0"/>
              </a:spcAft>
              <a:buFont typeface="Wingdings 2"/>
              <a:buChar char=""/>
              <a:defRPr/>
            </a:pPr>
            <a:endParaRPr lang="en-US" dirty="0"/>
          </a:p>
          <a:p>
            <a:pPr marL="338328" lvl="1" indent="0">
              <a:buNone/>
              <a:defRPr/>
            </a:pPr>
            <a:endParaRPr lang="en-US" dirty="0"/>
          </a:p>
        </p:txBody>
      </p:sp>
      <p:graphicFrame>
        <p:nvGraphicFramePr>
          <p:cNvPr id="2" name="Equation" descr="Please contact Professor Yinger for details regarding figures and graphs."/>
          <p:cNvGraphicFramePr>
            <a:graphicFrameLocks noChangeAspect="1"/>
          </p:cNvGraphicFramePr>
          <p:nvPr>
            <p:extLst>
              <p:ext uri="{D42A27DB-BD31-4B8C-83A1-F6EECF244321}">
                <p14:modId xmlns:p14="http://schemas.microsoft.com/office/powerpoint/2010/main" val="2136363380"/>
              </p:ext>
            </p:extLst>
          </p:nvPr>
        </p:nvGraphicFramePr>
        <p:xfrm>
          <a:off x="1828800" y="2449919"/>
          <a:ext cx="5924550" cy="826681"/>
        </p:xfrm>
        <a:graphic>
          <a:graphicData uri="http://schemas.openxmlformats.org/presentationml/2006/ole">
            <mc:AlternateContent xmlns:mc="http://schemas.openxmlformats.org/markup-compatibility/2006">
              <mc:Choice xmlns:v="urn:schemas-microsoft-com:vml" Requires="v">
                <p:oleObj spid="_x0000_s5229" name="Equation" r:id="rId3" imgW="1638000" imgH="228600" progId="Equation.DSMT4">
                  <p:embed/>
                </p:oleObj>
              </mc:Choice>
              <mc:Fallback>
                <p:oleObj name="Equation" r:id="rId3" imgW="1638000" imgH="228600" progId="Equation.DSMT4">
                  <p:embed/>
                  <p:pic>
                    <p:nvPicPr>
                      <p:cNvPr id="0" name=""/>
                      <p:cNvPicPr/>
                      <p:nvPr/>
                    </p:nvPicPr>
                    <p:blipFill>
                      <a:blip r:embed="rId4"/>
                      <a:stretch>
                        <a:fillRect/>
                      </a:stretch>
                    </p:blipFill>
                    <p:spPr>
                      <a:xfrm>
                        <a:off x="1828800" y="2449919"/>
                        <a:ext cx="5924550" cy="826681"/>
                      </a:xfrm>
                      <a:prstGeom prst="rect">
                        <a:avLst/>
                      </a:prstGeom>
                    </p:spPr>
                  </p:pic>
                </p:oleObj>
              </mc:Fallback>
            </mc:AlternateContent>
          </a:graphicData>
        </a:graphic>
      </p:graphicFrame>
      <p:pic>
        <p:nvPicPr>
          <p:cNvPr id="6" name="Picture">
            <a:extLst>
              <a:ext uri="{C183D7F6-B498-43B3-948B-1728B52AA6E4}">
                <adec:decorative xmlns:adec="http://schemas.microsoft.com/office/drawing/2017/decorative" val="1"/>
              </a:ext>
            </a:extLst>
          </p:cNvPr>
          <p:cNvPicPr>
            <a:picLocks noChangeAspect="1" noChangeArrowheads="1"/>
          </p:cNvPicPr>
          <p:nvPr/>
        </p:nvPicPr>
        <p:blipFill>
          <a:blip r:embed="rId5" cstate="print"/>
          <a:srcRect/>
          <a:stretch>
            <a:fillRect/>
          </a:stretch>
        </p:blipFill>
        <p:spPr bwMode="auto">
          <a:xfrm>
            <a:off x="7010400" y="372616"/>
            <a:ext cx="1104189" cy="617984"/>
          </a:xfrm>
          <a:prstGeom prst="rect">
            <a:avLst/>
          </a:prstGeom>
          <a:noFill/>
        </p:spPr>
      </p:pic>
      <p:sp>
        <p:nvSpPr>
          <p:cNvPr id="8" name="Title 3" hidden="1">
            <a:extLst>
              <a:ext uri="{FF2B5EF4-FFF2-40B4-BE49-F238E27FC236}">
                <a16:creationId xmlns:a16="http://schemas.microsoft.com/office/drawing/2014/main" id="{65477AD0-7D04-41F8-9E33-8D6045D1391C}"/>
              </a:ext>
            </a:extLst>
          </p:cNvPr>
          <p:cNvSpPr>
            <a:spLocks noGrp="1"/>
          </p:cNvSpPr>
          <p:nvPr>
            <p:ph type="title"/>
          </p:nvPr>
        </p:nvSpPr>
        <p:spPr>
          <a:xfrm>
            <a:off x="457200" y="-1143000"/>
            <a:ext cx="8229600" cy="1143000"/>
          </a:xfrm>
        </p:spPr>
        <p:txBody>
          <a:bodyPr vert="horz" rtlCol="0" anchor="b">
            <a:normAutofit/>
            <a:scene3d>
              <a:camera prst="orthographicFront"/>
              <a:lightRig rig="soft" dir="t"/>
            </a:scene3d>
            <a:sp3d prstMaterial="softEdge">
              <a:bevelT w="25400" h="25400"/>
            </a:sp3d>
          </a:bodyPr>
          <a:lstStyle/>
          <a:p>
            <a:r>
              <a:rPr lang="en-US" dirty="0"/>
              <a:t>Specification Summary</a:t>
            </a:r>
          </a:p>
        </p:txBody>
      </p:sp>
    </p:spTree>
    <p:extLst>
      <p:ext uri="{BB962C8B-B14F-4D97-AF65-F5344CB8AC3E}">
        <p14:creationId xmlns:p14="http://schemas.microsoft.com/office/powerpoint/2010/main" val="2661365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Recent Studies</a:t>
            </a:r>
          </a:p>
        </p:txBody>
      </p:sp>
      <p:sp>
        <p:nvSpPr>
          <p:cNvPr id="8" name="Rectangle 1"/>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a:t>  School Quality Capitalization</a:t>
            </a:r>
          </a:p>
        </p:txBody>
      </p:sp>
      <p:sp>
        <p:nvSpPr>
          <p:cNvPr id="6147" name="Rectangle 2"/>
          <p:cNvSpPr>
            <a:spLocks noGrp="1" noChangeArrowheads="1"/>
          </p:cNvSpPr>
          <p:nvPr>
            <p:ph idx="1"/>
          </p:nvPr>
        </p:nvSpPr>
        <p:spPr>
          <a:xfrm>
            <a:off x="431800" y="990600"/>
            <a:ext cx="8229600" cy="5410199"/>
          </a:xfrm>
        </p:spPr>
        <p:txBody>
          <a:bodyPr>
            <a:normAutofit/>
          </a:bodyPr>
          <a:lstStyle/>
          <a:p>
            <a:pPr indent="-283464" algn="ctr">
              <a:buNone/>
              <a:defRPr/>
            </a:pPr>
            <a:r>
              <a:rPr lang="en-US" sz="3000" b="1" dirty="0">
                <a:solidFill>
                  <a:schemeClr val="accent5"/>
                </a:solidFill>
              </a:rPr>
              <a:t>Specification, 2</a:t>
            </a:r>
          </a:p>
          <a:p>
            <a:pPr indent="-283464">
              <a:lnSpc>
                <a:spcPct val="50000"/>
              </a:lnSpc>
              <a:buFont typeface="Wingdings 2"/>
              <a:buChar char=""/>
              <a:defRPr/>
            </a:pPr>
            <a:endParaRPr lang="en-US" dirty="0"/>
          </a:p>
          <a:p>
            <a:pPr indent="-283464">
              <a:buFont typeface="Wingdings 2"/>
              <a:buChar char=""/>
              <a:defRPr/>
            </a:pPr>
            <a:r>
              <a:rPr lang="en-US" dirty="0"/>
              <a:t>With a panel:</a:t>
            </a:r>
          </a:p>
          <a:p>
            <a:pPr indent="-283464">
              <a:buFont typeface="Wingdings 2"/>
              <a:buChar char=""/>
              <a:defRPr/>
            </a:pPr>
            <a:endParaRPr lang="en-US" dirty="0"/>
          </a:p>
          <a:p>
            <a:pPr indent="-283464">
              <a:buFont typeface="Wingdings 2"/>
              <a:buChar char=""/>
              <a:defRPr/>
            </a:pPr>
            <a:endParaRPr lang="en-US" dirty="0"/>
          </a:p>
          <a:p>
            <a:pPr indent="-283464">
              <a:buFont typeface="Wingdings 2"/>
              <a:buChar char=""/>
              <a:defRPr/>
            </a:pPr>
            <a:r>
              <a:rPr lang="en-US" dirty="0"/>
              <a:t>With sufficient observations, this approach can use double-sales data to difference out individual house fixed effects (assuming constant market value).</a:t>
            </a:r>
          </a:p>
          <a:p>
            <a:pPr indent="-283464">
              <a:buFont typeface="Wingdings 2"/>
              <a:buChar char=""/>
              <a:defRPr/>
            </a:pPr>
            <a:endParaRPr lang="en-US" dirty="0"/>
          </a:p>
          <a:p>
            <a:pPr indent="-283464">
              <a:buFont typeface="Wingdings 2"/>
              <a:buChar char=""/>
              <a:defRPr/>
            </a:pPr>
            <a:r>
              <a:rPr lang="en-US" dirty="0"/>
              <a:t>With fewer observations, it can still difference out tract fixed effects.</a:t>
            </a:r>
          </a:p>
          <a:p>
            <a:pPr indent="-283464">
              <a:buFont typeface="Wingdings 2"/>
              <a:buChar char=""/>
              <a:defRPr/>
            </a:pPr>
            <a:endParaRPr lang="en-US" dirty="0"/>
          </a:p>
          <a:p>
            <a:pPr marL="365760" indent="-283464" fontAlgn="auto">
              <a:spcAft>
                <a:spcPts val="0"/>
              </a:spcAft>
              <a:buFont typeface="Wingdings" pitchFamily="2" charset="2"/>
              <a:buNone/>
              <a:defRPr/>
            </a:pPr>
            <a:endParaRPr lang="en-US" b="1" dirty="0">
              <a:solidFill>
                <a:schemeClr val="accent5"/>
              </a:solidFill>
            </a:endParaRPr>
          </a:p>
          <a:p>
            <a:pPr marL="365760" indent="-283464" fontAlgn="auto">
              <a:lnSpc>
                <a:spcPct val="50000"/>
              </a:lnSpc>
              <a:spcAft>
                <a:spcPts val="0"/>
              </a:spcAft>
              <a:buFont typeface="Wingdings 2"/>
              <a:buChar char=""/>
              <a:defRPr/>
            </a:pPr>
            <a:endParaRPr lang="en-US" dirty="0"/>
          </a:p>
          <a:p>
            <a:pPr marL="338328" lvl="1" indent="0">
              <a:buNone/>
              <a:defRPr/>
            </a:pPr>
            <a:endParaRPr lang="en-US" dirty="0"/>
          </a:p>
        </p:txBody>
      </p:sp>
      <p:graphicFrame>
        <p:nvGraphicFramePr>
          <p:cNvPr id="4" name="Equation" descr="Please contact Professor Yinger for details regarding figures and graphs."/>
          <p:cNvGraphicFramePr>
            <a:graphicFrameLocks noChangeAspect="1"/>
          </p:cNvGraphicFramePr>
          <p:nvPr>
            <p:extLst>
              <p:ext uri="{D42A27DB-BD31-4B8C-83A1-F6EECF244321}">
                <p14:modId xmlns:p14="http://schemas.microsoft.com/office/powerpoint/2010/main" val="3004663610"/>
              </p:ext>
            </p:extLst>
          </p:nvPr>
        </p:nvGraphicFramePr>
        <p:xfrm>
          <a:off x="914400" y="2209800"/>
          <a:ext cx="7264400" cy="838200"/>
        </p:xfrm>
        <a:graphic>
          <a:graphicData uri="http://schemas.openxmlformats.org/presentationml/2006/ole">
            <mc:AlternateContent xmlns:mc="http://schemas.openxmlformats.org/markup-compatibility/2006">
              <mc:Choice xmlns:v="urn:schemas-microsoft-com:vml" Requires="v">
                <p:oleObj spid="_x0000_s4206" name="Equation" r:id="rId3" imgW="1981200" imgH="228600" progId="Equation.DSMT4">
                  <p:embed/>
                </p:oleObj>
              </mc:Choice>
              <mc:Fallback>
                <p:oleObj name="Equation" r:id="rId3" imgW="1981200" imgH="2286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209800"/>
                        <a:ext cx="7264400" cy="838200"/>
                      </a:xfrm>
                      <a:prstGeom prst="rect">
                        <a:avLst/>
                      </a:prstGeom>
                      <a:noFill/>
                    </p:spPr>
                  </p:pic>
                </p:oleObj>
              </mc:Fallback>
            </mc:AlternateContent>
          </a:graphicData>
        </a:graphic>
      </p:graphicFrame>
      <p:pic>
        <p:nvPicPr>
          <p:cNvPr id="7" name="Picture">
            <a:extLst>
              <a:ext uri="{C183D7F6-B498-43B3-948B-1728B52AA6E4}">
                <adec:decorative xmlns:adec="http://schemas.microsoft.com/office/drawing/2017/decorative" val="1"/>
              </a:ext>
            </a:extLst>
          </p:cNvPr>
          <p:cNvPicPr>
            <a:picLocks noChangeAspect="1" noChangeArrowheads="1"/>
          </p:cNvPicPr>
          <p:nvPr/>
        </p:nvPicPr>
        <p:blipFill>
          <a:blip r:embed="rId5" cstate="print"/>
          <a:srcRect/>
          <a:stretch>
            <a:fillRect/>
          </a:stretch>
        </p:blipFill>
        <p:spPr bwMode="auto">
          <a:xfrm>
            <a:off x="7010400" y="372616"/>
            <a:ext cx="1104189" cy="617984"/>
          </a:xfrm>
          <a:prstGeom prst="rect">
            <a:avLst/>
          </a:prstGeom>
          <a:noFill/>
        </p:spPr>
      </p:pic>
      <p:sp>
        <p:nvSpPr>
          <p:cNvPr id="9" name="Title 3" hidden="1">
            <a:extLst>
              <a:ext uri="{FF2B5EF4-FFF2-40B4-BE49-F238E27FC236}">
                <a16:creationId xmlns:a16="http://schemas.microsoft.com/office/drawing/2014/main" id="{999CD8FF-D480-4313-B761-49DC3A574CB1}"/>
              </a:ext>
            </a:extLst>
          </p:cNvPr>
          <p:cNvSpPr>
            <a:spLocks noGrp="1"/>
          </p:cNvSpPr>
          <p:nvPr>
            <p:ph type="title"/>
          </p:nvPr>
        </p:nvSpPr>
        <p:spPr>
          <a:xfrm>
            <a:off x="457200" y="-1143000"/>
            <a:ext cx="8229600" cy="1143000"/>
          </a:xfrm>
        </p:spPr>
        <p:txBody>
          <a:bodyPr vert="horz" rtlCol="0" anchor="b">
            <a:normAutofit/>
            <a:scene3d>
              <a:camera prst="orthographicFront"/>
              <a:lightRig rig="soft" dir="t"/>
            </a:scene3d>
            <a:sp3d prstMaterial="softEdge">
              <a:bevelT w="25400" h="25400"/>
            </a:sp3d>
          </a:bodyPr>
          <a:lstStyle/>
          <a:p>
            <a:r>
              <a:rPr lang="en-US" dirty="0"/>
              <a:t>Specification, 2</a:t>
            </a:r>
          </a:p>
        </p:txBody>
      </p:sp>
    </p:spTree>
    <p:extLst>
      <p:ext uri="{BB962C8B-B14F-4D97-AF65-F5344CB8AC3E}">
        <p14:creationId xmlns:p14="http://schemas.microsoft.com/office/powerpoint/2010/main" val="21624932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Recent Studies</a:t>
            </a:r>
          </a:p>
        </p:txBody>
      </p:sp>
      <p:sp>
        <p:nvSpPr>
          <p:cNvPr id="8" name="Rectangle 1"/>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a:t>  School Quality Capitalization</a:t>
            </a:r>
          </a:p>
        </p:txBody>
      </p:sp>
      <p:sp>
        <p:nvSpPr>
          <p:cNvPr id="6147" name="Rectangle 2"/>
          <p:cNvSpPr>
            <a:spLocks noGrp="1" noChangeArrowheads="1"/>
          </p:cNvSpPr>
          <p:nvPr>
            <p:ph idx="1"/>
          </p:nvPr>
        </p:nvSpPr>
        <p:spPr>
          <a:xfrm>
            <a:off x="431800" y="990600"/>
            <a:ext cx="8229600" cy="5410199"/>
          </a:xfrm>
        </p:spPr>
        <p:txBody>
          <a:bodyPr>
            <a:normAutofit/>
          </a:bodyPr>
          <a:lstStyle/>
          <a:p>
            <a:pPr indent="-283464" algn="ctr">
              <a:buNone/>
              <a:defRPr/>
            </a:pPr>
            <a:r>
              <a:rPr lang="en-US" sz="3000" b="1" dirty="0">
                <a:solidFill>
                  <a:schemeClr val="accent5"/>
                </a:solidFill>
              </a:rPr>
              <a:t>Specification, 3</a:t>
            </a:r>
          </a:p>
          <a:p>
            <a:pPr indent="-283464">
              <a:lnSpc>
                <a:spcPct val="50000"/>
              </a:lnSpc>
              <a:buFont typeface="Wingdings 2"/>
              <a:buChar char=""/>
              <a:defRPr/>
            </a:pPr>
            <a:endParaRPr lang="en-US" dirty="0"/>
          </a:p>
          <a:p>
            <a:pPr indent="-283464">
              <a:buFont typeface="Wingdings 2"/>
              <a:buChar char=""/>
              <a:defRPr/>
            </a:pPr>
            <a:r>
              <a:rPr lang="en-US" dirty="0"/>
              <a:t>Problems with panel applications:</a:t>
            </a:r>
          </a:p>
          <a:p>
            <a:pPr indent="-283464">
              <a:buFont typeface="Wingdings 2"/>
              <a:buChar char=""/>
              <a:defRPr/>
            </a:pPr>
            <a:endParaRPr lang="en-US" dirty="0"/>
          </a:p>
          <a:p>
            <a:pPr lvl="1" indent="-283464">
              <a:buFont typeface="Wingdings 2"/>
              <a:buChar char=""/>
              <a:defRPr/>
            </a:pPr>
            <a:r>
              <a:rPr lang="en-US" dirty="0"/>
              <a:t>A linear specification is still not appropriate.</a:t>
            </a:r>
          </a:p>
          <a:p>
            <a:pPr lvl="1" indent="-283464">
              <a:buFont typeface="Wingdings 2"/>
              <a:buChar char=""/>
              <a:defRPr/>
            </a:pPr>
            <a:endParaRPr lang="en-US" dirty="0"/>
          </a:p>
          <a:p>
            <a:pPr lvl="1" indent="-283464">
              <a:buFont typeface="Wingdings 2"/>
              <a:buChar char=""/>
              <a:defRPr/>
            </a:pPr>
            <a:r>
              <a:rPr lang="en-US" dirty="0"/>
              <a:t>The </a:t>
            </a:r>
            <a:r>
              <a:rPr lang="el-GR" i="1" dirty="0">
                <a:latin typeface="Times New Roman"/>
                <a:cs typeface="Times New Roman"/>
              </a:rPr>
              <a:t>β</a:t>
            </a:r>
            <a:r>
              <a:rPr lang="en-US" dirty="0"/>
              <a:t> coefficient does not measure average MWTP unless </a:t>
            </a:r>
            <a:r>
              <a:rPr lang="en-US" i="1" dirty="0">
                <a:latin typeface="Times New Roman" pitchFamily="18" charset="0"/>
                <a:cs typeface="Times New Roman" pitchFamily="18" charset="0"/>
              </a:rPr>
              <a:t>S</a:t>
            </a:r>
            <a:r>
              <a:rPr lang="en-US" dirty="0"/>
              <a:t> does not change (in which case </a:t>
            </a:r>
            <a:r>
              <a:rPr lang="el-GR" i="1" dirty="0">
                <a:latin typeface="Times New Roman"/>
                <a:cs typeface="Times New Roman"/>
              </a:rPr>
              <a:t>β</a:t>
            </a:r>
            <a:r>
              <a:rPr lang="en-US" dirty="0"/>
              <a:t> cannot be estimated!), or there is no change in the distribution of demand for </a:t>
            </a:r>
            <a:r>
              <a:rPr lang="en-US" i="1" dirty="0">
                <a:latin typeface="Times New Roman" pitchFamily="18" charset="0"/>
                <a:cs typeface="Times New Roman" pitchFamily="18" charset="0"/>
              </a:rPr>
              <a:t>S</a:t>
            </a:r>
            <a:r>
              <a:rPr lang="en-US" dirty="0"/>
              <a:t> and no re-sorting!</a:t>
            </a:r>
          </a:p>
          <a:p>
            <a:pPr lvl="1" indent="-283464">
              <a:buFont typeface="Wingdings 2"/>
              <a:buChar char=""/>
              <a:defRPr/>
            </a:pPr>
            <a:endParaRPr lang="en-US" dirty="0"/>
          </a:p>
          <a:p>
            <a:pPr lvl="1" indent="-283464">
              <a:buFont typeface="Wingdings 2"/>
              <a:buChar char=""/>
              <a:defRPr/>
            </a:pPr>
            <a:r>
              <a:rPr lang="en-US" dirty="0"/>
              <a:t>These problems are usually ignored in the literature.</a:t>
            </a:r>
          </a:p>
          <a:p>
            <a:pPr indent="-283464">
              <a:buFont typeface="Wingdings 2"/>
              <a:buChar char=""/>
              <a:defRPr/>
            </a:pPr>
            <a:endParaRPr lang="en-US" dirty="0"/>
          </a:p>
          <a:p>
            <a:pPr marL="365760" indent="-283464" fontAlgn="auto">
              <a:spcAft>
                <a:spcPts val="0"/>
              </a:spcAft>
              <a:buFont typeface="Wingdings" pitchFamily="2" charset="2"/>
              <a:buNone/>
              <a:defRPr/>
            </a:pPr>
            <a:endParaRPr lang="en-US" b="1" dirty="0">
              <a:solidFill>
                <a:schemeClr val="accent5"/>
              </a:solidFill>
            </a:endParaRPr>
          </a:p>
          <a:p>
            <a:pPr marL="365760" indent="-283464" fontAlgn="auto">
              <a:lnSpc>
                <a:spcPct val="50000"/>
              </a:lnSpc>
              <a:spcAft>
                <a:spcPts val="0"/>
              </a:spcAft>
              <a:buFont typeface="Wingdings 2"/>
              <a:buChar char=""/>
              <a:defRPr/>
            </a:pPr>
            <a:endParaRPr lang="en-US" dirty="0"/>
          </a:p>
          <a:p>
            <a:pPr marL="338328" lvl="1" indent="0">
              <a:buNone/>
              <a:defRPr/>
            </a:pPr>
            <a:endParaRPr lang="en-US" dirty="0"/>
          </a:p>
        </p:txBody>
      </p:sp>
      <p:pic>
        <p:nvPicPr>
          <p:cNvPr id="7"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6" name="Title 3" hidden="1">
            <a:extLst>
              <a:ext uri="{FF2B5EF4-FFF2-40B4-BE49-F238E27FC236}">
                <a16:creationId xmlns:a16="http://schemas.microsoft.com/office/drawing/2014/main" id="{7452E94B-91A9-40B8-B190-84A3B7031DE8}"/>
              </a:ext>
            </a:extLst>
          </p:cNvPr>
          <p:cNvSpPr>
            <a:spLocks noGrp="1"/>
          </p:cNvSpPr>
          <p:nvPr>
            <p:ph type="title"/>
          </p:nvPr>
        </p:nvSpPr>
        <p:spPr>
          <a:xfrm>
            <a:off x="457200" y="-1143000"/>
            <a:ext cx="8229600" cy="1143000"/>
          </a:xfrm>
        </p:spPr>
        <p:txBody>
          <a:bodyPr vert="horz" rtlCol="0" anchor="b">
            <a:normAutofit/>
            <a:scene3d>
              <a:camera prst="orthographicFront"/>
              <a:lightRig rig="soft" dir="t"/>
            </a:scene3d>
            <a:sp3d prstMaterial="softEdge">
              <a:bevelT w="25400" h="25400"/>
            </a:sp3d>
          </a:bodyPr>
          <a:lstStyle/>
          <a:p>
            <a:r>
              <a:rPr lang="en-US" dirty="0"/>
              <a:t>Specification, 3</a:t>
            </a:r>
          </a:p>
        </p:txBody>
      </p:sp>
    </p:spTree>
    <p:extLst>
      <p:ext uri="{BB962C8B-B14F-4D97-AF65-F5344CB8AC3E}">
        <p14:creationId xmlns:p14="http://schemas.microsoft.com/office/powerpoint/2010/main" val="39174576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Recent Studies</a:t>
            </a:r>
          </a:p>
        </p:txBody>
      </p:sp>
      <p:sp>
        <p:nvSpPr>
          <p:cNvPr id="8" name="Rectangle 1"/>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a:t>  School Quality Capitalization</a:t>
            </a:r>
          </a:p>
        </p:txBody>
      </p:sp>
      <p:sp>
        <p:nvSpPr>
          <p:cNvPr id="6147" name="Rectangle 2"/>
          <p:cNvSpPr>
            <a:spLocks noGrp="1" noChangeArrowheads="1"/>
          </p:cNvSpPr>
          <p:nvPr>
            <p:ph idx="1"/>
          </p:nvPr>
        </p:nvSpPr>
        <p:spPr>
          <a:xfrm>
            <a:off x="396875" y="1072481"/>
            <a:ext cx="8229600" cy="5252119"/>
          </a:xfrm>
        </p:spPr>
        <p:txBody>
          <a:bodyPr>
            <a:normAutofit fontScale="85000" lnSpcReduction="20000"/>
          </a:bodyPr>
          <a:lstStyle/>
          <a:p>
            <a:pPr indent="-283464" algn="ctr">
              <a:buNone/>
              <a:defRPr/>
            </a:pPr>
            <a:r>
              <a:rPr lang="en-US" sz="3000" b="1" dirty="0">
                <a:solidFill>
                  <a:schemeClr val="accent5"/>
                </a:solidFill>
              </a:rPr>
              <a:t>Specification, 4</a:t>
            </a:r>
          </a:p>
          <a:p>
            <a:pPr indent="-283464" algn="ctr">
              <a:lnSpc>
                <a:spcPct val="70000"/>
              </a:lnSpc>
              <a:buNone/>
              <a:defRPr/>
            </a:pPr>
            <a:endParaRPr lang="en-US" sz="3000" b="1" dirty="0">
              <a:solidFill>
                <a:schemeClr val="accent5"/>
              </a:solidFill>
            </a:endParaRPr>
          </a:p>
          <a:p>
            <a:pPr indent="-283464">
              <a:lnSpc>
                <a:spcPct val="50000"/>
              </a:lnSpc>
              <a:buFont typeface="Wingdings 2"/>
              <a:buChar char=""/>
              <a:defRPr/>
            </a:pPr>
            <a:endParaRPr lang="en-US" dirty="0"/>
          </a:p>
          <a:p>
            <a:pPr indent="-283464">
              <a:buFont typeface="Wingdings 2"/>
              <a:buChar char=""/>
              <a:defRPr/>
            </a:pPr>
            <a:r>
              <a:rPr lang="en-US" dirty="0"/>
              <a:t>Cross-Section with Demand Variables:</a:t>
            </a:r>
          </a:p>
          <a:p>
            <a:pPr indent="-283464">
              <a:buFont typeface="Wingdings 2"/>
              <a:buChar char=""/>
              <a:defRPr/>
            </a:pPr>
            <a:endParaRPr lang="en-US" dirty="0"/>
          </a:p>
          <a:p>
            <a:pPr indent="-283464">
              <a:buFont typeface="Wingdings 2"/>
              <a:buChar char=""/>
              <a:defRPr/>
            </a:pPr>
            <a:endParaRPr lang="en-US" dirty="0"/>
          </a:p>
          <a:p>
            <a:pPr indent="-283464">
              <a:buFont typeface="Wingdings 2"/>
              <a:buChar char=""/>
              <a:defRPr/>
            </a:pPr>
            <a:endParaRPr lang="en-US" dirty="0"/>
          </a:p>
          <a:p>
            <a:pPr indent="-283464">
              <a:buFont typeface="Wingdings 2"/>
              <a:buChar char=""/>
              <a:defRPr/>
            </a:pPr>
            <a:endParaRPr lang="en-US" dirty="0"/>
          </a:p>
          <a:p>
            <a:pPr indent="-283464">
              <a:buFont typeface="Wingdings 2"/>
              <a:buChar char=""/>
              <a:defRPr/>
            </a:pPr>
            <a:r>
              <a:rPr lang="en-US" dirty="0"/>
              <a:t>Problems:</a:t>
            </a:r>
          </a:p>
          <a:p>
            <a:pPr indent="-283464">
              <a:buFont typeface="Wingdings 2"/>
              <a:buChar char=""/>
              <a:defRPr/>
            </a:pPr>
            <a:endParaRPr lang="en-US" dirty="0"/>
          </a:p>
          <a:p>
            <a:pPr lvl="1" indent="-283464">
              <a:buFont typeface="Wingdings 2"/>
              <a:buChar char=""/>
              <a:defRPr/>
            </a:pPr>
            <a:r>
              <a:rPr lang="en-US" dirty="0"/>
              <a:t>This is a bid-function regression, not an envelope.</a:t>
            </a:r>
          </a:p>
          <a:p>
            <a:pPr lvl="1" indent="-283464">
              <a:buFont typeface="Wingdings 2"/>
              <a:buChar char=""/>
              <a:defRPr/>
            </a:pPr>
            <a:endParaRPr lang="en-US" dirty="0"/>
          </a:p>
          <a:p>
            <a:pPr lvl="1" indent="-283464">
              <a:buFont typeface="Wingdings 2"/>
              <a:buChar char=""/>
              <a:defRPr/>
            </a:pPr>
            <a:r>
              <a:rPr lang="en-US" dirty="0"/>
              <a:t>The income term, </a:t>
            </a:r>
            <a:r>
              <a:rPr lang="en-US" i="1" dirty="0">
                <a:latin typeface="Times New Roman" pitchFamily="18" charset="0"/>
                <a:cs typeface="Times New Roman" pitchFamily="18" charset="0"/>
              </a:rPr>
              <a:t>Y</a:t>
            </a:r>
            <a:r>
              <a:rPr lang="en-US" dirty="0"/>
              <a:t>, is endogenous.</a:t>
            </a:r>
          </a:p>
          <a:p>
            <a:pPr lvl="1" indent="-283464">
              <a:buFont typeface="Wingdings 2"/>
              <a:buChar char=""/>
              <a:defRPr/>
            </a:pPr>
            <a:endParaRPr lang="en-US" dirty="0"/>
          </a:p>
          <a:p>
            <a:pPr lvl="1" indent="-283464">
              <a:buFont typeface="Wingdings 2"/>
              <a:buChar char=""/>
              <a:defRPr/>
            </a:pPr>
            <a:r>
              <a:rPr lang="en-US" b="1" dirty="0">
                <a:solidFill>
                  <a:schemeClr val="accent6"/>
                </a:solidFill>
              </a:rPr>
              <a:t>Without an interaction between </a:t>
            </a:r>
            <a:r>
              <a:rPr lang="en-US" b="1" i="1" dirty="0">
                <a:solidFill>
                  <a:schemeClr val="accent6"/>
                </a:solidFill>
                <a:latin typeface="Times New Roman" pitchFamily="18" charset="0"/>
                <a:cs typeface="Times New Roman" pitchFamily="18" charset="0"/>
              </a:rPr>
              <a:t>S</a:t>
            </a:r>
            <a:r>
              <a:rPr lang="en-US" b="1" dirty="0">
                <a:solidFill>
                  <a:schemeClr val="accent6"/>
                </a:solidFill>
              </a:rPr>
              <a:t> and </a:t>
            </a:r>
            <a:r>
              <a:rPr lang="en-US" b="1" i="1" dirty="0">
                <a:solidFill>
                  <a:schemeClr val="accent6"/>
                </a:solidFill>
                <a:latin typeface="Times New Roman" pitchFamily="18" charset="0"/>
                <a:cs typeface="Times New Roman" pitchFamily="18" charset="0"/>
              </a:rPr>
              <a:t>Y</a:t>
            </a:r>
            <a:r>
              <a:rPr lang="en-US" b="1" dirty="0">
                <a:solidFill>
                  <a:schemeClr val="accent6"/>
                </a:solidFill>
              </a:rPr>
              <a:t>, the slope of the bid function (</a:t>
            </a:r>
            <a:r>
              <a:rPr lang="en-US" b="1" i="1" dirty="0" err="1">
                <a:solidFill>
                  <a:schemeClr val="accent6"/>
                </a:solidFill>
                <a:latin typeface="Times New Roman" panose="02020603050405020304" pitchFamily="18" charset="0"/>
                <a:cs typeface="Times New Roman" panose="02020603050405020304" pitchFamily="18" charset="0"/>
              </a:rPr>
              <a:t>dV</a:t>
            </a:r>
            <a:r>
              <a:rPr lang="en-US" b="1" i="1" dirty="0">
                <a:solidFill>
                  <a:schemeClr val="accent6"/>
                </a:solidFill>
                <a:latin typeface="Times New Roman" panose="02020603050405020304" pitchFamily="18" charset="0"/>
                <a:cs typeface="Times New Roman" panose="02020603050405020304" pitchFamily="18" charset="0"/>
              </a:rPr>
              <a:t>/</a:t>
            </a:r>
            <a:r>
              <a:rPr lang="en-US" b="1" i="1" dirty="0" err="1">
                <a:solidFill>
                  <a:schemeClr val="accent6"/>
                </a:solidFill>
                <a:latin typeface="Times New Roman" panose="02020603050405020304" pitchFamily="18" charset="0"/>
                <a:cs typeface="Times New Roman" panose="02020603050405020304" pitchFamily="18" charset="0"/>
              </a:rPr>
              <a:t>dS</a:t>
            </a:r>
            <a:r>
              <a:rPr lang="en-US" b="1" dirty="0">
                <a:solidFill>
                  <a:schemeClr val="accent6"/>
                </a:solidFill>
              </a:rPr>
              <a:t>) is the same for everyone and there is no sorting!!</a:t>
            </a:r>
          </a:p>
          <a:p>
            <a:pPr indent="-283464">
              <a:buFont typeface="Wingdings 2"/>
              <a:buChar char=""/>
              <a:defRPr/>
            </a:pPr>
            <a:endParaRPr lang="en-US" dirty="0"/>
          </a:p>
          <a:p>
            <a:pPr marL="365760" indent="-283464" fontAlgn="auto">
              <a:spcAft>
                <a:spcPts val="0"/>
              </a:spcAft>
              <a:buFont typeface="Wingdings" pitchFamily="2" charset="2"/>
              <a:buNone/>
              <a:defRPr/>
            </a:pPr>
            <a:endParaRPr lang="en-US" b="1" dirty="0">
              <a:solidFill>
                <a:schemeClr val="accent5"/>
              </a:solidFill>
            </a:endParaRPr>
          </a:p>
          <a:p>
            <a:pPr marL="365760" indent="-283464" fontAlgn="auto">
              <a:lnSpc>
                <a:spcPct val="50000"/>
              </a:lnSpc>
              <a:spcAft>
                <a:spcPts val="0"/>
              </a:spcAft>
              <a:buFont typeface="Wingdings 2"/>
              <a:buChar char=""/>
              <a:defRPr/>
            </a:pPr>
            <a:endParaRPr lang="en-US" dirty="0"/>
          </a:p>
          <a:p>
            <a:pPr marL="338328" lvl="1" indent="0">
              <a:buNone/>
              <a:defRPr/>
            </a:pPr>
            <a:endParaRPr lang="en-US" dirty="0"/>
          </a:p>
        </p:txBody>
      </p:sp>
      <p:graphicFrame>
        <p:nvGraphicFramePr>
          <p:cNvPr id="4" name="Equation">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686391292"/>
              </p:ext>
            </p:extLst>
          </p:nvPr>
        </p:nvGraphicFramePr>
        <p:xfrm>
          <a:off x="962818" y="2286000"/>
          <a:ext cx="7218363" cy="838200"/>
        </p:xfrm>
        <a:graphic>
          <a:graphicData uri="http://schemas.openxmlformats.org/presentationml/2006/ole">
            <mc:AlternateContent xmlns:mc="http://schemas.openxmlformats.org/markup-compatibility/2006">
              <mc:Choice xmlns:v="urn:schemas-microsoft-com:vml" Requires="v">
                <p:oleObj spid="_x0000_s7209" name="Equation" r:id="rId3" imgW="1968480" imgH="228600" progId="Equation.DSMT4">
                  <p:embed/>
                </p:oleObj>
              </mc:Choice>
              <mc:Fallback>
                <p:oleObj name="Equation" r:id="rId3" imgW="1968480" imgH="228600" progId="Equation.DSMT4">
                  <p:embed/>
                  <p:pic>
                    <p:nvPicPr>
                      <p:cNvPr id="4" name="Object 3"/>
                      <p:cNvPicPr>
                        <a:picLocks noChangeAspect="1" noChangeArrowheads="1"/>
                      </p:cNvPicPr>
                      <p:nvPr/>
                    </p:nvPicPr>
                    <p:blipFill>
                      <a:blip r:embed="rId4"/>
                      <a:srcRect/>
                      <a:stretch>
                        <a:fillRect/>
                      </a:stretch>
                    </p:blipFill>
                    <p:spPr bwMode="auto">
                      <a:xfrm>
                        <a:off x="962818" y="2286000"/>
                        <a:ext cx="7218363" cy="838200"/>
                      </a:xfrm>
                      <a:prstGeom prst="rect">
                        <a:avLst/>
                      </a:prstGeom>
                      <a:noFill/>
                    </p:spPr>
                  </p:pic>
                </p:oleObj>
              </mc:Fallback>
            </mc:AlternateContent>
          </a:graphicData>
        </a:graphic>
      </p:graphicFrame>
      <p:pic>
        <p:nvPicPr>
          <p:cNvPr id="7" name="Picture">
            <a:extLst>
              <a:ext uri="{C183D7F6-B498-43B3-948B-1728B52AA6E4}">
                <adec:decorative xmlns:adec="http://schemas.microsoft.com/office/drawing/2017/decorative" val="1"/>
              </a:ext>
            </a:extLst>
          </p:cNvPr>
          <p:cNvPicPr>
            <a:picLocks noChangeAspect="1" noChangeArrowheads="1"/>
          </p:cNvPicPr>
          <p:nvPr/>
        </p:nvPicPr>
        <p:blipFill>
          <a:blip r:embed="rId5" cstate="print"/>
          <a:srcRect/>
          <a:stretch>
            <a:fillRect/>
          </a:stretch>
        </p:blipFill>
        <p:spPr bwMode="auto">
          <a:xfrm>
            <a:off x="7010400" y="372616"/>
            <a:ext cx="1104189" cy="617984"/>
          </a:xfrm>
          <a:prstGeom prst="rect">
            <a:avLst/>
          </a:prstGeom>
          <a:noFill/>
        </p:spPr>
      </p:pic>
      <p:sp>
        <p:nvSpPr>
          <p:cNvPr id="6" name="Title 3" hidden="1">
            <a:extLst>
              <a:ext uri="{FF2B5EF4-FFF2-40B4-BE49-F238E27FC236}">
                <a16:creationId xmlns:a16="http://schemas.microsoft.com/office/drawing/2014/main" id="{0159C952-9708-43D1-8B1F-B2E87139073F}"/>
              </a:ext>
            </a:extLst>
          </p:cNvPr>
          <p:cNvSpPr>
            <a:spLocks noGrp="1"/>
          </p:cNvSpPr>
          <p:nvPr>
            <p:ph type="title"/>
          </p:nvPr>
        </p:nvSpPr>
        <p:spPr>
          <a:xfrm>
            <a:off x="457200" y="-1143000"/>
            <a:ext cx="8229600" cy="1143000"/>
          </a:xfrm>
        </p:spPr>
        <p:txBody>
          <a:bodyPr vert="horz" rtlCol="0" anchor="b">
            <a:normAutofit/>
            <a:scene3d>
              <a:camera prst="orthographicFront"/>
              <a:lightRig rig="soft" dir="t"/>
            </a:scene3d>
            <a:sp3d prstMaterial="softEdge">
              <a:bevelT w="25400" h="25400"/>
            </a:sp3d>
          </a:bodyPr>
          <a:lstStyle/>
          <a:p>
            <a:r>
              <a:rPr lang="en-US" dirty="0"/>
              <a:t>Specification, 4</a:t>
            </a:r>
          </a:p>
        </p:txBody>
      </p:sp>
    </p:spTree>
    <p:extLst>
      <p:ext uri="{BB962C8B-B14F-4D97-AF65-F5344CB8AC3E}">
        <p14:creationId xmlns:p14="http://schemas.microsoft.com/office/powerpoint/2010/main" val="5000176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Recent Studies</a:t>
            </a:r>
          </a:p>
        </p:txBody>
      </p:sp>
      <p:sp>
        <p:nvSpPr>
          <p:cNvPr id="8" name="Rectangle 1"/>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a:t>  School Quality Capitalization</a:t>
            </a:r>
          </a:p>
        </p:txBody>
      </p:sp>
      <p:sp>
        <p:nvSpPr>
          <p:cNvPr id="6147" name="Rectangle 2"/>
          <p:cNvSpPr>
            <a:spLocks noGrp="1" noChangeArrowheads="1"/>
          </p:cNvSpPr>
          <p:nvPr>
            <p:ph idx="1"/>
          </p:nvPr>
        </p:nvSpPr>
        <p:spPr>
          <a:xfrm>
            <a:off x="396875" y="1072481"/>
            <a:ext cx="8229600" cy="5252119"/>
          </a:xfrm>
        </p:spPr>
        <p:txBody>
          <a:bodyPr>
            <a:normAutofit/>
          </a:bodyPr>
          <a:lstStyle/>
          <a:p>
            <a:pPr indent="-283464" algn="ctr">
              <a:buNone/>
              <a:defRPr/>
            </a:pPr>
            <a:r>
              <a:rPr lang="en-US" sz="3000" b="1" dirty="0">
                <a:solidFill>
                  <a:schemeClr val="accent5"/>
                </a:solidFill>
              </a:rPr>
              <a:t>Summary</a:t>
            </a:r>
          </a:p>
          <a:p>
            <a:pPr indent="-283464">
              <a:lnSpc>
                <a:spcPct val="50000"/>
              </a:lnSpc>
              <a:buFont typeface="Wingdings 2"/>
              <a:buChar char=""/>
              <a:defRPr/>
            </a:pPr>
            <a:endParaRPr lang="en-US" dirty="0"/>
          </a:p>
          <a:p>
            <a:pPr indent="-283464">
              <a:buFont typeface="Wingdings 2"/>
              <a:buChar char=""/>
              <a:defRPr/>
            </a:pPr>
            <a:r>
              <a:rPr lang="en-US" dirty="0"/>
              <a:t>A recent paper by Yinger and Nguyen-Hoang  (</a:t>
            </a:r>
            <a:r>
              <a:rPr lang="en-US" i="1" dirty="0"/>
              <a:t>Journal of Benefit-Cost Analysis, </a:t>
            </a:r>
            <a:r>
              <a:rPr lang="en-US" dirty="0"/>
              <a:t>online in July 2016), catalogues the hedonic “vices” found in recent studies.</a:t>
            </a:r>
          </a:p>
          <a:p>
            <a:pPr indent="-283464">
              <a:buFont typeface="Wingdings 2"/>
              <a:buChar char=""/>
              <a:defRPr/>
            </a:pPr>
            <a:endParaRPr lang="en-US" dirty="0"/>
          </a:p>
          <a:p>
            <a:pPr indent="-283464">
              <a:buFont typeface="Wingdings 2"/>
              <a:buChar char=""/>
              <a:defRPr/>
            </a:pPr>
            <a:r>
              <a:rPr lang="en-US" dirty="0"/>
              <a:t>Their findings are summarized in the following table.</a:t>
            </a:r>
          </a:p>
          <a:p>
            <a:pPr indent="-283464">
              <a:buFont typeface="Wingdings 2"/>
              <a:buChar char=""/>
              <a:defRPr/>
            </a:pPr>
            <a:endParaRPr lang="en-US" dirty="0"/>
          </a:p>
          <a:p>
            <a:pPr marL="365760" indent="-283464" fontAlgn="auto">
              <a:spcAft>
                <a:spcPts val="0"/>
              </a:spcAft>
              <a:buFont typeface="Wingdings" pitchFamily="2" charset="2"/>
              <a:buNone/>
              <a:defRPr/>
            </a:pPr>
            <a:endParaRPr lang="en-US" b="1" dirty="0">
              <a:solidFill>
                <a:schemeClr val="accent5"/>
              </a:solidFill>
            </a:endParaRPr>
          </a:p>
          <a:p>
            <a:pPr marL="365760" indent="-283464" fontAlgn="auto">
              <a:lnSpc>
                <a:spcPct val="50000"/>
              </a:lnSpc>
              <a:spcAft>
                <a:spcPts val="0"/>
              </a:spcAft>
              <a:buFont typeface="Wingdings 2"/>
              <a:buChar char=""/>
              <a:defRPr/>
            </a:pPr>
            <a:endParaRPr lang="en-US" dirty="0"/>
          </a:p>
          <a:p>
            <a:pPr marL="338328" lvl="1" indent="0">
              <a:buNone/>
              <a:defRPr/>
            </a:pPr>
            <a:endParaRPr lang="en-US" dirty="0"/>
          </a:p>
        </p:txBody>
      </p:sp>
      <p:pic>
        <p:nvPicPr>
          <p:cNvPr id="7"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4" name="Title 3" hidden="1">
            <a:extLst>
              <a:ext uri="{FF2B5EF4-FFF2-40B4-BE49-F238E27FC236}">
                <a16:creationId xmlns:a16="http://schemas.microsoft.com/office/drawing/2014/main" id="{1692FD68-A072-4560-9C3D-153D98084E7F}"/>
              </a:ext>
            </a:extLst>
          </p:cNvPr>
          <p:cNvSpPr>
            <a:spLocks noGrp="1"/>
          </p:cNvSpPr>
          <p:nvPr>
            <p:ph type="title"/>
          </p:nvPr>
        </p:nvSpPr>
        <p:spPr>
          <a:xfrm>
            <a:off x="457200" y="-1143000"/>
            <a:ext cx="8229600" cy="1143000"/>
          </a:xfrm>
        </p:spPr>
        <p:txBody>
          <a:bodyPr vert="horz" rtlCol="0" anchor="b">
            <a:normAutofit/>
            <a:scene3d>
              <a:camera prst="orthographicFront"/>
              <a:lightRig rig="soft" dir="t"/>
            </a:scene3d>
            <a:sp3d prstMaterial="softEdge">
              <a:bevelT w="25400" h="25400"/>
            </a:sp3d>
          </a:bodyPr>
          <a:lstStyle/>
          <a:p>
            <a:r>
              <a:rPr lang="en-US" dirty="0"/>
              <a:t>Summary</a:t>
            </a:r>
          </a:p>
        </p:txBody>
      </p:sp>
    </p:spTree>
    <p:extLst>
      <p:ext uri="{BB962C8B-B14F-4D97-AF65-F5344CB8AC3E}">
        <p14:creationId xmlns:p14="http://schemas.microsoft.com/office/powerpoint/2010/main" val="35963066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Capitalization </a:t>
            </a:r>
          </a:p>
        </p:txBody>
      </p:sp>
      <p:sp>
        <p:nvSpPr>
          <p:cNvPr id="8" name="Rectangle"/>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a:t>  School Quality Capitalization</a:t>
            </a:r>
          </a:p>
        </p:txBody>
      </p:sp>
      <p:graphicFrame>
        <p:nvGraphicFramePr>
          <p:cNvPr id="3" name="Table" descr="Please contact Professor Yinger for details regarding figures and graphs."/>
          <p:cNvGraphicFramePr>
            <a:graphicFrameLocks noGrp="1"/>
          </p:cNvGraphicFramePr>
          <p:nvPr>
            <p:extLst>
              <p:ext uri="{D42A27DB-BD31-4B8C-83A1-F6EECF244321}">
                <p14:modId xmlns:p14="http://schemas.microsoft.com/office/powerpoint/2010/main" val="3657262577"/>
              </p:ext>
            </p:extLst>
          </p:nvPr>
        </p:nvGraphicFramePr>
        <p:xfrm>
          <a:off x="187208" y="1157643"/>
          <a:ext cx="8804392" cy="4938357"/>
        </p:xfrm>
        <a:graphic>
          <a:graphicData uri="http://schemas.openxmlformats.org/drawingml/2006/table">
            <a:tbl>
              <a:tblPr firstRow="1" firstCol="1" bandRow="1">
                <a:tableStyleId>{5C22544A-7EE6-4342-B048-85BDC9FD1C3A}</a:tableStyleId>
              </a:tblPr>
              <a:tblGrid>
                <a:gridCol w="2123602">
                  <a:extLst>
                    <a:ext uri="{9D8B030D-6E8A-4147-A177-3AD203B41FA5}">
                      <a16:colId xmlns:a16="http://schemas.microsoft.com/office/drawing/2014/main" val="20000"/>
                    </a:ext>
                  </a:extLst>
                </a:gridCol>
                <a:gridCol w="702099">
                  <a:extLst>
                    <a:ext uri="{9D8B030D-6E8A-4147-A177-3AD203B41FA5}">
                      <a16:colId xmlns:a16="http://schemas.microsoft.com/office/drawing/2014/main" val="20001"/>
                    </a:ext>
                  </a:extLst>
                </a:gridCol>
                <a:gridCol w="1054897">
                  <a:extLst>
                    <a:ext uri="{9D8B030D-6E8A-4147-A177-3AD203B41FA5}">
                      <a16:colId xmlns:a16="http://schemas.microsoft.com/office/drawing/2014/main" val="20002"/>
                    </a:ext>
                  </a:extLst>
                </a:gridCol>
                <a:gridCol w="828903">
                  <a:extLst>
                    <a:ext uri="{9D8B030D-6E8A-4147-A177-3AD203B41FA5}">
                      <a16:colId xmlns:a16="http://schemas.microsoft.com/office/drawing/2014/main" val="20003"/>
                    </a:ext>
                  </a:extLst>
                </a:gridCol>
                <a:gridCol w="1105275">
                  <a:extLst>
                    <a:ext uri="{9D8B030D-6E8A-4147-A177-3AD203B41FA5}">
                      <a16:colId xmlns:a16="http://schemas.microsoft.com/office/drawing/2014/main" val="20004"/>
                    </a:ext>
                  </a:extLst>
                </a:gridCol>
                <a:gridCol w="778525">
                  <a:extLst>
                    <a:ext uri="{9D8B030D-6E8A-4147-A177-3AD203B41FA5}">
                      <a16:colId xmlns:a16="http://schemas.microsoft.com/office/drawing/2014/main" val="20005"/>
                    </a:ext>
                  </a:extLst>
                </a:gridCol>
                <a:gridCol w="906310">
                  <a:extLst>
                    <a:ext uri="{9D8B030D-6E8A-4147-A177-3AD203B41FA5}">
                      <a16:colId xmlns:a16="http://schemas.microsoft.com/office/drawing/2014/main" val="20006"/>
                    </a:ext>
                  </a:extLst>
                </a:gridCol>
                <a:gridCol w="1115922">
                  <a:extLst>
                    <a:ext uri="{9D8B030D-6E8A-4147-A177-3AD203B41FA5}">
                      <a16:colId xmlns:a16="http://schemas.microsoft.com/office/drawing/2014/main" val="20007"/>
                    </a:ext>
                  </a:extLst>
                </a:gridCol>
                <a:gridCol w="95571">
                  <a:extLst>
                    <a:ext uri="{9D8B030D-6E8A-4147-A177-3AD203B41FA5}">
                      <a16:colId xmlns:a16="http://schemas.microsoft.com/office/drawing/2014/main" val="20008"/>
                    </a:ext>
                  </a:extLst>
                </a:gridCol>
                <a:gridCol w="93288">
                  <a:extLst>
                    <a:ext uri="{9D8B030D-6E8A-4147-A177-3AD203B41FA5}">
                      <a16:colId xmlns:a16="http://schemas.microsoft.com/office/drawing/2014/main" val="20009"/>
                    </a:ext>
                  </a:extLst>
                </a:gridCol>
              </a:tblGrid>
              <a:tr h="176727">
                <a:tc gridSpan="8">
                  <a:txBody>
                    <a:bodyPr/>
                    <a:lstStyle/>
                    <a:p>
                      <a:pPr marL="0" marR="0" algn="ctr">
                        <a:spcBef>
                          <a:spcPts val="0"/>
                        </a:spcBef>
                        <a:spcAft>
                          <a:spcPts val="0"/>
                        </a:spcAft>
                      </a:pPr>
                      <a:r>
                        <a:rPr lang="en-US" sz="1200" dirty="0">
                          <a:effectLst/>
                        </a:rPr>
                        <a:t>Table 7. Hedonic Vices in Selected Recent Empirical Hedonic Studies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n-US"/>
                    </a:p>
                  </a:txBody>
                  <a:tcPr/>
                </a:tc>
                <a:extLst>
                  <a:ext uri="{0D108BD9-81ED-4DB2-BD59-A6C34878D82A}">
                    <a16:rowId xmlns:a16="http://schemas.microsoft.com/office/drawing/2014/main" val="10000"/>
                  </a:ext>
                </a:extLst>
              </a:tr>
              <a:tr h="353454">
                <a:tc>
                  <a:txBody>
                    <a:bodyPr/>
                    <a:lstStyle/>
                    <a:p>
                      <a:pPr marL="0" marR="0">
                        <a:spcBef>
                          <a:spcPts val="0"/>
                        </a:spcBef>
                        <a:spcAft>
                          <a:spcPts val="0"/>
                        </a:spcAft>
                      </a:pPr>
                      <a:br>
                        <a:rPr lang="en-US" sz="1200">
                          <a:effectLst/>
                        </a:rPr>
                      </a:b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gridSpan="2">
                  <a:txBody>
                    <a:bodyPr/>
                    <a:lstStyle/>
                    <a:p>
                      <a:pPr marL="0" marR="0" algn="ctr">
                        <a:spcBef>
                          <a:spcPts val="0"/>
                        </a:spcBef>
                        <a:spcAft>
                          <a:spcPts val="0"/>
                        </a:spcAft>
                      </a:pPr>
                      <a:r>
                        <a:rPr lang="en-US" sz="1200">
                          <a:effectLst/>
                        </a:rPr>
                        <a:t>Functional Form</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hMerge="1">
                  <a:txBody>
                    <a:bodyPr/>
                    <a:lstStyle/>
                    <a:p>
                      <a:endParaRPr lang="en-US"/>
                    </a:p>
                  </a:txBody>
                  <a:tcPr/>
                </a:tc>
                <a:tc gridSpan="2">
                  <a:txBody>
                    <a:bodyPr/>
                    <a:lstStyle/>
                    <a:p>
                      <a:pPr marL="0" marR="0" algn="ctr">
                        <a:spcBef>
                          <a:spcPts val="0"/>
                        </a:spcBef>
                        <a:spcAft>
                          <a:spcPts val="0"/>
                        </a:spcAft>
                      </a:pPr>
                      <a:r>
                        <a:rPr lang="en-US" sz="1200">
                          <a:effectLst/>
                        </a:rPr>
                        <a:t>Control Variable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hMerge="1">
                  <a:txBody>
                    <a:bodyPr/>
                    <a:lstStyle/>
                    <a:p>
                      <a:endParaRPr lang="en-US"/>
                    </a:p>
                  </a:txBody>
                  <a:tcPr/>
                </a:tc>
                <a:tc gridSpan="3">
                  <a:txBody>
                    <a:bodyPr/>
                    <a:lstStyle/>
                    <a:p>
                      <a:pPr marL="0" marR="0" algn="ctr">
                        <a:spcBef>
                          <a:spcPts val="0"/>
                        </a:spcBef>
                        <a:spcAft>
                          <a:spcPts val="0"/>
                        </a:spcAft>
                      </a:pPr>
                      <a:r>
                        <a:rPr lang="en-US" sz="1200">
                          <a:effectLst/>
                        </a:rPr>
                        <a:t>Interpretation</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hMerge="1">
                  <a:txBody>
                    <a:bodyPr/>
                    <a:lstStyle/>
                    <a:p>
                      <a:endParaRPr lang="en-US"/>
                    </a:p>
                  </a:txBody>
                  <a:tcPr/>
                </a:tc>
                <a:tc hMerge="1">
                  <a:txBody>
                    <a:bodyPr/>
                    <a:lstStyle/>
                    <a:p>
                      <a:endParaRPr lang="en-US"/>
                    </a:p>
                  </a:txBody>
                  <a:tcPr/>
                </a:tc>
                <a:tc gridSpan="2">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n-US"/>
                    </a:p>
                  </a:txBody>
                  <a:tcPr/>
                </a:tc>
                <a:extLst>
                  <a:ext uri="{0D108BD9-81ED-4DB2-BD59-A6C34878D82A}">
                    <a16:rowId xmlns:a16="http://schemas.microsoft.com/office/drawing/2014/main" val="10001"/>
                  </a:ext>
                </a:extLst>
              </a:tr>
              <a:tr h="530182">
                <a:tc>
                  <a:txBody>
                    <a:bodyPr/>
                    <a:lstStyle/>
                    <a:p>
                      <a:pPr marL="0" marR="0">
                        <a:spcBef>
                          <a:spcPts val="0"/>
                        </a:spcBef>
                        <a:spcAft>
                          <a:spcPts val="0"/>
                        </a:spcAft>
                      </a:pPr>
                      <a:r>
                        <a:rPr lang="en-US" sz="1200">
                          <a:effectLst/>
                        </a:rPr>
                        <a:t> </a:t>
                      </a:r>
                    </a:p>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Linear</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dirty="0">
                          <a:effectLst/>
                        </a:rPr>
                        <a:t>Contradictory </a:t>
                      </a:r>
                    </a:p>
                  </a:txBody>
                  <a:tcPr marL="0" marR="0" marT="0" marB="0"/>
                </a:tc>
                <a:tc>
                  <a:txBody>
                    <a:bodyPr/>
                    <a:lstStyle/>
                    <a:p>
                      <a:pPr marL="0" marR="0" algn="ctr">
                        <a:spcBef>
                          <a:spcPts val="0"/>
                        </a:spcBef>
                        <a:spcAft>
                          <a:spcPts val="0"/>
                        </a:spcAft>
                      </a:pPr>
                      <a:r>
                        <a:rPr lang="en-US" sz="1200">
                          <a:effectLst/>
                        </a:rPr>
                        <a:t>Demand</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Neighborhood Fixed Effects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1200">
                          <a:effectLst/>
                        </a:rPr>
                        <a:t>Average MWTP</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Difference</a:t>
                      </a:r>
                    </a:p>
                    <a:p>
                      <a:pPr marL="0" marR="0" algn="ctr">
                        <a:spcBef>
                          <a:spcPts val="0"/>
                        </a:spcBef>
                        <a:spcAft>
                          <a:spcPts val="0"/>
                        </a:spcAft>
                      </a:pPr>
                      <a:r>
                        <a:rPr lang="en-US" sz="1200">
                          <a:effectLst/>
                        </a:rPr>
                        <a:t>Regression</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8591" marR="8591" marT="0" marB="0"/>
                </a:tc>
                <a:tc gridSpan="3">
                  <a:txBody>
                    <a:bodyPr/>
                    <a:lstStyle/>
                    <a:p>
                      <a:pPr marL="0" marR="0" algn="ctr">
                        <a:spcBef>
                          <a:spcPts val="0"/>
                        </a:spcBef>
                        <a:spcAft>
                          <a:spcPts val="0"/>
                        </a:spcAft>
                      </a:pPr>
                      <a:r>
                        <a:rPr lang="en-US" sz="1200">
                          <a:effectLst/>
                        </a:rPr>
                        <a:t>Border (Neighborhood) Fixed Effects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76727">
                <a:tc>
                  <a:txBody>
                    <a:bodyPr/>
                    <a:lstStyle/>
                    <a:p>
                      <a:pPr marL="0" marR="0">
                        <a:spcBef>
                          <a:spcPts val="0"/>
                        </a:spcBef>
                        <a:spcAft>
                          <a:spcPts val="0"/>
                        </a:spcAft>
                      </a:pPr>
                      <a:r>
                        <a:rPr lang="en-US" sz="1200">
                          <a:effectLst/>
                        </a:rPr>
                        <a:t>School Quality Studies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gridSpan="2">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hMerge="1">
                  <a:txBody>
                    <a:bodyPr/>
                    <a:lstStyle/>
                    <a:p>
                      <a:pPr marL="0" marR="0">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12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3"/>
                  </a:ext>
                </a:extLst>
              </a:tr>
              <a:tr h="176727">
                <a:tc>
                  <a:txBody>
                    <a:bodyPr/>
                    <a:lstStyle/>
                    <a:p>
                      <a:pPr marL="0" marR="0">
                        <a:spcBef>
                          <a:spcPts val="0"/>
                        </a:spcBef>
                        <a:spcAft>
                          <a:spcPts val="0"/>
                        </a:spcAft>
                      </a:pPr>
                      <a:r>
                        <a:rPr lang="en-US" sz="1200">
                          <a:effectLst/>
                        </a:rPr>
                        <a:t>Bayer et al. 2007</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X</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X</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X</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X</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gridSpan="2">
                  <a:txBody>
                    <a:bodyPr/>
                    <a:lstStyle/>
                    <a:p>
                      <a:pPr marL="0" marR="0" algn="ctr">
                        <a:spcBef>
                          <a:spcPts val="0"/>
                        </a:spcBef>
                        <a:spcAft>
                          <a:spcPts val="0"/>
                        </a:spcAft>
                      </a:pPr>
                      <a:r>
                        <a:rPr lang="en-US" sz="1200">
                          <a:effectLst/>
                        </a:rPr>
                        <a:t>X</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hMerge="1">
                  <a:txBody>
                    <a:bodyPr/>
                    <a:lstStyle/>
                    <a:p>
                      <a:pPr marL="0" marR="0">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4"/>
                  </a:ext>
                </a:extLst>
              </a:tr>
              <a:tr h="176727">
                <a:tc>
                  <a:txBody>
                    <a:bodyPr/>
                    <a:lstStyle/>
                    <a:p>
                      <a:pPr marL="0" marR="0">
                        <a:spcBef>
                          <a:spcPts val="0"/>
                        </a:spcBef>
                        <a:spcAft>
                          <a:spcPts val="0"/>
                        </a:spcAft>
                      </a:pPr>
                      <a:r>
                        <a:rPr lang="en-US" sz="1200">
                          <a:effectLst/>
                        </a:rPr>
                        <a:t>Black 1999</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X</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X</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gridSpan="2">
                  <a:txBody>
                    <a:bodyPr/>
                    <a:lstStyle/>
                    <a:p>
                      <a:pPr marL="0" marR="0" algn="ctr">
                        <a:spcBef>
                          <a:spcPts val="0"/>
                        </a:spcBef>
                        <a:spcAft>
                          <a:spcPts val="0"/>
                        </a:spcAft>
                      </a:pPr>
                      <a:r>
                        <a:rPr lang="en-US" sz="1200">
                          <a:effectLst/>
                        </a:rPr>
                        <a:t>X</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hMerge="1">
                  <a:txBody>
                    <a:bodyPr/>
                    <a:lstStyle/>
                    <a:p>
                      <a:pPr marL="0" marR="0">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5"/>
                  </a:ext>
                </a:extLst>
              </a:tr>
              <a:tr h="176727">
                <a:tc>
                  <a:txBody>
                    <a:bodyPr/>
                    <a:lstStyle/>
                    <a:p>
                      <a:pPr marL="0" marR="0">
                        <a:spcBef>
                          <a:spcPts val="0"/>
                        </a:spcBef>
                        <a:spcAft>
                          <a:spcPts val="0"/>
                        </a:spcAft>
                      </a:pPr>
                      <a:r>
                        <a:rPr lang="en-US" sz="1200">
                          <a:effectLst/>
                        </a:rPr>
                        <a:t>Clapp et al. 2008</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X</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X</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gridSpan="2">
                  <a:txBody>
                    <a:bodyPr/>
                    <a:lstStyle/>
                    <a:p>
                      <a:pPr marL="0" marR="0" algn="ctr">
                        <a:spcBef>
                          <a:spcPts val="0"/>
                        </a:spcBef>
                        <a:spcAft>
                          <a:spcPts val="0"/>
                        </a:spcAft>
                      </a:pPr>
                      <a:r>
                        <a:rPr lang="en-US" sz="1200">
                          <a:effectLst/>
                        </a:rPr>
                        <a:t>(X)</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hMerge="1">
                  <a:txBody>
                    <a:bodyPr/>
                    <a:lstStyle/>
                    <a:p>
                      <a:pPr marL="0" marR="0">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6"/>
                  </a:ext>
                </a:extLst>
              </a:tr>
              <a:tr h="176727">
                <a:tc>
                  <a:txBody>
                    <a:bodyPr/>
                    <a:lstStyle/>
                    <a:p>
                      <a:pPr marL="0" marR="0">
                        <a:spcBef>
                          <a:spcPts val="0"/>
                        </a:spcBef>
                        <a:spcAft>
                          <a:spcPts val="0"/>
                        </a:spcAft>
                      </a:pPr>
                      <a:r>
                        <a:rPr lang="en-US" sz="1200">
                          <a:effectLst/>
                        </a:rPr>
                        <a:t>Dhar &amp; Ross 2012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X</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X</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gridSpan="2">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hMerge="1">
                  <a:txBody>
                    <a:bodyPr/>
                    <a:lstStyle/>
                    <a:p>
                      <a:pPr marL="0" marR="0">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7"/>
                  </a:ext>
                </a:extLst>
              </a:tr>
              <a:tr h="176727">
                <a:tc>
                  <a:txBody>
                    <a:bodyPr/>
                    <a:lstStyle/>
                    <a:p>
                      <a:pPr marL="0" marR="0">
                        <a:spcBef>
                          <a:spcPts val="0"/>
                        </a:spcBef>
                        <a:spcAft>
                          <a:spcPts val="0"/>
                        </a:spcAft>
                      </a:pPr>
                      <a:r>
                        <a:rPr lang="en-US" sz="1200" dirty="0" err="1">
                          <a:effectLst/>
                        </a:rPr>
                        <a:t>Fack</a:t>
                      </a:r>
                      <a:r>
                        <a:rPr lang="en-US" sz="1200" dirty="0">
                          <a:effectLst/>
                        </a:rPr>
                        <a:t> &amp; </a:t>
                      </a:r>
                      <a:r>
                        <a:rPr lang="en-US" sz="1200" dirty="0" err="1">
                          <a:effectLst/>
                        </a:rPr>
                        <a:t>Grenet</a:t>
                      </a:r>
                      <a:r>
                        <a:rPr lang="en-US" sz="1200" dirty="0">
                          <a:effectLst/>
                        </a:rPr>
                        <a:t> 2010</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X</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X</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gridSpan="2">
                  <a:txBody>
                    <a:bodyPr/>
                    <a:lstStyle/>
                    <a:p>
                      <a:pPr marL="0" marR="0" algn="ctr">
                        <a:spcBef>
                          <a:spcPts val="0"/>
                        </a:spcBef>
                        <a:spcAft>
                          <a:spcPts val="0"/>
                        </a:spcAft>
                      </a:pPr>
                      <a:r>
                        <a:rPr lang="en-US" sz="1200">
                          <a:effectLst/>
                        </a:rPr>
                        <a:t>X</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hMerge="1">
                  <a:txBody>
                    <a:bodyPr/>
                    <a:lstStyle/>
                    <a:p>
                      <a:pPr marL="0" marR="0">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8"/>
                  </a:ext>
                </a:extLst>
              </a:tr>
              <a:tr h="176727">
                <a:tc>
                  <a:txBody>
                    <a:bodyPr/>
                    <a:lstStyle/>
                    <a:p>
                      <a:pPr marL="0" marR="0">
                        <a:spcBef>
                          <a:spcPts val="0"/>
                        </a:spcBef>
                        <a:spcAft>
                          <a:spcPts val="0"/>
                        </a:spcAft>
                      </a:pPr>
                      <a:r>
                        <a:rPr lang="en-US" sz="1200" dirty="0">
                          <a:effectLst/>
                        </a:rPr>
                        <a:t>Gibbons et al. 2013</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X</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X</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gridSpan="2">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hMerge="1">
                  <a:txBody>
                    <a:bodyPr/>
                    <a:lstStyle/>
                    <a:p>
                      <a:pPr marL="0" marR="0">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9"/>
                  </a:ext>
                </a:extLst>
              </a:tr>
              <a:tr h="176727">
                <a:tc>
                  <a:txBody>
                    <a:bodyPr/>
                    <a:lstStyle/>
                    <a:p>
                      <a:pPr marL="0" marR="0">
                        <a:spcBef>
                          <a:spcPts val="0"/>
                        </a:spcBef>
                        <a:spcAft>
                          <a:spcPts val="0"/>
                        </a:spcAft>
                      </a:pPr>
                      <a:r>
                        <a:rPr lang="en-US" sz="1200">
                          <a:effectLst/>
                        </a:rPr>
                        <a:t>Kane et al. 2006</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X</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X</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gridSpan="2">
                  <a:txBody>
                    <a:bodyPr/>
                    <a:lstStyle/>
                    <a:p>
                      <a:pPr marL="0" marR="0" algn="ctr">
                        <a:spcBef>
                          <a:spcPts val="0"/>
                        </a:spcBef>
                        <a:spcAft>
                          <a:spcPts val="0"/>
                        </a:spcAft>
                      </a:pPr>
                      <a:r>
                        <a:rPr lang="en-US" sz="1200">
                          <a:effectLst/>
                        </a:rPr>
                        <a:t>X</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hMerge="1">
                  <a:txBody>
                    <a:bodyPr/>
                    <a:lstStyle/>
                    <a:p>
                      <a:pPr marL="0" marR="0">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10"/>
                  </a:ext>
                </a:extLst>
              </a:tr>
              <a:tr h="176727">
                <a:tc>
                  <a:txBody>
                    <a:bodyPr/>
                    <a:lstStyle/>
                    <a:p>
                      <a:pPr marL="0" marR="0">
                        <a:spcBef>
                          <a:spcPts val="0"/>
                        </a:spcBef>
                        <a:spcAft>
                          <a:spcPts val="0"/>
                        </a:spcAft>
                      </a:pPr>
                      <a:r>
                        <a:rPr lang="en-US" sz="1200">
                          <a:effectLst/>
                        </a:rPr>
                        <a:t>Ries &amp; Somerville 2010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X</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spcBef>
                          <a:spcPts val="0"/>
                        </a:spcBef>
                        <a:spcAft>
                          <a:spcPts val="0"/>
                        </a:spcAft>
                      </a:pPr>
                      <a:r>
                        <a:rPr lang="en-US" sz="12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X</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gridSpan="2">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hMerge="1">
                  <a:txBody>
                    <a:bodyPr/>
                    <a:lstStyle/>
                    <a:p>
                      <a:pPr marL="0" marR="0">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11"/>
                  </a:ext>
                </a:extLst>
              </a:tr>
              <a:tr h="183477">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spcBef>
                          <a:spcPts val="0"/>
                        </a:spcBef>
                        <a:spcAft>
                          <a:spcPts val="0"/>
                        </a:spcAft>
                      </a:pPr>
                      <a:r>
                        <a:rPr lang="en-US" sz="12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gridSpan="2">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hMerge="1">
                  <a:txBody>
                    <a:bodyPr/>
                    <a:lstStyle/>
                    <a:p>
                      <a:pPr marL="0" marR="0">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12"/>
                  </a:ext>
                </a:extLst>
              </a:tr>
              <a:tr h="176727">
                <a:tc>
                  <a:txBody>
                    <a:bodyPr/>
                    <a:lstStyle/>
                    <a:p>
                      <a:pPr marL="0" marR="0">
                        <a:spcBef>
                          <a:spcPts val="0"/>
                        </a:spcBef>
                        <a:spcAft>
                          <a:spcPts val="0"/>
                        </a:spcAft>
                      </a:pPr>
                      <a:r>
                        <a:rPr lang="en-US" sz="1200">
                          <a:effectLst/>
                        </a:rPr>
                        <a:t>Air Quality Studies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gridSpan="2">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hMerge="1">
                  <a:txBody>
                    <a:bodyPr/>
                    <a:lstStyle/>
                    <a:p>
                      <a:pPr marL="0" marR="0">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13"/>
                  </a:ext>
                </a:extLst>
              </a:tr>
              <a:tr h="176727">
                <a:tc>
                  <a:txBody>
                    <a:bodyPr/>
                    <a:lstStyle/>
                    <a:p>
                      <a:pPr marL="0" marR="0">
                        <a:spcBef>
                          <a:spcPts val="0"/>
                        </a:spcBef>
                        <a:spcAft>
                          <a:spcPts val="0"/>
                        </a:spcAft>
                      </a:pPr>
                      <a:r>
                        <a:rPr lang="en-US" sz="1200">
                          <a:effectLst/>
                        </a:rPr>
                        <a:t>Anselin &amp; Lozano-Gracia 2008</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X</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X</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X</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gridSpan="2">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hMerge="1">
                  <a:txBody>
                    <a:bodyPr/>
                    <a:lstStyle/>
                    <a:p>
                      <a:pPr marL="0" marR="0">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14"/>
                  </a:ext>
                </a:extLst>
              </a:tr>
              <a:tr h="176727">
                <a:tc>
                  <a:txBody>
                    <a:bodyPr/>
                    <a:lstStyle/>
                    <a:p>
                      <a:pPr marL="0" marR="0">
                        <a:spcBef>
                          <a:spcPts val="0"/>
                        </a:spcBef>
                        <a:spcAft>
                          <a:spcPts val="0"/>
                        </a:spcAft>
                      </a:pPr>
                      <a:r>
                        <a:rPr lang="en-US" sz="1200">
                          <a:effectLst/>
                        </a:rPr>
                        <a:t>Bajari et al. 2012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X</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X</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gridSpan="2">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hMerge="1">
                  <a:txBody>
                    <a:bodyPr/>
                    <a:lstStyle/>
                    <a:p>
                      <a:pPr marL="0" marR="0">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15"/>
                  </a:ext>
                </a:extLst>
              </a:tr>
              <a:tr h="176727">
                <a:tc>
                  <a:txBody>
                    <a:bodyPr/>
                    <a:lstStyle/>
                    <a:p>
                      <a:pPr marL="0" marR="0">
                        <a:spcBef>
                          <a:spcPts val="0"/>
                        </a:spcBef>
                        <a:spcAft>
                          <a:spcPts val="0"/>
                        </a:spcAft>
                      </a:pPr>
                      <a:r>
                        <a:rPr lang="en-US" sz="1200">
                          <a:effectLst/>
                        </a:rPr>
                        <a:t>Brasington &amp; Hite 2005</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X</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X</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X</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X</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gridSpan="2">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hMerge="1">
                  <a:txBody>
                    <a:bodyPr/>
                    <a:lstStyle/>
                    <a:p>
                      <a:pPr marL="0" marR="0">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16"/>
                  </a:ext>
                </a:extLst>
              </a:tr>
              <a:tr h="176727">
                <a:tc>
                  <a:txBody>
                    <a:bodyPr/>
                    <a:lstStyle/>
                    <a:p>
                      <a:pPr marL="0" marR="0">
                        <a:spcBef>
                          <a:spcPts val="0"/>
                        </a:spcBef>
                        <a:spcAft>
                          <a:spcPts val="0"/>
                        </a:spcAft>
                      </a:pPr>
                      <a:r>
                        <a:rPr lang="en-US" sz="1200">
                          <a:effectLst/>
                        </a:rPr>
                        <a:t>Kim et al. 2003</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X</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X</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gridSpan="2">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hMerge="1">
                  <a:txBody>
                    <a:bodyPr/>
                    <a:lstStyle/>
                    <a:p>
                      <a:pPr marL="0" marR="0">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17"/>
                  </a:ext>
                </a:extLst>
              </a:tr>
              <a:tr h="176727">
                <a:tc>
                  <a:txBody>
                    <a:bodyPr/>
                    <a:lstStyle/>
                    <a:p>
                      <a:pPr marL="0" marR="0">
                        <a:spcBef>
                          <a:spcPts val="0"/>
                        </a:spcBef>
                        <a:spcAft>
                          <a:spcPts val="0"/>
                        </a:spcAft>
                      </a:pPr>
                      <a:r>
                        <a:rPr lang="en-US" sz="1200">
                          <a:effectLst/>
                        </a:rPr>
                        <a:t>Zabel &amp; Kiel 2000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X</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X</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gridSpan="2">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hMerge="1">
                  <a:txBody>
                    <a:bodyPr/>
                    <a:lstStyle/>
                    <a:p>
                      <a:pPr marL="0" marR="0">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18"/>
                  </a:ext>
                </a:extLst>
              </a:tr>
              <a:tr h="530182">
                <a:tc gridSpan="9">
                  <a:txBody>
                    <a:bodyPr/>
                    <a:lstStyle/>
                    <a:p>
                      <a:pPr marL="0" marR="0">
                        <a:spcBef>
                          <a:spcPts val="0"/>
                        </a:spcBef>
                        <a:spcAft>
                          <a:spcPts val="0"/>
                        </a:spcAft>
                      </a:pPr>
                      <a:r>
                        <a:rPr lang="en-US" sz="1200">
                          <a:effectLst/>
                        </a:rPr>
                        <a:t>Notes:  This table includes all the empirical hedonic articles in the Social Science Citation Index that (a) cover school quality, or air quality, (b) were published after 2000, and (c) that were cited at least 10 times. We also include a few articles published since 2010, because it may take some time for a paper to be cited, and selected other well-known papers.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12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19"/>
                  </a:ext>
                </a:extLst>
              </a:tr>
            </a:tbl>
          </a:graphicData>
        </a:graphic>
      </p:graphicFrame>
      <p:pic>
        <p:nvPicPr>
          <p:cNvPr id="7"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11" name="Title 3" hidden="1">
            <a:extLst>
              <a:ext uri="{FF2B5EF4-FFF2-40B4-BE49-F238E27FC236}">
                <a16:creationId xmlns:a16="http://schemas.microsoft.com/office/drawing/2014/main" id="{5E016CD8-1309-4AE3-85C0-38C4A70736DA}"/>
              </a:ext>
            </a:extLst>
          </p:cNvPr>
          <p:cNvSpPr>
            <a:spLocks noGrp="1"/>
          </p:cNvSpPr>
          <p:nvPr>
            <p:ph type="title"/>
          </p:nvPr>
        </p:nvSpPr>
        <p:spPr>
          <a:xfrm>
            <a:off x="457200" y="-1143000"/>
            <a:ext cx="8229600" cy="1143000"/>
          </a:xfrm>
        </p:spPr>
        <p:txBody>
          <a:bodyPr vert="horz" rtlCol="0" anchor="b">
            <a:normAutofit/>
            <a:scene3d>
              <a:camera prst="orthographicFront"/>
              <a:lightRig rig="soft" dir="t"/>
            </a:scene3d>
            <a:sp3d prstMaterial="softEdge">
              <a:bevelT w="25400" h="25400"/>
            </a:sp3d>
          </a:bodyPr>
          <a:lstStyle/>
          <a:p>
            <a:r>
              <a:rPr lang="en-US" dirty="0"/>
              <a:t>School Quality Capitalization</a:t>
            </a:r>
          </a:p>
        </p:txBody>
      </p:sp>
    </p:spTree>
    <p:extLst>
      <p:ext uri="{BB962C8B-B14F-4D97-AF65-F5344CB8AC3E}">
        <p14:creationId xmlns:p14="http://schemas.microsoft.com/office/powerpoint/2010/main" val="22239336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Outline </a:t>
            </a:r>
          </a:p>
        </p:txBody>
      </p:sp>
      <p:sp>
        <p:nvSpPr>
          <p:cNvPr id="7" name="Rectangle 1"/>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a:t>  School Quality Capitalization</a:t>
            </a:r>
          </a:p>
        </p:txBody>
      </p:sp>
      <p:sp>
        <p:nvSpPr>
          <p:cNvPr id="6147" name="Rectangle 2"/>
          <p:cNvSpPr>
            <a:spLocks noGrp="1" noChangeArrowheads="1"/>
          </p:cNvSpPr>
          <p:nvPr>
            <p:ph idx="1"/>
          </p:nvPr>
        </p:nvSpPr>
        <p:spPr>
          <a:xfrm>
            <a:off x="381000" y="1143000"/>
            <a:ext cx="8229600" cy="5086350"/>
          </a:xfrm>
        </p:spPr>
        <p:txBody>
          <a:bodyPr>
            <a:normAutofit/>
          </a:bodyPr>
          <a:lstStyle/>
          <a:p>
            <a:pPr marL="365760" indent="-283464" algn="ctr" fontAlgn="auto">
              <a:spcAft>
                <a:spcPts val="0"/>
              </a:spcAft>
              <a:buFont typeface="Wingdings" pitchFamily="2" charset="2"/>
              <a:buNone/>
              <a:defRPr/>
            </a:pPr>
            <a:r>
              <a:rPr lang="en-US" b="1" dirty="0">
                <a:solidFill>
                  <a:schemeClr val="accent5"/>
                </a:solidFill>
              </a:rPr>
              <a:t>Class Outline</a:t>
            </a:r>
          </a:p>
          <a:p>
            <a:pPr marL="365760" indent="-283464" fontAlgn="auto">
              <a:lnSpc>
                <a:spcPct val="50000"/>
              </a:lnSpc>
              <a:spcAft>
                <a:spcPts val="0"/>
              </a:spcAft>
              <a:buFont typeface="Wingdings 2"/>
              <a:buChar char=""/>
              <a:defRPr/>
            </a:pPr>
            <a:endParaRPr lang="en-US" dirty="0"/>
          </a:p>
          <a:p>
            <a:pPr marL="365760" indent="-283464" fontAlgn="auto">
              <a:spcAft>
                <a:spcPts val="0"/>
              </a:spcAft>
              <a:buFont typeface="Wingdings 2"/>
              <a:buChar char=""/>
              <a:defRPr/>
            </a:pPr>
            <a:r>
              <a:rPr lang="en-US" dirty="0"/>
              <a:t>Methodological Challenges</a:t>
            </a:r>
          </a:p>
          <a:p>
            <a:pPr marL="365760" indent="-283464" fontAlgn="auto">
              <a:spcAft>
                <a:spcPts val="0"/>
              </a:spcAft>
              <a:buFont typeface="Wingdings 2"/>
              <a:buChar char=""/>
              <a:defRPr/>
            </a:pPr>
            <a:endParaRPr lang="en-US" dirty="0"/>
          </a:p>
          <a:p>
            <a:pPr marL="365760" indent="-283464" fontAlgn="auto">
              <a:spcAft>
                <a:spcPts val="0"/>
              </a:spcAft>
              <a:buFont typeface="Wingdings 2"/>
              <a:buChar char=""/>
              <a:defRPr/>
            </a:pPr>
            <a:r>
              <a:rPr lang="en-US" dirty="0"/>
              <a:t>Examples</a:t>
            </a:r>
          </a:p>
          <a:p>
            <a:pPr marL="365760" indent="-283464" fontAlgn="auto">
              <a:spcAft>
                <a:spcPts val="0"/>
              </a:spcAft>
              <a:buFont typeface="Wingdings 2"/>
              <a:buChar char=""/>
              <a:defRPr/>
            </a:pPr>
            <a:endParaRPr lang="en-US" dirty="0"/>
          </a:p>
          <a:p>
            <a:pPr lvl="1" indent="-283464">
              <a:buFont typeface="Wingdings 2"/>
              <a:buChar char=""/>
              <a:defRPr/>
            </a:pPr>
            <a:r>
              <a:rPr lang="en-US" dirty="0"/>
              <a:t>Recent Publications</a:t>
            </a:r>
          </a:p>
          <a:p>
            <a:pPr lvl="1" indent="-283464">
              <a:buFont typeface="Wingdings 2"/>
              <a:buChar char=""/>
              <a:defRPr/>
            </a:pPr>
            <a:endParaRPr lang="en-US" dirty="0"/>
          </a:p>
          <a:p>
            <a:pPr lvl="1" indent="-283464">
              <a:buFont typeface="Wingdings 2"/>
              <a:buChar char=""/>
              <a:defRPr/>
            </a:pPr>
            <a:r>
              <a:rPr lang="en-US" dirty="0">
                <a:solidFill>
                  <a:srgbClr val="FF0000"/>
                </a:solidFill>
              </a:rPr>
              <a:t>Cleveland Application</a:t>
            </a:r>
          </a:p>
          <a:p>
            <a:pPr marL="365760" indent="-283464" fontAlgn="auto">
              <a:spcAft>
                <a:spcPts val="0"/>
              </a:spcAft>
              <a:buFont typeface="Wingdings 2"/>
              <a:buChar char=""/>
              <a:defRPr/>
            </a:pPr>
            <a:endParaRPr lang="en-US" dirty="0"/>
          </a:p>
        </p:txBody>
      </p:sp>
      <p:pic>
        <p:nvPicPr>
          <p:cNvPr id="6"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2" name="Title 3" hidden="1">
            <a:extLst>
              <a:ext uri="{FF2B5EF4-FFF2-40B4-BE49-F238E27FC236}">
                <a16:creationId xmlns:a16="http://schemas.microsoft.com/office/drawing/2014/main" id="{B5ECB4ED-E7CA-4C36-ABAD-80E235DB9309}"/>
              </a:ext>
            </a:extLst>
          </p:cNvPr>
          <p:cNvSpPr>
            <a:spLocks noGrp="1"/>
          </p:cNvSpPr>
          <p:nvPr>
            <p:ph type="title"/>
          </p:nvPr>
        </p:nvSpPr>
        <p:spPr>
          <a:xfrm>
            <a:off x="457200" y="-1143000"/>
            <a:ext cx="8229600" cy="1143000"/>
          </a:xfrm>
        </p:spPr>
        <p:txBody>
          <a:bodyPr vert="horz" rtlCol="0" anchor="b">
            <a:normAutofit/>
            <a:scene3d>
              <a:camera prst="orthographicFront"/>
              <a:lightRig rig="soft" dir="t"/>
            </a:scene3d>
            <a:sp3d prstMaterial="softEdge">
              <a:bevelT w="25400" h="25400"/>
            </a:sp3d>
          </a:bodyPr>
          <a:lstStyle/>
          <a:p>
            <a:r>
              <a:rPr lang="en-US" dirty="0"/>
              <a:t>Cleveland Application</a:t>
            </a:r>
          </a:p>
        </p:txBody>
      </p:sp>
    </p:spTree>
    <p:extLst>
      <p:ext uri="{BB962C8B-B14F-4D97-AF65-F5344CB8AC3E}">
        <p14:creationId xmlns:p14="http://schemas.microsoft.com/office/powerpoint/2010/main" val="10124865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A New Approach</a:t>
            </a:r>
          </a:p>
        </p:txBody>
      </p:sp>
      <p:sp>
        <p:nvSpPr>
          <p:cNvPr id="7" name="Rectangle 1"/>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a:t>  School Quality Capitalization</a:t>
            </a:r>
          </a:p>
        </p:txBody>
      </p:sp>
      <p:sp>
        <p:nvSpPr>
          <p:cNvPr id="6147" name="Rectangle 2"/>
          <p:cNvSpPr>
            <a:spLocks noGrp="1" noChangeArrowheads="1"/>
          </p:cNvSpPr>
          <p:nvPr>
            <p:ph idx="1"/>
          </p:nvPr>
        </p:nvSpPr>
        <p:spPr>
          <a:xfrm>
            <a:off x="407276" y="1025835"/>
            <a:ext cx="8229600" cy="5657849"/>
          </a:xfrm>
        </p:spPr>
        <p:txBody>
          <a:bodyPr>
            <a:normAutofit fontScale="77500" lnSpcReduction="20000"/>
          </a:bodyPr>
          <a:lstStyle/>
          <a:p>
            <a:pPr marL="365760" indent="-283464" algn="ctr" fontAlgn="auto">
              <a:spcAft>
                <a:spcPts val="0"/>
              </a:spcAft>
              <a:buFont typeface="Wingdings" pitchFamily="2" charset="2"/>
              <a:buNone/>
              <a:defRPr/>
            </a:pPr>
            <a:r>
              <a:rPr lang="en-US" sz="3600" b="1" dirty="0">
                <a:solidFill>
                  <a:schemeClr val="accent5"/>
                </a:solidFill>
              </a:rPr>
              <a:t>Estimates with a Derived Envelope</a:t>
            </a:r>
          </a:p>
          <a:p>
            <a:pPr marL="365760" indent="-283464" fontAlgn="auto">
              <a:lnSpc>
                <a:spcPct val="50000"/>
              </a:lnSpc>
              <a:spcAft>
                <a:spcPts val="0"/>
              </a:spcAft>
              <a:buFont typeface="Wingdings 2"/>
              <a:buChar char=""/>
              <a:defRPr/>
            </a:pPr>
            <a:endParaRPr lang="en-US" dirty="0"/>
          </a:p>
          <a:p>
            <a:pPr marL="365760" indent="-283464" fontAlgn="auto">
              <a:spcAft>
                <a:spcPts val="0"/>
              </a:spcAft>
              <a:buFont typeface="Wingdings 2"/>
              <a:buChar char=""/>
              <a:defRPr/>
            </a:pPr>
            <a:r>
              <a:rPr lang="en-US" dirty="0"/>
              <a:t>Finally, let’s consider some results for both the hedonic and the underlying bid functions from the application of the method Yinger developed using data from a large metropolitan area.</a:t>
            </a:r>
          </a:p>
          <a:p>
            <a:pPr marL="365760" indent="-283464" fontAlgn="auto">
              <a:spcAft>
                <a:spcPts val="0"/>
              </a:spcAft>
              <a:buFont typeface="Wingdings 2"/>
              <a:buChar char=""/>
              <a:defRPr/>
            </a:pPr>
            <a:endParaRPr lang="en-US" dirty="0"/>
          </a:p>
          <a:p>
            <a:pPr marL="365760" indent="-283464" fontAlgn="auto">
              <a:spcAft>
                <a:spcPts val="0"/>
              </a:spcAft>
              <a:buFont typeface="Wingdings 2"/>
              <a:buChar char=""/>
              <a:defRPr/>
            </a:pPr>
            <a:r>
              <a:rPr lang="en-US" dirty="0"/>
              <a:t>This method has several advantages:</a:t>
            </a:r>
          </a:p>
          <a:p>
            <a:pPr marL="365760" indent="-283464" fontAlgn="auto">
              <a:spcAft>
                <a:spcPts val="0"/>
              </a:spcAft>
              <a:buFont typeface="Wingdings 2"/>
              <a:buChar char=""/>
              <a:defRPr/>
            </a:pPr>
            <a:endParaRPr lang="en-US" dirty="0"/>
          </a:p>
          <a:p>
            <a:pPr lvl="1" indent="-283464">
              <a:buFont typeface="Wingdings 2"/>
              <a:buChar char=""/>
              <a:defRPr/>
            </a:pPr>
            <a:r>
              <a:rPr lang="en-US" dirty="0"/>
              <a:t>It avoids the endogeneity problem in the Rosen 2-step approach.</a:t>
            </a:r>
          </a:p>
          <a:p>
            <a:pPr lvl="1" indent="-283464">
              <a:buFont typeface="Wingdings 2"/>
              <a:buChar char=""/>
              <a:defRPr/>
            </a:pPr>
            <a:endParaRPr lang="en-US" dirty="0"/>
          </a:p>
          <a:p>
            <a:pPr lvl="1" indent="-283464">
              <a:buFont typeface="Wingdings 2"/>
              <a:buChar char=""/>
              <a:defRPr/>
            </a:pPr>
            <a:r>
              <a:rPr lang="en-US" dirty="0"/>
              <a:t>It avoids inconsistency between the bid functions and their envelope (the hedonic equation).</a:t>
            </a:r>
          </a:p>
          <a:p>
            <a:pPr lvl="1" indent="-283464">
              <a:buFont typeface="Wingdings 2"/>
              <a:buChar char=""/>
              <a:defRPr/>
            </a:pPr>
            <a:endParaRPr lang="en-US" dirty="0"/>
          </a:p>
          <a:p>
            <a:pPr lvl="1" indent="-283464">
              <a:buFont typeface="Wingdings 2"/>
              <a:buChar char=""/>
              <a:defRPr/>
            </a:pPr>
            <a:r>
              <a:rPr lang="en-US" dirty="0"/>
              <a:t>It includes most parametric forms for a hedonic as special cases.</a:t>
            </a:r>
          </a:p>
          <a:p>
            <a:pPr lvl="1" indent="-283464">
              <a:buFont typeface="Wingdings 2"/>
              <a:buChar char=""/>
              <a:defRPr/>
            </a:pPr>
            <a:endParaRPr lang="en-US" dirty="0"/>
          </a:p>
          <a:p>
            <a:pPr lvl="1" indent="-283464">
              <a:buFont typeface="Wingdings 2"/>
              <a:buChar char=""/>
              <a:defRPr/>
            </a:pPr>
            <a:r>
              <a:rPr lang="en-US" dirty="0"/>
              <a:t>It allows for household heterogeneity.</a:t>
            </a:r>
          </a:p>
          <a:p>
            <a:pPr lvl="1" indent="-283464">
              <a:buFont typeface="Wingdings 2"/>
              <a:buChar char=""/>
              <a:defRPr/>
            </a:pPr>
            <a:endParaRPr lang="en-US" dirty="0"/>
          </a:p>
          <a:p>
            <a:pPr lvl="1" indent="-283464">
              <a:buFont typeface="Wingdings 2"/>
              <a:buChar char=""/>
              <a:defRPr/>
            </a:pPr>
            <a:r>
              <a:rPr lang="en-US" dirty="0"/>
              <a:t>It leads to tests of key sorting theorems.</a:t>
            </a:r>
          </a:p>
        </p:txBody>
      </p:sp>
      <p:pic>
        <p:nvPicPr>
          <p:cNvPr id="5"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4" name="Title 3" hidden="1">
            <a:extLst>
              <a:ext uri="{FF2B5EF4-FFF2-40B4-BE49-F238E27FC236}">
                <a16:creationId xmlns:a16="http://schemas.microsoft.com/office/drawing/2014/main" id="{31E37FEF-E2F9-4BDC-AA80-39C46270DAE7}"/>
              </a:ext>
            </a:extLst>
          </p:cNvPr>
          <p:cNvSpPr>
            <a:spLocks noGrp="1"/>
          </p:cNvSpPr>
          <p:nvPr>
            <p:ph type="title"/>
          </p:nvPr>
        </p:nvSpPr>
        <p:spPr>
          <a:xfrm>
            <a:off x="457200" y="-1143000"/>
            <a:ext cx="8229600" cy="1143000"/>
          </a:xfrm>
        </p:spPr>
        <p:txBody>
          <a:bodyPr vert="horz" rtlCol="0" anchor="b">
            <a:normAutofit fontScale="90000"/>
            <a:scene3d>
              <a:camera prst="orthographicFront"/>
              <a:lightRig rig="soft" dir="t"/>
            </a:scene3d>
            <a:sp3d prstMaterial="softEdge">
              <a:bevelT w="25400" h="25400"/>
            </a:sp3d>
          </a:bodyPr>
          <a:lstStyle/>
          <a:p>
            <a:r>
              <a:rPr lang="en-US" dirty="0"/>
              <a:t>Estimates with a Derived Envelope</a:t>
            </a:r>
          </a:p>
        </p:txBody>
      </p:sp>
    </p:spTree>
    <p:extLst>
      <p:ext uri="{BB962C8B-B14F-4D97-AF65-F5344CB8AC3E}">
        <p14:creationId xmlns:p14="http://schemas.microsoft.com/office/powerpoint/2010/main" val="15976427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A New Approach</a:t>
            </a:r>
          </a:p>
        </p:txBody>
      </p:sp>
      <p:sp>
        <p:nvSpPr>
          <p:cNvPr id="7" name="Rectangle 1"/>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a:t>  School Quality Capitalization</a:t>
            </a:r>
          </a:p>
        </p:txBody>
      </p:sp>
      <p:sp>
        <p:nvSpPr>
          <p:cNvPr id="6147" name="Rectangle 2"/>
          <p:cNvSpPr>
            <a:spLocks noGrp="1" noChangeArrowheads="1"/>
          </p:cNvSpPr>
          <p:nvPr>
            <p:ph idx="1"/>
          </p:nvPr>
        </p:nvSpPr>
        <p:spPr>
          <a:xfrm>
            <a:off x="457200" y="1088181"/>
            <a:ext cx="8229600" cy="5657849"/>
          </a:xfrm>
        </p:spPr>
        <p:txBody>
          <a:bodyPr>
            <a:normAutofit fontScale="77500" lnSpcReduction="20000"/>
          </a:bodyPr>
          <a:lstStyle/>
          <a:p>
            <a:pPr marL="365760" indent="-283464" algn="ctr" fontAlgn="auto">
              <a:spcAft>
                <a:spcPts val="0"/>
              </a:spcAft>
              <a:buFont typeface="Wingdings" pitchFamily="2" charset="2"/>
              <a:buNone/>
              <a:defRPr/>
            </a:pPr>
            <a:r>
              <a:rPr lang="en-US" sz="3600" b="1" dirty="0">
                <a:solidFill>
                  <a:schemeClr val="accent5"/>
                </a:solidFill>
              </a:rPr>
              <a:t>Estimates with a Derived Envelope, 2</a:t>
            </a:r>
          </a:p>
          <a:p>
            <a:pPr marL="365760" indent="-283464" fontAlgn="auto">
              <a:lnSpc>
                <a:spcPct val="50000"/>
              </a:lnSpc>
              <a:spcAft>
                <a:spcPts val="0"/>
              </a:spcAft>
              <a:buFont typeface="Wingdings 2"/>
              <a:buChar char=""/>
              <a:defRPr/>
            </a:pPr>
            <a:endParaRPr lang="en-US" dirty="0"/>
          </a:p>
          <a:p>
            <a:pPr marL="365760" indent="-283464" fontAlgn="auto">
              <a:spcAft>
                <a:spcPts val="0"/>
              </a:spcAft>
              <a:buFont typeface="Wingdings 2"/>
              <a:buChar char=""/>
              <a:defRPr/>
            </a:pPr>
            <a:r>
              <a:rPr lang="en-US" dirty="0"/>
              <a:t>This approach applies only to continuous amenities, such as school quality or particulates in the air, not to discrete amenities, such as a good view.</a:t>
            </a:r>
          </a:p>
          <a:p>
            <a:pPr marL="365760" indent="-283464" fontAlgn="auto">
              <a:spcAft>
                <a:spcPts val="0"/>
              </a:spcAft>
              <a:buFont typeface="Wingdings 2"/>
              <a:buChar char=""/>
              <a:defRPr/>
            </a:pPr>
            <a:endParaRPr lang="en-US" dirty="0"/>
          </a:p>
          <a:p>
            <a:pPr marL="365760" indent="-283464" fontAlgn="auto">
              <a:spcAft>
                <a:spcPts val="0"/>
              </a:spcAft>
              <a:buFont typeface="Wingdings 2"/>
              <a:buChar char=""/>
              <a:defRPr/>
            </a:pPr>
            <a:r>
              <a:rPr lang="en-US" dirty="0"/>
              <a:t>This approach is based on the assumption of one-to-one matching, that is, to an equilibrium with a unique amenity level for each household type.</a:t>
            </a:r>
          </a:p>
          <a:p>
            <a:pPr marL="365760" indent="-283464" fontAlgn="auto">
              <a:lnSpc>
                <a:spcPct val="70000"/>
              </a:lnSpc>
              <a:spcAft>
                <a:spcPts val="0"/>
              </a:spcAft>
              <a:buFont typeface="Wingdings 2"/>
              <a:buChar char=""/>
              <a:defRPr/>
            </a:pPr>
            <a:endParaRPr lang="en-US" dirty="0"/>
          </a:p>
          <a:p>
            <a:pPr lvl="1" indent="-283464">
              <a:buFont typeface="Wingdings 2"/>
              <a:buChar char=""/>
              <a:defRPr/>
            </a:pPr>
            <a:r>
              <a:rPr lang="en-US" dirty="0"/>
              <a:t>It cannot address heterogeneity in a large city.</a:t>
            </a:r>
          </a:p>
          <a:p>
            <a:pPr lvl="1" indent="-283464">
              <a:buFont typeface="Wingdings 2"/>
              <a:buChar char=""/>
              <a:defRPr/>
            </a:pPr>
            <a:endParaRPr lang="en-US" dirty="0"/>
          </a:p>
          <a:p>
            <a:pPr lvl="1" indent="-283464">
              <a:buFont typeface="Wingdings 2"/>
              <a:buChar char=""/>
              <a:defRPr/>
            </a:pPr>
            <a:r>
              <a:rPr lang="en-US" dirty="0"/>
              <a:t>It may not be a good approximation in other places.</a:t>
            </a:r>
          </a:p>
          <a:p>
            <a:pPr lvl="1" indent="-283464">
              <a:buFont typeface="Wingdings 2"/>
              <a:buChar char=""/>
              <a:defRPr/>
            </a:pPr>
            <a:endParaRPr lang="en-US" dirty="0"/>
          </a:p>
          <a:p>
            <a:pPr indent="-283464">
              <a:buFont typeface="Wingdings 2"/>
              <a:buChar char=""/>
              <a:defRPr/>
            </a:pPr>
            <a:r>
              <a:rPr lang="en-US" dirty="0"/>
              <a:t>This approach relies on the assumption of constant elasticity demand functions, which may not be appropriate.</a:t>
            </a:r>
          </a:p>
          <a:p>
            <a:pPr indent="-283464">
              <a:lnSpc>
                <a:spcPct val="70000"/>
              </a:lnSpc>
              <a:buFont typeface="Wingdings 2"/>
              <a:buChar char=""/>
              <a:defRPr/>
            </a:pPr>
            <a:endParaRPr lang="en-US" dirty="0"/>
          </a:p>
          <a:p>
            <a:pPr lvl="1" indent="-283464">
              <a:buFont typeface="Wingdings 2"/>
              <a:buChar char=""/>
              <a:defRPr/>
            </a:pPr>
            <a:r>
              <a:rPr lang="en-US" dirty="0"/>
              <a:t>However, most other forms implicitly rely on this assumption, too.</a:t>
            </a:r>
          </a:p>
          <a:p>
            <a:pPr lvl="1" indent="-283464">
              <a:buFont typeface="Wingdings 2"/>
              <a:buChar char=""/>
              <a:defRPr/>
            </a:pPr>
            <a:endParaRPr lang="en-US" dirty="0"/>
          </a:p>
        </p:txBody>
      </p:sp>
      <p:pic>
        <p:nvPicPr>
          <p:cNvPr id="5"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4" name="Title 3" hidden="1">
            <a:extLst>
              <a:ext uri="{FF2B5EF4-FFF2-40B4-BE49-F238E27FC236}">
                <a16:creationId xmlns:a16="http://schemas.microsoft.com/office/drawing/2014/main" id="{62493A35-ABD3-4DF9-9130-DAE5A116ECFC}"/>
              </a:ext>
            </a:extLst>
          </p:cNvPr>
          <p:cNvSpPr>
            <a:spLocks noGrp="1"/>
          </p:cNvSpPr>
          <p:nvPr>
            <p:ph type="title"/>
          </p:nvPr>
        </p:nvSpPr>
        <p:spPr>
          <a:xfrm>
            <a:off x="457200" y="-1143000"/>
            <a:ext cx="8229600" cy="1143000"/>
          </a:xfrm>
        </p:spPr>
        <p:txBody>
          <a:bodyPr vert="horz" rtlCol="0" anchor="b">
            <a:normAutofit fontScale="90000"/>
            <a:scene3d>
              <a:camera prst="orthographicFront"/>
              <a:lightRig rig="soft" dir="t"/>
            </a:scene3d>
            <a:sp3d prstMaterial="softEdge">
              <a:bevelT w="25400" h="25400"/>
            </a:sp3d>
          </a:bodyPr>
          <a:lstStyle/>
          <a:p>
            <a:r>
              <a:rPr lang="en-US" dirty="0"/>
              <a:t>Estimates with a Derived Envelope, 2</a:t>
            </a:r>
          </a:p>
        </p:txBody>
      </p:sp>
    </p:spTree>
    <p:extLst>
      <p:ext uri="{BB962C8B-B14F-4D97-AF65-F5344CB8AC3E}">
        <p14:creationId xmlns:p14="http://schemas.microsoft.com/office/powerpoint/2010/main" val="22780425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A New Approach </a:t>
            </a:r>
          </a:p>
        </p:txBody>
      </p:sp>
      <p:sp>
        <p:nvSpPr>
          <p:cNvPr id="8" name="Rectangle 1"/>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a:t>  School Quality Capitalization</a:t>
            </a:r>
          </a:p>
        </p:txBody>
      </p:sp>
      <p:sp>
        <p:nvSpPr>
          <p:cNvPr id="6147" name="Rectangle 2"/>
          <p:cNvSpPr>
            <a:spLocks noGrp="1" noChangeArrowheads="1"/>
          </p:cNvSpPr>
          <p:nvPr>
            <p:ph idx="1"/>
          </p:nvPr>
        </p:nvSpPr>
        <p:spPr>
          <a:xfrm>
            <a:off x="438150" y="1018212"/>
            <a:ext cx="8229600" cy="5657849"/>
          </a:xfrm>
        </p:spPr>
        <p:txBody>
          <a:bodyPr>
            <a:normAutofit/>
          </a:bodyPr>
          <a:lstStyle/>
          <a:p>
            <a:pPr marL="365760" indent="-283464" algn="ctr" fontAlgn="auto">
              <a:spcAft>
                <a:spcPts val="1200"/>
              </a:spcAft>
              <a:buFont typeface="Wingdings" pitchFamily="2" charset="2"/>
              <a:buNone/>
              <a:defRPr/>
            </a:pPr>
            <a:r>
              <a:rPr lang="en-US" sz="2800" b="1" dirty="0">
                <a:solidFill>
                  <a:schemeClr val="accent5"/>
                </a:solidFill>
              </a:rPr>
              <a:t>The Yinger Envelope</a:t>
            </a:r>
          </a:p>
          <a:p>
            <a:pPr marL="365760" indent="-283464" fontAlgn="auto">
              <a:spcAft>
                <a:spcPts val="1200"/>
              </a:spcAft>
              <a:buFont typeface="Wingdings 2"/>
              <a:buChar char=""/>
              <a:defRPr/>
            </a:pPr>
            <a:r>
              <a:rPr lang="en-US" dirty="0"/>
              <a:t>The form derived in an earlier class:</a:t>
            </a:r>
          </a:p>
          <a:p>
            <a:pPr marL="365760" indent="-283464" fontAlgn="auto">
              <a:spcAft>
                <a:spcPts val="1200"/>
              </a:spcAft>
              <a:buFont typeface="Wingdings 2"/>
              <a:buChar char=""/>
              <a:defRPr/>
            </a:pPr>
            <a:endParaRPr lang="en-US" dirty="0"/>
          </a:p>
          <a:p>
            <a:pPr marL="365760" indent="-283464" fontAlgn="auto">
              <a:spcAft>
                <a:spcPts val="1200"/>
              </a:spcAft>
              <a:buFont typeface="Wingdings 2"/>
              <a:buChar char=""/>
              <a:defRPr/>
            </a:pPr>
            <a:endParaRPr lang="en-US" dirty="0"/>
          </a:p>
          <a:p>
            <a:pPr marL="365760" indent="-283464" fontAlgn="auto">
              <a:spcAft>
                <a:spcPts val="1200"/>
              </a:spcAft>
              <a:buFont typeface="Wingdings 2"/>
              <a:buChar char=""/>
              <a:defRPr/>
            </a:pPr>
            <a:endParaRPr lang="en-US" dirty="0"/>
          </a:p>
          <a:p>
            <a:pPr marL="82296" indent="0" fontAlgn="auto">
              <a:spcAft>
                <a:spcPts val="1200"/>
              </a:spcAft>
              <a:buNone/>
              <a:defRPr/>
            </a:pPr>
            <a:r>
              <a:rPr lang="en-US" dirty="0"/>
              <a:t>   and </a:t>
            </a:r>
            <a:r>
              <a:rPr lang="en-US" i="1" dirty="0">
                <a:latin typeface="Times New Roman" pitchFamily="18" charset="0"/>
                <a:cs typeface="Times New Roman" pitchFamily="18" charset="0"/>
              </a:rPr>
              <a:t>X</a:t>
            </a:r>
            <a:r>
              <a:rPr lang="en-US" baseline="30000" dirty="0">
                <a:latin typeface="Times New Roman" pitchFamily="18" charset="0"/>
                <a:cs typeface="Times New Roman" pitchFamily="18" charset="0"/>
              </a:rPr>
              <a:t>(</a:t>
            </a:r>
            <a:r>
              <a:rPr lang="el-GR" i="1" baseline="30000" dirty="0">
                <a:latin typeface="Times New Roman"/>
                <a:cs typeface="Times New Roman"/>
              </a:rPr>
              <a:t>λ</a:t>
            </a:r>
            <a:r>
              <a:rPr lang="en-US" baseline="30000" dirty="0">
                <a:latin typeface="Times New Roman"/>
                <a:cs typeface="Times New Roman"/>
              </a:rPr>
              <a:t>)</a:t>
            </a:r>
            <a:r>
              <a:rPr lang="en-US" dirty="0">
                <a:latin typeface="Times New Roman"/>
                <a:cs typeface="Times New Roman"/>
              </a:rPr>
              <a:t> </a:t>
            </a:r>
            <a:r>
              <a:rPr lang="en-US" dirty="0">
                <a:cs typeface="Times New Roman"/>
              </a:rPr>
              <a:t>is the Box-Cox form.</a:t>
            </a:r>
          </a:p>
          <a:p>
            <a:pPr marL="365760" indent="-283464" fontAlgn="auto">
              <a:spcAft>
                <a:spcPts val="1200"/>
              </a:spcAft>
              <a:buFont typeface="Wingdings 2"/>
              <a:buChar char=""/>
              <a:defRPr/>
            </a:pPr>
            <a:r>
              <a:rPr lang="en-US" dirty="0"/>
              <a:t>A starting point is a quadratic form, which corresponds to</a:t>
            </a:r>
          </a:p>
          <a:p>
            <a:pPr marL="356934" lvl="1" indent="0" fontAlgn="auto">
              <a:spcAft>
                <a:spcPts val="0"/>
              </a:spcAft>
              <a:buNone/>
              <a:defRPr/>
            </a:pPr>
            <a:r>
              <a:rPr lang="en-US" i="1" dirty="0">
                <a:latin typeface="Times New Roman"/>
                <a:cs typeface="Times New Roman"/>
              </a:rPr>
              <a:t>                                     </a:t>
            </a:r>
            <a:r>
              <a:rPr lang="el-GR" sz="2800" i="1" dirty="0">
                <a:latin typeface="Times New Roman"/>
                <a:cs typeface="Times New Roman"/>
              </a:rPr>
              <a:t>μ</a:t>
            </a:r>
            <a:r>
              <a:rPr lang="en-US" sz="2800" dirty="0">
                <a:latin typeface="Times New Roman"/>
                <a:cs typeface="Times New Roman"/>
              </a:rPr>
              <a:t> = -∞ and </a:t>
            </a:r>
            <a:r>
              <a:rPr lang="en-US" sz="2800" i="1" dirty="0">
                <a:latin typeface="Times New Roman"/>
                <a:cs typeface="Times New Roman"/>
              </a:rPr>
              <a:t>σ</a:t>
            </a:r>
            <a:r>
              <a:rPr lang="en-US" sz="2800" baseline="-25000" dirty="0">
                <a:latin typeface="Times New Roman"/>
                <a:cs typeface="Times New Roman"/>
              </a:rPr>
              <a:t>3</a:t>
            </a:r>
            <a:r>
              <a:rPr lang="en-US" sz="2800" dirty="0">
                <a:latin typeface="Times New Roman"/>
                <a:cs typeface="Times New Roman"/>
              </a:rPr>
              <a:t> = 1</a:t>
            </a:r>
            <a:endParaRPr lang="en-US" sz="2800" dirty="0"/>
          </a:p>
        </p:txBody>
      </p:sp>
      <p:grpSp>
        <p:nvGrpSpPr>
          <p:cNvPr id="9" name="Equations" descr="Please contact Professor Yinger for details regarding figures and graphs.">
            <a:extLst>
              <a:ext uri="{FF2B5EF4-FFF2-40B4-BE49-F238E27FC236}">
                <a16:creationId xmlns:a16="http://schemas.microsoft.com/office/drawing/2014/main" id="{A57D5C49-F398-44ED-BCEC-E16BCC52B9F0}"/>
              </a:ext>
            </a:extLst>
          </p:cNvPr>
          <p:cNvGrpSpPr/>
          <p:nvPr/>
        </p:nvGrpSpPr>
        <p:grpSpPr>
          <a:xfrm>
            <a:off x="1485900" y="2162175"/>
            <a:ext cx="6134100" cy="1571625"/>
            <a:chOff x="1485900" y="2162175"/>
            <a:chExt cx="6134100" cy="1571625"/>
          </a:xfrm>
        </p:grpSpPr>
        <p:graphicFrame>
          <p:nvGraphicFramePr>
            <p:cNvPr id="3" name="Equation 1" descr="Please contact Professor Yinger for details regarding figures and graphs."/>
            <p:cNvGraphicFramePr>
              <a:graphicFrameLocks noChangeAspect="1"/>
            </p:cNvGraphicFramePr>
            <p:nvPr>
              <p:extLst>
                <p:ext uri="{D42A27DB-BD31-4B8C-83A1-F6EECF244321}">
                  <p14:modId xmlns:p14="http://schemas.microsoft.com/office/powerpoint/2010/main" val="881667431"/>
                </p:ext>
              </p:extLst>
            </p:nvPr>
          </p:nvGraphicFramePr>
          <p:xfrm>
            <a:off x="2297113" y="2162175"/>
            <a:ext cx="4532312" cy="962025"/>
          </p:xfrm>
          <a:graphic>
            <a:graphicData uri="http://schemas.openxmlformats.org/presentationml/2006/ole">
              <mc:AlternateContent xmlns:mc="http://schemas.openxmlformats.org/markup-compatibility/2006">
                <mc:Choice xmlns:v="urn:schemas-microsoft-com:vml" Requires="v">
                  <p:oleObj spid="_x0000_s3320" name="Equation" r:id="rId3" imgW="2019300" imgH="431800" progId="Equation.DSMT4">
                    <p:embed/>
                  </p:oleObj>
                </mc:Choice>
                <mc:Fallback>
                  <p:oleObj name="Equation" r:id="rId3" imgW="2019300" imgH="431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7113" y="2162175"/>
                          <a:ext cx="4532312"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Equation 2" descr="Please contact Professor Yinger for details regarding figures and graphs."/>
            <p:cNvGraphicFramePr>
              <a:graphicFrameLocks noChangeAspect="1"/>
            </p:cNvGraphicFramePr>
            <p:nvPr>
              <p:extLst>
                <p:ext uri="{D42A27DB-BD31-4B8C-83A1-F6EECF244321}">
                  <p14:modId xmlns:p14="http://schemas.microsoft.com/office/powerpoint/2010/main" val="465067123"/>
                </p:ext>
              </p:extLst>
            </p:nvPr>
          </p:nvGraphicFramePr>
          <p:xfrm>
            <a:off x="1485900" y="3198812"/>
            <a:ext cx="6134100" cy="534988"/>
          </p:xfrm>
          <a:graphic>
            <a:graphicData uri="http://schemas.openxmlformats.org/presentationml/2006/ole">
              <mc:AlternateContent xmlns:mc="http://schemas.openxmlformats.org/markup-compatibility/2006">
                <mc:Choice xmlns:v="urn:schemas-microsoft-com:vml" Requires="v">
                  <p:oleObj spid="_x0000_s3321" name="Equation" r:id="rId5" imgW="2590560" imgH="228600" progId="Equation.DSMT4">
                    <p:embed/>
                  </p:oleObj>
                </mc:Choice>
                <mc:Fallback>
                  <p:oleObj name="Equation" r:id="rId5" imgW="2590560" imgH="228600" progId="Equation.DSMT4">
                    <p:embed/>
                    <p:pic>
                      <p:nvPicPr>
                        <p:cNvPr id="0" name=""/>
                        <p:cNvPicPr>
                          <a:picLocks noChangeAspect="1" noChangeArrowheads="1"/>
                        </p:cNvPicPr>
                        <p:nvPr/>
                      </p:nvPicPr>
                      <p:blipFill>
                        <a:blip r:embed="rId6"/>
                        <a:srcRect/>
                        <a:stretch>
                          <a:fillRect/>
                        </a:stretch>
                      </p:blipFill>
                      <p:spPr bwMode="auto">
                        <a:xfrm>
                          <a:off x="1485900" y="3198812"/>
                          <a:ext cx="61341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pic>
        <p:nvPicPr>
          <p:cNvPr id="7" name="Picture">
            <a:extLst>
              <a:ext uri="{C183D7F6-B498-43B3-948B-1728B52AA6E4}">
                <adec:decorative xmlns:adec="http://schemas.microsoft.com/office/drawing/2017/decorative" val="1"/>
              </a:ext>
            </a:extLst>
          </p:cNvPr>
          <p:cNvPicPr>
            <a:picLocks noChangeAspect="1" noChangeArrowheads="1"/>
          </p:cNvPicPr>
          <p:nvPr/>
        </p:nvPicPr>
        <p:blipFill>
          <a:blip r:embed="rId7" cstate="print"/>
          <a:srcRect/>
          <a:stretch>
            <a:fillRect/>
          </a:stretch>
        </p:blipFill>
        <p:spPr bwMode="auto">
          <a:xfrm>
            <a:off x="7010400" y="372616"/>
            <a:ext cx="1104189" cy="617984"/>
          </a:xfrm>
          <a:prstGeom prst="rect">
            <a:avLst/>
          </a:prstGeom>
          <a:noFill/>
        </p:spPr>
      </p:pic>
      <p:sp>
        <p:nvSpPr>
          <p:cNvPr id="10" name="Title 3" hidden="1">
            <a:extLst>
              <a:ext uri="{FF2B5EF4-FFF2-40B4-BE49-F238E27FC236}">
                <a16:creationId xmlns:a16="http://schemas.microsoft.com/office/drawing/2014/main" id="{5A3EDD03-D8BC-4269-9145-7D7B41FCB40F}"/>
              </a:ext>
            </a:extLst>
          </p:cNvPr>
          <p:cNvSpPr>
            <a:spLocks noGrp="1"/>
          </p:cNvSpPr>
          <p:nvPr>
            <p:ph type="title"/>
          </p:nvPr>
        </p:nvSpPr>
        <p:spPr>
          <a:xfrm>
            <a:off x="457200" y="-1143000"/>
            <a:ext cx="8229600" cy="1143000"/>
          </a:xfrm>
        </p:spPr>
        <p:txBody>
          <a:bodyPr vert="horz" rtlCol="0" anchor="b">
            <a:normAutofit/>
            <a:scene3d>
              <a:camera prst="orthographicFront"/>
              <a:lightRig rig="soft" dir="t"/>
            </a:scene3d>
            <a:sp3d prstMaterial="softEdge">
              <a:bevelT w="25400" h="25400"/>
            </a:sp3d>
          </a:bodyPr>
          <a:lstStyle/>
          <a:p>
            <a:r>
              <a:rPr lang="en-US" dirty="0"/>
              <a:t>The Yinger Envelope</a:t>
            </a:r>
          </a:p>
        </p:txBody>
      </p:sp>
    </p:spTree>
    <p:extLst>
      <p:ext uri="{BB962C8B-B14F-4D97-AF65-F5344CB8AC3E}">
        <p14:creationId xmlns:p14="http://schemas.microsoft.com/office/powerpoint/2010/main" val="2909547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Challenges </a:t>
            </a:r>
          </a:p>
        </p:txBody>
      </p:sp>
      <p:sp>
        <p:nvSpPr>
          <p:cNvPr id="7" name="Rectangle 1"/>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a:t>  School Quality Capitalization</a:t>
            </a:r>
          </a:p>
        </p:txBody>
      </p:sp>
      <p:sp>
        <p:nvSpPr>
          <p:cNvPr id="6147" name="Rectangle 2"/>
          <p:cNvSpPr>
            <a:spLocks noGrp="1" noChangeArrowheads="1"/>
          </p:cNvSpPr>
          <p:nvPr>
            <p:ph idx="1"/>
          </p:nvPr>
        </p:nvSpPr>
        <p:spPr>
          <a:xfrm>
            <a:off x="457200" y="1371600"/>
            <a:ext cx="8229600" cy="4981574"/>
          </a:xfrm>
        </p:spPr>
        <p:txBody>
          <a:bodyPr>
            <a:normAutofit fontScale="92500" lnSpcReduction="20000"/>
          </a:bodyPr>
          <a:lstStyle/>
          <a:p>
            <a:pPr marL="365760" indent="-283464" algn="ctr" fontAlgn="auto">
              <a:spcAft>
                <a:spcPts val="0"/>
              </a:spcAft>
              <a:buFont typeface="Wingdings" pitchFamily="2" charset="2"/>
              <a:buNone/>
              <a:defRPr/>
            </a:pPr>
            <a:r>
              <a:rPr lang="en-US" sz="2800" b="1" dirty="0">
                <a:solidFill>
                  <a:schemeClr val="accent5"/>
                </a:solidFill>
              </a:rPr>
              <a:t>Functional Form</a:t>
            </a:r>
          </a:p>
          <a:p>
            <a:pPr marL="365760" indent="-283464" fontAlgn="auto">
              <a:lnSpc>
                <a:spcPct val="50000"/>
              </a:lnSpc>
              <a:spcAft>
                <a:spcPts val="0"/>
              </a:spcAft>
              <a:buFont typeface="Wingdings 2"/>
              <a:buChar char=""/>
              <a:defRPr/>
            </a:pPr>
            <a:endParaRPr lang="en-US" dirty="0"/>
          </a:p>
          <a:p>
            <a:pPr marL="365760" indent="-283464" fontAlgn="auto">
              <a:spcAft>
                <a:spcPts val="0"/>
              </a:spcAft>
              <a:buFont typeface="Wingdings 2"/>
              <a:buChar char=""/>
              <a:defRPr/>
            </a:pPr>
            <a:r>
              <a:rPr lang="en-US" dirty="0"/>
              <a:t>As discussed in previous classes, simply regressing </a:t>
            </a:r>
            <a:r>
              <a:rPr lang="en-US" i="1" dirty="0">
                <a:latin typeface="Times New Roman" pitchFamily="18" charset="0"/>
                <a:cs typeface="Times New Roman" pitchFamily="18" charset="0"/>
              </a:rPr>
              <a:t>V</a:t>
            </a:r>
            <a:r>
              <a:rPr lang="en-US" dirty="0"/>
              <a:t> on </a:t>
            </a:r>
            <a:r>
              <a:rPr lang="en-US" i="1" dirty="0">
                <a:latin typeface="Times New Roman" pitchFamily="18" charset="0"/>
                <a:cs typeface="Times New Roman" pitchFamily="18" charset="0"/>
              </a:rPr>
              <a:t>S</a:t>
            </a:r>
            <a:r>
              <a:rPr lang="en-US" dirty="0"/>
              <a:t> (with or without logs) is not satisfactory.</a:t>
            </a:r>
          </a:p>
          <a:p>
            <a:pPr marL="365760" indent="-283464" fontAlgn="auto">
              <a:lnSpc>
                <a:spcPct val="50000"/>
              </a:lnSpc>
              <a:spcAft>
                <a:spcPts val="0"/>
              </a:spcAft>
              <a:buFont typeface="Wingdings 2"/>
              <a:buChar char=""/>
              <a:defRPr/>
            </a:pPr>
            <a:endParaRPr lang="en-US" dirty="0"/>
          </a:p>
          <a:p>
            <a:pPr marL="365760" indent="-283464" fontAlgn="auto">
              <a:spcAft>
                <a:spcPts val="0"/>
              </a:spcAft>
              <a:buFont typeface="Wingdings 2"/>
              <a:buChar char=""/>
              <a:defRPr/>
            </a:pPr>
            <a:r>
              <a:rPr lang="en-US" dirty="0"/>
              <a:t>Regressing </a:t>
            </a:r>
            <a:r>
              <a:rPr lang="en-US" dirty="0" err="1"/>
              <a:t>ln</a:t>
            </a:r>
            <a:r>
              <a:rPr lang="en-US" dirty="0"/>
              <a:t>{</a:t>
            </a:r>
            <a:r>
              <a:rPr lang="en-US" i="1" dirty="0">
                <a:latin typeface="Times New Roman" pitchFamily="18" charset="0"/>
                <a:cs typeface="Times New Roman" pitchFamily="18" charset="0"/>
              </a:rPr>
              <a:t>V</a:t>
            </a:r>
            <a:r>
              <a:rPr lang="en-US" dirty="0"/>
              <a:t>} on </a:t>
            </a:r>
            <a:r>
              <a:rPr lang="en-US" i="1" dirty="0">
                <a:latin typeface="Times New Roman" pitchFamily="18" charset="0"/>
                <a:cs typeface="Times New Roman" pitchFamily="18" charset="0"/>
              </a:rPr>
              <a:t>S</a:t>
            </a:r>
            <a:r>
              <a:rPr lang="en-US" dirty="0"/>
              <a:t> and </a:t>
            </a:r>
            <a:r>
              <a:rPr lang="en-US" i="1" dirty="0">
                <a:latin typeface="Times New Roman" pitchFamily="18" charset="0"/>
                <a:cs typeface="Times New Roman" pitchFamily="18" charset="0"/>
              </a:rPr>
              <a:t>S</a:t>
            </a:r>
            <a:r>
              <a:rPr lang="en-US" baseline="30000" dirty="0"/>
              <a:t>2 </a:t>
            </a:r>
            <a:r>
              <a:rPr lang="en-US" dirty="0"/>
              <a:t>is pretty reasonable—but cannot yield structural coefficients.</a:t>
            </a:r>
          </a:p>
          <a:p>
            <a:pPr marL="365760" indent="-283464" fontAlgn="auto">
              <a:lnSpc>
                <a:spcPct val="50000"/>
              </a:lnSpc>
              <a:spcAft>
                <a:spcPts val="0"/>
              </a:spcAft>
              <a:buFont typeface="Wingdings 2"/>
              <a:buChar char=""/>
              <a:defRPr/>
            </a:pPr>
            <a:endParaRPr lang="en-US" dirty="0"/>
          </a:p>
          <a:p>
            <a:pPr marL="365760" indent="-283464" fontAlgn="auto">
              <a:spcAft>
                <a:spcPts val="0"/>
              </a:spcAft>
              <a:buFont typeface="Wingdings 2"/>
              <a:buChar char=""/>
              <a:defRPr/>
            </a:pPr>
            <a:r>
              <a:rPr lang="en-US" dirty="0"/>
              <a:t>To obtain structural coefficients, one must use nonlinear regression or the Rosen 2-step method (with a general form for the envelope and a good instrument for the 2</a:t>
            </a:r>
            <a:r>
              <a:rPr lang="en-US" baseline="30000" dirty="0"/>
              <a:t>nd</a:t>
            </a:r>
            <a:r>
              <a:rPr lang="en-US" dirty="0"/>
              <a:t> step)—or something fancier.</a:t>
            </a:r>
          </a:p>
          <a:p>
            <a:pPr marL="365760" indent="-283464" fontAlgn="auto">
              <a:lnSpc>
                <a:spcPct val="50000"/>
              </a:lnSpc>
              <a:spcAft>
                <a:spcPts val="0"/>
              </a:spcAft>
              <a:buFont typeface="Wingdings 2"/>
              <a:buChar char=""/>
              <a:defRPr/>
            </a:pPr>
            <a:endParaRPr lang="en-US" dirty="0"/>
          </a:p>
        </p:txBody>
      </p:sp>
      <p:pic>
        <p:nvPicPr>
          <p:cNvPr id="6"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4" name="Title 3" hidden="1">
            <a:extLst>
              <a:ext uri="{FF2B5EF4-FFF2-40B4-BE49-F238E27FC236}">
                <a16:creationId xmlns:a16="http://schemas.microsoft.com/office/drawing/2014/main" id="{A87CF716-533A-4EA4-83C6-FBB323E73B0B}"/>
              </a:ext>
            </a:extLst>
          </p:cNvPr>
          <p:cNvSpPr>
            <a:spLocks noGrp="1"/>
          </p:cNvSpPr>
          <p:nvPr>
            <p:ph type="title"/>
          </p:nvPr>
        </p:nvSpPr>
        <p:spPr>
          <a:xfrm>
            <a:off x="457200" y="-1143000"/>
            <a:ext cx="8229600" cy="1143000"/>
          </a:xfrm>
        </p:spPr>
        <p:txBody>
          <a:bodyPr vert="horz" rtlCol="0" anchor="b">
            <a:normAutofit/>
            <a:scene3d>
              <a:camera prst="orthographicFront"/>
              <a:lightRig rig="soft" dir="t"/>
            </a:scene3d>
            <a:sp3d prstMaterial="softEdge">
              <a:bevelT w="25400" h="25400"/>
            </a:sp3d>
          </a:bodyPr>
          <a:lstStyle/>
          <a:p>
            <a:r>
              <a:rPr lang="en-US" dirty="0"/>
              <a:t>Functional Form</a:t>
            </a:r>
          </a:p>
        </p:txBody>
      </p:sp>
    </p:spTree>
    <p:extLst>
      <p:ext uri="{BB962C8B-B14F-4D97-AF65-F5344CB8AC3E}">
        <p14:creationId xmlns:p14="http://schemas.microsoft.com/office/powerpoint/2010/main" val="23761426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p:cNvSpPr txBox="1">
            <a:spLocks/>
          </p:cNvSpPr>
          <p:nvPr/>
        </p:nvSpPr>
        <p:spPr>
          <a:xfrm>
            <a:off x="76200" y="6477000"/>
            <a:ext cx="8229600" cy="381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1600" dirty="0"/>
              <a:t>A New Approach</a:t>
            </a:r>
          </a:p>
        </p:txBody>
      </p:sp>
      <p:sp>
        <p:nvSpPr>
          <p:cNvPr id="9" name="Rectangle"/>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a:t>  School Quality Capitalization</a:t>
            </a:r>
          </a:p>
        </p:txBody>
      </p:sp>
      <p:sp>
        <p:nvSpPr>
          <p:cNvPr id="6" name="Content Placeholder"/>
          <p:cNvSpPr txBox="1">
            <a:spLocks/>
          </p:cNvSpPr>
          <p:nvPr/>
        </p:nvSpPr>
        <p:spPr>
          <a:xfrm>
            <a:off x="635000" y="914400"/>
            <a:ext cx="8128000" cy="622935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ctr">
              <a:spcAft>
                <a:spcPts val="1200"/>
              </a:spcAft>
              <a:buFont typeface="Wingdings 3"/>
              <a:buNone/>
            </a:pPr>
            <a:r>
              <a:rPr lang="en-US" sz="2800" b="1" dirty="0">
                <a:solidFill>
                  <a:schemeClr val="accent5"/>
                </a:solidFill>
              </a:rPr>
              <a:t>The Brasington Data</a:t>
            </a:r>
          </a:p>
          <a:p>
            <a:pPr>
              <a:spcAft>
                <a:spcPts val="1200"/>
              </a:spcAft>
            </a:pPr>
            <a:r>
              <a:rPr lang="en-US" dirty="0"/>
              <a:t>All home sales in Ohio in 2000, with detailed housing characteristics and house location; compiled by Prof. David Brasington.</a:t>
            </a:r>
          </a:p>
          <a:p>
            <a:pPr>
              <a:spcAft>
                <a:spcPts val="1200"/>
              </a:spcAft>
            </a:pPr>
            <a:r>
              <a:rPr lang="en-US" dirty="0"/>
              <a:t>Matched to:</a:t>
            </a:r>
          </a:p>
          <a:p>
            <a:pPr lvl="1">
              <a:spcAft>
                <a:spcPts val="0"/>
              </a:spcAft>
            </a:pPr>
            <a:r>
              <a:rPr lang="en-US" dirty="0"/>
              <a:t>School district and characteristics</a:t>
            </a:r>
          </a:p>
          <a:p>
            <a:pPr lvl="1">
              <a:spcAft>
                <a:spcPts val="0"/>
              </a:spcAft>
            </a:pPr>
            <a:r>
              <a:rPr lang="en-US" dirty="0"/>
              <a:t>Census block group and characteristics</a:t>
            </a:r>
          </a:p>
          <a:p>
            <a:pPr lvl="1">
              <a:spcAft>
                <a:spcPts val="0"/>
              </a:spcAft>
            </a:pPr>
            <a:r>
              <a:rPr lang="en-US" dirty="0"/>
              <a:t>Police district and characteristics</a:t>
            </a:r>
          </a:p>
          <a:p>
            <a:pPr lvl="1">
              <a:spcAft>
                <a:spcPts val="1200"/>
              </a:spcAft>
            </a:pPr>
            <a:r>
              <a:rPr lang="en-US" dirty="0"/>
              <a:t>Air and water pollution data</a:t>
            </a:r>
          </a:p>
          <a:p>
            <a:pPr>
              <a:spcAft>
                <a:spcPts val="1200"/>
              </a:spcAft>
            </a:pPr>
            <a:r>
              <a:rPr lang="en-US" dirty="0"/>
              <a:t>Yinger focuses on the 5-county Cleveland area and add many neighborhood traits.</a:t>
            </a:r>
          </a:p>
          <a:p>
            <a:endParaRPr lang="en-US" dirty="0"/>
          </a:p>
        </p:txBody>
      </p:sp>
      <p:pic>
        <p:nvPicPr>
          <p:cNvPr id="8"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10" name="Title 3" hidden="1">
            <a:extLst>
              <a:ext uri="{FF2B5EF4-FFF2-40B4-BE49-F238E27FC236}">
                <a16:creationId xmlns:a16="http://schemas.microsoft.com/office/drawing/2014/main" id="{F8B53E13-098D-4410-8B59-155B03223CF0}"/>
              </a:ext>
            </a:extLst>
          </p:cNvPr>
          <p:cNvSpPr>
            <a:spLocks noGrp="1"/>
          </p:cNvSpPr>
          <p:nvPr>
            <p:ph type="title"/>
          </p:nvPr>
        </p:nvSpPr>
        <p:spPr>
          <a:xfrm>
            <a:off x="457200" y="-1143000"/>
            <a:ext cx="8229600" cy="1143000"/>
          </a:xfrm>
        </p:spPr>
        <p:txBody>
          <a:bodyPr vert="horz" rtlCol="0" anchor="b">
            <a:normAutofit/>
            <a:scene3d>
              <a:camera prst="orthographicFront"/>
              <a:lightRig rig="soft" dir="t"/>
            </a:scene3d>
            <a:sp3d prstMaterial="softEdge">
              <a:bevelT w="25400" h="25400"/>
            </a:sp3d>
          </a:bodyPr>
          <a:lstStyle/>
          <a:p>
            <a:r>
              <a:rPr lang="en-US" dirty="0"/>
              <a:t>The </a:t>
            </a:r>
            <a:r>
              <a:rPr lang="en-US" dirty="0" err="1"/>
              <a:t>Brasington</a:t>
            </a:r>
            <a:r>
              <a:rPr lang="en-US" dirty="0"/>
              <a:t> Data</a:t>
            </a:r>
          </a:p>
        </p:txBody>
      </p:sp>
    </p:spTree>
    <p:extLst>
      <p:ext uri="{BB962C8B-B14F-4D97-AF65-F5344CB8AC3E}">
        <p14:creationId xmlns:p14="http://schemas.microsoft.com/office/powerpoint/2010/main" val="13829846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txBox="1">
            <a:spLocks/>
          </p:cNvSpPr>
          <p:nvPr/>
        </p:nvSpPr>
        <p:spPr>
          <a:xfrm>
            <a:off x="76200" y="6477000"/>
            <a:ext cx="8229600" cy="381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1600" dirty="0"/>
              <a:t>A New Approach</a:t>
            </a:r>
          </a:p>
        </p:txBody>
      </p:sp>
      <p:sp>
        <p:nvSpPr>
          <p:cNvPr id="8" name="Rectangle"/>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a:t>  School Quality Capitalization</a:t>
            </a:r>
          </a:p>
        </p:txBody>
      </p:sp>
      <p:sp>
        <p:nvSpPr>
          <p:cNvPr id="5" name="Content Placeholder"/>
          <p:cNvSpPr txBox="1">
            <a:spLocks/>
          </p:cNvSpPr>
          <p:nvPr/>
        </p:nvSpPr>
        <p:spPr>
          <a:xfrm>
            <a:off x="672988" y="1011406"/>
            <a:ext cx="8026400" cy="542925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ctr">
              <a:spcAft>
                <a:spcPts val="1200"/>
              </a:spcAft>
              <a:buFont typeface="Wingdings 3"/>
              <a:buNone/>
            </a:pPr>
            <a:r>
              <a:rPr lang="en-US" sz="2800" b="1" dirty="0" err="1">
                <a:solidFill>
                  <a:schemeClr val="accent5"/>
                </a:solidFill>
              </a:rPr>
              <a:t>Yinger’s</a:t>
            </a:r>
            <a:r>
              <a:rPr lang="en-US" sz="2800" b="1" dirty="0">
                <a:solidFill>
                  <a:schemeClr val="accent5"/>
                </a:solidFill>
              </a:rPr>
              <a:t> Two-Step Approach</a:t>
            </a:r>
          </a:p>
          <a:p>
            <a:pPr>
              <a:spcAft>
                <a:spcPts val="1200"/>
              </a:spcAft>
            </a:pPr>
            <a:r>
              <a:rPr lang="en-US" dirty="0"/>
              <a:t>Step 1:  Estimate the envelope using </a:t>
            </a:r>
            <a:r>
              <a:rPr lang="en-US" dirty="0" err="1"/>
              <a:t>Yinger’s</a:t>
            </a:r>
            <a:r>
              <a:rPr lang="en-US" dirty="0"/>
              <a:t> functional form assumptions to identify the price elasticity of demand, </a:t>
            </a:r>
            <a:r>
              <a:rPr lang="el-GR" i="1" dirty="0">
                <a:latin typeface="Times New Roman"/>
                <a:cs typeface="Times New Roman"/>
              </a:rPr>
              <a:t>μ</a:t>
            </a:r>
            <a:r>
              <a:rPr lang="en-US" i="1" dirty="0">
                <a:latin typeface="Times New Roman"/>
                <a:cs typeface="Times New Roman"/>
              </a:rPr>
              <a:t>.</a:t>
            </a:r>
            <a:endParaRPr lang="en-US" i="1" dirty="0"/>
          </a:p>
          <a:p>
            <a:pPr lvl="1">
              <a:spcAft>
                <a:spcPts val="1200"/>
              </a:spcAft>
            </a:pPr>
            <a:r>
              <a:rPr lang="en-US" dirty="0"/>
              <a:t>Step 1A:  Estimate hedonic with neighborhood fixed effects</a:t>
            </a:r>
          </a:p>
          <a:p>
            <a:pPr lvl="1">
              <a:spcAft>
                <a:spcPts val="1200"/>
              </a:spcAft>
            </a:pPr>
            <a:r>
              <a:rPr lang="en-US" dirty="0"/>
              <a:t>Step 1B:  Estimate </a:t>
            </a:r>
            <a:r>
              <a:rPr lang="en-US" i="1" dirty="0">
                <a:latin typeface="Times New Roman" pitchFamily="18" charset="0"/>
                <a:cs typeface="Times New Roman" pitchFamily="18" charset="0"/>
              </a:rPr>
              <a:t>P</a:t>
            </a:r>
            <a:r>
              <a:rPr lang="en-US" i="1" baseline="30000" dirty="0">
                <a:latin typeface="Times New Roman" pitchFamily="18" charset="0"/>
                <a:cs typeface="Times New Roman" pitchFamily="18" charset="0"/>
              </a:rPr>
              <a:t>E</a:t>
            </a:r>
            <a:r>
              <a:rPr lang="en-US" dirty="0">
                <a:latin typeface="Times New Roman" pitchFamily="18" charset="0"/>
                <a:cs typeface="Times New Roman" pitchFamily="18" charset="0"/>
              </a:rPr>
              <a:t>{</a:t>
            </a:r>
            <a:r>
              <a:rPr lang="en-US" i="1" dirty="0">
                <a:latin typeface="Times New Roman" pitchFamily="18" charset="0"/>
                <a:cs typeface="Times New Roman" pitchFamily="18" charset="0"/>
              </a:rPr>
              <a:t>S, t</a:t>
            </a:r>
            <a:r>
              <a:rPr lang="en-US" dirty="0">
                <a:latin typeface="Times New Roman" pitchFamily="18" charset="0"/>
                <a:cs typeface="Times New Roman" pitchFamily="18" charset="0"/>
              </a:rPr>
              <a:t>} </a:t>
            </a:r>
            <a:r>
              <a:rPr lang="en-US" dirty="0"/>
              <a:t>for the sample of neighborhoods with their coefficients from Step 1A as the dependent variable.</a:t>
            </a:r>
          </a:p>
          <a:p>
            <a:pPr>
              <a:spcAft>
                <a:spcPts val="1200"/>
              </a:spcAft>
            </a:pPr>
            <a:r>
              <a:rPr lang="en-US" dirty="0"/>
              <a:t>Step 2:  Estimate the impact of income and other factors (except price) on demand.</a:t>
            </a:r>
          </a:p>
          <a:p>
            <a:endParaRPr lang="en-US" dirty="0"/>
          </a:p>
        </p:txBody>
      </p:sp>
      <p:pic>
        <p:nvPicPr>
          <p:cNvPr id="7"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10" name="Title 3" hidden="1">
            <a:extLst>
              <a:ext uri="{FF2B5EF4-FFF2-40B4-BE49-F238E27FC236}">
                <a16:creationId xmlns:a16="http://schemas.microsoft.com/office/drawing/2014/main" id="{FCE586FF-060C-41ED-9B42-469DBBFF9960}"/>
              </a:ext>
            </a:extLst>
          </p:cNvPr>
          <p:cNvSpPr>
            <a:spLocks noGrp="1"/>
          </p:cNvSpPr>
          <p:nvPr>
            <p:ph type="title"/>
          </p:nvPr>
        </p:nvSpPr>
        <p:spPr>
          <a:xfrm>
            <a:off x="457200" y="-1143000"/>
            <a:ext cx="8229600" cy="1143000"/>
          </a:xfrm>
        </p:spPr>
        <p:txBody>
          <a:bodyPr vert="horz" rtlCol="0" anchor="b">
            <a:normAutofit/>
            <a:scene3d>
              <a:camera prst="orthographicFront"/>
              <a:lightRig rig="soft" dir="t"/>
            </a:scene3d>
            <a:sp3d prstMaterial="softEdge">
              <a:bevelT w="25400" h="25400"/>
            </a:sp3d>
          </a:bodyPr>
          <a:lstStyle/>
          <a:p>
            <a:r>
              <a:rPr lang="en-US" dirty="0" err="1"/>
              <a:t>Yinger’s</a:t>
            </a:r>
            <a:r>
              <a:rPr lang="en-US" dirty="0"/>
              <a:t> Two-Step Approach</a:t>
            </a:r>
          </a:p>
        </p:txBody>
      </p:sp>
    </p:spTree>
    <p:extLst>
      <p:ext uri="{BB962C8B-B14F-4D97-AF65-F5344CB8AC3E}">
        <p14:creationId xmlns:p14="http://schemas.microsoft.com/office/powerpoint/2010/main" val="21122770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A New Approach </a:t>
            </a:r>
          </a:p>
        </p:txBody>
      </p:sp>
      <p:sp>
        <p:nvSpPr>
          <p:cNvPr id="8" name="Rectangle"/>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a:t>  School Quality Capitalization</a:t>
            </a:r>
          </a:p>
        </p:txBody>
      </p:sp>
      <p:sp>
        <p:nvSpPr>
          <p:cNvPr id="5" name="Content Placeholder"/>
          <p:cNvSpPr txBox="1">
            <a:spLocks/>
          </p:cNvSpPr>
          <p:nvPr/>
        </p:nvSpPr>
        <p:spPr>
          <a:xfrm>
            <a:off x="635899" y="1167365"/>
            <a:ext cx="8026400" cy="53721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ctr">
              <a:buFont typeface="Wingdings 3"/>
              <a:buNone/>
            </a:pPr>
            <a:r>
              <a:rPr lang="en-US" sz="2800" b="1" dirty="0">
                <a:solidFill>
                  <a:schemeClr val="accent5"/>
                </a:solidFill>
              </a:rPr>
              <a:t>Neighborhood Fixed Effe</a:t>
            </a:r>
            <a:r>
              <a:rPr lang="en-US" b="1" dirty="0">
                <a:solidFill>
                  <a:schemeClr val="accent5"/>
                </a:solidFill>
              </a:rPr>
              <a:t>cts</a:t>
            </a:r>
          </a:p>
          <a:p>
            <a:pPr>
              <a:lnSpc>
                <a:spcPct val="60000"/>
              </a:lnSpc>
            </a:pPr>
            <a:endParaRPr lang="en-US" dirty="0"/>
          </a:p>
          <a:p>
            <a:r>
              <a:rPr lang="en-US" dirty="0"/>
              <a:t>Start with Census block groups containing more than one observation.</a:t>
            </a:r>
          </a:p>
          <a:p>
            <a:endParaRPr lang="en-US" dirty="0"/>
          </a:p>
          <a:p>
            <a:r>
              <a:rPr lang="en-US" dirty="0"/>
              <a:t>Split block-groups in more than one school district.</a:t>
            </a:r>
          </a:p>
          <a:p>
            <a:endParaRPr lang="en-US" dirty="0"/>
          </a:p>
          <a:p>
            <a:r>
              <a:rPr lang="en-US" dirty="0"/>
              <a:t>Total number of “neighborhoods” in Cleveland area sub-sample: 1,665.</a:t>
            </a:r>
          </a:p>
          <a:p>
            <a:pPr algn="ctr">
              <a:buFont typeface="Wingdings 3"/>
              <a:buNone/>
            </a:pPr>
            <a:endParaRPr lang="en-US" dirty="0"/>
          </a:p>
          <a:p>
            <a:endParaRPr lang="en-US" dirty="0"/>
          </a:p>
        </p:txBody>
      </p:sp>
      <p:pic>
        <p:nvPicPr>
          <p:cNvPr id="7"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10" name="Title 9" hidden="1">
            <a:extLst>
              <a:ext uri="{FF2B5EF4-FFF2-40B4-BE49-F238E27FC236}">
                <a16:creationId xmlns:a16="http://schemas.microsoft.com/office/drawing/2014/main" id="{B361BF13-137E-45CD-AA0A-E7B321A56CC2}"/>
              </a:ext>
            </a:extLst>
          </p:cNvPr>
          <p:cNvSpPr>
            <a:spLocks noGrp="1"/>
          </p:cNvSpPr>
          <p:nvPr>
            <p:ph type="title"/>
          </p:nvPr>
        </p:nvSpPr>
        <p:spPr>
          <a:xfrm>
            <a:off x="457200" y="-1143000"/>
            <a:ext cx="8229600" cy="1143000"/>
          </a:xfrm>
        </p:spPr>
        <p:txBody>
          <a:bodyPr vert="horz" rtlCol="0" anchor="b">
            <a:normAutofit/>
            <a:scene3d>
              <a:camera prst="orthographicFront"/>
              <a:lightRig rig="soft" dir="t"/>
            </a:scene3d>
            <a:sp3d prstMaterial="softEdge">
              <a:bevelT w="25400" h="25400"/>
            </a:sp3d>
          </a:bodyPr>
          <a:lstStyle/>
          <a:p>
            <a:r>
              <a:rPr lang="en-US" dirty="0"/>
              <a:t>Neighborhood Fixed Effects</a:t>
            </a:r>
          </a:p>
        </p:txBody>
      </p:sp>
    </p:spTree>
    <p:extLst>
      <p:ext uri="{BB962C8B-B14F-4D97-AF65-F5344CB8AC3E}">
        <p14:creationId xmlns:p14="http://schemas.microsoft.com/office/powerpoint/2010/main" val="27908496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A New Approach </a:t>
            </a:r>
          </a:p>
        </p:txBody>
      </p:sp>
      <p:sp>
        <p:nvSpPr>
          <p:cNvPr id="8" name="Rectangle"/>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a:t>  School Quality Capitalization</a:t>
            </a:r>
          </a:p>
        </p:txBody>
      </p:sp>
      <p:sp>
        <p:nvSpPr>
          <p:cNvPr id="5" name="Content Placeholder"/>
          <p:cNvSpPr txBox="1">
            <a:spLocks/>
          </p:cNvSpPr>
          <p:nvPr/>
        </p:nvSpPr>
        <p:spPr>
          <a:xfrm>
            <a:off x="711200" y="977868"/>
            <a:ext cx="7924800" cy="542925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ctr">
              <a:spcAft>
                <a:spcPts val="1200"/>
              </a:spcAft>
              <a:buFont typeface="Wingdings 3"/>
              <a:buNone/>
            </a:pPr>
            <a:r>
              <a:rPr lang="en-US" sz="2800" b="1" dirty="0">
                <a:solidFill>
                  <a:schemeClr val="accent5"/>
                </a:solidFill>
              </a:rPr>
              <a:t>Step 1A:  Run Hedonic Regression with Neighborhood Fixed Effects</a:t>
            </a:r>
          </a:p>
          <a:p>
            <a:pPr>
              <a:spcAft>
                <a:spcPts val="1200"/>
              </a:spcAft>
            </a:pPr>
            <a:r>
              <a:rPr lang="en-US" dirty="0"/>
              <a:t>Dependent variable:  Log of sales price in 2000.</a:t>
            </a:r>
          </a:p>
          <a:p>
            <a:pPr>
              <a:spcAft>
                <a:spcPts val="1200"/>
              </a:spcAft>
            </a:pPr>
            <a:r>
              <a:rPr lang="en-US" dirty="0"/>
              <a:t>Explanatory variables:  </a:t>
            </a:r>
          </a:p>
          <a:p>
            <a:pPr lvl="1"/>
            <a:r>
              <a:rPr lang="en-US" dirty="0"/>
              <a:t>Structural housing characteristics.</a:t>
            </a:r>
          </a:p>
          <a:p>
            <a:pPr lvl="1"/>
            <a:r>
              <a:rPr lang="en-US" dirty="0"/>
              <a:t>Corrections for within-neighborhood variation in seven locational traits.</a:t>
            </a:r>
          </a:p>
          <a:p>
            <a:pPr lvl="1">
              <a:spcAft>
                <a:spcPts val="1200"/>
              </a:spcAft>
            </a:pPr>
            <a:r>
              <a:rPr lang="en-US" b="1" dirty="0">
                <a:solidFill>
                  <a:schemeClr val="accent1"/>
                </a:solidFill>
              </a:rPr>
              <a:t>Neighborhood fixed effects</a:t>
            </a:r>
            <a:r>
              <a:rPr lang="en-US" dirty="0">
                <a:solidFill>
                  <a:schemeClr val="accent1"/>
                </a:solidFill>
              </a:rPr>
              <a:t>.</a:t>
            </a:r>
          </a:p>
          <a:p>
            <a:r>
              <a:rPr lang="en-US" dirty="0"/>
              <a:t>22,880 observations in Cleveland subsample.</a:t>
            </a:r>
          </a:p>
        </p:txBody>
      </p:sp>
      <p:pic>
        <p:nvPicPr>
          <p:cNvPr id="7"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10" name="Title 9" hidden="1">
            <a:extLst>
              <a:ext uri="{FF2B5EF4-FFF2-40B4-BE49-F238E27FC236}">
                <a16:creationId xmlns:a16="http://schemas.microsoft.com/office/drawing/2014/main" id="{3ED0A185-C26C-416B-82C6-4C9909ADF079}"/>
              </a:ext>
            </a:extLst>
          </p:cNvPr>
          <p:cNvSpPr>
            <a:spLocks noGrp="1"/>
          </p:cNvSpPr>
          <p:nvPr>
            <p:ph type="title"/>
          </p:nvPr>
        </p:nvSpPr>
        <p:spPr>
          <a:xfrm>
            <a:off x="457200" y="-1143000"/>
            <a:ext cx="8229600" cy="1143000"/>
          </a:xfrm>
        </p:spPr>
        <p:txBody>
          <a:bodyPr vert="horz" rtlCol="0" anchor="b">
            <a:normAutofit fontScale="90000"/>
            <a:scene3d>
              <a:camera prst="orthographicFront"/>
              <a:lightRig rig="soft" dir="t"/>
            </a:scene3d>
            <a:sp3d prstMaterial="softEdge">
              <a:bevelT w="25400" h="25400"/>
            </a:sp3d>
          </a:bodyPr>
          <a:lstStyle/>
          <a:p>
            <a:r>
              <a:rPr lang="en-US" dirty="0"/>
              <a:t>Step 1A: Run Hedonic Regression with Neighborhood Fixed Effects</a:t>
            </a:r>
          </a:p>
        </p:txBody>
      </p:sp>
    </p:spTree>
    <p:extLst>
      <p:ext uri="{BB962C8B-B14F-4D97-AF65-F5344CB8AC3E}">
        <p14:creationId xmlns:p14="http://schemas.microsoft.com/office/powerpoint/2010/main" val="26261287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A New Approach </a:t>
            </a:r>
          </a:p>
        </p:txBody>
      </p:sp>
      <p:sp>
        <p:nvSpPr>
          <p:cNvPr id="8" name="Rectangle"/>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a:t>  School Quality Capitalization</a:t>
            </a:r>
          </a:p>
        </p:txBody>
      </p:sp>
      <p:graphicFrame>
        <p:nvGraphicFramePr>
          <p:cNvPr id="2" name="Table"/>
          <p:cNvGraphicFramePr>
            <a:graphicFrameLocks noGrp="1"/>
          </p:cNvGraphicFramePr>
          <p:nvPr>
            <p:extLst>
              <p:ext uri="{D42A27DB-BD31-4B8C-83A1-F6EECF244321}">
                <p14:modId xmlns:p14="http://schemas.microsoft.com/office/powerpoint/2010/main" val="3295417701"/>
              </p:ext>
            </p:extLst>
          </p:nvPr>
        </p:nvGraphicFramePr>
        <p:xfrm>
          <a:off x="415841" y="1235063"/>
          <a:ext cx="8229600" cy="5149596"/>
        </p:xfrm>
        <a:graphic>
          <a:graphicData uri="http://schemas.openxmlformats.org/drawingml/2006/table">
            <a:tbl>
              <a:tblPr firstRow="1" firstCol="1" bandRow="1">
                <a:tableStyleId>{5C22544A-7EE6-4342-B048-85BDC9FD1C3A}</a:tableStyleId>
              </a:tblPr>
              <a:tblGrid>
                <a:gridCol w="1759696">
                  <a:extLst>
                    <a:ext uri="{9D8B030D-6E8A-4147-A177-3AD203B41FA5}">
                      <a16:colId xmlns:a16="http://schemas.microsoft.com/office/drawing/2014/main" val="20000"/>
                    </a:ext>
                  </a:extLst>
                </a:gridCol>
                <a:gridCol w="3777504">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tblGrid>
              <a:tr h="420624">
                <a:tc gridSpan="4">
                  <a:txBody>
                    <a:bodyPr/>
                    <a:lstStyle/>
                    <a:p>
                      <a:pPr marL="0" marR="0" algn="ctr">
                        <a:lnSpc>
                          <a:spcPct val="115000"/>
                        </a:lnSpc>
                        <a:spcBef>
                          <a:spcPts val="0"/>
                        </a:spcBef>
                        <a:spcAft>
                          <a:spcPts val="0"/>
                        </a:spcAft>
                      </a:pPr>
                      <a:r>
                        <a:rPr lang="en-US" sz="1400" dirty="0">
                          <a:effectLst/>
                        </a:rPr>
                        <a:t>Table 1.  Variable Definitions and Results for Basic Hedonic with Neighborhood Fixed Effects</a:t>
                      </a:r>
                      <a:endParaRPr lang="en-US" sz="1400" dirty="0">
                        <a:effectLst/>
                        <a:latin typeface="Calibri"/>
                        <a:ea typeface="Calibri"/>
                        <a:cs typeface="Times New Roman"/>
                      </a:endParaRPr>
                    </a:p>
                  </a:txBody>
                  <a:tcPr marL="84279" marR="84279"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68046">
                <a:tc>
                  <a:txBody>
                    <a:bodyPr/>
                    <a:lstStyle/>
                    <a:p>
                      <a:pPr marL="0" marR="0">
                        <a:lnSpc>
                          <a:spcPct val="115000"/>
                        </a:lnSpc>
                        <a:spcBef>
                          <a:spcPts val="0"/>
                        </a:spcBef>
                        <a:spcAft>
                          <a:spcPts val="0"/>
                        </a:spcAft>
                      </a:pPr>
                      <a:r>
                        <a:rPr lang="en-US" sz="1400" dirty="0">
                          <a:effectLst/>
                        </a:rPr>
                        <a:t>Variable</a:t>
                      </a:r>
                      <a:endParaRPr lang="en-US" sz="1400" dirty="0">
                        <a:effectLst/>
                        <a:latin typeface="Calibri"/>
                        <a:ea typeface="Calibri"/>
                        <a:cs typeface="Times New Roman"/>
                      </a:endParaRPr>
                    </a:p>
                  </a:txBody>
                  <a:tcPr marL="84279" marR="84279" marT="0" marB="0" anchor="b"/>
                </a:tc>
                <a:tc>
                  <a:txBody>
                    <a:bodyPr/>
                    <a:lstStyle/>
                    <a:p>
                      <a:pPr marL="0" marR="0">
                        <a:lnSpc>
                          <a:spcPct val="115000"/>
                        </a:lnSpc>
                        <a:spcBef>
                          <a:spcPts val="0"/>
                        </a:spcBef>
                        <a:spcAft>
                          <a:spcPts val="0"/>
                        </a:spcAft>
                      </a:pPr>
                      <a:r>
                        <a:rPr lang="en-US" sz="1400">
                          <a:effectLst/>
                        </a:rPr>
                        <a:t>Definition</a:t>
                      </a:r>
                      <a:endParaRPr lang="en-US" sz="1400">
                        <a:effectLst/>
                        <a:latin typeface="Calibri"/>
                        <a:ea typeface="Calibri"/>
                        <a:cs typeface="Times New Roman"/>
                      </a:endParaRPr>
                    </a:p>
                  </a:txBody>
                  <a:tcPr marL="84279" marR="84279" marT="0" marB="0" anchor="b"/>
                </a:tc>
                <a:tc>
                  <a:txBody>
                    <a:bodyPr/>
                    <a:lstStyle/>
                    <a:p>
                      <a:pPr marL="0" marR="0" algn="ctr">
                        <a:lnSpc>
                          <a:spcPct val="115000"/>
                        </a:lnSpc>
                        <a:spcBef>
                          <a:spcPts val="0"/>
                        </a:spcBef>
                        <a:spcAft>
                          <a:spcPts val="0"/>
                        </a:spcAft>
                      </a:pPr>
                      <a:r>
                        <a:rPr lang="en-US" sz="1400">
                          <a:effectLst/>
                        </a:rPr>
                        <a:t>Coefficient</a:t>
                      </a:r>
                      <a:endParaRPr lang="en-US" sz="1400">
                        <a:effectLst/>
                        <a:latin typeface="Calibri"/>
                        <a:ea typeface="Calibri"/>
                        <a:cs typeface="Times New Roman"/>
                      </a:endParaRPr>
                    </a:p>
                  </a:txBody>
                  <a:tcPr marL="84279" marR="84279" marT="0" marB="0" anchor="b"/>
                </a:tc>
                <a:tc>
                  <a:txBody>
                    <a:bodyPr/>
                    <a:lstStyle/>
                    <a:p>
                      <a:pPr marL="0" marR="0" algn="ctr">
                        <a:lnSpc>
                          <a:spcPct val="115000"/>
                        </a:lnSpc>
                        <a:spcBef>
                          <a:spcPts val="0"/>
                        </a:spcBef>
                        <a:spcAft>
                          <a:spcPts val="0"/>
                        </a:spcAft>
                      </a:pPr>
                      <a:r>
                        <a:rPr lang="en-US" sz="1400">
                          <a:effectLst/>
                        </a:rPr>
                        <a:t>Std. Error</a:t>
                      </a:r>
                      <a:endParaRPr lang="en-US" sz="1400">
                        <a:effectLst/>
                        <a:latin typeface="Calibri"/>
                        <a:ea typeface="Calibri"/>
                        <a:cs typeface="Times New Roman"/>
                      </a:endParaRPr>
                    </a:p>
                  </a:txBody>
                  <a:tcPr marL="84279" marR="84279" marT="0" marB="0" anchor="b"/>
                </a:tc>
                <a:extLst>
                  <a:ext uri="{0D108BD9-81ED-4DB2-BD59-A6C34878D82A}">
                    <a16:rowId xmlns:a16="http://schemas.microsoft.com/office/drawing/2014/main" val="10001"/>
                  </a:ext>
                </a:extLst>
              </a:tr>
              <a:tr h="184023">
                <a:tc>
                  <a:txBody>
                    <a:bodyPr/>
                    <a:lstStyle/>
                    <a:p>
                      <a:pPr marL="0" marR="0">
                        <a:lnSpc>
                          <a:spcPct val="115000"/>
                        </a:lnSpc>
                        <a:spcBef>
                          <a:spcPts val="0"/>
                        </a:spcBef>
                        <a:spcAft>
                          <a:spcPts val="0"/>
                        </a:spcAft>
                      </a:pPr>
                      <a:r>
                        <a:rPr lang="en-US" sz="1400" dirty="0">
                          <a:effectLst/>
                        </a:rPr>
                        <a:t>One Story</a:t>
                      </a:r>
                      <a:endParaRPr lang="en-US" sz="1400" dirty="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pPr>
                      <a:r>
                        <a:rPr lang="en-US" sz="1400">
                          <a:effectLst/>
                        </a:rPr>
                        <a:t>House has one story</a:t>
                      </a:r>
                      <a:endParaRPr lang="en-US" sz="140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tabLst>
                          <a:tab pos="217805" algn="dec"/>
                        </a:tabLst>
                      </a:pPr>
                      <a:r>
                        <a:rPr lang="en-US" sz="1400">
                          <a:effectLst/>
                        </a:rPr>
                        <a:t>- 0.0072</a:t>
                      </a:r>
                      <a:endParaRPr lang="en-US" sz="140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pPr>
                      <a:r>
                        <a:rPr lang="en-US" sz="1400">
                          <a:effectLst/>
                        </a:rPr>
                        <a:t>0.0050</a:t>
                      </a:r>
                      <a:endParaRPr lang="en-US" sz="1400">
                        <a:effectLst/>
                        <a:latin typeface="Calibri"/>
                        <a:ea typeface="Calibri"/>
                        <a:cs typeface="Times New Roman"/>
                      </a:endParaRPr>
                    </a:p>
                  </a:txBody>
                  <a:tcPr marL="84279" marR="84279" marT="0" marB="0"/>
                </a:tc>
                <a:extLst>
                  <a:ext uri="{0D108BD9-81ED-4DB2-BD59-A6C34878D82A}">
                    <a16:rowId xmlns:a16="http://schemas.microsoft.com/office/drawing/2014/main" val="10002"/>
                  </a:ext>
                </a:extLst>
              </a:tr>
              <a:tr h="184023">
                <a:tc>
                  <a:txBody>
                    <a:bodyPr/>
                    <a:lstStyle/>
                    <a:p>
                      <a:pPr marL="0" marR="0">
                        <a:lnSpc>
                          <a:spcPct val="115000"/>
                        </a:lnSpc>
                        <a:spcBef>
                          <a:spcPts val="0"/>
                        </a:spcBef>
                        <a:spcAft>
                          <a:spcPts val="0"/>
                        </a:spcAft>
                      </a:pPr>
                      <a:r>
                        <a:rPr lang="en-US" sz="1400" dirty="0">
                          <a:effectLst/>
                        </a:rPr>
                        <a:t>Brick</a:t>
                      </a:r>
                      <a:endParaRPr lang="en-US" sz="1400" dirty="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pPr>
                      <a:r>
                        <a:rPr lang="en-US" sz="1400">
                          <a:effectLst/>
                        </a:rPr>
                        <a:t>House is made of bricks</a:t>
                      </a:r>
                      <a:endParaRPr lang="en-US" sz="140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tabLst>
                          <a:tab pos="217805" algn="dec"/>
                        </a:tabLst>
                      </a:pPr>
                      <a:r>
                        <a:rPr lang="en-US" sz="1400" dirty="0">
                          <a:effectLst/>
                        </a:rPr>
                        <a:t>   0.0153***</a:t>
                      </a:r>
                      <a:endParaRPr lang="en-US" sz="1400" dirty="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pPr>
                      <a:r>
                        <a:rPr lang="en-US" sz="1400">
                          <a:effectLst/>
                        </a:rPr>
                        <a:t>0.0052</a:t>
                      </a:r>
                      <a:endParaRPr lang="en-US" sz="1400">
                        <a:effectLst/>
                        <a:latin typeface="Calibri"/>
                        <a:ea typeface="Calibri"/>
                        <a:cs typeface="Times New Roman"/>
                      </a:endParaRPr>
                    </a:p>
                  </a:txBody>
                  <a:tcPr marL="84279" marR="84279" marT="0" marB="0"/>
                </a:tc>
                <a:extLst>
                  <a:ext uri="{0D108BD9-81ED-4DB2-BD59-A6C34878D82A}">
                    <a16:rowId xmlns:a16="http://schemas.microsoft.com/office/drawing/2014/main" val="10003"/>
                  </a:ext>
                </a:extLst>
              </a:tr>
              <a:tr h="184023">
                <a:tc>
                  <a:txBody>
                    <a:bodyPr/>
                    <a:lstStyle/>
                    <a:p>
                      <a:pPr marL="0" marR="0">
                        <a:lnSpc>
                          <a:spcPct val="115000"/>
                        </a:lnSpc>
                        <a:spcBef>
                          <a:spcPts val="0"/>
                        </a:spcBef>
                        <a:spcAft>
                          <a:spcPts val="0"/>
                        </a:spcAft>
                      </a:pPr>
                      <a:r>
                        <a:rPr lang="en-US" sz="1400" dirty="0">
                          <a:effectLst/>
                        </a:rPr>
                        <a:t>Basement</a:t>
                      </a:r>
                      <a:endParaRPr lang="en-US" sz="1400" dirty="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pPr>
                      <a:r>
                        <a:rPr lang="en-US" sz="1400">
                          <a:effectLst/>
                        </a:rPr>
                        <a:t>House has a finished basement</a:t>
                      </a:r>
                      <a:endParaRPr lang="en-US" sz="140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tabLst>
                          <a:tab pos="217805" algn="dec"/>
                        </a:tabLst>
                      </a:pPr>
                      <a:r>
                        <a:rPr lang="en-US" sz="1400" dirty="0">
                          <a:effectLst/>
                        </a:rPr>
                        <a:t>   0.0308***</a:t>
                      </a:r>
                      <a:endParaRPr lang="en-US" sz="1400" dirty="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pPr>
                      <a:r>
                        <a:rPr lang="en-US" sz="1400">
                          <a:effectLst/>
                        </a:rPr>
                        <a:t>0.0050</a:t>
                      </a:r>
                      <a:endParaRPr lang="en-US" sz="1400">
                        <a:effectLst/>
                        <a:latin typeface="Calibri"/>
                        <a:ea typeface="Calibri"/>
                        <a:cs typeface="Times New Roman"/>
                      </a:endParaRPr>
                    </a:p>
                  </a:txBody>
                  <a:tcPr marL="84279" marR="84279" marT="0" marB="0"/>
                </a:tc>
                <a:extLst>
                  <a:ext uri="{0D108BD9-81ED-4DB2-BD59-A6C34878D82A}">
                    <a16:rowId xmlns:a16="http://schemas.microsoft.com/office/drawing/2014/main" val="10004"/>
                  </a:ext>
                </a:extLst>
              </a:tr>
              <a:tr h="184023">
                <a:tc>
                  <a:txBody>
                    <a:bodyPr/>
                    <a:lstStyle/>
                    <a:p>
                      <a:pPr marL="0" marR="0">
                        <a:lnSpc>
                          <a:spcPct val="115000"/>
                        </a:lnSpc>
                        <a:spcBef>
                          <a:spcPts val="0"/>
                        </a:spcBef>
                        <a:spcAft>
                          <a:spcPts val="0"/>
                        </a:spcAft>
                      </a:pPr>
                      <a:r>
                        <a:rPr lang="en-US" sz="1400" dirty="0">
                          <a:effectLst/>
                        </a:rPr>
                        <a:t>Garage</a:t>
                      </a:r>
                      <a:endParaRPr lang="en-US" sz="1400" dirty="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pPr>
                      <a:r>
                        <a:rPr lang="en-US" sz="1400" dirty="0">
                          <a:effectLst/>
                        </a:rPr>
                        <a:t>House has a garage</a:t>
                      </a:r>
                      <a:endParaRPr lang="en-US" sz="1400" dirty="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tabLst>
                          <a:tab pos="217805" algn="dec"/>
                        </a:tabLst>
                      </a:pPr>
                      <a:r>
                        <a:rPr lang="en-US" sz="1400" dirty="0">
                          <a:effectLst/>
                        </a:rPr>
                        <a:t>   0.1414***</a:t>
                      </a:r>
                      <a:endParaRPr lang="en-US" sz="1400" dirty="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pPr>
                      <a:r>
                        <a:rPr lang="en-US" sz="1400">
                          <a:effectLst/>
                        </a:rPr>
                        <a:t>0.0067</a:t>
                      </a:r>
                      <a:endParaRPr lang="en-US" sz="1400">
                        <a:effectLst/>
                        <a:latin typeface="Calibri"/>
                        <a:ea typeface="Calibri"/>
                        <a:cs typeface="Times New Roman"/>
                      </a:endParaRPr>
                    </a:p>
                  </a:txBody>
                  <a:tcPr marL="84279" marR="84279" marT="0" marB="0"/>
                </a:tc>
                <a:extLst>
                  <a:ext uri="{0D108BD9-81ED-4DB2-BD59-A6C34878D82A}">
                    <a16:rowId xmlns:a16="http://schemas.microsoft.com/office/drawing/2014/main" val="10005"/>
                  </a:ext>
                </a:extLst>
              </a:tr>
              <a:tr h="274320">
                <a:tc>
                  <a:txBody>
                    <a:bodyPr/>
                    <a:lstStyle/>
                    <a:p>
                      <a:pPr marL="0" marR="0">
                        <a:lnSpc>
                          <a:spcPct val="115000"/>
                        </a:lnSpc>
                        <a:spcBef>
                          <a:spcPts val="0"/>
                        </a:spcBef>
                        <a:spcAft>
                          <a:spcPts val="0"/>
                        </a:spcAft>
                      </a:pPr>
                      <a:r>
                        <a:rPr lang="en-US" sz="1400" dirty="0">
                          <a:effectLst/>
                        </a:rPr>
                        <a:t>Air Cond.</a:t>
                      </a:r>
                      <a:endParaRPr lang="en-US" sz="1400" dirty="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pPr>
                      <a:r>
                        <a:rPr lang="en-US" sz="1400" dirty="0">
                          <a:effectLst/>
                        </a:rPr>
                        <a:t>House has central air conditioning</a:t>
                      </a:r>
                      <a:endParaRPr lang="en-US" sz="1400" dirty="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tabLst>
                          <a:tab pos="217805" algn="dec"/>
                        </a:tabLst>
                      </a:pPr>
                      <a:r>
                        <a:rPr lang="en-US" sz="1400" dirty="0">
                          <a:effectLst/>
                        </a:rPr>
                        <a:t>   0.0254***</a:t>
                      </a:r>
                      <a:endParaRPr lang="en-US" sz="1400" dirty="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pPr>
                      <a:r>
                        <a:rPr lang="en-US" sz="1400">
                          <a:effectLst/>
                        </a:rPr>
                        <a:t>0.0055</a:t>
                      </a:r>
                      <a:endParaRPr lang="en-US" sz="1400">
                        <a:effectLst/>
                        <a:latin typeface="Calibri"/>
                        <a:ea typeface="Calibri"/>
                        <a:cs typeface="Times New Roman"/>
                      </a:endParaRPr>
                    </a:p>
                  </a:txBody>
                  <a:tcPr marL="84279" marR="84279" marT="0" marB="0"/>
                </a:tc>
                <a:extLst>
                  <a:ext uri="{0D108BD9-81ED-4DB2-BD59-A6C34878D82A}">
                    <a16:rowId xmlns:a16="http://schemas.microsoft.com/office/drawing/2014/main" val="10006"/>
                  </a:ext>
                </a:extLst>
              </a:tr>
              <a:tr h="243840">
                <a:tc>
                  <a:txBody>
                    <a:bodyPr/>
                    <a:lstStyle/>
                    <a:p>
                      <a:pPr marL="0" marR="0">
                        <a:lnSpc>
                          <a:spcPct val="115000"/>
                        </a:lnSpc>
                        <a:spcBef>
                          <a:spcPts val="0"/>
                        </a:spcBef>
                        <a:spcAft>
                          <a:spcPts val="0"/>
                        </a:spcAft>
                      </a:pPr>
                      <a:r>
                        <a:rPr lang="en-US" sz="1400" dirty="0">
                          <a:effectLst/>
                        </a:rPr>
                        <a:t>Fireplaces</a:t>
                      </a:r>
                      <a:endParaRPr lang="en-US" sz="1400" dirty="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pPr>
                      <a:r>
                        <a:rPr lang="en-US" sz="1400" dirty="0">
                          <a:effectLst/>
                        </a:rPr>
                        <a:t>Number of fireplaces</a:t>
                      </a:r>
                      <a:endParaRPr lang="en-US" sz="1400" dirty="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tabLst>
                          <a:tab pos="217805" algn="dec"/>
                        </a:tabLst>
                      </a:pPr>
                      <a:r>
                        <a:rPr lang="en-US" sz="1400" dirty="0">
                          <a:effectLst/>
                        </a:rPr>
                        <a:t>   0.0316***</a:t>
                      </a:r>
                      <a:endParaRPr lang="en-US" sz="1400" dirty="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pPr>
                      <a:r>
                        <a:rPr lang="en-US" sz="1400">
                          <a:effectLst/>
                        </a:rPr>
                        <a:t>0.0038</a:t>
                      </a:r>
                      <a:endParaRPr lang="en-US" sz="1400">
                        <a:effectLst/>
                        <a:latin typeface="Calibri"/>
                        <a:ea typeface="Calibri"/>
                        <a:cs typeface="Times New Roman"/>
                      </a:endParaRPr>
                    </a:p>
                  </a:txBody>
                  <a:tcPr marL="84279" marR="84279" marT="0" marB="0"/>
                </a:tc>
                <a:extLst>
                  <a:ext uri="{0D108BD9-81ED-4DB2-BD59-A6C34878D82A}">
                    <a16:rowId xmlns:a16="http://schemas.microsoft.com/office/drawing/2014/main" val="10007"/>
                  </a:ext>
                </a:extLst>
              </a:tr>
              <a:tr h="184023">
                <a:tc>
                  <a:txBody>
                    <a:bodyPr/>
                    <a:lstStyle/>
                    <a:p>
                      <a:pPr marL="0" marR="0">
                        <a:lnSpc>
                          <a:spcPct val="115000"/>
                        </a:lnSpc>
                        <a:spcBef>
                          <a:spcPts val="0"/>
                        </a:spcBef>
                        <a:spcAft>
                          <a:spcPts val="0"/>
                        </a:spcAft>
                      </a:pPr>
                      <a:r>
                        <a:rPr lang="en-US" sz="1400" dirty="0">
                          <a:effectLst/>
                        </a:rPr>
                        <a:t>Bedrooms</a:t>
                      </a:r>
                      <a:endParaRPr lang="en-US" sz="1400" dirty="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pPr>
                      <a:r>
                        <a:rPr lang="en-US" sz="1400" dirty="0">
                          <a:effectLst/>
                        </a:rPr>
                        <a:t>Number of bedrooms</a:t>
                      </a:r>
                      <a:endParaRPr lang="en-US" sz="1400" dirty="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tabLst>
                          <a:tab pos="217805" algn="dec"/>
                        </a:tabLst>
                      </a:pPr>
                      <a:r>
                        <a:rPr lang="en-US" sz="1400" dirty="0">
                          <a:effectLst/>
                        </a:rPr>
                        <a:t>- 0.0082***</a:t>
                      </a:r>
                      <a:endParaRPr lang="en-US" sz="1400" dirty="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pPr>
                      <a:r>
                        <a:rPr lang="en-US" sz="1400">
                          <a:effectLst/>
                        </a:rPr>
                        <a:t>0.0028</a:t>
                      </a:r>
                      <a:endParaRPr lang="en-US" sz="1400">
                        <a:effectLst/>
                        <a:latin typeface="Calibri"/>
                        <a:ea typeface="Calibri"/>
                        <a:cs typeface="Times New Roman"/>
                      </a:endParaRPr>
                    </a:p>
                  </a:txBody>
                  <a:tcPr marL="84279" marR="84279" marT="0" marB="0"/>
                </a:tc>
                <a:extLst>
                  <a:ext uri="{0D108BD9-81ED-4DB2-BD59-A6C34878D82A}">
                    <a16:rowId xmlns:a16="http://schemas.microsoft.com/office/drawing/2014/main" val="10008"/>
                  </a:ext>
                </a:extLst>
              </a:tr>
              <a:tr h="184023">
                <a:tc>
                  <a:txBody>
                    <a:bodyPr/>
                    <a:lstStyle/>
                    <a:p>
                      <a:pPr marL="0" marR="0">
                        <a:lnSpc>
                          <a:spcPct val="115000"/>
                        </a:lnSpc>
                        <a:spcBef>
                          <a:spcPts val="0"/>
                        </a:spcBef>
                        <a:spcAft>
                          <a:spcPts val="0"/>
                        </a:spcAft>
                      </a:pPr>
                      <a:r>
                        <a:rPr lang="en-US" sz="1400" dirty="0">
                          <a:effectLst/>
                        </a:rPr>
                        <a:t>Full Baths</a:t>
                      </a:r>
                      <a:endParaRPr lang="en-US" sz="1400" dirty="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pPr>
                      <a:r>
                        <a:rPr lang="en-US" sz="1400" dirty="0">
                          <a:effectLst/>
                        </a:rPr>
                        <a:t>Number of full bathrooms</a:t>
                      </a:r>
                      <a:endParaRPr lang="en-US" sz="1400" dirty="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tabLst>
                          <a:tab pos="217805" algn="dec"/>
                        </a:tabLst>
                      </a:pPr>
                      <a:r>
                        <a:rPr lang="en-US" sz="1400" dirty="0">
                          <a:effectLst/>
                        </a:rPr>
                        <a:t>   0.0601***</a:t>
                      </a:r>
                      <a:endParaRPr lang="en-US" sz="1400" dirty="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pPr>
                      <a:r>
                        <a:rPr lang="en-US" sz="1400">
                          <a:effectLst/>
                        </a:rPr>
                        <a:t>0.0042</a:t>
                      </a:r>
                      <a:endParaRPr lang="en-US" sz="1400">
                        <a:effectLst/>
                        <a:latin typeface="Calibri"/>
                        <a:ea typeface="Calibri"/>
                        <a:cs typeface="Times New Roman"/>
                      </a:endParaRPr>
                    </a:p>
                  </a:txBody>
                  <a:tcPr marL="84279" marR="84279" marT="0" marB="0"/>
                </a:tc>
                <a:extLst>
                  <a:ext uri="{0D108BD9-81ED-4DB2-BD59-A6C34878D82A}">
                    <a16:rowId xmlns:a16="http://schemas.microsoft.com/office/drawing/2014/main" val="10009"/>
                  </a:ext>
                </a:extLst>
              </a:tr>
              <a:tr h="184023">
                <a:tc>
                  <a:txBody>
                    <a:bodyPr/>
                    <a:lstStyle/>
                    <a:p>
                      <a:pPr marL="0" marR="0">
                        <a:lnSpc>
                          <a:spcPct val="115000"/>
                        </a:lnSpc>
                        <a:spcBef>
                          <a:spcPts val="0"/>
                        </a:spcBef>
                        <a:spcAft>
                          <a:spcPts val="0"/>
                        </a:spcAft>
                      </a:pPr>
                      <a:r>
                        <a:rPr lang="en-US" sz="1400" dirty="0">
                          <a:effectLst/>
                        </a:rPr>
                        <a:t>Part Baths</a:t>
                      </a:r>
                      <a:endParaRPr lang="en-US" sz="1400" dirty="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pPr>
                      <a:r>
                        <a:rPr lang="en-US" sz="1400" dirty="0">
                          <a:effectLst/>
                        </a:rPr>
                        <a:t>Number of partial bathrooms</a:t>
                      </a:r>
                      <a:endParaRPr lang="en-US" sz="1400" dirty="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tabLst>
                          <a:tab pos="217805" algn="dec"/>
                        </a:tabLst>
                      </a:pPr>
                      <a:r>
                        <a:rPr lang="en-US" sz="1400" dirty="0">
                          <a:effectLst/>
                        </a:rPr>
                        <a:t>   0.0412***</a:t>
                      </a:r>
                      <a:endParaRPr lang="en-US" sz="1400" dirty="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pPr>
                      <a:r>
                        <a:rPr lang="en-US" sz="1400">
                          <a:effectLst/>
                        </a:rPr>
                        <a:t>0.0041</a:t>
                      </a:r>
                      <a:endParaRPr lang="en-US" sz="1400">
                        <a:effectLst/>
                        <a:latin typeface="Calibri"/>
                        <a:ea typeface="Calibri"/>
                        <a:cs typeface="Times New Roman"/>
                      </a:endParaRPr>
                    </a:p>
                  </a:txBody>
                  <a:tcPr marL="84279" marR="84279" marT="0" marB="0"/>
                </a:tc>
                <a:extLst>
                  <a:ext uri="{0D108BD9-81ED-4DB2-BD59-A6C34878D82A}">
                    <a16:rowId xmlns:a16="http://schemas.microsoft.com/office/drawing/2014/main" val="10010"/>
                  </a:ext>
                </a:extLst>
              </a:tr>
              <a:tr h="184023">
                <a:tc>
                  <a:txBody>
                    <a:bodyPr/>
                    <a:lstStyle/>
                    <a:p>
                      <a:pPr marL="0" marR="0">
                        <a:lnSpc>
                          <a:spcPct val="115000"/>
                        </a:lnSpc>
                        <a:spcBef>
                          <a:spcPts val="0"/>
                        </a:spcBef>
                        <a:spcAft>
                          <a:spcPts val="0"/>
                        </a:spcAft>
                      </a:pPr>
                      <a:r>
                        <a:rPr lang="en-US" sz="1400" dirty="0">
                          <a:effectLst/>
                        </a:rPr>
                        <a:t>Age of House</a:t>
                      </a:r>
                      <a:endParaRPr lang="en-US" sz="1400" dirty="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pPr>
                      <a:r>
                        <a:rPr lang="en-US" sz="1400" dirty="0">
                          <a:effectLst/>
                        </a:rPr>
                        <a:t>Log of the age of the house</a:t>
                      </a:r>
                      <a:endParaRPr lang="en-US" sz="1400" dirty="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tabLst>
                          <a:tab pos="217805" algn="dec"/>
                        </a:tabLst>
                      </a:pPr>
                      <a:r>
                        <a:rPr lang="en-US" sz="1400" dirty="0">
                          <a:effectLst/>
                        </a:rPr>
                        <a:t>- 0.0839***</a:t>
                      </a:r>
                      <a:endParaRPr lang="en-US" sz="1400" dirty="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pPr>
                      <a:r>
                        <a:rPr lang="en-US" sz="1400">
                          <a:effectLst/>
                        </a:rPr>
                        <a:t>0.0032</a:t>
                      </a:r>
                      <a:endParaRPr lang="en-US" sz="1400">
                        <a:effectLst/>
                        <a:latin typeface="Calibri"/>
                        <a:ea typeface="Calibri"/>
                        <a:cs typeface="Times New Roman"/>
                      </a:endParaRPr>
                    </a:p>
                  </a:txBody>
                  <a:tcPr marL="84279" marR="84279" marT="0" marB="0"/>
                </a:tc>
                <a:extLst>
                  <a:ext uri="{0D108BD9-81ED-4DB2-BD59-A6C34878D82A}">
                    <a16:rowId xmlns:a16="http://schemas.microsoft.com/office/drawing/2014/main" val="10011"/>
                  </a:ext>
                </a:extLst>
              </a:tr>
              <a:tr h="274320">
                <a:tc>
                  <a:txBody>
                    <a:bodyPr/>
                    <a:lstStyle/>
                    <a:p>
                      <a:pPr marL="0" marR="0">
                        <a:lnSpc>
                          <a:spcPct val="115000"/>
                        </a:lnSpc>
                        <a:spcBef>
                          <a:spcPts val="0"/>
                        </a:spcBef>
                        <a:spcAft>
                          <a:spcPts val="0"/>
                        </a:spcAft>
                      </a:pPr>
                      <a:r>
                        <a:rPr lang="en-US" sz="1400" dirty="0">
                          <a:effectLst/>
                        </a:rPr>
                        <a:t>House Area</a:t>
                      </a:r>
                      <a:endParaRPr lang="en-US" sz="1400" dirty="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pPr>
                      <a:r>
                        <a:rPr lang="en-US" sz="1400" dirty="0">
                          <a:effectLst/>
                        </a:rPr>
                        <a:t>Log of square feet of living area</a:t>
                      </a:r>
                      <a:endParaRPr lang="en-US" sz="1400" dirty="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tabLst>
                          <a:tab pos="217805" algn="dec"/>
                        </a:tabLst>
                      </a:pPr>
                      <a:r>
                        <a:rPr lang="en-US" sz="1400" dirty="0">
                          <a:effectLst/>
                        </a:rPr>
                        <a:t>   0.4237***</a:t>
                      </a:r>
                      <a:endParaRPr lang="en-US" sz="1400" dirty="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pPr>
                      <a:r>
                        <a:rPr lang="en-US" sz="1400">
                          <a:effectLst/>
                        </a:rPr>
                        <a:t>0.0086</a:t>
                      </a:r>
                      <a:endParaRPr lang="en-US" sz="1400">
                        <a:effectLst/>
                        <a:latin typeface="Calibri"/>
                        <a:ea typeface="Calibri"/>
                        <a:cs typeface="Times New Roman"/>
                      </a:endParaRPr>
                    </a:p>
                  </a:txBody>
                  <a:tcPr marL="84279" marR="84279" marT="0" marB="0"/>
                </a:tc>
                <a:extLst>
                  <a:ext uri="{0D108BD9-81ED-4DB2-BD59-A6C34878D82A}">
                    <a16:rowId xmlns:a16="http://schemas.microsoft.com/office/drawing/2014/main" val="10012"/>
                  </a:ext>
                </a:extLst>
              </a:tr>
              <a:tr h="184023">
                <a:tc>
                  <a:txBody>
                    <a:bodyPr/>
                    <a:lstStyle/>
                    <a:p>
                      <a:pPr marL="0" marR="0">
                        <a:lnSpc>
                          <a:spcPct val="115000"/>
                        </a:lnSpc>
                        <a:spcBef>
                          <a:spcPts val="0"/>
                        </a:spcBef>
                        <a:spcAft>
                          <a:spcPts val="0"/>
                        </a:spcAft>
                      </a:pPr>
                      <a:r>
                        <a:rPr lang="en-US" sz="1400" dirty="0">
                          <a:effectLst/>
                        </a:rPr>
                        <a:t>Lot Area</a:t>
                      </a:r>
                      <a:endParaRPr lang="en-US" sz="1400" dirty="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pPr>
                      <a:r>
                        <a:rPr lang="en-US" sz="1400">
                          <a:effectLst/>
                        </a:rPr>
                        <a:t>Log of lot size</a:t>
                      </a:r>
                      <a:endParaRPr lang="en-US" sz="140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tabLst>
                          <a:tab pos="217805" algn="dec"/>
                        </a:tabLst>
                      </a:pPr>
                      <a:r>
                        <a:rPr lang="en-US" sz="1400" dirty="0">
                          <a:effectLst/>
                        </a:rPr>
                        <a:t>   0.0844***</a:t>
                      </a:r>
                      <a:endParaRPr lang="en-US" sz="1400" dirty="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pPr>
                      <a:r>
                        <a:rPr lang="en-US" sz="1400" dirty="0">
                          <a:effectLst/>
                        </a:rPr>
                        <a:t>0.0037</a:t>
                      </a:r>
                      <a:endParaRPr lang="en-US" sz="1400" dirty="0">
                        <a:effectLst/>
                        <a:latin typeface="Calibri"/>
                        <a:ea typeface="Calibri"/>
                        <a:cs typeface="Times New Roman"/>
                      </a:endParaRPr>
                    </a:p>
                  </a:txBody>
                  <a:tcPr marL="84279" marR="84279" marT="0" marB="0"/>
                </a:tc>
                <a:extLst>
                  <a:ext uri="{0D108BD9-81ED-4DB2-BD59-A6C34878D82A}">
                    <a16:rowId xmlns:a16="http://schemas.microsoft.com/office/drawing/2014/main" val="10013"/>
                  </a:ext>
                </a:extLst>
              </a:tr>
              <a:tr h="184023">
                <a:tc>
                  <a:txBody>
                    <a:bodyPr/>
                    <a:lstStyle/>
                    <a:p>
                      <a:pPr marL="0" marR="0">
                        <a:lnSpc>
                          <a:spcPct val="115000"/>
                        </a:lnSpc>
                        <a:spcBef>
                          <a:spcPts val="0"/>
                        </a:spcBef>
                        <a:spcAft>
                          <a:spcPts val="0"/>
                        </a:spcAft>
                      </a:pPr>
                      <a:r>
                        <a:rPr lang="en-US" sz="1400" dirty="0">
                          <a:effectLst/>
                        </a:rPr>
                        <a:t>Outbuildings</a:t>
                      </a:r>
                      <a:endParaRPr lang="en-US" sz="1400" dirty="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pPr>
                      <a:r>
                        <a:rPr lang="en-US" sz="1400">
                          <a:effectLst/>
                        </a:rPr>
                        <a:t>Number of outbuildings</a:t>
                      </a:r>
                      <a:endParaRPr lang="en-US" sz="140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tabLst>
                          <a:tab pos="217805" algn="dec"/>
                        </a:tabLst>
                      </a:pPr>
                      <a:r>
                        <a:rPr lang="en-US" sz="1400" dirty="0">
                          <a:effectLst/>
                        </a:rPr>
                        <a:t>   0.1320***</a:t>
                      </a:r>
                      <a:endParaRPr lang="en-US" sz="1400" dirty="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pPr>
                      <a:r>
                        <a:rPr lang="en-US" sz="1400" dirty="0">
                          <a:effectLst/>
                        </a:rPr>
                        <a:t>0.0396</a:t>
                      </a:r>
                      <a:endParaRPr lang="en-US" sz="1400" dirty="0">
                        <a:effectLst/>
                        <a:latin typeface="Calibri"/>
                        <a:ea typeface="Calibri"/>
                        <a:cs typeface="Times New Roman"/>
                      </a:endParaRPr>
                    </a:p>
                  </a:txBody>
                  <a:tcPr marL="84279" marR="84279" marT="0" marB="0"/>
                </a:tc>
                <a:extLst>
                  <a:ext uri="{0D108BD9-81ED-4DB2-BD59-A6C34878D82A}">
                    <a16:rowId xmlns:a16="http://schemas.microsoft.com/office/drawing/2014/main" val="10014"/>
                  </a:ext>
                </a:extLst>
              </a:tr>
              <a:tr h="184023">
                <a:tc>
                  <a:txBody>
                    <a:bodyPr/>
                    <a:lstStyle/>
                    <a:p>
                      <a:pPr marL="0" marR="0">
                        <a:lnSpc>
                          <a:spcPct val="115000"/>
                        </a:lnSpc>
                        <a:spcBef>
                          <a:spcPts val="0"/>
                        </a:spcBef>
                        <a:spcAft>
                          <a:spcPts val="0"/>
                        </a:spcAft>
                      </a:pPr>
                      <a:r>
                        <a:rPr lang="en-US" sz="1400" dirty="0">
                          <a:effectLst/>
                        </a:rPr>
                        <a:t>Porch</a:t>
                      </a:r>
                      <a:endParaRPr lang="en-US" sz="1400" dirty="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pPr>
                      <a:r>
                        <a:rPr lang="en-US" sz="1400">
                          <a:effectLst/>
                        </a:rPr>
                        <a:t>House has a porch</a:t>
                      </a:r>
                      <a:endParaRPr lang="en-US" sz="140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tabLst>
                          <a:tab pos="217805" algn="dec"/>
                        </a:tabLst>
                      </a:pPr>
                      <a:r>
                        <a:rPr lang="en-US" sz="1400" dirty="0">
                          <a:effectLst/>
                        </a:rPr>
                        <a:t>   0.0327***</a:t>
                      </a:r>
                      <a:endParaRPr lang="en-US" sz="1400" dirty="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pPr>
                      <a:r>
                        <a:rPr lang="en-US" sz="1400" dirty="0">
                          <a:effectLst/>
                        </a:rPr>
                        <a:t>0.0073</a:t>
                      </a:r>
                      <a:endParaRPr lang="en-US" sz="1400" dirty="0">
                        <a:effectLst/>
                        <a:latin typeface="Calibri"/>
                        <a:ea typeface="Calibri"/>
                        <a:cs typeface="Times New Roman"/>
                      </a:endParaRPr>
                    </a:p>
                  </a:txBody>
                  <a:tcPr marL="84279" marR="84279" marT="0" marB="0"/>
                </a:tc>
                <a:extLst>
                  <a:ext uri="{0D108BD9-81ED-4DB2-BD59-A6C34878D82A}">
                    <a16:rowId xmlns:a16="http://schemas.microsoft.com/office/drawing/2014/main" val="10015"/>
                  </a:ext>
                </a:extLst>
              </a:tr>
              <a:tr h="184023">
                <a:tc>
                  <a:txBody>
                    <a:bodyPr/>
                    <a:lstStyle/>
                    <a:p>
                      <a:pPr marL="0" marR="0">
                        <a:lnSpc>
                          <a:spcPct val="115000"/>
                        </a:lnSpc>
                        <a:spcBef>
                          <a:spcPts val="0"/>
                        </a:spcBef>
                        <a:spcAft>
                          <a:spcPts val="0"/>
                        </a:spcAft>
                      </a:pPr>
                      <a:r>
                        <a:rPr lang="en-US" sz="1400" dirty="0">
                          <a:effectLst/>
                        </a:rPr>
                        <a:t>Deck</a:t>
                      </a:r>
                      <a:endParaRPr lang="en-US" sz="1400" dirty="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pPr>
                      <a:r>
                        <a:rPr lang="en-US" sz="1400">
                          <a:effectLst/>
                        </a:rPr>
                        <a:t>House has a deck</a:t>
                      </a:r>
                      <a:endParaRPr lang="en-US" sz="140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tabLst>
                          <a:tab pos="217805" algn="dec"/>
                        </a:tabLst>
                      </a:pPr>
                      <a:r>
                        <a:rPr lang="en-US" sz="1400" dirty="0">
                          <a:effectLst/>
                        </a:rPr>
                        <a:t>   0.0545***</a:t>
                      </a:r>
                      <a:endParaRPr lang="en-US" sz="1400" dirty="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pPr>
                      <a:r>
                        <a:rPr lang="en-US" sz="1400" dirty="0">
                          <a:effectLst/>
                        </a:rPr>
                        <a:t>0.0053</a:t>
                      </a:r>
                      <a:endParaRPr lang="en-US" sz="1400" dirty="0">
                        <a:effectLst/>
                        <a:latin typeface="Calibri"/>
                        <a:ea typeface="Calibri"/>
                        <a:cs typeface="Times New Roman"/>
                      </a:endParaRPr>
                    </a:p>
                  </a:txBody>
                  <a:tcPr marL="84279" marR="84279" marT="0" marB="0"/>
                </a:tc>
                <a:extLst>
                  <a:ext uri="{0D108BD9-81ED-4DB2-BD59-A6C34878D82A}">
                    <a16:rowId xmlns:a16="http://schemas.microsoft.com/office/drawing/2014/main" val="10016"/>
                  </a:ext>
                </a:extLst>
              </a:tr>
              <a:tr h="184023">
                <a:tc>
                  <a:txBody>
                    <a:bodyPr/>
                    <a:lstStyle/>
                    <a:p>
                      <a:pPr marL="0" marR="0">
                        <a:lnSpc>
                          <a:spcPct val="115000"/>
                        </a:lnSpc>
                        <a:spcBef>
                          <a:spcPts val="0"/>
                        </a:spcBef>
                        <a:spcAft>
                          <a:spcPts val="0"/>
                        </a:spcAft>
                      </a:pPr>
                      <a:r>
                        <a:rPr lang="en-US" sz="1400" dirty="0">
                          <a:effectLst/>
                        </a:rPr>
                        <a:t>Pool</a:t>
                      </a:r>
                      <a:endParaRPr lang="en-US" sz="1400" dirty="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pPr>
                      <a:r>
                        <a:rPr lang="en-US" sz="1400">
                          <a:effectLst/>
                        </a:rPr>
                        <a:t>House has a pool</a:t>
                      </a:r>
                      <a:endParaRPr lang="en-US" sz="140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tabLst>
                          <a:tab pos="217805" algn="dec"/>
                        </a:tabLst>
                      </a:pPr>
                      <a:r>
                        <a:rPr lang="en-US" sz="1400" dirty="0">
                          <a:effectLst/>
                        </a:rPr>
                        <a:t>   0.0910***</a:t>
                      </a:r>
                      <a:endParaRPr lang="en-US" sz="1400" dirty="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pPr>
                      <a:r>
                        <a:rPr lang="en-US" sz="1400" dirty="0">
                          <a:effectLst/>
                        </a:rPr>
                        <a:t>0.0180</a:t>
                      </a:r>
                      <a:endParaRPr lang="en-US" sz="1400" dirty="0">
                        <a:effectLst/>
                        <a:latin typeface="Calibri"/>
                        <a:ea typeface="Calibri"/>
                        <a:cs typeface="Times New Roman"/>
                      </a:endParaRPr>
                    </a:p>
                  </a:txBody>
                  <a:tcPr marL="84279" marR="84279" marT="0" marB="0"/>
                </a:tc>
                <a:extLst>
                  <a:ext uri="{0D108BD9-81ED-4DB2-BD59-A6C34878D82A}">
                    <a16:rowId xmlns:a16="http://schemas.microsoft.com/office/drawing/2014/main" val="10017"/>
                  </a:ext>
                </a:extLst>
              </a:tr>
              <a:tr h="368046">
                <a:tc>
                  <a:txBody>
                    <a:bodyPr/>
                    <a:lstStyle/>
                    <a:p>
                      <a:pPr marL="0" marR="0">
                        <a:lnSpc>
                          <a:spcPct val="115000"/>
                        </a:lnSpc>
                        <a:spcBef>
                          <a:spcPts val="0"/>
                        </a:spcBef>
                        <a:spcAft>
                          <a:spcPts val="0"/>
                        </a:spcAft>
                      </a:pPr>
                      <a:r>
                        <a:rPr lang="en-US" sz="1400" dirty="0">
                          <a:effectLst/>
                        </a:rPr>
                        <a:t>Date of Sale</a:t>
                      </a:r>
                      <a:endParaRPr lang="en-US" sz="1400" dirty="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pPr>
                      <a:r>
                        <a:rPr lang="en-US" sz="1400" dirty="0">
                          <a:effectLst/>
                        </a:rPr>
                        <a:t>Date of house sale (January 1=1, December 31=365)</a:t>
                      </a:r>
                      <a:endParaRPr lang="en-US" sz="1400" dirty="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tabLst>
                          <a:tab pos="217805" algn="dec"/>
                        </a:tabLst>
                      </a:pPr>
                      <a:r>
                        <a:rPr lang="en-US" sz="1400" dirty="0">
                          <a:effectLst/>
                        </a:rPr>
                        <a:t>   0.0002***</a:t>
                      </a:r>
                      <a:endParaRPr lang="en-US" sz="1400" dirty="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pPr>
                      <a:r>
                        <a:rPr lang="en-US" sz="1400" dirty="0">
                          <a:effectLst/>
                        </a:rPr>
                        <a:t>0.0000</a:t>
                      </a:r>
                      <a:endParaRPr lang="en-US" sz="1400" dirty="0">
                        <a:effectLst/>
                        <a:latin typeface="Calibri"/>
                        <a:ea typeface="Calibri"/>
                        <a:cs typeface="Times New Roman"/>
                      </a:endParaRPr>
                    </a:p>
                  </a:txBody>
                  <a:tcPr marL="84279" marR="84279" marT="0" marB="0"/>
                </a:tc>
                <a:extLst>
                  <a:ext uri="{0D108BD9-81ED-4DB2-BD59-A6C34878D82A}">
                    <a16:rowId xmlns:a16="http://schemas.microsoft.com/office/drawing/2014/main" val="10018"/>
                  </a:ext>
                </a:extLst>
              </a:tr>
            </a:tbl>
          </a:graphicData>
        </a:graphic>
      </p:graphicFrame>
      <p:pic>
        <p:nvPicPr>
          <p:cNvPr id="7"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10" name="Title 9" hidden="1">
            <a:extLst>
              <a:ext uri="{FF2B5EF4-FFF2-40B4-BE49-F238E27FC236}">
                <a16:creationId xmlns:a16="http://schemas.microsoft.com/office/drawing/2014/main" id="{F913C483-5F0D-4BD6-9791-50C66F7D6C67}"/>
              </a:ext>
            </a:extLst>
          </p:cNvPr>
          <p:cNvSpPr>
            <a:spLocks noGrp="1"/>
          </p:cNvSpPr>
          <p:nvPr>
            <p:ph type="title"/>
          </p:nvPr>
        </p:nvSpPr>
        <p:spPr>
          <a:xfrm>
            <a:off x="457200" y="-1143000"/>
            <a:ext cx="8229600" cy="1143000"/>
          </a:xfrm>
        </p:spPr>
        <p:txBody>
          <a:bodyPr vert="horz" rtlCol="0" anchor="b">
            <a:normAutofit fontScale="90000"/>
            <a:scene3d>
              <a:camera prst="orthographicFront"/>
              <a:lightRig rig="soft" dir="t"/>
            </a:scene3d>
            <a:sp3d prstMaterial="softEdge">
              <a:bevelT w="25400" h="25400"/>
            </a:sp3d>
          </a:bodyPr>
          <a:lstStyle/>
          <a:p>
            <a:r>
              <a:rPr lang="en-US" dirty="0"/>
              <a:t>Variable Definitions and Results for Basic Hedonic…</a:t>
            </a:r>
          </a:p>
        </p:txBody>
      </p:sp>
    </p:spTree>
    <p:extLst>
      <p:ext uri="{BB962C8B-B14F-4D97-AF65-F5344CB8AC3E}">
        <p14:creationId xmlns:p14="http://schemas.microsoft.com/office/powerpoint/2010/main" val="5044354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A New Approach</a:t>
            </a:r>
          </a:p>
        </p:txBody>
      </p:sp>
      <p:sp>
        <p:nvSpPr>
          <p:cNvPr id="8" name="Rectangle"/>
          <p:cNvSpPr txBox="1">
            <a:spLocks noChangeArrowheads="1"/>
          </p:cNvSpPr>
          <p:nvPr/>
        </p:nvSpPr>
        <p:spPr>
          <a:xfrm>
            <a:off x="407276" y="304800"/>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a:t>  School Quality Capitalization</a:t>
            </a:r>
          </a:p>
        </p:txBody>
      </p:sp>
      <p:graphicFrame>
        <p:nvGraphicFramePr>
          <p:cNvPr id="3" name="Table" descr="Please contact Professor Yinger for details regarding figures and graphs."/>
          <p:cNvGraphicFramePr>
            <a:graphicFrameLocks noGrp="1"/>
          </p:cNvGraphicFramePr>
          <p:nvPr>
            <p:extLst>
              <p:ext uri="{D42A27DB-BD31-4B8C-83A1-F6EECF244321}">
                <p14:modId xmlns:p14="http://schemas.microsoft.com/office/powerpoint/2010/main" val="2125347217"/>
              </p:ext>
            </p:extLst>
          </p:nvPr>
        </p:nvGraphicFramePr>
        <p:xfrm>
          <a:off x="533399" y="953643"/>
          <a:ext cx="8077201" cy="5588127"/>
        </p:xfrm>
        <a:graphic>
          <a:graphicData uri="http://schemas.openxmlformats.org/drawingml/2006/table">
            <a:tbl>
              <a:tblPr firstRow="1" firstCol="1" bandRow="1">
                <a:tableStyleId>{5C22544A-7EE6-4342-B048-85BDC9FD1C3A}</a:tableStyleId>
              </a:tblPr>
              <a:tblGrid>
                <a:gridCol w="1727109">
                  <a:extLst>
                    <a:ext uri="{9D8B030D-6E8A-4147-A177-3AD203B41FA5}">
                      <a16:colId xmlns:a16="http://schemas.microsoft.com/office/drawing/2014/main" val="20000"/>
                    </a:ext>
                  </a:extLst>
                </a:gridCol>
                <a:gridCol w="4042320">
                  <a:extLst>
                    <a:ext uri="{9D8B030D-6E8A-4147-A177-3AD203B41FA5}">
                      <a16:colId xmlns:a16="http://schemas.microsoft.com/office/drawing/2014/main" val="20001"/>
                    </a:ext>
                  </a:extLst>
                </a:gridCol>
                <a:gridCol w="1363683">
                  <a:extLst>
                    <a:ext uri="{9D8B030D-6E8A-4147-A177-3AD203B41FA5}">
                      <a16:colId xmlns:a16="http://schemas.microsoft.com/office/drawing/2014/main" val="20002"/>
                    </a:ext>
                  </a:extLst>
                </a:gridCol>
                <a:gridCol w="944089">
                  <a:extLst>
                    <a:ext uri="{9D8B030D-6E8A-4147-A177-3AD203B41FA5}">
                      <a16:colId xmlns:a16="http://schemas.microsoft.com/office/drawing/2014/main" val="20003"/>
                    </a:ext>
                  </a:extLst>
                </a:gridCol>
              </a:tblGrid>
              <a:tr h="420624">
                <a:tc gridSpan="4">
                  <a:txBody>
                    <a:bodyPr/>
                    <a:lstStyle/>
                    <a:p>
                      <a:pPr marL="0" marR="0" algn="ctr">
                        <a:lnSpc>
                          <a:spcPct val="115000"/>
                        </a:lnSpc>
                        <a:spcBef>
                          <a:spcPts val="0"/>
                        </a:spcBef>
                        <a:spcAft>
                          <a:spcPts val="0"/>
                        </a:spcAft>
                      </a:pPr>
                      <a:r>
                        <a:rPr lang="en-US" sz="1200" dirty="0">
                          <a:effectLst/>
                        </a:rPr>
                        <a:t>Table 1.  Variable Definitions and Results for Basic Hedonic with Neighborhood Fixed Effects</a:t>
                      </a:r>
                      <a:endParaRPr lang="en-US" sz="1200" dirty="0">
                        <a:effectLst/>
                        <a:latin typeface="Calibri"/>
                        <a:ea typeface="Calibri"/>
                        <a:cs typeface="Times New Roman"/>
                      </a:endParaRPr>
                    </a:p>
                  </a:txBody>
                  <a:tcPr marL="60661" marR="60661"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15468">
                <a:tc>
                  <a:txBody>
                    <a:bodyPr/>
                    <a:lstStyle/>
                    <a:p>
                      <a:pPr marL="0" marR="0">
                        <a:lnSpc>
                          <a:spcPct val="115000"/>
                        </a:lnSpc>
                        <a:spcBef>
                          <a:spcPts val="0"/>
                        </a:spcBef>
                        <a:spcAft>
                          <a:spcPts val="0"/>
                        </a:spcAft>
                      </a:pPr>
                      <a:r>
                        <a:rPr lang="en-US" sz="1000" dirty="0">
                          <a:effectLst/>
                        </a:rPr>
                        <a:t>Variable</a:t>
                      </a:r>
                      <a:endParaRPr lang="en-US" sz="1000" dirty="0">
                        <a:effectLst/>
                        <a:latin typeface="Calibri"/>
                        <a:ea typeface="Calibri"/>
                        <a:cs typeface="Times New Roman"/>
                      </a:endParaRPr>
                    </a:p>
                  </a:txBody>
                  <a:tcPr marL="60661" marR="60661" marT="0" marB="0" anchor="b"/>
                </a:tc>
                <a:tc>
                  <a:txBody>
                    <a:bodyPr/>
                    <a:lstStyle/>
                    <a:p>
                      <a:pPr marL="0" marR="0">
                        <a:lnSpc>
                          <a:spcPct val="115000"/>
                        </a:lnSpc>
                        <a:spcBef>
                          <a:spcPts val="0"/>
                        </a:spcBef>
                        <a:spcAft>
                          <a:spcPts val="0"/>
                        </a:spcAft>
                      </a:pPr>
                      <a:r>
                        <a:rPr lang="en-US" sz="1000" dirty="0">
                          <a:effectLst/>
                        </a:rPr>
                        <a:t>Definition</a:t>
                      </a:r>
                      <a:endParaRPr lang="en-US" sz="1000" dirty="0">
                        <a:effectLst/>
                        <a:latin typeface="Calibri"/>
                        <a:ea typeface="Calibri"/>
                        <a:cs typeface="Times New Roman"/>
                      </a:endParaRPr>
                    </a:p>
                  </a:txBody>
                  <a:tcPr marL="60661" marR="60661" marT="0" marB="0" anchor="b"/>
                </a:tc>
                <a:tc>
                  <a:txBody>
                    <a:bodyPr/>
                    <a:lstStyle/>
                    <a:p>
                      <a:pPr marL="0" marR="0" algn="ctr">
                        <a:lnSpc>
                          <a:spcPct val="115000"/>
                        </a:lnSpc>
                        <a:spcBef>
                          <a:spcPts val="0"/>
                        </a:spcBef>
                        <a:spcAft>
                          <a:spcPts val="0"/>
                        </a:spcAft>
                      </a:pPr>
                      <a:r>
                        <a:rPr lang="en-US" sz="1000">
                          <a:effectLst/>
                        </a:rPr>
                        <a:t>Coefficient</a:t>
                      </a:r>
                      <a:endParaRPr lang="en-US" sz="1000">
                        <a:effectLst/>
                        <a:latin typeface="Calibri"/>
                        <a:ea typeface="Calibri"/>
                        <a:cs typeface="Times New Roman"/>
                      </a:endParaRPr>
                    </a:p>
                  </a:txBody>
                  <a:tcPr marL="60661" marR="60661" marT="0" marB="0" anchor="b"/>
                </a:tc>
                <a:tc>
                  <a:txBody>
                    <a:bodyPr/>
                    <a:lstStyle/>
                    <a:p>
                      <a:pPr marL="0" marR="0" algn="ctr">
                        <a:lnSpc>
                          <a:spcPct val="115000"/>
                        </a:lnSpc>
                        <a:spcBef>
                          <a:spcPts val="0"/>
                        </a:spcBef>
                        <a:spcAft>
                          <a:spcPts val="0"/>
                        </a:spcAft>
                      </a:pPr>
                      <a:r>
                        <a:rPr lang="en-US" sz="1000">
                          <a:effectLst/>
                        </a:rPr>
                        <a:t>Std. Error</a:t>
                      </a:r>
                      <a:endParaRPr lang="en-US" sz="1000">
                        <a:effectLst/>
                        <a:latin typeface="Calibri"/>
                        <a:ea typeface="Calibri"/>
                        <a:cs typeface="Times New Roman"/>
                      </a:endParaRPr>
                    </a:p>
                  </a:txBody>
                  <a:tcPr marL="60661" marR="60661" marT="0" marB="0" anchor="b"/>
                </a:tc>
                <a:extLst>
                  <a:ext uri="{0D108BD9-81ED-4DB2-BD59-A6C34878D82A}">
                    <a16:rowId xmlns:a16="http://schemas.microsoft.com/office/drawing/2014/main" val="10001"/>
                  </a:ext>
                </a:extLst>
              </a:tr>
              <a:tr h="262890">
                <a:tc>
                  <a:txBody>
                    <a:bodyPr/>
                    <a:lstStyle/>
                    <a:p>
                      <a:pPr marL="0" marR="0">
                        <a:lnSpc>
                          <a:spcPct val="115000"/>
                        </a:lnSpc>
                        <a:spcBef>
                          <a:spcPts val="0"/>
                        </a:spcBef>
                        <a:spcAft>
                          <a:spcPts val="0"/>
                        </a:spcAft>
                      </a:pPr>
                      <a:r>
                        <a:rPr lang="en-US" sz="1000" dirty="0">
                          <a:effectLst/>
                        </a:rPr>
                        <a:t>Commute 1</a:t>
                      </a:r>
                      <a:r>
                        <a:rPr lang="en-US" sz="1000" baseline="30000" dirty="0">
                          <a:effectLst/>
                        </a:rPr>
                        <a:t>a</a:t>
                      </a:r>
                      <a:endParaRPr lang="en-US" sz="1000" dirty="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pPr>
                      <a:r>
                        <a:rPr lang="en-US" sz="1000">
                          <a:effectLst/>
                        </a:rPr>
                        <a:t>Employment wtd. commuting dist. (house-CBG), worksite 1</a:t>
                      </a:r>
                      <a:endParaRPr lang="en-US" sz="100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tabLst>
                          <a:tab pos="217805" algn="dec"/>
                        </a:tabLst>
                      </a:pPr>
                      <a:r>
                        <a:rPr lang="en-US" sz="1000">
                          <a:effectLst/>
                        </a:rPr>
                        <a:t>- 0.0952***</a:t>
                      </a:r>
                      <a:endParaRPr lang="en-US" sz="100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pPr>
                      <a:r>
                        <a:rPr lang="en-US" sz="1000">
                          <a:effectLst/>
                        </a:rPr>
                        <a:t>0.0272</a:t>
                      </a:r>
                      <a:endParaRPr lang="en-US" sz="1000">
                        <a:effectLst/>
                        <a:latin typeface="Calibri"/>
                        <a:ea typeface="Calibri"/>
                        <a:cs typeface="Times New Roman"/>
                      </a:endParaRPr>
                    </a:p>
                  </a:txBody>
                  <a:tcPr marL="60661" marR="60661" marT="0" marB="0"/>
                </a:tc>
                <a:extLst>
                  <a:ext uri="{0D108BD9-81ED-4DB2-BD59-A6C34878D82A}">
                    <a16:rowId xmlns:a16="http://schemas.microsoft.com/office/drawing/2014/main" val="10002"/>
                  </a:ext>
                </a:extLst>
              </a:tr>
              <a:tr h="262890">
                <a:tc>
                  <a:txBody>
                    <a:bodyPr/>
                    <a:lstStyle/>
                    <a:p>
                      <a:pPr marL="0" marR="0">
                        <a:lnSpc>
                          <a:spcPct val="115000"/>
                        </a:lnSpc>
                        <a:spcBef>
                          <a:spcPts val="0"/>
                        </a:spcBef>
                        <a:spcAft>
                          <a:spcPts val="0"/>
                        </a:spcAft>
                      </a:pPr>
                      <a:r>
                        <a:rPr lang="en-US" sz="1000" dirty="0">
                          <a:effectLst/>
                        </a:rPr>
                        <a:t>Commute 2</a:t>
                      </a:r>
                      <a:r>
                        <a:rPr lang="en-US" sz="1000" baseline="30000" dirty="0">
                          <a:effectLst/>
                        </a:rPr>
                        <a:t>a</a:t>
                      </a:r>
                      <a:endParaRPr lang="en-US" sz="1000" dirty="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pPr>
                      <a:r>
                        <a:rPr lang="en-US" sz="1000">
                          <a:effectLst/>
                        </a:rPr>
                        <a:t>Employment wtd. commuting dist. (house-CBG), worksite 2</a:t>
                      </a:r>
                      <a:endParaRPr lang="en-US" sz="100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tabLst>
                          <a:tab pos="217805" algn="dec"/>
                        </a:tabLst>
                      </a:pPr>
                      <a:r>
                        <a:rPr lang="en-US" sz="1000">
                          <a:effectLst/>
                        </a:rPr>
                        <a:t>- 0.0991***</a:t>
                      </a:r>
                      <a:endParaRPr lang="en-US" sz="100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pPr>
                      <a:r>
                        <a:rPr lang="en-US" sz="1000">
                          <a:effectLst/>
                        </a:rPr>
                        <a:t>0.0321</a:t>
                      </a:r>
                      <a:endParaRPr lang="en-US" sz="1000">
                        <a:effectLst/>
                        <a:latin typeface="Calibri"/>
                        <a:ea typeface="Calibri"/>
                        <a:cs typeface="Times New Roman"/>
                      </a:endParaRPr>
                    </a:p>
                  </a:txBody>
                  <a:tcPr marL="60661" marR="60661" marT="0" marB="0"/>
                </a:tc>
                <a:extLst>
                  <a:ext uri="{0D108BD9-81ED-4DB2-BD59-A6C34878D82A}">
                    <a16:rowId xmlns:a16="http://schemas.microsoft.com/office/drawing/2014/main" val="10003"/>
                  </a:ext>
                </a:extLst>
              </a:tr>
              <a:tr h="262890">
                <a:tc>
                  <a:txBody>
                    <a:bodyPr/>
                    <a:lstStyle/>
                    <a:p>
                      <a:pPr marL="0" marR="0">
                        <a:lnSpc>
                          <a:spcPct val="115000"/>
                        </a:lnSpc>
                        <a:spcBef>
                          <a:spcPts val="0"/>
                        </a:spcBef>
                        <a:spcAft>
                          <a:spcPts val="0"/>
                        </a:spcAft>
                      </a:pPr>
                      <a:r>
                        <a:rPr lang="en-US" sz="1000" dirty="0">
                          <a:effectLst/>
                        </a:rPr>
                        <a:t>Commute 3</a:t>
                      </a:r>
                      <a:r>
                        <a:rPr lang="en-US" sz="1000" baseline="30000" dirty="0">
                          <a:effectLst/>
                        </a:rPr>
                        <a:t>a</a:t>
                      </a:r>
                      <a:endParaRPr lang="en-US" sz="1000" dirty="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pPr>
                      <a:r>
                        <a:rPr lang="en-US" sz="1000">
                          <a:effectLst/>
                        </a:rPr>
                        <a:t>Employment wtd. commuting dist. (house-CBG), worksite 3</a:t>
                      </a:r>
                      <a:endParaRPr lang="en-US" sz="100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tabLst>
                          <a:tab pos="217805" algn="dec"/>
                        </a:tabLst>
                      </a:pPr>
                      <a:r>
                        <a:rPr lang="en-US" sz="1000">
                          <a:effectLst/>
                        </a:rPr>
                        <a:t>- 0.1239***</a:t>
                      </a:r>
                      <a:endParaRPr lang="en-US" sz="100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pPr>
                      <a:r>
                        <a:rPr lang="en-US" sz="1000">
                          <a:effectLst/>
                        </a:rPr>
                        <a:t>0.0302</a:t>
                      </a:r>
                      <a:endParaRPr lang="en-US" sz="1000">
                        <a:effectLst/>
                        <a:latin typeface="Calibri"/>
                        <a:ea typeface="Calibri"/>
                        <a:cs typeface="Times New Roman"/>
                      </a:endParaRPr>
                    </a:p>
                  </a:txBody>
                  <a:tcPr marL="60661" marR="60661" marT="0" marB="0"/>
                </a:tc>
                <a:extLst>
                  <a:ext uri="{0D108BD9-81ED-4DB2-BD59-A6C34878D82A}">
                    <a16:rowId xmlns:a16="http://schemas.microsoft.com/office/drawing/2014/main" val="10004"/>
                  </a:ext>
                </a:extLst>
              </a:tr>
              <a:tr h="262890">
                <a:tc>
                  <a:txBody>
                    <a:bodyPr/>
                    <a:lstStyle/>
                    <a:p>
                      <a:pPr marL="0" marR="0">
                        <a:lnSpc>
                          <a:spcPct val="115000"/>
                        </a:lnSpc>
                        <a:spcBef>
                          <a:spcPts val="0"/>
                        </a:spcBef>
                        <a:spcAft>
                          <a:spcPts val="0"/>
                        </a:spcAft>
                      </a:pPr>
                      <a:r>
                        <a:rPr lang="en-US" sz="1000" dirty="0">
                          <a:effectLst/>
                        </a:rPr>
                        <a:t>Commute 4</a:t>
                      </a:r>
                      <a:r>
                        <a:rPr lang="en-US" sz="1000" baseline="30000" dirty="0">
                          <a:effectLst/>
                        </a:rPr>
                        <a:t>a</a:t>
                      </a:r>
                      <a:endParaRPr lang="en-US" sz="1000" dirty="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pPr>
                      <a:r>
                        <a:rPr lang="en-US" sz="1000" dirty="0">
                          <a:effectLst/>
                        </a:rPr>
                        <a:t>Employment </a:t>
                      </a:r>
                      <a:r>
                        <a:rPr lang="en-US" sz="1000" dirty="0" err="1">
                          <a:effectLst/>
                        </a:rPr>
                        <a:t>wtd</a:t>
                      </a:r>
                      <a:r>
                        <a:rPr lang="en-US" sz="1000" dirty="0">
                          <a:effectLst/>
                        </a:rPr>
                        <a:t>. commuting dist. (house-CBG), worksite 4</a:t>
                      </a:r>
                      <a:endParaRPr lang="en-US" sz="1000" dirty="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tabLst>
                          <a:tab pos="217805" algn="dec"/>
                        </a:tabLst>
                      </a:pPr>
                      <a:r>
                        <a:rPr lang="en-US" sz="1000">
                          <a:effectLst/>
                        </a:rPr>
                        <a:t>- 0.1012***</a:t>
                      </a:r>
                      <a:endParaRPr lang="en-US" sz="100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pPr>
                      <a:r>
                        <a:rPr lang="en-US" sz="1000">
                          <a:effectLst/>
                        </a:rPr>
                        <a:t>0.0295</a:t>
                      </a:r>
                      <a:endParaRPr lang="en-US" sz="1000">
                        <a:effectLst/>
                        <a:latin typeface="Calibri"/>
                        <a:ea typeface="Calibri"/>
                        <a:cs typeface="Times New Roman"/>
                      </a:endParaRPr>
                    </a:p>
                  </a:txBody>
                  <a:tcPr marL="60661" marR="60661" marT="0" marB="0"/>
                </a:tc>
                <a:extLst>
                  <a:ext uri="{0D108BD9-81ED-4DB2-BD59-A6C34878D82A}">
                    <a16:rowId xmlns:a16="http://schemas.microsoft.com/office/drawing/2014/main" val="10005"/>
                  </a:ext>
                </a:extLst>
              </a:tr>
              <a:tr h="262890">
                <a:tc>
                  <a:txBody>
                    <a:bodyPr/>
                    <a:lstStyle/>
                    <a:p>
                      <a:pPr marL="0" marR="0">
                        <a:lnSpc>
                          <a:spcPct val="115000"/>
                        </a:lnSpc>
                        <a:spcBef>
                          <a:spcPts val="0"/>
                        </a:spcBef>
                        <a:spcAft>
                          <a:spcPts val="0"/>
                        </a:spcAft>
                      </a:pPr>
                      <a:r>
                        <a:rPr lang="en-US" sz="1000" dirty="0">
                          <a:effectLst/>
                        </a:rPr>
                        <a:t>Commute 5</a:t>
                      </a:r>
                      <a:r>
                        <a:rPr lang="en-US" sz="1000" baseline="30000" dirty="0">
                          <a:effectLst/>
                        </a:rPr>
                        <a:t>a</a:t>
                      </a:r>
                      <a:endParaRPr lang="en-US" sz="1000" dirty="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pPr>
                      <a:r>
                        <a:rPr lang="en-US" sz="1000" dirty="0">
                          <a:effectLst/>
                        </a:rPr>
                        <a:t>Employment </a:t>
                      </a:r>
                      <a:r>
                        <a:rPr lang="en-US" sz="1000" dirty="0" err="1">
                          <a:effectLst/>
                        </a:rPr>
                        <a:t>wtd</a:t>
                      </a:r>
                      <a:r>
                        <a:rPr lang="en-US" sz="1000" dirty="0">
                          <a:effectLst/>
                        </a:rPr>
                        <a:t>. commuting dist. (house-CBG), worksite 5</a:t>
                      </a:r>
                      <a:endParaRPr lang="en-US" sz="1000" dirty="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tabLst>
                          <a:tab pos="217805" algn="dec"/>
                        </a:tabLst>
                      </a:pPr>
                      <a:r>
                        <a:rPr lang="en-US" sz="1000">
                          <a:effectLst/>
                        </a:rPr>
                        <a:t>- 0.0942***</a:t>
                      </a:r>
                      <a:endParaRPr lang="en-US" sz="100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pPr>
                      <a:r>
                        <a:rPr lang="en-US" sz="1000">
                          <a:effectLst/>
                        </a:rPr>
                        <a:t>0.0344</a:t>
                      </a:r>
                      <a:endParaRPr lang="en-US" sz="1000">
                        <a:effectLst/>
                        <a:latin typeface="Calibri"/>
                        <a:ea typeface="Calibri"/>
                        <a:cs typeface="Times New Roman"/>
                      </a:endParaRPr>
                    </a:p>
                  </a:txBody>
                  <a:tcPr marL="60661" marR="60661" marT="0" marB="0"/>
                </a:tc>
                <a:extLst>
                  <a:ext uri="{0D108BD9-81ED-4DB2-BD59-A6C34878D82A}">
                    <a16:rowId xmlns:a16="http://schemas.microsoft.com/office/drawing/2014/main" val="10006"/>
                  </a:ext>
                </a:extLst>
              </a:tr>
              <a:tr h="262890">
                <a:tc>
                  <a:txBody>
                    <a:bodyPr/>
                    <a:lstStyle/>
                    <a:p>
                      <a:pPr marL="0" marR="0">
                        <a:lnSpc>
                          <a:spcPct val="115000"/>
                        </a:lnSpc>
                        <a:spcBef>
                          <a:spcPts val="0"/>
                        </a:spcBef>
                        <a:spcAft>
                          <a:spcPts val="0"/>
                        </a:spcAft>
                      </a:pPr>
                      <a:r>
                        <a:rPr lang="en-US" sz="1000" dirty="0">
                          <a:effectLst/>
                        </a:rPr>
                        <a:t>Dist. to Pub. </a:t>
                      </a:r>
                      <a:r>
                        <a:rPr lang="en-US" sz="1000" dirty="0" err="1">
                          <a:effectLst/>
                        </a:rPr>
                        <a:t>School</a:t>
                      </a:r>
                      <a:r>
                        <a:rPr lang="en-US" sz="1000" baseline="30000" dirty="0" err="1">
                          <a:effectLst/>
                        </a:rPr>
                        <a:t>a</a:t>
                      </a:r>
                      <a:endParaRPr lang="en-US" sz="1000" dirty="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pPr>
                      <a:r>
                        <a:rPr lang="en-US" sz="1000" dirty="0">
                          <a:effectLst/>
                        </a:rPr>
                        <a:t>Dist. to nearest pub. elementary school in district (house-CBG)</a:t>
                      </a:r>
                      <a:endParaRPr lang="en-US" sz="1000" dirty="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tabLst>
                          <a:tab pos="217805" algn="dec"/>
                        </a:tabLst>
                      </a:pPr>
                      <a:r>
                        <a:rPr lang="en-US" sz="1000" dirty="0">
                          <a:effectLst/>
                        </a:rPr>
                        <a:t>- 0.0032</a:t>
                      </a:r>
                      <a:endParaRPr lang="en-US" sz="1000" dirty="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pPr>
                      <a:r>
                        <a:rPr lang="en-US" sz="1000">
                          <a:effectLst/>
                        </a:rPr>
                        <a:t>0.0061</a:t>
                      </a:r>
                      <a:endParaRPr lang="en-US" sz="1000">
                        <a:effectLst/>
                        <a:latin typeface="Calibri"/>
                        <a:ea typeface="Calibri"/>
                        <a:cs typeface="Times New Roman"/>
                      </a:endParaRPr>
                    </a:p>
                  </a:txBody>
                  <a:tcPr marL="60661" marR="60661" marT="0" marB="0"/>
                </a:tc>
                <a:extLst>
                  <a:ext uri="{0D108BD9-81ED-4DB2-BD59-A6C34878D82A}">
                    <a16:rowId xmlns:a16="http://schemas.microsoft.com/office/drawing/2014/main" val="10007"/>
                  </a:ext>
                </a:extLst>
              </a:tr>
              <a:tr h="394335">
                <a:tc>
                  <a:txBody>
                    <a:bodyPr/>
                    <a:lstStyle/>
                    <a:p>
                      <a:pPr marL="0" marR="0">
                        <a:lnSpc>
                          <a:spcPct val="115000"/>
                        </a:lnSpc>
                        <a:spcBef>
                          <a:spcPts val="0"/>
                        </a:spcBef>
                        <a:spcAft>
                          <a:spcPts val="0"/>
                        </a:spcAft>
                      </a:pPr>
                      <a:r>
                        <a:rPr lang="en-US" sz="1000" dirty="0">
                          <a:effectLst/>
                        </a:rPr>
                        <a:t>Elem. School </a:t>
                      </a:r>
                      <a:r>
                        <a:rPr lang="en-US" sz="1000" dirty="0" err="1">
                          <a:effectLst/>
                        </a:rPr>
                        <a:t>Score</a:t>
                      </a:r>
                      <a:r>
                        <a:rPr lang="en-US" sz="1000" baseline="30000" dirty="0" err="1">
                          <a:effectLst/>
                        </a:rPr>
                        <a:t>a</a:t>
                      </a:r>
                      <a:endParaRPr lang="en-US" sz="1000" dirty="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pPr>
                      <a:r>
                        <a:rPr lang="en-US" sz="1000" dirty="0">
                          <a:effectLst/>
                        </a:rPr>
                        <a:t>Average math and English test scores of nearest pub. elementary school relative to district (house-CBG)</a:t>
                      </a:r>
                      <a:endParaRPr lang="en-US" sz="1000" dirty="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tabLst>
                          <a:tab pos="217805" algn="dec"/>
                        </a:tabLst>
                      </a:pPr>
                      <a:r>
                        <a:rPr lang="en-US" sz="1000" dirty="0">
                          <a:effectLst/>
                        </a:rPr>
                        <a:t>  0.0170</a:t>
                      </a:r>
                      <a:endParaRPr lang="en-US" sz="1000" dirty="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pPr>
                      <a:r>
                        <a:rPr lang="en-US" sz="1000">
                          <a:effectLst/>
                        </a:rPr>
                        <a:t>0.0197</a:t>
                      </a:r>
                      <a:endParaRPr lang="en-US" sz="1000">
                        <a:effectLst/>
                        <a:latin typeface="Calibri"/>
                        <a:ea typeface="Calibri"/>
                        <a:cs typeface="Times New Roman"/>
                      </a:endParaRPr>
                    </a:p>
                  </a:txBody>
                  <a:tcPr marL="60661" marR="60661" marT="0" marB="0"/>
                </a:tc>
                <a:extLst>
                  <a:ext uri="{0D108BD9-81ED-4DB2-BD59-A6C34878D82A}">
                    <a16:rowId xmlns:a16="http://schemas.microsoft.com/office/drawing/2014/main" val="10008"/>
                  </a:ext>
                </a:extLst>
              </a:tr>
              <a:tr h="262890">
                <a:tc>
                  <a:txBody>
                    <a:bodyPr/>
                    <a:lstStyle/>
                    <a:p>
                      <a:pPr marL="0" marR="0">
                        <a:lnSpc>
                          <a:spcPct val="115000"/>
                        </a:lnSpc>
                        <a:spcBef>
                          <a:spcPts val="0"/>
                        </a:spcBef>
                        <a:spcAft>
                          <a:spcPts val="0"/>
                        </a:spcAft>
                      </a:pPr>
                      <a:r>
                        <a:rPr lang="en-US" sz="1000" dirty="0">
                          <a:effectLst/>
                        </a:rPr>
                        <a:t>Dist. to Private School</a:t>
                      </a:r>
                      <a:endParaRPr lang="en-US" sz="1000" dirty="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pPr>
                      <a:r>
                        <a:rPr lang="en-US" sz="1000" dirty="0">
                          <a:effectLst/>
                        </a:rPr>
                        <a:t>Distance to nearest private school (house-CBG)</a:t>
                      </a:r>
                      <a:endParaRPr lang="en-US" sz="1000" dirty="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tabLst>
                          <a:tab pos="217805" algn="dec"/>
                        </a:tabLst>
                      </a:pPr>
                      <a:r>
                        <a:rPr lang="en-US" sz="1000" dirty="0">
                          <a:effectLst/>
                        </a:rPr>
                        <a:t>- 0.0168***</a:t>
                      </a:r>
                      <a:endParaRPr lang="en-US" sz="1000" dirty="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pPr>
                      <a:r>
                        <a:rPr lang="en-US" sz="1000">
                          <a:effectLst/>
                        </a:rPr>
                        <a:t>0.0057</a:t>
                      </a:r>
                      <a:endParaRPr lang="en-US" sz="1000">
                        <a:effectLst/>
                        <a:latin typeface="Calibri"/>
                        <a:ea typeface="Calibri"/>
                        <a:cs typeface="Times New Roman"/>
                      </a:endParaRPr>
                    </a:p>
                  </a:txBody>
                  <a:tcPr marL="60661" marR="60661" marT="0" marB="0"/>
                </a:tc>
                <a:extLst>
                  <a:ext uri="{0D108BD9-81ED-4DB2-BD59-A6C34878D82A}">
                    <a16:rowId xmlns:a16="http://schemas.microsoft.com/office/drawing/2014/main" val="10009"/>
                  </a:ext>
                </a:extLst>
              </a:tr>
              <a:tr h="262890">
                <a:tc>
                  <a:txBody>
                    <a:bodyPr/>
                    <a:lstStyle/>
                    <a:p>
                      <a:pPr marL="0" marR="0">
                        <a:lnSpc>
                          <a:spcPct val="115000"/>
                        </a:lnSpc>
                        <a:spcBef>
                          <a:spcPts val="0"/>
                        </a:spcBef>
                        <a:spcAft>
                          <a:spcPts val="0"/>
                        </a:spcAft>
                      </a:pPr>
                      <a:r>
                        <a:rPr lang="en-US" sz="1000" dirty="0">
                          <a:effectLst/>
                        </a:rPr>
                        <a:t>Distance to Hazard</a:t>
                      </a:r>
                      <a:endParaRPr lang="en-US" sz="1000" dirty="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pPr>
                      <a:r>
                        <a:rPr lang="en-US" sz="1000" dirty="0">
                          <a:effectLst/>
                        </a:rPr>
                        <a:t>Dist. to nearest environmental hazard (house-CBG)</a:t>
                      </a:r>
                      <a:endParaRPr lang="en-US" sz="1000" dirty="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tabLst>
                          <a:tab pos="217805" algn="dec"/>
                        </a:tabLst>
                      </a:pPr>
                      <a:r>
                        <a:rPr lang="en-US" sz="1000" dirty="0">
                          <a:effectLst/>
                        </a:rPr>
                        <a:t>  0.0332***</a:t>
                      </a:r>
                      <a:endParaRPr lang="en-US" sz="1000" dirty="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pPr>
                      <a:r>
                        <a:rPr lang="en-US" sz="1000">
                          <a:effectLst/>
                        </a:rPr>
                        <a:t>0.0082</a:t>
                      </a:r>
                      <a:endParaRPr lang="en-US" sz="1000">
                        <a:effectLst/>
                        <a:latin typeface="Calibri"/>
                        <a:ea typeface="Calibri"/>
                        <a:cs typeface="Times New Roman"/>
                      </a:endParaRPr>
                    </a:p>
                  </a:txBody>
                  <a:tcPr marL="60661" marR="60661" marT="0" marB="0"/>
                </a:tc>
                <a:extLst>
                  <a:ext uri="{0D108BD9-81ED-4DB2-BD59-A6C34878D82A}">
                    <a16:rowId xmlns:a16="http://schemas.microsoft.com/office/drawing/2014/main" val="10010"/>
                  </a:ext>
                </a:extLst>
              </a:tr>
              <a:tr h="131445">
                <a:tc>
                  <a:txBody>
                    <a:bodyPr/>
                    <a:lstStyle/>
                    <a:p>
                      <a:pPr marL="0" marR="0">
                        <a:lnSpc>
                          <a:spcPct val="115000"/>
                        </a:lnSpc>
                        <a:spcBef>
                          <a:spcPts val="0"/>
                        </a:spcBef>
                        <a:spcAft>
                          <a:spcPts val="0"/>
                        </a:spcAft>
                      </a:pPr>
                      <a:r>
                        <a:rPr lang="en-US" sz="1000" dirty="0">
                          <a:effectLst/>
                        </a:rPr>
                        <a:t>Distance to </a:t>
                      </a:r>
                      <a:r>
                        <a:rPr lang="en-US" sz="1000" dirty="0" err="1">
                          <a:effectLst/>
                        </a:rPr>
                        <a:t>Erie</a:t>
                      </a:r>
                      <a:r>
                        <a:rPr lang="en-US" sz="1000" baseline="30000" dirty="0" err="1">
                          <a:effectLst/>
                        </a:rPr>
                        <a:t>a</a:t>
                      </a:r>
                      <a:endParaRPr lang="en-US" sz="1000" dirty="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pPr>
                      <a:r>
                        <a:rPr lang="en-US" sz="1000" dirty="0">
                          <a:effectLst/>
                        </a:rPr>
                        <a:t>Dist. to Lake Erie (if &lt; 2; house-CBG)</a:t>
                      </a:r>
                      <a:endParaRPr lang="en-US" sz="1000" dirty="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tabLst>
                          <a:tab pos="217805" algn="dec"/>
                        </a:tabLst>
                      </a:pPr>
                      <a:r>
                        <a:rPr lang="en-US" sz="1000" dirty="0">
                          <a:effectLst/>
                        </a:rPr>
                        <a:t>- 0.0021**</a:t>
                      </a:r>
                      <a:endParaRPr lang="en-US" sz="1000" dirty="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pPr>
                      <a:r>
                        <a:rPr lang="en-US" sz="1000">
                          <a:effectLst/>
                        </a:rPr>
                        <a:t>0.0010</a:t>
                      </a:r>
                      <a:endParaRPr lang="en-US" sz="1000">
                        <a:effectLst/>
                        <a:latin typeface="Calibri"/>
                        <a:ea typeface="Calibri"/>
                        <a:cs typeface="Times New Roman"/>
                      </a:endParaRPr>
                    </a:p>
                  </a:txBody>
                  <a:tcPr marL="60661" marR="60661" marT="0" marB="0"/>
                </a:tc>
                <a:extLst>
                  <a:ext uri="{0D108BD9-81ED-4DB2-BD59-A6C34878D82A}">
                    <a16:rowId xmlns:a16="http://schemas.microsoft.com/office/drawing/2014/main" val="10011"/>
                  </a:ext>
                </a:extLst>
              </a:tr>
              <a:tr h="262890">
                <a:tc>
                  <a:txBody>
                    <a:bodyPr/>
                    <a:lstStyle/>
                    <a:p>
                      <a:pPr marL="0" marR="0">
                        <a:lnSpc>
                          <a:spcPct val="115000"/>
                        </a:lnSpc>
                        <a:spcBef>
                          <a:spcPts val="0"/>
                        </a:spcBef>
                        <a:spcAft>
                          <a:spcPts val="0"/>
                        </a:spcAft>
                      </a:pPr>
                      <a:r>
                        <a:rPr lang="en-US" sz="1000" dirty="0">
                          <a:effectLst/>
                        </a:rPr>
                        <a:t>Distance to </a:t>
                      </a:r>
                      <a:r>
                        <a:rPr lang="en-US" sz="1000" dirty="0" err="1">
                          <a:effectLst/>
                        </a:rPr>
                        <a:t>Ghetto</a:t>
                      </a:r>
                      <a:r>
                        <a:rPr lang="en-US" sz="1000" baseline="30000" dirty="0" err="1">
                          <a:effectLst/>
                        </a:rPr>
                        <a:t>a</a:t>
                      </a:r>
                      <a:endParaRPr lang="en-US" sz="1000" dirty="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pPr>
                      <a:r>
                        <a:rPr lang="en-US" sz="1000">
                          <a:effectLst/>
                        </a:rPr>
                        <a:t>Dist. to black ghetto (if &lt; 5; house-CBG)</a:t>
                      </a:r>
                      <a:endParaRPr lang="en-US" sz="100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tabLst>
                          <a:tab pos="217805" algn="dec"/>
                        </a:tabLst>
                      </a:pPr>
                      <a:r>
                        <a:rPr lang="en-US" sz="1000" dirty="0">
                          <a:effectLst/>
                        </a:rPr>
                        <a:t>- 0.1020***</a:t>
                      </a:r>
                      <a:endParaRPr lang="en-US" sz="1000" dirty="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pPr>
                      <a:r>
                        <a:rPr lang="en-US" sz="1000">
                          <a:effectLst/>
                        </a:rPr>
                        <a:t>0.0331</a:t>
                      </a:r>
                      <a:endParaRPr lang="en-US" sz="1000">
                        <a:effectLst/>
                        <a:latin typeface="Calibri"/>
                        <a:ea typeface="Calibri"/>
                        <a:cs typeface="Times New Roman"/>
                      </a:endParaRPr>
                    </a:p>
                  </a:txBody>
                  <a:tcPr marL="60661" marR="60661" marT="0" marB="0"/>
                </a:tc>
                <a:extLst>
                  <a:ext uri="{0D108BD9-81ED-4DB2-BD59-A6C34878D82A}">
                    <a16:rowId xmlns:a16="http://schemas.microsoft.com/office/drawing/2014/main" val="10012"/>
                  </a:ext>
                </a:extLst>
              </a:tr>
              <a:tr h="262890">
                <a:tc>
                  <a:txBody>
                    <a:bodyPr/>
                    <a:lstStyle/>
                    <a:p>
                      <a:pPr marL="0" marR="0">
                        <a:lnSpc>
                          <a:spcPct val="115000"/>
                        </a:lnSpc>
                        <a:spcBef>
                          <a:spcPts val="0"/>
                        </a:spcBef>
                        <a:spcAft>
                          <a:spcPts val="0"/>
                        </a:spcAft>
                      </a:pPr>
                      <a:r>
                        <a:rPr lang="en-US" sz="1000" dirty="0">
                          <a:effectLst/>
                        </a:rPr>
                        <a:t>Distance to </a:t>
                      </a:r>
                      <a:r>
                        <a:rPr lang="en-US" sz="1000" dirty="0" err="1">
                          <a:effectLst/>
                        </a:rPr>
                        <a:t>Airport</a:t>
                      </a:r>
                      <a:r>
                        <a:rPr lang="en-US" sz="1000" baseline="30000" dirty="0" err="1">
                          <a:effectLst/>
                        </a:rPr>
                        <a:t>a</a:t>
                      </a:r>
                      <a:endParaRPr lang="en-US" sz="1000" dirty="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pPr>
                      <a:r>
                        <a:rPr lang="en-US" sz="1000">
                          <a:effectLst/>
                        </a:rPr>
                        <a:t>Dist. to Cleveland airport (if &lt; 10; house-CBG)</a:t>
                      </a:r>
                      <a:endParaRPr lang="en-US" sz="100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tabLst>
                          <a:tab pos="217805" algn="dec"/>
                        </a:tabLst>
                      </a:pPr>
                      <a:r>
                        <a:rPr lang="en-US" sz="1000" dirty="0">
                          <a:effectLst/>
                        </a:rPr>
                        <a:t>  0.0259**</a:t>
                      </a:r>
                      <a:endParaRPr lang="en-US" sz="1000" dirty="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pPr>
                      <a:r>
                        <a:rPr lang="en-US" sz="1000">
                          <a:effectLst/>
                        </a:rPr>
                        <a:t>0.0122</a:t>
                      </a:r>
                      <a:endParaRPr lang="en-US" sz="1000">
                        <a:effectLst/>
                        <a:latin typeface="Calibri"/>
                        <a:ea typeface="Calibri"/>
                        <a:cs typeface="Times New Roman"/>
                      </a:endParaRPr>
                    </a:p>
                  </a:txBody>
                  <a:tcPr marL="60661" marR="60661" marT="0" marB="0"/>
                </a:tc>
                <a:extLst>
                  <a:ext uri="{0D108BD9-81ED-4DB2-BD59-A6C34878D82A}">
                    <a16:rowId xmlns:a16="http://schemas.microsoft.com/office/drawing/2014/main" val="10013"/>
                  </a:ext>
                </a:extLst>
              </a:tr>
              <a:tr h="262890">
                <a:tc>
                  <a:txBody>
                    <a:bodyPr/>
                    <a:lstStyle/>
                    <a:p>
                      <a:pPr marL="0" marR="0">
                        <a:lnSpc>
                          <a:spcPct val="115000"/>
                        </a:lnSpc>
                        <a:spcBef>
                          <a:spcPts val="0"/>
                        </a:spcBef>
                        <a:spcAft>
                          <a:spcPts val="0"/>
                        </a:spcAft>
                      </a:pPr>
                      <a:r>
                        <a:rPr lang="en-US" sz="1000" dirty="0">
                          <a:effectLst/>
                        </a:rPr>
                        <a:t>Dist. to CBG Center</a:t>
                      </a:r>
                      <a:endParaRPr lang="en-US" sz="1000" dirty="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pPr>
                      <a:r>
                        <a:rPr lang="en-US" sz="1000">
                          <a:effectLst/>
                        </a:rPr>
                        <a:t>Distance from house to center of CBG</a:t>
                      </a:r>
                      <a:endParaRPr lang="en-US" sz="100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tabLst>
                          <a:tab pos="217805" algn="dec"/>
                        </a:tabLst>
                      </a:pPr>
                      <a:r>
                        <a:rPr lang="en-US" sz="1000" dirty="0">
                          <a:effectLst/>
                        </a:rPr>
                        <a:t>- 0.0239***</a:t>
                      </a:r>
                      <a:endParaRPr lang="en-US" sz="1000" dirty="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pPr>
                      <a:r>
                        <a:rPr lang="en-US" sz="1000">
                          <a:effectLst/>
                        </a:rPr>
                        <a:t>0.0074</a:t>
                      </a:r>
                      <a:endParaRPr lang="en-US" sz="1000">
                        <a:effectLst/>
                        <a:latin typeface="Calibri"/>
                        <a:ea typeface="Calibri"/>
                        <a:cs typeface="Times New Roman"/>
                      </a:endParaRPr>
                    </a:p>
                  </a:txBody>
                  <a:tcPr marL="60661" marR="60661" marT="0" marB="0"/>
                </a:tc>
                <a:extLst>
                  <a:ext uri="{0D108BD9-81ED-4DB2-BD59-A6C34878D82A}">
                    <a16:rowId xmlns:a16="http://schemas.microsoft.com/office/drawing/2014/main" val="10014"/>
                  </a:ext>
                </a:extLst>
              </a:tr>
              <a:tr h="262890">
                <a:tc>
                  <a:txBody>
                    <a:bodyPr/>
                    <a:lstStyle/>
                    <a:p>
                      <a:pPr marL="0" marR="0">
                        <a:lnSpc>
                          <a:spcPct val="115000"/>
                        </a:lnSpc>
                        <a:spcBef>
                          <a:spcPts val="0"/>
                        </a:spcBef>
                        <a:spcAft>
                          <a:spcPts val="0"/>
                        </a:spcAft>
                      </a:pPr>
                      <a:r>
                        <a:rPr lang="en-US" sz="1000" dirty="0">
                          <a:effectLst/>
                        </a:rPr>
                        <a:t>Historic </a:t>
                      </a:r>
                      <a:r>
                        <a:rPr lang="en-US" sz="1000" dirty="0" err="1">
                          <a:effectLst/>
                        </a:rPr>
                        <a:t>District</a:t>
                      </a:r>
                      <a:r>
                        <a:rPr lang="en-US" sz="1000" baseline="30000" dirty="0" err="1">
                          <a:effectLst/>
                        </a:rPr>
                        <a:t>a</a:t>
                      </a:r>
                      <a:endParaRPr lang="en-US" sz="1000" dirty="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pPr>
                      <a:r>
                        <a:rPr lang="en-US" sz="1000">
                          <a:effectLst/>
                        </a:rPr>
                        <a:t>In historic district on national register (house-CBG)</a:t>
                      </a:r>
                      <a:endParaRPr lang="en-US" sz="100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tabLst>
                          <a:tab pos="217805" algn="dec"/>
                        </a:tabLst>
                      </a:pPr>
                      <a:r>
                        <a:rPr lang="en-US" sz="1000" dirty="0">
                          <a:effectLst/>
                        </a:rPr>
                        <a:t>  0.0120</a:t>
                      </a:r>
                      <a:endParaRPr lang="en-US" sz="1000" dirty="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pPr>
                      <a:r>
                        <a:rPr lang="en-US" sz="1000" dirty="0">
                          <a:effectLst/>
                        </a:rPr>
                        <a:t>0.0178</a:t>
                      </a:r>
                      <a:endParaRPr lang="en-US" sz="1000" dirty="0">
                        <a:effectLst/>
                        <a:latin typeface="Calibri"/>
                        <a:ea typeface="Calibri"/>
                        <a:cs typeface="Times New Roman"/>
                      </a:endParaRPr>
                    </a:p>
                  </a:txBody>
                  <a:tcPr marL="60661" marR="60661" marT="0" marB="0"/>
                </a:tc>
                <a:extLst>
                  <a:ext uri="{0D108BD9-81ED-4DB2-BD59-A6C34878D82A}">
                    <a16:rowId xmlns:a16="http://schemas.microsoft.com/office/drawing/2014/main" val="10015"/>
                  </a:ext>
                </a:extLst>
              </a:tr>
              <a:tr h="262890">
                <a:tc>
                  <a:txBody>
                    <a:bodyPr/>
                    <a:lstStyle/>
                    <a:p>
                      <a:pPr marL="0" marR="0">
                        <a:lnSpc>
                          <a:spcPct val="115000"/>
                        </a:lnSpc>
                        <a:spcBef>
                          <a:spcPts val="0"/>
                        </a:spcBef>
                        <a:spcAft>
                          <a:spcPts val="0"/>
                        </a:spcAft>
                      </a:pPr>
                      <a:r>
                        <a:rPr lang="en-US" sz="1000" dirty="0">
                          <a:effectLst/>
                        </a:rPr>
                        <a:t>Elderly </a:t>
                      </a:r>
                      <a:r>
                        <a:rPr lang="en-US" sz="1000" dirty="0" err="1">
                          <a:effectLst/>
                        </a:rPr>
                        <a:t>Housing</a:t>
                      </a:r>
                      <a:r>
                        <a:rPr lang="en-US" sz="1000" baseline="30000" dirty="0" err="1">
                          <a:effectLst/>
                        </a:rPr>
                        <a:t>a</a:t>
                      </a:r>
                      <a:endParaRPr lang="en-US" sz="1000" dirty="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pPr>
                      <a:r>
                        <a:rPr lang="en-US" sz="1000">
                          <a:effectLst/>
                        </a:rPr>
                        <a:t>Within 1/2 mile of elderly housing project (house-CBG)</a:t>
                      </a:r>
                      <a:endParaRPr lang="en-US" sz="100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tabLst>
                          <a:tab pos="217805" algn="dec"/>
                        </a:tabLst>
                      </a:pPr>
                      <a:r>
                        <a:rPr lang="en-US" sz="1000" dirty="0">
                          <a:effectLst/>
                        </a:rPr>
                        <a:t>- 0.0327*</a:t>
                      </a:r>
                      <a:endParaRPr lang="en-US" sz="1000" dirty="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pPr>
                      <a:r>
                        <a:rPr lang="en-US" sz="1000" dirty="0">
                          <a:effectLst/>
                        </a:rPr>
                        <a:t>0.0194</a:t>
                      </a:r>
                      <a:endParaRPr lang="en-US" sz="1000" dirty="0">
                        <a:effectLst/>
                        <a:latin typeface="Calibri"/>
                        <a:ea typeface="Calibri"/>
                        <a:cs typeface="Times New Roman"/>
                      </a:endParaRPr>
                    </a:p>
                  </a:txBody>
                  <a:tcPr marL="60661" marR="60661" marT="0" marB="0"/>
                </a:tc>
                <a:extLst>
                  <a:ext uri="{0D108BD9-81ED-4DB2-BD59-A6C34878D82A}">
                    <a16:rowId xmlns:a16="http://schemas.microsoft.com/office/drawing/2014/main" val="10016"/>
                  </a:ext>
                </a:extLst>
              </a:tr>
              <a:tr h="262890">
                <a:tc>
                  <a:txBody>
                    <a:bodyPr/>
                    <a:lstStyle/>
                    <a:p>
                      <a:pPr marL="0" marR="0">
                        <a:lnSpc>
                          <a:spcPct val="115000"/>
                        </a:lnSpc>
                        <a:spcBef>
                          <a:spcPts val="0"/>
                        </a:spcBef>
                        <a:spcAft>
                          <a:spcPts val="0"/>
                        </a:spcAft>
                      </a:pPr>
                      <a:r>
                        <a:rPr lang="en-US" sz="1000" dirty="0">
                          <a:effectLst/>
                        </a:rPr>
                        <a:t>Family </a:t>
                      </a:r>
                      <a:r>
                        <a:rPr lang="en-US" sz="1000" dirty="0" err="1">
                          <a:effectLst/>
                        </a:rPr>
                        <a:t>Housing</a:t>
                      </a:r>
                      <a:r>
                        <a:rPr lang="en-US" sz="1000" baseline="30000" dirty="0" err="1">
                          <a:effectLst/>
                        </a:rPr>
                        <a:t>a</a:t>
                      </a:r>
                      <a:endParaRPr lang="en-US" sz="1000" dirty="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pPr>
                      <a:r>
                        <a:rPr lang="en-US" sz="1000">
                          <a:effectLst/>
                        </a:rPr>
                        <a:t>Within 1/2 mile of small family housing project (house-CBG)</a:t>
                      </a:r>
                      <a:endParaRPr lang="en-US" sz="100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tabLst>
                          <a:tab pos="217805" algn="dec"/>
                        </a:tabLst>
                      </a:pPr>
                      <a:r>
                        <a:rPr lang="en-US" sz="1000" dirty="0">
                          <a:effectLst/>
                        </a:rPr>
                        <a:t>  0.0836**</a:t>
                      </a:r>
                      <a:endParaRPr lang="en-US" sz="1000" dirty="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pPr>
                      <a:r>
                        <a:rPr lang="en-US" sz="1000" dirty="0">
                          <a:effectLst/>
                        </a:rPr>
                        <a:t>0.0403</a:t>
                      </a:r>
                      <a:endParaRPr lang="en-US" sz="1000" dirty="0">
                        <a:effectLst/>
                        <a:latin typeface="Calibri"/>
                        <a:ea typeface="Calibri"/>
                        <a:cs typeface="Times New Roman"/>
                      </a:endParaRPr>
                    </a:p>
                  </a:txBody>
                  <a:tcPr marL="60661" marR="60661" marT="0" marB="0"/>
                </a:tc>
                <a:extLst>
                  <a:ext uri="{0D108BD9-81ED-4DB2-BD59-A6C34878D82A}">
                    <a16:rowId xmlns:a16="http://schemas.microsoft.com/office/drawing/2014/main" val="10017"/>
                  </a:ext>
                </a:extLst>
              </a:tr>
              <a:tr h="262890">
                <a:tc>
                  <a:txBody>
                    <a:bodyPr/>
                    <a:lstStyle/>
                    <a:p>
                      <a:pPr marL="0" marR="0">
                        <a:lnSpc>
                          <a:spcPct val="115000"/>
                        </a:lnSpc>
                        <a:spcBef>
                          <a:spcPts val="0"/>
                        </a:spcBef>
                        <a:spcAft>
                          <a:spcPts val="0"/>
                        </a:spcAft>
                      </a:pPr>
                      <a:r>
                        <a:rPr lang="en-US" sz="1000" dirty="0">
                          <a:effectLst/>
                        </a:rPr>
                        <a:t>Large </a:t>
                      </a:r>
                      <a:r>
                        <a:rPr lang="en-US" sz="1000" dirty="0" err="1">
                          <a:effectLst/>
                        </a:rPr>
                        <a:t>Hsg</a:t>
                      </a:r>
                      <a:r>
                        <a:rPr lang="en-US" sz="1000" dirty="0">
                          <a:effectLst/>
                        </a:rPr>
                        <a:t> </a:t>
                      </a:r>
                      <a:r>
                        <a:rPr lang="en-US" sz="1000" dirty="0" err="1">
                          <a:effectLst/>
                        </a:rPr>
                        <a:t>Project</a:t>
                      </a:r>
                      <a:r>
                        <a:rPr lang="en-US" sz="1000" baseline="30000" dirty="0" err="1">
                          <a:effectLst/>
                        </a:rPr>
                        <a:t>a</a:t>
                      </a:r>
                      <a:endParaRPr lang="en-US" sz="1000" dirty="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pPr>
                      <a:r>
                        <a:rPr lang="en-US" sz="1000">
                          <a:effectLst/>
                        </a:rPr>
                        <a:t>Within 1/2 mile of large family housing project (&gt;200 units; house-CBG)</a:t>
                      </a:r>
                      <a:endParaRPr lang="en-US" sz="100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tabLst>
                          <a:tab pos="217805" algn="dec"/>
                        </a:tabLst>
                      </a:pPr>
                      <a:r>
                        <a:rPr lang="en-US" sz="1000" dirty="0">
                          <a:effectLst/>
                        </a:rPr>
                        <a:t>- 0.0568**</a:t>
                      </a:r>
                      <a:endParaRPr lang="en-US" sz="1000" dirty="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pPr>
                      <a:r>
                        <a:rPr lang="en-US" sz="1000" dirty="0">
                          <a:effectLst/>
                        </a:rPr>
                        <a:t>0.0257</a:t>
                      </a:r>
                      <a:endParaRPr lang="en-US" sz="1000" dirty="0">
                        <a:effectLst/>
                        <a:latin typeface="Calibri"/>
                        <a:ea typeface="Calibri"/>
                        <a:cs typeface="Times New Roman"/>
                      </a:endParaRPr>
                    </a:p>
                  </a:txBody>
                  <a:tcPr marL="60661" marR="60661" marT="0" marB="0"/>
                </a:tc>
                <a:extLst>
                  <a:ext uri="{0D108BD9-81ED-4DB2-BD59-A6C34878D82A}">
                    <a16:rowId xmlns:a16="http://schemas.microsoft.com/office/drawing/2014/main" val="10018"/>
                  </a:ext>
                </a:extLst>
              </a:tr>
              <a:tr h="262890">
                <a:tc>
                  <a:txBody>
                    <a:bodyPr/>
                    <a:lstStyle/>
                    <a:p>
                      <a:pPr marL="0" marR="0">
                        <a:lnSpc>
                          <a:spcPct val="115000"/>
                        </a:lnSpc>
                        <a:spcBef>
                          <a:spcPts val="0"/>
                        </a:spcBef>
                        <a:spcAft>
                          <a:spcPts val="0"/>
                        </a:spcAft>
                      </a:pPr>
                      <a:r>
                        <a:rPr lang="en-US" sz="1000" dirty="0">
                          <a:effectLst/>
                        </a:rPr>
                        <a:t>High Crime</a:t>
                      </a:r>
                      <a:endParaRPr lang="en-US" sz="1000" dirty="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pPr>
                      <a:r>
                        <a:rPr lang="en-US" sz="1000" dirty="0">
                          <a:effectLst/>
                        </a:rPr>
                        <a:t>Distance to nearest high-crime location (house-CBG)</a:t>
                      </a:r>
                      <a:endParaRPr lang="en-US" sz="1000" dirty="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tabLst>
                          <a:tab pos="217805" algn="dec"/>
                        </a:tabLst>
                      </a:pPr>
                      <a:r>
                        <a:rPr lang="en-US" sz="1000" dirty="0">
                          <a:effectLst/>
                        </a:rPr>
                        <a:t>  0.0701***</a:t>
                      </a:r>
                      <a:endParaRPr lang="en-US" sz="1000" dirty="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pPr>
                      <a:r>
                        <a:rPr lang="en-US" sz="1000" dirty="0">
                          <a:effectLst/>
                        </a:rPr>
                        <a:t>0.0246</a:t>
                      </a:r>
                      <a:endParaRPr lang="en-US" sz="1000" dirty="0">
                        <a:effectLst/>
                        <a:latin typeface="Calibri"/>
                        <a:ea typeface="Calibri"/>
                        <a:cs typeface="Times New Roman"/>
                      </a:endParaRPr>
                    </a:p>
                  </a:txBody>
                  <a:tcPr marL="60661" marR="60661" marT="0" marB="0"/>
                </a:tc>
                <a:extLst>
                  <a:ext uri="{0D108BD9-81ED-4DB2-BD59-A6C34878D82A}">
                    <a16:rowId xmlns:a16="http://schemas.microsoft.com/office/drawing/2014/main" val="10019"/>
                  </a:ext>
                </a:extLst>
              </a:tr>
            </a:tbl>
          </a:graphicData>
        </a:graphic>
      </p:graphicFrame>
      <p:pic>
        <p:nvPicPr>
          <p:cNvPr id="7"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7010400" y="228600"/>
            <a:ext cx="1104189" cy="617984"/>
          </a:xfrm>
          <a:prstGeom prst="rect">
            <a:avLst/>
          </a:prstGeom>
          <a:noFill/>
        </p:spPr>
      </p:pic>
      <p:sp>
        <p:nvSpPr>
          <p:cNvPr id="10" name="Title 9" hidden="1">
            <a:extLst>
              <a:ext uri="{FF2B5EF4-FFF2-40B4-BE49-F238E27FC236}">
                <a16:creationId xmlns:a16="http://schemas.microsoft.com/office/drawing/2014/main" id="{B9B4673D-94F7-4D74-912F-B83CBBD5DA62}"/>
              </a:ext>
            </a:extLst>
          </p:cNvPr>
          <p:cNvSpPr>
            <a:spLocks noGrp="1"/>
          </p:cNvSpPr>
          <p:nvPr>
            <p:ph type="title"/>
          </p:nvPr>
        </p:nvSpPr>
        <p:spPr>
          <a:xfrm>
            <a:off x="457200" y="-1143000"/>
            <a:ext cx="8229600" cy="1143000"/>
          </a:xfrm>
        </p:spPr>
        <p:txBody>
          <a:bodyPr vert="horz" rtlCol="0" anchor="b">
            <a:normAutofit fontScale="90000"/>
            <a:scene3d>
              <a:camera prst="orthographicFront"/>
              <a:lightRig rig="soft" dir="t"/>
            </a:scene3d>
            <a:sp3d prstMaterial="softEdge">
              <a:bevelT w="25400" h="25400"/>
            </a:sp3d>
          </a:bodyPr>
          <a:lstStyle/>
          <a:p>
            <a:r>
              <a:rPr lang="en-US" dirty="0"/>
              <a:t>Variable Definitions and Results for Basic Hedonic…, 2</a:t>
            </a:r>
          </a:p>
        </p:txBody>
      </p:sp>
    </p:spTree>
    <p:extLst>
      <p:ext uri="{BB962C8B-B14F-4D97-AF65-F5344CB8AC3E}">
        <p14:creationId xmlns:p14="http://schemas.microsoft.com/office/powerpoint/2010/main" val="40892368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A New Approach</a:t>
            </a:r>
          </a:p>
        </p:txBody>
      </p:sp>
      <p:sp>
        <p:nvSpPr>
          <p:cNvPr id="8" name="Rectangle"/>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a:t>  School Quality Capitalization</a:t>
            </a:r>
          </a:p>
        </p:txBody>
      </p:sp>
      <p:sp>
        <p:nvSpPr>
          <p:cNvPr id="5" name="Content Placeholder"/>
          <p:cNvSpPr txBox="1">
            <a:spLocks/>
          </p:cNvSpPr>
          <p:nvPr/>
        </p:nvSpPr>
        <p:spPr>
          <a:xfrm>
            <a:off x="609600" y="1294132"/>
            <a:ext cx="8026400" cy="4343400"/>
          </a:xfrm>
          <a:prstGeom prst="rect">
            <a:avLst/>
          </a:prstGeom>
        </p:spPr>
        <p:txBody>
          <a:bodyPr vert="horz">
            <a:normAutofit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ctr">
              <a:buFont typeface="Wingdings 3"/>
              <a:buNone/>
            </a:pPr>
            <a:r>
              <a:rPr lang="en-US" sz="2800" b="1" dirty="0">
                <a:solidFill>
                  <a:schemeClr val="accent5"/>
                </a:solidFill>
              </a:rPr>
              <a:t>Step 1B:  Run Envelope Regression</a:t>
            </a:r>
          </a:p>
          <a:p>
            <a:pPr algn="ctr">
              <a:buFont typeface="Wingdings 3"/>
              <a:buNone/>
            </a:pPr>
            <a:endParaRPr lang="en-US" dirty="0"/>
          </a:p>
          <a:p>
            <a:r>
              <a:rPr lang="en-US" dirty="0"/>
              <a:t>Dependent variable:  coefficient of neighborhood fixed effect plus the constant.</a:t>
            </a:r>
          </a:p>
          <a:p>
            <a:endParaRPr lang="en-US" dirty="0"/>
          </a:p>
          <a:p>
            <a:r>
              <a:rPr lang="en-US" dirty="0"/>
              <a:t>Explanatory variables:  </a:t>
            </a:r>
          </a:p>
          <a:p>
            <a:pPr>
              <a:lnSpc>
                <a:spcPct val="50000"/>
              </a:lnSpc>
              <a:spcBef>
                <a:spcPts val="600"/>
              </a:spcBef>
            </a:pPr>
            <a:endParaRPr lang="en-US" dirty="0"/>
          </a:p>
          <a:p>
            <a:pPr lvl="1"/>
            <a:r>
              <a:rPr lang="en-US" dirty="0"/>
              <a:t>Public services and neighborhood amenities</a:t>
            </a:r>
          </a:p>
          <a:p>
            <a:pPr lvl="1"/>
            <a:r>
              <a:rPr lang="en-US" dirty="0"/>
              <a:t>Commuting variables</a:t>
            </a:r>
          </a:p>
          <a:p>
            <a:pPr lvl="1"/>
            <a:r>
              <a:rPr lang="en-US" dirty="0"/>
              <a:t>Income and property tax variables</a:t>
            </a:r>
          </a:p>
          <a:p>
            <a:pPr lvl="1"/>
            <a:r>
              <a:rPr lang="en-US" dirty="0"/>
              <a:t>Neighborhood control variables</a:t>
            </a:r>
          </a:p>
        </p:txBody>
      </p:sp>
      <p:pic>
        <p:nvPicPr>
          <p:cNvPr id="7"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10" name="Title 9" hidden="1">
            <a:extLst>
              <a:ext uri="{FF2B5EF4-FFF2-40B4-BE49-F238E27FC236}">
                <a16:creationId xmlns:a16="http://schemas.microsoft.com/office/drawing/2014/main" id="{B2647C34-5E0D-4098-BDB2-F3D2F5E8479F}"/>
              </a:ext>
            </a:extLst>
          </p:cNvPr>
          <p:cNvSpPr>
            <a:spLocks noGrp="1"/>
          </p:cNvSpPr>
          <p:nvPr>
            <p:ph type="title"/>
          </p:nvPr>
        </p:nvSpPr>
        <p:spPr>
          <a:xfrm>
            <a:off x="457200" y="-1143000"/>
            <a:ext cx="8229600" cy="1143000"/>
          </a:xfrm>
        </p:spPr>
        <p:txBody>
          <a:bodyPr vert="horz" rtlCol="0" anchor="b">
            <a:normAutofit fontScale="90000"/>
            <a:scene3d>
              <a:camera prst="orthographicFront"/>
              <a:lightRig rig="soft" dir="t"/>
            </a:scene3d>
            <a:sp3d prstMaterial="softEdge">
              <a:bevelT w="25400" h="25400"/>
            </a:sp3d>
          </a:bodyPr>
          <a:lstStyle/>
          <a:p>
            <a:r>
              <a:rPr lang="en-US" dirty="0"/>
              <a:t>Step 1B: Run Envelope Regression</a:t>
            </a:r>
          </a:p>
        </p:txBody>
      </p:sp>
    </p:spTree>
    <p:extLst>
      <p:ext uri="{BB962C8B-B14F-4D97-AF65-F5344CB8AC3E}">
        <p14:creationId xmlns:p14="http://schemas.microsoft.com/office/powerpoint/2010/main" val="17499729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A New Approach</a:t>
            </a:r>
          </a:p>
        </p:txBody>
      </p:sp>
      <p:sp>
        <p:nvSpPr>
          <p:cNvPr id="9" name="Rectangle"/>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a:t>  School Quality Capitalization</a:t>
            </a:r>
          </a:p>
        </p:txBody>
      </p:sp>
      <p:sp>
        <p:nvSpPr>
          <p:cNvPr id="6" name="Content Placeholder"/>
          <p:cNvSpPr txBox="1">
            <a:spLocks/>
          </p:cNvSpPr>
          <p:nvPr/>
        </p:nvSpPr>
        <p:spPr>
          <a:xfrm>
            <a:off x="609600" y="1154984"/>
            <a:ext cx="8026400" cy="5543550"/>
          </a:xfrm>
          <a:prstGeom prst="rect">
            <a:avLst/>
          </a:prstGeom>
        </p:spPr>
        <p:txBody>
          <a:bodyPr vert="horz">
            <a:normAutofit fontScale="400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ctr">
              <a:buFont typeface="Wingdings 3"/>
              <a:buNone/>
            </a:pPr>
            <a:r>
              <a:rPr lang="en-US" sz="5100" b="1" dirty="0">
                <a:solidFill>
                  <a:schemeClr val="accent5"/>
                </a:solidFill>
              </a:rPr>
              <a:t> </a:t>
            </a:r>
            <a:r>
              <a:rPr lang="en-US" sz="7000" b="1" dirty="0">
                <a:solidFill>
                  <a:schemeClr val="accent5"/>
                </a:solidFill>
              </a:rPr>
              <a:t>School Variables</a:t>
            </a:r>
            <a:endParaRPr lang="en-US" sz="7000" dirty="0">
              <a:solidFill>
                <a:schemeClr val="accent5"/>
              </a:solidFill>
            </a:endParaRPr>
          </a:p>
          <a:p>
            <a:pPr>
              <a:buFont typeface="Wingdings 3"/>
              <a:buNone/>
            </a:pPr>
            <a:r>
              <a:rPr lang="en-US" dirty="0"/>
              <a:t>                         </a:t>
            </a:r>
          </a:p>
          <a:p>
            <a:pPr marL="1828800" indent="-1763713">
              <a:buFont typeface="Wingdings 3"/>
              <a:buNone/>
              <a:tabLst>
                <a:tab pos="1828800" algn="l"/>
              </a:tabLst>
            </a:pPr>
            <a:r>
              <a:rPr lang="en-US" sz="3800" dirty="0"/>
              <a:t>Variable		Definition  </a:t>
            </a:r>
          </a:p>
          <a:p>
            <a:pPr marL="1828800" indent="-1763713">
              <a:buFont typeface="Wingdings 3"/>
              <a:buNone/>
              <a:tabLst>
                <a:tab pos="1828800" algn="l"/>
              </a:tabLst>
            </a:pPr>
            <a:r>
              <a:rPr lang="en-US" sz="3800" dirty="0"/>
              <a:t> ----------------------------------------------------</a:t>
            </a:r>
          </a:p>
          <a:p>
            <a:pPr marL="2290763" indent="-2225675">
              <a:lnSpc>
                <a:spcPct val="120000"/>
              </a:lnSpc>
              <a:buFont typeface="Wingdings 3"/>
              <a:buNone/>
              <a:tabLst>
                <a:tab pos="2290763" algn="l"/>
              </a:tabLst>
            </a:pPr>
            <a:r>
              <a:rPr lang="en-US" sz="3800" dirty="0"/>
              <a:t>Elementary	Average percent passing in 4</a:t>
            </a:r>
            <a:r>
              <a:rPr lang="en-US" sz="3800" baseline="30000" dirty="0"/>
              <a:t>th</a:t>
            </a:r>
            <a:r>
              <a:rPr lang="en-US" sz="3800" dirty="0"/>
              <a:t> grade in nearest elementary school on 5 state tests (math, reading, writing, science, and citizenship) minus the district average (for 1998-99 and 1999-2000).</a:t>
            </a:r>
          </a:p>
          <a:p>
            <a:pPr marL="2290763" indent="-2225675">
              <a:lnSpc>
                <a:spcPct val="70000"/>
              </a:lnSpc>
              <a:buFont typeface="Wingdings 3"/>
              <a:buNone/>
              <a:tabLst>
                <a:tab pos="2290763" algn="l"/>
              </a:tabLst>
            </a:pPr>
            <a:endParaRPr lang="en-US" sz="3800" dirty="0"/>
          </a:p>
          <a:p>
            <a:pPr marL="2290763" indent="-2225675">
              <a:lnSpc>
                <a:spcPct val="120000"/>
              </a:lnSpc>
              <a:buFont typeface="Wingdings 3"/>
              <a:buNone/>
              <a:tabLst>
                <a:tab pos="2290763" algn="l"/>
              </a:tabLst>
            </a:pPr>
            <a:r>
              <a:rPr lang="en-US" sz="3800" dirty="0"/>
              <a:t>High School 	The share of students entering the 12</a:t>
            </a:r>
            <a:r>
              <a:rPr lang="en-US" sz="3800" baseline="30000" dirty="0"/>
              <a:t>th</a:t>
            </a:r>
            <a:r>
              <a:rPr lang="en-US" sz="3800" dirty="0"/>
              <a:t> grade who pass all 5 tests (= the passing rate on the tests, which reflects students who do not drop out, multiplied by the graduation rate, which indicates the share of students who stay in school) averaged over 1998-99 and 1999-2000.</a:t>
            </a:r>
          </a:p>
          <a:p>
            <a:pPr marL="2290763" indent="-2225675">
              <a:lnSpc>
                <a:spcPct val="70000"/>
              </a:lnSpc>
              <a:buFont typeface="Wingdings 3"/>
              <a:buNone/>
              <a:tabLst>
                <a:tab pos="2290763" algn="l"/>
              </a:tabLst>
            </a:pPr>
            <a:endParaRPr lang="en-US" sz="3800" dirty="0"/>
          </a:p>
          <a:p>
            <a:pPr marL="2290763" indent="-2225675">
              <a:lnSpc>
                <a:spcPct val="120000"/>
              </a:lnSpc>
              <a:buFont typeface="Wingdings 3"/>
              <a:buNone/>
              <a:tabLst>
                <a:tab pos="2290763" algn="l"/>
              </a:tabLst>
            </a:pPr>
            <a:r>
              <a:rPr lang="en-US" sz="3800" dirty="0"/>
              <a:t>Value Added 	A school district's sixth grade passing rate (on the 5 tests) in 2000-2001 minus its fourth grade passing rate in 1998-99. </a:t>
            </a:r>
          </a:p>
          <a:p>
            <a:pPr marL="2290763" indent="-2225675">
              <a:lnSpc>
                <a:spcPct val="70000"/>
              </a:lnSpc>
              <a:buFont typeface="Wingdings 3"/>
              <a:buNone/>
              <a:tabLst>
                <a:tab pos="2290763" algn="l"/>
              </a:tabLst>
            </a:pPr>
            <a:endParaRPr lang="en-US" sz="3800" dirty="0"/>
          </a:p>
          <a:p>
            <a:pPr marL="2290763" indent="-2225675">
              <a:lnSpc>
                <a:spcPct val="120000"/>
              </a:lnSpc>
              <a:buFont typeface="Wingdings 3"/>
              <a:buNone/>
              <a:tabLst>
                <a:tab pos="2290763" algn="l"/>
              </a:tabLst>
            </a:pPr>
            <a:r>
              <a:rPr lang="en-US" sz="3800" dirty="0"/>
              <a:t>Minority Teachers 	The share of a district’s teachers who belong to a minority group</a:t>
            </a:r>
          </a:p>
          <a:p>
            <a:pPr marL="2290763" indent="-2225675">
              <a:lnSpc>
                <a:spcPct val="120000"/>
              </a:lnSpc>
              <a:buFont typeface="Wingdings 3"/>
              <a:buNone/>
              <a:tabLst>
                <a:tab pos="2290763" algn="l"/>
              </a:tabLst>
            </a:pPr>
            <a:endParaRPr lang="en-US" dirty="0"/>
          </a:p>
        </p:txBody>
      </p:sp>
      <p:pic>
        <p:nvPicPr>
          <p:cNvPr id="8" name="Picture">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7010400" y="372616"/>
            <a:ext cx="1104189" cy="617984"/>
          </a:xfrm>
          <a:prstGeom prst="rect">
            <a:avLst/>
          </a:prstGeom>
          <a:noFill/>
        </p:spPr>
      </p:pic>
      <p:sp>
        <p:nvSpPr>
          <p:cNvPr id="13" name="Title 9" hidden="1">
            <a:extLst>
              <a:ext uri="{FF2B5EF4-FFF2-40B4-BE49-F238E27FC236}">
                <a16:creationId xmlns:a16="http://schemas.microsoft.com/office/drawing/2014/main" id="{1B8C705C-9EC3-4F17-9FDB-D8E2CC4B149A}"/>
              </a:ext>
            </a:extLst>
          </p:cNvPr>
          <p:cNvSpPr>
            <a:spLocks noGrp="1"/>
          </p:cNvSpPr>
          <p:nvPr>
            <p:ph type="title"/>
          </p:nvPr>
        </p:nvSpPr>
        <p:spPr>
          <a:xfrm>
            <a:off x="457200" y="-1143000"/>
            <a:ext cx="8229600" cy="1143000"/>
          </a:xfrm>
        </p:spPr>
        <p:txBody>
          <a:bodyPr vert="horz" rtlCol="0" anchor="b">
            <a:normAutofit/>
            <a:scene3d>
              <a:camera prst="orthographicFront"/>
              <a:lightRig rig="soft" dir="t"/>
            </a:scene3d>
            <a:sp3d prstMaterial="softEdge">
              <a:bevelT w="25400" h="25400"/>
            </a:sp3d>
          </a:bodyPr>
          <a:lstStyle/>
          <a:p>
            <a:r>
              <a:rPr lang="en-US" dirty="0"/>
              <a:t>School Variables</a:t>
            </a:r>
          </a:p>
        </p:txBody>
      </p:sp>
    </p:spTree>
    <p:extLst>
      <p:ext uri="{BB962C8B-B14F-4D97-AF65-F5344CB8AC3E}">
        <p14:creationId xmlns:p14="http://schemas.microsoft.com/office/powerpoint/2010/main" val="36089113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A New Approach</a:t>
            </a:r>
          </a:p>
        </p:txBody>
      </p:sp>
      <p:sp>
        <p:nvSpPr>
          <p:cNvPr id="8" name="Rectangle"/>
          <p:cNvSpPr txBox="1">
            <a:spLocks noChangeArrowheads="1"/>
          </p:cNvSpPr>
          <p:nvPr/>
        </p:nvSpPr>
        <p:spPr>
          <a:xfrm>
            <a:off x="407276" y="304800"/>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a:t>  School Quality Capitalization</a:t>
            </a:r>
          </a:p>
        </p:txBody>
      </p:sp>
      <p:sp>
        <p:nvSpPr>
          <p:cNvPr id="5" name="Content Placeholder"/>
          <p:cNvSpPr txBox="1">
            <a:spLocks/>
          </p:cNvSpPr>
          <p:nvPr/>
        </p:nvSpPr>
        <p:spPr>
          <a:xfrm>
            <a:off x="687598" y="876300"/>
            <a:ext cx="7924800" cy="5600700"/>
          </a:xfrm>
          <a:prstGeom prst="rect">
            <a:avLst/>
          </a:prstGeom>
        </p:spPr>
        <p:txBody>
          <a:bodyPr vert="horz">
            <a:normAutofit fontScale="925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ctr">
              <a:spcAft>
                <a:spcPts val="1200"/>
              </a:spcAft>
              <a:buFont typeface="Wingdings 3"/>
              <a:buNone/>
            </a:pPr>
            <a:r>
              <a:rPr lang="en-US" sz="3300" b="1" dirty="0">
                <a:solidFill>
                  <a:schemeClr val="accent5"/>
                </a:solidFill>
              </a:rPr>
              <a:t>Cleveland and East Cleveland</a:t>
            </a:r>
          </a:p>
          <a:p>
            <a:pPr>
              <a:spcAft>
                <a:spcPts val="1200"/>
              </a:spcAft>
            </a:pPr>
            <a:r>
              <a:rPr lang="en-US" dirty="0"/>
              <a:t>The Cleveland School District is unique in 2000 because:</a:t>
            </a:r>
          </a:p>
          <a:p>
            <a:pPr lvl="1">
              <a:spcAft>
                <a:spcPts val="1200"/>
              </a:spcAft>
            </a:pPr>
            <a:r>
              <a:rPr lang="en-US" dirty="0"/>
              <a:t>It was the only district to have private school </a:t>
            </a:r>
            <a:r>
              <a:rPr lang="en-US" b="1" dirty="0">
                <a:solidFill>
                  <a:schemeClr val="accent1"/>
                </a:solidFill>
              </a:rPr>
              <a:t>vouchers</a:t>
            </a:r>
          </a:p>
          <a:p>
            <a:pPr lvl="1">
              <a:spcAft>
                <a:spcPts val="1200"/>
              </a:spcAft>
            </a:pPr>
            <a:r>
              <a:rPr lang="en-US" dirty="0"/>
              <a:t>It was the only district to have </a:t>
            </a:r>
            <a:r>
              <a:rPr lang="en-US" b="1" dirty="0">
                <a:solidFill>
                  <a:schemeClr val="accent1"/>
                </a:solidFill>
              </a:rPr>
              <a:t>charter schools </a:t>
            </a:r>
            <a:r>
              <a:rPr lang="en-US" dirty="0"/>
              <a:t>(except for 1 in Parma).</a:t>
            </a:r>
          </a:p>
          <a:p>
            <a:pPr lvl="1">
              <a:spcAft>
                <a:spcPts val="1200"/>
              </a:spcAft>
            </a:pPr>
            <a:r>
              <a:rPr lang="en-US" dirty="0"/>
              <a:t>The private and charter schools tend to be located near low-performing public schools.</a:t>
            </a:r>
          </a:p>
          <a:p>
            <a:pPr>
              <a:spcAft>
                <a:spcPts val="1200"/>
              </a:spcAft>
            </a:pPr>
            <a:r>
              <a:rPr lang="en-US" dirty="0"/>
              <a:t>The East Cleveland School District is unique in 2000 because:</a:t>
            </a:r>
          </a:p>
          <a:p>
            <a:pPr lvl="1">
              <a:spcAft>
                <a:spcPts val="1200"/>
              </a:spcAft>
            </a:pPr>
            <a:r>
              <a:rPr lang="en-US" dirty="0"/>
              <a:t>It received a state grant for </a:t>
            </a:r>
            <a:r>
              <a:rPr lang="en-US" b="1" dirty="0">
                <a:solidFill>
                  <a:schemeClr val="accent1"/>
                </a:solidFill>
              </a:rPr>
              <a:t>school construction </a:t>
            </a:r>
            <a:r>
              <a:rPr lang="en-US" dirty="0"/>
              <a:t>in 1998-2000 that was triple the size of its operating budget.</a:t>
            </a:r>
          </a:p>
          <a:p>
            <a:pPr lvl="1"/>
            <a:r>
              <a:rPr lang="en-US" dirty="0"/>
              <a:t>No other district in the region received such a grant. </a:t>
            </a:r>
          </a:p>
        </p:txBody>
      </p:sp>
      <p:pic>
        <p:nvPicPr>
          <p:cNvPr id="7"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7010400" y="228600"/>
            <a:ext cx="1104189" cy="617984"/>
          </a:xfrm>
          <a:prstGeom prst="rect">
            <a:avLst/>
          </a:prstGeom>
          <a:noFill/>
        </p:spPr>
      </p:pic>
      <p:sp>
        <p:nvSpPr>
          <p:cNvPr id="10" name="Title 9" hidden="1">
            <a:extLst>
              <a:ext uri="{FF2B5EF4-FFF2-40B4-BE49-F238E27FC236}">
                <a16:creationId xmlns:a16="http://schemas.microsoft.com/office/drawing/2014/main" id="{1A2116EA-8375-4B53-AA97-C470B9B5665D}"/>
              </a:ext>
            </a:extLst>
          </p:cNvPr>
          <p:cNvSpPr>
            <a:spLocks noGrp="1"/>
          </p:cNvSpPr>
          <p:nvPr>
            <p:ph type="title"/>
          </p:nvPr>
        </p:nvSpPr>
        <p:spPr>
          <a:xfrm>
            <a:off x="457200" y="-1143000"/>
            <a:ext cx="8229600" cy="1143000"/>
          </a:xfrm>
        </p:spPr>
        <p:txBody>
          <a:bodyPr vert="horz" rtlCol="0" anchor="b">
            <a:normAutofit/>
            <a:scene3d>
              <a:camera prst="orthographicFront"/>
              <a:lightRig rig="soft" dir="t"/>
            </a:scene3d>
            <a:sp3d prstMaterial="softEdge">
              <a:bevelT w="25400" h="25400"/>
            </a:sp3d>
          </a:bodyPr>
          <a:lstStyle/>
          <a:p>
            <a:r>
              <a:rPr lang="en-US" dirty="0"/>
              <a:t>Cleveland and East Cleveland</a:t>
            </a:r>
          </a:p>
        </p:txBody>
      </p:sp>
    </p:spTree>
    <p:extLst>
      <p:ext uri="{BB962C8B-B14F-4D97-AF65-F5344CB8AC3E}">
        <p14:creationId xmlns:p14="http://schemas.microsoft.com/office/powerpoint/2010/main" val="11901647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A New Approach </a:t>
            </a:r>
          </a:p>
        </p:txBody>
      </p:sp>
      <p:sp>
        <p:nvSpPr>
          <p:cNvPr id="8" name="Rectangle"/>
          <p:cNvSpPr txBox="1">
            <a:spLocks noChangeArrowheads="1"/>
          </p:cNvSpPr>
          <p:nvPr/>
        </p:nvSpPr>
        <p:spPr>
          <a:xfrm>
            <a:off x="407276" y="228600"/>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a:t>  School Quality Capitalization</a:t>
            </a:r>
          </a:p>
        </p:txBody>
      </p:sp>
      <p:graphicFrame>
        <p:nvGraphicFramePr>
          <p:cNvPr id="3" name="Table" descr="Please contact Professor Yinger for details regarding figures and graphs."/>
          <p:cNvGraphicFramePr>
            <a:graphicFrameLocks noGrp="1"/>
          </p:cNvGraphicFramePr>
          <p:nvPr>
            <p:extLst>
              <p:ext uri="{D42A27DB-BD31-4B8C-83A1-F6EECF244321}">
                <p14:modId xmlns:p14="http://schemas.microsoft.com/office/powerpoint/2010/main" val="1129026836"/>
              </p:ext>
            </p:extLst>
          </p:nvPr>
        </p:nvGraphicFramePr>
        <p:xfrm>
          <a:off x="838201" y="832279"/>
          <a:ext cx="7467599" cy="5459349"/>
        </p:xfrm>
        <a:graphic>
          <a:graphicData uri="http://schemas.openxmlformats.org/drawingml/2006/table">
            <a:tbl>
              <a:tblPr firstRow="1" firstCol="1" bandRow="1">
                <a:tableStyleId>{5C22544A-7EE6-4342-B048-85BDC9FD1C3A}</a:tableStyleId>
              </a:tblPr>
              <a:tblGrid>
                <a:gridCol w="3214555">
                  <a:extLst>
                    <a:ext uri="{9D8B030D-6E8A-4147-A177-3AD203B41FA5}">
                      <a16:colId xmlns:a16="http://schemas.microsoft.com/office/drawing/2014/main" val="20000"/>
                    </a:ext>
                  </a:extLst>
                </a:gridCol>
                <a:gridCol w="989338">
                  <a:extLst>
                    <a:ext uri="{9D8B030D-6E8A-4147-A177-3AD203B41FA5}">
                      <a16:colId xmlns:a16="http://schemas.microsoft.com/office/drawing/2014/main" val="20001"/>
                    </a:ext>
                  </a:extLst>
                </a:gridCol>
                <a:gridCol w="1004400">
                  <a:extLst>
                    <a:ext uri="{9D8B030D-6E8A-4147-A177-3AD203B41FA5}">
                      <a16:colId xmlns:a16="http://schemas.microsoft.com/office/drawing/2014/main" val="20002"/>
                    </a:ext>
                  </a:extLst>
                </a:gridCol>
                <a:gridCol w="1109041">
                  <a:extLst>
                    <a:ext uri="{9D8B030D-6E8A-4147-A177-3AD203B41FA5}">
                      <a16:colId xmlns:a16="http://schemas.microsoft.com/office/drawing/2014/main" val="20003"/>
                    </a:ext>
                  </a:extLst>
                </a:gridCol>
                <a:gridCol w="1150265">
                  <a:extLst>
                    <a:ext uri="{9D8B030D-6E8A-4147-A177-3AD203B41FA5}">
                      <a16:colId xmlns:a16="http://schemas.microsoft.com/office/drawing/2014/main" val="20004"/>
                    </a:ext>
                  </a:extLst>
                </a:gridCol>
              </a:tblGrid>
              <a:tr h="207180">
                <a:tc gridSpan="5">
                  <a:txBody>
                    <a:bodyPr/>
                    <a:lstStyle/>
                    <a:p>
                      <a:pPr marL="0" marR="0" algn="ctr">
                        <a:lnSpc>
                          <a:spcPct val="115000"/>
                        </a:lnSpc>
                        <a:spcBef>
                          <a:spcPts val="0"/>
                        </a:spcBef>
                        <a:spcAft>
                          <a:spcPts val="0"/>
                        </a:spcAft>
                      </a:pPr>
                      <a:r>
                        <a:rPr lang="en-US" sz="1400" dirty="0">
                          <a:effectLst/>
                        </a:rPr>
                        <a:t>Table 2.  Descriptive Statistics for Key Variables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07180">
                <a:tc>
                  <a:txBody>
                    <a:bodyPr/>
                    <a:lstStyle/>
                    <a:p>
                      <a:pPr marL="0" marR="0">
                        <a:lnSpc>
                          <a:spcPct val="115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dirty="0">
                          <a:effectLst/>
                        </a:rPr>
                        <a:t>Mean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Std. Dev.</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Minimum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Maximum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extLst>
                  <a:ext uri="{0D108BD9-81ED-4DB2-BD59-A6C34878D82A}">
                    <a16:rowId xmlns:a16="http://schemas.microsoft.com/office/drawing/2014/main" val="10001"/>
                  </a:ext>
                </a:extLst>
              </a:tr>
              <a:tr h="197315">
                <a:tc>
                  <a:txBody>
                    <a:bodyPr/>
                    <a:lstStyle/>
                    <a:p>
                      <a:pPr marL="0" marR="0">
                        <a:lnSpc>
                          <a:spcPct val="115000"/>
                        </a:lnSpc>
                        <a:spcBef>
                          <a:spcPts val="0"/>
                        </a:spcBef>
                        <a:spcAft>
                          <a:spcPts val="0"/>
                        </a:spcAft>
                      </a:pPr>
                      <a:r>
                        <a:rPr lang="en-US" sz="1400" dirty="0">
                          <a:effectLst/>
                        </a:rPr>
                        <a:t>CBG Price per unit of Housing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dirty="0">
                          <a:effectLst/>
                        </a:rPr>
                        <a:t>84835.68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b"/>
                </a:tc>
                <a:tc>
                  <a:txBody>
                    <a:bodyPr/>
                    <a:lstStyle/>
                    <a:p>
                      <a:pPr marL="0" marR="0" algn="ctr">
                        <a:lnSpc>
                          <a:spcPct val="115000"/>
                        </a:lnSpc>
                        <a:spcBef>
                          <a:spcPts val="0"/>
                        </a:spcBef>
                        <a:spcAft>
                          <a:spcPts val="0"/>
                        </a:spcAft>
                      </a:pPr>
                      <a:r>
                        <a:rPr lang="en-US" sz="1400">
                          <a:effectLst/>
                        </a:rPr>
                        <a:t>23331.25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b"/>
                </a:tc>
                <a:tc>
                  <a:txBody>
                    <a:bodyPr/>
                    <a:lstStyle/>
                    <a:p>
                      <a:pPr marL="0" marR="0" algn="ctr">
                        <a:lnSpc>
                          <a:spcPct val="115000"/>
                        </a:lnSpc>
                        <a:spcBef>
                          <a:spcPts val="0"/>
                        </a:spcBef>
                        <a:spcAft>
                          <a:spcPts val="0"/>
                        </a:spcAft>
                      </a:pPr>
                      <a:r>
                        <a:rPr lang="en-US" sz="1400">
                          <a:effectLst/>
                        </a:rPr>
                        <a:t>32215.83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b"/>
                </a:tc>
                <a:tc>
                  <a:txBody>
                    <a:bodyPr/>
                    <a:lstStyle/>
                    <a:p>
                      <a:pPr marL="0" marR="0" algn="ctr">
                        <a:lnSpc>
                          <a:spcPct val="115000"/>
                        </a:lnSpc>
                        <a:spcBef>
                          <a:spcPts val="0"/>
                        </a:spcBef>
                        <a:spcAft>
                          <a:spcPts val="0"/>
                        </a:spcAft>
                      </a:pPr>
                      <a:r>
                        <a:rPr lang="en-US" sz="1400">
                          <a:effectLst/>
                        </a:rPr>
                        <a:t>345162.50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b"/>
                </a:tc>
                <a:extLst>
                  <a:ext uri="{0D108BD9-81ED-4DB2-BD59-A6C34878D82A}">
                    <a16:rowId xmlns:a16="http://schemas.microsoft.com/office/drawing/2014/main" val="10002"/>
                  </a:ext>
                </a:extLst>
              </a:tr>
              <a:tr h="236778">
                <a:tc>
                  <a:txBody>
                    <a:bodyPr/>
                    <a:lstStyle/>
                    <a:p>
                      <a:pPr marL="0" marR="0">
                        <a:lnSpc>
                          <a:spcPct val="115000"/>
                        </a:lnSpc>
                        <a:spcBef>
                          <a:spcPts val="0"/>
                        </a:spcBef>
                        <a:spcAft>
                          <a:spcPts val="0"/>
                        </a:spcAft>
                      </a:pPr>
                      <a:r>
                        <a:rPr lang="en-US" sz="1400">
                          <a:effectLst/>
                        </a:rPr>
                        <a:t>Relative Elementary Score</a:t>
                      </a:r>
                      <a:r>
                        <a:rPr lang="en-US" sz="1400" baseline="30000">
                          <a:effectLst/>
                        </a:rPr>
                        <a:t>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0.3148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0.0894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0.0010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0.6465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extLst>
                  <a:ext uri="{0D108BD9-81ED-4DB2-BD59-A6C34878D82A}">
                    <a16:rowId xmlns:a16="http://schemas.microsoft.com/office/drawing/2014/main" val="10003"/>
                  </a:ext>
                </a:extLst>
              </a:tr>
              <a:tr h="197315">
                <a:tc>
                  <a:txBody>
                    <a:bodyPr/>
                    <a:lstStyle/>
                    <a:p>
                      <a:pPr marL="0" marR="0">
                        <a:lnSpc>
                          <a:spcPct val="115000"/>
                        </a:lnSpc>
                        <a:spcBef>
                          <a:spcPts val="0"/>
                        </a:spcBef>
                        <a:spcAft>
                          <a:spcPts val="0"/>
                        </a:spcAft>
                      </a:pPr>
                      <a:r>
                        <a:rPr lang="en-US" sz="1400" dirty="0">
                          <a:effectLst/>
                        </a:rPr>
                        <a:t>High School Passing Rate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dirty="0">
                          <a:effectLst/>
                        </a:rPr>
                        <a:t>0.3197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0.2040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0.0491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0.7675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extLst>
                  <a:ext uri="{0D108BD9-81ED-4DB2-BD59-A6C34878D82A}">
                    <a16:rowId xmlns:a16="http://schemas.microsoft.com/office/drawing/2014/main" val="10004"/>
                  </a:ext>
                </a:extLst>
              </a:tr>
              <a:tr h="236778">
                <a:tc>
                  <a:txBody>
                    <a:bodyPr/>
                    <a:lstStyle/>
                    <a:p>
                      <a:pPr marL="0" marR="0">
                        <a:lnSpc>
                          <a:spcPct val="115000"/>
                        </a:lnSpc>
                        <a:spcBef>
                          <a:spcPts val="0"/>
                        </a:spcBef>
                        <a:spcAft>
                          <a:spcPts val="0"/>
                        </a:spcAft>
                      </a:pPr>
                      <a:r>
                        <a:rPr lang="en-US" sz="1400" dirty="0">
                          <a:effectLst/>
                        </a:rPr>
                        <a:t>Elementary Value </a:t>
                      </a:r>
                      <a:r>
                        <a:rPr lang="en-US" sz="1400" dirty="0" err="1">
                          <a:effectLst/>
                        </a:rPr>
                        <a:t>Added</a:t>
                      </a:r>
                      <a:r>
                        <a:rPr lang="en-US" sz="1400" baseline="30000" dirty="0" err="1">
                          <a:effectLst/>
                        </a:rPr>
                        <a:t>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0.2400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b"/>
                </a:tc>
                <a:tc>
                  <a:txBody>
                    <a:bodyPr/>
                    <a:lstStyle/>
                    <a:p>
                      <a:pPr marL="0" marR="0" algn="ctr">
                        <a:lnSpc>
                          <a:spcPct val="115000"/>
                        </a:lnSpc>
                        <a:spcBef>
                          <a:spcPts val="0"/>
                        </a:spcBef>
                        <a:spcAft>
                          <a:spcPts val="0"/>
                        </a:spcAft>
                      </a:pPr>
                      <a:r>
                        <a:rPr lang="en-US" sz="1400" dirty="0">
                          <a:effectLst/>
                        </a:rPr>
                        <a:t>0.0942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b"/>
                </a:tc>
                <a:tc>
                  <a:txBody>
                    <a:bodyPr/>
                    <a:lstStyle/>
                    <a:p>
                      <a:pPr marL="0" marR="0" algn="ctr">
                        <a:lnSpc>
                          <a:spcPct val="115000"/>
                        </a:lnSpc>
                        <a:spcBef>
                          <a:spcPts val="0"/>
                        </a:spcBef>
                        <a:spcAft>
                          <a:spcPts val="0"/>
                        </a:spcAft>
                      </a:pPr>
                      <a:r>
                        <a:rPr lang="en-US" sz="1400">
                          <a:effectLst/>
                        </a:rPr>
                        <a:t>0.0100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b"/>
                </a:tc>
                <a:tc>
                  <a:txBody>
                    <a:bodyPr/>
                    <a:lstStyle/>
                    <a:p>
                      <a:pPr marL="0" marR="0" algn="ctr">
                        <a:lnSpc>
                          <a:spcPct val="115000"/>
                        </a:lnSpc>
                        <a:spcBef>
                          <a:spcPts val="0"/>
                        </a:spcBef>
                        <a:spcAft>
                          <a:spcPts val="0"/>
                        </a:spcAft>
                      </a:pPr>
                      <a:r>
                        <a:rPr lang="en-US" sz="1400">
                          <a:effectLst/>
                        </a:rPr>
                        <a:t>0.4960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b"/>
                </a:tc>
                <a:extLst>
                  <a:ext uri="{0D108BD9-81ED-4DB2-BD59-A6C34878D82A}">
                    <a16:rowId xmlns:a16="http://schemas.microsoft.com/office/drawing/2014/main" val="10005"/>
                  </a:ext>
                </a:extLst>
              </a:tr>
              <a:tr h="236778">
                <a:tc>
                  <a:txBody>
                    <a:bodyPr/>
                    <a:lstStyle/>
                    <a:p>
                      <a:pPr marL="0" marR="0">
                        <a:lnSpc>
                          <a:spcPct val="115000"/>
                        </a:lnSpc>
                        <a:spcBef>
                          <a:spcPts val="0"/>
                        </a:spcBef>
                        <a:spcAft>
                          <a:spcPts val="0"/>
                        </a:spcAft>
                      </a:pPr>
                      <a:r>
                        <a:rPr lang="en-US" sz="1400" dirty="0">
                          <a:effectLst/>
                        </a:rPr>
                        <a:t>Share Minority </a:t>
                      </a:r>
                      <a:r>
                        <a:rPr lang="en-US" sz="1400" dirty="0" err="1">
                          <a:effectLst/>
                        </a:rPr>
                        <a:t>Teachers</a:t>
                      </a:r>
                      <a:r>
                        <a:rPr lang="en-US" sz="1400" baseline="30000" dirty="0" err="1">
                          <a:effectLst/>
                        </a:rPr>
                        <a:t>b</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0.1329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b"/>
                </a:tc>
                <a:tc>
                  <a:txBody>
                    <a:bodyPr/>
                    <a:lstStyle/>
                    <a:p>
                      <a:pPr marL="0" marR="0" algn="ctr">
                        <a:lnSpc>
                          <a:spcPct val="115000"/>
                        </a:lnSpc>
                        <a:spcBef>
                          <a:spcPts val="0"/>
                        </a:spcBef>
                        <a:spcAft>
                          <a:spcPts val="0"/>
                        </a:spcAft>
                      </a:pPr>
                      <a:r>
                        <a:rPr lang="en-US" sz="1400" dirty="0">
                          <a:effectLst/>
                        </a:rPr>
                        <a:t>0.1548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b"/>
                </a:tc>
                <a:tc>
                  <a:txBody>
                    <a:bodyPr/>
                    <a:lstStyle/>
                    <a:p>
                      <a:pPr marL="0" marR="0" algn="ctr">
                        <a:lnSpc>
                          <a:spcPct val="115000"/>
                        </a:lnSpc>
                        <a:spcBef>
                          <a:spcPts val="0"/>
                        </a:spcBef>
                        <a:spcAft>
                          <a:spcPts val="0"/>
                        </a:spcAft>
                      </a:pPr>
                      <a:r>
                        <a:rPr lang="en-US" sz="1400">
                          <a:effectLst/>
                        </a:rPr>
                        <a:t>0.0010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b"/>
                </a:tc>
                <a:tc>
                  <a:txBody>
                    <a:bodyPr/>
                    <a:lstStyle/>
                    <a:p>
                      <a:pPr marL="0" marR="0" algn="ctr">
                        <a:lnSpc>
                          <a:spcPct val="115000"/>
                        </a:lnSpc>
                        <a:spcBef>
                          <a:spcPts val="0"/>
                        </a:spcBef>
                        <a:spcAft>
                          <a:spcPts val="0"/>
                        </a:spcAft>
                      </a:pPr>
                      <a:r>
                        <a:rPr lang="en-US" sz="1400">
                          <a:effectLst/>
                        </a:rPr>
                        <a:t>0.6146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b"/>
                </a:tc>
                <a:extLst>
                  <a:ext uri="{0D108BD9-81ED-4DB2-BD59-A6C34878D82A}">
                    <a16:rowId xmlns:a16="http://schemas.microsoft.com/office/drawing/2014/main" val="10006"/>
                  </a:ext>
                </a:extLst>
              </a:tr>
              <a:tr h="236778">
                <a:tc>
                  <a:txBody>
                    <a:bodyPr/>
                    <a:lstStyle/>
                    <a:p>
                      <a:pPr marL="0" marR="0">
                        <a:lnSpc>
                          <a:spcPct val="115000"/>
                        </a:lnSpc>
                        <a:spcBef>
                          <a:spcPts val="0"/>
                        </a:spcBef>
                        <a:spcAft>
                          <a:spcPts val="0"/>
                        </a:spcAft>
                      </a:pPr>
                      <a:r>
                        <a:rPr lang="en-US" sz="1400" dirty="0">
                          <a:effectLst/>
                        </a:rPr>
                        <a:t>Share Non-Black in </a:t>
                      </a:r>
                      <a:r>
                        <a:rPr lang="en-US" sz="1400" dirty="0" err="1">
                          <a:effectLst/>
                        </a:rPr>
                        <a:t>CBG</a:t>
                      </a:r>
                      <a:r>
                        <a:rPr lang="en-US" sz="1400" baseline="30000" dirty="0" err="1">
                          <a:effectLst/>
                        </a:rPr>
                        <a:t>b</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0.8022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dirty="0">
                          <a:effectLst/>
                        </a:rPr>
                        <a:t>0.3226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0.0010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1.0000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extLst>
                  <a:ext uri="{0D108BD9-81ED-4DB2-BD59-A6C34878D82A}">
                    <a16:rowId xmlns:a16="http://schemas.microsoft.com/office/drawing/2014/main" val="10007"/>
                  </a:ext>
                </a:extLst>
              </a:tr>
              <a:tr h="197315">
                <a:tc>
                  <a:txBody>
                    <a:bodyPr/>
                    <a:lstStyle/>
                    <a:p>
                      <a:pPr marL="0" marR="0">
                        <a:lnSpc>
                          <a:spcPct val="115000"/>
                        </a:lnSpc>
                        <a:spcBef>
                          <a:spcPts val="0"/>
                        </a:spcBef>
                        <a:spcAft>
                          <a:spcPts val="0"/>
                        </a:spcAft>
                      </a:pPr>
                      <a:r>
                        <a:rPr lang="en-US" sz="1400" dirty="0">
                          <a:effectLst/>
                        </a:rPr>
                        <a:t>Share Hispanic in CBG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0.9623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dirty="0">
                          <a:effectLst/>
                        </a:rPr>
                        <a:t>0.0810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0.3673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1.0000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extLst>
                  <a:ext uri="{0D108BD9-81ED-4DB2-BD59-A6C34878D82A}">
                    <a16:rowId xmlns:a16="http://schemas.microsoft.com/office/drawing/2014/main" val="10008"/>
                  </a:ext>
                </a:extLst>
              </a:tr>
              <a:tr h="197315">
                <a:tc>
                  <a:txBody>
                    <a:bodyPr/>
                    <a:lstStyle/>
                    <a:p>
                      <a:pPr marL="0" marR="0">
                        <a:lnSpc>
                          <a:spcPct val="115000"/>
                        </a:lnSpc>
                        <a:spcBef>
                          <a:spcPts val="0"/>
                        </a:spcBef>
                        <a:spcAft>
                          <a:spcPts val="0"/>
                        </a:spcAft>
                      </a:pPr>
                      <a:r>
                        <a:rPr lang="en-US" sz="1400" dirty="0">
                          <a:effectLst/>
                        </a:rPr>
                        <a:t>Weighted Commuting Distance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13.2046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dirty="0">
                          <a:effectLst/>
                        </a:rPr>
                        <a:t>7.4567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7.2660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39.5236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extLst>
                  <a:ext uri="{0D108BD9-81ED-4DB2-BD59-A6C34878D82A}">
                    <a16:rowId xmlns:a16="http://schemas.microsoft.com/office/drawing/2014/main" val="10009"/>
                  </a:ext>
                </a:extLst>
              </a:tr>
              <a:tr h="236778">
                <a:tc>
                  <a:txBody>
                    <a:bodyPr/>
                    <a:lstStyle/>
                    <a:p>
                      <a:pPr marL="0" marR="0">
                        <a:lnSpc>
                          <a:spcPct val="115000"/>
                        </a:lnSpc>
                        <a:spcBef>
                          <a:spcPts val="0"/>
                        </a:spcBef>
                        <a:spcAft>
                          <a:spcPts val="0"/>
                        </a:spcAft>
                      </a:pPr>
                      <a:r>
                        <a:rPr lang="en-US" sz="1400" dirty="0">
                          <a:effectLst/>
                        </a:rPr>
                        <a:t>Income Tax </a:t>
                      </a:r>
                      <a:r>
                        <a:rPr lang="en-US" sz="1400" dirty="0" err="1">
                          <a:effectLst/>
                        </a:rPr>
                        <a:t>Rate</a:t>
                      </a:r>
                      <a:r>
                        <a:rPr lang="en-US" sz="1400" baseline="30000" dirty="0" err="1">
                          <a:effectLst/>
                        </a:rPr>
                        <a:t>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0.0091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dirty="0">
                          <a:effectLst/>
                        </a:rPr>
                        <a:t>0.0012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0.0075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0.0100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extLst>
                  <a:ext uri="{0D108BD9-81ED-4DB2-BD59-A6C34878D82A}">
                    <a16:rowId xmlns:a16="http://schemas.microsoft.com/office/drawing/2014/main" val="10010"/>
                  </a:ext>
                </a:extLst>
              </a:tr>
              <a:tr h="197315">
                <a:tc>
                  <a:txBody>
                    <a:bodyPr/>
                    <a:lstStyle/>
                    <a:p>
                      <a:pPr marL="0" marR="0">
                        <a:lnSpc>
                          <a:spcPct val="115000"/>
                        </a:lnSpc>
                        <a:spcBef>
                          <a:spcPts val="0"/>
                        </a:spcBef>
                        <a:spcAft>
                          <a:spcPts val="0"/>
                        </a:spcAft>
                      </a:pPr>
                      <a:r>
                        <a:rPr lang="en-US" sz="1400" dirty="0">
                          <a:effectLst/>
                        </a:rPr>
                        <a:t>School Tax Rate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0.0309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dirty="0">
                          <a:effectLst/>
                        </a:rPr>
                        <a:t>0.0083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dirty="0">
                          <a:effectLst/>
                        </a:rPr>
                        <a:t>0.0172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0.0643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extLst>
                  <a:ext uri="{0D108BD9-81ED-4DB2-BD59-A6C34878D82A}">
                    <a16:rowId xmlns:a16="http://schemas.microsoft.com/office/drawing/2014/main" val="10011"/>
                  </a:ext>
                </a:extLst>
              </a:tr>
              <a:tr h="236778">
                <a:tc>
                  <a:txBody>
                    <a:bodyPr/>
                    <a:lstStyle/>
                    <a:p>
                      <a:pPr marL="0" marR="0">
                        <a:lnSpc>
                          <a:spcPct val="115000"/>
                        </a:lnSpc>
                        <a:spcBef>
                          <a:spcPts val="0"/>
                        </a:spcBef>
                        <a:spcAft>
                          <a:spcPts val="0"/>
                        </a:spcAft>
                      </a:pPr>
                      <a:r>
                        <a:rPr lang="en-US" sz="1400" dirty="0">
                          <a:effectLst/>
                        </a:rPr>
                        <a:t>City Tax Rate</a:t>
                      </a:r>
                      <a:r>
                        <a:rPr lang="en-US" sz="1400" baseline="30000" dirty="0">
                          <a:effectLst/>
                        </a:rPr>
                        <a:t>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0.0578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0.0140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dirty="0">
                          <a:effectLst/>
                        </a:rPr>
                        <a:t>0.0227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0.1033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extLst>
                  <a:ext uri="{0D108BD9-81ED-4DB2-BD59-A6C34878D82A}">
                    <a16:rowId xmlns:a16="http://schemas.microsoft.com/office/drawing/2014/main" val="10012"/>
                  </a:ext>
                </a:extLst>
              </a:tr>
              <a:tr h="236778">
                <a:tc>
                  <a:txBody>
                    <a:bodyPr/>
                    <a:lstStyle/>
                    <a:p>
                      <a:pPr marL="0" marR="0">
                        <a:lnSpc>
                          <a:spcPct val="115000"/>
                        </a:lnSpc>
                        <a:spcBef>
                          <a:spcPts val="0"/>
                        </a:spcBef>
                        <a:spcAft>
                          <a:spcPts val="0"/>
                        </a:spcAft>
                      </a:pPr>
                      <a:r>
                        <a:rPr lang="en-US" sz="1400" dirty="0">
                          <a:effectLst/>
                        </a:rPr>
                        <a:t>Tax Break Rate</a:t>
                      </a:r>
                      <a:r>
                        <a:rPr lang="en-US" sz="1400" baseline="30000" dirty="0">
                          <a:effectLst/>
                        </a:rPr>
                        <a:t>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0.0330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0.0121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dirty="0">
                          <a:effectLst/>
                        </a:rPr>
                        <a:t>0.0047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0.0791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extLst>
                  <a:ext uri="{0D108BD9-81ED-4DB2-BD59-A6C34878D82A}">
                    <a16:rowId xmlns:a16="http://schemas.microsoft.com/office/drawing/2014/main" val="10013"/>
                  </a:ext>
                </a:extLst>
              </a:tr>
              <a:tr h="197315">
                <a:tc>
                  <a:txBody>
                    <a:bodyPr/>
                    <a:lstStyle/>
                    <a:p>
                      <a:pPr marL="0" marR="0">
                        <a:lnSpc>
                          <a:spcPct val="115000"/>
                        </a:lnSpc>
                        <a:spcBef>
                          <a:spcPts val="0"/>
                        </a:spcBef>
                        <a:spcAft>
                          <a:spcPts val="0"/>
                        </a:spcAft>
                      </a:pPr>
                      <a:r>
                        <a:rPr lang="en-US" sz="1400" dirty="0">
                          <a:effectLst/>
                        </a:rPr>
                        <a:t>No A-to-S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0.1339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0.3407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dirty="0">
                          <a:effectLst/>
                        </a:rPr>
                        <a:t>0.0000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1.0000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extLst>
                  <a:ext uri="{0D108BD9-81ED-4DB2-BD59-A6C34878D82A}">
                    <a16:rowId xmlns:a16="http://schemas.microsoft.com/office/drawing/2014/main" val="10014"/>
                  </a:ext>
                </a:extLst>
              </a:tr>
              <a:tr h="197315">
                <a:tc>
                  <a:txBody>
                    <a:bodyPr/>
                    <a:lstStyle/>
                    <a:p>
                      <a:pPr marL="0" marR="0">
                        <a:lnSpc>
                          <a:spcPct val="115000"/>
                        </a:lnSpc>
                        <a:spcBef>
                          <a:spcPts val="0"/>
                        </a:spcBef>
                        <a:spcAft>
                          <a:spcPts val="0"/>
                        </a:spcAft>
                      </a:pPr>
                      <a:r>
                        <a:rPr lang="en-US" sz="1400" dirty="0">
                          <a:effectLst/>
                        </a:rPr>
                        <a:t>Not a City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0.1393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0.3464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dirty="0">
                          <a:effectLst/>
                        </a:rPr>
                        <a:t>0.0000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1.0000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extLst>
                  <a:ext uri="{0D108BD9-81ED-4DB2-BD59-A6C34878D82A}">
                    <a16:rowId xmlns:a16="http://schemas.microsoft.com/office/drawing/2014/main" val="10015"/>
                  </a:ext>
                </a:extLst>
              </a:tr>
              <a:tr h="197315">
                <a:tc>
                  <a:txBody>
                    <a:bodyPr/>
                    <a:lstStyle/>
                    <a:p>
                      <a:pPr marL="0" marR="0">
                        <a:lnSpc>
                          <a:spcPct val="115000"/>
                        </a:lnSpc>
                        <a:spcBef>
                          <a:spcPts val="0"/>
                        </a:spcBef>
                        <a:spcAft>
                          <a:spcPts val="0"/>
                        </a:spcAft>
                      </a:pPr>
                      <a:r>
                        <a:rPr lang="en-US" sz="1400" dirty="0">
                          <a:effectLst/>
                        </a:rPr>
                        <a:t>Crime </a:t>
                      </a:r>
                      <a:r>
                        <a:rPr lang="en-US" sz="1400" dirty="0" err="1">
                          <a:effectLst/>
                        </a:rPr>
                        <a:t>Lowhigh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0.0252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0.1569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dirty="0">
                          <a:effectLst/>
                        </a:rPr>
                        <a:t>0.0000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dirty="0">
                          <a:effectLst/>
                        </a:rPr>
                        <a:t>1.0000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extLst>
                  <a:ext uri="{0D108BD9-81ED-4DB2-BD59-A6C34878D82A}">
                    <a16:rowId xmlns:a16="http://schemas.microsoft.com/office/drawing/2014/main" val="10016"/>
                  </a:ext>
                </a:extLst>
              </a:tr>
              <a:tr h="197315">
                <a:tc>
                  <a:txBody>
                    <a:bodyPr/>
                    <a:lstStyle/>
                    <a:p>
                      <a:pPr marL="0" marR="0">
                        <a:lnSpc>
                          <a:spcPct val="115000"/>
                        </a:lnSpc>
                        <a:spcBef>
                          <a:spcPts val="0"/>
                        </a:spcBef>
                        <a:spcAft>
                          <a:spcPts val="0"/>
                        </a:spcAft>
                      </a:pPr>
                      <a:r>
                        <a:rPr lang="en-US" sz="1400" dirty="0">
                          <a:effectLst/>
                        </a:rPr>
                        <a:t>Crime </a:t>
                      </a:r>
                      <a:r>
                        <a:rPr lang="en-US" sz="1400" dirty="0" err="1">
                          <a:effectLst/>
                        </a:rPr>
                        <a:t>Highlow</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0.1291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0.3354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0.0000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dirty="0">
                          <a:effectLst/>
                        </a:rPr>
                        <a:t>1.0000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extLst>
                  <a:ext uri="{0D108BD9-81ED-4DB2-BD59-A6C34878D82A}">
                    <a16:rowId xmlns:a16="http://schemas.microsoft.com/office/drawing/2014/main" val="10017"/>
                  </a:ext>
                </a:extLst>
              </a:tr>
              <a:tr h="197315">
                <a:tc>
                  <a:txBody>
                    <a:bodyPr/>
                    <a:lstStyle/>
                    <a:p>
                      <a:pPr marL="0" marR="0">
                        <a:lnSpc>
                          <a:spcPct val="115000"/>
                        </a:lnSpc>
                        <a:spcBef>
                          <a:spcPts val="0"/>
                        </a:spcBef>
                        <a:spcAft>
                          <a:spcPts val="0"/>
                        </a:spcAft>
                      </a:pPr>
                      <a:r>
                        <a:rPr lang="en-US" sz="1400" dirty="0">
                          <a:effectLst/>
                        </a:rPr>
                        <a:t>Crime </a:t>
                      </a:r>
                      <a:r>
                        <a:rPr lang="en-US" sz="1400" dirty="0" err="1">
                          <a:effectLst/>
                        </a:rPr>
                        <a:t>Highhigh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0.1934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0.3951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0.0000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dirty="0">
                          <a:effectLst/>
                        </a:rPr>
                        <a:t>1.0000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extLst>
                  <a:ext uri="{0D108BD9-81ED-4DB2-BD59-A6C34878D82A}">
                    <a16:rowId xmlns:a16="http://schemas.microsoft.com/office/drawing/2014/main" val="10018"/>
                  </a:ext>
                </a:extLst>
              </a:tr>
              <a:tr h="197315">
                <a:tc>
                  <a:txBody>
                    <a:bodyPr/>
                    <a:lstStyle/>
                    <a:p>
                      <a:pPr marL="0" marR="0">
                        <a:lnSpc>
                          <a:spcPct val="115000"/>
                        </a:lnSpc>
                        <a:spcBef>
                          <a:spcPts val="0"/>
                        </a:spcBef>
                        <a:spcAft>
                          <a:spcPts val="0"/>
                        </a:spcAft>
                      </a:pPr>
                      <a:r>
                        <a:rPr lang="en-US" sz="1400" dirty="0">
                          <a:effectLst/>
                        </a:rPr>
                        <a:t>Crime Hotspot1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0.0126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0.1116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0.0000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dirty="0">
                          <a:effectLst/>
                        </a:rPr>
                        <a:t>1.0000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extLst>
                  <a:ext uri="{0D108BD9-81ED-4DB2-BD59-A6C34878D82A}">
                    <a16:rowId xmlns:a16="http://schemas.microsoft.com/office/drawing/2014/main" val="10019"/>
                  </a:ext>
                </a:extLst>
              </a:tr>
              <a:tr h="197315">
                <a:tc>
                  <a:txBody>
                    <a:bodyPr/>
                    <a:lstStyle/>
                    <a:p>
                      <a:pPr marL="0" marR="0">
                        <a:lnSpc>
                          <a:spcPct val="115000"/>
                        </a:lnSpc>
                        <a:spcBef>
                          <a:spcPts val="0"/>
                        </a:spcBef>
                        <a:spcAft>
                          <a:spcPts val="0"/>
                        </a:spcAft>
                      </a:pPr>
                      <a:r>
                        <a:rPr lang="en-US" sz="1400" dirty="0">
                          <a:effectLst/>
                        </a:rPr>
                        <a:t>Crime Hotspot2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0.0354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0.1849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0.0000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dirty="0">
                          <a:effectLst/>
                        </a:rPr>
                        <a:t>1.0000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extLst>
                  <a:ext uri="{0D108BD9-81ED-4DB2-BD59-A6C34878D82A}">
                    <a16:rowId xmlns:a16="http://schemas.microsoft.com/office/drawing/2014/main" val="10020"/>
                  </a:ext>
                </a:extLst>
              </a:tr>
              <a:tr h="197315">
                <a:tc>
                  <a:txBody>
                    <a:bodyPr/>
                    <a:lstStyle/>
                    <a:p>
                      <a:pPr marL="0" marR="0">
                        <a:lnSpc>
                          <a:spcPct val="115000"/>
                        </a:lnSpc>
                        <a:spcBef>
                          <a:spcPts val="0"/>
                        </a:spcBef>
                        <a:spcAft>
                          <a:spcPts val="0"/>
                        </a:spcAft>
                      </a:pPr>
                      <a:r>
                        <a:rPr lang="en-US" sz="1400" dirty="0">
                          <a:effectLst/>
                        </a:rPr>
                        <a:t>Crime Hotspot3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0.0847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0.2785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0.0000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dirty="0">
                          <a:effectLst/>
                        </a:rPr>
                        <a:t>1.0000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extLst>
                  <a:ext uri="{0D108BD9-81ED-4DB2-BD59-A6C34878D82A}">
                    <a16:rowId xmlns:a16="http://schemas.microsoft.com/office/drawing/2014/main" val="10021"/>
                  </a:ext>
                </a:extLst>
              </a:tr>
              <a:tr h="207180">
                <a:tc>
                  <a:txBody>
                    <a:bodyPr/>
                    <a:lstStyle/>
                    <a:p>
                      <a:pPr marL="0" marR="0">
                        <a:lnSpc>
                          <a:spcPct val="115000"/>
                        </a:lnSpc>
                        <a:spcBef>
                          <a:spcPts val="0"/>
                        </a:spcBef>
                        <a:spcAft>
                          <a:spcPts val="0"/>
                        </a:spcAft>
                      </a:pPr>
                      <a:r>
                        <a:rPr lang="en-US" sz="1400" dirty="0">
                          <a:effectLst/>
                        </a:rPr>
                        <a:t>Crime Hotspot4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0.2667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0.4423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0.0000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dirty="0">
                          <a:effectLst/>
                        </a:rPr>
                        <a:t>1.0000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extLst>
                  <a:ext uri="{0D108BD9-81ED-4DB2-BD59-A6C34878D82A}">
                    <a16:rowId xmlns:a16="http://schemas.microsoft.com/office/drawing/2014/main" val="10022"/>
                  </a:ext>
                </a:extLst>
              </a:tr>
            </a:tbl>
          </a:graphicData>
        </a:graphic>
      </p:graphicFrame>
      <p:pic>
        <p:nvPicPr>
          <p:cNvPr id="7"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7010400" y="152400"/>
            <a:ext cx="1104189" cy="617984"/>
          </a:xfrm>
          <a:prstGeom prst="rect">
            <a:avLst/>
          </a:prstGeom>
          <a:noFill/>
        </p:spPr>
      </p:pic>
      <p:sp>
        <p:nvSpPr>
          <p:cNvPr id="10" name="Title 9" hidden="1">
            <a:extLst>
              <a:ext uri="{FF2B5EF4-FFF2-40B4-BE49-F238E27FC236}">
                <a16:creationId xmlns:a16="http://schemas.microsoft.com/office/drawing/2014/main" id="{B6BA0A7E-2ED3-4F41-9297-40C26C5DA605}"/>
              </a:ext>
            </a:extLst>
          </p:cNvPr>
          <p:cNvSpPr>
            <a:spLocks noGrp="1"/>
          </p:cNvSpPr>
          <p:nvPr>
            <p:ph type="title"/>
          </p:nvPr>
        </p:nvSpPr>
        <p:spPr>
          <a:xfrm>
            <a:off x="457200" y="-1143000"/>
            <a:ext cx="8229600" cy="1143000"/>
          </a:xfrm>
        </p:spPr>
        <p:txBody>
          <a:bodyPr vert="horz" rtlCol="0" anchor="b">
            <a:normAutofit fontScale="90000"/>
            <a:scene3d>
              <a:camera prst="orthographicFront"/>
              <a:lightRig rig="soft" dir="t"/>
            </a:scene3d>
            <a:sp3d prstMaterial="softEdge">
              <a:bevelT w="25400" h="25400"/>
            </a:sp3d>
          </a:bodyPr>
          <a:lstStyle/>
          <a:p>
            <a:r>
              <a:rPr lang="en-US" dirty="0"/>
              <a:t>Descriptive Statistics for Key Variables</a:t>
            </a:r>
          </a:p>
        </p:txBody>
      </p:sp>
    </p:spTree>
    <p:extLst>
      <p:ext uri="{BB962C8B-B14F-4D97-AF65-F5344CB8AC3E}">
        <p14:creationId xmlns:p14="http://schemas.microsoft.com/office/powerpoint/2010/main" val="330955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Challenges</a:t>
            </a:r>
          </a:p>
        </p:txBody>
      </p:sp>
      <p:sp>
        <p:nvSpPr>
          <p:cNvPr id="7" name="Rectangle 1"/>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a:t>  School Quality Capitalization</a:t>
            </a:r>
          </a:p>
        </p:txBody>
      </p:sp>
      <p:sp>
        <p:nvSpPr>
          <p:cNvPr id="6147" name="Rectangle 2"/>
          <p:cNvSpPr>
            <a:spLocks noGrp="1" noChangeArrowheads="1"/>
          </p:cNvSpPr>
          <p:nvPr>
            <p:ph idx="1"/>
          </p:nvPr>
        </p:nvSpPr>
        <p:spPr>
          <a:xfrm>
            <a:off x="407276" y="1201292"/>
            <a:ext cx="8229600" cy="5086350"/>
          </a:xfrm>
        </p:spPr>
        <p:txBody>
          <a:bodyPr>
            <a:normAutofit fontScale="92500" lnSpcReduction="10000"/>
          </a:bodyPr>
          <a:lstStyle/>
          <a:p>
            <a:pPr marL="365760" indent="-283464" algn="ctr" fontAlgn="auto">
              <a:spcAft>
                <a:spcPts val="0"/>
              </a:spcAft>
              <a:buFont typeface="Wingdings" pitchFamily="2" charset="2"/>
              <a:buNone/>
              <a:defRPr/>
            </a:pPr>
            <a:r>
              <a:rPr lang="en-US" sz="3000" b="1" dirty="0">
                <a:solidFill>
                  <a:schemeClr val="accent5"/>
                </a:solidFill>
              </a:rPr>
              <a:t>Defining School Quality</a:t>
            </a:r>
          </a:p>
          <a:p>
            <a:pPr marL="365760" indent="-283464" fontAlgn="auto">
              <a:lnSpc>
                <a:spcPct val="50000"/>
              </a:lnSpc>
              <a:spcAft>
                <a:spcPts val="0"/>
              </a:spcAft>
              <a:buFont typeface="Wingdings 2"/>
              <a:buChar char=""/>
              <a:defRPr/>
            </a:pPr>
            <a:endParaRPr lang="en-US" sz="3000" dirty="0"/>
          </a:p>
          <a:p>
            <a:pPr marL="365760" indent="-283464" fontAlgn="auto">
              <a:spcAft>
                <a:spcPts val="0"/>
              </a:spcAft>
              <a:buFont typeface="Wingdings 2"/>
              <a:buChar char=""/>
              <a:defRPr/>
            </a:pPr>
            <a:r>
              <a:rPr lang="en-US" dirty="0"/>
              <a:t>Most studies use a test score measure. </a:t>
            </a:r>
          </a:p>
          <a:p>
            <a:pPr indent="-283464">
              <a:buFont typeface="Wingdings 2"/>
              <a:buChar char=""/>
              <a:defRPr/>
            </a:pPr>
            <a:endParaRPr lang="en-US" dirty="0"/>
          </a:p>
          <a:p>
            <a:pPr indent="-283464">
              <a:buFont typeface="Wingdings 2"/>
              <a:buChar char=""/>
              <a:defRPr/>
            </a:pPr>
            <a:r>
              <a:rPr lang="en-US" dirty="0"/>
              <a:t>A few use a value-added test score.</a:t>
            </a:r>
          </a:p>
          <a:p>
            <a:pPr indent="-283464">
              <a:buFont typeface="Wingdings 2"/>
              <a:buChar char=""/>
              <a:defRPr/>
            </a:pPr>
            <a:endParaRPr lang="en-US" dirty="0"/>
          </a:p>
          <a:p>
            <a:pPr indent="-283464">
              <a:buFont typeface="Wingdings 2"/>
              <a:buChar char=""/>
              <a:defRPr/>
            </a:pPr>
            <a:r>
              <a:rPr lang="en-US" dirty="0"/>
              <a:t>A few use a graduation rate.</a:t>
            </a:r>
          </a:p>
          <a:p>
            <a:pPr marL="365760" indent="-283464" fontAlgn="auto">
              <a:spcAft>
                <a:spcPts val="0"/>
              </a:spcAft>
              <a:buFont typeface="Wingdings 2"/>
              <a:buChar char=""/>
              <a:defRPr/>
            </a:pPr>
            <a:endParaRPr lang="en-US" dirty="0"/>
          </a:p>
          <a:p>
            <a:pPr marL="365760" indent="-283464" fontAlgn="auto">
              <a:spcAft>
                <a:spcPts val="0"/>
              </a:spcAft>
              <a:buFont typeface="Wingdings 2"/>
              <a:buChar char=""/>
              <a:defRPr/>
            </a:pPr>
            <a:r>
              <a:rPr lang="en-US" dirty="0"/>
              <a:t>Some use inputs (spending or student/teacher ratio), which is not compelling to me. </a:t>
            </a:r>
          </a:p>
          <a:p>
            <a:pPr marL="365760" indent="-283464" fontAlgn="auto">
              <a:spcAft>
                <a:spcPts val="0"/>
              </a:spcAft>
              <a:buFont typeface="Wingdings 2"/>
              <a:buChar char=""/>
              <a:defRPr/>
            </a:pPr>
            <a:endParaRPr lang="en-US" dirty="0"/>
          </a:p>
          <a:p>
            <a:pPr marL="365760" indent="-283464" fontAlgn="auto">
              <a:spcAft>
                <a:spcPts val="0"/>
              </a:spcAft>
              <a:buFont typeface="Wingdings 2"/>
              <a:buChar char=""/>
              <a:defRPr/>
            </a:pPr>
            <a:r>
              <a:rPr lang="en-US" dirty="0"/>
              <a:t>A few use multiple output measures—but more studies should do this!</a:t>
            </a:r>
          </a:p>
          <a:p>
            <a:pPr marL="82296" indent="0" fontAlgn="auto">
              <a:spcAft>
                <a:spcPts val="0"/>
              </a:spcAft>
              <a:buNone/>
              <a:defRPr/>
            </a:pPr>
            <a:endParaRPr lang="en-US" dirty="0"/>
          </a:p>
          <a:p>
            <a:pPr marL="82296" indent="0" fontAlgn="auto">
              <a:spcAft>
                <a:spcPts val="0"/>
              </a:spcAft>
              <a:buNone/>
              <a:defRPr/>
            </a:pPr>
            <a:endParaRPr lang="en-US" dirty="0"/>
          </a:p>
          <a:p>
            <a:pPr marL="365760" indent="-283464" fontAlgn="auto">
              <a:spcAft>
                <a:spcPts val="0"/>
              </a:spcAft>
              <a:buFont typeface="Wingdings 2"/>
              <a:buChar char=""/>
              <a:defRPr/>
            </a:pPr>
            <a:endParaRPr lang="en-US" dirty="0"/>
          </a:p>
        </p:txBody>
      </p:sp>
      <p:pic>
        <p:nvPicPr>
          <p:cNvPr id="6"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4" name="Title 3" hidden="1">
            <a:extLst>
              <a:ext uri="{FF2B5EF4-FFF2-40B4-BE49-F238E27FC236}">
                <a16:creationId xmlns:a16="http://schemas.microsoft.com/office/drawing/2014/main" id="{9975D059-A8EA-40EF-BBC7-438C51F94934}"/>
              </a:ext>
            </a:extLst>
          </p:cNvPr>
          <p:cNvSpPr>
            <a:spLocks noGrp="1"/>
          </p:cNvSpPr>
          <p:nvPr>
            <p:ph type="title"/>
          </p:nvPr>
        </p:nvSpPr>
        <p:spPr>
          <a:xfrm>
            <a:off x="457200" y="-1143000"/>
            <a:ext cx="8229600" cy="1143000"/>
          </a:xfrm>
        </p:spPr>
        <p:txBody>
          <a:bodyPr vert="horz" rtlCol="0" anchor="b">
            <a:normAutofit/>
            <a:scene3d>
              <a:camera prst="orthographicFront"/>
              <a:lightRig rig="soft" dir="t"/>
            </a:scene3d>
            <a:sp3d prstMaterial="softEdge">
              <a:bevelT w="25400" h="25400"/>
            </a:sp3d>
          </a:bodyPr>
          <a:lstStyle/>
          <a:p>
            <a:r>
              <a:rPr lang="en-US" dirty="0"/>
              <a:t>Defining School Quality</a:t>
            </a:r>
          </a:p>
        </p:txBody>
      </p:sp>
    </p:spTree>
    <p:extLst>
      <p:ext uri="{BB962C8B-B14F-4D97-AF65-F5344CB8AC3E}">
        <p14:creationId xmlns:p14="http://schemas.microsoft.com/office/powerpoint/2010/main" val="38261037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A New Approach</a:t>
            </a:r>
          </a:p>
        </p:txBody>
      </p:sp>
      <p:sp>
        <p:nvSpPr>
          <p:cNvPr id="8" name="Rectangle"/>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a:t>  School Quality Capitalization</a:t>
            </a:r>
          </a:p>
        </p:txBody>
      </p:sp>
      <p:sp>
        <p:nvSpPr>
          <p:cNvPr id="5" name="Content Placeholder"/>
          <p:cNvSpPr txBox="1">
            <a:spLocks/>
          </p:cNvSpPr>
          <p:nvPr/>
        </p:nvSpPr>
        <p:spPr>
          <a:xfrm>
            <a:off x="609600" y="948253"/>
            <a:ext cx="7924800" cy="5376347"/>
          </a:xfrm>
          <a:prstGeom prst="rect">
            <a:avLst/>
          </a:prstGeom>
        </p:spPr>
        <p:txBody>
          <a:bodyPr vert="horz">
            <a:normAutofit fontScale="850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ctr">
              <a:spcAft>
                <a:spcPts val="1200"/>
              </a:spcAft>
              <a:buFont typeface="Wingdings 3"/>
              <a:buNone/>
            </a:pPr>
            <a:r>
              <a:rPr lang="en-US" sz="3300" b="1" dirty="0">
                <a:solidFill>
                  <a:schemeClr val="accent5"/>
                </a:solidFill>
              </a:rPr>
              <a:t>Some Preliminary Results</a:t>
            </a:r>
          </a:p>
          <a:p>
            <a:pPr>
              <a:spcAft>
                <a:spcPts val="1200"/>
              </a:spcAft>
            </a:pPr>
            <a:r>
              <a:rPr lang="en-US" dirty="0"/>
              <a:t>In their “Vices” article, Yinger and Nguyen-Hoang use this data set to look at some of the problems that arise with hedonic regressions.</a:t>
            </a:r>
          </a:p>
          <a:p>
            <a:pPr>
              <a:spcAft>
                <a:spcPts val="1200"/>
              </a:spcAft>
            </a:pPr>
            <a:r>
              <a:rPr lang="en-US" dirty="0"/>
              <a:t>The following figure shows results for the high school variable based on:</a:t>
            </a:r>
          </a:p>
          <a:p>
            <a:pPr lvl="1">
              <a:spcAft>
                <a:spcPts val="600"/>
              </a:spcAft>
            </a:pPr>
            <a:r>
              <a:rPr lang="en-US" dirty="0"/>
              <a:t>A full-controls quadratic (the best choice without nonlinear estimation) </a:t>
            </a:r>
          </a:p>
          <a:p>
            <a:pPr lvl="1">
              <a:spcAft>
                <a:spcPts val="600"/>
              </a:spcAft>
            </a:pPr>
            <a:r>
              <a:rPr lang="en-US" dirty="0"/>
              <a:t>A limited-controls quadratic</a:t>
            </a:r>
          </a:p>
          <a:p>
            <a:pPr lvl="1">
              <a:spcAft>
                <a:spcPts val="600"/>
              </a:spcAft>
            </a:pPr>
            <a:r>
              <a:rPr lang="en-US" dirty="0"/>
              <a:t>A limited-controls quadratic with CBG demographics (a </a:t>
            </a:r>
            <a:r>
              <a:rPr lang="en-US" dirty="0" err="1"/>
              <a:t>mis</a:t>
            </a:r>
            <a:r>
              <a:rPr lang="en-US" dirty="0"/>
              <a:t>-specified bid-function regression)</a:t>
            </a:r>
          </a:p>
          <a:p>
            <a:pPr lvl="1">
              <a:spcAft>
                <a:spcPts val="600"/>
              </a:spcAft>
            </a:pPr>
            <a:r>
              <a:rPr lang="en-US" dirty="0"/>
              <a:t>A limited-controls quadratic with CBG demographics and an interaction between CBG income and the high school variable (a better bid-function regression, drawn for mean income).</a:t>
            </a:r>
          </a:p>
        </p:txBody>
      </p:sp>
      <p:pic>
        <p:nvPicPr>
          <p:cNvPr id="7"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4" name="Title 3" hidden="1">
            <a:extLst>
              <a:ext uri="{FF2B5EF4-FFF2-40B4-BE49-F238E27FC236}">
                <a16:creationId xmlns:a16="http://schemas.microsoft.com/office/drawing/2014/main" id="{9D92E2AE-BE5B-4025-A081-E9B69969337B}"/>
              </a:ext>
            </a:extLst>
          </p:cNvPr>
          <p:cNvSpPr>
            <a:spLocks noGrp="1"/>
          </p:cNvSpPr>
          <p:nvPr>
            <p:ph type="title"/>
          </p:nvPr>
        </p:nvSpPr>
        <p:spPr>
          <a:xfrm>
            <a:off x="457200" y="-1143000"/>
            <a:ext cx="8229600" cy="1143000"/>
          </a:xfrm>
        </p:spPr>
        <p:txBody>
          <a:bodyPr vert="horz" rtlCol="0" anchor="b">
            <a:normAutofit/>
            <a:scene3d>
              <a:camera prst="orthographicFront"/>
              <a:lightRig rig="soft" dir="t"/>
            </a:scene3d>
            <a:sp3d prstMaterial="softEdge">
              <a:bevelT w="25400" h="25400"/>
            </a:sp3d>
          </a:bodyPr>
          <a:lstStyle/>
          <a:p>
            <a:r>
              <a:rPr lang="en-US" dirty="0"/>
              <a:t>Some Preliminary Results</a:t>
            </a:r>
          </a:p>
        </p:txBody>
      </p:sp>
    </p:spTree>
    <p:extLst>
      <p:ext uri="{BB962C8B-B14F-4D97-AF65-F5344CB8AC3E}">
        <p14:creationId xmlns:p14="http://schemas.microsoft.com/office/powerpoint/2010/main" val="26630156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A New Approach</a:t>
            </a:r>
          </a:p>
        </p:txBody>
      </p:sp>
      <p:sp>
        <p:nvSpPr>
          <p:cNvPr id="9" name="Rectangle"/>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a:t>  School Quality Capitalization</a:t>
            </a:r>
          </a:p>
        </p:txBody>
      </p:sp>
      <p:graphicFrame>
        <p:nvGraphicFramePr>
          <p:cNvPr id="7" name="Chart" descr="Please contact Professor Yinger for details regarding figures and graphs."/>
          <p:cNvGraphicFramePr/>
          <p:nvPr>
            <p:extLst>
              <p:ext uri="{D42A27DB-BD31-4B8C-83A1-F6EECF244321}">
                <p14:modId xmlns:p14="http://schemas.microsoft.com/office/powerpoint/2010/main" val="1870683027"/>
              </p:ext>
            </p:extLst>
          </p:nvPr>
        </p:nvGraphicFramePr>
        <p:xfrm>
          <a:off x="1542694" y="1824194"/>
          <a:ext cx="6019800" cy="4465955"/>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7010400" y="372616"/>
            <a:ext cx="1104189" cy="617984"/>
          </a:xfrm>
          <a:prstGeom prst="rect">
            <a:avLst/>
          </a:prstGeom>
          <a:noFill/>
        </p:spPr>
      </p:pic>
      <p:sp>
        <p:nvSpPr>
          <p:cNvPr id="13" name="Title 3" hidden="1">
            <a:extLst>
              <a:ext uri="{FF2B5EF4-FFF2-40B4-BE49-F238E27FC236}">
                <a16:creationId xmlns:a16="http://schemas.microsoft.com/office/drawing/2014/main" id="{5A052B89-87D8-46C7-85D3-1F9CB634EDCB}"/>
              </a:ext>
            </a:extLst>
          </p:cNvPr>
          <p:cNvSpPr>
            <a:spLocks noGrp="1"/>
          </p:cNvSpPr>
          <p:nvPr>
            <p:ph type="title"/>
          </p:nvPr>
        </p:nvSpPr>
        <p:spPr>
          <a:xfrm>
            <a:off x="457200" y="-1143000"/>
            <a:ext cx="8229600" cy="1143000"/>
          </a:xfrm>
        </p:spPr>
        <p:txBody>
          <a:bodyPr vert="horz" rtlCol="0" anchor="b">
            <a:normAutofit fontScale="90000"/>
            <a:scene3d>
              <a:camera prst="orthographicFront"/>
              <a:lightRig rig="soft" dir="t"/>
            </a:scene3d>
            <a:sp3d prstMaterial="softEdge">
              <a:bevelT w="25400" h="25400"/>
            </a:sp3d>
          </a:bodyPr>
          <a:lstStyle/>
          <a:p>
            <a:r>
              <a:rPr lang="en-US" dirty="0"/>
              <a:t>Comparison of Alternative Specifications</a:t>
            </a:r>
          </a:p>
        </p:txBody>
      </p:sp>
    </p:spTree>
    <p:extLst>
      <p:ext uri="{BB962C8B-B14F-4D97-AF65-F5344CB8AC3E}">
        <p14:creationId xmlns:p14="http://schemas.microsoft.com/office/powerpoint/2010/main" val="18981619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A New Approach</a:t>
            </a:r>
          </a:p>
        </p:txBody>
      </p:sp>
      <p:sp>
        <p:nvSpPr>
          <p:cNvPr id="8" name="Rectangle"/>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a:t>  School Quality Capitalization</a:t>
            </a:r>
          </a:p>
        </p:txBody>
      </p:sp>
      <p:sp>
        <p:nvSpPr>
          <p:cNvPr id="5" name="Content Placeholder"/>
          <p:cNvSpPr txBox="1">
            <a:spLocks/>
          </p:cNvSpPr>
          <p:nvPr/>
        </p:nvSpPr>
        <p:spPr>
          <a:xfrm>
            <a:off x="685800" y="990600"/>
            <a:ext cx="7924800" cy="5410200"/>
          </a:xfrm>
          <a:prstGeom prst="rect">
            <a:avLst/>
          </a:prstGeom>
        </p:spPr>
        <p:txBody>
          <a:bodyPr vert="horz">
            <a:normAutofit fontScale="92500"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ctr">
              <a:buFont typeface="Wingdings 3"/>
              <a:buNone/>
            </a:pPr>
            <a:r>
              <a:rPr lang="en-US" sz="3300" b="1" dirty="0">
                <a:solidFill>
                  <a:schemeClr val="accent5"/>
                </a:solidFill>
              </a:rPr>
              <a:t>The Main Results</a:t>
            </a:r>
          </a:p>
          <a:p>
            <a:pPr algn="ctr">
              <a:lnSpc>
                <a:spcPct val="70000"/>
              </a:lnSpc>
              <a:buFont typeface="Wingdings 3"/>
              <a:buNone/>
            </a:pPr>
            <a:endParaRPr lang="en-US" dirty="0"/>
          </a:p>
          <a:p>
            <a:r>
              <a:rPr lang="en-US" dirty="0"/>
              <a:t>The following three tables and two graphs present the main results in </a:t>
            </a:r>
            <a:r>
              <a:rPr lang="en-US" dirty="0" err="1"/>
              <a:t>Yinger’s</a:t>
            </a:r>
            <a:r>
              <a:rPr lang="en-US" i="1" dirty="0"/>
              <a:t> JUE </a:t>
            </a:r>
            <a:r>
              <a:rPr lang="en-US" dirty="0"/>
              <a:t>article.</a:t>
            </a:r>
          </a:p>
          <a:p>
            <a:endParaRPr lang="en-US" dirty="0"/>
          </a:p>
          <a:p>
            <a:pPr lvl="1"/>
            <a:r>
              <a:rPr lang="en-US" sz="2400" dirty="0"/>
              <a:t>Table 3.  Results for Tax, Commuting, Crime, Pollution, and Ancillary School Variables</a:t>
            </a:r>
          </a:p>
          <a:p>
            <a:pPr lvl="1">
              <a:lnSpc>
                <a:spcPct val="60000"/>
              </a:lnSpc>
              <a:spcBef>
                <a:spcPts val="0"/>
              </a:spcBef>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lvl="1"/>
            <a:r>
              <a:rPr lang="en-US" sz="2400" dirty="0"/>
              <a:t>Table 4.  Results for Other Geographic Controls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lvl="1">
              <a:lnSpc>
                <a:spcPct val="60000"/>
              </a:lnSpc>
              <a:spcBef>
                <a:spcPts val="0"/>
              </a:spcBef>
            </a:pPr>
            <a:endParaRPr lang="en-US" dirty="0"/>
          </a:p>
          <a:p>
            <a:pPr lvl="1"/>
            <a:r>
              <a:rPr lang="en-US" sz="2400" dirty="0"/>
              <a:t>Table 5.  Specification Tests and Results for Key School and Ethnicity Variables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lvl="1">
              <a:lnSpc>
                <a:spcPct val="60000"/>
              </a:lnSpc>
              <a:spcBef>
                <a:spcPts val="0"/>
              </a:spcBef>
            </a:pPr>
            <a:endParaRPr lang="en-US" dirty="0"/>
          </a:p>
          <a:p>
            <a:pPr lvl="1"/>
            <a:r>
              <a:rPr lang="en-US" sz="2400" dirty="0"/>
              <a:t>Envelope for Relative Elementary Score</a:t>
            </a:r>
          </a:p>
          <a:p>
            <a:pPr lvl="1">
              <a:lnSpc>
                <a:spcPct val="60000"/>
              </a:lnSpc>
              <a:spcBef>
                <a:spcPts val="0"/>
              </a:spcBef>
            </a:pPr>
            <a:endParaRPr lang="en-US" dirty="0"/>
          </a:p>
          <a:p>
            <a:pPr lvl="1"/>
            <a:r>
              <a:rPr lang="en-US" sz="2400" dirty="0"/>
              <a:t>Envelope for High School Passing Rate</a:t>
            </a:r>
          </a:p>
          <a:p>
            <a:pPr lvl="1"/>
            <a:endParaRPr lang="en-US" dirty="0"/>
          </a:p>
        </p:txBody>
      </p:sp>
      <p:pic>
        <p:nvPicPr>
          <p:cNvPr id="7"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10" name="Title 9" hidden="1">
            <a:extLst>
              <a:ext uri="{FF2B5EF4-FFF2-40B4-BE49-F238E27FC236}">
                <a16:creationId xmlns:a16="http://schemas.microsoft.com/office/drawing/2014/main" id="{9E61A47B-E0FD-4F2B-A89C-E9BFDEE843FD}"/>
              </a:ext>
            </a:extLst>
          </p:cNvPr>
          <p:cNvSpPr>
            <a:spLocks noGrp="1"/>
          </p:cNvSpPr>
          <p:nvPr>
            <p:ph type="title"/>
          </p:nvPr>
        </p:nvSpPr>
        <p:spPr>
          <a:xfrm>
            <a:off x="457200" y="-1143000"/>
            <a:ext cx="8229600" cy="1143000"/>
          </a:xfrm>
        </p:spPr>
        <p:txBody>
          <a:bodyPr vert="horz" rtlCol="0" anchor="b">
            <a:normAutofit/>
            <a:scene3d>
              <a:camera prst="orthographicFront"/>
              <a:lightRig rig="soft" dir="t"/>
            </a:scene3d>
            <a:sp3d prstMaterial="softEdge">
              <a:bevelT w="25400" h="25400"/>
            </a:sp3d>
          </a:bodyPr>
          <a:lstStyle/>
          <a:p>
            <a:r>
              <a:rPr lang="en-US" dirty="0"/>
              <a:t>The Main Results</a:t>
            </a:r>
          </a:p>
        </p:txBody>
      </p:sp>
    </p:spTree>
    <p:extLst>
      <p:ext uri="{BB962C8B-B14F-4D97-AF65-F5344CB8AC3E}">
        <p14:creationId xmlns:p14="http://schemas.microsoft.com/office/powerpoint/2010/main" val="23688728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A New Approach </a:t>
            </a:r>
          </a:p>
        </p:txBody>
      </p:sp>
      <p:sp>
        <p:nvSpPr>
          <p:cNvPr id="8" name="Rectangle"/>
          <p:cNvSpPr txBox="1">
            <a:spLocks noChangeArrowheads="1"/>
          </p:cNvSpPr>
          <p:nvPr/>
        </p:nvSpPr>
        <p:spPr>
          <a:xfrm>
            <a:off x="407276" y="228600"/>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a:t>  School Quality Capitalization</a:t>
            </a:r>
          </a:p>
        </p:txBody>
      </p:sp>
      <p:graphicFrame>
        <p:nvGraphicFramePr>
          <p:cNvPr id="3" name="Table" descr="Please contact Professor Yinger for details regarding figures and graphs."/>
          <p:cNvGraphicFramePr>
            <a:graphicFrameLocks noGrp="1"/>
          </p:cNvGraphicFramePr>
          <p:nvPr>
            <p:extLst>
              <p:ext uri="{D42A27DB-BD31-4B8C-83A1-F6EECF244321}">
                <p14:modId xmlns:p14="http://schemas.microsoft.com/office/powerpoint/2010/main" val="2786675948"/>
              </p:ext>
            </p:extLst>
          </p:nvPr>
        </p:nvGraphicFramePr>
        <p:xfrm>
          <a:off x="1126893" y="812832"/>
          <a:ext cx="6984999" cy="5505275"/>
        </p:xfrm>
        <a:graphic>
          <a:graphicData uri="http://schemas.openxmlformats.org/drawingml/2006/table">
            <a:tbl>
              <a:tblPr firstRow="1" firstCol="1" bandRow="1">
                <a:tableStyleId>{5C22544A-7EE6-4342-B048-85BDC9FD1C3A}</a:tableStyleId>
              </a:tblPr>
              <a:tblGrid>
                <a:gridCol w="1434053">
                  <a:extLst>
                    <a:ext uri="{9D8B030D-6E8A-4147-A177-3AD203B41FA5}">
                      <a16:colId xmlns:a16="http://schemas.microsoft.com/office/drawing/2014/main" val="20000"/>
                    </a:ext>
                  </a:extLst>
                </a:gridCol>
                <a:gridCol w="3781191">
                  <a:extLst>
                    <a:ext uri="{9D8B030D-6E8A-4147-A177-3AD203B41FA5}">
                      <a16:colId xmlns:a16="http://schemas.microsoft.com/office/drawing/2014/main" val="20001"/>
                    </a:ext>
                  </a:extLst>
                </a:gridCol>
                <a:gridCol w="978554">
                  <a:extLst>
                    <a:ext uri="{9D8B030D-6E8A-4147-A177-3AD203B41FA5}">
                      <a16:colId xmlns:a16="http://schemas.microsoft.com/office/drawing/2014/main" val="20002"/>
                    </a:ext>
                  </a:extLst>
                </a:gridCol>
                <a:gridCol w="791201">
                  <a:extLst>
                    <a:ext uri="{9D8B030D-6E8A-4147-A177-3AD203B41FA5}">
                      <a16:colId xmlns:a16="http://schemas.microsoft.com/office/drawing/2014/main" val="20003"/>
                    </a:ext>
                  </a:extLst>
                </a:gridCol>
              </a:tblGrid>
              <a:tr h="188759">
                <a:tc gridSpan="4">
                  <a:txBody>
                    <a:bodyPr/>
                    <a:lstStyle/>
                    <a:p>
                      <a:pPr marL="0" marR="0" algn="ctr">
                        <a:lnSpc>
                          <a:spcPct val="115000"/>
                        </a:lnSpc>
                        <a:spcBef>
                          <a:spcPts val="0"/>
                        </a:spcBef>
                        <a:spcAft>
                          <a:spcPts val="0"/>
                        </a:spcAft>
                      </a:pPr>
                      <a:r>
                        <a:rPr lang="en-US" sz="1200" dirty="0">
                          <a:effectLst/>
                        </a:rPr>
                        <a:t>Table 3.  Results for Tax, Commuting, Crime, Pollution, and Ancillary School Variables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8759">
                <a:tc>
                  <a:txBody>
                    <a:bodyPr/>
                    <a:lstStyle/>
                    <a:p>
                      <a:pPr marL="0" marR="0">
                        <a:lnSpc>
                          <a:spcPct val="115000"/>
                        </a:lnSpc>
                        <a:spcBef>
                          <a:spcPts val="0"/>
                        </a:spcBef>
                        <a:spcAft>
                          <a:spcPts val="0"/>
                        </a:spcAft>
                      </a:pPr>
                      <a:r>
                        <a:rPr lang="en-US" sz="1200" dirty="0">
                          <a:effectLst/>
                        </a:rPr>
                        <a:t>Variable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b"/>
                </a:tc>
                <a:tc>
                  <a:txBody>
                    <a:bodyPr/>
                    <a:lstStyle/>
                    <a:p>
                      <a:pPr marL="0" marR="0">
                        <a:lnSpc>
                          <a:spcPct val="115000"/>
                        </a:lnSpc>
                        <a:spcBef>
                          <a:spcPts val="0"/>
                        </a:spcBef>
                        <a:spcAft>
                          <a:spcPts val="0"/>
                        </a:spcAft>
                      </a:pPr>
                      <a:r>
                        <a:rPr lang="en-US" sz="1200" dirty="0">
                          <a:effectLst/>
                        </a:rPr>
                        <a:t>Definition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b"/>
                </a:tc>
                <a:tc>
                  <a:txBody>
                    <a:bodyPr/>
                    <a:lstStyle/>
                    <a:p>
                      <a:pPr marL="0" marR="0">
                        <a:lnSpc>
                          <a:spcPct val="115000"/>
                        </a:lnSpc>
                        <a:spcBef>
                          <a:spcPts val="0"/>
                        </a:spcBef>
                        <a:spcAft>
                          <a:spcPts val="0"/>
                        </a:spcAft>
                      </a:pPr>
                      <a:r>
                        <a:rPr lang="en-US" sz="1200">
                          <a:effectLst/>
                        </a:rPr>
                        <a:t>Coefficient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b"/>
                </a:tc>
                <a:tc>
                  <a:txBody>
                    <a:bodyPr/>
                    <a:lstStyle/>
                    <a:p>
                      <a:pPr marL="0" marR="0" algn="ctr">
                        <a:lnSpc>
                          <a:spcPct val="115000"/>
                        </a:lnSpc>
                        <a:spcBef>
                          <a:spcPts val="0"/>
                        </a:spcBef>
                        <a:spcAft>
                          <a:spcPts val="0"/>
                        </a:spcAft>
                      </a:pPr>
                      <a:r>
                        <a:rPr lang="en-US" sz="1200" dirty="0" err="1">
                          <a:effectLst/>
                        </a:rPr>
                        <a:t>R.Std</a:t>
                      </a:r>
                      <a:r>
                        <a:rPr lang="en-US" sz="1200" dirty="0">
                          <a:effectLst/>
                        </a:rPr>
                        <a:t>. Error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extLst>
                  <a:ext uri="{0D108BD9-81ED-4DB2-BD59-A6C34878D82A}">
                    <a16:rowId xmlns:a16="http://schemas.microsoft.com/office/drawing/2014/main" val="10001"/>
                  </a:ext>
                </a:extLst>
              </a:tr>
              <a:tr h="141569">
                <a:tc>
                  <a:txBody>
                    <a:bodyPr/>
                    <a:lstStyle/>
                    <a:p>
                      <a:pPr marL="0" marR="0">
                        <a:lnSpc>
                          <a:spcPct val="115000"/>
                        </a:lnSpc>
                        <a:spcBef>
                          <a:spcPts val="0"/>
                        </a:spcBef>
                        <a:spcAft>
                          <a:spcPts val="0"/>
                        </a:spcAft>
                      </a:pPr>
                      <a:r>
                        <a:rPr lang="en-US" sz="900" dirty="0">
                          <a:effectLst/>
                        </a:rPr>
                        <a:t>Income Tax Rate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nSpc>
                          <a:spcPct val="115000"/>
                        </a:lnSpc>
                        <a:spcBef>
                          <a:spcPts val="0"/>
                        </a:spcBef>
                        <a:spcAft>
                          <a:spcPts val="0"/>
                        </a:spcAft>
                      </a:pPr>
                      <a:r>
                        <a:rPr lang="en-US" sz="900">
                          <a:effectLst/>
                        </a:rPr>
                        <a:t>School district income tax rate.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 1.8818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5.1607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extLst>
                  <a:ext uri="{0D108BD9-81ED-4DB2-BD59-A6C34878D82A}">
                    <a16:rowId xmlns:a16="http://schemas.microsoft.com/office/drawing/2014/main" val="10002"/>
                  </a:ext>
                </a:extLst>
              </a:tr>
              <a:tr h="141569">
                <a:tc>
                  <a:txBody>
                    <a:bodyPr/>
                    <a:lstStyle/>
                    <a:p>
                      <a:pPr marL="0" marR="0">
                        <a:lnSpc>
                          <a:spcPct val="115000"/>
                        </a:lnSpc>
                        <a:spcBef>
                          <a:spcPts val="0"/>
                        </a:spcBef>
                        <a:spcAft>
                          <a:spcPts val="0"/>
                        </a:spcAft>
                      </a:pPr>
                      <a:r>
                        <a:rPr lang="en-US" sz="900" dirty="0">
                          <a:effectLst/>
                        </a:rPr>
                        <a:t>School Tax Rate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nSpc>
                          <a:spcPct val="115000"/>
                        </a:lnSpc>
                        <a:spcBef>
                          <a:spcPts val="0"/>
                        </a:spcBef>
                        <a:spcAft>
                          <a:spcPts val="0"/>
                        </a:spcAft>
                      </a:pPr>
                      <a:r>
                        <a:rPr lang="en-US" sz="900" dirty="0">
                          <a:effectLst/>
                        </a:rPr>
                        <a:t>School district effective property tax rate.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 3.8335***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1.2968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extLst>
                  <a:ext uri="{0D108BD9-81ED-4DB2-BD59-A6C34878D82A}">
                    <a16:rowId xmlns:a16="http://schemas.microsoft.com/office/drawing/2014/main" val="10003"/>
                  </a:ext>
                </a:extLst>
              </a:tr>
              <a:tr h="141569">
                <a:tc>
                  <a:txBody>
                    <a:bodyPr/>
                    <a:lstStyle/>
                    <a:p>
                      <a:pPr marL="0" marR="0">
                        <a:lnSpc>
                          <a:spcPct val="115000"/>
                        </a:lnSpc>
                        <a:spcBef>
                          <a:spcPts val="0"/>
                        </a:spcBef>
                        <a:spcAft>
                          <a:spcPts val="0"/>
                        </a:spcAft>
                      </a:pPr>
                      <a:r>
                        <a:rPr lang="en-US" sz="900" dirty="0">
                          <a:effectLst/>
                        </a:rPr>
                        <a:t>City Tax Rate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nSpc>
                          <a:spcPct val="115000"/>
                        </a:lnSpc>
                        <a:spcBef>
                          <a:spcPts val="0"/>
                        </a:spcBef>
                        <a:spcAft>
                          <a:spcPts val="0"/>
                        </a:spcAft>
                      </a:pPr>
                      <a:r>
                        <a:rPr lang="en-US" sz="900">
                          <a:effectLst/>
                        </a:rPr>
                        <a:t>Effective city property tax rate beyond school tax.</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- 1.9647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1.3896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extLst>
                  <a:ext uri="{0D108BD9-81ED-4DB2-BD59-A6C34878D82A}">
                    <a16:rowId xmlns:a16="http://schemas.microsoft.com/office/drawing/2014/main" val="10004"/>
                  </a:ext>
                </a:extLst>
              </a:tr>
              <a:tr h="141569">
                <a:tc>
                  <a:txBody>
                    <a:bodyPr/>
                    <a:lstStyle/>
                    <a:p>
                      <a:pPr marL="0" marR="0">
                        <a:lnSpc>
                          <a:spcPct val="115000"/>
                        </a:lnSpc>
                        <a:spcBef>
                          <a:spcPts val="0"/>
                        </a:spcBef>
                        <a:spcAft>
                          <a:spcPts val="0"/>
                        </a:spcAft>
                      </a:pPr>
                      <a:r>
                        <a:rPr lang="en-US" sz="900" dirty="0">
                          <a:effectLst/>
                        </a:rPr>
                        <a:t>Tax Break Rate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nSpc>
                          <a:spcPct val="115000"/>
                        </a:lnSpc>
                        <a:spcBef>
                          <a:spcPts val="0"/>
                        </a:spcBef>
                        <a:spcAft>
                          <a:spcPts val="0"/>
                        </a:spcAft>
                      </a:pPr>
                      <a:r>
                        <a:rPr lang="en-US" sz="900" dirty="0">
                          <a:effectLst/>
                        </a:rPr>
                        <a:t>Exemption rate for city property tax</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 4.0874*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2.1146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extLst>
                  <a:ext uri="{0D108BD9-81ED-4DB2-BD59-A6C34878D82A}">
                    <a16:rowId xmlns:a16="http://schemas.microsoft.com/office/drawing/2014/main" val="10005"/>
                  </a:ext>
                </a:extLst>
              </a:tr>
              <a:tr h="141569">
                <a:tc>
                  <a:txBody>
                    <a:bodyPr/>
                    <a:lstStyle/>
                    <a:p>
                      <a:pPr marL="0" marR="0">
                        <a:lnSpc>
                          <a:spcPct val="115000"/>
                        </a:lnSpc>
                        <a:spcBef>
                          <a:spcPts val="0"/>
                        </a:spcBef>
                        <a:spcAft>
                          <a:spcPts val="0"/>
                        </a:spcAft>
                      </a:pPr>
                      <a:r>
                        <a:rPr lang="en-US" sz="900" dirty="0">
                          <a:effectLst/>
                        </a:rPr>
                        <a:t>Not a City</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nSpc>
                          <a:spcPct val="115000"/>
                        </a:lnSpc>
                        <a:spcBef>
                          <a:spcPts val="0"/>
                        </a:spcBef>
                        <a:spcAft>
                          <a:spcPts val="0"/>
                        </a:spcAft>
                      </a:pPr>
                      <a:r>
                        <a:rPr lang="en-US" sz="900" dirty="0">
                          <a:effectLst/>
                        </a:rPr>
                        <a:t>CBG not in a city</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 0.0673*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0.0385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extLst>
                  <a:ext uri="{0D108BD9-81ED-4DB2-BD59-A6C34878D82A}">
                    <a16:rowId xmlns:a16="http://schemas.microsoft.com/office/drawing/2014/main" val="10007"/>
                  </a:ext>
                </a:extLst>
              </a:tr>
              <a:tr h="141569">
                <a:tc>
                  <a:txBody>
                    <a:bodyPr/>
                    <a:lstStyle/>
                    <a:p>
                      <a:pPr marL="0" marR="0">
                        <a:lnSpc>
                          <a:spcPct val="115000"/>
                        </a:lnSpc>
                        <a:spcBef>
                          <a:spcPts val="0"/>
                        </a:spcBef>
                        <a:spcAft>
                          <a:spcPts val="0"/>
                        </a:spcAft>
                      </a:pPr>
                      <a:r>
                        <a:rPr lang="en-US" sz="900" dirty="0">
                          <a:effectLst/>
                        </a:rPr>
                        <a:t>Commute 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nSpc>
                          <a:spcPct val="115000"/>
                        </a:lnSpc>
                        <a:spcBef>
                          <a:spcPts val="0"/>
                        </a:spcBef>
                        <a:spcAft>
                          <a:spcPts val="0"/>
                        </a:spcAft>
                      </a:pPr>
                      <a:r>
                        <a:rPr lang="en-US" sz="900" dirty="0">
                          <a:effectLst/>
                        </a:rPr>
                        <a:t>Job-weighted distance to worksites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- 0.0265***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0.0072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extLst>
                  <a:ext uri="{0D108BD9-81ED-4DB2-BD59-A6C34878D82A}">
                    <a16:rowId xmlns:a16="http://schemas.microsoft.com/office/drawing/2014/main" val="10008"/>
                  </a:ext>
                </a:extLst>
              </a:tr>
              <a:tr h="141569">
                <a:tc>
                  <a:txBody>
                    <a:bodyPr/>
                    <a:lstStyle/>
                    <a:p>
                      <a:pPr marL="0" marR="0">
                        <a:lnSpc>
                          <a:spcPct val="115000"/>
                        </a:lnSpc>
                        <a:spcBef>
                          <a:spcPts val="0"/>
                        </a:spcBef>
                        <a:spcAft>
                          <a:spcPts val="0"/>
                        </a:spcAft>
                      </a:pPr>
                      <a:r>
                        <a:rPr lang="en-US" sz="900" dirty="0">
                          <a:effectLst/>
                        </a:rPr>
                        <a:t>Commute 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nSpc>
                          <a:spcPct val="115000"/>
                        </a:lnSpc>
                        <a:spcBef>
                          <a:spcPts val="0"/>
                        </a:spcBef>
                        <a:spcAft>
                          <a:spcPts val="0"/>
                        </a:spcAft>
                      </a:pPr>
                      <a:r>
                        <a:rPr lang="en-US" sz="900" dirty="0">
                          <a:effectLst/>
                        </a:rPr>
                        <a:t>(Commute 1) squared</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 0.0004***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0.0002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extLst>
                  <a:ext uri="{0D108BD9-81ED-4DB2-BD59-A6C34878D82A}">
                    <a16:rowId xmlns:a16="http://schemas.microsoft.com/office/drawing/2014/main" val="10009"/>
                  </a:ext>
                </a:extLst>
              </a:tr>
              <a:tr h="141569">
                <a:tc>
                  <a:txBody>
                    <a:bodyPr/>
                    <a:lstStyle/>
                    <a:p>
                      <a:pPr marL="0" marR="0">
                        <a:lnSpc>
                          <a:spcPct val="115000"/>
                        </a:lnSpc>
                        <a:spcBef>
                          <a:spcPts val="0"/>
                        </a:spcBef>
                        <a:spcAft>
                          <a:spcPts val="0"/>
                        </a:spcAft>
                      </a:pPr>
                      <a:r>
                        <a:rPr lang="en-US" sz="900" dirty="0">
                          <a:effectLst/>
                        </a:rPr>
                        <a:t>Crime </a:t>
                      </a:r>
                      <a:r>
                        <a:rPr lang="en-US" sz="900" dirty="0" err="1">
                          <a:effectLst/>
                        </a:rPr>
                        <a:t>Lowhigh</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nSpc>
                          <a:spcPct val="115000"/>
                        </a:lnSpc>
                        <a:spcBef>
                          <a:spcPts val="0"/>
                        </a:spcBef>
                        <a:spcAft>
                          <a:spcPts val="0"/>
                        </a:spcAft>
                      </a:pPr>
                      <a:r>
                        <a:rPr lang="en-US" sz="900" dirty="0">
                          <a:effectLst/>
                        </a:rPr>
                        <a:t>Low property, high violent crime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- 0.0869***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0.0333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extLst>
                  <a:ext uri="{0D108BD9-81ED-4DB2-BD59-A6C34878D82A}">
                    <a16:rowId xmlns:a16="http://schemas.microsoft.com/office/drawing/2014/main" val="10010"/>
                  </a:ext>
                </a:extLst>
              </a:tr>
              <a:tr h="141569">
                <a:tc>
                  <a:txBody>
                    <a:bodyPr/>
                    <a:lstStyle/>
                    <a:p>
                      <a:pPr marL="0" marR="0">
                        <a:lnSpc>
                          <a:spcPct val="115000"/>
                        </a:lnSpc>
                        <a:spcBef>
                          <a:spcPts val="0"/>
                        </a:spcBef>
                        <a:spcAft>
                          <a:spcPts val="0"/>
                        </a:spcAft>
                      </a:pPr>
                      <a:r>
                        <a:rPr lang="en-US" sz="900" dirty="0">
                          <a:effectLst/>
                        </a:rPr>
                        <a:t>Crime </a:t>
                      </a:r>
                      <a:r>
                        <a:rPr lang="en-US" sz="900" dirty="0" err="1">
                          <a:effectLst/>
                        </a:rPr>
                        <a:t>Highlow</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nSpc>
                          <a:spcPct val="115000"/>
                        </a:lnSpc>
                        <a:spcBef>
                          <a:spcPts val="0"/>
                        </a:spcBef>
                        <a:spcAft>
                          <a:spcPts val="0"/>
                        </a:spcAft>
                      </a:pPr>
                      <a:r>
                        <a:rPr lang="en-US" sz="900" dirty="0">
                          <a:effectLst/>
                        </a:rPr>
                        <a:t>High property, low violent crime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- 0.0341**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0.0149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extLst>
                  <a:ext uri="{0D108BD9-81ED-4DB2-BD59-A6C34878D82A}">
                    <a16:rowId xmlns:a16="http://schemas.microsoft.com/office/drawing/2014/main" val="10011"/>
                  </a:ext>
                </a:extLst>
              </a:tr>
              <a:tr h="141569">
                <a:tc>
                  <a:txBody>
                    <a:bodyPr/>
                    <a:lstStyle/>
                    <a:p>
                      <a:pPr marL="0" marR="0">
                        <a:lnSpc>
                          <a:spcPct val="115000"/>
                        </a:lnSpc>
                        <a:spcBef>
                          <a:spcPts val="0"/>
                        </a:spcBef>
                        <a:spcAft>
                          <a:spcPts val="0"/>
                        </a:spcAft>
                      </a:pPr>
                      <a:r>
                        <a:rPr lang="en-US" sz="900">
                          <a:effectLst/>
                        </a:rPr>
                        <a:t>Crime Highhigh</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nSpc>
                          <a:spcPct val="115000"/>
                        </a:lnSpc>
                        <a:spcBef>
                          <a:spcPts val="0"/>
                        </a:spcBef>
                        <a:spcAft>
                          <a:spcPts val="0"/>
                        </a:spcAft>
                      </a:pPr>
                      <a:r>
                        <a:rPr lang="en-US" sz="900" dirty="0">
                          <a:effectLst/>
                        </a:rPr>
                        <a:t>High property and violent crime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- 0.0773***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0.0214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extLst>
                  <a:ext uri="{0D108BD9-81ED-4DB2-BD59-A6C34878D82A}">
                    <a16:rowId xmlns:a16="http://schemas.microsoft.com/office/drawing/2014/main" val="10012"/>
                  </a:ext>
                </a:extLst>
              </a:tr>
              <a:tr h="141569">
                <a:tc>
                  <a:txBody>
                    <a:bodyPr/>
                    <a:lstStyle/>
                    <a:p>
                      <a:pPr marL="0" marR="0">
                        <a:lnSpc>
                          <a:spcPct val="115000"/>
                        </a:lnSpc>
                        <a:spcBef>
                          <a:spcPts val="0"/>
                        </a:spcBef>
                        <a:spcAft>
                          <a:spcPts val="0"/>
                        </a:spcAft>
                      </a:pPr>
                      <a:r>
                        <a:rPr lang="en-US" sz="900" dirty="0">
                          <a:effectLst/>
                        </a:rPr>
                        <a:t>Crime Hotspot1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nSpc>
                          <a:spcPct val="115000"/>
                        </a:lnSpc>
                        <a:spcBef>
                          <a:spcPts val="0"/>
                        </a:spcBef>
                        <a:spcAft>
                          <a:spcPts val="0"/>
                        </a:spcAft>
                      </a:pPr>
                      <a:r>
                        <a:rPr lang="en-US" sz="900" dirty="0">
                          <a:effectLst/>
                        </a:rPr>
                        <a:t>CBG within ½ mile of crime hot spot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- 0.2030***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0.0500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extLst>
                  <a:ext uri="{0D108BD9-81ED-4DB2-BD59-A6C34878D82A}">
                    <a16:rowId xmlns:a16="http://schemas.microsoft.com/office/drawing/2014/main" val="10013"/>
                  </a:ext>
                </a:extLst>
              </a:tr>
              <a:tr h="141569">
                <a:tc>
                  <a:txBody>
                    <a:bodyPr/>
                    <a:lstStyle/>
                    <a:p>
                      <a:pPr marL="0" marR="0">
                        <a:lnSpc>
                          <a:spcPct val="115000"/>
                        </a:lnSpc>
                        <a:spcBef>
                          <a:spcPts val="0"/>
                        </a:spcBef>
                        <a:spcAft>
                          <a:spcPts val="0"/>
                        </a:spcAft>
                      </a:pPr>
                      <a:r>
                        <a:rPr lang="en-US" sz="900" dirty="0">
                          <a:effectLst/>
                        </a:rPr>
                        <a:t>Crime Hotspot2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nSpc>
                          <a:spcPct val="115000"/>
                        </a:lnSpc>
                        <a:spcBef>
                          <a:spcPts val="0"/>
                        </a:spcBef>
                        <a:spcAft>
                          <a:spcPts val="0"/>
                        </a:spcAft>
                      </a:pPr>
                      <a:r>
                        <a:rPr lang="en-US" sz="900" dirty="0">
                          <a:effectLst/>
                        </a:rPr>
                        <a:t>CBG ½ to 1 mile from crime hot spot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- 0.0689*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0.0392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extLst>
                  <a:ext uri="{0D108BD9-81ED-4DB2-BD59-A6C34878D82A}">
                    <a16:rowId xmlns:a16="http://schemas.microsoft.com/office/drawing/2014/main" val="10014"/>
                  </a:ext>
                </a:extLst>
              </a:tr>
              <a:tr h="141569">
                <a:tc>
                  <a:txBody>
                    <a:bodyPr/>
                    <a:lstStyle/>
                    <a:p>
                      <a:pPr marL="0" marR="0">
                        <a:lnSpc>
                          <a:spcPct val="115000"/>
                        </a:lnSpc>
                        <a:spcBef>
                          <a:spcPts val="0"/>
                        </a:spcBef>
                        <a:spcAft>
                          <a:spcPts val="0"/>
                        </a:spcAft>
                      </a:pPr>
                      <a:r>
                        <a:rPr lang="en-US" sz="900" dirty="0">
                          <a:effectLst/>
                        </a:rPr>
                        <a:t>Crime Hotspot3</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nSpc>
                          <a:spcPct val="115000"/>
                        </a:lnSpc>
                        <a:spcBef>
                          <a:spcPts val="0"/>
                        </a:spcBef>
                        <a:spcAft>
                          <a:spcPts val="0"/>
                        </a:spcAft>
                      </a:pPr>
                      <a:r>
                        <a:rPr lang="en-US" sz="900" dirty="0">
                          <a:effectLst/>
                        </a:rPr>
                        <a:t>CBG 1 to 2 miles from crime hot spot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- 0.0908***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0.0341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extLst>
                  <a:ext uri="{0D108BD9-81ED-4DB2-BD59-A6C34878D82A}">
                    <a16:rowId xmlns:a16="http://schemas.microsoft.com/office/drawing/2014/main" val="10015"/>
                  </a:ext>
                </a:extLst>
              </a:tr>
              <a:tr h="141569">
                <a:tc>
                  <a:txBody>
                    <a:bodyPr/>
                    <a:lstStyle/>
                    <a:p>
                      <a:pPr marL="0" marR="0">
                        <a:lnSpc>
                          <a:spcPct val="115000"/>
                        </a:lnSpc>
                        <a:spcBef>
                          <a:spcPts val="0"/>
                        </a:spcBef>
                        <a:spcAft>
                          <a:spcPts val="0"/>
                        </a:spcAft>
                      </a:pPr>
                      <a:r>
                        <a:rPr lang="en-US" sz="900" dirty="0">
                          <a:effectLst/>
                        </a:rPr>
                        <a:t>Crime Hotspot4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nSpc>
                          <a:spcPct val="115000"/>
                        </a:lnSpc>
                        <a:spcBef>
                          <a:spcPts val="0"/>
                        </a:spcBef>
                        <a:spcAft>
                          <a:spcPts val="0"/>
                        </a:spcAft>
                      </a:pPr>
                      <a:r>
                        <a:rPr lang="en-US" sz="900" dirty="0">
                          <a:effectLst/>
                        </a:rPr>
                        <a:t>CBG 2 to 5 miles from crime hot spot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- 0.0410*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0.0392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extLst>
                  <a:ext uri="{0D108BD9-81ED-4DB2-BD59-A6C34878D82A}">
                    <a16:rowId xmlns:a16="http://schemas.microsoft.com/office/drawing/2014/main" val="10016"/>
                  </a:ext>
                </a:extLst>
              </a:tr>
              <a:tr h="141569">
                <a:tc>
                  <a:txBody>
                    <a:bodyPr/>
                    <a:lstStyle/>
                    <a:p>
                      <a:pPr marL="0" marR="0">
                        <a:lnSpc>
                          <a:spcPct val="115000"/>
                        </a:lnSpc>
                        <a:spcBef>
                          <a:spcPts val="0"/>
                        </a:spcBef>
                        <a:spcAft>
                          <a:spcPts val="0"/>
                        </a:spcAft>
                      </a:pPr>
                      <a:r>
                        <a:rPr lang="en-US" sz="900" dirty="0">
                          <a:effectLst/>
                        </a:rPr>
                        <a:t>Village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nSpc>
                          <a:spcPct val="115000"/>
                        </a:lnSpc>
                        <a:spcBef>
                          <a:spcPts val="0"/>
                        </a:spcBef>
                        <a:spcAft>
                          <a:spcPts val="0"/>
                        </a:spcAft>
                      </a:pPr>
                      <a:r>
                        <a:rPr lang="en-US" sz="900" dirty="0">
                          <a:effectLst/>
                        </a:rPr>
                        <a:t>CBG receives police from a village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- 0.1056**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0.0493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extLst>
                  <a:ext uri="{0D108BD9-81ED-4DB2-BD59-A6C34878D82A}">
                    <a16:rowId xmlns:a16="http://schemas.microsoft.com/office/drawing/2014/main" val="10017"/>
                  </a:ext>
                </a:extLst>
              </a:tr>
              <a:tr h="141569">
                <a:tc>
                  <a:txBody>
                    <a:bodyPr/>
                    <a:lstStyle/>
                    <a:p>
                      <a:pPr marL="0" marR="0">
                        <a:lnSpc>
                          <a:spcPct val="115000"/>
                        </a:lnSpc>
                        <a:spcBef>
                          <a:spcPts val="0"/>
                        </a:spcBef>
                        <a:spcAft>
                          <a:spcPts val="0"/>
                        </a:spcAft>
                      </a:pPr>
                      <a:r>
                        <a:rPr lang="en-US" sz="900" dirty="0">
                          <a:effectLst/>
                        </a:rPr>
                        <a:t>Township</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nSpc>
                          <a:spcPct val="115000"/>
                        </a:lnSpc>
                        <a:spcBef>
                          <a:spcPts val="0"/>
                        </a:spcBef>
                        <a:spcAft>
                          <a:spcPts val="0"/>
                        </a:spcAft>
                      </a:pPr>
                      <a:r>
                        <a:rPr lang="en-US" sz="900" dirty="0">
                          <a:effectLst/>
                        </a:rPr>
                        <a:t>CBG receives police from a township</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- 0.1118***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0.0431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extLst>
                  <a:ext uri="{0D108BD9-81ED-4DB2-BD59-A6C34878D82A}">
                    <a16:rowId xmlns:a16="http://schemas.microsoft.com/office/drawing/2014/main" val="10018"/>
                  </a:ext>
                </a:extLst>
              </a:tr>
              <a:tr h="141569">
                <a:tc>
                  <a:txBody>
                    <a:bodyPr/>
                    <a:lstStyle/>
                    <a:p>
                      <a:pPr marL="0" marR="0">
                        <a:lnSpc>
                          <a:spcPct val="115000"/>
                        </a:lnSpc>
                        <a:spcBef>
                          <a:spcPts val="0"/>
                        </a:spcBef>
                        <a:spcAft>
                          <a:spcPts val="0"/>
                        </a:spcAft>
                      </a:pPr>
                      <a:r>
                        <a:rPr lang="en-US" sz="900" dirty="0">
                          <a:effectLst/>
                        </a:rPr>
                        <a:t>County Police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nSpc>
                          <a:spcPct val="115000"/>
                        </a:lnSpc>
                        <a:spcBef>
                          <a:spcPts val="0"/>
                        </a:spcBef>
                        <a:spcAft>
                          <a:spcPts val="0"/>
                        </a:spcAft>
                      </a:pPr>
                      <a:r>
                        <a:rPr lang="en-US" sz="900" dirty="0">
                          <a:effectLst/>
                        </a:rPr>
                        <a:t>CBG receives police from a county</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dirty="0">
                          <a:effectLst/>
                        </a:rPr>
                        <a:t>- 0.1758***</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0.0452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extLst>
                  <a:ext uri="{0D108BD9-81ED-4DB2-BD59-A6C34878D82A}">
                    <a16:rowId xmlns:a16="http://schemas.microsoft.com/office/drawing/2014/main" val="10019"/>
                  </a:ext>
                </a:extLst>
              </a:tr>
              <a:tr h="141569">
                <a:tc>
                  <a:txBody>
                    <a:bodyPr/>
                    <a:lstStyle/>
                    <a:p>
                      <a:pPr marL="0" marR="0">
                        <a:lnSpc>
                          <a:spcPct val="115000"/>
                        </a:lnSpc>
                        <a:spcBef>
                          <a:spcPts val="0"/>
                        </a:spcBef>
                        <a:spcAft>
                          <a:spcPts val="0"/>
                        </a:spcAft>
                      </a:pPr>
                      <a:r>
                        <a:rPr lang="en-US" sz="900" dirty="0">
                          <a:effectLst/>
                        </a:rPr>
                        <a:t>City Population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nSpc>
                          <a:spcPct val="115000"/>
                        </a:lnSpc>
                        <a:spcBef>
                          <a:spcPts val="0"/>
                        </a:spcBef>
                        <a:spcAft>
                          <a:spcPts val="0"/>
                        </a:spcAft>
                      </a:pPr>
                      <a:r>
                        <a:rPr lang="en-US" sz="900" dirty="0">
                          <a:effectLst/>
                        </a:rPr>
                        <a:t>Population of city (if CBG in a city)</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dirty="0">
                          <a:effectLst/>
                        </a:rPr>
                        <a:t>-2.09E-05***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0.0000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extLst>
                  <a:ext uri="{0D108BD9-81ED-4DB2-BD59-A6C34878D82A}">
                    <a16:rowId xmlns:a16="http://schemas.microsoft.com/office/drawing/2014/main" val="10020"/>
                  </a:ext>
                </a:extLst>
              </a:tr>
              <a:tr h="141569">
                <a:tc>
                  <a:txBody>
                    <a:bodyPr/>
                    <a:lstStyle/>
                    <a:p>
                      <a:pPr marL="0" marR="0">
                        <a:lnSpc>
                          <a:spcPct val="115000"/>
                        </a:lnSpc>
                        <a:spcBef>
                          <a:spcPts val="0"/>
                        </a:spcBef>
                        <a:spcAft>
                          <a:spcPts val="0"/>
                        </a:spcAft>
                      </a:pPr>
                      <a:r>
                        <a:rPr lang="en-US" sz="900" dirty="0">
                          <a:effectLst/>
                        </a:rPr>
                        <a:t>Smog</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nSpc>
                          <a:spcPct val="115000"/>
                        </a:lnSpc>
                        <a:spcBef>
                          <a:spcPts val="0"/>
                        </a:spcBef>
                        <a:spcAft>
                          <a:spcPts val="0"/>
                        </a:spcAft>
                      </a:pPr>
                      <a:r>
                        <a:rPr lang="en-US" sz="900" dirty="0">
                          <a:effectLst/>
                        </a:rPr>
                        <a:t>CBG within 20 miles of air pollution cluster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dirty="0">
                          <a:effectLst/>
                        </a:rPr>
                        <a:t>- 0.2331***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0.0701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extLst>
                  <a:ext uri="{0D108BD9-81ED-4DB2-BD59-A6C34878D82A}">
                    <a16:rowId xmlns:a16="http://schemas.microsoft.com/office/drawing/2014/main" val="10024"/>
                  </a:ext>
                </a:extLst>
              </a:tr>
              <a:tr h="141569">
                <a:tc>
                  <a:txBody>
                    <a:bodyPr/>
                    <a:lstStyle/>
                    <a:p>
                      <a:pPr marL="0" marR="0">
                        <a:lnSpc>
                          <a:spcPct val="115000"/>
                        </a:lnSpc>
                        <a:spcBef>
                          <a:spcPts val="0"/>
                        </a:spcBef>
                        <a:spcAft>
                          <a:spcPts val="0"/>
                        </a:spcAft>
                      </a:pPr>
                      <a:r>
                        <a:rPr lang="en-US" sz="900" dirty="0">
                          <a:effectLst/>
                        </a:rPr>
                        <a:t>Smog Distance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nSpc>
                          <a:spcPct val="115000"/>
                        </a:lnSpc>
                        <a:spcBef>
                          <a:spcPts val="0"/>
                        </a:spcBef>
                        <a:spcAft>
                          <a:spcPts val="0"/>
                        </a:spcAft>
                      </a:pPr>
                      <a:r>
                        <a:rPr lang="en-US" sz="900" dirty="0">
                          <a:effectLst/>
                        </a:rPr>
                        <a:t>(Smog)×Distance to cluster (not to the NW)</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dirty="0">
                          <a:effectLst/>
                        </a:rPr>
                        <a:t> 0.0080**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0.0039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extLst>
                  <a:ext uri="{0D108BD9-81ED-4DB2-BD59-A6C34878D82A}">
                    <a16:rowId xmlns:a16="http://schemas.microsoft.com/office/drawing/2014/main" val="10025"/>
                  </a:ext>
                </a:extLst>
              </a:tr>
              <a:tr h="141569">
                <a:tc>
                  <a:txBody>
                    <a:bodyPr/>
                    <a:lstStyle/>
                    <a:p>
                      <a:pPr marL="0" marR="0">
                        <a:lnSpc>
                          <a:spcPct val="115000"/>
                        </a:lnSpc>
                        <a:spcBef>
                          <a:spcPts val="0"/>
                        </a:spcBef>
                        <a:spcAft>
                          <a:spcPts val="0"/>
                        </a:spcAft>
                      </a:pPr>
                      <a:r>
                        <a:rPr lang="en-US" sz="900" dirty="0">
                          <a:effectLst/>
                        </a:rPr>
                        <a:t>Near Hazard</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nSpc>
                          <a:spcPct val="115000"/>
                        </a:lnSpc>
                        <a:spcBef>
                          <a:spcPts val="0"/>
                        </a:spcBef>
                        <a:spcAft>
                          <a:spcPts val="0"/>
                        </a:spcAft>
                      </a:pPr>
                      <a:r>
                        <a:rPr lang="en-US" sz="900">
                          <a:effectLst/>
                        </a:rPr>
                        <a:t>CBG is within 1 mile of a hazardous waste site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dirty="0">
                          <a:effectLst/>
                        </a:rPr>
                        <a:t>- 0.0607***</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0.0169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extLst>
                  <a:ext uri="{0D108BD9-81ED-4DB2-BD59-A6C34878D82A}">
                    <a16:rowId xmlns:a16="http://schemas.microsoft.com/office/drawing/2014/main" val="10026"/>
                  </a:ext>
                </a:extLst>
              </a:tr>
              <a:tr h="141569">
                <a:tc>
                  <a:txBody>
                    <a:bodyPr/>
                    <a:lstStyle/>
                    <a:p>
                      <a:pPr marL="0" marR="0">
                        <a:lnSpc>
                          <a:spcPct val="115000"/>
                        </a:lnSpc>
                        <a:spcBef>
                          <a:spcPts val="0"/>
                        </a:spcBef>
                        <a:spcAft>
                          <a:spcPts val="0"/>
                        </a:spcAft>
                      </a:pPr>
                      <a:r>
                        <a:rPr lang="en-US" sz="900" dirty="0">
                          <a:effectLst/>
                        </a:rPr>
                        <a:t>Distance to Hazard</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nSpc>
                          <a:spcPct val="115000"/>
                        </a:lnSpc>
                        <a:spcBef>
                          <a:spcPts val="0"/>
                        </a:spcBef>
                        <a:spcAft>
                          <a:spcPts val="0"/>
                        </a:spcAft>
                      </a:pPr>
                      <a:r>
                        <a:rPr lang="en-US" sz="900">
                          <a:effectLst/>
                        </a:rPr>
                        <a:t>Distance to nearest hazardous waste site (if &lt;1)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dirty="0">
                          <a:effectLst/>
                        </a:rPr>
                        <a:t> 0.0749***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dirty="0">
                          <a:effectLst/>
                        </a:rPr>
                        <a:t>0.0229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extLst>
                  <a:ext uri="{0D108BD9-81ED-4DB2-BD59-A6C34878D82A}">
                    <a16:rowId xmlns:a16="http://schemas.microsoft.com/office/drawing/2014/main" val="10027"/>
                  </a:ext>
                </a:extLst>
              </a:tr>
              <a:tr h="283139">
                <a:tc>
                  <a:txBody>
                    <a:bodyPr/>
                    <a:lstStyle/>
                    <a:p>
                      <a:pPr marL="0" marR="0">
                        <a:lnSpc>
                          <a:spcPct val="115000"/>
                        </a:lnSpc>
                        <a:spcBef>
                          <a:spcPts val="0"/>
                        </a:spcBef>
                        <a:spcAft>
                          <a:spcPts val="0"/>
                        </a:spcAft>
                      </a:pPr>
                      <a:r>
                        <a:rPr lang="en-US" sz="900" dirty="0">
                          <a:effectLst/>
                        </a:rPr>
                        <a:t>Value Added 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nSpc>
                          <a:spcPct val="115000"/>
                        </a:lnSpc>
                        <a:spcBef>
                          <a:spcPts val="0"/>
                        </a:spcBef>
                        <a:spcAft>
                          <a:spcPts val="0"/>
                        </a:spcAft>
                      </a:pPr>
                      <a:r>
                        <a:rPr lang="en-US" sz="900">
                          <a:effectLst/>
                        </a:rPr>
                        <a:t>School district's 6th grade passing rate on 5 state tests in 2000-2001 minus its 4th grade passing rate in 1998-99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dirty="0">
                          <a:effectLst/>
                        </a:rPr>
                        <a:t> 1.1913***</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dirty="0">
                          <a:effectLst/>
                        </a:rPr>
                        <a:t>0.3924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extLst>
                  <a:ext uri="{0D108BD9-81ED-4DB2-BD59-A6C34878D82A}">
                    <a16:rowId xmlns:a16="http://schemas.microsoft.com/office/drawing/2014/main" val="10028"/>
                  </a:ext>
                </a:extLst>
              </a:tr>
              <a:tr h="141569">
                <a:tc>
                  <a:txBody>
                    <a:bodyPr/>
                    <a:lstStyle/>
                    <a:p>
                      <a:pPr marL="0" marR="0">
                        <a:lnSpc>
                          <a:spcPct val="115000"/>
                        </a:lnSpc>
                        <a:spcBef>
                          <a:spcPts val="0"/>
                        </a:spcBef>
                        <a:spcAft>
                          <a:spcPts val="0"/>
                        </a:spcAft>
                      </a:pPr>
                      <a:r>
                        <a:rPr lang="en-US" sz="900" dirty="0">
                          <a:effectLst/>
                        </a:rPr>
                        <a:t>Value Added 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nSpc>
                          <a:spcPct val="115000"/>
                        </a:lnSpc>
                        <a:spcBef>
                          <a:spcPts val="0"/>
                        </a:spcBef>
                        <a:spcAft>
                          <a:spcPts val="0"/>
                        </a:spcAft>
                      </a:pPr>
                      <a:r>
                        <a:rPr lang="en-US" sz="900">
                          <a:effectLst/>
                        </a:rPr>
                        <a:t>(Value Added 1) squared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dirty="0">
                          <a:effectLst/>
                        </a:rPr>
                        <a:t>- 1.8283***</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dirty="0">
                          <a:effectLst/>
                        </a:rPr>
                        <a:t>0.6998</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extLst>
                  <a:ext uri="{0D108BD9-81ED-4DB2-BD59-A6C34878D82A}">
                    <a16:rowId xmlns:a16="http://schemas.microsoft.com/office/drawing/2014/main" val="10029"/>
                  </a:ext>
                </a:extLst>
              </a:tr>
              <a:tr h="141569">
                <a:tc>
                  <a:txBody>
                    <a:bodyPr/>
                    <a:lstStyle/>
                    <a:p>
                      <a:pPr marL="0" marR="0">
                        <a:lnSpc>
                          <a:spcPct val="115000"/>
                        </a:lnSpc>
                        <a:spcBef>
                          <a:spcPts val="0"/>
                        </a:spcBef>
                        <a:spcAft>
                          <a:spcPts val="0"/>
                        </a:spcAft>
                      </a:pPr>
                      <a:r>
                        <a:rPr lang="en-US" sz="900" dirty="0">
                          <a:effectLst/>
                        </a:rPr>
                        <a:t>Minority Teachers 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nSpc>
                          <a:spcPct val="115000"/>
                        </a:lnSpc>
                        <a:spcBef>
                          <a:spcPts val="0"/>
                        </a:spcBef>
                        <a:spcAft>
                          <a:spcPts val="0"/>
                        </a:spcAft>
                      </a:pPr>
                      <a:r>
                        <a:rPr lang="en-US" sz="900">
                          <a:effectLst/>
                        </a:rPr>
                        <a:t>Share of district's teachers from a minority group</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 0.3260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dirty="0">
                          <a:effectLst/>
                        </a:rPr>
                        <a:t>0.2169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extLst>
                  <a:ext uri="{0D108BD9-81ED-4DB2-BD59-A6C34878D82A}">
                    <a16:rowId xmlns:a16="http://schemas.microsoft.com/office/drawing/2014/main" val="10030"/>
                  </a:ext>
                </a:extLst>
              </a:tr>
              <a:tr h="141569">
                <a:tc>
                  <a:txBody>
                    <a:bodyPr/>
                    <a:lstStyle/>
                    <a:p>
                      <a:pPr marL="0" marR="0">
                        <a:lnSpc>
                          <a:spcPct val="115000"/>
                        </a:lnSpc>
                        <a:spcBef>
                          <a:spcPts val="0"/>
                        </a:spcBef>
                        <a:spcAft>
                          <a:spcPts val="0"/>
                        </a:spcAft>
                      </a:pPr>
                      <a:r>
                        <a:rPr lang="en-US" sz="900" dirty="0">
                          <a:effectLst/>
                        </a:rPr>
                        <a:t>Minority Teachers 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nSpc>
                          <a:spcPct val="115000"/>
                        </a:lnSpc>
                        <a:spcBef>
                          <a:spcPts val="0"/>
                        </a:spcBef>
                        <a:spcAft>
                          <a:spcPts val="0"/>
                        </a:spcAft>
                      </a:pPr>
                      <a:r>
                        <a:rPr lang="en-US" sz="900">
                          <a:effectLst/>
                        </a:rPr>
                        <a:t>(Minority Teachers 1) squared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- 0.7161*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dirty="0">
                          <a:effectLst/>
                        </a:rPr>
                        <a:t>0.3921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extLst>
                  <a:ext uri="{0D108BD9-81ED-4DB2-BD59-A6C34878D82A}">
                    <a16:rowId xmlns:a16="http://schemas.microsoft.com/office/drawing/2014/main" val="10031"/>
                  </a:ext>
                </a:extLst>
              </a:tr>
              <a:tr h="141569">
                <a:tc>
                  <a:txBody>
                    <a:bodyPr/>
                    <a:lstStyle/>
                    <a:p>
                      <a:pPr marL="0" marR="0">
                        <a:lnSpc>
                          <a:spcPct val="115000"/>
                        </a:lnSpc>
                        <a:spcBef>
                          <a:spcPts val="0"/>
                        </a:spcBef>
                        <a:spcAft>
                          <a:spcPts val="0"/>
                        </a:spcAft>
                      </a:pPr>
                      <a:r>
                        <a:rPr lang="en-US" sz="900" dirty="0">
                          <a:effectLst/>
                        </a:rPr>
                        <a:t>Cleveland SD</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nSpc>
                          <a:spcPct val="115000"/>
                        </a:lnSpc>
                        <a:spcBef>
                          <a:spcPts val="0"/>
                        </a:spcBef>
                        <a:spcAft>
                          <a:spcPts val="0"/>
                        </a:spcAft>
                      </a:pPr>
                      <a:r>
                        <a:rPr lang="en-US" sz="900" dirty="0">
                          <a:effectLst/>
                        </a:rPr>
                        <a:t>Dummy for Cleveland &amp; E. Cleveland </a:t>
                      </a:r>
                      <a:r>
                        <a:rPr lang="en-US" sz="900" dirty="0" err="1">
                          <a:effectLst/>
                        </a:rPr>
                        <a:t>Schl</a:t>
                      </a:r>
                      <a:r>
                        <a:rPr lang="en-US" sz="900" dirty="0">
                          <a:effectLst/>
                        </a:rPr>
                        <a:t>. </a:t>
                      </a:r>
                      <a:r>
                        <a:rPr lang="en-US" sz="900" dirty="0" err="1">
                          <a:effectLst/>
                        </a:rPr>
                        <a:t>Dists</a:t>
                      </a:r>
                      <a:r>
                        <a:rPr lang="en-US" sz="900" dirty="0">
                          <a:effectLst/>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b"/>
                </a:tc>
                <a:tc>
                  <a:txBody>
                    <a:bodyPr/>
                    <a:lstStyle/>
                    <a:p>
                      <a:pPr marL="0" marR="0" algn="ctr">
                        <a:lnSpc>
                          <a:spcPct val="115000"/>
                        </a:lnSpc>
                        <a:spcBef>
                          <a:spcPts val="0"/>
                        </a:spcBef>
                        <a:spcAft>
                          <a:spcPts val="0"/>
                        </a:spcAft>
                      </a:pPr>
                      <a:r>
                        <a:rPr lang="en-US" sz="900">
                          <a:effectLst/>
                        </a:rPr>
                        <a:t> 0.4755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dirty="0">
                          <a:effectLst/>
                        </a:rPr>
                        <a:t>0.3269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extLst>
                  <a:ext uri="{0D108BD9-81ED-4DB2-BD59-A6C34878D82A}">
                    <a16:rowId xmlns:a16="http://schemas.microsoft.com/office/drawing/2014/main" val="10032"/>
                  </a:ext>
                </a:extLst>
              </a:tr>
              <a:tr h="141569">
                <a:tc>
                  <a:txBody>
                    <a:bodyPr/>
                    <a:lstStyle/>
                    <a:p>
                      <a:pPr marL="0" marR="0">
                        <a:lnSpc>
                          <a:spcPct val="115000"/>
                        </a:lnSpc>
                        <a:spcBef>
                          <a:spcPts val="0"/>
                        </a:spcBef>
                        <a:spcAft>
                          <a:spcPts val="0"/>
                        </a:spcAft>
                      </a:pPr>
                      <a:r>
                        <a:rPr lang="en-US" sz="900" dirty="0">
                          <a:effectLst/>
                        </a:rPr>
                        <a:t>Near Public</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nSpc>
                          <a:spcPct val="115000"/>
                        </a:lnSpc>
                        <a:spcBef>
                          <a:spcPts val="0"/>
                        </a:spcBef>
                        <a:spcAft>
                          <a:spcPts val="0"/>
                        </a:spcAft>
                      </a:pPr>
                      <a:r>
                        <a:rPr lang="en-US" sz="900">
                          <a:effectLst/>
                        </a:rPr>
                        <a:t>CBG is within 2 miles of public elem. school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- 0.0133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dirty="0">
                          <a:effectLst/>
                        </a:rPr>
                        <a:t>0.0220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extLst>
                  <a:ext uri="{0D108BD9-81ED-4DB2-BD59-A6C34878D82A}">
                    <a16:rowId xmlns:a16="http://schemas.microsoft.com/office/drawing/2014/main" val="10033"/>
                  </a:ext>
                </a:extLst>
              </a:tr>
              <a:tr h="141569">
                <a:tc>
                  <a:txBody>
                    <a:bodyPr/>
                    <a:lstStyle/>
                    <a:p>
                      <a:pPr marL="0" marR="0">
                        <a:lnSpc>
                          <a:spcPct val="115000"/>
                        </a:lnSpc>
                        <a:spcBef>
                          <a:spcPts val="0"/>
                        </a:spcBef>
                        <a:spcAft>
                          <a:spcPts val="0"/>
                        </a:spcAft>
                      </a:pPr>
                      <a:r>
                        <a:rPr lang="en-US" sz="900" dirty="0">
                          <a:effectLst/>
                        </a:rPr>
                        <a:t>Distance to Public</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nSpc>
                          <a:spcPct val="115000"/>
                        </a:lnSpc>
                        <a:spcBef>
                          <a:spcPts val="0"/>
                        </a:spcBef>
                        <a:spcAft>
                          <a:spcPts val="0"/>
                        </a:spcAft>
                      </a:pPr>
                      <a:r>
                        <a:rPr lang="en-US" sz="900">
                          <a:effectLst/>
                        </a:rPr>
                        <a:t>(Near Public) ×Distance to public school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- 0.0167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0.0108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extLst>
                  <a:ext uri="{0D108BD9-81ED-4DB2-BD59-A6C34878D82A}">
                    <a16:rowId xmlns:a16="http://schemas.microsoft.com/office/drawing/2014/main" val="10034"/>
                  </a:ext>
                </a:extLst>
              </a:tr>
              <a:tr h="141569">
                <a:tc>
                  <a:txBody>
                    <a:bodyPr/>
                    <a:lstStyle/>
                    <a:p>
                      <a:pPr marL="0" marR="0">
                        <a:lnSpc>
                          <a:spcPct val="115000"/>
                        </a:lnSpc>
                        <a:spcBef>
                          <a:spcPts val="0"/>
                        </a:spcBef>
                        <a:spcAft>
                          <a:spcPts val="0"/>
                        </a:spcAft>
                      </a:pPr>
                      <a:r>
                        <a:rPr lang="en-US" sz="900" dirty="0">
                          <a:effectLst/>
                        </a:rPr>
                        <a:t>Near Private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nSpc>
                          <a:spcPct val="115000"/>
                        </a:lnSpc>
                        <a:spcBef>
                          <a:spcPts val="0"/>
                        </a:spcBef>
                        <a:spcAft>
                          <a:spcPts val="0"/>
                        </a:spcAft>
                      </a:pPr>
                      <a:r>
                        <a:rPr lang="en-US" sz="900">
                          <a:effectLst/>
                        </a:rPr>
                        <a:t>CBG is within 5 miles of a private school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 0.0209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dirty="0">
                          <a:effectLst/>
                        </a:rPr>
                        <a:t>0.0229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extLst>
                  <a:ext uri="{0D108BD9-81ED-4DB2-BD59-A6C34878D82A}">
                    <a16:rowId xmlns:a16="http://schemas.microsoft.com/office/drawing/2014/main" val="10035"/>
                  </a:ext>
                </a:extLst>
              </a:tr>
              <a:tr h="141569">
                <a:tc>
                  <a:txBody>
                    <a:bodyPr/>
                    <a:lstStyle/>
                    <a:p>
                      <a:pPr marL="0" marR="0">
                        <a:lnSpc>
                          <a:spcPct val="115000"/>
                        </a:lnSpc>
                        <a:spcBef>
                          <a:spcPts val="0"/>
                        </a:spcBef>
                        <a:spcAft>
                          <a:spcPts val="0"/>
                        </a:spcAft>
                      </a:pPr>
                      <a:r>
                        <a:rPr lang="en-US" sz="900" dirty="0">
                          <a:effectLst/>
                        </a:rPr>
                        <a:t>Distance to Private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nSpc>
                          <a:spcPct val="115000"/>
                        </a:lnSpc>
                        <a:spcBef>
                          <a:spcPts val="0"/>
                        </a:spcBef>
                        <a:spcAft>
                          <a:spcPts val="0"/>
                        </a:spcAft>
                      </a:pPr>
                      <a:r>
                        <a:rPr lang="en-US" sz="900">
                          <a:effectLst/>
                        </a:rPr>
                        <a:t>(Near Private) ×Distance to private school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- 0.0031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dirty="0">
                          <a:effectLst/>
                        </a:rPr>
                        <a:t>0.0050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extLst>
                  <a:ext uri="{0D108BD9-81ED-4DB2-BD59-A6C34878D82A}">
                    <a16:rowId xmlns:a16="http://schemas.microsoft.com/office/drawing/2014/main" val="10036"/>
                  </a:ext>
                </a:extLst>
              </a:tr>
            </a:tbl>
          </a:graphicData>
        </a:graphic>
      </p:graphicFrame>
      <p:pic>
        <p:nvPicPr>
          <p:cNvPr id="7"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7010400" y="152400"/>
            <a:ext cx="1104189" cy="617984"/>
          </a:xfrm>
          <a:prstGeom prst="rect">
            <a:avLst/>
          </a:prstGeom>
          <a:noFill/>
        </p:spPr>
      </p:pic>
      <p:sp>
        <p:nvSpPr>
          <p:cNvPr id="10" name="Title 9" hidden="1">
            <a:extLst>
              <a:ext uri="{FF2B5EF4-FFF2-40B4-BE49-F238E27FC236}">
                <a16:creationId xmlns:a16="http://schemas.microsoft.com/office/drawing/2014/main" id="{25B2F7AB-3D8F-4F2C-842B-BD8C9777C146}"/>
              </a:ext>
            </a:extLst>
          </p:cNvPr>
          <p:cNvSpPr>
            <a:spLocks noGrp="1"/>
          </p:cNvSpPr>
          <p:nvPr>
            <p:ph type="title"/>
          </p:nvPr>
        </p:nvSpPr>
        <p:spPr>
          <a:xfrm>
            <a:off x="457200" y="-1143000"/>
            <a:ext cx="8229600" cy="1143000"/>
          </a:xfrm>
        </p:spPr>
        <p:txBody>
          <a:bodyPr vert="horz" rtlCol="0" anchor="b">
            <a:normAutofit fontScale="90000"/>
            <a:scene3d>
              <a:camera prst="orthographicFront"/>
              <a:lightRig rig="soft" dir="t"/>
            </a:scene3d>
            <a:sp3d prstMaterial="softEdge">
              <a:bevelT w="25400" h="25400"/>
            </a:sp3d>
          </a:bodyPr>
          <a:lstStyle/>
          <a:p>
            <a:r>
              <a:rPr lang="en-US" dirty="0"/>
              <a:t>Results for Tax, Commuting, Crime, Pollution, and Ancillary School Variables</a:t>
            </a:r>
          </a:p>
        </p:txBody>
      </p:sp>
    </p:spTree>
    <p:extLst>
      <p:ext uri="{BB962C8B-B14F-4D97-AF65-F5344CB8AC3E}">
        <p14:creationId xmlns:p14="http://schemas.microsoft.com/office/powerpoint/2010/main" val="26908622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A New Approach </a:t>
            </a:r>
          </a:p>
        </p:txBody>
      </p:sp>
      <p:sp>
        <p:nvSpPr>
          <p:cNvPr id="8" name="Rectangle"/>
          <p:cNvSpPr txBox="1">
            <a:spLocks noChangeArrowheads="1"/>
          </p:cNvSpPr>
          <p:nvPr/>
        </p:nvSpPr>
        <p:spPr>
          <a:xfrm>
            <a:off x="407276" y="228600"/>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a:t>  School Quality Capitalization</a:t>
            </a:r>
          </a:p>
        </p:txBody>
      </p:sp>
      <p:graphicFrame>
        <p:nvGraphicFramePr>
          <p:cNvPr id="3" name="Table" descr="Please contact Professor Yinger for details regarding figures and graphs."/>
          <p:cNvGraphicFramePr>
            <a:graphicFrameLocks noGrp="1"/>
          </p:cNvGraphicFramePr>
          <p:nvPr>
            <p:extLst>
              <p:ext uri="{D42A27DB-BD31-4B8C-83A1-F6EECF244321}">
                <p14:modId xmlns:p14="http://schemas.microsoft.com/office/powerpoint/2010/main" val="559148088"/>
              </p:ext>
            </p:extLst>
          </p:nvPr>
        </p:nvGraphicFramePr>
        <p:xfrm>
          <a:off x="1108076" y="681608"/>
          <a:ext cx="6705600" cy="5799403"/>
        </p:xfrm>
        <a:graphic>
          <a:graphicData uri="http://schemas.openxmlformats.org/drawingml/2006/table">
            <a:tbl>
              <a:tblPr firstRow="1" firstCol="1" bandRow="1">
                <a:tableStyleId>{5C22544A-7EE6-4342-B048-85BDC9FD1C3A}</a:tableStyleId>
              </a:tblPr>
              <a:tblGrid>
                <a:gridCol w="1447799">
                  <a:extLst>
                    <a:ext uri="{9D8B030D-6E8A-4147-A177-3AD203B41FA5}">
                      <a16:colId xmlns:a16="http://schemas.microsoft.com/office/drawing/2014/main" val="20000"/>
                    </a:ext>
                  </a:extLst>
                </a:gridCol>
                <a:gridCol w="3153400">
                  <a:extLst>
                    <a:ext uri="{9D8B030D-6E8A-4147-A177-3AD203B41FA5}">
                      <a16:colId xmlns:a16="http://schemas.microsoft.com/office/drawing/2014/main" val="20001"/>
                    </a:ext>
                  </a:extLst>
                </a:gridCol>
                <a:gridCol w="1095594">
                  <a:extLst>
                    <a:ext uri="{9D8B030D-6E8A-4147-A177-3AD203B41FA5}">
                      <a16:colId xmlns:a16="http://schemas.microsoft.com/office/drawing/2014/main" val="20002"/>
                    </a:ext>
                  </a:extLst>
                </a:gridCol>
                <a:gridCol w="1008807">
                  <a:extLst>
                    <a:ext uri="{9D8B030D-6E8A-4147-A177-3AD203B41FA5}">
                      <a16:colId xmlns:a16="http://schemas.microsoft.com/office/drawing/2014/main" val="20003"/>
                    </a:ext>
                  </a:extLst>
                </a:gridCol>
              </a:tblGrid>
              <a:tr h="155400">
                <a:tc gridSpan="4">
                  <a:txBody>
                    <a:bodyPr/>
                    <a:lstStyle/>
                    <a:p>
                      <a:pPr marL="0" marR="0" algn="ctr">
                        <a:lnSpc>
                          <a:spcPct val="115000"/>
                        </a:lnSpc>
                        <a:spcBef>
                          <a:spcPts val="0"/>
                        </a:spcBef>
                        <a:spcAft>
                          <a:spcPts val="0"/>
                        </a:spcAft>
                      </a:pPr>
                      <a:r>
                        <a:rPr lang="en-US" sz="1400" dirty="0">
                          <a:effectLst/>
                        </a:rPr>
                        <a:t>Table 4.  Results for Other Geographic Controls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37672">
                <a:tc rowSpan="2">
                  <a:txBody>
                    <a:bodyPr/>
                    <a:lstStyle/>
                    <a:p>
                      <a:pPr marL="0" marR="0">
                        <a:lnSpc>
                          <a:spcPct val="115000"/>
                        </a:lnSpc>
                        <a:spcBef>
                          <a:spcPts val="0"/>
                        </a:spcBef>
                        <a:spcAft>
                          <a:spcPts val="0"/>
                        </a:spcAft>
                      </a:pPr>
                      <a:r>
                        <a:rPr lang="en-US" sz="1200" dirty="0">
                          <a:effectLst/>
                        </a:rPr>
                        <a:t>Variable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b"/>
                </a:tc>
                <a:tc rowSpan="2">
                  <a:txBody>
                    <a:bodyPr/>
                    <a:lstStyle/>
                    <a:p>
                      <a:pPr marL="0" marR="0">
                        <a:lnSpc>
                          <a:spcPct val="115000"/>
                        </a:lnSpc>
                        <a:spcBef>
                          <a:spcPts val="0"/>
                        </a:spcBef>
                        <a:spcAft>
                          <a:spcPts val="0"/>
                        </a:spcAft>
                      </a:pPr>
                      <a:r>
                        <a:rPr lang="en-US" sz="1200" dirty="0">
                          <a:effectLst/>
                        </a:rPr>
                        <a:t>Definition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b"/>
                </a:tc>
                <a:tc rowSpan="2">
                  <a:txBody>
                    <a:bodyPr/>
                    <a:lstStyle/>
                    <a:p>
                      <a:pPr marL="0" marR="0">
                        <a:lnSpc>
                          <a:spcPct val="115000"/>
                        </a:lnSpc>
                        <a:spcBef>
                          <a:spcPts val="0"/>
                        </a:spcBef>
                        <a:spcAft>
                          <a:spcPts val="0"/>
                        </a:spcAft>
                      </a:pPr>
                      <a:r>
                        <a:rPr lang="en-US" sz="1200">
                          <a:effectLst/>
                        </a:rPr>
                        <a:t>Coefficient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b"/>
                </a:tc>
                <a:tc>
                  <a:txBody>
                    <a:bodyPr/>
                    <a:lstStyle/>
                    <a:p>
                      <a:pPr marL="0" marR="0">
                        <a:lnSpc>
                          <a:spcPct val="115000"/>
                        </a:lnSpc>
                        <a:spcBef>
                          <a:spcPts val="0"/>
                        </a:spcBef>
                        <a:spcAft>
                          <a:spcPts val="0"/>
                        </a:spcAft>
                      </a:pPr>
                      <a:r>
                        <a:rPr lang="en-US" sz="1000">
                          <a:effectLst/>
                        </a:rPr>
                        <a:t>Robust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b"/>
                </a:tc>
                <a:extLst>
                  <a:ext uri="{0D108BD9-81ED-4DB2-BD59-A6C34878D82A}">
                    <a16:rowId xmlns:a16="http://schemas.microsoft.com/office/drawing/2014/main" val="10001"/>
                  </a:ext>
                </a:extLst>
              </a:tr>
              <a:tr h="14455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200">
                          <a:effectLst/>
                        </a:rPr>
                        <a:t>Std. Error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b"/>
                </a:tc>
                <a:extLst>
                  <a:ext uri="{0D108BD9-81ED-4DB2-BD59-A6C34878D82A}">
                    <a16:rowId xmlns:a16="http://schemas.microsoft.com/office/drawing/2014/main" val="10002"/>
                  </a:ext>
                </a:extLst>
              </a:tr>
              <a:tr h="137672">
                <a:tc>
                  <a:txBody>
                    <a:bodyPr/>
                    <a:lstStyle/>
                    <a:p>
                      <a:pPr marL="0" marR="0">
                        <a:lnSpc>
                          <a:spcPct val="115000"/>
                        </a:lnSpc>
                        <a:spcBef>
                          <a:spcPts val="0"/>
                        </a:spcBef>
                        <a:spcAft>
                          <a:spcPts val="0"/>
                        </a:spcAft>
                      </a:pPr>
                      <a:r>
                        <a:rPr lang="en-US" sz="1200" dirty="0">
                          <a:effectLst/>
                        </a:rPr>
                        <a:t>Lakefront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pPr>
                      <a:r>
                        <a:rPr lang="en-US" sz="1200" dirty="0">
                          <a:effectLst/>
                        </a:rPr>
                        <a:t>Within 2 miles of Lake Erie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tabLst>
                          <a:tab pos="224155" algn="dec"/>
                        </a:tabLst>
                      </a:pPr>
                      <a:r>
                        <a:rPr lang="en-US" sz="1200">
                          <a:effectLst/>
                        </a:rPr>
                        <a:t> 0.070***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tabLst>
                          <a:tab pos="193040" algn="dec"/>
                        </a:tabLst>
                      </a:pPr>
                      <a:r>
                        <a:rPr lang="en-US" sz="1200">
                          <a:effectLst/>
                        </a:rPr>
                        <a:t>0.0239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extLst>
                  <a:ext uri="{0D108BD9-81ED-4DB2-BD59-A6C34878D82A}">
                    <a16:rowId xmlns:a16="http://schemas.microsoft.com/office/drawing/2014/main" val="10003"/>
                  </a:ext>
                </a:extLst>
              </a:tr>
              <a:tr h="257825">
                <a:tc>
                  <a:txBody>
                    <a:bodyPr/>
                    <a:lstStyle/>
                    <a:p>
                      <a:pPr marL="0" marR="0">
                        <a:lnSpc>
                          <a:spcPct val="115000"/>
                        </a:lnSpc>
                        <a:spcBef>
                          <a:spcPts val="0"/>
                        </a:spcBef>
                        <a:spcAft>
                          <a:spcPts val="0"/>
                        </a:spcAft>
                      </a:pPr>
                      <a:r>
                        <a:rPr lang="en-US" sz="1200" dirty="0">
                          <a:effectLst/>
                        </a:rPr>
                        <a:t>Distance to Lake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pPr>
                      <a:r>
                        <a:rPr lang="en-US" sz="1200">
                          <a:effectLst/>
                        </a:rPr>
                        <a:t>(Lakefront) ×(Distance to Lake Erie)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tabLst>
                          <a:tab pos="224155" algn="dec"/>
                        </a:tabLst>
                      </a:pPr>
                      <a:r>
                        <a:rPr lang="en-US" sz="1200">
                          <a:effectLst/>
                        </a:rPr>
                        <a:t>- 0.0297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tabLst>
                          <a:tab pos="193040" algn="dec"/>
                        </a:tabLst>
                      </a:pPr>
                      <a:r>
                        <a:rPr lang="en-US" sz="1200">
                          <a:effectLst/>
                        </a:rPr>
                        <a:t>0.0192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extLst>
                  <a:ext uri="{0D108BD9-81ED-4DB2-BD59-A6C34878D82A}">
                    <a16:rowId xmlns:a16="http://schemas.microsoft.com/office/drawing/2014/main" val="10004"/>
                  </a:ext>
                </a:extLst>
              </a:tr>
              <a:tr h="257825">
                <a:tc>
                  <a:txBody>
                    <a:bodyPr/>
                    <a:lstStyle/>
                    <a:p>
                      <a:pPr marL="0" marR="0">
                        <a:lnSpc>
                          <a:spcPct val="115000"/>
                        </a:lnSpc>
                        <a:spcBef>
                          <a:spcPts val="0"/>
                        </a:spcBef>
                        <a:spcAft>
                          <a:spcPts val="0"/>
                        </a:spcAft>
                      </a:pPr>
                      <a:r>
                        <a:rPr lang="en-US" sz="1200" dirty="0">
                          <a:effectLst/>
                        </a:rPr>
                        <a:t>Snowbelt 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pPr>
                      <a:r>
                        <a:rPr lang="en-US" sz="1200" dirty="0">
                          <a:effectLst/>
                        </a:rPr>
                        <a:t>(East of Pepper Pike) ×(Distance to Lake Erie)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tabLst>
                          <a:tab pos="224155" algn="dec"/>
                        </a:tabLst>
                      </a:pPr>
                      <a:r>
                        <a:rPr lang="en-US" sz="1200" dirty="0">
                          <a:effectLst/>
                        </a:rPr>
                        <a:t> 0.0291***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tabLst>
                          <a:tab pos="193040" algn="dec"/>
                        </a:tabLst>
                      </a:pPr>
                      <a:r>
                        <a:rPr lang="en-US" sz="1200">
                          <a:effectLst/>
                        </a:rPr>
                        <a:t>0.0066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extLst>
                  <a:ext uri="{0D108BD9-81ED-4DB2-BD59-A6C34878D82A}">
                    <a16:rowId xmlns:a16="http://schemas.microsoft.com/office/drawing/2014/main" val="10005"/>
                  </a:ext>
                </a:extLst>
              </a:tr>
              <a:tr h="137672">
                <a:tc>
                  <a:txBody>
                    <a:bodyPr/>
                    <a:lstStyle/>
                    <a:p>
                      <a:pPr marL="0" marR="0">
                        <a:lnSpc>
                          <a:spcPct val="115000"/>
                        </a:lnSpc>
                        <a:spcBef>
                          <a:spcPts val="0"/>
                        </a:spcBef>
                        <a:spcAft>
                          <a:spcPts val="0"/>
                        </a:spcAft>
                      </a:pPr>
                      <a:r>
                        <a:rPr lang="en-US" sz="1200">
                          <a:effectLst/>
                        </a:rPr>
                        <a:t>Snowbelt 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pPr>
                      <a:r>
                        <a:rPr lang="en-US" sz="1200" dirty="0">
                          <a:effectLst/>
                        </a:rPr>
                        <a:t>(Snowbelt 1) squared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tabLst>
                          <a:tab pos="224155" algn="dec"/>
                        </a:tabLst>
                      </a:pPr>
                      <a:r>
                        <a:rPr lang="en-US" sz="1200">
                          <a:effectLst/>
                        </a:rPr>
                        <a:t>- 0.0013***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tabLst>
                          <a:tab pos="193040" algn="dec"/>
                        </a:tabLst>
                      </a:pPr>
                      <a:r>
                        <a:rPr lang="en-US" sz="1200">
                          <a:effectLst/>
                        </a:rPr>
                        <a:t>0.0004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extLst>
                  <a:ext uri="{0D108BD9-81ED-4DB2-BD59-A6C34878D82A}">
                    <a16:rowId xmlns:a16="http://schemas.microsoft.com/office/drawing/2014/main" val="10006"/>
                  </a:ext>
                </a:extLst>
              </a:tr>
              <a:tr h="137672">
                <a:tc>
                  <a:txBody>
                    <a:bodyPr/>
                    <a:lstStyle/>
                    <a:p>
                      <a:pPr marL="0" marR="0">
                        <a:lnSpc>
                          <a:spcPct val="115000"/>
                        </a:lnSpc>
                        <a:spcBef>
                          <a:spcPts val="0"/>
                        </a:spcBef>
                        <a:spcAft>
                          <a:spcPts val="0"/>
                        </a:spcAft>
                      </a:pPr>
                      <a:r>
                        <a:rPr lang="en-US" sz="1200" dirty="0">
                          <a:effectLst/>
                        </a:rPr>
                        <a:t>Ghetto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pPr>
                      <a:r>
                        <a:rPr lang="en-US" sz="1200" dirty="0">
                          <a:effectLst/>
                        </a:rPr>
                        <a:t>CBG in the black ghetto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tabLst>
                          <a:tab pos="224155" algn="dec"/>
                        </a:tabLst>
                      </a:pPr>
                      <a:r>
                        <a:rPr lang="en-US" sz="1200">
                          <a:effectLst/>
                        </a:rPr>
                        <a:t>- 0.0309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tabLst>
                          <a:tab pos="193040" algn="dec"/>
                        </a:tabLst>
                      </a:pPr>
                      <a:r>
                        <a:rPr lang="en-US" sz="1200">
                          <a:effectLst/>
                        </a:rPr>
                        <a:t>0.0439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extLst>
                  <a:ext uri="{0D108BD9-81ED-4DB2-BD59-A6C34878D82A}">
                    <a16:rowId xmlns:a16="http://schemas.microsoft.com/office/drawing/2014/main" val="10007"/>
                  </a:ext>
                </a:extLst>
              </a:tr>
              <a:tr h="257825">
                <a:tc>
                  <a:txBody>
                    <a:bodyPr/>
                    <a:lstStyle/>
                    <a:p>
                      <a:pPr marL="0" marR="0">
                        <a:lnSpc>
                          <a:spcPct val="115000"/>
                        </a:lnSpc>
                        <a:spcBef>
                          <a:spcPts val="0"/>
                        </a:spcBef>
                        <a:spcAft>
                          <a:spcPts val="0"/>
                        </a:spcAft>
                      </a:pPr>
                      <a:r>
                        <a:rPr lang="en-US" sz="1200" dirty="0">
                          <a:effectLst/>
                        </a:rPr>
                        <a:t>Near Ghetto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pPr>
                      <a:r>
                        <a:rPr lang="en-US" sz="1200" dirty="0">
                          <a:effectLst/>
                        </a:rPr>
                        <a:t>CBG within 5 miles of ghetto center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tabLst>
                          <a:tab pos="224155" algn="dec"/>
                        </a:tabLst>
                      </a:pPr>
                      <a:r>
                        <a:rPr lang="en-US" sz="1200">
                          <a:effectLst/>
                        </a:rPr>
                        <a:t>- 0.0033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tabLst>
                          <a:tab pos="193040" algn="dec"/>
                        </a:tabLst>
                      </a:pPr>
                      <a:r>
                        <a:rPr lang="en-US" sz="1200">
                          <a:effectLst/>
                        </a:rPr>
                        <a:t>0.0246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extLst>
                  <a:ext uri="{0D108BD9-81ED-4DB2-BD59-A6C34878D82A}">
                    <a16:rowId xmlns:a16="http://schemas.microsoft.com/office/drawing/2014/main" val="10008"/>
                  </a:ext>
                </a:extLst>
              </a:tr>
              <a:tr h="257825">
                <a:tc>
                  <a:txBody>
                    <a:bodyPr/>
                    <a:lstStyle/>
                    <a:p>
                      <a:pPr marL="0" marR="0">
                        <a:lnSpc>
                          <a:spcPct val="115000"/>
                        </a:lnSpc>
                        <a:spcBef>
                          <a:spcPts val="0"/>
                        </a:spcBef>
                        <a:spcAft>
                          <a:spcPts val="0"/>
                        </a:spcAft>
                      </a:pPr>
                      <a:r>
                        <a:rPr lang="en-US" sz="1200" dirty="0">
                          <a:effectLst/>
                        </a:rPr>
                        <a:t>Near Airport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pPr>
                      <a:r>
                        <a:rPr lang="en-US" sz="1200" dirty="0">
                          <a:effectLst/>
                        </a:rPr>
                        <a:t>CBG within 10 miles of Cleveland airport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tabLst>
                          <a:tab pos="224155" algn="dec"/>
                        </a:tabLst>
                      </a:pPr>
                      <a:r>
                        <a:rPr lang="en-US" sz="1200">
                          <a:effectLst/>
                        </a:rPr>
                        <a:t> 0.0292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tabLst>
                          <a:tab pos="193040" algn="dec"/>
                        </a:tabLst>
                      </a:pPr>
                      <a:r>
                        <a:rPr lang="en-US" sz="1200">
                          <a:effectLst/>
                        </a:rPr>
                        <a:t>0.0329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extLst>
                  <a:ext uri="{0D108BD9-81ED-4DB2-BD59-A6C34878D82A}">
                    <a16:rowId xmlns:a16="http://schemas.microsoft.com/office/drawing/2014/main" val="10009"/>
                  </a:ext>
                </a:extLst>
              </a:tr>
              <a:tr h="257825">
                <a:tc>
                  <a:txBody>
                    <a:bodyPr/>
                    <a:lstStyle/>
                    <a:p>
                      <a:pPr marL="0" marR="0">
                        <a:lnSpc>
                          <a:spcPct val="115000"/>
                        </a:lnSpc>
                        <a:spcBef>
                          <a:spcPts val="0"/>
                        </a:spcBef>
                        <a:spcAft>
                          <a:spcPts val="0"/>
                        </a:spcAft>
                      </a:pPr>
                      <a:r>
                        <a:rPr lang="en-US" sz="1200" dirty="0">
                          <a:effectLst/>
                        </a:rPr>
                        <a:t>Airport Distance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pPr>
                      <a:r>
                        <a:rPr lang="en-US" sz="1200" dirty="0">
                          <a:effectLst/>
                        </a:rPr>
                        <a:t>(Near Airport) ×(Distance to airport)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tabLst>
                          <a:tab pos="224155" algn="dec"/>
                        </a:tabLst>
                      </a:pPr>
                      <a:r>
                        <a:rPr lang="en-US" sz="1200">
                          <a:effectLst/>
                        </a:rPr>
                        <a:t>- 0.0017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tabLst>
                          <a:tab pos="193040" algn="dec"/>
                        </a:tabLst>
                      </a:pPr>
                      <a:r>
                        <a:rPr lang="en-US" sz="1200">
                          <a:effectLst/>
                        </a:rPr>
                        <a:t>0.0038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extLst>
                  <a:ext uri="{0D108BD9-81ED-4DB2-BD59-A6C34878D82A}">
                    <a16:rowId xmlns:a16="http://schemas.microsoft.com/office/drawing/2014/main" val="10010"/>
                  </a:ext>
                </a:extLst>
              </a:tr>
              <a:tr h="275344">
                <a:tc>
                  <a:txBody>
                    <a:bodyPr/>
                    <a:lstStyle/>
                    <a:p>
                      <a:pPr marL="0" marR="0">
                        <a:lnSpc>
                          <a:spcPct val="115000"/>
                        </a:lnSpc>
                        <a:spcBef>
                          <a:spcPts val="0"/>
                        </a:spcBef>
                        <a:spcAft>
                          <a:spcPts val="0"/>
                        </a:spcAft>
                      </a:pPr>
                      <a:r>
                        <a:rPr lang="en-US" sz="1200" dirty="0">
                          <a:effectLst/>
                        </a:rPr>
                        <a:t>Local Amenities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pPr>
                      <a:r>
                        <a:rPr lang="en-US" sz="1200" dirty="0">
                          <a:effectLst/>
                        </a:rPr>
                        <a:t>No. of parks, golf courses, rivers, or lakes within ¼ mile of CBG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tabLst>
                          <a:tab pos="224155" algn="dec"/>
                        </a:tabLst>
                      </a:pPr>
                      <a:r>
                        <a:rPr lang="en-US" sz="1200">
                          <a:effectLst/>
                        </a:rPr>
                        <a:t> 0.0189**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tabLst>
                          <a:tab pos="193040" algn="dec"/>
                        </a:tabLst>
                      </a:pPr>
                      <a:r>
                        <a:rPr lang="en-US" sz="1200">
                          <a:effectLst/>
                        </a:rPr>
                        <a:t>0.0081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extLst>
                  <a:ext uri="{0D108BD9-81ED-4DB2-BD59-A6C34878D82A}">
                    <a16:rowId xmlns:a16="http://schemas.microsoft.com/office/drawing/2014/main" val="10011"/>
                  </a:ext>
                </a:extLst>
              </a:tr>
              <a:tr h="137672">
                <a:tc>
                  <a:txBody>
                    <a:bodyPr/>
                    <a:lstStyle/>
                    <a:p>
                      <a:pPr marL="0" marR="0">
                        <a:lnSpc>
                          <a:spcPct val="115000"/>
                        </a:lnSpc>
                        <a:spcBef>
                          <a:spcPts val="0"/>
                        </a:spcBef>
                        <a:spcAft>
                          <a:spcPts val="0"/>
                        </a:spcAft>
                      </a:pPr>
                      <a:r>
                        <a:rPr lang="en-US" sz="1200">
                          <a:effectLst/>
                        </a:rPr>
                        <a:t>Freeway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pPr>
                      <a:r>
                        <a:rPr lang="en-US" sz="1200" dirty="0">
                          <a:effectLst/>
                        </a:rPr>
                        <a:t>CBG within ¼ mile of freeway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tabLst>
                          <a:tab pos="224155" algn="dec"/>
                        </a:tabLst>
                      </a:pPr>
                      <a:r>
                        <a:rPr lang="en-US" sz="1200" dirty="0">
                          <a:effectLst/>
                        </a:rPr>
                        <a:t> 0.0123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tabLst>
                          <a:tab pos="193040" algn="dec"/>
                        </a:tabLst>
                      </a:pPr>
                      <a:r>
                        <a:rPr lang="en-US" sz="1200">
                          <a:effectLst/>
                        </a:rPr>
                        <a:t>0.0116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extLst>
                  <a:ext uri="{0D108BD9-81ED-4DB2-BD59-A6C34878D82A}">
                    <a16:rowId xmlns:a16="http://schemas.microsoft.com/office/drawing/2014/main" val="10012"/>
                  </a:ext>
                </a:extLst>
              </a:tr>
              <a:tr h="137672">
                <a:tc>
                  <a:txBody>
                    <a:bodyPr/>
                    <a:lstStyle/>
                    <a:p>
                      <a:pPr marL="0" marR="0">
                        <a:lnSpc>
                          <a:spcPct val="115000"/>
                        </a:lnSpc>
                        <a:spcBef>
                          <a:spcPts val="0"/>
                        </a:spcBef>
                        <a:spcAft>
                          <a:spcPts val="0"/>
                        </a:spcAft>
                      </a:pPr>
                      <a:r>
                        <a:rPr lang="en-US" sz="1200" dirty="0">
                          <a:effectLst/>
                        </a:rPr>
                        <a:t>Railroad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pPr>
                      <a:r>
                        <a:rPr lang="en-US" sz="1200" dirty="0">
                          <a:effectLst/>
                        </a:rPr>
                        <a:t>CBG within ¼ mile of railroad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tabLst>
                          <a:tab pos="224155" algn="dec"/>
                        </a:tabLst>
                      </a:pPr>
                      <a:r>
                        <a:rPr lang="en-US" sz="1200" dirty="0">
                          <a:effectLst/>
                        </a:rPr>
                        <a:t>- 0.0305***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tabLst>
                          <a:tab pos="193040" algn="dec"/>
                        </a:tabLst>
                      </a:pPr>
                      <a:r>
                        <a:rPr lang="en-US" sz="1200">
                          <a:effectLst/>
                        </a:rPr>
                        <a:t>0.0104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extLst>
                  <a:ext uri="{0D108BD9-81ED-4DB2-BD59-A6C34878D82A}">
                    <a16:rowId xmlns:a16="http://schemas.microsoft.com/office/drawing/2014/main" val="10013"/>
                  </a:ext>
                </a:extLst>
              </a:tr>
              <a:tr h="257825">
                <a:tc>
                  <a:txBody>
                    <a:bodyPr/>
                    <a:lstStyle/>
                    <a:p>
                      <a:pPr marL="0" marR="0">
                        <a:lnSpc>
                          <a:spcPct val="115000"/>
                        </a:lnSpc>
                        <a:spcBef>
                          <a:spcPts val="0"/>
                        </a:spcBef>
                        <a:spcAft>
                          <a:spcPts val="0"/>
                        </a:spcAft>
                      </a:pPr>
                      <a:r>
                        <a:rPr lang="en-US" sz="1200" dirty="0">
                          <a:effectLst/>
                        </a:rPr>
                        <a:t>Shopping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pPr>
                      <a:r>
                        <a:rPr lang="en-US" sz="1200" dirty="0">
                          <a:effectLst/>
                        </a:rPr>
                        <a:t>CBG within 1 mile of shopping center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tabLst>
                          <a:tab pos="224155" algn="dec"/>
                        </a:tabLst>
                      </a:pPr>
                      <a:r>
                        <a:rPr lang="en-US" sz="1200" dirty="0">
                          <a:effectLst/>
                        </a:rPr>
                        <a:t>- 0.0161*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tabLst>
                          <a:tab pos="193040" algn="dec"/>
                        </a:tabLst>
                      </a:pPr>
                      <a:r>
                        <a:rPr lang="en-US" sz="1200">
                          <a:effectLst/>
                        </a:rPr>
                        <a:t>0.0094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extLst>
                  <a:ext uri="{0D108BD9-81ED-4DB2-BD59-A6C34878D82A}">
                    <a16:rowId xmlns:a16="http://schemas.microsoft.com/office/drawing/2014/main" val="10014"/>
                  </a:ext>
                </a:extLst>
              </a:tr>
              <a:tr h="137672">
                <a:tc>
                  <a:txBody>
                    <a:bodyPr/>
                    <a:lstStyle/>
                    <a:p>
                      <a:pPr marL="0" marR="0">
                        <a:lnSpc>
                          <a:spcPct val="115000"/>
                        </a:lnSpc>
                        <a:spcBef>
                          <a:spcPts val="0"/>
                        </a:spcBef>
                        <a:spcAft>
                          <a:spcPts val="0"/>
                        </a:spcAft>
                      </a:pPr>
                      <a:r>
                        <a:rPr lang="en-US" sz="1200" dirty="0">
                          <a:effectLst/>
                        </a:rPr>
                        <a:t>Hospital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pPr>
                      <a:r>
                        <a:rPr lang="en-US" sz="1200">
                          <a:effectLst/>
                        </a:rPr>
                        <a:t>CBG within 1 mile of hospital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tabLst>
                          <a:tab pos="224155" algn="dec"/>
                        </a:tabLst>
                      </a:pPr>
                      <a:r>
                        <a:rPr lang="en-US" sz="1200" dirty="0">
                          <a:effectLst/>
                        </a:rPr>
                        <a:t> 0.0117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tabLst>
                          <a:tab pos="193040" algn="dec"/>
                        </a:tabLst>
                      </a:pPr>
                      <a:r>
                        <a:rPr lang="en-US" sz="1200">
                          <a:effectLst/>
                        </a:rPr>
                        <a:t>0.0098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extLst>
                  <a:ext uri="{0D108BD9-81ED-4DB2-BD59-A6C34878D82A}">
                    <a16:rowId xmlns:a16="http://schemas.microsoft.com/office/drawing/2014/main" val="10015"/>
                  </a:ext>
                </a:extLst>
              </a:tr>
              <a:tr h="137672">
                <a:tc>
                  <a:txBody>
                    <a:bodyPr/>
                    <a:lstStyle/>
                    <a:p>
                      <a:pPr marL="0" marR="0">
                        <a:lnSpc>
                          <a:spcPct val="115000"/>
                        </a:lnSpc>
                        <a:spcBef>
                          <a:spcPts val="0"/>
                        </a:spcBef>
                        <a:spcAft>
                          <a:spcPts val="0"/>
                        </a:spcAft>
                      </a:pPr>
                      <a:r>
                        <a:rPr lang="en-US" sz="1200">
                          <a:effectLst/>
                        </a:rPr>
                        <a:t>Small Airport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pPr>
                      <a:r>
                        <a:rPr lang="en-US" sz="1200">
                          <a:effectLst/>
                        </a:rPr>
                        <a:t>CBG within 1 mile of small airport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tabLst>
                          <a:tab pos="224155" algn="dec"/>
                        </a:tabLst>
                      </a:pPr>
                      <a:r>
                        <a:rPr lang="en-US" sz="1200" dirty="0">
                          <a:effectLst/>
                        </a:rPr>
                        <a:t> 0.0295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tabLst>
                          <a:tab pos="193040" algn="dec"/>
                        </a:tabLst>
                      </a:pPr>
                      <a:r>
                        <a:rPr lang="en-US" sz="1200">
                          <a:effectLst/>
                        </a:rPr>
                        <a:t>0.0219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extLst>
                  <a:ext uri="{0D108BD9-81ED-4DB2-BD59-A6C34878D82A}">
                    <a16:rowId xmlns:a16="http://schemas.microsoft.com/office/drawing/2014/main" val="10016"/>
                  </a:ext>
                </a:extLst>
              </a:tr>
              <a:tr h="137672">
                <a:tc>
                  <a:txBody>
                    <a:bodyPr/>
                    <a:lstStyle/>
                    <a:p>
                      <a:pPr marL="0" marR="0">
                        <a:lnSpc>
                          <a:spcPct val="115000"/>
                        </a:lnSpc>
                        <a:spcBef>
                          <a:spcPts val="0"/>
                        </a:spcBef>
                        <a:spcAft>
                          <a:spcPts val="0"/>
                        </a:spcAft>
                      </a:pPr>
                      <a:r>
                        <a:rPr lang="en-US" sz="1200" dirty="0">
                          <a:effectLst/>
                        </a:rPr>
                        <a:t>Big Park</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pPr>
                      <a:r>
                        <a:rPr lang="en-US" sz="1200">
                          <a:effectLst/>
                        </a:rPr>
                        <a:t>CBG within 1 mile of regional park</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tabLst>
                          <a:tab pos="224155" algn="dec"/>
                        </a:tabLst>
                      </a:pPr>
                      <a:r>
                        <a:rPr lang="en-US" sz="1200" dirty="0">
                          <a:effectLst/>
                        </a:rPr>
                        <a:t> 0.0037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tabLst>
                          <a:tab pos="193040" algn="dec"/>
                        </a:tabLst>
                      </a:pPr>
                      <a:r>
                        <a:rPr lang="en-US" sz="1200">
                          <a:effectLst/>
                        </a:rPr>
                        <a:t>0.0108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extLst>
                  <a:ext uri="{0D108BD9-81ED-4DB2-BD59-A6C34878D82A}">
                    <a16:rowId xmlns:a16="http://schemas.microsoft.com/office/drawing/2014/main" val="10017"/>
                  </a:ext>
                </a:extLst>
              </a:tr>
              <a:tr h="137672">
                <a:tc>
                  <a:txBody>
                    <a:bodyPr/>
                    <a:lstStyle/>
                    <a:p>
                      <a:pPr marL="0" marR="0">
                        <a:lnSpc>
                          <a:spcPct val="115000"/>
                        </a:lnSpc>
                        <a:spcBef>
                          <a:spcPts val="0"/>
                        </a:spcBef>
                        <a:spcAft>
                          <a:spcPts val="0"/>
                        </a:spcAft>
                      </a:pPr>
                      <a:r>
                        <a:rPr lang="en-US" sz="1200" dirty="0">
                          <a:effectLst/>
                        </a:rPr>
                        <a:t>Historic District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pPr>
                      <a:r>
                        <a:rPr lang="en-US" sz="1200">
                          <a:effectLst/>
                        </a:rPr>
                        <a:t>CBG within an historic district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tabLst>
                          <a:tab pos="224155" algn="dec"/>
                        </a:tabLst>
                      </a:pPr>
                      <a:r>
                        <a:rPr lang="en-US" sz="1200" dirty="0">
                          <a:effectLst/>
                        </a:rPr>
                        <a:t> 0.0072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tabLst>
                          <a:tab pos="193040" algn="dec"/>
                        </a:tabLst>
                      </a:pPr>
                      <a:r>
                        <a:rPr lang="en-US" sz="1200" dirty="0">
                          <a:effectLst/>
                        </a:rPr>
                        <a:t>0.0183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extLst>
                  <a:ext uri="{0D108BD9-81ED-4DB2-BD59-A6C34878D82A}">
                    <a16:rowId xmlns:a16="http://schemas.microsoft.com/office/drawing/2014/main" val="10018"/>
                  </a:ext>
                </a:extLst>
              </a:tr>
              <a:tr h="257825">
                <a:tc>
                  <a:txBody>
                    <a:bodyPr/>
                    <a:lstStyle/>
                    <a:p>
                      <a:pPr marL="0" marR="0">
                        <a:lnSpc>
                          <a:spcPct val="115000"/>
                        </a:lnSpc>
                        <a:spcBef>
                          <a:spcPts val="0"/>
                        </a:spcBef>
                        <a:spcAft>
                          <a:spcPts val="0"/>
                        </a:spcAft>
                      </a:pPr>
                      <a:r>
                        <a:rPr lang="en-US" sz="1200" dirty="0">
                          <a:effectLst/>
                        </a:rPr>
                        <a:t>Near Elderly PH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pPr>
                      <a:r>
                        <a:rPr lang="en-US" sz="1200">
                          <a:effectLst/>
                        </a:rPr>
                        <a:t>CBG within ½ mile of elderly public housing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tabLst>
                          <a:tab pos="224155" algn="dec"/>
                        </a:tabLst>
                      </a:pPr>
                      <a:r>
                        <a:rPr lang="en-US" sz="1200" dirty="0">
                          <a:effectLst/>
                        </a:rPr>
                        <a:t>- 0.0040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tabLst>
                          <a:tab pos="193040" algn="dec"/>
                        </a:tabLst>
                      </a:pPr>
                      <a:r>
                        <a:rPr lang="en-US" sz="1200" dirty="0">
                          <a:effectLst/>
                        </a:rPr>
                        <a:t>0.0237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extLst>
                  <a:ext uri="{0D108BD9-81ED-4DB2-BD59-A6C34878D82A}">
                    <a16:rowId xmlns:a16="http://schemas.microsoft.com/office/drawing/2014/main" val="10019"/>
                  </a:ext>
                </a:extLst>
              </a:tr>
              <a:tr h="275344">
                <a:tc>
                  <a:txBody>
                    <a:bodyPr/>
                    <a:lstStyle/>
                    <a:p>
                      <a:pPr marL="0" marR="0">
                        <a:lnSpc>
                          <a:spcPct val="115000"/>
                        </a:lnSpc>
                        <a:spcBef>
                          <a:spcPts val="0"/>
                        </a:spcBef>
                        <a:spcAft>
                          <a:spcPts val="0"/>
                        </a:spcAft>
                      </a:pPr>
                      <a:r>
                        <a:rPr lang="en-US" sz="1200" dirty="0">
                          <a:effectLst/>
                        </a:rPr>
                        <a:t>Near Small Fam. PH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pPr>
                      <a:r>
                        <a:rPr lang="en-US" sz="1200">
                          <a:effectLst/>
                        </a:rPr>
                        <a:t>CBG within ½ mile of small family public housing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tabLst>
                          <a:tab pos="224155" algn="dec"/>
                        </a:tabLst>
                      </a:pPr>
                      <a:r>
                        <a:rPr lang="en-US" sz="1200" dirty="0">
                          <a:effectLst/>
                        </a:rPr>
                        <a:t>- 0.0256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tabLst>
                          <a:tab pos="193040" algn="dec"/>
                        </a:tabLst>
                      </a:pPr>
                      <a:r>
                        <a:rPr lang="en-US" sz="1200" dirty="0">
                          <a:effectLst/>
                        </a:rPr>
                        <a:t>0.0267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extLst>
                  <a:ext uri="{0D108BD9-81ED-4DB2-BD59-A6C34878D82A}">
                    <a16:rowId xmlns:a16="http://schemas.microsoft.com/office/drawing/2014/main" val="10020"/>
                  </a:ext>
                </a:extLst>
              </a:tr>
              <a:tr h="275344">
                <a:tc>
                  <a:txBody>
                    <a:bodyPr/>
                    <a:lstStyle/>
                    <a:p>
                      <a:pPr marL="0" marR="0">
                        <a:lnSpc>
                          <a:spcPct val="115000"/>
                        </a:lnSpc>
                        <a:spcBef>
                          <a:spcPts val="0"/>
                        </a:spcBef>
                        <a:spcAft>
                          <a:spcPts val="0"/>
                        </a:spcAft>
                      </a:pPr>
                      <a:r>
                        <a:rPr lang="en-US" sz="1200" dirty="0">
                          <a:effectLst/>
                        </a:rPr>
                        <a:t>Near Big Fam. PH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pPr>
                      <a:r>
                        <a:rPr lang="en-US" sz="1200">
                          <a:effectLst/>
                        </a:rPr>
                        <a:t>CBG within ½ mile of large family public housing (&gt;200 units)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tabLst>
                          <a:tab pos="224155" algn="dec"/>
                        </a:tabLst>
                      </a:pPr>
                      <a:r>
                        <a:rPr lang="en-US" sz="1200">
                          <a:effectLst/>
                        </a:rPr>
                        <a:t>- 0.0909**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tabLst>
                          <a:tab pos="193040" algn="dec"/>
                        </a:tabLst>
                      </a:pPr>
                      <a:r>
                        <a:rPr lang="en-US" sz="1200" dirty="0">
                          <a:effectLst/>
                        </a:rPr>
                        <a:t>0.0420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extLst>
                  <a:ext uri="{0D108BD9-81ED-4DB2-BD59-A6C34878D82A}">
                    <a16:rowId xmlns:a16="http://schemas.microsoft.com/office/drawing/2014/main" val="10021"/>
                  </a:ext>
                </a:extLst>
              </a:tr>
            </a:tbl>
          </a:graphicData>
        </a:graphic>
      </p:graphicFrame>
      <p:pic>
        <p:nvPicPr>
          <p:cNvPr id="7"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7010400" y="76200"/>
            <a:ext cx="1104189" cy="617984"/>
          </a:xfrm>
          <a:prstGeom prst="rect">
            <a:avLst/>
          </a:prstGeom>
          <a:noFill/>
        </p:spPr>
      </p:pic>
      <p:sp>
        <p:nvSpPr>
          <p:cNvPr id="10" name="Title 9" hidden="1">
            <a:extLst>
              <a:ext uri="{FF2B5EF4-FFF2-40B4-BE49-F238E27FC236}">
                <a16:creationId xmlns:a16="http://schemas.microsoft.com/office/drawing/2014/main" id="{86A24C4E-8C08-43C0-89E5-922999508DC1}"/>
              </a:ext>
            </a:extLst>
          </p:cNvPr>
          <p:cNvSpPr>
            <a:spLocks noGrp="1"/>
          </p:cNvSpPr>
          <p:nvPr>
            <p:ph type="title"/>
          </p:nvPr>
        </p:nvSpPr>
        <p:spPr>
          <a:xfrm>
            <a:off x="457200" y="-1143000"/>
            <a:ext cx="8229600" cy="1143000"/>
          </a:xfrm>
        </p:spPr>
        <p:txBody>
          <a:bodyPr vert="horz" rtlCol="0" anchor="b">
            <a:normAutofit fontScale="90000"/>
            <a:scene3d>
              <a:camera prst="orthographicFront"/>
              <a:lightRig rig="soft" dir="t"/>
            </a:scene3d>
            <a:sp3d prstMaterial="softEdge">
              <a:bevelT w="25400" h="25400"/>
            </a:sp3d>
          </a:bodyPr>
          <a:lstStyle/>
          <a:p>
            <a:r>
              <a:rPr lang="en-US" dirty="0"/>
              <a:t>Results for Other Geographic Controls</a:t>
            </a:r>
          </a:p>
        </p:txBody>
      </p:sp>
    </p:spTree>
    <p:extLst>
      <p:ext uri="{BB962C8B-B14F-4D97-AF65-F5344CB8AC3E}">
        <p14:creationId xmlns:p14="http://schemas.microsoft.com/office/powerpoint/2010/main" val="38110168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A New Approach </a:t>
            </a:r>
          </a:p>
        </p:txBody>
      </p:sp>
      <p:sp>
        <p:nvSpPr>
          <p:cNvPr id="9" name="Rectangle 2"/>
          <p:cNvSpPr txBox="1">
            <a:spLocks noChangeArrowheads="1"/>
          </p:cNvSpPr>
          <p:nvPr/>
        </p:nvSpPr>
        <p:spPr>
          <a:xfrm>
            <a:off x="407276" y="122238"/>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a:t>  School Quality Capitalization</a:t>
            </a:r>
          </a:p>
        </p:txBody>
      </p:sp>
      <p:graphicFrame>
        <p:nvGraphicFramePr>
          <p:cNvPr id="2" name="Table" descr="Please contact Professor Yinger for details regarding figures and graphs."/>
          <p:cNvGraphicFramePr>
            <a:graphicFrameLocks noGrp="1"/>
          </p:cNvGraphicFramePr>
          <p:nvPr>
            <p:extLst>
              <p:ext uri="{D42A27DB-BD31-4B8C-83A1-F6EECF244321}">
                <p14:modId xmlns:p14="http://schemas.microsoft.com/office/powerpoint/2010/main" val="2890048677"/>
              </p:ext>
            </p:extLst>
          </p:nvPr>
        </p:nvGraphicFramePr>
        <p:xfrm>
          <a:off x="465518" y="599976"/>
          <a:ext cx="8204199" cy="5704713"/>
        </p:xfrm>
        <a:graphic>
          <a:graphicData uri="http://schemas.openxmlformats.org/drawingml/2006/table">
            <a:tbl>
              <a:tblPr firstRow="1" firstCol="1" bandRow="1">
                <a:tableStyleId>{5C22544A-7EE6-4342-B048-85BDC9FD1C3A}</a:tableStyleId>
              </a:tblPr>
              <a:tblGrid>
                <a:gridCol w="2989370">
                  <a:extLst>
                    <a:ext uri="{9D8B030D-6E8A-4147-A177-3AD203B41FA5}">
                      <a16:colId xmlns:a16="http://schemas.microsoft.com/office/drawing/2014/main" val="20000"/>
                    </a:ext>
                  </a:extLst>
                </a:gridCol>
                <a:gridCol w="1092852">
                  <a:extLst>
                    <a:ext uri="{9D8B030D-6E8A-4147-A177-3AD203B41FA5}">
                      <a16:colId xmlns:a16="http://schemas.microsoft.com/office/drawing/2014/main" val="20001"/>
                    </a:ext>
                  </a:extLst>
                </a:gridCol>
                <a:gridCol w="1172109">
                  <a:extLst>
                    <a:ext uri="{9D8B030D-6E8A-4147-A177-3AD203B41FA5}">
                      <a16:colId xmlns:a16="http://schemas.microsoft.com/office/drawing/2014/main" val="20002"/>
                    </a:ext>
                  </a:extLst>
                </a:gridCol>
                <a:gridCol w="1474934">
                  <a:extLst>
                    <a:ext uri="{9D8B030D-6E8A-4147-A177-3AD203B41FA5}">
                      <a16:colId xmlns:a16="http://schemas.microsoft.com/office/drawing/2014/main" val="20003"/>
                    </a:ext>
                  </a:extLst>
                </a:gridCol>
                <a:gridCol w="1474934">
                  <a:extLst>
                    <a:ext uri="{9D8B030D-6E8A-4147-A177-3AD203B41FA5}">
                      <a16:colId xmlns:a16="http://schemas.microsoft.com/office/drawing/2014/main" val="20004"/>
                    </a:ext>
                  </a:extLst>
                </a:gridCol>
              </a:tblGrid>
              <a:tr h="169332">
                <a:tc gridSpan="5">
                  <a:txBody>
                    <a:bodyPr/>
                    <a:lstStyle/>
                    <a:p>
                      <a:pPr marL="0" marR="0" algn="ctr">
                        <a:lnSpc>
                          <a:spcPct val="115000"/>
                        </a:lnSpc>
                        <a:spcBef>
                          <a:spcPts val="0"/>
                        </a:spcBef>
                        <a:spcAft>
                          <a:spcPts val="0"/>
                        </a:spcAft>
                      </a:pPr>
                      <a:r>
                        <a:rPr lang="en-US" sz="1400" dirty="0">
                          <a:effectLst/>
                        </a:rPr>
                        <a:t>Table 5.  Specification Tests and Results for Key School and Ethnicity Variables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65760">
                <a:tc>
                  <a:txBody>
                    <a:bodyPr/>
                    <a:lstStyle/>
                    <a:p>
                      <a:pPr marL="0" marR="0">
                        <a:lnSpc>
                          <a:spcPct val="115000"/>
                        </a:lnSpc>
                        <a:spcBef>
                          <a:spcPts val="0"/>
                        </a:spcBef>
                        <a:spcAft>
                          <a:spcPts val="0"/>
                        </a:spcAft>
                      </a:pPr>
                      <a:r>
                        <a:rPr lang="en-US" sz="1400" dirty="0">
                          <a:effectLst/>
                        </a:rPr>
                        <a:t>Variable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b"/>
                </a:tc>
                <a:tc>
                  <a:txBody>
                    <a:bodyPr/>
                    <a:lstStyle/>
                    <a:p>
                      <a:pPr marL="0" marR="0" algn="ctr">
                        <a:lnSpc>
                          <a:spcPct val="115000"/>
                        </a:lnSpc>
                        <a:spcBef>
                          <a:spcPts val="0"/>
                        </a:spcBef>
                        <a:spcAft>
                          <a:spcPts val="0"/>
                        </a:spcAft>
                      </a:pPr>
                      <a:r>
                        <a:rPr lang="en-US" sz="1400" dirty="0">
                          <a:effectLst/>
                        </a:rPr>
                        <a:t>Linear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b"/>
                </a:tc>
                <a:tc>
                  <a:txBody>
                    <a:bodyPr/>
                    <a:lstStyle/>
                    <a:p>
                      <a:pPr marL="0" marR="0" algn="ctr">
                        <a:lnSpc>
                          <a:spcPct val="115000"/>
                        </a:lnSpc>
                        <a:spcBef>
                          <a:spcPts val="0"/>
                        </a:spcBef>
                        <a:spcAft>
                          <a:spcPts val="0"/>
                        </a:spcAft>
                      </a:pPr>
                      <a:r>
                        <a:rPr lang="en-US" sz="1400">
                          <a:effectLst/>
                        </a:rPr>
                        <a:t>Quadratic</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b"/>
                </a:tc>
                <a:tc>
                  <a:txBody>
                    <a:bodyPr/>
                    <a:lstStyle/>
                    <a:p>
                      <a:pPr marL="0" marR="0" algn="ctr">
                        <a:lnSpc>
                          <a:spcPct val="115000"/>
                        </a:lnSpc>
                        <a:spcBef>
                          <a:spcPts val="0"/>
                        </a:spcBef>
                        <a:spcAft>
                          <a:spcPts val="0"/>
                        </a:spcAft>
                      </a:pPr>
                      <a:r>
                        <a:rPr lang="en-US" sz="1400" dirty="0">
                          <a:effectLst/>
                        </a:rPr>
                        <a:t>Nonlinear,</a:t>
                      </a:r>
                    </a:p>
                    <a:p>
                      <a:pPr marL="0" marR="0" algn="ctr">
                        <a:lnSpc>
                          <a:spcPct val="115000"/>
                        </a:lnSpc>
                        <a:spcBef>
                          <a:spcPts val="0"/>
                        </a:spcBef>
                        <a:spcAft>
                          <a:spcPts val="0"/>
                        </a:spcAft>
                      </a:pPr>
                      <a:r>
                        <a:rPr lang="en-US" sz="1400" dirty="0">
                          <a:effectLst/>
                        </a:rPr>
                        <a:t> σ</a:t>
                      </a:r>
                      <a:r>
                        <a:rPr lang="en-US" sz="1400" baseline="-25000" dirty="0">
                          <a:effectLst/>
                        </a:rPr>
                        <a:t>3</a:t>
                      </a:r>
                      <a:r>
                        <a:rPr lang="en-US" sz="1400" dirty="0">
                          <a:effectLst/>
                        </a:rPr>
                        <a:t> = 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b"/>
                </a:tc>
                <a:tc>
                  <a:txBody>
                    <a:bodyPr/>
                    <a:lstStyle/>
                    <a:p>
                      <a:pPr marL="0" marR="0" algn="ctr">
                        <a:lnSpc>
                          <a:spcPct val="115000"/>
                        </a:lnSpc>
                        <a:spcBef>
                          <a:spcPts val="0"/>
                        </a:spcBef>
                        <a:spcAft>
                          <a:spcPts val="0"/>
                        </a:spcAft>
                      </a:pPr>
                      <a:r>
                        <a:rPr lang="en-US" sz="1400" dirty="0">
                          <a:effectLst/>
                        </a:rPr>
                        <a:t>Nonlinear, σ</a:t>
                      </a:r>
                      <a:r>
                        <a:rPr lang="en-US" sz="1400" baseline="-25000" dirty="0">
                          <a:effectLst/>
                        </a:rPr>
                        <a:t>3</a:t>
                      </a:r>
                      <a:r>
                        <a:rPr lang="en-US" sz="1400" dirty="0">
                          <a:effectLst/>
                        </a:rPr>
                        <a:t> = 1, Split </a:t>
                      </a:r>
                      <a:r>
                        <a:rPr lang="en-US" sz="1400" dirty="0" err="1">
                          <a:effectLst/>
                        </a:rPr>
                        <a:t>Eth.Vars</a:t>
                      </a:r>
                      <a:r>
                        <a:rPr lang="en-US" sz="1400" dirty="0">
                          <a:effectLst/>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b"/>
                </a:tc>
                <a:extLst>
                  <a:ext uri="{0D108BD9-81ED-4DB2-BD59-A6C34878D82A}">
                    <a16:rowId xmlns:a16="http://schemas.microsoft.com/office/drawing/2014/main" val="10001"/>
                  </a:ext>
                </a:extLst>
              </a:tr>
              <a:tr h="172656">
                <a:tc>
                  <a:txBody>
                    <a:bodyPr/>
                    <a:lstStyle/>
                    <a:p>
                      <a:pPr marL="0" marR="0">
                        <a:lnSpc>
                          <a:spcPct val="115000"/>
                        </a:lnSpc>
                        <a:spcBef>
                          <a:spcPts val="0"/>
                        </a:spcBef>
                        <a:spcAft>
                          <a:spcPts val="0"/>
                        </a:spcAft>
                      </a:pPr>
                      <a:r>
                        <a:rPr lang="en-US" sz="1400">
                          <a:effectLst/>
                        </a:rPr>
                        <a:t>Relative Elementary Score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a:lnSpc>
                          <a:spcPct val="115000"/>
                        </a:lnSpc>
                      </a:pPr>
                      <a:endParaRPr lang="en-US" sz="1400">
                        <a:effectLst/>
                        <a:latin typeface="Calibri" panose="020F0502020204030204" pitchFamily="34" charset="0"/>
                      </a:endParaRPr>
                    </a:p>
                  </a:txBody>
                  <a:tcPr marL="23573" marR="23573" marT="0" marB="0" anchor="b"/>
                </a:tc>
                <a:tc>
                  <a:txBody>
                    <a:bodyPr/>
                    <a:lstStyle/>
                    <a:p>
                      <a:pPr>
                        <a:lnSpc>
                          <a:spcPct val="115000"/>
                        </a:lnSpc>
                      </a:pPr>
                      <a:endParaRPr lang="en-US" sz="1400">
                        <a:effectLst/>
                        <a:latin typeface="Calibri" panose="020F0502020204030204" pitchFamily="34" charset="0"/>
                      </a:endParaRPr>
                    </a:p>
                  </a:txBody>
                  <a:tcPr marL="23573" marR="23573" marT="0" marB="0" anchor="b"/>
                </a:tc>
                <a:tc>
                  <a:txBody>
                    <a:bodyPr/>
                    <a:lstStyle/>
                    <a:p>
                      <a:pPr>
                        <a:lnSpc>
                          <a:spcPct val="115000"/>
                        </a:lnSpc>
                      </a:pPr>
                      <a:endParaRPr lang="en-US" sz="1400">
                        <a:effectLst/>
                        <a:latin typeface="Calibri" panose="020F0502020204030204" pitchFamily="34" charset="0"/>
                      </a:endParaRPr>
                    </a:p>
                  </a:txBody>
                  <a:tcPr marL="23573" marR="23573" marT="0" marB="0" anchor="b"/>
                </a:tc>
                <a:tc>
                  <a:txBody>
                    <a:bodyPr/>
                    <a:lstStyle/>
                    <a:p>
                      <a:pPr>
                        <a:lnSpc>
                          <a:spcPct val="115000"/>
                        </a:lnSpc>
                      </a:pPr>
                      <a:endParaRPr lang="en-US" sz="1400">
                        <a:effectLst/>
                        <a:latin typeface="Calibri" panose="020F0502020204030204" pitchFamily="34" charset="0"/>
                      </a:endParaRPr>
                    </a:p>
                  </a:txBody>
                  <a:tcPr marL="23573" marR="23573" marT="0" marB="0" anchor="b"/>
                </a:tc>
                <a:extLst>
                  <a:ext uri="{0D108BD9-81ED-4DB2-BD59-A6C34878D82A}">
                    <a16:rowId xmlns:a16="http://schemas.microsoft.com/office/drawing/2014/main" val="10002"/>
                  </a:ext>
                </a:extLst>
              </a:tr>
              <a:tr h="161268">
                <a:tc>
                  <a:txBody>
                    <a:bodyPr/>
                    <a:lstStyle/>
                    <a:p>
                      <a:pPr marL="0" marR="0">
                        <a:lnSpc>
                          <a:spcPct val="115000"/>
                        </a:lnSpc>
                        <a:spcBef>
                          <a:spcPts val="0"/>
                        </a:spcBef>
                        <a:spcAft>
                          <a:spcPts val="0"/>
                        </a:spcAft>
                      </a:pPr>
                      <a:r>
                        <a:rPr lang="en-US" sz="1400" dirty="0">
                          <a:effectLst/>
                        </a:rPr>
                        <a:t>    First Term (=</a:t>
                      </a:r>
                      <a:r>
                        <a:rPr lang="el-GR" sz="1400" dirty="0">
                          <a:effectLst/>
                          <a:latin typeface="Times New Roman" panose="02020603050405020304" pitchFamily="18" charset="0"/>
                          <a:cs typeface="Times New Roman" panose="02020603050405020304" pitchFamily="18" charset="0"/>
                        </a:rPr>
                        <a:t>σ</a:t>
                      </a:r>
                      <a:r>
                        <a:rPr lang="en-US" sz="1400" baseline="-25000" dirty="0">
                          <a:effectLst/>
                          <a:latin typeface="Times New Roman" panose="02020603050405020304" pitchFamily="18" charset="0"/>
                          <a:cs typeface="Times New Roman" panose="02020603050405020304" pitchFamily="18" charset="0"/>
                        </a:rPr>
                        <a:t>1</a:t>
                      </a:r>
                      <a:r>
                        <a:rPr lang="en-US" sz="1400" baseline="0" dirty="0">
                          <a:effectLst/>
                          <a:latin typeface="Times New Roman" panose="02020603050405020304" pitchFamily="18" charset="0"/>
                          <a:cs typeface="Times New Roman" panose="02020603050405020304" pitchFamily="18" charset="0"/>
                        </a:rPr>
                        <a:t>)</a:t>
                      </a:r>
                      <a:endParaRPr lang="en-US" sz="1400" baseline="-25000" dirty="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marL="0" marR="0" algn="ctr">
                        <a:lnSpc>
                          <a:spcPct val="115000"/>
                        </a:lnSpc>
                        <a:spcBef>
                          <a:spcPts val="0"/>
                        </a:spcBef>
                        <a:spcAft>
                          <a:spcPts val="0"/>
                        </a:spcAft>
                      </a:pPr>
                      <a:r>
                        <a:rPr lang="en-US" sz="1400" dirty="0">
                          <a:effectLst/>
                        </a:rPr>
                        <a:t> 0.1268**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marL="0" marR="0" algn="ctr">
                        <a:lnSpc>
                          <a:spcPct val="115000"/>
                        </a:lnSpc>
                        <a:spcBef>
                          <a:spcPts val="0"/>
                        </a:spcBef>
                        <a:spcAft>
                          <a:spcPts val="0"/>
                        </a:spcAft>
                      </a:pPr>
                      <a:r>
                        <a:rPr lang="en-US" sz="1400">
                          <a:effectLst/>
                        </a:rPr>
                        <a:t> 0.2448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marL="0" marR="0" algn="ctr">
                        <a:lnSpc>
                          <a:spcPct val="115000"/>
                        </a:lnSpc>
                        <a:spcBef>
                          <a:spcPts val="0"/>
                        </a:spcBef>
                        <a:spcAft>
                          <a:spcPts val="0"/>
                        </a:spcAft>
                      </a:pPr>
                      <a:r>
                        <a:rPr lang="en-US" sz="1400">
                          <a:effectLst/>
                        </a:rPr>
                        <a:t> 0.5676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marL="0" marR="0" algn="ctr">
                        <a:lnSpc>
                          <a:spcPct val="115000"/>
                        </a:lnSpc>
                        <a:spcBef>
                          <a:spcPts val="0"/>
                        </a:spcBef>
                        <a:spcAft>
                          <a:spcPts val="0"/>
                        </a:spcAft>
                      </a:pPr>
                      <a:r>
                        <a:rPr lang="en-US" sz="1400">
                          <a:effectLst/>
                        </a:rPr>
                        <a:t> 0.6032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extLst>
                  <a:ext uri="{0D108BD9-81ED-4DB2-BD59-A6C34878D82A}">
                    <a16:rowId xmlns:a16="http://schemas.microsoft.com/office/drawing/2014/main" val="10003"/>
                  </a:ext>
                </a:extLst>
              </a:tr>
              <a:tr h="172656">
                <a:tc>
                  <a:txBody>
                    <a:bodyPr/>
                    <a:lstStyle/>
                    <a:p>
                      <a:pPr>
                        <a:lnSpc>
                          <a:spcPct val="115000"/>
                        </a:lnSpc>
                      </a:pPr>
                      <a:endParaRPr lang="en-US" sz="1400" dirty="0">
                        <a:effectLst/>
                        <a:latin typeface="Calibri" panose="020F0502020204030204" pitchFamily="34" charset="0"/>
                      </a:endParaRPr>
                    </a:p>
                  </a:txBody>
                  <a:tcPr marL="23573" marR="23573" marT="0" marB="0" anchor="b"/>
                </a:tc>
                <a:tc>
                  <a:txBody>
                    <a:bodyPr/>
                    <a:lstStyle/>
                    <a:p>
                      <a:pPr marL="0" marR="0" algn="ctr">
                        <a:lnSpc>
                          <a:spcPct val="115000"/>
                        </a:lnSpc>
                        <a:spcBef>
                          <a:spcPts val="0"/>
                        </a:spcBef>
                        <a:spcAft>
                          <a:spcPts val="0"/>
                        </a:spcAft>
                      </a:pPr>
                      <a:r>
                        <a:rPr lang="en-US" sz="1400">
                          <a:effectLst/>
                        </a:rPr>
                        <a:t>(0.0595)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b"/>
                </a:tc>
                <a:tc>
                  <a:txBody>
                    <a:bodyPr/>
                    <a:lstStyle/>
                    <a:p>
                      <a:pPr marL="0" marR="0" algn="ctr">
                        <a:lnSpc>
                          <a:spcPct val="115000"/>
                        </a:lnSpc>
                        <a:spcBef>
                          <a:spcPts val="0"/>
                        </a:spcBef>
                        <a:spcAft>
                          <a:spcPts val="0"/>
                        </a:spcAft>
                      </a:pPr>
                      <a:r>
                        <a:rPr lang="en-US" sz="1400">
                          <a:effectLst/>
                        </a:rPr>
                        <a:t>(0.2480)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b"/>
                </a:tc>
                <a:tc>
                  <a:txBody>
                    <a:bodyPr/>
                    <a:lstStyle/>
                    <a:p>
                      <a:pPr marL="0" marR="0" algn="ctr">
                        <a:lnSpc>
                          <a:spcPct val="115000"/>
                        </a:lnSpc>
                        <a:spcBef>
                          <a:spcPts val="0"/>
                        </a:spcBef>
                        <a:spcAft>
                          <a:spcPts val="0"/>
                        </a:spcAft>
                      </a:pPr>
                      <a:r>
                        <a:rPr lang="en-US" sz="1400">
                          <a:effectLst/>
                        </a:rPr>
                        <a:t>(0.3912)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b"/>
                </a:tc>
                <a:tc>
                  <a:txBody>
                    <a:bodyPr/>
                    <a:lstStyle/>
                    <a:p>
                      <a:pPr marL="0" marR="0" algn="ctr">
                        <a:lnSpc>
                          <a:spcPct val="115000"/>
                        </a:lnSpc>
                        <a:spcBef>
                          <a:spcPts val="0"/>
                        </a:spcBef>
                        <a:spcAft>
                          <a:spcPts val="0"/>
                        </a:spcAft>
                      </a:pPr>
                      <a:r>
                        <a:rPr lang="en-US" sz="1400">
                          <a:effectLst/>
                        </a:rPr>
                        <a:t>(0.5057)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b"/>
                </a:tc>
                <a:extLst>
                  <a:ext uri="{0D108BD9-81ED-4DB2-BD59-A6C34878D82A}">
                    <a16:rowId xmlns:a16="http://schemas.microsoft.com/office/drawing/2014/main" val="10004"/>
                  </a:ext>
                </a:extLst>
              </a:tr>
              <a:tr h="161268">
                <a:tc>
                  <a:txBody>
                    <a:bodyPr/>
                    <a:lstStyle/>
                    <a:p>
                      <a:pPr marL="0" marR="0">
                        <a:lnSpc>
                          <a:spcPct val="115000"/>
                        </a:lnSpc>
                        <a:spcBef>
                          <a:spcPts val="0"/>
                        </a:spcBef>
                        <a:spcAft>
                          <a:spcPts val="0"/>
                        </a:spcAft>
                      </a:pPr>
                      <a:r>
                        <a:rPr lang="en-US" sz="1400" dirty="0">
                          <a:effectLst/>
                        </a:rPr>
                        <a:t>    Second Term (=</a:t>
                      </a:r>
                      <a:r>
                        <a:rPr lang="el-GR" sz="1400" dirty="0">
                          <a:effectLst/>
                          <a:latin typeface="Times New Roman" panose="02020603050405020304" pitchFamily="18" charset="0"/>
                          <a:cs typeface="Times New Roman" panose="02020603050405020304" pitchFamily="18" charset="0"/>
                        </a:rPr>
                        <a:t>σ</a:t>
                      </a:r>
                      <a:r>
                        <a:rPr lang="en-US" sz="1400" baseline="-25000" dirty="0">
                          <a:effectLst/>
                          <a:latin typeface="Times New Roman" panose="02020603050405020304" pitchFamily="18" charset="0"/>
                          <a:cs typeface="Times New Roman" panose="02020603050405020304" pitchFamily="18" charset="0"/>
                        </a:rPr>
                        <a:t>2</a:t>
                      </a:r>
                      <a:r>
                        <a:rPr lang="en-US" sz="1400" baseline="0" dirty="0">
                          <a:effectLst/>
                          <a:latin typeface="Times New Roman" panose="02020603050405020304" pitchFamily="18"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marL="0" marR="0" algn="ctr">
                        <a:lnSpc>
                          <a:spcPct val="115000"/>
                        </a:lnSpc>
                        <a:spcBef>
                          <a:spcPts val="0"/>
                        </a:spcBef>
                        <a:spcAft>
                          <a:spcPts val="0"/>
                        </a:spcAft>
                      </a:pPr>
                      <a:r>
                        <a:rPr lang="en-US" sz="14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marL="0" marR="0" algn="ctr">
                        <a:lnSpc>
                          <a:spcPct val="115000"/>
                        </a:lnSpc>
                        <a:spcBef>
                          <a:spcPts val="0"/>
                        </a:spcBef>
                        <a:spcAft>
                          <a:spcPts val="0"/>
                        </a:spcAft>
                      </a:pPr>
                      <a:r>
                        <a:rPr lang="en-US" sz="1400">
                          <a:effectLst/>
                        </a:rPr>
                        <a:t>- 0.2086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marL="0" marR="0" algn="ctr">
                        <a:lnSpc>
                          <a:spcPct val="115000"/>
                        </a:lnSpc>
                        <a:spcBef>
                          <a:spcPts val="0"/>
                        </a:spcBef>
                        <a:spcAft>
                          <a:spcPts val="0"/>
                        </a:spcAft>
                      </a:pPr>
                      <a:r>
                        <a:rPr lang="en-US" sz="1400">
                          <a:effectLst/>
                        </a:rPr>
                        <a:t>- 2.2281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marL="0" marR="0" algn="ctr">
                        <a:lnSpc>
                          <a:spcPct val="115000"/>
                        </a:lnSpc>
                        <a:spcBef>
                          <a:spcPts val="0"/>
                        </a:spcBef>
                        <a:spcAft>
                          <a:spcPts val="0"/>
                        </a:spcAft>
                      </a:pPr>
                      <a:r>
                        <a:rPr lang="en-US" sz="1400">
                          <a:effectLst/>
                        </a:rPr>
                        <a:t>- 2.5101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extLst>
                  <a:ext uri="{0D108BD9-81ED-4DB2-BD59-A6C34878D82A}">
                    <a16:rowId xmlns:a16="http://schemas.microsoft.com/office/drawing/2014/main" val="10005"/>
                  </a:ext>
                </a:extLst>
              </a:tr>
              <a:tr h="172656">
                <a:tc>
                  <a:txBody>
                    <a:bodyPr/>
                    <a:lstStyle/>
                    <a:p>
                      <a:pPr>
                        <a:lnSpc>
                          <a:spcPct val="115000"/>
                        </a:lnSpc>
                      </a:pPr>
                      <a:endParaRPr lang="en-US" sz="1400" dirty="0">
                        <a:effectLst/>
                        <a:latin typeface="Calibri" panose="020F0502020204030204" pitchFamily="34" charset="0"/>
                      </a:endParaRPr>
                    </a:p>
                  </a:txBody>
                  <a:tcPr marL="23573" marR="23573" marT="0" marB="0" anchor="b"/>
                </a:tc>
                <a:tc>
                  <a:txBody>
                    <a:bodyPr/>
                    <a:lstStyle/>
                    <a:p>
                      <a:pPr>
                        <a:lnSpc>
                          <a:spcPct val="115000"/>
                        </a:lnSpc>
                      </a:pPr>
                      <a:endParaRPr lang="en-US" sz="1400">
                        <a:effectLst/>
                        <a:latin typeface="Calibri" panose="020F0502020204030204" pitchFamily="34" charset="0"/>
                      </a:endParaRPr>
                    </a:p>
                  </a:txBody>
                  <a:tcPr marL="23573" marR="23573" marT="0" marB="0" anchor="b"/>
                </a:tc>
                <a:tc>
                  <a:txBody>
                    <a:bodyPr/>
                    <a:lstStyle/>
                    <a:p>
                      <a:pPr marL="0" marR="0" algn="ctr">
                        <a:lnSpc>
                          <a:spcPct val="115000"/>
                        </a:lnSpc>
                        <a:spcBef>
                          <a:spcPts val="0"/>
                        </a:spcBef>
                        <a:spcAft>
                          <a:spcPts val="0"/>
                        </a:spcAft>
                      </a:pPr>
                      <a:r>
                        <a:rPr lang="en-US" sz="1400">
                          <a:effectLst/>
                        </a:rPr>
                        <a:t>(0.3584)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b"/>
                </a:tc>
                <a:tc>
                  <a:txBody>
                    <a:bodyPr/>
                    <a:lstStyle/>
                    <a:p>
                      <a:pPr marL="0" marR="0" algn="ctr">
                        <a:lnSpc>
                          <a:spcPct val="115000"/>
                        </a:lnSpc>
                        <a:spcBef>
                          <a:spcPts val="0"/>
                        </a:spcBef>
                        <a:spcAft>
                          <a:spcPts val="0"/>
                        </a:spcAft>
                      </a:pPr>
                      <a:r>
                        <a:rPr lang="en-US" sz="1400">
                          <a:effectLst/>
                        </a:rPr>
                        <a:t>(3.5516)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b"/>
                </a:tc>
                <a:tc>
                  <a:txBody>
                    <a:bodyPr/>
                    <a:lstStyle/>
                    <a:p>
                      <a:pPr marL="0" marR="0" algn="ctr">
                        <a:lnSpc>
                          <a:spcPct val="115000"/>
                        </a:lnSpc>
                        <a:spcBef>
                          <a:spcPts val="0"/>
                        </a:spcBef>
                        <a:spcAft>
                          <a:spcPts val="0"/>
                        </a:spcAft>
                      </a:pPr>
                      <a:r>
                        <a:rPr lang="en-US" sz="1400">
                          <a:effectLst/>
                        </a:rPr>
                        <a:t>(4.5470)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b"/>
                </a:tc>
                <a:extLst>
                  <a:ext uri="{0D108BD9-81ED-4DB2-BD59-A6C34878D82A}">
                    <a16:rowId xmlns:a16="http://schemas.microsoft.com/office/drawing/2014/main" val="10006"/>
                  </a:ext>
                </a:extLst>
              </a:tr>
              <a:tr h="161268">
                <a:tc>
                  <a:txBody>
                    <a:bodyPr/>
                    <a:lstStyle/>
                    <a:p>
                      <a:pPr marL="0" marR="0">
                        <a:lnSpc>
                          <a:spcPct val="115000"/>
                        </a:lnSpc>
                        <a:spcBef>
                          <a:spcPts val="0"/>
                        </a:spcBef>
                        <a:spcAft>
                          <a:spcPts val="0"/>
                        </a:spcAft>
                      </a:pPr>
                      <a:r>
                        <a:rPr lang="en-US" sz="1400" dirty="0">
                          <a:effectLst/>
                        </a:rPr>
                        <a:t>    First Term Cleveland (=</a:t>
                      </a:r>
                      <a:r>
                        <a:rPr lang="el-GR" sz="1400" dirty="0">
                          <a:effectLst/>
                          <a:latin typeface="Times New Roman" panose="02020603050405020304" pitchFamily="18" charset="0"/>
                          <a:cs typeface="Times New Roman" panose="02020603050405020304" pitchFamily="18" charset="0"/>
                        </a:rPr>
                        <a:t>σ</a:t>
                      </a:r>
                      <a:r>
                        <a:rPr lang="en-US" sz="1400" baseline="-25000" dirty="0">
                          <a:effectLst/>
                          <a:latin typeface="Times New Roman" panose="02020603050405020304" pitchFamily="18" charset="0"/>
                          <a:cs typeface="Times New Roman" panose="02020603050405020304" pitchFamily="18" charset="0"/>
                        </a:rPr>
                        <a:t>1</a:t>
                      </a:r>
                      <a:r>
                        <a:rPr lang="en-US" sz="1400" baseline="0" dirty="0">
                          <a:effectLst/>
                          <a:latin typeface="Times New Roman" panose="02020603050405020304" pitchFamily="18"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marL="0" marR="0" algn="ctr">
                        <a:lnSpc>
                          <a:spcPct val="115000"/>
                        </a:lnSpc>
                        <a:spcBef>
                          <a:spcPts val="0"/>
                        </a:spcBef>
                        <a:spcAft>
                          <a:spcPts val="0"/>
                        </a:spcAft>
                      </a:pPr>
                      <a:r>
                        <a:rPr lang="en-US" sz="1400">
                          <a:effectLst/>
                        </a:rPr>
                        <a:t>- 0.0606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marL="0" marR="0" algn="ctr">
                        <a:lnSpc>
                          <a:spcPct val="115000"/>
                        </a:lnSpc>
                        <a:spcBef>
                          <a:spcPts val="0"/>
                        </a:spcBef>
                        <a:spcAft>
                          <a:spcPts val="0"/>
                        </a:spcAft>
                      </a:pPr>
                      <a:r>
                        <a:rPr lang="en-US" sz="1400">
                          <a:effectLst/>
                        </a:rPr>
                        <a:t>- 1.2976***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marL="0" marR="0" algn="ctr">
                        <a:lnSpc>
                          <a:spcPct val="115000"/>
                        </a:lnSpc>
                        <a:spcBef>
                          <a:spcPts val="0"/>
                        </a:spcBef>
                        <a:spcAft>
                          <a:spcPts val="0"/>
                        </a:spcAft>
                      </a:pPr>
                      <a:r>
                        <a:rPr lang="en-US" sz="1400">
                          <a:effectLst/>
                        </a:rPr>
                        <a:t> 0.3903***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marL="0" marR="0" algn="ctr">
                        <a:lnSpc>
                          <a:spcPct val="115000"/>
                        </a:lnSpc>
                        <a:spcBef>
                          <a:spcPts val="0"/>
                        </a:spcBef>
                        <a:spcAft>
                          <a:spcPts val="0"/>
                        </a:spcAft>
                      </a:pPr>
                      <a:r>
                        <a:rPr lang="en-US" sz="1400">
                          <a:effectLst/>
                        </a:rPr>
                        <a:t> 0.3908***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extLst>
                  <a:ext uri="{0D108BD9-81ED-4DB2-BD59-A6C34878D82A}">
                    <a16:rowId xmlns:a16="http://schemas.microsoft.com/office/drawing/2014/main" val="10007"/>
                  </a:ext>
                </a:extLst>
              </a:tr>
              <a:tr h="172656">
                <a:tc>
                  <a:txBody>
                    <a:bodyPr/>
                    <a:lstStyle/>
                    <a:p>
                      <a:pPr>
                        <a:lnSpc>
                          <a:spcPct val="115000"/>
                        </a:lnSpc>
                      </a:pPr>
                      <a:endParaRPr lang="en-US" sz="1400">
                        <a:effectLst/>
                        <a:latin typeface="Calibri" panose="020F0502020204030204" pitchFamily="34" charset="0"/>
                      </a:endParaRPr>
                    </a:p>
                  </a:txBody>
                  <a:tcPr marL="23573" marR="23573" marT="0" marB="0" anchor="b"/>
                </a:tc>
                <a:tc>
                  <a:txBody>
                    <a:bodyPr/>
                    <a:lstStyle/>
                    <a:p>
                      <a:pPr marL="0" marR="0" algn="ctr">
                        <a:lnSpc>
                          <a:spcPct val="115000"/>
                        </a:lnSpc>
                        <a:spcBef>
                          <a:spcPts val="0"/>
                        </a:spcBef>
                        <a:spcAft>
                          <a:spcPts val="0"/>
                        </a:spcAft>
                      </a:pPr>
                      <a:r>
                        <a:rPr lang="en-US" sz="1400">
                          <a:effectLst/>
                        </a:rPr>
                        <a:t>(0.0722)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b"/>
                </a:tc>
                <a:tc>
                  <a:txBody>
                    <a:bodyPr/>
                    <a:lstStyle/>
                    <a:p>
                      <a:pPr marL="0" marR="0" algn="ctr">
                        <a:lnSpc>
                          <a:spcPct val="115000"/>
                        </a:lnSpc>
                        <a:spcBef>
                          <a:spcPts val="0"/>
                        </a:spcBef>
                        <a:spcAft>
                          <a:spcPts val="0"/>
                        </a:spcAft>
                      </a:pPr>
                      <a:r>
                        <a:rPr lang="en-US" sz="1400">
                          <a:effectLst/>
                        </a:rPr>
                        <a:t>(0.3911)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b"/>
                </a:tc>
                <a:tc>
                  <a:txBody>
                    <a:bodyPr/>
                    <a:lstStyle/>
                    <a:p>
                      <a:pPr marL="0" marR="0" algn="ctr">
                        <a:lnSpc>
                          <a:spcPct val="115000"/>
                        </a:lnSpc>
                        <a:spcBef>
                          <a:spcPts val="0"/>
                        </a:spcBef>
                        <a:spcAft>
                          <a:spcPts val="0"/>
                        </a:spcAft>
                      </a:pPr>
                      <a:r>
                        <a:rPr lang="en-US" sz="1400">
                          <a:effectLst/>
                        </a:rPr>
                        <a:t>(0.0230)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b"/>
                </a:tc>
                <a:tc>
                  <a:txBody>
                    <a:bodyPr/>
                    <a:lstStyle/>
                    <a:p>
                      <a:pPr marL="0" marR="0" algn="ctr">
                        <a:lnSpc>
                          <a:spcPct val="115000"/>
                        </a:lnSpc>
                        <a:spcBef>
                          <a:spcPts val="0"/>
                        </a:spcBef>
                        <a:spcAft>
                          <a:spcPts val="0"/>
                        </a:spcAft>
                      </a:pPr>
                      <a:r>
                        <a:rPr lang="en-US" sz="1400">
                          <a:effectLst/>
                        </a:rPr>
                        <a:t>(0.0229)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b"/>
                </a:tc>
                <a:extLst>
                  <a:ext uri="{0D108BD9-81ED-4DB2-BD59-A6C34878D82A}">
                    <a16:rowId xmlns:a16="http://schemas.microsoft.com/office/drawing/2014/main" val="10008"/>
                  </a:ext>
                </a:extLst>
              </a:tr>
              <a:tr h="172656">
                <a:tc>
                  <a:txBody>
                    <a:bodyPr/>
                    <a:lstStyle/>
                    <a:p>
                      <a:pPr marL="0" marR="0">
                        <a:lnSpc>
                          <a:spcPct val="115000"/>
                        </a:lnSpc>
                        <a:spcBef>
                          <a:spcPts val="0"/>
                        </a:spcBef>
                        <a:spcAft>
                          <a:spcPts val="0"/>
                        </a:spcAft>
                      </a:pPr>
                      <a:r>
                        <a:rPr lang="en-US" sz="1400" dirty="0">
                          <a:effectLst/>
                        </a:rPr>
                        <a:t>    Second Term Cleveland (=</a:t>
                      </a:r>
                      <a:r>
                        <a:rPr lang="el-GR" sz="1400" dirty="0">
                          <a:effectLst/>
                          <a:latin typeface="Times New Roman" panose="02020603050405020304" pitchFamily="18" charset="0"/>
                          <a:cs typeface="Times New Roman" panose="02020603050405020304" pitchFamily="18" charset="0"/>
                        </a:rPr>
                        <a:t>σ</a:t>
                      </a:r>
                      <a:r>
                        <a:rPr lang="en-US" sz="1400" baseline="-25000" dirty="0">
                          <a:effectLst/>
                          <a:latin typeface="Times New Roman" panose="02020603050405020304" pitchFamily="18" charset="0"/>
                          <a:cs typeface="Times New Roman" panose="02020603050405020304" pitchFamily="18" charset="0"/>
                        </a:rPr>
                        <a:t>2</a:t>
                      </a:r>
                      <a:r>
                        <a:rPr lang="en-US" sz="1400" baseline="0" dirty="0">
                          <a:effectLst/>
                          <a:latin typeface="Times New Roman" panose="02020603050405020304" pitchFamily="18"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a:lnSpc>
                          <a:spcPct val="115000"/>
                        </a:lnSpc>
                      </a:pPr>
                      <a:endParaRPr lang="en-US" sz="1400">
                        <a:effectLst/>
                        <a:latin typeface="Calibri" panose="020F0502020204030204" pitchFamily="34" charset="0"/>
                      </a:endParaRPr>
                    </a:p>
                  </a:txBody>
                  <a:tcPr marL="23573" marR="23573" marT="0" marB="0" anchor="b"/>
                </a:tc>
                <a:tc>
                  <a:txBody>
                    <a:bodyPr/>
                    <a:lstStyle/>
                    <a:p>
                      <a:pPr marL="0" marR="0" algn="ctr">
                        <a:lnSpc>
                          <a:spcPct val="115000"/>
                        </a:lnSpc>
                        <a:spcBef>
                          <a:spcPts val="0"/>
                        </a:spcBef>
                        <a:spcAft>
                          <a:spcPts val="0"/>
                        </a:spcAft>
                      </a:pPr>
                      <a:r>
                        <a:rPr lang="en-US" sz="1400">
                          <a:effectLst/>
                        </a:rPr>
                        <a:t> 1.6740***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marL="0" marR="0" algn="ctr">
                        <a:lnSpc>
                          <a:spcPct val="115000"/>
                        </a:lnSpc>
                        <a:spcBef>
                          <a:spcPts val="0"/>
                        </a:spcBef>
                        <a:spcAft>
                          <a:spcPts val="0"/>
                        </a:spcAft>
                      </a:pPr>
                      <a:r>
                        <a:rPr lang="en-US" sz="1400">
                          <a:effectLst/>
                        </a:rPr>
                        <a:t> 0.3004***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marL="0" marR="0" algn="ctr">
                        <a:lnSpc>
                          <a:spcPct val="115000"/>
                        </a:lnSpc>
                        <a:spcBef>
                          <a:spcPts val="0"/>
                        </a:spcBef>
                        <a:spcAft>
                          <a:spcPts val="0"/>
                        </a:spcAft>
                      </a:pPr>
                      <a:r>
                        <a:rPr lang="en-US" sz="1400">
                          <a:effectLst/>
                        </a:rPr>
                        <a:t> 0.2979***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extLst>
                  <a:ext uri="{0D108BD9-81ED-4DB2-BD59-A6C34878D82A}">
                    <a16:rowId xmlns:a16="http://schemas.microsoft.com/office/drawing/2014/main" val="10009"/>
                  </a:ext>
                </a:extLst>
              </a:tr>
              <a:tr h="172656">
                <a:tc>
                  <a:txBody>
                    <a:bodyPr/>
                    <a:lstStyle/>
                    <a:p>
                      <a:pPr>
                        <a:lnSpc>
                          <a:spcPct val="115000"/>
                        </a:lnSpc>
                      </a:pPr>
                      <a:endParaRPr lang="en-US" sz="1400">
                        <a:effectLst/>
                        <a:latin typeface="Calibri" panose="020F0502020204030204" pitchFamily="34" charset="0"/>
                      </a:endParaRPr>
                    </a:p>
                  </a:txBody>
                  <a:tcPr marL="23573" marR="23573" marT="0" marB="0" anchor="b"/>
                </a:tc>
                <a:tc>
                  <a:txBody>
                    <a:bodyPr/>
                    <a:lstStyle/>
                    <a:p>
                      <a:pPr>
                        <a:lnSpc>
                          <a:spcPct val="115000"/>
                        </a:lnSpc>
                      </a:pPr>
                      <a:endParaRPr lang="en-US" sz="1400">
                        <a:effectLst/>
                        <a:latin typeface="Calibri" panose="020F0502020204030204" pitchFamily="34" charset="0"/>
                      </a:endParaRPr>
                    </a:p>
                  </a:txBody>
                  <a:tcPr marL="23573" marR="23573" marT="0" marB="0" anchor="b"/>
                </a:tc>
                <a:tc>
                  <a:txBody>
                    <a:bodyPr/>
                    <a:lstStyle/>
                    <a:p>
                      <a:pPr marL="0" marR="0" algn="ctr">
                        <a:lnSpc>
                          <a:spcPct val="115000"/>
                        </a:lnSpc>
                        <a:spcBef>
                          <a:spcPts val="0"/>
                        </a:spcBef>
                        <a:spcAft>
                          <a:spcPts val="0"/>
                        </a:spcAft>
                      </a:pPr>
                      <a:r>
                        <a:rPr lang="en-US" sz="1400">
                          <a:effectLst/>
                        </a:rPr>
                        <a:t>(0.4876)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b"/>
                </a:tc>
                <a:tc>
                  <a:txBody>
                    <a:bodyPr/>
                    <a:lstStyle/>
                    <a:p>
                      <a:pPr marL="0" marR="0" algn="ctr">
                        <a:lnSpc>
                          <a:spcPct val="115000"/>
                        </a:lnSpc>
                        <a:spcBef>
                          <a:spcPts val="0"/>
                        </a:spcBef>
                        <a:spcAft>
                          <a:spcPts val="0"/>
                        </a:spcAft>
                      </a:pPr>
                      <a:r>
                        <a:rPr lang="en-US" sz="1400">
                          <a:effectLst/>
                        </a:rPr>
                        <a:t>(0.0885)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b"/>
                </a:tc>
                <a:tc>
                  <a:txBody>
                    <a:bodyPr/>
                    <a:lstStyle/>
                    <a:p>
                      <a:pPr marL="0" marR="0" algn="ctr">
                        <a:lnSpc>
                          <a:spcPct val="115000"/>
                        </a:lnSpc>
                        <a:spcBef>
                          <a:spcPts val="0"/>
                        </a:spcBef>
                        <a:spcAft>
                          <a:spcPts val="0"/>
                        </a:spcAft>
                      </a:pPr>
                      <a:r>
                        <a:rPr lang="en-US" sz="1400">
                          <a:effectLst/>
                        </a:rPr>
                        <a:t>(0.0875)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b"/>
                </a:tc>
                <a:extLst>
                  <a:ext uri="{0D108BD9-81ED-4DB2-BD59-A6C34878D82A}">
                    <a16:rowId xmlns:a16="http://schemas.microsoft.com/office/drawing/2014/main" val="10010"/>
                  </a:ext>
                </a:extLst>
              </a:tr>
              <a:tr h="161268">
                <a:tc>
                  <a:txBody>
                    <a:bodyPr/>
                    <a:lstStyle/>
                    <a:p>
                      <a:pPr marL="0" marR="0">
                        <a:lnSpc>
                          <a:spcPct val="115000"/>
                        </a:lnSpc>
                        <a:spcBef>
                          <a:spcPts val="0"/>
                        </a:spcBef>
                        <a:spcAft>
                          <a:spcPts val="0"/>
                        </a:spcAft>
                      </a:pPr>
                      <a:r>
                        <a:rPr lang="en-US" sz="1400">
                          <a:effectLst/>
                        </a:rPr>
                        <a:t>    μ</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marL="0" marR="0" algn="ctr">
                        <a:lnSpc>
                          <a:spcPct val="115000"/>
                        </a:lnSpc>
                        <a:spcBef>
                          <a:spcPts val="0"/>
                        </a:spcBef>
                        <a:spcAft>
                          <a:spcPts val="0"/>
                        </a:spcAft>
                      </a:pPr>
                      <a:r>
                        <a:rPr lang="en-US" sz="14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marL="0" marR="0" algn="ctr">
                        <a:lnSpc>
                          <a:spcPct val="115000"/>
                        </a:lnSpc>
                        <a:spcBef>
                          <a:spcPts val="0"/>
                        </a:spcBef>
                        <a:spcAft>
                          <a:spcPts val="0"/>
                        </a:spcAft>
                      </a:pPr>
                      <a:r>
                        <a:rPr lang="en-US" sz="14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marL="0" marR="0" algn="ctr">
                        <a:lnSpc>
                          <a:spcPct val="115000"/>
                        </a:lnSpc>
                        <a:spcBef>
                          <a:spcPts val="0"/>
                        </a:spcBef>
                        <a:spcAft>
                          <a:spcPts val="0"/>
                        </a:spcAft>
                      </a:pPr>
                      <a:r>
                        <a:rPr lang="en-US" sz="14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marL="0" marR="0" algn="ctr">
                        <a:lnSpc>
                          <a:spcPct val="115000"/>
                        </a:lnSpc>
                        <a:spcBef>
                          <a:spcPts val="0"/>
                        </a:spcBef>
                        <a:spcAft>
                          <a:spcPts val="0"/>
                        </a:spcAft>
                      </a:pPr>
                      <a:r>
                        <a:rPr lang="en-US" sz="14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extLst>
                  <a:ext uri="{0D108BD9-81ED-4DB2-BD59-A6C34878D82A}">
                    <a16:rowId xmlns:a16="http://schemas.microsoft.com/office/drawing/2014/main" val="10011"/>
                  </a:ext>
                </a:extLst>
              </a:tr>
              <a:tr h="172656">
                <a:tc>
                  <a:txBody>
                    <a:bodyPr/>
                    <a:lstStyle/>
                    <a:p>
                      <a:pPr marL="0" marR="0">
                        <a:lnSpc>
                          <a:spcPct val="115000"/>
                        </a:lnSpc>
                        <a:spcBef>
                          <a:spcPts val="0"/>
                        </a:spcBef>
                        <a:spcAft>
                          <a:spcPts val="0"/>
                        </a:spcAft>
                      </a:pPr>
                      <a:r>
                        <a:rPr lang="en-US" sz="1400" dirty="0">
                          <a:effectLst/>
                        </a:rPr>
                        <a:t>High School Passing Rate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a:lnSpc>
                          <a:spcPct val="115000"/>
                        </a:lnSpc>
                      </a:pPr>
                      <a:endParaRPr lang="en-US" sz="1400" dirty="0">
                        <a:effectLst/>
                        <a:latin typeface="Calibri" panose="020F0502020204030204" pitchFamily="34" charset="0"/>
                      </a:endParaRPr>
                    </a:p>
                  </a:txBody>
                  <a:tcPr marL="23573" marR="23573" marT="0" marB="0" anchor="ctr"/>
                </a:tc>
                <a:tc>
                  <a:txBody>
                    <a:bodyPr/>
                    <a:lstStyle/>
                    <a:p>
                      <a:pPr>
                        <a:lnSpc>
                          <a:spcPct val="115000"/>
                        </a:lnSpc>
                      </a:pPr>
                      <a:endParaRPr lang="en-US" sz="1400">
                        <a:effectLst/>
                        <a:latin typeface="Calibri" panose="020F0502020204030204" pitchFamily="34" charset="0"/>
                      </a:endParaRPr>
                    </a:p>
                  </a:txBody>
                  <a:tcPr marL="23573" marR="23573" marT="0" marB="0" anchor="ctr"/>
                </a:tc>
                <a:tc>
                  <a:txBody>
                    <a:bodyPr/>
                    <a:lstStyle/>
                    <a:p>
                      <a:pPr>
                        <a:lnSpc>
                          <a:spcPct val="115000"/>
                        </a:lnSpc>
                      </a:pPr>
                      <a:endParaRPr lang="en-US" sz="1400">
                        <a:effectLst/>
                        <a:latin typeface="Calibri" panose="020F0502020204030204" pitchFamily="34" charset="0"/>
                      </a:endParaRPr>
                    </a:p>
                  </a:txBody>
                  <a:tcPr marL="23573" marR="23573" marT="0" marB="0" anchor="ctr"/>
                </a:tc>
                <a:tc>
                  <a:txBody>
                    <a:bodyPr/>
                    <a:lstStyle/>
                    <a:p>
                      <a:pPr>
                        <a:lnSpc>
                          <a:spcPct val="115000"/>
                        </a:lnSpc>
                      </a:pPr>
                      <a:endParaRPr lang="en-US" sz="1400">
                        <a:effectLst/>
                        <a:latin typeface="Calibri" panose="020F0502020204030204" pitchFamily="34" charset="0"/>
                      </a:endParaRPr>
                    </a:p>
                  </a:txBody>
                  <a:tcPr marL="23573" marR="23573" marT="0" marB="0" anchor="ctr"/>
                </a:tc>
                <a:extLst>
                  <a:ext uri="{0D108BD9-81ED-4DB2-BD59-A6C34878D82A}">
                    <a16:rowId xmlns:a16="http://schemas.microsoft.com/office/drawing/2014/main" val="10012"/>
                  </a:ext>
                </a:extLst>
              </a:tr>
              <a:tr h="161268">
                <a:tc>
                  <a:txBody>
                    <a:bodyPr/>
                    <a:lstStyle/>
                    <a:p>
                      <a:pPr marL="0" marR="0">
                        <a:lnSpc>
                          <a:spcPct val="115000"/>
                        </a:lnSpc>
                        <a:spcBef>
                          <a:spcPts val="0"/>
                        </a:spcBef>
                        <a:spcAft>
                          <a:spcPts val="0"/>
                        </a:spcAft>
                      </a:pPr>
                      <a:r>
                        <a:rPr lang="en-US" sz="1400" dirty="0">
                          <a:effectLst/>
                        </a:rPr>
                        <a:t>    First Term (=</a:t>
                      </a:r>
                      <a:r>
                        <a:rPr lang="el-GR" sz="1400" dirty="0">
                          <a:effectLst/>
                          <a:latin typeface="Times New Roman" panose="02020603050405020304" pitchFamily="18" charset="0"/>
                          <a:cs typeface="Times New Roman" panose="02020603050405020304" pitchFamily="18" charset="0"/>
                        </a:rPr>
                        <a:t>σ</a:t>
                      </a:r>
                      <a:r>
                        <a:rPr lang="en-US" sz="1400" baseline="-25000" dirty="0">
                          <a:effectLst/>
                          <a:latin typeface="Times New Roman" panose="02020603050405020304" pitchFamily="18" charset="0"/>
                          <a:cs typeface="Times New Roman" panose="02020603050405020304" pitchFamily="18" charset="0"/>
                        </a:rPr>
                        <a:t>1</a:t>
                      </a:r>
                      <a:r>
                        <a:rPr lang="en-US" sz="1400" baseline="0" dirty="0">
                          <a:effectLst/>
                          <a:latin typeface="Times New Roman" panose="02020603050405020304" pitchFamily="18"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marL="0" marR="0" algn="ctr">
                        <a:lnSpc>
                          <a:spcPct val="115000"/>
                        </a:lnSpc>
                        <a:spcBef>
                          <a:spcPts val="0"/>
                        </a:spcBef>
                        <a:spcAft>
                          <a:spcPts val="0"/>
                        </a:spcAft>
                      </a:pPr>
                      <a:r>
                        <a:rPr lang="en-US" sz="1400">
                          <a:effectLst/>
                        </a:rPr>
                        <a:t> 0.4826***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marL="0" marR="0" algn="ctr">
                        <a:lnSpc>
                          <a:spcPct val="115000"/>
                        </a:lnSpc>
                        <a:spcBef>
                          <a:spcPts val="0"/>
                        </a:spcBef>
                        <a:spcAft>
                          <a:spcPts val="0"/>
                        </a:spcAft>
                      </a:pPr>
                      <a:r>
                        <a:rPr lang="en-US" sz="1400">
                          <a:effectLst/>
                        </a:rPr>
                        <a:t>- 0.0862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marL="0" marR="0" algn="ctr">
                        <a:lnSpc>
                          <a:spcPct val="115000"/>
                        </a:lnSpc>
                        <a:spcBef>
                          <a:spcPts val="0"/>
                        </a:spcBef>
                        <a:spcAft>
                          <a:spcPts val="0"/>
                        </a:spcAft>
                      </a:pPr>
                      <a:r>
                        <a:rPr lang="en-US" sz="1400">
                          <a:effectLst/>
                        </a:rPr>
                        <a:t> 0.2177***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marL="0" marR="0" algn="ctr">
                        <a:lnSpc>
                          <a:spcPct val="115000"/>
                        </a:lnSpc>
                        <a:spcBef>
                          <a:spcPts val="0"/>
                        </a:spcBef>
                        <a:spcAft>
                          <a:spcPts val="0"/>
                        </a:spcAft>
                      </a:pPr>
                      <a:r>
                        <a:rPr lang="en-US" sz="1400">
                          <a:effectLst/>
                        </a:rPr>
                        <a:t> 0.2166***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extLst>
                  <a:ext uri="{0D108BD9-81ED-4DB2-BD59-A6C34878D82A}">
                    <a16:rowId xmlns:a16="http://schemas.microsoft.com/office/drawing/2014/main" val="10013"/>
                  </a:ext>
                </a:extLst>
              </a:tr>
              <a:tr h="172656">
                <a:tc>
                  <a:txBody>
                    <a:bodyPr/>
                    <a:lstStyle/>
                    <a:p>
                      <a:pPr>
                        <a:lnSpc>
                          <a:spcPct val="115000"/>
                        </a:lnSpc>
                      </a:pPr>
                      <a:endParaRPr lang="en-US" sz="1400">
                        <a:effectLst/>
                        <a:latin typeface="Calibri" panose="020F0502020204030204" pitchFamily="34" charset="0"/>
                      </a:endParaRPr>
                    </a:p>
                  </a:txBody>
                  <a:tcPr marL="23573" marR="23573" marT="0" marB="0" anchor="b"/>
                </a:tc>
                <a:tc>
                  <a:txBody>
                    <a:bodyPr/>
                    <a:lstStyle/>
                    <a:p>
                      <a:pPr marL="0" marR="0" algn="ctr">
                        <a:lnSpc>
                          <a:spcPct val="115000"/>
                        </a:lnSpc>
                        <a:spcBef>
                          <a:spcPts val="0"/>
                        </a:spcBef>
                        <a:spcAft>
                          <a:spcPts val="0"/>
                        </a:spcAft>
                      </a:pPr>
                      <a:r>
                        <a:rPr lang="en-US" sz="1400">
                          <a:effectLst/>
                        </a:rPr>
                        <a:t>(0.0587)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b"/>
                </a:tc>
                <a:tc>
                  <a:txBody>
                    <a:bodyPr/>
                    <a:lstStyle/>
                    <a:p>
                      <a:pPr marL="0" marR="0" algn="ctr">
                        <a:lnSpc>
                          <a:spcPct val="115000"/>
                        </a:lnSpc>
                        <a:spcBef>
                          <a:spcPts val="0"/>
                        </a:spcBef>
                        <a:spcAft>
                          <a:spcPts val="0"/>
                        </a:spcAft>
                      </a:pPr>
                      <a:r>
                        <a:rPr lang="en-US" sz="1400">
                          <a:effectLst/>
                        </a:rPr>
                        <a:t>(0.2631)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b"/>
                </a:tc>
                <a:tc>
                  <a:txBody>
                    <a:bodyPr/>
                    <a:lstStyle/>
                    <a:p>
                      <a:pPr marL="0" marR="0" algn="ctr">
                        <a:lnSpc>
                          <a:spcPct val="115000"/>
                        </a:lnSpc>
                        <a:spcBef>
                          <a:spcPts val="0"/>
                        </a:spcBef>
                        <a:spcAft>
                          <a:spcPts val="0"/>
                        </a:spcAft>
                      </a:pPr>
                      <a:r>
                        <a:rPr lang="en-US" sz="1400">
                          <a:effectLst/>
                        </a:rPr>
                        <a:t>(0.0338)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b"/>
                </a:tc>
                <a:tc>
                  <a:txBody>
                    <a:bodyPr/>
                    <a:lstStyle/>
                    <a:p>
                      <a:pPr marL="0" marR="0" algn="ctr">
                        <a:lnSpc>
                          <a:spcPct val="115000"/>
                        </a:lnSpc>
                        <a:spcBef>
                          <a:spcPts val="0"/>
                        </a:spcBef>
                        <a:spcAft>
                          <a:spcPts val="0"/>
                        </a:spcAft>
                      </a:pPr>
                      <a:r>
                        <a:rPr lang="en-US" sz="1400">
                          <a:effectLst/>
                        </a:rPr>
                        <a:t>(0.0342)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b"/>
                </a:tc>
                <a:extLst>
                  <a:ext uri="{0D108BD9-81ED-4DB2-BD59-A6C34878D82A}">
                    <a16:rowId xmlns:a16="http://schemas.microsoft.com/office/drawing/2014/main" val="10014"/>
                  </a:ext>
                </a:extLst>
              </a:tr>
              <a:tr h="161268">
                <a:tc>
                  <a:txBody>
                    <a:bodyPr/>
                    <a:lstStyle/>
                    <a:p>
                      <a:pPr marL="0" marR="0">
                        <a:lnSpc>
                          <a:spcPct val="115000"/>
                        </a:lnSpc>
                        <a:spcBef>
                          <a:spcPts val="0"/>
                        </a:spcBef>
                        <a:spcAft>
                          <a:spcPts val="0"/>
                        </a:spcAft>
                      </a:pPr>
                      <a:r>
                        <a:rPr lang="en-US" sz="1400" dirty="0">
                          <a:effectLst/>
                        </a:rPr>
                        <a:t>    Second Term (=</a:t>
                      </a:r>
                      <a:r>
                        <a:rPr lang="el-GR" sz="1400" dirty="0">
                          <a:effectLst/>
                          <a:latin typeface="Times New Roman" panose="02020603050405020304" pitchFamily="18" charset="0"/>
                          <a:cs typeface="Times New Roman" panose="02020603050405020304" pitchFamily="18" charset="0"/>
                        </a:rPr>
                        <a:t>σ</a:t>
                      </a:r>
                      <a:r>
                        <a:rPr lang="en-US" sz="1400" baseline="-25000" dirty="0">
                          <a:effectLst/>
                          <a:latin typeface="Times New Roman" panose="02020603050405020304" pitchFamily="18" charset="0"/>
                          <a:cs typeface="Times New Roman" panose="02020603050405020304" pitchFamily="18" charset="0"/>
                        </a:rPr>
                        <a:t>2</a:t>
                      </a:r>
                      <a:r>
                        <a:rPr lang="en-US" sz="1400" baseline="0" dirty="0">
                          <a:effectLst/>
                          <a:latin typeface="Times New Roman" panose="02020603050405020304" pitchFamily="18"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marL="0" marR="0" algn="ctr">
                        <a:lnSpc>
                          <a:spcPct val="115000"/>
                        </a:lnSpc>
                        <a:spcBef>
                          <a:spcPts val="0"/>
                        </a:spcBef>
                        <a:spcAft>
                          <a:spcPts val="0"/>
                        </a:spcAft>
                      </a:pPr>
                      <a:r>
                        <a:rPr lang="en-US" sz="14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marL="0" marR="0" algn="ctr">
                        <a:lnSpc>
                          <a:spcPct val="115000"/>
                        </a:lnSpc>
                        <a:spcBef>
                          <a:spcPts val="0"/>
                        </a:spcBef>
                        <a:spcAft>
                          <a:spcPts val="0"/>
                        </a:spcAft>
                      </a:pPr>
                      <a:r>
                        <a:rPr lang="en-US" sz="1400">
                          <a:effectLst/>
                        </a:rPr>
                        <a:t> 0.6049**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marL="0" marR="0" algn="ctr">
                        <a:lnSpc>
                          <a:spcPct val="115000"/>
                        </a:lnSpc>
                        <a:spcBef>
                          <a:spcPts val="0"/>
                        </a:spcBef>
                        <a:spcAft>
                          <a:spcPts val="0"/>
                        </a:spcAft>
                      </a:pPr>
                      <a:r>
                        <a:rPr lang="en-US" sz="1400">
                          <a:effectLst/>
                        </a:rPr>
                        <a:t> 1.3139**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marL="0" marR="0" algn="ctr">
                        <a:lnSpc>
                          <a:spcPct val="115000"/>
                        </a:lnSpc>
                        <a:spcBef>
                          <a:spcPts val="0"/>
                        </a:spcBef>
                        <a:spcAft>
                          <a:spcPts val="0"/>
                        </a:spcAft>
                      </a:pPr>
                      <a:r>
                        <a:rPr lang="en-US" sz="1400">
                          <a:effectLst/>
                        </a:rPr>
                        <a:t> 1.3255**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extLst>
                  <a:ext uri="{0D108BD9-81ED-4DB2-BD59-A6C34878D82A}">
                    <a16:rowId xmlns:a16="http://schemas.microsoft.com/office/drawing/2014/main" val="10015"/>
                  </a:ext>
                </a:extLst>
              </a:tr>
              <a:tr h="172656">
                <a:tc>
                  <a:txBody>
                    <a:bodyPr/>
                    <a:lstStyle/>
                    <a:p>
                      <a:pPr>
                        <a:lnSpc>
                          <a:spcPct val="115000"/>
                        </a:lnSpc>
                      </a:pPr>
                      <a:endParaRPr lang="en-US" sz="1400">
                        <a:effectLst/>
                        <a:latin typeface="Calibri" panose="020F0502020204030204" pitchFamily="34" charset="0"/>
                      </a:endParaRPr>
                    </a:p>
                  </a:txBody>
                  <a:tcPr marL="23573" marR="23573" marT="0" marB="0" anchor="b"/>
                </a:tc>
                <a:tc>
                  <a:txBody>
                    <a:bodyPr/>
                    <a:lstStyle/>
                    <a:p>
                      <a:pPr>
                        <a:lnSpc>
                          <a:spcPct val="115000"/>
                        </a:lnSpc>
                      </a:pPr>
                      <a:endParaRPr lang="en-US" sz="1400">
                        <a:effectLst/>
                        <a:latin typeface="Calibri" panose="020F0502020204030204" pitchFamily="34" charset="0"/>
                      </a:endParaRPr>
                    </a:p>
                  </a:txBody>
                  <a:tcPr marL="23573" marR="23573" marT="0" marB="0" anchor="ctr"/>
                </a:tc>
                <a:tc>
                  <a:txBody>
                    <a:bodyPr/>
                    <a:lstStyle/>
                    <a:p>
                      <a:pPr marL="0" marR="0" algn="ctr">
                        <a:lnSpc>
                          <a:spcPct val="115000"/>
                        </a:lnSpc>
                        <a:spcBef>
                          <a:spcPts val="0"/>
                        </a:spcBef>
                        <a:spcAft>
                          <a:spcPts val="0"/>
                        </a:spcAft>
                      </a:pPr>
                      <a:r>
                        <a:rPr lang="en-US" sz="1400">
                          <a:effectLst/>
                        </a:rPr>
                        <a:t>(0.2849)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b"/>
                </a:tc>
                <a:tc>
                  <a:txBody>
                    <a:bodyPr/>
                    <a:lstStyle/>
                    <a:p>
                      <a:pPr marL="0" marR="0" algn="ctr">
                        <a:lnSpc>
                          <a:spcPct val="115000"/>
                        </a:lnSpc>
                        <a:spcBef>
                          <a:spcPts val="0"/>
                        </a:spcBef>
                        <a:spcAft>
                          <a:spcPts val="0"/>
                        </a:spcAft>
                      </a:pPr>
                      <a:r>
                        <a:rPr lang="en-US" sz="1400">
                          <a:effectLst/>
                        </a:rPr>
                        <a:t>(0.5328)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b"/>
                </a:tc>
                <a:tc>
                  <a:txBody>
                    <a:bodyPr/>
                    <a:lstStyle/>
                    <a:p>
                      <a:pPr marL="0" marR="0" algn="ctr">
                        <a:lnSpc>
                          <a:spcPct val="115000"/>
                        </a:lnSpc>
                        <a:spcBef>
                          <a:spcPts val="0"/>
                        </a:spcBef>
                        <a:spcAft>
                          <a:spcPts val="0"/>
                        </a:spcAft>
                      </a:pPr>
                      <a:r>
                        <a:rPr lang="en-US" sz="1400" dirty="0">
                          <a:effectLst/>
                        </a:rPr>
                        <a:t>(0.5366)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b"/>
                </a:tc>
                <a:extLst>
                  <a:ext uri="{0D108BD9-81ED-4DB2-BD59-A6C34878D82A}">
                    <a16:rowId xmlns:a16="http://schemas.microsoft.com/office/drawing/2014/main" val="10016"/>
                  </a:ext>
                </a:extLst>
              </a:tr>
              <a:tr h="161268">
                <a:tc>
                  <a:txBody>
                    <a:bodyPr/>
                    <a:lstStyle/>
                    <a:p>
                      <a:pPr marL="0" marR="0">
                        <a:lnSpc>
                          <a:spcPct val="115000"/>
                        </a:lnSpc>
                        <a:spcBef>
                          <a:spcPts val="0"/>
                        </a:spcBef>
                        <a:spcAft>
                          <a:spcPts val="0"/>
                        </a:spcAft>
                      </a:pPr>
                      <a:r>
                        <a:rPr lang="en-US" sz="1400">
                          <a:effectLst/>
                        </a:rPr>
                        <a:t>    μ</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marL="0" marR="0" algn="ctr">
                        <a:lnSpc>
                          <a:spcPct val="115000"/>
                        </a:lnSpc>
                        <a:spcBef>
                          <a:spcPts val="0"/>
                        </a:spcBef>
                        <a:spcAft>
                          <a:spcPts val="0"/>
                        </a:spcAft>
                      </a:pPr>
                      <a:r>
                        <a:rPr lang="en-US" sz="14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marL="0" marR="0" algn="ctr">
                        <a:lnSpc>
                          <a:spcPct val="115000"/>
                        </a:lnSpc>
                        <a:spcBef>
                          <a:spcPts val="0"/>
                        </a:spcBef>
                        <a:spcAft>
                          <a:spcPts val="0"/>
                        </a:spcAft>
                      </a:pPr>
                      <a:r>
                        <a:rPr lang="en-US" sz="1400" dirty="0">
                          <a:effectLst/>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marL="0" marR="0" algn="ctr">
                        <a:lnSpc>
                          <a:spcPct val="115000"/>
                        </a:lnSpc>
                        <a:spcBef>
                          <a:spcPts val="0"/>
                        </a:spcBef>
                        <a:spcAft>
                          <a:spcPts val="0"/>
                        </a:spcAft>
                      </a:pPr>
                      <a:r>
                        <a:rPr lang="en-US" sz="1400">
                          <a:effectLst/>
                        </a:rPr>
                        <a:t>- 0.7555***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marL="0" marR="0" algn="ctr">
                        <a:lnSpc>
                          <a:spcPct val="115000"/>
                        </a:lnSpc>
                        <a:spcBef>
                          <a:spcPts val="0"/>
                        </a:spcBef>
                        <a:spcAft>
                          <a:spcPts val="0"/>
                        </a:spcAft>
                      </a:pPr>
                      <a:r>
                        <a:rPr lang="en-US" sz="1400">
                          <a:effectLst/>
                        </a:rPr>
                        <a:t>- 0.7511***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extLst>
                  <a:ext uri="{0D108BD9-81ED-4DB2-BD59-A6C34878D82A}">
                    <a16:rowId xmlns:a16="http://schemas.microsoft.com/office/drawing/2014/main" val="10017"/>
                  </a:ext>
                </a:extLst>
              </a:tr>
              <a:tr h="172656">
                <a:tc>
                  <a:txBody>
                    <a:bodyPr/>
                    <a:lstStyle/>
                    <a:p>
                      <a:pPr>
                        <a:lnSpc>
                          <a:spcPct val="115000"/>
                        </a:lnSpc>
                      </a:pPr>
                      <a:endParaRPr lang="en-US" sz="1400">
                        <a:effectLst/>
                        <a:latin typeface="Calibri" panose="020F0502020204030204" pitchFamily="34" charset="0"/>
                      </a:endParaRPr>
                    </a:p>
                  </a:txBody>
                  <a:tcPr marL="23573" marR="23573" marT="0" marB="0" anchor="ctr"/>
                </a:tc>
                <a:tc>
                  <a:txBody>
                    <a:bodyPr/>
                    <a:lstStyle/>
                    <a:p>
                      <a:pPr>
                        <a:lnSpc>
                          <a:spcPct val="115000"/>
                        </a:lnSpc>
                      </a:pPr>
                      <a:endParaRPr lang="en-US" sz="1400">
                        <a:effectLst/>
                        <a:latin typeface="Calibri" panose="020F0502020204030204" pitchFamily="34" charset="0"/>
                      </a:endParaRPr>
                    </a:p>
                  </a:txBody>
                  <a:tcPr marL="23573" marR="23573" marT="0" marB="0" anchor="ctr"/>
                </a:tc>
                <a:tc>
                  <a:txBody>
                    <a:bodyPr/>
                    <a:lstStyle/>
                    <a:p>
                      <a:pPr>
                        <a:lnSpc>
                          <a:spcPct val="115000"/>
                        </a:lnSpc>
                      </a:pPr>
                      <a:endParaRPr lang="en-US" sz="1400">
                        <a:effectLst/>
                        <a:latin typeface="Calibri" panose="020F0502020204030204" pitchFamily="34" charset="0"/>
                      </a:endParaRPr>
                    </a:p>
                  </a:txBody>
                  <a:tcPr marL="23573" marR="23573" marT="0" marB="0" anchor="ctr"/>
                </a:tc>
                <a:tc>
                  <a:txBody>
                    <a:bodyPr/>
                    <a:lstStyle/>
                    <a:p>
                      <a:pPr marL="0" marR="0" algn="ctr">
                        <a:lnSpc>
                          <a:spcPct val="115000"/>
                        </a:lnSpc>
                        <a:spcBef>
                          <a:spcPts val="0"/>
                        </a:spcBef>
                        <a:spcAft>
                          <a:spcPts val="0"/>
                        </a:spcAft>
                      </a:pPr>
                      <a:r>
                        <a:rPr lang="en-US" sz="1400">
                          <a:effectLst/>
                        </a:rPr>
                        <a:t>(0.2752)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b"/>
                </a:tc>
                <a:tc>
                  <a:txBody>
                    <a:bodyPr/>
                    <a:lstStyle/>
                    <a:p>
                      <a:pPr marL="0" marR="0" algn="ctr">
                        <a:lnSpc>
                          <a:spcPct val="115000"/>
                        </a:lnSpc>
                        <a:spcBef>
                          <a:spcPts val="0"/>
                        </a:spcBef>
                        <a:spcAft>
                          <a:spcPts val="0"/>
                        </a:spcAft>
                      </a:pPr>
                      <a:r>
                        <a:rPr lang="en-US" sz="1400">
                          <a:effectLst/>
                        </a:rPr>
                        <a:t>(0.2704)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b"/>
                </a:tc>
                <a:extLst>
                  <a:ext uri="{0D108BD9-81ED-4DB2-BD59-A6C34878D82A}">
                    <a16:rowId xmlns:a16="http://schemas.microsoft.com/office/drawing/2014/main" val="10018"/>
                  </a:ext>
                </a:extLst>
              </a:tr>
              <a:tr h="161268">
                <a:tc>
                  <a:txBody>
                    <a:bodyPr/>
                    <a:lstStyle/>
                    <a:p>
                      <a:pPr marL="0" marR="0">
                        <a:lnSpc>
                          <a:spcPct val="115000"/>
                        </a:lnSpc>
                        <a:spcBef>
                          <a:spcPts val="0"/>
                        </a:spcBef>
                        <a:spcAft>
                          <a:spcPts val="0"/>
                        </a:spcAft>
                      </a:pPr>
                      <a:r>
                        <a:rPr lang="en-US" sz="1400" dirty="0">
                          <a:effectLst/>
                        </a:rPr>
                        <a:t>R-Squared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marL="0" marR="0" algn="ctr">
                        <a:lnSpc>
                          <a:spcPct val="115000"/>
                        </a:lnSpc>
                        <a:spcBef>
                          <a:spcPts val="0"/>
                        </a:spcBef>
                        <a:spcAft>
                          <a:spcPts val="0"/>
                        </a:spcAft>
                      </a:pPr>
                      <a:r>
                        <a:rPr lang="en-US" sz="1400">
                          <a:effectLst/>
                        </a:rPr>
                        <a:t>0.7046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marL="0" marR="0" algn="ctr">
                        <a:lnSpc>
                          <a:spcPct val="115000"/>
                        </a:lnSpc>
                        <a:spcBef>
                          <a:spcPts val="0"/>
                        </a:spcBef>
                        <a:spcAft>
                          <a:spcPts val="0"/>
                        </a:spcAft>
                      </a:pPr>
                      <a:r>
                        <a:rPr lang="en-US" sz="1400">
                          <a:effectLst/>
                        </a:rPr>
                        <a:t>0.7156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marL="0" marR="0" algn="ctr">
                        <a:lnSpc>
                          <a:spcPct val="115000"/>
                        </a:lnSpc>
                        <a:spcBef>
                          <a:spcPts val="0"/>
                        </a:spcBef>
                        <a:spcAft>
                          <a:spcPts val="0"/>
                        </a:spcAft>
                      </a:pPr>
                      <a:r>
                        <a:rPr lang="en-US" sz="1400">
                          <a:effectLst/>
                        </a:rPr>
                        <a:t>0.7167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marL="0" marR="0" algn="ctr">
                        <a:lnSpc>
                          <a:spcPct val="115000"/>
                        </a:lnSpc>
                        <a:spcBef>
                          <a:spcPts val="0"/>
                        </a:spcBef>
                        <a:spcAft>
                          <a:spcPts val="0"/>
                        </a:spcAft>
                      </a:pPr>
                      <a:r>
                        <a:rPr lang="en-US" sz="1400">
                          <a:effectLst/>
                        </a:rPr>
                        <a:t>0.7169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extLst>
                  <a:ext uri="{0D108BD9-81ED-4DB2-BD59-A6C34878D82A}">
                    <a16:rowId xmlns:a16="http://schemas.microsoft.com/office/drawing/2014/main" val="10019"/>
                  </a:ext>
                </a:extLst>
              </a:tr>
              <a:tr h="172656">
                <a:tc gridSpan="3">
                  <a:txBody>
                    <a:bodyPr/>
                    <a:lstStyle/>
                    <a:p>
                      <a:pPr marL="0" marR="0">
                        <a:lnSpc>
                          <a:spcPct val="115000"/>
                        </a:lnSpc>
                        <a:spcBef>
                          <a:spcPts val="0"/>
                        </a:spcBef>
                        <a:spcAft>
                          <a:spcPts val="0"/>
                        </a:spcAft>
                      </a:pPr>
                      <a:r>
                        <a:rPr lang="en-US" sz="1400" dirty="0">
                          <a:effectLst/>
                        </a:rPr>
                        <a:t>Test of Hypothesis that Model Adds to Explanatory Power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hMerge="1">
                  <a:txBody>
                    <a:bodyPr/>
                    <a:lstStyle/>
                    <a:p>
                      <a:endParaRPr lang="en-US"/>
                    </a:p>
                  </a:txBody>
                  <a:tcPr/>
                </a:tc>
                <a:tc hMerge="1">
                  <a:txBody>
                    <a:bodyPr/>
                    <a:lstStyle/>
                    <a:p>
                      <a:endParaRPr lang="en-US"/>
                    </a:p>
                  </a:txBody>
                  <a:tcPr/>
                </a:tc>
                <a:tc>
                  <a:txBody>
                    <a:bodyPr/>
                    <a:lstStyle/>
                    <a:p>
                      <a:pPr>
                        <a:lnSpc>
                          <a:spcPct val="115000"/>
                        </a:lnSpc>
                      </a:pPr>
                      <a:endParaRPr lang="en-US" sz="1400">
                        <a:effectLst/>
                        <a:latin typeface="Calibri" panose="020F0502020204030204" pitchFamily="34" charset="0"/>
                      </a:endParaRPr>
                    </a:p>
                  </a:txBody>
                  <a:tcPr marL="23573" marR="23573" marT="0" marB="0" anchor="ctr"/>
                </a:tc>
                <a:tc>
                  <a:txBody>
                    <a:bodyPr/>
                    <a:lstStyle/>
                    <a:p>
                      <a:pPr>
                        <a:lnSpc>
                          <a:spcPct val="115000"/>
                        </a:lnSpc>
                      </a:pPr>
                      <a:endParaRPr lang="en-US" sz="1400">
                        <a:effectLst/>
                        <a:latin typeface="Calibri" panose="020F0502020204030204" pitchFamily="34" charset="0"/>
                      </a:endParaRPr>
                    </a:p>
                  </a:txBody>
                  <a:tcPr marL="23573" marR="23573" marT="0" marB="0" anchor="b"/>
                </a:tc>
                <a:extLst>
                  <a:ext uri="{0D108BD9-81ED-4DB2-BD59-A6C34878D82A}">
                    <a16:rowId xmlns:a16="http://schemas.microsoft.com/office/drawing/2014/main" val="10021"/>
                  </a:ext>
                </a:extLst>
              </a:tr>
              <a:tr h="161268">
                <a:tc>
                  <a:txBody>
                    <a:bodyPr/>
                    <a:lstStyle/>
                    <a:p>
                      <a:pPr marL="0" marR="0">
                        <a:lnSpc>
                          <a:spcPct val="115000"/>
                        </a:lnSpc>
                        <a:spcBef>
                          <a:spcPts val="0"/>
                        </a:spcBef>
                        <a:spcAft>
                          <a:spcPts val="0"/>
                        </a:spcAft>
                      </a:pPr>
                      <a:r>
                        <a:rPr lang="en-US" sz="1400">
                          <a:effectLst/>
                        </a:rPr>
                        <a:t>    Test statistic</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marL="0" marR="0" algn="ctr">
                        <a:lnSpc>
                          <a:spcPct val="115000"/>
                        </a:lnSpc>
                        <a:spcBef>
                          <a:spcPts val="0"/>
                        </a:spcBef>
                        <a:spcAft>
                          <a:spcPts val="0"/>
                        </a:spcAft>
                      </a:pPr>
                      <a:r>
                        <a:rPr lang="en-US" sz="14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marL="0" marR="0" algn="ctr">
                        <a:lnSpc>
                          <a:spcPct val="115000"/>
                        </a:lnSpc>
                        <a:spcBef>
                          <a:spcPts val="0"/>
                        </a:spcBef>
                        <a:spcAft>
                          <a:spcPts val="0"/>
                        </a:spcAft>
                      </a:pPr>
                      <a:r>
                        <a:rPr lang="en-US" sz="1400">
                          <a:effectLst/>
                        </a:rPr>
                        <a:t>6.66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marL="0" marR="0" algn="ctr">
                        <a:lnSpc>
                          <a:spcPct val="115000"/>
                        </a:lnSpc>
                        <a:spcBef>
                          <a:spcPts val="0"/>
                        </a:spcBef>
                        <a:spcAft>
                          <a:spcPts val="0"/>
                        </a:spcAft>
                      </a:pPr>
                      <a:r>
                        <a:rPr lang="en-US" sz="1400">
                          <a:effectLst/>
                        </a:rPr>
                        <a:t>2.04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marL="0" marR="0" algn="ctr">
                        <a:lnSpc>
                          <a:spcPct val="115000"/>
                        </a:lnSpc>
                        <a:spcBef>
                          <a:spcPts val="0"/>
                        </a:spcBef>
                        <a:spcAft>
                          <a:spcPts val="0"/>
                        </a:spcAft>
                      </a:pPr>
                      <a:r>
                        <a:rPr lang="en-US" sz="1400" dirty="0" err="1">
                          <a:effectLst/>
                        </a:rPr>
                        <a:t>n.a</a:t>
                      </a:r>
                      <a:r>
                        <a:rPr lang="en-US" sz="1400" dirty="0">
                          <a:effectLst/>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extLst>
                  <a:ext uri="{0D108BD9-81ED-4DB2-BD59-A6C34878D82A}">
                    <a16:rowId xmlns:a16="http://schemas.microsoft.com/office/drawing/2014/main" val="10022"/>
                  </a:ext>
                </a:extLst>
              </a:tr>
              <a:tr h="169332">
                <a:tc>
                  <a:txBody>
                    <a:bodyPr/>
                    <a:lstStyle/>
                    <a:p>
                      <a:pPr marL="0" marR="0">
                        <a:lnSpc>
                          <a:spcPct val="115000"/>
                        </a:lnSpc>
                        <a:spcBef>
                          <a:spcPts val="0"/>
                        </a:spcBef>
                        <a:spcAft>
                          <a:spcPts val="0"/>
                        </a:spcAft>
                      </a:pPr>
                      <a:r>
                        <a:rPr lang="en-US" sz="1400">
                          <a:effectLst/>
                        </a:rPr>
                        <a:t>    P-value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marL="0" marR="0" algn="ctr">
                        <a:lnSpc>
                          <a:spcPct val="115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marL="0" marR="0" algn="ctr">
                        <a:lnSpc>
                          <a:spcPct val="115000"/>
                        </a:lnSpc>
                        <a:spcBef>
                          <a:spcPts val="0"/>
                        </a:spcBef>
                        <a:spcAft>
                          <a:spcPts val="0"/>
                        </a:spcAft>
                      </a:pPr>
                      <a:r>
                        <a:rPr lang="en-US" sz="1400">
                          <a:effectLst/>
                        </a:rPr>
                        <a:t>0.000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marL="0" marR="0" algn="ctr">
                        <a:lnSpc>
                          <a:spcPct val="115000"/>
                        </a:lnSpc>
                        <a:spcBef>
                          <a:spcPts val="0"/>
                        </a:spcBef>
                        <a:spcAft>
                          <a:spcPts val="0"/>
                        </a:spcAft>
                      </a:pPr>
                      <a:r>
                        <a:rPr lang="en-US" sz="1400">
                          <a:effectLst/>
                        </a:rPr>
                        <a:t>0.042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marL="0" marR="0" algn="ctr">
                        <a:lnSpc>
                          <a:spcPct val="115000"/>
                        </a:lnSpc>
                        <a:spcBef>
                          <a:spcPts val="0"/>
                        </a:spcBef>
                        <a:spcAft>
                          <a:spcPts val="0"/>
                        </a:spcAft>
                      </a:pPr>
                      <a:r>
                        <a:rPr lang="en-US" sz="1400" dirty="0" err="1">
                          <a:effectLst/>
                        </a:rPr>
                        <a:t>n.a</a:t>
                      </a:r>
                      <a:r>
                        <a:rPr lang="en-US" sz="1400" dirty="0">
                          <a:effectLst/>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extLst>
                  <a:ext uri="{0D108BD9-81ED-4DB2-BD59-A6C34878D82A}">
                    <a16:rowId xmlns:a16="http://schemas.microsoft.com/office/drawing/2014/main" val="10023"/>
                  </a:ext>
                </a:extLst>
              </a:tr>
            </a:tbl>
          </a:graphicData>
        </a:graphic>
      </p:graphicFrame>
      <p:sp>
        <p:nvSpPr>
          <p:cNvPr id="7" name="Table - Rectangle" descr="Please contact Professor Yinger for details regarding figures and graphs."/>
          <p:cNvSpPr/>
          <p:nvPr/>
        </p:nvSpPr>
        <p:spPr>
          <a:xfrm>
            <a:off x="5867400" y="3751603"/>
            <a:ext cx="1143000" cy="21336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7010400" y="0"/>
            <a:ext cx="1104189" cy="617984"/>
          </a:xfrm>
          <a:prstGeom prst="rect">
            <a:avLst/>
          </a:prstGeom>
          <a:noFill/>
        </p:spPr>
      </p:pic>
      <p:sp>
        <p:nvSpPr>
          <p:cNvPr id="11" name="Title 10" hidden="1">
            <a:extLst>
              <a:ext uri="{FF2B5EF4-FFF2-40B4-BE49-F238E27FC236}">
                <a16:creationId xmlns:a16="http://schemas.microsoft.com/office/drawing/2014/main" id="{083C710E-488D-43FA-87DE-E076CA360862}"/>
              </a:ext>
            </a:extLst>
          </p:cNvPr>
          <p:cNvSpPr>
            <a:spLocks noGrp="1"/>
          </p:cNvSpPr>
          <p:nvPr>
            <p:ph type="title"/>
          </p:nvPr>
        </p:nvSpPr>
        <p:spPr>
          <a:xfrm>
            <a:off x="457200" y="-1143000"/>
            <a:ext cx="8229600" cy="1143000"/>
          </a:xfrm>
        </p:spPr>
        <p:txBody>
          <a:bodyPr vert="horz" rtlCol="0" anchor="b">
            <a:normAutofit fontScale="90000"/>
            <a:scene3d>
              <a:camera prst="orthographicFront"/>
              <a:lightRig rig="soft" dir="t"/>
            </a:scene3d>
            <a:sp3d prstMaterial="softEdge">
              <a:bevelT w="25400" h="25400"/>
            </a:sp3d>
          </a:bodyPr>
          <a:lstStyle/>
          <a:p>
            <a:r>
              <a:rPr lang="en-US" dirty="0"/>
              <a:t>Specification Tests and Results for Key School and Ethnicity Variables</a:t>
            </a:r>
          </a:p>
        </p:txBody>
      </p:sp>
    </p:spTree>
    <p:extLst>
      <p:ext uri="{BB962C8B-B14F-4D97-AF65-F5344CB8AC3E}">
        <p14:creationId xmlns:p14="http://schemas.microsoft.com/office/powerpoint/2010/main" val="14980375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A New Approach</a:t>
            </a:r>
          </a:p>
        </p:txBody>
      </p:sp>
      <p:sp>
        <p:nvSpPr>
          <p:cNvPr id="9" name="Rectangle"/>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a:t>  School Quality Capitalization</a:t>
            </a:r>
          </a:p>
        </p:txBody>
      </p:sp>
      <p:graphicFrame>
        <p:nvGraphicFramePr>
          <p:cNvPr id="8" name="Chart" descr="Please contact Professor Yinger for details regarding figures and graphs."/>
          <p:cNvGraphicFramePr/>
          <p:nvPr>
            <p:extLst>
              <p:ext uri="{D42A27DB-BD31-4B8C-83A1-F6EECF244321}">
                <p14:modId xmlns:p14="http://schemas.microsoft.com/office/powerpoint/2010/main" val="1671101473"/>
              </p:ext>
            </p:extLst>
          </p:nvPr>
        </p:nvGraphicFramePr>
        <p:xfrm>
          <a:off x="1447800" y="990600"/>
          <a:ext cx="6096000" cy="5105400"/>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7010400" y="372616"/>
            <a:ext cx="1104189" cy="617984"/>
          </a:xfrm>
          <a:prstGeom prst="rect">
            <a:avLst/>
          </a:prstGeom>
          <a:noFill/>
        </p:spPr>
      </p:pic>
      <p:sp>
        <p:nvSpPr>
          <p:cNvPr id="10" name="Title 9" hidden="1">
            <a:extLst>
              <a:ext uri="{FF2B5EF4-FFF2-40B4-BE49-F238E27FC236}">
                <a16:creationId xmlns:a16="http://schemas.microsoft.com/office/drawing/2014/main" id="{154C2E75-33CC-48D7-9058-E30046F98F32}"/>
              </a:ext>
            </a:extLst>
          </p:cNvPr>
          <p:cNvSpPr>
            <a:spLocks noGrp="1"/>
          </p:cNvSpPr>
          <p:nvPr>
            <p:ph type="title"/>
          </p:nvPr>
        </p:nvSpPr>
        <p:spPr>
          <a:xfrm>
            <a:off x="457200" y="-1143000"/>
            <a:ext cx="8229600" cy="1143000"/>
          </a:xfrm>
        </p:spPr>
        <p:txBody>
          <a:bodyPr vert="horz" rtlCol="0" anchor="b">
            <a:normAutofit fontScale="90000"/>
            <a:scene3d>
              <a:camera prst="orthographicFront"/>
              <a:lightRig rig="soft" dir="t"/>
            </a:scene3d>
            <a:sp3d prstMaterial="softEdge">
              <a:bevelT w="25400" h="25400"/>
            </a:sp3d>
          </a:bodyPr>
          <a:lstStyle/>
          <a:p>
            <a:r>
              <a:rPr lang="en-US" dirty="0"/>
              <a:t>Envelope for Relative Elementary Score</a:t>
            </a:r>
          </a:p>
        </p:txBody>
      </p:sp>
    </p:spTree>
    <p:extLst>
      <p:ext uri="{BB962C8B-B14F-4D97-AF65-F5344CB8AC3E}">
        <p14:creationId xmlns:p14="http://schemas.microsoft.com/office/powerpoint/2010/main" val="37787974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6200" y="6439694"/>
            <a:ext cx="8229600" cy="418306"/>
          </a:xfrm>
        </p:spPr>
        <p:txBody>
          <a:bodyPr>
            <a:normAutofit/>
          </a:bodyPr>
          <a:lstStyle/>
          <a:p>
            <a:r>
              <a:rPr lang="en-US" sz="1600" dirty="0"/>
              <a:t>A New Approach </a:t>
            </a:r>
          </a:p>
        </p:txBody>
      </p:sp>
      <p:sp>
        <p:nvSpPr>
          <p:cNvPr id="6" name="Rectangle"/>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a:t>  School Quality Capitalization</a:t>
            </a:r>
          </a:p>
        </p:txBody>
      </p:sp>
      <p:graphicFrame>
        <p:nvGraphicFramePr>
          <p:cNvPr id="4" name="Chart" descr="Please contact Professor Yinger for details regarding figures and graphs."/>
          <p:cNvGraphicFramePr/>
          <p:nvPr>
            <p:extLst>
              <p:ext uri="{D42A27DB-BD31-4B8C-83A1-F6EECF244321}">
                <p14:modId xmlns:p14="http://schemas.microsoft.com/office/powerpoint/2010/main" val="1820041608"/>
              </p:ext>
            </p:extLst>
          </p:nvPr>
        </p:nvGraphicFramePr>
        <p:xfrm>
          <a:off x="1371600" y="1066800"/>
          <a:ext cx="6172199" cy="5029199"/>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7010400" y="372616"/>
            <a:ext cx="1104189" cy="617984"/>
          </a:xfrm>
          <a:prstGeom prst="rect">
            <a:avLst/>
          </a:prstGeom>
          <a:noFill/>
        </p:spPr>
      </p:pic>
    </p:spTree>
    <p:extLst>
      <p:ext uri="{BB962C8B-B14F-4D97-AF65-F5344CB8AC3E}">
        <p14:creationId xmlns:p14="http://schemas.microsoft.com/office/powerpoint/2010/main" val="40505653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A New Approach </a:t>
            </a:r>
          </a:p>
        </p:txBody>
      </p:sp>
      <p:sp>
        <p:nvSpPr>
          <p:cNvPr id="7" name="Rectangle 1"/>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a:t>  School Quality Capitalization</a:t>
            </a:r>
          </a:p>
        </p:txBody>
      </p:sp>
      <p:sp>
        <p:nvSpPr>
          <p:cNvPr id="6147" name="Rectangle 2"/>
          <p:cNvSpPr>
            <a:spLocks noGrp="1" noChangeArrowheads="1"/>
          </p:cNvSpPr>
          <p:nvPr>
            <p:ph idx="1"/>
          </p:nvPr>
        </p:nvSpPr>
        <p:spPr>
          <a:xfrm>
            <a:off x="429529" y="783381"/>
            <a:ext cx="8229600" cy="5562600"/>
          </a:xfrm>
        </p:spPr>
        <p:txBody>
          <a:bodyPr>
            <a:normAutofit fontScale="92500" lnSpcReduction="20000"/>
          </a:bodyPr>
          <a:lstStyle/>
          <a:p>
            <a:pPr marL="365760" indent="-283464" algn="ctr" fontAlgn="auto">
              <a:spcAft>
                <a:spcPts val="0"/>
              </a:spcAft>
              <a:buFont typeface="Wingdings" pitchFamily="2" charset="2"/>
              <a:buNone/>
              <a:defRPr/>
            </a:pPr>
            <a:endParaRPr lang="en-US" sz="3000" dirty="0">
              <a:solidFill>
                <a:schemeClr val="tx2"/>
              </a:solidFill>
            </a:endParaRPr>
          </a:p>
          <a:p>
            <a:pPr marL="82296" indent="0" algn="ctr" fontAlgn="auto">
              <a:lnSpc>
                <a:spcPct val="50000"/>
              </a:lnSpc>
              <a:spcAft>
                <a:spcPts val="0"/>
              </a:spcAft>
              <a:buNone/>
              <a:defRPr/>
            </a:pPr>
            <a:r>
              <a:rPr lang="en-US" sz="3000" b="1" dirty="0">
                <a:solidFill>
                  <a:schemeClr val="accent5"/>
                </a:solidFill>
              </a:rPr>
              <a:t>Estimated Impacts</a:t>
            </a:r>
          </a:p>
          <a:p>
            <a:pPr marL="82296" indent="0" algn="ctr" fontAlgn="auto">
              <a:lnSpc>
                <a:spcPct val="120000"/>
              </a:lnSpc>
              <a:spcAft>
                <a:spcPts val="0"/>
              </a:spcAft>
              <a:buNone/>
              <a:defRPr/>
            </a:pPr>
            <a:endParaRPr lang="en-US" dirty="0"/>
          </a:p>
          <a:p>
            <a:pPr marL="425196" indent="-342900">
              <a:defRPr/>
            </a:pPr>
            <a:r>
              <a:rPr lang="en-US" sz="2400" dirty="0"/>
              <a:t>In the case of the High School variable, housing prices are about 30% higher in a district with the highest value (77% passing) compared to a district with a 20% passing rate.</a:t>
            </a:r>
          </a:p>
          <a:p>
            <a:pPr marL="425196" indent="-342900">
              <a:defRPr/>
            </a:pPr>
            <a:endParaRPr lang="en-US" sz="2400" dirty="0"/>
          </a:p>
          <a:p>
            <a:pPr marL="425196" indent="-342900">
              <a:defRPr/>
            </a:pPr>
            <a:r>
              <a:rPr lang="en-US" sz="2400" dirty="0"/>
              <a:t>Prices are also about 3% higher at a 13 percent passing rate than at a 20% passing rate, but this result is not statistically significant (and involves only a few observations).</a:t>
            </a:r>
          </a:p>
          <a:p>
            <a:pPr marL="425196" indent="-342900">
              <a:defRPr/>
            </a:pPr>
            <a:endParaRPr lang="en-US" sz="2400" dirty="0"/>
          </a:p>
          <a:p>
            <a:pPr marL="425196" indent="-342900">
              <a:defRPr/>
            </a:pPr>
            <a:r>
              <a:rPr lang="en-US" sz="2400" dirty="0"/>
              <a:t>The results for the Elementary variable in Cleveland are consistent with the view that parents care about elementary school quality, but also care about education opportunities, which are clustered in the neighborhoods with the worst regular public schools.</a:t>
            </a:r>
          </a:p>
          <a:p>
            <a:pPr marL="82296" indent="0" fontAlgn="auto">
              <a:spcAft>
                <a:spcPts val="0"/>
              </a:spcAft>
              <a:buNone/>
              <a:defRPr/>
            </a:pPr>
            <a:endParaRPr lang="en-US" dirty="0"/>
          </a:p>
          <a:p>
            <a:pPr marL="365760" indent="-283464" fontAlgn="auto">
              <a:spcAft>
                <a:spcPts val="0"/>
              </a:spcAft>
              <a:buFont typeface="Wingdings 2"/>
              <a:buChar char=""/>
              <a:defRPr/>
            </a:pPr>
            <a:endParaRPr lang="en-US" dirty="0"/>
          </a:p>
        </p:txBody>
      </p:sp>
      <p:pic>
        <p:nvPicPr>
          <p:cNvPr id="5"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4" name="Title 3" hidden="1">
            <a:extLst>
              <a:ext uri="{FF2B5EF4-FFF2-40B4-BE49-F238E27FC236}">
                <a16:creationId xmlns:a16="http://schemas.microsoft.com/office/drawing/2014/main" id="{3581FCAE-0361-453F-B819-D2424BE3BA56}"/>
              </a:ext>
            </a:extLst>
          </p:cNvPr>
          <p:cNvSpPr>
            <a:spLocks noGrp="1"/>
          </p:cNvSpPr>
          <p:nvPr>
            <p:ph type="title"/>
          </p:nvPr>
        </p:nvSpPr>
        <p:spPr>
          <a:xfrm>
            <a:off x="457200" y="-1143000"/>
            <a:ext cx="8229600" cy="1143000"/>
          </a:xfrm>
        </p:spPr>
        <p:txBody>
          <a:bodyPr vert="horz" rtlCol="0" anchor="b">
            <a:normAutofit/>
            <a:scene3d>
              <a:camera prst="orthographicFront"/>
              <a:lightRig rig="soft" dir="t"/>
            </a:scene3d>
            <a:sp3d prstMaterial="softEdge">
              <a:bevelT w="25400" h="25400"/>
            </a:sp3d>
          </a:bodyPr>
          <a:lstStyle/>
          <a:p>
            <a:r>
              <a:rPr lang="en-US" dirty="0"/>
              <a:t>Estimated Impacts</a:t>
            </a:r>
          </a:p>
        </p:txBody>
      </p:sp>
    </p:spTree>
    <p:extLst>
      <p:ext uri="{BB962C8B-B14F-4D97-AF65-F5344CB8AC3E}">
        <p14:creationId xmlns:p14="http://schemas.microsoft.com/office/powerpoint/2010/main" val="24928858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A New Approach</a:t>
            </a:r>
          </a:p>
        </p:txBody>
      </p:sp>
      <p:sp>
        <p:nvSpPr>
          <p:cNvPr id="8" name="Rectangle"/>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a:t>  School Quality Capitalization</a:t>
            </a:r>
          </a:p>
        </p:txBody>
      </p:sp>
      <p:sp>
        <p:nvSpPr>
          <p:cNvPr id="5" name="Content Placeholder"/>
          <p:cNvSpPr txBox="1">
            <a:spLocks/>
          </p:cNvSpPr>
          <p:nvPr/>
        </p:nvSpPr>
        <p:spPr>
          <a:xfrm>
            <a:off x="610038" y="1002981"/>
            <a:ext cx="8026400" cy="577215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ctr">
              <a:buFont typeface="Wingdings 3"/>
              <a:buNone/>
            </a:pPr>
            <a:r>
              <a:rPr lang="en-US" sz="2800" b="1" dirty="0">
                <a:solidFill>
                  <a:schemeClr val="accent5"/>
                </a:solidFill>
              </a:rPr>
              <a:t>Conclusions, Theory</a:t>
            </a:r>
          </a:p>
          <a:p>
            <a:pPr algn="ctr">
              <a:lnSpc>
                <a:spcPct val="50000"/>
              </a:lnSpc>
              <a:buFont typeface="Wingdings 3"/>
              <a:buNone/>
            </a:pPr>
            <a:endParaRPr lang="en-US" dirty="0"/>
          </a:p>
          <a:p>
            <a:r>
              <a:rPr lang="en-US" dirty="0"/>
              <a:t>The envelope derived in </a:t>
            </a:r>
            <a:r>
              <a:rPr lang="en-US" dirty="0" err="1"/>
              <a:t>Yinger’s</a:t>
            </a:r>
            <a:r>
              <a:rPr lang="en-US" dirty="0"/>
              <a:t> paper:</a:t>
            </a:r>
          </a:p>
          <a:p>
            <a:pPr>
              <a:lnSpc>
                <a:spcPct val="50000"/>
              </a:lnSpc>
            </a:pPr>
            <a:endParaRPr lang="en-US" dirty="0"/>
          </a:p>
          <a:p>
            <a:pPr lvl="1"/>
            <a:r>
              <a:rPr lang="en-US" dirty="0"/>
              <a:t>Is based on a general characterization of household heterogeneity.</a:t>
            </a:r>
          </a:p>
          <a:p>
            <a:pPr lvl="1">
              <a:lnSpc>
                <a:spcPct val="50000"/>
              </a:lnSpc>
            </a:pPr>
            <a:endParaRPr lang="en-US" dirty="0"/>
          </a:p>
          <a:p>
            <a:pPr lvl="1"/>
            <a:r>
              <a:rPr lang="en-US" dirty="0"/>
              <a:t>Makes it possible to estimate demand elasticities (and program benefits) from the first-step equation—avoiding endogeneity.</a:t>
            </a:r>
          </a:p>
          <a:p>
            <a:pPr lvl="1">
              <a:lnSpc>
                <a:spcPct val="50000"/>
              </a:lnSpc>
            </a:pPr>
            <a:endParaRPr lang="en-US" dirty="0"/>
          </a:p>
          <a:p>
            <a:pPr lvl="1"/>
            <a:r>
              <a:rPr lang="en-US" dirty="0"/>
              <a:t>Ensures consistency between the envelope and the underlying bid functions.</a:t>
            </a:r>
          </a:p>
          <a:p>
            <a:pPr lvl="1">
              <a:lnSpc>
                <a:spcPct val="60000"/>
              </a:lnSpc>
            </a:pPr>
            <a:endParaRPr lang="en-US" dirty="0"/>
          </a:p>
          <a:p>
            <a:pPr lvl="1"/>
            <a:r>
              <a:rPr lang="en-US" dirty="0"/>
              <a:t>Sheds light on sorting.</a:t>
            </a:r>
          </a:p>
          <a:p>
            <a:pPr>
              <a:buFont typeface="Wingdings 3"/>
              <a:buNone/>
            </a:pPr>
            <a:endParaRPr lang="en-US" dirty="0"/>
          </a:p>
        </p:txBody>
      </p:sp>
      <p:pic>
        <p:nvPicPr>
          <p:cNvPr id="7"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10" name="Title 9" hidden="1">
            <a:extLst>
              <a:ext uri="{FF2B5EF4-FFF2-40B4-BE49-F238E27FC236}">
                <a16:creationId xmlns:a16="http://schemas.microsoft.com/office/drawing/2014/main" id="{FB873B29-CED2-4F55-A0CD-9BEE4F2A144A}"/>
              </a:ext>
            </a:extLst>
          </p:cNvPr>
          <p:cNvSpPr>
            <a:spLocks noGrp="1"/>
          </p:cNvSpPr>
          <p:nvPr>
            <p:ph type="title"/>
          </p:nvPr>
        </p:nvSpPr>
        <p:spPr>
          <a:xfrm>
            <a:off x="457200" y="-1143000"/>
            <a:ext cx="8229600" cy="1143000"/>
          </a:xfrm>
        </p:spPr>
        <p:txBody>
          <a:bodyPr vert="horz" rtlCol="0" anchor="b">
            <a:normAutofit/>
            <a:scene3d>
              <a:camera prst="orthographicFront"/>
              <a:lightRig rig="soft" dir="t"/>
            </a:scene3d>
            <a:sp3d prstMaterial="softEdge">
              <a:bevelT w="25400" h="25400"/>
            </a:sp3d>
          </a:bodyPr>
          <a:lstStyle/>
          <a:p>
            <a:r>
              <a:rPr lang="en-US" dirty="0"/>
              <a:t>Conclusions, Theory</a:t>
            </a:r>
          </a:p>
        </p:txBody>
      </p:sp>
    </p:spTree>
    <p:extLst>
      <p:ext uri="{BB962C8B-B14F-4D97-AF65-F5344CB8AC3E}">
        <p14:creationId xmlns:p14="http://schemas.microsoft.com/office/powerpoint/2010/main" val="3918452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Challenges</a:t>
            </a:r>
          </a:p>
        </p:txBody>
      </p:sp>
      <p:sp>
        <p:nvSpPr>
          <p:cNvPr id="7" name="Rectangle 1"/>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a:t>  School Quality Capitalization</a:t>
            </a:r>
          </a:p>
        </p:txBody>
      </p:sp>
      <p:sp>
        <p:nvSpPr>
          <p:cNvPr id="6147" name="Rectangle 2"/>
          <p:cNvSpPr>
            <a:spLocks noGrp="1" noChangeArrowheads="1"/>
          </p:cNvSpPr>
          <p:nvPr>
            <p:ph idx="1"/>
          </p:nvPr>
        </p:nvSpPr>
        <p:spPr>
          <a:xfrm>
            <a:off x="407276" y="1201292"/>
            <a:ext cx="8229600" cy="5086350"/>
          </a:xfrm>
        </p:spPr>
        <p:txBody>
          <a:bodyPr>
            <a:normAutofit/>
          </a:bodyPr>
          <a:lstStyle/>
          <a:p>
            <a:pPr marL="365760" indent="-283464" algn="ctr" fontAlgn="auto">
              <a:spcAft>
                <a:spcPts val="0"/>
              </a:spcAft>
              <a:buFont typeface="Wingdings" pitchFamily="2" charset="2"/>
              <a:buNone/>
              <a:defRPr/>
            </a:pPr>
            <a:r>
              <a:rPr lang="en-US" sz="3000" b="1" dirty="0">
                <a:solidFill>
                  <a:schemeClr val="accent5"/>
                </a:solidFill>
              </a:rPr>
              <a:t>Defining School Quality, 2</a:t>
            </a:r>
          </a:p>
          <a:p>
            <a:pPr marL="365760" indent="-283464" fontAlgn="auto">
              <a:lnSpc>
                <a:spcPct val="50000"/>
              </a:lnSpc>
              <a:spcAft>
                <a:spcPts val="0"/>
              </a:spcAft>
              <a:buFont typeface="Wingdings 2"/>
              <a:buChar char=""/>
              <a:defRPr/>
            </a:pPr>
            <a:endParaRPr lang="en-US" sz="3000" dirty="0"/>
          </a:p>
          <a:p>
            <a:pPr marL="365760" indent="-283464" fontAlgn="auto">
              <a:spcAft>
                <a:spcPts val="0"/>
              </a:spcAft>
              <a:buFont typeface="Wingdings 2"/>
              <a:buChar char=""/>
              <a:defRPr/>
            </a:pPr>
            <a:r>
              <a:rPr lang="en-US" dirty="0"/>
              <a:t>Possible approaches:</a:t>
            </a:r>
          </a:p>
          <a:p>
            <a:pPr marL="365760" indent="-283464" fontAlgn="auto">
              <a:spcAft>
                <a:spcPts val="0"/>
              </a:spcAft>
              <a:buFont typeface="Wingdings 2"/>
              <a:buChar char=""/>
              <a:defRPr/>
            </a:pPr>
            <a:endParaRPr lang="en-US" dirty="0"/>
          </a:p>
          <a:p>
            <a:pPr lvl="1" indent="-283464">
              <a:buFont typeface="Wingdings 2"/>
              <a:buChar char=""/>
              <a:defRPr/>
            </a:pPr>
            <a:r>
              <a:rPr lang="en-US" dirty="0"/>
              <a:t>Pick school outputs on a (visible) district report card.</a:t>
            </a:r>
          </a:p>
          <a:p>
            <a:pPr marL="365760" indent="-283464" fontAlgn="auto">
              <a:spcAft>
                <a:spcPts val="0"/>
              </a:spcAft>
              <a:buFont typeface="Wingdings 2"/>
              <a:buChar char=""/>
              <a:defRPr/>
            </a:pPr>
            <a:endParaRPr lang="en-US" dirty="0"/>
          </a:p>
          <a:p>
            <a:pPr lvl="1" indent="-283464">
              <a:buFont typeface="Wingdings 2"/>
              <a:buChar char=""/>
              <a:defRPr/>
            </a:pPr>
            <a:r>
              <a:rPr lang="en-US" dirty="0"/>
              <a:t>Pick the measures in the state’s accountability system.</a:t>
            </a:r>
          </a:p>
          <a:p>
            <a:pPr marL="365760" indent="-283464" fontAlgn="auto">
              <a:spcAft>
                <a:spcPts val="0"/>
              </a:spcAft>
              <a:buFont typeface="Wingdings 2"/>
              <a:buChar char=""/>
              <a:defRPr/>
            </a:pPr>
            <a:endParaRPr lang="en-US" dirty="0"/>
          </a:p>
          <a:p>
            <a:pPr lvl="1" indent="-283464">
              <a:buFont typeface="Wingdings 2"/>
              <a:buChar char=""/>
              <a:defRPr/>
            </a:pPr>
            <a:r>
              <a:rPr lang="en-US" dirty="0"/>
              <a:t>Pick measures correlated with key demand variables, such as income and tax price.</a:t>
            </a:r>
          </a:p>
          <a:p>
            <a:pPr marL="82296" indent="0" fontAlgn="auto">
              <a:spcAft>
                <a:spcPts val="0"/>
              </a:spcAft>
              <a:buNone/>
              <a:defRPr/>
            </a:pPr>
            <a:endParaRPr lang="en-US" dirty="0"/>
          </a:p>
          <a:p>
            <a:pPr marL="82296" indent="0" fontAlgn="auto">
              <a:spcAft>
                <a:spcPts val="0"/>
              </a:spcAft>
              <a:buNone/>
              <a:defRPr/>
            </a:pPr>
            <a:endParaRPr lang="en-US" dirty="0"/>
          </a:p>
          <a:p>
            <a:pPr marL="365760" indent="-283464" fontAlgn="auto">
              <a:spcAft>
                <a:spcPts val="0"/>
              </a:spcAft>
              <a:buFont typeface="Wingdings 2"/>
              <a:buChar char=""/>
              <a:defRPr/>
            </a:pPr>
            <a:endParaRPr lang="en-US" dirty="0"/>
          </a:p>
        </p:txBody>
      </p:sp>
      <p:pic>
        <p:nvPicPr>
          <p:cNvPr id="6"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4" name="Title 3" hidden="1">
            <a:extLst>
              <a:ext uri="{FF2B5EF4-FFF2-40B4-BE49-F238E27FC236}">
                <a16:creationId xmlns:a16="http://schemas.microsoft.com/office/drawing/2014/main" id="{78DACDF5-2939-4620-B1D1-CF6FCE938AF6}"/>
              </a:ext>
            </a:extLst>
          </p:cNvPr>
          <p:cNvSpPr>
            <a:spLocks noGrp="1"/>
          </p:cNvSpPr>
          <p:nvPr>
            <p:ph type="title"/>
          </p:nvPr>
        </p:nvSpPr>
        <p:spPr>
          <a:xfrm>
            <a:off x="457200" y="-1143000"/>
            <a:ext cx="8229600" cy="1143000"/>
          </a:xfrm>
        </p:spPr>
        <p:txBody>
          <a:bodyPr vert="horz" rtlCol="0" anchor="b">
            <a:normAutofit/>
            <a:scene3d>
              <a:camera prst="orthographicFront"/>
              <a:lightRig rig="soft" dir="t"/>
            </a:scene3d>
            <a:sp3d prstMaterial="softEdge">
              <a:bevelT w="25400" h="25400"/>
            </a:sp3d>
          </a:bodyPr>
          <a:lstStyle/>
          <a:p>
            <a:r>
              <a:rPr lang="en-US" dirty="0"/>
              <a:t>Defining School Quality, 2</a:t>
            </a:r>
          </a:p>
        </p:txBody>
      </p:sp>
    </p:spTree>
    <p:extLst>
      <p:ext uri="{BB962C8B-B14F-4D97-AF65-F5344CB8AC3E}">
        <p14:creationId xmlns:p14="http://schemas.microsoft.com/office/powerpoint/2010/main" val="40442003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A New Approach</a:t>
            </a:r>
          </a:p>
        </p:txBody>
      </p:sp>
      <p:sp>
        <p:nvSpPr>
          <p:cNvPr id="8" name="Rectangle"/>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a:t>  School Quality Capitalization</a:t>
            </a:r>
          </a:p>
        </p:txBody>
      </p:sp>
      <p:sp>
        <p:nvSpPr>
          <p:cNvPr id="5" name="Content Placeholder"/>
          <p:cNvSpPr txBox="1">
            <a:spLocks/>
          </p:cNvSpPr>
          <p:nvPr/>
        </p:nvSpPr>
        <p:spPr>
          <a:xfrm>
            <a:off x="584200" y="999609"/>
            <a:ext cx="8051800" cy="5657850"/>
          </a:xfrm>
          <a:prstGeom prst="rect">
            <a:avLst/>
          </a:prstGeom>
        </p:spPr>
        <p:txBody>
          <a:bodyPr vert="horz">
            <a:normAutofit fontScale="925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ctr">
              <a:buFont typeface="Wingdings 3"/>
              <a:buNone/>
            </a:pPr>
            <a:r>
              <a:rPr lang="en-US" sz="3000" b="1" dirty="0">
                <a:solidFill>
                  <a:schemeClr val="accent5"/>
                </a:solidFill>
              </a:rPr>
              <a:t>Conclusions, Empirical Results</a:t>
            </a:r>
          </a:p>
          <a:p>
            <a:pPr algn="ctr">
              <a:buFont typeface="Wingdings 3"/>
              <a:buNone/>
            </a:pPr>
            <a:endParaRPr lang="en-US" dirty="0"/>
          </a:p>
          <a:p>
            <a:r>
              <a:rPr lang="en-US" dirty="0"/>
              <a:t>Willingness to pay for some aspects of school quality can be estimated with precision.</a:t>
            </a:r>
          </a:p>
          <a:p>
            <a:pPr>
              <a:lnSpc>
                <a:spcPct val="60000"/>
              </a:lnSpc>
            </a:pPr>
            <a:endParaRPr lang="en-US" dirty="0"/>
          </a:p>
          <a:p>
            <a:pPr lvl="1"/>
            <a:r>
              <a:rPr lang="en-US" dirty="0"/>
              <a:t>The price elasticity of demand for high school quality is about -0.75 and housing prices are up to 30% higher where high school quality is than where it is low.</a:t>
            </a:r>
          </a:p>
          <a:p>
            <a:pPr lvl="1">
              <a:lnSpc>
                <a:spcPct val="60000"/>
              </a:lnSpc>
              <a:spcBef>
                <a:spcPts val="0"/>
              </a:spcBef>
            </a:pPr>
            <a:endParaRPr lang="en-US" dirty="0"/>
          </a:p>
          <a:p>
            <a:r>
              <a:rPr lang="en-US" dirty="0"/>
              <a:t>The theory of sorting is strongly supported in most cases.</a:t>
            </a:r>
          </a:p>
          <a:p>
            <a:pPr lvl="1">
              <a:lnSpc>
                <a:spcPct val="60000"/>
              </a:lnSpc>
              <a:spcBef>
                <a:spcPts val="0"/>
              </a:spcBef>
            </a:pPr>
            <a:endParaRPr lang="en-US" dirty="0"/>
          </a:p>
          <a:p>
            <a:pPr lvl="1"/>
            <a:r>
              <a:rPr lang="en-US" dirty="0"/>
              <a:t>Household types with steeper bid functions for high school quality tend to live where school quality is higher.</a:t>
            </a:r>
          </a:p>
          <a:p>
            <a:pPr algn="ctr">
              <a:buFont typeface="Wingdings 3"/>
              <a:buNone/>
            </a:pPr>
            <a:endParaRPr lang="en-US" dirty="0"/>
          </a:p>
          <a:p>
            <a:pPr>
              <a:buFont typeface="Wingdings 3"/>
              <a:buNone/>
            </a:pPr>
            <a:endParaRPr lang="en-US" dirty="0"/>
          </a:p>
        </p:txBody>
      </p:sp>
      <p:pic>
        <p:nvPicPr>
          <p:cNvPr id="7"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10" name="Title 9" hidden="1">
            <a:extLst>
              <a:ext uri="{FF2B5EF4-FFF2-40B4-BE49-F238E27FC236}">
                <a16:creationId xmlns:a16="http://schemas.microsoft.com/office/drawing/2014/main" id="{79D1BC6A-1E2A-4DD5-84D1-8F380CA24B32}"/>
              </a:ext>
            </a:extLst>
          </p:cNvPr>
          <p:cNvSpPr>
            <a:spLocks noGrp="1"/>
          </p:cNvSpPr>
          <p:nvPr>
            <p:ph type="title"/>
          </p:nvPr>
        </p:nvSpPr>
        <p:spPr>
          <a:xfrm>
            <a:off x="457200" y="-1143000"/>
            <a:ext cx="8229600" cy="1143000"/>
          </a:xfrm>
        </p:spPr>
        <p:txBody>
          <a:bodyPr vert="horz" rtlCol="0" anchor="b">
            <a:normAutofit/>
            <a:scene3d>
              <a:camera prst="orthographicFront"/>
              <a:lightRig rig="soft" dir="t"/>
            </a:scene3d>
            <a:sp3d prstMaterial="softEdge">
              <a:bevelT w="25400" h="25400"/>
            </a:sp3d>
          </a:bodyPr>
          <a:lstStyle/>
          <a:p>
            <a:r>
              <a:rPr lang="en-US" dirty="0"/>
              <a:t>Conclusions, Empirical Results</a:t>
            </a:r>
          </a:p>
        </p:txBody>
      </p:sp>
    </p:spTree>
    <p:extLst>
      <p:ext uri="{BB962C8B-B14F-4D97-AF65-F5344CB8AC3E}">
        <p14:creationId xmlns:p14="http://schemas.microsoft.com/office/powerpoint/2010/main" val="23659388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A New Approach </a:t>
            </a:r>
          </a:p>
        </p:txBody>
      </p:sp>
      <p:sp>
        <p:nvSpPr>
          <p:cNvPr id="8" name="Rectangle"/>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a:t>  School Quality Capitalization</a:t>
            </a:r>
          </a:p>
        </p:txBody>
      </p:sp>
      <p:sp>
        <p:nvSpPr>
          <p:cNvPr id="5" name="Content Placeholder"/>
          <p:cNvSpPr txBox="1">
            <a:spLocks/>
          </p:cNvSpPr>
          <p:nvPr/>
        </p:nvSpPr>
        <p:spPr>
          <a:xfrm>
            <a:off x="406400" y="742950"/>
            <a:ext cx="8229600" cy="5886450"/>
          </a:xfrm>
          <a:prstGeom prst="rect">
            <a:avLst/>
          </a:prstGeom>
        </p:spPr>
        <p:txBody>
          <a:bodyPr vert="horz">
            <a:normAutofit fontScale="92500"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lvl="1">
              <a:lnSpc>
                <a:spcPct val="70000"/>
              </a:lnSpc>
            </a:pPr>
            <a:endParaRPr lang="en-US" dirty="0"/>
          </a:p>
          <a:p>
            <a:pPr algn="ctr">
              <a:spcAft>
                <a:spcPts val="1200"/>
              </a:spcAft>
              <a:buNone/>
            </a:pPr>
            <a:r>
              <a:rPr lang="en-US" sz="3000" b="1" dirty="0">
                <a:solidFill>
                  <a:schemeClr val="accent5"/>
                </a:solidFill>
              </a:rPr>
              <a:t>Conclusions, Empirical, Continued</a:t>
            </a:r>
          </a:p>
          <a:p>
            <a:pPr>
              <a:spcAft>
                <a:spcPts val="1200"/>
              </a:spcAft>
            </a:pPr>
            <a:r>
              <a:rPr lang="en-US" dirty="0"/>
              <a:t>Household seem to care about several dimensions of school quality, but precise demand parameters cannot be estimated in many cases.</a:t>
            </a:r>
          </a:p>
          <a:p>
            <a:pPr lvl="1">
              <a:spcAft>
                <a:spcPts val="1200"/>
              </a:spcAft>
            </a:pPr>
            <a:r>
              <a:rPr lang="en-US" dirty="0"/>
              <a:t>The price elasticity and other parameters cannot be precisely estimated </a:t>
            </a:r>
            <a:r>
              <a:rPr lang="en-US" b="1" dirty="0">
                <a:solidFill>
                  <a:schemeClr val="accent1"/>
                </a:solidFill>
              </a:rPr>
              <a:t>for relative elementary scores</a:t>
            </a:r>
            <a:r>
              <a:rPr lang="en-US" dirty="0"/>
              <a:t>.</a:t>
            </a:r>
          </a:p>
          <a:p>
            <a:pPr lvl="1">
              <a:spcAft>
                <a:spcPts val="1200"/>
              </a:spcAft>
            </a:pPr>
            <a:r>
              <a:rPr lang="en-US" dirty="0"/>
              <a:t>Results for </a:t>
            </a:r>
            <a:r>
              <a:rPr lang="en-US" b="1" dirty="0">
                <a:solidFill>
                  <a:schemeClr val="accent1"/>
                </a:solidFill>
              </a:rPr>
              <a:t>elementary value added </a:t>
            </a:r>
            <a:r>
              <a:rPr lang="en-US" dirty="0"/>
              <a:t>suggest a relationship that is too complex for current specifications; parents appear concerned about schools with low starting scores even when they improve.</a:t>
            </a:r>
          </a:p>
          <a:p>
            <a:pPr lvl="1">
              <a:spcAft>
                <a:spcPts val="1200"/>
              </a:spcAft>
            </a:pPr>
            <a:r>
              <a:rPr lang="en-US" dirty="0"/>
              <a:t>Results for </a:t>
            </a:r>
            <a:r>
              <a:rPr lang="en-US" b="1" dirty="0">
                <a:solidFill>
                  <a:schemeClr val="accent1"/>
                </a:solidFill>
              </a:rPr>
              <a:t>percent minority teachers </a:t>
            </a:r>
            <a:r>
              <a:rPr lang="en-US" dirty="0"/>
              <a:t>hint that some households prefer teacher diversity, which calls for a specification different from any used up to now.</a:t>
            </a:r>
          </a:p>
          <a:p>
            <a:pPr>
              <a:buFont typeface="Wingdings 3"/>
              <a:buNone/>
            </a:pPr>
            <a:endParaRPr lang="en-US" dirty="0"/>
          </a:p>
        </p:txBody>
      </p:sp>
      <p:pic>
        <p:nvPicPr>
          <p:cNvPr id="7"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10" name="Title 9" hidden="1">
            <a:extLst>
              <a:ext uri="{FF2B5EF4-FFF2-40B4-BE49-F238E27FC236}">
                <a16:creationId xmlns:a16="http://schemas.microsoft.com/office/drawing/2014/main" id="{49C7E36B-BBD8-47AF-A9FC-DAABD6332F1D}"/>
              </a:ext>
            </a:extLst>
          </p:cNvPr>
          <p:cNvSpPr>
            <a:spLocks noGrp="1"/>
          </p:cNvSpPr>
          <p:nvPr>
            <p:ph type="title"/>
          </p:nvPr>
        </p:nvSpPr>
        <p:spPr>
          <a:xfrm>
            <a:off x="457200" y="-1143000"/>
            <a:ext cx="8229600" cy="1143000"/>
          </a:xfrm>
        </p:spPr>
        <p:txBody>
          <a:bodyPr vert="horz" rtlCol="0" anchor="b">
            <a:normAutofit fontScale="90000"/>
            <a:scene3d>
              <a:camera prst="orthographicFront"/>
              <a:lightRig rig="soft" dir="t"/>
            </a:scene3d>
            <a:sp3d prstMaterial="softEdge">
              <a:bevelT w="25400" h="25400"/>
            </a:sp3d>
          </a:bodyPr>
          <a:lstStyle/>
          <a:p>
            <a:r>
              <a:rPr lang="en-US" dirty="0"/>
              <a:t>Conclusions, Empirical, Continued</a:t>
            </a:r>
          </a:p>
        </p:txBody>
      </p:sp>
    </p:spTree>
    <p:extLst>
      <p:ext uri="{BB962C8B-B14F-4D97-AF65-F5344CB8AC3E}">
        <p14:creationId xmlns:p14="http://schemas.microsoft.com/office/powerpoint/2010/main" val="459341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A New Approach</a:t>
            </a:r>
          </a:p>
        </p:txBody>
      </p:sp>
      <p:sp>
        <p:nvSpPr>
          <p:cNvPr id="8" name="Rectangle"/>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a:t>  School Quality Capitalization</a:t>
            </a:r>
          </a:p>
        </p:txBody>
      </p:sp>
      <p:sp>
        <p:nvSpPr>
          <p:cNvPr id="5" name="Content Placeholder"/>
          <p:cNvSpPr txBox="1">
            <a:spLocks/>
          </p:cNvSpPr>
          <p:nvPr/>
        </p:nvSpPr>
        <p:spPr>
          <a:xfrm>
            <a:off x="609600" y="1021959"/>
            <a:ext cx="8128000" cy="54864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ctr">
              <a:spcAft>
                <a:spcPts val="1200"/>
              </a:spcAft>
              <a:buFont typeface="Wingdings 3"/>
              <a:buNone/>
            </a:pPr>
            <a:r>
              <a:rPr lang="en-US" sz="3000" b="1" dirty="0">
                <a:solidFill>
                  <a:schemeClr val="accent5"/>
                </a:solidFill>
              </a:rPr>
              <a:t>Tests for Normal Sorting</a:t>
            </a:r>
          </a:p>
          <a:p>
            <a:pPr>
              <a:spcAft>
                <a:spcPts val="1200"/>
              </a:spcAft>
            </a:pPr>
            <a:r>
              <a:rPr lang="en-US" dirty="0"/>
              <a:t>Once the envelope has been estimated, one can recover its slope with respect to </a:t>
            </a:r>
            <a:r>
              <a:rPr lang="en-US" i="1" dirty="0">
                <a:latin typeface="Times New Roman" pitchFamily="18" charset="0"/>
                <a:cs typeface="Times New Roman" pitchFamily="18" charset="0"/>
              </a:rPr>
              <a:t>S</a:t>
            </a:r>
            <a:r>
              <a:rPr lang="en-US" dirty="0"/>
              <a:t>, which is a function of income and other demand variables (for </a:t>
            </a:r>
            <a:r>
              <a:rPr lang="en-US" i="1" dirty="0">
                <a:latin typeface="Times New Roman" pitchFamily="18" charset="0"/>
                <a:cs typeface="Times New Roman" pitchFamily="18" charset="0"/>
              </a:rPr>
              <a:t>S</a:t>
            </a:r>
            <a:r>
              <a:rPr lang="en-US" dirty="0"/>
              <a:t> and </a:t>
            </a:r>
            <a:r>
              <a:rPr lang="en-US" i="1" dirty="0">
                <a:latin typeface="Times New Roman" pitchFamily="18" charset="0"/>
                <a:cs typeface="Times New Roman" pitchFamily="18" charset="0"/>
              </a:rPr>
              <a:t>H</a:t>
            </a:r>
            <a:r>
              <a:rPr lang="en-US" dirty="0"/>
              <a:t>).   </a:t>
            </a:r>
          </a:p>
          <a:p>
            <a:pPr>
              <a:spcAft>
                <a:spcPts val="1200"/>
              </a:spcAft>
            </a:pPr>
            <a:r>
              <a:rPr lang="en-US" dirty="0"/>
              <a:t>The theory says that the income coefficient is    (</a:t>
            </a:r>
            <a:r>
              <a:rPr lang="en-US" i="1" dirty="0">
                <a:latin typeface="Times New Roman"/>
                <a:cs typeface="Times New Roman"/>
              </a:rPr>
              <a:t>-</a:t>
            </a:r>
            <a:r>
              <a:rPr lang="el-GR" i="1" dirty="0">
                <a:latin typeface="Times New Roman"/>
                <a:cs typeface="Times New Roman"/>
              </a:rPr>
              <a:t>θ</a:t>
            </a:r>
            <a:r>
              <a:rPr lang="en-US" i="1" dirty="0">
                <a:latin typeface="Times New Roman"/>
                <a:cs typeface="Times New Roman"/>
              </a:rPr>
              <a:t>/</a:t>
            </a:r>
            <a:r>
              <a:rPr lang="el-GR" i="1" dirty="0">
                <a:latin typeface="Times New Roman"/>
                <a:cs typeface="Times New Roman"/>
              </a:rPr>
              <a:t>μ</a:t>
            </a:r>
            <a:r>
              <a:rPr lang="en-US" i="1" dirty="0">
                <a:latin typeface="Times New Roman"/>
                <a:cs typeface="Times New Roman"/>
              </a:rPr>
              <a:t> - </a:t>
            </a:r>
            <a:r>
              <a:rPr lang="el-GR" i="1" dirty="0">
                <a:latin typeface="Times New Roman"/>
                <a:cs typeface="Times New Roman"/>
              </a:rPr>
              <a:t>γ</a:t>
            </a:r>
            <a:r>
              <a:rPr lang="en-US" dirty="0"/>
              <a:t>)</a:t>
            </a:r>
            <a:r>
              <a:rPr lang="en-US" dirty="0">
                <a:latin typeface="Times New Roman"/>
                <a:cs typeface="Times New Roman"/>
              </a:rPr>
              <a:t>.  </a:t>
            </a:r>
          </a:p>
          <a:p>
            <a:pPr lvl="1">
              <a:spcAft>
                <a:spcPts val="1200"/>
              </a:spcAft>
            </a:pPr>
            <a:r>
              <a:rPr lang="en-US" dirty="0"/>
              <a:t>Normal sorting requires this coefficient to be positive.</a:t>
            </a:r>
          </a:p>
          <a:p>
            <a:pPr lvl="1">
              <a:spcAft>
                <a:spcPts val="1200"/>
              </a:spcAft>
            </a:pPr>
            <a:r>
              <a:rPr lang="en-US" dirty="0"/>
              <a:t>Recall that the amenity price elasticity,</a:t>
            </a:r>
            <a:r>
              <a:rPr lang="el-GR" dirty="0">
                <a:latin typeface="Times New Roman"/>
                <a:cs typeface="Times New Roman"/>
              </a:rPr>
              <a:t> </a:t>
            </a:r>
            <a:r>
              <a:rPr lang="el-GR" i="1" dirty="0">
                <a:latin typeface="Times New Roman"/>
                <a:cs typeface="Times New Roman"/>
              </a:rPr>
              <a:t>μ</a:t>
            </a:r>
            <a:r>
              <a:rPr lang="en-US" dirty="0"/>
              <a:t>, is negative.</a:t>
            </a:r>
          </a:p>
        </p:txBody>
      </p:sp>
      <p:pic>
        <p:nvPicPr>
          <p:cNvPr id="7"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10" name="Title 9" hidden="1">
            <a:extLst>
              <a:ext uri="{FF2B5EF4-FFF2-40B4-BE49-F238E27FC236}">
                <a16:creationId xmlns:a16="http://schemas.microsoft.com/office/drawing/2014/main" id="{044491ED-912E-4F5C-A7A6-8BA5FEB17037}"/>
              </a:ext>
            </a:extLst>
          </p:cNvPr>
          <p:cNvSpPr>
            <a:spLocks noGrp="1"/>
          </p:cNvSpPr>
          <p:nvPr>
            <p:ph type="title"/>
          </p:nvPr>
        </p:nvSpPr>
        <p:spPr>
          <a:xfrm>
            <a:off x="457200" y="-1143000"/>
            <a:ext cx="8229600" cy="1143000"/>
          </a:xfrm>
        </p:spPr>
        <p:txBody>
          <a:bodyPr vert="horz" rtlCol="0" anchor="b">
            <a:normAutofit/>
            <a:scene3d>
              <a:camera prst="orthographicFront"/>
              <a:lightRig rig="soft" dir="t"/>
            </a:scene3d>
            <a:sp3d prstMaterial="softEdge">
              <a:bevelT w="25400" h="25400"/>
            </a:sp3d>
          </a:bodyPr>
          <a:lstStyle/>
          <a:p>
            <a:r>
              <a:rPr lang="en-US" dirty="0"/>
              <a:t>Tests for Normal Sorting</a:t>
            </a:r>
          </a:p>
        </p:txBody>
      </p:sp>
    </p:spTree>
    <p:extLst>
      <p:ext uri="{BB962C8B-B14F-4D97-AF65-F5344CB8AC3E}">
        <p14:creationId xmlns:p14="http://schemas.microsoft.com/office/powerpoint/2010/main" val="17478296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A New Approach </a:t>
            </a:r>
          </a:p>
        </p:txBody>
      </p:sp>
      <p:sp>
        <p:nvSpPr>
          <p:cNvPr id="8" name="Rectangle"/>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a:t>  School Quality Capitalization</a:t>
            </a:r>
          </a:p>
        </p:txBody>
      </p:sp>
      <p:sp>
        <p:nvSpPr>
          <p:cNvPr id="5" name="Content Placeholder"/>
          <p:cNvSpPr txBox="1">
            <a:spLocks/>
          </p:cNvSpPr>
          <p:nvPr/>
        </p:nvSpPr>
        <p:spPr>
          <a:xfrm>
            <a:off x="711201" y="1154984"/>
            <a:ext cx="8128000" cy="5486400"/>
          </a:xfrm>
          <a:prstGeom prst="rect">
            <a:avLst/>
          </a:prstGeom>
        </p:spPr>
        <p:txBody>
          <a:bodyPr vert="horz">
            <a:normAutofit fontScale="92500"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ctr">
              <a:buFont typeface="Wingdings 3"/>
              <a:buNone/>
            </a:pPr>
            <a:r>
              <a:rPr lang="en-US" sz="3000" b="1" dirty="0">
                <a:solidFill>
                  <a:schemeClr val="accent5"/>
                </a:solidFill>
              </a:rPr>
              <a:t>Direct and Indirect Tests</a:t>
            </a:r>
          </a:p>
          <a:p>
            <a:pPr algn="ctr">
              <a:buFont typeface="Wingdings 3"/>
              <a:buNone/>
            </a:pPr>
            <a:endParaRPr lang="en-US" dirty="0"/>
          </a:p>
          <a:p>
            <a:r>
              <a:rPr lang="en-US" dirty="0"/>
              <a:t>Direct and indirect tests are possible.  </a:t>
            </a:r>
          </a:p>
          <a:p>
            <a:endParaRPr lang="en-US" dirty="0"/>
          </a:p>
          <a:p>
            <a:pPr lvl="1"/>
            <a:r>
              <a:rPr lang="en-US" dirty="0"/>
              <a:t>A direct test looks at the income coefficient controlling for all other observable demand determinants.</a:t>
            </a:r>
          </a:p>
          <a:p>
            <a:pPr lvl="1"/>
            <a:endParaRPr lang="en-US" dirty="0"/>
          </a:p>
          <a:p>
            <a:pPr lvl="1"/>
            <a:r>
              <a:rPr lang="en-US" dirty="0"/>
              <a:t>An indirect test says that normal sorting for </a:t>
            </a:r>
            <a:r>
              <a:rPr lang="en-US" i="1" dirty="0">
                <a:latin typeface="Times New Roman" pitchFamily="18" charset="0"/>
                <a:cs typeface="Times New Roman" pitchFamily="18" charset="0"/>
              </a:rPr>
              <a:t>S</a:t>
            </a:r>
            <a:r>
              <a:rPr lang="en-US" dirty="0"/>
              <a:t> may arise indirectly through the correlation between </a:t>
            </a:r>
            <a:r>
              <a:rPr lang="en-US" i="1" dirty="0">
                <a:latin typeface="Times New Roman" pitchFamily="18" charset="0"/>
                <a:cs typeface="Times New Roman" pitchFamily="18" charset="0"/>
              </a:rPr>
              <a:t>S</a:t>
            </a:r>
            <a:r>
              <a:rPr lang="en-US" dirty="0"/>
              <a:t> and other amenities (and the impact of income on these other amenities).</a:t>
            </a:r>
          </a:p>
          <a:p>
            <a:pPr lvl="1"/>
            <a:endParaRPr lang="en-US" dirty="0"/>
          </a:p>
          <a:p>
            <a:pPr lvl="1"/>
            <a:r>
              <a:rPr lang="en-US" dirty="0"/>
              <a:t>Based on the omitted variable theorem, the indirect test comes from the sign of the income term in a regression </a:t>
            </a:r>
            <a:r>
              <a:rPr lang="en-US" b="1" dirty="0">
                <a:solidFill>
                  <a:schemeClr val="accent1"/>
                </a:solidFill>
              </a:rPr>
              <a:t>omitting all other demand variables</a:t>
            </a:r>
            <a:r>
              <a:rPr lang="en-US" dirty="0"/>
              <a:t>. </a:t>
            </a:r>
          </a:p>
        </p:txBody>
      </p:sp>
      <p:pic>
        <p:nvPicPr>
          <p:cNvPr id="7"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10" name="Title 9" hidden="1">
            <a:extLst>
              <a:ext uri="{FF2B5EF4-FFF2-40B4-BE49-F238E27FC236}">
                <a16:creationId xmlns:a16="http://schemas.microsoft.com/office/drawing/2014/main" id="{38885352-37CF-4289-8029-F50EAD9AE4D0}"/>
              </a:ext>
            </a:extLst>
          </p:cNvPr>
          <p:cNvSpPr>
            <a:spLocks noGrp="1"/>
          </p:cNvSpPr>
          <p:nvPr>
            <p:ph type="title"/>
          </p:nvPr>
        </p:nvSpPr>
        <p:spPr>
          <a:xfrm>
            <a:off x="457200" y="-1143000"/>
            <a:ext cx="8229600" cy="1143000"/>
          </a:xfrm>
        </p:spPr>
        <p:txBody>
          <a:bodyPr vert="horz" rtlCol="0" anchor="b">
            <a:normAutofit/>
            <a:scene3d>
              <a:camera prst="orthographicFront"/>
              <a:lightRig rig="soft" dir="t"/>
            </a:scene3d>
            <a:sp3d prstMaterial="softEdge">
              <a:bevelT w="25400" h="25400"/>
            </a:sp3d>
          </a:bodyPr>
          <a:lstStyle/>
          <a:p>
            <a:r>
              <a:rPr lang="en-US" dirty="0"/>
              <a:t>Direct and Indirect Tests</a:t>
            </a:r>
          </a:p>
        </p:txBody>
      </p:sp>
    </p:spTree>
    <p:extLst>
      <p:ext uri="{BB962C8B-B14F-4D97-AF65-F5344CB8AC3E}">
        <p14:creationId xmlns:p14="http://schemas.microsoft.com/office/powerpoint/2010/main" val="32636145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A New Approach</a:t>
            </a:r>
          </a:p>
        </p:txBody>
      </p:sp>
      <p:sp>
        <p:nvSpPr>
          <p:cNvPr id="8" name="Rectangle"/>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a:t>  School Quality Capitalization</a:t>
            </a:r>
          </a:p>
        </p:txBody>
      </p:sp>
      <p:graphicFrame>
        <p:nvGraphicFramePr>
          <p:cNvPr id="2" name="Table" descr="Please contact Professor Yinger for details regarding figures and graphs."/>
          <p:cNvGraphicFramePr>
            <a:graphicFrameLocks noGrp="1"/>
          </p:cNvGraphicFramePr>
          <p:nvPr>
            <p:extLst>
              <p:ext uri="{D42A27DB-BD31-4B8C-83A1-F6EECF244321}">
                <p14:modId xmlns:p14="http://schemas.microsoft.com/office/powerpoint/2010/main" val="2446277939"/>
              </p:ext>
            </p:extLst>
          </p:nvPr>
        </p:nvGraphicFramePr>
        <p:xfrm>
          <a:off x="1302630" y="1286422"/>
          <a:ext cx="6248400" cy="4800525"/>
        </p:xfrm>
        <a:graphic>
          <a:graphicData uri="http://schemas.openxmlformats.org/drawingml/2006/table">
            <a:tbl>
              <a:tblPr firstRow="1" firstCol="1" bandRow="1">
                <a:tableStyleId>{5C22544A-7EE6-4342-B048-85BDC9FD1C3A}</a:tableStyleId>
              </a:tblPr>
              <a:tblGrid>
                <a:gridCol w="2487718">
                  <a:extLst>
                    <a:ext uri="{9D8B030D-6E8A-4147-A177-3AD203B41FA5}">
                      <a16:colId xmlns:a16="http://schemas.microsoft.com/office/drawing/2014/main" val="20000"/>
                    </a:ext>
                  </a:extLst>
                </a:gridCol>
                <a:gridCol w="1677149">
                  <a:extLst>
                    <a:ext uri="{9D8B030D-6E8A-4147-A177-3AD203B41FA5}">
                      <a16:colId xmlns:a16="http://schemas.microsoft.com/office/drawing/2014/main" val="20001"/>
                    </a:ext>
                  </a:extLst>
                </a:gridCol>
                <a:gridCol w="2083533">
                  <a:extLst>
                    <a:ext uri="{9D8B030D-6E8A-4147-A177-3AD203B41FA5}">
                      <a16:colId xmlns:a16="http://schemas.microsoft.com/office/drawing/2014/main" val="20002"/>
                    </a:ext>
                  </a:extLst>
                </a:gridCol>
              </a:tblGrid>
              <a:tr h="260105">
                <a:tc gridSpan="3">
                  <a:txBody>
                    <a:bodyPr/>
                    <a:lstStyle/>
                    <a:p>
                      <a:pPr marL="0" marR="0" algn="ctr">
                        <a:lnSpc>
                          <a:spcPct val="115000"/>
                        </a:lnSpc>
                        <a:spcBef>
                          <a:spcPts val="0"/>
                        </a:spcBef>
                        <a:spcAft>
                          <a:spcPts val="0"/>
                        </a:spcAft>
                      </a:pPr>
                      <a:r>
                        <a:rPr lang="en-US" sz="1600" dirty="0">
                          <a:effectLst/>
                        </a:rPr>
                        <a:t>Table 7.  Tests for Normal Sorting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89" marR="46789"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85704">
                <a:tc>
                  <a:txBody>
                    <a:bodyPr/>
                    <a:lstStyle/>
                    <a:p>
                      <a:pPr marL="0" marR="0">
                        <a:lnSpc>
                          <a:spcPct val="115000"/>
                        </a:lnSpc>
                        <a:spcBef>
                          <a:spcPts val="0"/>
                        </a:spcBef>
                        <a:spcAft>
                          <a:spcPts val="0"/>
                        </a:spcAft>
                      </a:pPr>
                      <a:r>
                        <a:rPr lang="en-US" sz="1400" dirty="0">
                          <a:effectLst/>
                        </a:rPr>
                        <a:t>Type of Test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789" marR="46789" marT="0" marB="0" anchor="b"/>
                </a:tc>
                <a:tc>
                  <a:txBody>
                    <a:bodyPr/>
                    <a:lstStyle/>
                    <a:p>
                      <a:pPr marL="0" marR="0" algn="ctr">
                        <a:lnSpc>
                          <a:spcPct val="115000"/>
                        </a:lnSpc>
                        <a:spcBef>
                          <a:spcPts val="0"/>
                        </a:spcBef>
                        <a:spcAft>
                          <a:spcPts val="0"/>
                        </a:spcAft>
                      </a:pPr>
                      <a:r>
                        <a:rPr lang="en-US" sz="1400">
                          <a:effectLst/>
                        </a:rPr>
                        <a:t>Relative Elementary Score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789" marR="46789" marT="0" marB="0" anchor="b"/>
                </a:tc>
                <a:tc>
                  <a:txBody>
                    <a:bodyPr/>
                    <a:lstStyle/>
                    <a:p>
                      <a:pPr marL="0" marR="0" algn="ctr">
                        <a:lnSpc>
                          <a:spcPct val="115000"/>
                        </a:lnSpc>
                        <a:spcBef>
                          <a:spcPts val="0"/>
                        </a:spcBef>
                        <a:spcAft>
                          <a:spcPts val="0"/>
                        </a:spcAft>
                      </a:pPr>
                      <a:r>
                        <a:rPr lang="en-US" sz="1400">
                          <a:effectLst/>
                        </a:rPr>
                        <a:t>High School Passing Rate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789" marR="46789" marT="0" marB="0" anchor="b"/>
                </a:tc>
                <a:extLst>
                  <a:ext uri="{0D108BD9-81ED-4DB2-BD59-A6C34878D82A}">
                    <a16:rowId xmlns:a16="http://schemas.microsoft.com/office/drawing/2014/main" val="10001"/>
                  </a:ext>
                </a:extLst>
              </a:tr>
              <a:tr h="217332">
                <a:tc>
                  <a:txBody>
                    <a:bodyPr/>
                    <a:lstStyle/>
                    <a:p>
                      <a:pPr marL="0" marR="0">
                        <a:lnSpc>
                          <a:spcPct val="115000"/>
                        </a:lnSpc>
                        <a:spcBef>
                          <a:spcPts val="0"/>
                        </a:spcBef>
                        <a:spcAft>
                          <a:spcPts val="0"/>
                        </a:spcAft>
                      </a:pPr>
                      <a:r>
                        <a:rPr lang="en-US" sz="1400">
                          <a:effectLst/>
                        </a:rPr>
                        <a:t>Indirect Test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789" marR="46789" marT="0" marB="0" anchor="b"/>
                </a:tc>
                <a:tc>
                  <a:txBody>
                    <a:bodyPr/>
                    <a:lstStyle/>
                    <a:p>
                      <a:pPr>
                        <a:lnSpc>
                          <a:spcPct val="115000"/>
                        </a:lnSpc>
                      </a:pPr>
                      <a:endParaRPr lang="en-US" sz="1400">
                        <a:effectLst/>
                        <a:latin typeface="Calibri" panose="020F0502020204030204" pitchFamily="34" charset="0"/>
                      </a:endParaRPr>
                    </a:p>
                  </a:txBody>
                  <a:tcPr marL="46789" marR="46789" marT="0" marB="0" anchor="b"/>
                </a:tc>
                <a:tc>
                  <a:txBody>
                    <a:bodyPr/>
                    <a:lstStyle/>
                    <a:p>
                      <a:pPr>
                        <a:lnSpc>
                          <a:spcPct val="115000"/>
                        </a:lnSpc>
                      </a:pPr>
                      <a:endParaRPr lang="en-US" sz="1400" dirty="0">
                        <a:effectLst/>
                        <a:latin typeface="Calibri" panose="020F0502020204030204" pitchFamily="34" charset="0"/>
                      </a:endParaRPr>
                    </a:p>
                  </a:txBody>
                  <a:tcPr marL="46789" marR="46789" marT="0" marB="0" anchor="b"/>
                </a:tc>
                <a:extLst>
                  <a:ext uri="{0D108BD9-81ED-4DB2-BD59-A6C34878D82A}">
                    <a16:rowId xmlns:a16="http://schemas.microsoft.com/office/drawing/2014/main" val="10002"/>
                  </a:ext>
                </a:extLst>
              </a:tr>
              <a:tr h="346805">
                <a:tc>
                  <a:txBody>
                    <a:bodyPr/>
                    <a:lstStyle/>
                    <a:p>
                      <a:pPr marL="0" marR="0">
                        <a:lnSpc>
                          <a:spcPct val="115000"/>
                        </a:lnSpc>
                        <a:spcBef>
                          <a:spcPts val="0"/>
                        </a:spcBef>
                        <a:spcAft>
                          <a:spcPts val="0"/>
                        </a:spcAft>
                      </a:pPr>
                      <a:r>
                        <a:rPr lang="en-US" sz="1400" dirty="0">
                          <a:effectLst/>
                        </a:rPr>
                        <a:t>    Income Coefficient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789" marR="46789" marT="0" marB="0" anchor="ctr"/>
                </a:tc>
                <a:tc>
                  <a:txBody>
                    <a:bodyPr/>
                    <a:lstStyle/>
                    <a:p>
                      <a:pPr marL="0" marR="0" algn="ctr">
                        <a:lnSpc>
                          <a:spcPct val="115000"/>
                        </a:lnSpc>
                        <a:spcBef>
                          <a:spcPts val="0"/>
                        </a:spcBef>
                        <a:spcAft>
                          <a:spcPts val="0"/>
                        </a:spcAft>
                      </a:pPr>
                      <a:r>
                        <a:rPr lang="en-US" sz="1400">
                          <a:effectLst/>
                        </a:rPr>
                        <a:t> 1.7699***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789" marR="46789" marT="0" marB="0" anchor="ctr"/>
                </a:tc>
                <a:tc>
                  <a:txBody>
                    <a:bodyPr/>
                    <a:lstStyle/>
                    <a:p>
                      <a:pPr marL="0" marR="0" algn="ctr">
                        <a:lnSpc>
                          <a:spcPct val="115000"/>
                        </a:lnSpc>
                        <a:spcBef>
                          <a:spcPts val="0"/>
                        </a:spcBef>
                        <a:spcAft>
                          <a:spcPts val="0"/>
                        </a:spcAft>
                      </a:pPr>
                      <a:r>
                        <a:rPr lang="en-US" sz="1400">
                          <a:effectLst/>
                        </a:rPr>
                        <a:t> 1.0189***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789" marR="46789" marT="0" marB="0" anchor="ctr"/>
                </a:tc>
                <a:extLst>
                  <a:ext uri="{0D108BD9-81ED-4DB2-BD59-A6C34878D82A}">
                    <a16:rowId xmlns:a16="http://schemas.microsoft.com/office/drawing/2014/main" val="10003"/>
                  </a:ext>
                </a:extLst>
              </a:tr>
              <a:tr h="338136">
                <a:tc>
                  <a:txBody>
                    <a:bodyPr/>
                    <a:lstStyle/>
                    <a:p>
                      <a:pPr marL="0" marR="0">
                        <a:lnSpc>
                          <a:spcPct val="115000"/>
                        </a:lnSpc>
                        <a:spcBef>
                          <a:spcPts val="0"/>
                        </a:spcBef>
                        <a:spcAft>
                          <a:spcPts val="0"/>
                        </a:spcAft>
                      </a:pPr>
                      <a:r>
                        <a:rPr lang="en-US" sz="1400" dirty="0">
                          <a:effectLst/>
                        </a:rPr>
                        <a:t>    Standard Error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789" marR="46789" marT="0" marB="0" anchor="ctr"/>
                </a:tc>
                <a:tc>
                  <a:txBody>
                    <a:bodyPr/>
                    <a:lstStyle/>
                    <a:p>
                      <a:pPr marL="0" marR="0" algn="ctr">
                        <a:lnSpc>
                          <a:spcPct val="115000"/>
                        </a:lnSpc>
                        <a:spcBef>
                          <a:spcPts val="0"/>
                        </a:spcBef>
                        <a:spcAft>
                          <a:spcPts val="0"/>
                        </a:spcAft>
                      </a:pPr>
                      <a:r>
                        <a:rPr lang="en-US" sz="1400">
                          <a:effectLst/>
                        </a:rPr>
                        <a:t>(0.5793)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789" marR="46789" marT="0" marB="0" anchor="ctr"/>
                </a:tc>
                <a:tc>
                  <a:txBody>
                    <a:bodyPr/>
                    <a:lstStyle/>
                    <a:p>
                      <a:pPr marL="0" marR="0" algn="ctr">
                        <a:lnSpc>
                          <a:spcPct val="115000"/>
                        </a:lnSpc>
                        <a:spcBef>
                          <a:spcPts val="0"/>
                        </a:spcBef>
                        <a:spcAft>
                          <a:spcPts val="0"/>
                        </a:spcAft>
                      </a:pPr>
                      <a:r>
                        <a:rPr lang="en-US" sz="1400">
                          <a:effectLst/>
                        </a:rPr>
                        <a:t>(0.0564)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789" marR="46789" marT="0" marB="0" anchor="ctr"/>
                </a:tc>
                <a:extLst>
                  <a:ext uri="{0D108BD9-81ED-4DB2-BD59-A6C34878D82A}">
                    <a16:rowId xmlns:a16="http://schemas.microsoft.com/office/drawing/2014/main" val="10004"/>
                  </a:ext>
                </a:extLst>
              </a:tr>
              <a:tr h="346805">
                <a:tc>
                  <a:txBody>
                    <a:bodyPr/>
                    <a:lstStyle/>
                    <a:p>
                      <a:pPr marL="0" marR="0">
                        <a:lnSpc>
                          <a:spcPct val="115000"/>
                        </a:lnSpc>
                        <a:spcBef>
                          <a:spcPts val="0"/>
                        </a:spcBef>
                        <a:spcAft>
                          <a:spcPts val="0"/>
                        </a:spcAft>
                      </a:pPr>
                      <a:r>
                        <a:rPr lang="en-US" sz="1400">
                          <a:effectLst/>
                        </a:rPr>
                        <a:t>    R-squared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789" marR="46789" marT="0" marB="0" anchor="ctr"/>
                </a:tc>
                <a:tc>
                  <a:txBody>
                    <a:bodyPr/>
                    <a:lstStyle/>
                    <a:p>
                      <a:pPr marL="0" marR="0" algn="ctr">
                        <a:lnSpc>
                          <a:spcPct val="115000"/>
                        </a:lnSpc>
                        <a:spcBef>
                          <a:spcPts val="0"/>
                        </a:spcBef>
                        <a:spcAft>
                          <a:spcPts val="0"/>
                        </a:spcAft>
                      </a:pPr>
                      <a:r>
                        <a:rPr lang="en-US" sz="1400">
                          <a:effectLst/>
                        </a:rPr>
                        <a:t>0.0849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789" marR="46789" marT="0" marB="0" anchor="ctr"/>
                </a:tc>
                <a:tc>
                  <a:txBody>
                    <a:bodyPr/>
                    <a:lstStyle/>
                    <a:p>
                      <a:pPr marL="0" marR="0" algn="ctr">
                        <a:lnSpc>
                          <a:spcPct val="115000"/>
                        </a:lnSpc>
                        <a:spcBef>
                          <a:spcPts val="0"/>
                        </a:spcBef>
                        <a:spcAft>
                          <a:spcPts val="0"/>
                        </a:spcAft>
                      </a:pPr>
                      <a:r>
                        <a:rPr lang="en-US" sz="1400">
                          <a:effectLst/>
                        </a:rPr>
                        <a:t>0.2028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789" marR="46789" marT="0" marB="0" anchor="ctr"/>
                </a:tc>
                <a:extLst>
                  <a:ext uri="{0D108BD9-81ED-4DB2-BD59-A6C34878D82A}">
                    <a16:rowId xmlns:a16="http://schemas.microsoft.com/office/drawing/2014/main" val="10005"/>
                  </a:ext>
                </a:extLst>
              </a:tr>
              <a:tr h="346805">
                <a:tc>
                  <a:txBody>
                    <a:bodyPr/>
                    <a:lstStyle/>
                    <a:p>
                      <a:pPr marL="0" marR="0">
                        <a:lnSpc>
                          <a:spcPct val="115000"/>
                        </a:lnSpc>
                        <a:spcBef>
                          <a:spcPts val="0"/>
                        </a:spcBef>
                        <a:spcAft>
                          <a:spcPts val="0"/>
                        </a:spcAft>
                      </a:pPr>
                      <a:r>
                        <a:rPr lang="en-US" sz="1400" dirty="0">
                          <a:effectLst/>
                        </a:rPr>
                        <a:t>    Observations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789" marR="46789" marT="0" marB="0" anchor="ctr"/>
                </a:tc>
                <a:tc>
                  <a:txBody>
                    <a:bodyPr/>
                    <a:lstStyle/>
                    <a:p>
                      <a:pPr marL="0" marR="0" algn="ctr">
                        <a:lnSpc>
                          <a:spcPct val="115000"/>
                        </a:lnSpc>
                        <a:spcBef>
                          <a:spcPts val="0"/>
                        </a:spcBef>
                        <a:spcAft>
                          <a:spcPts val="0"/>
                        </a:spcAft>
                      </a:pPr>
                      <a:r>
                        <a:rPr lang="en-US" sz="1400">
                          <a:effectLst/>
                        </a:rPr>
                        <a:t>142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789" marR="46789" marT="0" marB="0" anchor="ctr"/>
                </a:tc>
                <a:tc>
                  <a:txBody>
                    <a:bodyPr/>
                    <a:lstStyle/>
                    <a:p>
                      <a:pPr marL="0" marR="0" algn="ctr">
                        <a:lnSpc>
                          <a:spcPct val="115000"/>
                        </a:lnSpc>
                        <a:spcBef>
                          <a:spcPts val="0"/>
                        </a:spcBef>
                        <a:spcAft>
                          <a:spcPts val="0"/>
                        </a:spcAft>
                      </a:pPr>
                      <a:r>
                        <a:rPr lang="en-US" sz="1400">
                          <a:effectLst/>
                        </a:rPr>
                        <a:t>1113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789" marR="46789" marT="0" marB="0" anchor="ctr"/>
                </a:tc>
                <a:extLst>
                  <a:ext uri="{0D108BD9-81ED-4DB2-BD59-A6C34878D82A}">
                    <a16:rowId xmlns:a16="http://schemas.microsoft.com/office/drawing/2014/main" val="10006"/>
                  </a:ext>
                </a:extLst>
              </a:tr>
              <a:tr h="346805">
                <a:tc>
                  <a:txBody>
                    <a:bodyPr/>
                    <a:lstStyle/>
                    <a:p>
                      <a:pPr marL="0" marR="0">
                        <a:lnSpc>
                          <a:spcPct val="115000"/>
                        </a:lnSpc>
                        <a:spcBef>
                          <a:spcPts val="0"/>
                        </a:spcBef>
                        <a:spcAft>
                          <a:spcPts val="0"/>
                        </a:spcAft>
                      </a:pPr>
                      <a:r>
                        <a:rPr lang="en-US" sz="1400" dirty="0">
                          <a:effectLst/>
                        </a:rPr>
                        <a:t>    Conclusion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789" marR="46789" marT="0" marB="0" anchor="ctr"/>
                </a:tc>
                <a:tc>
                  <a:txBody>
                    <a:bodyPr/>
                    <a:lstStyle/>
                    <a:p>
                      <a:pPr marL="0" marR="0" algn="ctr">
                        <a:lnSpc>
                          <a:spcPct val="115000"/>
                        </a:lnSpc>
                        <a:spcBef>
                          <a:spcPts val="0"/>
                        </a:spcBef>
                        <a:spcAft>
                          <a:spcPts val="0"/>
                        </a:spcAft>
                      </a:pPr>
                      <a:r>
                        <a:rPr lang="en-US" sz="1400">
                          <a:effectLst/>
                        </a:rPr>
                        <a:t>Support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789" marR="46789" marT="0" marB="0" anchor="ctr"/>
                </a:tc>
                <a:tc>
                  <a:txBody>
                    <a:bodyPr/>
                    <a:lstStyle/>
                    <a:p>
                      <a:pPr marL="0" marR="0" algn="ctr">
                        <a:lnSpc>
                          <a:spcPct val="115000"/>
                        </a:lnSpc>
                        <a:spcBef>
                          <a:spcPts val="0"/>
                        </a:spcBef>
                        <a:spcAft>
                          <a:spcPts val="0"/>
                        </a:spcAft>
                      </a:pPr>
                      <a:r>
                        <a:rPr lang="en-US" sz="1400">
                          <a:effectLst/>
                        </a:rPr>
                        <a:t>Support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789" marR="46789" marT="0" marB="0" anchor="ctr"/>
                </a:tc>
                <a:extLst>
                  <a:ext uri="{0D108BD9-81ED-4DB2-BD59-A6C34878D82A}">
                    <a16:rowId xmlns:a16="http://schemas.microsoft.com/office/drawing/2014/main" val="10007"/>
                  </a:ext>
                </a:extLst>
              </a:tr>
              <a:tr h="346805">
                <a:tc>
                  <a:txBody>
                    <a:bodyPr/>
                    <a:lstStyle/>
                    <a:p>
                      <a:pPr marL="0" marR="0">
                        <a:lnSpc>
                          <a:spcPct val="115000"/>
                        </a:lnSpc>
                        <a:spcBef>
                          <a:spcPts val="0"/>
                        </a:spcBef>
                        <a:spcAft>
                          <a:spcPts val="0"/>
                        </a:spcAft>
                      </a:pPr>
                      <a:r>
                        <a:rPr lang="en-US" sz="1400">
                          <a:effectLst/>
                        </a:rPr>
                        <a:t>Direct Test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789" marR="46789" marT="0" marB="0" anchor="ctr"/>
                </a:tc>
                <a:tc>
                  <a:txBody>
                    <a:bodyPr/>
                    <a:lstStyle/>
                    <a:p>
                      <a:pPr>
                        <a:lnSpc>
                          <a:spcPct val="115000"/>
                        </a:lnSpc>
                      </a:pPr>
                      <a:endParaRPr lang="en-US" sz="1400">
                        <a:effectLst/>
                        <a:latin typeface="Calibri" panose="020F0502020204030204" pitchFamily="34" charset="0"/>
                      </a:endParaRPr>
                    </a:p>
                  </a:txBody>
                  <a:tcPr marL="46789" marR="46789" marT="0" marB="0" anchor="ctr"/>
                </a:tc>
                <a:tc>
                  <a:txBody>
                    <a:bodyPr/>
                    <a:lstStyle/>
                    <a:p>
                      <a:pPr>
                        <a:lnSpc>
                          <a:spcPct val="115000"/>
                        </a:lnSpc>
                      </a:pPr>
                      <a:endParaRPr lang="en-US" sz="1400">
                        <a:effectLst/>
                        <a:latin typeface="Calibri" panose="020F0502020204030204" pitchFamily="34" charset="0"/>
                      </a:endParaRPr>
                    </a:p>
                  </a:txBody>
                  <a:tcPr marL="46789" marR="46789" marT="0" marB="0" anchor="ctr"/>
                </a:tc>
                <a:extLst>
                  <a:ext uri="{0D108BD9-81ED-4DB2-BD59-A6C34878D82A}">
                    <a16:rowId xmlns:a16="http://schemas.microsoft.com/office/drawing/2014/main" val="10008"/>
                  </a:ext>
                </a:extLst>
              </a:tr>
              <a:tr h="346805">
                <a:tc>
                  <a:txBody>
                    <a:bodyPr/>
                    <a:lstStyle/>
                    <a:p>
                      <a:pPr marL="0" marR="0">
                        <a:lnSpc>
                          <a:spcPct val="115000"/>
                        </a:lnSpc>
                        <a:spcBef>
                          <a:spcPts val="0"/>
                        </a:spcBef>
                        <a:spcAft>
                          <a:spcPts val="0"/>
                        </a:spcAft>
                      </a:pPr>
                      <a:r>
                        <a:rPr lang="en-US" sz="1400" dirty="0">
                          <a:effectLst/>
                        </a:rPr>
                        <a:t>    Income Coefficient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789" marR="46789" marT="0" marB="0" anchor="ctr"/>
                </a:tc>
                <a:tc>
                  <a:txBody>
                    <a:bodyPr/>
                    <a:lstStyle/>
                    <a:p>
                      <a:pPr marL="0" marR="0" algn="ctr">
                        <a:lnSpc>
                          <a:spcPct val="115000"/>
                        </a:lnSpc>
                        <a:spcBef>
                          <a:spcPts val="0"/>
                        </a:spcBef>
                        <a:spcAft>
                          <a:spcPts val="0"/>
                        </a:spcAft>
                      </a:pPr>
                      <a:r>
                        <a:rPr lang="en-US" sz="1400">
                          <a:effectLst/>
                        </a:rPr>
                        <a:t> 1.3540*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789" marR="46789" marT="0" marB="0" anchor="ctr"/>
                </a:tc>
                <a:tc>
                  <a:txBody>
                    <a:bodyPr/>
                    <a:lstStyle/>
                    <a:p>
                      <a:pPr marL="0" marR="0" algn="ctr">
                        <a:lnSpc>
                          <a:spcPct val="115000"/>
                        </a:lnSpc>
                        <a:spcBef>
                          <a:spcPts val="0"/>
                        </a:spcBef>
                        <a:spcAft>
                          <a:spcPts val="0"/>
                        </a:spcAft>
                      </a:pPr>
                      <a:r>
                        <a:rPr lang="en-US" sz="1400">
                          <a:effectLst/>
                        </a:rPr>
                        <a:t> 0.6426***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789" marR="46789" marT="0" marB="0" anchor="ctr"/>
                </a:tc>
                <a:extLst>
                  <a:ext uri="{0D108BD9-81ED-4DB2-BD59-A6C34878D82A}">
                    <a16:rowId xmlns:a16="http://schemas.microsoft.com/office/drawing/2014/main" val="10009"/>
                  </a:ext>
                </a:extLst>
              </a:tr>
              <a:tr h="346805">
                <a:tc>
                  <a:txBody>
                    <a:bodyPr/>
                    <a:lstStyle/>
                    <a:p>
                      <a:pPr marL="0" marR="0">
                        <a:lnSpc>
                          <a:spcPct val="115000"/>
                        </a:lnSpc>
                        <a:spcBef>
                          <a:spcPts val="0"/>
                        </a:spcBef>
                        <a:spcAft>
                          <a:spcPts val="0"/>
                        </a:spcAft>
                      </a:pPr>
                      <a:r>
                        <a:rPr lang="en-US" sz="1400">
                          <a:effectLst/>
                        </a:rPr>
                        <a:t>    Standard Error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789" marR="46789" marT="0" marB="0" anchor="ctr"/>
                </a:tc>
                <a:tc>
                  <a:txBody>
                    <a:bodyPr/>
                    <a:lstStyle/>
                    <a:p>
                      <a:pPr marL="0" marR="0" algn="ctr">
                        <a:lnSpc>
                          <a:spcPct val="115000"/>
                        </a:lnSpc>
                        <a:spcBef>
                          <a:spcPts val="0"/>
                        </a:spcBef>
                        <a:spcAft>
                          <a:spcPts val="0"/>
                        </a:spcAft>
                      </a:pPr>
                      <a:r>
                        <a:rPr lang="en-US" sz="1400">
                          <a:effectLst/>
                        </a:rPr>
                        <a:t>(0.8059)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789" marR="46789" marT="0" marB="0" anchor="ctr"/>
                </a:tc>
                <a:tc>
                  <a:txBody>
                    <a:bodyPr/>
                    <a:lstStyle/>
                    <a:p>
                      <a:pPr marL="0" marR="0" algn="ctr">
                        <a:lnSpc>
                          <a:spcPct val="115000"/>
                        </a:lnSpc>
                        <a:spcBef>
                          <a:spcPts val="0"/>
                        </a:spcBef>
                        <a:spcAft>
                          <a:spcPts val="0"/>
                        </a:spcAft>
                      </a:pPr>
                      <a:r>
                        <a:rPr lang="en-US" sz="1400">
                          <a:effectLst/>
                        </a:rPr>
                        <a:t>(0.0906)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789" marR="46789" marT="0" marB="0" anchor="ctr"/>
                </a:tc>
                <a:extLst>
                  <a:ext uri="{0D108BD9-81ED-4DB2-BD59-A6C34878D82A}">
                    <a16:rowId xmlns:a16="http://schemas.microsoft.com/office/drawing/2014/main" val="10010"/>
                  </a:ext>
                </a:extLst>
              </a:tr>
              <a:tr h="346805">
                <a:tc>
                  <a:txBody>
                    <a:bodyPr/>
                    <a:lstStyle/>
                    <a:p>
                      <a:pPr marL="0" marR="0">
                        <a:lnSpc>
                          <a:spcPct val="115000"/>
                        </a:lnSpc>
                        <a:spcBef>
                          <a:spcPts val="0"/>
                        </a:spcBef>
                        <a:spcAft>
                          <a:spcPts val="0"/>
                        </a:spcAft>
                      </a:pPr>
                      <a:r>
                        <a:rPr lang="en-US" sz="1400">
                          <a:effectLst/>
                        </a:rPr>
                        <a:t>    R-squared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789" marR="46789" marT="0" marB="0" anchor="ctr"/>
                </a:tc>
                <a:tc>
                  <a:txBody>
                    <a:bodyPr/>
                    <a:lstStyle/>
                    <a:p>
                      <a:pPr marL="0" marR="0" algn="ctr">
                        <a:lnSpc>
                          <a:spcPct val="115000"/>
                        </a:lnSpc>
                        <a:spcBef>
                          <a:spcPts val="0"/>
                        </a:spcBef>
                        <a:spcAft>
                          <a:spcPts val="0"/>
                        </a:spcAft>
                      </a:pPr>
                      <a:r>
                        <a:rPr lang="en-US" sz="1400">
                          <a:effectLst/>
                        </a:rPr>
                        <a:t>0.2236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789" marR="46789" marT="0" marB="0" anchor="ctr"/>
                </a:tc>
                <a:tc>
                  <a:txBody>
                    <a:bodyPr/>
                    <a:lstStyle/>
                    <a:p>
                      <a:pPr marL="0" marR="0" algn="ctr">
                        <a:lnSpc>
                          <a:spcPct val="115000"/>
                        </a:lnSpc>
                        <a:spcBef>
                          <a:spcPts val="0"/>
                        </a:spcBef>
                        <a:spcAft>
                          <a:spcPts val="0"/>
                        </a:spcAft>
                      </a:pPr>
                      <a:r>
                        <a:rPr lang="en-US" sz="1400">
                          <a:effectLst/>
                        </a:rPr>
                        <a:t>0.3026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789" marR="46789" marT="0" marB="0" anchor="ctr"/>
                </a:tc>
                <a:extLst>
                  <a:ext uri="{0D108BD9-81ED-4DB2-BD59-A6C34878D82A}">
                    <a16:rowId xmlns:a16="http://schemas.microsoft.com/office/drawing/2014/main" val="10011"/>
                  </a:ext>
                </a:extLst>
              </a:tr>
              <a:tr h="346805">
                <a:tc>
                  <a:txBody>
                    <a:bodyPr/>
                    <a:lstStyle/>
                    <a:p>
                      <a:pPr marL="0" marR="0">
                        <a:lnSpc>
                          <a:spcPct val="115000"/>
                        </a:lnSpc>
                        <a:spcBef>
                          <a:spcPts val="0"/>
                        </a:spcBef>
                        <a:spcAft>
                          <a:spcPts val="0"/>
                        </a:spcAft>
                      </a:pPr>
                      <a:r>
                        <a:rPr lang="en-US" sz="1400" dirty="0">
                          <a:effectLst/>
                        </a:rPr>
                        <a:t>    Observations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789" marR="46789" marT="0" marB="0" anchor="ctr"/>
                </a:tc>
                <a:tc>
                  <a:txBody>
                    <a:bodyPr/>
                    <a:lstStyle/>
                    <a:p>
                      <a:pPr marL="0" marR="0" algn="ctr">
                        <a:lnSpc>
                          <a:spcPct val="115000"/>
                        </a:lnSpc>
                        <a:spcBef>
                          <a:spcPts val="0"/>
                        </a:spcBef>
                        <a:spcAft>
                          <a:spcPts val="0"/>
                        </a:spcAft>
                      </a:pPr>
                      <a:r>
                        <a:rPr lang="en-US" sz="1400">
                          <a:effectLst/>
                        </a:rPr>
                        <a:t>142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789" marR="46789" marT="0" marB="0" anchor="ctr"/>
                </a:tc>
                <a:tc>
                  <a:txBody>
                    <a:bodyPr/>
                    <a:lstStyle/>
                    <a:p>
                      <a:pPr marL="0" marR="0" algn="ctr">
                        <a:lnSpc>
                          <a:spcPct val="115000"/>
                        </a:lnSpc>
                        <a:spcBef>
                          <a:spcPts val="0"/>
                        </a:spcBef>
                        <a:spcAft>
                          <a:spcPts val="0"/>
                        </a:spcAft>
                      </a:pPr>
                      <a:r>
                        <a:rPr lang="en-US" sz="1400">
                          <a:effectLst/>
                        </a:rPr>
                        <a:t>1113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789" marR="46789" marT="0" marB="0" anchor="ctr"/>
                </a:tc>
                <a:extLst>
                  <a:ext uri="{0D108BD9-81ED-4DB2-BD59-A6C34878D82A}">
                    <a16:rowId xmlns:a16="http://schemas.microsoft.com/office/drawing/2014/main" val="10012"/>
                  </a:ext>
                </a:extLst>
              </a:tr>
              <a:tr h="346805">
                <a:tc>
                  <a:txBody>
                    <a:bodyPr/>
                    <a:lstStyle/>
                    <a:p>
                      <a:pPr marL="0" marR="0">
                        <a:lnSpc>
                          <a:spcPct val="115000"/>
                        </a:lnSpc>
                        <a:spcBef>
                          <a:spcPts val="0"/>
                        </a:spcBef>
                        <a:spcAft>
                          <a:spcPts val="0"/>
                        </a:spcAft>
                      </a:pPr>
                      <a:r>
                        <a:rPr lang="en-US" sz="1400" dirty="0">
                          <a:effectLst/>
                        </a:rPr>
                        <a:t>    Conclusion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789" marR="46789" marT="0" marB="0" anchor="ctr"/>
                </a:tc>
                <a:tc>
                  <a:txBody>
                    <a:bodyPr/>
                    <a:lstStyle/>
                    <a:p>
                      <a:pPr marL="0" marR="0" algn="ctr">
                        <a:lnSpc>
                          <a:spcPct val="115000"/>
                        </a:lnSpc>
                        <a:spcBef>
                          <a:spcPts val="0"/>
                        </a:spcBef>
                        <a:spcAft>
                          <a:spcPts val="0"/>
                        </a:spcAft>
                      </a:pPr>
                      <a:r>
                        <a:rPr lang="en-US" sz="1400">
                          <a:effectLst/>
                        </a:rPr>
                        <a:t>Weak Support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789" marR="46789" marT="0" marB="0" anchor="ctr"/>
                </a:tc>
                <a:tc>
                  <a:txBody>
                    <a:bodyPr/>
                    <a:lstStyle/>
                    <a:p>
                      <a:pPr marL="0" marR="0" algn="ctr">
                        <a:lnSpc>
                          <a:spcPct val="115000"/>
                        </a:lnSpc>
                        <a:spcBef>
                          <a:spcPts val="0"/>
                        </a:spcBef>
                        <a:spcAft>
                          <a:spcPts val="0"/>
                        </a:spcAft>
                      </a:pPr>
                      <a:r>
                        <a:rPr lang="en-US" sz="1400" dirty="0">
                          <a:effectLst/>
                        </a:rPr>
                        <a:t>Support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789" marR="46789" marT="0" marB="0" anchor="ctr"/>
                </a:tc>
                <a:extLst>
                  <a:ext uri="{0D108BD9-81ED-4DB2-BD59-A6C34878D82A}">
                    <a16:rowId xmlns:a16="http://schemas.microsoft.com/office/drawing/2014/main" val="10013"/>
                  </a:ext>
                </a:extLst>
              </a:tr>
            </a:tbl>
          </a:graphicData>
        </a:graphic>
      </p:graphicFrame>
      <p:pic>
        <p:nvPicPr>
          <p:cNvPr id="7"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10" name="Title 9" hidden="1">
            <a:extLst>
              <a:ext uri="{FF2B5EF4-FFF2-40B4-BE49-F238E27FC236}">
                <a16:creationId xmlns:a16="http://schemas.microsoft.com/office/drawing/2014/main" id="{4830C262-6F25-4F15-A5A1-73ED0914FDF0}"/>
              </a:ext>
            </a:extLst>
          </p:cNvPr>
          <p:cNvSpPr>
            <a:spLocks noGrp="1"/>
          </p:cNvSpPr>
          <p:nvPr>
            <p:ph type="title"/>
          </p:nvPr>
        </p:nvSpPr>
        <p:spPr>
          <a:xfrm>
            <a:off x="457200" y="-1143000"/>
            <a:ext cx="8229600" cy="1143000"/>
          </a:xfrm>
        </p:spPr>
        <p:txBody>
          <a:bodyPr vert="horz" rtlCol="0" anchor="b">
            <a:normAutofit/>
            <a:scene3d>
              <a:camera prst="orthographicFront"/>
              <a:lightRig rig="soft" dir="t"/>
            </a:scene3d>
            <a:sp3d prstMaterial="softEdge">
              <a:bevelT w="25400" h="25400"/>
            </a:sp3d>
          </a:bodyPr>
          <a:lstStyle/>
          <a:p>
            <a:r>
              <a:rPr lang="en-US" dirty="0"/>
              <a:t>Tests for Normal Sorting</a:t>
            </a:r>
          </a:p>
        </p:txBody>
      </p:sp>
    </p:spTree>
    <p:extLst>
      <p:ext uri="{BB962C8B-B14F-4D97-AF65-F5344CB8AC3E}">
        <p14:creationId xmlns:p14="http://schemas.microsoft.com/office/powerpoint/2010/main" val="34810751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A New Approach</a:t>
            </a:r>
          </a:p>
        </p:txBody>
      </p:sp>
      <p:sp>
        <p:nvSpPr>
          <p:cNvPr id="8" name="Rectangle"/>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a:t>  School Quality Capitalization</a:t>
            </a:r>
          </a:p>
        </p:txBody>
      </p:sp>
      <p:sp>
        <p:nvSpPr>
          <p:cNvPr id="5" name="Content Placeholder"/>
          <p:cNvSpPr txBox="1">
            <a:spLocks/>
          </p:cNvSpPr>
          <p:nvPr/>
        </p:nvSpPr>
        <p:spPr>
          <a:xfrm>
            <a:off x="609600" y="1306513"/>
            <a:ext cx="7924800" cy="565785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ctr">
              <a:buFont typeface="Wingdings 3"/>
              <a:buNone/>
            </a:pPr>
            <a:r>
              <a:rPr lang="en-US" sz="2800" b="1" dirty="0">
                <a:solidFill>
                  <a:schemeClr val="accent5"/>
                </a:solidFill>
              </a:rPr>
              <a:t>Conclusions, Normal Sorting</a:t>
            </a:r>
          </a:p>
          <a:p>
            <a:pPr algn="ctr">
              <a:buFont typeface="Wingdings 3"/>
              <a:buNone/>
            </a:pPr>
            <a:endParaRPr lang="en-US" dirty="0"/>
          </a:p>
          <a:p>
            <a:r>
              <a:rPr lang="en-US" dirty="0"/>
              <a:t>Normal sorting is supported for relative elementary school, when only the positively-sloped envelope portions in Cleveland are considered.</a:t>
            </a:r>
          </a:p>
          <a:p>
            <a:endParaRPr lang="en-US" dirty="0"/>
          </a:p>
          <a:p>
            <a:r>
              <a:rPr lang="en-US" dirty="0"/>
              <a:t>Normal sorting is strongly supported for high school quality.</a:t>
            </a:r>
          </a:p>
          <a:p>
            <a:endParaRPr lang="en-US" dirty="0"/>
          </a:p>
          <a:p>
            <a:pPr>
              <a:buFont typeface="Wingdings 3"/>
              <a:buNone/>
            </a:pPr>
            <a:endParaRPr lang="en-US" dirty="0"/>
          </a:p>
        </p:txBody>
      </p:sp>
      <p:pic>
        <p:nvPicPr>
          <p:cNvPr id="7"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10" name="Title 9" hidden="1">
            <a:extLst>
              <a:ext uri="{FF2B5EF4-FFF2-40B4-BE49-F238E27FC236}">
                <a16:creationId xmlns:a16="http://schemas.microsoft.com/office/drawing/2014/main" id="{EFBB8ACC-B527-43B0-B2D3-579696A3F10C}"/>
              </a:ext>
            </a:extLst>
          </p:cNvPr>
          <p:cNvSpPr>
            <a:spLocks noGrp="1"/>
          </p:cNvSpPr>
          <p:nvPr>
            <p:ph type="title"/>
          </p:nvPr>
        </p:nvSpPr>
        <p:spPr>
          <a:xfrm>
            <a:off x="457200" y="-1143000"/>
            <a:ext cx="8229600" cy="1143000"/>
          </a:xfrm>
        </p:spPr>
        <p:txBody>
          <a:bodyPr vert="horz" rtlCol="0" anchor="b">
            <a:normAutofit/>
            <a:scene3d>
              <a:camera prst="orthographicFront"/>
              <a:lightRig rig="soft" dir="t"/>
            </a:scene3d>
            <a:sp3d prstMaterial="softEdge">
              <a:bevelT w="25400" h="25400"/>
            </a:sp3d>
          </a:bodyPr>
          <a:lstStyle/>
          <a:p>
            <a:r>
              <a:rPr lang="en-US" dirty="0"/>
              <a:t>Conclusions, Normal Sorting</a:t>
            </a:r>
          </a:p>
        </p:txBody>
      </p:sp>
    </p:spTree>
    <p:extLst>
      <p:ext uri="{BB962C8B-B14F-4D97-AF65-F5344CB8AC3E}">
        <p14:creationId xmlns:p14="http://schemas.microsoft.com/office/powerpoint/2010/main" val="31777443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Challenges </a:t>
            </a:r>
          </a:p>
        </p:txBody>
      </p:sp>
      <p:sp>
        <p:nvSpPr>
          <p:cNvPr id="7" name="Rectangle 1"/>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a:t>  School Quality Capitalization</a:t>
            </a:r>
          </a:p>
        </p:txBody>
      </p:sp>
      <p:sp>
        <p:nvSpPr>
          <p:cNvPr id="6147" name="Rectangle 2"/>
          <p:cNvSpPr>
            <a:spLocks noGrp="1" noChangeArrowheads="1"/>
          </p:cNvSpPr>
          <p:nvPr>
            <p:ph idx="1"/>
          </p:nvPr>
        </p:nvSpPr>
        <p:spPr>
          <a:xfrm>
            <a:off x="407276" y="1096273"/>
            <a:ext cx="8356600" cy="5228327"/>
          </a:xfrm>
        </p:spPr>
        <p:txBody>
          <a:bodyPr>
            <a:normAutofit/>
          </a:bodyPr>
          <a:lstStyle/>
          <a:p>
            <a:pPr marL="365760" indent="-283464" fontAlgn="auto">
              <a:spcAft>
                <a:spcPts val="0"/>
              </a:spcAft>
              <a:buFont typeface="Wingdings" pitchFamily="2" charset="2"/>
              <a:buNone/>
              <a:defRPr/>
            </a:pPr>
            <a:r>
              <a:rPr lang="en-US" sz="2800" b="1" dirty="0">
                <a:solidFill>
                  <a:srgbClr val="FF0000"/>
                </a:solidFill>
              </a:rPr>
              <a:t>Questions</a:t>
            </a:r>
          </a:p>
          <a:p>
            <a:pPr marL="365760" indent="-283464" fontAlgn="auto">
              <a:lnSpc>
                <a:spcPct val="50000"/>
              </a:lnSpc>
              <a:spcAft>
                <a:spcPts val="0"/>
              </a:spcAft>
              <a:buFont typeface="Wingdings 2"/>
              <a:buChar char=""/>
              <a:defRPr/>
            </a:pPr>
            <a:endParaRPr lang="en-US" dirty="0"/>
          </a:p>
          <a:p>
            <a:pPr marL="365760" indent="-283464" fontAlgn="auto">
              <a:spcBef>
                <a:spcPts val="0"/>
              </a:spcBef>
              <a:spcAft>
                <a:spcPts val="1800"/>
              </a:spcAft>
              <a:buFont typeface="Wingdings 2"/>
              <a:buChar char=""/>
              <a:defRPr/>
            </a:pPr>
            <a:r>
              <a:rPr lang="en-US" dirty="0"/>
              <a:t>What is the problem with a semi-log specification for a housing hedonic?</a:t>
            </a:r>
          </a:p>
          <a:p>
            <a:pPr marL="365760" indent="-283464" fontAlgn="auto">
              <a:spcBef>
                <a:spcPts val="0"/>
              </a:spcBef>
              <a:spcAft>
                <a:spcPts val="1800"/>
              </a:spcAft>
              <a:buFont typeface="Wingdings 2"/>
              <a:buChar char=""/>
              <a:defRPr/>
            </a:pPr>
            <a:r>
              <a:rPr lang="en-US" dirty="0"/>
              <a:t>What assumptions are needed to derive a housing hedonic envelope?</a:t>
            </a:r>
          </a:p>
          <a:p>
            <a:pPr marL="365760" indent="-283464" fontAlgn="auto">
              <a:spcBef>
                <a:spcPts val="0"/>
              </a:spcBef>
              <a:spcAft>
                <a:spcPts val="1800"/>
              </a:spcAft>
              <a:buFont typeface="Wingdings 2"/>
              <a:buChar char=""/>
              <a:defRPr/>
            </a:pPr>
            <a:r>
              <a:rPr lang="en-US" dirty="0"/>
              <a:t>How does the Yinger method avoid the endogeneity problem in the Rosen method?</a:t>
            </a:r>
          </a:p>
          <a:p>
            <a:pPr marL="365760" indent="-283464" fontAlgn="auto">
              <a:spcBef>
                <a:spcPts val="0"/>
              </a:spcBef>
              <a:spcAft>
                <a:spcPts val="1800"/>
              </a:spcAft>
              <a:buFont typeface="Wingdings 2"/>
              <a:buChar char=""/>
              <a:defRPr/>
            </a:pPr>
            <a:r>
              <a:rPr lang="en-US" dirty="0"/>
              <a:t>What is normal sorting and how can a scholar estimate whether </a:t>
            </a:r>
            <a:r>
              <a:rPr lang="en-US"/>
              <a:t>it exists?</a:t>
            </a:r>
            <a:endParaRPr lang="en-US" dirty="0"/>
          </a:p>
          <a:p>
            <a:pPr marL="365760" indent="-283464" fontAlgn="auto">
              <a:spcBef>
                <a:spcPts val="0"/>
              </a:spcBef>
              <a:spcAft>
                <a:spcPts val="1800"/>
              </a:spcAft>
              <a:buFont typeface="Wingdings 2"/>
              <a:buChar char=""/>
              <a:defRPr/>
            </a:pPr>
            <a:endParaRPr lang="en-US" dirty="0"/>
          </a:p>
          <a:p>
            <a:pPr marL="365760" indent="-283464" fontAlgn="auto">
              <a:spcBef>
                <a:spcPts val="0"/>
              </a:spcBef>
              <a:spcAft>
                <a:spcPts val="1800"/>
              </a:spcAft>
              <a:buFont typeface="Wingdings 2"/>
              <a:buChar char=""/>
              <a:defRPr/>
            </a:pPr>
            <a:endParaRPr lang="en-US" dirty="0"/>
          </a:p>
        </p:txBody>
      </p:sp>
      <p:pic>
        <p:nvPicPr>
          <p:cNvPr id="6"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4" name="Title 3" hidden="1">
            <a:extLst>
              <a:ext uri="{FF2B5EF4-FFF2-40B4-BE49-F238E27FC236}">
                <a16:creationId xmlns:a16="http://schemas.microsoft.com/office/drawing/2014/main" id="{6E9820DF-8360-4EB3-B9AC-709E2EBFDD00}"/>
              </a:ext>
            </a:extLst>
          </p:cNvPr>
          <p:cNvSpPr>
            <a:spLocks noGrp="1"/>
          </p:cNvSpPr>
          <p:nvPr>
            <p:ph type="title"/>
          </p:nvPr>
        </p:nvSpPr>
        <p:spPr>
          <a:xfrm>
            <a:off x="457200" y="-1143000"/>
            <a:ext cx="8229600" cy="1143000"/>
          </a:xfrm>
        </p:spPr>
        <p:txBody>
          <a:bodyPr vert="horz" rtlCol="0" anchor="b">
            <a:normAutofit/>
            <a:scene3d>
              <a:camera prst="orthographicFront"/>
              <a:lightRig rig="soft" dir="t"/>
            </a:scene3d>
            <a:sp3d prstMaterial="softEdge">
              <a:bevelT w="25400" h="25400"/>
            </a:sp3d>
          </a:bodyPr>
          <a:lstStyle/>
          <a:p>
            <a:r>
              <a:rPr lang="en-US" dirty="0"/>
              <a:t>Questions</a:t>
            </a:r>
          </a:p>
        </p:txBody>
      </p:sp>
    </p:spTree>
    <p:extLst>
      <p:ext uri="{BB962C8B-B14F-4D97-AF65-F5344CB8AC3E}">
        <p14:creationId xmlns:p14="http://schemas.microsoft.com/office/powerpoint/2010/main" val="1389611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Challenges</a:t>
            </a:r>
          </a:p>
        </p:txBody>
      </p:sp>
      <p:sp>
        <p:nvSpPr>
          <p:cNvPr id="7" name="Rectangle 1"/>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a:t>  School Quality Capitalization</a:t>
            </a:r>
          </a:p>
        </p:txBody>
      </p:sp>
      <p:sp>
        <p:nvSpPr>
          <p:cNvPr id="6147" name="Rectangle 2"/>
          <p:cNvSpPr>
            <a:spLocks noGrp="1" noChangeArrowheads="1"/>
          </p:cNvSpPr>
          <p:nvPr>
            <p:ph idx="1"/>
          </p:nvPr>
        </p:nvSpPr>
        <p:spPr>
          <a:xfrm>
            <a:off x="457200" y="1154984"/>
            <a:ext cx="8229600" cy="5245816"/>
          </a:xfrm>
        </p:spPr>
        <p:txBody>
          <a:bodyPr>
            <a:normAutofit fontScale="92500" lnSpcReduction="20000"/>
          </a:bodyPr>
          <a:lstStyle/>
          <a:p>
            <a:pPr marL="365760" indent="-283464" algn="ctr" fontAlgn="auto">
              <a:spcAft>
                <a:spcPts val="0"/>
              </a:spcAft>
              <a:buFont typeface="Wingdings" pitchFamily="2" charset="2"/>
              <a:buNone/>
              <a:defRPr/>
            </a:pPr>
            <a:r>
              <a:rPr lang="en-US" sz="3000" b="1" dirty="0">
                <a:solidFill>
                  <a:schemeClr val="accent5"/>
                </a:solidFill>
              </a:rPr>
              <a:t>Neighborhood Controls</a:t>
            </a:r>
          </a:p>
          <a:p>
            <a:pPr marL="365760" indent="-283464" fontAlgn="auto">
              <a:lnSpc>
                <a:spcPct val="50000"/>
              </a:lnSpc>
              <a:spcAft>
                <a:spcPts val="0"/>
              </a:spcAft>
              <a:buFont typeface="Wingdings 2"/>
              <a:buChar char=""/>
              <a:defRPr/>
            </a:pPr>
            <a:endParaRPr lang="en-US" dirty="0"/>
          </a:p>
          <a:p>
            <a:pPr marL="365760" indent="-283464" fontAlgn="auto">
              <a:spcAft>
                <a:spcPts val="0"/>
              </a:spcAft>
              <a:buFont typeface="Wingdings 2"/>
              <a:buChar char=""/>
              <a:defRPr/>
            </a:pPr>
            <a:r>
              <a:rPr lang="en-US" dirty="0"/>
              <a:t>Data quality varies widely; some studies have many neighborhood controls.</a:t>
            </a:r>
          </a:p>
          <a:p>
            <a:pPr marL="365760" indent="-283464" fontAlgn="auto">
              <a:spcAft>
                <a:spcPts val="0"/>
              </a:spcAft>
              <a:buFont typeface="Wingdings 2"/>
              <a:buChar char=""/>
              <a:defRPr/>
            </a:pPr>
            <a:endParaRPr lang="en-US" dirty="0"/>
          </a:p>
          <a:p>
            <a:pPr marL="365760" indent="-283464" fontAlgn="auto">
              <a:spcAft>
                <a:spcPts val="0"/>
              </a:spcAft>
              <a:buFont typeface="Wingdings 2"/>
              <a:buChar char=""/>
              <a:defRPr/>
            </a:pPr>
            <a:r>
              <a:rPr lang="en-US" dirty="0"/>
              <a:t>Many fixed-effects approaches are used (sometimes inappropriately) to account for </a:t>
            </a:r>
            <a:r>
              <a:rPr lang="en-US" dirty="0" err="1"/>
              <a:t>unobservables</a:t>
            </a:r>
            <a:r>
              <a:rPr lang="en-US" dirty="0"/>
              <a:t>, e.g.:</a:t>
            </a:r>
          </a:p>
          <a:p>
            <a:pPr marL="365760" indent="-283464" fontAlgn="auto">
              <a:spcAft>
                <a:spcPts val="0"/>
              </a:spcAft>
              <a:buFont typeface="Wingdings 2"/>
              <a:buChar char=""/>
              <a:defRPr/>
            </a:pPr>
            <a:endParaRPr lang="en-US" dirty="0"/>
          </a:p>
          <a:p>
            <a:pPr marL="640398" lvl="1" indent="-283464" fontAlgn="auto">
              <a:spcAft>
                <a:spcPts val="0"/>
              </a:spcAft>
              <a:buFont typeface="Wingdings 2"/>
              <a:buChar char=""/>
              <a:defRPr/>
            </a:pPr>
            <a:r>
              <a:rPr lang="en-US" dirty="0"/>
              <a:t>Border fixed effects (cross section)</a:t>
            </a:r>
          </a:p>
          <a:p>
            <a:pPr marL="640398" lvl="1" indent="-283464" fontAlgn="auto">
              <a:spcAft>
                <a:spcPts val="0"/>
              </a:spcAft>
              <a:buFont typeface="Wingdings 2"/>
              <a:buChar char=""/>
              <a:defRPr/>
            </a:pPr>
            <a:endParaRPr lang="en-US" dirty="0"/>
          </a:p>
          <a:p>
            <a:pPr marL="640398" lvl="1" indent="-283464" fontAlgn="auto">
              <a:spcAft>
                <a:spcPts val="0"/>
              </a:spcAft>
              <a:buFont typeface="Wingdings 2"/>
              <a:buChar char=""/>
              <a:defRPr/>
            </a:pPr>
            <a:r>
              <a:rPr lang="en-US" dirty="0"/>
              <a:t>Neighborhood or house-specific fixed effects (panel)</a:t>
            </a:r>
          </a:p>
          <a:p>
            <a:pPr marL="640398" lvl="1" indent="-283464" fontAlgn="auto">
              <a:spcAft>
                <a:spcPts val="0"/>
              </a:spcAft>
              <a:buFont typeface="Wingdings 2"/>
              <a:buChar char=""/>
              <a:defRPr/>
            </a:pPr>
            <a:endParaRPr lang="en-US" dirty="0"/>
          </a:p>
          <a:p>
            <a:pPr marL="384366" indent="-283464">
              <a:buFont typeface="Wingdings 2"/>
              <a:buChar char=""/>
              <a:defRPr/>
            </a:pPr>
            <a:r>
              <a:rPr lang="en-US" dirty="0"/>
              <a:t>Another possible approach is to use instrumental variables—for every amenity!!!</a:t>
            </a:r>
          </a:p>
          <a:p>
            <a:pPr marL="365760" indent="-283464" fontAlgn="auto">
              <a:spcAft>
                <a:spcPts val="0"/>
              </a:spcAft>
              <a:buFont typeface="Wingdings 2"/>
              <a:buChar char=""/>
              <a:defRPr/>
            </a:pPr>
            <a:endParaRPr lang="en-US" dirty="0"/>
          </a:p>
        </p:txBody>
      </p:sp>
      <p:pic>
        <p:nvPicPr>
          <p:cNvPr id="6"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4" name="Title 3" hidden="1">
            <a:extLst>
              <a:ext uri="{FF2B5EF4-FFF2-40B4-BE49-F238E27FC236}">
                <a16:creationId xmlns:a16="http://schemas.microsoft.com/office/drawing/2014/main" id="{C0A988D8-5902-4812-951E-B9447647843B}"/>
              </a:ext>
            </a:extLst>
          </p:cNvPr>
          <p:cNvSpPr>
            <a:spLocks noGrp="1"/>
          </p:cNvSpPr>
          <p:nvPr>
            <p:ph type="title"/>
          </p:nvPr>
        </p:nvSpPr>
        <p:spPr>
          <a:xfrm>
            <a:off x="457200" y="-1143000"/>
            <a:ext cx="8229600" cy="1143000"/>
          </a:xfrm>
        </p:spPr>
        <p:txBody>
          <a:bodyPr vert="horz" rtlCol="0" anchor="b">
            <a:normAutofit/>
            <a:scene3d>
              <a:camera prst="orthographicFront"/>
              <a:lightRig rig="soft" dir="t"/>
            </a:scene3d>
            <a:sp3d prstMaterial="softEdge">
              <a:bevelT w="25400" h="25400"/>
            </a:sp3d>
          </a:bodyPr>
          <a:lstStyle/>
          <a:p>
            <a:r>
              <a:rPr lang="en-US" dirty="0"/>
              <a:t>Neighborhood Controls</a:t>
            </a:r>
          </a:p>
        </p:txBody>
      </p:sp>
    </p:spTree>
    <p:extLst>
      <p:ext uri="{BB962C8B-B14F-4D97-AF65-F5344CB8AC3E}">
        <p14:creationId xmlns:p14="http://schemas.microsoft.com/office/powerpoint/2010/main" val="3809953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Challenges</a:t>
            </a:r>
          </a:p>
        </p:txBody>
      </p:sp>
      <p:sp>
        <p:nvSpPr>
          <p:cNvPr id="7" name="Rectangle 1"/>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a:t>  School Quality Capitalization</a:t>
            </a:r>
          </a:p>
        </p:txBody>
      </p:sp>
      <p:sp>
        <p:nvSpPr>
          <p:cNvPr id="6147" name="Rectangle 2"/>
          <p:cNvSpPr>
            <a:spLocks noGrp="1" noChangeArrowheads="1"/>
          </p:cNvSpPr>
          <p:nvPr>
            <p:ph idx="1"/>
          </p:nvPr>
        </p:nvSpPr>
        <p:spPr>
          <a:xfrm>
            <a:off x="395812" y="1196815"/>
            <a:ext cx="8229600" cy="5086350"/>
          </a:xfrm>
        </p:spPr>
        <p:txBody>
          <a:bodyPr>
            <a:normAutofit lnSpcReduction="10000"/>
          </a:bodyPr>
          <a:lstStyle/>
          <a:p>
            <a:pPr marL="365760" indent="-283464" algn="ctr" fontAlgn="auto">
              <a:spcAft>
                <a:spcPts val="0"/>
              </a:spcAft>
              <a:buFont typeface="Wingdings" pitchFamily="2" charset="2"/>
              <a:buNone/>
              <a:defRPr/>
            </a:pPr>
            <a:r>
              <a:rPr lang="en-US" sz="2800" b="1" dirty="0">
                <a:solidFill>
                  <a:schemeClr val="accent5"/>
                </a:solidFill>
              </a:rPr>
              <a:t>Border Fixed Effects</a:t>
            </a:r>
          </a:p>
          <a:p>
            <a:pPr marL="365760" indent="-283464" fontAlgn="auto">
              <a:lnSpc>
                <a:spcPct val="50000"/>
              </a:lnSpc>
              <a:spcAft>
                <a:spcPts val="0"/>
              </a:spcAft>
              <a:buFont typeface="Wingdings 2"/>
              <a:buChar char=""/>
              <a:defRPr/>
            </a:pPr>
            <a:endParaRPr lang="en-US" dirty="0"/>
          </a:p>
          <a:p>
            <a:pPr marL="365760" indent="-283464" fontAlgn="auto">
              <a:spcAft>
                <a:spcPts val="0"/>
              </a:spcAft>
              <a:buFont typeface="Wingdings 2"/>
              <a:buChar char=""/>
              <a:defRPr/>
            </a:pPr>
            <a:r>
              <a:rPr lang="en-US" dirty="0"/>
              <a:t>BFEs were popularized by Black (</a:t>
            </a:r>
            <a:r>
              <a:rPr lang="en-US" i="1" dirty="0"/>
              <a:t>QJE</a:t>
            </a:r>
            <a:r>
              <a:rPr lang="en-US" dirty="0"/>
              <a:t>, May 1999); they appear in at least 16 studies.</a:t>
            </a:r>
          </a:p>
          <a:p>
            <a:pPr marL="365760" indent="-283464" fontAlgn="auto">
              <a:spcAft>
                <a:spcPts val="0"/>
              </a:spcAft>
              <a:buFont typeface="Wingdings 2"/>
              <a:buChar char=""/>
              <a:defRPr/>
            </a:pPr>
            <a:endParaRPr lang="en-US" dirty="0"/>
          </a:p>
          <a:p>
            <a:pPr marL="365760" indent="-283464" fontAlgn="auto">
              <a:spcAft>
                <a:spcPts val="0"/>
              </a:spcAft>
              <a:buFont typeface="Wingdings 2"/>
              <a:buChar char=""/>
              <a:defRPr/>
            </a:pPr>
            <a:r>
              <a:rPr lang="en-US" dirty="0"/>
              <a:t>BFEs define elementary school attendance zone boundary segments.</a:t>
            </a:r>
          </a:p>
          <a:p>
            <a:pPr marL="365760" indent="-283464" fontAlgn="auto">
              <a:spcAft>
                <a:spcPts val="0"/>
              </a:spcAft>
              <a:buFont typeface="Wingdings 2"/>
              <a:buChar char=""/>
              <a:defRPr/>
            </a:pPr>
            <a:endParaRPr lang="en-US" dirty="0"/>
          </a:p>
          <a:p>
            <a:pPr lvl="1" indent="-283464">
              <a:buFont typeface="Wingdings 2"/>
              <a:buChar char=""/>
              <a:defRPr/>
            </a:pPr>
            <a:r>
              <a:rPr lang="en-US" dirty="0"/>
              <a:t>Define a border fixed effect (BFE) for each segment, equal to one for houses within a selected distance from the boundary.</a:t>
            </a:r>
          </a:p>
          <a:p>
            <a:pPr marL="365760" indent="-283464" fontAlgn="auto">
              <a:spcAft>
                <a:spcPts val="0"/>
              </a:spcAft>
              <a:buFont typeface="Wingdings 2"/>
              <a:buChar char=""/>
              <a:defRPr/>
            </a:pPr>
            <a:endParaRPr lang="en-US" dirty="0"/>
          </a:p>
          <a:p>
            <a:pPr lvl="1" indent="-283464">
              <a:buFont typeface="Wingdings 2"/>
              <a:buChar char=""/>
              <a:defRPr/>
            </a:pPr>
            <a:r>
              <a:rPr lang="en-US" dirty="0"/>
              <a:t>Drop all observations farther from boundary. </a:t>
            </a:r>
          </a:p>
          <a:p>
            <a:pPr marL="365760" indent="-283464" fontAlgn="auto">
              <a:spcAft>
                <a:spcPts val="0"/>
              </a:spcAft>
              <a:buFont typeface="Wingdings 2"/>
              <a:buChar char=""/>
              <a:defRPr/>
            </a:pPr>
            <a:endParaRPr lang="en-US" dirty="0"/>
          </a:p>
          <a:p>
            <a:pPr marL="365760" indent="-283464" fontAlgn="auto">
              <a:spcAft>
                <a:spcPts val="0"/>
              </a:spcAft>
              <a:buFont typeface="Wingdings 2"/>
              <a:buChar char=""/>
              <a:defRPr/>
            </a:pPr>
            <a:endParaRPr lang="en-US" dirty="0"/>
          </a:p>
          <a:p>
            <a:pPr marL="365760" indent="-283464" fontAlgn="auto">
              <a:spcAft>
                <a:spcPts val="0"/>
              </a:spcAft>
              <a:buFont typeface="Wingdings 2"/>
              <a:buChar char=""/>
              <a:defRPr/>
            </a:pPr>
            <a:endParaRPr lang="en-US" dirty="0"/>
          </a:p>
          <a:p>
            <a:pPr marL="365760" indent="-283464" fontAlgn="auto">
              <a:spcAft>
                <a:spcPts val="0"/>
              </a:spcAft>
              <a:buFont typeface="Wingdings 2"/>
              <a:buChar char=""/>
              <a:defRPr/>
            </a:pPr>
            <a:endParaRPr lang="en-US" dirty="0"/>
          </a:p>
        </p:txBody>
      </p:sp>
      <p:pic>
        <p:nvPicPr>
          <p:cNvPr id="6"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4" name="Title 3" hidden="1">
            <a:extLst>
              <a:ext uri="{FF2B5EF4-FFF2-40B4-BE49-F238E27FC236}">
                <a16:creationId xmlns:a16="http://schemas.microsoft.com/office/drawing/2014/main" id="{6C00284E-3B32-4960-B849-01779DFE2F69}"/>
              </a:ext>
            </a:extLst>
          </p:cNvPr>
          <p:cNvSpPr>
            <a:spLocks noGrp="1"/>
          </p:cNvSpPr>
          <p:nvPr>
            <p:ph type="title"/>
          </p:nvPr>
        </p:nvSpPr>
        <p:spPr>
          <a:xfrm>
            <a:off x="457200" y="-1143000"/>
            <a:ext cx="8229600" cy="1143000"/>
          </a:xfrm>
        </p:spPr>
        <p:txBody>
          <a:bodyPr vert="horz" rtlCol="0" anchor="b">
            <a:normAutofit/>
            <a:scene3d>
              <a:camera prst="orthographicFront"/>
              <a:lightRig rig="soft" dir="t"/>
            </a:scene3d>
            <a:sp3d prstMaterial="softEdge">
              <a:bevelT w="25400" h="25400"/>
            </a:sp3d>
          </a:bodyPr>
          <a:lstStyle/>
          <a:p>
            <a:r>
              <a:rPr lang="en-US" dirty="0"/>
              <a:t>Bored Fixed Effects</a:t>
            </a:r>
          </a:p>
        </p:txBody>
      </p:sp>
    </p:spTree>
    <p:extLst>
      <p:ext uri="{BB962C8B-B14F-4D97-AF65-F5344CB8AC3E}">
        <p14:creationId xmlns:p14="http://schemas.microsoft.com/office/powerpoint/2010/main" val="12425314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110912</TotalTime>
  <Words>7250</Words>
  <Application>Microsoft Office PowerPoint</Application>
  <PresentationFormat>On-screen Show (4:3)</PresentationFormat>
  <Paragraphs>1584</Paragraphs>
  <Slides>76</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76</vt:i4>
      </vt:variant>
    </vt:vector>
  </HeadingPairs>
  <TitlesOfParts>
    <vt:vector size="86" baseType="lpstr">
      <vt:lpstr>Arial</vt:lpstr>
      <vt:lpstr>Calibri</vt:lpstr>
      <vt:lpstr>Lucida Sans Unicode</vt:lpstr>
      <vt:lpstr>Times New Roman</vt:lpstr>
      <vt:lpstr>Verdana</vt:lpstr>
      <vt:lpstr>Wingdings</vt:lpstr>
      <vt:lpstr>Wingdings 2</vt:lpstr>
      <vt:lpstr>Wingdings 3</vt:lpstr>
      <vt:lpstr>Concourse</vt:lpstr>
      <vt:lpstr>Equation</vt:lpstr>
      <vt:lpstr>School-Quality Capitalization  </vt:lpstr>
      <vt:lpstr>Class Outline</vt:lpstr>
      <vt:lpstr>Methodological Challenges</vt:lpstr>
      <vt:lpstr>Methodological Challenges</vt:lpstr>
      <vt:lpstr>Functional Form</vt:lpstr>
      <vt:lpstr>Defining School Quality</vt:lpstr>
      <vt:lpstr>Defining School Quality, 2</vt:lpstr>
      <vt:lpstr>Neighborhood Controls</vt:lpstr>
      <vt:lpstr>Bored Fixed Effects</vt:lpstr>
      <vt:lpstr>Border Fixed Effects, 2</vt:lpstr>
      <vt:lpstr>Border Fixed Effects, 3</vt:lpstr>
      <vt:lpstr>Border Fixed Effects, 4</vt:lpstr>
      <vt:lpstr>BFEs and Sorting</vt:lpstr>
      <vt:lpstr>BFEs and Sorting, 2</vt:lpstr>
      <vt:lpstr>BFEs and Sorting, 3</vt:lpstr>
      <vt:lpstr>BFEs and Sorting, 4</vt:lpstr>
      <vt:lpstr>BFEs and Sorting, 5</vt:lpstr>
      <vt:lpstr>Other Fixed Effects</vt:lpstr>
      <vt:lpstr>Possible Problems with Fixed Effects</vt:lpstr>
      <vt:lpstr>Possible Problems with Fixed Effects, 2</vt:lpstr>
      <vt:lpstr>The IV Approach</vt:lpstr>
      <vt:lpstr>Controlling for Housing Traits</vt:lpstr>
      <vt:lpstr>Housing Traits, 2</vt:lpstr>
      <vt:lpstr>Housing Traits, 3</vt:lpstr>
      <vt:lpstr>Questions </vt:lpstr>
      <vt:lpstr>Recent Publications</vt:lpstr>
      <vt:lpstr>Selected Recent Examples</vt:lpstr>
      <vt:lpstr>E/P/S</vt:lpstr>
      <vt:lpstr>B/F/M</vt:lpstr>
      <vt:lpstr>B/F/M Hedonic</vt:lpstr>
      <vt:lpstr>B/F/M Issues</vt:lpstr>
      <vt:lpstr>B/F/M Issues, 2</vt:lpstr>
      <vt:lpstr>C/N/R</vt:lpstr>
      <vt:lpstr>C/N/R Hedonic</vt:lpstr>
      <vt:lpstr>C/N/R Issues</vt:lpstr>
      <vt:lpstr>Dhar/Ross, JUE, January 2012</vt:lpstr>
      <vt:lpstr>Bogin/ Nguyen-Hoang</vt:lpstr>
      <vt:lpstr>Bogin/ Nguyen-Hoang, 2</vt:lpstr>
      <vt:lpstr>Bogin/ Nguyen-Hoang, 3</vt:lpstr>
      <vt:lpstr>Specification Summary</vt:lpstr>
      <vt:lpstr>Specification, 2</vt:lpstr>
      <vt:lpstr>Specification, 3</vt:lpstr>
      <vt:lpstr>Specification, 4</vt:lpstr>
      <vt:lpstr>Summary</vt:lpstr>
      <vt:lpstr>School Quality Capitalization</vt:lpstr>
      <vt:lpstr>Cleveland Application</vt:lpstr>
      <vt:lpstr>Estimates with a Derived Envelope</vt:lpstr>
      <vt:lpstr>Estimates with a Derived Envelope, 2</vt:lpstr>
      <vt:lpstr>The Yinger Envelope</vt:lpstr>
      <vt:lpstr>The Brasington Data</vt:lpstr>
      <vt:lpstr>Yinger’s Two-Step Approach</vt:lpstr>
      <vt:lpstr>Neighborhood Fixed Effects</vt:lpstr>
      <vt:lpstr>Step 1A: Run Hedonic Regression with Neighborhood Fixed Effects</vt:lpstr>
      <vt:lpstr>Variable Definitions and Results for Basic Hedonic…</vt:lpstr>
      <vt:lpstr>Variable Definitions and Results for Basic Hedonic…, 2</vt:lpstr>
      <vt:lpstr>Step 1B: Run Envelope Regression</vt:lpstr>
      <vt:lpstr>School Variables</vt:lpstr>
      <vt:lpstr>Cleveland and East Cleveland</vt:lpstr>
      <vt:lpstr>Descriptive Statistics for Key Variables</vt:lpstr>
      <vt:lpstr>Some Preliminary Results</vt:lpstr>
      <vt:lpstr>Comparison of Alternative Specifications</vt:lpstr>
      <vt:lpstr>The Main Results</vt:lpstr>
      <vt:lpstr>Results for Tax, Commuting, Crime, Pollution, and Ancillary School Variables</vt:lpstr>
      <vt:lpstr>Results for Other Geographic Controls</vt:lpstr>
      <vt:lpstr>Specification Tests and Results for Key School and Ethnicity Variables</vt:lpstr>
      <vt:lpstr>Envelope for Relative Elementary Score</vt:lpstr>
      <vt:lpstr>A New Approach </vt:lpstr>
      <vt:lpstr>Estimated Impacts</vt:lpstr>
      <vt:lpstr>Conclusions, Theory</vt:lpstr>
      <vt:lpstr>Conclusions, Empirical Results</vt:lpstr>
      <vt:lpstr>Conclusions, Empirical, Continued</vt:lpstr>
      <vt:lpstr>Tests for Normal Sorting</vt:lpstr>
      <vt:lpstr>Direct and Indirect Tests</vt:lpstr>
      <vt:lpstr>Tests for Normal Sorting</vt:lpstr>
      <vt:lpstr>Conclusions, Normal Sorting</vt:lpstr>
      <vt:lpstr>Questions</vt:lpstr>
    </vt:vector>
  </TitlesOfParts>
  <Company>The Maxwell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ECN 741: School-Quality Capitalization</dc:title>
  <dc:creator>joyinger</dc:creator>
  <cp:lastModifiedBy>Emily Rose Minnoe</cp:lastModifiedBy>
  <cp:revision>223</cp:revision>
  <dcterms:created xsi:type="dcterms:W3CDTF">2005-12-18T15:49:22Z</dcterms:created>
  <dcterms:modified xsi:type="dcterms:W3CDTF">2020-08-04T15:56:33Z</dcterms:modified>
</cp:coreProperties>
</file>