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sldIdLst>
    <p:sldId id="256" r:id="rId2"/>
    <p:sldId id="266" r:id="rId3"/>
    <p:sldId id="335" r:id="rId4"/>
    <p:sldId id="267" r:id="rId5"/>
    <p:sldId id="269" r:id="rId6"/>
    <p:sldId id="268" r:id="rId7"/>
    <p:sldId id="274" r:id="rId8"/>
    <p:sldId id="273" r:id="rId9"/>
    <p:sldId id="276" r:id="rId10"/>
    <p:sldId id="291" r:id="rId11"/>
    <p:sldId id="292" r:id="rId12"/>
    <p:sldId id="293" r:id="rId13"/>
    <p:sldId id="270" r:id="rId14"/>
    <p:sldId id="257" r:id="rId15"/>
    <p:sldId id="277" r:id="rId16"/>
    <p:sldId id="324" r:id="rId17"/>
    <p:sldId id="286" r:id="rId18"/>
    <p:sldId id="295" r:id="rId19"/>
    <p:sldId id="290" r:id="rId20"/>
    <p:sldId id="271" r:id="rId21"/>
    <p:sldId id="272" r:id="rId22"/>
    <p:sldId id="281" r:id="rId23"/>
    <p:sldId id="299" r:id="rId24"/>
    <p:sldId id="300" r:id="rId25"/>
    <p:sldId id="301" r:id="rId26"/>
    <p:sldId id="347" r:id="rId27"/>
    <p:sldId id="336" r:id="rId28"/>
    <p:sldId id="302" r:id="rId29"/>
    <p:sldId id="303" r:id="rId30"/>
    <p:sldId id="304" r:id="rId31"/>
    <p:sldId id="305" r:id="rId32"/>
    <p:sldId id="306" r:id="rId33"/>
    <p:sldId id="325" r:id="rId34"/>
    <p:sldId id="326" r:id="rId35"/>
    <p:sldId id="327" r:id="rId36"/>
    <p:sldId id="313" r:id="rId37"/>
    <p:sldId id="339" r:id="rId38"/>
    <p:sldId id="334" r:id="rId39"/>
    <p:sldId id="348" r:id="rId40"/>
    <p:sldId id="337" r:id="rId41"/>
    <p:sldId id="307" r:id="rId42"/>
    <p:sldId id="340" r:id="rId43"/>
    <p:sldId id="341" r:id="rId44"/>
    <p:sldId id="308" r:id="rId45"/>
    <p:sldId id="310" r:id="rId46"/>
    <p:sldId id="343" r:id="rId47"/>
    <p:sldId id="333" r:id="rId48"/>
    <p:sldId id="345" r:id="rId49"/>
    <p:sldId id="346" r:id="rId50"/>
    <p:sldId id="342" r:id="rId51"/>
    <p:sldId id="331" r:id="rId52"/>
    <p:sldId id="332" r:id="rId53"/>
    <p:sldId id="314" r:id="rId54"/>
    <p:sldId id="344" r:id="rId55"/>
    <p:sldId id="315" r:id="rId56"/>
    <p:sldId id="316" r:id="rId57"/>
    <p:sldId id="338" r:id="rId58"/>
    <p:sldId id="318" r:id="rId59"/>
    <p:sldId id="319" r:id="rId60"/>
    <p:sldId id="320" r:id="rId61"/>
    <p:sldId id="321" r:id="rId62"/>
    <p:sldId id="322" r:id="rId63"/>
    <p:sldId id="32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6337" autoAdjust="0"/>
  </p:normalViewPr>
  <p:slideViewPr>
    <p:cSldViewPr>
      <p:cViewPr varScale="1">
        <p:scale>
          <a:sx n="58" d="100"/>
          <a:sy n="58" d="100"/>
        </p:scale>
        <p:origin x="1116" y="66"/>
      </p:cViewPr>
      <p:guideLst>
        <p:guide orient="horz" pos="2160"/>
        <p:guide pos="2880"/>
      </p:guideLst>
    </p:cSldViewPr>
  </p:slideViewPr>
  <p:outlineViewPr>
    <p:cViewPr>
      <p:scale>
        <a:sx n="33" d="100"/>
        <a:sy n="33" d="100"/>
      </p:scale>
      <p:origin x="0" y="-587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shared.ad.syr.edu\drive\MAX-Filer\Collab\Research-joyinger-F07\Admin\Classes\ECN741\Notes\HousingOwnershipVacanc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Annual</a:t>
            </a:r>
            <a:r>
              <a:rPr lang="en-US" sz="1800" baseline="0" dirty="0"/>
              <a:t> Homeownership Rate, 1983-2019</a:t>
            </a:r>
          </a:p>
          <a:p>
            <a:pPr>
              <a:defRPr sz="1800"/>
            </a:pPr>
            <a:endParaRPr lang="en-US" sz="1800" dirty="0"/>
          </a:p>
        </c:rich>
      </c:tx>
      <c:layout>
        <c:manualLayout>
          <c:xMode val="edge"/>
          <c:yMode val="edge"/>
          <c:x val="0.27534195065606326"/>
          <c:y val="8.0743693925451644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03576285881274E-2"/>
          <c:y val="7.5063502213219613E-2"/>
          <c:w val="0.93537934105928666"/>
          <c:h val="0.700712849198595"/>
        </c:manualLayout>
      </c:layout>
      <c:scatterChart>
        <c:scatterStyle val="lineMarker"/>
        <c:varyColors val="0"/>
        <c:ser>
          <c:idx val="0"/>
          <c:order val="0"/>
          <c:tx>
            <c:strRef>
              <c:f>Sheet2!$B$4</c:f>
              <c:strCache>
                <c:ptCount val="1"/>
                <c:pt idx="0">
                  <c:v>Non-Hispanic White</c:v>
                </c:pt>
              </c:strCache>
            </c:strRef>
          </c:tx>
          <c:spPr>
            <a:ln w="25400" cap="rnd">
              <a:solidFill>
                <a:schemeClr val="accent1"/>
              </a:solidFill>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Sheet2!$B$5:$B$41</c:f>
              <c:numCache>
                <c:formatCode>General</c:formatCode>
                <c:ptCount val="37"/>
                <c:pt idx="0">
                  <c:v>69.099999999999994</c:v>
                </c:pt>
                <c:pt idx="1">
                  <c:v>69</c:v>
                </c:pt>
                <c:pt idx="2">
                  <c:v>69</c:v>
                </c:pt>
                <c:pt idx="3">
                  <c:v>68.400000000000006</c:v>
                </c:pt>
                <c:pt idx="4">
                  <c:v>68.7</c:v>
                </c:pt>
                <c:pt idx="5">
                  <c:v>69.099999999999994</c:v>
                </c:pt>
                <c:pt idx="6">
                  <c:v>69.3</c:v>
                </c:pt>
                <c:pt idx="7">
                  <c:v>69.400000000000006</c:v>
                </c:pt>
                <c:pt idx="8">
                  <c:v>69.5</c:v>
                </c:pt>
                <c:pt idx="9">
                  <c:v>69.599999999999994</c:v>
                </c:pt>
                <c:pt idx="10">
                  <c:v>70.2</c:v>
                </c:pt>
                <c:pt idx="11">
                  <c:v>70</c:v>
                </c:pt>
                <c:pt idx="12">
                  <c:v>70.900000000000006</c:v>
                </c:pt>
                <c:pt idx="13">
                  <c:v>71.7</c:v>
                </c:pt>
                <c:pt idx="14">
                  <c:v>72</c:v>
                </c:pt>
                <c:pt idx="15">
                  <c:v>72.599999999999994</c:v>
                </c:pt>
                <c:pt idx="16">
                  <c:v>73.2</c:v>
                </c:pt>
                <c:pt idx="17">
                  <c:v>73.8</c:v>
                </c:pt>
                <c:pt idx="18">
                  <c:v>74.3</c:v>
                </c:pt>
                <c:pt idx="19">
                  <c:v>74.7</c:v>
                </c:pt>
                <c:pt idx="20">
                  <c:v>75.400000000000006</c:v>
                </c:pt>
                <c:pt idx="21">
                  <c:v>76</c:v>
                </c:pt>
                <c:pt idx="22">
                  <c:v>75.8</c:v>
                </c:pt>
                <c:pt idx="23">
                  <c:v>75.8</c:v>
                </c:pt>
                <c:pt idx="24">
                  <c:v>75.2</c:v>
                </c:pt>
                <c:pt idx="25">
                  <c:v>75</c:v>
                </c:pt>
                <c:pt idx="26">
                  <c:v>74.8</c:v>
                </c:pt>
                <c:pt idx="27">
                  <c:v>74.400000000000006</c:v>
                </c:pt>
                <c:pt idx="28">
                  <c:v>73.8</c:v>
                </c:pt>
                <c:pt idx="29">
                  <c:v>73.5</c:v>
                </c:pt>
                <c:pt idx="30">
                  <c:v>73.3</c:v>
                </c:pt>
                <c:pt idx="31">
                  <c:v>72.3</c:v>
                </c:pt>
                <c:pt idx="32">
                  <c:v>72.2</c:v>
                </c:pt>
                <c:pt idx="33">
                  <c:v>72.2</c:v>
                </c:pt>
                <c:pt idx="34">
                  <c:v>72.2</c:v>
                </c:pt>
                <c:pt idx="35">
                  <c:v>73.2</c:v>
                </c:pt>
                <c:pt idx="36">
                  <c:v>73.2</c:v>
                </c:pt>
              </c:numCache>
            </c:numRef>
          </c:yVal>
          <c:smooth val="0"/>
          <c:extLst>
            <c:ext xmlns:c16="http://schemas.microsoft.com/office/drawing/2014/chart" uri="{C3380CC4-5D6E-409C-BE32-E72D297353CC}">
              <c16:uniqueId val="{00000000-DEB6-4688-A032-6979D7EA75C0}"/>
            </c:ext>
          </c:extLst>
        </c:ser>
        <c:ser>
          <c:idx val="1"/>
          <c:order val="1"/>
          <c:tx>
            <c:strRef>
              <c:f>Sheet2!$C$4</c:f>
              <c:strCache>
                <c:ptCount val="1"/>
                <c:pt idx="0">
                  <c:v>Non-Hispanic Black</c:v>
                </c:pt>
              </c:strCache>
            </c:strRef>
          </c:tx>
          <c:spPr>
            <a:ln w="31750" cap="rnd" cmpd="dbl">
              <a:solidFill>
                <a:schemeClr val="accent2"/>
              </a:solidFill>
              <a:prstDash val="solid"/>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Sheet2!$C$5:$C$41</c:f>
              <c:numCache>
                <c:formatCode>General</c:formatCode>
                <c:ptCount val="37"/>
                <c:pt idx="0">
                  <c:v>45.6</c:v>
                </c:pt>
                <c:pt idx="1">
                  <c:v>46</c:v>
                </c:pt>
                <c:pt idx="2">
                  <c:v>44.4</c:v>
                </c:pt>
                <c:pt idx="3">
                  <c:v>44.8</c:v>
                </c:pt>
                <c:pt idx="4">
                  <c:v>45.8</c:v>
                </c:pt>
                <c:pt idx="5">
                  <c:v>42.9</c:v>
                </c:pt>
                <c:pt idx="6">
                  <c:v>42.1</c:v>
                </c:pt>
                <c:pt idx="7">
                  <c:v>42.6</c:v>
                </c:pt>
                <c:pt idx="8">
                  <c:v>42.7</c:v>
                </c:pt>
                <c:pt idx="9">
                  <c:v>42.6</c:v>
                </c:pt>
                <c:pt idx="10">
                  <c:v>42</c:v>
                </c:pt>
                <c:pt idx="11">
                  <c:v>42.5</c:v>
                </c:pt>
                <c:pt idx="12">
                  <c:v>42.9</c:v>
                </c:pt>
                <c:pt idx="13">
                  <c:v>44.5</c:v>
                </c:pt>
                <c:pt idx="14">
                  <c:v>45.4</c:v>
                </c:pt>
                <c:pt idx="15">
                  <c:v>46.1</c:v>
                </c:pt>
                <c:pt idx="16">
                  <c:v>46.7</c:v>
                </c:pt>
                <c:pt idx="17">
                  <c:v>47.6</c:v>
                </c:pt>
                <c:pt idx="18">
                  <c:v>48.4</c:v>
                </c:pt>
                <c:pt idx="19">
                  <c:v>48.2</c:v>
                </c:pt>
                <c:pt idx="20">
                  <c:v>48.8</c:v>
                </c:pt>
                <c:pt idx="21">
                  <c:v>49.7</c:v>
                </c:pt>
                <c:pt idx="22">
                  <c:v>48.8</c:v>
                </c:pt>
                <c:pt idx="23">
                  <c:v>48.4</c:v>
                </c:pt>
                <c:pt idx="24">
                  <c:v>47.8</c:v>
                </c:pt>
                <c:pt idx="25">
                  <c:v>47.9</c:v>
                </c:pt>
                <c:pt idx="26">
                  <c:v>46.6</c:v>
                </c:pt>
                <c:pt idx="27">
                  <c:v>45.9</c:v>
                </c:pt>
                <c:pt idx="28">
                  <c:v>45.4</c:v>
                </c:pt>
                <c:pt idx="29">
                  <c:v>44.6</c:v>
                </c:pt>
                <c:pt idx="30">
                  <c:v>43.8</c:v>
                </c:pt>
                <c:pt idx="31">
                  <c:v>43.2</c:v>
                </c:pt>
                <c:pt idx="32">
                  <c:v>42.5</c:v>
                </c:pt>
                <c:pt idx="33">
                  <c:v>42.4</c:v>
                </c:pt>
                <c:pt idx="34">
                  <c:v>43.1</c:v>
                </c:pt>
                <c:pt idx="35">
                  <c:v>41.8</c:v>
                </c:pt>
                <c:pt idx="36">
                  <c:v>41.3</c:v>
                </c:pt>
              </c:numCache>
            </c:numRef>
          </c:yVal>
          <c:smooth val="0"/>
          <c:extLst>
            <c:ext xmlns:c16="http://schemas.microsoft.com/office/drawing/2014/chart" uri="{C3380CC4-5D6E-409C-BE32-E72D297353CC}">
              <c16:uniqueId val="{00000001-DEB6-4688-A032-6979D7EA75C0}"/>
            </c:ext>
          </c:extLst>
        </c:ser>
        <c:ser>
          <c:idx val="2"/>
          <c:order val="2"/>
          <c:tx>
            <c:strRef>
              <c:f>Sheet2!$D$4</c:f>
              <c:strCache>
                <c:ptCount val="1"/>
                <c:pt idx="0">
                  <c:v>Non-Hispanic Other Race</c:v>
                </c:pt>
              </c:strCache>
            </c:strRef>
          </c:tx>
          <c:spPr>
            <a:ln w="31750" cap="rnd">
              <a:solidFill>
                <a:schemeClr val="accent3"/>
              </a:solidFill>
              <a:prstDash val="sysDot"/>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Sheet2!$D$5:$D$41</c:f>
              <c:numCache>
                <c:formatCode>General</c:formatCode>
                <c:ptCount val="37"/>
                <c:pt idx="0">
                  <c:v>53.3</c:v>
                </c:pt>
                <c:pt idx="1">
                  <c:v>50.9</c:v>
                </c:pt>
                <c:pt idx="2">
                  <c:v>50.7</c:v>
                </c:pt>
                <c:pt idx="3">
                  <c:v>49.7</c:v>
                </c:pt>
                <c:pt idx="4">
                  <c:v>48.7</c:v>
                </c:pt>
                <c:pt idx="5">
                  <c:v>49.7</c:v>
                </c:pt>
                <c:pt idx="6">
                  <c:v>50.6</c:v>
                </c:pt>
                <c:pt idx="7">
                  <c:v>49.2</c:v>
                </c:pt>
                <c:pt idx="8">
                  <c:v>51.3</c:v>
                </c:pt>
                <c:pt idx="9">
                  <c:v>52.5</c:v>
                </c:pt>
                <c:pt idx="10">
                  <c:v>50.6</c:v>
                </c:pt>
                <c:pt idx="11">
                  <c:v>50.8</c:v>
                </c:pt>
                <c:pt idx="12">
                  <c:v>51.5</c:v>
                </c:pt>
                <c:pt idx="13">
                  <c:v>51.5</c:v>
                </c:pt>
                <c:pt idx="14">
                  <c:v>53.3</c:v>
                </c:pt>
                <c:pt idx="15">
                  <c:v>53.7</c:v>
                </c:pt>
                <c:pt idx="16">
                  <c:v>54.1</c:v>
                </c:pt>
                <c:pt idx="17">
                  <c:v>53.9</c:v>
                </c:pt>
                <c:pt idx="18">
                  <c:v>54.7</c:v>
                </c:pt>
                <c:pt idx="19">
                  <c:v>55</c:v>
                </c:pt>
                <c:pt idx="20">
                  <c:v>56.7</c:v>
                </c:pt>
                <c:pt idx="21">
                  <c:v>59.6</c:v>
                </c:pt>
                <c:pt idx="22">
                  <c:v>60.4</c:v>
                </c:pt>
                <c:pt idx="23">
                  <c:v>61.1</c:v>
                </c:pt>
                <c:pt idx="24">
                  <c:v>60.3</c:v>
                </c:pt>
                <c:pt idx="25">
                  <c:v>59.8</c:v>
                </c:pt>
                <c:pt idx="26">
                  <c:v>59.7</c:v>
                </c:pt>
                <c:pt idx="27">
                  <c:v>58.8</c:v>
                </c:pt>
                <c:pt idx="28">
                  <c:v>58</c:v>
                </c:pt>
                <c:pt idx="29">
                  <c:v>56.9</c:v>
                </c:pt>
                <c:pt idx="30">
                  <c:v>57.6</c:v>
                </c:pt>
                <c:pt idx="31">
                  <c:v>58.9</c:v>
                </c:pt>
                <c:pt idx="32">
                  <c:v>55.4</c:v>
                </c:pt>
                <c:pt idx="33">
                  <c:v>56.4</c:v>
                </c:pt>
                <c:pt idx="34">
                  <c:v>56.4</c:v>
                </c:pt>
                <c:pt idx="35">
                  <c:v>56.3</c:v>
                </c:pt>
                <c:pt idx="36">
                  <c:v>57.8</c:v>
                </c:pt>
              </c:numCache>
            </c:numRef>
          </c:yVal>
          <c:smooth val="0"/>
          <c:extLst>
            <c:ext xmlns:c16="http://schemas.microsoft.com/office/drawing/2014/chart" uri="{C3380CC4-5D6E-409C-BE32-E72D297353CC}">
              <c16:uniqueId val="{00000002-DEB6-4688-A032-6979D7EA75C0}"/>
            </c:ext>
          </c:extLst>
        </c:ser>
        <c:ser>
          <c:idx val="3"/>
          <c:order val="3"/>
          <c:tx>
            <c:strRef>
              <c:f>Sheet2!$E$4</c:f>
              <c:strCache>
                <c:ptCount val="1"/>
                <c:pt idx="0">
                  <c:v>Non-Hispanic More than 1 Race</c:v>
                </c:pt>
              </c:strCache>
            </c:strRef>
          </c:tx>
          <c:spPr>
            <a:ln w="31750" cap="rnd">
              <a:solidFill>
                <a:schemeClr val="accent4"/>
              </a:solidFill>
              <a:prstDash val="dash"/>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Sheet2!$E$5:$E$41</c:f>
              <c:numCache>
                <c:formatCode>General</c:formatCode>
                <c:ptCount val="37"/>
                <c:pt idx="20">
                  <c:v>58</c:v>
                </c:pt>
                <c:pt idx="21">
                  <c:v>60.4</c:v>
                </c:pt>
                <c:pt idx="22">
                  <c:v>59.8</c:v>
                </c:pt>
                <c:pt idx="23">
                  <c:v>59.9</c:v>
                </c:pt>
                <c:pt idx="24">
                  <c:v>59</c:v>
                </c:pt>
                <c:pt idx="25">
                  <c:v>57.8</c:v>
                </c:pt>
                <c:pt idx="26">
                  <c:v>56</c:v>
                </c:pt>
                <c:pt idx="27">
                  <c:v>55.6</c:v>
                </c:pt>
                <c:pt idx="28">
                  <c:v>54.9</c:v>
                </c:pt>
                <c:pt idx="29">
                  <c:v>55.7</c:v>
                </c:pt>
                <c:pt idx="30">
                  <c:v>53.5</c:v>
                </c:pt>
                <c:pt idx="31">
                  <c:v>47.9</c:v>
                </c:pt>
                <c:pt idx="32">
                  <c:v>51.5</c:v>
                </c:pt>
                <c:pt idx="33">
                  <c:v>49.9</c:v>
                </c:pt>
                <c:pt idx="34">
                  <c:v>52.8</c:v>
                </c:pt>
                <c:pt idx="35">
                  <c:v>50.9</c:v>
                </c:pt>
                <c:pt idx="36">
                  <c:v>52.4</c:v>
                </c:pt>
              </c:numCache>
            </c:numRef>
          </c:yVal>
          <c:smooth val="0"/>
          <c:extLst>
            <c:ext xmlns:c16="http://schemas.microsoft.com/office/drawing/2014/chart" uri="{C3380CC4-5D6E-409C-BE32-E72D297353CC}">
              <c16:uniqueId val="{00000003-DEB6-4688-A032-6979D7EA75C0}"/>
            </c:ext>
          </c:extLst>
        </c:ser>
        <c:ser>
          <c:idx val="4"/>
          <c:order val="4"/>
          <c:tx>
            <c:strRef>
              <c:f>Sheet2!$F$4</c:f>
              <c:strCache>
                <c:ptCount val="1"/>
                <c:pt idx="0">
                  <c:v>Hispanic</c:v>
                </c:pt>
              </c:strCache>
            </c:strRef>
          </c:tx>
          <c:spPr>
            <a:ln w="31750" cap="rnd">
              <a:solidFill>
                <a:schemeClr val="accent5"/>
              </a:solidFill>
              <a:prstDash val="dashDot"/>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Sheet2!$F$5:$F$41</c:f>
              <c:numCache>
                <c:formatCode>General</c:formatCode>
                <c:ptCount val="37"/>
                <c:pt idx="0">
                  <c:v>41.2</c:v>
                </c:pt>
                <c:pt idx="1">
                  <c:v>40.1</c:v>
                </c:pt>
                <c:pt idx="2">
                  <c:v>41.1</c:v>
                </c:pt>
                <c:pt idx="3">
                  <c:v>40.6</c:v>
                </c:pt>
                <c:pt idx="4">
                  <c:v>40.6</c:v>
                </c:pt>
                <c:pt idx="5">
                  <c:v>40.6</c:v>
                </c:pt>
                <c:pt idx="6">
                  <c:v>41.6</c:v>
                </c:pt>
                <c:pt idx="7">
                  <c:v>41.2</c:v>
                </c:pt>
                <c:pt idx="8">
                  <c:v>39</c:v>
                </c:pt>
                <c:pt idx="9">
                  <c:v>39.9</c:v>
                </c:pt>
                <c:pt idx="10">
                  <c:v>39.4</c:v>
                </c:pt>
                <c:pt idx="11">
                  <c:v>41.2</c:v>
                </c:pt>
                <c:pt idx="12">
                  <c:v>42</c:v>
                </c:pt>
                <c:pt idx="13">
                  <c:v>42.8</c:v>
                </c:pt>
                <c:pt idx="14">
                  <c:v>43.3</c:v>
                </c:pt>
                <c:pt idx="15">
                  <c:v>44.7</c:v>
                </c:pt>
                <c:pt idx="16">
                  <c:v>45.5</c:v>
                </c:pt>
                <c:pt idx="17">
                  <c:v>46.3</c:v>
                </c:pt>
                <c:pt idx="18">
                  <c:v>47.3</c:v>
                </c:pt>
                <c:pt idx="19">
                  <c:v>47</c:v>
                </c:pt>
                <c:pt idx="20">
                  <c:v>46.7</c:v>
                </c:pt>
                <c:pt idx="21">
                  <c:v>48.1</c:v>
                </c:pt>
                <c:pt idx="22">
                  <c:v>49.5</c:v>
                </c:pt>
                <c:pt idx="23">
                  <c:v>49.7</c:v>
                </c:pt>
                <c:pt idx="24">
                  <c:v>49.7</c:v>
                </c:pt>
                <c:pt idx="25">
                  <c:v>49.1</c:v>
                </c:pt>
                <c:pt idx="26">
                  <c:v>48.4</c:v>
                </c:pt>
                <c:pt idx="27">
                  <c:v>47.5</c:v>
                </c:pt>
                <c:pt idx="28">
                  <c:v>46.9</c:v>
                </c:pt>
                <c:pt idx="29">
                  <c:v>46.1</c:v>
                </c:pt>
                <c:pt idx="30">
                  <c:v>46.1</c:v>
                </c:pt>
                <c:pt idx="31">
                  <c:v>44.5</c:v>
                </c:pt>
                <c:pt idx="32">
                  <c:v>46.7</c:v>
                </c:pt>
                <c:pt idx="33">
                  <c:v>46.3</c:v>
                </c:pt>
                <c:pt idx="34">
                  <c:v>45.5</c:v>
                </c:pt>
                <c:pt idx="35">
                  <c:v>47.4</c:v>
                </c:pt>
                <c:pt idx="36">
                  <c:v>46.6</c:v>
                </c:pt>
              </c:numCache>
            </c:numRef>
          </c:yVal>
          <c:smooth val="0"/>
          <c:extLst>
            <c:ext xmlns:c16="http://schemas.microsoft.com/office/drawing/2014/chart" uri="{C3380CC4-5D6E-409C-BE32-E72D297353CC}">
              <c16:uniqueId val="{00000004-DEB6-4688-A032-6979D7EA75C0}"/>
            </c:ext>
          </c:extLst>
        </c:ser>
        <c:dLbls>
          <c:showLegendKey val="0"/>
          <c:showVal val="0"/>
          <c:showCatName val="0"/>
          <c:showSerName val="0"/>
          <c:showPercent val="0"/>
          <c:showBubbleSize val="0"/>
        </c:dLbls>
        <c:axId val="372750896"/>
        <c:axId val="372751680"/>
      </c:scatterChart>
      <c:valAx>
        <c:axId val="372750896"/>
        <c:scaling>
          <c:orientation val="minMax"/>
          <c:max val="2019"/>
        </c:scaling>
        <c:delete val="0"/>
        <c:axPos val="b"/>
        <c:majorGridlines>
          <c:spPr>
            <a:ln w="9525" cap="flat" cmpd="sng" algn="ctr">
              <a:no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2751680"/>
        <c:crosses val="autoZero"/>
        <c:crossBetween val="midCat"/>
      </c:valAx>
      <c:valAx>
        <c:axId val="372751680"/>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2750896"/>
        <c:crosses val="autoZero"/>
        <c:crossBetween val="midCat"/>
      </c:valAx>
      <c:spPr>
        <a:noFill/>
        <a:ln>
          <a:solidFill>
            <a:schemeClr val="tx1"/>
          </a:solidFill>
        </a:ln>
        <a:effectLst/>
      </c:spPr>
    </c:plotArea>
    <c:legend>
      <c:legendPos val="b"/>
      <c:layout>
        <c:manualLayout>
          <c:xMode val="edge"/>
          <c:yMode val="edge"/>
          <c:x val="5.253676881328765E-2"/>
          <c:y val="0.85212412340243116"/>
          <c:w val="0.91837872824086764"/>
          <c:h val="0.135764322508751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278A6-C18C-463D-B0E3-CFF8085F7E4F}" type="datetimeFigureOut">
              <a:rPr lang="en-US" smtClean="0"/>
              <a:t>8/4/2020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01C10-C936-42A6-A42B-6755EBC9B058}" type="slidenum">
              <a:rPr lang="en-US" smtClean="0"/>
              <a:t>‹#›</a:t>
            </a:fld>
            <a:endParaRPr lang="en-US"/>
          </a:p>
        </p:txBody>
      </p:sp>
    </p:spTree>
    <p:extLst>
      <p:ext uri="{BB962C8B-B14F-4D97-AF65-F5344CB8AC3E}">
        <p14:creationId xmlns:p14="http://schemas.microsoft.com/office/powerpoint/2010/main" val="108945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01C10-C936-42A6-A42B-6755EBC9B058}" type="slidenum">
              <a:rPr lang="en-US" smtClean="0"/>
              <a:t>25</a:t>
            </a:fld>
            <a:endParaRPr lang="en-US"/>
          </a:p>
        </p:txBody>
      </p:sp>
    </p:spTree>
    <p:extLst>
      <p:ext uri="{BB962C8B-B14F-4D97-AF65-F5344CB8AC3E}">
        <p14:creationId xmlns:p14="http://schemas.microsoft.com/office/powerpoint/2010/main" val="261884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8/4/2020</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8/4/2020</a:t>
            </a:fld>
            <a:endParaRPr lang="en-US" dirty="0"/>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8/4/2020</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8/4/2020</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ECN741:  Urban Economics</a:t>
            </a:r>
          </a:p>
        </p:txBody>
      </p:sp>
      <p:sp>
        <p:nvSpPr>
          <p:cNvPr id="3" name="Subtitle"/>
          <p:cNvSpPr>
            <a:spLocks noGrp="1"/>
          </p:cNvSpPr>
          <p:nvPr>
            <p:ph type="subTitle" idx="1"/>
          </p:nvPr>
        </p:nvSpPr>
        <p:spPr>
          <a:xfrm>
            <a:off x="457200" y="4267200"/>
            <a:ext cx="5791200" cy="1752600"/>
          </a:xfrm>
        </p:spPr>
        <p:txBody>
          <a:bodyPr>
            <a:normAutofit/>
          </a:bodyPr>
          <a:lstStyle/>
          <a:p>
            <a:r>
              <a:rPr lang="en-US" sz="4000" dirty="0"/>
              <a:t>Housing Discrimination</a:t>
            </a:r>
          </a:p>
        </p:txBody>
      </p:sp>
      <p:pic>
        <p:nvPicPr>
          <p:cNvPr id="1026"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
        <p:nvSpPr>
          <p:cNvPr id="5" name="TextBox"/>
          <p:cNvSpPr txBox="1"/>
          <p:nvPr/>
        </p:nvSpPr>
        <p:spPr>
          <a:xfrm>
            <a:off x="533400" y="6019800"/>
            <a:ext cx="7467600" cy="369332"/>
          </a:xfrm>
          <a:prstGeom prst="rect">
            <a:avLst/>
          </a:prstGeom>
          <a:noFill/>
        </p:spPr>
        <p:txBody>
          <a:bodyPr wrap="square" rtlCol="0">
            <a:spAutoFit/>
          </a:bodyPr>
          <a:lstStyle/>
          <a:p>
            <a:r>
              <a:rPr lang="en-US" dirty="0"/>
              <a:t>Professor John Yinger, The Maxwell School, Syracuse University,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grpSp>
        <p:nvGrpSpPr>
          <p:cNvPr id="8" name="Figure" descr="Please contact Professor Yinger for details regarding figures and graphs.">
            <a:extLst>
              <a:ext uri="{FF2B5EF4-FFF2-40B4-BE49-F238E27FC236}">
                <a16:creationId xmlns:a16="http://schemas.microsoft.com/office/drawing/2014/main" id="{4C98BC17-2B73-4FC4-8083-78D69B8BCA27}"/>
              </a:ext>
            </a:extLst>
          </p:cNvPr>
          <p:cNvGrpSpPr/>
          <p:nvPr/>
        </p:nvGrpSpPr>
        <p:grpSpPr>
          <a:xfrm>
            <a:off x="755079" y="1219200"/>
            <a:ext cx="7685869" cy="5608206"/>
            <a:chOff x="755079" y="1219200"/>
            <a:chExt cx="7685869" cy="5608206"/>
          </a:xfrm>
        </p:grpSpPr>
        <p:pic>
          <p:nvPicPr>
            <p:cNvPr id="2050" name="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17217" t="14748" r="16217" b="7478"/>
            <a:stretch/>
          </p:blipFill>
          <p:spPr bwMode="auto">
            <a:xfrm>
              <a:off x="755079" y="1219200"/>
              <a:ext cx="7679930" cy="560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p:cNvCxnSpPr/>
            <p:nvPr/>
          </p:nvCxnSpPr>
          <p:spPr>
            <a:xfrm>
              <a:off x="778270" y="1219200"/>
              <a:ext cx="7662678" cy="0"/>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82706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Race and Genetics</a:t>
            </a:r>
          </a:p>
          <a:p>
            <a:pPr>
              <a:lnSpc>
                <a:spcPct val="60000"/>
              </a:lnSpc>
            </a:pPr>
            <a:endParaRPr lang="en-US" dirty="0"/>
          </a:p>
          <a:p>
            <a:pPr lvl="2"/>
            <a:r>
              <a:rPr lang="en-US" dirty="0"/>
              <a:t>The link between socially defined races and genetics has been widely studied.  </a:t>
            </a:r>
          </a:p>
          <a:p>
            <a:pPr lvl="2"/>
            <a:endParaRPr lang="en-US" dirty="0"/>
          </a:p>
          <a:p>
            <a:pPr lvl="3"/>
            <a:r>
              <a:rPr lang="en-US" dirty="0"/>
              <a:t>There are 3 billion “base pairs” in the human genome.</a:t>
            </a:r>
          </a:p>
          <a:p>
            <a:pPr lvl="3"/>
            <a:endParaRPr lang="en-US" dirty="0"/>
          </a:p>
          <a:p>
            <a:pPr lvl="3"/>
            <a:r>
              <a:rPr lang="en-US" dirty="0"/>
              <a:t>Of these, 99.9% are shared by all people.</a:t>
            </a:r>
          </a:p>
          <a:p>
            <a:pPr lvl="3"/>
            <a:endParaRPr lang="en-US" dirty="0"/>
          </a:p>
          <a:p>
            <a:pPr lvl="3"/>
            <a:r>
              <a:rPr lang="en-US" dirty="0"/>
              <a:t>Of the 0.1% that varies across people, 85-90% varies </a:t>
            </a:r>
            <a:r>
              <a:rPr lang="en-US" b="1" dirty="0"/>
              <a:t>within groups </a:t>
            </a:r>
            <a:r>
              <a:rPr lang="en-US" dirty="0"/>
              <a:t>with different geographic origins.</a:t>
            </a:r>
          </a:p>
          <a:p>
            <a:pPr lvl="3"/>
            <a:endParaRPr lang="en-US" dirty="0"/>
          </a:p>
          <a:p>
            <a:pPr lvl="3"/>
            <a:r>
              <a:rPr lang="en-US" dirty="0"/>
              <a:t>The other 10-15% of 0.1% varies </a:t>
            </a:r>
            <a:r>
              <a:rPr lang="en-US" b="1" dirty="0"/>
              <a:t>across groups</a:t>
            </a:r>
            <a:r>
              <a:rPr lang="en-US" dirty="0"/>
              <a:t> and can be used to identify the geographic origins of a person’s ancestors (with some error).</a:t>
            </a:r>
          </a:p>
          <a:p>
            <a:pPr marL="978408" lvl="3" indent="0">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6772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Race and Genetics, Continued</a:t>
            </a:r>
          </a:p>
          <a:p>
            <a:endParaRPr lang="en-US" dirty="0"/>
          </a:p>
          <a:p>
            <a:pPr lvl="2"/>
            <a:r>
              <a:rPr lang="en-US" dirty="0"/>
              <a:t>However, the 10-15% of the 0.1% of the human genome that can be linked to geographic origins</a:t>
            </a:r>
          </a:p>
          <a:p>
            <a:pPr lvl="2"/>
            <a:endParaRPr lang="en-US" dirty="0"/>
          </a:p>
          <a:p>
            <a:pPr lvl="3"/>
            <a:r>
              <a:rPr lang="en-US" dirty="0"/>
              <a:t>Does not closely correspond to socially defined races,</a:t>
            </a:r>
          </a:p>
          <a:p>
            <a:pPr lvl="2"/>
            <a:endParaRPr lang="en-US" dirty="0"/>
          </a:p>
          <a:p>
            <a:pPr lvl="3"/>
            <a:r>
              <a:rPr lang="en-US" dirty="0"/>
              <a:t>And does not appear to have any links to a persons “phenotype,” that is, to a person’s talents and tendencies.</a:t>
            </a:r>
          </a:p>
          <a:p>
            <a:pPr lvl="3"/>
            <a:endParaRPr lang="en-US" dirty="0"/>
          </a:p>
          <a:p>
            <a:pPr lvl="2"/>
            <a:r>
              <a:rPr lang="en-US" dirty="0"/>
              <a:t>Moreover, the ability to predict geographic origins breaks down for some groups, including South Asians and African Americans.</a:t>
            </a:r>
          </a:p>
          <a:p>
            <a:pPr marL="978408" lvl="3" indent="0">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32651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Prejudice</a:t>
            </a:r>
          </a:p>
          <a:p>
            <a:pPr>
              <a:lnSpc>
                <a:spcPct val="60000"/>
              </a:lnSpc>
            </a:pPr>
            <a:endParaRPr lang="en-US" dirty="0"/>
          </a:p>
          <a:p>
            <a:pPr lvl="1"/>
            <a:r>
              <a:rPr lang="en-US" dirty="0"/>
              <a:t>Prejudice is an emotional, rigid attitude toward particular group of people.</a:t>
            </a:r>
          </a:p>
          <a:p>
            <a:pPr lvl="1">
              <a:lnSpc>
                <a:spcPct val="50000"/>
              </a:lnSpc>
            </a:pPr>
            <a:endParaRPr lang="en-US" dirty="0"/>
          </a:p>
          <a:p>
            <a:pPr lvl="1"/>
            <a:r>
              <a:rPr lang="en-US" dirty="0"/>
              <a:t>Prejudice is often based on a </a:t>
            </a:r>
            <a:r>
              <a:rPr lang="en-US" b="1" dirty="0">
                <a:solidFill>
                  <a:schemeClr val="accent3"/>
                </a:solidFill>
              </a:rPr>
              <a:t>stereotype</a:t>
            </a:r>
            <a:r>
              <a:rPr lang="en-US" dirty="0"/>
              <a:t>, which is a social caricature of a group that is used to make judgments about all the members of a group regardless of their individual traits.</a:t>
            </a:r>
          </a:p>
          <a:p>
            <a:pPr lvl="1">
              <a:lnSpc>
                <a:spcPct val="60000"/>
              </a:lnSpc>
            </a:pPr>
            <a:endParaRPr lang="en-US" dirty="0"/>
          </a:p>
          <a:p>
            <a:pPr lvl="2"/>
            <a:r>
              <a:rPr lang="en-US" dirty="0"/>
              <a:t>A stereotype is partly based on the false assumption that all members of a group are like the average member,</a:t>
            </a:r>
          </a:p>
          <a:p>
            <a:pPr lvl="2">
              <a:lnSpc>
                <a:spcPct val="60000"/>
              </a:lnSpc>
            </a:pPr>
            <a:endParaRPr lang="en-US" dirty="0"/>
          </a:p>
          <a:p>
            <a:pPr lvl="2"/>
            <a:r>
              <a:rPr lang="en-US" dirty="0"/>
              <a:t>And is often based on inaccurate beliefs about the average.</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Evidence About Prejudice</a:t>
            </a:r>
          </a:p>
          <a:p>
            <a:pPr lvl="1"/>
            <a:r>
              <a:rPr lang="en-US" dirty="0"/>
              <a:t>Survey “</a:t>
            </a:r>
            <a:r>
              <a:rPr lang="en-US" dirty="0" err="1"/>
              <a:t>showcard</a:t>
            </a:r>
            <a:r>
              <a:rPr lang="en-US" dirty="0"/>
              <a:t>” (from Charles, </a:t>
            </a:r>
            <a:r>
              <a:rPr lang="en-US" i="1" dirty="0"/>
              <a:t>Social Problems</a:t>
            </a:r>
            <a:r>
              <a:rPr lang="en-US" dirty="0"/>
              <a:t>, 2000, as are next two slides):</a:t>
            </a:r>
          </a:p>
        </p:txBody>
      </p:sp>
      <p:pic>
        <p:nvPicPr>
          <p:cNvPr id="19457" name="Figure" descr="Please contact Professor Yinger for details regarding figures and graphs."/>
          <p:cNvPicPr>
            <a:picLocks noChangeAspect="1" noChangeArrowheads="1"/>
          </p:cNvPicPr>
          <p:nvPr/>
        </p:nvPicPr>
        <p:blipFill>
          <a:blip r:embed="rId2"/>
          <a:srcRect/>
          <a:stretch>
            <a:fillRect/>
          </a:stretch>
        </p:blipFill>
        <p:spPr bwMode="auto">
          <a:xfrm>
            <a:off x="1008375" y="3067050"/>
            <a:ext cx="7297425" cy="3257550"/>
          </a:xfrm>
          <a:prstGeom prst="rect">
            <a:avLst/>
          </a:prstGeom>
          <a:noFill/>
          <a:ln w="9525">
            <a:noFill/>
            <a:miter lim="800000"/>
            <a:headEnd/>
            <a:tailEnd/>
          </a:ln>
          <a:effec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219200"/>
            <a:ext cx="8229600" cy="5355336"/>
          </a:xfrm>
        </p:spPr>
        <p:txBody>
          <a:bodyPr/>
          <a:lstStyle/>
          <a:p>
            <a:r>
              <a:rPr lang="en-US" dirty="0"/>
              <a:t>Evidence About Prejudice, 2</a:t>
            </a:r>
          </a:p>
          <a:p>
            <a:pPr lvl="1"/>
            <a:r>
              <a:rPr lang="en-US" dirty="0"/>
              <a:t>“Ideal” neighborhoods by group</a:t>
            </a:r>
          </a:p>
        </p:txBody>
      </p:sp>
      <p:pic>
        <p:nvPicPr>
          <p:cNvPr id="34819" name="Table" descr="Please contact Professor Yinger for details regarding figures and graphs."/>
          <p:cNvPicPr>
            <a:picLocks noChangeAspect="1" noChangeArrowheads="1"/>
          </p:cNvPicPr>
          <p:nvPr/>
        </p:nvPicPr>
        <p:blipFill>
          <a:blip r:embed="rId2"/>
          <a:srcRect/>
          <a:stretch>
            <a:fillRect/>
          </a:stretch>
        </p:blipFill>
        <p:spPr bwMode="auto">
          <a:xfrm>
            <a:off x="1857375" y="2247356"/>
            <a:ext cx="5534025" cy="4382044"/>
          </a:xfrm>
          <a:prstGeom prst="rect">
            <a:avLst/>
          </a:prstGeom>
          <a:noFill/>
          <a:ln w="9525">
            <a:noFill/>
            <a:miter lim="800000"/>
            <a:headEnd/>
            <a:tailEnd/>
          </a:ln>
          <a:effec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219200"/>
            <a:ext cx="8229600" cy="5355336"/>
          </a:xfrm>
        </p:spPr>
        <p:txBody>
          <a:bodyPr>
            <a:normAutofit fontScale="77500" lnSpcReduction="20000"/>
          </a:bodyPr>
          <a:lstStyle/>
          <a:p>
            <a:r>
              <a:rPr lang="en-US" dirty="0"/>
              <a:t>Evidence About Prejudice, 3</a:t>
            </a:r>
          </a:p>
          <a:p>
            <a:pPr>
              <a:lnSpc>
                <a:spcPct val="70000"/>
              </a:lnSpc>
            </a:pPr>
            <a:endParaRPr lang="en-US" dirty="0"/>
          </a:p>
          <a:p>
            <a:pPr lvl="1"/>
            <a:r>
              <a:rPr lang="en-US" dirty="0" err="1"/>
              <a:t>Krysan</a:t>
            </a:r>
            <a:r>
              <a:rPr lang="en-US" dirty="0"/>
              <a:t>, </a:t>
            </a:r>
            <a:r>
              <a:rPr lang="en-US" dirty="0" err="1"/>
              <a:t>Couper</a:t>
            </a:r>
            <a:r>
              <a:rPr lang="en-US" dirty="0"/>
              <a:t>, Farley, and Forman (</a:t>
            </a:r>
            <a:r>
              <a:rPr lang="en-US" i="1" dirty="0"/>
              <a:t>American J of Sociology</a:t>
            </a:r>
            <a:r>
              <a:rPr lang="en-US" dirty="0"/>
              <a:t>, 2009)</a:t>
            </a:r>
          </a:p>
          <a:p>
            <a:pPr lvl="1">
              <a:lnSpc>
                <a:spcPct val="70000"/>
              </a:lnSpc>
            </a:pPr>
            <a:endParaRPr lang="en-US" dirty="0"/>
          </a:p>
          <a:p>
            <a:pPr lvl="1"/>
            <a:r>
              <a:rPr lang="en-US" dirty="0" err="1"/>
              <a:t>Krysan</a:t>
            </a:r>
            <a:r>
              <a:rPr lang="en-US" dirty="0"/>
              <a:t> et al. use video portraits of various neighborhoods plus random assignment of the race of the actors posing as residents.</a:t>
            </a:r>
          </a:p>
          <a:p>
            <a:pPr>
              <a:lnSpc>
                <a:spcPct val="70000"/>
              </a:lnSpc>
            </a:pPr>
            <a:endParaRPr lang="en-US" dirty="0"/>
          </a:p>
          <a:p>
            <a:pPr lvl="1"/>
            <a:r>
              <a:rPr lang="en-US" dirty="0"/>
              <a:t>They find that whites and blacks care about the race of their neighbors, not just about perceived neighborhood quality.</a:t>
            </a:r>
          </a:p>
          <a:p>
            <a:endParaRPr lang="en-US" dirty="0"/>
          </a:p>
          <a:p>
            <a:pPr lvl="2"/>
            <a:r>
              <a:rPr lang="en-US" dirty="0"/>
              <a:t>“[F]or whites living in metropolitan Chicago and Detroit, neighborhoods portrayed as having only black residents were viewed less favorably than identical neighborhoods with either only white residents or a mix of white and black residents.”  </a:t>
            </a:r>
          </a:p>
          <a:p>
            <a:pPr lvl="1"/>
            <a:endParaRPr lang="en-US" dirty="0"/>
          </a:p>
          <a:p>
            <a:pPr lvl="2"/>
            <a:r>
              <a:rPr lang="en-US" dirty="0"/>
              <a:t>“When neighborhoods had identical observable social class characteristics, it was the all-white neighborhood that was evaluated as least desirable by African-Americans. The evaluations for the racially mixed and the all-black neighborhoods were generally indistinguishable from each other.”</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68084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533400" y="1219200"/>
            <a:ext cx="8229600" cy="5355336"/>
          </a:xfrm>
        </p:spPr>
        <p:txBody>
          <a:bodyPr/>
          <a:lstStyle/>
          <a:p>
            <a:r>
              <a:rPr lang="en-US" dirty="0"/>
              <a:t>Evidence About Prejudice, 4</a:t>
            </a:r>
          </a:p>
          <a:p>
            <a:pPr lvl="1"/>
            <a:r>
              <a:rPr lang="en-US" dirty="0"/>
              <a:t>From L. </a:t>
            </a:r>
            <a:r>
              <a:rPr lang="en-US" dirty="0" err="1"/>
              <a:t>Bobo</a:t>
            </a:r>
            <a:r>
              <a:rPr lang="en-US" dirty="0"/>
              <a:t>, </a:t>
            </a:r>
            <a:r>
              <a:rPr lang="en-US" i="1" dirty="0"/>
              <a:t>Daedalus</a:t>
            </a:r>
            <a:r>
              <a:rPr lang="en-US" dirty="0"/>
              <a:t>, 2011</a:t>
            </a:r>
          </a:p>
          <a:p>
            <a:pPr lvl="1">
              <a:lnSpc>
                <a:spcPct val="50000"/>
              </a:lnSpc>
            </a:pPr>
            <a:endParaRPr lang="en-US" dirty="0"/>
          </a:p>
          <a:p>
            <a:pPr marL="109728" indent="0" algn="ctr">
              <a:buNone/>
            </a:pPr>
            <a:r>
              <a:rPr lang="en-US" sz="1600" dirty="0"/>
              <a:t>Percent of Whites Who Said They Would Not Vote for a Black Presidential Candidate,  1958 to 2008</a:t>
            </a:r>
          </a:p>
          <a:p>
            <a:pPr lvl="1">
              <a:buNone/>
            </a:pPr>
            <a:endParaRPr lang="en-US" dirty="0"/>
          </a:p>
        </p:txBody>
      </p:sp>
      <p:pic>
        <p:nvPicPr>
          <p:cNvPr id="7" name="Chart" descr="Please contact Professor Yinger for details regarding figures and graphs."/>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16936"/>
            <a:ext cx="6248400" cy="3657600"/>
          </a:xfrm>
          <a:prstGeom prst="rect">
            <a:avLst/>
          </a:prstGeom>
          <a:noFill/>
          <a:ln>
            <a:noFill/>
          </a:ln>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533400" y="1219200"/>
            <a:ext cx="8229600" cy="5355336"/>
          </a:xfrm>
        </p:spPr>
        <p:txBody>
          <a:bodyPr/>
          <a:lstStyle/>
          <a:p>
            <a:r>
              <a:rPr lang="en-US" dirty="0"/>
              <a:t>Evidence About Prejudice, 5</a:t>
            </a:r>
          </a:p>
          <a:p>
            <a:pPr lvl="1"/>
            <a:r>
              <a:rPr lang="en-US" dirty="0"/>
              <a:t>From L. </a:t>
            </a:r>
            <a:r>
              <a:rPr lang="en-US" dirty="0" err="1"/>
              <a:t>Bobo</a:t>
            </a:r>
            <a:r>
              <a:rPr lang="en-US" dirty="0"/>
              <a:t>, </a:t>
            </a:r>
            <a:r>
              <a:rPr lang="en-US" i="1" dirty="0"/>
              <a:t>Daedalus</a:t>
            </a:r>
            <a:r>
              <a:rPr lang="en-US" dirty="0"/>
              <a:t>, 2011</a:t>
            </a:r>
          </a:p>
          <a:p>
            <a:pPr lvl="1">
              <a:lnSpc>
                <a:spcPct val="50000"/>
              </a:lnSpc>
            </a:pPr>
            <a:endParaRPr lang="en-US" dirty="0"/>
          </a:p>
          <a:p>
            <a:pPr marL="109728" indent="0" algn="ctr">
              <a:buNone/>
            </a:pPr>
            <a:r>
              <a:rPr lang="en-US" sz="1600" dirty="0"/>
              <a:t>Percent of Respondents Who Said Whites Are More Hardworking or More Intelligent</a:t>
            </a:r>
          </a:p>
          <a:p>
            <a:pPr marL="109728" indent="0" algn="ctr">
              <a:buNone/>
            </a:pPr>
            <a:r>
              <a:rPr lang="en-US" sz="1600" dirty="0"/>
              <a:t>than Blacks, 1990 to 2008</a:t>
            </a:r>
          </a:p>
          <a:p>
            <a:pPr lvl="1">
              <a:buNone/>
            </a:pPr>
            <a:endParaRPr lang="en-US" dirty="0"/>
          </a:p>
        </p:txBody>
      </p:sp>
      <p:pic>
        <p:nvPicPr>
          <p:cNvPr id="3074" name="Chart" descr="Please contact Professor Yinger for details regarding figures and 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3352800"/>
            <a:ext cx="74866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80953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Evidence About Prejudice, 6</a:t>
            </a:r>
          </a:p>
          <a:p>
            <a:pPr lvl="1"/>
            <a:r>
              <a:rPr lang="en-US" dirty="0"/>
              <a:t>Pew national survey, 2011</a:t>
            </a:r>
          </a:p>
          <a:p>
            <a:pPr lvl="1"/>
            <a:endParaRPr lang="en-US" dirty="0"/>
          </a:p>
          <a:p>
            <a:endParaRPr lang="en-US" dirty="0"/>
          </a:p>
          <a:p>
            <a:pPr lvl="1">
              <a:buNone/>
            </a:pPr>
            <a:endParaRPr lang="en-US" dirty="0"/>
          </a:p>
        </p:txBody>
      </p:sp>
      <p:pic>
        <p:nvPicPr>
          <p:cNvPr id="4098" name="Chart"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47262" t="25978" r="13257" b="22496"/>
          <a:stretch/>
        </p:blipFill>
        <p:spPr bwMode="auto">
          <a:xfrm>
            <a:off x="2202510" y="2438400"/>
            <a:ext cx="5190877" cy="423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Class Outline</a:t>
            </a:r>
          </a:p>
          <a:p>
            <a:endParaRPr lang="en-US" dirty="0"/>
          </a:p>
          <a:p>
            <a:pPr lvl="1"/>
            <a:r>
              <a:rPr lang="en-US" dirty="0"/>
              <a:t>1. Definition of Key Concepts:</a:t>
            </a:r>
          </a:p>
          <a:p>
            <a:pPr lvl="1"/>
            <a:endParaRPr lang="en-US" dirty="0"/>
          </a:p>
          <a:p>
            <a:pPr lvl="1"/>
            <a:r>
              <a:rPr lang="en-US" dirty="0"/>
              <a:t>2. Housing Audits: Methodology</a:t>
            </a:r>
          </a:p>
          <a:p>
            <a:pPr lvl="1"/>
            <a:endParaRPr lang="en-US" dirty="0"/>
          </a:p>
          <a:p>
            <a:pPr lvl="1"/>
            <a:r>
              <a:rPr lang="en-US" dirty="0"/>
              <a:t>3. Housing Audits: Results</a:t>
            </a:r>
          </a:p>
          <a:p>
            <a:pPr lvl="1"/>
            <a:endParaRPr lang="en-US" dirty="0"/>
          </a:p>
          <a:p>
            <a:pPr lvl="1"/>
            <a:r>
              <a:rPr lang="en-US" dirty="0"/>
              <a:t>4. Fair Housing Legislation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Discrimination</a:t>
            </a:r>
          </a:p>
          <a:p>
            <a:pPr marL="109728" indent="0">
              <a:buNone/>
            </a:pPr>
            <a:endParaRPr lang="en-US" dirty="0"/>
          </a:p>
          <a:p>
            <a:pPr lvl="1"/>
            <a:r>
              <a:rPr lang="en-US" dirty="0"/>
              <a:t>Unfavorable treatment of the people in a group solely because of their membership in that group.</a:t>
            </a:r>
          </a:p>
          <a:p>
            <a:pPr lvl="1"/>
            <a:endParaRPr lang="en-US" dirty="0"/>
          </a:p>
          <a:p>
            <a:pPr lvl="1"/>
            <a:r>
              <a:rPr lang="en-US" dirty="0"/>
              <a:t>Unfavorable treatment of the members in a group that is not justified based on the circumstances.</a:t>
            </a:r>
          </a:p>
          <a:p>
            <a:pPr lvl="1"/>
            <a:endParaRPr lang="en-US" dirty="0"/>
          </a:p>
          <a:p>
            <a:pPr lvl="2"/>
            <a:r>
              <a:rPr lang="en-US" dirty="0"/>
              <a:t>Refusing to hire a poorly qualified black person is not discrimination.</a:t>
            </a:r>
          </a:p>
          <a:p>
            <a:pPr lvl="2"/>
            <a:endParaRPr lang="en-US" dirty="0"/>
          </a:p>
          <a:p>
            <a:pPr lvl="2"/>
            <a:r>
              <a:rPr lang="en-US" dirty="0"/>
              <a:t>Refusing to hire a qualified black person (while hiring equally qualified white people) is discrimination.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Segregation</a:t>
            </a:r>
          </a:p>
          <a:p>
            <a:pPr marL="109728" indent="0">
              <a:buNone/>
            </a:pPr>
            <a:endParaRPr lang="en-US" dirty="0"/>
          </a:p>
          <a:p>
            <a:pPr lvl="1"/>
            <a:r>
              <a:rPr lang="en-US" b="1" dirty="0">
                <a:solidFill>
                  <a:schemeClr val="accent3"/>
                </a:solidFill>
              </a:rPr>
              <a:t>Segregation</a:t>
            </a:r>
            <a:r>
              <a:rPr lang="en-US" dirty="0"/>
              <a:t> is a synonym for sorting, that is, it is the physical separation of different groups.</a:t>
            </a:r>
          </a:p>
          <a:p>
            <a:pPr lvl="1"/>
            <a:endParaRPr lang="en-US" dirty="0"/>
          </a:p>
          <a:p>
            <a:pPr lvl="1"/>
            <a:r>
              <a:rPr lang="en-US" b="1" dirty="0">
                <a:solidFill>
                  <a:schemeClr val="accent3"/>
                </a:solidFill>
              </a:rPr>
              <a:t>Racial residential segregation </a:t>
            </a:r>
            <a:r>
              <a:rPr lang="en-US" dirty="0"/>
              <a:t>refers to the extent to which two different racial groups live in different neighborhoods.</a:t>
            </a:r>
          </a:p>
          <a:p>
            <a:pPr lvl="1"/>
            <a:endParaRPr lang="en-US" dirty="0"/>
          </a:p>
          <a:p>
            <a:pPr lvl="1"/>
            <a:r>
              <a:rPr lang="en-US" dirty="0"/>
              <a:t>Racial occupational segregation refers to the extent to which two racial groups work in different occupations.</a:t>
            </a:r>
          </a:p>
          <a:p>
            <a:pPr lvl="1"/>
            <a:endParaRPr lang="en-US" dirty="0"/>
          </a:p>
          <a:p>
            <a:pPr lvl="1"/>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normAutofit fontScale="92500" lnSpcReduction="10000"/>
          </a:bodyPr>
          <a:lstStyle/>
          <a:p>
            <a:r>
              <a:rPr lang="en-US" dirty="0"/>
              <a:t>Integration</a:t>
            </a:r>
          </a:p>
          <a:p>
            <a:pPr>
              <a:lnSpc>
                <a:spcPct val="70000"/>
              </a:lnSpc>
            </a:pPr>
            <a:endParaRPr lang="en-US" dirty="0"/>
          </a:p>
          <a:p>
            <a:pPr lvl="1"/>
            <a:r>
              <a:rPr lang="en-US" b="1" dirty="0">
                <a:solidFill>
                  <a:schemeClr val="accent3"/>
                </a:solidFill>
              </a:rPr>
              <a:t>Integration</a:t>
            </a:r>
            <a:r>
              <a:rPr lang="en-US" dirty="0"/>
              <a:t> is the inverse of segregation.</a:t>
            </a:r>
          </a:p>
          <a:p>
            <a:pPr lvl="1">
              <a:lnSpc>
                <a:spcPct val="60000"/>
              </a:lnSpc>
            </a:pPr>
            <a:endParaRPr lang="en-US" dirty="0"/>
          </a:p>
          <a:p>
            <a:pPr lvl="1"/>
            <a:r>
              <a:rPr lang="en-US" dirty="0"/>
              <a:t>An integrated neighborhood is one in which different racial or ethnic groups live together.</a:t>
            </a:r>
          </a:p>
          <a:p>
            <a:pPr lvl="1">
              <a:lnSpc>
                <a:spcPct val="60000"/>
              </a:lnSpc>
            </a:pPr>
            <a:endParaRPr lang="en-US" dirty="0"/>
          </a:p>
          <a:p>
            <a:pPr lvl="1"/>
            <a:r>
              <a:rPr lang="en-US" dirty="0"/>
              <a:t>Stable racial integration refers to a situation in which different racial groups live together in a given neighborhood for an extended period of time.</a:t>
            </a:r>
          </a:p>
          <a:p>
            <a:pPr lvl="1">
              <a:lnSpc>
                <a:spcPct val="60000"/>
              </a:lnSpc>
            </a:pPr>
            <a:endParaRPr lang="en-US" dirty="0"/>
          </a:p>
          <a:p>
            <a:pPr lvl="1"/>
            <a:r>
              <a:rPr lang="en-US" dirty="0"/>
              <a:t>Stable racial integration with equals shares of blacks and whites tends not to arise in this country without active involvement of neighborhood groups or local government.</a:t>
            </a:r>
          </a:p>
          <a:p>
            <a:pPr lvl="1"/>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normAutofit/>
          </a:bodyPr>
          <a:lstStyle/>
          <a:p>
            <a:r>
              <a:rPr lang="en-US" dirty="0"/>
              <a:t>Topics in Housing Discrimination</a:t>
            </a:r>
          </a:p>
          <a:p>
            <a:endParaRPr lang="en-US" dirty="0"/>
          </a:p>
          <a:p>
            <a:pPr lvl="1"/>
            <a:r>
              <a:rPr lang="en-US" dirty="0"/>
              <a:t>A Hint:  Race/Ethnicity and Homeownership</a:t>
            </a:r>
          </a:p>
          <a:p>
            <a:pPr lvl="1"/>
            <a:endParaRPr lang="en-US" dirty="0"/>
          </a:p>
          <a:p>
            <a:pPr lvl="1"/>
            <a:r>
              <a:rPr lang="en-US" dirty="0"/>
              <a:t>Measuring housing discrimination with audits</a:t>
            </a:r>
          </a:p>
          <a:p>
            <a:pPr lvl="1"/>
            <a:endParaRPr lang="en-US" dirty="0"/>
          </a:p>
          <a:p>
            <a:pPr lvl="1"/>
            <a:r>
              <a:rPr lang="en-US" dirty="0"/>
              <a:t>Theories about the causes of housing discrimination</a:t>
            </a:r>
          </a:p>
          <a:p>
            <a:pPr lvl="1"/>
            <a:endParaRPr lang="en-US" dirty="0"/>
          </a:p>
          <a:p>
            <a:pPr lvl="1"/>
            <a:r>
              <a:rPr lang="en-US" dirty="0"/>
              <a:t>Evidence about the causes of housing discrimination</a:t>
            </a:r>
          </a:p>
          <a:p>
            <a:pPr marL="411480" lvl="1" indent="0">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03325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normAutofit lnSpcReduction="10000"/>
          </a:bodyPr>
          <a:lstStyle/>
          <a:p>
            <a:r>
              <a:rPr lang="en-US" dirty="0"/>
              <a:t>Homeownership</a:t>
            </a:r>
          </a:p>
          <a:p>
            <a:endParaRPr lang="en-US" dirty="0"/>
          </a:p>
          <a:p>
            <a:pPr lvl="1"/>
            <a:r>
              <a:rPr lang="en-US" dirty="0"/>
              <a:t>Differences in homeownership by group do not prove discrimination.</a:t>
            </a:r>
          </a:p>
          <a:p>
            <a:pPr lvl="1"/>
            <a:endParaRPr lang="en-US" dirty="0"/>
          </a:p>
          <a:p>
            <a:pPr lvl="1"/>
            <a:r>
              <a:rPr lang="en-US" dirty="0"/>
              <a:t>But discrimination and disadvantages (including lower wealth and income) from past discrimination are the most likely explanations.</a:t>
            </a:r>
          </a:p>
          <a:p>
            <a:pPr lvl="1"/>
            <a:endParaRPr lang="en-US" dirty="0"/>
          </a:p>
          <a:p>
            <a:pPr lvl="1"/>
            <a:r>
              <a:rPr lang="en-US" dirty="0"/>
              <a:t>Moreover, these gaps have not changed much in decades, suggesting, but not proving, that discrimination (and its legacy) are still important problems.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129442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hidden="1"/>
          <p:cNvSpPr>
            <a:spLocks noGrp="1"/>
          </p:cNvSpPr>
          <p:nvPr>
            <p:ph type="title"/>
          </p:nvPr>
        </p:nvSpPr>
        <p:spPr>
          <a:xfrm>
            <a:off x="202598" y="-1397007"/>
            <a:ext cx="8229600" cy="1066800"/>
          </a:xfrm>
        </p:spPr>
        <p:txBody>
          <a:bodyPr>
            <a:normAutofit/>
          </a:bodyPr>
          <a:lstStyle/>
          <a:p>
            <a:r>
              <a:rPr lang="en-US" sz="2400" dirty="0"/>
              <a:t>  Annual Homeownership Rate, 1983-2019</a:t>
            </a:r>
          </a:p>
        </p:txBody>
      </p:sp>
      <p:graphicFrame>
        <p:nvGraphicFramePr>
          <p:cNvPr id="7" name="Chart" descr="Please contact Professor Yinger for details regarding figures and graphs."/>
          <p:cNvGraphicFramePr>
            <a:graphicFrameLocks noGrp="1"/>
          </p:cNvGraphicFramePr>
          <p:nvPr>
            <p:extLst>
              <p:ext uri="{D42A27DB-BD31-4B8C-83A1-F6EECF244321}">
                <p14:modId xmlns:p14="http://schemas.microsoft.com/office/powerpoint/2010/main" val="3669612086"/>
              </p:ext>
            </p:extLst>
          </p:nvPr>
        </p:nvGraphicFramePr>
        <p:xfrm>
          <a:off x="238905" y="565254"/>
          <a:ext cx="8666189" cy="629274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8068450" y="323880"/>
            <a:ext cx="727497" cy="723839"/>
          </a:xfrm>
          <a:prstGeom prst="rect">
            <a:avLst/>
          </a:prstGeom>
          <a:noFill/>
        </p:spPr>
      </p:pic>
    </p:spTree>
    <p:extLst>
      <p:ext uri="{BB962C8B-B14F-4D97-AF65-F5344CB8AC3E}">
        <p14:creationId xmlns:p14="http://schemas.microsoft.com/office/powerpoint/2010/main" val="2438260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869E169-86D7-4C4F-AA5F-E51D0E81C00B}"/>
              </a:ext>
            </a:extLst>
          </p:cNvPr>
          <p:cNvSpPr>
            <a:spLocks noGrp="1"/>
          </p:cNvSpPr>
          <p:nvPr>
            <p:ph type="title"/>
          </p:nvPr>
        </p:nvSpPr>
        <p:spPr>
          <a:xfrm>
            <a:off x="533400" y="762000"/>
            <a:ext cx="5791200" cy="457200"/>
          </a:xfrm>
        </p:spPr>
        <p:txBody>
          <a:bodyPr>
            <a:normAutofit/>
          </a:bodyPr>
          <a:lstStyle/>
          <a:p>
            <a:r>
              <a:rPr lang="en-US" sz="2400" dirty="0"/>
              <a:t>Housing Discrimination</a:t>
            </a:r>
          </a:p>
        </p:txBody>
      </p:sp>
      <p:sp>
        <p:nvSpPr>
          <p:cNvPr id="3" name="Content Placeholder">
            <a:extLst>
              <a:ext uri="{FF2B5EF4-FFF2-40B4-BE49-F238E27FC236}">
                <a16:creationId xmlns:a16="http://schemas.microsoft.com/office/drawing/2014/main" id="{64A689A5-5063-46B6-8E5B-C7881118C07B}"/>
              </a:ext>
            </a:extLst>
          </p:cNvPr>
          <p:cNvSpPr>
            <a:spLocks noGrp="1"/>
          </p:cNvSpPr>
          <p:nvPr>
            <p:ph idx="1"/>
          </p:nvPr>
        </p:nvSpPr>
        <p:spPr>
          <a:xfrm>
            <a:off x="533400" y="1808988"/>
            <a:ext cx="8229600" cy="4325112"/>
          </a:xfrm>
        </p:spPr>
        <p:txBody>
          <a:bodyPr/>
          <a:lstStyle/>
          <a:p>
            <a:r>
              <a:rPr lang="en-US" dirty="0">
                <a:solidFill>
                  <a:srgbClr val="FF0000"/>
                </a:solidFill>
              </a:rPr>
              <a:t>Questions</a:t>
            </a:r>
          </a:p>
          <a:p>
            <a:endParaRPr lang="en-US" dirty="0"/>
          </a:p>
          <a:p>
            <a:pPr lvl="1"/>
            <a:r>
              <a:rPr lang="en-US" dirty="0"/>
              <a:t>Define ethnicity, race, prejudice, discrimination, segregation, and integration.</a:t>
            </a:r>
          </a:p>
          <a:p>
            <a:pPr lvl="1"/>
            <a:endParaRPr lang="en-US" dirty="0"/>
          </a:p>
          <a:p>
            <a:pPr lvl="1"/>
            <a:r>
              <a:rPr lang="en-US" dirty="0"/>
              <a:t>How large is the black/white gap in homeownership, and what are its possible causes?</a:t>
            </a:r>
          </a:p>
        </p:txBody>
      </p:sp>
    </p:spTree>
    <p:extLst>
      <p:ext uri="{BB962C8B-B14F-4D97-AF65-F5344CB8AC3E}">
        <p14:creationId xmlns:p14="http://schemas.microsoft.com/office/powerpoint/2010/main" val="985592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Class Outline</a:t>
            </a:r>
          </a:p>
          <a:p>
            <a:endParaRPr lang="en-US" dirty="0"/>
          </a:p>
          <a:p>
            <a:pPr lvl="1"/>
            <a:r>
              <a:rPr lang="en-US" dirty="0"/>
              <a:t>1. Definition of Key Concepts:</a:t>
            </a:r>
          </a:p>
          <a:p>
            <a:pPr lvl="1"/>
            <a:endParaRPr lang="en-US" dirty="0"/>
          </a:p>
          <a:p>
            <a:pPr lvl="1"/>
            <a:r>
              <a:rPr lang="en-US" dirty="0">
                <a:solidFill>
                  <a:srgbClr val="FF0000"/>
                </a:solidFill>
              </a:rPr>
              <a:t>2. Housing Audits: Methodology</a:t>
            </a:r>
          </a:p>
          <a:p>
            <a:pPr lvl="1"/>
            <a:endParaRPr lang="en-US" dirty="0"/>
          </a:p>
          <a:p>
            <a:pPr lvl="1"/>
            <a:r>
              <a:rPr lang="en-US" dirty="0"/>
              <a:t>3. Housing Audits: Results</a:t>
            </a:r>
          </a:p>
          <a:p>
            <a:pPr lvl="1"/>
            <a:endParaRPr lang="en-US" dirty="0"/>
          </a:p>
          <a:p>
            <a:pPr lvl="1"/>
            <a:r>
              <a:rPr lang="en-US" dirty="0"/>
              <a:t>4. Fair Housing Legislation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04492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normAutofit/>
          </a:bodyPr>
          <a:lstStyle/>
          <a:p>
            <a:pPr algn="ctr">
              <a:lnSpc>
                <a:spcPct val="50000"/>
              </a:lnSpc>
              <a:buFont typeface="Wingdings" pitchFamily="2" charset="2"/>
              <a:buNone/>
            </a:pPr>
            <a:endParaRPr lang="en-US" sz="2600" dirty="0"/>
          </a:p>
          <a:p>
            <a:pPr>
              <a:lnSpc>
                <a:spcPct val="80000"/>
              </a:lnSpc>
            </a:pPr>
            <a:r>
              <a:rPr lang="en-US" sz="2600" dirty="0"/>
              <a:t>Studying Discrimination</a:t>
            </a:r>
          </a:p>
          <a:p>
            <a:pPr>
              <a:lnSpc>
                <a:spcPct val="80000"/>
              </a:lnSpc>
            </a:pPr>
            <a:endParaRPr lang="en-US" sz="2600" dirty="0"/>
          </a:p>
          <a:p>
            <a:pPr lvl="1">
              <a:lnSpc>
                <a:spcPct val="80000"/>
              </a:lnSpc>
            </a:pPr>
            <a:r>
              <a:rPr lang="en-US" sz="2400" dirty="0"/>
              <a:t>Recent studies of discrimination have focused on methods that try to isolate the impact of discrimination from the impact of other factors.</a:t>
            </a:r>
          </a:p>
          <a:p>
            <a:pPr marL="411480" lvl="1" indent="0">
              <a:lnSpc>
                <a:spcPct val="80000"/>
              </a:lnSpc>
              <a:buNone/>
            </a:pPr>
            <a:endParaRPr lang="en-US" sz="2400" dirty="0"/>
          </a:p>
          <a:p>
            <a:pPr lvl="1">
              <a:lnSpc>
                <a:spcPct val="80000"/>
              </a:lnSpc>
            </a:pPr>
            <a:r>
              <a:rPr lang="en-US" sz="2400" dirty="0"/>
              <a:t>The main technique is called a housing “audit.”</a:t>
            </a:r>
          </a:p>
          <a:p>
            <a:pPr lvl="1">
              <a:lnSpc>
                <a:spcPct val="80000"/>
              </a:lnSpc>
            </a:pPr>
            <a:endParaRPr lang="en-US" sz="2400" dirty="0"/>
          </a:p>
          <a:p>
            <a:pPr lvl="2">
              <a:lnSpc>
                <a:spcPct val="80000"/>
              </a:lnSpc>
            </a:pPr>
            <a:r>
              <a:rPr lang="en-US" sz="2200" dirty="0"/>
              <a:t>Most audits allow a researcher to control for factors other than discrimination.</a:t>
            </a:r>
          </a:p>
          <a:p>
            <a:pPr lvl="2">
              <a:lnSpc>
                <a:spcPct val="80000"/>
              </a:lnSpc>
            </a:pPr>
            <a:endParaRPr lang="en-US" sz="2200" dirty="0"/>
          </a:p>
          <a:p>
            <a:pPr lvl="2">
              <a:lnSpc>
                <a:spcPct val="80000"/>
              </a:lnSpc>
            </a:pPr>
            <a:r>
              <a:rPr lang="en-US" sz="2200" dirty="0"/>
              <a:t>Some recent “correspondence” audits use a random-assignment design.</a:t>
            </a:r>
            <a:endParaRPr lang="en-US" sz="2000" dirty="0"/>
          </a:p>
          <a:p>
            <a:pPr lvl="1">
              <a:lnSpc>
                <a:spcPct val="80000"/>
              </a:lnSpc>
            </a:pPr>
            <a:endParaRPr lang="en-US" sz="2200" dirty="0"/>
          </a:p>
          <a:p>
            <a:pPr lvl="1">
              <a:lnSpc>
                <a:spcPct val="80000"/>
              </a:lnSpc>
            </a:pPr>
            <a:r>
              <a:rPr lang="en-US" sz="2200" dirty="0"/>
              <a:t>Audits can be used both to measure discrimination in to investigate its causes.</a:t>
            </a:r>
          </a:p>
          <a:p>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75497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lstStyle/>
          <a:p>
            <a:pPr algn="ctr">
              <a:lnSpc>
                <a:spcPct val="50000"/>
              </a:lnSpc>
              <a:buFont typeface="Wingdings" pitchFamily="2" charset="2"/>
              <a:buNone/>
            </a:pPr>
            <a:endParaRPr lang="en-US" sz="2600" dirty="0"/>
          </a:p>
          <a:p>
            <a:pPr>
              <a:lnSpc>
                <a:spcPct val="80000"/>
              </a:lnSpc>
            </a:pPr>
            <a:r>
              <a:rPr lang="en-US" sz="2600" dirty="0"/>
              <a:t>Housing Audits (Also Called “Tests”)</a:t>
            </a:r>
          </a:p>
          <a:p>
            <a:pPr>
              <a:lnSpc>
                <a:spcPct val="80000"/>
              </a:lnSpc>
            </a:pPr>
            <a:endParaRPr lang="en-US" sz="2600" dirty="0"/>
          </a:p>
          <a:p>
            <a:pPr lvl="1">
              <a:lnSpc>
                <a:spcPct val="80000"/>
              </a:lnSpc>
            </a:pPr>
            <a:r>
              <a:rPr lang="en-US" sz="2400" dirty="0"/>
              <a:t>Matched pair design with two teammates who </a:t>
            </a:r>
          </a:p>
          <a:p>
            <a:pPr lvl="1">
              <a:lnSpc>
                <a:spcPct val="80000"/>
              </a:lnSpc>
            </a:pPr>
            <a:endParaRPr lang="en-US" sz="2400" dirty="0">
              <a:sym typeface="Wingdings" pitchFamily="2" charset="2"/>
            </a:endParaRPr>
          </a:p>
          <a:p>
            <a:pPr lvl="2">
              <a:lnSpc>
                <a:spcPct val="80000"/>
              </a:lnSpc>
            </a:pPr>
            <a:r>
              <a:rPr lang="en-US" sz="2000" dirty="0"/>
              <a:t>Are equally qualified for housing,</a:t>
            </a:r>
          </a:p>
          <a:p>
            <a:pPr lvl="1">
              <a:lnSpc>
                <a:spcPct val="80000"/>
              </a:lnSpc>
            </a:pPr>
            <a:endParaRPr lang="en-US" sz="2200" dirty="0">
              <a:sym typeface="Wingdings" pitchFamily="2" charset="2"/>
            </a:endParaRPr>
          </a:p>
          <a:p>
            <a:pPr lvl="2">
              <a:lnSpc>
                <a:spcPct val="80000"/>
              </a:lnSpc>
            </a:pPr>
            <a:r>
              <a:rPr lang="en-US" sz="2000" dirty="0"/>
              <a:t>Have the same characteristics, training, timing, and request,</a:t>
            </a:r>
          </a:p>
          <a:p>
            <a:pPr lvl="1">
              <a:lnSpc>
                <a:spcPct val="80000"/>
              </a:lnSpc>
            </a:pPr>
            <a:endParaRPr lang="en-US" sz="2200" dirty="0">
              <a:sym typeface="Wingdings" pitchFamily="2" charset="2"/>
            </a:endParaRPr>
          </a:p>
          <a:p>
            <a:pPr lvl="2">
              <a:lnSpc>
                <a:spcPct val="80000"/>
              </a:lnSpc>
            </a:pPr>
            <a:r>
              <a:rPr lang="en-US" sz="2000" dirty="0"/>
              <a:t>Differ on race or ethnicity.</a:t>
            </a:r>
          </a:p>
          <a:p>
            <a:pPr lvl="1">
              <a:lnSpc>
                <a:spcPct val="80000"/>
              </a:lnSpc>
            </a:pPr>
            <a:endParaRPr lang="en-US" sz="2200" dirty="0"/>
          </a:p>
          <a:p>
            <a:pPr lvl="1">
              <a:lnSpc>
                <a:spcPct val="80000"/>
              </a:lnSpc>
            </a:pPr>
            <a:r>
              <a:rPr lang="en-US" sz="2200" dirty="0"/>
              <a:t>Audit teammates successively inquire about an advertised housing unit randomly selected from the newspaper.</a:t>
            </a:r>
          </a:p>
          <a:p>
            <a:pPr lvl="1">
              <a:lnSpc>
                <a:spcPct val="80000"/>
              </a:lnSpc>
            </a:pPr>
            <a:endParaRPr lang="en-US" sz="2200" dirty="0"/>
          </a:p>
          <a:p>
            <a:pPr lvl="1">
              <a:lnSpc>
                <a:spcPct val="80000"/>
              </a:lnSpc>
            </a:pPr>
            <a:r>
              <a:rPr lang="en-US" sz="2200" dirty="0"/>
              <a:t>The order of their visits is randomized.</a:t>
            </a:r>
          </a:p>
          <a:p>
            <a:pPr lvl="1">
              <a:lnSpc>
                <a:spcPct val="80000"/>
              </a:lnSpc>
            </a:pPr>
            <a:endParaRPr lang="en-US" sz="2200" dirty="0"/>
          </a:p>
          <a:p>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1334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Class Outline</a:t>
            </a:r>
          </a:p>
          <a:p>
            <a:endParaRPr lang="en-US" dirty="0"/>
          </a:p>
          <a:p>
            <a:pPr lvl="1"/>
            <a:r>
              <a:rPr lang="en-US" dirty="0">
                <a:solidFill>
                  <a:srgbClr val="FF0000"/>
                </a:solidFill>
              </a:rPr>
              <a:t>1. Definition of Key Concepts:</a:t>
            </a:r>
          </a:p>
          <a:p>
            <a:pPr lvl="1"/>
            <a:endParaRPr lang="en-US" dirty="0"/>
          </a:p>
          <a:p>
            <a:pPr lvl="1"/>
            <a:r>
              <a:rPr lang="en-US" dirty="0"/>
              <a:t>2. Housing Audits: Methodology</a:t>
            </a:r>
          </a:p>
          <a:p>
            <a:pPr lvl="1"/>
            <a:endParaRPr lang="en-US" dirty="0"/>
          </a:p>
          <a:p>
            <a:pPr lvl="1"/>
            <a:r>
              <a:rPr lang="en-US" dirty="0"/>
              <a:t>3. Housing Audits: Results</a:t>
            </a:r>
          </a:p>
          <a:p>
            <a:pPr lvl="1"/>
            <a:endParaRPr lang="en-US" dirty="0"/>
          </a:p>
          <a:p>
            <a:pPr lvl="1"/>
            <a:r>
              <a:rPr lang="en-US" dirty="0"/>
              <a:t>4. Fair Housing Legislation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28860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lstStyle/>
          <a:p>
            <a:pPr algn="ctr">
              <a:lnSpc>
                <a:spcPct val="50000"/>
              </a:lnSpc>
              <a:buFont typeface="Wingdings" pitchFamily="2" charset="2"/>
              <a:buNone/>
            </a:pPr>
            <a:endParaRPr lang="en-US" sz="2600" dirty="0"/>
          </a:p>
          <a:p>
            <a:pPr>
              <a:lnSpc>
                <a:spcPct val="80000"/>
              </a:lnSpc>
            </a:pPr>
            <a:r>
              <a:rPr lang="en-US" sz="2600" dirty="0"/>
              <a:t>Housing Audits</a:t>
            </a:r>
          </a:p>
          <a:p>
            <a:pPr>
              <a:lnSpc>
                <a:spcPct val="80000"/>
              </a:lnSpc>
            </a:pPr>
            <a:endParaRPr lang="en-US" sz="2600" dirty="0"/>
          </a:p>
          <a:p>
            <a:pPr lvl="1">
              <a:lnSpc>
                <a:spcPct val="80000"/>
              </a:lnSpc>
            </a:pPr>
            <a:r>
              <a:rPr lang="en-US" sz="2400" dirty="0"/>
              <a:t>Used to Measure How Much Discrimination Exists.</a:t>
            </a:r>
          </a:p>
          <a:p>
            <a:pPr lvl="1">
              <a:lnSpc>
                <a:spcPct val="80000"/>
              </a:lnSpc>
            </a:pPr>
            <a:endParaRPr lang="en-US" sz="2400" dirty="0"/>
          </a:p>
          <a:p>
            <a:pPr lvl="2">
              <a:lnSpc>
                <a:spcPct val="80000"/>
              </a:lnSpc>
            </a:pPr>
            <a:r>
              <a:rPr lang="en-US" sz="2200" dirty="0"/>
              <a:t>Discrimination exists if the minority auditors are systematically given less favorable treatment than their (equally qualified) teammates.</a:t>
            </a:r>
          </a:p>
          <a:p>
            <a:pPr>
              <a:lnSpc>
                <a:spcPct val="80000"/>
              </a:lnSpc>
              <a:buFont typeface="Wingdings" pitchFamily="2" charset="2"/>
              <a:buNone/>
            </a:pPr>
            <a:endParaRPr lang="en-US" sz="2600" dirty="0"/>
          </a:p>
          <a:p>
            <a:pPr lvl="1">
              <a:lnSpc>
                <a:spcPct val="80000"/>
              </a:lnSpc>
            </a:pPr>
            <a:r>
              <a:rPr lang="en-US" sz="2400" dirty="0"/>
              <a:t>Used to Test Hypotheses About the Causes of Discrimination.</a:t>
            </a:r>
          </a:p>
          <a:p>
            <a:pPr lvl="1">
              <a:lnSpc>
                <a:spcPct val="80000"/>
              </a:lnSpc>
            </a:pPr>
            <a:endParaRPr lang="en-US" sz="2400" dirty="0">
              <a:sym typeface="Wingdings" pitchFamily="2" charset="2"/>
            </a:endParaRPr>
          </a:p>
          <a:p>
            <a:pPr lvl="2">
              <a:lnSpc>
                <a:spcPct val="80000"/>
              </a:lnSpc>
            </a:pPr>
            <a:r>
              <a:rPr lang="en-US" sz="2200" dirty="0">
                <a:sym typeface="Wingdings" pitchFamily="2" charset="2"/>
              </a:rPr>
              <a:t>Audit studies can observe the circumstances under which discrimination occurs—and hence test theories that predict discrimination under some circumstances.</a:t>
            </a:r>
          </a:p>
          <a:p>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546093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lstStyle/>
          <a:p>
            <a:pPr algn="ctr">
              <a:lnSpc>
                <a:spcPct val="50000"/>
              </a:lnSpc>
              <a:buFont typeface="Wingdings" pitchFamily="2" charset="2"/>
              <a:buNone/>
            </a:pPr>
            <a:endParaRPr lang="en-US" sz="2600" dirty="0"/>
          </a:p>
          <a:p>
            <a:pPr>
              <a:lnSpc>
                <a:spcPct val="80000"/>
              </a:lnSpc>
            </a:pPr>
            <a:r>
              <a:rPr lang="en-US" sz="2600" dirty="0"/>
              <a:t>Strengths of Housing Audits</a:t>
            </a:r>
          </a:p>
          <a:p>
            <a:pPr>
              <a:lnSpc>
                <a:spcPct val="80000"/>
              </a:lnSpc>
            </a:pPr>
            <a:endParaRPr lang="en-US" sz="2600" dirty="0"/>
          </a:p>
          <a:p>
            <a:pPr lvl="1">
              <a:lnSpc>
                <a:spcPct val="80000"/>
              </a:lnSpc>
            </a:pPr>
            <a:r>
              <a:rPr lang="en-US" sz="2400" dirty="0"/>
              <a:t>Audits yield a powerful narrative, which makes cases of discrimination plausible in both research and court settings.</a:t>
            </a:r>
          </a:p>
          <a:p>
            <a:pPr lvl="1">
              <a:lnSpc>
                <a:spcPct val="80000"/>
              </a:lnSpc>
            </a:pPr>
            <a:endParaRPr lang="en-US" sz="2400" dirty="0"/>
          </a:p>
          <a:p>
            <a:pPr lvl="1">
              <a:lnSpc>
                <a:spcPct val="80000"/>
              </a:lnSpc>
            </a:pPr>
            <a:r>
              <a:rPr lang="en-US" sz="2400" dirty="0"/>
              <a:t>Audits can control for virtually everything that a housing agent should consider in making decisions about a potential customer.</a:t>
            </a:r>
          </a:p>
          <a:p>
            <a:pPr lvl="1">
              <a:lnSpc>
                <a:spcPct val="80000"/>
              </a:lnSpc>
            </a:pPr>
            <a:endParaRPr lang="en-US" sz="2400" dirty="0"/>
          </a:p>
          <a:p>
            <a:pPr lvl="1">
              <a:lnSpc>
                <a:spcPct val="80000"/>
              </a:lnSpc>
            </a:pPr>
            <a:r>
              <a:rPr lang="en-US" sz="2400" dirty="0"/>
              <a:t>Audits provide direct measures of discrimination, unlike other approaches, which look for signs of discrimination in housing prices, segregation patterns, and so on.</a:t>
            </a:r>
          </a:p>
          <a:p>
            <a:pPr>
              <a:lnSpc>
                <a:spcPct val="80000"/>
              </a:lnSpc>
            </a:pPr>
            <a:endParaRPr lang="en-US" sz="2600" dirty="0"/>
          </a:p>
          <a:p>
            <a:pPr lvl="1">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85301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normAutofit/>
          </a:bodyPr>
          <a:lstStyle/>
          <a:p>
            <a:pPr algn="ctr">
              <a:lnSpc>
                <a:spcPct val="50000"/>
              </a:lnSpc>
              <a:buFont typeface="Wingdings" pitchFamily="2" charset="2"/>
              <a:buNone/>
            </a:pPr>
            <a:endParaRPr lang="en-US" sz="2600" dirty="0"/>
          </a:p>
          <a:p>
            <a:pPr>
              <a:lnSpc>
                <a:spcPct val="80000"/>
              </a:lnSpc>
            </a:pPr>
            <a:r>
              <a:rPr lang="en-US" sz="2600" dirty="0"/>
              <a:t>Weaknesses of Housing Audits</a:t>
            </a:r>
          </a:p>
          <a:p>
            <a:pPr>
              <a:lnSpc>
                <a:spcPct val="60000"/>
              </a:lnSpc>
            </a:pPr>
            <a:endParaRPr lang="en-US" sz="2600" dirty="0"/>
          </a:p>
          <a:p>
            <a:pPr lvl="1">
              <a:lnSpc>
                <a:spcPct val="80000"/>
              </a:lnSpc>
            </a:pPr>
            <a:r>
              <a:rPr lang="en-US" sz="2400" dirty="0"/>
              <a:t>Audits are expensive and hard to manage.</a:t>
            </a:r>
          </a:p>
          <a:p>
            <a:pPr lvl="1">
              <a:lnSpc>
                <a:spcPct val="50000"/>
              </a:lnSpc>
            </a:pPr>
            <a:endParaRPr lang="en-US" sz="2400" dirty="0"/>
          </a:p>
          <a:p>
            <a:pPr lvl="1">
              <a:lnSpc>
                <a:spcPct val="80000"/>
              </a:lnSpc>
            </a:pPr>
            <a:r>
              <a:rPr lang="en-US" sz="2400" dirty="0"/>
              <a:t>Audits only observe the marketing phase of a transaction.</a:t>
            </a:r>
          </a:p>
          <a:p>
            <a:pPr lvl="1">
              <a:lnSpc>
                <a:spcPct val="50000"/>
              </a:lnSpc>
            </a:pPr>
            <a:endParaRPr lang="en-US" sz="2400" dirty="0"/>
          </a:p>
          <a:p>
            <a:pPr lvl="1">
              <a:lnSpc>
                <a:spcPct val="80000"/>
              </a:lnSpc>
            </a:pPr>
            <a:r>
              <a:rPr lang="en-US" sz="2400" dirty="0"/>
              <a:t>Standard audits do not involve random assignment, so the possibility that the results reflect unobserved differences between teammates cannot be ruled out (although it can be minimized by good management).</a:t>
            </a:r>
          </a:p>
          <a:p>
            <a:pPr lvl="1">
              <a:lnSpc>
                <a:spcPct val="50000"/>
              </a:lnSpc>
            </a:pPr>
            <a:endParaRPr lang="en-US" sz="2400" dirty="0"/>
          </a:p>
          <a:p>
            <a:pPr lvl="1">
              <a:lnSpc>
                <a:spcPct val="80000"/>
              </a:lnSpc>
            </a:pPr>
            <a:r>
              <a:rPr lang="en-US" sz="2400" dirty="0"/>
              <a:t>For important practical reasons, standard housing audits are not “double blind,” so the possibility that auditors try to influence the results cannot be ruled out (although it can be minimized by good management).</a:t>
            </a:r>
          </a:p>
          <a:p>
            <a:pPr>
              <a:lnSpc>
                <a:spcPct val="80000"/>
              </a:lnSpc>
            </a:pPr>
            <a:endParaRPr lang="en-US" sz="2600" dirty="0"/>
          </a:p>
          <a:p>
            <a:pPr lvl="1">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40566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normAutofit/>
          </a:bodyPr>
          <a:lstStyle/>
          <a:p>
            <a:pPr algn="ctr">
              <a:lnSpc>
                <a:spcPct val="50000"/>
              </a:lnSpc>
              <a:buFont typeface="Wingdings" pitchFamily="2" charset="2"/>
              <a:buNone/>
            </a:pPr>
            <a:endParaRPr lang="en-US" sz="2600" dirty="0"/>
          </a:p>
          <a:p>
            <a:pPr>
              <a:lnSpc>
                <a:spcPct val="80000"/>
              </a:lnSpc>
            </a:pPr>
            <a:r>
              <a:rPr lang="en-US" sz="2600" dirty="0"/>
              <a:t>Audit Statistics</a:t>
            </a:r>
          </a:p>
          <a:p>
            <a:pPr>
              <a:lnSpc>
                <a:spcPct val="60000"/>
              </a:lnSpc>
            </a:pPr>
            <a:endParaRPr lang="en-US" sz="2600" dirty="0"/>
          </a:p>
          <a:p>
            <a:pPr lvl="1">
              <a:lnSpc>
                <a:spcPct val="80000"/>
              </a:lnSpc>
            </a:pPr>
            <a:r>
              <a:rPr lang="en-US" sz="2400" dirty="0"/>
              <a:t>A key feature of audits is that teammates share unobservable factors, such as the number of houses available to the agent or the agent’s mood.</a:t>
            </a:r>
          </a:p>
          <a:p>
            <a:pPr lvl="1">
              <a:lnSpc>
                <a:spcPct val="50000"/>
              </a:lnSpc>
            </a:pPr>
            <a:endParaRPr lang="en-US" sz="2400" dirty="0"/>
          </a:p>
          <a:p>
            <a:pPr lvl="1">
              <a:lnSpc>
                <a:spcPct val="80000"/>
              </a:lnSpc>
            </a:pPr>
            <a:r>
              <a:rPr lang="en-US" sz="2400" dirty="0"/>
              <a:t>This means there is a shared error component that is not correlated with an auditor’s group membership.</a:t>
            </a:r>
          </a:p>
          <a:p>
            <a:pPr lvl="1">
              <a:lnSpc>
                <a:spcPct val="80000"/>
              </a:lnSpc>
            </a:pPr>
            <a:endParaRPr lang="en-US" sz="2400" dirty="0"/>
          </a:p>
          <a:p>
            <a:pPr lvl="1">
              <a:lnSpc>
                <a:spcPct val="80000"/>
              </a:lnSpc>
            </a:pPr>
            <a:r>
              <a:rPr lang="en-US" sz="2400" dirty="0"/>
              <a:t>So regressing treatment on the auditor’s group does not yield biased coefficients, but it does yield biased standard errors (Yinger, </a:t>
            </a:r>
            <a:r>
              <a:rPr lang="en-US" sz="2400" i="1" dirty="0"/>
              <a:t>AER</a:t>
            </a:r>
            <a:r>
              <a:rPr lang="en-US" sz="2400" dirty="0"/>
              <a:t>, December 1986).</a:t>
            </a:r>
          </a:p>
          <a:p>
            <a:pPr lvl="1">
              <a:lnSpc>
                <a:spcPct val="80000"/>
              </a:lnSpc>
            </a:pPr>
            <a:endParaRPr lang="en-US" sz="2400" dirty="0"/>
          </a:p>
          <a:p>
            <a:pPr lvl="1">
              <a:lnSpc>
                <a:spcPct val="80000"/>
              </a:lnSpc>
            </a:pPr>
            <a:r>
              <a:rPr lang="en-US" sz="2400" dirty="0"/>
              <a:t>In this case, standard errors are biased upwards!</a:t>
            </a:r>
            <a:endParaRPr lang="en-US" sz="2600" dirty="0"/>
          </a:p>
          <a:p>
            <a:pPr lvl="1">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78509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normAutofit/>
          </a:bodyPr>
          <a:lstStyle/>
          <a:p>
            <a:pPr algn="ctr">
              <a:lnSpc>
                <a:spcPct val="50000"/>
              </a:lnSpc>
              <a:buFont typeface="Wingdings" pitchFamily="2" charset="2"/>
              <a:buNone/>
            </a:pPr>
            <a:endParaRPr lang="en-US" sz="2600" dirty="0"/>
          </a:p>
          <a:p>
            <a:pPr>
              <a:lnSpc>
                <a:spcPct val="80000"/>
              </a:lnSpc>
            </a:pPr>
            <a:r>
              <a:rPr lang="en-US" sz="2600" dirty="0"/>
              <a:t>Audit Statistics, 2</a:t>
            </a:r>
          </a:p>
          <a:p>
            <a:pPr>
              <a:lnSpc>
                <a:spcPct val="60000"/>
              </a:lnSpc>
            </a:pPr>
            <a:endParaRPr lang="en-US" sz="2600" dirty="0"/>
          </a:p>
          <a:p>
            <a:pPr lvl="1">
              <a:lnSpc>
                <a:spcPct val="80000"/>
              </a:lnSpc>
            </a:pPr>
            <a:r>
              <a:rPr lang="en-US" sz="2400" dirty="0"/>
              <a:t>For simple yes or no treatments (e.g., the advertised unit was shown), a paired difference of means test can be used.</a:t>
            </a:r>
          </a:p>
          <a:p>
            <a:pPr lvl="1">
              <a:lnSpc>
                <a:spcPct val="80000"/>
              </a:lnSpc>
            </a:pPr>
            <a:endParaRPr lang="en-US" sz="2400" dirty="0"/>
          </a:p>
          <a:p>
            <a:pPr lvl="1">
              <a:lnSpc>
                <a:spcPct val="80000"/>
              </a:lnSpc>
            </a:pPr>
            <a:r>
              <a:rPr lang="en-US" sz="2400" dirty="0"/>
              <a:t>Simple regressions, say for number of units shown, can use random effects.</a:t>
            </a:r>
          </a:p>
          <a:p>
            <a:pPr lvl="1">
              <a:lnSpc>
                <a:spcPct val="80000"/>
              </a:lnSpc>
            </a:pPr>
            <a:endParaRPr lang="en-US" sz="2400" dirty="0"/>
          </a:p>
          <a:p>
            <a:pPr lvl="1">
              <a:lnSpc>
                <a:spcPct val="80000"/>
              </a:lnSpc>
            </a:pPr>
            <a:r>
              <a:rPr lang="en-US" sz="2400" dirty="0"/>
              <a:t>But multivariate analysis, based on interactions with an auditor’s group, is needed to test hypotheses about the causes of discrimination.</a:t>
            </a: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355005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219200"/>
            <a:ext cx="8229600" cy="5355336"/>
          </a:xfrm>
        </p:spPr>
        <p:txBody>
          <a:bodyPr>
            <a:normAutofit/>
          </a:bodyPr>
          <a:lstStyle/>
          <a:p>
            <a:pPr algn="ctr">
              <a:lnSpc>
                <a:spcPct val="50000"/>
              </a:lnSpc>
              <a:buFont typeface="Wingdings" pitchFamily="2" charset="2"/>
              <a:buNone/>
            </a:pPr>
            <a:endParaRPr lang="en-US" sz="2600" dirty="0"/>
          </a:p>
          <a:p>
            <a:pPr>
              <a:lnSpc>
                <a:spcPct val="80000"/>
              </a:lnSpc>
            </a:pPr>
            <a:r>
              <a:rPr lang="en-US" sz="2600" dirty="0"/>
              <a:t>Audit Statistics, 3</a:t>
            </a:r>
          </a:p>
          <a:p>
            <a:pPr>
              <a:lnSpc>
                <a:spcPct val="60000"/>
              </a:lnSpc>
            </a:pPr>
            <a:endParaRPr lang="en-US" sz="2600" dirty="0"/>
          </a:p>
          <a:p>
            <a:pPr lvl="1">
              <a:lnSpc>
                <a:spcPct val="80000"/>
              </a:lnSpc>
            </a:pPr>
            <a:r>
              <a:rPr lang="en-US" sz="2400" dirty="0"/>
              <a:t>Examples of statistical techniques that recognize the non-continuous dependent variables and the error components:</a:t>
            </a:r>
          </a:p>
          <a:p>
            <a:pPr lvl="1">
              <a:lnSpc>
                <a:spcPct val="80000"/>
              </a:lnSpc>
            </a:pPr>
            <a:endParaRPr lang="en-US" sz="2400" dirty="0"/>
          </a:p>
          <a:p>
            <a:pPr lvl="2">
              <a:lnSpc>
                <a:spcPct val="80000"/>
              </a:lnSpc>
            </a:pPr>
            <a:r>
              <a:rPr lang="en-US" sz="2200" dirty="0"/>
              <a:t>Fixed-effects logit (Ondrich, </a:t>
            </a:r>
            <a:r>
              <a:rPr lang="en-US" sz="2200" dirty="0" err="1"/>
              <a:t>Stricker</a:t>
            </a:r>
            <a:r>
              <a:rPr lang="en-US" sz="2200" dirty="0"/>
              <a:t>, and Yinger, </a:t>
            </a:r>
            <a:r>
              <a:rPr lang="en-US" sz="2200" i="1" dirty="0"/>
              <a:t>SEJ</a:t>
            </a:r>
            <a:r>
              <a:rPr lang="en-US" sz="2200" dirty="0"/>
              <a:t>, 1998; Zhao, Ondrich, and Yinger, JUE, 2006).</a:t>
            </a:r>
          </a:p>
          <a:p>
            <a:pPr lvl="2">
              <a:lnSpc>
                <a:spcPct val="80000"/>
              </a:lnSpc>
            </a:pPr>
            <a:endParaRPr lang="en-US" sz="2200" dirty="0"/>
          </a:p>
          <a:p>
            <a:pPr lvl="2">
              <a:lnSpc>
                <a:spcPct val="80000"/>
              </a:lnSpc>
            </a:pPr>
            <a:r>
              <a:rPr lang="en-US" sz="2200" dirty="0"/>
              <a:t>Poisson regression (Page, </a:t>
            </a:r>
            <a:r>
              <a:rPr lang="en-US" sz="2200" i="1" dirty="0"/>
              <a:t>JUE</a:t>
            </a:r>
            <a:r>
              <a:rPr lang="en-US" sz="2200" dirty="0"/>
              <a:t>, 1995; Zhao, </a:t>
            </a:r>
            <a:r>
              <a:rPr lang="en-US" sz="2200" i="1" dirty="0"/>
              <a:t>JUE</a:t>
            </a:r>
            <a:r>
              <a:rPr lang="en-US" sz="2200" dirty="0"/>
              <a:t>, 2005).</a:t>
            </a:r>
          </a:p>
          <a:p>
            <a:pPr lvl="1">
              <a:lnSpc>
                <a:spcPct val="80000"/>
              </a:lnSpc>
            </a:pPr>
            <a:endParaRPr lang="en-US" sz="2400" dirty="0"/>
          </a:p>
          <a:p>
            <a:pPr lvl="2">
              <a:lnSpc>
                <a:spcPct val="80000"/>
              </a:lnSpc>
            </a:pPr>
            <a:r>
              <a:rPr lang="en-US" sz="2200" dirty="0"/>
              <a:t>Multinomial logit with random error component (Ondrich, Ross, and Yinger, </a:t>
            </a:r>
            <a:r>
              <a:rPr lang="en-US" sz="2200" i="1" dirty="0"/>
              <a:t>ReStat</a:t>
            </a:r>
            <a:r>
              <a:rPr lang="en-US" sz="2200" dirty="0"/>
              <a:t>, 2003).</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7062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r>
              <a:rPr lang="en-US" dirty="0"/>
              <a:t>Correspondence Audits</a:t>
            </a:r>
          </a:p>
          <a:p>
            <a:endParaRPr lang="en-US" sz="2400" dirty="0"/>
          </a:p>
          <a:p>
            <a:pPr lvl="1"/>
            <a:r>
              <a:rPr lang="en-US" sz="2200" dirty="0"/>
              <a:t>Many correspondence audit studies (in several countries) look into rental housing discrimination using apartment ads on a selected web site.</a:t>
            </a:r>
          </a:p>
          <a:p>
            <a:pPr lvl="1"/>
            <a:endParaRPr lang="en-US" sz="2200" dirty="0"/>
          </a:p>
          <a:p>
            <a:pPr lvl="1"/>
            <a:r>
              <a:rPr lang="en-US" sz="2200" dirty="0"/>
              <a:t>Race or ethnicity is signaled by the name attached to each inquiry; some clever methods are used to identify the ethnicity associated with a given name, but no face-to-face contact is involved.</a:t>
            </a:r>
          </a:p>
          <a:p>
            <a:pPr lvl="1"/>
            <a:endParaRPr lang="en-US" sz="2200" dirty="0"/>
          </a:p>
          <a:p>
            <a:pPr lvl="1"/>
            <a:r>
              <a:rPr lang="en-US" sz="2200" dirty="0"/>
              <a:t>Discrimination is usually measured by ethnic differences in the number of return calls or e-mails from the landlord.</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707319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fontScale="92500" lnSpcReduction="20000"/>
          </a:bodyPr>
          <a:lstStyle/>
          <a:p>
            <a:r>
              <a:rPr lang="en-US" dirty="0"/>
              <a:t>Correspondence Audits, 2</a:t>
            </a:r>
          </a:p>
          <a:p>
            <a:endParaRPr lang="en-US" sz="2400" dirty="0"/>
          </a:p>
          <a:p>
            <a:pPr lvl="1"/>
            <a:r>
              <a:rPr lang="en-US" sz="2200" dirty="0"/>
              <a:t>Correspondence audits have two important advantages:</a:t>
            </a:r>
          </a:p>
          <a:p>
            <a:pPr lvl="1"/>
            <a:endParaRPr lang="en-US" sz="2200" dirty="0"/>
          </a:p>
          <a:p>
            <a:pPr lvl="2"/>
            <a:r>
              <a:rPr lang="en-US" sz="2000" dirty="0"/>
              <a:t>They use random assignment and are therefore not subject to bias from unobserved auditor traits.</a:t>
            </a:r>
          </a:p>
          <a:p>
            <a:pPr lvl="2"/>
            <a:endParaRPr lang="en-US" sz="2000" dirty="0"/>
          </a:p>
          <a:p>
            <a:pPr lvl="2"/>
            <a:r>
              <a:rPr lang="en-US" sz="2000" dirty="0"/>
              <a:t>They can be conducted with computer programs over the internet and are therefore much cheaper than in-person audits.</a:t>
            </a:r>
          </a:p>
          <a:p>
            <a:pPr lvl="2"/>
            <a:endParaRPr lang="en-US" sz="2000" dirty="0"/>
          </a:p>
          <a:p>
            <a:pPr lvl="1"/>
            <a:r>
              <a:rPr lang="en-US" sz="2200" dirty="0"/>
              <a:t>Correspondence audits also have two important disadvantages:</a:t>
            </a:r>
          </a:p>
          <a:p>
            <a:pPr lvl="1"/>
            <a:endParaRPr lang="en-US" sz="2200" dirty="0"/>
          </a:p>
          <a:p>
            <a:pPr lvl="2"/>
            <a:r>
              <a:rPr lang="en-US" sz="2000" dirty="0"/>
              <a:t>They can only observe the initial response of a landlord to an inquiry, and therefore cannot measure discrimination in all the types of behavior observed with in-person audits.</a:t>
            </a:r>
          </a:p>
          <a:p>
            <a:pPr lvl="2"/>
            <a:endParaRPr lang="en-US" sz="2000" dirty="0"/>
          </a:p>
          <a:p>
            <a:pPr lvl="2"/>
            <a:r>
              <a:rPr lang="en-US" sz="2000" dirty="0"/>
              <a:t>They may underestimate the discrimination that would occur in an actual transaction if landlords do not associate the selected names with the expected ethnicities.</a:t>
            </a:r>
            <a:endParaRPr lang="en-US" sz="2200" dirty="0"/>
          </a:p>
          <a:p>
            <a:pPr marL="411480" lvl="1" indent="0">
              <a:buNone/>
            </a:pPr>
            <a:endParaRPr lang="en-US" sz="2200" dirty="0"/>
          </a:p>
          <a:p>
            <a:pPr lvl="1"/>
            <a:endParaRPr lang="en-US" sz="22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109208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r>
              <a:rPr lang="en-US" dirty="0"/>
              <a:t>Correspondence Audits, 3</a:t>
            </a:r>
          </a:p>
          <a:p>
            <a:endParaRPr lang="en-US" sz="2400" dirty="0"/>
          </a:p>
          <a:p>
            <a:pPr lvl="1"/>
            <a:r>
              <a:rPr lang="en-US" sz="2200" dirty="0"/>
              <a:t>Some correspondence audits do not use a “paired” design.</a:t>
            </a:r>
          </a:p>
          <a:p>
            <a:pPr lvl="1"/>
            <a:endParaRPr lang="en-US" sz="2200" dirty="0"/>
          </a:p>
          <a:p>
            <a:pPr lvl="1"/>
            <a:r>
              <a:rPr lang="en-US" sz="2200" dirty="0"/>
              <a:t>These studies randomly pick the group membership of the single auditor for each advertisement.</a:t>
            </a:r>
          </a:p>
          <a:p>
            <a:pPr lvl="1"/>
            <a:endParaRPr lang="en-US" sz="2200" dirty="0"/>
          </a:p>
          <a:p>
            <a:pPr lvl="1"/>
            <a:r>
              <a:rPr lang="en-US" sz="2200" dirty="0"/>
              <a:t>This approach minimizes the risk of detection—but  loses the narrative power of a matched-pair design and requires a much larger sample of advertised units to achieve the same statistical precision.</a:t>
            </a:r>
          </a:p>
          <a:p>
            <a:pPr lvl="1"/>
            <a:endParaRPr lang="en-US" sz="2200" dirty="0"/>
          </a:p>
          <a:p>
            <a:pPr marL="411480" lvl="1" indent="0">
              <a:buNone/>
            </a:pPr>
            <a:endParaRPr lang="en-US" sz="2200" dirty="0"/>
          </a:p>
          <a:p>
            <a:pPr lvl="1"/>
            <a:endParaRPr lang="en-US" sz="22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47794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869E169-86D7-4C4F-AA5F-E51D0E81C00B}"/>
              </a:ext>
            </a:extLst>
          </p:cNvPr>
          <p:cNvSpPr>
            <a:spLocks noGrp="1"/>
          </p:cNvSpPr>
          <p:nvPr>
            <p:ph type="title"/>
          </p:nvPr>
        </p:nvSpPr>
        <p:spPr>
          <a:xfrm>
            <a:off x="533400" y="762000"/>
            <a:ext cx="5791200" cy="457200"/>
          </a:xfrm>
        </p:spPr>
        <p:txBody>
          <a:bodyPr>
            <a:normAutofit/>
          </a:bodyPr>
          <a:lstStyle/>
          <a:p>
            <a:r>
              <a:rPr lang="en-US" sz="2400" dirty="0"/>
              <a:t>Housing Discrimination</a:t>
            </a:r>
          </a:p>
        </p:txBody>
      </p:sp>
      <p:sp>
        <p:nvSpPr>
          <p:cNvPr id="3" name="Content Placeholder">
            <a:extLst>
              <a:ext uri="{FF2B5EF4-FFF2-40B4-BE49-F238E27FC236}">
                <a16:creationId xmlns:a16="http://schemas.microsoft.com/office/drawing/2014/main" id="{64A689A5-5063-46B6-8E5B-C7881118C07B}"/>
              </a:ext>
            </a:extLst>
          </p:cNvPr>
          <p:cNvSpPr>
            <a:spLocks noGrp="1"/>
          </p:cNvSpPr>
          <p:nvPr>
            <p:ph idx="1"/>
          </p:nvPr>
        </p:nvSpPr>
        <p:spPr>
          <a:xfrm>
            <a:off x="533400" y="1808988"/>
            <a:ext cx="8229600" cy="4325112"/>
          </a:xfrm>
        </p:spPr>
        <p:txBody>
          <a:bodyPr/>
          <a:lstStyle/>
          <a:p>
            <a:r>
              <a:rPr lang="en-US" dirty="0">
                <a:solidFill>
                  <a:srgbClr val="FF0000"/>
                </a:solidFill>
              </a:rPr>
              <a:t>Questions</a:t>
            </a:r>
          </a:p>
          <a:p>
            <a:endParaRPr lang="en-US" dirty="0"/>
          </a:p>
          <a:p>
            <a:pPr lvl="1">
              <a:spcBef>
                <a:spcPts val="0"/>
              </a:spcBef>
              <a:spcAft>
                <a:spcPts val="1800"/>
              </a:spcAft>
            </a:pPr>
            <a:r>
              <a:rPr lang="en-US" dirty="0"/>
              <a:t>What is a fair housing audit and how can it be used to measure the extent of discrimination?</a:t>
            </a:r>
          </a:p>
          <a:p>
            <a:pPr lvl="1">
              <a:spcBef>
                <a:spcPts val="0"/>
              </a:spcBef>
              <a:spcAft>
                <a:spcPts val="1800"/>
              </a:spcAft>
            </a:pPr>
            <a:r>
              <a:rPr lang="en-US" dirty="0"/>
              <a:t>What is a correspondence audit?</a:t>
            </a:r>
          </a:p>
          <a:p>
            <a:pPr lvl="1">
              <a:spcBef>
                <a:spcPts val="0"/>
              </a:spcBef>
              <a:spcAft>
                <a:spcPts val="1800"/>
              </a:spcAft>
            </a:pPr>
            <a:r>
              <a:rPr lang="en-US" dirty="0"/>
              <a:t>What are the strengths and weaknesses of correspondence audits compared to in-person audits?</a:t>
            </a:r>
          </a:p>
        </p:txBody>
      </p:sp>
    </p:spTree>
    <p:extLst>
      <p:ext uri="{BB962C8B-B14F-4D97-AF65-F5344CB8AC3E}">
        <p14:creationId xmlns:p14="http://schemas.microsoft.com/office/powerpoint/2010/main" val="126222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Concepts to be Defined</a:t>
            </a:r>
          </a:p>
          <a:p>
            <a:endParaRPr lang="en-US" dirty="0"/>
          </a:p>
          <a:p>
            <a:pPr lvl="1"/>
            <a:r>
              <a:rPr lang="en-US" dirty="0"/>
              <a:t>Ethnicity</a:t>
            </a:r>
          </a:p>
          <a:p>
            <a:pPr lvl="1"/>
            <a:endParaRPr lang="en-US" dirty="0"/>
          </a:p>
          <a:p>
            <a:pPr lvl="1"/>
            <a:r>
              <a:rPr lang="en-US" dirty="0"/>
              <a:t>Race</a:t>
            </a:r>
          </a:p>
          <a:p>
            <a:pPr lvl="1"/>
            <a:endParaRPr lang="en-US" dirty="0"/>
          </a:p>
          <a:p>
            <a:pPr lvl="1"/>
            <a:r>
              <a:rPr lang="en-US" dirty="0"/>
              <a:t>Prejudice</a:t>
            </a:r>
          </a:p>
          <a:p>
            <a:pPr lvl="1"/>
            <a:endParaRPr lang="en-US" dirty="0"/>
          </a:p>
          <a:p>
            <a:pPr lvl="1"/>
            <a:r>
              <a:rPr lang="en-US" dirty="0"/>
              <a:t>Discrimination</a:t>
            </a:r>
          </a:p>
          <a:p>
            <a:pPr lvl="1"/>
            <a:endParaRPr lang="en-US" dirty="0"/>
          </a:p>
          <a:p>
            <a:pPr lvl="1"/>
            <a:r>
              <a:rPr lang="en-US" dirty="0"/>
              <a:t>Segregation &amp; Integration</a:t>
            </a:r>
          </a:p>
          <a:p>
            <a:pPr lvl="1"/>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Class Outline</a:t>
            </a:r>
          </a:p>
          <a:p>
            <a:endParaRPr lang="en-US" dirty="0"/>
          </a:p>
          <a:p>
            <a:pPr lvl="1"/>
            <a:r>
              <a:rPr lang="en-US" dirty="0"/>
              <a:t>1. Definition of Key Concepts:</a:t>
            </a:r>
          </a:p>
          <a:p>
            <a:pPr lvl="1"/>
            <a:endParaRPr lang="en-US" dirty="0"/>
          </a:p>
          <a:p>
            <a:pPr lvl="1"/>
            <a:r>
              <a:rPr lang="en-US" dirty="0"/>
              <a:t>2. Housing Audits: Methodology</a:t>
            </a:r>
          </a:p>
          <a:p>
            <a:pPr lvl="1"/>
            <a:endParaRPr lang="en-US" dirty="0"/>
          </a:p>
          <a:p>
            <a:pPr lvl="1"/>
            <a:r>
              <a:rPr lang="en-US" dirty="0">
                <a:solidFill>
                  <a:srgbClr val="FF0000"/>
                </a:solidFill>
              </a:rPr>
              <a:t>3. Housing Audits: Results</a:t>
            </a:r>
          </a:p>
          <a:p>
            <a:pPr lvl="1"/>
            <a:endParaRPr lang="en-US" dirty="0"/>
          </a:p>
          <a:p>
            <a:pPr lvl="1"/>
            <a:r>
              <a:rPr lang="en-US" dirty="0"/>
              <a:t>4. Fair Housing Legislation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734403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lstStyle/>
          <a:p>
            <a:pPr>
              <a:lnSpc>
                <a:spcPct val="80000"/>
              </a:lnSpc>
            </a:pPr>
            <a:r>
              <a:rPr lang="en-US" sz="2600" dirty="0"/>
              <a:t>The Housing Discrimination Studies</a:t>
            </a:r>
          </a:p>
          <a:p>
            <a:pPr>
              <a:lnSpc>
                <a:spcPct val="80000"/>
              </a:lnSpc>
            </a:pPr>
            <a:endParaRPr lang="en-US" sz="2100" dirty="0"/>
          </a:p>
          <a:p>
            <a:pPr lvl="1">
              <a:lnSpc>
                <a:spcPct val="80000"/>
              </a:lnSpc>
            </a:pPr>
            <a:r>
              <a:rPr lang="en-US" sz="2400" dirty="0"/>
              <a:t>National in-person audit studies were conducted in 1977, 1989, 2000, and 2012.</a:t>
            </a:r>
          </a:p>
          <a:p>
            <a:pPr lvl="1">
              <a:lnSpc>
                <a:spcPct val="80000"/>
              </a:lnSpc>
            </a:pPr>
            <a:endParaRPr lang="en-US" sz="2400" dirty="0">
              <a:sym typeface="Wingdings" pitchFamily="2" charset="2"/>
            </a:endParaRPr>
          </a:p>
          <a:p>
            <a:pPr lvl="1">
              <a:lnSpc>
                <a:spcPct val="80000"/>
              </a:lnSpc>
            </a:pPr>
            <a:r>
              <a:rPr lang="en-US" sz="2400" dirty="0"/>
              <a:t>They were funded by HUD and</a:t>
            </a:r>
          </a:p>
          <a:p>
            <a:pPr lvl="1">
              <a:lnSpc>
                <a:spcPct val="80000"/>
              </a:lnSpc>
            </a:pPr>
            <a:endParaRPr lang="en-US" sz="2400" dirty="0">
              <a:sym typeface="Wingdings" pitchFamily="2" charset="2"/>
            </a:endParaRPr>
          </a:p>
          <a:p>
            <a:pPr lvl="1">
              <a:lnSpc>
                <a:spcPct val="80000"/>
              </a:lnSpc>
            </a:pPr>
            <a:r>
              <a:rPr lang="en-US" sz="2400" dirty="0"/>
              <a:t>Designed to give nationally representative estimates of discrimination.</a:t>
            </a:r>
          </a:p>
          <a:p>
            <a:pPr lvl="1">
              <a:lnSpc>
                <a:spcPct val="80000"/>
              </a:lnSpc>
            </a:pPr>
            <a:endParaRPr lang="en-US" sz="2400" dirty="0"/>
          </a:p>
          <a:p>
            <a:pPr lvl="1">
              <a:lnSpc>
                <a:spcPct val="80000"/>
              </a:lnSpc>
            </a:pPr>
            <a:r>
              <a:rPr lang="en-US" sz="2400" dirty="0"/>
              <a:t>All 4 studies involved black-white audits and Hispanic-white audits in both the sales and rental markets (with about 1,000 audits in each category).</a:t>
            </a:r>
          </a:p>
          <a:p>
            <a:pPr lvl="1">
              <a:lnSpc>
                <a:spcPct val="80000"/>
              </a:lnSpc>
            </a:pPr>
            <a:endParaRPr lang="en-US" sz="2400" dirty="0"/>
          </a:p>
          <a:p>
            <a:pPr lvl="1">
              <a:lnSpc>
                <a:spcPct val="80000"/>
              </a:lnSpc>
            </a:pPr>
            <a:r>
              <a:rPr lang="en-US" sz="2400" dirty="0"/>
              <a:t>HDS 2000 and 2012 also looked at discrimination against Asian-Americans and Native-Americans.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422092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pPr>
              <a:lnSpc>
                <a:spcPct val="80000"/>
              </a:lnSpc>
            </a:pPr>
            <a:r>
              <a:rPr lang="en-US" sz="2600" dirty="0"/>
              <a:t>The Housing Discrimination Studies, 2</a:t>
            </a:r>
          </a:p>
          <a:p>
            <a:pPr>
              <a:lnSpc>
                <a:spcPct val="80000"/>
              </a:lnSpc>
            </a:pPr>
            <a:endParaRPr lang="en-US" sz="2100" dirty="0"/>
          </a:p>
          <a:p>
            <a:pPr lvl="1">
              <a:lnSpc>
                <a:spcPct val="80000"/>
              </a:lnSpc>
            </a:pPr>
            <a:r>
              <a:rPr lang="en-US" sz="2400" dirty="0"/>
              <a:t>The 1989 HDS (for which Yinger was the research director) is discussed in Yinger, </a:t>
            </a:r>
            <a:r>
              <a:rPr lang="en-US" sz="2400" i="1" dirty="0"/>
              <a:t>Closed Doors, Opportunities Lost</a:t>
            </a:r>
            <a:r>
              <a:rPr lang="en-US" sz="2400" dirty="0"/>
              <a:t>, 1995).</a:t>
            </a:r>
          </a:p>
          <a:p>
            <a:pPr lvl="1">
              <a:lnSpc>
                <a:spcPct val="80000"/>
              </a:lnSpc>
            </a:pPr>
            <a:endParaRPr lang="en-US" sz="2400" dirty="0"/>
          </a:p>
          <a:p>
            <a:pPr lvl="1">
              <a:lnSpc>
                <a:spcPct val="80000"/>
              </a:lnSpc>
            </a:pPr>
            <a:r>
              <a:rPr lang="en-US" sz="2400" dirty="0"/>
              <a:t>Steve Ross (an Economics Ph.D. from Syracuse who teaches at the University of Connecticut) was the research director for the 2000 HDS. See Ross and Turner (</a:t>
            </a:r>
            <a:r>
              <a:rPr lang="en-US" sz="2400" i="1" dirty="0"/>
              <a:t>Social Problems</a:t>
            </a:r>
            <a:r>
              <a:rPr lang="en-US" sz="2400" dirty="0"/>
              <a:t>, May 2005)</a:t>
            </a:r>
          </a:p>
          <a:p>
            <a:pPr lvl="1">
              <a:lnSpc>
                <a:spcPct val="80000"/>
              </a:lnSpc>
            </a:pPr>
            <a:endParaRPr lang="en-US" sz="2400" dirty="0"/>
          </a:p>
          <a:p>
            <a:pPr lvl="1">
              <a:lnSpc>
                <a:spcPct val="80000"/>
              </a:lnSpc>
            </a:pPr>
            <a:r>
              <a:rPr lang="en-US" sz="2400" dirty="0"/>
              <a:t>Oh and Yinger recently published a review of audit methods and evidence (</a:t>
            </a:r>
            <a:r>
              <a:rPr lang="en-US" sz="2400" i="1" dirty="0"/>
              <a:t>Cityscape: A Journal of Policy Development and Research</a:t>
            </a:r>
            <a:r>
              <a:rPr lang="en-US" sz="2400" dirty="0"/>
              <a:t>, Issue 3, 2015), from which the following evidence is taken.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215748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pPr>
              <a:lnSpc>
                <a:spcPct val="80000"/>
              </a:lnSpc>
            </a:pPr>
            <a:r>
              <a:rPr lang="en-US" sz="2600" dirty="0"/>
              <a:t>The Housing Discrimination Studies, 3</a:t>
            </a:r>
          </a:p>
          <a:p>
            <a:pPr>
              <a:lnSpc>
                <a:spcPct val="80000"/>
              </a:lnSpc>
            </a:pPr>
            <a:endParaRPr lang="en-US" sz="2100" dirty="0"/>
          </a:p>
          <a:p>
            <a:pPr lvl="1">
              <a:lnSpc>
                <a:spcPct val="80000"/>
              </a:lnSpc>
            </a:pPr>
            <a:r>
              <a:rPr lang="en-US" sz="2400" dirty="0"/>
              <a:t>The HDS studies all find statistically significant discrimination against both blacks and Hispanics in some types of housing agent behavior.</a:t>
            </a:r>
          </a:p>
          <a:p>
            <a:pPr lvl="1">
              <a:lnSpc>
                <a:spcPct val="80000"/>
              </a:lnSpc>
            </a:pPr>
            <a:endParaRPr lang="en-US" sz="2400" dirty="0"/>
          </a:p>
          <a:p>
            <a:pPr lvl="1">
              <a:lnSpc>
                <a:spcPct val="80000"/>
              </a:lnSpc>
            </a:pPr>
            <a:r>
              <a:rPr lang="en-US" sz="2400" dirty="0"/>
              <a:t>In most cases, the incidence of discrimination is fairly low, that is, below 10 percent.</a:t>
            </a:r>
          </a:p>
          <a:p>
            <a:pPr lvl="1">
              <a:lnSpc>
                <a:spcPct val="80000"/>
              </a:lnSpc>
            </a:pPr>
            <a:endParaRPr lang="en-US" sz="2400" dirty="0"/>
          </a:p>
          <a:p>
            <a:pPr lvl="1">
              <a:lnSpc>
                <a:spcPct val="80000"/>
              </a:lnSpc>
            </a:pPr>
            <a:r>
              <a:rPr lang="en-US" sz="2400" dirty="0"/>
              <a:t>For most (but not all) types of behavior, the incidence of discrimination has declined over time.</a:t>
            </a:r>
          </a:p>
          <a:p>
            <a:pPr lvl="1">
              <a:lnSpc>
                <a:spcPct val="80000"/>
              </a:lnSpc>
            </a:pPr>
            <a:endParaRPr lang="en-US" sz="2400" dirty="0"/>
          </a:p>
          <a:p>
            <a:pPr lvl="1">
              <a:lnSpc>
                <a:spcPct val="80000"/>
              </a:lnSpc>
            </a:pPr>
            <a:endParaRPr lang="en-US" sz="2400" dirty="0"/>
          </a:p>
          <a:p>
            <a:pPr lvl="1">
              <a:lnSpc>
                <a:spcPct val="80000"/>
              </a:lnSpc>
            </a:pPr>
            <a:endParaRPr lang="en-US" sz="24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32977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lstStyle/>
          <a:p>
            <a:r>
              <a:rPr lang="en-US" dirty="0"/>
              <a:t>Discrimination in National Rental Audits</a:t>
            </a:r>
          </a:p>
        </p:txBody>
      </p:sp>
      <p:graphicFrame>
        <p:nvGraphicFramePr>
          <p:cNvPr id="6" name="Table" descr="Please contact Professor Yinger for details regarding figures and graphs."/>
          <p:cNvGraphicFramePr>
            <a:graphicFrameLocks noGrp="1"/>
          </p:cNvGraphicFramePr>
          <p:nvPr>
            <p:extLst>
              <p:ext uri="{D42A27DB-BD31-4B8C-83A1-F6EECF244321}">
                <p14:modId xmlns:p14="http://schemas.microsoft.com/office/powerpoint/2010/main" val="1678117161"/>
              </p:ext>
            </p:extLst>
          </p:nvPr>
        </p:nvGraphicFramePr>
        <p:xfrm>
          <a:off x="1295399" y="1924849"/>
          <a:ext cx="5967415" cy="4476745"/>
        </p:xfrm>
        <a:graphic>
          <a:graphicData uri="http://schemas.openxmlformats.org/drawingml/2006/table">
            <a:tbl>
              <a:tblPr firstRow="1" firstCol="1" bandRow="1">
                <a:tableStyleId>{5C22544A-7EE6-4342-B048-85BDC9FD1C3A}</a:tableStyleId>
              </a:tblPr>
              <a:tblGrid>
                <a:gridCol w="9906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04039">
                  <a:extLst>
                    <a:ext uri="{9D8B030D-6E8A-4147-A177-3AD203B41FA5}">
                      <a16:colId xmlns:a16="http://schemas.microsoft.com/office/drawing/2014/main" val="20002"/>
                    </a:ext>
                  </a:extLst>
                </a:gridCol>
                <a:gridCol w="1057658">
                  <a:extLst>
                    <a:ext uri="{9D8B030D-6E8A-4147-A177-3AD203B41FA5}">
                      <a16:colId xmlns:a16="http://schemas.microsoft.com/office/drawing/2014/main" val="20003"/>
                    </a:ext>
                  </a:extLst>
                </a:gridCol>
                <a:gridCol w="1057658">
                  <a:extLst>
                    <a:ext uri="{9D8B030D-6E8A-4147-A177-3AD203B41FA5}">
                      <a16:colId xmlns:a16="http://schemas.microsoft.com/office/drawing/2014/main" val="20004"/>
                    </a:ext>
                  </a:extLst>
                </a:gridCol>
                <a:gridCol w="890659">
                  <a:extLst>
                    <a:ext uri="{9D8B030D-6E8A-4147-A177-3AD203B41FA5}">
                      <a16:colId xmlns:a16="http://schemas.microsoft.com/office/drawing/2014/main" val="20005"/>
                    </a:ext>
                  </a:extLst>
                </a:gridCol>
              </a:tblGrid>
              <a:tr h="366647">
                <a:tc rowSpan="2">
                  <a:txBody>
                    <a:bodyPr/>
                    <a:lstStyle/>
                    <a:p>
                      <a:pPr marL="0" marR="0" algn="ctr">
                        <a:lnSpc>
                          <a:spcPct val="107000"/>
                        </a:lnSpc>
                        <a:spcBef>
                          <a:spcPts val="0"/>
                        </a:spcBef>
                        <a:spcAft>
                          <a:spcPts val="0"/>
                        </a:spcAft>
                      </a:pPr>
                      <a:r>
                        <a:rPr lang="en-US" sz="1400" dirty="0">
                          <a:effectLst/>
                        </a:rPr>
                        <a:t>Minority</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400">
                          <a:effectLst/>
                        </a:rPr>
                        <a:t>Study</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400">
                          <a:effectLst/>
                        </a:rPr>
                        <a:t>Advertised unit available </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a:effectLst/>
                        </a:rPr>
                        <a:t>Inspected more units</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398469">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effectLst/>
                        </a:rPr>
                        <a:t>% white favored</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Net measure</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white favored</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Net measure</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98469">
                <a:tc rowSpan="4">
                  <a:txBody>
                    <a:bodyPr/>
                    <a:lstStyle/>
                    <a:p>
                      <a:pPr marL="0" marR="0" algn="l">
                        <a:lnSpc>
                          <a:spcPct val="107000"/>
                        </a:lnSpc>
                        <a:spcBef>
                          <a:spcPts val="0"/>
                        </a:spcBef>
                        <a:spcAft>
                          <a:spcPts val="0"/>
                        </a:spcAft>
                      </a:pPr>
                      <a:r>
                        <a:rPr lang="en-US" sz="1400" dirty="0">
                          <a:effectLst/>
                        </a:rPr>
                        <a:t>Black</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HMPS1977</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19%*</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27%</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6%*</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98469">
                <a:tc vMerge="1">
                  <a:txBody>
                    <a:bodyPr/>
                    <a:lstStyle/>
                    <a:p>
                      <a:endParaRPr lang="en-US"/>
                    </a:p>
                  </a:txBody>
                  <a:tcPr/>
                </a:tc>
                <a:tc>
                  <a:txBody>
                    <a:bodyPr/>
                    <a:lstStyle/>
                    <a:p>
                      <a:pPr marL="0" marR="0" algn="l">
                        <a:lnSpc>
                          <a:spcPct val="107000"/>
                        </a:lnSpc>
                        <a:spcBef>
                          <a:spcPts val="0"/>
                        </a:spcBef>
                        <a:spcAft>
                          <a:spcPts val="0"/>
                        </a:spcAft>
                      </a:pPr>
                      <a:r>
                        <a:rPr lang="en-US" sz="1400" dirty="0">
                          <a:effectLst/>
                        </a:rPr>
                        <a:t>HDS1989</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7%*</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34%</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19%*</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98469">
                <a:tc vMerge="1">
                  <a:txBody>
                    <a:bodyPr/>
                    <a:lstStyle/>
                    <a:p>
                      <a:endParaRPr lang="en-US"/>
                    </a:p>
                  </a:txBody>
                  <a:tcPr/>
                </a:tc>
                <a:tc>
                  <a:txBody>
                    <a:bodyPr/>
                    <a:lstStyle/>
                    <a:p>
                      <a:pPr marL="0" marR="0" algn="l">
                        <a:lnSpc>
                          <a:spcPct val="107000"/>
                        </a:lnSpc>
                        <a:spcBef>
                          <a:spcPts val="0"/>
                        </a:spcBef>
                        <a:spcAft>
                          <a:spcPts val="0"/>
                        </a:spcAft>
                      </a:pPr>
                      <a:r>
                        <a:rPr lang="en-US" sz="1400" dirty="0">
                          <a:effectLst/>
                        </a:rPr>
                        <a:t>HDS2000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4%*</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23%</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7%*</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98469">
                <a:tc vMerge="1">
                  <a:txBody>
                    <a:bodyPr/>
                    <a:lstStyle/>
                    <a:p>
                      <a:endParaRPr lang="en-US"/>
                    </a:p>
                  </a:txBody>
                  <a:tcPr/>
                </a:tc>
                <a:tc>
                  <a:txBody>
                    <a:bodyPr/>
                    <a:lstStyle/>
                    <a:p>
                      <a:pPr marL="0" marR="0" algn="l">
                        <a:lnSpc>
                          <a:spcPct val="107000"/>
                        </a:lnSpc>
                        <a:spcBef>
                          <a:spcPts val="0"/>
                        </a:spcBef>
                        <a:spcAft>
                          <a:spcPts val="0"/>
                        </a:spcAft>
                      </a:pPr>
                      <a:r>
                        <a:rPr lang="en-US" sz="1400" dirty="0">
                          <a:effectLst/>
                        </a:rPr>
                        <a:t>HDS2012</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5%</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18%</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3%*</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98469">
                <a:tc rowSpan="3">
                  <a:txBody>
                    <a:bodyPr/>
                    <a:lstStyle/>
                    <a:p>
                      <a:pPr marL="0" marR="0" algn="l">
                        <a:lnSpc>
                          <a:spcPct val="107000"/>
                        </a:lnSpc>
                        <a:spcBef>
                          <a:spcPts val="0"/>
                        </a:spcBef>
                        <a:spcAft>
                          <a:spcPts val="0"/>
                        </a:spcAft>
                      </a:pPr>
                      <a:r>
                        <a:rPr lang="en-US" sz="1400">
                          <a:effectLst/>
                        </a:rPr>
                        <a:t>Hispanic</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HDS1989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17%</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9%*</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27%</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98469">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HDS2000</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7%*</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21%</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6%*</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98469">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5%</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3%*</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21%</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8%*</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98469">
                <a:tc rowSpan="2">
                  <a:txBody>
                    <a:bodyPr/>
                    <a:lstStyle/>
                    <a:p>
                      <a:pPr marL="0" marR="0" algn="l">
                        <a:lnSpc>
                          <a:spcPct val="107000"/>
                        </a:lnSpc>
                        <a:spcBef>
                          <a:spcPts val="0"/>
                        </a:spcBef>
                        <a:spcAft>
                          <a:spcPts val="0"/>
                        </a:spcAft>
                      </a:pPr>
                      <a:r>
                        <a:rPr lang="en-US" sz="1400">
                          <a:effectLst/>
                        </a:rPr>
                        <a:t>Asian</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HDS2000</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7%</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13%</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-5%</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98469">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5%</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2%</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6%*</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grpSp>
        <p:nvGrpSpPr>
          <p:cNvPr id="5" name="Table Information" descr="Please contact Professor Yinger for details regarding figures and graphs.">
            <a:extLst>
              <a:ext uri="{FF2B5EF4-FFF2-40B4-BE49-F238E27FC236}">
                <a16:creationId xmlns:a16="http://schemas.microsoft.com/office/drawing/2014/main" id="{2A5D2D18-EEE8-4D9F-8C43-832625511EEB}"/>
              </a:ext>
            </a:extLst>
          </p:cNvPr>
          <p:cNvGrpSpPr/>
          <p:nvPr/>
        </p:nvGrpSpPr>
        <p:grpSpPr>
          <a:xfrm>
            <a:off x="4419600" y="4100224"/>
            <a:ext cx="2866660" cy="2348163"/>
            <a:chOff x="4419600" y="4100224"/>
            <a:chExt cx="2866660" cy="2348163"/>
          </a:xfrm>
        </p:grpSpPr>
        <p:sp>
          <p:nvSpPr>
            <p:cNvPr id="8" name="Oval 1"/>
            <p:cNvSpPr/>
            <p:nvPr/>
          </p:nvSpPr>
          <p:spPr>
            <a:xfrm>
              <a:off x="6424614" y="4100224"/>
              <a:ext cx="838200" cy="3810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p:cNvSpPr/>
            <p:nvPr/>
          </p:nvSpPr>
          <p:spPr>
            <a:xfrm>
              <a:off x="4419600" y="5257800"/>
              <a:ext cx="838200" cy="3810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
            <p:cNvSpPr/>
            <p:nvPr/>
          </p:nvSpPr>
          <p:spPr>
            <a:xfrm>
              <a:off x="6424614" y="5257800"/>
              <a:ext cx="838200" cy="3810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4"/>
            <p:cNvSpPr/>
            <p:nvPr/>
          </p:nvSpPr>
          <p:spPr>
            <a:xfrm>
              <a:off x="6448060" y="6067387"/>
              <a:ext cx="838200" cy="3810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482439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199" y="1219200"/>
            <a:ext cx="8229600" cy="5355336"/>
          </a:xfrm>
        </p:spPr>
        <p:txBody>
          <a:bodyPr/>
          <a:lstStyle/>
          <a:p>
            <a:r>
              <a:rPr lang="en-US" dirty="0"/>
              <a:t>Discrimination in National Sales Audits</a:t>
            </a:r>
            <a:endParaRPr lang="en-US" sz="2400" dirty="0"/>
          </a:p>
        </p:txBody>
      </p:sp>
      <p:graphicFrame>
        <p:nvGraphicFramePr>
          <p:cNvPr id="6" name="Table" descr="Please contact Professor Yinger for details regarding figures and graphs."/>
          <p:cNvGraphicFramePr>
            <a:graphicFrameLocks noGrp="1"/>
          </p:cNvGraphicFramePr>
          <p:nvPr>
            <p:extLst>
              <p:ext uri="{D42A27DB-BD31-4B8C-83A1-F6EECF244321}">
                <p14:modId xmlns:p14="http://schemas.microsoft.com/office/powerpoint/2010/main" val="4274707105"/>
              </p:ext>
            </p:extLst>
          </p:nvPr>
        </p:nvGraphicFramePr>
        <p:xfrm>
          <a:off x="533400" y="1714439"/>
          <a:ext cx="7653339" cy="4511287"/>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val="20000"/>
                    </a:ext>
                  </a:extLst>
                </a:gridCol>
                <a:gridCol w="1057758">
                  <a:extLst>
                    <a:ext uri="{9D8B030D-6E8A-4147-A177-3AD203B41FA5}">
                      <a16:colId xmlns:a16="http://schemas.microsoft.com/office/drawing/2014/main" val="20001"/>
                    </a:ext>
                  </a:extLst>
                </a:gridCol>
                <a:gridCol w="986079">
                  <a:extLst>
                    <a:ext uri="{9D8B030D-6E8A-4147-A177-3AD203B41FA5}">
                      <a16:colId xmlns:a16="http://schemas.microsoft.com/office/drawing/2014/main" val="20002"/>
                    </a:ext>
                  </a:extLst>
                </a:gridCol>
                <a:gridCol w="932063">
                  <a:extLst>
                    <a:ext uri="{9D8B030D-6E8A-4147-A177-3AD203B41FA5}">
                      <a16:colId xmlns:a16="http://schemas.microsoft.com/office/drawing/2014/main" val="20003"/>
                    </a:ext>
                  </a:extLst>
                </a:gridCol>
                <a:gridCol w="932063">
                  <a:extLst>
                    <a:ext uri="{9D8B030D-6E8A-4147-A177-3AD203B41FA5}">
                      <a16:colId xmlns:a16="http://schemas.microsoft.com/office/drawing/2014/main" val="20004"/>
                    </a:ext>
                  </a:extLst>
                </a:gridCol>
                <a:gridCol w="972274">
                  <a:extLst>
                    <a:ext uri="{9D8B030D-6E8A-4147-A177-3AD203B41FA5}">
                      <a16:colId xmlns:a16="http://schemas.microsoft.com/office/drawing/2014/main" val="20005"/>
                    </a:ext>
                  </a:extLst>
                </a:gridCol>
                <a:gridCol w="972274">
                  <a:extLst>
                    <a:ext uri="{9D8B030D-6E8A-4147-A177-3AD203B41FA5}">
                      <a16:colId xmlns:a16="http://schemas.microsoft.com/office/drawing/2014/main" val="20006"/>
                    </a:ext>
                  </a:extLst>
                </a:gridCol>
                <a:gridCol w="810228">
                  <a:extLst>
                    <a:ext uri="{9D8B030D-6E8A-4147-A177-3AD203B41FA5}">
                      <a16:colId xmlns:a16="http://schemas.microsoft.com/office/drawing/2014/main" val="20007"/>
                    </a:ext>
                  </a:extLst>
                </a:gridCol>
              </a:tblGrid>
              <a:tr h="433039">
                <a:tc rowSpan="2">
                  <a:txBody>
                    <a:bodyPr/>
                    <a:lstStyle/>
                    <a:p>
                      <a:pPr marL="0" marR="0" algn="ctr">
                        <a:lnSpc>
                          <a:spcPct val="107000"/>
                        </a:lnSpc>
                        <a:spcBef>
                          <a:spcPts val="0"/>
                        </a:spcBef>
                        <a:spcAft>
                          <a:spcPts val="0"/>
                        </a:spcAft>
                      </a:pPr>
                      <a:r>
                        <a:rPr lang="en-US" sz="1400" dirty="0">
                          <a:effectLst/>
                        </a:rPr>
                        <a:t>Minority</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400" dirty="0">
                          <a:effectLst/>
                        </a:rPr>
                        <a:t>Study</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400" dirty="0">
                          <a:effectLst/>
                        </a:rPr>
                        <a:t>Advertised unit available</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a:effectLst/>
                        </a:rPr>
                        <a:t>Inspected more units</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a:effectLst/>
                        </a:rPr>
                        <a:t>Help with financing offered</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40230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 white favored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Net measure</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white favored</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Net measure</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white favored</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Net measure</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2307">
                <a:tc rowSpan="4">
                  <a:txBody>
                    <a:bodyPr/>
                    <a:lstStyle/>
                    <a:p>
                      <a:pPr marL="0" marR="0" algn="l">
                        <a:lnSpc>
                          <a:spcPct val="107000"/>
                        </a:lnSpc>
                        <a:spcBef>
                          <a:spcPts val="0"/>
                        </a:spcBef>
                        <a:spcAft>
                          <a:spcPts val="0"/>
                        </a:spcAft>
                      </a:pPr>
                      <a:r>
                        <a:rPr lang="en-US" sz="1400">
                          <a:effectLst/>
                        </a:rPr>
                        <a:t>Black</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HMPS1977</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21%</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38%</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02307">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HDS1989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4%*</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24%</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12%*</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21%</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5%*</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02307">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HDS2000</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1%</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43%</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12%*</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1%</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02307">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13%</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-1%</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37%</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9%*</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2%</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02307">
                <a:tc rowSpan="3">
                  <a:txBody>
                    <a:bodyPr/>
                    <a:lstStyle/>
                    <a:p>
                      <a:pPr marL="0" marR="0" algn="l">
                        <a:lnSpc>
                          <a:spcPct val="107000"/>
                        </a:lnSpc>
                        <a:spcBef>
                          <a:spcPts val="0"/>
                        </a:spcBef>
                        <a:spcAft>
                          <a:spcPts val="0"/>
                        </a:spcAft>
                      </a:pPr>
                      <a:r>
                        <a:rPr lang="en-US" sz="1400">
                          <a:effectLst/>
                        </a:rPr>
                        <a:t>Hispanic</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HDS1989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4%*</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27%</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13%*</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-1%</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02307">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HDS2000</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-3%</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36%</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-2%</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22%</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12%*</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02307">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13%</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34%</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1%</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16%</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1%</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02307">
                <a:tc rowSpan="2">
                  <a:txBody>
                    <a:bodyPr/>
                    <a:lstStyle/>
                    <a:p>
                      <a:pPr marL="0" marR="0" algn="l">
                        <a:lnSpc>
                          <a:spcPct val="107000"/>
                        </a:lnSpc>
                        <a:spcBef>
                          <a:spcPts val="0"/>
                        </a:spcBef>
                        <a:spcAft>
                          <a:spcPts val="0"/>
                        </a:spcAft>
                      </a:pPr>
                      <a:r>
                        <a:rPr lang="en-US" sz="1400">
                          <a:effectLst/>
                        </a:rPr>
                        <a:t>Asian</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HDS2000</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1%</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46%</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14%</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29%</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15%</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02307">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15%</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3%</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38%</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10%*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Arial" panose="020B0604020202020204" pitchFamily="34" charset="0"/>
                        <a:buNone/>
                      </a:pPr>
                      <a:r>
                        <a:rPr lang="en-US" sz="1400" dirty="0">
                          <a:effectLst/>
                        </a:rPr>
                        <a:t>  8%*</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grpSp>
        <p:nvGrpSpPr>
          <p:cNvPr id="5" name="Table Information" descr="Please contact Professor Yinger for details regarding figures and graphs.">
            <a:extLst>
              <a:ext uri="{FF2B5EF4-FFF2-40B4-BE49-F238E27FC236}">
                <a16:creationId xmlns:a16="http://schemas.microsoft.com/office/drawing/2014/main" id="{B11610D0-DD19-4CB9-B683-E742E625CCFD}"/>
              </a:ext>
            </a:extLst>
          </p:cNvPr>
          <p:cNvGrpSpPr/>
          <p:nvPr/>
        </p:nvGrpSpPr>
        <p:grpSpPr>
          <a:xfrm>
            <a:off x="5486400" y="3810000"/>
            <a:ext cx="2700339" cy="2399631"/>
            <a:chOff x="5486400" y="3810000"/>
            <a:chExt cx="2700339" cy="2399631"/>
          </a:xfrm>
        </p:grpSpPr>
        <p:sp>
          <p:nvSpPr>
            <p:cNvPr id="7" name="Oval 1"/>
            <p:cNvSpPr/>
            <p:nvPr/>
          </p:nvSpPr>
          <p:spPr>
            <a:xfrm>
              <a:off x="5486400" y="3810000"/>
              <a:ext cx="838200" cy="3810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2"/>
            <p:cNvSpPr/>
            <p:nvPr/>
          </p:nvSpPr>
          <p:spPr>
            <a:xfrm>
              <a:off x="5562600" y="5828631"/>
              <a:ext cx="838200" cy="3810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
            <p:cNvSpPr/>
            <p:nvPr/>
          </p:nvSpPr>
          <p:spPr>
            <a:xfrm>
              <a:off x="7348539" y="5828631"/>
              <a:ext cx="838200" cy="3810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185160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pPr>
              <a:lnSpc>
                <a:spcPct val="80000"/>
              </a:lnSpc>
            </a:pPr>
            <a:r>
              <a:rPr lang="en-US" sz="2600" dirty="0"/>
              <a:t>Steering</a:t>
            </a:r>
          </a:p>
          <a:p>
            <a:pPr>
              <a:lnSpc>
                <a:spcPct val="80000"/>
              </a:lnSpc>
            </a:pPr>
            <a:endParaRPr lang="en-US" sz="2100" dirty="0"/>
          </a:p>
          <a:p>
            <a:pPr lvl="1">
              <a:lnSpc>
                <a:spcPct val="80000"/>
              </a:lnSpc>
            </a:pPr>
            <a:r>
              <a:rPr lang="en-US" sz="2400" dirty="0"/>
              <a:t>Steering arises when the people in different groups are shown houses in different locations, such as locations with different ethnic composition.</a:t>
            </a:r>
          </a:p>
          <a:p>
            <a:pPr lvl="1">
              <a:lnSpc>
                <a:spcPct val="80000"/>
              </a:lnSpc>
            </a:pPr>
            <a:endParaRPr lang="en-US" sz="2400" dirty="0"/>
          </a:p>
          <a:p>
            <a:pPr lvl="1">
              <a:lnSpc>
                <a:spcPct val="80000"/>
              </a:lnSpc>
            </a:pPr>
            <a:r>
              <a:rPr lang="en-US" sz="2400" dirty="0"/>
              <a:t>An excellent new study uses a supplemented version of the latest HDS data to show that black customers are also steered toward locations with relatively high crime rates or environmental problems.</a:t>
            </a:r>
          </a:p>
          <a:p>
            <a:pPr lvl="1">
              <a:lnSpc>
                <a:spcPct val="80000"/>
              </a:lnSpc>
            </a:pPr>
            <a:endParaRPr lang="en-US" sz="2400" dirty="0"/>
          </a:p>
          <a:p>
            <a:pPr lvl="2">
              <a:lnSpc>
                <a:spcPct val="80000"/>
              </a:lnSpc>
            </a:pPr>
            <a:r>
              <a:rPr lang="en-US" sz="2200" dirty="0"/>
              <a:t>See Peter Christensen and Christopher Timmins, 2018, “Sorting or Steering: Experimental Evidence on the Economic Effects of Housing Discrimination,” NBER Working paper 24826, July.</a:t>
            </a:r>
          </a:p>
          <a:p>
            <a:pPr lvl="1">
              <a:lnSpc>
                <a:spcPct val="80000"/>
              </a:lnSpc>
            </a:pPr>
            <a:endParaRPr lang="en-US" sz="2400" dirty="0"/>
          </a:p>
          <a:p>
            <a:pPr lvl="1">
              <a:lnSpc>
                <a:spcPct val="80000"/>
              </a:lnSpc>
            </a:pPr>
            <a:endParaRPr lang="en-US" sz="2400" dirty="0"/>
          </a:p>
          <a:p>
            <a:pPr lvl="1">
              <a:lnSpc>
                <a:spcPct val="80000"/>
              </a:lnSpc>
            </a:pPr>
            <a:endParaRPr lang="en-US" sz="24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177982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199" y="1295400"/>
            <a:ext cx="8229600" cy="5355336"/>
          </a:xfrm>
        </p:spPr>
        <p:txBody>
          <a:bodyPr/>
          <a:lstStyle/>
          <a:p>
            <a:r>
              <a:rPr lang="en-US" dirty="0"/>
              <a:t>Steering in National Sales Audits</a:t>
            </a:r>
            <a:endParaRPr lang="en-US" sz="2400" dirty="0"/>
          </a:p>
        </p:txBody>
      </p:sp>
      <p:graphicFrame>
        <p:nvGraphicFramePr>
          <p:cNvPr id="5" name="Table" descr="Please contact Professor Yinger for details regarding figures and graphs."/>
          <p:cNvGraphicFramePr>
            <a:graphicFrameLocks noGrp="1"/>
          </p:cNvGraphicFramePr>
          <p:nvPr>
            <p:extLst>
              <p:ext uri="{D42A27DB-BD31-4B8C-83A1-F6EECF244321}">
                <p14:modId xmlns:p14="http://schemas.microsoft.com/office/powerpoint/2010/main" val="1250585520"/>
              </p:ext>
            </p:extLst>
          </p:nvPr>
        </p:nvGraphicFramePr>
        <p:xfrm>
          <a:off x="816767" y="2057400"/>
          <a:ext cx="7510464" cy="4304979"/>
        </p:xfrm>
        <a:graphic>
          <a:graphicData uri="http://schemas.openxmlformats.org/drawingml/2006/table">
            <a:tbl>
              <a:tblPr firstRow="1" firstCol="1" bandRow="1">
                <a:tableStyleId>{5C22544A-7EE6-4342-B048-85BDC9FD1C3A}</a:tableStyleId>
              </a:tblPr>
              <a:tblGrid>
                <a:gridCol w="1251744">
                  <a:extLst>
                    <a:ext uri="{9D8B030D-6E8A-4147-A177-3AD203B41FA5}">
                      <a16:colId xmlns:a16="http://schemas.microsoft.com/office/drawing/2014/main" val="20000"/>
                    </a:ext>
                  </a:extLst>
                </a:gridCol>
                <a:gridCol w="1251744">
                  <a:extLst>
                    <a:ext uri="{9D8B030D-6E8A-4147-A177-3AD203B41FA5}">
                      <a16:colId xmlns:a16="http://schemas.microsoft.com/office/drawing/2014/main" val="20001"/>
                    </a:ext>
                  </a:extLst>
                </a:gridCol>
                <a:gridCol w="1251744">
                  <a:extLst>
                    <a:ext uri="{9D8B030D-6E8A-4147-A177-3AD203B41FA5}">
                      <a16:colId xmlns:a16="http://schemas.microsoft.com/office/drawing/2014/main" val="20002"/>
                    </a:ext>
                  </a:extLst>
                </a:gridCol>
                <a:gridCol w="1251744">
                  <a:extLst>
                    <a:ext uri="{9D8B030D-6E8A-4147-A177-3AD203B41FA5}">
                      <a16:colId xmlns:a16="http://schemas.microsoft.com/office/drawing/2014/main" val="20003"/>
                    </a:ext>
                  </a:extLst>
                </a:gridCol>
                <a:gridCol w="1251744">
                  <a:extLst>
                    <a:ext uri="{9D8B030D-6E8A-4147-A177-3AD203B41FA5}">
                      <a16:colId xmlns:a16="http://schemas.microsoft.com/office/drawing/2014/main" val="20004"/>
                    </a:ext>
                  </a:extLst>
                </a:gridCol>
                <a:gridCol w="1251744">
                  <a:extLst>
                    <a:ext uri="{9D8B030D-6E8A-4147-A177-3AD203B41FA5}">
                      <a16:colId xmlns:a16="http://schemas.microsoft.com/office/drawing/2014/main" val="20005"/>
                    </a:ext>
                  </a:extLst>
                </a:gridCol>
              </a:tblGrid>
              <a:tr h="478331">
                <a:tc rowSpan="2">
                  <a:txBody>
                    <a:bodyPr/>
                    <a:lstStyle/>
                    <a:p>
                      <a:pPr marL="0" marR="0" algn="l">
                        <a:lnSpc>
                          <a:spcPct val="107000"/>
                        </a:lnSpc>
                        <a:spcBef>
                          <a:spcPts val="0"/>
                        </a:spcBef>
                        <a:spcAft>
                          <a:spcPts val="0"/>
                        </a:spcAft>
                      </a:pPr>
                      <a:r>
                        <a:rPr lang="en-US" sz="1400" dirty="0">
                          <a:effectLst/>
                        </a:rPr>
                        <a:t>Minority</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400">
                          <a:effectLst/>
                        </a:rPr>
                        <a:t>Study</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400">
                          <a:effectLst/>
                        </a:rPr>
                        <a:t>Houses recommended in whiter tracts</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a:effectLst/>
                        </a:rPr>
                        <a:t>Houses inspected in whiter tracts </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47833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effectLst/>
                        </a:rPr>
                        <a:t>% white favored</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Net measure</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white favored</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Net measure</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78331">
                <a:tc rowSpan="3">
                  <a:txBody>
                    <a:bodyPr/>
                    <a:lstStyle/>
                    <a:p>
                      <a:pPr marL="0" marR="0" algn="l">
                        <a:lnSpc>
                          <a:spcPct val="107000"/>
                        </a:lnSpc>
                        <a:spcBef>
                          <a:spcPts val="0"/>
                        </a:spcBef>
                        <a:spcAft>
                          <a:spcPts val="0"/>
                        </a:spcAft>
                      </a:pPr>
                      <a:r>
                        <a:rPr lang="en-US" sz="1400" dirty="0">
                          <a:effectLst/>
                        </a:rPr>
                        <a:t>Black</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HDS1989</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6%</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a:effectLst/>
                        </a:rPr>
                        <a:t>-6%</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4%</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a:effectLst/>
                        </a:rPr>
                        <a:t>-2%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78331">
                <a:tc vMerge="1">
                  <a:txBody>
                    <a:bodyPr/>
                    <a:lstStyle/>
                    <a:p>
                      <a:endParaRPr lang="en-US"/>
                    </a:p>
                  </a:txBody>
                  <a:tcPr/>
                </a:tc>
                <a:tc>
                  <a:txBody>
                    <a:bodyPr/>
                    <a:lstStyle/>
                    <a:p>
                      <a:pPr marL="0" marR="0" algn="l">
                        <a:lnSpc>
                          <a:spcPct val="107000"/>
                        </a:lnSpc>
                        <a:spcBef>
                          <a:spcPts val="0"/>
                        </a:spcBef>
                        <a:spcAft>
                          <a:spcPts val="0"/>
                        </a:spcAft>
                      </a:pPr>
                      <a:r>
                        <a:rPr lang="en-US" sz="1400" dirty="0">
                          <a:effectLst/>
                        </a:rPr>
                        <a:t>HDS2000</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16%</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a:effectLst/>
                        </a:rPr>
                        <a:t>4%*</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a:effectLst/>
                        </a:rPr>
                        <a:t>4%*</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78331">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25%</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21%</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a:effectLst/>
                        </a:rPr>
                        <a:t>5%*</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78331">
                <a:tc rowSpan="4">
                  <a:txBody>
                    <a:bodyPr/>
                    <a:lstStyle/>
                    <a:p>
                      <a:pPr marL="0" marR="0" algn="l">
                        <a:lnSpc>
                          <a:spcPct val="107000"/>
                        </a:lnSpc>
                        <a:spcBef>
                          <a:spcPts val="0"/>
                        </a:spcBef>
                        <a:spcAft>
                          <a:spcPts val="0"/>
                        </a:spcAft>
                      </a:pPr>
                      <a:r>
                        <a:rPr lang="en-US" sz="1400">
                          <a:effectLst/>
                        </a:rPr>
                        <a:t> </a:t>
                      </a:r>
                    </a:p>
                    <a:p>
                      <a:pPr marL="0" marR="0" algn="l">
                        <a:lnSpc>
                          <a:spcPct val="107000"/>
                        </a:lnSpc>
                        <a:spcBef>
                          <a:spcPts val="0"/>
                        </a:spcBef>
                        <a:spcAft>
                          <a:spcPts val="0"/>
                        </a:spcAft>
                      </a:pPr>
                      <a:r>
                        <a:rPr lang="en-US" sz="1400">
                          <a:effectLst/>
                        </a:rPr>
                        <a:t>Hispanic</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non-Hisp. white favored</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Net measure</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non-</a:t>
                      </a:r>
                      <a:r>
                        <a:rPr lang="en-US" sz="1400" dirty="0" err="1">
                          <a:effectLst/>
                        </a:rPr>
                        <a:t>Hisp</a:t>
                      </a:r>
                      <a:r>
                        <a:rPr lang="en-US" sz="1400" dirty="0">
                          <a:effectLst/>
                        </a:rPr>
                        <a:t>. white favored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Net measure</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78331">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HDS1989</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a:effectLst/>
                        </a:rPr>
                        <a:t>4%</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7%</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78331">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HDS2000</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17%</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a:effectLst/>
                        </a:rPr>
                        <a:t>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15%</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78331">
                <a:tc vMerge="1">
                  <a:txBody>
                    <a:bodyPr/>
                    <a:lstStyle/>
                    <a:p>
                      <a:endParaRPr lang="en-US"/>
                    </a:p>
                  </a:txBody>
                  <a:tcPr/>
                </a:tc>
                <a:tc>
                  <a:txBody>
                    <a:bodyPr/>
                    <a:lstStyle/>
                    <a:p>
                      <a:pPr marL="0" marR="0" algn="l">
                        <a:lnSpc>
                          <a:spcPct val="107000"/>
                        </a:lnSpc>
                        <a:spcBef>
                          <a:spcPts val="0"/>
                        </a:spcBef>
                        <a:spcAft>
                          <a:spcPts val="0"/>
                        </a:spcAft>
                      </a:pPr>
                      <a:r>
                        <a:rPr lang="en-US" sz="1400">
                          <a:effectLst/>
                        </a:rPr>
                        <a:t>HDS2012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23%</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a:effectLst/>
                        </a:rPr>
                        <a:t>2%</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26%</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indent="457200" algn="l">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grpSp>
        <p:nvGrpSpPr>
          <p:cNvPr id="6" name="Table Information" descr="Please contact Professor Yinger for details regarding figures and graphs.">
            <a:extLst>
              <a:ext uri="{FF2B5EF4-FFF2-40B4-BE49-F238E27FC236}">
                <a16:creationId xmlns:a16="http://schemas.microsoft.com/office/drawing/2014/main" id="{A94E8BC3-E303-48A8-8BBE-B9D5E19C0E01}"/>
              </a:ext>
            </a:extLst>
          </p:cNvPr>
          <p:cNvGrpSpPr/>
          <p:nvPr/>
        </p:nvGrpSpPr>
        <p:grpSpPr>
          <a:xfrm>
            <a:off x="4800600" y="4019389"/>
            <a:ext cx="3352800" cy="381000"/>
            <a:chOff x="4800600" y="4019389"/>
            <a:chExt cx="3352800" cy="381000"/>
          </a:xfrm>
        </p:grpSpPr>
        <p:sp>
          <p:nvSpPr>
            <p:cNvPr id="7" name="Oval 1"/>
            <p:cNvSpPr/>
            <p:nvPr/>
          </p:nvSpPr>
          <p:spPr>
            <a:xfrm>
              <a:off x="4800600" y="4019389"/>
              <a:ext cx="838200" cy="3810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
            <p:cNvSpPr/>
            <p:nvPr/>
          </p:nvSpPr>
          <p:spPr>
            <a:xfrm>
              <a:off x="7315200" y="4019389"/>
              <a:ext cx="838200" cy="381000"/>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02205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lnSpcReduction="10000"/>
          </a:bodyPr>
          <a:lstStyle/>
          <a:p>
            <a:pPr>
              <a:lnSpc>
                <a:spcPct val="80000"/>
              </a:lnSpc>
            </a:pPr>
            <a:r>
              <a:rPr lang="en-US" sz="2600" i="1" dirty="0"/>
              <a:t>Newsday</a:t>
            </a:r>
            <a:r>
              <a:rPr lang="en-US" sz="2600" dirty="0"/>
              <a:t> Audits on Long Island, 2019</a:t>
            </a:r>
          </a:p>
          <a:p>
            <a:pPr>
              <a:lnSpc>
                <a:spcPct val="80000"/>
              </a:lnSpc>
            </a:pPr>
            <a:endParaRPr lang="en-US" sz="2100" dirty="0"/>
          </a:p>
          <a:p>
            <a:pPr lvl="1">
              <a:spcBef>
                <a:spcPts val="0"/>
              </a:spcBef>
              <a:spcAft>
                <a:spcPts val="1800"/>
              </a:spcAft>
            </a:pPr>
            <a:r>
              <a:rPr lang="en-US" sz="2400" i="1" dirty="0"/>
              <a:t>Newsday</a:t>
            </a:r>
            <a:r>
              <a:rPr lang="en-US" sz="2400" dirty="0"/>
              <a:t> is a newspaper on Long Island, New York. </a:t>
            </a:r>
          </a:p>
          <a:p>
            <a:pPr lvl="1">
              <a:spcBef>
                <a:spcPts val="0"/>
              </a:spcBef>
              <a:spcAft>
                <a:spcPts val="1800"/>
              </a:spcAft>
            </a:pPr>
            <a:r>
              <a:rPr lang="en-US" sz="2400" dirty="0"/>
              <a:t>It conducted dozens of careful audits (=tests) under the supervision of academic experts.</a:t>
            </a:r>
          </a:p>
          <a:p>
            <a:pPr lvl="1">
              <a:spcBef>
                <a:spcPts val="0"/>
              </a:spcBef>
              <a:spcAft>
                <a:spcPts val="1800"/>
              </a:spcAft>
            </a:pPr>
            <a:r>
              <a:rPr lang="en-US" sz="2400" dirty="0"/>
              <a:t>This investigation found that black testers encounter discrimination 49% of the time.</a:t>
            </a:r>
          </a:p>
          <a:p>
            <a:pPr lvl="1">
              <a:spcBef>
                <a:spcPts val="0"/>
              </a:spcBef>
              <a:spcAft>
                <a:spcPts val="1800"/>
              </a:spcAft>
            </a:pPr>
            <a:r>
              <a:rPr lang="en-US" sz="2400" dirty="0"/>
              <a:t>Hispanic testers encounter discrimination 39% of the time.</a:t>
            </a:r>
          </a:p>
          <a:p>
            <a:pPr lvl="1">
              <a:spcBef>
                <a:spcPts val="0"/>
              </a:spcBef>
              <a:spcAft>
                <a:spcPts val="1800"/>
              </a:spcAft>
            </a:pPr>
            <a:r>
              <a:rPr lang="en-US" sz="2400" dirty="0"/>
              <a:t>Asian encounter discrimination 19% of the time.</a:t>
            </a:r>
          </a:p>
          <a:p>
            <a:pPr lvl="1">
              <a:spcBef>
                <a:spcPts val="0"/>
              </a:spcBef>
              <a:spcAft>
                <a:spcPts val="1800"/>
              </a:spcAft>
            </a:pPr>
            <a:r>
              <a:rPr lang="en-US" sz="2400" dirty="0"/>
              <a:t>See: projects.newsday.com/long-island/real-estate-agents-investigation.</a:t>
            </a:r>
          </a:p>
          <a:p>
            <a:pPr lvl="1"/>
            <a:endParaRPr lang="en-US" sz="2200" dirty="0"/>
          </a:p>
          <a:p>
            <a:pPr lvl="1"/>
            <a:endParaRPr lang="en-US" sz="2200" dirty="0"/>
          </a:p>
          <a:p>
            <a:pPr lvl="1">
              <a:lnSpc>
                <a:spcPct val="80000"/>
              </a:lnSpc>
            </a:pPr>
            <a:endParaRPr lang="en-US" sz="2400" dirty="0"/>
          </a:p>
          <a:p>
            <a:pPr lvl="1">
              <a:lnSpc>
                <a:spcPct val="80000"/>
              </a:lnSpc>
            </a:pPr>
            <a:endParaRPr lang="en-US" sz="2400" dirty="0"/>
          </a:p>
          <a:p>
            <a:pPr lvl="1">
              <a:lnSpc>
                <a:spcPct val="80000"/>
              </a:lnSpc>
            </a:pPr>
            <a:endParaRPr lang="en-US" sz="24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35028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fontScale="92500"/>
          </a:bodyPr>
          <a:lstStyle/>
          <a:p>
            <a:pPr>
              <a:lnSpc>
                <a:spcPct val="80000"/>
              </a:lnSpc>
            </a:pPr>
            <a:r>
              <a:rPr lang="en-US" sz="2600" i="1" dirty="0"/>
              <a:t>Newsday</a:t>
            </a:r>
            <a:r>
              <a:rPr lang="en-US" sz="2600" dirty="0"/>
              <a:t> Audits on Long Island, 2019, p. 2</a:t>
            </a:r>
          </a:p>
          <a:p>
            <a:pPr>
              <a:lnSpc>
                <a:spcPct val="80000"/>
              </a:lnSpc>
            </a:pPr>
            <a:endParaRPr lang="en-US" sz="2100" dirty="0"/>
          </a:p>
          <a:p>
            <a:pPr lvl="1">
              <a:spcBef>
                <a:spcPts val="0"/>
              </a:spcBef>
              <a:spcAft>
                <a:spcPts val="1200"/>
              </a:spcAft>
            </a:pPr>
            <a:r>
              <a:rPr lang="en-US" dirty="0"/>
              <a:t>In 11 cases, agents directed black testers to different neighborhoods than white testers.</a:t>
            </a:r>
            <a:endParaRPr lang="en-US" sz="1400" dirty="0"/>
          </a:p>
          <a:p>
            <a:pPr lvl="1">
              <a:spcBef>
                <a:spcPts val="0"/>
              </a:spcBef>
              <a:spcAft>
                <a:spcPts val="1200"/>
              </a:spcAft>
            </a:pPr>
            <a:r>
              <a:rPr lang="en-US" dirty="0"/>
              <a:t>In 5 cases, agents imposed extra conditions on black testers that amounted to the denial of equal service. </a:t>
            </a:r>
          </a:p>
          <a:p>
            <a:pPr lvl="1">
              <a:spcBef>
                <a:spcPts val="0"/>
              </a:spcBef>
              <a:spcAft>
                <a:spcPts val="1200"/>
              </a:spcAft>
            </a:pPr>
            <a:r>
              <a:rPr lang="en-US" dirty="0"/>
              <a:t>In 3 cases, agents spoke about steering to the white tester but not the black tester or volunteered information about the ethnic makeup of communities only to white testers.</a:t>
            </a:r>
            <a:endParaRPr lang="en-US" sz="1400" dirty="0"/>
          </a:p>
          <a:p>
            <a:pPr lvl="1">
              <a:spcBef>
                <a:spcPts val="0"/>
              </a:spcBef>
              <a:spcAft>
                <a:spcPts val="1200"/>
              </a:spcAft>
            </a:pPr>
            <a:r>
              <a:rPr lang="en-US" dirty="0"/>
              <a:t>Agents provided white testers an average of 50% more listings than they gave to blacks–39 compared with 26.</a:t>
            </a:r>
          </a:p>
          <a:p>
            <a:pPr lvl="1">
              <a:lnSpc>
                <a:spcPct val="80000"/>
              </a:lnSpc>
            </a:pPr>
            <a:endParaRPr lang="en-US" sz="2400" dirty="0"/>
          </a:p>
          <a:p>
            <a:pPr lvl="1">
              <a:lnSpc>
                <a:spcPct val="80000"/>
              </a:lnSpc>
            </a:pPr>
            <a:endParaRPr lang="en-US" sz="2400" dirty="0"/>
          </a:p>
          <a:p>
            <a:pPr lvl="1">
              <a:lnSpc>
                <a:spcPct val="80000"/>
              </a:lnSpc>
            </a:pPr>
            <a:endParaRPr lang="en-US" sz="24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92693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Ethnicity</a:t>
            </a:r>
          </a:p>
          <a:p>
            <a:endParaRPr lang="en-US" dirty="0"/>
          </a:p>
          <a:p>
            <a:pPr lvl="1"/>
            <a:r>
              <a:rPr lang="en-US" dirty="0"/>
              <a:t>Ethnicity is a socially defined identity based on language, religion, dress, customs, and/or country of origin</a:t>
            </a:r>
          </a:p>
          <a:p>
            <a:pPr lvl="1"/>
            <a:endParaRPr lang="en-US" dirty="0"/>
          </a:p>
          <a:p>
            <a:pPr lvl="1"/>
            <a:r>
              <a:rPr lang="en-US" dirty="0"/>
              <a:t>“Hispanic” (some prefer “Latino”) is an ethnic designation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pPr>
              <a:lnSpc>
                <a:spcPct val="80000"/>
              </a:lnSpc>
            </a:pPr>
            <a:r>
              <a:rPr lang="en-US" sz="2600" dirty="0"/>
              <a:t>Correspondence Audits</a:t>
            </a:r>
          </a:p>
          <a:p>
            <a:pPr>
              <a:lnSpc>
                <a:spcPct val="80000"/>
              </a:lnSpc>
            </a:pPr>
            <a:endParaRPr lang="en-US" sz="2100" dirty="0"/>
          </a:p>
          <a:p>
            <a:pPr lvl="1">
              <a:lnSpc>
                <a:spcPct val="80000"/>
              </a:lnSpc>
            </a:pPr>
            <a:r>
              <a:rPr lang="en-US" sz="2400" dirty="0"/>
              <a:t>Several correspondence audits have been conducted in the U.S., and many have been conducted in Europe.</a:t>
            </a:r>
          </a:p>
          <a:p>
            <a:pPr lvl="1">
              <a:lnSpc>
                <a:spcPct val="80000"/>
              </a:lnSpc>
            </a:pPr>
            <a:endParaRPr lang="en-US" sz="2400" dirty="0"/>
          </a:p>
          <a:p>
            <a:pPr lvl="1">
              <a:lnSpc>
                <a:spcPct val="80000"/>
              </a:lnSpc>
            </a:pPr>
            <a:r>
              <a:rPr lang="en-US" sz="2400" dirty="0"/>
              <a:t>The studies in the U.S. tend to find statistically significant, but fairly small levels of discrimination against blacks and Hispanics (as identified by their names) in responses to e-mail queries.</a:t>
            </a:r>
          </a:p>
          <a:p>
            <a:pPr lvl="1">
              <a:lnSpc>
                <a:spcPct val="80000"/>
              </a:lnSpc>
            </a:pPr>
            <a:endParaRPr lang="en-US" sz="2400" dirty="0"/>
          </a:p>
          <a:p>
            <a:pPr lvl="1">
              <a:lnSpc>
                <a:spcPct val="80000"/>
              </a:lnSpc>
            </a:pPr>
            <a:r>
              <a:rPr lang="en-US" sz="2400" dirty="0"/>
              <a:t>The studies in Europe tend to find statistically significant and varying levels of discrimination against disadvantaged minority groups, which have different identities, of course, in different countries.</a:t>
            </a:r>
          </a:p>
          <a:p>
            <a:pPr lvl="1">
              <a:lnSpc>
                <a:spcPct val="80000"/>
              </a:lnSpc>
            </a:pPr>
            <a:endParaRPr lang="en-US" sz="2400" dirty="0"/>
          </a:p>
          <a:p>
            <a:pPr lvl="1">
              <a:lnSpc>
                <a:spcPct val="80000"/>
              </a:lnSpc>
            </a:pPr>
            <a:endParaRPr lang="en-US" sz="24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6673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graphicFrame>
        <p:nvGraphicFramePr>
          <p:cNvPr id="5" name="Table" descr="Please contact Professor Yinger for details regarding figures and graphs."/>
          <p:cNvGraphicFramePr>
            <a:graphicFrameLocks noGrp="1"/>
          </p:cNvGraphicFramePr>
          <p:nvPr>
            <p:extLst>
              <p:ext uri="{D42A27DB-BD31-4B8C-83A1-F6EECF244321}">
                <p14:modId xmlns:p14="http://schemas.microsoft.com/office/powerpoint/2010/main" val="1640364989"/>
              </p:ext>
            </p:extLst>
          </p:nvPr>
        </p:nvGraphicFramePr>
        <p:xfrm>
          <a:off x="457200" y="1295399"/>
          <a:ext cx="8077200" cy="4972337"/>
        </p:xfrm>
        <a:graphic>
          <a:graphicData uri="http://schemas.openxmlformats.org/drawingml/2006/table">
            <a:tbl>
              <a:tblPr firstRow="1">
                <a:tableStyleId>{5C22544A-7EE6-4342-B048-85BDC9FD1C3A}</a:tableStyleId>
              </a:tblPr>
              <a:tblGrid>
                <a:gridCol w="3162091">
                  <a:extLst>
                    <a:ext uri="{9D8B030D-6E8A-4147-A177-3AD203B41FA5}">
                      <a16:colId xmlns:a16="http://schemas.microsoft.com/office/drawing/2014/main" val="20000"/>
                    </a:ext>
                  </a:extLst>
                </a:gridCol>
                <a:gridCol w="1497832">
                  <a:extLst>
                    <a:ext uri="{9D8B030D-6E8A-4147-A177-3AD203B41FA5}">
                      <a16:colId xmlns:a16="http://schemas.microsoft.com/office/drawing/2014/main" val="20001"/>
                    </a:ext>
                  </a:extLst>
                </a:gridCol>
                <a:gridCol w="3417277">
                  <a:extLst>
                    <a:ext uri="{9D8B030D-6E8A-4147-A177-3AD203B41FA5}">
                      <a16:colId xmlns:a16="http://schemas.microsoft.com/office/drawing/2014/main" val="20002"/>
                    </a:ext>
                  </a:extLst>
                </a:gridCol>
              </a:tblGrid>
              <a:tr h="340710">
                <a:tc gridSpan="3">
                  <a:txBody>
                    <a:bodyPr/>
                    <a:lstStyle/>
                    <a:p>
                      <a:pPr algn="ctr" fontAlgn="b"/>
                      <a:r>
                        <a:rPr lang="en-US" sz="1600" b="1" u="none" strike="noStrike" dirty="0">
                          <a:effectLst/>
                        </a:rPr>
                        <a:t>Correspondence Audit Studies in the United States</a:t>
                      </a:r>
                      <a:endParaRPr lang="en-US" sz="16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0710">
                <a:tc>
                  <a:txBody>
                    <a:bodyPr/>
                    <a:lstStyle/>
                    <a:p>
                      <a:pPr algn="l" fontAlgn="b"/>
                      <a:r>
                        <a:rPr lang="en-US" sz="1600" u="none" strike="noStrike" dirty="0">
                          <a:effectLst/>
                        </a:rPr>
                        <a:t>Study </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Location</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Main Finding</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0710">
                <a:tc>
                  <a:txBody>
                    <a:bodyPr/>
                    <a:lstStyle/>
                    <a:p>
                      <a:pPr algn="l" fontAlgn="b"/>
                      <a:r>
                        <a:rPr lang="en-US" sz="1600" u="none" strike="noStrike" dirty="0" err="1">
                          <a:effectLst/>
                        </a:rPr>
                        <a:t>Carpusor</a:t>
                      </a:r>
                      <a:r>
                        <a:rPr lang="en-US" sz="1600" u="none" strike="noStrike" dirty="0">
                          <a:effectLst/>
                        </a:rPr>
                        <a:t> &amp; Loges (2006)</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600" u="none" strike="noStrike">
                          <a:effectLst/>
                        </a:rPr>
                        <a:t>Los Angeles, 2003</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US" sz="1600" u="none" strike="noStrike" dirty="0">
                        <a:effectLst/>
                      </a:endParaRPr>
                    </a:p>
                    <a:p>
                      <a:pPr algn="l" fontAlgn="b"/>
                      <a:r>
                        <a:rPr lang="en-US" sz="1600" u="none" strike="noStrike" dirty="0">
                          <a:effectLst/>
                        </a:rPr>
                        <a:t>Discrimination against Blacks and Arabs</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639237">
                <a:tc>
                  <a:txBody>
                    <a:bodyPr/>
                    <a:lstStyle/>
                    <a:p>
                      <a:pPr algn="l" fontAlgn="b"/>
                      <a:r>
                        <a:rPr lang="en-US" sz="1600" u="none" strike="noStrike" dirty="0" err="1">
                          <a:effectLst/>
                        </a:rPr>
                        <a:t>Ewens</a:t>
                      </a:r>
                      <a:r>
                        <a:rPr lang="en-US" sz="1600" u="none" strike="noStrike" dirty="0">
                          <a:effectLst/>
                        </a:rPr>
                        <a:t>, Tomlin, &amp; </a:t>
                      </a:r>
                      <a:r>
                        <a:rPr lang="en-US" sz="1600" u="none" strike="noStrike">
                          <a:effectLst/>
                        </a:rPr>
                        <a:t>Wang (2014)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34 U.S. cities, 2000s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Discrimination against Blacks</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681419">
                <a:tc>
                  <a:txBody>
                    <a:bodyPr/>
                    <a:lstStyle/>
                    <a:p>
                      <a:pPr algn="l" fontAlgn="b"/>
                      <a:r>
                        <a:rPr lang="en-US" sz="1600" u="none" strike="noStrike" dirty="0">
                          <a:effectLst/>
                        </a:rPr>
                        <a:t>Hanson &amp; Hawley (2011)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10 U.S. cities, 2009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Discrimination against Blacks, unless higher social class</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639237">
                <a:tc>
                  <a:txBody>
                    <a:bodyPr/>
                    <a:lstStyle/>
                    <a:p>
                      <a:pPr algn="l" fontAlgn="b"/>
                      <a:r>
                        <a:rPr lang="en-US" sz="1600" u="none" strike="noStrike" dirty="0">
                          <a:effectLst/>
                        </a:rPr>
                        <a:t>Hanson, Hawley, &amp; Taylor (2011)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10 U.S. cities, 2009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Discrimination against Blacks</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639237">
                <a:tc>
                  <a:txBody>
                    <a:bodyPr/>
                    <a:lstStyle/>
                    <a:p>
                      <a:pPr algn="l" fontAlgn="b"/>
                      <a:r>
                        <a:rPr lang="en-US" sz="1600" u="none" strike="noStrike" dirty="0">
                          <a:effectLst/>
                        </a:rPr>
                        <a:t>Massey &amp; Lundy (2001)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Philadelphia, 1999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Discrimination against Blacks; higher for lower class</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950742">
                <a:tc>
                  <a:txBody>
                    <a:bodyPr/>
                    <a:lstStyle/>
                    <a:p>
                      <a:pPr algn="l" fontAlgn="b"/>
                      <a:r>
                        <a:rPr lang="en-US" sz="1600" u="none" strike="noStrike" dirty="0">
                          <a:effectLst/>
                        </a:rPr>
                        <a:t>Purnell, </a:t>
                      </a:r>
                      <a:r>
                        <a:rPr lang="en-US" sz="1600" u="none" strike="noStrike" dirty="0" err="1">
                          <a:effectLst/>
                        </a:rPr>
                        <a:t>Idsardi</a:t>
                      </a:r>
                      <a:r>
                        <a:rPr lang="en-US" sz="1600" u="none" strike="noStrike" dirty="0">
                          <a:effectLst/>
                        </a:rPr>
                        <a:t>, &amp; Baugh (1999)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San Francisco area, 1997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Discrimination against Blacks in White areas only; discrimination against Mexican Americans</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68555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graphicFrame>
        <p:nvGraphicFramePr>
          <p:cNvPr id="5" name="Table" descr="Please contact Professor Yinger for details regarding figures and graphs."/>
          <p:cNvGraphicFramePr>
            <a:graphicFrameLocks noGrp="1"/>
          </p:cNvGraphicFramePr>
          <p:nvPr>
            <p:extLst>
              <p:ext uri="{D42A27DB-BD31-4B8C-83A1-F6EECF244321}">
                <p14:modId xmlns:p14="http://schemas.microsoft.com/office/powerpoint/2010/main" val="1958885460"/>
              </p:ext>
            </p:extLst>
          </p:nvPr>
        </p:nvGraphicFramePr>
        <p:xfrm>
          <a:off x="457200" y="1295402"/>
          <a:ext cx="8153399" cy="4760543"/>
        </p:xfrm>
        <a:graphic>
          <a:graphicData uri="http://schemas.openxmlformats.org/drawingml/2006/table">
            <a:tbl>
              <a:tblPr firstRow="1">
                <a:tableStyleId>{5C22544A-7EE6-4342-B048-85BDC9FD1C3A}</a:tableStyleId>
              </a:tblPr>
              <a:tblGrid>
                <a:gridCol w="3194192">
                  <a:extLst>
                    <a:ext uri="{9D8B030D-6E8A-4147-A177-3AD203B41FA5}">
                      <a16:colId xmlns:a16="http://schemas.microsoft.com/office/drawing/2014/main" val="20000"/>
                    </a:ext>
                  </a:extLst>
                </a:gridCol>
                <a:gridCol w="1511270">
                  <a:extLst>
                    <a:ext uri="{9D8B030D-6E8A-4147-A177-3AD203B41FA5}">
                      <a16:colId xmlns:a16="http://schemas.microsoft.com/office/drawing/2014/main" val="20001"/>
                    </a:ext>
                  </a:extLst>
                </a:gridCol>
                <a:gridCol w="3447937">
                  <a:extLst>
                    <a:ext uri="{9D8B030D-6E8A-4147-A177-3AD203B41FA5}">
                      <a16:colId xmlns:a16="http://schemas.microsoft.com/office/drawing/2014/main" val="20002"/>
                    </a:ext>
                  </a:extLst>
                </a:gridCol>
              </a:tblGrid>
              <a:tr h="351572">
                <a:tc gridSpan="3">
                  <a:txBody>
                    <a:bodyPr/>
                    <a:lstStyle/>
                    <a:p>
                      <a:pPr algn="ctr" fontAlgn="b"/>
                      <a:r>
                        <a:rPr lang="en-US" sz="1600" b="1" u="none" strike="noStrike" dirty="0">
                          <a:effectLst/>
                        </a:rPr>
                        <a:t>Correspondence Audit Studies in Europe</a:t>
                      </a:r>
                      <a:endParaRPr lang="en-US" sz="16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572">
                <a:tc>
                  <a:txBody>
                    <a:bodyPr/>
                    <a:lstStyle/>
                    <a:p>
                      <a:pPr algn="l" fontAlgn="b"/>
                      <a:r>
                        <a:rPr lang="en-US" sz="1600" u="none" strike="noStrike" dirty="0">
                          <a:effectLst/>
                        </a:rPr>
                        <a:t>Study </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Country</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Main Finding</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6054">
                <a:tc>
                  <a:txBody>
                    <a:bodyPr/>
                    <a:lstStyle/>
                    <a:p>
                      <a:pPr algn="l" fontAlgn="b"/>
                      <a:r>
                        <a:rPr lang="en-US" sz="1600" u="none" strike="noStrike" dirty="0">
                          <a:effectLst/>
                        </a:rPr>
                        <a:t>Ahmed &amp; </a:t>
                      </a:r>
                      <a:r>
                        <a:rPr lang="en-US" sz="1600" u="none" strike="noStrike" dirty="0" err="1">
                          <a:effectLst/>
                        </a:rPr>
                        <a:t>Hammarstedt</a:t>
                      </a:r>
                      <a:r>
                        <a:rPr lang="en-US" sz="1600" u="none" strike="noStrike" dirty="0">
                          <a:effectLst/>
                        </a:rPr>
                        <a:t> (2008)</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600" u="none" strike="noStrike">
                          <a:effectLst/>
                        </a:rPr>
                        <a:t>Sweden, 2007</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600" u="none" strike="noStrike" dirty="0">
                          <a:effectLst/>
                        </a:rPr>
                        <a:t>Discrimination against Arabic/Muslim males</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838200">
                <a:tc>
                  <a:txBody>
                    <a:bodyPr/>
                    <a:lstStyle/>
                    <a:p>
                      <a:pPr algn="l" fontAlgn="ctr"/>
                      <a:r>
                        <a:rPr lang="en-US" sz="1600" u="none" strike="noStrike" dirty="0">
                          <a:effectLst/>
                        </a:rPr>
                        <a:t>Ahmed, </a:t>
                      </a:r>
                      <a:r>
                        <a:rPr lang="en-US" sz="1600" u="none" strike="noStrike" dirty="0" err="1">
                          <a:effectLst/>
                        </a:rPr>
                        <a:t>Andersson</a:t>
                      </a:r>
                      <a:r>
                        <a:rPr lang="en-US" sz="1600" u="none" strike="noStrike" dirty="0">
                          <a:effectLst/>
                        </a:rPr>
                        <a:t>, &amp; </a:t>
                      </a:r>
                      <a:r>
                        <a:rPr lang="en-US" sz="1600" u="none" strike="noStrike" dirty="0" err="1">
                          <a:effectLst/>
                        </a:rPr>
                        <a:t>Hammarstedt</a:t>
                      </a:r>
                      <a:r>
                        <a:rPr lang="en-US" sz="1600" u="none" strike="noStrike" dirty="0">
                          <a:effectLst/>
                        </a:rPr>
                        <a:t> (2010)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Sweden, 2008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Discrimination against Arabic/Muslim males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981050">
                <a:tc>
                  <a:txBody>
                    <a:bodyPr/>
                    <a:lstStyle/>
                    <a:p>
                      <a:pPr algn="l" fontAlgn="b"/>
                      <a:r>
                        <a:rPr lang="en-US" sz="1600" u="none" strike="noStrike">
                          <a:effectLst/>
                        </a:rPr>
                        <a:t>Baldini, &amp; Federici (2011)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Italy, 2010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Discrimination against Arab/Muslims and East Europeans; higher against males than females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981050">
                <a:tc>
                  <a:txBody>
                    <a:bodyPr/>
                    <a:lstStyle/>
                    <a:p>
                      <a:pPr algn="l" fontAlgn="b"/>
                      <a:r>
                        <a:rPr lang="en-US" sz="1600" u="none" strike="noStrike" dirty="0">
                          <a:effectLst/>
                        </a:rPr>
                        <a:t>Bosch, </a:t>
                      </a:r>
                      <a:r>
                        <a:rPr lang="en-US" sz="1600" u="none" strike="noStrike" dirty="0" err="1">
                          <a:effectLst/>
                        </a:rPr>
                        <a:t>Carnero</a:t>
                      </a:r>
                      <a:r>
                        <a:rPr lang="en-US" sz="1600" u="none" strike="noStrike" dirty="0">
                          <a:effectLst/>
                        </a:rPr>
                        <a:t>, &amp; </a:t>
                      </a:r>
                      <a:r>
                        <a:rPr lang="en-US" sz="1600" u="none" strike="noStrike" dirty="0" err="1">
                          <a:effectLst/>
                        </a:rPr>
                        <a:t>Farre</a:t>
                      </a:r>
                      <a:r>
                        <a:rPr lang="en-US" sz="1600" u="none" strike="noStrike" dirty="0">
                          <a:effectLst/>
                        </a:rPr>
                        <a:t> (2010)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Spain, 2008 &amp; 2009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Discrimination against Moroccan immigrants; higher against males than females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496091">
                <a:tc>
                  <a:txBody>
                    <a:bodyPr/>
                    <a:lstStyle/>
                    <a:p>
                      <a:pPr algn="l" fontAlgn="b"/>
                      <a:r>
                        <a:rPr lang="en-US" sz="1600" u="none" strike="noStrike" dirty="0" err="1">
                          <a:effectLst/>
                        </a:rPr>
                        <a:t>Carlsson</a:t>
                      </a:r>
                      <a:r>
                        <a:rPr lang="en-US" sz="1600" u="none" strike="noStrike" dirty="0">
                          <a:effectLst/>
                        </a:rPr>
                        <a:t> &amp; </a:t>
                      </a:r>
                      <a:r>
                        <a:rPr lang="en-US" sz="1600" u="none" strike="noStrike" dirty="0" err="1">
                          <a:effectLst/>
                        </a:rPr>
                        <a:t>Ericksson</a:t>
                      </a:r>
                      <a:r>
                        <a:rPr lang="en-US" sz="1600" u="none" strike="noStrike" dirty="0">
                          <a:effectLst/>
                        </a:rPr>
                        <a:t> (2014)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UK, 2011 &amp; 2012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u="none" strike="noStrike" dirty="0">
                        <a:effectLst/>
                      </a:endParaRPr>
                    </a:p>
                    <a:p>
                      <a:pPr algn="l" fontAlgn="b"/>
                      <a:r>
                        <a:rPr lang="en-US" sz="1600" u="none" strike="noStrike" dirty="0">
                          <a:effectLst/>
                        </a:rPr>
                        <a:t>Discrimination against ethnic minorities</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889549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r>
              <a:rPr lang="en-US" dirty="0"/>
              <a:t>Hanson &amp; Hawley (</a:t>
            </a:r>
            <a:r>
              <a:rPr lang="en-US" i="1" dirty="0"/>
              <a:t>JUE, </a:t>
            </a:r>
            <a:r>
              <a:rPr lang="en-US" dirty="0"/>
              <a:t>Sept./</a:t>
            </a:r>
            <a:r>
              <a:rPr lang="en-US" i="1" dirty="0"/>
              <a:t>Nov. </a:t>
            </a:r>
            <a:r>
              <a:rPr lang="en-US" dirty="0"/>
              <a:t>2011)</a:t>
            </a:r>
          </a:p>
          <a:p>
            <a:endParaRPr lang="en-US" sz="2400" dirty="0"/>
          </a:p>
          <a:p>
            <a:pPr lvl="1"/>
            <a:r>
              <a:rPr lang="en-US" sz="2200" dirty="0"/>
              <a:t>This study is based on ads posted on Craigslist. Hanson has a Syracuse Ph.D. in economics.</a:t>
            </a:r>
          </a:p>
          <a:p>
            <a:pPr lvl="1"/>
            <a:endParaRPr lang="en-US" sz="2200" dirty="0"/>
          </a:p>
          <a:p>
            <a:pPr lvl="1"/>
            <a:r>
              <a:rPr lang="en-US" sz="2200" dirty="0"/>
              <a:t>They conducted 4,725 paired audits in 10 large cities.</a:t>
            </a:r>
          </a:p>
          <a:p>
            <a:pPr lvl="1"/>
            <a:endParaRPr lang="en-US" sz="2200" dirty="0"/>
          </a:p>
          <a:p>
            <a:pPr lvl="1"/>
            <a:r>
              <a:rPr lang="en-US" sz="2200" dirty="0"/>
              <a:t>Overall, the probability of a response for an applicant with a “white” name was 4.54% higher than for an applicant with a “black” name.</a:t>
            </a:r>
          </a:p>
          <a:p>
            <a:pPr lvl="1"/>
            <a:endParaRPr lang="en-US" sz="2200" dirty="0"/>
          </a:p>
          <a:p>
            <a:pPr lvl="1"/>
            <a:r>
              <a:rPr lang="en-US" sz="2200" dirty="0"/>
              <a:t>This difference ranged from over 8% in Boston and Los Angeles to less than 1% in Atlanta and Dallas.</a:t>
            </a:r>
          </a:p>
          <a:p>
            <a:pPr lvl="1"/>
            <a:endParaRPr lang="en-US" sz="22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34025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r>
              <a:rPr lang="en-US" dirty="0"/>
              <a:t>Another Approach</a:t>
            </a:r>
          </a:p>
          <a:p>
            <a:endParaRPr lang="en-US" sz="2400" dirty="0"/>
          </a:p>
          <a:p>
            <a:pPr lvl="1"/>
            <a:r>
              <a:rPr lang="en-US" sz="2200" dirty="0"/>
              <a:t>Two recent studies (both on the syllabus) look at the impact of race on house sales prices.  </a:t>
            </a:r>
          </a:p>
          <a:p>
            <a:pPr lvl="1"/>
            <a:endParaRPr lang="en-US" sz="2200" dirty="0"/>
          </a:p>
          <a:p>
            <a:pPr lvl="1"/>
            <a:r>
              <a:rPr lang="en-US" sz="2200" dirty="0"/>
              <a:t>They both find small, significant levels of price discrimination against blacks.</a:t>
            </a:r>
          </a:p>
          <a:p>
            <a:pPr lvl="1"/>
            <a:endParaRPr lang="en-US" sz="2200" dirty="0"/>
          </a:p>
          <a:p>
            <a:pPr lvl="2" fontAlgn="base"/>
            <a:r>
              <a:rPr lang="en-US" dirty="0"/>
              <a:t>P. Bayer, M. Casey, F. Ferreira, and R. McMillan (JUE, November 2017).</a:t>
            </a:r>
          </a:p>
          <a:p>
            <a:pPr lvl="2" fontAlgn="base"/>
            <a:endParaRPr lang="en-US" sz="2000" dirty="0"/>
          </a:p>
          <a:p>
            <a:pPr lvl="2" fontAlgn="base"/>
            <a:r>
              <a:rPr lang="en-US" dirty="0"/>
              <a:t>K. </a:t>
            </a:r>
            <a:r>
              <a:rPr lang="en-US" dirty="0" err="1"/>
              <a:t>Ihlanfeldt</a:t>
            </a:r>
            <a:r>
              <a:rPr lang="en-US" dirty="0"/>
              <a:t> and T. </a:t>
            </a:r>
            <a:r>
              <a:rPr lang="en-US" dirty="0" err="1"/>
              <a:t>Mayock</a:t>
            </a:r>
            <a:r>
              <a:rPr lang="en-US" dirty="0"/>
              <a:t> (JUE, September 2009).</a:t>
            </a:r>
            <a:endParaRPr lang="en-US" sz="2000" dirty="0"/>
          </a:p>
          <a:p>
            <a:pPr lvl="2"/>
            <a:endParaRPr lang="en-US" sz="20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962489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pPr>
              <a:lnSpc>
                <a:spcPct val="80000"/>
              </a:lnSpc>
            </a:pPr>
            <a:r>
              <a:rPr lang="en-US" sz="2600" dirty="0"/>
              <a:t>Hypotheses about the Causes of Housing Discrimination</a:t>
            </a:r>
          </a:p>
          <a:p>
            <a:pPr>
              <a:lnSpc>
                <a:spcPct val="80000"/>
              </a:lnSpc>
            </a:pPr>
            <a:endParaRPr lang="en-US" sz="2400" dirty="0"/>
          </a:p>
          <a:p>
            <a:pPr lvl="1">
              <a:lnSpc>
                <a:spcPct val="80000"/>
              </a:lnSpc>
            </a:pPr>
            <a:r>
              <a:rPr lang="en-US" sz="2400" dirty="0"/>
              <a:t>Agent Prejudice</a:t>
            </a:r>
            <a:endParaRPr lang="en-US" sz="2400" dirty="0">
              <a:sym typeface="Wingdings" pitchFamily="2" charset="2"/>
            </a:endParaRPr>
          </a:p>
          <a:p>
            <a:pPr lvl="2">
              <a:lnSpc>
                <a:spcPct val="80000"/>
              </a:lnSpc>
            </a:pPr>
            <a:r>
              <a:rPr lang="en-US" dirty="0"/>
              <a:t>Agents may act out of their own prejudice.</a:t>
            </a:r>
          </a:p>
          <a:p>
            <a:pPr lvl="1">
              <a:lnSpc>
                <a:spcPct val="80000"/>
              </a:lnSpc>
            </a:pPr>
            <a:endParaRPr lang="en-US" sz="2400" dirty="0"/>
          </a:p>
          <a:p>
            <a:pPr lvl="1">
              <a:lnSpc>
                <a:spcPct val="80000"/>
              </a:lnSpc>
            </a:pPr>
            <a:r>
              <a:rPr lang="en-US" sz="2400" dirty="0"/>
              <a:t>White Customer Prejudice</a:t>
            </a:r>
            <a:endParaRPr lang="en-US" sz="2400" dirty="0">
              <a:sym typeface="Wingdings" pitchFamily="2" charset="2"/>
            </a:endParaRPr>
          </a:p>
          <a:p>
            <a:pPr lvl="2">
              <a:lnSpc>
                <a:spcPct val="80000"/>
              </a:lnSpc>
            </a:pPr>
            <a:r>
              <a:rPr lang="en-US" dirty="0"/>
              <a:t>Agents may act to protect an existing white customer base.</a:t>
            </a:r>
          </a:p>
          <a:p>
            <a:pPr lvl="1">
              <a:lnSpc>
                <a:spcPct val="80000"/>
              </a:lnSpc>
            </a:pPr>
            <a:endParaRPr lang="en-US" sz="2400" dirty="0"/>
          </a:p>
          <a:p>
            <a:pPr lvl="1">
              <a:lnSpc>
                <a:spcPct val="80000"/>
              </a:lnSpc>
            </a:pPr>
            <a:r>
              <a:rPr lang="en-US" sz="2400" dirty="0"/>
              <a:t>Statistical Discrimination</a:t>
            </a:r>
            <a:endParaRPr lang="en-US" sz="2400" dirty="0">
              <a:sym typeface="Wingdings" pitchFamily="2" charset="2"/>
            </a:endParaRPr>
          </a:p>
          <a:p>
            <a:pPr lvl="2">
              <a:lnSpc>
                <a:spcPct val="80000"/>
              </a:lnSpc>
            </a:pPr>
            <a:r>
              <a:rPr lang="en-US" dirty="0"/>
              <a:t>Agents may make a greater effort if transaction is thought to be more likely.</a:t>
            </a:r>
            <a:endParaRPr lang="en-US" dirty="0">
              <a:sym typeface="Wingdings" pitchFamily="2" charset="2"/>
            </a:endParaRPr>
          </a:p>
          <a:p>
            <a:pPr lvl="2">
              <a:lnSpc>
                <a:spcPct val="80000"/>
              </a:lnSpc>
            </a:pPr>
            <a:r>
              <a:rPr lang="en-US" dirty="0"/>
              <a:t>This could reflect perceived preferences of their customers, agent stereotypes, or perceived constraints, such as discrimination by lenders.</a:t>
            </a:r>
          </a:p>
          <a:p>
            <a:endParaRPr lang="en-US" sz="2400"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100012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a:bodyPr>
          <a:lstStyle/>
          <a:p>
            <a:r>
              <a:rPr lang="en-US" dirty="0"/>
              <a:t>Findings on the Causes of Discrimination</a:t>
            </a:r>
          </a:p>
          <a:p>
            <a:endParaRPr lang="en-US" dirty="0"/>
          </a:p>
          <a:p>
            <a:pPr lvl="1">
              <a:lnSpc>
                <a:spcPct val="80000"/>
              </a:lnSpc>
            </a:pPr>
            <a:r>
              <a:rPr lang="en-US" sz="2400" dirty="0"/>
              <a:t>To be presented in the next class.</a:t>
            </a:r>
            <a:endParaRPr lang="en-US" sz="2000" b="1" dirty="0">
              <a:solidFill>
                <a:schemeClr val="accent3"/>
              </a:solidFill>
            </a:endParaRPr>
          </a:p>
          <a:p>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58905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lstStyle/>
          <a:p>
            <a:r>
              <a:rPr lang="en-US" dirty="0"/>
              <a:t>Class Outline</a:t>
            </a:r>
          </a:p>
          <a:p>
            <a:endParaRPr lang="en-US" dirty="0"/>
          </a:p>
          <a:p>
            <a:pPr lvl="1"/>
            <a:r>
              <a:rPr lang="en-US" dirty="0"/>
              <a:t>1. Definition of Key Concepts:</a:t>
            </a:r>
          </a:p>
          <a:p>
            <a:pPr lvl="1"/>
            <a:endParaRPr lang="en-US" dirty="0"/>
          </a:p>
          <a:p>
            <a:pPr lvl="1"/>
            <a:r>
              <a:rPr lang="en-US" dirty="0"/>
              <a:t>2. Housing Audits: Methodology</a:t>
            </a:r>
          </a:p>
          <a:p>
            <a:pPr lvl="1"/>
            <a:endParaRPr lang="en-US" dirty="0"/>
          </a:p>
          <a:p>
            <a:pPr lvl="1"/>
            <a:r>
              <a:rPr lang="en-US" dirty="0"/>
              <a:t>3. Housing Audits: Results</a:t>
            </a:r>
          </a:p>
          <a:p>
            <a:pPr lvl="1"/>
            <a:endParaRPr lang="en-US" dirty="0"/>
          </a:p>
          <a:p>
            <a:pPr lvl="1"/>
            <a:r>
              <a:rPr lang="en-US" dirty="0">
                <a:solidFill>
                  <a:srgbClr val="FF0000"/>
                </a:solidFill>
              </a:rPr>
              <a:t>4. Fair Housing Legislation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706062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502664"/>
            <a:ext cx="8229600" cy="5355336"/>
          </a:xfrm>
        </p:spPr>
        <p:txBody>
          <a:bodyPr/>
          <a:lstStyle/>
          <a:p>
            <a:r>
              <a:rPr lang="en-US" dirty="0"/>
              <a:t>Fair Housing Legislation</a:t>
            </a:r>
          </a:p>
          <a:p>
            <a:pPr lvl="1"/>
            <a:endParaRPr lang="en-US" dirty="0"/>
          </a:p>
          <a:p>
            <a:pPr lvl="1"/>
            <a:r>
              <a:rPr lang="en-US" dirty="0"/>
              <a:t>The Civil Rights Act of 1866</a:t>
            </a:r>
          </a:p>
          <a:p>
            <a:pPr lvl="1"/>
            <a:endParaRPr lang="en-US" dirty="0"/>
          </a:p>
          <a:p>
            <a:pPr lvl="1"/>
            <a:r>
              <a:rPr lang="en-US" dirty="0"/>
              <a:t>The Civil Rights Act of 1968</a:t>
            </a:r>
          </a:p>
          <a:p>
            <a:pPr lvl="1"/>
            <a:endParaRPr lang="en-US" dirty="0"/>
          </a:p>
          <a:p>
            <a:pPr lvl="1"/>
            <a:r>
              <a:rPr lang="en-US" dirty="0"/>
              <a:t>The Fair Housing Amendments Act of 1988</a:t>
            </a:r>
          </a:p>
          <a:p>
            <a:pPr lvl="1"/>
            <a:endParaRPr lang="en-US" dirty="0"/>
          </a:p>
          <a:p>
            <a:pPr lvl="1"/>
            <a:r>
              <a:rPr lang="en-US" dirty="0"/>
              <a:t>Legislation creating FHAP and FHIP in the 1980s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046332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502664"/>
            <a:ext cx="8229600" cy="5355336"/>
          </a:xfrm>
        </p:spPr>
        <p:txBody>
          <a:bodyPr>
            <a:normAutofit/>
          </a:bodyPr>
          <a:lstStyle/>
          <a:p>
            <a:r>
              <a:rPr lang="en-US" dirty="0"/>
              <a:t>The Civil Rights Act of 1866</a:t>
            </a:r>
          </a:p>
          <a:p>
            <a:pPr lvl="1"/>
            <a:endParaRPr lang="en-US" dirty="0"/>
          </a:p>
          <a:p>
            <a:pPr lvl="1"/>
            <a:r>
              <a:rPr lang="en-US" dirty="0"/>
              <a:t>This act was resurrected by a U.S. Supreme Court decision in 1968.</a:t>
            </a:r>
          </a:p>
          <a:p>
            <a:pPr lvl="1"/>
            <a:endParaRPr lang="en-US" dirty="0"/>
          </a:p>
          <a:p>
            <a:pPr lvl="1"/>
            <a:r>
              <a:rPr lang="en-US" dirty="0"/>
              <a:t>It prohibits disparate-treatment discrimination on the basis of race in all forms of contracting.</a:t>
            </a:r>
          </a:p>
          <a:p>
            <a:pPr lvl="1"/>
            <a:endParaRPr lang="en-US" dirty="0"/>
          </a:p>
          <a:p>
            <a:pPr lvl="1"/>
            <a:r>
              <a:rPr lang="en-US" dirty="0"/>
              <a:t>It has been widely used in fair housing litigation by local fair housing organizations.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86736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normAutofit fontScale="92500" lnSpcReduction="20000"/>
          </a:bodyPr>
          <a:lstStyle/>
          <a:p>
            <a:r>
              <a:rPr lang="en-US" dirty="0"/>
              <a:t>Race</a:t>
            </a:r>
          </a:p>
          <a:p>
            <a:pPr>
              <a:lnSpc>
                <a:spcPct val="60000"/>
              </a:lnSpc>
            </a:pPr>
            <a:endParaRPr lang="en-US" dirty="0"/>
          </a:p>
          <a:p>
            <a:pPr lvl="2"/>
            <a:r>
              <a:rPr lang="en-US" dirty="0"/>
              <a:t>Race is a socially defined category in which people are grouped according to visible physical characteristics, such as skin color, eye shape, hair type, or the shape of facial features.</a:t>
            </a:r>
          </a:p>
          <a:p>
            <a:pPr lvl="2">
              <a:lnSpc>
                <a:spcPct val="70000"/>
              </a:lnSpc>
            </a:pPr>
            <a:endParaRPr lang="en-US" dirty="0"/>
          </a:p>
          <a:p>
            <a:pPr lvl="2"/>
            <a:r>
              <a:rPr lang="en-US" dirty="0"/>
              <a:t>Racial distinctions are social, not biological.</a:t>
            </a:r>
          </a:p>
          <a:p>
            <a:pPr lvl="2">
              <a:lnSpc>
                <a:spcPct val="70000"/>
              </a:lnSpc>
            </a:pPr>
            <a:endParaRPr lang="en-US" dirty="0"/>
          </a:p>
          <a:p>
            <a:pPr lvl="3"/>
            <a:r>
              <a:rPr lang="en-US" dirty="0">
                <a:solidFill>
                  <a:schemeClr val="accent2"/>
                </a:solidFill>
              </a:rPr>
              <a:t>A person’s race has no demonstrable connection to his or her intrinsic abilities or skills in any human endeavor.  </a:t>
            </a:r>
          </a:p>
          <a:p>
            <a:pPr lvl="2">
              <a:lnSpc>
                <a:spcPct val="70000"/>
              </a:lnSpc>
            </a:pPr>
            <a:endParaRPr lang="en-US" dirty="0">
              <a:solidFill>
                <a:schemeClr val="accent2"/>
              </a:solidFill>
            </a:endParaRPr>
          </a:p>
          <a:p>
            <a:pPr lvl="3"/>
            <a:r>
              <a:rPr lang="en-US" dirty="0">
                <a:solidFill>
                  <a:schemeClr val="accent2"/>
                </a:solidFill>
              </a:rPr>
              <a:t>Racial distinctions do not have a significant genetic component beyond the superficial traits on which they are based (more on this shortly).</a:t>
            </a:r>
          </a:p>
          <a:p>
            <a:pPr lvl="3">
              <a:lnSpc>
                <a:spcPct val="70000"/>
              </a:lnSpc>
            </a:pPr>
            <a:endParaRPr lang="en-US" dirty="0">
              <a:solidFill>
                <a:schemeClr val="accent2"/>
              </a:solidFill>
            </a:endParaRPr>
          </a:p>
          <a:p>
            <a:pPr lvl="3"/>
            <a:r>
              <a:rPr lang="en-US" dirty="0">
                <a:solidFill>
                  <a:schemeClr val="accent2"/>
                </a:solidFill>
              </a:rPr>
              <a:t>But past and current mistreatment based on race can lead to observable average differences across races in, say income, that feed stereotypes (defined below).</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502664"/>
            <a:ext cx="8229600" cy="5355336"/>
          </a:xfrm>
        </p:spPr>
        <p:txBody>
          <a:bodyPr>
            <a:normAutofit fontScale="92500" lnSpcReduction="10000"/>
          </a:bodyPr>
          <a:lstStyle/>
          <a:p>
            <a:r>
              <a:rPr lang="en-US" dirty="0"/>
              <a:t>The Civil Rights Act of 1968</a:t>
            </a:r>
          </a:p>
          <a:p>
            <a:pPr lvl="1"/>
            <a:endParaRPr lang="en-US" dirty="0"/>
          </a:p>
          <a:p>
            <a:pPr lvl="1"/>
            <a:r>
              <a:rPr lang="en-US" dirty="0"/>
              <a:t>This important law was passed right after the assassination of Martin Luther King, Jr.</a:t>
            </a:r>
          </a:p>
          <a:p>
            <a:pPr lvl="1"/>
            <a:endParaRPr lang="en-US" dirty="0"/>
          </a:p>
          <a:p>
            <a:pPr lvl="1"/>
            <a:r>
              <a:rPr lang="en-US" dirty="0"/>
              <a:t>It has strong language prohibiting discrimination in housing of many forms, including redlining and disparate-impact.</a:t>
            </a:r>
          </a:p>
          <a:p>
            <a:pPr lvl="1"/>
            <a:endParaRPr lang="en-US" dirty="0"/>
          </a:p>
          <a:p>
            <a:pPr lvl="1"/>
            <a:r>
              <a:rPr lang="en-US" dirty="0"/>
              <a:t>It had very weak enforcement provisions and excludes sales by owner and rentals in owner-occupied 1-4 family buildings.</a:t>
            </a:r>
          </a:p>
          <a:p>
            <a:pPr lvl="1"/>
            <a:endParaRPr lang="en-US" dirty="0"/>
          </a:p>
          <a:p>
            <a:pPr lvl="1"/>
            <a:r>
              <a:rPr lang="en-US" dirty="0"/>
              <a:t>It gives private fair housing groups standing to sue.</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014407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502664"/>
            <a:ext cx="8229600" cy="5355336"/>
          </a:xfrm>
        </p:spPr>
        <p:txBody>
          <a:bodyPr/>
          <a:lstStyle/>
          <a:p>
            <a:r>
              <a:rPr lang="en-US" dirty="0"/>
              <a:t>The Fair Housing Amendments Act of 1988</a:t>
            </a:r>
          </a:p>
          <a:p>
            <a:pPr lvl="1"/>
            <a:endParaRPr lang="en-US" dirty="0"/>
          </a:p>
          <a:p>
            <a:pPr lvl="1"/>
            <a:r>
              <a:rPr lang="en-US" dirty="0"/>
              <a:t>This law added much stronger enforcement provisions, including large fines.</a:t>
            </a:r>
          </a:p>
          <a:p>
            <a:pPr lvl="1"/>
            <a:endParaRPr lang="en-US" dirty="0"/>
          </a:p>
          <a:p>
            <a:pPr lvl="1"/>
            <a:r>
              <a:rPr lang="en-US" dirty="0"/>
              <a:t>It set up administrative law judge system (although either party can request federal court).</a:t>
            </a:r>
          </a:p>
          <a:p>
            <a:pPr lvl="1"/>
            <a:endParaRPr lang="en-US" dirty="0"/>
          </a:p>
          <a:p>
            <a:pPr lvl="1"/>
            <a:r>
              <a:rPr lang="en-US" dirty="0"/>
              <a:t>It gave HUD extensive investigative powers, which have been little-used so far.</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938601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502664"/>
            <a:ext cx="8229600" cy="5355336"/>
          </a:xfrm>
        </p:spPr>
        <p:txBody>
          <a:bodyPr>
            <a:normAutofit fontScale="92500" lnSpcReduction="10000"/>
          </a:bodyPr>
          <a:lstStyle/>
          <a:p>
            <a:r>
              <a:rPr lang="en-US" dirty="0"/>
              <a:t>FHAP and FHIP</a:t>
            </a:r>
          </a:p>
          <a:p>
            <a:pPr lvl="1"/>
            <a:endParaRPr lang="en-US" dirty="0"/>
          </a:p>
          <a:p>
            <a:pPr lvl="1"/>
            <a:r>
              <a:rPr lang="en-US" dirty="0"/>
              <a:t>FHAP is the Fair Housing Assistance Program.</a:t>
            </a:r>
          </a:p>
          <a:p>
            <a:pPr lvl="1"/>
            <a:endParaRPr lang="en-US" dirty="0"/>
          </a:p>
          <a:p>
            <a:pPr lvl="2"/>
            <a:r>
              <a:rPr lang="en-US" dirty="0"/>
              <a:t>It provides financial assistance to state and local government fair housing offices,</a:t>
            </a:r>
          </a:p>
          <a:p>
            <a:pPr lvl="2"/>
            <a:r>
              <a:rPr lang="en-US" dirty="0"/>
              <a:t>Which are required to process cases first (if their law is “equivalent” to federal law)</a:t>
            </a:r>
          </a:p>
          <a:p>
            <a:pPr lvl="2"/>
            <a:endParaRPr lang="en-US" dirty="0"/>
          </a:p>
          <a:p>
            <a:pPr lvl="1"/>
            <a:r>
              <a:rPr lang="en-US" dirty="0"/>
              <a:t>FHIP  is the Fair Housing Initiatives Program.</a:t>
            </a:r>
          </a:p>
          <a:p>
            <a:pPr lvl="1"/>
            <a:endParaRPr lang="en-US" dirty="0"/>
          </a:p>
          <a:p>
            <a:pPr lvl="2"/>
            <a:r>
              <a:rPr lang="en-US" dirty="0"/>
              <a:t>It supports private fair housing groups,</a:t>
            </a:r>
          </a:p>
          <a:p>
            <a:pPr lvl="2"/>
            <a:r>
              <a:rPr lang="en-US" dirty="0"/>
              <a:t>Such as the Fair Housing Council of Central New York,</a:t>
            </a:r>
          </a:p>
          <a:p>
            <a:pPr lvl="2"/>
            <a:r>
              <a:rPr lang="en-US" dirty="0"/>
              <a:t>Which are the backbone of the enforcement system.</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37153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Housing Discrimination</a:t>
            </a:r>
          </a:p>
        </p:txBody>
      </p:sp>
      <p:sp>
        <p:nvSpPr>
          <p:cNvPr id="3" name="Content Placeholder"/>
          <p:cNvSpPr>
            <a:spLocks noGrp="1"/>
          </p:cNvSpPr>
          <p:nvPr>
            <p:ph idx="1"/>
          </p:nvPr>
        </p:nvSpPr>
        <p:spPr>
          <a:xfrm>
            <a:off x="457200" y="1426464"/>
            <a:ext cx="8229600" cy="5355336"/>
          </a:xfrm>
        </p:spPr>
        <p:txBody>
          <a:bodyPr>
            <a:normAutofit fontScale="92500" lnSpcReduction="10000"/>
          </a:bodyPr>
          <a:lstStyle/>
          <a:p>
            <a:r>
              <a:rPr lang="en-US" dirty="0"/>
              <a:t>Audits as an Enforcement Tool</a:t>
            </a:r>
          </a:p>
          <a:p>
            <a:endParaRPr lang="en-US" dirty="0"/>
          </a:p>
          <a:p>
            <a:pPr lvl="1"/>
            <a:r>
              <a:rPr lang="en-US" dirty="0"/>
              <a:t>Audits were developed by private fair housing groups (with the help of scholars) to aid their enforcement efforts.</a:t>
            </a:r>
          </a:p>
          <a:p>
            <a:pPr lvl="1">
              <a:lnSpc>
                <a:spcPct val="60000"/>
              </a:lnSpc>
            </a:pPr>
            <a:endParaRPr lang="en-US" dirty="0"/>
          </a:p>
          <a:p>
            <a:pPr lvl="2"/>
            <a:r>
              <a:rPr lang="en-US" dirty="0"/>
              <a:t>See the appendix on the history of audits in Oh and Yinger.</a:t>
            </a:r>
          </a:p>
          <a:p>
            <a:pPr lvl="1"/>
            <a:endParaRPr lang="en-US" dirty="0"/>
          </a:p>
          <a:p>
            <a:pPr lvl="1"/>
            <a:r>
              <a:rPr lang="en-US" dirty="0"/>
              <a:t>HUD, Justice, and private fair housing groups have made extensive use of audits as an enforcement tool.</a:t>
            </a:r>
          </a:p>
          <a:p>
            <a:pPr lvl="1"/>
            <a:endParaRPr lang="en-US" dirty="0"/>
          </a:p>
          <a:p>
            <a:pPr lvl="1"/>
            <a:r>
              <a:rPr lang="en-US" dirty="0"/>
              <a:t>Audit evidence of discrimination has proven to be very effective in court proceedings.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08322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Race, Continued</a:t>
            </a:r>
          </a:p>
          <a:p>
            <a:pPr>
              <a:lnSpc>
                <a:spcPct val="60000"/>
              </a:lnSpc>
            </a:pPr>
            <a:endParaRPr lang="en-US" dirty="0"/>
          </a:p>
          <a:p>
            <a:pPr lvl="2"/>
            <a:r>
              <a:rPr lang="en-US" dirty="0"/>
              <a:t>Because it is socially defined, race can be defined as a subset of ethnicity, in which the social distinctions consider superficial physical traits, perhaps along with religion, custom, or country of origin.</a:t>
            </a:r>
          </a:p>
          <a:p>
            <a:pPr lvl="2"/>
            <a:endParaRPr lang="en-US" dirty="0"/>
          </a:p>
          <a:p>
            <a:pPr lvl="2"/>
            <a:r>
              <a:rPr lang="en-US" dirty="0"/>
              <a:t>In the U.S., </a:t>
            </a:r>
          </a:p>
          <a:p>
            <a:pPr lvl="2">
              <a:lnSpc>
                <a:spcPct val="60000"/>
              </a:lnSpc>
            </a:pPr>
            <a:endParaRPr lang="en-US" dirty="0"/>
          </a:p>
          <a:p>
            <a:pPr lvl="3"/>
            <a:r>
              <a:rPr lang="en-US" dirty="0"/>
              <a:t>“Blacks” include all people with superficial physical traits that appear “African,” regardless of their ancestry</a:t>
            </a:r>
          </a:p>
          <a:p>
            <a:pPr lvl="3">
              <a:lnSpc>
                <a:spcPct val="60000"/>
              </a:lnSpc>
            </a:pPr>
            <a:endParaRPr lang="en-US" dirty="0"/>
          </a:p>
          <a:p>
            <a:pPr lvl="3"/>
            <a:r>
              <a:rPr lang="en-US" dirty="0"/>
              <a:t>“Hispanics” include many people with darker skin, which generally reflects African or Native-American ancestry.</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Race and Ethnicity in the U.S. Census</a:t>
            </a:r>
          </a:p>
          <a:p>
            <a:endParaRPr lang="en-US" dirty="0"/>
          </a:p>
          <a:p>
            <a:pPr lvl="1"/>
            <a:r>
              <a:rPr lang="en-US" dirty="0"/>
              <a:t>The U.S. Census asks people to indicate one or more races to which they belong and (separately) to indicate whether they are Hispanic.</a:t>
            </a:r>
          </a:p>
          <a:p>
            <a:pPr lvl="1"/>
            <a:endParaRPr lang="en-US" dirty="0"/>
          </a:p>
          <a:p>
            <a:pPr lvl="1"/>
            <a:r>
              <a:rPr lang="en-US" dirty="0"/>
              <a:t>Very few people indicate that they are of mixed “race,” although many, if not most, people are!</a:t>
            </a:r>
          </a:p>
          <a:p>
            <a:pPr lvl="1"/>
            <a:endParaRPr lang="en-US" dirty="0"/>
          </a:p>
          <a:p>
            <a:pPr lvl="1"/>
            <a:r>
              <a:rPr lang="en-US" dirty="0"/>
              <a:t>Before 2000, people were asked to pick one race.</a:t>
            </a:r>
          </a:p>
          <a:p>
            <a:pPr lvl="1"/>
            <a:endParaRPr lang="en-US" dirty="0"/>
          </a:p>
          <a:p>
            <a:pPr lvl="1"/>
            <a:r>
              <a:rPr lang="en-US" dirty="0"/>
              <a:t>Before 1980, the “Hispanic” designation was based on surname.</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Housing Discrimination  </a:t>
            </a:r>
          </a:p>
        </p:txBody>
      </p:sp>
      <p:grpSp>
        <p:nvGrpSpPr>
          <p:cNvPr id="13" name="Table" descr="Please contact Professor Yinger for details regarding figures and graphs.">
            <a:extLst>
              <a:ext uri="{FF2B5EF4-FFF2-40B4-BE49-F238E27FC236}">
                <a16:creationId xmlns:a16="http://schemas.microsoft.com/office/drawing/2014/main" id="{D49772F6-B9D2-4A36-B8CD-E23F21583ABF}"/>
              </a:ext>
            </a:extLst>
          </p:cNvPr>
          <p:cNvGrpSpPr/>
          <p:nvPr/>
        </p:nvGrpSpPr>
        <p:grpSpPr>
          <a:xfrm>
            <a:off x="685800" y="1181039"/>
            <a:ext cx="8118897" cy="5611964"/>
            <a:chOff x="685800" y="1181039"/>
            <a:chExt cx="8118897" cy="5611964"/>
          </a:xfrm>
        </p:grpSpPr>
        <p:pic>
          <p:nvPicPr>
            <p:cNvPr id="1026" name="Chart Information"/>
            <p:cNvPicPr>
              <a:picLocks noChangeAspect="1" noChangeArrowheads="1"/>
            </p:cNvPicPr>
            <p:nvPr/>
          </p:nvPicPr>
          <p:blipFill rotWithShape="1">
            <a:blip r:embed="rId2">
              <a:extLst>
                <a:ext uri="{28A0092B-C50C-407E-A947-70E740481C1C}">
                  <a14:useLocalDpi xmlns:a14="http://schemas.microsoft.com/office/drawing/2010/main" val="0"/>
                </a:ext>
              </a:extLst>
            </a:blip>
            <a:srcRect l="36347" t="13132" r="10044" b="5948"/>
            <a:stretch/>
          </p:blipFill>
          <p:spPr bwMode="auto">
            <a:xfrm>
              <a:off x="685800" y="1181039"/>
              <a:ext cx="5919267" cy="558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Chart Information" descr="Please contact Professor Yinger for details regarding figures and graphs.">
              <a:extLst>
                <a:ext uri="{FF2B5EF4-FFF2-40B4-BE49-F238E27FC236}">
                  <a16:creationId xmlns:a16="http://schemas.microsoft.com/office/drawing/2014/main" id="{B12B48E8-EBAC-4119-835E-27A78A6A39A7}"/>
                </a:ext>
              </a:extLst>
            </p:cNvPr>
            <p:cNvGrpSpPr/>
            <p:nvPr/>
          </p:nvGrpSpPr>
          <p:grpSpPr>
            <a:xfrm>
              <a:off x="4724400" y="2858869"/>
              <a:ext cx="4080297" cy="3934134"/>
              <a:chOff x="4724400" y="2858869"/>
              <a:chExt cx="4080297" cy="3934134"/>
            </a:xfrm>
          </p:grpSpPr>
          <p:sp>
            <p:nvSpPr>
              <p:cNvPr id="5" name="TextBox 4"/>
              <p:cNvSpPr txBox="1"/>
              <p:nvPr/>
            </p:nvSpPr>
            <p:spPr>
              <a:xfrm>
                <a:off x="6934200" y="2858869"/>
                <a:ext cx="1828800" cy="646331"/>
              </a:xfrm>
              <a:prstGeom prst="rect">
                <a:avLst/>
              </a:prstGeom>
              <a:noFill/>
              <a:ln>
                <a:solidFill>
                  <a:schemeClr val="accent1">
                    <a:shade val="50000"/>
                  </a:schemeClr>
                </a:solidFill>
              </a:ln>
            </p:spPr>
            <p:txBody>
              <a:bodyPr wrap="square" rtlCol="0">
                <a:spAutoFit/>
              </a:bodyPr>
              <a:lstStyle/>
              <a:p>
                <a:r>
                  <a:rPr lang="en-US" dirty="0"/>
                  <a:t>16.3% of total population</a:t>
                </a:r>
              </a:p>
            </p:txBody>
          </p:sp>
          <p:sp>
            <p:nvSpPr>
              <p:cNvPr id="9" name="TextBox 8"/>
              <p:cNvSpPr txBox="1"/>
              <p:nvPr/>
            </p:nvSpPr>
            <p:spPr>
              <a:xfrm>
                <a:off x="6975897" y="4191000"/>
                <a:ext cx="1828800" cy="646331"/>
              </a:xfrm>
              <a:prstGeom prst="rect">
                <a:avLst/>
              </a:prstGeom>
              <a:noFill/>
              <a:ln>
                <a:solidFill>
                  <a:schemeClr val="accent1">
                    <a:shade val="50000"/>
                  </a:schemeClr>
                </a:solidFill>
              </a:ln>
            </p:spPr>
            <p:txBody>
              <a:bodyPr wrap="square" rtlCol="0">
                <a:spAutoFit/>
              </a:bodyPr>
              <a:lstStyle/>
              <a:p>
                <a:r>
                  <a:rPr lang="en-US" dirty="0"/>
                  <a:t>83.7% of total population</a:t>
                </a:r>
              </a:p>
            </p:txBody>
          </p:sp>
          <p:cxnSp>
            <p:nvCxnSpPr>
              <p:cNvPr id="7" name="Straight Arrow Connector 6"/>
              <p:cNvCxnSpPr>
                <a:stCxn id="5" idx="1"/>
              </p:cNvCxnSpPr>
              <p:nvPr/>
            </p:nvCxnSpPr>
            <p:spPr>
              <a:xfrm flipH="1" flipV="1">
                <a:off x="5638800" y="2858869"/>
                <a:ext cx="1295400" cy="3231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p:cNvCxnSpPr>
              <p:nvPr/>
            </p:nvCxnSpPr>
            <p:spPr>
              <a:xfrm flipH="1">
                <a:off x="5638800" y="4514166"/>
                <a:ext cx="1337097" cy="4388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724400" y="4206498"/>
                <a:ext cx="914400" cy="2286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76063" y="6564403"/>
                <a:ext cx="914400" cy="2286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61946</TotalTime>
  <Words>4190</Words>
  <Application>Microsoft Office PowerPoint</Application>
  <PresentationFormat>On-screen Show (4:3)</PresentationFormat>
  <Paragraphs>745</Paragraphs>
  <Slides>63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Georgia</vt:lpstr>
      <vt:lpstr>Trebuchet MS</vt:lpstr>
      <vt:lpstr>Wingdings</vt:lpstr>
      <vt:lpstr>Wingdings 2</vt:lpstr>
      <vt:lpstr>Urban</vt:lpstr>
      <vt:lpstr>ECN741:  Urban Economics</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Housing Discrimination  </vt:lpstr>
      <vt:lpstr> Housing Discrimination</vt:lpstr>
      <vt:lpstr> Housing Discrimination</vt:lpstr>
      <vt:lpstr>  Annual Homeownership Rate, 1983-2019</vt:lpstr>
      <vt:lpstr>Housing Discrimination</vt:lpstr>
      <vt:lpstr>Housing Discrimination  </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Housing Discrimination</vt:lpstr>
      <vt:lpstr>Housing Discrimination  </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 Housing Discrimination</vt:lpstr>
      <vt:lpstr>Housing Discrimination  </vt:lpstr>
      <vt:lpstr> Housing Discrimination</vt:lpstr>
      <vt:lpstr> Housing Discrimination</vt:lpstr>
      <vt:lpstr> Housing Discrimination</vt:lpstr>
      <vt:lpstr> Housing Discrimination</vt:lpstr>
      <vt:lpstr> Housing Discrimination</vt:lpstr>
      <vt:lpstr> Housing Discrimination</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ECN 741: Housing Discrimination</dc:title>
  <dc:creator>joyinger</dc:creator>
  <cp:lastModifiedBy>Emily Rose Minnoe</cp:lastModifiedBy>
  <cp:revision>244</cp:revision>
  <dcterms:created xsi:type="dcterms:W3CDTF">2008-01-08T18:11:56Z</dcterms:created>
  <dcterms:modified xsi:type="dcterms:W3CDTF">2020-08-04T15:59:29Z</dcterms:modified>
</cp:coreProperties>
</file>