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56" r:id="rId2"/>
    <p:sldId id="259" r:id="rId3"/>
    <p:sldId id="287" r:id="rId4"/>
    <p:sldId id="280" r:id="rId5"/>
    <p:sldId id="284" r:id="rId6"/>
    <p:sldId id="288" r:id="rId7"/>
    <p:sldId id="290" r:id="rId8"/>
    <p:sldId id="294" r:id="rId9"/>
    <p:sldId id="293" r:id="rId10"/>
    <p:sldId id="299" r:id="rId11"/>
    <p:sldId id="261" r:id="rId12"/>
    <p:sldId id="263" r:id="rId13"/>
    <p:sldId id="285" r:id="rId14"/>
    <p:sldId id="286" r:id="rId15"/>
    <p:sldId id="264" r:id="rId16"/>
    <p:sldId id="265" r:id="rId17"/>
    <p:sldId id="266" r:id="rId18"/>
    <p:sldId id="269" r:id="rId19"/>
    <p:sldId id="272" r:id="rId20"/>
    <p:sldId id="278" r:id="rId21"/>
    <p:sldId id="273" r:id="rId22"/>
    <p:sldId id="274" r:id="rId23"/>
    <p:sldId id="292" r:id="rId24"/>
    <p:sldId id="275" r:id="rId25"/>
    <p:sldId id="283" r:id="rId26"/>
    <p:sldId id="270" r:id="rId27"/>
    <p:sldId id="289" r:id="rId28"/>
    <p:sldId id="291" r:id="rId29"/>
    <p:sldId id="295" r:id="rId30"/>
    <p:sldId id="296" r:id="rId31"/>
    <p:sldId id="297" r:id="rId32"/>
    <p:sldId id="29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73" autoAdjust="0"/>
    <p:restoredTop sz="86337" autoAdjust="0"/>
  </p:normalViewPr>
  <p:slideViewPr>
    <p:cSldViewPr>
      <p:cViewPr varScale="1">
        <p:scale>
          <a:sx n="58" d="100"/>
          <a:sy n="58" d="100"/>
        </p:scale>
        <p:origin x="864" y="66"/>
      </p:cViewPr>
      <p:guideLst>
        <p:guide orient="horz" pos="2160"/>
        <p:guide pos="2880"/>
      </p:guideLst>
    </p:cSldViewPr>
  </p:slideViewPr>
  <p:outlineViewPr>
    <p:cViewPr>
      <p:scale>
        <a:sx n="33" d="100"/>
        <a:sy n="33" d="100"/>
      </p:scale>
      <p:origin x="0" y="-7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shared.ad.syr.edu\drive\MAX-Filer\Collab\Research-joyinger-F07\Admin\Classes\ECN741\Notes\HousingOwnershipVacanc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Annual</a:t>
            </a:r>
            <a:r>
              <a:rPr lang="en-US" sz="1800" baseline="0" dirty="0"/>
              <a:t> Homeownership Rate, 1983-2019</a:t>
            </a:r>
          </a:p>
          <a:p>
            <a:pPr>
              <a:defRPr sz="1800"/>
            </a:pPr>
            <a:endParaRPr lang="en-US" sz="1800" dirty="0"/>
          </a:p>
        </c:rich>
      </c:tx>
      <c:layout>
        <c:manualLayout>
          <c:xMode val="edge"/>
          <c:yMode val="edge"/>
          <c:x val="0.27534195065606326"/>
          <c:y val="8.0743693925451644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203576285881274E-2"/>
          <c:y val="7.5063502213219613E-2"/>
          <c:w val="0.93537934105928666"/>
          <c:h val="0.700712849198595"/>
        </c:manualLayout>
      </c:layout>
      <c:scatterChart>
        <c:scatterStyle val="lineMarker"/>
        <c:varyColors val="0"/>
        <c:ser>
          <c:idx val="0"/>
          <c:order val="0"/>
          <c:tx>
            <c:strRef>
              <c:f>Sheet2!$B$4</c:f>
              <c:strCache>
                <c:ptCount val="1"/>
                <c:pt idx="0">
                  <c:v>Non-Hispanic White</c:v>
                </c:pt>
              </c:strCache>
            </c:strRef>
          </c:tx>
          <c:spPr>
            <a:ln w="25400" cap="rnd">
              <a:solidFill>
                <a:schemeClr val="accent1"/>
              </a:solidFill>
              <a:round/>
            </a:ln>
            <a:effectLst/>
          </c:spPr>
          <c:marker>
            <c:symbol val="none"/>
          </c:marker>
          <c:xVal>
            <c:numRef>
              <c:f>Sheet2!$A$5:$A$41</c:f>
              <c:numCache>
                <c:formatCode>0</c:formatCode>
                <c:ptCount val="37"/>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formatCode="General">
                  <c:v>2012</c:v>
                </c:pt>
                <c:pt idx="30" formatCode="General">
                  <c:v>2013</c:v>
                </c:pt>
                <c:pt idx="31" formatCode="General">
                  <c:v>2014</c:v>
                </c:pt>
                <c:pt idx="32" formatCode="General">
                  <c:v>2015</c:v>
                </c:pt>
                <c:pt idx="33" formatCode="General">
                  <c:v>2016</c:v>
                </c:pt>
                <c:pt idx="34" formatCode="General">
                  <c:v>2017</c:v>
                </c:pt>
                <c:pt idx="35" formatCode="General">
                  <c:v>2018</c:v>
                </c:pt>
                <c:pt idx="36" formatCode="General">
                  <c:v>2019</c:v>
                </c:pt>
              </c:numCache>
            </c:numRef>
          </c:xVal>
          <c:yVal>
            <c:numRef>
              <c:f>Sheet2!$B$5:$B$41</c:f>
              <c:numCache>
                <c:formatCode>General</c:formatCode>
                <c:ptCount val="37"/>
                <c:pt idx="0">
                  <c:v>69.099999999999994</c:v>
                </c:pt>
                <c:pt idx="1">
                  <c:v>69</c:v>
                </c:pt>
                <c:pt idx="2">
                  <c:v>69</c:v>
                </c:pt>
                <c:pt idx="3">
                  <c:v>68.400000000000006</c:v>
                </c:pt>
                <c:pt idx="4">
                  <c:v>68.7</c:v>
                </c:pt>
                <c:pt idx="5">
                  <c:v>69.099999999999994</c:v>
                </c:pt>
                <c:pt idx="6">
                  <c:v>69.3</c:v>
                </c:pt>
                <c:pt idx="7">
                  <c:v>69.400000000000006</c:v>
                </c:pt>
                <c:pt idx="8">
                  <c:v>69.5</c:v>
                </c:pt>
                <c:pt idx="9">
                  <c:v>69.599999999999994</c:v>
                </c:pt>
                <c:pt idx="10">
                  <c:v>70.2</c:v>
                </c:pt>
                <c:pt idx="11">
                  <c:v>70</c:v>
                </c:pt>
                <c:pt idx="12">
                  <c:v>70.900000000000006</c:v>
                </c:pt>
                <c:pt idx="13">
                  <c:v>71.7</c:v>
                </c:pt>
                <c:pt idx="14">
                  <c:v>72</c:v>
                </c:pt>
                <c:pt idx="15">
                  <c:v>72.599999999999994</c:v>
                </c:pt>
                <c:pt idx="16">
                  <c:v>73.2</c:v>
                </c:pt>
                <c:pt idx="17">
                  <c:v>73.8</c:v>
                </c:pt>
                <c:pt idx="18">
                  <c:v>74.3</c:v>
                </c:pt>
                <c:pt idx="19">
                  <c:v>74.7</c:v>
                </c:pt>
                <c:pt idx="20">
                  <c:v>75.400000000000006</c:v>
                </c:pt>
                <c:pt idx="21">
                  <c:v>76</c:v>
                </c:pt>
                <c:pt idx="22">
                  <c:v>75.8</c:v>
                </c:pt>
                <c:pt idx="23">
                  <c:v>75.8</c:v>
                </c:pt>
                <c:pt idx="24">
                  <c:v>75.2</c:v>
                </c:pt>
                <c:pt idx="25">
                  <c:v>75</c:v>
                </c:pt>
                <c:pt idx="26">
                  <c:v>74.8</c:v>
                </c:pt>
                <c:pt idx="27">
                  <c:v>74.400000000000006</c:v>
                </c:pt>
                <c:pt idx="28">
                  <c:v>73.8</c:v>
                </c:pt>
                <c:pt idx="29">
                  <c:v>73.5</c:v>
                </c:pt>
                <c:pt idx="30">
                  <c:v>73.3</c:v>
                </c:pt>
                <c:pt idx="31">
                  <c:v>72.3</c:v>
                </c:pt>
                <c:pt idx="32">
                  <c:v>72.2</c:v>
                </c:pt>
                <c:pt idx="33">
                  <c:v>72.2</c:v>
                </c:pt>
                <c:pt idx="34">
                  <c:v>72.2</c:v>
                </c:pt>
                <c:pt idx="35">
                  <c:v>73.2</c:v>
                </c:pt>
                <c:pt idx="36">
                  <c:v>73.2</c:v>
                </c:pt>
              </c:numCache>
            </c:numRef>
          </c:yVal>
          <c:smooth val="0"/>
          <c:extLst>
            <c:ext xmlns:c16="http://schemas.microsoft.com/office/drawing/2014/chart" uri="{C3380CC4-5D6E-409C-BE32-E72D297353CC}">
              <c16:uniqueId val="{00000000-5F7D-45EC-98D3-AFB2AAAA8256}"/>
            </c:ext>
          </c:extLst>
        </c:ser>
        <c:ser>
          <c:idx val="1"/>
          <c:order val="1"/>
          <c:tx>
            <c:strRef>
              <c:f>Sheet2!$C$4</c:f>
              <c:strCache>
                <c:ptCount val="1"/>
                <c:pt idx="0">
                  <c:v>Non-Hispanic Black</c:v>
                </c:pt>
              </c:strCache>
            </c:strRef>
          </c:tx>
          <c:spPr>
            <a:ln w="31750" cap="rnd" cmpd="dbl">
              <a:solidFill>
                <a:schemeClr val="accent2"/>
              </a:solidFill>
              <a:prstDash val="solid"/>
              <a:round/>
            </a:ln>
            <a:effectLst/>
          </c:spPr>
          <c:marker>
            <c:symbol val="none"/>
          </c:marker>
          <c:xVal>
            <c:numRef>
              <c:f>Sheet2!$A$5:$A$41</c:f>
              <c:numCache>
                <c:formatCode>0</c:formatCode>
                <c:ptCount val="37"/>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formatCode="General">
                  <c:v>2012</c:v>
                </c:pt>
                <c:pt idx="30" formatCode="General">
                  <c:v>2013</c:v>
                </c:pt>
                <c:pt idx="31" formatCode="General">
                  <c:v>2014</c:v>
                </c:pt>
                <c:pt idx="32" formatCode="General">
                  <c:v>2015</c:v>
                </c:pt>
                <c:pt idx="33" formatCode="General">
                  <c:v>2016</c:v>
                </c:pt>
                <c:pt idx="34" formatCode="General">
                  <c:v>2017</c:v>
                </c:pt>
                <c:pt idx="35" formatCode="General">
                  <c:v>2018</c:v>
                </c:pt>
                <c:pt idx="36" formatCode="General">
                  <c:v>2019</c:v>
                </c:pt>
              </c:numCache>
            </c:numRef>
          </c:xVal>
          <c:yVal>
            <c:numRef>
              <c:f>Sheet2!$C$5:$C$41</c:f>
              <c:numCache>
                <c:formatCode>General</c:formatCode>
                <c:ptCount val="37"/>
                <c:pt idx="0">
                  <c:v>45.6</c:v>
                </c:pt>
                <c:pt idx="1">
                  <c:v>46</c:v>
                </c:pt>
                <c:pt idx="2">
                  <c:v>44.4</c:v>
                </c:pt>
                <c:pt idx="3">
                  <c:v>44.8</c:v>
                </c:pt>
                <c:pt idx="4">
                  <c:v>45.8</c:v>
                </c:pt>
                <c:pt idx="5">
                  <c:v>42.9</c:v>
                </c:pt>
                <c:pt idx="6">
                  <c:v>42.1</c:v>
                </c:pt>
                <c:pt idx="7">
                  <c:v>42.6</c:v>
                </c:pt>
                <c:pt idx="8">
                  <c:v>42.7</c:v>
                </c:pt>
                <c:pt idx="9">
                  <c:v>42.6</c:v>
                </c:pt>
                <c:pt idx="10">
                  <c:v>42</c:v>
                </c:pt>
                <c:pt idx="11">
                  <c:v>42.5</c:v>
                </c:pt>
                <c:pt idx="12">
                  <c:v>42.9</c:v>
                </c:pt>
                <c:pt idx="13">
                  <c:v>44.5</c:v>
                </c:pt>
                <c:pt idx="14">
                  <c:v>45.4</c:v>
                </c:pt>
                <c:pt idx="15">
                  <c:v>46.1</c:v>
                </c:pt>
                <c:pt idx="16">
                  <c:v>46.7</c:v>
                </c:pt>
                <c:pt idx="17">
                  <c:v>47.6</c:v>
                </c:pt>
                <c:pt idx="18">
                  <c:v>48.4</c:v>
                </c:pt>
                <c:pt idx="19">
                  <c:v>48.2</c:v>
                </c:pt>
                <c:pt idx="20">
                  <c:v>48.8</c:v>
                </c:pt>
                <c:pt idx="21">
                  <c:v>49.7</c:v>
                </c:pt>
                <c:pt idx="22">
                  <c:v>48.8</c:v>
                </c:pt>
                <c:pt idx="23">
                  <c:v>48.4</c:v>
                </c:pt>
                <c:pt idx="24">
                  <c:v>47.8</c:v>
                </c:pt>
                <c:pt idx="25">
                  <c:v>47.9</c:v>
                </c:pt>
                <c:pt idx="26">
                  <c:v>46.6</c:v>
                </c:pt>
                <c:pt idx="27">
                  <c:v>45.9</c:v>
                </c:pt>
                <c:pt idx="28">
                  <c:v>45.4</c:v>
                </c:pt>
                <c:pt idx="29">
                  <c:v>44.6</c:v>
                </c:pt>
                <c:pt idx="30">
                  <c:v>43.8</c:v>
                </c:pt>
                <c:pt idx="31">
                  <c:v>43.2</c:v>
                </c:pt>
                <c:pt idx="32">
                  <c:v>42.5</c:v>
                </c:pt>
                <c:pt idx="33">
                  <c:v>42.4</c:v>
                </c:pt>
                <c:pt idx="34">
                  <c:v>43.1</c:v>
                </c:pt>
                <c:pt idx="35">
                  <c:v>41.8</c:v>
                </c:pt>
                <c:pt idx="36">
                  <c:v>41.3</c:v>
                </c:pt>
              </c:numCache>
            </c:numRef>
          </c:yVal>
          <c:smooth val="0"/>
          <c:extLst>
            <c:ext xmlns:c16="http://schemas.microsoft.com/office/drawing/2014/chart" uri="{C3380CC4-5D6E-409C-BE32-E72D297353CC}">
              <c16:uniqueId val="{00000001-5F7D-45EC-98D3-AFB2AAAA8256}"/>
            </c:ext>
          </c:extLst>
        </c:ser>
        <c:ser>
          <c:idx val="2"/>
          <c:order val="2"/>
          <c:tx>
            <c:strRef>
              <c:f>Sheet2!$D$4</c:f>
              <c:strCache>
                <c:ptCount val="1"/>
                <c:pt idx="0">
                  <c:v>Non-Hispanic Other Race</c:v>
                </c:pt>
              </c:strCache>
            </c:strRef>
          </c:tx>
          <c:spPr>
            <a:ln w="31750" cap="rnd">
              <a:solidFill>
                <a:schemeClr val="accent3"/>
              </a:solidFill>
              <a:prstDash val="sysDot"/>
              <a:round/>
            </a:ln>
            <a:effectLst/>
          </c:spPr>
          <c:marker>
            <c:symbol val="none"/>
          </c:marker>
          <c:xVal>
            <c:numRef>
              <c:f>Sheet2!$A$5:$A$41</c:f>
              <c:numCache>
                <c:formatCode>0</c:formatCode>
                <c:ptCount val="37"/>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formatCode="General">
                  <c:v>2012</c:v>
                </c:pt>
                <c:pt idx="30" formatCode="General">
                  <c:v>2013</c:v>
                </c:pt>
                <c:pt idx="31" formatCode="General">
                  <c:v>2014</c:v>
                </c:pt>
                <c:pt idx="32" formatCode="General">
                  <c:v>2015</c:v>
                </c:pt>
                <c:pt idx="33" formatCode="General">
                  <c:v>2016</c:v>
                </c:pt>
                <c:pt idx="34" formatCode="General">
                  <c:v>2017</c:v>
                </c:pt>
                <c:pt idx="35" formatCode="General">
                  <c:v>2018</c:v>
                </c:pt>
                <c:pt idx="36" formatCode="General">
                  <c:v>2019</c:v>
                </c:pt>
              </c:numCache>
            </c:numRef>
          </c:xVal>
          <c:yVal>
            <c:numRef>
              <c:f>Sheet2!$D$5:$D$41</c:f>
              <c:numCache>
                <c:formatCode>General</c:formatCode>
                <c:ptCount val="37"/>
                <c:pt idx="0">
                  <c:v>53.3</c:v>
                </c:pt>
                <c:pt idx="1">
                  <c:v>50.9</c:v>
                </c:pt>
                <c:pt idx="2">
                  <c:v>50.7</c:v>
                </c:pt>
                <c:pt idx="3">
                  <c:v>49.7</c:v>
                </c:pt>
                <c:pt idx="4">
                  <c:v>48.7</c:v>
                </c:pt>
                <c:pt idx="5">
                  <c:v>49.7</c:v>
                </c:pt>
                <c:pt idx="6">
                  <c:v>50.6</c:v>
                </c:pt>
                <c:pt idx="7">
                  <c:v>49.2</c:v>
                </c:pt>
                <c:pt idx="8">
                  <c:v>51.3</c:v>
                </c:pt>
                <c:pt idx="9">
                  <c:v>52.5</c:v>
                </c:pt>
                <c:pt idx="10">
                  <c:v>50.6</c:v>
                </c:pt>
                <c:pt idx="11">
                  <c:v>50.8</c:v>
                </c:pt>
                <c:pt idx="12">
                  <c:v>51.5</c:v>
                </c:pt>
                <c:pt idx="13">
                  <c:v>51.5</c:v>
                </c:pt>
                <c:pt idx="14">
                  <c:v>53.3</c:v>
                </c:pt>
                <c:pt idx="15">
                  <c:v>53.7</c:v>
                </c:pt>
                <c:pt idx="16">
                  <c:v>54.1</c:v>
                </c:pt>
                <c:pt idx="17">
                  <c:v>53.9</c:v>
                </c:pt>
                <c:pt idx="18">
                  <c:v>54.7</c:v>
                </c:pt>
                <c:pt idx="19">
                  <c:v>55</c:v>
                </c:pt>
                <c:pt idx="20">
                  <c:v>56.7</c:v>
                </c:pt>
                <c:pt idx="21">
                  <c:v>59.6</c:v>
                </c:pt>
                <c:pt idx="22">
                  <c:v>60.4</c:v>
                </c:pt>
                <c:pt idx="23">
                  <c:v>61.1</c:v>
                </c:pt>
                <c:pt idx="24">
                  <c:v>60.3</c:v>
                </c:pt>
                <c:pt idx="25">
                  <c:v>59.8</c:v>
                </c:pt>
                <c:pt idx="26">
                  <c:v>59.7</c:v>
                </c:pt>
                <c:pt idx="27">
                  <c:v>58.8</c:v>
                </c:pt>
                <c:pt idx="28">
                  <c:v>58</c:v>
                </c:pt>
                <c:pt idx="29">
                  <c:v>56.9</c:v>
                </c:pt>
                <c:pt idx="30">
                  <c:v>57.6</c:v>
                </c:pt>
                <c:pt idx="31">
                  <c:v>58.9</c:v>
                </c:pt>
                <c:pt idx="32">
                  <c:v>55.4</c:v>
                </c:pt>
                <c:pt idx="33">
                  <c:v>56.4</c:v>
                </c:pt>
                <c:pt idx="34">
                  <c:v>56.4</c:v>
                </c:pt>
                <c:pt idx="35">
                  <c:v>56.3</c:v>
                </c:pt>
                <c:pt idx="36">
                  <c:v>57.8</c:v>
                </c:pt>
              </c:numCache>
            </c:numRef>
          </c:yVal>
          <c:smooth val="0"/>
          <c:extLst>
            <c:ext xmlns:c16="http://schemas.microsoft.com/office/drawing/2014/chart" uri="{C3380CC4-5D6E-409C-BE32-E72D297353CC}">
              <c16:uniqueId val="{00000002-5F7D-45EC-98D3-AFB2AAAA8256}"/>
            </c:ext>
          </c:extLst>
        </c:ser>
        <c:ser>
          <c:idx val="3"/>
          <c:order val="3"/>
          <c:tx>
            <c:strRef>
              <c:f>Sheet2!$E$4</c:f>
              <c:strCache>
                <c:ptCount val="1"/>
                <c:pt idx="0">
                  <c:v>Non-Hispanic More than 1 Race</c:v>
                </c:pt>
              </c:strCache>
            </c:strRef>
          </c:tx>
          <c:spPr>
            <a:ln w="31750" cap="rnd">
              <a:solidFill>
                <a:schemeClr val="accent4"/>
              </a:solidFill>
              <a:prstDash val="dash"/>
              <a:round/>
            </a:ln>
            <a:effectLst/>
          </c:spPr>
          <c:marker>
            <c:symbol val="none"/>
          </c:marker>
          <c:xVal>
            <c:numRef>
              <c:f>Sheet2!$A$5:$A$41</c:f>
              <c:numCache>
                <c:formatCode>0</c:formatCode>
                <c:ptCount val="37"/>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formatCode="General">
                  <c:v>2012</c:v>
                </c:pt>
                <c:pt idx="30" formatCode="General">
                  <c:v>2013</c:v>
                </c:pt>
                <c:pt idx="31" formatCode="General">
                  <c:v>2014</c:v>
                </c:pt>
                <c:pt idx="32" formatCode="General">
                  <c:v>2015</c:v>
                </c:pt>
                <c:pt idx="33" formatCode="General">
                  <c:v>2016</c:v>
                </c:pt>
                <c:pt idx="34" formatCode="General">
                  <c:v>2017</c:v>
                </c:pt>
                <c:pt idx="35" formatCode="General">
                  <c:v>2018</c:v>
                </c:pt>
                <c:pt idx="36" formatCode="General">
                  <c:v>2019</c:v>
                </c:pt>
              </c:numCache>
            </c:numRef>
          </c:xVal>
          <c:yVal>
            <c:numRef>
              <c:f>Sheet2!$E$5:$E$41</c:f>
              <c:numCache>
                <c:formatCode>General</c:formatCode>
                <c:ptCount val="37"/>
                <c:pt idx="20">
                  <c:v>58</c:v>
                </c:pt>
                <c:pt idx="21">
                  <c:v>60.4</c:v>
                </c:pt>
                <c:pt idx="22">
                  <c:v>59.8</c:v>
                </c:pt>
                <c:pt idx="23">
                  <c:v>59.9</c:v>
                </c:pt>
                <c:pt idx="24">
                  <c:v>59</c:v>
                </c:pt>
                <c:pt idx="25">
                  <c:v>57.8</c:v>
                </c:pt>
                <c:pt idx="26">
                  <c:v>56</c:v>
                </c:pt>
                <c:pt idx="27">
                  <c:v>55.6</c:v>
                </c:pt>
                <c:pt idx="28">
                  <c:v>54.9</c:v>
                </c:pt>
                <c:pt idx="29">
                  <c:v>55.7</c:v>
                </c:pt>
                <c:pt idx="30">
                  <c:v>53.5</c:v>
                </c:pt>
                <c:pt idx="31">
                  <c:v>47.9</c:v>
                </c:pt>
                <c:pt idx="32">
                  <c:v>51.5</c:v>
                </c:pt>
                <c:pt idx="33">
                  <c:v>49.9</c:v>
                </c:pt>
                <c:pt idx="34">
                  <c:v>52.8</c:v>
                </c:pt>
                <c:pt idx="35">
                  <c:v>50.9</c:v>
                </c:pt>
                <c:pt idx="36">
                  <c:v>52.4</c:v>
                </c:pt>
              </c:numCache>
            </c:numRef>
          </c:yVal>
          <c:smooth val="0"/>
          <c:extLst>
            <c:ext xmlns:c16="http://schemas.microsoft.com/office/drawing/2014/chart" uri="{C3380CC4-5D6E-409C-BE32-E72D297353CC}">
              <c16:uniqueId val="{00000003-5F7D-45EC-98D3-AFB2AAAA8256}"/>
            </c:ext>
          </c:extLst>
        </c:ser>
        <c:ser>
          <c:idx val="4"/>
          <c:order val="4"/>
          <c:tx>
            <c:strRef>
              <c:f>Sheet2!$F$4</c:f>
              <c:strCache>
                <c:ptCount val="1"/>
                <c:pt idx="0">
                  <c:v>Hispanic</c:v>
                </c:pt>
              </c:strCache>
            </c:strRef>
          </c:tx>
          <c:spPr>
            <a:ln w="31750" cap="rnd">
              <a:solidFill>
                <a:schemeClr val="accent5"/>
              </a:solidFill>
              <a:prstDash val="dashDot"/>
              <a:round/>
            </a:ln>
            <a:effectLst/>
          </c:spPr>
          <c:marker>
            <c:symbol val="none"/>
          </c:marker>
          <c:xVal>
            <c:numRef>
              <c:f>Sheet2!$A$5:$A$41</c:f>
              <c:numCache>
                <c:formatCode>0</c:formatCode>
                <c:ptCount val="37"/>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formatCode="General">
                  <c:v>2012</c:v>
                </c:pt>
                <c:pt idx="30" formatCode="General">
                  <c:v>2013</c:v>
                </c:pt>
                <c:pt idx="31" formatCode="General">
                  <c:v>2014</c:v>
                </c:pt>
                <c:pt idx="32" formatCode="General">
                  <c:v>2015</c:v>
                </c:pt>
                <c:pt idx="33" formatCode="General">
                  <c:v>2016</c:v>
                </c:pt>
                <c:pt idx="34" formatCode="General">
                  <c:v>2017</c:v>
                </c:pt>
                <c:pt idx="35" formatCode="General">
                  <c:v>2018</c:v>
                </c:pt>
                <c:pt idx="36" formatCode="General">
                  <c:v>2019</c:v>
                </c:pt>
              </c:numCache>
            </c:numRef>
          </c:xVal>
          <c:yVal>
            <c:numRef>
              <c:f>Sheet2!$F$5:$F$41</c:f>
              <c:numCache>
                <c:formatCode>General</c:formatCode>
                <c:ptCount val="37"/>
                <c:pt idx="0">
                  <c:v>41.2</c:v>
                </c:pt>
                <c:pt idx="1">
                  <c:v>40.1</c:v>
                </c:pt>
                <c:pt idx="2">
                  <c:v>41.1</c:v>
                </c:pt>
                <c:pt idx="3">
                  <c:v>40.6</c:v>
                </c:pt>
                <c:pt idx="4">
                  <c:v>40.6</c:v>
                </c:pt>
                <c:pt idx="5">
                  <c:v>40.6</c:v>
                </c:pt>
                <c:pt idx="6">
                  <c:v>41.6</c:v>
                </c:pt>
                <c:pt idx="7">
                  <c:v>41.2</c:v>
                </c:pt>
                <c:pt idx="8">
                  <c:v>39</c:v>
                </c:pt>
                <c:pt idx="9">
                  <c:v>39.9</c:v>
                </c:pt>
                <c:pt idx="10">
                  <c:v>39.4</c:v>
                </c:pt>
                <c:pt idx="11">
                  <c:v>41.2</c:v>
                </c:pt>
                <c:pt idx="12">
                  <c:v>42</c:v>
                </c:pt>
                <c:pt idx="13">
                  <c:v>42.8</c:v>
                </c:pt>
                <c:pt idx="14">
                  <c:v>43.3</c:v>
                </c:pt>
                <c:pt idx="15">
                  <c:v>44.7</c:v>
                </c:pt>
                <c:pt idx="16">
                  <c:v>45.5</c:v>
                </c:pt>
                <c:pt idx="17">
                  <c:v>46.3</c:v>
                </c:pt>
                <c:pt idx="18">
                  <c:v>47.3</c:v>
                </c:pt>
                <c:pt idx="19">
                  <c:v>47</c:v>
                </c:pt>
                <c:pt idx="20">
                  <c:v>46.7</c:v>
                </c:pt>
                <c:pt idx="21">
                  <c:v>48.1</c:v>
                </c:pt>
                <c:pt idx="22">
                  <c:v>49.5</c:v>
                </c:pt>
                <c:pt idx="23">
                  <c:v>49.7</c:v>
                </c:pt>
                <c:pt idx="24">
                  <c:v>49.7</c:v>
                </c:pt>
                <c:pt idx="25">
                  <c:v>49.1</c:v>
                </c:pt>
                <c:pt idx="26">
                  <c:v>48.4</c:v>
                </c:pt>
                <c:pt idx="27">
                  <c:v>47.5</c:v>
                </c:pt>
                <c:pt idx="28">
                  <c:v>46.9</c:v>
                </c:pt>
                <c:pt idx="29">
                  <c:v>46.1</c:v>
                </c:pt>
                <c:pt idx="30">
                  <c:v>46.1</c:v>
                </c:pt>
                <c:pt idx="31">
                  <c:v>44.5</c:v>
                </c:pt>
                <c:pt idx="32">
                  <c:v>46.7</c:v>
                </c:pt>
                <c:pt idx="33">
                  <c:v>46.3</c:v>
                </c:pt>
                <c:pt idx="34">
                  <c:v>45.5</c:v>
                </c:pt>
                <c:pt idx="35">
                  <c:v>47.4</c:v>
                </c:pt>
                <c:pt idx="36">
                  <c:v>46.6</c:v>
                </c:pt>
              </c:numCache>
            </c:numRef>
          </c:yVal>
          <c:smooth val="0"/>
          <c:extLst>
            <c:ext xmlns:c16="http://schemas.microsoft.com/office/drawing/2014/chart" uri="{C3380CC4-5D6E-409C-BE32-E72D297353CC}">
              <c16:uniqueId val="{00000004-5F7D-45EC-98D3-AFB2AAAA8256}"/>
            </c:ext>
          </c:extLst>
        </c:ser>
        <c:dLbls>
          <c:showLegendKey val="0"/>
          <c:showVal val="0"/>
          <c:showCatName val="0"/>
          <c:showSerName val="0"/>
          <c:showPercent val="0"/>
          <c:showBubbleSize val="0"/>
        </c:dLbls>
        <c:axId val="372750896"/>
        <c:axId val="372751680"/>
      </c:scatterChart>
      <c:valAx>
        <c:axId val="372750896"/>
        <c:scaling>
          <c:orientation val="minMax"/>
          <c:max val="2019"/>
        </c:scaling>
        <c:delete val="0"/>
        <c:axPos val="b"/>
        <c:majorGridlines>
          <c:spPr>
            <a:ln w="9525" cap="flat" cmpd="sng" algn="ctr">
              <a:no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2751680"/>
        <c:crosses val="autoZero"/>
        <c:crossBetween val="midCat"/>
      </c:valAx>
      <c:valAx>
        <c:axId val="372751680"/>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2750896"/>
        <c:crosses val="autoZero"/>
        <c:crossBetween val="midCat"/>
      </c:valAx>
      <c:spPr>
        <a:noFill/>
        <a:ln>
          <a:solidFill>
            <a:schemeClr val="tx1"/>
          </a:solidFill>
        </a:ln>
        <a:effectLst/>
      </c:spPr>
    </c:plotArea>
    <c:legend>
      <c:legendPos val="b"/>
      <c:layout>
        <c:manualLayout>
          <c:xMode val="edge"/>
          <c:yMode val="edge"/>
          <c:x val="5.253676881328765E-2"/>
          <c:y val="0.85212412340243116"/>
          <c:w val="0.91837872824086764"/>
          <c:h val="0.1357643225087510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1B463B-AA94-4E51-A081-14829EB293F6}" type="datetimeFigureOut">
              <a:rPr lang="en-US" smtClean="0"/>
              <a:t>8/4/2020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B36172-40DE-4155-9117-AE5FFAAD7108}" type="slidenum">
              <a:rPr lang="en-US" smtClean="0"/>
              <a:t>‹#›</a:t>
            </a:fld>
            <a:endParaRPr lang="en-US"/>
          </a:p>
        </p:txBody>
      </p:sp>
    </p:spTree>
    <p:extLst>
      <p:ext uri="{BB962C8B-B14F-4D97-AF65-F5344CB8AC3E}">
        <p14:creationId xmlns:p14="http://schemas.microsoft.com/office/powerpoint/2010/main" val="1527396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B36172-40DE-4155-9117-AE5FFAAD7108}" type="slidenum">
              <a:rPr lang="en-US" smtClean="0"/>
              <a:t>28</a:t>
            </a:fld>
            <a:endParaRPr lang="en-US"/>
          </a:p>
        </p:txBody>
      </p:sp>
    </p:spTree>
    <p:extLst>
      <p:ext uri="{BB962C8B-B14F-4D97-AF65-F5344CB8AC3E}">
        <p14:creationId xmlns:p14="http://schemas.microsoft.com/office/powerpoint/2010/main" val="254767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FA9A13D1-E279-42DD-BB3C-1752E55AB318}" type="datetimeFigureOut">
              <a:rPr lang="en-US" smtClean="0"/>
              <a:pPr/>
              <a:t>8/4/2020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4137C6D-94B2-4F08-ACBF-0D8EF6D4C2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A9A13D1-E279-42DD-BB3C-1752E55AB318}"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A9A13D1-E279-42DD-BB3C-1752E55AB318}"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FA9A13D1-E279-42DD-BB3C-1752E55AB318}" type="datetimeFigureOut">
              <a:rPr lang="en-US" smtClean="0"/>
              <a:pPr/>
              <a:t>8/4/2020</a:t>
            </a:fld>
            <a:endParaRPr lang="en-US"/>
          </a:p>
        </p:txBody>
      </p:sp>
      <p:sp>
        <p:nvSpPr>
          <p:cNvPr id="27" name="Slide Number Placeholder 26"/>
          <p:cNvSpPr>
            <a:spLocks noGrp="1"/>
          </p:cNvSpPr>
          <p:nvPr>
            <p:ph type="sldNum" sz="quarter" idx="11"/>
          </p:nvPr>
        </p:nvSpPr>
        <p:spPr/>
        <p:txBody>
          <a:bodyPr rtlCol="0"/>
          <a:lstStyle/>
          <a:p>
            <a:fld id="{54137C6D-94B2-4F08-ACBF-0D8EF6D4C21D}"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FA9A13D1-E279-42DD-BB3C-1752E55AB318}" type="datetimeFigureOut">
              <a:rPr lang="en-US" smtClean="0"/>
              <a:pPr/>
              <a:t>8/4/2020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4137C6D-94B2-4F08-ACBF-0D8EF6D4C2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A13D1-E279-42DD-BB3C-1752E55AB318}" type="datetimeFigureOut">
              <a:rPr lang="en-US" smtClean="0"/>
              <a:pPr/>
              <a:t>8/4/2020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A9A13D1-E279-42DD-BB3C-1752E55AB318}"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A9A13D1-E279-42DD-BB3C-1752E55AB318}"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A9A13D1-E279-42DD-BB3C-1752E55AB318}" type="datetimeFigureOut">
              <a:rPr lang="en-US" smtClean="0"/>
              <a:pPr/>
              <a:t>8/4/2020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4137C6D-94B2-4F08-ACBF-0D8EF6D4C2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narrowthegap.org/images/documents/Wealth-Gap---FINAL-COMPLETE-REPORT.pdf" TargetMode="Externa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ECN741:  Urban Economics</a:t>
            </a:r>
          </a:p>
        </p:txBody>
      </p:sp>
      <p:sp>
        <p:nvSpPr>
          <p:cNvPr id="3" name="Subtitle"/>
          <p:cNvSpPr>
            <a:spLocks noGrp="1"/>
          </p:cNvSpPr>
          <p:nvPr>
            <p:ph type="subTitle" idx="1"/>
          </p:nvPr>
        </p:nvSpPr>
        <p:spPr>
          <a:xfrm>
            <a:off x="457200" y="3899938"/>
            <a:ext cx="5410200" cy="1752600"/>
          </a:xfrm>
        </p:spPr>
        <p:txBody>
          <a:bodyPr>
            <a:normAutofit fontScale="92500" lnSpcReduction="10000"/>
          </a:bodyPr>
          <a:lstStyle/>
          <a:p>
            <a:r>
              <a:rPr lang="en-US" sz="4000" dirty="0"/>
              <a:t>Homeownership</a:t>
            </a:r>
          </a:p>
          <a:p>
            <a:r>
              <a:rPr lang="en-US" sz="4000" dirty="0"/>
              <a:t>Gaps Between Ethnic Groups</a:t>
            </a:r>
          </a:p>
        </p:txBody>
      </p:sp>
      <p:sp>
        <p:nvSpPr>
          <p:cNvPr id="5" name="TextBox"/>
          <p:cNvSpPr txBox="1"/>
          <p:nvPr/>
        </p:nvSpPr>
        <p:spPr>
          <a:xfrm>
            <a:off x="533400" y="6019800"/>
            <a:ext cx="7391400" cy="369332"/>
          </a:xfrm>
          <a:prstGeom prst="rect">
            <a:avLst/>
          </a:prstGeom>
          <a:noFill/>
        </p:spPr>
        <p:txBody>
          <a:bodyPr wrap="square" rtlCol="0">
            <a:spAutoFit/>
          </a:bodyPr>
          <a:lstStyle/>
          <a:p>
            <a:r>
              <a:rPr lang="en-US" dirty="0"/>
              <a:t>Professor John Yinger, The Maxwell School, Syracuse University, 2020</a:t>
            </a:r>
          </a:p>
        </p:txBody>
      </p:sp>
      <p:pic>
        <p:nvPicPr>
          <p:cNvPr id="102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6629400" y="762000"/>
            <a:ext cx="1818742" cy="180959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Homeownership Gaps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marL="922338" lvl="2" indent="-922338" algn="ctr">
              <a:buNone/>
            </a:pPr>
            <a:r>
              <a:rPr lang="en-US" b="1" dirty="0">
                <a:solidFill>
                  <a:schemeClr val="accent2"/>
                </a:solidFill>
              </a:rPr>
              <a:t>Comment on Past Discrimination</a:t>
            </a:r>
          </a:p>
          <a:p>
            <a:pPr marL="922338" lvl="2" indent="-922338" algn="ctr">
              <a:buNone/>
            </a:pPr>
            <a:endParaRPr lang="en-US" dirty="0"/>
          </a:p>
          <a:p>
            <a:pPr marL="457200" lvl="2" indent="-457200">
              <a:spcBef>
                <a:spcPts val="0"/>
              </a:spcBef>
              <a:spcAft>
                <a:spcPts val="1200"/>
              </a:spcAft>
            </a:pPr>
            <a:r>
              <a:rPr lang="en-US" dirty="0"/>
              <a:t>Although the focus in G/R and the rest of this literature is on </a:t>
            </a:r>
            <a:r>
              <a:rPr lang="en-US" u="sng" dirty="0"/>
              <a:t>current</a:t>
            </a:r>
            <a:r>
              <a:rPr lang="en-US" dirty="0"/>
              <a:t> discrimination, the studies in this literature also shed light on past discrimination.</a:t>
            </a:r>
          </a:p>
          <a:p>
            <a:pPr marL="457200" lvl="2" indent="-457200">
              <a:spcBef>
                <a:spcPts val="0"/>
              </a:spcBef>
              <a:spcAft>
                <a:spcPts val="1200"/>
              </a:spcAft>
            </a:pPr>
            <a:r>
              <a:rPr lang="en-US" dirty="0"/>
              <a:t>Past discrimination is the cause of racial and ethnic gaps in the control variables, such as income, wealth, and education.</a:t>
            </a:r>
          </a:p>
          <a:p>
            <a:pPr marL="457200" lvl="2" indent="-457200">
              <a:spcBef>
                <a:spcPts val="0"/>
              </a:spcBef>
              <a:spcAft>
                <a:spcPts val="1200"/>
              </a:spcAft>
            </a:pPr>
            <a:r>
              <a:rPr lang="en-US" dirty="0"/>
              <a:t>So estimating the impact of racial or ethnic differences in these variables on the homeownership gap is an estimate of the impact of past discrimination on current differences in homeownership.</a:t>
            </a:r>
          </a:p>
          <a:p>
            <a:pPr marL="457200" lvl="2" indent="-457200"/>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872337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Homeownership Gaps</a:t>
            </a:r>
            <a:br>
              <a:rPr lang="en-US" sz="2400" dirty="0"/>
            </a:br>
            <a:r>
              <a:rPr lang="en-US" sz="2400" dirty="0"/>
              <a:t>  </a:t>
            </a:r>
          </a:p>
        </p:txBody>
      </p:sp>
      <p:pic>
        <p:nvPicPr>
          <p:cNvPr id="12" name="Table" descr="Please contact Professor Yinger for details regarding figures and graphs."/>
          <p:cNvPicPr/>
          <p:nvPr/>
        </p:nvPicPr>
        <p:blipFill rotWithShape="1">
          <a:blip r:embed="rId2"/>
          <a:srcRect l="20621" t="12594" r="20057" b="5449"/>
          <a:stretch/>
        </p:blipFill>
        <p:spPr>
          <a:xfrm>
            <a:off x="1143000" y="1066800"/>
            <a:ext cx="6629400" cy="5638800"/>
          </a:xfrm>
          <a:prstGeom prst="rect">
            <a:avLst/>
          </a:prstGeom>
        </p:spPr>
      </p:pic>
      <p:sp>
        <p:nvSpPr>
          <p:cNvPr id="7" name="Table Structure" descr="Please contact Professor Yinger for details regarding figures and graphs."/>
          <p:cNvSpPr/>
          <p:nvPr/>
        </p:nvSpPr>
        <p:spPr>
          <a:xfrm>
            <a:off x="3276600" y="5242302"/>
            <a:ext cx="4419600" cy="10822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218637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Homeownership Gaps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fontScale="92500" lnSpcReduction="10000"/>
          </a:bodyPr>
          <a:lstStyle/>
          <a:p>
            <a:pPr marL="922338" lvl="2" indent="-922338" algn="ctr">
              <a:buNone/>
            </a:pPr>
            <a:r>
              <a:rPr lang="en-US" sz="3000" b="1" dirty="0">
                <a:solidFill>
                  <a:schemeClr val="accent2"/>
                </a:solidFill>
              </a:rPr>
              <a:t>Gabriel and Rosenthal, 2</a:t>
            </a:r>
          </a:p>
          <a:p>
            <a:pPr marL="109728" indent="0">
              <a:lnSpc>
                <a:spcPct val="60000"/>
              </a:lnSpc>
              <a:buNone/>
            </a:pPr>
            <a:r>
              <a:rPr lang="en-US" dirty="0"/>
              <a:t> </a:t>
            </a:r>
          </a:p>
          <a:p>
            <a:r>
              <a:rPr lang="en-US" dirty="0"/>
              <a:t>Gabriel and Rosenthal use the Survey of Consumer Finances, which provides some information on credit constraints:</a:t>
            </a:r>
          </a:p>
          <a:p>
            <a:pPr lvl="2">
              <a:lnSpc>
                <a:spcPct val="60000"/>
              </a:lnSpc>
              <a:buNone/>
            </a:pPr>
            <a:endParaRPr lang="en-US" dirty="0"/>
          </a:p>
          <a:p>
            <a:pPr marL="347663" indent="0">
              <a:buNone/>
            </a:pPr>
            <a:r>
              <a:rPr lang="en-US" dirty="0"/>
              <a:t>“[I]</a:t>
            </a:r>
            <a:r>
              <a:rPr lang="en-US" dirty="0" err="1"/>
              <a:t>ndividuals</a:t>
            </a:r>
            <a:r>
              <a:rPr lang="en-US" dirty="0"/>
              <a:t> are coded as not credit constrained if they report that they had not had any loan request turned down or partially rejected, and also that they had not been discouraged from applying for credit in the previous years. In the discussion to follow, these individuals are characterized as </a:t>
            </a:r>
            <a:r>
              <a:rPr lang="en-US" i="1" dirty="0"/>
              <a:t>not constrained</a:t>
            </a:r>
            <a:r>
              <a:rPr lang="en-US" dirty="0"/>
              <a:t>. All other households are characterized as </a:t>
            </a:r>
            <a:r>
              <a:rPr lang="en-US" i="1" dirty="0"/>
              <a:t>possibly </a:t>
            </a:r>
            <a:r>
              <a:rPr lang="en-US" dirty="0"/>
              <a:t>constrained.”</a:t>
            </a:r>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335247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Homeownership Gaps</a:t>
            </a:r>
            <a:br>
              <a:rPr lang="en-US" sz="2400" dirty="0"/>
            </a:br>
            <a:r>
              <a:rPr lang="en-US" sz="2400" dirty="0"/>
              <a:t>  </a:t>
            </a:r>
          </a:p>
        </p:txBody>
      </p:sp>
      <p:sp>
        <p:nvSpPr>
          <p:cNvPr id="3" name="Content Placeholder"/>
          <p:cNvSpPr>
            <a:spLocks noGrp="1"/>
          </p:cNvSpPr>
          <p:nvPr>
            <p:ph idx="1"/>
          </p:nvPr>
        </p:nvSpPr>
        <p:spPr>
          <a:xfrm>
            <a:off x="457200" y="1371600"/>
            <a:ext cx="8229600" cy="5355336"/>
          </a:xfrm>
        </p:spPr>
        <p:txBody>
          <a:bodyPr>
            <a:normAutofit fontScale="85000" lnSpcReduction="20000"/>
          </a:bodyPr>
          <a:lstStyle/>
          <a:p>
            <a:pPr marL="922338" lvl="2" indent="-922338" algn="ctr">
              <a:buNone/>
            </a:pPr>
            <a:r>
              <a:rPr lang="en-US" sz="3300" b="1" dirty="0">
                <a:solidFill>
                  <a:schemeClr val="accent2"/>
                </a:solidFill>
              </a:rPr>
              <a:t>Gabriel and Rosenthal, 3</a:t>
            </a:r>
          </a:p>
          <a:p>
            <a:pPr marL="922338" lvl="2" indent="-922338" algn="ctr">
              <a:buNone/>
            </a:pPr>
            <a:endParaRPr lang="en-US" b="1" dirty="0">
              <a:solidFill>
                <a:schemeClr val="accent2"/>
              </a:solidFill>
            </a:endParaRPr>
          </a:p>
          <a:p>
            <a:r>
              <a:rPr lang="en-US" dirty="0"/>
              <a:t>The Gabriel/Rosenthal model starts with two latent variables, which reflect the likelihood that(1) the family is not credit constrained and (2) that the family prefers to own (if barriers were not an issue):</a:t>
            </a:r>
          </a:p>
          <a:p>
            <a:pPr marL="109728" indent="0">
              <a:lnSpc>
                <a:spcPct val="70000"/>
              </a:lnSpc>
              <a:buNone/>
            </a:pPr>
            <a:endParaRPr lang="en-US" dirty="0"/>
          </a:p>
          <a:p>
            <a:pPr marL="109728" indent="0">
              <a:buNone/>
            </a:pPr>
            <a:r>
              <a:rPr lang="en-US" dirty="0"/>
              <a:t>	</a:t>
            </a:r>
            <a:r>
              <a:rPr lang="en-US" i="1" dirty="0" err="1"/>
              <a:t>I</a:t>
            </a:r>
            <a:r>
              <a:rPr lang="en-US" baseline="-25000" dirty="0" err="1"/>
              <a:t>NotCC</a:t>
            </a:r>
            <a:r>
              <a:rPr lang="en-US" dirty="0"/>
              <a:t> = </a:t>
            </a:r>
            <a:r>
              <a:rPr lang="en-US" i="1" dirty="0"/>
              <a:t>xc + μ</a:t>
            </a:r>
            <a:r>
              <a:rPr lang="en-US" baseline="-25000" dirty="0"/>
              <a:t>1</a:t>
            </a:r>
            <a:endParaRPr lang="en-US" dirty="0"/>
          </a:p>
          <a:p>
            <a:pPr marL="109728" indent="0">
              <a:lnSpc>
                <a:spcPct val="70000"/>
              </a:lnSpc>
              <a:buNone/>
            </a:pPr>
            <a:r>
              <a:rPr lang="en-US" dirty="0"/>
              <a:t> </a:t>
            </a:r>
          </a:p>
          <a:p>
            <a:pPr marL="109728" indent="0">
              <a:buNone/>
            </a:pPr>
            <a:r>
              <a:rPr lang="en-US" dirty="0"/>
              <a:t>	</a:t>
            </a:r>
            <a:r>
              <a:rPr lang="en-US" i="1" dirty="0" err="1"/>
              <a:t>I</a:t>
            </a:r>
            <a:r>
              <a:rPr lang="en-US" baseline="-25000" dirty="0" err="1"/>
              <a:t>POwn</a:t>
            </a:r>
            <a:r>
              <a:rPr lang="en-US" dirty="0"/>
              <a:t> = </a:t>
            </a:r>
            <a:r>
              <a:rPr lang="en-US" i="1" dirty="0" err="1"/>
              <a:t>xb</a:t>
            </a:r>
            <a:r>
              <a:rPr lang="en-US" i="1" dirty="0"/>
              <a:t> + μ</a:t>
            </a:r>
            <a:r>
              <a:rPr lang="en-US" baseline="-25000" dirty="0"/>
              <a:t>2</a:t>
            </a:r>
            <a:endParaRPr lang="en-US" dirty="0"/>
          </a:p>
          <a:p>
            <a:pPr>
              <a:lnSpc>
                <a:spcPct val="70000"/>
              </a:lnSpc>
            </a:pPr>
            <a:endParaRPr lang="en-US" dirty="0"/>
          </a:p>
          <a:p>
            <a:pPr marL="347663" indent="0">
              <a:buNone/>
            </a:pPr>
            <a:r>
              <a:rPr lang="en-US" dirty="0"/>
              <a:t>where </a:t>
            </a:r>
            <a:r>
              <a:rPr lang="en-US" i="1" dirty="0"/>
              <a:t>x</a:t>
            </a:r>
            <a:r>
              <a:rPr lang="en-US" dirty="0"/>
              <a:t> is a set of household traits and other controls.  The error terms are drawn from a bivariate normal distribution.</a:t>
            </a:r>
          </a:p>
          <a:p>
            <a:pPr marL="347663" indent="0">
              <a:lnSpc>
                <a:spcPct val="70000"/>
              </a:lnSpc>
              <a:buNone/>
            </a:pPr>
            <a:endParaRPr lang="en-US" dirty="0"/>
          </a:p>
          <a:p>
            <a:r>
              <a:rPr lang="en-US" dirty="0"/>
              <a:t> Given their data, they assume that a household is not credit constrained if </a:t>
            </a:r>
            <a:r>
              <a:rPr lang="en-US" i="1" dirty="0" err="1"/>
              <a:t>I</a:t>
            </a:r>
            <a:r>
              <a:rPr lang="en-US" baseline="-25000" dirty="0" err="1"/>
              <a:t>NotCC</a:t>
            </a:r>
            <a:r>
              <a:rPr lang="en-US" dirty="0"/>
              <a:t> &gt; 0, but might be constrained otherwise.</a:t>
            </a:r>
            <a:endParaRPr lang="en-US" b="1" dirty="0">
              <a:solidFill>
                <a:schemeClr val="accent2"/>
              </a:solidFill>
            </a:endParaRP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769298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Homeownership Gaps</a:t>
            </a:r>
            <a:br>
              <a:rPr lang="en-US" sz="2400" dirty="0"/>
            </a:br>
            <a:r>
              <a:rPr lang="en-US" sz="2400" dirty="0"/>
              <a:t>  </a:t>
            </a:r>
          </a:p>
        </p:txBody>
      </p:sp>
      <p:sp>
        <p:nvSpPr>
          <p:cNvPr id="3" name="Content Placeholder"/>
          <p:cNvSpPr>
            <a:spLocks noGrp="1"/>
          </p:cNvSpPr>
          <p:nvPr>
            <p:ph idx="1"/>
          </p:nvPr>
        </p:nvSpPr>
        <p:spPr>
          <a:xfrm>
            <a:off x="457200" y="1143000"/>
            <a:ext cx="8229600" cy="5638800"/>
          </a:xfrm>
        </p:spPr>
        <p:txBody>
          <a:bodyPr>
            <a:normAutofit fontScale="77500" lnSpcReduction="20000"/>
          </a:bodyPr>
          <a:lstStyle/>
          <a:p>
            <a:pPr marL="922338" lvl="2" indent="-922338" algn="ctr">
              <a:buNone/>
            </a:pPr>
            <a:r>
              <a:rPr lang="en-US" sz="3100" b="1" dirty="0">
                <a:solidFill>
                  <a:schemeClr val="accent2"/>
                </a:solidFill>
              </a:rPr>
              <a:t>Gabriel and Rosenthal, 4</a:t>
            </a:r>
          </a:p>
          <a:p>
            <a:pPr marL="922338" lvl="2" indent="-922338" algn="ctr">
              <a:buNone/>
            </a:pPr>
            <a:endParaRPr lang="en-US" b="1" dirty="0">
              <a:solidFill>
                <a:schemeClr val="accent2"/>
              </a:solidFill>
            </a:endParaRPr>
          </a:p>
          <a:p>
            <a:r>
              <a:rPr lang="en-US" dirty="0"/>
              <a:t>This set-up leads to the following log-likelihood function:</a:t>
            </a:r>
          </a:p>
          <a:p>
            <a:endParaRPr lang="en-US" dirty="0"/>
          </a:p>
          <a:p>
            <a:pPr marL="109728" indent="0">
              <a:buNone/>
            </a:pPr>
            <a:r>
              <a:rPr lang="en-US" dirty="0"/>
              <a:t> </a:t>
            </a:r>
          </a:p>
          <a:p>
            <a:pPr marL="109728" indent="0">
              <a:buNone/>
            </a:pPr>
            <a:endParaRPr lang="en-US" dirty="0"/>
          </a:p>
          <a:p>
            <a:pPr marL="347663" indent="0">
              <a:buNone/>
            </a:pPr>
            <a:endParaRPr lang="en-US" dirty="0"/>
          </a:p>
          <a:p>
            <a:pPr marL="347663" indent="0">
              <a:buNone/>
            </a:pPr>
            <a:endParaRPr lang="en-US" dirty="0"/>
          </a:p>
          <a:p>
            <a:pPr marL="347663" indent="0">
              <a:buNone/>
            </a:pPr>
            <a:r>
              <a:rPr lang="en-US" dirty="0"/>
              <a:t>where </a:t>
            </a:r>
            <a:r>
              <a:rPr lang="en-US" i="1" dirty="0"/>
              <a:t>F</a:t>
            </a:r>
            <a:r>
              <a:rPr lang="en-US" dirty="0"/>
              <a:t>(.) and </a:t>
            </a:r>
            <a:r>
              <a:rPr lang="en-US" i="1" dirty="0"/>
              <a:t>G</a:t>
            </a:r>
            <a:r>
              <a:rPr lang="en-US" dirty="0"/>
              <a:t>(.) are the standard unit and bivariate normal distributions and the </a:t>
            </a:r>
            <a:r>
              <a:rPr lang="el-GR" dirty="0">
                <a:latin typeface="Times New Roman" panose="02020603050405020304" pitchFamily="18" charset="0"/>
                <a:cs typeface="Times New Roman" panose="02020603050405020304" pitchFamily="18" charset="0"/>
              </a:rPr>
              <a:t>σ</a:t>
            </a:r>
            <a:r>
              <a:rPr lang="en-US" dirty="0">
                <a:latin typeface="Times New Roman" panose="02020603050405020304" pitchFamily="18" charset="0"/>
                <a:cs typeface="Times New Roman" panose="02020603050405020304" pitchFamily="18" charset="0"/>
              </a:rPr>
              <a:t>’s indicate </a:t>
            </a:r>
            <a:r>
              <a:rPr lang="en-US" dirty="0" err="1">
                <a:latin typeface="Times New Roman" panose="02020603050405020304" pitchFamily="18" charset="0"/>
                <a:cs typeface="Times New Roman" panose="02020603050405020304" pitchFamily="18" charset="0"/>
              </a:rPr>
              <a:t>covariances</a:t>
            </a:r>
            <a:r>
              <a:rPr lang="en-US" dirty="0">
                <a:latin typeface="Times New Roman" panose="02020603050405020304" pitchFamily="18" charset="0"/>
                <a:cs typeface="Times New Roman" panose="02020603050405020304" pitchFamily="18" charset="0"/>
              </a:rPr>
              <a:t>.</a:t>
            </a:r>
          </a:p>
          <a:p>
            <a:pPr marL="109728" indent="0">
              <a:buNone/>
            </a:pPr>
            <a:r>
              <a:rPr lang="en-US" dirty="0"/>
              <a:t> </a:t>
            </a:r>
          </a:p>
          <a:p>
            <a:r>
              <a:rPr lang="en-US" dirty="0">
                <a:cs typeface="Times New Roman" panose="02020603050405020304" pitchFamily="18" charset="0"/>
              </a:rPr>
              <a:t>They then estimate </a:t>
            </a:r>
            <a:r>
              <a:rPr lang="en-US" i="1" dirty="0">
                <a:cs typeface="Times New Roman" panose="02020603050405020304" pitchFamily="18" charset="0"/>
              </a:rPr>
              <a:t>c</a:t>
            </a:r>
            <a:r>
              <a:rPr lang="en-US" dirty="0">
                <a:cs typeface="Times New Roman" panose="02020603050405020304" pitchFamily="18" charset="0"/>
              </a:rPr>
              <a:t>, </a:t>
            </a:r>
            <a:r>
              <a:rPr lang="en-US" i="1" dirty="0">
                <a:cs typeface="Times New Roman" panose="02020603050405020304" pitchFamily="18" charset="0"/>
              </a:rPr>
              <a:t>b</a:t>
            </a:r>
            <a:r>
              <a:rPr lang="en-US" dirty="0">
                <a:cs typeface="Times New Roman" panose="02020603050405020304" pitchFamily="18" charset="0"/>
              </a:rPr>
              <a:t>, and the </a:t>
            </a:r>
            <a:r>
              <a:rPr lang="el-GR" dirty="0">
                <a:cs typeface="Times New Roman" panose="02020603050405020304" pitchFamily="18" charset="0"/>
              </a:rPr>
              <a:t>σ</a:t>
            </a:r>
            <a:r>
              <a:rPr lang="en-US" dirty="0">
                <a:cs typeface="Times New Roman" panose="02020603050405020304" pitchFamily="18" charset="0"/>
              </a:rPr>
              <a:t>’s; that is, they find the values of these parameters that maximize </a:t>
            </a:r>
            <a:r>
              <a:rPr lang="en-US" i="1" dirty="0">
                <a:cs typeface="Times New Roman" panose="02020603050405020304" pitchFamily="18" charset="0"/>
              </a:rPr>
              <a:t>L</a:t>
            </a:r>
            <a:r>
              <a:rPr lang="en-US" dirty="0">
                <a:cs typeface="Times New Roman" panose="02020603050405020304" pitchFamily="18" charset="0"/>
              </a:rPr>
              <a:t>.</a:t>
            </a:r>
            <a:endParaRPr lang="en-US" dirty="0"/>
          </a:p>
          <a:p>
            <a:pPr marL="109728" indent="0">
              <a:buNone/>
            </a:pPr>
            <a:r>
              <a:rPr lang="en-US" dirty="0"/>
              <a:t> </a:t>
            </a:r>
          </a:p>
          <a:p>
            <a:r>
              <a:rPr lang="en-US" dirty="0"/>
              <a:t>This set-up allows them to estimate the probability for homeownership among households who are not credit constrained.  </a:t>
            </a:r>
            <a:r>
              <a:rPr lang="en-US" u="sng" dirty="0"/>
              <a:t>In other words, they can see if credit constraints explain a large share of the black-white homeownership gap.</a:t>
            </a:r>
          </a:p>
          <a:p>
            <a:endParaRPr lang="en-US" b="1" dirty="0">
              <a:solidFill>
                <a:schemeClr val="accent2"/>
              </a:solidFill>
            </a:endParaRPr>
          </a:p>
        </p:txBody>
      </p:sp>
      <p:pic>
        <p:nvPicPr>
          <p:cNvPr id="7" name="Equations" descr="Please contact Professor Yinger for details regarding figures and graphs."/>
          <p:cNvPicPr/>
          <p:nvPr/>
        </p:nvPicPr>
        <p:blipFill rotWithShape="1">
          <a:blip r:embed="rId2"/>
          <a:srcRect l="30106" t="57790" r="26666" b="30652"/>
          <a:stretch/>
        </p:blipFill>
        <p:spPr>
          <a:xfrm>
            <a:off x="1981200" y="2133600"/>
            <a:ext cx="5562600" cy="1371600"/>
          </a:xfrm>
          <a:prstGeom prst="rect">
            <a:avLst/>
          </a:prstGeom>
        </p:spPr>
      </p:pic>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783163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Homeownership Gaps</a:t>
            </a:r>
            <a:br>
              <a:rPr lang="en-US" sz="2400" dirty="0"/>
            </a:br>
            <a:r>
              <a:rPr lang="en-US" sz="2400" dirty="0"/>
              <a:t>  </a:t>
            </a:r>
          </a:p>
        </p:txBody>
      </p:sp>
      <p:pic>
        <p:nvPicPr>
          <p:cNvPr id="7" name="Table" descr="Please contact Professor Yinger for details regarding figures and graphs."/>
          <p:cNvPicPr/>
          <p:nvPr/>
        </p:nvPicPr>
        <p:blipFill rotWithShape="1">
          <a:blip r:embed="rId2"/>
          <a:srcRect l="10069" t="12261" r="2971" b="6829"/>
          <a:stretch/>
        </p:blipFill>
        <p:spPr>
          <a:xfrm>
            <a:off x="685800" y="1371600"/>
            <a:ext cx="7755148" cy="5181600"/>
          </a:xfrm>
          <a:prstGeom prst="rect">
            <a:avLst/>
          </a:prstGeom>
        </p:spPr>
      </p:pic>
      <p:sp>
        <p:nvSpPr>
          <p:cNvPr id="5" name="Table Structure" descr="Please contact Professor Yinger for details regarding figures and graphs."/>
          <p:cNvSpPr/>
          <p:nvPr/>
        </p:nvSpPr>
        <p:spPr>
          <a:xfrm>
            <a:off x="2971800" y="4892298"/>
            <a:ext cx="5469148" cy="10513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621396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Homeownership Gaps</a:t>
            </a:r>
            <a:br>
              <a:rPr lang="en-US" sz="2400" dirty="0"/>
            </a:br>
            <a:r>
              <a:rPr lang="en-US" sz="2400" dirty="0"/>
              <a:t>  </a:t>
            </a:r>
          </a:p>
        </p:txBody>
      </p:sp>
      <p:pic>
        <p:nvPicPr>
          <p:cNvPr id="7" name="Figures" descr="Please contact Professor Yinger for details regarding figures and graphs."/>
          <p:cNvPicPr/>
          <p:nvPr/>
        </p:nvPicPr>
        <p:blipFill rotWithShape="1">
          <a:blip r:embed="rId2"/>
          <a:srcRect l="15875" t="13309" r="12542" b="6978"/>
          <a:stretch/>
        </p:blipFill>
        <p:spPr>
          <a:xfrm>
            <a:off x="1447800" y="1181039"/>
            <a:ext cx="6400800" cy="5448361"/>
          </a:xfrm>
          <a:prstGeom prst="rect">
            <a:avLst/>
          </a:prstGeom>
        </p:spPr>
      </p:pic>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847307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Homeownership Gaps</a:t>
            </a:r>
            <a:br>
              <a:rPr lang="en-US" sz="2400" dirty="0"/>
            </a:br>
            <a:r>
              <a:rPr lang="en-US" sz="2400" dirty="0"/>
              <a:t>  </a:t>
            </a:r>
          </a:p>
        </p:txBody>
      </p:sp>
      <p:pic>
        <p:nvPicPr>
          <p:cNvPr id="7" name="Figures" descr="Please contact Professor Yinger for details regarding figures and graphs."/>
          <p:cNvPicPr/>
          <p:nvPr/>
        </p:nvPicPr>
        <p:blipFill rotWithShape="1">
          <a:blip r:embed="rId2"/>
          <a:srcRect l="19388" t="15032" r="17333" b="6731"/>
          <a:stretch/>
        </p:blipFill>
        <p:spPr>
          <a:xfrm>
            <a:off x="1752600" y="1181039"/>
            <a:ext cx="6172200" cy="5448361"/>
          </a:xfrm>
          <a:prstGeom prst="rect">
            <a:avLst/>
          </a:prstGeom>
        </p:spPr>
      </p:pic>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820689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Homeownership Gaps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marL="922338" lvl="2" indent="-922338" algn="ctr">
              <a:buNone/>
            </a:pPr>
            <a:r>
              <a:rPr lang="en-US" b="1" dirty="0">
                <a:solidFill>
                  <a:schemeClr val="accent2"/>
                </a:solidFill>
              </a:rPr>
              <a:t>Interpretation</a:t>
            </a:r>
          </a:p>
          <a:p>
            <a:pPr lvl="2">
              <a:buNone/>
            </a:pPr>
            <a:endParaRPr lang="en-US" dirty="0"/>
          </a:p>
          <a:p>
            <a:pPr marL="457200" lvl="2" indent="-457200"/>
            <a:r>
              <a:rPr lang="en-US" dirty="0"/>
              <a:t>As Gabriel and Rosenthal emphasize, the ethnic gaps that remain after controls (about 10% for blacks and Hispanics in 2001) are caused by discrimination and other unobservable factors.</a:t>
            </a:r>
          </a:p>
          <a:p>
            <a:pPr marL="457200" lvl="2" indent="-457200"/>
            <a:endParaRPr lang="en-US" dirty="0"/>
          </a:p>
          <a:p>
            <a:pPr marL="457200" lvl="2" indent="-457200"/>
            <a:r>
              <a:rPr lang="en-US" dirty="0"/>
              <a:t>They are consistent with discrimination, but not proof of discrimination.</a:t>
            </a:r>
          </a:p>
          <a:p>
            <a:pPr marL="457200" lvl="2" indent="-457200"/>
            <a:endParaRPr lang="en-US" dirty="0"/>
          </a:p>
          <a:p>
            <a:pPr marL="457200" lvl="2" indent="-457200"/>
            <a:r>
              <a:rPr lang="en-US" dirty="0"/>
              <a:t>Audit studies provide much more direct and compelling evidence about discrimination.</a:t>
            </a:r>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123358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Homeownership Gaps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fontScale="92500" lnSpcReduction="20000"/>
          </a:bodyPr>
          <a:lstStyle/>
          <a:p>
            <a:pPr marL="703263" lvl="2" indent="-703263" algn="ctr">
              <a:buNone/>
            </a:pPr>
            <a:r>
              <a:rPr lang="en-US" b="1" dirty="0">
                <a:solidFill>
                  <a:schemeClr val="accent2"/>
                </a:solidFill>
              </a:rPr>
              <a:t>Deng, Ross, and Wachter, </a:t>
            </a:r>
            <a:r>
              <a:rPr lang="en-US" b="1" i="1" dirty="0">
                <a:solidFill>
                  <a:schemeClr val="accent2"/>
                </a:solidFill>
              </a:rPr>
              <a:t>RSUE</a:t>
            </a:r>
            <a:r>
              <a:rPr lang="en-US" b="1" dirty="0">
                <a:solidFill>
                  <a:schemeClr val="accent2"/>
                </a:solidFill>
              </a:rPr>
              <a:t>, September 2003</a:t>
            </a:r>
          </a:p>
          <a:p>
            <a:pPr marL="704088" lvl="2" indent="0">
              <a:lnSpc>
                <a:spcPct val="60000"/>
              </a:lnSpc>
              <a:buNone/>
            </a:pPr>
            <a:endParaRPr lang="en-US" dirty="0"/>
          </a:p>
          <a:p>
            <a:r>
              <a:rPr lang="en-US" dirty="0"/>
              <a:t>“Three tenure choice models are estimated: </a:t>
            </a:r>
          </a:p>
          <a:p>
            <a:pPr>
              <a:lnSpc>
                <a:spcPct val="60000"/>
              </a:lnSpc>
            </a:pPr>
            <a:endParaRPr lang="en-US" dirty="0"/>
          </a:p>
          <a:p>
            <a:pPr lvl="1"/>
            <a:r>
              <a:rPr lang="en-US" dirty="0"/>
              <a:t>Model I, a basic model that controls for  household  characteristics  and  is  comparable  to  traditional  models.</a:t>
            </a:r>
          </a:p>
          <a:p>
            <a:pPr lvl="1">
              <a:lnSpc>
                <a:spcPct val="60000"/>
              </a:lnSpc>
            </a:pPr>
            <a:endParaRPr lang="en-US" dirty="0"/>
          </a:p>
          <a:p>
            <a:pPr lvl="1"/>
            <a:r>
              <a:rPr lang="en-US" dirty="0"/>
              <a:t>Model II, which includes additional controls for the  characteristics  of  each  household’s  residential  location,  such  as  percent  of households  in  poverty  and  percent African–American,  and  assumes  that decisions on residential location are exogenous to the tenure choice.</a:t>
            </a:r>
          </a:p>
          <a:p>
            <a:pPr marL="411480" lvl="1" indent="0">
              <a:lnSpc>
                <a:spcPct val="70000"/>
              </a:lnSpc>
              <a:buNone/>
            </a:pPr>
            <a:endParaRPr lang="en-US" dirty="0"/>
          </a:p>
          <a:p>
            <a:pPr lvl="1"/>
            <a:r>
              <a:rPr lang="en-US" dirty="0"/>
              <a:t>Model III, which considers the influence of residential location options on homeownership endogenously based on a nested multinomial logit specification.”</a:t>
            </a:r>
            <a:endParaRPr lang="en-US" sz="4000" dirty="0"/>
          </a:p>
          <a:p>
            <a:pPr lvl="2"/>
            <a:endParaRPr lang="en-US" dirty="0"/>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968780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Homeownership Gaps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marL="922338" lvl="2" indent="-922338" algn="ctr">
              <a:buNone/>
            </a:pPr>
            <a:r>
              <a:rPr lang="en-US" b="1" dirty="0">
                <a:solidFill>
                  <a:schemeClr val="accent2"/>
                </a:solidFill>
              </a:rPr>
              <a:t>Class Outline</a:t>
            </a:r>
          </a:p>
          <a:p>
            <a:pPr marL="922338" lvl="2" indent="-922338" algn="ctr">
              <a:buNone/>
            </a:pPr>
            <a:endParaRPr lang="en-US" dirty="0"/>
          </a:p>
          <a:p>
            <a:pPr marL="922338" lvl="2" indent="-465138"/>
            <a:r>
              <a:rPr lang="en-US" dirty="0"/>
              <a:t>1. Homeownership Gaps</a:t>
            </a:r>
          </a:p>
          <a:p>
            <a:pPr marL="922338" lvl="2" indent="-465138"/>
            <a:endParaRPr lang="en-US" dirty="0"/>
          </a:p>
          <a:p>
            <a:pPr marL="922338" lvl="2" indent="-465138"/>
            <a:r>
              <a:rPr lang="en-US" dirty="0"/>
              <a:t>2. Explaining Homeownership Gaps</a:t>
            </a:r>
          </a:p>
          <a:p>
            <a:pPr marL="922338" lvl="2" indent="-465138"/>
            <a:endParaRPr lang="en-US" dirty="0"/>
          </a:p>
          <a:p>
            <a:pPr marL="922338" lvl="2" indent="-465138"/>
            <a:r>
              <a:rPr lang="en-US" dirty="0"/>
              <a:t>3. Interpretation of Existing Literature</a:t>
            </a:r>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524191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Homeownership Gaps</a:t>
            </a:r>
            <a:br>
              <a:rPr lang="en-US" sz="2400" dirty="0"/>
            </a:br>
            <a:r>
              <a:rPr lang="en-US" sz="2400" dirty="0"/>
              <a:t>  </a:t>
            </a:r>
          </a:p>
        </p:txBody>
      </p:sp>
      <p:sp>
        <p:nvSpPr>
          <p:cNvPr id="3" name="Content Placeholder"/>
          <p:cNvSpPr>
            <a:spLocks noGrp="1"/>
          </p:cNvSpPr>
          <p:nvPr>
            <p:ph idx="1"/>
          </p:nvPr>
        </p:nvSpPr>
        <p:spPr>
          <a:xfrm>
            <a:off x="457200" y="1426464"/>
            <a:ext cx="8229600" cy="707136"/>
          </a:xfrm>
        </p:spPr>
        <p:txBody>
          <a:bodyPr>
            <a:normAutofit/>
          </a:bodyPr>
          <a:lstStyle/>
          <a:p>
            <a:pPr marL="703263" lvl="2" indent="-703263" algn="ctr">
              <a:buNone/>
            </a:pPr>
            <a:r>
              <a:rPr lang="en-US" b="1" dirty="0">
                <a:solidFill>
                  <a:schemeClr val="accent2"/>
                </a:solidFill>
              </a:rPr>
              <a:t>The D/R/W Nested Multinomial Logit Model</a:t>
            </a:r>
          </a:p>
          <a:p>
            <a:pPr marL="704088" lvl="2" indent="0">
              <a:buNone/>
            </a:pPr>
            <a:endParaRPr lang="en-US" dirty="0"/>
          </a:p>
          <a:p>
            <a:pPr marL="109728" indent="0">
              <a:buNone/>
            </a:pPr>
            <a:endParaRPr lang="en-US" sz="4000" dirty="0"/>
          </a:p>
          <a:p>
            <a:pPr lvl="2"/>
            <a:endParaRPr lang="en-US" dirty="0"/>
          </a:p>
          <a:p>
            <a:pPr lvl="2"/>
            <a:endParaRPr lang="en-US" dirty="0"/>
          </a:p>
        </p:txBody>
      </p:sp>
      <p:grpSp>
        <p:nvGrpSpPr>
          <p:cNvPr id="5" name="Figures" descr="Please contact Professor Yinger for details regarding figures and graphs.">
            <a:extLst>
              <a:ext uri="{FF2B5EF4-FFF2-40B4-BE49-F238E27FC236}">
                <a16:creationId xmlns:a16="http://schemas.microsoft.com/office/drawing/2014/main" id="{2AE7CF26-6022-4792-A754-C1EFFF075671}"/>
              </a:ext>
            </a:extLst>
          </p:cNvPr>
          <p:cNvGrpSpPr/>
          <p:nvPr/>
        </p:nvGrpSpPr>
        <p:grpSpPr>
          <a:xfrm>
            <a:off x="609600" y="2667000"/>
            <a:ext cx="8153400" cy="2506807"/>
            <a:chOff x="609600" y="2667000"/>
            <a:chExt cx="8153400" cy="2506807"/>
          </a:xfrm>
        </p:grpSpPr>
        <p:cxnSp>
          <p:nvCxnSpPr>
            <p:cNvPr id="6" name="Straight Arrow Connector 5"/>
            <p:cNvCxnSpPr/>
            <p:nvPr/>
          </p:nvCxnSpPr>
          <p:spPr>
            <a:xfrm flipH="1">
              <a:off x="3657600" y="2667000"/>
              <a:ext cx="914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72000" y="2667000"/>
              <a:ext cx="990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00400" y="3352800"/>
              <a:ext cx="838200" cy="381000"/>
            </a:xfrm>
            <a:prstGeom prst="rect">
              <a:avLst/>
            </a:prstGeom>
            <a:noFill/>
          </p:spPr>
          <p:txBody>
            <a:bodyPr wrap="square" rtlCol="0">
              <a:spAutoFit/>
            </a:bodyPr>
            <a:lstStyle/>
            <a:p>
              <a:r>
                <a:rPr lang="en-US" dirty="0"/>
                <a:t>Own</a:t>
              </a:r>
            </a:p>
          </p:txBody>
        </p:sp>
        <p:sp>
          <p:nvSpPr>
            <p:cNvPr id="12" name="TextBox 11"/>
            <p:cNvSpPr txBox="1"/>
            <p:nvPr/>
          </p:nvSpPr>
          <p:spPr>
            <a:xfrm>
              <a:off x="5181600" y="3357966"/>
              <a:ext cx="838200" cy="381000"/>
            </a:xfrm>
            <a:prstGeom prst="rect">
              <a:avLst/>
            </a:prstGeom>
            <a:noFill/>
          </p:spPr>
          <p:txBody>
            <a:bodyPr wrap="square" rtlCol="0">
              <a:spAutoFit/>
            </a:bodyPr>
            <a:lstStyle/>
            <a:p>
              <a:r>
                <a:rPr lang="en-US" dirty="0"/>
                <a:t>Rent</a:t>
              </a:r>
            </a:p>
          </p:txBody>
        </p:sp>
        <p:cxnSp>
          <p:nvCxnSpPr>
            <p:cNvPr id="11" name="Straight Arrow Connector 10"/>
            <p:cNvCxnSpPr>
              <a:stCxn id="9" idx="2"/>
            </p:cNvCxnSpPr>
            <p:nvPr/>
          </p:nvCxnSpPr>
          <p:spPr>
            <a:xfrm flipH="1">
              <a:off x="1066800" y="3733800"/>
              <a:ext cx="25527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2"/>
            </p:cNvCxnSpPr>
            <p:nvPr/>
          </p:nvCxnSpPr>
          <p:spPr>
            <a:xfrm flipH="1">
              <a:off x="2343150" y="3733800"/>
              <a:ext cx="127635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2"/>
            </p:cNvCxnSpPr>
            <p:nvPr/>
          </p:nvCxnSpPr>
          <p:spPr>
            <a:xfrm>
              <a:off x="3619500" y="3733800"/>
              <a:ext cx="6477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953000" y="3738966"/>
              <a:ext cx="647700" cy="833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2"/>
            </p:cNvCxnSpPr>
            <p:nvPr/>
          </p:nvCxnSpPr>
          <p:spPr>
            <a:xfrm>
              <a:off x="5600700" y="3738966"/>
              <a:ext cx="723900" cy="833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2"/>
            </p:cNvCxnSpPr>
            <p:nvPr/>
          </p:nvCxnSpPr>
          <p:spPr>
            <a:xfrm>
              <a:off x="5600700" y="3738966"/>
              <a:ext cx="2628900" cy="909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09600" y="4800600"/>
              <a:ext cx="3962400" cy="369332"/>
            </a:xfrm>
            <a:prstGeom prst="rect">
              <a:avLst/>
            </a:prstGeom>
            <a:noFill/>
          </p:spPr>
          <p:txBody>
            <a:bodyPr wrap="square" rtlCol="0">
              <a:spAutoFit/>
            </a:bodyPr>
            <a:lstStyle/>
            <a:p>
              <a:r>
                <a:rPr lang="en-US" dirty="0"/>
                <a:t>Neigh 1       Neigh 2     …          Neigh n</a:t>
              </a:r>
            </a:p>
          </p:txBody>
        </p:sp>
        <p:sp>
          <p:nvSpPr>
            <p:cNvPr id="26" name="TextBox 25"/>
            <p:cNvSpPr txBox="1"/>
            <p:nvPr/>
          </p:nvSpPr>
          <p:spPr>
            <a:xfrm>
              <a:off x="4800600" y="4804475"/>
              <a:ext cx="3962400" cy="369332"/>
            </a:xfrm>
            <a:prstGeom prst="rect">
              <a:avLst/>
            </a:prstGeom>
            <a:noFill/>
          </p:spPr>
          <p:txBody>
            <a:bodyPr wrap="square" rtlCol="0">
              <a:spAutoFit/>
            </a:bodyPr>
            <a:lstStyle/>
            <a:p>
              <a:r>
                <a:rPr lang="en-US" dirty="0"/>
                <a:t>Neigh 1       Neigh 2     …          Neigh n</a:t>
              </a:r>
            </a:p>
          </p:txBody>
        </p:sp>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589975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Homeownership Gaps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fontScale="85000" lnSpcReduction="20000"/>
          </a:bodyPr>
          <a:lstStyle/>
          <a:p>
            <a:pPr marL="703263" lvl="2" indent="-703263" algn="ctr">
              <a:buNone/>
            </a:pPr>
            <a:r>
              <a:rPr lang="en-US" b="1" dirty="0">
                <a:solidFill>
                  <a:schemeClr val="accent2"/>
                </a:solidFill>
              </a:rPr>
              <a:t>Neighborhood Variables in D/R/W</a:t>
            </a:r>
          </a:p>
          <a:p>
            <a:pPr marL="704088" lvl="2" indent="0">
              <a:buNone/>
            </a:pPr>
            <a:endParaRPr lang="en-US" dirty="0"/>
          </a:p>
          <a:p>
            <a:r>
              <a:rPr lang="en-US" dirty="0"/>
              <a:t>The models “include standard location attributes, such as the racial or income composition of a location or whether the location is located in the central city.”</a:t>
            </a:r>
          </a:p>
          <a:p>
            <a:endParaRPr lang="en-US" dirty="0"/>
          </a:p>
          <a:p>
            <a:r>
              <a:rPr lang="en-US" dirty="0"/>
              <a:t>The models also include two variables “constructed using the estimates from standard  house  value  and  rental  price  models  that  control  for  the  physical characteristics of the housing unit and location dummy variables. The estimated coefficients on the location dummy variables are price fixed effects. ..[which are] a proxy for the amenity level associated with that location.” </a:t>
            </a:r>
          </a:p>
          <a:p>
            <a:endParaRPr lang="en-US" dirty="0"/>
          </a:p>
          <a:p>
            <a:r>
              <a:rPr lang="en-US" dirty="0"/>
              <a:t>The ratio of the rental and owner-occupied price fixed effects are used as a proxy for equity risk. </a:t>
            </a:r>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040011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Homeownership Gaps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marL="703263" lvl="2" indent="-703263" algn="ctr">
              <a:buNone/>
            </a:pPr>
            <a:r>
              <a:rPr lang="en-US" b="1" dirty="0">
                <a:solidFill>
                  <a:schemeClr val="accent2"/>
                </a:solidFill>
              </a:rPr>
              <a:t>D/R/W Results</a:t>
            </a:r>
          </a:p>
        </p:txBody>
      </p:sp>
      <p:grpSp>
        <p:nvGrpSpPr>
          <p:cNvPr id="5" name="Table" descr="Please contact Professor Yinger for details regarding figures and graphs.">
            <a:extLst>
              <a:ext uri="{FF2B5EF4-FFF2-40B4-BE49-F238E27FC236}">
                <a16:creationId xmlns:a16="http://schemas.microsoft.com/office/drawing/2014/main" id="{58C8D088-71F6-415D-8B62-70285123123D}"/>
              </a:ext>
            </a:extLst>
          </p:cNvPr>
          <p:cNvGrpSpPr/>
          <p:nvPr/>
        </p:nvGrpSpPr>
        <p:grpSpPr>
          <a:xfrm>
            <a:off x="685801" y="1426464"/>
            <a:ext cx="7924800" cy="5355336"/>
            <a:chOff x="685801" y="1426464"/>
            <a:chExt cx="7924800" cy="5355336"/>
          </a:xfrm>
        </p:grpSpPr>
        <p:pic>
          <p:nvPicPr>
            <p:cNvPr id="7" name="Picture 6"/>
            <p:cNvPicPr/>
            <p:nvPr/>
          </p:nvPicPr>
          <p:blipFill rotWithShape="1">
            <a:blip r:embed="rId2"/>
            <a:srcRect l="12488" t="14862" r="3102" b="18128"/>
            <a:stretch/>
          </p:blipFill>
          <p:spPr>
            <a:xfrm>
              <a:off x="685801" y="1828800"/>
              <a:ext cx="7924800" cy="4953000"/>
            </a:xfrm>
            <a:prstGeom prst="rect">
              <a:avLst/>
            </a:prstGeom>
          </p:spPr>
        </p:pic>
        <p:sp>
          <p:nvSpPr>
            <p:cNvPr id="6" name="TextBox 5"/>
            <p:cNvSpPr txBox="1"/>
            <p:nvPr/>
          </p:nvSpPr>
          <p:spPr>
            <a:xfrm>
              <a:off x="685801" y="1426464"/>
              <a:ext cx="2590799" cy="1015663"/>
            </a:xfrm>
            <a:prstGeom prst="rect">
              <a:avLst/>
            </a:prstGeom>
            <a:noFill/>
            <a:ln>
              <a:solidFill>
                <a:schemeClr val="accent1"/>
              </a:solidFill>
            </a:ln>
          </p:spPr>
          <p:txBody>
            <a:bodyPr wrap="square" rtlCol="0">
              <a:spAutoFit/>
            </a:bodyPr>
            <a:lstStyle/>
            <a:p>
              <a:r>
                <a:rPr lang="en-US" sz="1200" dirty="0"/>
                <a:t>In a simulation in which all neighborhood attributes are the same for blacks and whites, the homeownership gap between blacks and whites goes up. </a:t>
              </a:r>
            </a:p>
          </p:txBody>
        </p:sp>
        <p:cxnSp>
          <p:nvCxnSpPr>
            <p:cNvPr id="9" name="Straight Arrow Connector 8"/>
            <p:cNvCxnSpPr>
              <a:stCxn id="6" idx="2"/>
            </p:cNvCxnSpPr>
            <p:nvPr/>
          </p:nvCxnSpPr>
          <p:spPr>
            <a:xfrm>
              <a:off x="1981201" y="2442127"/>
              <a:ext cx="2743199" cy="1825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724400" y="4164228"/>
              <a:ext cx="304800" cy="228600"/>
            </a:xfrm>
            <a:prstGeom prst="ellipse">
              <a:avLst/>
            </a:prstGeom>
            <a:solidFill>
              <a:srgbClr val="FF0000">
                <a:alpha val="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24576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Homeownership Gaps</a:t>
            </a:r>
            <a:br>
              <a:rPr lang="en-US" sz="2400" dirty="0"/>
            </a:br>
            <a:r>
              <a:rPr lang="en-US" sz="2400" dirty="0"/>
              <a:t>  </a:t>
            </a:r>
          </a:p>
        </p:txBody>
      </p:sp>
      <p:sp>
        <p:nvSpPr>
          <p:cNvPr id="3" name="Content Placeholder 1"/>
          <p:cNvSpPr>
            <a:spLocks noGrp="1"/>
          </p:cNvSpPr>
          <p:nvPr>
            <p:ph idx="1"/>
          </p:nvPr>
        </p:nvSpPr>
        <p:spPr>
          <a:xfrm>
            <a:off x="457200" y="1173770"/>
            <a:ext cx="8229600" cy="5355336"/>
          </a:xfrm>
        </p:spPr>
        <p:txBody>
          <a:bodyPr>
            <a:normAutofit/>
          </a:bodyPr>
          <a:lstStyle/>
          <a:p>
            <a:pPr marL="703263" lvl="2" indent="-703263" algn="ctr">
              <a:buNone/>
            </a:pPr>
            <a:r>
              <a:rPr lang="en-US" b="1" dirty="0">
                <a:solidFill>
                  <a:schemeClr val="accent2"/>
                </a:solidFill>
              </a:rPr>
              <a:t>D/R/W Results, 2</a:t>
            </a:r>
          </a:p>
        </p:txBody>
      </p:sp>
      <p:sp>
        <p:nvSpPr>
          <p:cNvPr id="9" name="Content Placeholder 2"/>
          <p:cNvSpPr txBox="1">
            <a:spLocks/>
          </p:cNvSpPr>
          <p:nvPr/>
        </p:nvSpPr>
        <p:spPr>
          <a:xfrm>
            <a:off x="609600" y="1752600"/>
            <a:ext cx="8229600" cy="5355336"/>
          </a:xfrm>
          <a:prstGeom prst="rect">
            <a:avLst/>
          </a:prstGeom>
        </p:spPr>
        <p:txBody>
          <a:bodyPr vert="horz">
            <a:normAutofit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a:t>The main results in these simulations involve poverty and amenity prices.</a:t>
            </a:r>
          </a:p>
          <a:p>
            <a:pPr>
              <a:lnSpc>
                <a:spcPct val="60000"/>
              </a:lnSpc>
            </a:pPr>
            <a:endParaRPr lang="en-US" dirty="0"/>
          </a:p>
          <a:p>
            <a:r>
              <a:rPr lang="en-US" dirty="0"/>
              <a:t>“A decrease in the neighborhood poverty faced by African–Americans to the level faced by white households on average lowers predicted racial differences in homeownership” (controlling for amenities and racial composition). </a:t>
            </a:r>
          </a:p>
          <a:p>
            <a:pPr>
              <a:lnSpc>
                <a:spcPct val="60000"/>
              </a:lnSpc>
            </a:pPr>
            <a:endParaRPr lang="en-US" dirty="0"/>
          </a:p>
          <a:p>
            <a:r>
              <a:rPr lang="en-US" dirty="0"/>
              <a:t>“When African–Americans face the higher prices for housing that are associated with better neighborhood amenities, racial differences in homeownership rates increase.”</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433971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40724" y="726310"/>
            <a:ext cx="8229600" cy="533400"/>
          </a:xfrm>
        </p:spPr>
        <p:txBody>
          <a:bodyPr>
            <a:normAutofit fontScale="90000"/>
          </a:bodyPr>
          <a:lstStyle/>
          <a:p>
            <a:r>
              <a:rPr lang="en-US" sz="2400" dirty="0"/>
              <a:t> Homeownership Gaps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marL="703263" lvl="2" indent="-703263" algn="ctr">
              <a:buNone/>
            </a:pPr>
            <a:r>
              <a:rPr lang="en-US" b="1" dirty="0">
                <a:solidFill>
                  <a:schemeClr val="accent2"/>
                </a:solidFill>
              </a:rPr>
              <a:t>D/R/W Results, 3</a:t>
            </a:r>
          </a:p>
          <a:p>
            <a:pPr marL="704088" lvl="2" indent="0" algn="ctr">
              <a:buNone/>
            </a:pPr>
            <a:endParaRPr lang="en-US" dirty="0"/>
          </a:p>
          <a:p>
            <a:pPr lvl="2"/>
            <a:endParaRPr lang="en-US" dirty="0"/>
          </a:p>
        </p:txBody>
      </p:sp>
      <p:grpSp>
        <p:nvGrpSpPr>
          <p:cNvPr id="5" name="Table" descr="Please contact Professor Yinger for details regarding figures and graphs.">
            <a:extLst>
              <a:ext uri="{FF2B5EF4-FFF2-40B4-BE49-F238E27FC236}">
                <a16:creationId xmlns:a16="http://schemas.microsoft.com/office/drawing/2014/main" id="{EFBC101F-13EF-42B1-8F45-625C30D10E80}"/>
              </a:ext>
            </a:extLst>
          </p:cNvPr>
          <p:cNvGrpSpPr/>
          <p:nvPr/>
        </p:nvGrpSpPr>
        <p:grpSpPr>
          <a:xfrm>
            <a:off x="990600" y="1828800"/>
            <a:ext cx="7543800" cy="5029200"/>
            <a:chOff x="990600" y="1828800"/>
            <a:chExt cx="7543800" cy="5029200"/>
          </a:xfrm>
        </p:grpSpPr>
        <p:pic>
          <p:nvPicPr>
            <p:cNvPr id="7" name="Picture 6"/>
            <p:cNvPicPr/>
            <p:nvPr/>
          </p:nvPicPr>
          <p:blipFill rotWithShape="1">
            <a:blip r:embed="rId2"/>
            <a:srcRect l="12477" t="12566" r="2972" b="17867"/>
            <a:stretch/>
          </p:blipFill>
          <p:spPr>
            <a:xfrm>
              <a:off x="990600" y="1828800"/>
              <a:ext cx="7543800" cy="5029200"/>
            </a:xfrm>
            <a:prstGeom prst="rect">
              <a:avLst/>
            </a:prstGeom>
          </p:spPr>
        </p:pic>
        <p:sp>
          <p:nvSpPr>
            <p:cNvPr id="8" name="TextBox 7"/>
            <p:cNvSpPr txBox="1"/>
            <p:nvPr/>
          </p:nvSpPr>
          <p:spPr>
            <a:xfrm>
              <a:off x="990600" y="1830118"/>
              <a:ext cx="2590799" cy="1015663"/>
            </a:xfrm>
            <a:prstGeom prst="rect">
              <a:avLst/>
            </a:prstGeom>
            <a:noFill/>
            <a:ln>
              <a:solidFill>
                <a:schemeClr val="accent1"/>
              </a:solidFill>
            </a:ln>
          </p:spPr>
          <p:txBody>
            <a:bodyPr wrap="square" rtlCol="0">
              <a:spAutoFit/>
            </a:bodyPr>
            <a:lstStyle/>
            <a:p>
              <a:r>
                <a:rPr lang="en-US" sz="1200" dirty="0"/>
                <a:t>In a simulation in which a summary measure of neighborhood quality is the same for blacks and whites, the homeownership gap between blacks and whites goes up. </a:t>
              </a:r>
            </a:p>
          </p:txBody>
        </p:sp>
        <p:cxnSp>
          <p:nvCxnSpPr>
            <p:cNvPr id="9" name="Straight Arrow Connector 8"/>
            <p:cNvCxnSpPr/>
            <p:nvPr/>
          </p:nvCxnSpPr>
          <p:spPr>
            <a:xfrm>
              <a:off x="2362201" y="2839603"/>
              <a:ext cx="2362199" cy="1748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765590" y="4444314"/>
              <a:ext cx="304800" cy="228600"/>
            </a:xfrm>
            <a:prstGeom prst="ellipse">
              <a:avLst/>
            </a:prstGeom>
            <a:solidFill>
              <a:srgbClr val="FF0000">
                <a:alpha val="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663068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Homeownership Gaps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marL="703263" lvl="2" indent="-703263" algn="ctr">
              <a:buNone/>
            </a:pPr>
            <a:r>
              <a:rPr lang="en-US" b="1" dirty="0">
                <a:solidFill>
                  <a:schemeClr val="accent2"/>
                </a:solidFill>
              </a:rPr>
              <a:t>D/R/W Results, 4</a:t>
            </a:r>
          </a:p>
          <a:p>
            <a:pPr marL="704088" lvl="2" indent="0">
              <a:buNone/>
            </a:pPr>
            <a:endParaRPr lang="en-US" dirty="0"/>
          </a:p>
          <a:p>
            <a:r>
              <a:rPr lang="en-US" dirty="0"/>
              <a:t>Note that an “inclusive value” is the expected utility from the neighborhood choice given the tenure choice.</a:t>
            </a:r>
          </a:p>
          <a:p>
            <a:pPr>
              <a:lnSpc>
                <a:spcPct val="50000"/>
              </a:lnSpc>
            </a:pPr>
            <a:endParaRPr lang="en-US" dirty="0"/>
          </a:p>
          <a:p>
            <a:r>
              <a:rPr lang="en-US" dirty="0"/>
              <a:t>So the exercise in the first row of their Table 7 holds neighborhood satisfaction constant across groups.  </a:t>
            </a:r>
          </a:p>
          <a:p>
            <a:pPr>
              <a:lnSpc>
                <a:spcPct val="50000"/>
              </a:lnSpc>
            </a:pPr>
            <a:endParaRPr lang="en-US" dirty="0"/>
          </a:p>
          <a:p>
            <a:r>
              <a:rPr lang="en-US" dirty="0"/>
              <a:t>The other rows refer to a more complex, but similar, simulation.</a:t>
            </a:r>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415720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Homeownership Gaps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fontScale="85000" lnSpcReduction="10000"/>
          </a:bodyPr>
          <a:lstStyle/>
          <a:p>
            <a:pPr marL="922338" lvl="2" indent="-922338" algn="ctr">
              <a:buNone/>
            </a:pPr>
            <a:r>
              <a:rPr lang="en-US" b="1" dirty="0">
                <a:solidFill>
                  <a:schemeClr val="accent2"/>
                </a:solidFill>
              </a:rPr>
              <a:t>D/W/R Conclusions</a:t>
            </a:r>
          </a:p>
          <a:p>
            <a:pPr lvl="2">
              <a:buNone/>
            </a:pPr>
            <a:endParaRPr lang="en-US" dirty="0"/>
          </a:p>
          <a:p>
            <a:r>
              <a:rPr lang="en-US" dirty="0"/>
              <a:t>“The influence of location choice appears to mitigate racial differences in homeownership rates, rather than contribute to these differences…. [T]he elimination of these differences [in neighborhood quality] increases racial differences in homeownership rates by 17 percentage points. </a:t>
            </a:r>
            <a:r>
              <a:rPr lang="en-US" u="sng" dirty="0"/>
              <a:t>An important implication of these findings is that previous studies may have overstated the importance of endowment differences. </a:t>
            </a:r>
            <a:r>
              <a:rPr lang="en-US" dirty="0"/>
              <a:t>This paper finds that credit constraints can explain 77 percent of racial differences in homeownership using a traditional model, but when homeownership rates are compared while controlling for location, credit constraints explain less than half of the predicted racial differences in homeownership rates.”</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400409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Homeownership Gaps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marL="922338" lvl="2" indent="-922338" algn="ctr">
              <a:buNone/>
            </a:pPr>
            <a:r>
              <a:rPr lang="en-US" b="1" dirty="0">
                <a:solidFill>
                  <a:schemeClr val="accent2"/>
                </a:solidFill>
              </a:rPr>
              <a:t>Class Outline</a:t>
            </a:r>
          </a:p>
          <a:p>
            <a:pPr marL="922338" lvl="2" indent="-922338" algn="ctr">
              <a:buNone/>
            </a:pPr>
            <a:endParaRPr lang="en-US" dirty="0"/>
          </a:p>
          <a:p>
            <a:pPr marL="922338" lvl="2" indent="-465138"/>
            <a:r>
              <a:rPr lang="en-US" dirty="0"/>
              <a:t>1. Homeownership Gaps</a:t>
            </a:r>
          </a:p>
          <a:p>
            <a:pPr marL="922338" lvl="2" indent="-465138"/>
            <a:endParaRPr lang="en-US" dirty="0"/>
          </a:p>
          <a:p>
            <a:pPr marL="922338" lvl="2" indent="-465138"/>
            <a:r>
              <a:rPr lang="en-US" dirty="0"/>
              <a:t>2. Explaining Homeownership Gaps</a:t>
            </a:r>
          </a:p>
          <a:p>
            <a:pPr marL="922338" lvl="2" indent="-465138"/>
            <a:endParaRPr lang="en-US" dirty="0"/>
          </a:p>
          <a:p>
            <a:pPr marL="922338" lvl="2" indent="-465138"/>
            <a:r>
              <a:rPr lang="en-US" dirty="0">
                <a:solidFill>
                  <a:srgbClr val="FF0000"/>
                </a:solidFill>
              </a:rPr>
              <a:t>3. Interpretation of Existing Literature</a:t>
            </a:r>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4182383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Homeownership Gaps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lnSpcReduction="10000"/>
          </a:bodyPr>
          <a:lstStyle/>
          <a:p>
            <a:pPr marL="922338" lvl="2" indent="-922338" algn="ctr">
              <a:buNone/>
            </a:pPr>
            <a:r>
              <a:rPr lang="en-US" b="1" dirty="0">
                <a:solidFill>
                  <a:schemeClr val="accent2"/>
                </a:solidFill>
              </a:rPr>
              <a:t>Interpretation Review</a:t>
            </a:r>
          </a:p>
          <a:p>
            <a:pPr lvl="2">
              <a:buNone/>
            </a:pPr>
            <a:endParaRPr lang="en-US" dirty="0"/>
          </a:p>
          <a:p>
            <a:pPr marL="457200" lvl="2" indent="-225425"/>
            <a:r>
              <a:rPr lang="en-US" dirty="0"/>
              <a:t>As indicated earlier, studies in this literature control for observable factors and conclude that any remaining homeownership gap could be due to discrimination.</a:t>
            </a:r>
          </a:p>
          <a:p>
            <a:pPr marL="457200" lvl="2" indent="-225425"/>
            <a:endParaRPr lang="en-US" dirty="0"/>
          </a:p>
          <a:p>
            <a:pPr marL="457200" lvl="2" indent="-225425"/>
            <a:r>
              <a:rPr lang="en-US" dirty="0"/>
              <a:t>The studies consistently find gaps after controls.</a:t>
            </a:r>
          </a:p>
          <a:p>
            <a:pPr marL="457200" lvl="2" indent="-225425"/>
            <a:endParaRPr lang="en-US" dirty="0"/>
          </a:p>
          <a:p>
            <a:pPr marL="457200" lvl="2" indent="-225425"/>
            <a:r>
              <a:rPr lang="en-US" dirty="0"/>
              <a:t>These results do not prove that housing discrimination still exists, but they do prove that this possibility cannot be ruled out—and is worth further investigation.</a:t>
            </a:r>
          </a:p>
          <a:p>
            <a:pPr marL="457200" lvl="2" indent="-225425"/>
            <a:endParaRPr lang="en-US" dirty="0"/>
          </a:p>
          <a:p>
            <a:pPr marL="457200" lvl="2" indent="-225425"/>
            <a:r>
              <a:rPr lang="en-US" dirty="0"/>
              <a:t>Limits on data and the reduced-form nature of existing studies leaves plenty of room for further research.</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524838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Homeownership Gaps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marL="922338" lvl="2" indent="-922338" algn="ctr">
              <a:buNone/>
            </a:pPr>
            <a:r>
              <a:rPr lang="en-US" b="1" dirty="0">
                <a:solidFill>
                  <a:schemeClr val="accent2"/>
                </a:solidFill>
              </a:rPr>
              <a:t>Other Recent Contributions</a:t>
            </a:r>
          </a:p>
          <a:p>
            <a:pPr marL="231775" lvl="2" indent="0">
              <a:buNone/>
            </a:pPr>
            <a:endParaRPr lang="en-US" dirty="0"/>
          </a:p>
          <a:p>
            <a:pPr marL="457200" lvl="2" indent="-225425"/>
            <a:r>
              <a:rPr lang="en-US" dirty="0" err="1"/>
              <a:t>Fesselmeyer</a:t>
            </a:r>
            <a:r>
              <a:rPr lang="en-US" dirty="0"/>
              <a:t>, Le, and </a:t>
            </a:r>
            <a:r>
              <a:rPr lang="en-US" dirty="0" err="1"/>
              <a:t>Seah</a:t>
            </a:r>
            <a:r>
              <a:rPr lang="en-US" dirty="0"/>
              <a:t>, </a:t>
            </a:r>
            <a:r>
              <a:rPr lang="en-US" i="1" dirty="0"/>
              <a:t>RSUE</a:t>
            </a:r>
            <a:r>
              <a:rPr lang="en-US" dirty="0"/>
              <a:t>, January 2012</a:t>
            </a:r>
          </a:p>
          <a:p>
            <a:pPr marL="457200" lvl="2" indent="-225425"/>
            <a:endParaRPr lang="en-US" dirty="0"/>
          </a:p>
          <a:p>
            <a:pPr marL="457200" lvl="2" indent="-225425"/>
            <a:r>
              <a:rPr lang="en-US" dirty="0" err="1"/>
              <a:t>Hilber</a:t>
            </a:r>
            <a:r>
              <a:rPr lang="en-US" dirty="0"/>
              <a:t> and Liu, </a:t>
            </a:r>
            <a:r>
              <a:rPr lang="en-US" i="1" dirty="0"/>
              <a:t>J. Housing Econ.</a:t>
            </a:r>
            <a:r>
              <a:rPr lang="en-US" dirty="0"/>
              <a:t>, June 2008.</a:t>
            </a:r>
          </a:p>
          <a:p>
            <a:pPr marL="457200" lvl="2" indent="-225425"/>
            <a:endParaRPr lang="en-US" dirty="0"/>
          </a:p>
          <a:p>
            <a:pPr marL="457200" lvl="2" indent="-225425"/>
            <a:r>
              <a:rPr lang="en-US" dirty="0"/>
              <a:t>Charles and Hurst, </a:t>
            </a:r>
            <a:r>
              <a:rPr lang="en-US" i="1" dirty="0" err="1"/>
              <a:t>ReStat</a:t>
            </a:r>
            <a:r>
              <a:rPr lang="en-US" dirty="0"/>
              <a:t>, May 2002</a:t>
            </a:r>
          </a:p>
          <a:p>
            <a:pPr marL="457200" lvl="2" indent="-225425"/>
            <a:endParaRPr lang="en-US" dirty="0"/>
          </a:p>
          <a:p>
            <a:pPr marL="457200" lvl="2" indent="-225425"/>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890768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Homeownership Gaps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marL="922338" lvl="2" indent="-922338" algn="ctr">
              <a:buNone/>
            </a:pPr>
            <a:r>
              <a:rPr lang="en-US" b="1" dirty="0">
                <a:solidFill>
                  <a:schemeClr val="accent2"/>
                </a:solidFill>
              </a:rPr>
              <a:t>Class Outline</a:t>
            </a:r>
          </a:p>
          <a:p>
            <a:pPr marL="922338" lvl="2" indent="-922338" algn="ctr">
              <a:buNone/>
            </a:pPr>
            <a:endParaRPr lang="en-US" dirty="0"/>
          </a:p>
          <a:p>
            <a:pPr marL="922338" lvl="2" indent="-465138"/>
            <a:r>
              <a:rPr lang="en-US" dirty="0">
                <a:solidFill>
                  <a:srgbClr val="FF0000"/>
                </a:solidFill>
              </a:rPr>
              <a:t>1. Homeownership Gaps</a:t>
            </a:r>
          </a:p>
          <a:p>
            <a:pPr marL="922338" lvl="2" indent="-465138"/>
            <a:endParaRPr lang="en-US" dirty="0"/>
          </a:p>
          <a:p>
            <a:pPr marL="922338" lvl="2" indent="-465138"/>
            <a:r>
              <a:rPr lang="en-US" dirty="0"/>
              <a:t>2. Explaining Homeownership Gaps</a:t>
            </a:r>
          </a:p>
          <a:p>
            <a:pPr marL="922338" lvl="2" indent="-465138"/>
            <a:endParaRPr lang="en-US" dirty="0"/>
          </a:p>
          <a:p>
            <a:pPr marL="922338" lvl="2" indent="-465138"/>
            <a:r>
              <a:rPr lang="en-US" dirty="0"/>
              <a:t>3. Interpretation of Existing Literature</a:t>
            </a:r>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417858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Homeownership Gaps</a:t>
            </a:r>
            <a:br>
              <a:rPr lang="en-US" sz="2400" dirty="0"/>
            </a:br>
            <a:r>
              <a:rPr lang="en-US" sz="2400" dirty="0"/>
              <a:t>  </a:t>
            </a:r>
          </a:p>
        </p:txBody>
      </p:sp>
      <p:sp>
        <p:nvSpPr>
          <p:cNvPr id="3" name="Content Placeholder"/>
          <p:cNvSpPr>
            <a:spLocks noGrp="1"/>
          </p:cNvSpPr>
          <p:nvPr>
            <p:ph idx="1"/>
          </p:nvPr>
        </p:nvSpPr>
        <p:spPr>
          <a:xfrm>
            <a:off x="457200" y="1057496"/>
            <a:ext cx="8229600" cy="5355336"/>
          </a:xfrm>
        </p:spPr>
        <p:txBody>
          <a:bodyPr>
            <a:normAutofit lnSpcReduction="10000"/>
          </a:bodyPr>
          <a:lstStyle/>
          <a:p>
            <a:pPr marL="922338" lvl="2" indent="-922338" algn="ctr">
              <a:buNone/>
            </a:pPr>
            <a:r>
              <a:rPr lang="en-US" b="1" dirty="0">
                <a:solidFill>
                  <a:schemeClr val="accent2"/>
                </a:solidFill>
              </a:rPr>
              <a:t>Homeownership and Wealth Gaps</a:t>
            </a:r>
          </a:p>
          <a:p>
            <a:pPr marL="231775" lvl="2" indent="0">
              <a:lnSpc>
                <a:spcPct val="60000"/>
              </a:lnSpc>
              <a:buNone/>
            </a:pPr>
            <a:endParaRPr lang="en-US" dirty="0"/>
          </a:p>
          <a:p>
            <a:pPr marL="457200" lvl="2" indent="-225425"/>
            <a:r>
              <a:rPr lang="en-US" dirty="0"/>
              <a:t>Homeownership and wealth are clearly correlated, but it is a severe misstatement to claim that if blacks owned homes at the same rate as whites the racial wealth gap would be closed.</a:t>
            </a:r>
          </a:p>
          <a:p>
            <a:pPr marL="457200" lvl="2" indent="-225425"/>
            <a:endParaRPr lang="en-US" dirty="0"/>
          </a:p>
          <a:p>
            <a:pPr marL="457200" lvl="2" indent="-225425"/>
            <a:endParaRPr lang="en-US" dirty="0"/>
          </a:p>
          <a:p>
            <a:pPr marL="457200" lvl="2" indent="-225425"/>
            <a:endParaRPr lang="en-US" dirty="0"/>
          </a:p>
          <a:p>
            <a:pPr marL="457200" lvl="2" indent="-225425"/>
            <a:endParaRPr lang="en-US" dirty="0"/>
          </a:p>
          <a:p>
            <a:pPr marL="457200" lvl="2" indent="-225425"/>
            <a:endParaRPr lang="en-US" dirty="0"/>
          </a:p>
          <a:p>
            <a:pPr marL="457200" lvl="2" indent="-225425"/>
            <a:endParaRPr lang="en-US" dirty="0"/>
          </a:p>
          <a:p>
            <a:pPr marL="457200" lvl="2" indent="-225425"/>
            <a:r>
              <a:rPr lang="en-US" sz="1500" dirty="0" err="1"/>
              <a:t>Darity</a:t>
            </a:r>
            <a:r>
              <a:rPr lang="en-US" sz="1500" dirty="0"/>
              <a:t> et al. “2018. What We Get Wrong about Closing the Racial Wealth Gap.” </a:t>
            </a:r>
            <a:r>
              <a:rPr lang="en-US" sz="1500" dirty="0">
                <a:hlinkClick r:id="rId2"/>
              </a:rPr>
              <a:t>http://narrowthegap.org/images/documents/Wealth-Gap---FINAL-COMPLETE-REPORT.pdf</a:t>
            </a:r>
            <a:endParaRPr lang="en-US" sz="1500" dirty="0"/>
          </a:p>
        </p:txBody>
      </p:sp>
      <p:pic>
        <p:nvPicPr>
          <p:cNvPr id="7" name="Figure" descr="Please contact Professor Yinger for details regarding figures and graphs.">
            <a:extLst>
              <a:ext uri="{FF2B5EF4-FFF2-40B4-BE49-F238E27FC236}">
                <a16:creationId xmlns:a16="http://schemas.microsoft.com/office/drawing/2014/main" id="{5E69D652-7818-48B0-B8F8-D6E6DD8D324F}"/>
              </a:ext>
            </a:extLst>
          </p:cNvPr>
          <p:cNvPicPr>
            <a:picLocks noChangeAspect="1"/>
          </p:cNvPicPr>
          <p:nvPr/>
        </p:nvPicPr>
        <p:blipFill rotWithShape="1">
          <a:blip r:embed="rId3"/>
          <a:srcRect l="29167" t="50000" r="37500" b="24667"/>
          <a:stretch/>
        </p:blipFill>
        <p:spPr>
          <a:xfrm>
            <a:off x="2438400" y="2757137"/>
            <a:ext cx="4118008" cy="1956054"/>
          </a:xfrm>
          <a:prstGeom prst="rect">
            <a:avLst/>
          </a:prstGeom>
        </p:spPr>
      </p:pic>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772038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Homeownership Gaps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marL="922338" lvl="2" indent="-922338" algn="ctr">
              <a:buNone/>
            </a:pPr>
            <a:r>
              <a:rPr lang="en-US" b="1" dirty="0">
                <a:solidFill>
                  <a:schemeClr val="accent2"/>
                </a:solidFill>
              </a:rPr>
              <a:t>Homeownership across Generations</a:t>
            </a:r>
          </a:p>
          <a:p>
            <a:pPr marL="922338" lvl="2" indent="-922338" algn="ctr">
              <a:buNone/>
            </a:pPr>
            <a:endParaRPr lang="en-US" b="1" dirty="0">
              <a:solidFill>
                <a:schemeClr val="accent2"/>
              </a:solidFill>
            </a:endParaRPr>
          </a:p>
          <a:p>
            <a:pPr marL="457200" lvl="2" indent="-457200"/>
            <a:r>
              <a:rPr lang="en-US" dirty="0"/>
              <a:t>Are homeownership gaps transmitted across generations within families?</a:t>
            </a:r>
          </a:p>
          <a:p>
            <a:pPr marL="457200" lvl="2" indent="-457200"/>
            <a:endParaRPr lang="en-US" dirty="0"/>
          </a:p>
          <a:p>
            <a:pPr marL="713232" lvl="3" indent="-457200"/>
            <a:r>
              <a:rPr lang="en-US" dirty="0"/>
              <a:t>Charles and Hurst find that parental down-payment support makes getting a mortgage more likely—and that far more whites than blacks receive such support.</a:t>
            </a:r>
          </a:p>
          <a:p>
            <a:pPr marL="713232" lvl="3" indent="-457200"/>
            <a:endParaRPr lang="en-US" dirty="0"/>
          </a:p>
          <a:p>
            <a:pPr marL="713232" lvl="3" indent="-457200"/>
            <a:r>
              <a:rPr lang="en-US" dirty="0" err="1"/>
              <a:t>Hilber</a:t>
            </a:r>
            <a:r>
              <a:rPr lang="en-US" dirty="0"/>
              <a:t> and Liu find that parental wealth does not help to explain homeownership gaps. </a:t>
            </a:r>
          </a:p>
          <a:p>
            <a:pPr marL="713232" lvl="3" indent="-457200"/>
            <a:endParaRPr lang="en-US" dirty="0"/>
          </a:p>
          <a:p>
            <a:pPr marL="713232" lvl="3" indent="-457200"/>
            <a:r>
              <a:rPr lang="en-US" dirty="0"/>
              <a:t>Both studies use the Panel Study of Income Dynamics, which follows families.</a:t>
            </a:r>
          </a:p>
          <a:p>
            <a:pPr marL="922338" lvl="2" indent="-922338" algn="ctr">
              <a:buNone/>
            </a:pPr>
            <a:endParaRPr lang="en-US" dirty="0"/>
          </a:p>
          <a:p>
            <a:pPr marL="231775" lvl="2" indent="0">
              <a:buNone/>
            </a:pPr>
            <a:endParaRPr lang="en-US" dirty="0"/>
          </a:p>
          <a:p>
            <a:pPr marL="457200" lvl="2" indent="-225425"/>
            <a:endParaRPr lang="en-US" dirty="0"/>
          </a:p>
          <a:p>
            <a:pPr marL="457200" lvl="2" indent="-225425"/>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936814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Homeownership Gaps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marL="922338" lvl="2" indent="-922338">
              <a:buNone/>
            </a:pPr>
            <a:r>
              <a:rPr lang="en-US" b="1" dirty="0">
                <a:solidFill>
                  <a:srgbClr val="FF0000"/>
                </a:solidFill>
              </a:rPr>
              <a:t>Questions</a:t>
            </a:r>
          </a:p>
          <a:p>
            <a:pPr marL="922338" lvl="2" indent="-922338" algn="ctr">
              <a:buNone/>
            </a:pPr>
            <a:endParaRPr lang="en-US" b="1" dirty="0">
              <a:solidFill>
                <a:schemeClr val="accent2"/>
              </a:solidFill>
            </a:endParaRPr>
          </a:p>
          <a:p>
            <a:pPr marL="457200" lvl="2" indent="-457200">
              <a:spcBef>
                <a:spcPts val="0"/>
              </a:spcBef>
              <a:spcAft>
                <a:spcPts val="1800"/>
              </a:spcAft>
            </a:pPr>
            <a:r>
              <a:rPr lang="en-US" dirty="0"/>
              <a:t>How can scholars isolate the role of current discrimination in the black-white homeownership gap?</a:t>
            </a:r>
          </a:p>
          <a:p>
            <a:pPr marL="457200" lvl="2" indent="-457200">
              <a:spcBef>
                <a:spcPts val="0"/>
              </a:spcBef>
              <a:spcAft>
                <a:spcPts val="1800"/>
              </a:spcAft>
            </a:pPr>
            <a:r>
              <a:rPr lang="en-US" dirty="0"/>
              <a:t>How should one interpret the coefficient of a race or ethnicity variable in a study of homeownership?</a:t>
            </a:r>
          </a:p>
          <a:p>
            <a:pPr marL="457200" lvl="2" indent="-457200">
              <a:spcBef>
                <a:spcPts val="0"/>
              </a:spcBef>
              <a:spcAft>
                <a:spcPts val="1800"/>
              </a:spcAft>
            </a:pPr>
            <a:r>
              <a:rPr lang="en-US" dirty="0"/>
              <a:t>How can a scholar account for past discrimination in a study of the black-white homeownership gap?</a:t>
            </a:r>
          </a:p>
          <a:p>
            <a:pPr marL="457200" lvl="2" indent="-457200">
              <a:spcBef>
                <a:spcPts val="0"/>
              </a:spcBef>
              <a:spcAft>
                <a:spcPts val="1800"/>
              </a:spcAft>
            </a:pPr>
            <a:r>
              <a:rPr lang="en-US" dirty="0"/>
              <a:t>How can a scholar account for neighborhood choice in a study of the black-white homeownership gap?</a:t>
            </a:r>
          </a:p>
          <a:p>
            <a:pPr marL="231775" lvl="2" indent="0">
              <a:buNone/>
            </a:pPr>
            <a:endParaRPr lang="en-US" dirty="0"/>
          </a:p>
          <a:p>
            <a:pPr marL="457200" lvl="2" indent="-225425"/>
            <a:endParaRPr lang="en-US" dirty="0"/>
          </a:p>
          <a:p>
            <a:pPr marL="457200" lvl="2" indent="-225425"/>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547541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Homeownership Gaps</a:t>
            </a:r>
            <a:br>
              <a:rPr lang="en-US" sz="2400" dirty="0"/>
            </a:br>
            <a:r>
              <a:rPr lang="en-US" sz="2400" dirty="0"/>
              <a:t>  </a:t>
            </a:r>
          </a:p>
        </p:txBody>
      </p:sp>
      <p:sp>
        <p:nvSpPr>
          <p:cNvPr id="3" name="Content Placeholder"/>
          <p:cNvSpPr>
            <a:spLocks noGrp="1"/>
          </p:cNvSpPr>
          <p:nvPr>
            <p:ph idx="1"/>
          </p:nvPr>
        </p:nvSpPr>
        <p:spPr>
          <a:xfrm>
            <a:off x="457200" y="1371600"/>
            <a:ext cx="8229600" cy="5355336"/>
          </a:xfrm>
        </p:spPr>
        <p:txBody>
          <a:bodyPr>
            <a:normAutofit lnSpcReduction="10000"/>
          </a:bodyPr>
          <a:lstStyle/>
          <a:p>
            <a:pPr marL="922338" lvl="2" indent="-922338" algn="ctr">
              <a:buNone/>
            </a:pPr>
            <a:r>
              <a:rPr lang="en-US" b="1" dirty="0">
                <a:solidFill>
                  <a:schemeClr val="accent2"/>
                </a:solidFill>
              </a:rPr>
              <a:t>Homeownership Gaps</a:t>
            </a:r>
          </a:p>
          <a:p>
            <a:pPr marL="922338" lvl="2" indent="-922338" algn="ctr">
              <a:buNone/>
            </a:pPr>
            <a:endParaRPr lang="en-US" dirty="0"/>
          </a:p>
          <a:p>
            <a:pPr marL="922338" lvl="2" indent="-465138"/>
            <a:r>
              <a:rPr lang="en-US" dirty="0"/>
              <a:t>The U.S. is a nation of homeowners; about two-thirds of households own their own home.</a:t>
            </a:r>
          </a:p>
          <a:p>
            <a:pPr marL="922338" lvl="2" indent="-465138"/>
            <a:endParaRPr lang="en-US" dirty="0"/>
          </a:p>
          <a:p>
            <a:pPr marL="922338" lvl="2" indent="-465138"/>
            <a:r>
              <a:rPr lang="en-US" dirty="0"/>
              <a:t>The U.S. also has had long-standing and surprisingly consistent homeownership gaps between blacks and whites and between Hispanics and non-Hispanic-whites.</a:t>
            </a:r>
          </a:p>
          <a:p>
            <a:pPr marL="922338" lvl="2" indent="-465138"/>
            <a:endParaRPr lang="en-US" dirty="0"/>
          </a:p>
          <a:p>
            <a:pPr marL="922338" lvl="2" indent="-465138"/>
            <a:r>
              <a:rPr lang="en-US" dirty="0"/>
              <a:t>In both cases, the homeownership rate has been about 25 percentage points lower for the minority group since the early 1980s.</a:t>
            </a:r>
          </a:p>
          <a:p>
            <a:pPr marL="922338" lvl="2" indent="-465138"/>
            <a:endParaRPr lang="en-US" dirty="0"/>
          </a:p>
          <a:p>
            <a:pPr marL="922338" lvl="2" indent="-465138"/>
            <a:r>
              <a:rPr lang="en-US" dirty="0"/>
              <a:t>The question is:  Why?</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984281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hidden="1"/>
          <p:cNvSpPr>
            <a:spLocks noGrp="1"/>
          </p:cNvSpPr>
          <p:nvPr>
            <p:ph type="title"/>
          </p:nvPr>
        </p:nvSpPr>
        <p:spPr>
          <a:xfrm>
            <a:off x="457199" y="-1088973"/>
            <a:ext cx="8229600" cy="1066800"/>
          </a:xfrm>
        </p:spPr>
        <p:txBody>
          <a:bodyPr>
            <a:normAutofit/>
          </a:bodyPr>
          <a:lstStyle/>
          <a:p>
            <a:r>
              <a:rPr lang="en-US" sz="2400" dirty="0"/>
              <a:t> Annual Homeownership Rate, 1983-209</a:t>
            </a:r>
          </a:p>
        </p:txBody>
      </p:sp>
      <p:graphicFrame>
        <p:nvGraphicFramePr>
          <p:cNvPr id="6" name="Chart" descr="Please contact Professor Yinger for details regarding figures and graphs.">
            <a:extLst>
              <a:ext uri="{FF2B5EF4-FFF2-40B4-BE49-F238E27FC236}">
                <a16:creationId xmlns:a16="http://schemas.microsoft.com/office/drawing/2014/main" id="{FCB3FF1B-E7BD-4953-AAB0-E22DFB021A39}"/>
              </a:ext>
            </a:extLst>
          </p:cNvPr>
          <p:cNvGraphicFramePr>
            <a:graphicFrameLocks noGrp="1"/>
          </p:cNvGraphicFramePr>
          <p:nvPr>
            <p:extLst>
              <p:ext uri="{D42A27DB-BD31-4B8C-83A1-F6EECF244321}">
                <p14:modId xmlns:p14="http://schemas.microsoft.com/office/powerpoint/2010/main" val="367921345"/>
              </p:ext>
            </p:extLst>
          </p:nvPr>
        </p:nvGraphicFramePr>
        <p:xfrm>
          <a:off x="238905" y="565254"/>
          <a:ext cx="8666189" cy="6292746"/>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691546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Homeownership Gaps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marL="922338" lvl="2" indent="-922338" algn="ctr">
              <a:buNone/>
            </a:pPr>
            <a:r>
              <a:rPr lang="en-US" b="1" dirty="0">
                <a:solidFill>
                  <a:schemeClr val="accent2"/>
                </a:solidFill>
              </a:rPr>
              <a:t>Class Outline</a:t>
            </a:r>
          </a:p>
          <a:p>
            <a:pPr marL="922338" lvl="2" indent="-922338" algn="ctr">
              <a:buNone/>
            </a:pPr>
            <a:endParaRPr lang="en-US" dirty="0"/>
          </a:p>
          <a:p>
            <a:pPr marL="922338" lvl="2" indent="-465138"/>
            <a:r>
              <a:rPr lang="en-US" dirty="0"/>
              <a:t>1. Homeownership Gaps</a:t>
            </a:r>
          </a:p>
          <a:p>
            <a:pPr marL="922338" lvl="2" indent="-465138"/>
            <a:endParaRPr lang="en-US" dirty="0"/>
          </a:p>
          <a:p>
            <a:pPr marL="922338" lvl="2" indent="-465138"/>
            <a:r>
              <a:rPr lang="en-US" dirty="0">
                <a:solidFill>
                  <a:srgbClr val="FF0000"/>
                </a:solidFill>
              </a:rPr>
              <a:t>2. Explaining Homeownership Gaps</a:t>
            </a:r>
          </a:p>
          <a:p>
            <a:pPr marL="922338" lvl="2" indent="-465138"/>
            <a:endParaRPr lang="en-US" dirty="0"/>
          </a:p>
          <a:p>
            <a:pPr marL="922338" lvl="2" indent="-465138"/>
            <a:r>
              <a:rPr lang="en-US" dirty="0"/>
              <a:t>3. Interpretation of Existing Literature</a:t>
            </a:r>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4226432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218154" y="941255"/>
            <a:ext cx="6956677" cy="276512"/>
          </a:xfrm>
        </p:spPr>
        <p:txBody>
          <a:bodyPr>
            <a:normAutofit fontScale="90000"/>
          </a:bodyPr>
          <a:lstStyle/>
          <a:p>
            <a:r>
              <a:rPr lang="en-US" sz="2400" dirty="0"/>
              <a:t> Homeownership Gaps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marL="922338" lvl="2" indent="-922338" algn="ctr">
              <a:buNone/>
            </a:pPr>
            <a:r>
              <a:rPr lang="en-US" b="1" dirty="0">
                <a:solidFill>
                  <a:schemeClr val="accent2"/>
                </a:solidFill>
              </a:rPr>
              <a:t>Gaps in Income and Wealth</a:t>
            </a:r>
          </a:p>
          <a:p>
            <a:pPr marL="922338" lvl="2" indent="-922338" algn="ctr">
              <a:buNone/>
            </a:pPr>
            <a:endParaRPr lang="en-US" b="1" dirty="0">
              <a:solidFill>
                <a:schemeClr val="accent2"/>
              </a:solidFill>
            </a:endParaRPr>
          </a:p>
          <a:p>
            <a:pPr marL="914400" lvl="2" indent="-457200">
              <a:buFont typeface="Arial" panose="020B0604020202020204" pitchFamily="34" charset="0"/>
              <a:buChar char="•"/>
            </a:pPr>
            <a:r>
              <a:rPr lang="en-US" b="1" dirty="0"/>
              <a:t>Homeownership obviously depends on income and wealth.</a:t>
            </a:r>
          </a:p>
          <a:p>
            <a:pPr marL="914400" lvl="2" indent="-457200">
              <a:buFont typeface="Arial" panose="020B0604020202020204" pitchFamily="34" charset="0"/>
              <a:buChar char="•"/>
            </a:pPr>
            <a:endParaRPr lang="en-US" b="1" dirty="0"/>
          </a:p>
          <a:p>
            <a:pPr marL="914400" lvl="2" indent="-457200">
              <a:buFont typeface="Arial" panose="020B0604020202020204" pitchFamily="34" charset="0"/>
              <a:buChar char="•"/>
            </a:pPr>
            <a:r>
              <a:rPr lang="en-US" b="1" dirty="0"/>
              <a:t>The black-white gaps in income and (especially) wealth are large,</a:t>
            </a:r>
          </a:p>
          <a:p>
            <a:pPr marL="914400" lvl="2" indent="-457200">
              <a:buFont typeface="Arial" panose="020B0604020202020204" pitchFamily="34" charset="0"/>
              <a:buChar char="•"/>
            </a:pPr>
            <a:endParaRPr lang="en-US" b="1" dirty="0"/>
          </a:p>
          <a:p>
            <a:pPr marL="914400" lvl="2" indent="-457200">
              <a:buFont typeface="Arial" panose="020B0604020202020204" pitchFamily="34" charset="0"/>
              <a:buChar char="•"/>
            </a:pPr>
            <a:r>
              <a:rPr lang="en-US" b="1" dirty="0"/>
              <a:t>Thanks to centuries of private and public discrimination.</a:t>
            </a:r>
          </a:p>
          <a:p>
            <a:pPr marL="922338" lvl="2" indent="-922338" algn="ctr">
              <a:buNone/>
            </a:pPr>
            <a:endParaRPr lang="en-US" dirty="0"/>
          </a:p>
          <a:p>
            <a:pPr marL="457200" lvl="2" indent="0">
              <a:buNone/>
            </a:pPr>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836827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218154" y="941255"/>
            <a:ext cx="6956677" cy="276512"/>
          </a:xfrm>
        </p:spPr>
        <p:txBody>
          <a:bodyPr>
            <a:normAutofit fontScale="90000"/>
          </a:bodyPr>
          <a:lstStyle/>
          <a:p>
            <a:r>
              <a:rPr lang="en-US" sz="2400" dirty="0"/>
              <a:t> Homeownership Gaps</a:t>
            </a:r>
            <a:br>
              <a:rPr lang="en-US" sz="2400" dirty="0"/>
            </a:br>
            <a:r>
              <a:rPr lang="en-US" sz="2400" dirty="0"/>
              <a:t>  </a:t>
            </a:r>
          </a:p>
        </p:txBody>
      </p:sp>
      <p:pic>
        <p:nvPicPr>
          <p:cNvPr id="1026" name="Graph" descr="Please contact Professor Yinger for details regarding figures and graphs.">
            <a:extLst>
              <a:ext uri="{FF2B5EF4-FFF2-40B4-BE49-F238E27FC236}">
                <a16:creationId xmlns:a16="http://schemas.microsoft.com/office/drawing/2014/main" id="{D15C3B5E-EE1F-4EE7-BAA8-8ECE7D49A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031" y="1181039"/>
            <a:ext cx="5595938" cy="54993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000008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fontScale="90000"/>
          </a:bodyPr>
          <a:lstStyle/>
          <a:p>
            <a:r>
              <a:rPr lang="en-US" sz="2400" dirty="0"/>
              <a:t> Homeownership Gaps</a:t>
            </a:r>
            <a:br>
              <a:rPr lang="en-US" sz="2400" dirty="0"/>
            </a:br>
            <a:r>
              <a:rPr lang="en-US" sz="2400" dirty="0"/>
              <a:t>  </a:t>
            </a:r>
          </a:p>
        </p:txBody>
      </p:sp>
      <p:sp>
        <p:nvSpPr>
          <p:cNvPr id="3" name="Content Placeholder"/>
          <p:cNvSpPr>
            <a:spLocks noGrp="1"/>
          </p:cNvSpPr>
          <p:nvPr>
            <p:ph idx="1"/>
          </p:nvPr>
        </p:nvSpPr>
        <p:spPr>
          <a:xfrm>
            <a:off x="457200" y="1426464"/>
            <a:ext cx="8229600" cy="5355336"/>
          </a:xfrm>
        </p:spPr>
        <p:txBody>
          <a:bodyPr>
            <a:normAutofit/>
          </a:bodyPr>
          <a:lstStyle/>
          <a:p>
            <a:pPr marL="922338" lvl="2" indent="-922338" algn="ctr">
              <a:buNone/>
            </a:pPr>
            <a:r>
              <a:rPr lang="en-US" b="1" dirty="0">
                <a:solidFill>
                  <a:schemeClr val="accent2"/>
                </a:solidFill>
              </a:rPr>
              <a:t>Gabriel and Rosenthal, </a:t>
            </a:r>
            <a:r>
              <a:rPr lang="en-US" b="1" i="1" dirty="0">
                <a:solidFill>
                  <a:schemeClr val="accent2"/>
                </a:solidFill>
              </a:rPr>
              <a:t>JUE</a:t>
            </a:r>
            <a:r>
              <a:rPr lang="en-US" b="1" dirty="0">
                <a:solidFill>
                  <a:schemeClr val="accent2"/>
                </a:solidFill>
              </a:rPr>
              <a:t>, January 2005</a:t>
            </a:r>
          </a:p>
          <a:p>
            <a:pPr marL="922338" lvl="2" indent="-922338" algn="ctr">
              <a:buNone/>
            </a:pPr>
            <a:endParaRPr lang="en-US" dirty="0"/>
          </a:p>
          <a:p>
            <a:pPr marL="457200" lvl="2" indent="-457200"/>
            <a:r>
              <a:rPr lang="en-US" dirty="0"/>
              <a:t>Homeownership depends on income, education (linked to permanent income), wealth, family size, age, etc.</a:t>
            </a:r>
          </a:p>
          <a:p>
            <a:pPr marL="457200" lvl="2" indent="-457200"/>
            <a:endParaRPr lang="en-US" dirty="0"/>
          </a:p>
          <a:p>
            <a:pPr marL="457200" lvl="2" indent="-457200"/>
            <a:r>
              <a:rPr lang="en-US" dirty="0"/>
              <a:t>A link between homeownership and ethnicity after controlling for all these things might be a sign of current discrimination.</a:t>
            </a:r>
          </a:p>
          <a:p>
            <a:pPr marL="457200" lvl="2" indent="-457200"/>
            <a:endParaRPr lang="en-US" dirty="0"/>
          </a:p>
          <a:p>
            <a:pPr marL="457200" lvl="2" indent="-457200"/>
            <a:r>
              <a:rPr lang="en-US" dirty="0"/>
              <a:t>But it could also reflect some omitted homeownership  determinant, such as being credit-constrained.</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4500128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54433</TotalTime>
  <Words>1770</Words>
  <Application>Microsoft Office PowerPoint</Application>
  <PresentationFormat>On-screen Show (4:3)</PresentationFormat>
  <Paragraphs>216</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Georgia</vt:lpstr>
      <vt:lpstr>Times New Roman</vt:lpstr>
      <vt:lpstr>Trebuchet MS</vt:lpstr>
      <vt:lpstr>Wingdings 2</vt:lpstr>
      <vt:lpstr>Urban</vt:lpstr>
      <vt:lpstr>ECN741:  Urban Economics</vt:lpstr>
      <vt:lpstr> Homeownership Gaps   </vt:lpstr>
      <vt:lpstr> Homeownership Gaps   </vt:lpstr>
      <vt:lpstr> Homeownership Gaps   </vt:lpstr>
      <vt:lpstr> Annual Homeownership Rate, 1983-209</vt:lpstr>
      <vt:lpstr> Homeownership Gaps   </vt:lpstr>
      <vt:lpstr> Homeownership Gaps   </vt:lpstr>
      <vt:lpstr> Homeownership Gaps   </vt:lpstr>
      <vt:lpstr> Homeownership Gaps   </vt:lpstr>
      <vt:lpstr> Homeownership Gaps   </vt:lpstr>
      <vt:lpstr> Homeownership Gaps   </vt:lpstr>
      <vt:lpstr> Homeownership Gaps   </vt:lpstr>
      <vt:lpstr> Homeownership Gaps   </vt:lpstr>
      <vt:lpstr> Homeownership Gaps   </vt:lpstr>
      <vt:lpstr> Homeownership Gaps   </vt:lpstr>
      <vt:lpstr> Homeownership Gaps   </vt:lpstr>
      <vt:lpstr> Homeownership Gaps   </vt:lpstr>
      <vt:lpstr> Homeownership Gaps   </vt:lpstr>
      <vt:lpstr> Homeownership Gaps   </vt:lpstr>
      <vt:lpstr> Homeownership Gaps   </vt:lpstr>
      <vt:lpstr> Homeownership Gaps   </vt:lpstr>
      <vt:lpstr> Homeownership Gaps   </vt:lpstr>
      <vt:lpstr> Homeownership Gaps   </vt:lpstr>
      <vt:lpstr> Homeownership Gaps   </vt:lpstr>
      <vt:lpstr> Homeownership Gaps   </vt:lpstr>
      <vt:lpstr> Homeownership Gaps   </vt:lpstr>
      <vt:lpstr> Homeownership Gaps   </vt:lpstr>
      <vt:lpstr> Homeownership Gaps   </vt:lpstr>
      <vt:lpstr> Homeownership Gaps   </vt:lpstr>
      <vt:lpstr> Homeownership Gaps   </vt:lpstr>
      <vt:lpstr> Homeownership Gaps   </vt:lpstr>
      <vt:lpstr> Homeownership Gaps   </vt:lpstr>
    </vt:vector>
  </TitlesOfParts>
  <Company>Syracuse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ECN 741: Homeownership Gaps Between Ethnic Groups</dc:title>
  <dc:creator>joyinger</dc:creator>
  <cp:lastModifiedBy>Emily Rose Minnoe</cp:lastModifiedBy>
  <cp:revision>765</cp:revision>
  <dcterms:created xsi:type="dcterms:W3CDTF">2008-01-08T18:11:56Z</dcterms:created>
  <dcterms:modified xsi:type="dcterms:W3CDTF">2020-08-04T16:08:10Z</dcterms:modified>
</cp:coreProperties>
</file>