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257" r:id="rId3"/>
    <p:sldId id="294" r:id="rId4"/>
    <p:sldId id="296" r:id="rId5"/>
    <p:sldId id="285" r:id="rId6"/>
    <p:sldId id="258" r:id="rId7"/>
    <p:sldId id="261" r:id="rId8"/>
    <p:sldId id="259" r:id="rId9"/>
    <p:sldId id="288" r:id="rId10"/>
    <p:sldId id="289" r:id="rId11"/>
    <p:sldId id="291" r:id="rId12"/>
    <p:sldId id="290" r:id="rId13"/>
    <p:sldId id="309" r:id="rId14"/>
    <p:sldId id="292" r:id="rId15"/>
    <p:sldId id="299" r:id="rId16"/>
    <p:sldId id="277" r:id="rId17"/>
    <p:sldId id="278" r:id="rId18"/>
    <p:sldId id="293" r:id="rId19"/>
    <p:sldId id="312" r:id="rId20"/>
    <p:sldId id="297" r:id="rId21"/>
    <p:sldId id="310" r:id="rId22"/>
    <p:sldId id="286" r:id="rId23"/>
    <p:sldId id="284" r:id="rId24"/>
    <p:sldId id="301" r:id="rId25"/>
    <p:sldId id="302" r:id="rId26"/>
    <p:sldId id="280" r:id="rId27"/>
    <p:sldId id="295" r:id="rId28"/>
    <p:sldId id="308" r:id="rId29"/>
    <p:sldId id="303" r:id="rId30"/>
    <p:sldId id="305" r:id="rId31"/>
    <p:sldId id="306" r:id="rId32"/>
    <p:sldId id="307" r:id="rId33"/>
    <p:sldId id="281" r:id="rId34"/>
    <p:sldId id="298" r:id="rId35"/>
    <p:sldId id="264" r:id="rId36"/>
    <p:sldId id="300" r:id="rId37"/>
    <p:sldId id="282" r:id="rId38"/>
    <p:sldId id="283" r:id="rId39"/>
    <p:sldId id="265" r:id="rId40"/>
    <p:sldId id="31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06" autoAdjust="0"/>
    <p:restoredTop sz="86337" autoAdjust="0"/>
  </p:normalViewPr>
  <p:slideViewPr>
    <p:cSldViewPr>
      <p:cViewPr varScale="1">
        <p:scale>
          <a:sx n="58" d="100"/>
          <a:sy n="58" d="100"/>
        </p:scale>
        <p:origin x="810" y="66"/>
      </p:cViewPr>
      <p:guideLst>
        <p:guide orient="horz" pos="2160"/>
        <p:guide pos="2880"/>
      </p:guideLst>
    </p:cSldViewPr>
  </p:slideViewPr>
  <p:outlineViewPr>
    <p:cViewPr>
      <p:scale>
        <a:sx n="33" d="100"/>
        <a:sy n="33" d="100"/>
      </p:scale>
      <p:origin x="0" y="-1722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shared.ad.syr.edu\drive\MAX-Filer\Collab\Research-joyinger-F07\Admin\Research\Envelope\Amenities\Figures-EJ-Re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Envelope for Share Non-Black</a:t>
            </a:r>
          </a:p>
        </c:rich>
      </c:tx>
      <c:overlay val="0"/>
    </c:title>
    <c:autoTitleDeleted val="0"/>
    <c:plotArea>
      <c:layout/>
      <c:scatterChart>
        <c:scatterStyle val="lineMarker"/>
        <c:varyColors val="0"/>
        <c:ser>
          <c:idx val="0"/>
          <c:order val="0"/>
          <c:tx>
            <c:strRef>
              <c:f>Sheet4!$B$16</c:f>
              <c:strCache>
                <c:ptCount val="1"/>
                <c:pt idx="0">
                  <c:v>Quadratic Envelope</c:v>
                </c:pt>
              </c:strCache>
            </c:strRef>
          </c:tx>
          <c:spPr>
            <a:ln>
              <a:prstDash val="sysDash"/>
            </a:ln>
          </c:spPr>
          <c:marker>
            <c:symbol val="none"/>
          </c:marker>
          <c:xVal>
            <c:numRef>
              <c:f>Sheet4!$A$17:$A$217</c:f>
              <c:numCache>
                <c:formatCode>General</c:formatCode>
                <c:ptCount val="201"/>
                <c:pt idx="0">
                  <c:v>1E-3</c:v>
                </c:pt>
                <c:pt idx="1">
                  <c:v>6.0000000000000001E-3</c:v>
                </c:pt>
                <c:pt idx="2">
                  <c:v>1.0999999999999999E-2</c:v>
                </c:pt>
                <c:pt idx="3">
                  <c:v>1.6E-2</c:v>
                </c:pt>
                <c:pt idx="4">
                  <c:v>2.1000000000000001E-2</c:v>
                </c:pt>
                <c:pt idx="5">
                  <c:v>2.6000000000000002E-2</c:v>
                </c:pt>
                <c:pt idx="6">
                  <c:v>3.1000000000000003E-2</c:v>
                </c:pt>
                <c:pt idx="7">
                  <c:v>3.6000000000000004E-2</c:v>
                </c:pt>
                <c:pt idx="8">
                  <c:v>4.1000000000000002E-2</c:v>
                </c:pt>
                <c:pt idx="9">
                  <c:v>4.5999999999999999E-2</c:v>
                </c:pt>
                <c:pt idx="10">
                  <c:v>5.0999999999999997E-2</c:v>
                </c:pt>
                <c:pt idx="11">
                  <c:v>5.5999999999999994E-2</c:v>
                </c:pt>
                <c:pt idx="12">
                  <c:v>6.0999999999999992E-2</c:v>
                </c:pt>
                <c:pt idx="13">
                  <c:v>6.5999999999999989E-2</c:v>
                </c:pt>
                <c:pt idx="14">
                  <c:v>7.0999999999999994E-2</c:v>
                </c:pt>
                <c:pt idx="15">
                  <c:v>7.5999999999999998E-2</c:v>
                </c:pt>
                <c:pt idx="16">
                  <c:v>8.1000000000000003E-2</c:v>
                </c:pt>
                <c:pt idx="17">
                  <c:v>8.6000000000000007E-2</c:v>
                </c:pt>
                <c:pt idx="18">
                  <c:v>9.1000000000000011E-2</c:v>
                </c:pt>
                <c:pt idx="19">
                  <c:v>9.6000000000000016E-2</c:v>
                </c:pt>
                <c:pt idx="20">
                  <c:v>0.10100000000000002</c:v>
                </c:pt>
                <c:pt idx="21">
                  <c:v>0.10600000000000002</c:v>
                </c:pt>
                <c:pt idx="22">
                  <c:v>0.11100000000000003</c:v>
                </c:pt>
                <c:pt idx="23">
                  <c:v>0.11600000000000003</c:v>
                </c:pt>
                <c:pt idx="24">
                  <c:v>0.12100000000000004</c:v>
                </c:pt>
                <c:pt idx="25">
                  <c:v>0.12600000000000003</c:v>
                </c:pt>
                <c:pt idx="26">
                  <c:v>0.13100000000000003</c:v>
                </c:pt>
                <c:pt idx="27">
                  <c:v>0.13600000000000004</c:v>
                </c:pt>
                <c:pt idx="28">
                  <c:v>0.14100000000000004</c:v>
                </c:pt>
                <c:pt idx="29">
                  <c:v>0.14600000000000005</c:v>
                </c:pt>
                <c:pt idx="30">
                  <c:v>0.15100000000000005</c:v>
                </c:pt>
                <c:pt idx="31">
                  <c:v>0.15600000000000006</c:v>
                </c:pt>
                <c:pt idx="32">
                  <c:v>0.16100000000000006</c:v>
                </c:pt>
                <c:pt idx="33">
                  <c:v>0.16600000000000006</c:v>
                </c:pt>
                <c:pt idx="34">
                  <c:v>0.17100000000000007</c:v>
                </c:pt>
                <c:pt idx="35">
                  <c:v>0.17600000000000007</c:v>
                </c:pt>
                <c:pt idx="36">
                  <c:v>0.18100000000000008</c:v>
                </c:pt>
                <c:pt idx="37">
                  <c:v>0.18600000000000008</c:v>
                </c:pt>
                <c:pt idx="38">
                  <c:v>0.19100000000000009</c:v>
                </c:pt>
                <c:pt idx="39">
                  <c:v>0.19600000000000009</c:v>
                </c:pt>
                <c:pt idx="40">
                  <c:v>0.2010000000000001</c:v>
                </c:pt>
                <c:pt idx="41">
                  <c:v>0.2060000000000001</c:v>
                </c:pt>
                <c:pt idx="42">
                  <c:v>0.2110000000000001</c:v>
                </c:pt>
                <c:pt idx="43">
                  <c:v>0.21600000000000011</c:v>
                </c:pt>
                <c:pt idx="44">
                  <c:v>0.22100000000000011</c:v>
                </c:pt>
                <c:pt idx="45">
                  <c:v>0.22600000000000012</c:v>
                </c:pt>
                <c:pt idx="46">
                  <c:v>0.23100000000000012</c:v>
                </c:pt>
                <c:pt idx="47">
                  <c:v>0.23600000000000013</c:v>
                </c:pt>
                <c:pt idx="48">
                  <c:v>0.24100000000000013</c:v>
                </c:pt>
                <c:pt idx="49">
                  <c:v>0.24600000000000014</c:v>
                </c:pt>
                <c:pt idx="50">
                  <c:v>0.25100000000000011</c:v>
                </c:pt>
                <c:pt idx="51">
                  <c:v>0.25600000000000012</c:v>
                </c:pt>
                <c:pt idx="52">
                  <c:v>0.26100000000000012</c:v>
                </c:pt>
                <c:pt idx="53">
                  <c:v>0.26600000000000013</c:v>
                </c:pt>
                <c:pt idx="54">
                  <c:v>0.27100000000000013</c:v>
                </c:pt>
                <c:pt idx="55">
                  <c:v>0.27600000000000013</c:v>
                </c:pt>
                <c:pt idx="56">
                  <c:v>0.28100000000000014</c:v>
                </c:pt>
                <c:pt idx="57">
                  <c:v>0.28600000000000014</c:v>
                </c:pt>
                <c:pt idx="58">
                  <c:v>0.29100000000000015</c:v>
                </c:pt>
                <c:pt idx="59">
                  <c:v>0.29600000000000015</c:v>
                </c:pt>
                <c:pt idx="60">
                  <c:v>0.30100000000000016</c:v>
                </c:pt>
                <c:pt idx="61">
                  <c:v>0.30600000000000016</c:v>
                </c:pt>
                <c:pt idx="62">
                  <c:v>0.31100000000000017</c:v>
                </c:pt>
                <c:pt idx="63">
                  <c:v>0.31600000000000017</c:v>
                </c:pt>
                <c:pt idx="64">
                  <c:v>0.32100000000000017</c:v>
                </c:pt>
                <c:pt idx="65">
                  <c:v>0.32600000000000018</c:v>
                </c:pt>
                <c:pt idx="66">
                  <c:v>0.33100000000000018</c:v>
                </c:pt>
                <c:pt idx="67">
                  <c:v>0.33600000000000019</c:v>
                </c:pt>
                <c:pt idx="68">
                  <c:v>0.34100000000000019</c:v>
                </c:pt>
                <c:pt idx="69">
                  <c:v>0.3460000000000002</c:v>
                </c:pt>
                <c:pt idx="70">
                  <c:v>0.3510000000000002</c:v>
                </c:pt>
                <c:pt idx="71">
                  <c:v>0.35600000000000021</c:v>
                </c:pt>
                <c:pt idx="72">
                  <c:v>0.36100000000000021</c:v>
                </c:pt>
                <c:pt idx="73">
                  <c:v>0.36600000000000021</c:v>
                </c:pt>
                <c:pt idx="74">
                  <c:v>0.37100000000000022</c:v>
                </c:pt>
                <c:pt idx="75">
                  <c:v>0.37600000000000022</c:v>
                </c:pt>
                <c:pt idx="76">
                  <c:v>0.38100000000000023</c:v>
                </c:pt>
                <c:pt idx="77">
                  <c:v>0.38600000000000023</c:v>
                </c:pt>
                <c:pt idx="78">
                  <c:v>0.39100000000000024</c:v>
                </c:pt>
                <c:pt idx="79">
                  <c:v>0.39600000000000024</c:v>
                </c:pt>
                <c:pt idx="80">
                  <c:v>0.40100000000000025</c:v>
                </c:pt>
                <c:pt idx="81">
                  <c:v>0.40600000000000025</c:v>
                </c:pt>
                <c:pt idx="82">
                  <c:v>0.41100000000000025</c:v>
                </c:pt>
                <c:pt idx="83">
                  <c:v>0.41600000000000026</c:v>
                </c:pt>
                <c:pt idx="84">
                  <c:v>0.42100000000000026</c:v>
                </c:pt>
                <c:pt idx="85">
                  <c:v>0.42600000000000027</c:v>
                </c:pt>
                <c:pt idx="86">
                  <c:v>0.43100000000000027</c:v>
                </c:pt>
                <c:pt idx="87">
                  <c:v>0.43600000000000028</c:v>
                </c:pt>
                <c:pt idx="88">
                  <c:v>0.44100000000000028</c:v>
                </c:pt>
                <c:pt idx="89">
                  <c:v>0.44600000000000029</c:v>
                </c:pt>
                <c:pt idx="90">
                  <c:v>0.45100000000000029</c:v>
                </c:pt>
                <c:pt idx="91">
                  <c:v>0.45600000000000029</c:v>
                </c:pt>
                <c:pt idx="92">
                  <c:v>0.4610000000000003</c:v>
                </c:pt>
                <c:pt idx="93">
                  <c:v>0.4660000000000003</c:v>
                </c:pt>
                <c:pt idx="94">
                  <c:v>0.47100000000000031</c:v>
                </c:pt>
                <c:pt idx="95">
                  <c:v>0.47600000000000031</c:v>
                </c:pt>
                <c:pt idx="96">
                  <c:v>0.48100000000000032</c:v>
                </c:pt>
                <c:pt idx="97">
                  <c:v>0.48600000000000032</c:v>
                </c:pt>
                <c:pt idx="98">
                  <c:v>0.49100000000000033</c:v>
                </c:pt>
                <c:pt idx="99">
                  <c:v>0.49600000000000033</c:v>
                </c:pt>
                <c:pt idx="100">
                  <c:v>0.50100000000000033</c:v>
                </c:pt>
                <c:pt idx="101">
                  <c:v>0.50600000000000034</c:v>
                </c:pt>
                <c:pt idx="102">
                  <c:v>0.51100000000000034</c:v>
                </c:pt>
                <c:pt idx="103">
                  <c:v>0.51600000000000035</c:v>
                </c:pt>
                <c:pt idx="104">
                  <c:v>0.52100000000000035</c:v>
                </c:pt>
                <c:pt idx="105">
                  <c:v>0.52600000000000036</c:v>
                </c:pt>
                <c:pt idx="106">
                  <c:v>0.53100000000000036</c:v>
                </c:pt>
                <c:pt idx="107">
                  <c:v>0.53600000000000037</c:v>
                </c:pt>
                <c:pt idx="108">
                  <c:v>0.54100000000000037</c:v>
                </c:pt>
                <c:pt idx="109">
                  <c:v>0.54600000000000037</c:v>
                </c:pt>
                <c:pt idx="110">
                  <c:v>0.55100000000000038</c:v>
                </c:pt>
                <c:pt idx="111">
                  <c:v>0.55600000000000038</c:v>
                </c:pt>
                <c:pt idx="112">
                  <c:v>0.56100000000000039</c:v>
                </c:pt>
                <c:pt idx="113">
                  <c:v>0.56600000000000039</c:v>
                </c:pt>
                <c:pt idx="114">
                  <c:v>0.5710000000000004</c:v>
                </c:pt>
                <c:pt idx="115">
                  <c:v>0.5760000000000004</c:v>
                </c:pt>
                <c:pt idx="116">
                  <c:v>0.58100000000000041</c:v>
                </c:pt>
                <c:pt idx="117">
                  <c:v>0.58600000000000041</c:v>
                </c:pt>
                <c:pt idx="118">
                  <c:v>0.59100000000000041</c:v>
                </c:pt>
                <c:pt idx="119">
                  <c:v>0.59600000000000042</c:v>
                </c:pt>
                <c:pt idx="120">
                  <c:v>0.60100000000000042</c:v>
                </c:pt>
                <c:pt idx="121">
                  <c:v>0.60600000000000043</c:v>
                </c:pt>
                <c:pt idx="122">
                  <c:v>0.61100000000000043</c:v>
                </c:pt>
                <c:pt idx="123">
                  <c:v>0.61600000000000044</c:v>
                </c:pt>
                <c:pt idx="124">
                  <c:v>0.62100000000000044</c:v>
                </c:pt>
                <c:pt idx="125">
                  <c:v>0.62600000000000044</c:v>
                </c:pt>
                <c:pt idx="126">
                  <c:v>0.63100000000000045</c:v>
                </c:pt>
                <c:pt idx="127">
                  <c:v>0.63600000000000045</c:v>
                </c:pt>
                <c:pt idx="128">
                  <c:v>0.64100000000000046</c:v>
                </c:pt>
                <c:pt idx="129">
                  <c:v>0.64600000000000046</c:v>
                </c:pt>
                <c:pt idx="130">
                  <c:v>0.65100000000000047</c:v>
                </c:pt>
                <c:pt idx="131">
                  <c:v>0.65600000000000047</c:v>
                </c:pt>
                <c:pt idx="132">
                  <c:v>0.66100000000000048</c:v>
                </c:pt>
                <c:pt idx="133">
                  <c:v>0.66600000000000048</c:v>
                </c:pt>
                <c:pt idx="134">
                  <c:v>0.67100000000000048</c:v>
                </c:pt>
                <c:pt idx="135">
                  <c:v>0.67600000000000049</c:v>
                </c:pt>
                <c:pt idx="136">
                  <c:v>0.68100000000000049</c:v>
                </c:pt>
                <c:pt idx="137">
                  <c:v>0.6860000000000005</c:v>
                </c:pt>
                <c:pt idx="138">
                  <c:v>0.6910000000000005</c:v>
                </c:pt>
                <c:pt idx="139">
                  <c:v>0.69600000000000051</c:v>
                </c:pt>
                <c:pt idx="140">
                  <c:v>0.70100000000000051</c:v>
                </c:pt>
                <c:pt idx="141">
                  <c:v>0.70600000000000052</c:v>
                </c:pt>
                <c:pt idx="142">
                  <c:v>0.71100000000000052</c:v>
                </c:pt>
                <c:pt idx="143">
                  <c:v>0.71600000000000052</c:v>
                </c:pt>
                <c:pt idx="144">
                  <c:v>0.72100000000000053</c:v>
                </c:pt>
                <c:pt idx="145">
                  <c:v>0.72600000000000053</c:v>
                </c:pt>
                <c:pt idx="146">
                  <c:v>0.73100000000000054</c:v>
                </c:pt>
                <c:pt idx="147">
                  <c:v>0.73600000000000054</c:v>
                </c:pt>
                <c:pt idx="148">
                  <c:v>0.74100000000000055</c:v>
                </c:pt>
                <c:pt idx="149">
                  <c:v>0.74600000000000055</c:v>
                </c:pt>
                <c:pt idx="150">
                  <c:v>0.75100000000000056</c:v>
                </c:pt>
                <c:pt idx="151">
                  <c:v>0.75600000000000056</c:v>
                </c:pt>
                <c:pt idx="152">
                  <c:v>0.76100000000000056</c:v>
                </c:pt>
                <c:pt idx="153">
                  <c:v>0.76600000000000057</c:v>
                </c:pt>
                <c:pt idx="154">
                  <c:v>0.77100000000000057</c:v>
                </c:pt>
                <c:pt idx="155">
                  <c:v>0.77600000000000058</c:v>
                </c:pt>
                <c:pt idx="156">
                  <c:v>0.78100000000000058</c:v>
                </c:pt>
                <c:pt idx="157">
                  <c:v>0.78600000000000059</c:v>
                </c:pt>
                <c:pt idx="158">
                  <c:v>0.79100000000000059</c:v>
                </c:pt>
                <c:pt idx="159">
                  <c:v>0.7960000000000006</c:v>
                </c:pt>
                <c:pt idx="160">
                  <c:v>0.8010000000000006</c:v>
                </c:pt>
                <c:pt idx="161">
                  <c:v>0.8060000000000006</c:v>
                </c:pt>
                <c:pt idx="162">
                  <c:v>0.81100000000000061</c:v>
                </c:pt>
                <c:pt idx="163">
                  <c:v>0.81600000000000061</c:v>
                </c:pt>
                <c:pt idx="164">
                  <c:v>0.82100000000000062</c:v>
                </c:pt>
                <c:pt idx="165">
                  <c:v>0.82600000000000062</c:v>
                </c:pt>
                <c:pt idx="166">
                  <c:v>0.83100000000000063</c:v>
                </c:pt>
                <c:pt idx="167">
                  <c:v>0.83600000000000063</c:v>
                </c:pt>
                <c:pt idx="168">
                  <c:v>0.84100000000000064</c:v>
                </c:pt>
                <c:pt idx="169">
                  <c:v>0.84600000000000064</c:v>
                </c:pt>
                <c:pt idx="170">
                  <c:v>0.85100000000000064</c:v>
                </c:pt>
                <c:pt idx="171">
                  <c:v>0.85600000000000065</c:v>
                </c:pt>
                <c:pt idx="172">
                  <c:v>0.86100000000000065</c:v>
                </c:pt>
                <c:pt idx="173">
                  <c:v>0.86600000000000066</c:v>
                </c:pt>
                <c:pt idx="174">
                  <c:v>0.87100000000000066</c:v>
                </c:pt>
                <c:pt idx="175">
                  <c:v>0.87600000000000067</c:v>
                </c:pt>
                <c:pt idx="176">
                  <c:v>0.88100000000000067</c:v>
                </c:pt>
                <c:pt idx="177">
                  <c:v>0.88600000000000068</c:v>
                </c:pt>
                <c:pt idx="178">
                  <c:v>0.89100000000000068</c:v>
                </c:pt>
                <c:pt idx="179">
                  <c:v>0.89600000000000068</c:v>
                </c:pt>
                <c:pt idx="180">
                  <c:v>0.90100000000000069</c:v>
                </c:pt>
                <c:pt idx="181">
                  <c:v>0.90600000000000069</c:v>
                </c:pt>
                <c:pt idx="182">
                  <c:v>0.9110000000000007</c:v>
                </c:pt>
                <c:pt idx="183">
                  <c:v>0.9160000000000007</c:v>
                </c:pt>
                <c:pt idx="184">
                  <c:v>0.92100000000000071</c:v>
                </c:pt>
                <c:pt idx="185">
                  <c:v>0.92600000000000071</c:v>
                </c:pt>
                <c:pt idx="186">
                  <c:v>0.93100000000000072</c:v>
                </c:pt>
                <c:pt idx="187">
                  <c:v>0.93600000000000072</c:v>
                </c:pt>
                <c:pt idx="188">
                  <c:v>0.94100000000000072</c:v>
                </c:pt>
                <c:pt idx="189">
                  <c:v>0.94600000000000073</c:v>
                </c:pt>
                <c:pt idx="190">
                  <c:v>0.95100000000000073</c:v>
                </c:pt>
                <c:pt idx="191">
                  <c:v>0.95600000000000074</c:v>
                </c:pt>
                <c:pt idx="192">
                  <c:v>0.96100000000000074</c:v>
                </c:pt>
                <c:pt idx="193">
                  <c:v>0.96600000000000075</c:v>
                </c:pt>
                <c:pt idx="194">
                  <c:v>0.97100000000000075</c:v>
                </c:pt>
                <c:pt idx="195">
                  <c:v>0.97600000000000076</c:v>
                </c:pt>
                <c:pt idx="196">
                  <c:v>0.98100000000000076</c:v>
                </c:pt>
                <c:pt idx="197">
                  <c:v>0.98600000000000076</c:v>
                </c:pt>
                <c:pt idx="198">
                  <c:v>0.99100000000000077</c:v>
                </c:pt>
                <c:pt idx="199">
                  <c:v>0.99600000000000077</c:v>
                </c:pt>
                <c:pt idx="200">
                  <c:v>1</c:v>
                </c:pt>
              </c:numCache>
            </c:numRef>
          </c:xVal>
          <c:yVal>
            <c:numRef>
              <c:f>Sheet4!$B$17:$B$217</c:f>
              <c:numCache>
                <c:formatCode>General</c:formatCode>
                <c:ptCount val="201"/>
                <c:pt idx="0">
                  <c:v>0.10978844723050001</c:v>
                </c:pt>
                <c:pt idx="1">
                  <c:v>0.10874302629800001</c:v>
                </c:pt>
                <c:pt idx="2">
                  <c:v>0.10771817689049999</c:v>
                </c:pt>
                <c:pt idx="3">
                  <c:v>0.10671389900799999</c:v>
                </c:pt>
                <c:pt idx="4">
                  <c:v>0.1057301926505</c:v>
                </c:pt>
                <c:pt idx="5">
                  <c:v>0.104767057818</c:v>
                </c:pt>
                <c:pt idx="6">
                  <c:v>0.10382449451050001</c:v>
                </c:pt>
                <c:pt idx="7">
                  <c:v>0.102902502728</c:v>
                </c:pt>
                <c:pt idx="8">
                  <c:v>0.10200108247049999</c:v>
                </c:pt>
                <c:pt idx="9">
                  <c:v>0.10112023373800001</c:v>
                </c:pt>
                <c:pt idx="10">
                  <c:v>0.1002599565305</c:v>
                </c:pt>
                <c:pt idx="11">
                  <c:v>9.9420250848000005E-2</c:v>
                </c:pt>
                <c:pt idx="12">
                  <c:v>9.8601116690500007E-2</c:v>
                </c:pt>
                <c:pt idx="13">
                  <c:v>9.7802554057999994E-2</c:v>
                </c:pt>
                <c:pt idx="14">
                  <c:v>9.7024562950500007E-2</c:v>
                </c:pt>
                <c:pt idx="15">
                  <c:v>9.6267143367999991E-2</c:v>
                </c:pt>
                <c:pt idx="16">
                  <c:v>9.5530295310500002E-2</c:v>
                </c:pt>
                <c:pt idx="17">
                  <c:v>9.4814018777999998E-2</c:v>
                </c:pt>
                <c:pt idx="18">
                  <c:v>9.4118313770500006E-2</c:v>
                </c:pt>
                <c:pt idx="19">
                  <c:v>9.3443180288E-2</c:v>
                </c:pt>
                <c:pt idx="20">
                  <c:v>9.2788618330499992E-2</c:v>
                </c:pt>
                <c:pt idx="21">
                  <c:v>9.2154627897999997E-2</c:v>
                </c:pt>
                <c:pt idx="22">
                  <c:v>9.15412089905E-2</c:v>
                </c:pt>
                <c:pt idx="23">
                  <c:v>9.0948361608000003E-2</c:v>
                </c:pt>
                <c:pt idx="24">
                  <c:v>9.037608575049999E-2</c:v>
                </c:pt>
                <c:pt idx="25">
                  <c:v>8.9824381418000004E-2</c:v>
                </c:pt>
                <c:pt idx="26">
                  <c:v>8.9293248610500003E-2</c:v>
                </c:pt>
                <c:pt idx="27">
                  <c:v>8.8782687328000001E-2</c:v>
                </c:pt>
                <c:pt idx="28">
                  <c:v>8.8292697570499998E-2</c:v>
                </c:pt>
                <c:pt idx="29">
                  <c:v>8.7823279337999993E-2</c:v>
                </c:pt>
                <c:pt idx="30">
                  <c:v>8.7374432630500001E-2</c:v>
                </c:pt>
                <c:pt idx="31">
                  <c:v>8.6946157447999994E-2</c:v>
                </c:pt>
                <c:pt idx="32">
                  <c:v>8.65384537905E-2</c:v>
                </c:pt>
                <c:pt idx="33">
                  <c:v>8.6151321658000005E-2</c:v>
                </c:pt>
                <c:pt idx="34">
                  <c:v>8.5784761050499994E-2</c:v>
                </c:pt>
                <c:pt idx="35">
                  <c:v>8.5438771967999996E-2</c:v>
                </c:pt>
                <c:pt idx="36">
                  <c:v>8.5113354410499997E-2</c:v>
                </c:pt>
                <c:pt idx="37">
                  <c:v>8.4808508377999997E-2</c:v>
                </c:pt>
                <c:pt idx="38">
                  <c:v>8.4524233870499996E-2</c:v>
                </c:pt>
                <c:pt idx="39">
                  <c:v>8.4260530888000007E-2</c:v>
                </c:pt>
                <c:pt idx="40">
                  <c:v>8.4017399430499989E-2</c:v>
                </c:pt>
                <c:pt idx="41">
                  <c:v>8.3794839497999998E-2</c:v>
                </c:pt>
                <c:pt idx="42">
                  <c:v>8.3592851090500006E-2</c:v>
                </c:pt>
                <c:pt idx="43">
                  <c:v>8.3411434207999999E-2</c:v>
                </c:pt>
                <c:pt idx="44">
                  <c:v>8.325058885049999E-2</c:v>
                </c:pt>
                <c:pt idx="45">
                  <c:v>8.3110315017999994E-2</c:v>
                </c:pt>
                <c:pt idx="46">
                  <c:v>8.2990612710499997E-2</c:v>
                </c:pt>
                <c:pt idx="47">
                  <c:v>8.2891481927999999E-2</c:v>
                </c:pt>
                <c:pt idx="48">
                  <c:v>8.28129226705E-2</c:v>
                </c:pt>
                <c:pt idx="49">
                  <c:v>8.2754934937999999E-2</c:v>
                </c:pt>
                <c:pt idx="50">
                  <c:v>8.2717518730499998E-2</c:v>
                </c:pt>
                <c:pt idx="51">
                  <c:v>8.2700674047999995E-2</c:v>
                </c:pt>
                <c:pt idx="52">
                  <c:v>8.2704400890500004E-2</c:v>
                </c:pt>
                <c:pt idx="53">
                  <c:v>8.2728699257999999E-2</c:v>
                </c:pt>
                <c:pt idx="54">
                  <c:v>8.2773569150500007E-2</c:v>
                </c:pt>
                <c:pt idx="55">
                  <c:v>8.2839010567999999E-2</c:v>
                </c:pt>
                <c:pt idx="56">
                  <c:v>8.2925023510500004E-2</c:v>
                </c:pt>
                <c:pt idx="57">
                  <c:v>8.3031607977999994E-2</c:v>
                </c:pt>
                <c:pt idx="58">
                  <c:v>8.315876397050001E-2</c:v>
                </c:pt>
                <c:pt idx="59">
                  <c:v>8.3306491488000012E-2</c:v>
                </c:pt>
                <c:pt idx="60">
                  <c:v>8.3474790530499998E-2</c:v>
                </c:pt>
                <c:pt idx="61">
                  <c:v>8.3663661097999997E-2</c:v>
                </c:pt>
                <c:pt idx="62">
                  <c:v>8.3873103190500009E-2</c:v>
                </c:pt>
                <c:pt idx="63">
                  <c:v>8.410311680800002E-2</c:v>
                </c:pt>
                <c:pt idx="64">
                  <c:v>8.4353701950500015E-2</c:v>
                </c:pt>
                <c:pt idx="65">
                  <c:v>8.462485861800001E-2</c:v>
                </c:pt>
                <c:pt idx="66">
                  <c:v>8.4916586810500017E-2</c:v>
                </c:pt>
                <c:pt idx="67">
                  <c:v>8.5228886528000009E-2</c:v>
                </c:pt>
                <c:pt idx="68">
                  <c:v>8.5561757770500013E-2</c:v>
                </c:pt>
                <c:pt idx="69">
                  <c:v>8.5915200538000017E-2</c:v>
                </c:pt>
                <c:pt idx="70">
                  <c:v>8.6289214830500005E-2</c:v>
                </c:pt>
                <c:pt idx="71">
                  <c:v>8.668380064800002E-2</c:v>
                </c:pt>
                <c:pt idx="72">
                  <c:v>8.709895799050002E-2</c:v>
                </c:pt>
                <c:pt idx="73">
                  <c:v>8.7534686858000033E-2</c:v>
                </c:pt>
                <c:pt idx="74">
                  <c:v>8.7990987250500016E-2</c:v>
                </c:pt>
                <c:pt idx="75">
                  <c:v>8.8467859168000026E-2</c:v>
                </c:pt>
                <c:pt idx="76">
                  <c:v>8.8965302610500036E-2</c:v>
                </c:pt>
                <c:pt idx="77">
                  <c:v>8.9483317578000016E-2</c:v>
                </c:pt>
                <c:pt idx="78">
                  <c:v>9.0021904070500022E-2</c:v>
                </c:pt>
                <c:pt idx="79">
                  <c:v>9.0581062088000014E-2</c:v>
                </c:pt>
                <c:pt idx="80">
                  <c:v>9.1160791630500018E-2</c:v>
                </c:pt>
                <c:pt idx="81">
                  <c:v>9.1761092698000035E-2</c:v>
                </c:pt>
                <c:pt idx="82">
                  <c:v>9.2381965290500037E-2</c:v>
                </c:pt>
                <c:pt idx="83">
                  <c:v>9.3023409408000038E-2</c:v>
                </c:pt>
                <c:pt idx="84">
                  <c:v>9.3685425050500037E-2</c:v>
                </c:pt>
                <c:pt idx="85">
                  <c:v>9.4368012218000036E-2</c:v>
                </c:pt>
                <c:pt idx="86">
                  <c:v>9.5071170910500033E-2</c:v>
                </c:pt>
                <c:pt idx="87">
                  <c:v>9.5794901128000029E-2</c:v>
                </c:pt>
                <c:pt idx="88">
                  <c:v>9.6539202870500038E-2</c:v>
                </c:pt>
                <c:pt idx="89">
                  <c:v>9.7304076138000059E-2</c:v>
                </c:pt>
                <c:pt idx="90">
                  <c:v>9.8089520930500051E-2</c:v>
                </c:pt>
                <c:pt idx="91">
                  <c:v>9.8895537248000043E-2</c:v>
                </c:pt>
                <c:pt idx="92">
                  <c:v>9.9722125090500047E-2</c:v>
                </c:pt>
                <c:pt idx="93">
                  <c:v>0.10056928445800006</c:v>
                </c:pt>
                <c:pt idx="94">
                  <c:v>0.10143701535050005</c:v>
                </c:pt>
                <c:pt idx="95">
                  <c:v>0.10232531776800005</c:v>
                </c:pt>
                <c:pt idx="96">
                  <c:v>0.10323419171050006</c:v>
                </c:pt>
                <c:pt idx="97">
                  <c:v>0.10416363717800006</c:v>
                </c:pt>
                <c:pt idx="98">
                  <c:v>0.10511365417050007</c:v>
                </c:pt>
                <c:pt idx="99">
                  <c:v>0.10608424268800007</c:v>
                </c:pt>
                <c:pt idx="100">
                  <c:v>0.10707540273050006</c:v>
                </c:pt>
                <c:pt idx="101">
                  <c:v>0.10808713429800006</c:v>
                </c:pt>
                <c:pt idx="102">
                  <c:v>0.10911943739050006</c:v>
                </c:pt>
                <c:pt idx="103">
                  <c:v>0.11017231200800008</c:v>
                </c:pt>
                <c:pt idx="104">
                  <c:v>0.11124575815050007</c:v>
                </c:pt>
                <c:pt idx="105">
                  <c:v>0.11233977581800007</c:v>
                </c:pt>
                <c:pt idx="106">
                  <c:v>0.11345436501050009</c:v>
                </c:pt>
                <c:pt idx="107">
                  <c:v>0.11458952572800009</c:v>
                </c:pt>
                <c:pt idx="108">
                  <c:v>0.1157452579705001</c:v>
                </c:pt>
                <c:pt idx="109">
                  <c:v>0.11692156173800008</c:v>
                </c:pt>
                <c:pt idx="110">
                  <c:v>0.11811843703050008</c:v>
                </c:pt>
                <c:pt idx="111">
                  <c:v>0.11933588384800009</c:v>
                </c:pt>
                <c:pt idx="112">
                  <c:v>0.12057390219050008</c:v>
                </c:pt>
                <c:pt idx="113">
                  <c:v>0.12183249205800009</c:v>
                </c:pt>
                <c:pt idx="114">
                  <c:v>0.12311165345050011</c:v>
                </c:pt>
                <c:pt idx="115">
                  <c:v>0.12441138636800009</c:v>
                </c:pt>
                <c:pt idx="116">
                  <c:v>0.12573169081050009</c:v>
                </c:pt>
                <c:pt idx="117">
                  <c:v>0.12707256677800011</c:v>
                </c:pt>
                <c:pt idx="118">
                  <c:v>0.12843401427050011</c:v>
                </c:pt>
                <c:pt idx="119">
                  <c:v>0.12981603328800012</c:v>
                </c:pt>
                <c:pt idx="120">
                  <c:v>0.13121862383050009</c:v>
                </c:pt>
                <c:pt idx="121">
                  <c:v>0.13264178589800013</c:v>
                </c:pt>
                <c:pt idx="122">
                  <c:v>0.13408551949050013</c:v>
                </c:pt>
                <c:pt idx="123">
                  <c:v>0.13554982460800014</c:v>
                </c:pt>
                <c:pt idx="124">
                  <c:v>0.13703470125050016</c:v>
                </c:pt>
                <c:pt idx="125">
                  <c:v>0.13854014941800014</c:v>
                </c:pt>
                <c:pt idx="126">
                  <c:v>0.14006616911050013</c:v>
                </c:pt>
                <c:pt idx="127">
                  <c:v>0.14161276032800013</c:v>
                </c:pt>
                <c:pt idx="128">
                  <c:v>0.14317992307050015</c:v>
                </c:pt>
                <c:pt idx="129">
                  <c:v>0.14476765733800012</c:v>
                </c:pt>
                <c:pt idx="130">
                  <c:v>0.14637596313050016</c:v>
                </c:pt>
                <c:pt idx="131">
                  <c:v>0.14800484044800016</c:v>
                </c:pt>
                <c:pt idx="132">
                  <c:v>0.14965428929050012</c:v>
                </c:pt>
                <c:pt idx="133">
                  <c:v>0.15132430965800014</c:v>
                </c:pt>
                <c:pt idx="134">
                  <c:v>0.15301490155050018</c:v>
                </c:pt>
                <c:pt idx="135">
                  <c:v>0.15472606496800018</c:v>
                </c:pt>
                <c:pt idx="136">
                  <c:v>0.15645779991050013</c:v>
                </c:pt>
                <c:pt idx="137">
                  <c:v>0.15821010637800015</c:v>
                </c:pt>
                <c:pt idx="138">
                  <c:v>0.15998298437050018</c:v>
                </c:pt>
                <c:pt idx="139">
                  <c:v>0.16177643388800017</c:v>
                </c:pt>
                <c:pt idx="140">
                  <c:v>0.16359045493050017</c:v>
                </c:pt>
                <c:pt idx="141">
                  <c:v>0.16542504749800019</c:v>
                </c:pt>
                <c:pt idx="142">
                  <c:v>0.16728021159050022</c:v>
                </c:pt>
                <c:pt idx="143">
                  <c:v>0.1691559472080002</c:v>
                </c:pt>
                <c:pt idx="144">
                  <c:v>0.1710522543505002</c:v>
                </c:pt>
                <c:pt idx="145">
                  <c:v>0.17296913301800021</c:v>
                </c:pt>
                <c:pt idx="146">
                  <c:v>0.17490658321050018</c:v>
                </c:pt>
                <c:pt idx="147">
                  <c:v>0.17686460492800021</c:v>
                </c:pt>
                <c:pt idx="148">
                  <c:v>0.17884319817050021</c:v>
                </c:pt>
                <c:pt idx="149">
                  <c:v>0.18084236293800021</c:v>
                </c:pt>
                <c:pt idx="150">
                  <c:v>0.18286209923050023</c:v>
                </c:pt>
                <c:pt idx="151">
                  <c:v>0.18490240704800021</c:v>
                </c:pt>
                <c:pt idx="152">
                  <c:v>0.18696328639050025</c:v>
                </c:pt>
                <c:pt idx="153">
                  <c:v>0.1890447372580002</c:v>
                </c:pt>
                <c:pt idx="154">
                  <c:v>0.19114675965050021</c:v>
                </c:pt>
                <c:pt idx="155">
                  <c:v>0.19326935356800024</c:v>
                </c:pt>
                <c:pt idx="156">
                  <c:v>0.19541251901050027</c:v>
                </c:pt>
                <c:pt idx="157">
                  <c:v>0.19757625597800027</c:v>
                </c:pt>
                <c:pt idx="158">
                  <c:v>0.19976056447050022</c:v>
                </c:pt>
                <c:pt idx="159">
                  <c:v>0.20196544448800025</c:v>
                </c:pt>
                <c:pt idx="160">
                  <c:v>0.20419089603050028</c:v>
                </c:pt>
                <c:pt idx="161">
                  <c:v>0.20643691909800027</c:v>
                </c:pt>
                <c:pt idx="162">
                  <c:v>0.20870351369050028</c:v>
                </c:pt>
                <c:pt idx="163">
                  <c:v>0.21099067980800024</c:v>
                </c:pt>
                <c:pt idx="164">
                  <c:v>0.21329841745050027</c:v>
                </c:pt>
                <c:pt idx="165">
                  <c:v>0.21562672661800025</c:v>
                </c:pt>
                <c:pt idx="166">
                  <c:v>0.21797560731050031</c:v>
                </c:pt>
                <c:pt idx="167">
                  <c:v>0.22034505952800032</c:v>
                </c:pt>
                <c:pt idx="168">
                  <c:v>0.22273508327050029</c:v>
                </c:pt>
                <c:pt idx="169">
                  <c:v>0.22514567853800033</c:v>
                </c:pt>
                <c:pt idx="170">
                  <c:v>0.22757684533050027</c:v>
                </c:pt>
                <c:pt idx="171">
                  <c:v>0.23002858364800033</c:v>
                </c:pt>
                <c:pt idx="172">
                  <c:v>0.23250089349050029</c:v>
                </c:pt>
                <c:pt idx="173">
                  <c:v>0.23499377485800033</c:v>
                </c:pt>
                <c:pt idx="174">
                  <c:v>0.23750722775050032</c:v>
                </c:pt>
                <c:pt idx="175">
                  <c:v>0.24004125216800032</c:v>
                </c:pt>
                <c:pt idx="176">
                  <c:v>0.24259584811050033</c:v>
                </c:pt>
                <c:pt idx="177">
                  <c:v>0.24517101557800036</c:v>
                </c:pt>
                <c:pt idx="178">
                  <c:v>0.24776675457050035</c:v>
                </c:pt>
                <c:pt idx="179">
                  <c:v>0.25038306508800034</c:v>
                </c:pt>
                <c:pt idx="180">
                  <c:v>0.25301994713050036</c:v>
                </c:pt>
                <c:pt idx="181">
                  <c:v>0.25567740069800032</c:v>
                </c:pt>
                <c:pt idx="182">
                  <c:v>0.25835542579050036</c:v>
                </c:pt>
                <c:pt idx="183">
                  <c:v>0.26105402240800035</c:v>
                </c:pt>
                <c:pt idx="184">
                  <c:v>0.26377319055050036</c:v>
                </c:pt>
                <c:pt idx="185">
                  <c:v>0.26651293021800043</c:v>
                </c:pt>
                <c:pt idx="186">
                  <c:v>0.26927324141050041</c:v>
                </c:pt>
                <c:pt idx="187">
                  <c:v>0.2720541241280004</c:v>
                </c:pt>
                <c:pt idx="188">
                  <c:v>0.2748555783705004</c:v>
                </c:pt>
                <c:pt idx="189">
                  <c:v>0.27767760413800041</c:v>
                </c:pt>
                <c:pt idx="190">
                  <c:v>0.28052020143050038</c:v>
                </c:pt>
                <c:pt idx="191">
                  <c:v>0.28338337024800042</c:v>
                </c:pt>
                <c:pt idx="192">
                  <c:v>0.28626711059050047</c:v>
                </c:pt>
                <c:pt idx="193">
                  <c:v>0.28917142245800043</c:v>
                </c:pt>
                <c:pt idx="194">
                  <c:v>0.29209630585050045</c:v>
                </c:pt>
                <c:pt idx="195">
                  <c:v>0.29504176076800037</c:v>
                </c:pt>
                <c:pt idx="196">
                  <c:v>0.29800778721050047</c:v>
                </c:pt>
                <c:pt idx="197">
                  <c:v>0.30099438517800042</c:v>
                </c:pt>
                <c:pt idx="198">
                  <c:v>0.30400155467050044</c:v>
                </c:pt>
                <c:pt idx="199">
                  <c:v>0.30702929568800041</c:v>
                </c:pt>
                <c:pt idx="200">
                  <c:v>0.30946629999999997</c:v>
                </c:pt>
              </c:numCache>
            </c:numRef>
          </c:yVal>
          <c:smooth val="0"/>
          <c:extLst>
            <c:ext xmlns:c16="http://schemas.microsoft.com/office/drawing/2014/chart" uri="{C3380CC4-5D6E-409C-BE32-E72D297353CC}">
              <c16:uniqueId val="{00000000-AB06-4520-B70A-13856D27E32D}"/>
            </c:ext>
          </c:extLst>
        </c:ser>
        <c:ser>
          <c:idx val="1"/>
          <c:order val="1"/>
          <c:tx>
            <c:strRef>
              <c:f>Sheet4!$C$16</c:f>
              <c:strCache>
                <c:ptCount val="1"/>
                <c:pt idx="0">
                  <c:v>Nonlinear Envelope</c:v>
                </c:pt>
              </c:strCache>
            </c:strRef>
          </c:tx>
          <c:spPr>
            <a:ln>
              <a:solidFill>
                <a:schemeClr val="accent4"/>
              </a:solidFill>
              <a:prstDash val="dashDot"/>
            </a:ln>
          </c:spPr>
          <c:marker>
            <c:symbol val="none"/>
          </c:marker>
          <c:xVal>
            <c:numRef>
              <c:f>Sheet4!$A$17:$A$217</c:f>
              <c:numCache>
                <c:formatCode>General</c:formatCode>
                <c:ptCount val="201"/>
                <c:pt idx="0">
                  <c:v>1E-3</c:v>
                </c:pt>
                <c:pt idx="1">
                  <c:v>6.0000000000000001E-3</c:v>
                </c:pt>
                <c:pt idx="2">
                  <c:v>1.0999999999999999E-2</c:v>
                </c:pt>
                <c:pt idx="3">
                  <c:v>1.6E-2</c:v>
                </c:pt>
                <c:pt idx="4">
                  <c:v>2.1000000000000001E-2</c:v>
                </c:pt>
                <c:pt idx="5">
                  <c:v>2.6000000000000002E-2</c:v>
                </c:pt>
                <c:pt idx="6">
                  <c:v>3.1000000000000003E-2</c:v>
                </c:pt>
                <c:pt idx="7">
                  <c:v>3.6000000000000004E-2</c:v>
                </c:pt>
                <c:pt idx="8">
                  <c:v>4.1000000000000002E-2</c:v>
                </c:pt>
                <c:pt idx="9">
                  <c:v>4.5999999999999999E-2</c:v>
                </c:pt>
                <c:pt idx="10">
                  <c:v>5.0999999999999997E-2</c:v>
                </c:pt>
                <c:pt idx="11">
                  <c:v>5.5999999999999994E-2</c:v>
                </c:pt>
                <c:pt idx="12">
                  <c:v>6.0999999999999992E-2</c:v>
                </c:pt>
                <c:pt idx="13">
                  <c:v>6.5999999999999989E-2</c:v>
                </c:pt>
                <c:pt idx="14">
                  <c:v>7.0999999999999994E-2</c:v>
                </c:pt>
                <c:pt idx="15">
                  <c:v>7.5999999999999998E-2</c:v>
                </c:pt>
                <c:pt idx="16">
                  <c:v>8.1000000000000003E-2</c:v>
                </c:pt>
                <c:pt idx="17">
                  <c:v>8.6000000000000007E-2</c:v>
                </c:pt>
                <c:pt idx="18">
                  <c:v>9.1000000000000011E-2</c:v>
                </c:pt>
                <c:pt idx="19">
                  <c:v>9.6000000000000016E-2</c:v>
                </c:pt>
                <c:pt idx="20">
                  <c:v>0.10100000000000002</c:v>
                </c:pt>
                <c:pt idx="21">
                  <c:v>0.10600000000000002</c:v>
                </c:pt>
                <c:pt idx="22">
                  <c:v>0.11100000000000003</c:v>
                </c:pt>
                <c:pt idx="23">
                  <c:v>0.11600000000000003</c:v>
                </c:pt>
                <c:pt idx="24">
                  <c:v>0.12100000000000004</c:v>
                </c:pt>
                <c:pt idx="25">
                  <c:v>0.12600000000000003</c:v>
                </c:pt>
                <c:pt idx="26">
                  <c:v>0.13100000000000003</c:v>
                </c:pt>
                <c:pt idx="27">
                  <c:v>0.13600000000000004</c:v>
                </c:pt>
                <c:pt idx="28">
                  <c:v>0.14100000000000004</c:v>
                </c:pt>
                <c:pt idx="29">
                  <c:v>0.14600000000000005</c:v>
                </c:pt>
                <c:pt idx="30">
                  <c:v>0.15100000000000005</c:v>
                </c:pt>
                <c:pt idx="31">
                  <c:v>0.15600000000000006</c:v>
                </c:pt>
                <c:pt idx="32">
                  <c:v>0.16100000000000006</c:v>
                </c:pt>
                <c:pt idx="33">
                  <c:v>0.16600000000000006</c:v>
                </c:pt>
                <c:pt idx="34">
                  <c:v>0.17100000000000007</c:v>
                </c:pt>
                <c:pt idx="35">
                  <c:v>0.17600000000000007</c:v>
                </c:pt>
                <c:pt idx="36">
                  <c:v>0.18100000000000008</c:v>
                </c:pt>
                <c:pt idx="37">
                  <c:v>0.18600000000000008</c:v>
                </c:pt>
                <c:pt idx="38">
                  <c:v>0.19100000000000009</c:v>
                </c:pt>
                <c:pt idx="39">
                  <c:v>0.19600000000000009</c:v>
                </c:pt>
                <c:pt idx="40">
                  <c:v>0.2010000000000001</c:v>
                </c:pt>
                <c:pt idx="41">
                  <c:v>0.2060000000000001</c:v>
                </c:pt>
                <c:pt idx="42">
                  <c:v>0.2110000000000001</c:v>
                </c:pt>
                <c:pt idx="43">
                  <c:v>0.21600000000000011</c:v>
                </c:pt>
                <c:pt idx="44">
                  <c:v>0.22100000000000011</c:v>
                </c:pt>
                <c:pt idx="45">
                  <c:v>0.22600000000000012</c:v>
                </c:pt>
                <c:pt idx="46">
                  <c:v>0.23100000000000012</c:v>
                </c:pt>
                <c:pt idx="47">
                  <c:v>0.23600000000000013</c:v>
                </c:pt>
                <c:pt idx="48">
                  <c:v>0.24100000000000013</c:v>
                </c:pt>
                <c:pt idx="49">
                  <c:v>0.24600000000000014</c:v>
                </c:pt>
                <c:pt idx="50">
                  <c:v>0.25100000000000011</c:v>
                </c:pt>
                <c:pt idx="51">
                  <c:v>0.25600000000000012</c:v>
                </c:pt>
                <c:pt idx="52">
                  <c:v>0.26100000000000012</c:v>
                </c:pt>
                <c:pt idx="53">
                  <c:v>0.26600000000000013</c:v>
                </c:pt>
                <c:pt idx="54">
                  <c:v>0.27100000000000013</c:v>
                </c:pt>
                <c:pt idx="55">
                  <c:v>0.27600000000000013</c:v>
                </c:pt>
                <c:pt idx="56">
                  <c:v>0.28100000000000014</c:v>
                </c:pt>
                <c:pt idx="57">
                  <c:v>0.28600000000000014</c:v>
                </c:pt>
                <c:pt idx="58">
                  <c:v>0.29100000000000015</c:v>
                </c:pt>
                <c:pt idx="59">
                  <c:v>0.29600000000000015</c:v>
                </c:pt>
                <c:pt idx="60">
                  <c:v>0.30100000000000016</c:v>
                </c:pt>
                <c:pt idx="61">
                  <c:v>0.30600000000000016</c:v>
                </c:pt>
                <c:pt idx="62">
                  <c:v>0.31100000000000017</c:v>
                </c:pt>
                <c:pt idx="63">
                  <c:v>0.31600000000000017</c:v>
                </c:pt>
                <c:pt idx="64">
                  <c:v>0.32100000000000017</c:v>
                </c:pt>
                <c:pt idx="65">
                  <c:v>0.32600000000000018</c:v>
                </c:pt>
                <c:pt idx="66">
                  <c:v>0.33100000000000018</c:v>
                </c:pt>
                <c:pt idx="67">
                  <c:v>0.33600000000000019</c:v>
                </c:pt>
                <c:pt idx="68">
                  <c:v>0.34100000000000019</c:v>
                </c:pt>
                <c:pt idx="69">
                  <c:v>0.3460000000000002</c:v>
                </c:pt>
                <c:pt idx="70">
                  <c:v>0.3510000000000002</c:v>
                </c:pt>
                <c:pt idx="71">
                  <c:v>0.35600000000000021</c:v>
                </c:pt>
                <c:pt idx="72">
                  <c:v>0.36100000000000021</c:v>
                </c:pt>
                <c:pt idx="73">
                  <c:v>0.36600000000000021</c:v>
                </c:pt>
                <c:pt idx="74">
                  <c:v>0.37100000000000022</c:v>
                </c:pt>
                <c:pt idx="75">
                  <c:v>0.37600000000000022</c:v>
                </c:pt>
                <c:pt idx="76">
                  <c:v>0.38100000000000023</c:v>
                </c:pt>
                <c:pt idx="77">
                  <c:v>0.38600000000000023</c:v>
                </c:pt>
                <c:pt idx="78">
                  <c:v>0.39100000000000024</c:v>
                </c:pt>
                <c:pt idx="79">
                  <c:v>0.39600000000000024</c:v>
                </c:pt>
                <c:pt idx="80">
                  <c:v>0.40100000000000025</c:v>
                </c:pt>
                <c:pt idx="81">
                  <c:v>0.40600000000000025</c:v>
                </c:pt>
                <c:pt idx="82">
                  <c:v>0.41100000000000025</c:v>
                </c:pt>
                <c:pt idx="83">
                  <c:v>0.41600000000000026</c:v>
                </c:pt>
                <c:pt idx="84">
                  <c:v>0.42100000000000026</c:v>
                </c:pt>
                <c:pt idx="85">
                  <c:v>0.42600000000000027</c:v>
                </c:pt>
                <c:pt idx="86">
                  <c:v>0.43100000000000027</c:v>
                </c:pt>
                <c:pt idx="87">
                  <c:v>0.43600000000000028</c:v>
                </c:pt>
                <c:pt idx="88">
                  <c:v>0.44100000000000028</c:v>
                </c:pt>
                <c:pt idx="89">
                  <c:v>0.44600000000000029</c:v>
                </c:pt>
                <c:pt idx="90">
                  <c:v>0.45100000000000029</c:v>
                </c:pt>
                <c:pt idx="91">
                  <c:v>0.45600000000000029</c:v>
                </c:pt>
                <c:pt idx="92">
                  <c:v>0.4610000000000003</c:v>
                </c:pt>
                <c:pt idx="93">
                  <c:v>0.4660000000000003</c:v>
                </c:pt>
                <c:pt idx="94">
                  <c:v>0.47100000000000031</c:v>
                </c:pt>
                <c:pt idx="95">
                  <c:v>0.47600000000000031</c:v>
                </c:pt>
                <c:pt idx="96">
                  <c:v>0.48100000000000032</c:v>
                </c:pt>
                <c:pt idx="97">
                  <c:v>0.48600000000000032</c:v>
                </c:pt>
                <c:pt idx="98">
                  <c:v>0.49100000000000033</c:v>
                </c:pt>
                <c:pt idx="99">
                  <c:v>0.49600000000000033</c:v>
                </c:pt>
                <c:pt idx="100">
                  <c:v>0.50100000000000033</c:v>
                </c:pt>
                <c:pt idx="101">
                  <c:v>0.50600000000000034</c:v>
                </c:pt>
                <c:pt idx="102">
                  <c:v>0.51100000000000034</c:v>
                </c:pt>
                <c:pt idx="103">
                  <c:v>0.51600000000000035</c:v>
                </c:pt>
                <c:pt idx="104">
                  <c:v>0.52100000000000035</c:v>
                </c:pt>
                <c:pt idx="105">
                  <c:v>0.52600000000000036</c:v>
                </c:pt>
                <c:pt idx="106">
                  <c:v>0.53100000000000036</c:v>
                </c:pt>
                <c:pt idx="107">
                  <c:v>0.53600000000000037</c:v>
                </c:pt>
                <c:pt idx="108">
                  <c:v>0.54100000000000037</c:v>
                </c:pt>
                <c:pt idx="109">
                  <c:v>0.54600000000000037</c:v>
                </c:pt>
                <c:pt idx="110">
                  <c:v>0.55100000000000038</c:v>
                </c:pt>
                <c:pt idx="111">
                  <c:v>0.55600000000000038</c:v>
                </c:pt>
                <c:pt idx="112">
                  <c:v>0.56100000000000039</c:v>
                </c:pt>
                <c:pt idx="113">
                  <c:v>0.56600000000000039</c:v>
                </c:pt>
                <c:pt idx="114">
                  <c:v>0.5710000000000004</c:v>
                </c:pt>
                <c:pt idx="115">
                  <c:v>0.5760000000000004</c:v>
                </c:pt>
                <c:pt idx="116">
                  <c:v>0.58100000000000041</c:v>
                </c:pt>
                <c:pt idx="117">
                  <c:v>0.58600000000000041</c:v>
                </c:pt>
                <c:pt idx="118">
                  <c:v>0.59100000000000041</c:v>
                </c:pt>
                <c:pt idx="119">
                  <c:v>0.59600000000000042</c:v>
                </c:pt>
                <c:pt idx="120">
                  <c:v>0.60100000000000042</c:v>
                </c:pt>
                <c:pt idx="121">
                  <c:v>0.60600000000000043</c:v>
                </c:pt>
                <c:pt idx="122">
                  <c:v>0.61100000000000043</c:v>
                </c:pt>
                <c:pt idx="123">
                  <c:v>0.61600000000000044</c:v>
                </c:pt>
                <c:pt idx="124">
                  <c:v>0.62100000000000044</c:v>
                </c:pt>
                <c:pt idx="125">
                  <c:v>0.62600000000000044</c:v>
                </c:pt>
                <c:pt idx="126">
                  <c:v>0.63100000000000045</c:v>
                </c:pt>
                <c:pt idx="127">
                  <c:v>0.63600000000000045</c:v>
                </c:pt>
                <c:pt idx="128">
                  <c:v>0.64100000000000046</c:v>
                </c:pt>
                <c:pt idx="129">
                  <c:v>0.64600000000000046</c:v>
                </c:pt>
                <c:pt idx="130">
                  <c:v>0.65100000000000047</c:v>
                </c:pt>
                <c:pt idx="131">
                  <c:v>0.65600000000000047</c:v>
                </c:pt>
                <c:pt idx="132">
                  <c:v>0.66100000000000048</c:v>
                </c:pt>
                <c:pt idx="133">
                  <c:v>0.66600000000000048</c:v>
                </c:pt>
                <c:pt idx="134">
                  <c:v>0.67100000000000048</c:v>
                </c:pt>
                <c:pt idx="135">
                  <c:v>0.67600000000000049</c:v>
                </c:pt>
                <c:pt idx="136">
                  <c:v>0.68100000000000049</c:v>
                </c:pt>
                <c:pt idx="137">
                  <c:v>0.6860000000000005</c:v>
                </c:pt>
                <c:pt idx="138">
                  <c:v>0.6910000000000005</c:v>
                </c:pt>
                <c:pt idx="139">
                  <c:v>0.69600000000000051</c:v>
                </c:pt>
                <c:pt idx="140">
                  <c:v>0.70100000000000051</c:v>
                </c:pt>
                <c:pt idx="141">
                  <c:v>0.70600000000000052</c:v>
                </c:pt>
                <c:pt idx="142">
                  <c:v>0.71100000000000052</c:v>
                </c:pt>
                <c:pt idx="143">
                  <c:v>0.71600000000000052</c:v>
                </c:pt>
                <c:pt idx="144">
                  <c:v>0.72100000000000053</c:v>
                </c:pt>
                <c:pt idx="145">
                  <c:v>0.72600000000000053</c:v>
                </c:pt>
                <c:pt idx="146">
                  <c:v>0.73100000000000054</c:v>
                </c:pt>
                <c:pt idx="147">
                  <c:v>0.73600000000000054</c:v>
                </c:pt>
                <c:pt idx="148">
                  <c:v>0.74100000000000055</c:v>
                </c:pt>
                <c:pt idx="149">
                  <c:v>0.74600000000000055</c:v>
                </c:pt>
                <c:pt idx="150">
                  <c:v>0.75100000000000056</c:v>
                </c:pt>
                <c:pt idx="151">
                  <c:v>0.75600000000000056</c:v>
                </c:pt>
                <c:pt idx="152">
                  <c:v>0.76100000000000056</c:v>
                </c:pt>
                <c:pt idx="153">
                  <c:v>0.76600000000000057</c:v>
                </c:pt>
                <c:pt idx="154">
                  <c:v>0.77100000000000057</c:v>
                </c:pt>
                <c:pt idx="155">
                  <c:v>0.77600000000000058</c:v>
                </c:pt>
                <c:pt idx="156">
                  <c:v>0.78100000000000058</c:v>
                </c:pt>
                <c:pt idx="157">
                  <c:v>0.78600000000000059</c:v>
                </c:pt>
                <c:pt idx="158">
                  <c:v>0.79100000000000059</c:v>
                </c:pt>
                <c:pt idx="159">
                  <c:v>0.7960000000000006</c:v>
                </c:pt>
                <c:pt idx="160">
                  <c:v>0.8010000000000006</c:v>
                </c:pt>
                <c:pt idx="161">
                  <c:v>0.8060000000000006</c:v>
                </c:pt>
                <c:pt idx="162">
                  <c:v>0.81100000000000061</c:v>
                </c:pt>
                <c:pt idx="163">
                  <c:v>0.81600000000000061</c:v>
                </c:pt>
                <c:pt idx="164">
                  <c:v>0.82100000000000062</c:v>
                </c:pt>
                <c:pt idx="165">
                  <c:v>0.82600000000000062</c:v>
                </c:pt>
                <c:pt idx="166">
                  <c:v>0.83100000000000063</c:v>
                </c:pt>
                <c:pt idx="167">
                  <c:v>0.83600000000000063</c:v>
                </c:pt>
                <c:pt idx="168">
                  <c:v>0.84100000000000064</c:v>
                </c:pt>
                <c:pt idx="169">
                  <c:v>0.84600000000000064</c:v>
                </c:pt>
                <c:pt idx="170">
                  <c:v>0.85100000000000064</c:v>
                </c:pt>
                <c:pt idx="171">
                  <c:v>0.85600000000000065</c:v>
                </c:pt>
                <c:pt idx="172">
                  <c:v>0.86100000000000065</c:v>
                </c:pt>
                <c:pt idx="173">
                  <c:v>0.86600000000000066</c:v>
                </c:pt>
                <c:pt idx="174">
                  <c:v>0.87100000000000066</c:v>
                </c:pt>
                <c:pt idx="175">
                  <c:v>0.87600000000000067</c:v>
                </c:pt>
                <c:pt idx="176">
                  <c:v>0.88100000000000067</c:v>
                </c:pt>
                <c:pt idx="177">
                  <c:v>0.88600000000000068</c:v>
                </c:pt>
                <c:pt idx="178">
                  <c:v>0.89100000000000068</c:v>
                </c:pt>
                <c:pt idx="179">
                  <c:v>0.89600000000000068</c:v>
                </c:pt>
                <c:pt idx="180">
                  <c:v>0.90100000000000069</c:v>
                </c:pt>
                <c:pt idx="181">
                  <c:v>0.90600000000000069</c:v>
                </c:pt>
                <c:pt idx="182">
                  <c:v>0.9110000000000007</c:v>
                </c:pt>
                <c:pt idx="183">
                  <c:v>0.9160000000000007</c:v>
                </c:pt>
                <c:pt idx="184">
                  <c:v>0.92100000000000071</c:v>
                </c:pt>
                <c:pt idx="185">
                  <c:v>0.92600000000000071</c:v>
                </c:pt>
                <c:pt idx="186">
                  <c:v>0.93100000000000072</c:v>
                </c:pt>
                <c:pt idx="187">
                  <c:v>0.93600000000000072</c:v>
                </c:pt>
                <c:pt idx="188">
                  <c:v>0.94100000000000072</c:v>
                </c:pt>
                <c:pt idx="189">
                  <c:v>0.94600000000000073</c:v>
                </c:pt>
                <c:pt idx="190">
                  <c:v>0.95100000000000073</c:v>
                </c:pt>
                <c:pt idx="191">
                  <c:v>0.95600000000000074</c:v>
                </c:pt>
                <c:pt idx="192">
                  <c:v>0.96100000000000074</c:v>
                </c:pt>
                <c:pt idx="193">
                  <c:v>0.96600000000000075</c:v>
                </c:pt>
                <c:pt idx="194">
                  <c:v>0.97100000000000075</c:v>
                </c:pt>
                <c:pt idx="195">
                  <c:v>0.97600000000000076</c:v>
                </c:pt>
                <c:pt idx="196">
                  <c:v>0.98100000000000076</c:v>
                </c:pt>
                <c:pt idx="197">
                  <c:v>0.98600000000000076</c:v>
                </c:pt>
                <c:pt idx="198">
                  <c:v>0.99100000000000077</c:v>
                </c:pt>
                <c:pt idx="199">
                  <c:v>0.99600000000000077</c:v>
                </c:pt>
                <c:pt idx="200">
                  <c:v>1</c:v>
                </c:pt>
              </c:numCache>
            </c:numRef>
          </c:xVal>
          <c:yVal>
            <c:numRef>
              <c:f>Sheet4!$C$17:$C$217</c:f>
              <c:numCache>
                <c:formatCode>General</c:formatCode>
                <c:ptCount val="201"/>
                <c:pt idx="0">
                  <c:v>0.11843888782514045</c:v>
                </c:pt>
                <c:pt idx="1">
                  <c:v>0.11728401713729802</c:v>
                </c:pt>
                <c:pt idx="2">
                  <c:v>0.11618416893299083</c:v>
                </c:pt>
                <c:pt idx="3">
                  <c:v>0.1151217300665584</c:v>
                </c:pt>
                <c:pt idx="4">
                  <c:v>0.11409131321294191</c:v>
                </c:pt>
                <c:pt idx="5">
                  <c:v>0.11309018527226222</c:v>
                </c:pt>
                <c:pt idx="6">
                  <c:v>0.11211667282348431</c:v>
                </c:pt>
                <c:pt idx="7">
                  <c:v>0.11116963780179484</c:v>
                </c:pt>
                <c:pt idx="8">
                  <c:v>0.11024825176506231</c:v>
                </c:pt>
                <c:pt idx="9">
                  <c:v>0.10935188208834995</c:v>
                </c:pt>
                <c:pt idx="10">
                  <c:v>0.10848002817110319</c:v>
                </c:pt>
                <c:pt idx="11">
                  <c:v>0.10763228282423098</c:v>
                </c:pt>
                <c:pt idx="12">
                  <c:v>0.10680830749106318</c:v>
                </c:pt>
                <c:pt idx="13">
                  <c:v>0.10600781559539041</c:v>
                </c:pt>
                <c:pt idx="14">
                  <c:v>0.10523056092495903</c:v>
                </c:pt>
                <c:pt idx="15">
                  <c:v>0.10447632927319206</c:v>
                </c:pt>
                <c:pt idx="16">
                  <c:v>0.10374493226663151</c:v>
                </c:pt>
                <c:pt idx="17">
                  <c:v>0.10303620270405295</c:v>
                </c:pt>
                <c:pt idx="18">
                  <c:v>0.10234999096878172</c:v>
                </c:pt>
                <c:pt idx="19">
                  <c:v>0.10168616222039772</c:v>
                </c:pt>
                <c:pt idx="20">
                  <c:v>0.1010445941638084</c:v>
                </c:pt>
                <c:pt idx="21">
                  <c:v>0.10042517525360256</c:v>
                </c:pt>
                <c:pt idx="22">
                  <c:v>9.9827803231726464E-2</c:v>
                </c:pt>
                <c:pt idx="23">
                  <c:v>9.9252383924003984E-2</c:v>
                </c:pt>
                <c:pt idx="24">
                  <c:v>9.8698830240205371E-2</c:v>
                </c:pt>
                <c:pt idx="25">
                  <c:v>9.816706133602654E-2</c:v>
                </c:pt>
                <c:pt idx="26">
                  <c:v>9.7657001905196272E-2</c:v>
                </c:pt>
                <c:pt idx="27">
                  <c:v>9.7168581577168622E-2</c:v>
                </c:pt>
                <c:pt idx="28">
                  <c:v>9.6701734401234418E-2</c:v>
                </c:pt>
                <c:pt idx="29">
                  <c:v>9.6256398401934562E-2</c:v>
                </c:pt>
                <c:pt idx="30">
                  <c:v>9.5832515193741641E-2</c:v>
                </c:pt>
                <c:pt idx="31">
                  <c:v>9.5430029645342085E-2</c:v>
                </c:pt>
                <c:pt idx="32">
                  <c:v>9.5048889585700735E-2</c:v>
                </c:pt>
                <c:pt idx="33">
                  <c:v>9.468904554552493E-2</c:v>
                </c:pt>
                <c:pt idx="34">
                  <c:v>9.4350450528891516E-2</c:v>
                </c:pt>
                <c:pt idx="35">
                  <c:v>9.4033059810708475E-2</c:v>
                </c:pt>
                <c:pt idx="36">
                  <c:v>9.3736830756409983E-2</c:v>
                </c:pt>
                <c:pt idx="37">
                  <c:v>9.3461722660876545E-2</c:v>
                </c:pt>
                <c:pt idx="38">
                  <c:v>9.3207696604047319E-2</c:v>
                </c:pt>
                <c:pt idx="39">
                  <c:v>9.2974715321088919E-2</c:v>
                </c:pt>
                <c:pt idx="40">
                  <c:v>9.276274308530269E-2</c:v>
                </c:pt>
                <c:pt idx="41">
                  <c:v>9.2571745602224087E-2</c:v>
                </c:pt>
                <c:pt idx="42">
                  <c:v>9.2401689913586049E-2</c:v>
                </c:pt>
                <c:pt idx="43">
                  <c:v>9.2252544310007956E-2</c:v>
                </c:pt>
                <c:pt idx="44">
                  <c:v>9.2124278251423275E-2</c:v>
                </c:pt>
                <c:pt idx="45">
                  <c:v>9.2016862294395207E-2</c:v>
                </c:pt>
                <c:pt idx="46">
                  <c:v>9.1930268025576356E-2</c:v>
                </c:pt>
                <c:pt idx="47">
                  <c:v>9.1864468000667276E-2</c:v>
                </c:pt>
                <c:pt idx="48">
                  <c:v>9.1819435688305528E-2</c:v>
                </c:pt>
                <c:pt idx="49">
                  <c:v>9.17951454183909E-2</c:v>
                </c:pt>
                <c:pt idx="50">
                  <c:v>9.1791572334406435E-2</c:v>
                </c:pt>
                <c:pt idx="51">
                  <c:v>9.1808692349350296E-2</c:v>
                </c:pt>
                <c:pt idx="52">
                  <c:v>9.1846482104937566E-2</c:v>
                </c:pt>
                <c:pt idx="53">
                  <c:v>9.1904918933765845E-2</c:v>
                </c:pt>
                <c:pt idx="54">
                  <c:v>9.1983980824177969E-2</c:v>
                </c:pt>
                <c:pt idx="55">
                  <c:v>9.2083646387578433E-2</c:v>
                </c:pt>
                <c:pt idx="56">
                  <c:v>9.2203894827990796E-2</c:v>
                </c:pt>
                <c:pt idx="57">
                  <c:v>9.2344705913661063E-2</c:v>
                </c:pt>
                <c:pt idx="58">
                  <c:v>9.2506059950536457E-2</c:v>
                </c:pt>
                <c:pt idx="59">
                  <c:v>9.2687937757463312E-2</c:v>
                </c:pt>
                <c:pt idx="60">
                  <c:v>9.2890320642963375E-2</c:v>
                </c:pt>
                <c:pt idx="61">
                  <c:v>9.3113190383462219E-2</c:v>
                </c:pt>
                <c:pt idx="62">
                  <c:v>9.3356529202857474E-2</c:v>
                </c:pt>
                <c:pt idx="63">
                  <c:v>9.3620319753319858E-2</c:v>
                </c:pt>
                <c:pt idx="64">
                  <c:v>9.3904545097236281E-2</c:v>
                </c:pt>
                <c:pt idx="65">
                  <c:v>9.4209188690206946E-2</c:v>
                </c:pt>
                <c:pt idx="66">
                  <c:v>9.4534234365021286E-2</c:v>
                </c:pt>
                <c:pt idx="67">
                  <c:v>9.4879666316539213E-2</c:v>
                </c:pt>
                <c:pt idx="68">
                  <c:v>9.5245469087414603E-2</c:v>
                </c:pt>
                <c:pt idx="69">
                  <c:v>9.5631627554601861E-2</c:v>
                </c:pt>
                <c:pt idx="70">
                  <c:v>9.6038126916590083E-2</c:v>
                </c:pt>
                <c:pt idx="71">
                  <c:v>9.6464952681316218E-2</c:v>
                </c:pt>
                <c:pt idx="72">
                  <c:v>9.6912090654711847E-2</c:v>
                </c:pt>
                <c:pt idx="73">
                  <c:v>9.7379526929839921E-2</c:v>
                </c:pt>
                <c:pt idx="74">
                  <c:v>9.7867247876584684E-2</c:v>
                </c:pt>
                <c:pt idx="75">
                  <c:v>9.8375240131858221E-2</c:v>
                </c:pt>
                <c:pt idx="76">
                  <c:v>9.8903490590291854E-2</c:v>
                </c:pt>
                <c:pt idx="77">
                  <c:v>9.9451986395379166E-2</c:v>
                </c:pt>
                <c:pt idx="78">
                  <c:v>0.10002071493104742</c:v>
                </c:pt>
                <c:pt idx="79">
                  <c:v>0.10060966381362646</c:v>
                </c:pt>
                <c:pt idx="80">
                  <c:v>0.10121882088419426</c:v>
                </c:pt>
                <c:pt idx="81">
                  <c:v>0.10184817420127584</c:v>
                </c:pt>
                <c:pt idx="82">
                  <c:v>0.10249771203387459</c:v>
                </c:pt>
                <c:pt idx="83">
                  <c:v>0.1031674228548165</c:v>
                </c:pt>
                <c:pt idx="84">
                  <c:v>0.10385729533439098</c:v>
                </c:pt>
                <c:pt idx="85">
                  <c:v>0.10456731833426913</c:v>
                </c:pt>
                <c:pt idx="86">
                  <c:v>0.10529748090168622</c:v>
                </c:pt>
                <c:pt idx="87">
                  <c:v>0.10604777226387246</c:v>
                </c:pt>
                <c:pt idx="88">
                  <c:v>0.10681818182271879</c:v>
                </c:pt>
                <c:pt idx="89">
                  <c:v>0.10760869914966598</c:v>
                </c:pt>
                <c:pt idx="90">
                  <c:v>0.10841931398080268</c:v>
                </c:pt>
                <c:pt idx="91">
                  <c:v>0.10925001621216579</c:v>
                </c:pt>
                <c:pt idx="92">
                  <c:v>0.11010079589522748</c:v>
                </c:pt>
                <c:pt idx="93">
                  <c:v>0.11097164323256337</c:v>
                </c:pt>
                <c:pt idx="94">
                  <c:v>0.11186254857369038</c:v>
                </c:pt>
                <c:pt idx="95">
                  <c:v>0.11277350241106698</c:v>
                </c:pt>
                <c:pt idx="96">
                  <c:v>0.11370449537624649</c:v>
                </c:pt>
                <c:pt idx="97">
                  <c:v>0.11465551823617792</c:v>
                </c:pt>
                <c:pt idx="98">
                  <c:v>0.11562656188964454</c:v>
                </c:pt>
                <c:pt idx="99">
                  <c:v>0.11661761736383597</c:v>
                </c:pt>
                <c:pt idx="100">
                  <c:v>0.1176286758110463</c:v>
                </c:pt>
                <c:pt idx="101">
                  <c:v>0.11865972850549145</c:v>
                </c:pt>
                <c:pt idx="102">
                  <c:v>0.11971076684024318</c:v>
                </c:pt>
                <c:pt idx="103">
                  <c:v>0.12078178232427017</c:v>
                </c:pt>
                <c:pt idx="104">
                  <c:v>0.12187276657958518</c:v>
                </c:pt>
                <c:pt idx="105">
                  <c:v>0.12298371133849118</c:v>
                </c:pt>
                <c:pt idx="106">
                  <c:v>0.12411460844092242</c:v>
                </c:pt>
                <c:pt idx="107">
                  <c:v>0.12526544983187743</c:v>
                </c:pt>
                <c:pt idx="108">
                  <c:v>0.12643622755893769</c:v>
                </c:pt>
                <c:pt idx="109">
                  <c:v>0.12762693376987061</c:v>
                </c:pt>
                <c:pt idx="110">
                  <c:v>0.12883756071031194</c:v>
                </c:pt>
                <c:pt idx="111">
                  <c:v>0.13006810072152375</c:v>
                </c:pt>
                <c:pt idx="112">
                  <c:v>0.1313185462382262</c:v>
                </c:pt>
                <c:pt idx="113">
                  <c:v>0.13258888978649941</c:v>
                </c:pt>
                <c:pt idx="114">
                  <c:v>0.13387912398175128</c:v>
                </c:pt>
                <c:pt idx="115">
                  <c:v>0.13518924152675077</c:v>
                </c:pt>
                <c:pt idx="116">
                  <c:v>0.13651923520972259</c:v>
                </c:pt>
                <c:pt idx="117">
                  <c:v>0.13786909790250113</c:v>
                </c:pt>
                <c:pt idx="118">
                  <c:v>0.13923882255874048</c:v>
                </c:pt>
                <c:pt idx="119">
                  <c:v>0.14062840221218081</c:v>
                </c:pt>
                <c:pt idx="120">
                  <c:v>0.14203782997496489</c:v>
                </c:pt>
                <c:pt idx="121">
                  <c:v>0.14346709903600768</c:v>
                </c:pt>
                <c:pt idx="122">
                  <c:v>0.14491620265941169</c:v>
                </c:pt>
                <c:pt idx="123">
                  <c:v>0.1463851341829312</c:v>
                </c:pt>
                <c:pt idx="124">
                  <c:v>0.14787388701648027</c:v>
                </c:pt>
                <c:pt idx="125">
                  <c:v>0.14938245464068378</c:v>
                </c:pt>
                <c:pt idx="126">
                  <c:v>0.15091083060547084</c:v>
                </c:pt>
                <c:pt idx="127">
                  <c:v>0.15245900852870722</c:v>
                </c:pt>
                <c:pt idx="128">
                  <c:v>0.1540269820948679</c:v>
                </c:pt>
                <c:pt idx="129">
                  <c:v>0.1556147450537444</c:v>
                </c:pt>
                <c:pt idx="130">
                  <c:v>0.15722229121919043</c:v>
                </c:pt>
                <c:pt idx="131">
                  <c:v>0.1588496144679008</c:v>
                </c:pt>
                <c:pt idx="132">
                  <c:v>0.16049670873822344</c:v>
                </c:pt>
                <c:pt idx="133">
                  <c:v>0.16216356802900433</c:v>
                </c:pt>
                <c:pt idx="134">
                  <c:v>0.16385018639846305</c:v>
                </c:pt>
                <c:pt idx="135">
                  <c:v>0.16555655796309832</c:v>
                </c:pt>
                <c:pt idx="136">
                  <c:v>0.16728267689662241</c:v>
                </c:pt>
                <c:pt idx="137">
                  <c:v>0.16902853742892399</c:v>
                </c:pt>
                <c:pt idx="138">
                  <c:v>0.17079413384505684</c:v>
                </c:pt>
                <c:pt idx="139">
                  <c:v>0.1725794604842561</c:v>
                </c:pt>
                <c:pt idx="140">
                  <c:v>0.17438451173897862</c:v>
                </c:pt>
                <c:pt idx="141">
                  <c:v>0.17620928205396813</c:v>
                </c:pt>
                <c:pt idx="142">
                  <c:v>0.17805376592534394</c:v>
                </c:pt>
                <c:pt idx="143">
                  <c:v>0.17991795789971274</c:v>
                </c:pt>
                <c:pt idx="144">
                  <c:v>0.18180185257330175</c:v>
                </c:pt>
                <c:pt idx="145">
                  <c:v>0.18370544459111418</c:v>
                </c:pt>
                <c:pt idx="146">
                  <c:v>0.18562872864610447</c:v>
                </c:pt>
                <c:pt idx="147">
                  <c:v>0.18757169947837463</c:v>
                </c:pt>
                <c:pt idx="148">
                  <c:v>0.18953435187438836</c:v>
                </c:pt>
                <c:pt idx="149">
                  <c:v>0.19151668066620611</c:v>
                </c:pt>
                <c:pt idx="150">
                  <c:v>0.19351868073073622</c:v>
                </c:pt>
                <c:pt idx="151">
                  <c:v>0.1955403469890056</c:v>
                </c:pt>
                <c:pt idx="152">
                  <c:v>0.19758167440544577</c:v>
                </c:pt>
                <c:pt idx="153">
                  <c:v>0.19964265798719705</c:v>
                </c:pt>
                <c:pt idx="154">
                  <c:v>0.20172329278342799</c:v>
                </c:pt>
                <c:pt idx="155">
                  <c:v>0.20382357388467037</c:v>
                </c:pt>
                <c:pt idx="156">
                  <c:v>0.20594349642216991</c:v>
                </c:pt>
                <c:pt idx="157">
                  <c:v>0.20808305556725112</c:v>
                </c:pt>
                <c:pt idx="158">
                  <c:v>0.21024224653069695</c:v>
                </c:pt>
                <c:pt idx="159">
                  <c:v>0.21242106456214163</c:v>
                </c:pt>
                <c:pt idx="160">
                  <c:v>0.21461950494947771</c:v>
                </c:pt>
                <c:pt idx="161">
                  <c:v>0.21683756301827584</c:v>
                </c:pt>
                <c:pt idx="162">
                  <c:v>0.21907523413121696</c:v>
                </c:pt>
                <c:pt idx="163">
                  <c:v>0.2213325136875372</c:v>
                </c:pt>
                <c:pt idx="164">
                  <c:v>0.22360939712248484</c:v>
                </c:pt>
                <c:pt idx="165">
                  <c:v>0.22590587990678873</c:v>
                </c:pt>
                <c:pt idx="166">
                  <c:v>0.228221957546138</c:v>
                </c:pt>
                <c:pt idx="167">
                  <c:v>0.23055762558067272</c:v>
                </c:pt>
                <c:pt idx="168">
                  <c:v>0.23291287958448584</c:v>
                </c:pt>
                <c:pt idx="169">
                  <c:v>0.23528771516513469</c:v>
                </c:pt>
                <c:pt idx="170">
                  <c:v>0.23768212796316346</c:v>
                </c:pt>
                <c:pt idx="171">
                  <c:v>0.24009611365163497</c:v>
                </c:pt>
                <c:pt idx="172">
                  <c:v>0.24252966793567213</c:v>
                </c:pt>
                <c:pt idx="173">
                  <c:v>0.24498278655200911</c:v>
                </c:pt>
                <c:pt idx="174">
                  <c:v>0.24745546526855117</c:v>
                </c:pt>
                <c:pt idx="175">
                  <c:v>0.24994769988394361</c:v>
                </c:pt>
                <c:pt idx="176">
                  <c:v>0.25245948622714931</c:v>
                </c:pt>
                <c:pt idx="177">
                  <c:v>0.2549908201570345</c:v>
                </c:pt>
                <c:pt idx="178">
                  <c:v>0.25754169756196305</c:v>
                </c:pt>
                <c:pt idx="179">
                  <c:v>0.26011211435939841</c:v>
                </c:pt>
                <c:pt idx="180">
                  <c:v>0.26270206649551353</c:v>
                </c:pt>
                <c:pt idx="181">
                  <c:v>0.26531154994480838</c:v>
                </c:pt>
                <c:pt idx="182">
                  <c:v>0.26794056070973438</c:v>
                </c:pt>
                <c:pt idx="183">
                  <c:v>0.27058909482032717</c:v>
                </c:pt>
                <c:pt idx="184">
                  <c:v>0.27325714833384479</c:v>
                </c:pt>
                <c:pt idx="185">
                  <c:v>0.27594471733441417</c:v>
                </c:pt>
                <c:pt idx="186">
                  <c:v>0.27865179793268346</c:v>
                </c:pt>
                <c:pt idx="187">
                  <c:v>0.28137838626548117</c:v>
                </c:pt>
                <c:pt idx="188">
                  <c:v>0.28412447849548161</c:v>
                </c:pt>
                <c:pt idx="189">
                  <c:v>0.28689007081087642</c:v>
                </c:pt>
                <c:pt idx="190">
                  <c:v>0.28967515942505256</c:v>
                </c:pt>
                <c:pt idx="191">
                  <c:v>0.29247974057627557</c:v>
                </c:pt>
                <c:pt idx="192">
                  <c:v>0.29530381052737914</c:v>
                </c:pt>
                <c:pt idx="193">
                  <c:v>0.29814736556546007</c:v>
                </c:pt>
                <c:pt idx="194">
                  <c:v>0.30101040200157875</c:v>
                </c:pt>
                <c:pt idx="195">
                  <c:v>0.30389291617046493</c:v>
                </c:pt>
                <c:pt idx="196">
                  <c:v>0.30679490443022905</c:v>
                </c:pt>
                <c:pt idx="197">
                  <c:v>0.30971636316207835</c:v>
                </c:pt>
                <c:pt idx="198">
                  <c:v>0.31265728877003812</c:v>
                </c:pt>
                <c:pt idx="199">
                  <c:v>0.31561767768067761</c:v>
                </c:pt>
                <c:pt idx="200">
                  <c:v>0.318</c:v>
                </c:pt>
              </c:numCache>
            </c:numRef>
          </c:yVal>
          <c:smooth val="0"/>
          <c:extLst>
            <c:ext xmlns:c16="http://schemas.microsoft.com/office/drawing/2014/chart" uri="{C3380CC4-5D6E-409C-BE32-E72D297353CC}">
              <c16:uniqueId val="{00000001-AB06-4520-B70A-13856D27E32D}"/>
            </c:ext>
          </c:extLst>
        </c:ser>
        <c:ser>
          <c:idx val="2"/>
          <c:order val="2"/>
          <c:tx>
            <c:strRef>
              <c:f>Sheet4!$D$16</c:f>
              <c:strCache>
                <c:ptCount val="1"/>
                <c:pt idx="0">
                  <c:v>Split Nonlinear Envelope</c:v>
                </c:pt>
              </c:strCache>
            </c:strRef>
          </c:tx>
          <c:spPr>
            <a:ln w="38100">
              <a:solidFill>
                <a:schemeClr val="tx1"/>
              </a:solidFill>
            </a:ln>
          </c:spPr>
          <c:marker>
            <c:symbol val="none"/>
          </c:marker>
          <c:xVal>
            <c:numRef>
              <c:f>Sheet4!$A$17:$A$217</c:f>
              <c:numCache>
                <c:formatCode>General</c:formatCode>
                <c:ptCount val="201"/>
                <c:pt idx="0">
                  <c:v>1E-3</c:v>
                </c:pt>
                <c:pt idx="1">
                  <c:v>6.0000000000000001E-3</c:v>
                </c:pt>
                <c:pt idx="2">
                  <c:v>1.0999999999999999E-2</c:v>
                </c:pt>
                <c:pt idx="3">
                  <c:v>1.6E-2</c:v>
                </c:pt>
                <c:pt idx="4">
                  <c:v>2.1000000000000001E-2</c:v>
                </c:pt>
                <c:pt idx="5">
                  <c:v>2.6000000000000002E-2</c:v>
                </c:pt>
                <c:pt idx="6">
                  <c:v>3.1000000000000003E-2</c:v>
                </c:pt>
                <c:pt idx="7">
                  <c:v>3.6000000000000004E-2</c:v>
                </c:pt>
                <c:pt idx="8">
                  <c:v>4.1000000000000002E-2</c:v>
                </c:pt>
                <c:pt idx="9">
                  <c:v>4.5999999999999999E-2</c:v>
                </c:pt>
                <c:pt idx="10">
                  <c:v>5.0999999999999997E-2</c:v>
                </c:pt>
                <c:pt idx="11">
                  <c:v>5.5999999999999994E-2</c:v>
                </c:pt>
                <c:pt idx="12">
                  <c:v>6.0999999999999992E-2</c:v>
                </c:pt>
                <c:pt idx="13">
                  <c:v>6.5999999999999989E-2</c:v>
                </c:pt>
                <c:pt idx="14">
                  <c:v>7.0999999999999994E-2</c:v>
                </c:pt>
                <c:pt idx="15">
                  <c:v>7.5999999999999998E-2</c:v>
                </c:pt>
                <c:pt idx="16">
                  <c:v>8.1000000000000003E-2</c:v>
                </c:pt>
                <c:pt idx="17">
                  <c:v>8.6000000000000007E-2</c:v>
                </c:pt>
                <c:pt idx="18">
                  <c:v>9.1000000000000011E-2</c:v>
                </c:pt>
                <c:pt idx="19">
                  <c:v>9.6000000000000016E-2</c:v>
                </c:pt>
                <c:pt idx="20">
                  <c:v>0.10100000000000002</c:v>
                </c:pt>
                <c:pt idx="21">
                  <c:v>0.10600000000000002</c:v>
                </c:pt>
                <c:pt idx="22">
                  <c:v>0.11100000000000003</c:v>
                </c:pt>
                <c:pt idx="23">
                  <c:v>0.11600000000000003</c:v>
                </c:pt>
                <c:pt idx="24">
                  <c:v>0.12100000000000004</c:v>
                </c:pt>
                <c:pt idx="25">
                  <c:v>0.12600000000000003</c:v>
                </c:pt>
                <c:pt idx="26">
                  <c:v>0.13100000000000003</c:v>
                </c:pt>
                <c:pt idx="27">
                  <c:v>0.13600000000000004</c:v>
                </c:pt>
                <c:pt idx="28">
                  <c:v>0.14100000000000004</c:v>
                </c:pt>
                <c:pt idx="29">
                  <c:v>0.14600000000000005</c:v>
                </c:pt>
                <c:pt idx="30">
                  <c:v>0.15100000000000005</c:v>
                </c:pt>
                <c:pt idx="31">
                  <c:v>0.15600000000000006</c:v>
                </c:pt>
                <c:pt idx="32">
                  <c:v>0.16100000000000006</c:v>
                </c:pt>
                <c:pt idx="33">
                  <c:v>0.16600000000000006</c:v>
                </c:pt>
                <c:pt idx="34">
                  <c:v>0.17100000000000007</c:v>
                </c:pt>
                <c:pt idx="35">
                  <c:v>0.17600000000000007</c:v>
                </c:pt>
                <c:pt idx="36">
                  <c:v>0.18100000000000008</c:v>
                </c:pt>
                <c:pt idx="37">
                  <c:v>0.18600000000000008</c:v>
                </c:pt>
                <c:pt idx="38">
                  <c:v>0.19100000000000009</c:v>
                </c:pt>
                <c:pt idx="39">
                  <c:v>0.19600000000000009</c:v>
                </c:pt>
                <c:pt idx="40">
                  <c:v>0.2010000000000001</c:v>
                </c:pt>
                <c:pt idx="41">
                  <c:v>0.2060000000000001</c:v>
                </c:pt>
                <c:pt idx="42">
                  <c:v>0.2110000000000001</c:v>
                </c:pt>
                <c:pt idx="43">
                  <c:v>0.21600000000000011</c:v>
                </c:pt>
                <c:pt idx="44">
                  <c:v>0.22100000000000011</c:v>
                </c:pt>
                <c:pt idx="45">
                  <c:v>0.22600000000000012</c:v>
                </c:pt>
                <c:pt idx="46">
                  <c:v>0.23100000000000012</c:v>
                </c:pt>
                <c:pt idx="47">
                  <c:v>0.23600000000000013</c:v>
                </c:pt>
                <c:pt idx="48">
                  <c:v>0.24100000000000013</c:v>
                </c:pt>
                <c:pt idx="49">
                  <c:v>0.24600000000000014</c:v>
                </c:pt>
                <c:pt idx="50">
                  <c:v>0.25100000000000011</c:v>
                </c:pt>
                <c:pt idx="51">
                  <c:v>0.25600000000000012</c:v>
                </c:pt>
                <c:pt idx="52">
                  <c:v>0.26100000000000012</c:v>
                </c:pt>
                <c:pt idx="53">
                  <c:v>0.26600000000000013</c:v>
                </c:pt>
                <c:pt idx="54">
                  <c:v>0.27100000000000013</c:v>
                </c:pt>
                <c:pt idx="55">
                  <c:v>0.27600000000000013</c:v>
                </c:pt>
                <c:pt idx="56">
                  <c:v>0.28100000000000014</c:v>
                </c:pt>
                <c:pt idx="57">
                  <c:v>0.28600000000000014</c:v>
                </c:pt>
                <c:pt idx="58">
                  <c:v>0.29100000000000015</c:v>
                </c:pt>
                <c:pt idx="59">
                  <c:v>0.29600000000000015</c:v>
                </c:pt>
                <c:pt idx="60">
                  <c:v>0.30100000000000016</c:v>
                </c:pt>
                <c:pt idx="61">
                  <c:v>0.30600000000000016</c:v>
                </c:pt>
                <c:pt idx="62">
                  <c:v>0.31100000000000017</c:v>
                </c:pt>
                <c:pt idx="63">
                  <c:v>0.31600000000000017</c:v>
                </c:pt>
                <c:pt idx="64">
                  <c:v>0.32100000000000017</c:v>
                </c:pt>
                <c:pt idx="65">
                  <c:v>0.32600000000000018</c:v>
                </c:pt>
                <c:pt idx="66">
                  <c:v>0.33100000000000018</c:v>
                </c:pt>
                <c:pt idx="67">
                  <c:v>0.33600000000000019</c:v>
                </c:pt>
                <c:pt idx="68">
                  <c:v>0.34100000000000019</c:v>
                </c:pt>
                <c:pt idx="69">
                  <c:v>0.3460000000000002</c:v>
                </c:pt>
                <c:pt idx="70">
                  <c:v>0.3510000000000002</c:v>
                </c:pt>
                <c:pt idx="71">
                  <c:v>0.35600000000000021</c:v>
                </c:pt>
                <c:pt idx="72">
                  <c:v>0.36100000000000021</c:v>
                </c:pt>
                <c:pt idx="73">
                  <c:v>0.36600000000000021</c:v>
                </c:pt>
                <c:pt idx="74">
                  <c:v>0.37100000000000022</c:v>
                </c:pt>
                <c:pt idx="75">
                  <c:v>0.37600000000000022</c:v>
                </c:pt>
                <c:pt idx="76">
                  <c:v>0.38100000000000023</c:v>
                </c:pt>
                <c:pt idx="77">
                  <c:v>0.38600000000000023</c:v>
                </c:pt>
                <c:pt idx="78">
                  <c:v>0.39100000000000024</c:v>
                </c:pt>
                <c:pt idx="79">
                  <c:v>0.39600000000000024</c:v>
                </c:pt>
                <c:pt idx="80">
                  <c:v>0.40100000000000025</c:v>
                </c:pt>
                <c:pt idx="81">
                  <c:v>0.40600000000000025</c:v>
                </c:pt>
                <c:pt idx="82">
                  <c:v>0.41100000000000025</c:v>
                </c:pt>
                <c:pt idx="83">
                  <c:v>0.41600000000000026</c:v>
                </c:pt>
                <c:pt idx="84">
                  <c:v>0.42100000000000026</c:v>
                </c:pt>
                <c:pt idx="85">
                  <c:v>0.42600000000000027</c:v>
                </c:pt>
                <c:pt idx="86">
                  <c:v>0.43100000000000027</c:v>
                </c:pt>
                <c:pt idx="87">
                  <c:v>0.43600000000000028</c:v>
                </c:pt>
                <c:pt idx="88">
                  <c:v>0.44100000000000028</c:v>
                </c:pt>
                <c:pt idx="89">
                  <c:v>0.44600000000000029</c:v>
                </c:pt>
                <c:pt idx="90">
                  <c:v>0.45100000000000029</c:v>
                </c:pt>
                <c:pt idx="91">
                  <c:v>0.45600000000000029</c:v>
                </c:pt>
                <c:pt idx="92">
                  <c:v>0.4610000000000003</c:v>
                </c:pt>
                <c:pt idx="93">
                  <c:v>0.4660000000000003</c:v>
                </c:pt>
                <c:pt idx="94">
                  <c:v>0.47100000000000031</c:v>
                </c:pt>
                <c:pt idx="95">
                  <c:v>0.47600000000000031</c:v>
                </c:pt>
                <c:pt idx="96">
                  <c:v>0.48100000000000032</c:v>
                </c:pt>
                <c:pt idx="97">
                  <c:v>0.48600000000000032</c:v>
                </c:pt>
                <c:pt idx="98">
                  <c:v>0.49100000000000033</c:v>
                </c:pt>
                <c:pt idx="99">
                  <c:v>0.49600000000000033</c:v>
                </c:pt>
                <c:pt idx="100">
                  <c:v>0.50100000000000033</c:v>
                </c:pt>
                <c:pt idx="101">
                  <c:v>0.50600000000000034</c:v>
                </c:pt>
                <c:pt idx="102">
                  <c:v>0.51100000000000034</c:v>
                </c:pt>
                <c:pt idx="103">
                  <c:v>0.51600000000000035</c:v>
                </c:pt>
                <c:pt idx="104">
                  <c:v>0.52100000000000035</c:v>
                </c:pt>
                <c:pt idx="105">
                  <c:v>0.52600000000000036</c:v>
                </c:pt>
                <c:pt idx="106">
                  <c:v>0.53100000000000036</c:v>
                </c:pt>
                <c:pt idx="107">
                  <c:v>0.53600000000000037</c:v>
                </c:pt>
                <c:pt idx="108">
                  <c:v>0.54100000000000037</c:v>
                </c:pt>
                <c:pt idx="109">
                  <c:v>0.54600000000000037</c:v>
                </c:pt>
                <c:pt idx="110">
                  <c:v>0.55100000000000038</c:v>
                </c:pt>
                <c:pt idx="111">
                  <c:v>0.55600000000000038</c:v>
                </c:pt>
                <c:pt idx="112">
                  <c:v>0.56100000000000039</c:v>
                </c:pt>
                <c:pt idx="113">
                  <c:v>0.56600000000000039</c:v>
                </c:pt>
                <c:pt idx="114">
                  <c:v>0.5710000000000004</c:v>
                </c:pt>
                <c:pt idx="115">
                  <c:v>0.5760000000000004</c:v>
                </c:pt>
                <c:pt idx="116">
                  <c:v>0.58100000000000041</c:v>
                </c:pt>
                <c:pt idx="117">
                  <c:v>0.58600000000000041</c:v>
                </c:pt>
                <c:pt idx="118">
                  <c:v>0.59100000000000041</c:v>
                </c:pt>
                <c:pt idx="119">
                  <c:v>0.59600000000000042</c:v>
                </c:pt>
                <c:pt idx="120">
                  <c:v>0.60100000000000042</c:v>
                </c:pt>
                <c:pt idx="121">
                  <c:v>0.60600000000000043</c:v>
                </c:pt>
                <c:pt idx="122">
                  <c:v>0.61100000000000043</c:v>
                </c:pt>
                <c:pt idx="123">
                  <c:v>0.61600000000000044</c:v>
                </c:pt>
                <c:pt idx="124">
                  <c:v>0.62100000000000044</c:v>
                </c:pt>
                <c:pt idx="125">
                  <c:v>0.62600000000000044</c:v>
                </c:pt>
                <c:pt idx="126">
                  <c:v>0.63100000000000045</c:v>
                </c:pt>
                <c:pt idx="127">
                  <c:v>0.63600000000000045</c:v>
                </c:pt>
                <c:pt idx="128">
                  <c:v>0.64100000000000046</c:v>
                </c:pt>
                <c:pt idx="129">
                  <c:v>0.64600000000000046</c:v>
                </c:pt>
                <c:pt idx="130">
                  <c:v>0.65100000000000047</c:v>
                </c:pt>
                <c:pt idx="131">
                  <c:v>0.65600000000000047</c:v>
                </c:pt>
                <c:pt idx="132">
                  <c:v>0.66100000000000048</c:v>
                </c:pt>
                <c:pt idx="133">
                  <c:v>0.66600000000000048</c:v>
                </c:pt>
                <c:pt idx="134">
                  <c:v>0.67100000000000048</c:v>
                </c:pt>
                <c:pt idx="135">
                  <c:v>0.67600000000000049</c:v>
                </c:pt>
                <c:pt idx="136">
                  <c:v>0.68100000000000049</c:v>
                </c:pt>
                <c:pt idx="137">
                  <c:v>0.6860000000000005</c:v>
                </c:pt>
                <c:pt idx="138">
                  <c:v>0.6910000000000005</c:v>
                </c:pt>
                <c:pt idx="139">
                  <c:v>0.69600000000000051</c:v>
                </c:pt>
                <c:pt idx="140">
                  <c:v>0.70100000000000051</c:v>
                </c:pt>
                <c:pt idx="141">
                  <c:v>0.70600000000000052</c:v>
                </c:pt>
                <c:pt idx="142">
                  <c:v>0.71100000000000052</c:v>
                </c:pt>
                <c:pt idx="143">
                  <c:v>0.71600000000000052</c:v>
                </c:pt>
                <c:pt idx="144">
                  <c:v>0.72100000000000053</c:v>
                </c:pt>
                <c:pt idx="145">
                  <c:v>0.72600000000000053</c:v>
                </c:pt>
                <c:pt idx="146">
                  <c:v>0.73100000000000054</c:v>
                </c:pt>
                <c:pt idx="147">
                  <c:v>0.73600000000000054</c:v>
                </c:pt>
                <c:pt idx="148">
                  <c:v>0.74100000000000055</c:v>
                </c:pt>
                <c:pt idx="149">
                  <c:v>0.74600000000000055</c:v>
                </c:pt>
                <c:pt idx="150">
                  <c:v>0.75100000000000056</c:v>
                </c:pt>
                <c:pt idx="151">
                  <c:v>0.75600000000000056</c:v>
                </c:pt>
                <c:pt idx="152">
                  <c:v>0.76100000000000056</c:v>
                </c:pt>
                <c:pt idx="153">
                  <c:v>0.76600000000000057</c:v>
                </c:pt>
                <c:pt idx="154">
                  <c:v>0.77100000000000057</c:v>
                </c:pt>
                <c:pt idx="155">
                  <c:v>0.77600000000000058</c:v>
                </c:pt>
                <c:pt idx="156">
                  <c:v>0.78100000000000058</c:v>
                </c:pt>
                <c:pt idx="157">
                  <c:v>0.78600000000000059</c:v>
                </c:pt>
                <c:pt idx="158">
                  <c:v>0.79100000000000059</c:v>
                </c:pt>
                <c:pt idx="159">
                  <c:v>0.7960000000000006</c:v>
                </c:pt>
                <c:pt idx="160">
                  <c:v>0.8010000000000006</c:v>
                </c:pt>
                <c:pt idx="161">
                  <c:v>0.8060000000000006</c:v>
                </c:pt>
                <c:pt idx="162">
                  <c:v>0.81100000000000061</c:v>
                </c:pt>
                <c:pt idx="163">
                  <c:v>0.81600000000000061</c:v>
                </c:pt>
                <c:pt idx="164">
                  <c:v>0.82100000000000062</c:v>
                </c:pt>
                <c:pt idx="165">
                  <c:v>0.82600000000000062</c:v>
                </c:pt>
                <c:pt idx="166">
                  <c:v>0.83100000000000063</c:v>
                </c:pt>
                <c:pt idx="167">
                  <c:v>0.83600000000000063</c:v>
                </c:pt>
                <c:pt idx="168">
                  <c:v>0.84100000000000064</c:v>
                </c:pt>
                <c:pt idx="169">
                  <c:v>0.84600000000000064</c:v>
                </c:pt>
                <c:pt idx="170">
                  <c:v>0.85100000000000064</c:v>
                </c:pt>
                <c:pt idx="171">
                  <c:v>0.85600000000000065</c:v>
                </c:pt>
                <c:pt idx="172">
                  <c:v>0.86100000000000065</c:v>
                </c:pt>
                <c:pt idx="173">
                  <c:v>0.86600000000000066</c:v>
                </c:pt>
                <c:pt idx="174">
                  <c:v>0.87100000000000066</c:v>
                </c:pt>
                <c:pt idx="175">
                  <c:v>0.87600000000000067</c:v>
                </c:pt>
                <c:pt idx="176">
                  <c:v>0.88100000000000067</c:v>
                </c:pt>
                <c:pt idx="177">
                  <c:v>0.88600000000000068</c:v>
                </c:pt>
                <c:pt idx="178">
                  <c:v>0.89100000000000068</c:v>
                </c:pt>
                <c:pt idx="179">
                  <c:v>0.89600000000000068</c:v>
                </c:pt>
                <c:pt idx="180">
                  <c:v>0.90100000000000069</c:v>
                </c:pt>
                <c:pt idx="181">
                  <c:v>0.90600000000000069</c:v>
                </c:pt>
                <c:pt idx="182">
                  <c:v>0.9110000000000007</c:v>
                </c:pt>
                <c:pt idx="183">
                  <c:v>0.9160000000000007</c:v>
                </c:pt>
                <c:pt idx="184">
                  <c:v>0.92100000000000071</c:v>
                </c:pt>
                <c:pt idx="185">
                  <c:v>0.92600000000000071</c:v>
                </c:pt>
                <c:pt idx="186">
                  <c:v>0.93100000000000072</c:v>
                </c:pt>
                <c:pt idx="187">
                  <c:v>0.93600000000000072</c:v>
                </c:pt>
                <c:pt idx="188">
                  <c:v>0.94100000000000072</c:v>
                </c:pt>
                <c:pt idx="189">
                  <c:v>0.94600000000000073</c:v>
                </c:pt>
                <c:pt idx="190">
                  <c:v>0.95100000000000073</c:v>
                </c:pt>
                <c:pt idx="191">
                  <c:v>0.95600000000000074</c:v>
                </c:pt>
                <c:pt idx="192">
                  <c:v>0.96100000000000074</c:v>
                </c:pt>
                <c:pt idx="193">
                  <c:v>0.96600000000000075</c:v>
                </c:pt>
                <c:pt idx="194">
                  <c:v>0.97100000000000075</c:v>
                </c:pt>
                <c:pt idx="195">
                  <c:v>0.97600000000000076</c:v>
                </c:pt>
                <c:pt idx="196">
                  <c:v>0.98100000000000076</c:v>
                </c:pt>
                <c:pt idx="197">
                  <c:v>0.98600000000000076</c:v>
                </c:pt>
                <c:pt idx="198">
                  <c:v>0.99100000000000077</c:v>
                </c:pt>
                <c:pt idx="199">
                  <c:v>0.99600000000000077</c:v>
                </c:pt>
                <c:pt idx="200">
                  <c:v>1</c:v>
                </c:pt>
              </c:numCache>
            </c:numRef>
          </c:xVal>
          <c:yVal>
            <c:numRef>
              <c:f>Sheet4!$D$17:$D$217</c:f>
              <c:numCache>
                <c:formatCode>General</c:formatCode>
                <c:ptCount val="201"/>
                <c:pt idx="0">
                  <c:v>0.1266251069440768</c:v>
                </c:pt>
                <c:pt idx="1">
                  <c:v>0.12558293052036484</c:v>
                </c:pt>
                <c:pt idx="2">
                  <c:v>0.12456791877860418</c:v>
                </c:pt>
                <c:pt idx="3">
                  <c:v>0.12358050475373622</c:v>
                </c:pt>
                <c:pt idx="4">
                  <c:v>0.122621146971234</c:v>
                </c:pt>
                <c:pt idx="5">
                  <c:v>0.12169033167313686</c:v>
                </c:pt>
                <c:pt idx="6">
                  <c:v>0.12078857529650455</c:v>
                </c:pt>
                <c:pt idx="7">
                  <c:v>0.11991642723950219</c:v>
                </c:pt>
                <c:pt idx="8">
                  <c:v>0.11907447295619283</c:v>
                </c:pt>
                <c:pt idx="9">
                  <c:v>0.11826333742810718</c:v>
                </c:pt>
                <c:pt idx="10">
                  <c:v>0.11748368906905288</c:v>
                </c:pt>
                <c:pt idx="11">
                  <c:v>0.11673624412972822</c:v>
                </c:pt>
                <c:pt idx="12">
                  <c:v>0.1160217716809222</c:v>
                </c:pt>
                <c:pt idx="13">
                  <c:v>0.11534109926892017</c:v>
                </c:pt>
                <c:pt idx="14">
                  <c:v>0.11469511935485593</c:v>
                </c:pt>
                <c:pt idx="15">
                  <c:v>0.11408479667196403</c:v>
                </c:pt>
                <c:pt idx="16">
                  <c:v>0.11351117666209282</c:v>
                </c:pt>
                <c:pt idx="17">
                  <c:v>0.11297539518682043</c:v>
                </c:pt>
                <c:pt idx="18">
                  <c:v>0.1124786897508932</c:v>
                </c:pt>
                <c:pt idx="19">
                  <c:v>0.11202241252889972</c:v>
                </c:pt>
                <c:pt idx="20">
                  <c:v>0.11160804555328152</c:v>
                </c:pt>
                <c:pt idx="21">
                  <c:v>0.11123721850723978</c:v>
                </c:pt>
                <c:pt idx="22">
                  <c:v>0.11091172967559754</c:v>
                </c:pt>
                <c:pt idx="23">
                  <c:v>0.11063357074806501</c:v>
                </c:pt>
                <c:pt idx="24">
                  <c:v>0.11040495635345537</c:v>
                </c:pt>
                <c:pt idx="25">
                  <c:v>0.1102283594452102</c:v>
                </c:pt>
                <c:pt idx="26">
                  <c:v>0.11010655397926505</c:v>
                </c:pt>
                <c:pt idx="27">
                  <c:v>0.110042666754816</c:v>
                </c:pt>
                <c:pt idx="28">
                  <c:v>0.110033478383192</c:v>
                </c:pt>
                <c:pt idx="29">
                  <c:v>0.110033478383192</c:v>
                </c:pt>
                <c:pt idx="30">
                  <c:v>0.110033478383192</c:v>
                </c:pt>
                <c:pt idx="31">
                  <c:v>0.110033478383192</c:v>
                </c:pt>
                <c:pt idx="32">
                  <c:v>0.110033478383192</c:v>
                </c:pt>
                <c:pt idx="33">
                  <c:v>0.110033478383192</c:v>
                </c:pt>
                <c:pt idx="34">
                  <c:v>0.110033478383192</c:v>
                </c:pt>
                <c:pt idx="35">
                  <c:v>0.110033478383192</c:v>
                </c:pt>
                <c:pt idx="36">
                  <c:v>0.110033478383192</c:v>
                </c:pt>
                <c:pt idx="37">
                  <c:v>0.110033478383192</c:v>
                </c:pt>
                <c:pt idx="38">
                  <c:v>0.110033478383192</c:v>
                </c:pt>
                <c:pt idx="39">
                  <c:v>0.110033478383192</c:v>
                </c:pt>
                <c:pt idx="40">
                  <c:v>0.110033478383192</c:v>
                </c:pt>
                <c:pt idx="41">
                  <c:v>0.110033478383192</c:v>
                </c:pt>
                <c:pt idx="42">
                  <c:v>0.110033478383192</c:v>
                </c:pt>
                <c:pt idx="43">
                  <c:v>0.110033478383192</c:v>
                </c:pt>
                <c:pt idx="44">
                  <c:v>0.110033478383192</c:v>
                </c:pt>
                <c:pt idx="45">
                  <c:v>0.110033478383192</c:v>
                </c:pt>
                <c:pt idx="46">
                  <c:v>0.110033478383192</c:v>
                </c:pt>
                <c:pt idx="47">
                  <c:v>0.110033478383192</c:v>
                </c:pt>
                <c:pt idx="48">
                  <c:v>0.110033478383192</c:v>
                </c:pt>
                <c:pt idx="49">
                  <c:v>0.110033478383192</c:v>
                </c:pt>
                <c:pt idx="50">
                  <c:v>0.110033478383192</c:v>
                </c:pt>
                <c:pt idx="51">
                  <c:v>0.110033478383192</c:v>
                </c:pt>
                <c:pt idx="52">
                  <c:v>0.110033478383192</c:v>
                </c:pt>
                <c:pt idx="53">
                  <c:v>0.110033478383192</c:v>
                </c:pt>
                <c:pt idx="54">
                  <c:v>0.110033478383192</c:v>
                </c:pt>
                <c:pt idx="55">
                  <c:v>0.110033478383192</c:v>
                </c:pt>
                <c:pt idx="56">
                  <c:v>0.110033478383192</c:v>
                </c:pt>
                <c:pt idx="57">
                  <c:v>0.110033478383192</c:v>
                </c:pt>
                <c:pt idx="58">
                  <c:v>0.110033478383192</c:v>
                </c:pt>
                <c:pt idx="59">
                  <c:v>0.110033478383192</c:v>
                </c:pt>
                <c:pt idx="60">
                  <c:v>0.110033478383192</c:v>
                </c:pt>
                <c:pt idx="61">
                  <c:v>0.110033478383192</c:v>
                </c:pt>
                <c:pt idx="62">
                  <c:v>0.110033478383192</c:v>
                </c:pt>
                <c:pt idx="63">
                  <c:v>0.110033478383192</c:v>
                </c:pt>
                <c:pt idx="64">
                  <c:v>0.110033478383192</c:v>
                </c:pt>
                <c:pt idx="65">
                  <c:v>0.110033478383192</c:v>
                </c:pt>
                <c:pt idx="66">
                  <c:v>0.110033478383192</c:v>
                </c:pt>
                <c:pt idx="67">
                  <c:v>0.110033478383192</c:v>
                </c:pt>
                <c:pt idx="68">
                  <c:v>0.110033478383192</c:v>
                </c:pt>
                <c:pt idx="69">
                  <c:v>0.110033478383192</c:v>
                </c:pt>
                <c:pt idx="70">
                  <c:v>0.110033478383192</c:v>
                </c:pt>
                <c:pt idx="71">
                  <c:v>0.110033478383192</c:v>
                </c:pt>
                <c:pt idx="72">
                  <c:v>0.110033478383192</c:v>
                </c:pt>
                <c:pt idx="73">
                  <c:v>0.110033478383192</c:v>
                </c:pt>
                <c:pt idx="74">
                  <c:v>0.110033478383192</c:v>
                </c:pt>
                <c:pt idx="75">
                  <c:v>0.11005245814651077</c:v>
                </c:pt>
                <c:pt idx="76">
                  <c:v>0.11013045796100518</c:v>
                </c:pt>
                <c:pt idx="77">
                  <c:v>0.11026559539143782</c:v>
                </c:pt>
                <c:pt idx="78">
                  <c:v>0.11045483303500603</c:v>
                </c:pt>
                <c:pt idx="79">
                  <c:v>0.11069547302207455</c:v>
                </c:pt>
                <c:pt idx="80">
                  <c:v>0.11098510755766372</c:v>
                </c:pt>
                <c:pt idx="81">
                  <c:v>0.11132157813366028</c:v>
                </c:pt>
                <c:pt idx="82">
                  <c:v>0.11170294165550765</c:v>
                </c:pt>
                <c:pt idx="83">
                  <c:v>0.11212744212737835</c:v>
                </c:pt>
                <c:pt idx="84">
                  <c:v>0.11259348683935244</c:v>
                </c:pt>
                <c:pt idx="85">
                  <c:v>0.11309962622654623</c:v>
                </c:pt>
                <c:pt idx="86">
                  <c:v>0.11364453674285602</c:v>
                </c:pt>
                <c:pt idx="87">
                  <c:v>0.11422700622492832</c:v>
                </c:pt>
                <c:pt idx="88">
                  <c:v>0.11484592132510185</c:v>
                </c:pt>
                <c:pt idx="89">
                  <c:v>0.11550025667271974</c:v>
                </c:pt>
                <c:pt idx="90">
                  <c:v>0.11618906548671315</c:v>
                </c:pt>
                <c:pt idx="91">
                  <c:v>0.11691147141272012</c:v>
                </c:pt>
                <c:pt idx="92">
                  <c:v>0.11766666139818627</c:v>
                </c:pt>
                <c:pt idx="93">
                  <c:v>0.11845387945115649</c:v>
                </c:pt>
                <c:pt idx="94">
                  <c:v>0.11927242115452769</c:v>
                </c:pt>
                <c:pt idx="95">
                  <c:v>0.12012162882867755</c:v>
                </c:pt>
                <c:pt idx="96">
                  <c:v>0.12100088725265995</c:v>
                </c:pt>
                <c:pt idx="97">
                  <c:v>0.12190961986831195</c:v>
                </c:pt>
                <c:pt idx="98">
                  <c:v>0.12284728540329393</c:v>
                </c:pt>
                <c:pt idx="99">
                  <c:v>0.12381337485874166</c:v>
                </c:pt>
                <c:pt idx="100">
                  <c:v>0.12480740881524466</c:v>
                </c:pt>
                <c:pt idx="101">
                  <c:v>0.12582893501756715</c:v>
                </c:pt>
                <c:pt idx="102">
                  <c:v>0.12687752620415044</c:v>
                </c:pt>
                <c:pt idx="103">
                  <c:v>0.12795277815216133</c:v>
                </c:pt>
                <c:pt idx="104">
                  <c:v>0.12905430791283978</c:v>
                </c:pt>
                <c:pt idx="105">
                  <c:v>0.13018175221528655</c:v>
                </c:pt>
                <c:pt idx="106">
                  <c:v>0.13133476601969862</c:v>
                </c:pt>
                <c:pt idx="107">
                  <c:v>0.13251302120351521</c:v>
                </c:pt>
                <c:pt idx="108">
                  <c:v>0.1337162053660324</c:v>
                </c:pt>
                <c:pt idx="109">
                  <c:v>0.13494402073884149</c:v>
                </c:pt>
                <c:pt idx="110">
                  <c:v>0.13619618319099608</c:v>
                </c:pt>
                <c:pt idx="111">
                  <c:v>0.13747242131914411</c:v>
                </c:pt>
                <c:pt idx="112">
                  <c:v>0.13877247561401918</c:v>
                </c:pt>
                <c:pt idx="113">
                  <c:v>0.14009609769568293</c:v>
                </c:pt>
                <c:pt idx="114">
                  <c:v>0.14144304961078435</c:v>
                </c:pt>
                <c:pt idx="115">
                  <c:v>0.1428131031858571</c:v>
                </c:pt>
                <c:pt idx="116">
                  <c:v>0.14420603943134019</c:v>
                </c:pt>
                <c:pt idx="117">
                  <c:v>0.14562164799158744</c:v>
                </c:pt>
                <c:pt idx="118">
                  <c:v>0.14705972663663752</c:v>
                </c:pt>
                <c:pt idx="119">
                  <c:v>0.14852008079196766</c:v>
                </c:pt>
                <c:pt idx="120">
                  <c:v>0.15000252310284234</c:v>
                </c:pt>
                <c:pt idx="121">
                  <c:v>0.15150687303022253</c:v>
                </c:pt>
                <c:pt idx="122">
                  <c:v>0.15303295647550291</c:v>
                </c:pt>
                <c:pt idx="123">
                  <c:v>0.15458060543162061</c:v>
                </c:pt>
                <c:pt idx="124">
                  <c:v>0.15614965765831801</c:v>
                </c:pt>
                <c:pt idx="125">
                  <c:v>0.15773995637956006</c:v>
                </c:pt>
                <c:pt idx="126">
                  <c:v>0.15935135000129486</c:v>
                </c:pt>
                <c:pt idx="127">
                  <c:v>0.16098369184791894</c:v>
                </c:pt>
                <c:pt idx="128">
                  <c:v>0.16263683991596251</c:v>
                </c:pt>
                <c:pt idx="129">
                  <c:v>0.16431065664364219</c:v>
                </c:pt>
                <c:pt idx="130">
                  <c:v>0.16600500869505569</c:v>
                </c:pt>
                <c:pt idx="131">
                  <c:v>0.16771976675789996</c:v>
                </c:pt>
                <c:pt idx="132">
                  <c:v>0.16945480535369517</c:v>
                </c:pt>
                <c:pt idx="133">
                  <c:v>0.17121000265958231</c:v>
                </c:pt>
                <c:pt idx="134">
                  <c:v>0.17298524034084728</c:v>
                </c:pt>
                <c:pt idx="135">
                  <c:v>0.17478040339339168</c:v>
                </c:pt>
                <c:pt idx="136">
                  <c:v>0.17659537999543951</c:v>
                </c:pt>
                <c:pt idx="137">
                  <c:v>0.17843006136782663</c:v>
                </c:pt>
                <c:pt idx="138">
                  <c:v>0.18028434164227208</c:v>
                </c:pt>
                <c:pt idx="139">
                  <c:v>0.18215811773708224</c:v>
                </c:pt>
                <c:pt idx="140">
                  <c:v>0.18405128923978042</c:v>
                </c:pt>
                <c:pt idx="141">
                  <c:v>0.18596375829619494</c:v>
                </c:pt>
                <c:pt idx="142">
                  <c:v>0.1878954295055757</c:v>
                </c:pt>
                <c:pt idx="143">
                  <c:v>0.18984620982134343</c:v>
                </c:pt>
                <c:pt idx="144">
                  <c:v>0.19181600845710312</c:v>
                </c:pt>
                <c:pt idx="145">
                  <c:v>0.19380473679758564</c:v>
                </c:pt>
                <c:pt idx="146">
                  <c:v>0.19581230831420227</c:v>
                </c:pt>
                <c:pt idx="147">
                  <c:v>0.19783863848492284</c:v>
                </c:pt>
                <c:pt idx="148">
                  <c:v>0.19988364471820763</c:v>
                </c:pt>
                <c:pt idx="149">
                  <c:v>0.20194724628074584</c:v>
                </c:pt>
                <c:pt idx="150">
                  <c:v>0.20402936422876611</c:v>
                </c:pt>
                <c:pt idx="151">
                  <c:v>0.20612992134270713</c:v>
                </c:pt>
                <c:pt idx="152">
                  <c:v>0.20824884206504557</c:v>
                </c:pt>
                <c:pt idx="153">
                  <c:v>0.21038605244109698</c:v>
                </c:pt>
                <c:pt idx="154">
                  <c:v>0.21254148006261653</c:v>
                </c:pt>
                <c:pt idx="155">
                  <c:v>0.21471505401403573</c:v>
                </c:pt>
                <c:pt idx="156">
                  <c:v>0.21690670482118851</c:v>
                </c:pt>
                <c:pt idx="157">
                  <c:v>0.2191163644023818</c:v>
                </c:pt>
                <c:pt idx="158">
                  <c:v>0.22134396602168305</c:v>
                </c:pt>
                <c:pt idx="159">
                  <c:v>0.2235894442442985</c:v>
                </c:pt>
                <c:pt idx="160">
                  <c:v>0.22585273489393171</c:v>
                </c:pt>
                <c:pt idx="161">
                  <c:v>0.2281337750120101</c:v>
                </c:pt>
                <c:pt idx="162">
                  <c:v>0.23043250281868349</c:v>
                </c:pt>
                <c:pt idx="163">
                  <c:v>0.23274885767549641</c:v>
                </c:pt>
                <c:pt idx="164">
                  <c:v>0.23508278004965</c:v>
                </c:pt>
                <c:pt idx="165">
                  <c:v>0.23743421147976657</c:v>
                </c:pt>
                <c:pt idx="166">
                  <c:v>0.23980309454308196</c:v>
                </c:pt>
                <c:pt idx="167">
                  <c:v>0.24218937282399078</c:v>
                </c:pt>
                <c:pt idx="168">
                  <c:v>0.2445929908838777</c:v>
                </c:pt>
                <c:pt idx="169">
                  <c:v>0.24701389423216724</c:v>
                </c:pt>
                <c:pt idx="170">
                  <c:v>0.24945202929853538</c:v>
                </c:pt>
                <c:pt idx="171">
                  <c:v>0.25190734340622151</c:v>
                </c:pt>
                <c:pt idx="172">
                  <c:v>0.25437978474638984</c:v>
                </c:pt>
                <c:pt idx="173">
                  <c:v>0.25686930235348826</c:v>
                </c:pt>
                <c:pt idx="174">
                  <c:v>0.25937584608155684</c:v>
                </c:pt>
                <c:pt idx="175">
                  <c:v>0.26189936658144047</c:v>
                </c:pt>
                <c:pt idx="176">
                  <c:v>0.26443981527886418</c:v>
                </c:pt>
                <c:pt idx="177">
                  <c:v>0.26699714435332811</c:v>
                </c:pt>
                <c:pt idx="178">
                  <c:v>0.26957130671778895</c:v>
                </c:pt>
                <c:pt idx="179">
                  <c:v>0.27216225599908533</c:v>
                </c:pt>
                <c:pt idx="180">
                  <c:v>0.2747699465190796</c:v>
                </c:pt>
                <c:pt idx="181">
                  <c:v>0.27739433327647811</c:v>
                </c:pt>
                <c:pt idx="182">
                  <c:v>0.28003537192930422</c:v>
                </c:pt>
                <c:pt idx="183">
                  <c:v>0.2826930187779918</c:v>
                </c:pt>
                <c:pt idx="184">
                  <c:v>0.28536723074907389</c:v>
                </c:pt>
                <c:pt idx="185">
                  <c:v>0.2880579653794384</c:v>
                </c:pt>
                <c:pt idx="186">
                  <c:v>0.2907651808011299</c:v>
                </c:pt>
                <c:pt idx="187">
                  <c:v>0.29348883572666873</c:v>
                </c:pt>
                <c:pt idx="188">
                  <c:v>0.29622888943487169</c:v>
                </c:pt>
                <c:pt idx="189">
                  <c:v>0.29898530175714672</c:v>
                </c:pt>
                <c:pt idx="190">
                  <c:v>0.30175803306424775</c:v>
                </c:pt>
                <c:pt idx="191">
                  <c:v>0.30454704425346457</c:v>
                </c:pt>
                <c:pt idx="192">
                  <c:v>0.30735229673623665</c:v>
                </c:pt>
                <c:pt idx="193">
                  <c:v>0.31017375242616541</c:v>
                </c:pt>
                <c:pt idx="194">
                  <c:v>0.31301137372741666</c:v>
                </c:pt>
                <c:pt idx="195">
                  <c:v>0.31586512352349227</c:v>
                </c:pt>
                <c:pt idx="196">
                  <c:v>0.31873496516635863</c:v>
                </c:pt>
                <c:pt idx="197">
                  <c:v>0.32162086246591604</c:v>
                </c:pt>
                <c:pt idx="198">
                  <c:v>0.32452277967979837</c:v>
                </c:pt>
                <c:pt idx="199">
                  <c:v>0.32744068150348682</c:v>
                </c:pt>
                <c:pt idx="200">
                  <c:v>0.3297864884305044</c:v>
                </c:pt>
              </c:numCache>
            </c:numRef>
          </c:yVal>
          <c:smooth val="0"/>
          <c:extLst>
            <c:ext xmlns:c16="http://schemas.microsoft.com/office/drawing/2014/chart" uri="{C3380CC4-5D6E-409C-BE32-E72D297353CC}">
              <c16:uniqueId val="{00000002-AB06-4520-B70A-13856D27E32D}"/>
            </c:ext>
          </c:extLst>
        </c:ser>
        <c:ser>
          <c:idx val="3"/>
          <c:order val="3"/>
          <c:tx>
            <c:strRef>
              <c:f>Sheet4!$E$16</c:f>
              <c:strCache>
                <c:ptCount val="1"/>
                <c:pt idx="0">
                  <c:v>Bid Function</c:v>
                </c:pt>
              </c:strCache>
            </c:strRef>
          </c:tx>
          <c:spPr>
            <a:ln>
              <a:solidFill>
                <a:schemeClr val="accent3"/>
              </a:solidFill>
              <a:prstDash val="sysDot"/>
            </a:ln>
          </c:spPr>
          <c:marker>
            <c:symbol val="none"/>
          </c:marker>
          <c:xVal>
            <c:numRef>
              <c:f>Sheet4!$A$17:$A$217</c:f>
              <c:numCache>
                <c:formatCode>General</c:formatCode>
                <c:ptCount val="201"/>
                <c:pt idx="0">
                  <c:v>1E-3</c:v>
                </c:pt>
                <c:pt idx="1">
                  <c:v>6.0000000000000001E-3</c:v>
                </c:pt>
                <c:pt idx="2">
                  <c:v>1.0999999999999999E-2</c:v>
                </c:pt>
                <c:pt idx="3">
                  <c:v>1.6E-2</c:v>
                </c:pt>
                <c:pt idx="4">
                  <c:v>2.1000000000000001E-2</c:v>
                </c:pt>
                <c:pt idx="5">
                  <c:v>2.6000000000000002E-2</c:v>
                </c:pt>
                <c:pt idx="6">
                  <c:v>3.1000000000000003E-2</c:v>
                </c:pt>
                <c:pt idx="7">
                  <c:v>3.6000000000000004E-2</c:v>
                </c:pt>
                <c:pt idx="8">
                  <c:v>4.1000000000000002E-2</c:v>
                </c:pt>
                <c:pt idx="9">
                  <c:v>4.5999999999999999E-2</c:v>
                </c:pt>
                <c:pt idx="10">
                  <c:v>5.0999999999999997E-2</c:v>
                </c:pt>
                <c:pt idx="11">
                  <c:v>5.5999999999999994E-2</c:v>
                </c:pt>
                <c:pt idx="12">
                  <c:v>6.0999999999999992E-2</c:v>
                </c:pt>
                <c:pt idx="13">
                  <c:v>6.5999999999999989E-2</c:v>
                </c:pt>
                <c:pt idx="14">
                  <c:v>7.0999999999999994E-2</c:v>
                </c:pt>
                <c:pt idx="15">
                  <c:v>7.5999999999999998E-2</c:v>
                </c:pt>
                <c:pt idx="16">
                  <c:v>8.1000000000000003E-2</c:v>
                </c:pt>
                <c:pt idx="17">
                  <c:v>8.6000000000000007E-2</c:v>
                </c:pt>
                <c:pt idx="18">
                  <c:v>9.1000000000000011E-2</c:v>
                </c:pt>
                <c:pt idx="19">
                  <c:v>9.6000000000000016E-2</c:v>
                </c:pt>
                <c:pt idx="20">
                  <c:v>0.10100000000000002</c:v>
                </c:pt>
                <c:pt idx="21">
                  <c:v>0.10600000000000002</c:v>
                </c:pt>
                <c:pt idx="22">
                  <c:v>0.11100000000000003</c:v>
                </c:pt>
                <c:pt idx="23">
                  <c:v>0.11600000000000003</c:v>
                </c:pt>
                <c:pt idx="24">
                  <c:v>0.12100000000000004</c:v>
                </c:pt>
                <c:pt idx="25">
                  <c:v>0.12600000000000003</c:v>
                </c:pt>
                <c:pt idx="26">
                  <c:v>0.13100000000000003</c:v>
                </c:pt>
                <c:pt idx="27">
                  <c:v>0.13600000000000004</c:v>
                </c:pt>
                <c:pt idx="28">
                  <c:v>0.14100000000000004</c:v>
                </c:pt>
                <c:pt idx="29">
                  <c:v>0.14600000000000005</c:v>
                </c:pt>
                <c:pt idx="30">
                  <c:v>0.15100000000000005</c:v>
                </c:pt>
                <c:pt idx="31">
                  <c:v>0.15600000000000006</c:v>
                </c:pt>
                <c:pt idx="32">
                  <c:v>0.16100000000000006</c:v>
                </c:pt>
                <c:pt idx="33">
                  <c:v>0.16600000000000006</c:v>
                </c:pt>
                <c:pt idx="34">
                  <c:v>0.17100000000000007</c:v>
                </c:pt>
                <c:pt idx="35">
                  <c:v>0.17600000000000007</c:v>
                </c:pt>
                <c:pt idx="36">
                  <c:v>0.18100000000000008</c:v>
                </c:pt>
                <c:pt idx="37">
                  <c:v>0.18600000000000008</c:v>
                </c:pt>
                <c:pt idx="38">
                  <c:v>0.19100000000000009</c:v>
                </c:pt>
                <c:pt idx="39">
                  <c:v>0.19600000000000009</c:v>
                </c:pt>
                <c:pt idx="40">
                  <c:v>0.2010000000000001</c:v>
                </c:pt>
                <c:pt idx="41">
                  <c:v>0.2060000000000001</c:v>
                </c:pt>
                <c:pt idx="42">
                  <c:v>0.2110000000000001</c:v>
                </c:pt>
                <c:pt idx="43">
                  <c:v>0.21600000000000011</c:v>
                </c:pt>
                <c:pt idx="44">
                  <c:v>0.22100000000000011</c:v>
                </c:pt>
                <c:pt idx="45">
                  <c:v>0.22600000000000012</c:v>
                </c:pt>
                <c:pt idx="46">
                  <c:v>0.23100000000000012</c:v>
                </c:pt>
                <c:pt idx="47">
                  <c:v>0.23600000000000013</c:v>
                </c:pt>
                <c:pt idx="48">
                  <c:v>0.24100000000000013</c:v>
                </c:pt>
                <c:pt idx="49">
                  <c:v>0.24600000000000014</c:v>
                </c:pt>
                <c:pt idx="50">
                  <c:v>0.25100000000000011</c:v>
                </c:pt>
                <c:pt idx="51">
                  <c:v>0.25600000000000012</c:v>
                </c:pt>
                <c:pt idx="52">
                  <c:v>0.26100000000000012</c:v>
                </c:pt>
                <c:pt idx="53">
                  <c:v>0.26600000000000013</c:v>
                </c:pt>
                <c:pt idx="54">
                  <c:v>0.27100000000000013</c:v>
                </c:pt>
                <c:pt idx="55">
                  <c:v>0.27600000000000013</c:v>
                </c:pt>
                <c:pt idx="56">
                  <c:v>0.28100000000000014</c:v>
                </c:pt>
                <c:pt idx="57">
                  <c:v>0.28600000000000014</c:v>
                </c:pt>
                <c:pt idx="58">
                  <c:v>0.29100000000000015</c:v>
                </c:pt>
                <c:pt idx="59">
                  <c:v>0.29600000000000015</c:v>
                </c:pt>
                <c:pt idx="60">
                  <c:v>0.30100000000000016</c:v>
                </c:pt>
                <c:pt idx="61">
                  <c:v>0.30600000000000016</c:v>
                </c:pt>
                <c:pt idx="62">
                  <c:v>0.31100000000000017</c:v>
                </c:pt>
                <c:pt idx="63">
                  <c:v>0.31600000000000017</c:v>
                </c:pt>
                <c:pt idx="64">
                  <c:v>0.32100000000000017</c:v>
                </c:pt>
                <c:pt idx="65">
                  <c:v>0.32600000000000018</c:v>
                </c:pt>
                <c:pt idx="66">
                  <c:v>0.33100000000000018</c:v>
                </c:pt>
                <c:pt idx="67">
                  <c:v>0.33600000000000019</c:v>
                </c:pt>
                <c:pt idx="68">
                  <c:v>0.34100000000000019</c:v>
                </c:pt>
                <c:pt idx="69">
                  <c:v>0.3460000000000002</c:v>
                </c:pt>
                <c:pt idx="70">
                  <c:v>0.3510000000000002</c:v>
                </c:pt>
                <c:pt idx="71">
                  <c:v>0.35600000000000021</c:v>
                </c:pt>
                <c:pt idx="72">
                  <c:v>0.36100000000000021</c:v>
                </c:pt>
                <c:pt idx="73">
                  <c:v>0.36600000000000021</c:v>
                </c:pt>
                <c:pt idx="74">
                  <c:v>0.37100000000000022</c:v>
                </c:pt>
                <c:pt idx="75">
                  <c:v>0.37600000000000022</c:v>
                </c:pt>
                <c:pt idx="76">
                  <c:v>0.38100000000000023</c:v>
                </c:pt>
                <c:pt idx="77">
                  <c:v>0.38600000000000023</c:v>
                </c:pt>
                <c:pt idx="78">
                  <c:v>0.39100000000000024</c:v>
                </c:pt>
                <c:pt idx="79">
                  <c:v>0.39600000000000024</c:v>
                </c:pt>
                <c:pt idx="80">
                  <c:v>0.40100000000000025</c:v>
                </c:pt>
                <c:pt idx="81">
                  <c:v>0.40600000000000025</c:v>
                </c:pt>
                <c:pt idx="82">
                  <c:v>0.41100000000000025</c:v>
                </c:pt>
                <c:pt idx="83">
                  <c:v>0.41600000000000026</c:v>
                </c:pt>
                <c:pt idx="84">
                  <c:v>0.42100000000000026</c:v>
                </c:pt>
                <c:pt idx="85">
                  <c:v>0.42600000000000027</c:v>
                </c:pt>
                <c:pt idx="86">
                  <c:v>0.43100000000000027</c:v>
                </c:pt>
                <c:pt idx="87">
                  <c:v>0.43600000000000028</c:v>
                </c:pt>
                <c:pt idx="88">
                  <c:v>0.44100000000000028</c:v>
                </c:pt>
                <c:pt idx="89">
                  <c:v>0.44600000000000029</c:v>
                </c:pt>
                <c:pt idx="90">
                  <c:v>0.45100000000000029</c:v>
                </c:pt>
                <c:pt idx="91">
                  <c:v>0.45600000000000029</c:v>
                </c:pt>
                <c:pt idx="92">
                  <c:v>0.4610000000000003</c:v>
                </c:pt>
                <c:pt idx="93">
                  <c:v>0.4660000000000003</c:v>
                </c:pt>
                <c:pt idx="94">
                  <c:v>0.47100000000000031</c:v>
                </c:pt>
                <c:pt idx="95">
                  <c:v>0.47600000000000031</c:v>
                </c:pt>
                <c:pt idx="96">
                  <c:v>0.48100000000000032</c:v>
                </c:pt>
                <c:pt idx="97">
                  <c:v>0.48600000000000032</c:v>
                </c:pt>
                <c:pt idx="98">
                  <c:v>0.49100000000000033</c:v>
                </c:pt>
                <c:pt idx="99">
                  <c:v>0.49600000000000033</c:v>
                </c:pt>
                <c:pt idx="100">
                  <c:v>0.50100000000000033</c:v>
                </c:pt>
                <c:pt idx="101">
                  <c:v>0.50600000000000034</c:v>
                </c:pt>
                <c:pt idx="102">
                  <c:v>0.51100000000000034</c:v>
                </c:pt>
                <c:pt idx="103">
                  <c:v>0.51600000000000035</c:v>
                </c:pt>
                <c:pt idx="104">
                  <c:v>0.52100000000000035</c:v>
                </c:pt>
                <c:pt idx="105">
                  <c:v>0.52600000000000036</c:v>
                </c:pt>
                <c:pt idx="106">
                  <c:v>0.53100000000000036</c:v>
                </c:pt>
                <c:pt idx="107">
                  <c:v>0.53600000000000037</c:v>
                </c:pt>
                <c:pt idx="108">
                  <c:v>0.54100000000000037</c:v>
                </c:pt>
                <c:pt idx="109">
                  <c:v>0.54600000000000037</c:v>
                </c:pt>
                <c:pt idx="110">
                  <c:v>0.55100000000000038</c:v>
                </c:pt>
                <c:pt idx="111">
                  <c:v>0.55600000000000038</c:v>
                </c:pt>
                <c:pt idx="112">
                  <c:v>0.56100000000000039</c:v>
                </c:pt>
                <c:pt idx="113">
                  <c:v>0.56600000000000039</c:v>
                </c:pt>
                <c:pt idx="114">
                  <c:v>0.5710000000000004</c:v>
                </c:pt>
                <c:pt idx="115">
                  <c:v>0.5760000000000004</c:v>
                </c:pt>
                <c:pt idx="116">
                  <c:v>0.58100000000000041</c:v>
                </c:pt>
                <c:pt idx="117">
                  <c:v>0.58600000000000041</c:v>
                </c:pt>
                <c:pt idx="118">
                  <c:v>0.59100000000000041</c:v>
                </c:pt>
                <c:pt idx="119">
                  <c:v>0.59600000000000042</c:v>
                </c:pt>
                <c:pt idx="120">
                  <c:v>0.60100000000000042</c:v>
                </c:pt>
                <c:pt idx="121">
                  <c:v>0.60600000000000043</c:v>
                </c:pt>
                <c:pt idx="122">
                  <c:v>0.61100000000000043</c:v>
                </c:pt>
                <c:pt idx="123">
                  <c:v>0.61600000000000044</c:v>
                </c:pt>
                <c:pt idx="124">
                  <c:v>0.62100000000000044</c:v>
                </c:pt>
                <c:pt idx="125">
                  <c:v>0.62600000000000044</c:v>
                </c:pt>
                <c:pt idx="126">
                  <c:v>0.63100000000000045</c:v>
                </c:pt>
                <c:pt idx="127">
                  <c:v>0.63600000000000045</c:v>
                </c:pt>
                <c:pt idx="128">
                  <c:v>0.64100000000000046</c:v>
                </c:pt>
                <c:pt idx="129">
                  <c:v>0.64600000000000046</c:v>
                </c:pt>
                <c:pt idx="130">
                  <c:v>0.65100000000000047</c:v>
                </c:pt>
                <c:pt idx="131">
                  <c:v>0.65600000000000047</c:v>
                </c:pt>
                <c:pt idx="132">
                  <c:v>0.66100000000000048</c:v>
                </c:pt>
                <c:pt idx="133">
                  <c:v>0.66600000000000048</c:v>
                </c:pt>
                <c:pt idx="134">
                  <c:v>0.67100000000000048</c:v>
                </c:pt>
                <c:pt idx="135">
                  <c:v>0.67600000000000049</c:v>
                </c:pt>
                <c:pt idx="136">
                  <c:v>0.68100000000000049</c:v>
                </c:pt>
                <c:pt idx="137">
                  <c:v>0.6860000000000005</c:v>
                </c:pt>
                <c:pt idx="138">
                  <c:v>0.6910000000000005</c:v>
                </c:pt>
                <c:pt idx="139">
                  <c:v>0.69600000000000051</c:v>
                </c:pt>
                <c:pt idx="140">
                  <c:v>0.70100000000000051</c:v>
                </c:pt>
                <c:pt idx="141">
                  <c:v>0.70600000000000052</c:v>
                </c:pt>
                <c:pt idx="142">
                  <c:v>0.71100000000000052</c:v>
                </c:pt>
                <c:pt idx="143">
                  <c:v>0.71600000000000052</c:v>
                </c:pt>
                <c:pt idx="144">
                  <c:v>0.72100000000000053</c:v>
                </c:pt>
                <c:pt idx="145">
                  <c:v>0.72600000000000053</c:v>
                </c:pt>
                <c:pt idx="146">
                  <c:v>0.73100000000000054</c:v>
                </c:pt>
                <c:pt idx="147">
                  <c:v>0.73600000000000054</c:v>
                </c:pt>
                <c:pt idx="148">
                  <c:v>0.74100000000000055</c:v>
                </c:pt>
                <c:pt idx="149">
                  <c:v>0.74600000000000055</c:v>
                </c:pt>
                <c:pt idx="150">
                  <c:v>0.75100000000000056</c:v>
                </c:pt>
                <c:pt idx="151">
                  <c:v>0.75600000000000056</c:v>
                </c:pt>
                <c:pt idx="152">
                  <c:v>0.76100000000000056</c:v>
                </c:pt>
                <c:pt idx="153">
                  <c:v>0.76600000000000057</c:v>
                </c:pt>
                <c:pt idx="154">
                  <c:v>0.77100000000000057</c:v>
                </c:pt>
                <c:pt idx="155">
                  <c:v>0.77600000000000058</c:v>
                </c:pt>
                <c:pt idx="156">
                  <c:v>0.78100000000000058</c:v>
                </c:pt>
                <c:pt idx="157">
                  <c:v>0.78600000000000059</c:v>
                </c:pt>
                <c:pt idx="158">
                  <c:v>0.79100000000000059</c:v>
                </c:pt>
                <c:pt idx="159">
                  <c:v>0.7960000000000006</c:v>
                </c:pt>
                <c:pt idx="160">
                  <c:v>0.8010000000000006</c:v>
                </c:pt>
                <c:pt idx="161">
                  <c:v>0.8060000000000006</c:v>
                </c:pt>
                <c:pt idx="162">
                  <c:v>0.81100000000000061</c:v>
                </c:pt>
                <c:pt idx="163">
                  <c:v>0.81600000000000061</c:v>
                </c:pt>
                <c:pt idx="164">
                  <c:v>0.82100000000000062</c:v>
                </c:pt>
                <c:pt idx="165">
                  <c:v>0.82600000000000062</c:v>
                </c:pt>
                <c:pt idx="166">
                  <c:v>0.83100000000000063</c:v>
                </c:pt>
                <c:pt idx="167">
                  <c:v>0.83600000000000063</c:v>
                </c:pt>
                <c:pt idx="168">
                  <c:v>0.84100000000000064</c:v>
                </c:pt>
                <c:pt idx="169">
                  <c:v>0.84600000000000064</c:v>
                </c:pt>
                <c:pt idx="170">
                  <c:v>0.85100000000000064</c:v>
                </c:pt>
                <c:pt idx="171">
                  <c:v>0.85600000000000065</c:v>
                </c:pt>
                <c:pt idx="172">
                  <c:v>0.86100000000000065</c:v>
                </c:pt>
                <c:pt idx="173">
                  <c:v>0.86600000000000066</c:v>
                </c:pt>
                <c:pt idx="174">
                  <c:v>0.87100000000000066</c:v>
                </c:pt>
                <c:pt idx="175">
                  <c:v>0.87600000000000067</c:v>
                </c:pt>
                <c:pt idx="176">
                  <c:v>0.88100000000000067</c:v>
                </c:pt>
                <c:pt idx="177">
                  <c:v>0.88600000000000068</c:v>
                </c:pt>
                <c:pt idx="178">
                  <c:v>0.89100000000000068</c:v>
                </c:pt>
                <c:pt idx="179">
                  <c:v>0.89600000000000068</c:v>
                </c:pt>
                <c:pt idx="180">
                  <c:v>0.90100000000000069</c:v>
                </c:pt>
                <c:pt idx="181">
                  <c:v>0.90600000000000069</c:v>
                </c:pt>
                <c:pt idx="182">
                  <c:v>0.9110000000000007</c:v>
                </c:pt>
                <c:pt idx="183">
                  <c:v>0.9160000000000007</c:v>
                </c:pt>
                <c:pt idx="184">
                  <c:v>0.92100000000000071</c:v>
                </c:pt>
                <c:pt idx="185">
                  <c:v>0.92600000000000071</c:v>
                </c:pt>
                <c:pt idx="186">
                  <c:v>0.93100000000000072</c:v>
                </c:pt>
                <c:pt idx="187">
                  <c:v>0.93600000000000072</c:v>
                </c:pt>
                <c:pt idx="188">
                  <c:v>0.94100000000000072</c:v>
                </c:pt>
                <c:pt idx="189">
                  <c:v>0.94600000000000073</c:v>
                </c:pt>
                <c:pt idx="190">
                  <c:v>0.95100000000000073</c:v>
                </c:pt>
                <c:pt idx="191">
                  <c:v>0.95600000000000074</c:v>
                </c:pt>
                <c:pt idx="192">
                  <c:v>0.96100000000000074</c:v>
                </c:pt>
                <c:pt idx="193">
                  <c:v>0.96600000000000075</c:v>
                </c:pt>
                <c:pt idx="194">
                  <c:v>0.97100000000000075</c:v>
                </c:pt>
                <c:pt idx="195">
                  <c:v>0.97600000000000076</c:v>
                </c:pt>
                <c:pt idx="196">
                  <c:v>0.98100000000000076</c:v>
                </c:pt>
                <c:pt idx="197">
                  <c:v>0.98600000000000076</c:v>
                </c:pt>
                <c:pt idx="198">
                  <c:v>0.99100000000000077</c:v>
                </c:pt>
                <c:pt idx="199">
                  <c:v>0.99600000000000077</c:v>
                </c:pt>
                <c:pt idx="200">
                  <c:v>1</c:v>
                </c:pt>
              </c:numCache>
            </c:numRef>
          </c:xVal>
          <c:yVal>
            <c:numRef>
              <c:f>Sheet4!$E$17:$E$217</c:f>
              <c:numCache>
                <c:formatCode>General</c:formatCode>
                <c:ptCount val="2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-3.0251433542171036</c:v>
                </c:pt>
                <c:pt idx="52">
                  <c:v>-1.3407814571521885</c:v>
                </c:pt>
                <c:pt idx="53">
                  <c:v>-1.0063697052875848</c:v>
                </c:pt>
                <c:pt idx="54">
                  <c:v>-0.82776453957575225</c:v>
                </c:pt>
                <c:pt idx="55">
                  <c:v>-0.70928115134435399</c:v>
                </c:pt>
                <c:pt idx="56">
                  <c:v>-0.62210550679446741</c:v>
                </c:pt>
                <c:pt idx="57">
                  <c:v>-0.55390455667329541</c:v>
                </c:pt>
                <c:pt idx="58">
                  <c:v>-0.49832816990208983</c:v>
                </c:pt>
                <c:pt idx="59">
                  <c:v>-0.45170258097548266</c:v>
                </c:pt>
                <c:pt idx="60">
                  <c:v>-0.4117232761703491</c:v>
                </c:pt>
                <c:pt idx="61">
                  <c:v>-0.37685574080876627</c:v>
                </c:pt>
                <c:pt idx="62">
                  <c:v>-0.34603013235483449</c:v>
                </c:pt>
                <c:pt idx="63">
                  <c:v>-0.31847283224137213</c:v>
                </c:pt>
                <c:pt idx="64">
                  <c:v>-0.29360753998069566</c:v>
                </c:pt>
                <c:pt idx="65">
                  <c:v>-0.27099420901935534</c:v>
                </c:pt>
                <c:pt idx="66">
                  <c:v>-0.25028975252704666</c:v>
                </c:pt>
                <c:pt idx="67">
                  <c:v>-0.23122186393054744</c:v>
                </c:pt>
                <c:pt idx="68">
                  <c:v>-0.21357105107297181</c:v>
                </c:pt>
                <c:pt idx="69">
                  <c:v>-0.1971579882286183</c:v>
                </c:pt>
                <c:pt idx="70">
                  <c:v>-0.18183441153603552</c:v>
                </c:pt>
                <c:pt idx="71">
                  <c:v>-0.1674764355859415</c:v>
                </c:pt>
                <c:pt idx="72">
                  <c:v>-0.15397956141947255</c:v>
                </c:pt>
                <c:pt idx="73">
                  <c:v>-0.1412548896490271</c:v>
                </c:pt>
                <c:pt idx="74">
                  <c:v>-0.12922620749503855</c:v>
                </c:pt>
                <c:pt idx="75">
                  <c:v>-0.11782771969629069</c:v>
                </c:pt>
                <c:pt idx="76">
                  <c:v>-0.10700226066944718</c:v>
                </c:pt>
                <c:pt idx="77">
                  <c:v>-9.669987109807554E-2</c:v>
                </c:pt>
                <c:pt idx="78">
                  <c:v>-8.6876653802017367E-2</c:v>
                </c:pt>
                <c:pt idx="79">
                  <c:v>-7.7493845988815258E-2</c:v>
                </c:pt>
                <c:pt idx="80">
                  <c:v>-6.8517060852486322E-2</c:v>
                </c:pt>
                <c:pt idx="81">
                  <c:v>-5.9915662948078152E-2</c:v>
                </c:pt>
                <c:pt idx="82">
                  <c:v>-5.1662250157434197E-2</c:v>
                </c:pt>
                <c:pt idx="83">
                  <c:v>-4.3732221268936611E-2</c:v>
                </c:pt>
                <c:pt idx="84">
                  <c:v>-3.6103412837455551E-2</c:v>
                </c:pt>
                <c:pt idx="85">
                  <c:v>-2.8755792499070232E-2</c:v>
                </c:pt>
                <c:pt idx="86">
                  <c:v>-2.1671198590528018E-2</c:v>
                </c:pt>
                <c:pt idx="87">
                  <c:v>-1.4833117981404187E-2</c:v>
                </c:pt>
                <c:pt idx="88">
                  <c:v>-8.2264956229659569E-3</c:v>
                </c:pt>
                <c:pt idx="89">
                  <c:v>-1.8375705650013341E-3</c:v>
                </c:pt>
                <c:pt idx="90">
                  <c:v>4.3462658263804244E-3</c:v>
                </c:pt>
                <c:pt idx="91">
                  <c:v>1.0336592938952505E-2</c:v>
                </c:pt>
                <c:pt idx="92">
                  <c:v>1.6144068141019985E-2</c:v>
                </c:pt>
                <c:pt idx="93">
                  <c:v>2.1778520535024715E-2</c:v>
                </c:pt>
                <c:pt idx="94">
                  <c:v>2.7249033206740325E-2</c:v>
                </c:pt>
                <c:pt idx="95">
                  <c:v>3.2564015612603359E-2</c:v>
                </c:pt>
                <c:pt idx="96">
                  <c:v>3.7731267481711295E-2</c:v>
                </c:pt>
                <c:pt idx="97">
                  <c:v>4.2758035390984106E-2</c:v>
                </c:pt>
                <c:pt idx="98">
                  <c:v>4.7651062992399407E-2</c:v>
                </c:pt>
                <c:pt idx="99">
                  <c:v>5.2416635722654314E-2</c:v>
                </c:pt>
                <c:pt idx="100">
                  <c:v>5.7060620702171883E-2</c:v>
                </c:pt>
                <c:pt idx="101">
                  <c:v>6.1588502427409764E-2</c:v>
                </c:pt>
                <c:pt idx="102">
                  <c:v>6.6005414774184423E-2</c:v>
                </c:pt>
                <c:pt idx="103">
                  <c:v>7.0316169757235536E-2</c:v>
                </c:pt>
                <c:pt idx="104">
                  <c:v>7.4525283430098344E-2</c:v>
                </c:pt>
                <c:pt idx="105">
                  <c:v>7.8636999257567286E-2</c:v>
                </c:pt>
                <c:pt idx="106">
                  <c:v>8.2655309249066056E-2</c:v>
                </c:pt>
                <c:pt idx="107">
                  <c:v>8.6583973103757095E-2</c:v>
                </c:pt>
                <c:pt idx="108">
                  <c:v>9.0426535586207168E-2</c:v>
                </c:pt>
                <c:pt idx="109">
                  <c:v>9.4186342323960504E-2</c:v>
                </c:pt>
                <c:pt idx="110">
                  <c:v>9.7866554194780853E-2</c:v>
                </c:pt>
                <c:pt idx="111">
                  <c:v>0.10147016045096913</c:v>
                </c:pt>
                <c:pt idx="112">
                  <c:v>0.10499999071059618</c:v>
                </c:pt>
                <c:pt idx="113">
                  <c:v>0.10845872593023931</c:v>
                </c:pt>
                <c:pt idx="114">
                  <c:v>0.11184890846059337</c:v>
                </c:pt>
                <c:pt idx="115">
                  <c:v>0.11517295127479732</c:v>
                </c:pt>
                <c:pt idx="116">
                  <c:v>0.1184331464492685</c:v>
                </c:pt>
                <c:pt idx="117">
                  <c:v>0.12163167296804223</c:v>
                </c:pt>
                <c:pt idx="118">
                  <c:v>0.12477060391390782</c:v>
                </c:pt>
                <c:pt idx="119">
                  <c:v>0.12785191310286692</c:v>
                </c:pt>
                <c:pt idx="120">
                  <c:v>0.13087748121247422</c:v>
                </c:pt>
                <c:pt idx="121">
                  <c:v>0.13384910144938289</c:v>
                </c:pt>
                <c:pt idx="122">
                  <c:v>0.13676848479676007</c:v>
                </c:pt>
                <c:pt idx="123">
                  <c:v>0.13963726487814476</c:v>
                </c:pt>
                <c:pt idx="124">
                  <c:v>0.14245700247066795</c:v>
                </c:pt>
                <c:pt idx="125">
                  <c:v>0.1452291896973299</c:v>
                </c:pt>
                <c:pt idx="126">
                  <c:v>0.14795525392514219</c:v>
                </c:pt>
                <c:pt idx="127">
                  <c:v>0.15063656139338699</c:v>
                </c:pt>
                <c:pt idx="128">
                  <c:v>0.15327442059394869</c:v>
                </c:pt>
                <c:pt idx="129">
                  <c:v>0.15587008542363512</c:v>
                </c:pt>
                <c:pt idx="130">
                  <c:v>0.15842475812656354</c:v>
                </c:pt>
                <c:pt idx="131">
                  <c:v>0.16093959204305597</c:v>
                </c:pt>
                <c:pt idx="132">
                  <c:v>0.16341569418000224</c:v>
                </c:pt>
                <c:pt idx="133">
                  <c:v>0.16585412761633178</c:v>
                </c:pt>
                <c:pt idx="134">
                  <c:v>0.1682559137560341</c:v>
                </c:pt>
                <c:pt idx="135">
                  <c:v>0.1706220344400986</c:v>
                </c:pt>
                <c:pt idx="136">
                  <c:v>0.17295343392776563</c:v>
                </c:pt>
                <c:pt idx="137">
                  <c:v>0.17525102075660859</c:v>
                </c:pt>
                <c:pt idx="138">
                  <c:v>0.17751566949016695</c:v>
                </c:pt>
                <c:pt idx="139">
                  <c:v>0.17974822236113452</c:v>
                </c:pt>
                <c:pt idx="140">
                  <c:v>0.18194949081744904</c:v>
                </c:pt>
                <c:pt idx="141">
                  <c:v>0.18412025697804302</c:v>
                </c:pt>
                <c:pt idx="142">
                  <c:v>0.1862612750044661</c:v>
                </c:pt>
                <c:pt idx="143">
                  <c:v>0.18837327239411072</c:v>
                </c:pt>
                <c:pt idx="144">
                  <c:v>0.19045695120031625</c:v>
                </c:pt>
                <c:pt idx="145">
                  <c:v>0.19251298918421944</c:v>
                </c:pt>
                <c:pt idx="146">
                  <c:v>0.19454204090285732</c:v>
                </c:pt>
                <c:pt idx="147">
                  <c:v>0.19654473873766931</c:v>
                </c:pt>
                <c:pt idx="148">
                  <c:v>0.19852169386725449</c:v>
                </c:pt>
                <c:pt idx="149">
                  <c:v>0.20047349718794027</c:v>
                </c:pt>
                <c:pt idx="150">
                  <c:v>0.2024007201854624</c:v>
                </c:pt>
                <c:pt idx="151">
                  <c:v>0.20430391576082019</c:v>
                </c:pt>
                <c:pt idx="152">
                  <c:v>0.20618361901314253</c:v>
                </c:pt>
                <c:pt idx="153">
                  <c:v>0.20804034798220716</c:v>
                </c:pt>
                <c:pt idx="154">
                  <c:v>0.20987460435306271</c:v>
                </c:pt>
                <c:pt idx="155">
                  <c:v>0.21168687412503318</c:v>
                </c:pt>
                <c:pt idx="156">
                  <c:v>0.21347762824723315</c:v>
                </c:pt>
                <c:pt idx="157">
                  <c:v>0.21524732322256512</c:v>
                </c:pt>
                <c:pt idx="158">
                  <c:v>0.21699640168204648</c:v>
                </c:pt>
                <c:pt idx="159">
                  <c:v>0.21872529293118348</c:v>
                </c:pt>
                <c:pt idx="160">
                  <c:v>0.22043441347000037</c:v>
                </c:pt>
                <c:pt idx="161">
                  <c:v>0.22212416748821673</c:v>
                </c:pt>
                <c:pt idx="162">
                  <c:v>0.22379494733698235</c:v>
                </c:pt>
                <c:pt idx="163">
                  <c:v>0.22544713397847038</c:v>
                </c:pt>
                <c:pt idx="164">
                  <c:v>0.22708109741456384</c:v>
                </c:pt>
                <c:pt idx="165">
                  <c:v>0.22869719709577463</c:v>
                </c:pt>
                <c:pt idx="166">
                  <c:v>0.23029578231147974</c:v>
                </c:pt>
                <c:pt idx="167">
                  <c:v>0.23187719256247363</c:v>
                </c:pt>
                <c:pt idx="168">
                  <c:v>0.23344175791678923</c:v>
                </c:pt>
                <c:pt idx="169">
                  <c:v>0.2349897993496709</c:v>
                </c:pt>
                <c:pt idx="170">
                  <c:v>0.23652162906853547</c:v>
                </c:pt>
                <c:pt idx="171">
                  <c:v>0.23803755082370093</c:v>
                </c:pt>
                <c:pt idx="172">
                  <c:v>0.23953786020562207</c:v>
                </c:pt>
                <c:pt idx="173">
                  <c:v>0.24102284492932335</c:v>
                </c:pt>
                <c:pt idx="174">
                  <c:v>0.24249278510667938</c:v>
                </c:pt>
                <c:pt idx="175">
                  <c:v>0.24394795350715881</c:v>
                </c:pt>
                <c:pt idx="176">
                  <c:v>0.24538861580760651</c:v>
                </c:pt>
                <c:pt idx="177">
                  <c:v>0.24681503083160927</c:v>
                </c:pt>
                <c:pt idx="178">
                  <c:v>0.24822745077895969</c:v>
                </c:pt>
                <c:pt idx="179">
                  <c:v>0.24962612144569873</c:v>
                </c:pt>
                <c:pt idx="180">
                  <c:v>0.25101128243519799</c:v>
                </c:pt>
                <c:pt idx="181">
                  <c:v>0.25238316736070909</c:v>
                </c:pt>
                <c:pt idx="182">
                  <c:v>0.25374200403979119</c:v>
                </c:pt>
                <c:pt idx="183">
                  <c:v>0.25508801468099818</c:v>
                </c:pt>
                <c:pt idx="184">
                  <c:v>0.25642141606319213</c:v>
                </c:pt>
                <c:pt idx="185">
                  <c:v>0.2577424197078263</c:v>
                </c:pt>
                <c:pt idx="186">
                  <c:v>0.25905123204452352</c:v>
                </c:pt>
                <c:pt idx="187">
                  <c:v>0.26034805457025822</c:v>
                </c:pt>
                <c:pt idx="188">
                  <c:v>0.26163308400243401</c:v>
                </c:pt>
                <c:pt idx="189">
                  <c:v>0.26290651242613472</c:v>
                </c:pt>
                <c:pt idx="190">
                  <c:v>0.26416852743580976</c:v>
                </c:pt>
                <c:pt idx="191">
                  <c:v>0.26541931227164195</c:v>
                </c:pt>
                <c:pt idx="192">
                  <c:v>0.266659045950836</c:v>
                </c:pt>
                <c:pt idx="193">
                  <c:v>0.26788790339405055</c:v>
                </c:pt>
                <c:pt idx="194">
                  <c:v>0.26910605554718348</c:v>
                </c:pt>
                <c:pt idx="195">
                  <c:v>0.27031366949871627</c:v>
                </c:pt>
                <c:pt idx="196">
                  <c:v>0.27151090859280735</c:v>
                </c:pt>
                <c:pt idx="197">
                  <c:v>0.27269793253831554</c:v>
                </c:pt>
                <c:pt idx="198">
                  <c:v>0.27387489751392824</c:v>
                </c:pt>
                <c:pt idx="199">
                  <c:v>0.27504195626955885</c:v>
                </c:pt>
                <c:pt idx="200">
                  <c:v>0.27596857131471042</c:v>
                </c:pt>
              </c:numCache>
            </c:numRef>
          </c:yVal>
          <c:smooth val="0"/>
          <c:extLst>
            <c:ext xmlns:c16="http://schemas.microsoft.com/office/drawing/2014/chart" uri="{C3380CC4-5D6E-409C-BE32-E72D297353CC}">
              <c16:uniqueId val="{00000003-AB06-4520-B70A-13856D27E32D}"/>
            </c:ext>
          </c:extLst>
        </c:ser>
        <c:dLbls>
          <c:showLegendKey val="0"/>
          <c:showVal val="0"/>
          <c:showCatName val="0"/>
          <c:showSerName val="0"/>
          <c:showPercent val="0"/>
          <c:showBubbleSize val="0"/>
        </c:dLbls>
        <c:axId val="501767584"/>
        <c:axId val="501767976"/>
      </c:scatterChart>
      <c:valAx>
        <c:axId val="501767584"/>
        <c:scaling>
          <c:orientation val="minMax"/>
          <c:max val="1"/>
        </c:scaling>
        <c:delete val="0"/>
        <c:axPos val="b"/>
        <c:title>
          <c:tx>
            <c:rich>
              <a:bodyPr/>
              <a:lstStyle/>
              <a:p>
                <a:pPr>
                  <a:defRPr sz="1400"/>
                </a:pPr>
                <a:r>
                  <a:rPr lang="en-US" sz="1400"/>
                  <a:t>Share Non-Black in CBG</a:t>
                </a:r>
              </a:p>
            </c:rich>
          </c:tx>
          <c:overlay val="0"/>
        </c:title>
        <c:numFmt formatCode="General" sourceLinked="1"/>
        <c:majorTickMark val="out"/>
        <c:minorTickMark val="none"/>
        <c:tickLblPos val="nextTo"/>
        <c:crossAx val="501767976"/>
        <c:crosses val="autoZero"/>
        <c:crossBetween val="midCat"/>
      </c:valAx>
      <c:valAx>
        <c:axId val="501767976"/>
        <c:scaling>
          <c:orientation val="minMax"/>
          <c:min val="0"/>
        </c:scaling>
        <c:delete val="0"/>
        <c:axPos val="l"/>
        <c:title>
          <c:tx>
            <c:rich>
              <a:bodyPr rot="-5400000" vert="horz"/>
              <a:lstStyle/>
              <a:p>
                <a:pPr>
                  <a:defRPr sz="1400"/>
                </a:pPr>
                <a:r>
                  <a:rPr lang="en-US" sz="1400"/>
                  <a:t>log{P</a:t>
                </a:r>
                <a:r>
                  <a:rPr lang="en-US" sz="1400" baseline="30000"/>
                  <a:t>E</a:t>
                </a:r>
                <a:r>
                  <a:rPr lang="en-US" sz="1400"/>
                  <a:t>}</a:t>
                </a:r>
              </a:p>
            </c:rich>
          </c:tx>
          <c:layout>
            <c:manualLayout>
              <c:xMode val="edge"/>
              <c:yMode val="edge"/>
              <c:x val="2.2792022792022793E-2"/>
              <c:y val="0.32772041919581058"/>
            </c:manualLayout>
          </c:layout>
          <c:overlay val="0"/>
        </c:title>
        <c:numFmt formatCode="General" sourceLinked="1"/>
        <c:majorTickMark val="out"/>
        <c:minorTickMark val="none"/>
        <c:tickLblPos val="none"/>
        <c:crossAx val="501767584"/>
        <c:crosses val="autoZero"/>
        <c:crossBetween val="midCat"/>
      </c:valAx>
    </c:plotArea>
    <c:legend>
      <c:legendPos val="b"/>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24B97-54C8-45CC-B672-0D411311C8D8}" type="datetimeFigureOut">
              <a:rPr lang="en-US" smtClean="0"/>
              <a:t>8/4/2020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F1A33-0DE4-4155-9BE4-01C52D5363E8}" type="slidenum">
              <a:rPr lang="en-US" smtClean="0"/>
              <a:t>‹#›</a:t>
            </a:fld>
            <a:endParaRPr lang="en-US"/>
          </a:p>
        </p:txBody>
      </p:sp>
    </p:spTree>
    <p:extLst>
      <p:ext uri="{BB962C8B-B14F-4D97-AF65-F5344CB8AC3E}">
        <p14:creationId xmlns:p14="http://schemas.microsoft.com/office/powerpoint/2010/main" val="381895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2F1A33-0DE4-4155-9BE4-01C52D5363E8}" type="slidenum">
              <a:rPr lang="en-US" smtClean="0"/>
              <a:t>11</a:t>
            </a:fld>
            <a:endParaRPr lang="en-US"/>
          </a:p>
        </p:txBody>
      </p:sp>
    </p:spTree>
    <p:extLst>
      <p:ext uri="{BB962C8B-B14F-4D97-AF65-F5344CB8AC3E}">
        <p14:creationId xmlns:p14="http://schemas.microsoft.com/office/powerpoint/2010/main" val="258288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FA9A13D1-E279-42DD-BB3C-1752E55AB318}" type="datetimeFigureOut">
              <a:rPr lang="en-US" smtClean="0"/>
              <a:pPr/>
              <a:t>8/4/2020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137C6D-94B2-4F08-ACBF-0D8EF6D4C2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FA9A13D1-E279-42DD-BB3C-1752E55AB318}" type="datetimeFigureOut">
              <a:rPr lang="en-US" smtClean="0"/>
              <a:pPr/>
              <a:t>8/4/2020</a:t>
            </a:fld>
            <a:endParaRPr lang="en-US"/>
          </a:p>
        </p:txBody>
      </p:sp>
      <p:sp>
        <p:nvSpPr>
          <p:cNvPr id="27" name="Slide Number Placeholder 26"/>
          <p:cNvSpPr>
            <a:spLocks noGrp="1"/>
          </p:cNvSpPr>
          <p:nvPr>
            <p:ph type="sldNum" sz="quarter" idx="11"/>
          </p:nvPr>
        </p:nvSpPr>
        <p:spPr/>
        <p:txBody>
          <a:bodyPr rtlCol="0"/>
          <a:lstStyle/>
          <a:p>
            <a:fld id="{54137C6D-94B2-4F08-ACBF-0D8EF6D4C21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FA9A13D1-E279-42DD-BB3C-1752E55AB318}" type="datetimeFigureOut">
              <a:rPr lang="en-US" smtClean="0"/>
              <a:pPr/>
              <a:t>8/4/2020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4137C6D-94B2-4F08-ACBF-0D8EF6D4C2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A13D1-E279-42DD-BB3C-1752E55AB318}" type="datetimeFigureOut">
              <a:rPr lang="en-US" smtClean="0"/>
              <a:pPr/>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A9A13D1-E279-42DD-BB3C-1752E55AB318}"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A9A13D1-E279-42DD-BB3C-1752E55AB318}" type="datetimeFigureOut">
              <a:rPr lang="en-US" smtClean="0"/>
              <a:pPr/>
              <a:t>8/4/2020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137C6D-94B2-4F08-ACBF-0D8EF6D4C2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psc.isr.umich.edu/dis/census/segregation2010.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ytimes.com/2017/05/15/opinion/white-flight.html" TargetMode="External"/><Relationship Id="rId2" Type="http://schemas.openxmlformats.org/officeDocument/2006/relationships/hyperlink" Target="https://www.chicagofed.org/publications/working-papers/2017/wp2017-12" TargetMode="Externa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hyperlink" Target="https://www.nytimes.com/2017/05/24/opinion/dissecting-white-flight.htm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princeton.edu/~lboustan/research_pdfs/research13_handbook.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anhattan-institute.org/pdf/cr_66.pdf" TargetMode="External"/><Relationship Id="rId1" Type="http://schemas.openxmlformats.org/officeDocument/2006/relationships/slideLayout" Target="../slideLayouts/slideLayout2.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ECN741:  Urban Economics</a:t>
            </a:r>
          </a:p>
        </p:txBody>
      </p:sp>
      <p:sp>
        <p:nvSpPr>
          <p:cNvPr id="3" name="Subtitle"/>
          <p:cNvSpPr>
            <a:spLocks noGrp="1"/>
          </p:cNvSpPr>
          <p:nvPr>
            <p:ph type="subTitle" idx="1"/>
          </p:nvPr>
        </p:nvSpPr>
        <p:spPr>
          <a:xfrm>
            <a:off x="457200" y="4038600"/>
            <a:ext cx="8001000" cy="1752600"/>
          </a:xfrm>
        </p:spPr>
        <p:txBody>
          <a:bodyPr>
            <a:normAutofit fontScale="92500"/>
          </a:bodyPr>
          <a:lstStyle/>
          <a:p>
            <a:r>
              <a:rPr lang="en-US" sz="4000" dirty="0"/>
              <a:t>Residential Segregation:</a:t>
            </a:r>
          </a:p>
          <a:p>
            <a:r>
              <a:rPr lang="en-US" sz="4000" dirty="0"/>
              <a:t>Measurement, Causes, Consequences</a:t>
            </a:r>
          </a:p>
        </p:txBody>
      </p:sp>
      <p:sp>
        <p:nvSpPr>
          <p:cNvPr id="5" name="TextBox"/>
          <p:cNvSpPr txBox="1"/>
          <p:nvPr/>
        </p:nvSpPr>
        <p:spPr>
          <a:xfrm>
            <a:off x="533400" y="6019800"/>
            <a:ext cx="7391400" cy="369332"/>
          </a:xfrm>
          <a:prstGeom prst="rect">
            <a:avLst/>
          </a:prstGeom>
          <a:noFill/>
        </p:spPr>
        <p:txBody>
          <a:bodyPr wrap="square" rtlCol="0">
            <a:spAutoFit/>
          </a:bodyPr>
          <a:lstStyle/>
          <a:p>
            <a:r>
              <a:rPr lang="en-US" dirty="0"/>
              <a:t>Professor John Yinger, The Maxwell School, Syracuse University, 2020</a:t>
            </a:r>
          </a:p>
        </p:txBody>
      </p:sp>
      <p:pic>
        <p:nvPicPr>
          <p:cNvPr id="1026"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6629400" y="762000"/>
            <a:ext cx="1818742" cy="18095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fontScale="92500" lnSpcReduction="10000"/>
          </a:bodyPr>
          <a:lstStyle/>
          <a:p>
            <a:r>
              <a:rPr lang="en-US" dirty="0"/>
              <a:t>Segregation Indexes for Blacks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09728" indent="0">
              <a:buNone/>
            </a:pPr>
            <a:endParaRPr lang="en-US" dirty="0"/>
          </a:p>
          <a:p>
            <a:pPr marL="109728" indent="0">
              <a:buNone/>
            </a:pPr>
            <a:r>
              <a:rPr lang="en-US" dirty="0"/>
              <a:t>	</a:t>
            </a:r>
            <a:r>
              <a:rPr lang="en-US" sz="1500" dirty="0"/>
              <a:t>Source:  </a:t>
            </a:r>
            <a:r>
              <a:rPr lang="en-US" sz="1500" dirty="0" err="1"/>
              <a:t>Glaeser</a:t>
            </a:r>
            <a:r>
              <a:rPr lang="en-US" sz="1500" dirty="0"/>
              <a:t>/Vigdor</a:t>
            </a:r>
          </a:p>
          <a:p>
            <a:endParaRPr lang="en-US" dirty="0"/>
          </a:p>
        </p:txBody>
      </p:sp>
      <p:pic>
        <p:nvPicPr>
          <p:cNvPr id="17410" name="Table" descr="Please contact Professor Yinger for details regarding figures and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l="34957" t="65561" r="34913" b="12988"/>
          <a:stretch/>
        </p:blipFill>
        <p:spPr bwMode="auto">
          <a:xfrm>
            <a:off x="762000" y="2327082"/>
            <a:ext cx="7890881" cy="277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83034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fontScale="92500" lnSpcReduction="10000"/>
          </a:bodyPr>
          <a:lstStyle/>
          <a:p>
            <a:pPr marL="109728" indent="0">
              <a:buNone/>
            </a:pPr>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09728" indent="0">
              <a:buNone/>
            </a:pPr>
            <a:endParaRPr lang="en-US" dirty="0"/>
          </a:p>
          <a:p>
            <a:pPr marL="457200" indent="-347663">
              <a:buNone/>
            </a:pPr>
            <a:r>
              <a:rPr lang="en-US" sz="1500" dirty="0"/>
              <a:t>        </a:t>
            </a:r>
            <a:r>
              <a:rPr lang="en-US" sz="1500" dirty="0" err="1"/>
              <a:t>Glaeser</a:t>
            </a:r>
            <a:r>
              <a:rPr lang="en-US" sz="1500" dirty="0"/>
              <a:t>/</a:t>
            </a:r>
            <a:r>
              <a:rPr lang="en-US" sz="1500" dirty="0" err="1"/>
              <a:t>Vigdor</a:t>
            </a:r>
            <a:r>
              <a:rPr lang="en-US" sz="1500" dirty="0"/>
              <a:t> and </a:t>
            </a:r>
            <a:r>
              <a:rPr lang="en-US" sz="1500" i="1" dirty="0"/>
              <a:t>Governing</a:t>
            </a:r>
            <a:r>
              <a:rPr lang="en-US" sz="1500" dirty="0"/>
              <a:t> magazine based on census tracts; Frey (cite on next slide) based on census block-groups.</a:t>
            </a:r>
          </a:p>
          <a:p>
            <a:endParaRPr lang="en-US" dirty="0"/>
          </a:p>
        </p:txBody>
      </p:sp>
      <p:graphicFrame>
        <p:nvGraphicFramePr>
          <p:cNvPr id="6" name="Table" descr="Please contact Professor Yinger for details regarding figures and graphs."/>
          <p:cNvGraphicFramePr>
            <a:graphicFrameLocks noGrp="1"/>
          </p:cNvGraphicFramePr>
          <p:nvPr>
            <p:extLst>
              <p:ext uri="{D42A27DB-BD31-4B8C-83A1-F6EECF244321}">
                <p14:modId xmlns:p14="http://schemas.microsoft.com/office/powerpoint/2010/main" val="1522319615"/>
              </p:ext>
            </p:extLst>
          </p:nvPr>
        </p:nvGraphicFramePr>
        <p:xfrm>
          <a:off x="990599" y="1371605"/>
          <a:ext cx="6629401" cy="4682635"/>
        </p:xfrm>
        <a:graphic>
          <a:graphicData uri="http://schemas.openxmlformats.org/drawingml/2006/table">
            <a:tbl>
              <a:tblPr firstRow="1">
                <a:tableStyleId>{5C22544A-7EE6-4342-B048-85BDC9FD1C3A}</a:tableStyleId>
              </a:tblPr>
              <a:tblGrid>
                <a:gridCol w="2287934">
                  <a:extLst>
                    <a:ext uri="{9D8B030D-6E8A-4147-A177-3AD203B41FA5}">
                      <a16:colId xmlns:a16="http://schemas.microsoft.com/office/drawing/2014/main" val="20000"/>
                    </a:ext>
                  </a:extLst>
                </a:gridCol>
                <a:gridCol w="750912">
                  <a:extLst>
                    <a:ext uri="{9D8B030D-6E8A-4147-A177-3AD203B41FA5}">
                      <a16:colId xmlns:a16="http://schemas.microsoft.com/office/drawing/2014/main" val="20001"/>
                    </a:ext>
                  </a:extLst>
                </a:gridCol>
                <a:gridCol w="750912">
                  <a:extLst>
                    <a:ext uri="{9D8B030D-6E8A-4147-A177-3AD203B41FA5}">
                      <a16:colId xmlns:a16="http://schemas.microsoft.com/office/drawing/2014/main" val="20002"/>
                    </a:ext>
                  </a:extLst>
                </a:gridCol>
                <a:gridCol w="140796">
                  <a:extLst>
                    <a:ext uri="{9D8B030D-6E8A-4147-A177-3AD203B41FA5}">
                      <a16:colId xmlns:a16="http://schemas.microsoft.com/office/drawing/2014/main" val="20003"/>
                    </a:ext>
                  </a:extLst>
                </a:gridCol>
                <a:gridCol w="750912">
                  <a:extLst>
                    <a:ext uri="{9D8B030D-6E8A-4147-A177-3AD203B41FA5}">
                      <a16:colId xmlns:a16="http://schemas.microsoft.com/office/drawing/2014/main" val="20004"/>
                    </a:ext>
                  </a:extLst>
                </a:gridCol>
                <a:gridCol w="750912">
                  <a:extLst>
                    <a:ext uri="{9D8B030D-6E8A-4147-A177-3AD203B41FA5}">
                      <a16:colId xmlns:a16="http://schemas.microsoft.com/office/drawing/2014/main" val="20005"/>
                    </a:ext>
                  </a:extLst>
                </a:gridCol>
                <a:gridCol w="130223">
                  <a:extLst>
                    <a:ext uri="{9D8B030D-6E8A-4147-A177-3AD203B41FA5}">
                      <a16:colId xmlns:a16="http://schemas.microsoft.com/office/drawing/2014/main" val="4195929427"/>
                    </a:ext>
                  </a:extLst>
                </a:gridCol>
                <a:gridCol w="1066800">
                  <a:extLst>
                    <a:ext uri="{9D8B030D-6E8A-4147-A177-3AD203B41FA5}">
                      <a16:colId xmlns:a16="http://schemas.microsoft.com/office/drawing/2014/main" val="1241303730"/>
                    </a:ext>
                  </a:extLst>
                </a:gridCol>
              </a:tblGrid>
              <a:tr h="683300">
                <a:tc gridSpan="6">
                  <a:txBody>
                    <a:bodyPr/>
                    <a:lstStyle/>
                    <a:p>
                      <a:pPr algn="ctr" fontAlgn="b"/>
                      <a:r>
                        <a:rPr lang="en-US" sz="1600" u="none" strike="noStrike" dirty="0">
                          <a:effectLst/>
                        </a:rPr>
                        <a:t>Black-White Dissimilarity Indexes for Nation's Largest Metro Areas</a:t>
                      </a:r>
                      <a:endParaRPr lang="en-US" sz="1600" b="1" i="0" u="none" strike="noStrike" dirty="0">
                        <a:solidFill>
                          <a:srgbClr val="000000"/>
                        </a:solidFill>
                        <a:effectLst/>
                        <a:latin typeface="Calibri"/>
                      </a:endParaRPr>
                    </a:p>
                  </a:txBody>
                  <a:tcPr marL="9525" marR="9525" marT="142875" marB="142875"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600" b="1" i="0" u="none" strike="noStrike" dirty="0">
                        <a:solidFill>
                          <a:srgbClr val="000000"/>
                        </a:solidFill>
                        <a:effectLst/>
                        <a:latin typeface="Calibri"/>
                      </a:endParaRPr>
                    </a:p>
                  </a:txBody>
                  <a:tcPr marL="9525" marR="9525" marT="142875" marB="142875" anchor="b">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a:endParaRPr>
                    </a:p>
                  </a:txBody>
                  <a:tcPr marL="9525" marR="9525" marT="142875" marB="142875"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7764">
                <a:tc>
                  <a:txBody>
                    <a:bodyPr/>
                    <a:lstStyle/>
                    <a:p>
                      <a:pPr algn="l" fontAlgn="b"/>
                      <a:endParaRPr lang="en-US" sz="16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gridSpan="2">
                  <a:txBody>
                    <a:bodyPr/>
                    <a:lstStyle/>
                    <a:p>
                      <a:pPr algn="ctr" fontAlgn="b"/>
                      <a:r>
                        <a:rPr lang="en-US" sz="1600" b="0" i="0" u="none" strike="noStrike" dirty="0" err="1">
                          <a:solidFill>
                            <a:schemeClr val="dk1"/>
                          </a:solidFill>
                          <a:effectLst/>
                          <a:latin typeface="+mn-lt"/>
                        </a:rPr>
                        <a:t>Glaeser</a:t>
                      </a:r>
                      <a:r>
                        <a:rPr lang="en-US" sz="1600" b="0" i="0" u="none" strike="noStrike" dirty="0">
                          <a:solidFill>
                            <a:schemeClr val="dk1"/>
                          </a:solidFill>
                          <a:effectLst/>
                          <a:latin typeface="+mn-lt"/>
                        </a:rPr>
                        <a:t>/Vigdor</a:t>
                      </a:r>
                      <a:endParaRPr lang="en-US" sz="16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16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gridSpan="2">
                  <a:txBody>
                    <a:bodyPr/>
                    <a:lstStyle/>
                    <a:p>
                      <a:pPr algn="ctr" fontAlgn="b"/>
                      <a:r>
                        <a:rPr lang="en-US" sz="1600" b="0" i="0" u="none" strike="noStrike" dirty="0">
                          <a:solidFill>
                            <a:schemeClr val="dk1"/>
                          </a:solidFill>
                          <a:effectLst/>
                          <a:latin typeface="+mn-lt"/>
                        </a:rPr>
                        <a:t>Frey</a:t>
                      </a:r>
                      <a:endParaRPr lang="en-US" sz="1600" b="0" i="0" u="none" strike="noStrike" dirty="0">
                        <a:solidFill>
                          <a:srgbClr val="000000"/>
                        </a:solidFill>
                        <a:effectLst/>
                        <a:latin typeface="Calibri"/>
                      </a:endParaRPr>
                    </a:p>
                  </a:txBody>
                  <a:tcPr marL="9525" marR="9525" marT="9525" marB="0" anchor="b">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1600" b="0" i="0" u="none" strike="noStrike" dirty="0">
                        <a:solidFill>
                          <a:srgbClr val="000000"/>
                        </a:solidFill>
                        <a:effectLst/>
                        <a:latin typeface="Calibri"/>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n-lt"/>
                        </a:rPr>
                        <a:t>Governing</a:t>
                      </a:r>
                    </a:p>
                  </a:txBody>
                  <a:tcPr marL="9525" marR="9525" marT="9525" marB="0" anchor="b">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7764">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2000</a:t>
                      </a:r>
                      <a:endParaRPr lang="en-US" sz="16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2010</a:t>
                      </a:r>
                      <a:endParaRPr lang="en-US" sz="16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 </a:t>
                      </a:r>
                      <a:endParaRPr lang="en-US" sz="16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2000</a:t>
                      </a:r>
                      <a:endParaRPr lang="en-US" sz="16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2010</a:t>
                      </a:r>
                      <a:endParaRPr lang="en-US" sz="16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600" b="0" i="0" u="none" strike="noStrike" dirty="0">
                        <a:solidFill>
                          <a:srgbClr val="000000"/>
                        </a:solidFill>
                        <a:effectLst/>
                        <a:latin typeface="Calibri"/>
                      </a:endParaRP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2017</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7764">
                <a:tc>
                  <a:txBody>
                    <a:bodyPr/>
                    <a:lstStyle/>
                    <a:p>
                      <a:pPr algn="l" fontAlgn="b"/>
                      <a:r>
                        <a:rPr lang="en-US" sz="1600" u="none" strike="noStrike">
                          <a:effectLst/>
                        </a:rPr>
                        <a:t>New York</a:t>
                      </a:r>
                      <a:endParaRPr lang="en-US" sz="16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a:effectLst/>
                        </a:rPr>
                        <a:t>68.7</a:t>
                      </a:r>
                      <a:endParaRPr lang="en-US" sz="16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a:effectLst/>
                        </a:rPr>
                        <a:t>64.7</a:t>
                      </a:r>
                      <a:endParaRPr lang="en-US" sz="16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en-US" sz="16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a:effectLst/>
                        </a:rPr>
                        <a:t>80.2</a:t>
                      </a:r>
                      <a:endParaRPr lang="en-US" sz="16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effectLst/>
                        </a:rPr>
                        <a:t>78.0</a:t>
                      </a:r>
                      <a:endParaRPr lang="en-US" sz="16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endParaRPr lang="en-US" sz="16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b="0" i="0" u="none" strike="noStrike" dirty="0">
                          <a:solidFill>
                            <a:srgbClr val="000000"/>
                          </a:solidFill>
                          <a:effectLst/>
                          <a:latin typeface="+mn-lt"/>
                        </a:rPr>
                        <a:t>76.8</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298273">
                <a:tc>
                  <a:txBody>
                    <a:bodyPr/>
                    <a:lstStyle/>
                    <a:p>
                      <a:pPr algn="l" fontAlgn="b"/>
                      <a:r>
                        <a:rPr lang="en-US" sz="1600" u="none" strike="noStrike">
                          <a:effectLst/>
                        </a:rPr>
                        <a:t>Los Angeles</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58.4</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54.5</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70.0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dirty="0">
                          <a:effectLst/>
                        </a:rPr>
                        <a:t>67.8</a:t>
                      </a:r>
                      <a:endParaRPr lang="en-US" sz="1600" b="0" i="0" u="none" strike="noStrike" dirty="0">
                        <a:solidFill>
                          <a:srgbClr val="000000"/>
                        </a:solidFill>
                        <a:effectLst/>
                        <a:latin typeface="Calibri"/>
                      </a:endParaRPr>
                    </a:p>
                  </a:txBody>
                  <a:tcPr marL="9525" marR="9525" marT="9525" marB="0" anchor="b"/>
                </a:tc>
                <a:tc>
                  <a:txBody>
                    <a:bodyPr/>
                    <a:lstStyle/>
                    <a:p>
                      <a:pPr algn="r"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mn-lt"/>
                        </a:rPr>
                        <a:t>66.8</a:t>
                      </a:r>
                    </a:p>
                  </a:txBody>
                  <a:tcPr marL="9525" marR="9525" marT="9525" marB="0" anchor="b"/>
                </a:tc>
                <a:extLst>
                  <a:ext uri="{0D108BD9-81ED-4DB2-BD59-A6C34878D82A}">
                    <a16:rowId xmlns:a16="http://schemas.microsoft.com/office/drawing/2014/main" val="10004"/>
                  </a:ext>
                </a:extLst>
              </a:tr>
              <a:tr h="277764">
                <a:tc>
                  <a:txBody>
                    <a:bodyPr/>
                    <a:lstStyle/>
                    <a:p>
                      <a:pPr algn="l" fontAlgn="b"/>
                      <a:r>
                        <a:rPr lang="en-US" sz="1600" u="none" strike="noStrike">
                          <a:effectLst/>
                        </a:rPr>
                        <a:t>Chicago</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77.9</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71.9</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81.2</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76.4</a:t>
                      </a:r>
                      <a:endParaRPr lang="en-US" sz="1600" b="0" i="0" u="none" strike="noStrike">
                        <a:solidFill>
                          <a:srgbClr val="000000"/>
                        </a:solidFill>
                        <a:effectLst/>
                        <a:latin typeface="Calibri"/>
                      </a:endParaRPr>
                    </a:p>
                  </a:txBody>
                  <a:tcPr marL="9525" marR="9525" marT="9525" marB="0" anchor="b"/>
                </a:tc>
                <a:tc>
                  <a:txBody>
                    <a:bodyPr/>
                    <a:lstStyle/>
                    <a:p>
                      <a:pPr algn="r"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mn-lt"/>
                        </a:rPr>
                        <a:t>75.3</a:t>
                      </a:r>
                    </a:p>
                  </a:txBody>
                  <a:tcPr marL="9525" marR="9525" marT="9525" marB="0" anchor="b"/>
                </a:tc>
                <a:extLst>
                  <a:ext uri="{0D108BD9-81ED-4DB2-BD59-A6C34878D82A}">
                    <a16:rowId xmlns:a16="http://schemas.microsoft.com/office/drawing/2014/main" val="10005"/>
                  </a:ext>
                </a:extLst>
              </a:tr>
              <a:tr h="277764">
                <a:tc>
                  <a:txBody>
                    <a:bodyPr/>
                    <a:lstStyle/>
                    <a:p>
                      <a:pPr algn="l" fontAlgn="b"/>
                      <a:r>
                        <a:rPr lang="en-US" sz="1600" u="none" strike="noStrike">
                          <a:effectLst/>
                        </a:rPr>
                        <a:t>Dallas-Ft. Worth</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53.7</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47.5</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59.8</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56.6</a:t>
                      </a:r>
                      <a:endParaRPr lang="en-US" sz="1600" b="0" i="0" u="none" strike="noStrike">
                        <a:solidFill>
                          <a:srgbClr val="000000"/>
                        </a:solidFill>
                        <a:effectLst/>
                        <a:latin typeface="Calibri"/>
                      </a:endParaRPr>
                    </a:p>
                  </a:txBody>
                  <a:tcPr marL="9525" marR="9525" marT="9525" marB="0" anchor="b"/>
                </a:tc>
                <a:tc>
                  <a:txBody>
                    <a:bodyPr/>
                    <a:lstStyle/>
                    <a:p>
                      <a:pPr algn="r"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mn-lt"/>
                        </a:rPr>
                        <a:t>56.6</a:t>
                      </a:r>
                    </a:p>
                  </a:txBody>
                  <a:tcPr marL="9525" marR="9525" marT="9525" marB="0" anchor="b"/>
                </a:tc>
                <a:extLst>
                  <a:ext uri="{0D108BD9-81ED-4DB2-BD59-A6C34878D82A}">
                    <a16:rowId xmlns:a16="http://schemas.microsoft.com/office/drawing/2014/main" val="10006"/>
                  </a:ext>
                </a:extLst>
              </a:tr>
              <a:tr h="277764">
                <a:tc>
                  <a:txBody>
                    <a:bodyPr/>
                    <a:lstStyle/>
                    <a:p>
                      <a:pPr algn="l" fontAlgn="b"/>
                      <a:r>
                        <a:rPr lang="en-US" sz="1600" u="none" strike="noStrike" dirty="0">
                          <a:effectLst/>
                        </a:rPr>
                        <a:t>Philadelphia</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a:effectLst/>
                        </a:rPr>
                        <a:t>67.0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62.6</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71.0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68.4</a:t>
                      </a:r>
                      <a:endParaRPr lang="en-US" sz="1600" b="0" i="0" u="none" strike="noStrike">
                        <a:solidFill>
                          <a:srgbClr val="000000"/>
                        </a:solidFill>
                        <a:effectLst/>
                        <a:latin typeface="Calibri"/>
                      </a:endParaRPr>
                    </a:p>
                  </a:txBody>
                  <a:tcPr marL="9525" marR="9525" marT="9525" marB="0" anchor="b"/>
                </a:tc>
                <a:tc>
                  <a:txBody>
                    <a:bodyPr/>
                    <a:lstStyle/>
                    <a:p>
                      <a:pPr algn="r"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mn-lt"/>
                        </a:rPr>
                        <a:t>67.0</a:t>
                      </a:r>
                    </a:p>
                  </a:txBody>
                  <a:tcPr marL="9525" marR="9525" marT="9525" marB="0" anchor="b"/>
                </a:tc>
                <a:extLst>
                  <a:ext uri="{0D108BD9-81ED-4DB2-BD59-A6C34878D82A}">
                    <a16:rowId xmlns:a16="http://schemas.microsoft.com/office/drawing/2014/main" val="10007"/>
                  </a:ext>
                </a:extLst>
              </a:tr>
              <a:tr h="277764">
                <a:tc>
                  <a:txBody>
                    <a:bodyPr/>
                    <a:lstStyle/>
                    <a:p>
                      <a:pPr algn="l" fontAlgn="b"/>
                      <a:r>
                        <a:rPr lang="en-US" sz="1600" u="none" strike="noStrike">
                          <a:effectLst/>
                        </a:rPr>
                        <a:t>Houston</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56.0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47.8</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65.7</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61.4</a:t>
                      </a:r>
                      <a:endParaRPr lang="en-US" sz="1600" b="0" i="0" u="none" strike="noStrike">
                        <a:solidFill>
                          <a:srgbClr val="000000"/>
                        </a:solidFill>
                        <a:effectLst/>
                        <a:latin typeface="Calibri"/>
                      </a:endParaRPr>
                    </a:p>
                  </a:txBody>
                  <a:tcPr marL="9525" marR="9525" marT="9525" marB="0" anchor="b"/>
                </a:tc>
                <a:tc>
                  <a:txBody>
                    <a:bodyPr/>
                    <a:lstStyle/>
                    <a:p>
                      <a:pPr algn="r"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mn-lt"/>
                        </a:rPr>
                        <a:t>60.3</a:t>
                      </a:r>
                    </a:p>
                  </a:txBody>
                  <a:tcPr marL="9525" marR="9525" marT="9525" marB="0" anchor="b"/>
                </a:tc>
                <a:extLst>
                  <a:ext uri="{0D108BD9-81ED-4DB2-BD59-A6C34878D82A}">
                    <a16:rowId xmlns:a16="http://schemas.microsoft.com/office/drawing/2014/main" val="10008"/>
                  </a:ext>
                </a:extLst>
              </a:tr>
              <a:tr h="277764">
                <a:tc>
                  <a:txBody>
                    <a:bodyPr/>
                    <a:lstStyle/>
                    <a:p>
                      <a:pPr algn="l" fontAlgn="b"/>
                      <a:r>
                        <a:rPr lang="en-US" sz="1600" u="none" strike="noStrike">
                          <a:effectLst/>
                        </a:rPr>
                        <a:t>Washington, D.C.</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59.7</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56.1</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63.8</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62.3</a:t>
                      </a:r>
                      <a:endParaRPr lang="en-US" sz="1600" b="0" i="0" u="none" strike="noStrike">
                        <a:solidFill>
                          <a:srgbClr val="000000"/>
                        </a:solidFill>
                        <a:effectLst/>
                        <a:latin typeface="Calibri"/>
                      </a:endParaRPr>
                    </a:p>
                  </a:txBody>
                  <a:tcPr marL="9525" marR="9525" marT="9525" marB="0" anchor="b"/>
                </a:tc>
                <a:tc>
                  <a:txBody>
                    <a:bodyPr/>
                    <a:lstStyle/>
                    <a:p>
                      <a:pPr algn="r"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mn-lt"/>
                        </a:rPr>
                        <a:t>61.4</a:t>
                      </a:r>
                    </a:p>
                  </a:txBody>
                  <a:tcPr marL="9525" marR="9525" marT="9525" marB="0" anchor="b"/>
                </a:tc>
                <a:extLst>
                  <a:ext uri="{0D108BD9-81ED-4DB2-BD59-A6C34878D82A}">
                    <a16:rowId xmlns:a16="http://schemas.microsoft.com/office/drawing/2014/main" val="10009"/>
                  </a:ext>
                </a:extLst>
              </a:tr>
              <a:tr h="277764">
                <a:tc>
                  <a:txBody>
                    <a:bodyPr/>
                    <a:lstStyle/>
                    <a:p>
                      <a:pPr algn="l" fontAlgn="b"/>
                      <a:r>
                        <a:rPr lang="en-US" sz="1600" u="none" strike="noStrike">
                          <a:effectLst/>
                        </a:rPr>
                        <a:t>Miami</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63.6</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58.1</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a:effectLst/>
                        </a:rPr>
                        <a:t>69.2</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64.8</a:t>
                      </a:r>
                      <a:endParaRPr lang="en-US" sz="1600" b="0" i="0" u="none" strike="noStrike">
                        <a:solidFill>
                          <a:srgbClr val="000000"/>
                        </a:solidFill>
                        <a:effectLst/>
                        <a:latin typeface="Calibri"/>
                      </a:endParaRPr>
                    </a:p>
                  </a:txBody>
                  <a:tcPr marL="9525" marR="9525" marT="9525" marB="0" anchor="b"/>
                </a:tc>
                <a:tc>
                  <a:txBody>
                    <a:bodyPr/>
                    <a:lstStyle/>
                    <a:p>
                      <a:pPr algn="r"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mn-lt"/>
                        </a:rPr>
                        <a:t>63.9</a:t>
                      </a:r>
                    </a:p>
                  </a:txBody>
                  <a:tcPr marL="9525" marR="9525" marT="9525" marB="0" anchor="b"/>
                </a:tc>
                <a:extLst>
                  <a:ext uri="{0D108BD9-81ED-4DB2-BD59-A6C34878D82A}">
                    <a16:rowId xmlns:a16="http://schemas.microsoft.com/office/drawing/2014/main" val="10010"/>
                  </a:ext>
                </a:extLst>
              </a:tr>
              <a:tr h="277764">
                <a:tc>
                  <a:txBody>
                    <a:bodyPr/>
                    <a:lstStyle/>
                    <a:p>
                      <a:pPr algn="l" fontAlgn="b"/>
                      <a:r>
                        <a:rPr lang="en-US" sz="1600" u="none" strike="noStrike">
                          <a:effectLst/>
                        </a:rPr>
                        <a:t>Atlanta</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61.0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54.1</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64.3</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59.0</a:t>
                      </a:r>
                      <a:endParaRPr lang="en-US" sz="1600" b="0" i="0" u="none" strike="noStrike">
                        <a:solidFill>
                          <a:srgbClr val="000000"/>
                        </a:solidFill>
                        <a:effectLst/>
                        <a:latin typeface="Calibri"/>
                      </a:endParaRPr>
                    </a:p>
                  </a:txBody>
                  <a:tcPr marL="9525" marR="9525" marT="9525" marB="0" anchor="b"/>
                </a:tc>
                <a:tc>
                  <a:txBody>
                    <a:bodyPr/>
                    <a:lstStyle/>
                    <a:p>
                      <a:pPr algn="r"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mn-lt"/>
                        </a:rPr>
                        <a:t>58.8</a:t>
                      </a:r>
                    </a:p>
                  </a:txBody>
                  <a:tcPr marL="9525" marR="9525" marT="9525" marB="0" anchor="b"/>
                </a:tc>
                <a:extLst>
                  <a:ext uri="{0D108BD9-81ED-4DB2-BD59-A6C34878D82A}">
                    <a16:rowId xmlns:a16="http://schemas.microsoft.com/office/drawing/2014/main" val="10011"/>
                  </a:ext>
                </a:extLst>
              </a:tr>
              <a:tr h="277764">
                <a:tc>
                  <a:txBody>
                    <a:bodyPr/>
                    <a:lstStyle/>
                    <a:p>
                      <a:pPr algn="l" fontAlgn="b"/>
                      <a:r>
                        <a:rPr lang="en-US" sz="1600" u="none" strike="noStrike">
                          <a:effectLst/>
                        </a:rPr>
                        <a:t>Boston</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62.6</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57.6</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67.6</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64.0</a:t>
                      </a:r>
                      <a:endParaRPr lang="en-US" sz="1600" b="0" i="0" u="none" strike="noStrike">
                        <a:solidFill>
                          <a:srgbClr val="000000"/>
                        </a:solidFill>
                        <a:effectLst/>
                        <a:latin typeface="Calibri"/>
                      </a:endParaRPr>
                    </a:p>
                  </a:txBody>
                  <a:tcPr marL="9525" marR="9525" marT="9525" marB="0" anchor="b"/>
                </a:tc>
                <a:tc>
                  <a:txBody>
                    <a:bodyPr/>
                    <a:lstStyle/>
                    <a:p>
                      <a:pPr algn="r" fontAlgn="b"/>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mn-lt"/>
                        </a:rPr>
                        <a:t>65.0</a:t>
                      </a:r>
                    </a:p>
                  </a:txBody>
                  <a:tcPr marL="9525" marR="9525" marT="9525" marB="0" anchor="b"/>
                </a:tc>
                <a:extLst>
                  <a:ext uri="{0D108BD9-81ED-4DB2-BD59-A6C34878D82A}">
                    <a16:rowId xmlns:a16="http://schemas.microsoft.com/office/drawing/2014/main" val="10012"/>
                  </a:ext>
                </a:extLst>
              </a:tr>
              <a:tr h="277764">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13"/>
                  </a:ext>
                </a:extLst>
              </a:tr>
              <a:tr h="277764">
                <a:tc>
                  <a:txBody>
                    <a:bodyPr/>
                    <a:lstStyle/>
                    <a:p>
                      <a:pPr algn="l" fontAlgn="b"/>
                      <a:r>
                        <a:rPr lang="en-US" sz="1600" u="none" strike="noStrike" dirty="0">
                          <a:effectLst/>
                        </a:rPr>
                        <a:t>Average</a:t>
                      </a:r>
                      <a:endParaRPr lang="en-US" sz="16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62.9</a:t>
                      </a:r>
                      <a:endParaRPr lang="en-US" sz="16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57.5</a:t>
                      </a:r>
                      <a:endParaRPr lang="en-US" sz="16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69.3</a:t>
                      </a:r>
                      <a:endParaRPr lang="en-US" sz="16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65.9</a:t>
                      </a:r>
                      <a:endParaRPr lang="en-US" sz="16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endParaRPr lang="en-US" sz="16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mn-lt"/>
                        </a:rPr>
                        <a:t>52.6</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23733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fontScale="77500" lnSpcReduction="20000"/>
          </a:bodyPr>
          <a:lstStyle/>
          <a:p>
            <a:r>
              <a:rPr lang="en-US" dirty="0"/>
              <a:t>Most Segregated Areas for Blacks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538" indent="238125">
              <a:buNone/>
            </a:pPr>
            <a:r>
              <a:rPr lang="en-US" sz="1500" dirty="0"/>
              <a:t>Source:  Frey, Population Studies Center, University of Michigan</a:t>
            </a:r>
          </a:p>
          <a:p>
            <a:pPr marL="109538" indent="238125">
              <a:buNone/>
            </a:pPr>
            <a:r>
              <a:rPr lang="en-US" sz="1500" dirty="0">
                <a:hlinkClick r:id="rId2"/>
              </a:rPr>
              <a:t>http://www.psc.isr.umich.edu/dis/census/segregation2010.html</a:t>
            </a:r>
            <a:r>
              <a:rPr lang="en-US" sz="1500" dirty="0"/>
              <a:t> </a:t>
            </a:r>
          </a:p>
          <a:p>
            <a:endParaRPr lang="en-US" dirty="0"/>
          </a:p>
        </p:txBody>
      </p:sp>
      <p:graphicFrame>
        <p:nvGraphicFramePr>
          <p:cNvPr id="5" name="Table" descr="Please contact Professor Yinger for details regarding figures and graphs."/>
          <p:cNvGraphicFramePr>
            <a:graphicFrameLocks noGrp="1"/>
          </p:cNvGraphicFramePr>
          <p:nvPr>
            <p:extLst>
              <p:ext uri="{D42A27DB-BD31-4B8C-83A1-F6EECF244321}">
                <p14:modId xmlns:p14="http://schemas.microsoft.com/office/powerpoint/2010/main" val="703704356"/>
              </p:ext>
            </p:extLst>
          </p:nvPr>
        </p:nvGraphicFramePr>
        <p:xfrm>
          <a:off x="914399" y="1905000"/>
          <a:ext cx="6594515" cy="4223385"/>
        </p:xfrm>
        <a:graphic>
          <a:graphicData uri="http://schemas.openxmlformats.org/drawingml/2006/table">
            <a:tbl>
              <a:tblPr firstRow="1">
                <a:tableStyleId>{5C22544A-7EE6-4342-B048-85BDC9FD1C3A}</a:tableStyleId>
              </a:tblPr>
              <a:tblGrid>
                <a:gridCol w="768749">
                  <a:extLst>
                    <a:ext uri="{9D8B030D-6E8A-4147-A177-3AD203B41FA5}">
                      <a16:colId xmlns:a16="http://schemas.microsoft.com/office/drawing/2014/main" val="20000"/>
                    </a:ext>
                  </a:extLst>
                </a:gridCol>
                <a:gridCol w="3931920">
                  <a:extLst>
                    <a:ext uri="{9D8B030D-6E8A-4147-A177-3AD203B41FA5}">
                      <a16:colId xmlns:a16="http://schemas.microsoft.com/office/drawing/2014/main" val="20001"/>
                    </a:ext>
                  </a:extLst>
                </a:gridCol>
                <a:gridCol w="660644">
                  <a:extLst>
                    <a:ext uri="{9D8B030D-6E8A-4147-A177-3AD203B41FA5}">
                      <a16:colId xmlns:a16="http://schemas.microsoft.com/office/drawing/2014/main" val="20002"/>
                    </a:ext>
                  </a:extLst>
                </a:gridCol>
                <a:gridCol w="608593">
                  <a:extLst>
                    <a:ext uri="{9D8B030D-6E8A-4147-A177-3AD203B41FA5}">
                      <a16:colId xmlns:a16="http://schemas.microsoft.com/office/drawing/2014/main" val="20003"/>
                    </a:ext>
                  </a:extLst>
                </a:gridCol>
                <a:gridCol w="624609">
                  <a:extLst>
                    <a:ext uri="{9D8B030D-6E8A-4147-A177-3AD203B41FA5}">
                      <a16:colId xmlns:a16="http://schemas.microsoft.com/office/drawing/2014/main" val="20004"/>
                    </a:ext>
                  </a:extLst>
                </a:gridCol>
              </a:tblGrid>
              <a:tr h="274320">
                <a:tc>
                  <a:txBody>
                    <a:bodyPr/>
                    <a:lstStyle/>
                    <a:p>
                      <a:pPr algn="ctr" fontAlgn="b"/>
                      <a:r>
                        <a:rPr lang="en-US" sz="1200" u="none" strike="noStrike" dirty="0">
                          <a:effectLst/>
                        </a:rPr>
                        <a:t>Rank (2010)</a:t>
                      </a:r>
                      <a:endParaRPr lang="en-US" sz="1200" b="1"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200" u="none" strike="noStrike" dirty="0">
                          <a:effectLst/>
                        </a:rPr>
                        <a:t>Name</a:t>
                      </a:r>
                      <a:endParaRPr lang="en-US" sz="1200" b="1"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1990</a:t>
                      </a:r>
                      <a:endParaRPr lang="en-US" sz="1200" b="1"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2000</a:t>
                      </a:r>
                      <a:endParaRPr lang="en-US" sz="1200" b="1"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2010</a:t>
                      </a:r>
                      <a:endParaRPr lang="en-US" sz="1200" b="1"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5417">
                <a:tc>
                  <a:txBody>
                    <a:bodyPr/>
                    <a:lstStyle/>
                    <a:p>
                      <a:pPr algn="ctr" fontAlgn="b"/>
                      <a:r>
                        <a:rPr lang="en-US" sz="1200" u="none" strike="noStrike">
                          <a:effectLst/>
                        </a:rPr>
                        <a:t>1</a:t>
                      </a:r>
                      <a:endParaRPr lang="en-US" sz="12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200" u="none" strike="noStrike">
                          <a:effectLst/>
                        </a:rPr>
                        <a:t>Milwaukee-Waukesha-West Allis, WI</a:t>
                      </a:r>
                      <a:endParaRPr lang="en-US" sz="12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a:effectLst/>
                        </a:rPr>
                        <a:t>82.8</a:t>
                      </a:r>
                      <a:endParaRPr lang="en-US" sz="12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a:effectLst/>
                        </a:rPr>
                        <a:t>83.3</a:t>
                      </a:r>
                      <a:endParaRPr lang="en-US" sz="12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a:effectLst/>
                        </a:rPr>
                        <a:t>81.5</a:t>
                      </a:r>
                      <a:endParaRPr lang="en-US" sz="12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82880">
                <a:tc>
                  <a:txBody>
                    <a:bodyPr/>
                    <a:lstStyle/>
                    <a:p>
                      <a:pPr algn="ctr" fontAlgn="b"/>
                      <a:r>
                        <a:rPr lang="en-US" sz="1200" u="none" strike="noStrike" dirty="0">
                          <a:effectLst/>
                        </a:rPr>
                        <a:t>2</a:t>
                      </a:r>
                      <a:endParaRPr lang="en-US" sz="1200" b="0" i="0" u="none" strike="noStrike" dirty="0">
                        <a:solidFill>
                          <a:srgbClr val="000000"/>
                        </a:solidFill>
                        <a:effectLst/>
                        <a:latin typeface="Calibri"/>
                      </a:endParaRPr>
                    </a:p>
                  </a:txBody>
                  <a:tcPr marL="9525" marR="9525" marT="9525" marB="0" anchor="b"/>
                </a:tc>
                <a:tc>
                  <a:txBody>
                    <a:bodyPr/>
                    <a:lstStyle/>
                    <a:p>
                      <a:pPr algn="l" fontAlgn="b"/>
                      <a:r>
                        <a:rPr lang="en-US" sz="1200" u="none" strike="noStrike">
                          <a:effectLst/>
                        </a:rPr>
                        <a:t>New York-Northern New Jersey-Long Island, NY-NJ-PA</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80.9</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80.2</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78.0</a:t>
                      </a:r>
                      <a:endParaRPr lang="en-US"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85417">
                <a:tc>
                  <a:txBody>
                    <a:bodyPr/>
                    <a:lstStyle/>
                    <a:p>
                      <a:pPr algn="ctr" fontAlgn="b"/>
                      <a:r>
                        <a:rPr lang="en-US" sz="1200" u="none" strike="noStrike">
                          <a:effectLst/>
                        </a:rPr>
                        <a:t>3</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Chicago-Naperville-Joliet, IL-IN-WI</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84.4</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81.2</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76.4</a:t>
                      </a:r>
                      <a:endParaRPr lang="en-US"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85417">
                <a:tc>
                  <a:txBody>
                    <a:bodyPr/>
                    <a:lstStyle/>
                    <a:p>
                      <a:pPr algn="ctr" fontAlgn="b"/>
                      <a:r>
                        <a:rPr lang="en-US" sz="1200" u="none" strike="noStrike">
                          <a:effectLst/>
                        </a:rPr>
                        <a:t>4</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Detroit-Warren-Livonia, MI</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87.6</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85.7</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75.3</a:t>
                      </a:r>
                      <a:endParaRPr lang="en-US"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85417">
                <a:tc>
                  <a:txBody>
                    <a:bodyPr/>
                    <a:lstStyle/>
                    <a:p>
                      <a:pPr algn="ctr" fontAlgn="b"/>
                      <a:r>
                        <a:rPr lang="en-US" sz="1200" u="none" strike="noStrike">
                          <a:effectLst/>
                        </a:rPr>
                        <a:t>5</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dirty="0">
                          <a:effectLst/>
                        </a:rPr>
                        <a:t>Cleveland-Elyria-Mentor, OH</a:t>
                      </a:r>
                      <a:endParaRPr lang="en-US" sz="1200" b="0" i="0" u="none" strike="noStrike" dirty="0">
                        <a:solidFill>
                          <a:srgbClr val="000000"/>
                        </a:solidFill>
                        <a:effectLst/>
                        <a:latin typeface="Calibri"/>
                      </a:endParaRPr>
                    </a:p>
                  </a:txBody>
                  <a:tcPr marL="9525" marR="9525" marT="9525" marB="0" anchor="b"/>
                </a:tc>
                <a:tc>
                  <a:txBody>
                    <a:bodyPr/>
                    <a:lstStyle/>
                    <a:p>
                      <a:pPr algn="r" fontAlgn="b"/>
                      <a:r>
                        <a:rPr lang="en-US" sz="1200" u="none" strike="noStrike">
                          <a:effectLst/>
                        </a:rPr>
                        <a:t>82.8</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78.2</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74.1</a:t>
                      </a:r>
                      <a:endParaRPr lang="en-US"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85417">
                <a:tc>
                  <a:txBody>
                    <a:bodyPr/>
                    <a:lstStyle/>
                    <a:p>
                      <a:pPr algn="ctr" fontAlgn="b"/>
                      <a:r>
                        <a:rPr lang="en-US" sz="1200" u="none" strike="noStrike">
                          <a:effectLst/>
                        </a:rPr>
                        <a:t>6</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Buffalo-Niagara Falls, NY</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80.1</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78.0</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73.2</a:t>
                      </a:r>
                      <a:endParaRPr lang="en-US"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85417">
                <a:tc>
                  <a:txBody>
                    <a:bodyPr/>
                    <a:lstStyle/>
                    <a:p>
                      <a:pPr algn="ctr" fontAlgn="b"/>
                      <a:r>
                        <a:rPr lang="en-US" sz="1200" u="none" strike="noStrike">
                          <a:effectLst/>
                        </a:rPr>
                        <a:t>7</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St. Louis, MO-IL</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77.2</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74.1</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72.3</a:t>
                      </a:r>
                      <a:endParaRPr lang="en-US"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85417">
                <a:tc>
                  <a:txBody>
                    <a:bodyPr/>
                    <a:lstStyle/>
                    <a:p>
                      <a:pPr algn="ctr" fontAlgn="b"/>
                      <a:r>
                        <a:rPr lang="en-US" sz="1200" u="none" strike="noStrike">
                          <a:effectLst/>
                        </a:rPr>
                        <a:t>8</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Cincinnati-Middletown, OH-KY-IN</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75.9</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73.7</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69.4</a:t>
                      </a:r>
                      <a:endParaRPr lang="en-US"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85417">
                <a:tc>
                  <a:txBody>
                    <a:bodyPr/>
                    <a:lstStyle/>
                    <a:p>
                      <a:pPr algn="ctr" fontAlgn="b"/>
                      <a:r>
                        <a:rPr lang="en-US" sz="1200" u="none" strike="noStrike">
                          <a:effectLst/>
                        </a:rPr>
                        <a:t>9</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dirty="0">
                          <a:effectLst/>
                        </a:rPr>
                        <a:t>Philadelphia-Camden-Wilmington, PA-NJ-DE-MD</a:t>
                      </a:r>
                      <a:endParaRPr lang="en-US" sz="1200" b="0" i="0" u="none" strike="noStrike" dirty="0">
                        <a:solidFill>
                          <a:srgbClr val="000000"/>
                        </a:solidFill>
                        <a:effectLst/>
                        <a:latin typeface="Calibri"/>
                      </a:endParaRPr>
                    </a:p>
                  </a:txBody>
                  <a:tcPr marL="9525" marR="9525" marT="9525" marB="0" anchor="b"/>
                </a:tc>
                <a:tc>
                  <a:txBody>
                    <a:bodyPr/>
                    <a:lstStyle/>
                    <a:p>
                      <a:pPr algn="r" fontAlgn="b"/>
                      <a:r>
                        <a:rPr lang="en-US" sz="1200" u="none" strike="noStrike">
                          <a:effectLst/>
                        </a:rPr>
                        <a:t>75.2</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71.0</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68.4</a:t>
                      </a:r>
                      <a:endParaRPr lang="en-US"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85417">
                <a:tc>
                  <a:txBody>
                    <a:bodyPr/>
                    <a:lstStyle/>
                    <a:p>
                      <a:pPr algn="ctr" fontAlgn="b"/>
                      <a:r>
                        <a:rPr lang="en-US" sz="1200" u="none" strike="noStrike">
                          <a:effectLst/>
                        </a:rPr>
                        <a:t>10</a:t>
                      </a:r>
                      <a:endParaRPr lang="en-U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dirty="0">
                          <a:effectLst/>
                        </a:rPr>
                        <a:t>Los </a:t>
                      </a:r>
                      <a:r>
                        <a:rPr lang="es-ES" sz="1200" u="none" strike="noStrike" dirty="0" err="1">
                          <a:effectLst/>
                        </a:rPr>
                        <a:t>Angeles</a:t>
                      </a:r>
                      <a:r>
                        <a:rPr lang="es-ES" sz="1200" u="none" strike="noStrike" dirty="0">
                          <a:effectLst/>
                        </a:rPr>
                        <a:t>-Long Beach-Santa Ana, CA</a:t>
                      </a:r>
                      <a:endParaRPr lang="es-ES" sz="1200" b="0" i="0" u="none" strike="noStrike" dirty="0">
                        <a:solidFill>
                          <a:srgbClr val="000000"/>
                        </a:solidFill>
                        <a:effectLst/>
                        <a:latin typeface="Calibri"/>
                      </a:endParaRPr>
                    </a:p>
                  </a:txBody>
                  <a:tcPr marL="9525" marR="9525" marT="9525" marB="0" anchor="b"/>
                </a:tc>
                <a:tc>
                  <a:txBody>
                    <a:bodyPr/>
                    <a:lstStyle/>
                    <a:p>
                      <a:pPr algn="r" fontAlgn="b"/>
                      <a:r>
                        <a:rPr lang="en-US" sz="1200" u="none" strike="noStrike">
                          <a:effectLst/>
                        </a:rPr>
                        <a:t>72.7</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70.0</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67.8</a:t>
                      </a:r>
                      <a:endParaRPr lang="en-US"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185417">
                <a:tc>
                  <a:txBody>
                    <a:bodyPr/>
                    <a:lstStyle/>
                    <a:p>
                      <a:pPr algn="ctr" fontAlgn="b"/>
                      <a:r>
                        <a:rPr lang="en-US" sz="1200" b="1" u="none" strike="noStrike" dirty="0">
                          <a:solidFill>
                            <a:schemeClr val="accent3"/>
                          </a:solidFill>
                          <a:effectLst/>
                        </a:rPr>
                        <a:t>11</a:t>
                      </a:r>
                      <a:endParaRPr lang="en-US" sz="1200" b="1" i="0" u="none" strike="noStrike" dirty="0">
                        <a:solidFill>
                          <a:schemeClr val="accent3"/>
                        </a:solidFill>
                        <a:effectLst/>
                        <a:latin typeface="Calibri"/>
                      </a:endParaRPr>
                    </a:p>
                  </a:txBody>
                  <a:tcPr marL="9525" marR="9525" marT="9525" marB="0" anchor="b"/>
                </a:tc>
                <a:tc>
                  <a:txBody>
                    <a:bodyPr/>
                    <a:lstStyle/>
                    <a:p>
                      <a:pPr algn="l" fontAlgn="b"/>
                      <a:r>
                        <a:rPr lang="en-US" sz="1200" b="1" u="none" strike="noStrike" dirty="0">
                          <a:solidFill>
                            <a:schemeClr val="accent3"/>
                          </a:solidFill>
                          <a:effectLst/>
                        </a:rPr>
                        <a:t>Syracuse, NY</a:t>
                      </a:r>
                      <a:endParaRPr lang="en-US" sz="1200" b="1" i="0" u="none" strike="noStrike" dirty="0">
                        <a:solidFill>
                          <a:schemeClr val="accent3"/>
                        </a:solidFill>
                        <a:effectLst/>
                        <a:latin typeface="Calibri"/>
                      </a:endParaRPr>
                    </a:p>
                  </a:txBody>
                  <a:tcPr marL="9525" marR="9525" marT="9525" marB="0" anchor="b"/>
                </a:tc>
                <a:tc>
                  <a:txBody>
                    <a:bodyPr/>
                    <a:lstStyle/>
                    <a:p>
                      <a:pPr algn="r" fontAlgn="b"/>
                      <a:r>
                        <a:rPr lang="en-US" sz="1200" b="1" u="none" strike="noStrike" dirty="0">
                          <a:solidFill>
                            <a:schemeClr val="accent3"/>
                          </a:solidFill>
                          <a:effectLst/>
                        </a:rPr>
                        <a:t>73.0</a:t>
                      </a:r>
                      <a:endParaRPr lang="en-US" sz="1200" b="1" i="0" u="none" strike="noStrike" dirty="0">
                        <a:solidFill>
                          <a:schemeClr val="accent3"/>
                        </a:solidFill>
                        <a:effectLst/>
                        <a:latin typeface="Calibri"/>
                      </a:endParaRPr>
                    </a:p>
                  </a:txBody>
                  <a:tcPr marL="9525" marR="9525" marT="9525" marB="0" anchor="b"/>
                </a:tc>
                <a:tc>
                  <a:txBody>
                    <a:bodyPr/>
                    <a:lstStyle/>
                    <a:p>
                      <a:pPr algn="r" fontAlgn="b"/>
                      <a:r>
                        <a:rPr lang="en-US" sz="1200" b="1" u="none" strike="noStrike" dirty="0">
                          <a:solidFill>
                            <a:schemeClr val="accent3"/>
                          </a:solidFill>
                          <a:effectLst/>
                        </a:rPr>
                        <a:t>71.4</a:t>
                      </a:r>
                      <a:endParaRPr lang="en-US" sz="1200" b="1" i="0" u="none" strike="noStrike" dirty="0">
                        <a:solidFill>
                          <a:schemeClr val="accent3"/>
                        </a:solidFill>
                        <a:effectLst/>
                        <a:latin typeface="Calibri"/>
                      </a:endParaRPr>
                    </a:p>
                  </a:txBody>
                  <a:tcPr marL="9525" marR="9525" marT="9525" marB="0" anchor="b"/>
                </a:tc>
                <a:tc>
                  <a:txBody>
                    <a:bodyPr/>
                    <a:lstStyle/>
                    <a:p>
                      <a:pPr algn="r" fontAlgn="b"/>
                      <a:r>
                        <a:rPr lang="en-US" sz="1200" b="1" u="none" strike="noStrike" dirty="0">
                          <a:solidFill>
                            <a:schemeClr val="accent3"/>
                          </a:solidFill>
                          <a:effectLst/>
                        </a:rPr>
                        <a:t>67.8</a:t>
                      </a:r>
                      <a:endParaRPr lang="en-US" sz="1200" b="1" i="0" u="none" strike="noStrike" dirty="0">
                        <a:solidFill>
                          <a:schemeClr val="accent3"/>
                        </a:solidFill>
                        <a:effectLst/>
                        <a:latin typeface="Calibri"/>
                      </a:endParaRPr>
                    </a:p>
                  </a:txBody>
                  <a:tcPr marL="9525" marR="9525" marT="9525" marB="0" anchor="b"/>
                </a:tc>
                <a:extLst>
                  <a:ext uri="{0D108BD9-81ED-4DB2-BD59-A6C34878D82A}">
                    <a16:rowId xmlns:a16="http://schemas.microsoft.com/office/drawing/2014/main" val="10011"/>
                  </a:ext>
                </a:extLst>
              </a:tr>
              <a:tr h="185417">
                <a:tc>
                  <a:txBody>
                    <a:bodyPr/>
                    <a:lstStyle/>
                    <a:p>
                      <a:pPr algn="ctr" fontAlgn="b"/>
                      <a:r>
                        <a:rPr lang="en-US" sz="1200" u="none" strike="noStrike">
                          <a:effectLst/>
                        </a:rPr>
                        <a:t>12</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Bridgeport-Stamford-Norwalk, CT</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dirty="0">
                          <a:effectLst/>
                        </a:rPr>
                        <a:t>69.2</a:t>
                      </a:r>
                      <a:endParaRPr lang="en-US" sz="1200" b="0" i="0" u="none" strike="noStrike" dirty="0">
                        <a:solidFill>
                          <a:srgbClr val="000000"/>
                        </a:solidFill>
                        <a:effectLst/>
                        <a:latin typeface="Calibri"/>
                      </a:endParaRPr>
                    </a:p>
                  </a:txBody>
                  <a:tcPr marL="9525" marR="9525" marT="9525" marB="0" anchor="b"/>
                </a:tc>
                <a:tc>
                  <a:txBody>
                    <a:bodyPr/>
                    <a:lstStyle/>
                    <a:p>
                      <a:pPr algn="r" fontAlgn="b"/>
                      <a:r>
                        <a:rPr lang="en-US" sz="1200" u="none" strike="noStrike">
                          <a:effectLst/>
                        </a:rPr>
                        <a:t>69.6</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67.5</a:t>
                      </a:r>
                      <a:endParaRPr lang="en-US"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r h="185417">
                <a:tc>
                  <a:txBody>
                    <a:bodyPr/>
                    <a:lstStyle/>
                    <a:p>
                      <a:pPr algn="ctr" fontAlgn="b"/>
                      <a:r>
                        <a:rPr lang="en-US" sz="1200" u="none" strike="noStrike">
                          <a:effectLst/>
                        </a:rPr>
                        <a:t>13</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Youngstown-Warren-Boardman, OH-PA</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dirty="0">
                          <a:effectLst/>
                        </a:rPr>
                        <a:t>74.7</a:t>
                      </a:r>
                      <a:endParaRPr lang="en-US" sz="1200" b="0" i="0" u="none" strike="noStrike" dirty="0">
                        <a:solidFill>
                          <a:srgbClr val="000000"/>
                        </a:solidFill>
                        <a:effectLst/>
                        <a:latin typeface="Calibri"/>
                      </a:endParaRPr>
                    </a:p>
                  </a:txBody>
                  <a:tcPr marL="9525" marR="9525" marT="9525" marB="0" anchor="b"/>
                </a:tc>
                <a:tc>
                  <a:txBody>
                    <a:bodyPr/>
                    <a:lstStyle/>
                    <a:p>
                      <a:pPr algn="r" fontAlgn="b"/>
                      <a:r>
                        <a:rPr lang="en-US" sz="1200" u="none" strike="noStrike">
                          <a:effectLst/>
                        </a:rPr>
                        <a:t>72.7</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67.5</a:t>
                      </a:r>
                      <a:endParaRPr lang="en-US"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r h="185417">
                <a:tc>
                  <a:txBody>
                    <a:bodyPr/>
                    <a:lstStyle/>
                    <a:p>
                      <a:pPr algn="ctr" fontAlgn="b"/>
                      <a:r>
                        <a:rPr lang="en-US" sz="1200" u="none" strike="noStrike">
                          <a:effectLst/>
                        </a:rPr>
                        <a:t>14</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Dayton, OH</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dirty="0">
                          <a:effectLst/>
                        </a:rPr>
                        <a:t>76.6</a:t>
                      </a:r>
                      <a:endParaRPr lang="en-US" sz="1200" b="0" i="0" u="none" strike="noStrike" dirty="0">
                        <a:solidFill>
                          <a:srgbClr val="000000"/>
                        </a:solidFill>
                        <a:effectLst/>
                        <a:latin typeface="Calibri"/>
                      </a:endParaRPr>
                    </a:p>
                  </a:txBody>
                  <a:tcPr marL="9525" marR="9525" marT="9525" marB="0" anchor="b"/>
                </a:tc>
                <a:tc>
                  <a:txBody>
                    <a:bodyPr/>
                    <a:lstStyle/>
                    <a:p>
                      <a:pPr algn="r" fontAlgn="b"/>
                      <a:r>
                        <a:rPr lang="en-US" sz="1200" u="none" strike="noStrike">
                          <a:effectLst/>
                        </a:rPr>
                        <a:t>73.0</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66.4</a:t>
                      </a:r>
                      <a:endParaRPr lang="en-US"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4"/>
                  </a:ext>
                </a:extLst>
              </a:tr>
              <a:tr h="185417">
                <a:tc>
                  <a:txBody>
                    <a:bodyPr/>
                    <a:lstStyle/>
                    <a:p>
                      <a:pPr algn="ctr" fontAlgn="b"/>
                      <a:r>
                        <a:rPr lang="en-US" sz="1200" u="none" strike="noStrike">
                          <a:effectLst/>
                        </a:rPr>
                        <a:t>15</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Indianapolis-Carmel, IN</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dirty="0">
                          <a:effectLst/>
                        </a:rPr>
                        <a:t>74.4</a:t>
                      </a:r>
                      <a:endParaRPr lang="en-US" sz="1200" b="0" i="0" u="none" strike="noStrike" dirty="0">
                        <a:solidFill>
                          <a:srgbClr val="000000"/>
                        </a:solidFill>
                        <a:effectLst/>
                        <a:latin typeface="Calibri"/>
                      </a:endParaRPr>
                    </a:p>
                  </a:txBody>
                  <a:tcPr marL="9525" marR="9525" marT="9525" marB="0" anchor="b"/>
                </a:tc>
                <a:tc>
                  <a:txBody>
                    <a:bodyPr/>
                    <a:lstStyle/>
                    <a:p>
                      <a:pPr algn="r" fontAlgn="b"/>
                      <a:r>
                        <a:rPr lang="en-US" sz="1200" u="none" strike="noStrike">
                          <a:effectLst/>
                        </a:rPr>
                        <a:t>72.1</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66.4</a:t>
                      </a:r>
                      <a:endParaRPr lang="en-US"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5"/>
                  </a:ext>
                </a:extLst>
              </a:tr>
              <a:tr h="185417">
                <a:tc>
                  <a:txBody>
                    <a:bodyPr/>
                    <a:lstStyle/>
                    <a:p>
                      <a:pPr algn="ctr" fontAlgn="b"/>
                      <a:r>
                        <a:rPr lang="en-US" sz="1200" u="none" strike="noStrike">
                          <a:effectLst/>
                        </a:rPr>
                        <a:t>16</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Birmingham-Hoover, AL</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70.3</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69.1</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65.8</a:t>
                      </a:r>
                      <a:endParaRPr lang="en-US"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6"/>
                  </a:ext>
                </a:extLst>
              </a:tr>
              <a:tr h="185417">
                <a:tc>
                  <a:txBody>
                    <a:bodyPr/>
                    <a:lstStyle/>
                    <a:p>
                      <a:pPr algn="ctr" fontAlgn="b"/>
                      <a:r>
                        <a:rPr lang="en-US" sz="1200" u="none" strike="noStrike">
                          <a:effectLst/>
                        </a:rPr>
                        <a:t>17</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Pittsburgh, PA</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70.8</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68.9</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65.8</a:t>
                      </a:r>
                      <a:endParaRPr lang="en-US"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7"/>
                  </a:ext>
                </a:extLst>
              </a:tr>
              <a:tr h="185417">
                <a:tc>
                  <a:txBody>
                    <a:bodyPr/>
                    <a:lstStyle/>
                    <a:p>
                      <a:pPr algn="ctr" fontAlgn="b"/>
                      <a:r>
                        <a:rPr lang="en-US" sz="1200" u="none" strike="noStrike">
                          <a:effectLst/>
                        </a:rPr>
                        <a:t>18</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Harrisburg-Carlisle, PA</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74.3</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71.1</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dirty="0">
                          <a:effectLst/>
                        </a:rPr>
                        <a:t>65.7</a:t>
                      </a:r>
                      <a:endParaRPr lang="en-US"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8"/>
                  </a:ext>
                </a:extLst>
              </a:tr>
              <a:tr h="185417">
                <a:tc>
                  <a:txBody>
                    <a:bodyPr/>
                    <a:lstStyle/>
                    <a:p>
                      <a:pPr algn="ctr" fontAlgn="b"/>
                      <a:r>
                        <a:rPr lang="en-US" sz="1200" u="none" strike="noStrike">
                          <a:effectLst/>
                        </a:rPr>
                        <a:t>19</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Baltimore-Towson, MD</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71.4</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68.2</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dirty="0">
                          <a:effectLst/>
                        </a:rPr>
                        <a:t>65.4</a:t>
                      </a:r>
                      <a:endParaRPr lang="en-US"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9"/>
                  </a:ext>
                </a:extLst>
              </a:tr>
              <a:tr h="185417">
                <a:tc>
                  <a:txBody>
                    <a:bodyPr/>
                    <a:lstStyle/>
                    <a:p>
                      <a:pPr algn="ctr" fontAlgn="b"/>
                      <a:r>
                        <a:rPr lang="en-US" sz="1200" u="none" strike="noStrike" dirty="0">
                          <a:effectLst/>
                        </a:rPr>
                        <a:t>20</a:t>
                      </a:r>
                      <a:endParaRPr lang="en-US" sz="12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200" u="none" strike="noStrike" dirty="0">
                          <a:effectLst/>
                        </a:rPr>
                        <a:t>Toledo, OH</a:t>
                      </a:r>
                      <a:endParaRPr lang="en-US" sz="12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rPr>
                        <a:t>74.4</a:t>
                      </a:r>
                      <a:endParaRPr lang="en-US" sz="12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rPr>
                        <a:t>71.2</a:t>
                      </a:r>
                      <a:endParaRPr lang="en-US" sz="12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rPr>
                        <a:t>65.3</a:t>
                      </a:r>
                      <a:endParaRPr lang="en-US" sz="12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083591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fontScale="70000" lnSpcReduction="20000"/>
          </a:bodyPr>
          <a:lstStyle/>
          <a:p>
            <a:r>
              <a:rPr lang="en-US" dirty="0"/>
              <a:t>The Latest Black-White Segregation Measures</a:t>
            </a:r>
          </a:p>
          <a:p>
            <a:pPr marL="109728"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538" indent="238125">
              <a:buNone/>
            </a:pPr>
            <a:r>
              <a:rPr lang="en-US" sz="1500" dirty="0"/>
              <a:t> </a:t>
            </a:r>
          </a:p>
          <a:p>
            <a:endParaRPr lang="en-US" dirty="0"/>
          </a:p>
        </p:txBody>
      </p:sp>
      <p:grpSp>
        <p:nvGrpSpPr>
          <p:cNvPr id="7" name="Table" descr="Please contact Professor Yinger for details regarding figures and graphs.">
            <a:extLst>
              <a:ext uri="{FF2B5EF4-FFF2-40B4-BE49-F238E27FC236}">
                <a16:creationId xmlns:a16="http://schemas.microsoft.com/office/drawing/2014/main" id="{486241E6-9F04-43EE-A2A3-7757200FE53A}"/>
              </a:ext>
            </a:extLst>
          </p:cNvPr>
          <p:cNvGrpSpPr/>
          <p:nvPr/>
        </p:nvGrpSpPr>
        <p:grpSpPr>
          <a:xfrm>
            <a:off x="2057400" y="1752599"/>
            <a:ext cx="6629400" cy="4834127"/>
            <a:chOff x="2057400" y="1752599"/>
            <a:chExt cx="6629400" cy="4834127"/>
          </a:xfrm>
        </p:grpSpPr>
        <p:pic>
          <p:nvPicPr>
            <p:cNvPr id="6" name="Table" descr="Please contact Professor Yinger for details regarding figures and graphs.">
              <a:extLst>
                <a:ext uri="{FF2B5EF4-FFF2-40B4-BE49-F238E27FC236}">
                  <a16:creationId xmlns:a16="http://schemas.microsoft.com/office/drawing/2014/main" id="{B4E4E398-C8B1-49F2-B9D2-45349D652DFF}"/>
                </a:ext>
              </a:extLst>
            </p:cNvPr>
            <p:cNvPicPr>
              <a:picLocks noChangeAspect="1"/>
            </p:cNvPicPr>
            <p:nvPr/>
          </p:nvPicPr>
          <p:blipFill rotWithShape="1">
            <a:blip r:embed="rId2"/>
            <a:srcRect l="34167" t="22001" r="24167" b="13999"/>
            <a:stretch/>
          </p:blipFill>
          <p:spPr>
            <a:xfrm>
              <a:off x="2057400" y="1752599"/>
              <a:ext cx="5035549" cy="4834127"/>
            </a:xfrm>
            <a:prstGeom prst="rect">
              <a:avLst/>
            </a:prstGeom>
          </p:spPr>
        </p:pic>
        <p:sp>
          <p:nvSpPr>
            <p:cNvPr id="5" name="TextBox" descr="Please contact Professor Yinger for details regarding figures and graphs.">
              <a:extLst>
                <a:ext uri="{FF2B5EF4-FFF2-40B4-BE49-F238E27FC236}">
                  <a16:creationId xmlns:a16="http://schemas.microsoft.com/office/drawing/2014/main" id="{F0ADCAA3-91FB-4EC1-BD79-5725730211B1}"/>
                </a:ext>
              </a:extLst>
            </p:cNvPr>
            <p:cNvSpPr txBox="1"/>
            <p:nvPr/>
          </p:nvSpPr>
          <p:spPr>
            <a:xfrm>
              <a:off x="7162800" y="4724400"/>
              <a:ext cx="1524000" cy="246221"/>
            </a:xfrm>
            <a:prstGeom prst="rect">
              <a:avLst/>
            </a:prstGeom>
            <a:noFill/>
          </p:spPr>
          <p:txBody>
            <a:bodyPr wrap="square" rtlCol="0">
              <a:spAutoFit/>
            </a:bodyPr>
            <a:lstStyle/>
            <a:p>
              <a:r>
                <a:rPr lang="en-US" sz="1000" dirty="0"/>
                <a:t>Syracuse=66.4!</a:t>
              </a:r>
            </a:p>
          </p:txBody>
        </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19842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fontScale="92500" lnSpcReduction="20000"/>
          </a:bodyPr>
          <a:lstStyle/>
          <a:p>
            <a:r>
              <a:rPr lang="en-US" sz="3300" dirty="0"/>
              <a:t>Perspective on Black-White Segregation</a:t>
            </a:r>
          </a:p>
          <a:p>
            <a:endParaRPr lang="en-US" dirty="0"/>
          </a:p>
          <a:p>
            <a:pPr lvl="1"/>
            <a:r>
              <a:rPr lang="en-US" dirty="0"/>
              <a:t>Comparisons with 1900 are misleading; social segregation did not require residential segregation back then.</a:t>
            </a:r>
          </a:p>
          <a:p>
            <a:pPr lvl="1"/>
            <a:endParaRPr lang="en-US" dirty="0"/>
          </a:p>
          <a:p>
            <a:pPr lvl="2"/>
            <a:r>
              <a:rPr lang="en-US" dirty="0"/>
              <a:t>As late as the 1960s, many southern cities had low segregation indexes because black workers lived close to the white homes in which they worked.</a:t>
            </a:r>
          </a:p>
          <a:p>
            <a:pPr lvl="1"/>
            <a:endParaRPr lang="en-US" dirty="0"/>
          </a:p>
          <a:p>
            <a:pPr lvl="1"/>
            <a:r>
              <a:rPr lang="en-US" dirty="0"/>
              <a:t>Cities with large black populations have seen relatively little decline in segregation.</a:t>
            </a:r>
          </a:p>
          <a:p>
            <a:pPr lvl="1"/>
            <a:endParaRPr lang="en-US" dirty="0"/>
          </a:p>
          <a:p>
            <a:pPr lvl="1"/>
            <a:r>
              <a:rPr lang="en-US" dirty="0"/>
              <a:t>Black-white segregation is still much greater than Hispanic/non-Hispanic or Asian/white segregation.</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805565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fontScale="85000" lnSpcReduction="10000"/>
          </a:bodyPr>
          <a:lstStyle/>
          <a:p>
            <a:r>
              <a:rPr lang="en-US" sz="3300" dirty="0"/>
              <a:t>Hispanic/Non-Hispanic-White Segregation</a:t>
            </a:r>
          </a:p>
          <a:p>
            <a:endParaRPr lang="en-US" dirty="0"/>
          </a:p>
          <a:p>
            <a:pPr lvl="1"/>
            <a:r>
              <a:rPr lang="en-US" dirty="0"/>
              <a:t>In the case of Hispanic/white segregation, the decades preceding 2000 saw </a:t>
            </a:r>
            <a:r>
              <a:rPr lang="en-US" b="1" dirty="0">
                <a:solidFill>
                  <a:schemeClr val="accent3"/>
                </a:solidFill>
              </a:rPr>
              <a:t>increases</a:t>
            </a:r>
            <a:r>
              <a:rPr lang="en-US" dirty="0"/>
              <a:t> in segregation measured by</a:t>
            </a:r>
          </a:p>
          <a:p>
            <a:pPr lvl="1"/>
            <a:endParaRPr lang="en-US" dirty="0"/>
          </a:p>
          <a:p>
            <a:pPr lvl="2"/>
            <a:r>
              <a:rPr lang="en-US" dirty="0"/>
              <a:t>Dissimilarity Index</a:t>
            </a:r>
          </a:p>
          <a:p>
            <a:pPr lvl="2"/>
            <a:endParaRPr lang="en-US" dirty="0"/>
          </a:p>
          <a:p>
            <a:pPr lvl="2"/>
            <a:r>
              <a:rPr lang="en-US" dirty="0"/>
              <a:t>Isolation Index</a:t>
            </a:r>
          </a:p>
          <a:p>
            <a:pPr lvl="1"/>
            <a:endParaRPr lang="en-US" dirty="0"/>
          </a:p>
          <a:p>
            <a:pPr lvl="1"/>
            <a:r>
              <a:rPr lang="en-US" dirty="0"/>
              <a:t>And little change in segregation using </a:t>
            </a:r>
          </a:p>
          <a:p>
            <a:pPr lvl="1"/>
            <a:endParaRPr lang="en-US" dirty="0"/>
          </a:p>
          <a:p>
            <a:pPr lvl="2"/>
            <a:r>
              <a:rPr lang="en-US" dirty="0"/>
              <a:t>Delta Index</a:t>
            </a:r>
          </a:p>
          <a:p>
            <a:pPr lvl="2"/>
            <a:endParaRPr lang="en-US" dirty="0"/>
          </a:p>
          <a:p>
            <a:pPr lvl="2"/>
            <a:r>
              <a:rPr lang="en-US" dirty="0"/>
              <a:t>Centralization Index</a:t>
            </a:r>
          </a:p>
          <a:p>
            <a:pPr lvl="2"/>
            <a:endParaRPr lang="en-US" dirty="0"/>
          </a:p>
          <a:p>
            <a:pPr lvl="2"/>
            <a:r>
              <a:rPr lang="en-US" dirty="0"/>
              <a:t>Proximity Index</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907707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lstStyle/>
          <a:p>
            <a:r>
              <a:rPr lang="en-US" dirty="0"/>
              <a:t>Dissimilarity Index for Hispanics (Frey)</a:t>
            </a:r>
          </a:p>
          <a:p>
            <a:endParaRPr lang="en-US" dirty="0"/>
          </a:p>
        </p:txBody>
      </p:sp>
      <p:graphicFrame>
        <p:nvGraphicFramePr>
          <p:cNvPr id="5" name="Chart" descr="Please contact Professor Yinger for details regarding figures and graphs."/>
          <p:cNvGraphicFramePr>
            <a:graphicFrameLocks noGrp="1"/>
          </p:cNvGraphicFramePr>
          <p:nvPr>
            <p:extLst>
              <p:ext uri="{D42A27DB-BD31-4B8C-83A1-F6EECF244321}">
                <p14:modId xmlns:p14="http://schemas.microsoft.com/office/powerpoint/2010/main" val="2984981405"/>
              </p:ext>
            </p:extLst>
          </p:nvPr>
        </p:nvGraphicFramePr>
        <p:xfrm>
          <a:off x="914400" y="2057400"/>
          <a:ext cx="7308851" cy="4220498"/>
        </p:xfrm>
        <a:graphic>
          <a:graphicData uri="http://schemas.openxmlformats.org/drawingml/2006/table">
            <a:tbl>
              <a:tblPr firstRow="1">
                <a:tableStyleId>{5C22544A-7EE6-4342-B048-85BDC9FD1C3A}</a:tableStyleId>
              </a:tblPr>
              <a:tblGrid>
                <a:gridCol w="5165318">
                  <a:extLst>
                    <a:ext uri="{9D8B030D-6E8A-4147-A177-3AD203B41FA5}">
                      <a16:colId xmlns:a16="http://schemas.microsoft.com/office/drawing/2014/main" val="20000"/>
                    </a:ext>
                  </a:extLst>
                </a:gridCol>
                <a:gridCol w="714511">
                  <a:extLst>
                    <a:ext uri="{9D8B030D-6E8A-4147-A177-3AD203B41FA5}">
                      <a16:colId xmlns:a16="http://schemas.microsoft.com/office/drawing/2014/main" val="20001"/>
                    </a:ext>
                  </a:extLst>
                </a:gridCol>
                <a:gridCol w="714511">
                  <a:extLst>
                    <a:ext uri="{9D8B030D-6E8A-4147-A177-3AD203B41FA5}">
                      <a16:colId xmlns:a16="http://schemas.microsoft.com/office/drawing/2014/main" val="20002"/>
                    </a:ext>
                  </a:extLst>
                </a:gridCol>
                <a:gridCol w="714511">
                  <a:extLst>
                    <a:ext uri="{9D8B030D-6E8A-4147-A177-3AD203B41FA5}">
                      <a16:colId xmlns:a16="http://schemas.microsoft.com/office/drawing/2014/main" val="20003"/>
                    </a:ext>
                  </a:extLst>
                </a:gridCol>
              </a:tblGrid>
              <a:tr h="473559">
                <a:tc gridSpan="4">
                  <a:txBody>
                    <a:bodyPr/>
                    <a:lstStyle/>
                    <a:p>
                      <a:pPr algn="ctr" fontAlgn="b"/>
                      <a:r>
                        <a:rPr lang="en-US" sz="1400" b="1" u="none" strike="noStrike" dirty="0">
                          <a:effectLst/>
                        </a:rPr>
                        <a:t>Hispanic/non-Hispanic-white Dissimilarity Indexes, 10 Largest Metropolitan Areas, 1990-2010</a:t>
                      </a:r>
                      <a:endParaRPr lang="en-US" sz="1400" b="1" i="0" u="none" strike="noStrike" dirty="0">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4328">
                <a:tc>
                  <a:txBody>
                    <a:bodyPr/>
                    <a:lstStyle/>
                    <a:p>
                      <a:pPr algn="l" fontAlgn="b"/>
                      <a:r>
                        <a:rPr lang="en-US" sz="1400" u="none" strike="noStrike" dirty="0">
                          <a:effectLst/>
                        </a:rPr>
                        <a:t> </a:t>
                      </a:r>
                      <a:endParaRPr lang="en-US" sz="1400" b="0" i="0" u="none" strike="noStrike" dirty="0">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1990</a:t>
                      </a:r>
                      <a:endParaRPr lang="en-US" sz="1400" b="0" i="0" u="none" strike="noStrike">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2000</a:t>
                      </a:r>
                      <a:endParaRPr lang="en-US" sz="1400" b="0" i="0" u="none" strike="noStrike">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2010</a:t>
                      </a:r>
                      <a:endParaRPr lang="en-US" sz="1400" b="0" i="0" u="none" strike="noStrike" dirty="0">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2405">
                <a:tc>
                  <a:txBody>
                    <a:bodyPr/>
                    <a:lstStyle/>
                    <a:p>
                      <a:pPr algn="l" fontAlgn="b"/>
                      <a:r>
                        <a:rPr lang="en-US" sz="1400" u="none" strike="noStrike" dirty="0">
                          <a:effectLst/>
                        </a:rPr>
                        <a:t>New York-Northern New Jersey-Long Island, NY-NJ-PA</a:t>
                      </a:r>
                      <a:endParaRPr lang="en-US" sz="14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a:effectLst/>
                        </a:rPr>
                        <a:t>66.2</a:t>
                      </a:r>
                      <a:endParaRPr lang="en-US" sz="14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a:effectLst/>
                        </a:rPr>
                        <a:t>65.6</a:t>
                      </a:r>
                      <a:endParaRPr lang="en-US" sz="14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a:effectLst/>
                        </a:rPr>
                        <a:t>62.0</a:t>
                      </a:r>
                      <a:endParaRPr lang="en-US" sz="14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52405">
                <a:tc>
                  <a:txBody>
                    <a:bodyPr/>
                    <a:lstStyle/>
                    <a:p>
                      <a:pPr algn="l" fontAlgn="b"/>
                      <a:r>
                        <a:rPr lang="es-ES" sz="1400" u="none" strike="noStrike" dirty="0">
                          <a:effectLst/>
                        </a:rPr>
                        <a:t>Los </a:t>
                      </a:r>
                      <a:r>
                        <a:rPr lang="es-ES" sz="1400" u="none" strike="noStrike" dirty="0" err="1">
                          <a:effectLst/>
                        </a:rPr>
                        <a:t>Angeles</a:t>
                      </a:r>
                      <a:r>
                        <a:rPr lang="es-ES" sz="1400" u="none" strike="noStrike" dirty="0">
                          <a:effectLst/>
                        </a:rPr>
                        <a:t>-Long Beach-Santa Ana, CA</a:t>
                      </a:r>
                      <a:endParaRPr lang="es-E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60.3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62.5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62.2</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52405">
                <a:tc>
                  <a:txBody>
                    <a:bodyPr/>
                    <a:lstStyle/>
                    <a:p>
                      <a:pPr algn="l" fontAlgn="b"/>
                      <a:r>
                        <a:rPr lang="en-US" sz="1400" u="none" strike="noStrike">
                          <a:effectLst/>
                        </a:rPr>
                        <a:t>Chicago-Naperville-Joliet, IL-IN-WI</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61.4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60.7</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56.3</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52405">
                <a:tc>
                  <a:txBody>
                    <a:bodyPr/>
                    <a:lstStyle/>
                    <a:p>
                      <a:pPr algn="l" fontAlgn="b"/>
                      <a:r>
                        <a:rPr lang="en-US" sz="1400" u="none" strike="noStrike">
                          <a:effectLst/>
                        </a:rPr>
                        <a:t>Dallas-Fort Worth-Arlington, TX</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48.8</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52.3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50.3</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52405">
                <a:tc>
                  <a:txBody>
                    <a:bodyPr/>
                    <a:lstStyle/>
                    <a:p>
                      <a:pPr algn="l" fontAlgn="b"/>
                      <a:r>
                        <a:rPr lang="en-US" sz="1400" u="none" strike="noStrike">
                          <a:effectLst/>
                        </a:rPr>
                        <a:t>Philadelphia-Camden-Wilmington, PA-NJ-DE-MD</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60.9</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58.5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55.1</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52405">
                <a:tc>
                  <a:txBody>
                    <a:bodyPr/>
                    <a:lstStyle/>
                    <a:p>
                      <a:pPr algn="l" fontAlgn="b"/>
                      <a:r>
                        <a:rPr lang="en-US" sz="1400" u="none" strike="noStrike" dirty="0">
                          <a:effectLst/>
                        </a:rPr>
                        <a:t>Houston-Sugar Land-Baytown, TX</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47.8</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53.4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52.5</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52405">
                <a:tc>
                  <a:txBody>
                    <a:bodyPr/>
                    <a:lstStyle/>
                    <a:p>
                      <a:pPr algn="l" fontAlgn="b"/>
                      <a:r>
                        <a:rPr lang="en-US" sz="1400" u="none" strike="noStrike" dirty="0">
                          <a:effectLst/>
                        </a:rPr>
                        <a:t>Washington-Arlington-Alexandria, DC-VA-MD-WV</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41.8</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47.4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48.3</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52405">
                <a:tc>
                  <a:txBody>
                    <a:bodyPr/>
                    <a:lstStyle/>
                    <a:p>
                      <a:pPr algn="l" fontAlgn="b"/>
                      <a:r>
                        <a:rPr lang="en-US" sz="1400" u="none" strike="noStrike">
                          <a:effectLst/>
                        </a:rPr>
                        <a:t>Miami-Fort Lauderdale-Pompano Beach, FL</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32.5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59.0</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57.4</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52405">
                <a:tc>
                  <a:txBody>
                    <a:bodyPr/>
                    <a:lstStyle/>
                    <a:p>
                      <a:pPr algn="l" fontAlgn="b"/>
                      <a:r>
                        <a:rPr lang="en-US" sz="1400" u="none" strike="noStrike">
                          <a:effectLst/>
                        </a:rPr>
                        <a:t>Atlanta-Sandy Springs-Marietta, GA</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35.3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51.6</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49.5</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52405">
                <a:tc>
                  <a:txBody>
                    <a:bodyPr/>
                    <a:lstStyle/>
                    <a:p>
                      <a:pPr algn="l" fontAlgn="b"/>
                      <a:r>
                        <a:rPr lang="en-US" sz="1400" u="none" strike="noStrike">
                          <a:effectLst/>
                        </a:rPr>
                        <a:t>Boston-Cambridge-Quincy, MA-NH</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59.3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62.5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59.6</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252405">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r" fontAlgn="b"/>
                      <a:endParaRPr lang="en-US" sz="1400" b="0" i="0" u="none" strike="noStrike">
                        <a:solidFill>
                          <a:srgbClr val="000000"/>
                        </a:solidFill>
                        <a:effectLst/>
                        <a:latin typeface="Calibri"/>
                      </a:endParaRPr>
                    </a:p>
                  </a:txBody>
                  <a:tcPr marL="9525" marR="9525" marT="9525" marB="0" anchor="b"/>
                </a:tc>
                <a:tc>
                  <a:txBody>
                    <a:bodyPr/>
                    <a:lstStyle/>
                    <a:p>
                      <a:pPr algn="r" fontAlgn="b"/>
                      <a:endParaRPr lang="en-US" sz="1400" b="0" i="0" u="none" strike="noStrike">
                        <a:solidFill>
                          <a:srgbClr val="000000"/>
                        </a:solidFill>
                        <a:effectLst/>
                        <a:latin typeface="Calibri"/>
                      </a:endParaRPr>
                    </a:p>
                  </a:txBody>
                  <a:tcPr marL="9525" marR="9525" marT="9525" marB="0" anchor="b"/>
                </a:tc>
                <a:tc>
                  <a:txBody>
                    <a:bodyPr/>
                    <a:lstStyle/>
                    <a:p>
                      <a:pPr algn="r" fontAlgn="b"/>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r h="252405">
                <a:tc>
                  <a:txBody>
                    <a:bodyPr/>
                    <a:lstStyle/>
                    <a:p>
                      <a:pPr algn="l" fontAlgn="b"/>
                      <a:r>
                        <a:rPr lang="en-US" sz="1400" b="1" u="none" strike="noStrike">
                          <a:solidFill>
                            <a:schemeClr val="accent3"/>
                          </a:solidFill>
                          <a:effectLst/>
                        </a:rPr>
                        <a:t>Syracuse, NY</a:t>
                      </a:r>
                      <a:endParaRPr lang="en-US" sz="1400" b="1" i="0" u="none" strike="noStrike">
                        <a:solidFill>
                          <a:schemeClr val="accent3"/>
                        </a:solidFill>
                        <a:effectLst/>
                        <a:latin typeface="Calibri"/>
                      </a:endParaRPr>
                    </a:p>
                  </a:txBody>
                  <a:tcPr marL="9525" marR="9525" marT="9525" marB="0" anchor="b"/>
                </a:tc>
                <a:tc>
                  <a:txBody>
                    <a:bodyPr/>
                    <a:lstStyle/>
                    <a:p>
                      <a:pPr algn="r" fontAlgn="b"/>
                      <a:r>
                        <a:rPr lang="en-US" sz="1400" b="1" u="none" strike="noStrike">
                          <a:solidFill>
                            <a:schemeClr val="accent3"/>
                          </a:solidFill>
                          <a:effectLst/>
                        </a:rPr>
                        <a:t>39.6</a:t>
                      </a:r>
                      <a:endParaRPr lang="en-US" sz="1400" b="1" i="0" u="none" strike="noStrike">
                        <a:solidFill>
                          <a:schemeClr val="accent3"/>
                        </a:solidFill>
                        <a:effectLst/>
                        <a:latin typeface="Calibri"/>
                      </a:endParaRPr>
                    </a:p>
                  </a:txBody>
                  <a:tcPr marL="9525" marR="9525" marT="9525" marB="0" anchor="b"/>
                </a:tc>
                <a:tc>
                  <a:txBody>
                    <a:bodyPr/>
                    <a:lstStyle/>
                    <a:p>
                      <a:pPr algn="r" fontAlgn="b"/>
                      <a:r>
                        <a:rPr lang="en-US" sz="1400" b="1" u="none" strike="noStrike" dirty="0">
                          <a:solidFill>
                            <a:schemeClr val="accent3"/>
                          </a:solidFill>
                          <a:effectLst/>
                        </a:rPr>
                        <a:t>44.4</a:t>
                      </a:r>
                      <a:endParaRPr lang="en-US" sz="1400" b="1" i="0" u="none" strike="noStrike" dirty="0">
                        <a:solidFill>
                          <a:schemeClr val="accent3"/>
                        </a:solidFill>
                        <a:effectLst/>
                        <a:latin typeface="Calibri"/>
                      </a:endParaRPr>
                    </a:p>
                  </a:txBody>
                  <a:tcPr marL="9525" marR="9525" marT="9525" marB="0" anchor="b"/>
                </a:tc>
                <a:tc>
                  <a:txBody>
                    <a:bodyPr/>
                    <a:lstStyle/>
                    <a:p>
                      <a:pPr algn="r" fontAlgn="b"/>
                      <a:r>
                        <a:rPr lang="en-US" sz="1400" b="1" u="none" strike="noStrike" dirty="0">
                          <a:solidFill>
                            <a:schemeClr val="accent3"/>
                          </a:solidFill>
                          <a:effectLst/>
                        </a:rPr>
                        <a:t>42.2</a:t>
                      </a:r>
                      <a:endParaRPr lang="en-US" sz="1400" b="1" i="0" u="none" strike="noStrike" dirty="0">
                        <a:solidFill>
                          <a:schemeClr val="accent3"/>
                        </a:solidFill>
                        <a:effectLst/>
                        <a:latin typeface="Calibri"/>
                      </a:endParaRPr>
                    </a:p>
                  </a:txBody>
                  <a:tcPr marL="9525" marR="9525" marT="9525" marB="0" anchor="b"/>
                </a:tc>
                <a:extLst>
                  <a:ext uri="{0D108BD9-81ED-4DB2-BD59-A6C34878D82A}">
                    <a16:rowId xmlns:a16="http://schemas.microsoft.com/office/drawing/2014/main" val="10013"/>
                  </a:ext>
                </a:extLst>
              </a:tr>
              <a:tr h="242789">
                <a:tc>
                  <a:txBody>
                    <a:bodyPr/>
                    <a:lstStyle/>
                    <a:p>
                      <a:pPr algn="l" fontAlgn="b"/>
                      <a:endParaRPr lang="en-US" sz="1400" b="0" i="0" u="none" strike="noStrike">
                        <a:effectLst/>
                        <a:latin typeface="Arial"/>
                      </a:endParaRPr>
                    </a:p>
                  </a:txBody>
                  <a:tcPr marL="9525" marR="9525" marT="9525" marB="0" anchor="b"/>
                </a:tc>
                <a:tc>
                  <a:txBody>
                    <a:bodyPr/>
                    <a:lstStyle/>
                    <a:p>
                      <a:pPr algn="l" fontAlgn="b"/>
                      <a:endParaRPr lang="en-US" sz="1400" b="0" i="0" u="none" strike="noStrike">
                        <a:effectLst/>
                        <a:latin typeface="Arial"/>
                      </a:endParaRPr>
                    </a:p>
                  </a:txBody>
                  <a:tcPr marL="9525" marR="9525" marT="9525" marB="0" anchor="b"/>
                </a:tc>
                <a:tc>
                  <a:txBody>
                    <a:bodyPr/>
                    <a:lstStyle/>
                    <a:p>
                      <a:pPr algn="l" fontAlgn="b"/>
                      <a:endParaRPr lang="en-US" sz="1400" b="0" i="0" u="none" strike="noStrike">
                        <a:effectLst/>
                        <a:latin typeface="Arial"/>
                      </a:endParaRPr>
                    </a:p>
                  </a:txBody>
                  <a:tcPr marL="9525" marR="9525" marT="9525" marB="0" anchor="b"/>
                </a:tc>
                <a:tc>
                  <a:txBody>
                    <a:bodyPr/>
                    <a:lstStyle/>
                    <a:p>
                      <a:pPr algn="l" fontAlgn="b"/>
                      <a:endParaRPr lang="en-US" sz="1400" b="0" i="0" u="none" strike="noStrike">
                        <a:effectLst/>
                        <a:latin typeface="Arial"/>
                      </a:endParaRPr>
                    </a:p>
                  </a:txBody>
                  <a:tcPr marL="9525" marR="9525" marT="9525" marB="0" anchor="b"/>
                </a:tc>
                <a:extLst>
                  <a:ext uri="{0D108BD9-81ED-4DB2-BD59-A6C34878D82A}">
                    <a16:rowId xmlns:a16="http://schemas.microsoft.com/office/drawing/2014/main" val="10014"/>
                  </a:ext>
                </a:extLst>
              </a:tr>
              <a:tr h="252405">
                <a:tc>
                  <a:txBody>
                    <a:bodyPr/>
                    <a:lstStyle/>
                    <a:p>
                      <a:pPr algn="l" fontAlgn="b"/>
                      <a:r>
                        <a:rPr lang="en-US" sz="1400" u="none" strike="noStrike">
                          <a:effectLst/>
                        </a:rPr>
                        <a:t>Average (102 Areas with Population &gt; 500,000)</a:t>
                      </a:r>
                      <a:endParaRPr lang="en-US" sz="1400" b="0" i="0" u="none" strike="noStrike">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38.6</a:t>
                      </a:r>
                      <a:endParaRPr lang="en-US" sz="1400" b="0" i="0" u="none" strike="noStrike">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43.9</a:t>
                      </a:r>
                      <a:endParaRPr lang="en-US" sz="1400" b="0" i="0" u="none" strike="noStrike">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43.5</a:t>
                      </a:r>
                      <a:endParaRPr lang="en-US" sz="1400" b="0" i="0" u="none" strike="noStrike" dirty="0">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fontScale="92500" lnSpcReduction="20000"/>
          </a:bodyPr>
          <a:lstStyle/>
          <a:p>
            <a:r>
              <a:rPr lang="en-US" sz="3300" dirty="0"/>
              <a:t>Perspective on Hispanic Segregation</a:t>
            </a:r>
          </a:p>
          <a:p>
            <a:endParaRPr lang="en-US" dirty="0"/>
          </a:p>
          <a:p>
            <a:pPr lvl="1"/>
            <a:r>
              <a:rPr lang="en-US" dirty="0"/>
              <a:t>Segregation between Hispanics and non-Hispanic whites appears to be linked to immigration.</a:t>
            </a:r>
          </a:p>
          <a:p>
            <a:pPr lvl="1"/>
            <a:endParaRPr lang="en-US" dirty="0"/>
          </a:p>
          <a:p>
            <a:pPr lvl="1"/>
            <a:r>
              <a:rPr lang="en-US" dirty="0"/>
              <a:t>Low-income immigrants from non-English-speaking countries tend to move into neighborhoods where they can find other people who speak the same language and institutions with which they are familiar, such as certain churches or certain types of restaurants.</a:t>
            </a:r>
          </a:p>
          <a:p>
            <a:pPr lvl="1"/>
            <a:endParaRPr lang="en-US" dirty="0"/>
          </a:p>
          <a:p>
            <a:pPr lvl="1"/>
            <a:r>
              <a:rPr lang="en-US" dirty="0"/>
              <a:t>The period between 2000 and 2010 witnessed extensive immigration into the U.S. from Mexico, Central America, and South America, thereby increasing Hispanic segregation.</a:t>
            </a:r>
          </a:p>
          <a:p>
            <a:pPr lvl="1"/>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lstStyle/>
          <a:p>
            <a:r>
              <a:rPr lang="en-US" dirty="0"/>
              <a:t>Dissimilarity Index for Asians (Frey)</a:t>
            </a:r>
          </a:p>
          <a:p>
            <a:endParaRPr lang="en-US" dirty="0"/>
          </a:p>
        </p:txBody>
      </p:sp>
      <p:graphicFrame>
        <p:nvGraphicFramePr>
          <p:cNvPr id="5" name="Table" descr="Please contact Professor Yinger for details regarding figures and graphs."/>
          <p:cNvGraphicFramePr>
            <a:graphicFrameLocks noGrp="1"/>
          </p:cNvGraphicFramePr>
          <p:nvPr>
            <p:extLst>
              <p:ext uri="{D42A27DB-BD31-4B8C-83A1-F6EECF244321}">
                <p14:modId xmlns:p14="http://schemas.microsoft.com/office/powerpoint/2010/main" val="2838685864"/>
              </p:ext>
            </p:extLst>
          </p:nvPr>
        </p:nvGraphicFramePr>
        <p:xfrm>
          <a:off x="914399" y="2036445"/>
          <a:ext cx="7162801" cy="4256937"/>
        </p:xfrm>
        <a:graphic>
          <a:graphicData uri="http://schemas.openxmlformats.org/drawingml/2006/table">
            <a:tbl>
              <a:tblPr firstRow="1">
                <a:tableStyleId>{5C22544A-7EE6-4342-B048-85BDC9FD1C3A}</a:tableStyleId>
              </a:tblPr>
              <a:tblGrid>
                <a:gridCol w="4640932">
                  <a:extLst>
                    <a:ext uri="{9D8B030D-6E8A-4147-A177-3AD203B41FA5}">
                      <a16:colId xmlns:a16="http://schemas.microsoft.com/office/drawing/2014/main" val="20000"/>
                    </a:ext>
                  </a:extLst>
                </a:gridCol>
                <a:gridCol w="840623">
                  <a:extLst>
                    <a:ext uri="{9D8B030D-6E8A-4147-A177-3AD203B41FA5}">
                      <a16:colId xmlns:a16="http://schemas.microsoft.com/office/drawing/2014/main" val="20001"/>
                    </a:ext>
                  </a:extLst>
                </a:gridCol>
                <a:gridCol w="840623">
                  <a:extLst>
                    <a:ext uri="{9D8B030D-6E8A-4147-A177-3AD203B41FA5}">
                      <a16:colId xmlns:a16="http://schemas.microsoft.com/office/drawing/2014/main" val="20002"/>
                    </a:ext>
                  </a:extLst>
                </a:gridCol>
                <a:gridCol w="840623">
                  <a:extLst>
                    <a:ext uri="{9D8B030D-6E8A-4147-A177-3AD203B41FA5}">
                      <a16:colId xmlns:a16="http://schemas.microsoft.com/office/drawing/2014/main" val="20003"/>
                    </a:ext>
                  </a:extLst>
                </a:gridCol>
              </a:tblGrid>
              <a:tr h="213127">
                <a:tc gridSpan="4">
                  <a:txBody>
                    <a:bodyPr/>
                    <a:lstStyle/>
                    <a:p>
                      <a:pPr algn="ctr" fontAlgn="b"/>
                      <a:r>
                        <a:rPr lang="en-US" sz="1400" b="1" u="none" strike="noStrike" dirty="0">
                          <a:effectLst/>
                        </a:rPr>
                        <a:t>Asian/White Dissimilarity Indexes for the 10 Largest Metropolitan Areas, 1990-2010</a:t>
                      </a:r>
                      <a:endParaRPr lang="en-US" sz="1400" b="1" i="0" u="none" strike="noStrike" dirty="0">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3127">
                <a:tc>
                  <a:txBody>
                    <a:bodyPr/>
                    <a:lstStyle/>
                    <a:p>
                      <a:pPr algn="l" fontAlgn="b"/>
                      <a:r>
                        <a:rPr lang="en-US" sz="1400" u="none" strike="noStrike" dirty="0">
                          <a:effectLst/>
                        </a:rPr>
                        <a:t> </a:t>
                      </a:r>
                      <a:endParaRPr lang="en-US" sz="1400" b="0" i="0" u="none" strike="noStrike" dirty="0">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1990</a:t>
                      </a:r>
                      <a:endParaRPr lang="en-US" sz="1400" b="0" i="0" u="none" strike="noStrike">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2000</a:t>
                      </a:r>
                      <a:endParaRPr lang="en-US" sz="1400" b="0" i="0" u="none" strike="noStrike">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2010</a:t>
                      </a:r>
                      <a:endParaRPr lang="en-US" sz="1400" b="0" i="0" u="none" strike="noStrike" dirty="0">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4320">
                <a:tc>
                  <a:txBody>
                    <a:bodyPr/>
                    <a:lstStyle/>
                    <a:p>
                      <a:pPr algn="l" fontAlgn="b"/>
                      <a:r>
                        <a:rPr lang="en-US" sz="1400" u="none" strike="noStrike" dirty="0">
                          <a:effectLst/>
                        </a:rPr>
                        <a:t>New York-Northern New Jersey-Long Island, NY-NJ-PA</a:t>
                      </a:r>
                      <a:endParaRPr lang="en-US" sz="14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a:effectLst/>
                        </a:rPr>
                        <a:t>47.4</a:t>
                      </a:r>
                      <a:endParaRPr lang="en-US" sz="14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a:effectLst/>
                        </a:rPr>
                        <a:t>50.8</a:t>
                      </a:r>
                      <a:endParaRPr lang="en-US" sz="14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a:effectLst/>
                        </a:rPr>
                        <a:t>51.9</a:t>
                      </a:r>
                      <a:endParaRPr lang="en-US" sz="14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63274">
                <a:tc>
                  <a:txBody>
                    <a:bodyPr/>
                    <a:lstStyle/>
                    <a:p>
                      <a:pPr algn="l" fontAlgn="b"/>
                      <a:r>
                        <a:rPr lang="es-ES" sz="1400" u="none" strike="noStrike">
                          <a:effectLst/>
                        </a:rPr>
                        <a:t>Los Angeles-Long Beach-Santa Ana, CA</a:t>
                      </a:r>
                      <a:endParaRPr lang="es-E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43.5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47.9</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48.4</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63274">
                <a:tc>
                  <a:txBody>
                    <a:bodyPr/>
                    <a:lstStyle/>
                    <a:p>
                      <a:pPr algn="l" fontAlgn="b"/>
                      <a:r>
                        <a:rPr lang="en-US" sz="1400" u="none" strike="noStrike" dirty="0">
                          <a:effectLst/>
                        </a:rPr>
                        <a:t>Chicago-Naperville-Joliet, IL-IN-WI</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46.5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46.8</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44.9</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63274">
                <a:tc>
                  <a:txBody>
                    <a:bodyPr/>
                    <a:lstStyle/>
                    <a:p>
                      <a:pPr algn="l" fontAlgn="b"/>
                      <a:r>
                        <a:rPr lang="en-US" sz="1400" u="none" strike="noStrike" dirty="0">
                          <a:effectLst/>
                        </a:rPr>
                        <a:t>Dallas-Fort Worth-Arlington, TX</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41.8</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45.6</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46.6</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74320">
                <a:tc>
                  <a:txBody>
                    <a:bodyPr/>
                    <a:lstStyle/>
                    <a:p>
                      <a:pPr algn="l" fontAlgn="b"/>
                      <a:r>
                        <a:rPr lang="en-US" sz="1400" u="none" strike="noStrike" dirty="0">
                          <a:effectLst/>
                        </a:rPr>
                        <a:t>Philadelphia-Camden-Wilmington, PA-NJ-DE-MD</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42.4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44.1</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42.3</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63274">
                <a:tc>
                  <a:txBody>
                    <a:bodyPr/>
                    <a:lstStyle/>
                    <a:p>
                      <a:pPr algn="l" fontAlgn="b"/>
                      <a:r>
                        <a:rPr lang="en-US" sz="1400" u="none" strike="noStrike">
                          <a:effectLst/>
                        </a:rPr>
                        <a:t>Houston-Sugar Land-Baytown, TX</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48.0</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51.4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50.4</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74320">
                <a:tc>
                  <a:txBody>
                    <a:bodyPr/>
                    <a:lstStyle/>
                    <a:p>
                      <a:pPr algn="l" fontAlgn="b"/>
                      <a:r>
                        <a:rPr lang="en-US" sz="1400" u="none" strike="noStrike" dirty="0">
                          <a:effectLst/>
                        </a:rPr>
                        <a:t>Washington-Arlington-Alexandria, DC-VA-MD-WV</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34.5</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38.7</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38.9</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63274">
                <a:tc>
                  <a:txBody>
                    <a:bodyPr/>
                    <a:lstStyle/>
                    <a:p>
                      <a:pPr algn="l" fontAlgn="b"/>
                      <a:r>
                        <a:rPr lang="en-US" sz="1400" u="none" strike="noStrike">
                          <a:effectLst/>
                        </a:rPr>
                        <a:t>Miami-Fort Lauderdale-Pompano Beach, FL</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26.8</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33.3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34.2</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63274">
                <a:tc>
                  <a:txBody>
                    <a:bodyPr/>
                    <a:lstStyle/>
                    <a:p>
                      <a:pPr algn="l" fontAlgn="b"/>
                      <a:r>
                        <a:rPr lang="en-US" sz="1400" u="none" strike="noStrike">
                          <a:effectLst/>
                        </a:rPr>
                        <a:t>Atlanta-Sandy Springs-Marietta, GA</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42.5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46.9</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48.5</a:t>
                      </a:r>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63274">
                <a:tc>
                  <a:txBody>
                    <a:bodyPr/>
                    <a:lstStyle/>
                    <a:p>
                      <a:pPr algn="l" fontAlgn="b"/>
                      <a:r>
                        <a:rPr lang="en-US" sz="1400" u="none" strike="noStrike" dirty="0">
                          <a:effectLst/>
                        </a:rPr>
                        <a:t>Boston-Cambridge-Quincy, MA-NH</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45.5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47.8</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45.4</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213127">
                <a:tc>
                  <a:txBody>
                    <a:bodyPr/>
                    <a:lstStyle/>
                    <a:p>
                      <a:pPr algn="l" fontAlgn="b"/>
                      <a:endParaRPr lang="en-US" sz="1400" b="0" i="0" u="none" strike="noStrike" dirty="0">
                        <a:effectLst/>
                        <a:latin typeface="Arial"/>
                      </a:endParaRPr>
                    </a:p>
                  </a:txBody>
                  <a:tcPr marL="9525" marR="9525" marT="9525" marB="0" anchor="b"/>
                </a:tc>
                <a:tc>
                  <a:txBody>
                    <a:bodyPr/>
                    <a:lstStyle/>
                    <a:p>
                      <a:pPr algn="l" fontAlgn="b"/>
                      <a:endParaRPr lang="en-US" sz="1400" b="0" i="0" u="none" strike="noStrike">
                        <a:effectLst/>
                        <a:latin typeface="Arial"/>
                      </a:endParaRPr>
                    </a:p>
                  </a:txBody>
                  <a:tcPr marL="9525" marR="9525" marT="9525" marB="0" anchor="b"/>
                </a:tc>
                <a:tc>
                  <a:txBody>
                    <a:bodyPr/>
                    <a:lstStyle/>
                    <a:p>
                      <a:pPr algn="l" fontAlgn="b"/>
                      <a:endParaRPr lang="en-US" sz="1400" b="0" i="0" u="none" strike="noStrike">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12"/>
                  </a:ext>
                </a:extLst>
              </a:tr>
              <a:tr h="213127">
                <a:tc>
                  <a:txBody>
                    <a:bodyPr/>
                    <a:lstStyle/>
                    <a:p>
                      <a:pPr algn="l" fontAlgn="b"/>
                      <a:r>
                        <a:rPr lang="en-US" sz="1400" b="1" i="0" u="none" strike="noStrike" dirty="0">
                          <a:solidFill>
                            <a:schemeClr val="accent3"/>
                          </a:solidFill>
                          <a:effectLst/>
                          <a:latin typeface="+mn-lt"/>
                        </a:rPr>
                        <a:t>Syracuse, NY</a:t>
                      </a:r>
                    </a:p>
                  </a:txBody>
                  <a:tcPr marL="9525" marR="9525" marT="9525" marB="0" anchor="b"/>
                </a:tc>
                <a:tc>
                  <a:txBody>
                    <a:bodyPr/>
                    <a:lstStyle/>
                    <a:p>
                      <a:pPr algn="r" fontAlgn="b"/>
                      <a:r>
                        <a:rPr lang="en-US" sz="1400" b="1" i="0" u="none" strike="noStrike" dirty="0">
                          <a:solidFill>
                            <a:schemeClr val="accent3"/>
                          </a:solidFill>
                          <a:effectLst/>
                          <a:latin typeface="+mn-lt"/>
                        </a:rPr>
                        <a:t>45.2</a:t>
                      </a:r>
                    </a:p>
                  </a:txBody>
                  <a:tcPr marL="9525" marR="9525" marT="9525" marB="0" anchor="b"/>
                </a:tc>
                <a:tc>
                  <a:txBody>
                    <a:bodyPr/>
                    <a:lstStyle/>
                    <a:p>
                      <a:pPr algn="r" fontAlgn="b"/>
                      <a:r>
                        <a:rPr lang="en-US" sz="1400" b="1" i="0" u="none" strike="noStrike" dirty="0">
                          <a:solidFill>
                            <a:schemeClr val="accent3"/>
                          </a:solidFill>
                          <a:effectLst/>
                          <a:latin typeface="+mn-lt"/>
                        </a:rPr>
                        <a:t>48.1</a:t>
                      </a:r>
                    </a:p>
                  </a:txBody>
                  <a:tcPr marL="9525" marR="9525" marT="9525" marB="0" anchor="b"/>
                </a:tc>
                <a:tc>
                  <a:txBody>
                    <a:bodyPr/>
                    <a:lstStyle/>
                    <a:p>
                      <a:pPr algn="r" fontAlgn="b"/>
                      <a:r>
                        <a:rPr lang="en-US" sz="1400" b="1" i="0" u="none" strike="noStrike" dirty="0">
                          <a:solidFill>
                            <a:schemeClr val="accent3"/>
                          </a:solidFill>
                          <a:effectLst/>
                          <a:latin typeface="+mn-lt"/>
                        </a:rPr>
                        <a:t>51.5</a:t>
                      </a:r>
                    </a:p>
                  </a:txBody>
                  <a:tcPr marL="9525" marR="9525" marT="9525" marB="0" anchor="b"/>
                </a:tc>
                <a:extLst>
                  <a:ext uri="{0D108BD9-81ED-4DB2-BD59-A6C34878D82A}">
                    <a16:rowId xmlns:a16="http://schemas.microsoft.com/office/drawing/2014/main" val="10013"/>
                  </a:ext>
                </a:extLst>
              </a:tr>
              <a:tr h="213127">
                <a:tc>
                  <a:txBody>
                    <a:bodyPr/>
                    <a:lstStyle/>
                    <a:p>
                      <a:pPr algn="l" fontAlgn="b"/>
                      <a:endParaRPr lang="en-US" sz="1400" b="0" i="0" u="none" strike="noStrike">
                        <a:effectLst/>
                        <a:latin typeface="Arial"/>
                      </a:endParaRPr>
                    </a:p>
                  </a:txBody>
                  <a:tcPr marL="9525" marR="9525" marT="9525" marB="0" anchor="b"/>
                </a:tc>
                <a:tc>
                  <a:txBody>
                    <a:bodyPr/>
                    <a:lstStyle/>
                    <a:p>
                      <a:pPr algn="l" fontAlgn="b"/>
                      <a:endParaRPr lang="en-US" sz="1400" b="0" i="0" u="none" strike="noStrike">
                        <a:effectLst/>
                        <a:latin typeface="Arial"/>
                      </a:endParaRPr>
                    </a:p>
                  </a:txBody>
                  <a:tcPr marL="9525" marR="9525" marT="9525" marB="0" anchor="b"/>
                </a:tc>
                <a:tc>
                  <a:txBody>
                    <a:bodyPr/>
                    <a:lstStyle/>
                    <a:p>
                      <a:pPr algn="l" fontAlgn="b"/>
                      <a:endParaRPr lang="en-US" sz="1400" b="0" i="0" u="none" strike="noStrike">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14"/>
                  </a:ext>
                </a:extLst>
              </a:tr>
              <a:tr h="263274">
                <a:tc>
                  <a:txBody>
                    <a:bodyPr/>
                    <a:lstStyle/>
                    <a:p>
                      <a:pPr algn="l" fontAlgn="b"/>
                      <a:r>
                        <a:rPr lang="en-US" sz="1400" u="none" strike="noStrike">
                          <a:effectLst/>
                        </a:rPr>
                        <a:t>Average (102 Areas with Population &gt; 500,000)</a:t>
                      </a:r>
                      <a:endParaRPr lang="en-US" sz="1400" b="0" i="0" u="none" strike="noStrike">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38.4</a:t>
                      </a:r>
                      <a:endParaRPr lang="en-US" sz="1400" b="0" i="0" u="none" strike="noStrike">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39.8</a:t>
                      </a:r>
                      <a:endParaRPr lang="en-US" sz="1400" b="0" i="0" u="none" strike="noStrike">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39.7</a:t>
                      </a:r>
                      <a:endParaRPr lang="en-US" sz="1400" b="0" i="0" u="none" strike="noStrike" dirty="0">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45048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lstStyle/>
          <a:p>
            <a:pPr>
              <a:buFont typeface="Arial" panose="020B0604020202020204" pitchFamily="34" charset="0"/>
              <a:buChar char="•"/>
            </a:pPr>
            <a:r>
              <a:rPr lang="en-US" dirty="0"/>
              <a:t> Median Segregation by Group, 2017</a:t>
            </a:r>
          </a:p>
        </p:txBody>
      </p:sp>
      <p:pic>
        <p:nvPicPr>
          <p:cNvPr id="6" name="Table" descr="Please contact Professor Yinger for details regarding figures and graphs.">
            <a:extLst>
              <a:ext uri="{FF2B5EF4-FFF2-40B4-BE49-F238E27FC236}">
                <a16:creationId xmlns:a16="http://schemas.microsoft.com/office/drawing/2014/main" id="{100EFAF5-F6BD-49C5-B3EC-F048686B6748}"/>
              </a:ext>
            </a:extLst>
          </p:cNvPr>
          <p:cNvPicPr>
            <a:picLocks noChangeAspect="1"/>
          </p:cNvPicPr>
          <p:nvPr/>
        </p:nvPicPr>
        <p:blipFill rotWithShape="1">
          <a:blip r:embed="rId2"/>
          <a:srcRect l="16667" t="32666" r="16667" b="35334"/>
          <a:stretch/>
        </p:blipFill>
        <p:spPr>
          <a:xfrm>
            <a:off x="508000" y="2286000"/>
            <a:ext cx="8128000" cy="2438400"/>
          </a:xfrm>
          <a:prstGeom prst="rect">
            <a:avLst/>
          </a:prstGeom>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12875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a:bodyPr>
          <a:lstStyle/>
          <a:p>
            <a:r>
              <a:rPr lang="en-US" dirty="0"/>
              <a:t>Class Outline</a:t>
            </a:r>
          </a:p>
          <a:p>
            <a:endParaRPr lang="en-US" dirty="0"/>
          </a:p>
          <a:p>
            <a:pPr lvl="1"/>
            <a:r>
              <a:rPr lang="en-US" dirty="0"/>
              <a:t>1. Measurement of Segregation</a:t>
            </a:r>
          </a:p>
          <a:p>
            <a:pPr lvl="1"/>
            <a:endParaRPr lang="en-US" dirty="0"/>
          </a:p>
          <a:p>
            <a:pPr lvl="1"/>
            <a:r>
              <a:rPr lang="en-US" dirty="0"/>
              <a:t>2. Causes of Segregation</a:t>
            </a:r>
          </a:p>
          <a:p>
            <a:pPr lvl="1"/>
            <a:endParaRPr lang="en-US" dirty="0"/>
          </a:p>
          <a:p>
            <a:pPr lvl="1"/>
            <a:r>
              <a:rPr lang="en-US" dirty="0"/>
              <a:t>3. Consequences of Segregation</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a:bodyPr>
          <a:lstStyle/>
          <a:p>
            <a:r>
              <a:rPr lang="en-US" dirty="0"/>
              <a:t>Class Outline</a:t>
            </a:r>
          </a:p>
          <a:p>
            <a:endParaRPr lang="en-US" dirty="0"/>
          </a:p>
          <a:p>
            <a:pPr lvl="1"/>
            <a:r>
              <a:rPr lang="en-US" dirty="0"/>
              <a:t>1. Measurement of Segregation</a:t>
            </a:r>
          </a:p>
          <a:p>
            <a:pPr lvl="1"/>
            <a:endParaRPr lang="en-US" dirty="0"/>
          </a:p>
          <a:p>
            <a:pPr lvl="1"/>
            <a:r>
              <a:rPr lang="en-US" dirty="0">
                <a:solidFill>
                  <a:srgbClr val="FF0000"/>
                </a:solidFill>
              </a:rPr>
              <a:t>2. Causes of Segregation</a:t>
            </a:r>
          </a:p>
          <a:p>
            <a:pPr lvl="1"/>
            <a:endParaRPr lang="en-US" dirty="0"/>
          </a:p>
          <a:p>
            <a:pPr lvl="1"/>
            <a:r>
              <a:rPr lang="en-US" dirty="0"/>
              <a:t>3. Consequences of Segregation</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774978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5" name="Title: Questions">
            <a:extLst>
              <a:ext uri="{FF2B5EF4-FFF2-40B4-BE49-F238E27FC236}">
                <a16:creationId xmlns:a16="http://schemas.microsoft.com/office/drawing/2014/main" id="{50A933FF-20E2-4A2A-B12B-ED58A9C937F7}"/>
              </a:ext>
            </a:extLst>
          </p:cNvPr>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a:solidFill>
                  <a:srgbClr val="FF0000"/>
                </a:solidFill>
              </a:rPr>
              <a:t>Questions</a:t>
            </a:r>
            <a:endParaRPr lang="en-US" dirty="0">
              <a:solidFill>
                <a:srgbClr val="FF0000"/>
              </a:solidFill>
            </a:endParaRP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Content Placeholder">
            <a:extLst>
              <a:ext uri="{FF2B5EF4-FFF2-40B4-BE49-F238E27FC236}">
                <a16:creationId xmlns:a16="http://schemas.microsoft.com/office/drawing/2014/main" id="{BEA1E37F-9905-4428-AC59-D30DC9EE8638}"/>
              </a:ext>
            </a:extLst>
          </p:cNvPr>
          <p:cNvSpPr txBox="1">
            <a:spLocks/>
          </p:cNvSpPr>
          <p:nvPr/>
        </p:nvSpPr>
        <p:spPr>
          <a:xfrm>
            <a:off x="457200" y="2249424"/>
            <a:ext cx="8229600" cy="4325112"/>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t>What is the “dissimilarity index” how is it interpreted?</a:t>
            </a:r>
          </a:p>
          <a:p>
            <a:endParaRPr lang="en-US" dirty="0"/>
          </a:p>
          <a:p>
            <a:r>
              <a:rPr lang="en-US" dirty="0"/>
              <a:t>What are the trends in black-white residential segregation?</a:t>
            </a:r>
          </a:p>
          <a:p>
            <a:endParaRPr lang="en-US" dirty="0"/>
          </a:p>
          <a:p>
            <a:r>
              <a:rPr lang="en-US" dirty="0"/>
              <a:t>What are the trends in Hispanic-white residential segregation? </a:t>
            </a:r>
          </a:p>
        </p:txBody>
      </p:sp>
    </p:spTree>
    <p:extLst>
      <p:ext uri="{BB962C8B-B14F-4D97-AF65-F5344CB8AC3E}">
        <p14:creationId xmlns:p14="http://schemas.microsoft.com/office/powerpoint/2010/main" val="153239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lstStyle/>
          <a:p>
            <a:r>
              <a:rPr lang="en-US" dirty="0"/>
              <a:t>Causes of Segregation</a:t>
            </a:r>
          </a:p>
          <a:p>
            <a:endParaRPr lang="en-US" dirty="0"/>
          </a:p>
          <a:p>
            <a:pPr lvl="1"/>
            <a:r>
              <a:rPr lang="en-US" dirty="0"/>
              <a:t>Discrimination</a:t>
            </a:r>
          </a:p>
          <a:p>
            <a:pPr lvl="1"/>
            <a:endParaRPr lang="en-US" dirty="0"/>
          </a:p>
          <a:p>
            <a:pPr lvl="1"/>
            <a:r>
              <a:rPr lang="en-US" dirty="0"/>
              <a:t>Preferences (</a:t>
            </a:r>
            <a:r>
              <a:rPr lang="en-US" dirty="0">
                <a:solidFill>
                  <a:schemeClr val="accent3"/>
                </a:solidFill>
              </a:rPr>
              <a:t>which are based on experiences</a:t>
            </a:r>
            <a:r>
              <a:rPr lang="en-US" dirty="0"/>
              <a:t>)</a:t>
            </a:r>
          </a:p>
          <a:p>
            <a:pPr lvl="1"/>
            <a:endParaRPr lang="en-US" dirty="0"/>
          </a:p>
          <a:p>
            <a:pPr lvl="1"/>
            <a:r>
              <a:rPr lang="en-US" dirty="0"/>
              <a:t>Income and wealth differences (</a:t>
            </a:r>
            <a:r>
              <a:rPr lang="en-US" dirty="0">
                <a:solidFill>
                  <a:schemeClr val="accent3"/>
                </a:solidFill>
              </a:rPr>
              <a:t>which reflect past and current discrimination</a:t>
            </a:r>
            <a:r>
              <a:rPr lang="en-US" dirty="0"/>
              <a:t>)</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a:bodyPr>
          <a:lstStyle/>
          <a:p>
            <a:r>
              <a:rPr lang="en-US" dirty="0"/>
              <a:t>Causes of Segregation: Discrimination</a:t>
            </a:r>
          </a:p>
          <a:p>
            <a:endParaRPr lang="en-US" dirty="0"/>
          </a:p>
          <a:p>
            <a:pPr lvl="1"/>
            <a:r>
              <a:rPr lang="en-US" dirty="0"/>
              <a:t>Discrimination obviously can contribute to segregation.</a:t>
            </a:r>
          </a:p>
          <a:p>
            <a:pPr lvl="1"/>
            <a:endParaRPr lang="en-US" dirty="0"/>
          </a:p>
          <a:p>
            <a:pPr lvl="1"/>
            <a:r>
              <a:rPr lang="en-US" dirty="0"/>
              <a:t>Specifically, segregation is reinforced by </a:t>
            </a:r>
          </a:p>
          <a:p>
            <a:pPr lvl="1"/>
            <a:endParaRPr lang="en-US" dirty="0"/>
          </a:p>
          <a:p>
            <a:pPr lvl="2"/>
            <a:r>
              <a:rPr lang="en-US" dirty="0"/>
              <a:t>Denial of information about available housing,</a:t>
            </a:r>
          </a:p>
          <a:p>
            <a:pPr lvl="2"/>
            <a:r>
              <a:rPr lang="en-US" dirty="0"/>
              <a:t>Racial/ethnic steering,</a:t>
            </a:r>
          </a:p>
          <a:p>
            <a:pPr lvl="2"/>
            <a:r>
              <a:rPr lang="en-US" dirty="0"/>
              <a:t>Lack of cooperation in completing transactions.</a:t>
            </a:r>
          </a:p>
          <a:p>
            <a:pPr lvl="1"/>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lnSpcReduction="10000"/>
          </a:bodyPr>
          <a:lstStyle/>
          <a:p>
            <a:r>
              <a:rPr lang="en-US" dirty="0"/>
              <a:t>Causes of Segregation: Government Discrimination</a:t>
            </a:r>
          </a:p>
          <a:p>
            <a:endParaRPr lang="en-US" dirty="0"/>
          </a:p>
          <a:p>
            <a:pPr lvl="1"/>
            <a:r>
              <a:rPr lang="en-US" dirty="0"/>
              <a:t>Governmental actions also have led to segregation.  See Rothstein (</a:t>
            </a:r>
            <a:r>
              <a:rPr lang="en-US" i="1" dirty="0"/>
              <a:t>The Color of Law</a:t>
            </a:r>
            <a:r>
              <a:rPr lang="en-US" dirty="0"/>
              <a:t>).</a:t>
            </a:r>
          </a:p>
          <a:p>
            <a:pPr lvl="1"/>
            <a:endParaRPr lang="en-US" dirty="0"/>
          </a:p>
          <a:p>
            <a:pPr lvl="2"/>
            <a:r>
              <a:rPr lang="en-US" dirty="0"/>
              <a:t>Racial zoning (before 1917)</a:t>
            </a:r>
          </a:p>
          <a:p>
            <a:pPr lvl="2"/>
            <a:r>
              <a:rPr lang="en-US" dirty="0"/>
              <a:t>Enforcing racial restrictive covenants (before 1948) </a:t>
            </a:r>
          </a:p>
          <a:p>
            <a:pPr lvl="2"/>
            <a:r>
              <a:rPr lang="en-US" dirty="0"/>
              <a:t>Explicit redlining in federal loan programs (until the 1960s)</a:t>
            </a:r>
          </a:p>
          <a:p>
            <a:pPr lvl="2"/>
            <a:r>
              <a:rPr lang="en-US" dirty="0"/>
              <a:t>Discriminatory siting and admission in federal public housing projects</a:t>
            </a:r>
          </a:p>
          <a:p>
            <a:pPr lvl="2"/>
            <a:r>
              <a:rPr lang="en-US" dirty="0"/>
              <a:t>Failure to outlaw discrimination in housing or, after 1968, to enforce prohibitions</a:t>
            </a:r>
          </a:p>
          <a:p>
            <a:pPr lvl="1"/>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053651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fontScale="70000" lnSpcReduction="20000"/>
          </a:bodyPr>
          <a:lstStyle/>
          <a:p>
            <a:r>
              <a:rPr lang="en-US" dirty="0"/>
              <a:t>Causes of Segregation: Government Discrimination, Recent Debates</a:t>
            </a:r>
          </a:p>
          <a:p>
            <a:endParaRPr lang="en-US" dirty="0"/>
          </a:p>
          <a:p>
            <a:pPr lvl="1"/>
            <a:r>
              <a:rPr lang="en-US" dirty="0"/>
              <a:t>Some scholars have found a lingering effect of redlining associated with government lending in the 1920s and before (on syllabus).</a:t>
            </a:r>
          </a:p>
          <a:p>
            <a:pPr lvl="1"/>
            <a:endParaRPr lang="en-US" dirty="0"/>
          </a:p>
          <a:p>
            <a:pPr lvl="2"/>
            <a:r>
              <a:rPr lang="en-US" dirty="0"/>
              <a:t>A. </a:t>
            </a:r>
            <a:r>
              <a:rPr lang="en-US" dirty="0" err="1"/>
              <a:t>Shertzer</a:t>
            </a:r>
            <a:r>
              <a:rPr lang="en-US" dirty="0"/>
              <a:t> and R. P. Walsh (</a:t>
            </a:r>
            <a:r>
              <a:rPr lang="en-US" i="1" dirty="0"/>
              <a:t>ReStat</a:t>
            </a:r>
            <a:r>
              <a:rPr lang="en-US" dirty="0"/>
              <a:t>, 2019). </a:t>
            </a:r>
          </a:p>
          <a:p>
            <a:pPr marL="704088" lvl="2" indent="0">
              <a:buNone/>
            </a:pPr>
            <a:endParaRPr lang="en-US" sz="2000" dirty="0"/>
          </a:p>
          <a:p>
            <a:pPr lvl="2"/>
            <a:r>
              <a:rPr lang="en-US" dirty="0"/>
              <a:t>D. Aaronson, D. </a:t>
            </a:r>
            <a:r>
              <a:rPr lang="en-US" dirty="0" err="1"/>
              <a:t>Hartley,and</a:t>
            </a:r>
            <a:r>
              <a:rPr lang="en-US" dirty="0"/>
              <a:t> B. </a:t>
            </a:r>
            <a:r>
              <a:rPr lang="en-US" dirty="0" err="1"/>
              <a:t>Mazumder</a:t>
            </a:r>
            <a:r>
              <a:rPr lang="en-US" dirty="0"/>
              <a:t> (Chicago Fed Working Paper. 2019). Available at: </a:t>
            </a:r>
            <a:r>
              <a:rPr lang="en-US" u="sng" dirty="0">
                <a:hlinkClick r:id="rId2"/>
              </a:rPr>
              <a:t>https://www.chicagofed.org/publications/working-papers/2017/wp2017-12</a:t>
            </a:r>
            <a:r>
              <a:rPr lang="en-US" dirty="0"/>
              <a:t> .</a:t>
            </a:r>
            <a:endParaRPr lang="en-US" sz="2000" dirty="0"/>
          </a:p>
          <a:p>
            <a:pPr lvl="4"/>
            <a:endParaRPr lang="en-US" dirty="0"/>
          </a:p>
          <a:p>
            <a:pPr lvl="1"/>
            <a:r>
              <a:rPr lang="en-US" dirty="0"/>
              <a:t>There is a debate about the importance of government actions versus prejudice and discrimination.</a:t>
            </a:r>
          </a:p>
          <a:p>
            <a:pPr lvl="1"/>
            <a:endParaRPr lang="en-US" dirty="0"/>
          </a:p>
          <a:p>
            <a:pPr lvl="2"/>
            <a:r>
              <a:rPr lang="en-US" dirty="0"/>
              <a:t>An op-ed by </a:t>
            </a:r>
            <a:r>
              <a:rPr lang="en-US" dirty="0" err="1"/>
              <a:t>Boustan</a:t>
            </a:r>
            <a:r>
              <a:rPr lang="en-US" dirty="0"/>
              <a:t>: </a:t>
            </a:r>
            <a:r>
              <a:rPr lang="en-US" dirty="0">
                <a:hlinkClick r:id="rId3"/>
              </a:rPr>
              <a:t>https://www.nytimes.com/2017/05/15/opinion/white-flight.html</a:t>
            </a:r>
            <a:r>
              <a:rPr lang="en-US" dirty="0"/>
              <a:t> </a:t>
            </a:r>
          </a:p>
          <a:p>
            <a:pPr lvl="2"/>
            <a:endParaRPr lang="en-US" dirty="0"/>
          </a:p>
          <a:p>
            <a:pPr lvl="2"/>
            <a:r>
              <a:rPr lang="en-US" dirty="0"/>
              <a:t>A letter in response from Rothstein: </a:t>
            </a:r>
            <a:r>
              <a:rPr lang="en-US" dirty="0">
                <a:hlinkClick r:id="rId4"/>
              </a:rPr>
              <a:t>https://www.nytimes.com/2017/05/24/opinion/dissecting-white-flight.html</a:t>
            </a:r>
            <a:r>
              <a:rPr lang="en-US" dirty="0"/>
              <a:t> </a:t>
            </a:r>
          </a:p>
          <a:p>
            <a:pPr lvl="1"/>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70956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fontScale="92500" lnSpcReduction="20000"/>
          </a:bodyPr>
          <a:lstStyle/>
          <a:p>
            <a:r>
              <a:rPr lang="en-US" dirty="0"/>
              <a:t>Causes of Segregation: Attitudes</a:t>
            </a:r>
          </a:p>
          <a:p>
            <a:pPr>
              <a:lnSpc>
                <a:spcPct val="60000"/>
              </a:lnSpc>
            </a:pPr>
            <a:endParaRPr lang="en-US" dirty="0"/>
          </a:p>
          <a:p>
            <a:pPr lvl="1"/>
            <a:r>
              <a:rPr lang="en-US" dirty="0"/>
              <a:t>Historically, prejudice has been a powerful cause of segregation.</a:t>
            </a:r>
          </a:p>
          <a:p>
            <a:pPr marL="411480" lvl="1" indent="0">
              <a:buNone/>
            </a:pPr>
            <a:endParaRPr lang="en-US" dirty="0"/>
          </a:p>
          <a:p>
            <a:pPr lvl="1"/>
            <a:r>
              <a:rPr lang="en-US" dirty="0" err="1"/>
              <a:t>Boustan</a:t>
            </a:r>
            <a:r>
              <a:rPr lang="en-US" dirty="0"/>
              <a:t> (</a:t>
            </a:r>
            <a:r>
              <a:rPr lang="en-US" i="1" dirty="0"/>
              <a:t>QJE</a:t>
            </a:r>
            <a:r>
              <a:rPr lang="en-US" dirty="0"/>
              <a:t>, February 2010) finds that</a:t>
            </a:r>
          </a:p>
          <a:p>
            <a:pPr lvl="2"/>
            <a:endParaRPr lang="en-US" dirty="0"/>
          </a:p>
          <a:p>
            <a:pPr lvl="2"/>
            <a:r>
              <a:rPr lang="en-US" dirty="0"/>
              <a:t>“The distinctive American pattern—in which blacks live in cities and whites in suburbs—was enhanced by a large black migration from the rural South. I show that whites responded to this black influx by leaving cities and rule out an indirect effect on housing prices as a sole cause. I instrument for changes in black population by using local economic conditions to predict black migration from southern states and assigning predicted flows to northern cities according to established settlement  patterns. The best causal estimates imply that each black arrival led to 2.7 white departures.”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a:bodyPr>
          <a:lstStyle/>
          <a:p>
            <a:r>
              <a:rPr lang="en-US" dirty="0"/>
              <a:t>Causes of Segregation: Attitudes, Continued</a:t>
            </a:r>
          </a:p>
          <a:p>
            <a:pPr>
              <a:lnSpc>
                <a:spcPct val="60000"/>
              </a:lnSpc>
            </a:pPr>
            <a:endParaRPr lang="en-US" dirty="0"/>
          </a:p>
          <a:p>
            <a:pPr lvl="1"/>
            <a:r>
              <a:rPr lang="en-US" dirty="0"/>
              <a:t>An excellent article by </a:t>
            </a:r>
            <a:r>
              <a:rPr lang="en-US" dirty="0" err="1"/>
              <a:t>Ihlanfeldt</a:t>
            </a:r>
            <a:r>
              <a:rPr lang="en-US" dirty="0"/>
              <a:t> and </a:t>
            </a:r>
            <a:r>
              <a:rPr lang="en-US" dirty="0" err="1"/>
              <a:t>Scafidi</a:t>
            </a:r>
            <a:r>
              <a:rPr lang="en-US" dirty="0"/>
              <a:t> (</a:t>
            </a:r>
            <a:r>
              <a:rPr lang="en-US" i="1" dirty="0"/>
              <a:t>Housing Studies</a:t>
            </a:r>
            <a:r>
              <a:rPr lang="en-US" dirty="0"/>
              <a:t>, May 2004; data from Atlanta, Boston, and LA) examines the simultaneity between racial attitudes and racial segregation.</a:t>
            </a:r>
          </a:p>
          <a:p>
            <a:pPr lvl="1">
              <a:lnSpc>
                <a:spcPct val="60000"/>
              </a:lnSpc>
            </a:pPr>
            <a:endParaRPr lang="en-US" dirty="0"/>
          </a:p>
          <a:p>
            <a:pPr lvl="2"/>
            <a:r>
              <a:rPr lang="en-US" dirty="0"/>
              <a:t>Whites’ neighborhood racial preferences play an important role in explaining the racial composition of their neighborhoods.</a:t>
            </a:r>
          </a:p>
          <a:p>
            <a:pPr lvl="2">
              <a:lnSpc>
                <a:spcPct val="60000"/>
              </a:lnSpc>
            </a:pPr>
            <a:endParaRPr lang="en-US" dirty="0"/>
          </a:p>
          <a:p>
            <a:pPr lvl="2"/>
            <a:r>
              <a:rPr lang="en-US" dirty="0"/>
              <a:t>Inter-racial contact in neighborhoods and workplaces leads to a greater willingness among whites to live with blacks.</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299925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a:bodyPr>
          <a:lstStyle/>
          <a:p>
            <a:r>
              <a:rPr lang="en-US" dirty="0"/>
              <a:t>Causes of Segregation: Attitudes, Continued</a:t>
            </a:r>
          </a:p>
          <a:p>
            <a:pPr>
              <a:lnSpc>
                <a:spcPct val="60000"/>
              </a:lnSpc>
            </a:pPr>
            <a:endParaRPr lang="en-US" dirty="0"/>
          </a:p>
          <a:p>
            <a:pPr lvl="1"/>
            <a:r>
              <a:rPr lang="en-US" dirty="0"/>
              <a:t>A hedonic regression can also shed light on the role of attitudes.</a:t>
            </a:r>
          </a:p>
          <a:p>
            <a:pPr lvl="1"/>
            <a:endParaRPr lang="en-US" dirty="0"/>
          </a:p>
          <a:p>
            <a:pPr lvl="1"/>
            <a:r>
              <a:rPr lang="en-US" dirty="0"/>
              <a:t>The following slides illustrate the hedonic results for percent black and percent Hispanic in a block group from my study of Cleveland in 2000.</a:t>
            </a:r>
          </a:p>
          <a:p>
            <a:pPr lvl="1"/>
            <a:endParaRPr lang="en-US" dirty="0"/>
          </a:p>
          <a:p>
            <a:pPr lvl="1"/>
            <a:r>
              <a:rPr lang="en-US" dirty="0"/>
              <a:t>Clearly, some people prefer high-white neighborhoods and others prefer high-minority neighborhoods.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560398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6200" y="6439694"/>
            <a:ext cx="8229600" cy="418306"/>
          </a:xfrm>
        </p:spPr>
        <p:txBody>
          <a:bodyPr>
            <a:normAutofit/>
          </a:bodyPr>
          <a:lstStyle/>
          <a:p>
            <a:r>
              <a:rPr lang="en-US" sz="1600" dirty="0"/>
              <a:t>Cleveland Application </a:t>
            </a:r>
          </a:p>
        </p:txBody>
      </p:sp>
      <p:sp>
        <p:nvSpPr>
          <p:cNvPr id="3" name="Content Placeholder"/>
          <p:cNvSpPr>
            <a:spLocks noGrp="1"/>
          </p:cNvSpPr>
          <p:nvPr>
            <p:ph idx="1"/>
          </p:nvPr>
        </p:nvSpPr>
        <p:spPr>
          <a:xfrm>
            <a:off x="457200" y="381000"/>
            <a:ext cx="8229600" cy="5791200"/>
          </a:xfrm>
        </p:spPr>
        <p:txBody>
          <a:bodyPr>
            <a:normAutofit/>
          </a:bodyPr>
          <a:lstStyle/>
          <a:p>
            <a:pPr algn="ctr">
              <a:buNone/>
            </a:pPr>
            <a:r>
              <a:rPr lang="en-US" dirty="0"/>
              <a:t> </a:t>
            </a:r>
          </a:p>
        </p:txBody>
      </p:sp>
      <p:graphicFrame>
        <p:nvGraphicFramePr>
          <p:cNvPr id="4" name="Chart" descr="Please contact Professor Yinger for details regarding figures and graphs."/>
          <p:cNvGraphicFramePr/>
          <p:nvPr>
            <p:extLst>
              <p:ext uri="{D42A27DB-BD31-4B8C-83A1-F6EECF244321}">
                <p14:modId xmlns:p14="http://schemas.microsoft.com/office/powerpoint/2010/main" val="3644794506"/>
              </p:ext>
            </p:extLst>
          </p:nvPr>
        </p:nvGraphicFramePr>
        <p:xfrm>
          <a:off x="1028700" y="1176904"/>
          <a:ext cx="7086599" cy="50061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975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458200" cy="5355336"/>
          </a:xfrm>
        </p:spPr>
        <p:txBody>
          <a:bodyPr>
            <a:normAutofit lnSpcReduction="10000"/>
          </a:bodyPr>
          <a:lstStyle/>
          <a:p>
            <a:r>
              <a:rPr lang="en-US" dirty="0"/>
              <a:t>Survey</a:t>
            </a:r>
          </a:p>
          <a:p>
            <a:pPr lvl="1"/>
            <a:endParaRPr lang="en-US" dirty="0"/>
          </a:p>
          <a:p>
            <a:pPr lvl="1"/>
            <a:r>
              <a:rPr lang="en-US" dirty="0"/>
              <a:t>Note:  An excellent survey of the literature is:</a:t>
            </a:r>
          </a:p>
          <a:p>
            <a:pPr lvl="1"/>
            <a:endParaRPr lang="en-US" dirty="0"/>
          </a:p>
          <a:p>
            <a:pPr lvl="1"/>
            <a:r>
              <a:rPr lang="en-US" dirty="0"/>
              <a:t>Leah P. </a:t>
            </a:r>
            <a:r>
              <a:rPr lang="en-US" dirty="0" err="1"/>
              <a:t>Boustan</a:t>
            </a:r>
            <a:r>
              <a:rPr lang="en-US" dirty="0"/>
              <a:t>, "Racial Residential Segregation in American Cities." in </a:t>
            </a:r>
            <a:r>
              <a:rPr lang="en-US" i="1" u="sng" dirty="0"/>
              <a:t>Handbook of Urban Economics and Planning</a:t>
            </a:r>
            <a:r>
              <a:rPr lang="en-US" dirty="0"/>
              <a:t>, eds. Nancy Brooks, Kieran Donaghy and </a:t>
            </a:r>
            <a:r>
              <a:rPr lang="en-US" dirty="0" err="1"/>
              <a:t>Gerrit</a:t>
            </a:r>
            <a:r>
              <a:rPr lang="en-US" dirty="0"/>
              <a:t> </a:t>
            </a:r>
            <a:r>
              <a:rPr lang="en-US" dirty="0" err="1"/>
              <a:t>Knaap</a:t>
            </a:r>
            <a:r>
              <a:rPr lang="en-US" dirty="0"/>
              <a:t>. Oxford University Press, 2011.</a:t>
            </a:r>
          </a:p>
          <a:p>
            <a:pPr marL="411480" lvl="1" indent="0">
              <a:buNone/>
            </a:pPr>
            <a:r>
              <a:rPr lang="en-US" dirty="0"/>
              <a:t>  </a:t>
            </a:r>
          </a:p>
          <a:p>
            <a:pPr lvl="1"/>
            <a:r>
              <a:rPr lang="en-US" dirty="0"/>
              <a:t>Available at: </a:t>
            </a:r>
            <a:r>
              <a:rPr lang="en-US" dirty="0">
                <a:hlinkClick r:id="rId2"/>
              </a:rPr>
              <a:t>http://www.princeton.edu/~lboustan/research_pdfs/research13_handbook.pdf</a:t>
            </a:r>
            <a:r>
              <a:rPr lang="en-US" dirty="0"/>
              <a:t> </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260997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hidden="1">
            <a:extLst>
              <a:ext uri="{FF2B5EF4-FFF2-40B4-BE49-F238E27FC236}">
                <a16:creationId xmlns:a16="http://schemas.microsoft.com/office/drawing/2014/main" id="{5CF95B78-9BD1-463B-904A-C80635626A21}"/>
              </a:ext>
            </a:extLst>
          </p:cNvPr>
          <p:cNvSpPr>
            <a:spLocks noGrp="1"/>
          </p:cNvSpPr>
          <p:nvPr>
            <p:ph type="title" idx="4294967295"/>
          </p:nvPr>
        </p:nvSpPr>
        <p:spPr>
          <a:xfrm>
            <a:off x="457200" y="-1066800"/>
            <a:ext cx="8229600" cy="1066800"/>
          </a:xfrm>
        </p:spPr>
        <p:txBody>
          <a:bodyPr vert="horz" anchor="b">
            <a:normAutofit fontScale="90000"/>
          </a:bodyPr>
          <a:lstStyle/>
          <a:p>
            <a:r>
              <a:rPr lang="en-US" dirty="0"/>
              <a:t>Panel B. Envelope for Share Non-Hispanic</a:t>
            </a:r>
          </a:p>
        </p:txBody>
      </p:sp>
      <p:pic>
        <p:nvPicPr>
          <p:cNvPr id="2" name="Chart" descr="Please contact Professor Yinger for details regarding figures and graphs."/>
          <p:cNvPicPr>
            <a:picLocks noChangeAspect="1"/>
          </p:cNvPicPr>
          <p:nvPr/>
        </p:nvPicPr>
        <p:blipFill rotWithShape="1">
          <a:blip r:embed="rId2"/>
          <a:srcRect l="13333" t="13333" r="24584" b="8889"/>
          <a:stretch/>
        </p:blipFill>
        <p:spPr>
          <a:xfrm>
            <a:off x="609600" y="990600"/>
            <a:ext cx="7729728" cy="5447124"/>
          </a:xfrm>
          <a:prstGeom prst="rect">
            <a:avLst/>
          </a:prstGeom>
        </p:spPr>
      </p:pic>
    </p:spTree>
    <p:extLst>
      <p:ext uri="{BB962C8B-B14F-4D97-AF65-F5344CB8AC3E}">
        <p14:creationId xmlns:p14="http://schemas.microsoft.com/office/powerpoint/2010/main" val="3118140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hidden="1">
            <a:extLst>
              <a:ext uri="{FF2B5EF4-FFF2-40B4-BE49-F238E27FC236}">
                <a16:creationId xmlns:a16="http://schemas.microsoft.com/office/drawing/2014/main" id="{3B7CE9B8-8213-414E-9CEC-4D7981B0657F}"/>
              </a:ext>
            </a:extLst>
          </p:cNvPr>
          <p:cNvSpPr>
            <a:spLocks noGrp="1"/>
          </p:cNvSpPr>
          <p:nvPr>
            <p:ph type="title" idx="4294967295"/>
          </p:nvPr>
        </p:nvSpPr>
        <p:spPr>
          <a:xfrm>
            <a:off x="457200" y="-1066800"/>
            <a:ext cx="8229600" cy="1066800"/>
          </a:xfrm>
        </p:spPr>
        <p:txBody>
          <a:bodyPr vert="horz" anchor="b">
            <a:normAutofit fontScale="90000"/>
          </a:bodyPr>
          <a:lstStyle/>
          <a:p>
            <a:r>
              <a:rPr lang="en-US" dirty="0"/>
              <a:t>Ethnic Groups and Ethnic Preferences</a:t>
            </a:r>
          </a:p>
        </p:txBody>
      </p:sp>
      <p:pic>
        <p:nvPicPr>
          <p:cNvPr id="2" name="Chart" descr="Please contact Professor Yinger for details regarding figures and graphs."/>
          <p:cNvPicPr>
            <a:picLocks noChangeAspect="1"/>
          </p:cNvPicPr>
          <p:nvPr/>
        </p:nvPicPr>
        <p:blipFill rotWithShape="1">
          <a:blip r:embed="rId2"/>
          <a:srcRect l="19583" t="14445" r="31250" b="7778"/>
          <a:stretch/>
        </p:blipFill>
        <p:spPr>
          <a:xfrm>
            <a:off x="1143000" y="838200"/>
            <a:ext cx="6629400" cy="5899042"/>
          </a:xfrm>
          <a:prstGeom prst="rect">
            <a:avLst/>
          </a:prstGeom>
        </p:spPr>
      </p:pic>
    </p:spTree>
    <p:extLst>
      <p:ext uri="{BB962C8B-B14F-4D97-AF65-F5344CB8AC3E}">
        <p14:creationId xmlns:p14="http://schemas.microsoft.com/office/powerpoint/2010/main" val="2573418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hidden="1">
            <a:extLst>
              <a:ext uri="{FF2B5EF4-FFF2-40B4-BE49-F238E27FC236}">
                <a16:creationId xmlns:a16="http://schemas.microsoft.com/office/drawing/2014/main" id="{99E6D846-2A05-4878-B170-5EFA225EB6BF}"/>
              </a:ext>
            </a:extLst>
          </p:cNvPr>
          <p:cNvSpPr>
            <a:spLocks noGrp="1"/>
          </p:cNvSpPr>
          <p:nvPr>
            <p:ph type="title" idx="4294967295"/>
          </p:nvPr>
        </p:nvSpPr>
        <p:spPr>
          <a:xfrm>
            <a:off x="457200" y="-1066800"/>
            <a:ext cx="8229600" cy="1066800"/>
          </a:xfrm>
        </p:spPr>
        <p:txBody>
          <a:bodyPr vert="horz" anchor="b">
            <a:normAutofit fontScale="90000"/>
          </a:bodyPr>
          <a:lstStyle/>
          <a:p>
            <a:r>
              <a:rPr lang="en-US" dirty="0"/>
              <a:t>Percent Change in Bid with 10 Percentage Point Change in Ethnicity</a:t>
            </a:r>
          </a:p>
        </p:txBody>
      </p:sp>
      <p:pic>
        <p:nvPicPr>
          <p:cNvPr id="2" name="Chart" descr="Please contact Professor Yinger for details regarding figures and graphs."/>
          <p:cNvPicPr>
            <a:picLocks noChangeAspect="1"/>
          </p:cNvPicPr>
          <p:nvPr/>
        </p:nvPicPr>
        <p:blipFill rotWithShape="1">
          <a:blip r:embed="rId2"/>
          <a:srcRect l="12916" t="15926" r="23750" b="6297"/>
          <a:stretch/>
        </p:blipFill>
        <p:spPr>
          <a:xfrm>
            <a:off x="609600" y="914400"/>
            <a:ext cx="8077200" cy="5579645"/>
          </a:xfrm>
          <a:prstGeom prst="rect">
            <a:avLst/>
          </a:prstGeom>
        </p:spPr>
      </p:pic>
    </p:spTree>
    <p:extLst>
      <p:ext uri="{BB962C8B-B14F-4D97-AF65-F5344CB8AC3E}">
        <p14:creationId xmlns:p14="http://schemas.microsoft.com/office/powerpoint/2010/main" val="1027228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fontScale="92500"/>
          </a:bodyPr>
          <a:lstStyle/>
          <a:p>
            <a:r>
              <a:rPr lang="en-US" dirty="0"/>
              <a:t>Causes of Segregation: Income</a:t>
            </a:r>
          </a:p>
          <a:p>
            <a:pPr>
              <a:lnSpc>
                <a:spcPct val="60000"/>
              </a:lnSpc>
            </a:pPr>
            <a:endParaRPr lang="en-US" dirty="0"/>
          </a:p>
          <a:p>
            <a:pPr lvl="1"/>
            <a:r>
              <a:rPr lang="en-US" dirty="0"/>
              <a:t>Income sorting and segregation</a:t>
            </a:r>
          </a:p>
          <a:p>
            <a:pPr lvl="1">
              <a:lnSpc>
                <a:spcPct val="60000"/>
              </a:lnSpc>
            </a:pPr>
            <a:endParaRPr lang="en-US" dirty="0"/>
          </a:p>
          <a:p>
            <a:pPr lvl="2"/>
            <a:r>
              <a:rPr lang="en-US" dirty="0"/>
              <a:t>The basic logic of income-taste sorting suggests that socio-economic differences between groups will contribute to residential segregation.</a:t>
            </a:r>
          </a:p>
          <a:p>
            <a:pPr lvl="1">
              <a:lnSpc>
                <a:spcPct val="60000"/>
              </a:lnSpc>
            </a:pPr>
            <a:endParaRPr lang="en-US" dirty="0"/>
          </a:p>
          <a:p>
            <a:pPr lvl="1"/>
            <a:r>
              <a:rPr lang="en-US" dirty="0"/>
              <a:t>A study of the San Francisco area (Bayer, McMillan, Rueben, </a:t>
            </a:r>
            <a:r>
              <a:rPr lang="en-US" i="1" dirty="0"/>
              <a:t>JUE,</a:t>
            </a:r>
            <a:r>
              <a:rPr lang="en-US" dirty="0"/>
              <a:t> November 2004) finds that education, income, language, and immigration status, explain</a:t>
            </a:r>
          </a:p>
          <a:p>
            <a:pPr lvl="1">
              <a:lnSpc>
                <a:spcPct val="60000"/>
              </a:lnSpc>
            </a:pPr>
            <a:endParaRPr lang="en-US" dirty="0"/>
          </a:p>
          <a:p>
            <a:pPr lvl="2"/>
            <a:r>
              <a:rPr lang="en-US" dirty="0"/>
              <a:t>Almost 95% of segregation for Hispanic households</a:t>
            </a:r>
          </a:p>
          <a:p>
            <a:pPr lvl="2"/>
            <a:r>
              <a:rPr lang="en-US" dirty="0"/>
              <a:t>Over 50% of segregation Asian households, and</a:t>
            </a:r>
          </a:p>
          <a:p>
            <a:pPr lvl="2"/>
            <a:r>
              <a:rPr lang="en-US" dirty="0"/>
              <a:t>Only 30% of segregation for Black households.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a:bodyPr>
          <a:lstStyle/>
          <a:p>
            <a:r>
              <a:rPr lang="en-US" dirty="0"/>
              <a:t>Class Outline</a:t>
            </a:r>
          </a:p>
          <a:p>
            <a:endParaRPr lang="en-US" dirty="0"/>
          </a:p>
          <a:p>
            <a:pPr lvl="1"/>
            <a:r>
              <a:rPr lang="en-US" dirty="0"/>
              <a:t>1. Measurement of Segregation</a:t>
            </a:r>
          </a:p>
          <a:p>
            <a:pPr lvl="1"/>
            <a:endParaRPr lang="en-US" dirty="0"/>
          </a:p>
          <a:p>
            <a:pPr lvl="1"/>
            <a:r>
              <a:rPr lang="en-US" dirty="0"/>
              <a:t>2. Causes of Segregation</a:t>
            </a:r>
          </a:p>
          <a:p>
            <a:pPr lvl="1"/>
            <a:endParaRPr lang="en-US" dirty="0"/>
          </a:p>
          <a:p>
            <a:pPr lvl="1"/>
            <a:r>
              <a:rPr lang="en-US" dirty="0">
                <a:solidFill>
                  <a:srgbClr val="FF0000"/>
                </a:solidFill>
              </a:rPr>
              <a:t>3. Consequences of Segregation</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636636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lstStyle/>
          <a:p>
            <a:r>
              <a:rPr lang="en-US" dirty="0"/>
              <a:t>Consequences of Segregation:</a:t>
            </a:r>
          </a:p>
          <a:p>
            <a:endParaRPr lang="en-US" dirty="0"/>
          </a:p>
          <a:p>
            <a:pPr lvl="1"/>
            <a:r>
              <a:rPr lang="en-US" dirty="0"/>
              <a:t>Differences in opportunities.</a:t>
            </a:r>
          </a:p>
          <a:p>
            <a:pPr lvl="1"/>
            <a:endParaRPr lang="en-US" dirty="0"/>
          </a:p>
          <a:p>
            <a:pPr lvl="1"/>
            <a:r>
              <a:rPr lang="en-US" dirty="0"/>
              <a:t>Persistence of stereotypes and prejudice.</a:t>
            </a:r>
          </a:p>
          <a:p>
            <a:pPr lvl="1"/>
            <a:endParaRPr lang="en-US" dirty="0"/>
          </a:p>
          <a:p>
            <a:pPr lvl="1"/>
            <a:r>
              <a:rPr lang="en-US" b="1" dirty="0">
                <a:solidFill>
                  <a:schemeClr val="accent3"/>
                </a:solidFill>
              </a:rPr>
              <a:t>Segregation is an outcome that becomes a cause</a:t>
            </a:r>
            <a:r>
              <a:rPr lang="en-US" dirty="0">
                <a:solidFill>
                  <a:schemeClr val="accent3"/>
                </a:solidFill>
              </a:rPr>
              <a:t>!</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lnSpcReduction="10000"/>
          </a:bodyPr>
          <a:lstStyle/>
          <a:p>
            <a:r>
              <a:rPr lang="en-US" dirty="0"/>
              <a:t>Segregation and Opportunities</a:t>
            </a:r>
          </a:p>
          <a:p>
            <a:pPr>
              <a:lnSpc>
                <a:spcPct val="60000"/>
              </a:lnSpc>
            </a:pPr>
            <a:endParaRPr lang="en-US" dirty="0"/>
          </a:p>
          <a:p>
            <a:pPr lvl="1"/>
            <a:r>
              <a:rPr lang="en-US" dirty="0"/>
              <a:t>Spatial Mismatch Hypothesis</a:t>
            </a:r>
          </a:p>
          <a:p>
            <a:pPr lvl="1">
              <a:lnSpc>
                <a:spcPct val="60000"/>
              </a:lnSpc>
            </a:pPr>
            <a:endParaRPr lang="en-US" dirty="0"/>
          </a:p>
          <a:p>
            <a:pPr lvl="2"/>
            <a:r>
              <a:rPr lang="en-US" dirty="0" err="1"/>
              <a:t>Kain</a:t>
            </a:r>
            <a:r>
              <a:rPr lang="en-US" dirty="0"/>
              <a:t>, </a:t>
            </a:r>
            <a:r>
              <a:rPr lang="en-US" i="1" dirty="0"/>
              <a:t>QJE</a:t>
            </a:r>
            <a:r>
              <a:rPr lang="en-US" dirty="0"/>
              <a:t>, May 1968: High unemployment among blacks is due to mismatch between their residences and location of jobs—and to factors maintaining segregation.</a:t>
            </a:r>
          </a:p>
          <a:p>
            <a:pPr lvl="2">
              <a:lnSpc>
                <a:spcPct val="50000"/>
              </a:lnSpc>
            </a:pPr>
            <a:endParaRPr lang="en-US" dirty="0"/>
          </a:p>
          <a:p>
            <a:pPr lvl="2"/>
            <a:r>
              <a:rPr lang="en-US" dirty="0"/>
              <a:t>Job suburbanization is a long-run trend.</a:t>
            </a:r>
          </a:p>
          <a:p>
            <a:pPr lvl="2">
              <a:lnSpc>
                <a:spcPct val="50000"/>
              </a:lnSpc>
            </a:pPr>
            <a:endParaRPr lang="en-US" dirty="0"/>
          </a:p>
          <a:p>
            <a:pPr lvl="2"/>
            <a:r>
              <a:rPr lang="en-US" dirty="0"/>
              <a:t>Without barriers, all households could adjust to changes in job location, but blacks have a harder time making this adjustment that whites because they have less information about suburban housing and face housing discrimination.</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982325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lnSpcReduction="10000"/>
          </a:bodyPr>
          <a:lstStyle/>
          <a:p>
            <a:r>
              <a:rPr lang="en-US" dirty="0"/>
              <a:t>Segregation and Opportunities</a:t>
            </a:r>
          </a:p>
          <a:p>
            <a:pPr>
              <a:lnSpc>
                <a:spcPct val="60000"/>
              </a:lnSpc>
            </a:pPr>
            <a:endParaRPr lang="en-US" dirty="0"/>
          </a:p>
          <a:p>
            <a:pPr lvl="1"/>
            <a:r>
              <a:rPr lang="en-US" dirty="0"/>
              <a:t>Spatial Mismatch Hypothesis, 2</a:t>
            </a:r>
          </a:p>
          <a:p>
            <a:pPr lvl="1">
              <a:lnSpc>
                <a:spcPct val="60000"/>
              </a:lnSpc>
            </a:pPr>
            <a:endParaRPr lang="en-US" dirty="0"/>
          </a:p>
          <a:p>
            <a:pPr lvl="2"/>
            <a:r>
              <a:rPr lang="en-US" dirty="0" err="1"/>
              <a:t>Ihlanfeldt</a:t>
            </a:r>
            <a:r>
              <a:rPr lang="en-US" dirty="0"/>
              <a:t> and </a:t>
            </a:r>
            <a:r>
              <a:rPr lang="en-US" dirty="0" err="1"/>
              <a:t>Sjoquist</a:t>
            </a:r>
            <a:r>
              <a:rPr lang="en-US" dirty="0"/>
              <a:t> (</a:t>
            </a:r>
            <a:r>
              <a:rPr lang="en-US" i="1" dirty="0"/>
              <a:t>AER</a:t>
            </a:r>
            <a:r>
              <a:rPr lang="en-US" dirty="0"/>
              <a:t>, March 1990) find that black youth (who do not pick their housing location) have much lower job access than white youth, which explains one-third or more of their higher unemployment rate.</a:t>
            </a:r>
          </a:p>
          <a:p>
            <a:pPr lvl="2">
              <a:lnSpc>
                <a:spcPct val="50000"/>
              </a:lnSpc>
            </a:pPr>
            <a:endParaRPr lang="en-US" dirty="0"/>
          </a:p>
          <a:p>
            <a:pPr lvl="2"/>
            <a:r>
              <a:rPr lang="en-US" dirty="0"/>
              <a:t>But recent evidence indicates that having more jobs </a:t>
            </a:r>
            <a:r>
              <a:rPr lang="en-US" u="sng" dirty="0"/>
              <a:t>held by whites </a:t>
            </a:r>
            <a:r>
              <a:rPr lang="en-US" dirty="0"/>
              <a:t>nearby does not lower black unemployment (</a:t>
            </a:r>
            <a:r>
              <a:rPr lang="en-US" dirty="0" err="1"/>
              <a:t>Hellerstein</a:t>
            </a:r>
            <a:r>
              <a:rPr lang="en-US" dirty="0"/>
              <a:t>, </a:t>
            </a:r>
            <a:r>
              <a:rPr lang="en-US" dirty="0" err="1"/>
              <a:t>Neumark</a:t>
            </a:r>
            <a:r>
              <a:rPr lang="en-US" dirty="0"/>
              <a:t>, and </a:t>
            </a:r>
            <a:r>
              <a:rPr lang="en-US" dirty="0" err="1"/>
              <a:t>McInerney</a:t>
            </a:r>
            <a:r>
              <a:rPr lang="en-US" dirty="0"/>
              <a:t>, </a:t>
            </a:r>
            <a:r>
              <a:rPr lang="en-US" i="1" dirty="0"/>
              <a:t>JUE</a:t>
            </a:r>
            <a:r>
              <a:rPr lang="en-US" dirty="0"/>
              <a:t>, September 2008)—a sign of discrimination in labor markets.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lnSpcReduction="10000"/>
          </a:bodyPr>
          <a:lstStyle/>
          <a:p>
            <a:r>
              <a:rPr lang="en-US" dirty="0"/>
              <a:t>Segregation and Opportunities, Cont.</a:t>
            </a:r>
          </a:p>
          <a:p>
            <a:pPr>
              <a:lnSpc>
                <a:spcPct val="50000"/>
              </a:lnSpc>
            </a:pPr>
            <a:endParaRPr lang="en-US" dirty="0"/>
          </a:p>
          <a:p>
            <a:pPr lvl="1"/>
            <a:r>
              <a:rPr lang="en-US" dirty="0"/>
              <a:t>Another approach is to determine whether blacks have poorer socio-economic outcomes in urban areas with higher levels of segregation (Cutler and </a:t>
            </a:r>
            <a:r>
              <a:rPr lang="en-US" dirty="0" err="1"/>
              <a:t>Glaeser</a:t>
            </a:r>
            <a:r>
              <a:rPr lang="en-US" dirty="0"/>
              <a:t>, </a:t>
            </a:r>
            <a:r>
              <a:rPr lang="en-US" i="1" dirty="0"/>
              <a:t>QJE</a:t>
            </a:r>
            <a:r>
              <a:rPr lang="en-US" dirty="0"/>
              <a:t>, August 1997).</a:t>
            </a:r>
          </a:p>
          <a:p>
            <a:pPr lvl="1">
              <a:lnSpc>
                <a:spcPct val="50000"/>
              </a:lnSpc>
            </a:pPr>
            <a:endParaRPr lang="en-US" dirty="0"/>
          </a:p>
          <a:p>
            <a:pPr lvl="1"/>
            <a:r>
              <a:rPr lang="en-US" b="1" dirty="0">
                <a:solidFill>
                  <a:schemeClr val="accent3"/>
                </a:solidFill>
              </a:rPr>
              <a:t>Higher segregation leads to larger white-black gaps in employment, earnings, not being a single mother, and high-school graduation. </a:t>
            </a:r>
          </a:p>
          <a:p>
            <a:pPr lvl="1">
              <a:lnSpc>
                <a:spcPct val="60000"/>
              </a:lnSpc>
            </a:pPr>
            <a:endParaRPr lang="en-US" dirty="0"/>
          </a:p>
          <a:p>
            <a:pPr lvl="1"/>
            <a:r>
              <a:rPr lang="en-US" dirty="0"/>
              <a:t>A one-standard deviation decrease in segregation would cut the black-white gap on most outcomes by one-third.</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lstStyle/>
          <a:p>
            <a:r>
              <a:rPr lang="en-US" dirty="0"/>
              <a:t>Segregation and Prejudice</a:t>
            </a:r>
          </a:p>
          <a:p>
            <a:endParaRPr lang="en-US" dirty="0"/>
          </a:p>
          <a:p>
            <a:pPr lvl="1"/>
            <a:r>
              <a:rPr lang="en-US" dirty="0"/>
              <a:t>Remember the evidence from </a:t>
            </a:r>
            <a:r>
              <a:rPr lang="en-US" dirty="0" err="1"/>
              <a:t>Ihlanfeldt</a:t>
            </a:r>
            <a:r>
              <a:rPr lang="en-US" dirty="0"/>
              <a:t> and </a:t>
            </a:r>
            <a:r>
              <a:rPr lang="en-US" dirty="0" err="1"/>
              <a:t>Scafidi</a:t>
            </a:r>
            <a:r>
              <a:rPr lang="en-US" dirty="0"/>
              <a:t>:</a:t>
            </a:r>
          </a:p>
          <a:p>
            <a:pPr lvl="1"/>
            <a:endParaRPr lang="en-US" dirty="0"/>
          </a:p>
          <a:p>
            <a:pPr lvl="2"/>
            <a:r>
              <a:rPr lang="en-US" dirty="0"/>
              <a:t>Inter-racial contact in neighborhoods and workplaces leads to a greater willingness among whites to live with blacks.</a:t>
            </a:r>
          </a:p>
          <a:p>
            <a:pPr lvl="2"/>
            <a:endParaRPr lang="en-US" dirty="0"/>
          </a:p>
          <a:p>
            <a:pPr lvl="2"/>
            <a:r>
              <a:rPr lang="en-US" dirty="0"/>
              <a:t>It follows that a lack of contact undermines the willingness of whites to live with blacks.</a:t>
            </a:r>
          </a:p>
          <a:p>
            <a:pPr lvl="2">
              <a:buNone/>
            </a:pPr>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a:bodyPr>
          <a:lstStyle/>
          <a:p>
            <a:r>
              <a:rPr lang="en-US" dirty="0"/>
              <a:t>Class Outline</a:t>
            </a:r>
          </a:p>
          <a:p>
            <a:endParaRPr lang="en-US" dirty="0"/>
          </a:p>
          <a:p>
            <a:pPr lvl="1"/>
            <a:r>
              <a:rPr lang="en-US" dirty="0">
                <a:solidFill>
                  <a:srgbClr val="FF0000"/>
                </a:solidFill>
              </a:rPr>
              <a:t>1. Measurement of Segregation</a:t>
            </a:r>
          </a:p>
          <a:p>
            <a:pPr lvl="1"/>
            <a:endParaRPr lang="en-US" dirty="0"/>
          </a:p>
          <a:p>
            <a:pPr lvl="1"/>
            <a:r>
              <a:rPr lang="en-US" dirty="0"/>
              <a:t>2. Causes of Segregation</a:t>
            </a:r>
          </a:p>
          <a:p>
            <a:pPr lvl="1"/>
            <a:endParaRPr lang="en-US" dirty="0"/>
          </a:p>
          <a:p>
            <a:pPr lvl="1"/>
            <a:r>
              <a:rPr lang="en-US" dirty="0"/>
              <a:t>3. Consequences of Segregation</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68090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5" name="Title: Questions">
            <a:extLst>
              <a:ext uri="{FF2B5EF4-FFF2-40B4-BE49-F238E27FC236}">
                <a16:creationId xmlns:a16="http://schemas.microsoft.com/office/drawing/2014/main" id="{50A933FF-20E2-4A2A-B12B-ED58A9C937F7}"/>
              </a:ext>
            </a:extLst>
          </p:cNvPr>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a:solidFill>
                  <a:srgbClr val="FF0000"/>
                </a:solidFill>
              </a:rPr>
              <a:t>Questions</a:t>
            </a:r>
            <a:endParaRPr lang="en-US" dirty="0">
              <a:solidFill>
                <a:srgbClr val="FF0000"/>
              </a:solidFill>
            </a:endParaRPr>
          </a:p>
        </p:txBody>
      </p:sp>
      <p:sp>
        <p:nvSpPr>
          <p:cNvPr id="6" name="Content Placeholder">
            <a:extLst>
              <a:ext uri="{FF2B5EF4-FFF2-40B4-BE49-F238E27FC236}">
                <a16:creationId xmlns:a16="http://schemas.microsoft.com/office/drawing/2014/main" id="{BEA1E37F-9905-4428-AC59-D30DC9EE8638}"/>
              </a:ext>
            </a:extLst>
          </p:cNvPr>
          <p:cNvSpPr txBox="1">
            <a:spLocks/>
          </p:cNvSpPr>
          <p:nvPr/>
        </p:nvSpPr>
        <p:spPr>
          <a:xfrm>
            <a:off x="457200" y="2249424"/>
            <a:ext cx="8229600" cy="4325112"/>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Bef>
                <a:spcPts val="0"/>
              </a:spcBef>
              <a:spcAft>
                <a:spcPts val="1800"/>
              </a:spcAft>
            </a:pPr>
            <a:r>
              <a:rPr lang="en-US" dirty="0"/>
              <a:t>What are the main causes of residential segregation? </a:t>
            </a:r>
          </a:p>
          <a:p>
            <a:pPr>
              <a:spcBef>
                <a:spcPts val="0"/>
              </a:spcBef>
              <a:spcAft>
                <a:spcPts val="1800"/>
              </a:spcAft>
            </a:pPr>
            <a:r>
              <a:rPr lang="en-US" dirty="0"/>
              <a:t>How does our nation’s history help to explain residential segregation?</a:t>
            </a:r>
          </a:p>
          <a:p>
            <a:pPr>
              <a:spcBef>
                <a:spcPts val="0"/>
              </a:spcBef>
              <a:spcAft>
                <a:spcPts val="1800"/>
              </a:spcAft>
            </a:pPr>
            <a:r>
              <a:rPr lang="en-US" dirty="0"/>
              <a:t>How do racial prejudice and racial segregation reinforce each other?</a:t>
            </a:r>
          </a:p>
          <a:p>
            <a:pPr>
              <a:spcBef>
                <a:spcPts val="0"/>
              </a:spcBef>
              <a:spcAft>
                <a:spcPts val="1800"/>
              </a:spcAft>
            </a:pPr>
            <a:r>
              <a:rPr lang="en-US" dirty="0"/>
              <a:t>What is the “Spatial Mismatch Hypothesis” and how can it be tested?</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73668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lstStyle/>
          <a:p>
            <a:r>
              <a:rPr lang="en-US" dirty="0"/>
              <a:t>Definition of Segregation</a:t>
            </a:r>
          </a:p>
          <a:p>
            <a:endParaRPr lang="en-US" dirty="0"/>
          </a:p>
          <a:p>
            <a:pPr lvl="1"/>
            <a:r>
              <a:rPr lang="en-US" b="1" dirty="0">
                <a:solidFill>
                  <a:schemeClr val="accent3"/>
                </a:solidFill>
              </a:rPr>
              <a:t>Segregation</a:t>
            </a:r>
            <a:r>
              <a:rPr lang="en-US" dirty="0"/>
              <a:t> is the physical separation of different groups = a synonym for </a:t>
            </a:r>
            <a:r>
              <a:rPr lang="en-US" b="1" dirty="0">
                <a:solidFill>
                  <a:schemeClr val="accent3"/>
                </a:solidFill>
              </a:rPr>
              <a:t>sorting.</a:t>
            </a:r>
          </a:p>
          <a:p>
            <a:pPr lvl="1"/>
            <a:endParaRPr lang="en-US" dirty="0"/>
          </a:p>
          <a:p>
            <a:pPr lvl="1"/>
            <a:r>
              <a:rPr lang="en-US" dirty="0"/>
              <a:t>We focus on </a:t>
            </a:r>
            <a:r>
              <a:rPr lang="en-US" b="1" dirty="0">
                <a:solidFill>
                  <a:schemeClr val="accent3"/>
                </a:solidFill>
              </a:rPr>
              <a:t>racial and ethnic residential segregation</a:t>
            </a:r>
            <a:r>
              <a:rPr lang="en-US" dirty="0"/>
              <a:t>, but many other kinds of segregation exist (in schools, firms, occupations, etc.).</a:t>
            </a:r>
          </a:p>
          <a:p>
            <a:pPr lvl="1"/>
            <a:endParaRPr lang="en-US" dirty="0"/>
          </a:p>
          <a:p>
            <a:pPr lvl="1"/>
            <a:r>
              <a:rPr lang="en-US" dirty="0"/>
              <a:t>Segregation is a complex social phenomenon, with many different dimensions.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lnSpcReduction="10000"/>
          </a:bodyPr>
          <a:lstStyle/>
          <a:p>
            <a:r>
              <a:rPr lang="en-US" dirty="0"/>
              <a:t>Measures of Segregation</a:t>
            </a:r>
          </a:p>
          <a:p>
            <a:endParaRPr lang="en-US" dirty="0"/>
          </a:p>
          <a:p>
            <a:pPr lvl="1"/>
            <a:r>
              <a:rPr lang="en-US" dirty="0"/>
              <a:t>Dissimilarity Index:  Evenness of segregation</a:t>
            </a:r>
          </a:p>
          <a:p>
            <a:pPr lvl="1"/>
            <a:endParaRPr lang="en-US" dirty="0"/>
          </a:p>
          <a:p>
            <a:pPr lvl="1"/>
            <a:r>
              <a:rPr lang="en-US" dirty="0"/>
              <a:t>Isolation Index:  Potential contact between groups</a:t>
            </a:r>
          </a:p>
          <a:p>
            <a:pPr lvl="1"/>
            <a:endParaRPr lang="en-US" dirty="0"/>
          </a:p>
          <a:p>
            <a:pPr lvl="1"/>
            <a:r>
              <a:rPr lang="en-US" dirty="0"/>
              <a:t>Delta Index:  Relative physical space occupied</a:t>
            </a:r>
          </a:p>
          <a:p>
            <a:pPr lvl="1"/>
            <a:endParaRPr lang="en-US" dirty="0"/>
          </a:p>
          <a:p>
            <a:pPr lvl="1"/>
            <a:r>
              <a:rPr lang="en-US" dirty="0"/>
              <a:t>Centralization Index: Degree to which a group lives near the CBD</a:t>
            </a:r>
          </a:p>
          <a:p>
            <a:pPr lvl="1"/>
            <a:endParaRPr lang="en-US" dirty="0"/>
          </a:p>
          <a:p>
            <a:pPr lvl="1"/>
            <a:r>
              <a:rPr lang="en-US" dirty="0"/>
              <a:t>Proximity Index:  Degree to which a group lives in contiguous areas</a:t>
            </a:r>
          </a:p>
          <a:p>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lstStyle/>
          <a:p>
            <a:r>
              <a:rPr lang="en-US" dirty="0"/>
              <a:t>The Dissimilarity Index</a:t>
            </a:r>
          </a:p>
          <a:p>
            <a:pPr>
              <a:lnSpc>
                <a:spcPct val="50000"/>
              </a:lnSpc>
            </a:pPr>
            <a:endParaRPr lang="en-US" dirty="0"/>
          </a:p>
          <a:p>
            <a:pPr lvl="1"/>
            <a:r>
              <a:rPr lang="en-US" dirty="0"/>
              <a:t>The dissimilarity index, </a:t>
            </a:r>
            <a:r>
              <a:rPr lang="en-US" i="1" dirty="0"/>
              <a:t>D</a:t>
            </a:r>
            <a:r>
              <a:rPr lang="en-US" dirty="0"/>
              <a:t>, is the most common measure of discrimination.</a:t>
            </a:r>
          </a:p>
          <a:p>
            <a:pPr lvl="1">
              <a:lnSpc>
                <a:spcPct val="50000"/>
              </a:lnSpc>
            </a:pPr>
            <a:endParaRPr lang="en-US" dirty="0"/>
          </a:p>
          <a:p>
            <a:pPr lvl="1"/>
            <a:r>
              <a:rPr lang="en-US" dirty="0"/>
              <a:t>It indicates the share of either group that would have to move to reach an even distribution.</a:t>
            </a:r>
          </a:p>
          <a:p>
            <a:pPr lvl="1">
              <a:lnSpc>
                <a:spcPct val="50000"/>
              </a:lnSpc>
            </a:pPr>
            <a:endParaRPr lang="en-US" dirty="0"/>
          </a:p>
          <a:p>
            <a:pPr lvl="1"/>
            <a:r>
              <a:rPr lang="en-US" dirty="0"/>
              <a:t>Its formula is:</a:t>
            </a:r>
          </a:p>
        </p:txBody>
      </p:sp>
      <p:graphicFrame>
        <p:nvGraphicFramePr>
          <p:cNvPr id="16387" name="Equation" descr="Please contact Professor Yinger for details regarding figures and graphs."/>
          <p:cNvGraphicFramePr>
            <a:graphicFrameLocks noChangeAspect="1"/>
          </p:cNvGraphicFramePr>
          <p:nvPr>
            <p:extLst>
              <p:ext uri="{D42A27DB-BD31-4B8C-83A1-F6EECF244321}">
                <p14:modId xmlns:p14="http://schemas.microsoft.com/office/powerpoint/2010/main" val="3007944123"/>
              </p:ext>
            </p:extLst>
          </p:nvPr>
        </p:nvGraphicFramePr>
        <p:xfrm>
          <a:off x="2601192" y="4953000"/>
          <a:ext cx="3647208" cy="1371600"/>
        </p:xfrm>
        <a:graphic>
          <a:graphicData uri="http://schemas.openxmlformats.org/presentationml/2006/ole">
            <mc:AlternateContent xmlns:mc="http://schemas.openxmlformats.org/markup-compatibility/2006">
              <mc:Choice xmlns:v="urn:schemas-microsoft-com:vml" Requires="v">
                <p:oleObj spid="_x0000_s16472" name="Equation" r:id="rId3" imgW="1117600" imgH="419100" progId="Equation.DSMT4">
                  <p:embed/>
                </p:oleObj>
              </mc:Choice>
              <mc:Fallback>
                <p:oleObj name="Equation" r:id="rId3" imgW="1117600" imgH="4191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1192" y="4953000"/>
                        <a:ext cx="3647208"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fontScale="85000" lnSpcReduction="20000"/>
          </a:bodyPr>
          <a:lstStyle/>
          <a:p>
            <a:r>
              <a:rPr lang="en-US" sz="3300" dirty="0"/>
              <a:t>Black-White Segregation</a:t>
            </a:r>
          </a:p>
          <a:p>
            <a:endParaRPr lang="en-US" dirty="0"/>
          </a:p>
          <a:p>
            <a:pPr lvl="1"/>
            <a:r>
              <a:rPr lang="en-US" dirty="0"/>
              <a:t>In the case of black-white segregation, over the last 40 years we have seen </a:t>
            </a:r>
            <a:r>
              <a:rPr lang="en-US" b="1" dirty="0">
                <a:solidFill>
                  <a:schemeClr val="accent3"/>
                </a:solidFill>
              </a:rPr>
              <a:t>declines</a:t>
            </a:r>
            <a:r>
              <a:rPr lang="en-US" dirty="0"/>
              <a:t> in segregation measured by</a:t>
            </a:r>
          </a:p>
          <a:p>
            <a:pPr lvl="1"/>
            <a:endParaRPr lang="en-US" dirty="0"/>
          </a:p>
          <a:p>
            <a:pPr lvl="2"/>
            <a:r>
              <a:rPr lang="en-US" dirty="0"/>
              <a:t>Dissimilarity Index</a:t>
            </a:r>
          </a:p>
          <a:p>
            <a:pPr lvl="1"/>
            <a:endParaRPr lang="en-US" dirty="0"/>
          </a:p>
          <a:p>
            <a:pPr lvl="2"/>
            <a:r>
              <a:rPr lang="en-US" dirty="0"/>
              <a:t>Isolation Index</a:t>
            </a:r>
          </a:p>
          <a:p>
            <a:pPr lvl="1"/>
            <a:endParaRPr lang="en-US" dirty="0"/>
          </a:p>
          <a:p>
            <a:pPr lvl="1"/>
            <a:r>
              <a:rPr lang="en-US" dirty="0"/>
              <a:t>And little change in segregation (up to 2000) using </a:t>
            </a:r>
          </a:p>
          <a:p>
            <a:pPr lvl="1"/>
            <a:endParaRPr lang="en-US" dirty="0"/>
          </a:p>
          <a:p>
            <a:pPr lvl="2"/>
            <a:r>
              <a:rPr lang="en-US" dirty="0"/>
              <a:t>Delta Index</a:t>
            </a:r>
          </a:p>
          <a:p>
            <a:pPr lvl="2"/>
            <a:endParaRPr lang="en-US" dirty="0"/>
          </a:p>
          <a:p>
            <a:pPr lvl="2"/>
            <a:r>
              <a:rPr lang="en-US" dirty="0"/>
              <a:t>Centralization Index</a:t>
            </a:r>
          </a:p>
          <a:p>
            <a:pPr lvl="2"/>
            <a:endParaRPr lang="en-US" dirty="0"/>
          </a:p>
          <a:p>
            <a:pPr lvl="2"/>
            <a:r>
              <a:rPr lang="en-US" dirty="0"/>
              <a:t>Proximity Index</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Residential Segregation  </a:t>
            </a:r>
          </a:p>
        </p:txBody>
      </p:sp>
      <p:sp>
        <p:nvSpPr>
          <p:cNvPr id="3" name="Content Placeholder"/>
          <p:cNvSpPr>
            <a:spLocks noGrp="1"/>
          </p:cNvSpPr>
          <p:nvPr>
            <p:ph idx="1"/>
          </p:nvPr>
        </p:nvSpPr>
        <p:spPr>
          <a:xfrm>
            <a:off x="457200" y="1426464"/>
            <a:ext cx="8229600" cy="5355336"/>
          </a:xfrm>
        </p:spPr>
        <p:txBody>
          <a:bodyPr>
            <a:normAutofit lnSpcReduction="10000"/>
          </a:bodyPr>
          <a:lstStyle/>
          <a:p>
            <a:r>
              <a:rPr lang="en-US" dirty="0"/>
              <a:t>Segregation Indexes for Blacks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09728" indent="0">
              <a:buNone/>
            </a:pPr>
            <a:endParaRPr lang="en-US" sz="1400" dirty="0"/>
          </a:p>
          <a:p>
            <a:pPr marL="109728" indent="0">
              <a:buNone/>
            </a:pPr>
            <a:r>
              <a:rPr lang="en-US" sz="1400" dirty="0"/>
              <a:t>        Source:  </a:t>
            </a:r>
            <a:r>
              <a:rPr lang="en-US" sz="1400" dirty="0" err="1"/>
              <a:t>Glaeser</a:t>
            </a:r>
            <a:r>
              <a:rPr lang="en-US" sz="1400" dirty="0"/>
              <a:t>/</a:t>
            </a:r>
            <a:r>
              <a:rPr lang="en-US" sz="1400" dirty="0" err="1"/>
              <a:t>Vigdor</a:t>
            </a:r>
            <a:r>
              <a:rPr lang="en-US" sz="1400" dirty="0"/>
              <a:t>, 2012, </a:t>
            </a:r>
            <a:r>
              <a:rPr lang="en-US" sz="1400" dirty="0">
                <a:hlinkClick r:id="rId2"/>
              </a:rPr>
              <a:t>http://www.manhattan-institute.org/pdf/cr_66.pdf</a:t>
            </a:r>
            <a:r>
              <a:rPr lang="en-US" sz="1400" dirty="0"/>
              <a:t> </a:t>
            </a:r>
          </a:p>
        </p:txBody>
      </p:sp>
      <p:pic>
        <p:nvPicPr>
          <p:cNvPr id="17410" name="Figure" descr="Please contact Professor Yinger for details regarding figures and graphs."/>
          <p:cNvPicPr>
            <a:picLocks noChangeAspect="1" noChangeArrowheads="1"/>
          </p:cNvPicPr>
          <p:nvPr/>
        </p:nvPicPr>
        <p:blipFill rotWithShape="1">
          <a:blip r:embed="rId3">
            <a:extLst>
              <a:ext uri="{28A0092B-C50C-407E-A947-70E740481C1C}">
                <a14:useLocalDpi xmlns:a14="http://schemas.microsoft.com/office/drawing/2010/main" val="0"/>
              </a:ext>
            </a:extLst>
          </a:blip>
          <a:srcRect l="37393" t="20922" r="37206" b="48682"/>
          <a:stretch/>
        </p:blipFill>
        <p:spPr bwMode="auto">
          <a:xfrm>
            <a:off x="995688" y="1981200"/>
            <a:ext cx="708151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333257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93499</TotalTime>
  <Words>2296</Words>
  <Application>Microsoft Office PowerPoint</Application>
  <PresentationFormat>On-screen Show (4:3)</PresentationFormat>
  <Paragraphs>640</Paragraphs>
  <Slides>40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Georgia</vt:lpstr>
      <vt:lpstr>Trebuchet MS</vt:lpstr>
      <vt:lpstr>Wingdings 2</vt:lpstr>
      <vt:lpstr>Urban</vt:lpstr>
      <vt:lpstr>Equation</vt:lpstr>
      <vt:lpstr>ECN741:  Urban Economics</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Cleveland Application </vt:lpstr>
      <vt:lpstr>Panel B. Envelope for Share Non-Hispanic</vt:lpstr>
      <vt:lpstr>Ethnic Groups and Ethnic Preferences</vt:lpstr>
      <vt:lpstr>Percent Change in Bid with 10 Percentage Point Change in Ethnicity</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lpstr> Residential Segregation  </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ECN 741: Residential Segregation: Measurement, Causes, Consequences</dc:title>
  <dc:creator>joyinger</dc:creator>
  <cp:lastModifiedBy>Emily Rose Minnoe</cp:lastModifiedBy>
  <cp:revision>409</cp:revision>
  <dcterms:created xsi:type="dcterms:W3CDTF">2008-01-08T18:11:56Z</dcterms:created>
  <dcterms:modified xsi:type="dcterms:W3CDTF">2020-08-04T16:09:54Z</dcterms:modified>
</cp:coreProperties>
</file>